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90"/>
  </p:notesMasterIdLst>
  <p:sldIdLst>
    <p:sldId id="1479" r:id="rId2"/>
    <p:sldId id="1480" r:id="rId3"/>
    <p:sldId id="1481" r:id="rId4"/>
    <p:sldId id="1482" r:id="rId5"/>
    <p:sldId id="1483" r:id="rId6"/>
    <p:sldId id="1484" r:id="rId7"/>
    <p:sldId id="1576" r:id="rId8"/>
    <p:sldId id="1571" r:id="rId9"/>
    <p:sldId id="1572" r:id="rId10"/>
    <p:sldId id="1573" r:id="rId11"/>
    <p:sldId id="1574" r:id="rId12"/>
    <p:sldId id="1575" r:id="rId13"/>
    <p:sldId id="266" r:id="rId14"/>
    <p:sldId id="1577" r:id="rId15"/>
    <p:sldId id="296" r:id="rId16"/>
    <p:sldId id="297" r:id="rId17"/>
    <p:sldId id="267" r:id="rId18"/>
    <p:sldId id="268" r:id="rId19"/>
    <p:sldId id="1514" r:id="rId20"/>
    <p:sldId id="1383" r:id="rId21"/>
    <p:sldId id="1515" r:id="rId22"/>
    <p:sldId id="269" r:id="rId23"/>
    <p:sldId id="1516" r:id="rId24"/>
    <p:sldId id="1436" r:id="rId25"/>
    <p:sldId id="270" r:id="rId26"/>
    <p:sldId id="298" r:id="rId27"/>
    <p:sldId id="1517" r:id="rId28"/>
    <p:sldId id="1396" r:id="rId29"/>
    <p:sldId id="274" r:id="rId30"/>
    <p:sldId id="275" r:id="rId31"/>
    <p:sldId id="276" r:id="rId32"/>
    <p:sldId id="1518" r:id="rId33"/>
    <p:sldId id="1437" r:id="rId34"/>
    <p:sldId id="277" r:id="rId35"/>
    <p:sldId id="278" r:id="rId36"/>
    <p:sldId id="1519" r:id="rId37"/>
    <p:sldId id="1393" r:id="rId38"/>
    <p:sldId id="1397" r:id="rId39"/>
    <p:sldId id="1422" r:id="rId40"/>
    <p:sldId id="1077" r:id="rId41"/>
    <p:sldId id="1520" r:id="rId42"/>
    <p:sldId id="1078" r:id="rId43"/>
    <p:sldId id="1079" r:id="rId44"/>
    <p:sldId id="1081" r:id="rId45"/>
    <p:sldId id="1521" r:id="rId46"/>
    <p:sldId id="1082" r:id="rId47"/>
    <p:sldId id="1083" r:id="rId48"/>
    <p:sldId id="1399" r:id="rId49"/>
    <p:sldId id="1085" r:id="rId50"/>
    <p:sldId id="1522" r:id="rId51"/>
    <p:sldId id="1400" r:id="rId52"/>
    <p:sldId id="1523" r:id="rId53"/>
    <p:sldId id="1087" r:id="rId54"/>
    <p:sldId id="1524" r:id="rId55"/>
    <p:sldId id="1394" r:id="rId56"/>
    <p:sldId id="433" r:id="rId57"/>
    <p:sldId id="458" r:id="rId58"/>
    <p:sldId id="434" r:id="rId59"/>
    <p:sldId id="1395" r:id="rId60"/>
    <p:sldId id="564" r:id="rId61"/>
    <p:sldId id="1525" r:id="rId62"/>
    <p:sldId id="1526" r:id="rId63"/>
    <p:sldId id="1502" r:id="rId64"/>
    <p:sldId id="261" r:id="rId65"/>
    <p:sldId id="1527" r:id="rId66"/>
    <p:sldId id="561" r:id="rId67"/>
    <p:sldId id="1528" r:id="rId68"/>
    <p:sldId id="562" r:id="rId69"/>
    <p:sldId id="563" r:id="rId70"/>
    <p:sldId id="1529" r:id="rId71"/>
    <p:sldId id="568" r:id="rId72"/>
    <p:sldId id="570" r:id="rId73"/>
    <p:sldId id="1530" r:id="rId74"/>
    <p:sldId id="1503" r:id="rId75"/>
    <p:sldId id="1531" r:id="rId76"/>
    <p:sldId id="1504" r:id="rId77"/>
    <p:sldId id="1505" r:id="rId78"/>
    <p:sldId id="1532" r:id="rId79"/>
    <p:sldId id="1533" r:id="rId80"/>
    <p:sldId id="1506" r:id="rId81"/>
    <p:sldId id="1507" r:id="rId82"/>
    <p:sldId id="1534" r:id="rId83"/>
    <p:sldId id="1508" r:id="rId84"/>
    <p:sldId id="1535" r:id="rId85"/>
    <p:sldId id="1509" r:id="rId86"/>
    <p:sldId id="1510" r:id="rId87"/>
    <p:sldId id="575" r:id="rId88"/>
    <p:sldId id="1536" r:id="rId89"/>
    <p:sldId id="577" r:id="rId90"/>
    <p:sldId id="1537" r:id="rId91"/>
    <p:sldId id="578" r:id="rId92"/>
    <p:sldId id="1538" r:id="rId93"/>
    <p:sldId id="538" r:id="rId94"/>
    <p:sldId id="1513" r:id="rId95"/>
    <p:sldId id="1539" r:id="rId96"/>
    <p:sldId id="1500" r:id="rId97"/>
    <p:sldId id="1540" r:id="rId98"/>
    <p:sldId id="1501" r:id="rId99"/>
    <p:sldId id="1541" r:id="rId100"/>
    <p:sldId id="1403" r:id="rId101"/>
    <p:sldId id="1542" r:id="rId102"/>
    <p:sldId id="1543" r:id="rId103"/>
    <p:sldId id="1404" r:id="rId104"/>
    <p:sldId id="1405" r:id="rId105"/>
    <p:sldId id="1544" r:id="rId106"/>
    <p:sldId id="1408" r:id="rId107"/>
    <p:sldId id="1409" r:id="rId108"/>
    <p:sldId id="1545" r:id="rId109"/>
    <p:sldId id="1407" r:id="rId110"/>
    <p:sldId id="1410" r:id="rId111"/>
    <p:sldId id="1487" r:id="rId112"/>
    <p:sldId id="1491" r:id="rId113"/>
    <p:sldId id="1547" r:id="rId114"/>
    <p:sldId id="1546" r:id="rId115"/>
    <p:sldId id="1438" r:id="rId116"/>
    <p:sldId id="1423" r:id="rId117"/>
    <p:sldId id="1548" r:id="rId118"/>
    <p:sldId id="1430" r:id="rId119"/>
    <p:sldId id="1424" r:id="rId120"/>
    <p:sldId id="1429" r:id="rId121"/>
    <p:sldId id="1459" r:id="rId122"/>
    <p:sldId id="1549" r:id="rId123"/>
    <p:sldId id="1511" r:id="rId124"/>
    <p:sldId id="1425" r:id="rId125"/>
    <p:sldId id="1432" r:id="rId126"/>
    <p:sldId id="1550" r:id="rId127"/>
    <p:sldId id="1431" r:id="rId128"/>
    <p:sldId id="1512" r:id="rId129"/>
    <p:sldId id="1433" r:id="rId130"/>
    <p:sldId id="1551" r:id="rId131"/>
    <p:sldId id="1552" r:id="rId132"/>
    <p:sldId id="1458" r:id="rId133"/>
    <p:sldId id="1426" r:id="rId134"/>
    <p:sldId id="1434" r:id="rId135"/>
    <p:sldId id="1553" r:id="rId136"/>
    <p:sldId id="1554" r:id="rId137"/>
    <p:sldId id="614" r:id="rId138"/>
    <p:sldId id="1435" r:id="rId139"/>
    <p:sldId id="1427" r:id="rId140"/>
    <p:sldId id="1555" r:id="rId141"/>
    <p:sldId id="615" r:id="rId142"/>
    <p:sldId id="1492" r:id="rId143"/>
    <p:sldId id="1494" r:id="rId144"/>
    <p:sldId id="1556" r:id="rId145"/>
    <p:sldId id="1439" r:id="rId146"/>
    <p:sldId id="1557" r:id="rId147"/>
    <p:sldId id="1457" r:id="rId148"/>
    <p:sldId id="1442" r:id="rId149"/>
    <p:sldId id="1444" r:id="rId150"/>
    <p:sldId id="1443" r:id="rId151"/>
    <p:sldId id="1558" r:id="rId152"/>
    <p:sldId id="1440" r:id="rId153"/>
    <p:sldId id="1445" r:id="rId154"/>
    <p:sldId id="1559" r:id="rId155"/>
    <p:sldId id="1456" r:id="rId156"/>
    <p:sldId id="1560" r:id="rId157"/>
    <p:sldId id="1446" r:id="rId158"/>
    <p:sldId id="1455" r:id="rId159"/>
    <p:sldId id="1447" r:id="rId160"/>
    <p:sldId id="1561" r:id="rId161"/>
    <p:sldId id="1495" r:id="rId162"/>
    <p:sldId id="1562" r:id="rId163"/>
    <p:sldId id="1499" r:id="rId164"/>
    <p:sldId id="1563" r:id="rId165"/>
    <p:sldId id="1449" r:id="rId166"/>
    <p:sldId id="1564" r:id="rId167"/>
    <p:sldId id="1450" r:id="rId168"/>
    <p:sldId id="1565" r:id="rId169"/>
    <p:sldId id="1451" r:id="rId170"/>
    <p:sldId id="1566" r:id="rId171"/>
    <p:sldId id="1460" r:id="rId172"/>
    <p:sldId id="1453" r:id="rId173"/>
    <p:sldId id="1567" r:id="rId174"/>
    <p:sldId id="1461" r:id="rId175"/>
    <p:sldId id="1462" r:id="rId176"/>
    <p:sldId id="1454" r:id="rId177"/>
    <p:sldId id="1568" r:id="rId178"/>
    <p:sldId id="1463" r:id="rId179"/>
    <p:sldId id="1452" r:id="rId180"/>
    <p:sldId id="1569" r:id="rId181"/>
    <p:sldId id="1465" r:id="rId182"/>
    <p:sldId id="1466" r:id="rId183"/>
    <p:sldId id="1467" r:id="rId184"/>
    <p:sldId id="1471" r:id="rId185"/>
    <p:sldId id="1570" r:id="rId186"/>
    <p:sldId id="1468" r:id="rId187"/>
    <p:sldId id="1469" r:id="rId188"/>
    <p:sldId id="1470" r:id="rId18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FFCC"/>
    <a:srgbClr val="99FF99"/>
    <a:srgbClr val="FFCCFF"/>
    <a:srgbClr val="FFFF9B"/>
    <a:srgbClr val="669999"/>
    <a:srgbClr val="0066FF"/>
    <a:srgbClr val="FF99FF"/>
    <a:srgbClr val="CCFFFF"/>
    <a:srgbClr val="FF4F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4" autoAdjust="0"/>
    <p:restoredTop sz="94660"/>
  </p:normalViewPr>
  <p:slideViewPr>
    <p:cSldViewPr>
      <p:cViewPr varScale="1">
        <p:scale>
          <a:sx n="72" d="100"/>
          <a:sy n="72" d="100"/>
        </p:scale>
        <p:origin x="132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theme" Target="theme/theme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880CC4-9B5B-4225-95C8-620F49A343E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242B2DEF-D467-4A78-9066-9F15B9C1BAD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F47A77F5-B893-444B-8903-16294942D3DB}" type="datetimeFigureOut">
              <a:rPr lang="en-US"/>
              <a:pPr>
                <a:defRPr/>
              </a:pPr>
              <a:t>5/28/2021</a:t>
            </a:fld>
            <a:endParaRPr lang="en-US"/>
          </a:p>
        </p:txBody>
      </p:sp>
      <p:sp>
        <p:nvSpPr>
          <p:cNvPr id="4" name="Slide Image Placeholder 3">
            <a:extLst>
              <a:ext uri="{FF2B5EF4-FFF2-40B4-BE49-F238E27FC236}">
                <a16:creationId xmlns:a16="http://schemas.microsoft.com/office/drawing/2014/main" id="{FE97FC3E-AF91-46B2-A823-1055E78932A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27C003A-FD9D-4B5B-88E6-8237C058B94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C85B124-8B66-4445-943D-32FBB15FF67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F44B3F21-4226-404D-A3EF-2A197B41ACB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5BB3940-B291-4392-AF08-61AC193D2C1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45AA628A-AD81-46BC-AADC-4322D1B7D2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E67981A5-7DAE-4050-940B-CF39F3F1C3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4820" name="Slide Number Placeholder 3">
            <a:extLst>
              <a:ext uri="{FF2B5EF4-FFF2-40B4-BE49-F238E27FC236}">
                <a16:creationId xmlns:a16="http://schemas.microsoft.com/office/drawing/2014/main" id="{91FE234B-F641-468B-AEC5-6009DBDF13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7F560BA-E8F7-4464-A0C6-9B6EAD29BF2C}" type="slidenum">
              <a:rPr lang="en-US" altLang="en-US">
                <a:latin typeface="Arial" panose="020B0604020202020204" pitchFamily="34" charset="0"/>
              </a:rPr>
              <a:pPr>
                <a:spcBef>
                  <a:spcPct val="0"/>
                </a:spcBef>
              </a:pPr>
              <a:t>30</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a:extLst>
              <a:ext uri="{FF2B5EF4-FFF2-40B4-BE49-F238E27FC236}">
                <a16:creationId xmlns:a16="http://schemas.microsoft.com/office/drawing/2014/main" id="{1E1029CF-136C-4870-BC47-005DCF6AB7F7}"/>
              </a:ext>
            </a:extLst>
          </p:cNvPr>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8">
            <a:extLst>
              <a:ext uri="{FF2B5EF4-FFF2-40B4-BE49-F238E27FC236}">
                <a16:creationId xmlns:a16="http://schemas.microsoft.com/office/drawing/2014/main" id="{D9C34B74-5319-47DA-848B-F825B34BC6D0}"/>
              </a:ext>
            </a:extLst>
          </p:cNvPr>
          <p:cNvGrpSpPr>
            <a:grpSpLocks/>
          </p:cNvGrpSpPr>
          <p:nvPr/>
        </p:nvGrpSpPr>
        <p:grpSpPr bwMode="auto">
          <a:xfrm>
            <a:off x="7493000" y="2992438"/>
            <a:ext cx="1338263" cy="2189162"/>
            <a:chOff x="4704" y="1885"/>
            <a:chExt cx="843" cy="1379"/>
          </a:xfrm>
        </p:grpSpPr>
        <p:sp>
          <p:nvSpPr>
            <p:cNvPr id="6" name="Oval 9">
              <a:extLst>
                <a:ext uri="{FF2B5EF4-FFF2-40B4-BE49-F238E27FC236}">
                  <a16:creationId xmlns:a16="http://schemas.microsoft.com/office/drawing/2014/main" id="{BBD12F53-5D24-47FC-B2E9-21EBCEFE7CF7}"/>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7" name="Oval 10">
              <a:extLst>
                <a:ext uri="{FF2B5EF4-FFF2-40B4-BE49-F238E27FC236}">
                  <a16:creationId xmlns:a16="http://schemas.microsoft.com/office/drawing/2014/main" id="{4FE8D3CF-B0C7-4621-92FB-954B3A03B5D3}"/>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8" name="Oval 11">
              <a:extLst>
                <a:ext uri="{FF2B5EF4-FFF2-40B4-BE49-F238E27FC236}">
                  <a16:creationId xmlns:a16="http://schemas.microsoft.com/office/drawing/2014/main" id="{DFA29F52-79A6-4C3D-8728-A5AF1C52F5A7}"/>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9" name="Oval 12">
              <a:extLst>
                <a:ext uri="{FF2B5EF4-FFF2-40B4-BE49-F238E27FC236}">
                  <a16:creationId xmlns:a16="http://schemas.microsoft.com/office/drawing/2014/main" id="{3DC5B1AE-3F2C-4097-8257-CF281FBE35D9}"/>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 name="Oval 13">
              <a:extLst>
                <a:ext uri="{FF2B5EF4-FFF2-40B4-BE49-F238E27FC236}">
                  <a16:creationId xmlns:a16="http://schemas.microsoft.com/office/drawing/2014/main" id="{27671B83-4482-4F5C-80FE-217A5A99EE40}"/>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1" name="Oval 14">
              <a:extLst>
                <a:ext uri="{FF2B5EF4-FFF2-40B4-BE49-F238E27FC236}">
                  <a16:creationId xmlns:a16="http://schemas.microsoft.com/office/drawing/2014/main" id="{C2C3997D-AA5D-46F2-8117-15CA7550D4BA}"/>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2" name="Oval 15">
              <a:extLst>
                <a:ext uri="{FF2B5EF4-FFF2-40B4-BE49-F238E27FC236}">
                  <a16:creationId xmlns:a16="http://schemas.microsoft.com/office/drawing/2014/main" id="{30AA95AB-5781-4C0C-9E5F-D55DA947C579}"/>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3" name="Oval 16">
              <a:extLst>
                <a:ext uri="{FF2B5EF4-FFF2-40B4-BE49-F238E27FC236}">
                  <a16:creationId xmlns:a16="http://schemas.microsoft.com/office/drawing/2014/main" id="{20C73EDE-BE45-4B89-B1BC-9A5BA91FBD8D}"/>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4" name="Oval 17">
              <a:extLst>
                <a:ext uri="{FF2B5EF4-FFF2-40B4-BE49-F238E27FC236}">
                  <a16:creationId xmlns:a16="http://schemas.microsoft.com/office/drawing/2014/main" id="{70FEEA39-134A-4DFB-9016-AA7F669AE514}"/>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5" name="Oval 18">
              <a:extLst>
                <a:ext uri="{FF2B5EF4-FFF2-40B4-BE49-F238E27FC236}">
                  <a16:creationId xmlns:a16="http://schemas.microsoft.com/office/drawing/2014/main" id="{11422C5E-6F51-4929-ACB6-146B61C8D6F6}"/>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6" name="Oval 19">
              <a:extLst>
                <a:ext uri="{FF2B5EF4-FFF2-40B4-BE49-F238E27FC236}">
                  <a16:creationId xmlns:a16="http://schemas.microsoft.com/office/drawing/2014/main" id="{09CD3D6C-FA0E-4E46-B01E-96165AC5B4D1}"/>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7" name="Oval 20">
              <a:extLst>
                <a:ext uri="{FF2B5EF4-FFF2-40B4-BE49-F238E27FC236}">
                  <a16:creationId xmlns:a16="http://schemas.microsoft.com/office/drawing/2014/main" id="{F9998070-493B-41A0-B3AB-3E2F7571476D}"/>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8" name="Oval 21">
              <a:extLst>
                <a:ext uri="{FF2B5EF4-FFF2-40B4-BE49-F238E27FC236}">
                  <a16:creationId xmlns:a16="http://schemas.microsoft.com/office/drawing/2014/main" id="{EC99804C-6A5B-4013-A543-B79ACFFE08AF}"/>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9" name="Oval 22">
              <a:extLst>
                <a:ext uri="{FF2B5EF4-FFF2-40B4-BE49-F238E27FC236}">
                  <a16:creationId xmlns:a16="http://schemas.microsoft.com/office/drawing/2014/main" id="{8D682D76-FBC6-44D6-BAB6-9CC9C69357A8}"/>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0" name="Oval 23">
              <a:extLst>
                <a:ext uri="{FF2B5EF4-FFF2-40B4-BE49-F238E27FC236}">
                  <a16:creationId xmlns:a16="http://schemas.microsoft.com/office/drawing/2014/main" id="{93BB723D-8818-49DA-8C22-8B7A5C50E3A4}"/>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1" name="Oval 24">
              <a:extLst>
                <a:ext uri="{FF2B5EF4-FFF2-40B4-BE49-F238E27FC236}">
                  <a16:creationId xmlns:a16="http://schemas.microsoft.com/office/drawing/2014/main" id="{D1802F07-B6EB-48D1-93DA-2F62EA25B820}"/>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2" name="Oval 25">
              <a:extLst>
                <a:ext uri="{FF2B5EF4-FFF2-40B4-BE49-F238E27FC236}">
                  <a16:creationId xmlns:a16="http://schemas.microsoft.com/office/drawing/2014/main" id="{5651CE5F-93DF-4512-8F44-A943687810CD}"/>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3" name="Oval 26">
              <a:extLst>
                <a:ext uri="{FF2B5EF4-FFF2-40B4-BE49-F238E27FC236}">
                  <a16:creationId xmlns:a16="http://schemas.microsoft.com/office/drawing/2014/main" id="{6FEB4EB3-185C-4C37-B8B3-C9845F3A3533}"/>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4" name="Oval 27">
              <a:extLst>
                <a:ext uri="{FF2B5EF4-FFF2-40B4-BE49-F238E27FC236}">
                  <a16:creationId xmlns:a16="http://schemas.microsoft.com/office/drawing/2014/main" id="{40669969-9528-4632-B383-51C0D75521C5}"/>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5" name="Oval 28">
              <a:extLst>
                <a:ext uri="{FF2B5EF4-FFF2-40B4-BE49-F238E27FC236}">
                  <a16:creationId xmlns:a16="http://schemas.microsoft.com/office/drawing/2014/main" id="{323480B0-4ACC-4DEB-B1BC-5D70508FC852}"/>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6" name="Oval 29">
              <a:extLst>
                <a:ext uri="{FF2B5EF4-FFF2-40B4-BE49-F238E27FC236}">
                  <a16:creationId xmlns:a16="http://schemas.microsoft.com/office/drawing/2014/main" id="{808F9E45-D3F6-4BBD-BC22-6578839F3109}"/>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7" name="Oval 30">
              <a:extLst>
                <a:ext uri="{FF2B5EF4-FFF2-40B4-BE49-F238E27FC236}">
                  <a16:creationId xmlns:a16="http://schemas.microsoft.com/office/drawing/2014/main" id="{41F3196D-8E88-410E-8234-EEE89CABC2EB}"/>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8" name="Oval 31">
              <a:extLst>
                <a:ext uri="{FF2B5EF4-FFF2-40B4-BE49-F238E27FC236}">
                  <a16:creationId xmlns:a16="http://schemas.microsoft.com/office/drawing/2014/main" id="{4AD92A97-1274-4F31-A89B-F86187218F36}"/>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9" name="Oval 32">
              <a:extLst>
                <a:ext uri="{FF2B5EF4-FFF2-40B4-BE49-F238E27FC236}">
                  <a16:creationId xmlns:a16="http://schemas.microsoft.com/office/drawing/2014/main" id="{A453A16B-1DC6-40DD-98A4-8489FCBE692F}"/>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0" name="Oval 33">
              <a:extLst>
                <a:ext uri="{FF2B5EF4-FFF2-40B4-BE49-F238E27FC236}">
                  <a16:creationId xmlns:a16="http://schemas.microsoft.com/office/drawing/2014/main" id="{29673AF7-5F42-470B-A52D-71BA1C5D96C3}"/>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1" name="Oval 34">
              <a:extLst>
                <a:ext uri="{FF2B5EF4-FFF2-40B4-BE49-F238E27FC236}">
                  <a16:creationId xmlns:a16="http://schemas.microsoft.com/office/drawing/2014/main" id="{C6C84A0A-511A-4B28-A43F-0482C4FDF44B}"/>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2" name="Oval 35">
              <a:extLst>
                <a:ext uri="{FF2B5EF4-FFF2-40B4-BE49-F238E27FC236}">
                  <a16:creationId xmlns:a16="http://schemas.microsoft.com/office/drawing/2014/main" id="{E5523BC2-C6AF-4FB5-A28C-D0968C8B4C24}"/>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3" name="Oval 36">
              <a:extLst>
                <a:ext uri="{FF2B5EF4-FFF2-40B4-BE49-F238E27FC236}">
                  <a16:creationId xmlns:a16="http://schemas.microsoft.com/office/drawing/2014/main" id="{84713FB3-EC88-4481-A17D-A311051BFAF4}"/>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4" name="Oval 37">
              <a:extLst>
                <a:ext uri="{FF2B5EF4-FFF2-40B4-BE49-F238E27FC236}">
                  <a16:creationId xmlns:a16="http://schemas.microsoft.com/office/drawing/2014/main" id="{5F394D2C-70F9-4301-BEA0-190837126102}"/>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5" name="Oval 38">
              <a:extLst>
                <a:ext uri="{FF2B5EF4-FFF2-40B4-BE49-F238E27FC236}">
                  <a16:creationId xmlns:a16="http://schemas.microsoft.com/office/drawing/2014/main" id="{7D314DE5-F788-4833-AA2F-F0E703B7550A}"/>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6" name="Oval 39">
              <a:extLst>
                <a:ext uri="{FF2B5EF4-FFF2-40B4-BE49-F238E27FC236}">
                  <a16:creationId xmlns:a16="http://schemas.microsoft.com/office/drawing/2014/main" id="{A3019386-4D87-4A34-905B-8556687C377E}"/>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grpSp>
      <p:sp>
        <p:nvSpPr>
          <p:cNvPr id="37" name="Line 40">
            <a:extLst>
              <a:ext uri="{FF2B5EF4-FFF2-40B4-BE49-F238E27FC236}">
                <a16:creationId xmlns:a16="http://schemas.microsoft.com/office/drawing/2014/main" id="{D303582A-4310-4F26-9B5A-2732C7904341}"/>
              </a:ext>
            </a:extLst>
          </p:cNvPr>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59"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45060"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38" name="Rectangle 5">
            <a:extLst>
              <a:ext uri="{FF2B5EF4-FFF2-40B4-BE49-F238E27FC236}">
                <a16:creationId xmlns:a16="http://schemas.microsoft.com/office/drawing/2014/main" id="{F3109963-55AD-471E-A414-757DD6045309}"/>
              </a:ext>
            </a:extLst>
          </p:cNvPr>
          <p:cNvSpPr>
            <a:spLocks noGrp="1" noChangeArrowheads="1"/>
          </p:cNvSpPr>
          <p:nvPr>
            <p:ph type="dt" sz="half" idx="10"/>
          </p:nvPr>
        </p:nvSpPr>
        <p:spPr/>
        <p:txBody>
          <a:bodyPr/>
          <a:lstStyle>
            <a:lvl1pPr>
              <a:defRPr/>
            </a:lvl1pPr>
          </a:lstStyle>
          <a:p>
            <a:pPr>
              <a:defRPr/>
            </a:pPr>
            <a:endParaRPr lang="en-US" altLang="en-US"/>
          </a:p>
        </p:txBody>
      </p:sp>
      <p:sp>
        <p:nvSpPr>
          <p:cNvPr id="39" name="Rectangle 6">
            <a:extLst>
              <a:ext uri="{FF2B5EF4-FFF2-40B4-BE49-F238E27FC236}">
                <a16:creationId xmlns:a16="http://schemas.microsoft.com/office/drawing/2014/main" id="{752B7EB1-4233-44A6-B450-6C915FE06D2F}"/>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a:extLst>
              <a:ext uri="{FF2B5EF4-FFF2-40B4-BE49-F238E27FC236}">
                <a16:creationId xmlns:a16="http://schemas.microsoft.com/office/drawing/2014/main" id="{CAAA6B2D-DF86-447E-9E7A-AFB9B7A35FA9}"/>
              </a:ext>
            </a:extLst>
          </p:cNvPr>
          <p:cNvSpPr>
            <a:spLocks noGrp="1" noChangeArrowheads="1"/>
          </p:cNvSpPr>
          <p:nvPr>
            <p:ph type="sldNum" sz="quarter" idx="12"/>
          </p:nvPr>
        </p:nvSpPr>
        <p:spPr/>
        <p:txBody>
          <a:bodyPr/>
          <a:lstStyle>
            <a:lvl1pPr>
              <a:defRPr/>
            </a:lvl1pPr>
          </a:lstStyle>
          <a:p>
            <a:pPr>
              <a:defRPr/>
            </a:pPr>
            <a:fld id="{C1B9BCDB-908A-4124-89CC-2D7D4C3938FC}" type="slidenum">
              <a:rPr lang="en-US" altLang="en-US"/>
              <a:pPr>
                <a:defRPr/>
              </a:pPr>
              <a:t>‹#›</a:t>
            </a:fld>
            <a:endParaRPr lang="en-US" altLang="en-US"/>
          </a:p>
        </p:txBody>
      </p:sp>
    </p:spTree>
    <p:extLst>
      <p:ext uri="{BB962C8B-B14F-4D97-AF65-F5344CB8AC3E}">
        <p14:creationId xmlns:p14="http://schemas.microsoft.com/office/powerpoint/2010/main" val="1083195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5F12F42-1CE8-43EF-852C-7E0E4EC2945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39A18EE2-4469-40FA-8A27-D27417F2D81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12C43D1E-F492-4CC6-A23B-4A8FC0778E13}"/>
              </a:ext>
            </a:extLst>
          </p:cNvPr>
          <p:cNvSpPr>
            <a:spLocks noGrp="1" noChangeArrowheads="1"/>
          </p:cNvSpPr>
          <p:nvPr>
            <p:ph type="sldNum" sz="quarter" idx="12"/>
          </p:nvPr>
        </p:nvSpPr>
        <p:spPr>
          <a:ln/>
        </p:spPr>
        <p:txBody>
          <a:bodyPr/>
          <a:lstStyle>
            <a:lvl1pPr>
              <a:defRPr/>
            </a:lvl1pPr>
          </a:lstStyle>
          <a:p>
            <a:pPr>
              <a:defRPr/>
            </a:pPr>
            <a:fld id="{EF1AF90F-6930-477A-BE4C-D7689FEBCEA3}" type="slidenum">
              <a:rPr lang="en-US" altLang="en-US"/>
              <a:pPr>
                <a:defRPr/>
              </a:pPr>
              <a:t>‹#›</a:t>
            </a:fld>
            <a:endParaRPr lang="en-US" altLang="en-US"/>
          </a:p>
        </p:txBody>
      </p:sp>
    </p:spTree>
    <p:extLst>
      <p:ext uri="{BB962C8B-B14F-4D97-AF65-F5344CB8AC3E}">
        <p14:creationId xmlns:p14="http://schemas.microsoft.com/office/powerpoint/2010/main" val="284157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8715755B-633A-4770-932E-30D59875348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0D2D2438-3663-43E1-91BD-6FC1DF15A8B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625F11CC-D888-435F-B336-35A3B4ADDB9F}"/>
              </a:ext>
            </a:extLst>
          </p:cNvPr>
          <p:cNvSpPr>
            <a:spLocks noGrp="1" noChangeArrowheads="1"/>
          </p:cNvSpPr>
          <p:nvPr>
            <p:ph type="sldNum" sz="quarter" idx="12"/>
          </p:nvPr>
        </p:nvSpPr>
        <p:spPr>
          <a:ln/>
        </p:spPr>
        <p:txBody>
          <a:bodyPr/>
          <a:lstStyle>
            <a:lvl1pPr>
              <a:defRPr/>
            </a:lvl1pPr>
          </a:lstStyle>
          <a:p>
            <a:pPr>
              <a:defRPr/>
            </a:pPr>
            <a:fld id="{7BE97C21-AD76-4A04-A2A2-979153CDBC74}" type="slidenum">
              <a:rPr lang="en-US" altLang="en-US"/>
              <a:pPr>
                <a:defRPr/>
              </a:pPr>
              <a:t>‹#›</a:t>
            </a:fld>
            <a:endParaRPr lang="en-US" altLang="en-US"/>
          </a:p>
        </p:txBody>
      </p:sp>
    </p:spTree>
    <p:extLst>
      <p:ext uri="{BB962C8B-B14F-4D97-AF65-F5344CB8AC3E}">
        <p14:creationId xmlns:p14="http://schemas.microsoft.com/office/powerpoint/2010/main" val="205242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53CD09A4-4D1B-42B0-B407-A50F9ED0485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FABAF2B2-AF09-463B-8956-9B19EADA411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7C2AAEF7-A388-4D1F-8EBD-3979546EFAF7}"/>
              </a:ext>
            </a:extLst>
          </p:cNvPr>
          <p:cNvSpPr>
            <a:spLocks noGrp="1" noChangeArrowheads="1"/>
          </p:cNvSpPr>
          <p:nvPr>
            <p:ph type="sldNum" sz="quarter" idx="12"/>
          </p:nvPr>
        </p:nvSpPr>
        <p:spPr>
          <a:ln/>
        </p:spPr>
        <p:txBody>
          <a:bodyPr/>
          <a:lstStyle>
            <a:lvl1pPr>
              <a:defRPr/>
            </a:lvl1pPr>
          </a:lstStyle>
          <a:p>
            <a:pPr>
              <a:defRPr/>
            </a:pPr>
            <a:fld id="{0C07D81C-528D-4D8D-8674-B74196777A21}" type="slidenum">
              <a:rPr lang="en-US" altLang="en-US"/>
              <a:pPr>
                <a:defRPr/>
              </a:pPr>
              <a:t>‹#›</a:t>
            </a:fld>
            <a:endParaRPr lang="en-US" altLang="en-US"/>
          </a:p>
        </p:txBody>
      </p:sp>
    </p:spTree>
    <p:extLst>
      <p:ext uri="{BB962C8B-B14F-4D97-AF65-F5344CB8AC3E}">
        <p14:creationId xmlns:p14="http://schemas.microsoft.com/office/powerpoint/2010/main" val="2145688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C6551C34-C544-4A66-8FD7-C89411D0F70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662DA30E-AB19-4F55-9269-12B63D64C9E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70A4AD32-87F2-481C-86FD-B4504725F13C}"/>
              </a:ext>
            </a:extLst>
          </p:cNvPr>
          <p:cNvSpPr>
            <a:spLocks noGrp="1" noChangeArrowheads="1"/>
          </p:cNvSpPr>
          <p:nvPr>
            <p:ph type="sldNum" sz="quarter" idx="12"/>
          </p:nvPr>
        </p:nvSpPr>
        <p:spPr>
          <a:ln/>
        </p:spPr>
        <p:txBody>
          <a:bodyPr/>
          <a:lstStyle>
            <a:lvl1pPr>
              <a:defRPr/>
            </a:lvl1pPr>
          </a:lstStyle>
          <a:p>
            <a:pPr>
              <a:defRPr/>
            </a:pPr>
            <a:fld id="{51887C44-7F34-46BD-B2F0-D8F703EBB7E6}" type="slidenum">
              <a:rPr lang="en-US" altLang="en-US"/>
              <a:pPr>
                <a:defRPr/>
              </a:pPr>
              <a:t>‹#›</a:t>
            </a:fld>
            <a:endParaRPr lang="en-US" altLang="en-US"/>
          </a:p>
        </p:txBody>
      </p:sp>
    </p:spTree>
    <p:extLst>
      <p:ext uri="{BB962C8B-B14F-4D97-AF65-F5344CB8AC3E}">
        <p14:creationId xmlns:p14="http://schemas.microsoft.com/office/powerpoint/2010/main" val="738494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B8EE4DA8-4E1C-4014-948A-E6910E5D5C8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FA756F0-98E2-4E9A-912E-22A826556B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71435AF2-CA37-4A48-A3A4-574220DD6172}"/>
              </a:ext>
            </a:extLst>
          </p:cNvPr>
          <p:cNvSpPr>
            <a:spLocks noGrp="1" noChangeArrowheads="1"/>
          </p:cNvSpPr>
          <p:nvPr>
            <p:ph type="sldNum" sz="quarter" idx="12"/>
          </p:nvPr>
        </p:nvSpPr>
        <p:spPr>
          <a:ln/>
        </p:spPr>
        <p:txBody>
          <a:bodyPr/>
          <a:lstStyle>
            <a:lvl1pPr>
              <a:defRPr/>
            </a:lvl1pPr>
          </a:lstStyle>
          <a:p>
            <a:pPr>
              <a:defRPr/>
            </a:pPr>
            <a:fld id="{034FD31E-D142-4A61-8EDB-A2704A23268B}" type="slidenum">
              <a:rPr lang="en-US" altLang="en-US"/>
              <a:pPr>
                <a:defRPr/>
              </a:pPr>
              <a:t>‹#›</a:t>
            </a:fld>
            <a:endParaRPr lang="en-US" altLang="en-US"/>
          </a:p>
        </p:txBody>
      </p:sp>
    </p:spTree>
    <p:extLst>
      <p:ext uri="{BB962C8B-B14F-4D97-AF65-F5344CB8AC3E}">
        <p14:creationId xmlns:p14="http://schemas.microsoft.com/office/powerpoint/2010/main" val="316625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FB62F5E5-89A6-4F26-8CC3-48874B39A8D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1FFAA434-F2CA-4721-9D60-E112B77B5D5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a:extLst>
              <a:ext uri="{FF2B5EF4-FFF2-40B4-BE49-F238E27FC236}">
                <a16:creationId xmlns:a16="http://schemas.microsoft.com/office/drawing/2014/main" id="{F83DA97A-ABBF-42C0-815A-6053B42C34D4}"/>
              </a:ext>
            </a:extLst>
          </p:cNvPr>
          <p:cNvSpPr>
            <a:spLocks noGrp="1" noChangeArrowheads="1"/>
          </p:cNvSpPr>
          <p:nvPr>
            <p:ph type="sldNum" sz="quarter" idx="12"/>
          </p:nvPr>
        </p:nvSpPr>
        <p:spPr>
          <a:ln/>
        </p:spPr>
        <p:txBody>
          <a:bodyPr/>
          <a:lstStyle>
            <a:lvl1pPr>
              <a:defRPr/>
            </a:lvl1pPr>
          </a:lstStyle>
          <a:p>
            <a:pPr>
              <a:defRPr/>
            </a:pPr>
            <a:fld id="{D99BDA15-AAEC-4D3D-AE30-BC78A44B203A}" type="slidenum">
              <a:rPr lang="en-US" altLang="en-US"/>
              <a:pPr>
                <a:defRPr/>
              </a:pPr>
              <a:t>‹#›</a:t>
            </a:fld>
            <a:endParaRPr lang="en-US" altLang="en-US"/>
          </a:p>
        </p:txBody>
      </p:sp>
    </p:spTree>
    <p:extLst>
      <p:ext uri="{BB962C8B-B14F-4D97-AF65-F5344CB8AC3E}">
        <p14:creationId xmlns:p14="http://schemas.microsoft.com/office/powerpoint/2010/main" val="2142570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6AE84DF7-496F-4842-B2DB-A23CF30566C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6349FF1C-BFAF-4AAD-B550-17E59FDED10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F084C4BF-51E1-403A-B046-BAFD4BD073A3}"/>
              </a:ext>
            </a:extLst>
          </p:cNvPr>
          <p:cNvSpPr>
            <a:spLocks noGrp="1" noChangeArrowheads="1"/>
          </p:cNvSpPr>
          <p:nvPr>
            <p:ph type="sldNum" sz="quarter" idx="12"/>
          </p:nvPr>
        </p:nvSpPr>
        <p:spPr>
          <a:ln/>
        </p:spPr>
        <p:txBody>
          <a:bodyPr/>
          <a:lstStyle>
            <a:lvl1pPr>
              <a:defRPr/>
            </a:lvl1pPr>
          </a:lstStyle>
          <a:p>
            <a:pPr>
              <a:defRPr/>
            </a:pPr>
            <a:fld id="{E9B7DAC2-B7CD-45B0-9789-2C3E3069F303}" type="slidenum">
              <a:rPr lang="en-US" altLang="en-US"/>
              <a:pPr>
                <a:defRPr/>
              </a:pPr>
              <a:t>‹#›</a:t>
            </a:fld>
            <a:endParaRPr lang="en-US" altLang="en-US"/>
          </a:p>
        </p:txBody>
      </p:sp>
    </p:spTree>
    <p:extLst>
      <p:ext uri="{BB962C8B-B14F-4D97-AF65-F5344CB8AC3E}">
        <p14:creationId xmlns:p14="http://schemas.microsoft.com/office/powerpoint/2010/main" val="2846832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F1AA2428-2B76-49A3-9635-F1A910CC87B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91325644-A120-4A42-8C76-8EF742F903D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AD5639BC-900A-4FB5-A5E5-7A127DDEB97E}"/>
              </a:ext>
            </a:extLst>
          </p:cNvPr>
          <p:cNvSpPr>
            <a:spLocks noGrp="1" noChangeArrowheads="1"/>
          </p:cNvSpPr>
          <p:nvPr>
            <p:ph type="sldNum" sz="quarter" idx="12"/>
          </p:nvPr>
        </p:nvSpPr>
        <p:spPr>
          <a:ln/>
        </p:spPr>
        <p:txBody>
          <a:bodyPr/>
          <a:lstStyle>
            <a:lvl1pPr>
              <a:defRPr/>
            </a:lvl1pPr>
          </a:lstStyle>
          <a:p>
            <a:pPr>
              <a:defRPr/>
            </a:pPr>
            <a:fld id="{E800AD3F-BF61-41FF-8656-1FEB26AB393D}" type="slidenum">
              <a:rPr lang="en-US" altLang="en-US"/>
              <a:pPr>
                <a:defRPr/>
              </a:pPr>
              <a:t>‹#›</a:t>
            </a:fld>
            <a:endParaRPr lang="en-US" altLang="en-US"/>
          </a:p>
        </p:txBody>
      </p:sp>
    </p:spTree>
    <p:extLst>
      <p:ext uri="{BB962C8B-B14F-4D97-AF65-F5344CB8AC3E}">
        <p14:creationId xmlns:p14="http://schemas.microsoft.com/office/powerpoint/2010/main" val="1166185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5F909576-B533-463A-9EAE-9DFF1576D10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D625077-DB56-494E-8B13-519061CD404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9D08B0BD-4853-48AD-9BB1-8BB852A91976}"/>
              </a:ext>
            </a:extLst>
          </p:cNvPr>
          <p:cNvSpPr>
            <a:spLocks noGrp="1" noChangeArrowheads="1"/>
          </p:cNvSpPr>
          <p:nvPr>
            <p:ph type="sldNum" sz="quarter" idx="12"/>
          </p:nvPr>
        </p:nvSpPr>
        <p:spPr>
          <a:ln/>
        </p:spPr>
        <p:txBody>
          <a:bodyPr/>
          <a:lstStyle>
            <a:lvl1pPr>
              <a:defRPr/>
            </a:lvl1pPr>
          </a:lstStyle>
          <a:p>
            <a:pPr>
              <a:defRPr/>
            </a:pPr>
            <a:fld id="{BB024FA9-40C0-4688-8D3D-546629FDDB75}" type="slidenum">
              <a:rPr lang="en-US" altLang="en-US"/>
              <a:pPr>
                <a:defRPr/>
              </a:pPr>
              <a:t>‹#›</a:t>
            </a:fld>
            <a:endParaRPr lang="en-US" altLang="en-US"/>
          </a:p>
        </p:txBody>
      </p:sp>
    </p:spTree>
    <p:extLst>
      <p:ext uri="{BB962C8B-B14F-4D97-AF65-F5344CB8AC3E}">
        <p14:creationId xmlns:p14="http://schemas.microsoft.com/office/powerpoint/2010/main" val="3072912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799AC623-FBEF-416F-BEBE-BC827972F6D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13548A3-3D24-4088-AF5F-A45134E1598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A328515D-AD8C-461C-A6D8-301BF70BF1F7}"/>
              </a:ext>
            </a:extLst>
          </p:cNvPr>
          <p:cNvSpPr>
            <a:spLocks noGrp="1" noChangeArrowheads="1"/>
          </p:cNvSpPr>
          <p:nvPr>
            <p:ph type="sldNum" sz="quarter" idx="12"/>
          </p:nvPr>
        </p:nvSpPr>
        <p:spPr>
          <a:ln/>
        </p:spPr>
        <p:txBody>
          <a:bodyPr/>
          <a:lstStyle>
            <a:lvl1pPr>
              <a:defRPr/>
            </a:lvl1pPr>
          </a:lstStyle>
          <a:p>
            <a:pPr>
              <a:defRPr/>
            </a:pPr>
            <a:fld id="{89F856B0-F652-4E08-8CA9-7C86D3B9CC65}" type="slidenum">
              <a:rPr lang="en-US" altLang="en-US"/>
              <a:pPr>
                <a:defRPr/>
              </a:pPr>
              <a:t>‹#›</a:t>
            </a:fld>
            <a:endParaRPr lang="en-US" altLang="en-US"/>
          </a:p>
        </p:txBody>
      </p:sp>
    </p:spTree>
    <p:extLst>
      <p:ext uri="{BB962C8B-B14F-4D97-AF65-F5344CB8AC3E}">
        <p14:creationId xmlns:p14="http://schemas.microsoft.com/office/powerpoint/2010/main" val="714925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a:extLst>
              <a:ext uri="{FF2B5EF4-FFF2-40B4-BE49-F238E27FC236}">
                <a16:creationId xmlns:a16="http://schemas.microsoft.com/office/drawing/2014/main" id="{01DD104C-6400-44AD-A08B-67B560129B34}"/>
              </a:ext>
            </a:extLst>
          </p:cNvPr>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a:extLst>
              <a:ext uri="{FF2B5EF4-FFF2-40B4-BE49-F238E27FC236}">
                <a16:creationId xmlns:a16="http://schemas.microsoft.com/office/drawing/2014/main" id="{A54791EE-C16A-4522-85E8-547F9983D10C}"/>
              </a:ext>
            </a:extLst>
          </p:cNvPr>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D4C4C471-9DD8-4694-B472-B55E98A0046D}"/>
              </a:ext>
            </a:extLst>
          </p:cNvPr>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4037" name="Rectangle 5">
            <a:extLst>
              <a:ext uri="{FF2B5EF4-FFF2-40B4-BE49-F238E27FC236}">
                <a16:creationId xmlns:a16="http://schemas.microsoft.com/office/drawing/2014/main" id="{1539B0FA-058A-41AB-AADB-70FE0AF60812}"/>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ltLang="en-US"/>
          </a:p>
        </p:txBody>
      </p:sp>
      <p:sp>
        <p:nvSpPr>
          <p:cNvPr id="44038" name="Rectangle 6">
            <a:extLst>
              <a:ext uri="{FF2B5EF4-FFF2-40B4-BE49-F238E27FC236}">
                <a16:creationId xmlns:a16="http://schemas.microsoft.com/office/drawing/2014/main" id="{CAE96D65-BC12-4366-ABEE-1201B8FF39DB}"/>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ltLang="en-US"/>
          </a:p>
        </p:txBody>
      </p:sp>
      <p:sp>
        <p:nvSpPr>
          <p:cNvPr id="44039" name="Rectangle 7">
            <a:extLst>
              <a:ext uri="{FF2B5EF4-FFF2-40B4-BE49-F238E27FC236}">
                <a16:creationId xmlns:a16="http://schemas.microsoft.com/office/drawing/2014/main" id="{40E6DA32-6624-4340-9675-D969D3502098}"/>
              </a:ext>
            </a:extLst>
          </p:cNvPr>
          <p:cNvSpPr>
            <a:spLocks noGrp="1" noChangeArrowheads="1"/>
          </p:cNvSpPr>
          <p:nvPr>
            <p:ph type="sldNum" sz="quarter" idx="4"/>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0C9FD51D-E9D1-4DE7-B5A0-D826916676F6}" type="slidenum">
              <a:rPr lang="en-US" altLang="en-US"/>
              <a:pPr>
                <a:defRPr/>
              </a:pPr>
              <a:t>‹#›</a:t>
            </a:fld>
            <a:endParaRPr lang="en-US" altLang="en-US"/>
          </a:p>
        </p:txBody>
      </p:sp>
      <p:grpSp>
        <p:nvGrpSpPr>
          <p:cNvPr id="1032" name="Group 8">
            <a:extLst>
              <a:ext uri="{FF2B5EF4-FFF2-40B4-BE49-F238E27FC236}">
                <a16:creationId xmlns:a16="http://schemas.microsoft.com/office/drawing/2014/main" id="{79EAD82D-C734-427F-BF96-FD2469B0D898}"/>
              </a:ext>
            </a:extLst>
          </p:cNvPr>
          <p:cNvGrpSpPr>
            <a:grpSpLocks/>
          </p:cNvGrpSpPr>
          <p:nvPr/>
        </p:nvGrpSpPr>
        <p:grpSpPr bwMode="auto">
          <a:xfrm>
            <a:off x="8153400" y="152400"/>
            <a:ext cx="792163" cy="1295400"/>
            <a:chOff x="5136" y="960"/>
            <a:chExt cx="528" cy="864"/>
          </a:xfrm>
        </p:grpSpPr>
        <p:sp>
          <p:nvSpPr>
            <p:cNvPr id="1033" name="Oval 9">
              <a:extLst>
                <a:ext uri="{FF2B5EF4-FFF2-40B4-BE49-F238E27FC236}">
                  <a16:creationId xmlns:a16="http://schemas.microsoft.com/office/drawing/2014/main" id="{C6114785-45E6-4E13-A107-417B19B8752B}"/>
                </a:ext>
              </a:extLst>
            </p:cNvPr>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4" name="Oval 10">
              <a:extLst>
                <a:ext uri="{FF2B5EF4-FFF2-40B4-BE49-F238E27FC236}">
                  <a16:creationId xmlns:a16="http://schemas.microsoft.com/office/drawing/2014/main" id="{875F0660-0E73-4AEB-AC34-7DB59CA36B58}"/>
                </a:ext>
              </a:extLst>
            </p:cNvPr>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5" name="Oval 11">
              <a:extLst>
                <a:ext uri="{FF2B5EF4-FFF2-40B4-BE49-F238E27FC236}">
                  <a16:creationId xmlns:a16="http://schemas.microsoft.com/office/drawing/2014/main" id="{E5DCE128-0E14-4A61-A5BE-F367DB74A233}"/>
                </a:ext>
              </a:extLst>
            </p:cNvPr>
            <p:cNvSpPr>
              <a:spLocks noChangeArrowheads="1"/>
            </p:cNvSpPr>
            <p:nvPr/>
          </p:nvSpPr>
          <p:spPr bwMode="auto">
            <a:xfrm>
              <a:off x="5360" y="960"/>
              <a:ext cx="76"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6" name="Oval 12">
              <a:extLst>
                <a:ext uri="{FF2B5EF4-FFF2-40B4-BE49-F238E27FC236}">
                  <a16:creationId xmlns:a16="http://schemas.microsoft.com/office/drawing/2014/main" id="{20F9B970-8B5C-4627-8996-15BBFF883482}"/>
                </a:ext>
              </a:extLst>
            </p:cNvPr>
            <p:cNvSpPr>
              <a:spLocks noChangeArrowheads="1"/>
            </p:cNvSpPr>
            <p:nvPr/>
          </p:nvSpPr>
          <p:spPr bwMode="auto">
            <a:xfrm>
              <a:off x="5136" y="1072"/>
              <a:ext cx="80"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7" name="Oval 13">
              <a:extLst>
                <a:ext uri="{FF2B5EF4-FFF2-40B4-BE49-F238E27FC236}">
                  <a16:creationId xmlns:a16="http://schemas.microsoft.com/office/drawing/2014/main" id="{FD94D0ED-6A8D-41FF-9910-1D63E261E6DC}"/>
                </a:ext>
              </a:extLst>
            </p:cNvPr>
            <p:cNvSpPr>
              <a:spLocks noChangeArrowheads="1"/>
            </p:cNvSpPr>
            <p:nvPr/>
          </p:nvSpPr>
          <p:spPr bwMode="auto">
            <a:xfrm>
              <a:off x="5248" y="1072"/>
              <a:ext cx="79"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8" name="Oval 14">
              <a:extLst>
                <a:ext uri="{FF2B5EF4-FFF2-40B4-BE49-F238E27FC236}">
                  <a16:creationId xmlns:a16="http://schemas.microsoft.com/office/drawing/2014/main" id="{C0544D9E-AA52-4EF2-B14F-ED2867C8CDB6}"/>
                </a:ext>
              </a:extLst>
            </p:cNvPr>
            <p:cNvSpPr>
              <a:spLocks noChangeArrowheads="1"/>
            </p:cNvSpPr>
            <p:nvPr/>
          </p:nvSpPr>
          <p:spPr bwMode="auto">
            <a:xfrm>
              <a:off x="5360" y="1072"/>
              <a:ext cx="76"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9" name="Oval 15">
              <a:extLst>
                <a:ext uri="{FF2B5EF4-FFF2-40B4-BE49-F238E27FC236}">
                  <a16:creationId xmlns:a16="http://schemas.microsoft.com/office/drawing/2014/main" id="{B397591E-B39F-430A-98EC-C0542366B062}"/>
                </a:ext>
              </a:extLst>
            </p:cNvPr>
            <p:cNvSpPr>
              <a:spLocks noChangeArrowheads="1"/>
            </p:cNvSpPr>
            <p:nvPr/>
          </p:nvSpPr>
          <p:spPr bwMode="auto">
            <a:xfrm>
              <a:off x="5472" y="1072"/>
              <a:ext cx="73" cy="7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0" name="Oval 16">
              <a:extLst>
                <a:ext uri="{FF2B5EF4-FFF2-40B4-BE49-F238E27FC236}">
                  <a16:creationId xmlns:a16="http://schemas.microsoft.com/office/drawing/2014/main" id="{A6F790C7-B86C-4E1F-AFF4-2B3D22C4C7B8}"/>
                </a:ext>
              </a:extLst>
            </p:cNvPr>
            <p:cNvSpPr>
              <a:spLocks noChangeArrowheads="1"/>
            </p:cNvSpPr>
            <p:nvPr/>
          </p:nvSpPr>
          <p:spPr bwMode="auto">
            <a:xfrm>
              <a:off x="5136" y="1184"/>
              <a:ext cx="80" cy="73"/>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1" name="Oval 17">
              <a:extLst>
                <a:ext uri="{FF2B5EF4-FFF2-40B4-BE49-F238E27FC236}">
                  <a16:creationId xmlns:a16="http://schemas.microsoft.com/office/drawing/2014/main" id="{95CAABCD-68D4-4A1C-860F-B46237376E37}"/>
                </a:ext>
              </a:extLst>
            </p:cNvPr>
            <p:cNvSpPr>
              <a:spLocks noChangeArrowheads="1"/>
            </p:cNvSpPr>
            <p:nvPr/>
          </p:nvSpPr>
          <p:spPr bwMode="auto">
            <a:xfrm>
              <a:off x="5248" y="1184"/>
              <a:ext cx="79" cy="73"/>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2" name="Oval 18">
              <a:extLst>
                <a:ext uri="{FF2B5EF4-FFF2-40B4-BE49-F238E27FC236}">
                  <a16:creationId xmlns:a16="http://schemas.microsoft.com/office/drawing/2014/main" id="{39CDA003-5F72-4F31-8C1D-550C2182CDB9}"/>
                </a:ext>
              </a:extLst>
            </p:cNvPr>
            <p:cNvSpPr>
              <a:spLocks noChangeArrowheads="1"/>
            </p:cNvSpPr>
            <p:nvPr/>
          </p:nvSpPr>
          <p:spPr bwMode="auto">
            <a:xfrm>
              <a:off x="5360" y="1184"/>
              <a:ext cx="76" cy="7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3" name="Oval 19">
              <a:extLst>
                <a:ext uri="{FF2B5EF4-FFF2-40B4-BE49-F238E27FC236}">
                  <a16:creationId xmlns:a16="http://schemas.microsoft.com/office/drawing/2014/main" id="{54EA24AD-91A8-4897-9088-8B154446C00E}"/>
                </a:ext>
              </a:extLst>
            </p:cNvPr>
            <p:cNvSpPr>
              <a:spLocks noChangeArrowheads="1"/>
            </p:cNvSpPr>
            <p:nvPr/>
          </p:nvSpPr>
          <p:spPr bwMode="auto">
            <a:xfrm>
              <a:off x="5472" y="1184"/>
              <a:ext cx="73" cy="7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4" name="Oval 20">
              <a:extLst>
                <a:ext uri="{FF2B5EF4-FFF2-40B4-BE49-F238E27FC236}">
                  <a16:creationId xmlns:a16="http://schemas.microsoft.com/office/drawing/2014/main" id="{2DB4505F-2EFD-4B84-928C-3273BF2BF643}"/>
                </a:ext>
              </a:extLst>
            </p:cNvPr>
            <p:cNvSpPr>
              <a:spLocks noChangeArrowheads="1"/>
            </p:cNvSpPr>
            <p:nvPr/>
          </p:nvSpPr>
          <p:spPr bwMode="auto">
            <a:xfrm>
              <a:off x="5584" y="1184"/>
              <a:ext cx="80" cy="7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5" name="Oval 21">
              <a:extLst>
                <a:ext uri="{FF2B5EF4-FFF2-40B4-BE49-F238E27FC236}">
                  <a16:creationId xmlns:a16="http://schemas.microsoft.com/office/drawing/2014/main" id="{3A0BA241-6993-49AE-A8D2-C15293E3C800}"/>
                </a:ext>
              </a:extLst>
            </p:cNvPr>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6" name="Oval 22">
              <a:extLst>
                <a:ext uri="{FF2B5EF4-FFF2-40B4-BE49-F238E27FC236}">
                  <a16:creationId xmlns:a16="http://schemas.microsoft.com/office/drawing/2014/main" id="{E3A8F4DA-4DF2-4084-B232-CDD678E77445}"/>
                </a:ext>
              </a:extLst>
            </p:cNvPr>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7" name="Oval 23">
              <a:extLst>
                <a:ext uri="{FF2B5EF4-FFF2-40B4-BE49-F238E27FC236}">
                  <a16:creationId xmlns:a16="http://schemas.microsoft.com/office/drawing/2014/main" id="{D0496AC1-F52C-421A-83D4-F3CA09A706A0}"/>
                </a:ext>
              </a:extLst>
            </p:cNvPr>
            <p:cNvSpPr>
              <a:spLocks noChangeArrowheads="1"/>
            </p:cNvSpPr>
            <p:nvPr/>
          </p:nvSpPr>
          <p:spPr bwMode="auto">
            <a:xfrm>
              <a:off x="5360" y="1296"/>
              <a:ext cx="76"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8" name="Oval 24">
              <a:extLst>
                <a:ext uri="{FF2B5EF4-FFF2-40B4-BE49-F238E27FC236}">
                  <a16:creationId xmlns:a16="http://schemas.microsoft.com/office/drawing/2014/main" id="{3397C10E-3CF1-4D82-8D48-6E15CD619CD9}"/>
                </a:ext>
              </a:extLst>
            </p:cNvPr>
            <p:cNvSpPr>
              <a:spLocks noChangeArrowheads="1"/>
            </p:cNvSpPr>
            <p:nvPr/>
          </p:nvSpPr>
          <p:spPr bwMode="auto">
            <a:xfrm>
              <a:off x="5472" y="1296"/>
              <a:ext cx="73"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9" name="Oval 25">
              <a:extLst>
                <a:ext uri="{FF2B5EF4-FFF2-40B4-BE49-F238E27FC236}">
                  <a16:creationId xmlns:a16="http://schemas.microsoft.com/office/drawing/2014/main" id="{0DF34FB1-81D8-4757-B28A-1F7E8EB4F025}"/>
                </a:ext>
              </a:extLst>
            </p:cNvPr>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0" name="Oval 26">
              <a:extLst>
                <a:ext uri="{FF2B5EF4-FFF2-40B4-BE49-F238E27FC236}">
                  <a16:creationId xmlns:a16="http://schemas.microsoft.com/office/drawing/2014/main" id="{4D847B0C-79B9-40B0-B27E-0E23C67A7459}"/>
                </a:ext>
              </a:extLst>
            </p:cNvPr>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1" name="Oval 27">
              <a:extLst>
                <a:ext uri="{FF2B5EF4-FFF2-40B4-BE49-F238E27FC236}">
                  <a16:creationId xmlns:a16="http://schemas.microsoft.com/office/drawing/2014/main" id="{250CD26C-85DF-475D-A81D-AF276755A14B}"/>
                </a:ext>
              </a:extLst>
            </p:cNvPr>
            <p:cNvSpPr>
              <a:spLocks noChangeArrowheads="1"/>
            </p:cNvSpPr>
            <p:nvPr/>
          </p:nvSpPr>
          <p:spPr bwMode="auto">
            <a:xfrm>
              <a:off x="5360" y="1408"/>
              <a:ext cx="76"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2" name="Oval 28">
              <a:extLst>
                <a:ext uri="{FF2B5EF4-FFF2-40B4-BE49-F238E27FC236}">
                  <a16:creationId xmlns:a16="http://schemas.microsoft.com/office/drawing/2014/main" id="{8C1B5CA1-0531-4D58-82E2-FE79AE10882B}"/>
                </a:ext>
              </a:extLst>
            </p:cNvPr>
            <p:cNvSpPr>
              <a:spLocks noChangeArrowheads="1"/>
            </p:cNvSpPr>
            <p:nvPr/>
          </p:nvSpPr>
          <p:spPr bwMode="auto">
            <a:xfrm>
              <a:off x="5472" y="1408"/>
              <a:ext cx="73"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3" name="Oval 29">
              <a:extLst>
                <a:ext uri="{FF2B5EF4-FFF2-40B4-BE49-F238E27FC236}">
                  <a16:creationId xmlns:a16="http://schemas.microsoft.com/office/drawing/2014/main" id="{1853CF3B-4563-4522-890A-BE332876CA4E}"/>
                </a:ext>
              </a:extLst>
            </p:cNvPr>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4" name="Oval 30">
              <a:extLst>
                <a:ext uri="{FF2B5EF4-FFF2-40B4-BE49-F238E27FC236}">
                  <a16:creationId xmlns:a16="http://schemas.microsoft.com/office/drawing/2014/main" id="{37EF2BA6-EAF8-410E-A7B3-FAA26CE3E068}"/>
                </a:ext>
              </a:extLst>
            </p:cNvPr>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5" name="Oval 31">
              <a:extLst>
                <a:ext uri="{FF2B5EF4-FFF2-40B4-BE49-F238E27FC236}">
                  <a16:creationId xmlns:a16="http://schemas.microsoft.com/office/drawing/2014/main" id="{55C24DCC-BF5B-408C-A0A3-6F0AABCD3281}"/>
                </a:ext>
              </a:extLst>
            </p:cNvPr>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6" name="Oval 32">
              <a:extLst>
                <a:ext uri="{FF2B5EF4-FFF2-40B4-BE49-F238E27FC236}">
                  <a16:creationId xmlns:a16="http://schemas.microsoft.com/office/drawing/2014/main" id="{2A540F65-ED71-452A-AECC-92364894DDA1}"/>
                </a:ext>
              </a:extLst>
            </p:cNvPr>
            <p:cNvSpPr>
              <a:spLocks noChangeArrowheads="1"/>
            </p:cNvSpPr>
            <p:nvPr/>
          </p:nvSpPr>
          <p:spPr bwMode="auto">
            <a:xfrm>
              <a:off x="5360" y="1520"/>
              <a:ext cx="76"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7" name="Oval 33">
              <a:extLst>
                <a:ext uri="{FF2B5EF4-FFF2-40B4-BE49-F238E27FC236}">
                  <a16:creationId xmlns:a16="http://schemas.microsoft.com/office/drawing/2014/main" id="{D7E3D74E-AED7-42EC-9800-B20FD7FB3F5C}"/>
                </a:ext>
              </a:extLst>
            </p:cNvPr>
            <p:cNvSpPr>
              <a:spLocks noChangeArrowheads="1"/>
            </p:cNvSpPr>
            <p:nvPr/>
          </p:nvSpPr>
          <p:spPr bwMode="auto">
            <a:xfrm>
              <a:off x="5472" y="1520"/>
              <a:ext cx="73"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8" name="Oval 34">
              <a:extLst>
                <a:ext uri="{FF2B5EF4-FFF2-40B4-BE49-F238E27FC236}">
                  <a16:creationId xmlns:a16="http://schemas.microsoft.com/office/drawing/2014/main" id="{4491F8F5-4677-4173-8DA6-4572530DBFB0}"/>
                </a:ext>
              </a:extLst>
            </p:cNvPr>
            <p:cNvSpPr>
              <a:spLocks noChangeArrowheads="1"/>
            </p:cNvSpPr>
            <p:nvPr/>
          </p:nvSpPr>
          <p:spPr bwMode="auto">
            <a:xfrm>
              <a:off x="5136" y="1632"/>
              <a:ext cx="80" cy="75"/>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9" name="Oval 35">
              <a:extLst>
                <a:ext uri="{FF2B5EF4-FFF2-40B4-BE49-F238E27FC236}">
                  <a16:creationId xmlns:a16="http://schemas.microsoft.com/office/drawing/2014/main" id="{6F6056C2-DE42-4365-8C43-338708D2CF35}"/>
                </a:ext>
              </a:extLst>
            </p:cNvPr>
            <p:cNvSpPr>
              <a:spLocks noChangeArrowheads="1"/>
            </p:cNvSpPr>
            <p:nvPr/>
          </p:nvSpPr>
          <p:spPr bwMode="auto">
            <a:xfrm>
              <a:off x="5248" y="1632"/>
              <a:ext cx="79" cy="75"/>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0" name="Oval 36">
              <a:extLst>
                <a:ext uri="{FF2B5EF4-FFF2-40B4-BE49-F238E27FC236}">
                  <a16:creationId xmlns:a16="http://schemas.microsoft.com/office/drawing/2014/main" id="{20BDC2E0-E700-46B1-A236-4F105841F9C6}"/>
                </a:ext>
              </a:extLst>
            </p:cNvPr>
            <p:cNvSpPr>
              <a:spLocks noChangeArrowheads="1"/>
            </p:cNvSpPr>
            <p:nvPr/>
          </p:nvSpPr>
          <p:spPr bwMode="auto">
            <a:xfrm>
              <a:off x="5360" y="1632"/>
              <a:ext cx="76" cy="75"/>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1" name="Oval 37">
              <a:extLst>
                <a:ext uri="{FF2B5EF4-FFF2-40B4-BE49-F238E27FC236}">
                  <a16:creationId xmlns:a16="http://schemas.microsoft.com/office/drawing/2014/main" id="{392FB867-070B-4B04-8B9F-D46235F5C1FA}"/>
                </a:ext>
              </a:extLst>
            </p:cNvPr>
            <p:cNvSpPr>
              <a:spLocks noChangeArrowheads="1"/>
            </p:cNvSpPr>
            <p:nvPr/>
          </p:nvSpPr>
          <p:spPr bwMode="auto">
            <a:xfrm>
              <a:off x="5472" y="1632"/>
              <a:ext cx="73" cy="75"/>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2" name="Oval 38">
              <a:extLst>
                <a:ext uri="{FF2B5EF4-FFF2-40B4-BE49-F238E27FC236}">
                  <a16:creationId xmlns:a16="http://schemas.microsoft.com/office/drawing/2014/main" id="{EDF5B200-7210-4EEE-BF0F-796FDC8AC357}"/>
                </a:ext>
              </a:extLst>
            </p:cNvPr>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3" name="Oval 39">
              <a:extLst>
                <a:ext uri="{FF2B5EF4-FFF2-40B4-BE49-F238E27FC236}">
                  <a16:creationId xmlns:a16="http://schemas.microsoft.com/office/drawing/2014/main" id="{719F9183-9B70-403C-AB81-22C542F3EBCC}"/>
                </a:ext>
              </a:extLst>
            </p:cNvPr>
            <p:cNvSpPr>
              <a:spLocks noChangeArrowheads="1"/>
            </p:cNvSpPr>
            <p:nvPr/>
          </p:nvSpPr>
          <p:spPr bwMode="auto">
            <a:xfrm>
              <a:off x="5472" y="1744"/>
              <a:ext cx="73"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grpSp>
    </p:spTree>
  </p:cSld>
  <p:clrMap bg1="lt1" tx1="dk1" bg2="lt2" tx2="dk2" accent1="accent1" accent2="accent2" accent3="accent3" accent4="accent4" accent5="accent5" accent6="accent6" hlink="hlink" folHlink="folHlink"/>
  <p:sldLayoutIdLst>
    <p:sldLayoutId id="2147483840"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6.xml"/><Relationship Id="rId4" Type="http://schemas.openxmlformats.org/officeDocument/2006/relationships/image" Target="../media/image30.jpg"/></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tomboyforlife.wordpress.com/2017/01/27/my-life-is-not-an-open-book/" TargetMode="External"/><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tomboyforlife.wordpress.com/2017/01/27/my-life-is-not-an-open-book/" TargetMode="External"/><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tomboyforlife.wordpress.com/2017/01/27/my-life-is-not-an-open-book/" TargetMode="External"/><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1">
            <a:extLst>
              <a:ext uri="{FF2B5EF4-FFF2-40B4-BE49-F238E27FC236}">
                <a16:creationId xmlns:a16="http://schemas.microsoft.com/office/drawing/2014/main" id="{60BF9897-734A-4E5E-867C-7289084B10C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6EFD3D1-933F-474B-AC36-21876A0A653A}" type="slidenum">
              <a:rPr lang="en-US" altLang="en-US" sz="1000"/>
              <a:pPr>
                <a:spcBef>
                  <a:spcPct val="0"/>
                </a:spcBef>
                <a:buClrTx/>
                <a:buSzTx/>
                <a:buFontTx/>
                <a:buNone/>
              </a:pPr>
              <a:t>1</a:t>
            </a:fld>
            <a:endParaRPr lang="en-US" altLang="en-US" sz="1000"/>
          </a:p>
        </p:txBody>
      </p:sp>
      <p:sp>
        <p:nvSpPr>
          <p:cNvPr id="4" name="Rectangle 2">
            <a:extLst>
              <a:ext uri="{FF2B5EF4-FFF2-40B4-BE49-F238E27FC236}">
                <a16:creationId xmlns:a16="http://schemas.microsoft.com/office/drawing/2014/main" id="{84267927-5CCA-43C0-837E-00A898468450}"/>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3" name="TextBox 2">
            <a:extLst>
              <a:ext uri="{FF2B5EF4-FFF2-40B4-BE49-F238E27FC236}">
                <a16:creationId xmlns:a16="http://schemas.microsoft.com/office/drawing/2014/main" id="{0E0BDF35-5365-4B4A-84F5-7F701C1981A9}"/>
              </a:ext>
            </a:extLst>
          </p:cNvPr>
          <p:cNvSpPr txBox="1"/>
          <p:nvPr/>
        </p:nvSpPr>
        <p:spPr>
          <a:xfrm>
            <a:off x="285750" y="786849"/>
            <a:ext cx="8553450" cy="5632311"/>
          </a:xfrm>
          <a:prstGeom prst="rect">
            <a:avLst/>
          </a:prstGeom>
          <a:solidFill>
            <a:srgbClr val="FFFF9B"/>
          </a:solidFill>
        </p:spPr>
        <p:txBody>
          <a:bodyPr wrap="square" rtlCol="0">
            <a:spAutoFit/>
          </a:bodyPr>
          <a:lstStyle/>
          <a:p>
            <a:r>
              <a:rPr lang="en-US" sz="1500" dirty="0"/>
              <a:t>The goal of refractive surgery is deceptively straightforward and simple: To render the </a:t>
            </a:r>
            <a:r>
              <a:rPr lang="en-US" sz="1500" dirty="0" err="1"/>
              <a:t>pt</a:t>
            </a:r>
            <a:r>
              <a:rPr lang="en-US" sz="1500" dirty="0"/>
              <a:t> less reliant upon refractive accoutrements (</a:t>
            </a:r>
            <a:r>
              <a:rPr lang="en-US" sz="1500" dirty="0" err="1"/>
              <a:t>ie</a:t>
            </a:r>
            <a:r>
              <a:rPr lang="en-US" sz="1500" dirty="0"/>
              <a:t>, contacts and glasses). Ideally, a </a:t>
            </a:r>
            <a:r>
              <a:rPr lang="en-US" sz="1500" dirty="0" err="1"/>
              <a:t>pt</a:t>
            </a:r>
            <a:r>
              <a:rPr lang="en-US" sz="1500" dirty="0"/>
              <a:t> s/p refractive surgery would have 20/20 vision at </a:t>
            </a:r>
            <a:r>
              <a:rPr lang="en-US" sz="1500" i="1" dirty="0"/>
              <a:t>all</a:t>
            </a:r>
            <a:r>
              <a:rPr lang="en-US" sz="1500" dirty="0"/>
              <a:t> distances, under </a:t>
            </a:r>
            <a:r>
              <a:rPr lang="en-US" sz="1500" i="1" dirty="0"/>
              <a:t>any</a:t>
            </a:r>
            <a:r>
              <a:rPr lang="en-US" sz="1500" dirty="0"/>
              <a:t> lighting conditions, with </a:t>
            </a:r>
            <a:r>
              <a:rPr lang="en-US" sz="1500" i="1" dirty="0"/>
              <a:t>no</a:t>
            </a:r>
            <a:r>
              <a:rPr lang="en-US" sz="1500" dirty="0"/>
              <a:t> dysphotopsias (visual experiences that degrade vision quality), and with </a:t>
            </a:r>
            <a:r>
              <a:rPr lang="en-US" sz="1500" i="1" dirty="0"/>
              <a:t>no</a:t>
            </a:r>
            <a:r>
              <a:rPr lang="en-US" sz="1500" dirty="0"/>
              <a:t> risk of future negative repercussions vis a vis the long-term health and/or optical performance of the eye. Also ideally, the above could be achieved irrespective of pre-op refractive status and/or pre-existing ocular conditions. </a:t>
            </a:r>
            <a:endParaRPr lang="en-US" sz="1500" dirty="0">
              <a:solidFill>
                <a:srgbClr val="FFFF9B"/>
              </a:solidFill>
            </a:endParaRPr>
          </a:p>
          <a:p>
            <a:endParaRPr lang="en-US" sz="1500" dirty="0">
              <a:solidFill>
                <a:srgbClr val="FFFF9B"/>
              </a:solidFill>
            </a:endParaRPr>
          </a:p>
          <a:p>
            <a:r>
              <a:rPr lang="en-US" sz="1500" dirty="0">
                <a:solidFill>
                  <a:srgbClr val="FFFF9B"/>
                </a:solidFill>
              </a:rPr>
              <a:t>Current technology is unable to meet this lofty ideal, and thus refractive surgery necessitates compromises and trade-offs; </a:t>
            </a:r>
            <a:r>
              <a:rPr lang="en-US" sz="1500" dirty="0" err="1">
                <a:solidFill>
                  <a:srgbClr val="FFFF9B"/>
                </a:solidFill>
              </a:rPr>
              <a:t>eg</a:t>
            </a:r>
            <a:r>
              <a:rPr lang="en-US" sz="1500" dirty="0">
                <a:solidFill>
                  <a:srgbClr val="FFFF9B"/>
                </a:solidFill>
              </a:rPr>
              <a:t>, If you </a:t>
            </a:r>
            <a:r>
              <a:rPr lang="en-US" sz="1500" i="1" dirty="0">
                <a:solidFill>
                  <a:srgbClr val="FFFF9B"/>
                </a:solidFill>
              </a:rPr>
              <a:t>had</a:t>
            </a:r>
            <a:r>
              <a:rPr lang="en-US" sz="1500" dirty="0">
                <a:solidFill>
                  <a:srgbClr val="FFFF9B"/>
                </a:solidFill>
              </a:rPr>
              <a:t> to pick one, would you rather be spectacle-free at distance, or near? Would it be acceptable if you only needed glasses in dimly-lit restaurants?    How bothersome would haloes around lights at night be? Because </a:t>
            </a:r>
            <a:r>
              <a:rPr lang="en-US" sz="1500" i="1" dirty="0">
                <a:solidFill>
                  <a:srgbClr val="FFFF9B"/>
                </a:solidFill>
              </a:rPr>
              <a:t>some</a:t>
            </a:r>
            <a:r>
              <a:rPr lang="en-US" sz="1500" dirty="0">
                <a:solidFill>
                  <a:srgbClr val="FFFF9B"/>
                </a:solidFill>
              </a:rPr>
              <a:t> aspect of the </a:t>
            </a:r>
            <a:r>
              <a:rPr lang="en-US" sz="1500" dirty="0" err="1">
                <a:solidFill>
                  <a:srgbClr val="FFFF9B"/>
                </a:solidFill>
              </a:rPr>
              <a:t>pt’s</a:t>
            </a:r>
            <a:r>
              <a:rPr lang="en-US" sz="1500" dirty="0">
                <a:solidFill>
                  <a:srgbClr val="FFFF9B"/>
                </a:solidFill>
              </a:rPr>
              <a:t> post-op visual life will be less than ideal, key to successful refractive surgery is 1) developing a solid understanding of the </a:t>
            </a:r>
            <a:r>
              <a:rPr lang="en-US" sz="1500" dirty="0" err="1">
                <a:solidFill>
                  <a:srgbClr val="FFFF9B"/>
                </a:solidFill>
              </a:rPr>
              <a:t>pt’s</a:t>
            </a:r>
            <a:r>
              <a:rPr lang="en-US" sz="1500" dirty="0">
                <a:solidFill>
                  <a:srgbClr val="FFFF9B"/>
                </a:solidFill>
              </a:rPr>
              <a:t> visual preferences and requirements, and 2) communicating effectively with the </a:t>
            </a:r>
            <a:r>
              <a:rPr lang="en-US" sz="1500" dirty="0" err="1">
                <a:solidFill>
                  <a:srgbClr val="FFFF9B"/>
                </a:solidFill>
              </a:rPr>
              <a:t>pt</a:t>
            </a:r>
            <a:r>
              <a:rPr lang="en-US" sz="1500" dirty="0">
                <a:solidFill>
                  <a:srgbClr val="FFFF9B"/>
                </a:solidFill>
              </a:rPr>
              <a:t> regarding what her post-op visual life will be; </a:t>
            </a:r>
            <a:r>
              <a:rPr lang="en-US" sz="1500" dirty="0" err="1">
                <a:solidFill>
                  <a:srgbClr val="FFFF9B"/>
                </a:solidFill>
              </a:rPr>
              <a:t>ie</a:t>
            </a:r>
            <a:r>
              <a:rPr lang="en-US" sz="1500" dirty="0">
                <a:solidFill>
                  <a:srgbClr val="FFFF9B"/>
                </a:solidFill>
              </a:rPr>
              <a:t>, establishing expectations that are realistic and achievable. Further, the surgeon must have a refined eye (ahem) for recognizing pre-existing ocular conditions that render the </a:t>
            </a:r>
            <a:r>
              <a:rPr lang="en-US" sz="1500" dirty="0" err="1">
                <a:solidFill>
                  <a:srgbClr val="FFFF9B"/>
                </a:solidFill>
              </a:rPr>
              <a:t>pt</a:t>
            </a:r>
            <a:r>
              <a:rPr lang="en-US" sz="1500" dirty="0">
                <a:solidFill>
                  <a:srgbClr val="FFFF9B"/>
                </a:solidFill>
              </a:rPr>
              <a:t> a poor surgical candidate (or increase the risk of complications down the road).</a:t>
            </a:r>
          </a:p>
          <a:p>
            <a:endParaRPr lang="en-US" sz="1500" dirty="0">
              <a:solidFill>
                <a:srgbClr val="FFFF9B"/>
              </a:solidFill>
            </a:endParaRPr>
          </a:p>
          <a:p>
            <a:r>
              <a:rPr lang="en-US" sz="1500" dirty="0">
                <a:solidFill>
                  <a:srgbClr val="FFFF9B"/>
                </a:solidFill>
              </a:rPr>
              <a:t>Just as the goal of refractive surgery is simple, so too is its organization. Broadly speaking, there are but two types of surgery: </a:t>
            </a:r>
            <a:r>
              <a:rPr lang="en-US" sz="1500" b="1" dirty="0">
                <a:solidFill>
                  <a:srgbClr val="FFFF9B"/>
                </a:solidFill>
              </a:rPr>
              <a:t>Corneal </a:t>
            </a:r>
            <a:r>
              <a:rPr lang="en-US" sz="1500" dirty="0">
                <a:solidFill>
                  <a:srgbClr val="FFFF9B"/>
                </a:solidFill>
              </a:rPr>
              <a:t>and</a:t>
            </a:r>
            <a:r>
              <a:rPr lang="en-US" sz="1500" b="1" dirty="0">
                <a:solidFill>
                  <a:srgbClr val="FFFF9B"/>
                </a:solidFill>
              </a:rPr>
              <a:t> intraocular</a:t>
            </a:r>
            <a:r>
              <a:rPr lang="en-US" sz="1500" dirty="0">
                <a:solidFill>
                  <a:srgbClr val="FFFF9B"/>
                </a:solidFill>
              </a:rPr>
              <a:t>. Corneal (aka </a:t>
            </a:r>
            <a:r>
              <a:rPr lang="en-US" sz="1500" i="1" dirty="0" err="1">
                <a:solidFill>
                  <a:srgbClr val="FFFF9B"/>
                </a:solidFill>
              </a:rPr>
              <a:t>keratorefractive</a:t>
            </a:r>
            <a:r>
              <a:rPr lang="en-US" sz="1500" dirty="0">
                <a:solidFill>
                  <a:srgbClr val="FFFF9B"/>
                </a:solidFill>
              </a:rPr>
              <a:t>) procedures work by reshaping the cornea to offset the native refractive error of the eye; there are a plethora of techniques and technologies for doing this. In contrast, </a:t>
            </a:r>
            <a:r>
              <a:rPr lang="en-US" sz="1500" i="1" dirty="0">
                <a:solidFill>
                  <a:srgbClr val="FFFF9B"/>
                </a:solidFill>
              </a:rPr>
              <a:t>intraocular procedures </a:t>
            </a:r>
            <a:r>
              <a:rPr lang="en-US" sz="1500" dirty="0">
                <a:solidFill>
                  <a:srgbClr val="FFFF9B"/>
                </a:solidFill>
              </a:rPr>
              <a:t>are more limited in their variety: They involve either replacing the native lens with an IOL, or placing in the anterior chamber an accessory IOL that offsets the eye’s native refractive error. </a:t>
            </a:r>
          </a:p>
        </p:txBody>
      </p:sp>
    </p:spTree>
    <p:extLst>
      <p:ext uri="{BB962C8B-B14F-4D97-AF65-F5344CB8AC3E}">
        <p14:creationId xmlns:p14="http://schemas.microsoft.com/office/powerpoint/2010/main" val="217480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AFBC0A7-FBC1-4667-AC5B-EDB72AC3525E}"/>
              </a:ext>
            </a:extLst>
          </p:cNvPr>
          <p:cNvSpPr/>
          <p:nvPr/>
        </p:nvSpPr>
        <p:spPr>
          <a:xfrm>
            <a:off x="1143000" y="2133600"/>
            <a:ext cx="1828800" cy="381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505003F-930C-468F-BC7A-0E18EB3F2A89}"/>
              </a:ext>
            </a:extLst>
          </p:cNvPr>
          <p:cNvSpPr/>
          <p:nvPr/>
        </p:nvSpPr>
        <p:spPr>
          <a:xfrm>
            <a:off x="4915936" y="2133600"/>
            <a:ext cx="1637264" cy="381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13ADA91-CD05-4ADE-BF89-199311EF9CD9}"/>
              </a:ext>
            </a:extLst>
          </p:cNvPr>
          <p:cNvSpPr/>
          <p:nvPr/>
        </p:nvSpPr>
        <p:spPr>
          <a:xfrm>
            <a:off x="3200400" y="2146300"/>
            <a:ext cx="1219200" cy="381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ECF1DFB-29D2-4384-8846-DD35E5211905}"/>
              </a:ext>
            </a:extLst>
          </p:cNvPr>
          <p:cNvSpPr/>
          <p:nvPr/>
        </p:nvSpPr>
        <p:spPr>
          <a:xfrm>
            <a:off x="5588794" y="2514600"/>
            <a:ext cx="1637264" cy="381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3316" name="Rectangle 4">
            <a:extLst>
              <a:ext uri="{FF2B5EF4-FFF2-40B4-BE49-F238E27FC236}">
                <a16:creationId xmlns:a16="http://schemas.microsoft.com/office/drawing/2014/main" id="{F2A45AD5-04B2-4005-9674-698822A801A6}"/>
              </a:ext>
            </a:extLst>
          </p:cNvPr>
          <p:cNvSpPr>
            <a:spLocks noGrp="1" noChangeArrowheads="1"/>
          </p:cNvSpPr>
          <p:nvPr>
            <p:ph type="body" idx="1"/>
          </p:nvPr>
        </p:nvSpPr>
        <p:spPr>
          <a:xfrm>
            <a:off x="385970" y="1760538"/>
            <a:ext cx="7919830" cy="4411662"/>
          </a:xfrm>
        </p:spPr>
        <p:txBody>
          <a:bodyPr/>
          <a:lstStyle/>
          <a:p>
            <a:pPr eaLnBrk="1" hangingPunct="1">
              <a:lnSpc>
                <a:spcPct val="90000"/>
              </a:lnSpc>
            </a:pPr>
            <a:r>
              <a:rPr lang="en-US" altLang="en-US" sz="2600" dirty="0"/>
              <a:t>The refractive state of an eye—that is, whether it is  </a:t>
            </a:r>
            <a:r>
              <a:rPr lang="en-US" altLang="en-US" sz="2600" dirty="0">
                <a:solidFill>
                  <a:srgbClr val="FF0000"/>
                </a:solidFill>
              </a:rPr>
              <a:t>emmetropic </a:t>
            </a:r>
            <a:r>
              <a:rPr lang="en-US" altLang="en-US" sz="2600" dirty="0"/>
              <a:t>,  </a:t>
            </a:r>
            <a:r>
              <a:rPr lang="en-US" altLang="en-US" sz="2600" dirty="0">
                <a:solidFill>
                  <a:srgbClr val="FF0000"/>
                </a:solidFill>
              </a:rPr>
              <a:t>myopic</a:t>
            </a:r>
            <a:r>
              <a:rPr lang="en-US" altLang="en-US" sz="2600" dirty="0"/>
              <a:t>  or  </a:t>
            </a:r>
            <a:r>
              <a:rPr lang="en-US" altLang="en-US" sz="2600" dirty="0">
                <a:solidFill>
                  <a:srgbClr val="FF0000"/>
                </a:solidFill>
              </a:rPr>
              <a:t>hyperopic</a:t>
            </a:r>
            <a:r>
              <a:rPr lang="en-US" altLang="en-US" sz="2600" dirty="0"/>
              <a:t>—is determined by the location of its  </a:t>
            </a:r>
            <a:r>
              <a:rPr lang="en-US" altLang="en-US" sz="2600" b="1" i="1" dirty="0"/>
              <a:t>far point</a:t>
            </a:r>
          </a:p>
          <a:p>
            <a:pPr eaLnBrk="1" hangingPunct="1">
              <a:lnSpc>
                <a:spcPct val="90000"/>
              </a:lnSpc>
            </a:pPr>
            <a:r>
              <a:rPr lang="en-US" altLang="en-US" sz="2600" dirty="0">
                <a:solidFill>
                  <a:srgbClr val="0000FF"/>
                </a:solidFill>
              </a:rPr>
              <a:t>The far point is: </a:t>
            </a:r>
            <a:r>
              <a:rPr lang="en-US" altLang="en-US" sz="2600" i="1" dirty="0">
                <a:solidFill>
                  <a:srgbClr val="0000FF"/>
                </a:solidFill>
              </a:rPr>
              <a:t>The location in space  conjugate  to the retina when the eye is not  accommodating</a:t>
            </a:r>
          </a:p>
        </p:txBody>
      </p:sp>
      <p:sp>
        <p:nvSpPr>
          <p:cNvPr id="13340" name="Slide Number Placeholder 1">
            <a:extLst>
              <a:ext uri="{FF2B5EF4-FFF2-40B4-BE49-F238E27FC236}">
                <a16:creationId xmlns:a16="http://schemas.microsoft.com/office/drawing/2014/main" id="{AC2AB527-BEAF-4589-BB9E-A0F795E6074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1DA1A81-B25A-4935-BF02-289B46E5E099}" type="slidenum">
              <a:rPr lang="en-US" altLang="en-US" sz="1000"/>
              <a:pPr>
                <a:spcBef>
                  <a:spcPct val="0"/>
                </a:spcBef>
                <a:buClrTx/>
                <a:buSzTx/>
                <a:buFontTx/>
                <a:buNone/>
              </a:pPr>
              <a:t>10</a:t>
            </a:fld>
            <a:endParaRPr lang="en-US" altLang="en-US" sz="1000"/>
          </a:p>
        </p:txBody>
      </p:sp>
      <p:sp>
        <p:nvSpPr>
          <p:cNvPr id="18" name="Rectangle 2">
            <a:extLst>
              <a:ext uri="{FF2B5EF4-FFF2-40B4-BE49-F238E27FC236}">
                <a16:creationId xmlns:a16="http://schemas.microsoft.com/office/drawing/2014/main" id="{F37FA8D7-9E4E-4E0B-AE33-E6D05996353C}"/>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23" name="Rectangle 22">
            <a:extLst>
              <a:ext uri="{FF2B5EF4-FFF2-40B4-BE49-F238E27FC236}">
                <a16:creationId xmlns:a16="http://schemas.microsoft.com/office/drawing/2014/main" id="{BC869C84-EBA7-4D08-9D18-ABD326C2865E}"/>
              </a:ext>
            </a:extLst>
          </p:cNvPr>
          <p:cNvSpPr/>
          <p:nvPr/>
        </p:nvSpPr>
        <p:spPr>
          <a:xfrm>
            <a:off x="6407426" y="2971800"/>
            <a:ext cx="1637264" cy="381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A07C73F-5239-4D01-8CD4-3863D5C979C7}"/>
              </a:ext>
            </a:extLst>
          </p:cNvPr>
          <p:cNvSpPr/>
          <p:nvPr/>
        </p:nvSpPr>
        <p:spPr>
          <a:xfrm>
            <a:off x="5588794" y="3319950"/>
            <a:ext cx="2455896" cy="381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629265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3"/>
          <p:cNvSpPr txBox="1">
            <a:spLocks noChangeArrowheads="1"/>
          </p:cNvSpPr>
          <p:nvPr/>
        </p:nvSpPr>
        <p:spPr bwMode="auto">
          <a:xfrm>
            <a:off x="3960813" y="762000"/>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75779" name="Text Box 4"/>
          <p:cNvSpPr txBox="1">
            <a:spLocks noChangeArrowheads="1"/>
          </p:cNvSpPr>
          <p:nvPr/>
        </p:nvSpPr>
        <p:spPr bwMode="auto">
          <a:xfrm>
            <a:off x="5989637" y="2209800"/>
            <a:ext cx="1246049" cy="36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b="1" dirty="0"/>
              <a:t>Corneal</a:t>
            </a:r>
          </a:p>
        </p:txBody>
      </p:sp>
      <p:sp>
        <p:nvSpPr>
          <p:cNvPr id="7578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2" name="Line 7"/>
          <p:cNvSpPr>
            <a:spLocks noChangeShapeType="1"/>
          </p:cNvSpPr>
          <p:nvPr/>
        </p:nvSpPr>
        <p:spPr bwMode="auto">
          <a:xfrm>
            <a:off x="4724400" y="1474788"/>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6EF3252-6681-4659-95F8-1003B78F1A8A}" type="slidenum">
              <a:rPr lang="en-US" altLang="en-US" sz="1000" smtClean="0"/>
              <a:pPr>
                <a:spcBef>
                  <a:spcPct val="0"/>
                </a:spcBef>
                <a:buClrTx/>
                <a:buSzTx/>
                <a:buFontTx/>
                <a:buNone/>
              </a:pPr>
              <a:t>100</a:t>
            </a:fld>
            <a:endParaRPr lang="en-US" altLang="en-US" sz="1000"/>
          </a:p>
        </p:txBody>
      </p:sp>
      <p:sp>
        <p:nvSpPr>
          <p:cNvPr id="75792" name="Rectangle 2"/>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75794" name="Text Box 4"/>
          <p:cNvSpPr txBox="1">
            <a:spLocks noChangeArrowheads="1"/>
          </p:cNvSpPr>
          <p:nvPr/>
        </p:nvSpPr>
        <p:spPr bwMode="auto">
          <a:xfrm>
            <a:off x="1403350"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75795"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75796"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7"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8"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sp>
        <p:nvSpPr>
          <p:cNvPr id="61" name="TextBox 60">
            <a:extLst>
              <a:ext uri="{FF2B5EF4-FFF2-40B4-BE49-F238E27FC236}">
                <a16:creationId xmlns:a16="http://schemas.microsoft.com/office/drawing/2014/main" id="{0B0B40C1-E843-4ED9-BD51-B5D29D7AC8AE}"/>
              </a:ext>
            </a:extLst>
          </p:cNvPr>
          <p:cNvSpPr txBox="1"/>
          <p:nvPr/>
        </p:nvSpPr>
        <p:spPr>
          <a:xfrm>
            <a:off x="4068417" y="3517417"/>
            <a:ext cx="5031202" cy="1200329"/>
          </a:xfrm>
          <a:prstGeom prst="rect">
            <a:avLst/>
          </a:prstGeom>
          <a:noFill/>
        </p:spPr>
        <p:txBody>
          <a:bodyPr wrap="square" rtlCol="0">
            <a:spAutoFit/>
          </a:bodyPr>
          <a:lstStyle/>
          <a:p>
            <a:r>
              <a:rPr lang="en-US" dirty="0">
                <a:solidFill>
                  <a:srgbClr val="0000FF"/>
                </a:solidFill>
              </a:rPr>
              <a:t>Most </a:t>
            </a:r>
            <a:r>
              <a:rPr lang="en-US" i="1" dirty="0">
                <a:solidFill>
                  <a:srgbClr val="0000FF"/>
                </a:solidFill>
              </a:rPr>
              <a:t>corneal refractive surgeries </a:t>
            </a:r>
            <a:r>
              <a:rPr lang="en-US" dirty="0">
                <a:solidFill>
                  <a:srgbClr val="0000FF"/>
                </a:solidFill>
              </a:rPr>
              <a:t>involve altering the shape of the cornea in a way that impacts the vergence it imparts to incoming light. </a:t>
            </a:r>
            <a:endParaRPr lang="en-US" dirty="0"/>
          </a:p>
        </p:txBody>
      </p:sp>
    </p:spTree>
    <p:extLst>
      <p:ext uri="{BB962C8B-B14F-4D97-AF65-F5344CB8AC3E}">
        <p14:creationId xmlns:p14="http://schemas.microsoft.com/office/powerpoint/2010/main" val="74012846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3"/>
          <p:cNvSpPr txBox="1">
            <a:spLocks noChangeArrowheads="1"/>
          </p:cNvSpPr>
          <p:nvPr/>
        </p:nvSpPr>
        <p:spPr bwMode="auto">
          <a:xfrm>
            <a:off x="3960813" y="762000"/>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75780" name="Text Box 5"/>
          <p:cNvSpPr txBox="1">
            <a:spLocks noChangeArrowheads="1"/>
          </p:cNvSpPr>
          <p:nvPr/>
        </p:nvSpPr>
        <p:spPr bwMode="auto">
          <a:xfrm>
            <a:off x="5029200" y="3048000"/>
            <a:ext cx="325730"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lnSpc>
                <a:spcPct val="80000"/>
              </a:lnSpc>
              <a:spcBef>
                <a:spcPct val="0"/>
              </a:spcBef>
              <a:buClrTx/>
              <a:buSzTx/>
              <a:buFontTx/>
              <a:buNone/>
            </a:pPr>
            <a:r>
              <a:rPr lang="en-US" altLang="en-US" sz="1800" b="1" i="1" dirty="0"/>
              <a:t>?</a:t>
            </a:r>
          </a:p>
        </p:txBody>
      </p:sp>
      <p:sp>
        <p:nvSpPr>
          <p:cNvPr id="7578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2" name="Line 7"/>
          <p:cNvSpPr>
            <a:spLocks noChangeShapeType="1"/>
          </p:cNvSpPr>
          <p:nvPr/>
        </p:nvSpPr>
        <p:spPr bwMode="auto">
          <a:xfrm>
            <a:off x="4724400" y="1474788"/>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3" name="Line 8"/>
          <p:cNvSpPr>
            <a:spLocks noChangeShapeType="1"/>
          </p:cNvSpPr>
          <p:nvPr/>
        </p:nvSpPr>
        <p:spPr bwMode="auto">
          <a:xfrm flipH="1">
            <a:off x="5424488" y="2522538"/>
            <a:ext cx="1158875" cy="449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4" name="Line 9"/>
          <p:cNvSpPr>
            <a:spLocks noChangeShapeType="1"/>
          </p:cNvSpPr>
          <p:nvPr/>
        </p:nvSpPr>
        <p:spPr bwMode="auto">
          <a:xfrm>
            <a:off x="6583363" y="2544763"/>
            <a:ext cx="1417637" cy="415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5" name="Text Box 36"/>
          <p:cNvSpPr txBox="1">
            <a:spLocks noChangeArrowheads="1"/>
          </p:cNvSpPr>
          <p:nvPr/>
        </p:nvSpPr>
        <p:spPr bwMode="auto">
          <a:xfrm>
            <a:off x="6456070" y="3068638"/>
            <a:ext cx="325730" cy="3139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b="1" i="1" dirty="0"/>
              <a:t>?</a:t>
            </a:r>
          </a:p>
        </p:txBody>
      </p:sp>
      <p:sp>
        <p:nvSpPr>
          <p:cNvPr id="757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6EF3252-6681-4659-95F8-1003B78F1A8A}" type="slidenum">
              <a:rPr lang="en-US" altLang="en-US" sz="1000" smtClean="0"/>
              <a:pPr>
                <a:spcBef>
                  <a:spcPct val="0"/>
                </a:spcBef>
                <a:buClrTx/>
                <a:buSzTx/>
                <a:buFontTx/>
                <a:buNone/>
              </a:pPr>
              <a:t>101</a:t>
            </a:fld>
            <a:endParaRPr lang="en-US" altLang="en-US" sz="1000"/>
          </a:p>
        </p:txBody>
      </p:sp>
      <p:sp>
        <p:nvSpPr>
          <p:cNvPr id="75792" name="Rectangle 2"/>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75794" name="Text Box 4"/>
          <p:cNvSpPr txBox="1">
            <a:spLocks noChangeArrowheads="1"/>
          </p:cNvSpPr>
          <p:nvPr/>
        </p:nvSpPr>
        <p:spPr bwMode="auto">
          <a:xfrm>
            <a:off x="1403350"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75795"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75796"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7"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8"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cxnSp>
        <p:nvCxnSpPr>
          <p:cNvPr id="14" name="Straight Arrow Connector 13"/>
          <p:cNvCxnSpPr>
            <a:stCxn id="75783" idx="0"/>
          </p:cNvCxnSpPr>
          <p:nvPr/>
        </p:nvCxnSpPr>
        <p:spPr>
          <a:xfrm>
            <a:off x="6583363" y="2522538"/>
            <a:ext cx="0" cy="449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815" name="Text Box 36"/>
          <p:cNvSpPr txBox="1">
            <a:spLocks noChangeArrowheads="1"/>
          </p:cNvSpPr>
          <p:nvPr/>
        </p:nvSpPr>
        <p:spPr bwMode="auto">
          <a:xfrm>
            <a:off x="7901115" y="3048000"/>
            <a:ext cx="761747"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t>Other</a:t>
            </a:r>
          </a:p>
        </p:txBody>
      </p:sp>
      <p:sp>
        <p:nvSpPr>
          <p:cNvPr id="61" name="TextBox 60">
            <a:extLst>
              <a:ext uri="{FF2B5EF4-FFF2-40B4-BE49-F238E27FC236}">
                <a16:creationId xmlns:a16="http://schemas.microsoft.com/office/drawing/2014/main" id="{0B0B40C1-E843-4ED9-BD51-B5D29D7AC8AE}"/>
              </a:ext>
            </a:extLst>
          </p:cNvPr>
          <p:cNvSpPr txBox="1"/>
          <p:nvPr/>
        </p:nvSpPr>
        <p:spPr>
          <a:xfrm>
            <a:off x="4068417" y="3517417"/>
            <a:ext cx="5031202" cy="1477328"/>
          </a:xfrm>
          <a:prstGeom prst="rect">
            <a:avLst/>
          </a:prstGeom>
          <a:noFill/>
        </p:spPr>
        <p:txBody>
          <a:bodyPr wrap="square" rtlCol="0">
            <a:spAutoFit/>
          </a:bodyPr>
          <a:lstStyle/>
          <a:p>
            <a:r>
              <a:rPr lang="en-US" dirty="0">
                <a:solidFill>
                  <a:srgbClr val="0000FF"/>
                </a:solidFill>
              </a:rPr>
              <a:t>Most </a:t>
            </a:r>
            <a:r>
              <a:rPr lang="en-US" i="1" dirty="0">
                <a:solidFill>
                  <a:srgbClr val="0000FF"/>
                </a:solidFill>
              </a:rPr>
              <a:t>corneal refractive surgeries </a:t>
            </a:r>
            <a:r>
              <a:rPr lang="en-US" dirty="0">
                <a:solidFill>
                  <a:srgbClr val="0000FF"/>
                </a:solidFill>
              </a:rPr>
              <a:t>involve altering the shape of the cornea in a way that impacts the vergence it imparts to incoming light. </a:t>
            </a:r>
            <a:r>
              <a:rPr lang="en-US" dirty="0"/>
              <a:t>These alterations can involve  incising   the cornea,  lasering  it, or some other means.</a:t>
            </a:r>
          </a:p>
        </p:txBody>
      </p:sp>
      <p:sp>
        <p:nvSpPr>
          <p:cNvPr id="20" name="Text Box 4">
            <a:extLst>
              <a:ext uri="{FF2B5EF4-FFF2-40B4-BE49-F238E27FC236}">
                <a16:creationId xmlns:a16="http://schemas.microsoft.com/office/drawing/2014/main" id="{AB978A91-DE7A-4FA6-9599-A469B720745F}"/>
              </a:ext>
            </a:extLst>
          </p:cNvPr>
          <p:cNvSpPr txBox="1">
            <a:spLocks noChangeArrowheads="1"/>
          </p:cNvSpPr>
          <p:nvPr/>
        </p:nvSpPr>
        <p:spPr bwMode="auto">
          <a:xfrm>
            <a:off x="5989637" y="2209800"/>
            <a:ext cx="1246049" cy="36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b="1" dirty="0"/>
              <a:t>Corneal</a:t>
            </a:r>
          </a:p>
        </p:txBody>
      </p:sp>
      <p:sp>
        <p:nvSpPr>
          <p:cNvPr id="2" name="Rectangle 1">
            <a:extLst>
              <a:ext uri="{FF2B5EF4-FFF2-40B4-BE49-F238E27FC236}">
                <a16:creationId xmlns:a16="http://schemas.microsoft.com/office/drawing/2014/main" id="{A91B10D2-2147-4439-80B7-5681A025FC67}"/>
              </a:ext>
            </a:extLst>
          </p:cNvPr>
          <p:cNvSpPr/>
          <p:nvPr/>
        </p:nvSpPr>
        <p:spPr>
          <a:xfrm>
            <a:off x="7696200" y="4419600"/>
            <a:ext cx="966662" cy="2816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EE4EA58-47F4-46BE-B8B4-E09CD68B2281}"/>
              </a:ext>
            </a:extLst>
          </p:cNvPr>
          <p:cNvSpPr/>
          <p:nvPr/>
        </p:nvSpPr>
        <p:spPr>
          <a:xfrm>
            <a:off x="5329404" y="4671301"/>
            <a:ext cx="966662" cy="2816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30738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3"/>
          <p:cNvSpPr txBox="1">
            <a:spLocks noChangeArrowheads="1"/>
          </p:cNvSpPr>
          <p:nvPr/>
        </p:nvSpPr>
        <p:spPr bwMode="auto">
          <a:xfrm>
            <a:off x="3960813" y="762000"/>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75780" name="Text Box 5"/>
          <p:cNvSpPr txBox="1">
            <a:spLocks noChangeArrowheads="1"/>
          </p:cNvSpPr>
          <p:nvPr/>
        </p:nvSpPr>
        <p:spPr bwMode="auto">
          <a:xfrm>
            <a:off x="4416425" y="3048000"/>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t>Incisional</a:t>
            </a:r>
          </a:p>
        </p:txBody>
      </p:sp>
      <p:sp>
        <p:nvSpPr>
          <p:cNvPr id="7578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2" name="Line 7"/>
          <p:cNvSpPr>
            <a:spLocks noChangeShapeType="1"/>
          </p:cNvSpPr>
          <p:nvPr/>
        </p:nvSpPr>
        <p:spPr bwMode="auto">
          <a:xfrm>
            <a:off x="4724400" y="1474788"/>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3" name="Line 8"/>
          <p:cNvSpPr>
            <a:spLocks noChangeShapeType="1"/>
          </p:cNvSpPr>
          <p:nvPr/>
        </p:nvSpPr>
        <p:spPr bwMode="auto">
          <a:xfrm flipH="1">
            <a:off x="5424488" y="2522538"/>
            <a:ext cx="1158875" cy="449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4" name="Line 9"/>
          <p:cNvSpPr>
            <a:spLocks noChangeShapeType="1"/>
          </p:cNvSpPr>
          <p:nvPr/>
        </p:nvSpPr>
        <p:spPr bwMode="auto">
          <a:xfrm>
            <a:off x="6583363" y="2544763"/>
            <a:ext cx="1417637" cy="415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5" name="Text Box 36"/>
          <p:cNvSpPr txBox="1">
            <a:spLocks noChangeArrowheads="1"/>
          </p:cNvSpPr>
          <p:nvPr/>
        </p:nvSpPr>
        <p:spPr bwMode="auto">
          <a:xfrm>
            <a:off x="6248400" y="3068638"/>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t>Laser</a:t>
            </a:r>
          </a:p>
        </p:txBody>
      </p:sp>
      <p:sp>
        <p:nvSpPr>
          <p:cNvPr id="757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6EF3252-6681-4659-95F8-1003B78F1A8A}" type="slidenum">
              <a:rPr lang="en-US" altLang="en-US" sz="1000" smtClean="0"/>
              <a:pPr>
                <a:spcBef>
                  <a:spcPct val="0"/>
                </a:spcBef>
                <a:buClrTx/>
                <a:buSzTx/>
                <a:buFontTx/>
                <a:buNone/>
              </a:pPr>
              <a:t>102</a:t>
            </a:fld>
            <a:endParaRPr lang="en-US" altLang="en-US" sz="1000"/>
          </a:p>
        </p:txBody>
      </p:sp>
      <p:sp>
        <p:nvSpPr>
          <p:cNvPr id="75792" name="Rectangle 2"/>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75794" name="Text Box 4"/>
          <p:cNvSpPr txBox="1">
            <a:spLocks noChangeArrowheads="1"/>
          </p:cNvSpPr>
          <p:nvPr/>
        </p:nvSpPr>
        <p:spPr bwMode="auto">
          <a:xfrm>
            <a:off x="1403350"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75795"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75796"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7"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8"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cxnSp>
        <p:nvCxnSpPr>
          <p:cNvPr id="14" name="Straight Arrow Connector 13"/>
          <p:cNvCxnSpPr>
            <a:stCxn id="75783" idx="0"/>
          </p:cNvCxnSpPr>
          <p:nvPr/>
        </p:nvCxnSpPr>
        <p:spPr>
          <a:xfrm>
            <a:off x="6583363" y="2522538"/>
            <a:ext cx="0" cy="449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815"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t>Other</a:t>
            </a:r>
          </a:p>
        </p:txBody>
      </p:sp>
      <p:sp>
        <p:nvSpPr>
          <p:cNvPr id="61" name="TextBox 60">
            <a:extLst>
              <a:ext uri="{FF2B5EF4-FFF2-40B4-BE49-F238E27FC236}">
                <a16:creationId xmlns:a16="http://schemas.microsoft.com/office/drawing/2014/main" id="{0B0B40C1-E843-4ED9-BD51-B5D29D7AC8AE}"/>
              </a:ext>
            </a:extLst>
          </p:cNvPr>
          <p:cNvSpPr txBox="1"/>
          <p:nvPr/>
        </p:nvSpPr>
        <p:spPr>
          <a:xfrm>
            <a:off x="4068417" y="3517417"/>
            <a:ext cx="5031202" cy="1477328"/>
          </a:xfrm>
          <a:prstGeom prst="rect">
            <a:avLst/>
          </a:prstGeom>
          <a:noFill/>
        </p:spPr>
        <p:txBody>
          <a:bodyPr wrap="square" rtlCol="0">
            <a:spAutoFit/>
          </a:bodyPr>
          <a:lstStyle/>
          <a:p>
            <a:r>
              <a:rPr lang="en-US" dirty="0">
                <a:solidFill>
                  <a:srgbClr val="0000FF"/>
                </a:solidFill>
              </a:rPr>
              <a:t>Most </a:t>
            </a:r>
            <a:r>
              <a:rPr lang="en-US" i="1" dirty="0">
                <a:solidFill>
                  <a:srgbClr val="0000FF"/>
                </a:solidFill>
              </a:rPr>
              <a:t>corneal refractive surgeries </a:t>
            </a:r>
            <a:r>
              <a:rPr lang="en-US" dirty="0">
                <a:solidFill>
                  <a:srgbClr val="0000FF"/>
                </a:solidFill>
              </a:rPr>
              <a:t>involve altering the shape of the cornea in a way that impacts the vergence it imparts to incoming light. </a:t>
            </a:r>
            <a:r>
              <a:rPr lang="en-US" dirty="0"/>
              <a:t>These alterations can involve  incising    the cornea,  lasering  it, or some other means.</a:t>
            </a:r>
          </a:p>
        </p:txBody>
      </p:sp>
      <p:sp>
        <p:nvSpPr>
          <p:cNvPr id="20" name="Text Box 4">
            <a:extLst>
              <a:ext uri="{FF2B5EF4-FFF2-40B4-BE49-F238E27FC236}">
                <a16:creationId xmlns:a16="http://schemas.microsoft.com/office/drawing/2014/main" id="{90730196-46FD-445A-A10C-B618E292F714}"/>
              </a:ext>
            </a:extLst>
          </p:cNvPr>
          <p:cNvSpPr txBox="1">
            <a:spLocks noChangeArrowheads="1"/>
          </p:cNvSpPr>
          <p:nvPr/>
        </p:nvSpPr>
        <p:spPr bwMode="auto">
          <a:xfrm>
            <a:off x="5989637" y="2209800"/>
            <a:ext cx="1246049" cy="36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b="1" dirty="0"/>
              <a:t>Corneal</a:t>
            </a:r>
          </a:p>
        </p:txBody>
      </p:sp>
    </p:spTree>
    <p:extLst>
      <p:ext uri="{BB962C8B-B14F-4D97-AF65-F5344CB8AC3E}">
        <p14:creationId xmlns:p14="http://schemas.microsoft.com/office/powerpoint/2010/main" val="266550219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3"/>
          <p:cNvSpPr txBox="1">
            <a:spLocks noChangeArrowheads="1"/>
          </p:cNvSpPr>
          <p:nvPr/>
        </p:nvSpPr>
        <p:spPr bwMode="auto">
          <a:xfrm>
            <a:off x="3960813" y="762000"/>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7577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75780" name="Text Box 5"/>
          <p:cNvSpPr txBox="1">
            <a:spLocks noChangeArrowheads="1"/>
          </p:cNvSpPr>
          <p:nvPr/>
        </p:nvSpPr>
        <p:spPr bwMode="auto">
          <a:xfrm>
            <a:off x="4416425" y="3048000"/>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7578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2" name="Line 7"/>
          <p:cNvSpPr>
            <a:spLocks noChangeShapeType="1"/>
          </p:cNvSpPr>
          <p:nvPr/>
        </p:nvSpPr>
        <p:spPr bwMode="auto">
          <a:xfrm>
            <a:off x="4724400" y="1474788"/>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3" name="Line 8"/>
          <p:cNvSpPr>
            <a:spLocks noChangeShapeType="1"/>
          </p:cNvSpPr>
          <p:nvPr/>
        </p:nvSpPr>
        <p:spPr bwMode="auto">
          <a:xfrm flipH="1">
            <a:off x="5424488"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4" name="Line 9"/>
          <p:cNvSpPr>
            <a:spLocks noChangeShapeType="1"/>
          </p:cNvSpPr>
          <p:nvPr/>
        </p:nvSpPr>
        <p:spPr bwMode="auto">
          <a:xfrm>
            <a:off x="6583363" y="2544763"/>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5" name="Text Box 36"/>
          <p:cNvSpPr txBox="1">
            <a:spLocks noChangeArrowheads="1"/>
          </p:cNvSpPr>
          <p:nvPr/>
        </p:nvSpPr>
        <p:spPr bwMode="auto">
          <a:xfrm>
            <a:off x="6229291" y="3068638"/>
            <a:ext cx="800219" cy="3139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b="1"/>
              <a:t>Laser</a:t>
            </a:r>
          </a:p>
        </p:txBody>
      </p:sp>
      <p:sp>
        <p:nvSpPr>
          <p:cNvPr id="757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6EF3252-6681-4659-95F8-1003B78F1A8A}" type="slidenum">
              <a:rPr lang="en-US" altLang="en-US" sz="1000" smtClean="0"/>
              <a:pPr>
                <a:spcBef>
                  <a:spcPct val="0"/>
                </a:spcBef>
                <a:buClrTx/>
                <a:buSzTx/>
                <a:buFontTx/>
                <a:buNone/>
              </a:pPr>
              <a:t>103</a:t>
            </a:fld>
            <a:endParaRPr lang="en-US" altLang="en-US" sz="1000"/>
          </a:p>
        </p:txBody>
      </p:sp>
      <p:sp>
        <p:nvSpPr>
          <p:cNvPr id="75792" name="Rectangle 2"/>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75794" name="Text Box 4"/>
          <p:cNvSpPr txBox="1">
            <a:spLocks noChangeArrowheads="1"/>
          </p:cNvSpPr>
          <p:nvPr/>
        </p:nvSpPr>
        <p:spPr bwMode="auto">
          <a:xfrm>
            <a:off x="1403350"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75795"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75796"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7"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8"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cxnSp>
        <p:nvCxnSpPr>
          <p:cNvPr id="14" name="Straight Arrow Connector 13"/>
          <p:cNvCxnSpPr>
            <a:stCxn id="75783" idx="0"/>
          </p:cNvCxnSpPr>
          <p:nvPr/>
        </p:nvCxnSpPr>
        <p:spPr>
          <a:xfrm>
            <a:off x="6583363" y="2522538"/>
            <a:ext cx="0" cy="449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815"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60" name="TextBox 59">
            <a:extLst>
              <a:ext uri="{FF2B5EF4-FFF2-40B4-BE49-F238E27FC236}">
                <a16:creationId xmlns:a16="http://schemas.microsoft.com/office/drawing/2014/main" id="{90902E88-DBA3-4281-9D1C-19F09C448935}"/>
              </a:ext>
            </a:extLst>
          </p:cNvPr>
          <p:cNvSpPr txBox="1"/>
          <p:nvPr/>
        </p:nvSpPr>
        <p:spPr>
          <a:xfrm>
            <a:off x="1041744" y="3549217"/>
            <a:ext cx="7416456" cy="523220"/>
          </a:xfrm>
          <a:prstGeom prst="rect">
            <a:avLst/>
          </a:prstGeom>
          <a:noFill/>
        </p:spPr>
        <p:txBody>
          <a:bodyPr wrap="square" rtlCol="0">
            <a:spAutoFit/>
          </a:bodyPr>
          <a:lstStyle/>
          <a:p>
            <a:r>
              <a:rPr lang="en-US" sz="1400" dirty="0"/>
              <a:t>In a </a:t>
            </a:r>
            <a:r>
              <a:rPr lang="en-US" sz="1400" i="1" dirty="0" err="1"/>
              <a:t>keratoablative</a:t>
            </a:r>
            <a:r>
              <a:rPr lang="en-US" sz="1400" i="1" dirty="0"/>
              <a:t> laser procedures</a:t>
            </a:r>
            <a:r>
              <a:rPr lang="en-US" sz="1400" dirty="0"/>
              <a:t> (</a:t>
            </a:r>
            <a:r>
              <a:rPr lang="en-US" sz="1400" dirty="0" err="1"/>
              <a:t>eg</a:t>
            </a:r>
            <a:r>
              <a:rPr lang="en-US" sz="1400" dirty="0"/>
              <a:t>, LASIK), the cornea is reshaped so as to offset the effect of the error lens.</a:t>
            </a:r>
            <a:r>
              <a:rPr lang="en-US" sz="1400" dirty="0">
                <a:solidFill>
                  <a:srgbClr val="99FF99"/>
                </a:solidFill>
              </a:rPr>
              <a:t>. </a:t>
            </a:r>
          </a:p>
        </p:txBody>
      </p:sp>
    </p:spTree>
    <p:extLst>
      <p:ext uri="{BB962C8B-B14F-4D97-AF65-F5344CB8AC3E}">
        <p14:creationId xmlns:p14="http://schemas.microsoft.com/office/powerpoint/2010/main" val="87644510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3"/>
          <p:cNvSpPr txBox="1">
            <a:spLocks noChangeArrowheads="1"/>
          </p:cNvSpPr>
          <p:nvPr/>
        </p:nvSpPr>
        <p:spPr bwMode="auto">
          <a:xfrm>
            <a:off x="3960813" y="762000"/>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7577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75780" name="Text Box 5"/>
          <p:cNvSpPr txBox="1">
            <a:spLocks noChangeArrowheads="1"/>
          </p:cNvSpPr>
          <p:nvPr/>
        </p:nvSpPr>
        <p:spPr bwMode="auto">
          <a:xfrm>
            <a:off x="4416425" y="3048000"/>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7578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2" name="Line 7"/>
          <p:cNvSpPr>
            <a:spLocks noChangeShapeType="1"/>
          </p:cNvSpPr>
          <p:nvPr/>
        </p:nvSpPr>
        <p:spPr bwMode="auto">
          <a:xfrm>
            <a:off x="4724400" y="1474788"/>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3" name="Line 8"/>
          <p:cNvSpPr>
            <a:spLocks noChangeShapeType="1"/>
          </p:cNvSpPr>
          <p:nvPr/>
        </p:nvSpPr>
        <p:spPr bwMode="auto">
          <a:xfrm flipH="1">
            <a:off x="5424488"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4" name="Line 9"/>
          <p:cNvSpPr>
            <a:spLocks noChangeShapeType="1"/>
          </p:cNvSpPr>
          <p:nvPr/>
        </p:nvSpPr>
        <p:spPr bwMode="auto">
          <a:xfrm>
            <a:off x="6583363" y="2544763"/>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5" name="Text Box 36"/>
          <p:cNvSpPr txBox="1">
            <a:spLocks noChangeArrowheads="1"/>
          </p:cNvSpPr>
          <p:nvPr/>
        </p:nvSpPr>
        <p:spPr bwMode="auto">
          <a:xfrm>
            <a:off x="6229291" y="3068638"/>
            <a:ext cx="800219" cy="3139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b="1"/>
              <a:t>Laser</a:t>
            </a:r>
          </a:p>
        </p:txBody>
      </p:sp>
      <p:sp>
        <p:nvSpPr>
          <p:cNvPr id="757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6EF3252-6681-4659-95F8-1003B78F1A8A}" type="slidenum">
              <a:rPr lang="en-US" altLang="en-US" sz="1000" smtClean="0"/>
              <a:pPr>
                <a:spcBef>
                  <a:spcPct val="0"/>
                </a:spcBef>
                <a:buClrTx/>
                <a:buSzTx/>
                <a:buFontTx/>
                <a:buNone/>
              </a:pPr>
              <a:t>104</a:t>
            </a:fld>
            <a:endParaRPr lang="en-US" altLang="en-US" sz="1000"/>
          </a:p>
        </p:txBody>
      </p:sp>
      <p:sp>
        <p:nvSpPr>
          <p:cNvPr id="75792" name="Rectangle 2"/>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75794" name="Text Box 4"/>
          <p:cNvSpPr txBox="1">
            <a:spLocks noChangeArrowheads="1"/>
          </p:cNvSpPr>
          <p:nvPr/>
        </p:nvSpPr>
        <p:spPr bwMode="auto">
          <a:xfrm>
            <a:off x="1403350"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75795"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Pseudophakic</a:t>
            </a:r>
          </a:p>
        </p:txBody>
      </p:sp>
      <p:sp>
        <p:nvSpPr>
          <p:cNvPr id="75796"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7"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8"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cxnSp>
        <p:nvCxnSpPr>
          <p:cNvPr id="14" name="Straight Arrow Connector 13"/>
          <p:cNvCxnSpPr>
            <a:stCxn id="75783" idx="0"/>
          </p:cNvCxnSpPr>
          <p:nvPr/>
        </p:nvCxnSpPr>
        <p:spPr>
          <a:xfrm>
            <a:off x="6583363" y="2522538"/>
            <a:ext cx="0" cy="449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815"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grpSp>
        <p:nvGrpSpPr>
          <p:cNvPr id="40" name="Group 13">
            <a:extLst>
              <a:ext uri="{FF2B5EF4-FFF2-40B4-BE49-F238E27FC236}">
                <a16:creationId xmlns:a16="http://schemas.microsoft.com/office/drawing/2014/main" id="{666B0462-7755-4B02-B192-364C51F7E1DC}"/>
              </a:ext>
            </a:extLst>
          </p:cNvPr>
          <p:cNvGrpSpPr>
            <a:grpSpLocks/>
          </p:cNvGrpSpPr>
          <p:nvPr/>
        </p:nvGrpSpPr>
        <p:grpSpPr bwMode="auto">
          <a:xfrm>
            <a:off x="1928581" y="4684542"/>
            <a:ext cx="1752600" cy="1524000"/>
            <a:chOff x="3648" y="1824"/>
            <a:chExt cx="1104" cy="960"/>
          </a:xfrm>
        </p:grpSpPr>
        <p:grpSp>
          <p:nvGrpSpPr>
            <p:cNvPr id="41" name="Group 14">
              <a:extLst>
                <a:ext uri="{FF2B5EF4-FFF2-40B4-BE49-F238E27FC236}">
                  <a16:creationId xmlns:a16="http://schemas.microsoft.com/office/drawing/2014/main" id="{A7225E8A-15E8-4007-881B-456AA34ABD37}"/>
                </a:ext>
              </a:extLst>
            </p:cNvPr>
            <p:cNvGrpSpPr>
              <a:grpSpLocks/>
            </p:cNvGrpSpPr>
            <p:nvPr/>
          </p:nvGrpSpPr>
          <p:grpSpPr bwMode="auto">
            <a:xfrm>
              <a:off x="3648" y="1824"/>
              <a:ext cx="1104" cy="960"/>
              <a:chOff x="2832" y="1728"/>
              <a:chExt cx="1104" cy="960"/>
            </a:xfrm>
          </p:grpSpPr>
          <p:sp>
            <p:nvSpPr>
              <p:cNvPr id="44" name="Oval 15">
                <a:extLst>
                  <a:ext uri="{FF2B5EF4-FFF2-40B4-BE49-F238E27FC236}">
                    <a16:creationId xmlns:a16="http://schemas.microsoft.com/office/drawing/2014/main" id="{A9993E4A-9677-44ED-8D6F-0D9C5F21B264}"/>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5" name="Oval 16">
                <a:extLst>
                  <a:ext uri="{FF2B5EF4-FFF2-40B4-BE49-F238E27FC236}">
                    <a16:creationId xmlns:a16="http://schemas.microsoft.com/office/drawing/2014/main" id="{1AA716D9-A585-4D86-A497-F63FB931400A}"/>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 name="AutoShape 17">
                <a:extLst>
                  <a:ext uri="{FF2B5EF4-FFF2-40B4-BE49-F238E27FC236}">
                    <a16:creationId xmlns:a16="http://schemas.microsoft.com/office/drawing/2014/main" id="{8C812553-DFE9-41E7-8574-8A3536EEEE23}"/>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7" name="AutoShape 18">
                <a:extLst>
                  <a:ext uri="{FF2B5EF4-FFF2-40B4-BE49-F238E27FC236}">
                    <a16:creationId xmlns:a16="http://schemas.microsoft.com/office/drawing/2014/main" id="{C9F0352E-5EC0-48B3-9863-1D0A88F00B4E}"/>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42" name="Oval 19">
              <a:extLst>
                <a:ext uri="{FF2B5EF4-FFF2-40B4-BE49-F238E27FC236}">
                  <a16:creationId xmlns:a16="http://schemas.microsoft.com/office/drawing/2014/main" id="{ADC0F1F1-6E79-489B-8263-7E3554CBAEA1}"/>
                </a:ext>
              </a:extLst>
            </p:cNvPr>
            <p:cNvSpPr>
              <a:spLocks noChangeArrowheads="1"/>
            </p:cNvSpPr>
            <p:nvPr/>
          </p:nvSpPr>
          <p:spPr bwMode="auto">
            <a:xfrm>
              <a:off x="3840" y="2016"/>
              <a:ext cx="96" cy="52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 name="Oval 20">
              <a:extLst>
                <a:ext uri="{FF2B5EF4-FFF2-40B4-BE49-F238E27FC236}">
                  <a16:creationId xmlns:a16="http://schemas.microsoft.com/office/drawing/2014/main" id="{A3230C03-27F9-45D7-A9CA-32306BAC4F82}"/>
                </a:ext>
              </a:extLst>
            </p:cNvPr>
            <p:cNvSpPr>
              <a:spLocks noChangeArrowheads="1"/>
            </p:cNvSpPr>
            <p:nvPr/>
          </p:nvSpPr>
          <p:spPr bwMode="auto">
            <a:xfrm>
              <a:off x="3744" y="2016"/>
              <a:ext cx="96" cy="528"/>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48" name="Line 23">
            <a:extLst>
              <a:ext uri="{FF2B5EF4-FFF2-40B4-BE49-F238E27FC236}">
                <a16:creationId xmlns:a16="http://schemas.microsoft.com/office/drawing/2014/main" id="{75129206-9430-4B85-999D-503F864230BE}"/>
              </a:ext>
            </a:extLst>
          </p:cNvPr>
          <p:cNvSpPr>
            <a:spLocks noChangeShapeType="1"/>
          </p:cNvSpPr>
          <p:nvPr/>
        </p:nvSpPr>
        <p:spPr bwMode="auto">
          <a:xfrm flipH="1">
            <a:off x="1014181" y="5065542"/>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24">
            <a:extLst>
              <a:ext uri="{FF2B5EF4-FFF2-40B4-BE49-F238E27FC236}">
                <a16:creationId xmlns:a16="http://schemas.microsoft.com/office/drawing/2014/main" id="{9613F8EB-617A-4A43-84BA-86EA1880CE36}"/>
              </a:ext>
            </a:extLst>
          </p:cNvPr>
          <p:cNvSpPr>
            <a:spLocks noChangeShapeType="1"/>
          </p:cNvSpPr>
          <p:nvPr/>
        </p:nvSpPr>
        <p:spPr bwMode="auto">
          <a:xfrm flipH="1">
            <a:off x="1014181" y="5827542"/>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27">
            <a:extLst>
              <a:ext uri="{FF2B5EF4-FFF2-40B4-BE49-F238E27FC236}">
                <a16:creationId xmlns:a16="http://schemas.microsoft.com/office/drawing/2014/main" id="{8D31D2D8-74B4-491D-9A3C-16D838E19AA4}"/>
              </a:ext>
            </a:extLst>
          </p:cNvPr>
          <p:cNvSpPr>
            <a:spLocks noChangeShapeType="1"/>
          </p:cNvSpPr>
          <p:nvPr/>
        </p:nvSpPr>
        <p:spPr bwMode="auto">
          <a:xfrm>
            <a:off x="2157181" y="5065542"/>
            <a:ext cx="1524000" cy="350838"/>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Text Box 30">
            <a:extLst>
              <a:ext uri="{FF2B5EF4-FFF2-40B4-BE49-F238E27FC236}">
                <a16:creationId xmlns:a16="http://schemas.microsoft.com/office/drawing/2014/main" id="{61DC6EA1-AFDA-4977-A08A-5D5BD728EFD8}"/>
              </a:ext>
            </a:extLst>
          </p:cNvPr>
          <p:cNvSpPr txBox="1">
            <a:spLocks noChangeArrowheads="1"/>
          </p:cNvSpPr>
          <p:nvPr/>
        </p:nvSpPr>
        <p:spPr bwMode="auto">
          <a:xfrm>
            <a:off x="2246081" y="6252992"/>
            <a:ext cx="1301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a:solidFill>
                  <a:srgbClr val="FF0000"/>
                </a:solidFill>
              </a:rPr>
              <a:t>Myopic Eye</a:t>
            </a:r>
          </a:p>
        </p:txBody>
      </p:sp>
      <p:sp>
        <p:nvSpPr>
          <p:cNvPr id="52" name="Rectangle 36">
            <a:extLst>
              <a:ext uri="{FF2B5EF4-FFF2-40B4-BE49-F238E27FC236}">
                <a16:creationId xmlns:a16="http://schemas.microsoft.com/office/drawing/2014/main" id="{D287D27F-58EB-4DD8-94FD-8B530DCD6B86}"/>
              </a:ext>
            </a:extLst>
          </p:cNvPr>
          <p:cNvSpPr>
            <a:spLocks noChangeArrowheads="1"/>
          </p:cNvSpPr>
          <p:nvPr/>
        </p:nvSpPr>
        <p:spPr bwMode="auto">
          <a:xfrm>
            <a:off x="1699981" y="5141742"/>
            <a:ext cx="3048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3" name="Line 37">
            <a:extLst>
              <a:ext uri="{FF2B5EF4-FFF2-40B4-BE49-F238E27FC236}">
                <a16:creationId xmlns:a16="http://schemas.microsoft.com/office/drawing/2014/main" id="{B28E1B3E-8A43-45F1-AAF4-22D0C6148926}"/>
              </a:ext>
            </a:extLst>
          </p:cNvPr>
          <p:cNvSpPr>
            <a:spLocks noChangeShapeType="1"/>
          </p:cNvSpPr>
          <p:nvPr/>
        </p:nvSpPr>
        <p:spPr bwMode="auto">
          <a:xfrm>
            <a:off x="2004781" y="5141742"/>
            <a:ext cx="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Arc 53">
            <a:extLst>
              <a:ext uri="{FF2B5EF4-FFF2-40B4-BE49-F238E27FC236}">
                <a16:creationId xmlns:a16="http://schemas.microsoft.com/office/drawing/2014/main" id="{E5A95A9C-C811-484B-AE32-B85339F05A4E}"/>
              </a:ext>
            </a:extLst>
          </p:cNvPr>
          <p:cNvSpPr/>
          <p:nvPr/>
        </p:nvSpPr>
        <p:spPr>
          <a:xfrm rot="13165570">
            <a:off x="1852381" y="5100467"/>
            <a:ext cx="1119188" cy="811213"/>
          </a:xfrm>
          <a:prstGeom prst="arc">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5" name="Right Arrow 37">
            <a:extLst>
              <a:ext uri="{FF2B5EF4-FFF2-40B4-BE49-F238E27FC236}">
                <a16:creationId xmlns:a16="http://schemas.microsoft.com/office/drawing/2014/main" id="{ADA418F9-0554-440D-AA1B-62E939FC5BAA}"/>
              </a:ext>
            </a:extLst>
          </p:cNvPr>
          <p:cNvSpPr/>
          <p:nvPr/>
        </p:nvSpPr>
        <p:spPr>
          <a:xfrm>
            <a:off x="1242781" y="5294142"/>
            <a:ext cx="565150" cy="228600"/>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Line 28">
            <a:extLst>
              <a:ext uri="{FF2B5EF4-FFF2-40B4-BE49-F238E27FC236}">
                <a16:creationId xmlns:a16="http://schemas.microsoft.com/office/drawing/2014/main" id="{CAFC85F5-BEB7-43F6-9417-2BDAC17467A4}"/>
              </a:ext>
            </a:extLst>
          </p:cNvPr>
          <p:cNvSpPr>
            <a:spLocks noChangeShapeType="1"/>
          </p:cNvSpPr>
          <p:nvPr/>
        </p:nvSpPr>
        <p:spPr bwMode="auto">
          <a:xfrm flipV="1">
            <a:off x="2157181" y="5389392"/>
            <a:ext cx="1547813" cy="43815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Text Box 31">
            <a:extLst>
              <a:ext uri="{FF2B5EF4-FFF2-40B4-BE49-F238E27FC236}">
                <a16:creationId xmlns:a16="http://schemas.microsoft.com/office/drawing/2014/main" id="{3CEE33DE-E816-46CB-B44F-74BFF8AFAE91}"/>
              </a:ext>
            </a:extLst>
          </p:cNvPr>
          <p:cNvSpPr txBox="1">
            <a:spLocks noChangeArrowheads="1"/>
          </p:cNvSpPr>
          <p:nvPr/>
        </p:nvSpPr>
        <p:spPr bwMode="auto">
          <a:xfrm>
            <a:off x="693506" y="6162505"/>
            <a:ext cx="1190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b="1">
                <a:solidFill>
                  <a:srgbClr val="FF0000"/>
                </a:solidFill>
              </a:rPr>
              <a:t>Plus</a:t>
            </a:r>
            <a:r>
              <a:rPr lang="en-US" altLang="en-US" sz="1200" i="1">
                <a:solidFill>
                  <a:srgbClr val="FF0000"/>
                </a:solidFill>
              </a:rPr>
              <a:t> error lens</a:t>
            </a:r>
          </a:p>
        </p:txBody>
      </p:sp>
      <p:sp>
        <p:nvSpPr>
          <p:cNvPr id="58" name="Line 32">
            <a:extLst>
              <a:ext uri="{FF2B5EF4-FFF2-40B4-BE49-F238E27FC236}">
                <a16:creationId xmlns:a16="http://schemas.microsoft.com/office/drawing/2014/main" id="{67D31DEB-92A5-4334-B2FA-EED9E4AF4079}"/>
              </a:ext>
            </a:extLst>
          </p:cNvPr>
          <p:cNvSpPr>
            <a:spLocks noChangeShapeType="1"/>
          </p:cNvSpPr>
          <p:nvPr/>
        </p:nvSpPr>
        <p:spPr bwMode="auto">
          <a:xfrm flipV="1">
            <a:off x="1699981" y="5671967"/>
            <a:ext cx="457200" cy="533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TextBox 59">
            <a:extLst>
              <a:ext uri="{FF2B5EF4-FFF2-40B4-BE49-F238E27FC236}">
                <a16:creationId xmlns:a16="http://schemas.microsoft.com/office/drawing/2014/main" id="{3BE0E764-21E8-4FD7-996C-106857002B45}"/>
              </a:ext>
            </a:extLst>
          </p:cNvPr>
          <p:cNvSpPr txBox="1"/>
          <p:nvPr/>
        </p:nvSpPr>
        <p:spPr>
          <a:xfrm>
            <a:off x="1041744" y="3549217"/>
            <a:ext cx="7416456" cy="738664"/>
          </a:xfrm>
          <a:prstGeom prst="rect">
            <a:avLst/>
          </a:prstGeom>
          <a:noFill/>
        </p:spPr>
        <p:txBody>
          <a:bodyPr wrap="square" rtlCol="0">
            <a:spAutoFit/>
          </a:bodyPr>
          <a:lstStyle/>
          <a:p>
            <a:r>
              <a:rPr lang="en-US" sz="1400" dirty="0"/>
              <a:t>In a </a:t>
            </a:r>
            <a:r>
              <a:rPr lang="en-US" sz="1400" i="1" dirty="0" err="1"/>
              <a:t>keratoablative</a:t>
            </a:r>
            <a:r>
              <a:rPr lang="en-US" sz="1400" i="1" dirty="0"/>
              <a:t> laser procedures</a:t>
            </a:r>
            <a:r>
              <a:rPr lang="en-US" sz="1400" dirty="0"/>
              <a:t> (</a:t>
            </a:r>
            <a:r>
              <a:rPr lang="en-US" sz="1400" dirty="0" err="1"/>
              <a:t>eg</a:t>
            </a:r>
            <a:r>
              <a:rPr lang="en-US" sz="1400" dirty="0"/>
              <a:t>, LASIK), the cornea is reshaped so as to offset the effect of the error lens. </a:t>
            </a:r>
            <a:r>
              <a:rPr lang="en-US" sz="1400" dirty="0">
                <a:solidFill>
                  <a:srgbClr val="0000FF"/>
                </a:solidFill>
              </a:rPr>
              <a:t>In </a:t>
            </a:r>
            <a:r>
              <a:rPr lang="en-US" sz="1400" b="1" dirty="0">
                <a:solidFill>
                  <a:srgbClr val="0000FF"/>
                </a:solidFill>
              </a:rPr>
              <a:t>myopic </a:t>
            </a:r>
            <a:r>
              <a:rPr lang="en-US" sz="1400" b="1" dirty="0" err="1">
                <a:solidFill>
                  <a:srgbClr val="0000FF"/>
                </a:solidFill>
              </a:rPr>
              <a:t>keratoablative</a:t>
            </a:r>
            <a:r>
              <a:rPr lang="en-US" sz="1400" b="1" dirty="0">
                <a:solidFill>
                  <a:srgbClr val="0000FF"/>
                </a:solidFill>
              </a:rPr>
              <a:t> surgery</a:t>
            </a:r>
            <a:r>
              <a:rPr lang="en-US" sz="1400" dirty="0">
                <a:solidFill>
                  <a:srgbClr val="0000FF"/>
                </a:solidFill>
              </a:rPr>
              <a:t>, the central cornea is  flattened  to  reduce  its converging power. </a:t>
            </a:r>
            <a:endParaRPr lang="en-US" sz="1400" dirty="0">
              <a:solidFill>
                <a:srgbClr val="99FF99"/>
              </a:solidFill>
            </a:endParaRPr>
          </a:p>
        </p:txBody>
      </p:sp>
      <p:sp>
        <p:nvSpPr>
          <p:cNvPr id="2" name="Rectangle 1">
            <a:extLst>
              <a:ext uri="{FF2B5EF4-FFF2-40B4-BE49-F238E27FC236}">
                <a16:creationId xmlns:a16="http://schemas.microsoft.com/office/drawing/2014/main" id="{BC596FDB-0664-42BB-89CA-2E5FAB56C373}"/>
              </a:ext>
            </a:extLst>
          </p:cNvPr>
          <p:cNvSpPr/>
          <p:nvPr/>
        </p:nvSpPr>
        <p:spPr>
          <a:xfrm>
            <a:off x="7467600" y="3809999"/>
            <a:ext cx="762000" cy="2451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flattened v steepened</a:t>
            </a:r>
          </a:p>
        </p:txBody>
      </p:sp>
      <p:sp>
        <p:nvSpPr>
          <p:cNvPr id="59" name="Rectangle 58">
            <a:extLst>
              <a:ext uri="{FF2B5EF4-FFF2-40B4-BE49-F238E27FC236}">
                <a16:creationId xmlns:a16="http://schemas.microsoft.com/office/drawing/2014/main" id="{C869DCE9-CF70-4172-BF1D-69F23F4D133E}"/>
              </a:ext>
            </a:extLst>
          </p:cNvPr>
          <p:cNvSpPr/>
          <p:nvPr/>
        </p:nvSpPr>
        <p:spPr>
          <a:xfrm>
            <a:off x="1295400" y="4042045"/>
            <a:ext cx="633181" cy="245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 vs ↓</a:t>
            </a:r>
          </a:p>
        </p:txBody>
      </p:sp>
    </p:spTree>
    <p:extLst>
      <p:ext uri="{BB962C8B-B14F-4D97-AF65-F5344CB8AC3E}">
        <p14:creationId xmlns:p14="http://schemas.microsoft.com/office/powerpoint/2010/main" val="42410562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3"/>
          <p:cNvSpPr txBox="1">
            <a:spLocks noChangeArrowheads="1"/>
          </p:cNvSpPr>
          <p:nvPr/>
        </p:nvSpPr>
        <p:spPr bwMode="auto">
          <a:xfrm>
            <a:off x="3960813" y="762000"/>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7577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75780" name="Text Box 5"/>
          <p:cNvSpPr txBox="1">
            <a:spLocks noChangeArrowheads="1"/>
          </p:cNvSpPr>
          <p:nvPr/>
        </p:nvSpPr>
        <p:spPr bwMode="auto">
          <a:xfrm>
            <a:off x="4416425" y="3048000"/>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7578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2" name="Line 7"/>
          <p:cNvSpPr>
            <a:spLocks noChangeShapeType="1"/>
          </p:cNvSpPr>
          <p:nvPr/>
        </p:nvSpPr>
        <p:spPr bwMode="auto">
          <a:xfrm>
            <a:off x="4724400" y="1474788"/>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3" name="Line 8"/>
          <p:cNvSpPr>
            <a:spLocks noChangeShapeType="1"/>
          </p:cNvSpPr>
          <p:nvPr/>
        </p:nvSpPr>
        <p:spPr bwMode="auto">
          <a:xfrm flipH="1">
            <a:off x="5424488"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4" name="Line 9"/>
          <p:cNvSpPr>
            <a:spLocks noChangeShapeType="1"/>
          </p:cNvSpPr>
          <p:nvPr/>
        </p:nvSpPr>
        <p:spPr bwMode="auto">
          <a:xfrm>
            <a:off x="6583363" y="2544763"/>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5" name="Text Box 36"/>
          <p:cNvSpPr txBox="1">
            <a:spLocks noChangeArrowheads="1"/>
          </p:cNvSpPr>
          <p:nvPr/>
        </p:nvSpPr>
        <p:spPr bwMode="auto">
          <a:xfrm>
            <a:off x="6229291" y="3068638"/>
            <a:ext cx="800219" cy="3139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b="1"/>
              <a:t>Laser</a:t>
            </a:r>
          </a:p>
        </p:txBody>
      </p:sp>
      <p:sp>
        <p:nvSpPr>
          <p:cNvPr id="757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6EF3252-6681-4659-95F8-1003B78F1A8A}" type="slidenum">
              <a:rPr lang="en-US" altLang="en-US" sz="1000" smtClean="0"/>
              <a:pPr>
                <a:spcBef>
                  <a:spcPct val="0"/>
                </a:spcBef>
                <a:buClrTx/>
                <a:buSzTx/>
                <a:buFontTx/>
                <a:buNone/>
              </a:pPr>
              <a:t>105</a:t>
            </a:fld>
            <a:endParaRPr lang="en-US" altLang="en-US" sz="1000"/>
          </a:p>
        </p:txBody>
      </p:sp>
      <p:sp>
        <p:nvSpPr>
          <p:cNvPr id="75792" name="Rectangle 2"/>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75794" name="Text Box 4"/>
          <p:cNvSpPr txBox="1">
            <a:spLocks noChangeArrowheads="1"/>
          </p:cNvSpPr>
          <p:nvPr/>
        </p:nvSpPr>
        <p:spPr bwMode="auto">
          <a:xfrm>
            <a:off x="1403350"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75795"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Pseudophakic</a:t>
            </a:r>
          </a:p>
        </p:txBody>
      </p:sp>
      <p:sp>
        <p:nvSpPr>
          <p:cNvPr id="75796"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7"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8"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cxnSp>
        <p:nvCxnSpPr>
          <p:cNvPr id="14" name="Straight Arrow Connector 13"/>
          <p:cNvCxnSpPr>
            <a:stCxn id="75783" idx="0"/>
          </p:cNvCxnSpPr>
          <p:nvPr/>
        </p:nvCxnSpPr>
        <p:spPr>
          <a:xfrm>
            <a:off x="6583363" y="2522538"/>
            <a:ext cx="0" cy="449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815"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grpSp>
        <p:nvGrpSpPr>
          <p:cNvPr id="40" name="Group 13">
            <a:extLst>
              <a:ext uri="{FF2B5EF4-FFF2-40B4-BE49-F238E27FC236}">
                <a16:creationId xmlns:a16="http://schemas.microsoft.com/office/drawing/2014/main" id="{666B0462-7755-4B02-B192-364C51F7E1DC}"/>
              </a:ext>
            </a:extLst>
          </p:cNvPr>
          <p:cNvGrpSpPr>
            <a:grpSpLocks/>
          </p:cNvGrpSpPr>
          <p:nvPr/>
        </p:nvGrpSpPr>
        <p:grpSpPr bwMode="auto">
          <a:xfrm>
            <a:off x="1928581" y="4684542"/>
            <a:ext cx="1752600" cy="1524000"/>
            <a:chOff x="3648" y="1824"/>
            <a:chExt cx="1104" cy="960"/>
          </a:xfrm>
        </p:grpSpPr>
        <p:grpSp>
          <p:nvGrpSpPr>
            <p:cNvPr id="41" name="Group 14">
              <a:extLst>
                <a:ext uri="{FF2B5EF4-FFF2-40B4-BE49-F238E27FC236}">
                  <a16:creationId xmlns:a16="http://schemas.microsoft.com/office/drawing/2014/main" id="{A7225E8A-15E8-4007-881B-456AA34ABD37}"/>
                </a:ext>
              </a:extLst>
            </p:cNvPr>
            <p:cNvGrpSpPr>
              <a:grpSpLocks/>
            </p:cNvGrpSpPr>
            <p:nvPr/>
          </p:nvGrpSpPr>
          <p:grpSpPr bwMode="auto">
            <a:xfrm>
              <a:off x="3648" y="1824"/>
              <a:ext cx="1104" cy="960"/>
              <a:chOff x="2832" y="1728"/>
              <a:chExt cx="1104" cy="960"/>
            </a:xfrm>
          </p:grpSpPr>
          <p:sp>
            <p:nvSpPr>
              <p:cNvPr id="44" name="Oval 15">
                <a:extLst>
                  <a:ext uri="{FF2B5EF4-FFF2-40B4-BE49-F238E27FC236}">
                    <a16:creationId xmlns:a16="http://schemas.microsoft.com/office/drawing/2014/main" id="{A9993E4A-9677-44ED-8D6F-0D9C5F21B264}"/>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5" name="Oval 16">
                <a:extLst>
                  <a:ext uri="{FF2B5EF4-FFF2-40B4-BE49-F238E27FC236}">
                    <a16:creationId xmlns:a16="http://schemas.microsoft.com/office/drawing/2014/main" id="{1AA716D9-A585-4D86-A497-F63FB931400A}"/>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 name="AutoShape 17">
                <a:extLst>
                  <a:ext uri="{FF2B5EF4-FFF2-40B4-BE49-F238E27FC236}">
                    <a16:creationId xmlns:a16="http://schemas.microsoft.com/office/drawing/2014/main" id="{8C812553-DFE9-41E7-8574-8A3536EEEE23}"/>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7" name="AutoShape 18">
                <a:extLst>
                  <a:ext uri="{FF2B5EF4-FFF2-40B4-BE49-F238E27FC236}">
                    <a16:creationId xmlns:a16="http://schemas.microsoft.com/office/drawing/2014/main" id="{C9F0352E-5EC0-48B3-9863-1D0A88F00B4E}"/>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42" name="Oval 19">
              <a:extLst>
                <a:ext uri="{FF2B5EF4-FFF2-40B4-BE49-F238E27FC236}">
                  <a16:creationId xmlns:a16="http://schemas.microsoft.com/office/drawing/2014/main" id="{ADC0F1F1-6E79-489B-8263-7E3554CBAEA1}"/>
                </a:ext>
              </a:extLst>
            </p:cNvPr>
            <p:cNvSpPr>
              <a:spLocks noChangeArrowheads="1"/>
            </p:cNvSpPr>
            <p:nvPr/>
          </p:nvSpPr>
          <p:spPr bwMode="auto">
            <a:xfrm>
              <a:off x="3840" y="2016"/>
              <a:ext cx="96" cy="52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 name="Oval 20">
              <a:extLst>
                <a:ext uri="{FF2B5EF4-FFF2-40B4-BE49-F238E27FC236}">
                  <a16:creationId xmlns:a16="http://schemas.microsoft.com/office/drawing/2014/main" id="{A3230C03-27F9-45D7-A9CA-32306BAC4F82}"/>
                </a:ext>
              </a:extLst>
            </p:cNvPr>
            <p:cNvSpPr>
              <a:spLocks noChangeArrowheads="1"/>
            </p:cNvSpPr>
            <p:nvPr/>
          </p:nvSpPr>
          <p:spPr bwMode="auto">
            <a:xfrm>
              <a:off x="3744" y="2016"/>
              <a:ext cx="96" cy="528"/>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48" name="Line 23">
            <a:extLst>
              <a:ext uri="{FF2B5EF4-FFF2-40B4-BE49-F238E27FC236}">
                <a16:creationId xmlns:a16="http://schemas.microsoft.com/office/drawing/2014/main" id="{75129206-9430-4B85-999D-503F864230BE}"/>
              </a:ext>
            </a:extLst>
          </p:cNvPr>
          <p:cNvSpPr>
            <a:spLocks noChangeShapeType="1"/>
          </p:cNvSpPr>
          <p:nvPr/>
        </p:nvSpPr>
        <p:spPr bwMode="auto">
          <a:xfrm flipH="1">
            <a:off x="1014181" y="5065542"/>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24">
            <a:extLst>
              <a:ext uri="{FF2B5EF4-FFF2-40B4-BE49-F238E27FC236}">
                <a16:creationId xmlns:a16="http://schemas.microsoft.com/office/drawing/2014/main" id="{9613F8EB-617A-4A43-84BA-86EA1880CE36}"/>
              </a:ext>
            </a:extLst>
          </p:cNvPr>
          <p:cNvSpPr>
            <a:spLocks noChangeShapeType="1"/>
          </p:cNvSpPr>
          <p:nvPr/>
        </p:nvSpPr>
        <p:spPr bwMode="auto">
          <a:xfrm flipH="1">
            <a:off x="1014181" y="5827542"/>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27">
            <a:extLst>
              <a:ext uri="{FF2B5EF4-FFF2-40B4-BE49-F238E27FC236}">
                <a16:creationId xmlns:a16="http://schemas.microsoft.com/office/drawing/2014/main" id="{8D31D2D8-74B4-491D-9A3C-16D838E19AA4}"/>
              </a:ext>
            </a:extLst>
          </p:cNvPr>
          <p:cNvSpPr>
            <a:spLocks noChangeShapeType="1"/>
          </p:cNvSpPr>
          <p:nvPr/>
        </p:nvSpPr>
        <p:spPr bwMode="auto">
          <a:xfrm>
            <a:off x="2157181" y="5065542"/>
            <a:ext cx="1524000" cy="350838"/>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Text Box 30">
            <a:extLst>
              <a:ext uri="{FF2B5EF4-FFF2-40B4-BE49-F238E27FC236}">
                <a16:creationId xmlns:a16="http://schemas.microsoft.com/office/drawing/2014/main" id="{61DC6EA1-AFDA-4977-A08A-5D5BD728EFD8}"/>
              </a:ext>
            </a:extLst>
          </p:cNvPr>
          <p:cNvSpPr txBox="1">
            <a:spLocks noChangeArrowheads="1"/>
          </p:cNvSpPr>
          <p:nvPr/>
        </p:nvSpPr>
        <p:spPr bwMode="auto">
          <a:xfrm>
            <a:off x="2246081" y="6252992"/>
            <a:ext cx="1301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a:solidFill>
                  <a:srgbClr val="FF0000"/>
                </a:solidFill>
              </a:rPr>
              <a:t>Myopic Eye</a:t>
            </a:r>
          </a:p>
        </p:txBody>
      </p:sp>
      <p:sp>
        <p:nvSpPr>
          <p:cNvPr id="52" name="Rectangle 36">
            <a:extLst>
              <a:ext uri="{FF2B5EF4-FFF2-40B4-BE49-F238E27FC236}">
                <a16:creationId xmlns:a16="http://schemas.microsoft.com/office/drawing/2014/main" id="{D287D27F-58EB-4DD8-94FD-8B530DCD6B86}"/>
              </a:ext>
            </a:extLst>
          </p:cNvPr>
          <p:cNvSpPr>
            <a:spLocks noChangeArrowheads="1"/>
          </p:cNvSpPr>
          <p:nvPr/>
        </p:nvSpPr>
        <p:spPr bwMode="auto">
          <a:xfrm>
            <a:off x="1699981" y="5141742"/>
            <a:ext cx="3048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3" name="Line 37">
            <a:extLst>
              <a:ext uri="{FF2B5EF4-FFF2-40B4-BE49-F238E27FC236}">
                <a16:creationId xmlns:a16="http://schemas.microsoft.com/office/drawing/2014/main" id="{B28E1B3E-8A43-45F1-AAF4-22D0C6148926}"/>
              </a:ext>
            </a:extLst>
          </p:cNvPr>
          <p:cNvSpPr>
            <a:spLocks noChangeShapeType="1"/>
          </p:cNvSpPr>
          <p:nvPr/>
        </p:nvSpPr>
        <p:spPr bwMode="auto">
          <a:xfrm>
            <a:off x="2004781" y="5141742"/>
            <a:ext cx="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Arc 53">
            <a:extLst>
              <a:ext uri="{FF2B5EF4-FFF2-40B4-BE49-F238E27FC236}">
                <a16:creationId xmlns:a16="http://schemas.microsoft.com/office/drawing/2014/main" id="{E5A95A9C-C811-484B-AE32-B85339F05A4E}"/>
              </a:ext>
            </a:extLst>
          </p:cNvPr>
          <p:cNvSpPr/>
          <p:nvPr/>
        </p:nvSpPr>
        <p:spPr>
          <a:xfrm rot="13165570">
            <a:off x="1852381" y="5100467"/>
            <a:ext cx="1119188" cy="811213"/>
          </a:xfrm>
          <a:prstGeom prst="arc">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5" name="Right Arrow 37">
            <a:extLst>
              <a:ext uri="{FF2B5EF4-FFF2-40B4-BE49-F238E27FC236}">
                <a16:creationId xmlns:a16="http://schemas.microsoft.com/office/drawing/2014/main" id="{ADA418F9-0554-440D-AA1B-62E939FC5BAA}"/>
              </a:ext>
            </a:extLst>
          </p:cNvPr>
          <p:cNvSpPr/>
          <p:nvPr/>
        </p:nvSpPr>
        <p:spPr>
          <a:xfrm>
            <a:off x="1242781" y="5294142"/>
            <a:ext cx="565150" cy="228600"/>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Line 28">
            <a:extLst>
              <a:ext uri="{FF2B5EF4-FFF2-40B4-BE49-F238E27FC236}">
                <a16:creationId xmlns:a16="http://schemas.microsoft.com/office/drawing/2014/main" id="{CAFC85F5-BEB7-43F6-9417-2BDAC17467A4}"/>
              </a:ext>
            </a:extLst>
          </p:cNvPr>
          <p:cNvSpPr>
            <a:spLocks noChangeShapeType="1"/>
          </p:cNvSpPr>
          <p:nvPr/>
        </p:nvSpPr>
        <p:spPr bwMode="auto">
          <a:xfrm flipV="1">
            <a:off x="2157181" y="5389392"/>
            <a:ext cx="1547813" cy="43815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Text Box 31">
            <a:extLst>
              <a:ext uri="{FF2B5EF4-FFF2-40B4-BE49-F238E27FC236}">
                <a16:creationId xmlns:a16="http://schemas.microsoft.com/office/drawing/2014/main" id="{3CEE33DE-E816-46CB-B44F-74BFF8AFAE91}"/>
              </a:ext>
            </a:extLst>
          </p:cNvPr>
          <p:cNvSpPr txBox="1">
            <a:spLocks noChangeArrowheads="1"/>
          </p:cNvSpPr>
          <p:nvPr/>
        </p:nvSpPr>
        <p:spPr bwMode="auto">
          <a:xfrm>
            <a:off x="693506" y="6162505"/>
            <a:ext cx="1190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b="1">
                <a:solidFill>
                  <a:srgbClr val="FF0000"/>
                </a:solidFill>
              </a:rPr>
              <a:t>Plus</a:t>
            </a:r>
            <a:r>
              <a:rPr lang="en-US" altLang="en-US" sz="1200" i="1">
                <a:solidFill>
                  <a:srgbClr val="FF0000"/>
                </a:solidFill>
              </a:rPr>
              <a:t> error lens</a:t>
            </a:r>
          </a:p>
        </p:txBody>
      </p:sp>
      <p:sp>
        <p:nvSpPr>
          <p:cNvPr id="58" name="Line 32">
            <a:extLst>
              <a:ext uri="{FF2B5EF4-FFF2-40B4-BE49-F238E27FC236}">
                <a16:creationId xmlns:a16="http://schemas.microsoft.com/office/drawing/2014/main" id="{67D31DEB-92A5-4334-B2FA-EED9E4AF4079}"/>
              </a:ext>
            </a:extLst>
          </p:cNvPr>
          <p:cNvSpPr>
            <a:spLocks noChangeShapeType="1"/>
          </p:cNvSpPr>
          <p:nvPr/>
        </p:nvSpPr>
        <p:spPr bwMode="auto">
          <a:xfrm flipV="1">
            <a:off x="1699981" y="5671967"/>
            <a:ext cx="457200" cy="533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TextBox 59">
            <a:extLst>
              <a:ext uri="{FF2B5EF4-FFF2-40B4-BE49-F238E27FC236}">
                <a16:creationId xmlns:a16="http://schemas.microsoft.com/office/drawing/2014/main" id="{3BE0E764-21E8-4FD7-996C-106857002B45}"/>
              </a:ext>
            </a:extLst>
          </p:cNvPr>
          <p:cNvSpPr txBox="1"/>
          <p:nvPr/>
        </p:nvSpPr>
        <p:spPr>
          <a:xfrm>
            <a:off x="1041744" y="3549217"/>
            <a:ext cx="7416456" cy="738664"/>
          </a:xfrm>
          <a:prstGeom prst="rect">
            <a:avLst/>
          </a:prstGeom>
          <a:noFill/>
        </p:spPr>
        <p:txBody>
          <a:bodyPr wrap="square" rtlCol="0">
            <a:spAutoFit/>
          </a:bodyPr>
          <a:lstStyle/>
          <a:p>
            <a:r>
              <a:rPr lang="en-US" sz="1400" dirty="0"/>
              <a:t>In a </a:t>
            </a:r>
            <a:r>
              <a:rPr lang="en-US" sz="1400" i="1" dirty="0" err="1"/>
              <a:t>keratoablative</a:t>
            </a:r>
            <a:r>
              <a:rPr lang="en-US" sz="1400" i="1" dirty="0"/>
              <a:t> laser procedures</a:t>
            </a:r>
            <a:r>
              <a:rPr lang="en-US" sz="1400" dirty="0"/>
              <a:t> (</a:t>
            </a:r>
            <a:r>
              <a:rPr lang="en-US" sz="1400" dirty="0" err="1"/>
              <a:t>eg</a:t>
            </a:r>
            <a:r>
              <a:rPr lang="en-US" sz="1400" dirty="0"/>
              <a:t>, LASIK), the cornea is reshaped so as to offset the effect of the error lens. </a:t>
            </a:r>
            <a:r>
              <a:rPr lang="en-US" sz="1400" dirty="0">
                <a:solidFill>
                  <a:srgbClr val="0000FF"/>
                </a:solidFill>
              </a:rPr>
              <a:t>In </a:t>
            </a:r>
            <a:r>
              <a:rPr lang="en-US" sz="1400" b="1" dirty="0">
                <a:solidFill>
                  <a:srgbClr val="0000FF"/>
                </a:solidFill>
              </a:rPr>
              <a:t>myopic </a:t>
            </a:r>
            <a:r>
              <a:rPr lang="en-US" sz="1400" b="1" dirty="0" err="1">
                <a:solidFill>
                  <a:srgbClr val="0000FF"/>
                </a:solidFill>
              </a:rPr>
              <a:t>keratoablative</a:t>
            </a:r>
            <a:r>
              <a:rPr lang="en-US" sz="1400" b="1" dirty="0">
                <a:solidFill>
                  <a:srgbClr val="0000FF"/>
                </a:solidFill>
              </a:rPr>
              <a:t> surgery</a:t>
            </a:r>
            <a:r>
              <a:rPr lang="en-US" sz="1400" dirty="0">
                <a:solidFill>
                  <a:srgbClr val="0000FF"/>
                </a:solidFill>
              </a:rPr>
              <a:t>, the central cornea is  flattened  to  reduce  its converging power. </a:t>
            </a:r>
            <a:endParaRPr lang="en-US" sz="1400" dirty="0">
              <a:solidFill>
                <a:srgbClr val="99FF99"/>
              </a:solidFill>
            </a:endParaRPr>
          </a:p>
        </p:txBody>
      </p:sp>
    </p:spTree>
    <p:extLst>
      <p:ext uri="{BB962C8B-B14F-4D97-AF65-F5344CB8AC3E}">
        <p14:creationId xmlns:p14="http://schemas.microsoft.com/office/powerpoint/2010/main" val="334031252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3"/>
          <p:cNvSpPr txBox="1">
            <a:spLocks noChangeArrowheads="1"/>
          </p:cNvSpPr>
          <p:nvPr/>
        </p:nvSpPr>
        <p:spPr bwMode="auto">
          <a:xfrm>
            <a:off x="3960813" y="762000"/>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7577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75780" name="Text Box 5"/>
          <p:cNvSpPr txBox="1">
            <a:spLocks noChangeArrowheads="1"/>
          </p:cNvSpPr>
          <p:nvPr/>
        </p:nvSpPr>
        <p:spPr bwMode="auto">
          <a:xfrm>
            <a:off x="4416425" y="3048000"/>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7578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2" name="Line 7"/>
          <p:cNvSpPr>
            <a:spLocks noChangeShapeType="1"/>
          </p:cNvSpPr>
          <p:nvPr/>
        </p:nvSpPr>
        <p:spPr bwMode="auto">
          <a:xfrm>
            <a:off x="4724400" y="1474788"/>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3" name="Line 8"/>
          <p:cNvSpPr>
            <a:spLocks noChangeShapeType="1"/>
          </p:cNvSpPr>
          <p:nvPr/>
        </p:nvSpPr>
        <p:spPr bwMode="auto">
          <a:xfrm flipH="1">
            <a:off x="5424488"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4" name="Line 9"/>
          <p:cNvSpPr>
            <a:spLocks noChangeShapeType="1"/>
          </p:cNvSpPr>
          <p:nvPr/>
        </p:nvSpPr>
        <p:spPr bwMode="auto">
          <a:xfrm>
            <a:off x="6583363" y="2544763"/>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5" name="Text Box 36"/>
          <p:cNvSpPr txBox="1">
            <a:spLocks noChangeArrowheads="1"/>
          </p:cNvSpPr>
          <p:nvPr/>
        </p:nvSpPr>
        <p:spPr bwMode="auto">
          <a:xfrm>
            <a:off x="6229291" y="3068638"/>
            <a:ext cx="800219" cy="3139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b="1"/>
              <a:t>Laser</a:t>
            </a:r>
          </a:p>
        </p:txBody>
      </p:sp>
      <p:sp>
        <p:nvSpPr>
          <p:cNvPr id="757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6EF3252-6681-4659-95F8-1003B78F1A8A}" type="slidenum">
              <a:rPr lang="en-US" altLang="en-US" sz="1000" smtClean="0"/>
              <a:pPr>
                <a:spcBef>
                  <a:spcPct val="0"/>
                </a:spcBef>
                <a:buClrTx/>
                <a:buSzTx/>
                <a:buFontTx/>
                <a:buNone/>
              </a:pPr>
              <a:t>106</a:t>
            </a:fld>
            <a:endParaRPr lang="en-US" altLang="en-US" sz="1000"/>
          </a:p>
        </p:txBody>
      </p:sp>
      <p:sp>
        <p:nvSpPr>
          <p:cNvPr id="75792" name="Rectangle 2"/>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75794" name="Text Box 4"/>
          <p:cNvSpPr txBox="1">
            <a:spLocks noChangeArrowheads="1"/>
          </p:cNvSpPr>
          <p:nvPr/>
        </p:nvSpPr>
        <p:spPr bwMode="auto">
          <a:xfrm>
            <a:off x="1403350"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75795"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75796"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7"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8"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Phakic IOL</a:t>
            </a:r>
          </a:p>
        </p:txBody>
      </p:sp>
      <p:cxnSp>
        <p:nvCxnSpPr>
          <p:cNvPr id="14" name="Straight Arrow Connector 13"/>
          <p:cNvCxnSpPr>
            <a:stCxn id="75783" idx="0"/>
          </p:cNvCxnSpPr>
          <p:nvPr/>
        </p:nvCxnSpPr>
        <p:spPr>
          <a:xfrm>
            <a:off x="6583363" y="2522538"/>
            <a:ext cx="0" cy="449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815"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grpSp>
        <p:nvGrpSpPr>
          <p:cNvPr id="40" name="Group 13">
            <a:extLst>
              <a:ext uri="{FF2B5EF4-FFF2-40B4-BE49-F238E27FC236}">
                <a16:creationId xmlns:a16="http://schemas.microsoft.com/office/drawing/2014/main" id="{666B0462-7755-4B02-B192-364C51F7E1DC}"/>
              </a:ext>
            </a:extLst>
          </p:cNvPr>
          <p:cNvGrpSpPr>
            <a:grpSpLocks/>
          </p:cNvGrpSpPr>
          <p:nvPr/>
        </p:nvGrpSpPr>
        <p:grpSpPr bwMode="auto">
          <a:xfrm>
            <a:off x="1928581" y="4684542"/>
            <a:ext cx="1752600" cy="1524000"/>
            <a:chOff x="3648" y="1824"/>
            <a:chExt cx="1104" cy="960"/>
          </a:xfrm>
        </p:grpSpPr>
        <p:grpSp>
          <p:nvGrpSpPr>
            <p:cNvPr id="41" name="Group 14">
              <a:extLst>
                <a:ext uri="{FF2B5EF4-FFF2-40B4-BE49-F238E27FC236}">
                  <a16:creationId xmlns:a16="http://schemas.microsoft.com/office/drawing/2014/main" id="{A7225E8A-15E8-4007-881B-456AA34ABD37}"/>
                </a:ext>
              </a:extLst>
            </p:cNvPr>
            <p:cNvGrpSpPr>
              <a:grpSpLocks/>
            </p:cNvGrpSpPr>
            <p:nvPr/>
          </p:nvGrpSpPr>
          <p:grpSpPr bwMode="auto">
            <a:xfrm>
              <a:off x="3648" y="1824"/>
              <a:ext cx="1104" cy="960"/>
              <a:chOff x="2832" y="1728"/>
              <a:chExt cx="1104" cy="960"/>
            </a:xfrm>
          </p:grpSpPr>
          <p:sp>
            <p:nvSpPr>
              <p:cNvPr id="44" name="Oval 15">
                <a:extLst>
                  <a:ext uri="{FF2B5EF4-FFF2-40B4-BE49-F238E27FC236}">
                    <a16:creationId xmlns:a16="http://schemas.microsoft.com/office/drawing/2014/main" id="{A9993E4A-9677-44ED-8D6F-0D9C5F21B264}"/>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5" name="Oval 16">
                <a:extLst>
                  <a:ext uri="{FF2B5EF4-FFF2-40B4-BE49-F238E27FC236}">
                    <a16:creationId xmlns:a16="http://schemas.microsoft.com/office/drawing/2014/main" id="{1AA716D9-A585-4D86-A497-F63FB931400A}"/>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 name="AutoShape 17">
                <a:extLst>
                  <a:ext uri="{FF2B5EF4-FFF2-40B4-BE49-F238E27FC236}">
                    <a16:creationId xmlns:a16="http://schemas.microsoft.com/office/drawing/2014/main" id="{8C812553-DFE9-41E7-8574-8A3536EEEE23}"/>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7" name="AutoShape 18">
                <a:extLst>
                  <a:ext uri="{FF2B5EF4-FFF2-40B4-BE49-F238E27FC236}">
                    <a16:creationId xmlns:a16="http://schemas.microsoft.com/office/drawing/2014/main" id="{C9F0352E-5EC0-48B3-9863-1D0A88F00B4E}"/>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42" name="Oval 19">
              <a:extLst>
                <a:ext uri="{FF2B5EF4-FFF2-40B4-BE49-F238E27FC236}">
                  <a16:creationId xmlns:a16="http://schemas.microsoft.com/office/drawing/2014/main" id="{ADC0F1F1-6E79-489B-8263-7E3554CBAEA1}"/>
                </a:ext>
              </a:extLst>
            </p:cNvPr>
            <p:cNvSpPr>
              <a:spLocks noChangeArrowheads="1"/>
            </p:cNvSpPr>
            <p:nvPr/>
          </p:nvSpPr>
          <p:spPr bwMode="auto">
            <a:xfrm>
              <a:off x="3840" y="2016"/>
              <a:ext cx="96" cy="52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 name="Oval 20">
              <a:extLst>
                <a:ext uri="{FF2B5EF4-FFF2-40B4-BE49-F238E27FC236}">
                  <a16:creationId xmlns:a16="http://schemas.microsoft.com/office/drawing/2014/main" id="{A3230C03-27F9-45D7-A9CA-32306BAC4F82}"/>
                </a:ext>
              </a:extLst>
            </p:cNvPr>
            <p:cNvSpPr>
              <a:spLocks noChangeArrowheads="1"/>
            </p:cNvSpPr>
            <p:nvPr/>
          </p:nvSpPr>
          <p:spPr bwMode="auto">
            <a:xfrm>
              <a:off x="3744" y="2016"/>
              <a:ext cx="96" cy="528"/>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48" name="Line 23">
            <a:extLst>
              <a:ext uri="{FF2B5EF4-FFF2-40B4-BE49-F238E27FC236}">
                <a16:creationId xmlns:a16="http://schemas.microsoft.com/office/drawing/2014/main" id="{75129206-9430-4B85-999D-503F864230BE}"/>
              </a:ext>
            </a:extLst>
          </p:cNvPr>
          <p:cNvSpPr>
            <a:spLocks noChangeShapeType="1"/>
          </p:cNvSpPr>
          <p:nvPr/>
        </p:nvSpPr>
        <p:spPr bwMode="auto">
          <a:xfrm flipH="1">
            <a:off x="1014181" y="5065542"/>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24">
            <a:extLst>
              <a:ext uri="{FF2B5EF4-FFF2-40B4-BE49-F238E27FC236}">
                <a16:creationId xmlns:a16="http://schemas.microsoft.com/office/drawing/2014/main" id="{9613F8EB-617A-4A43-84BA-86EA1880CE36}"/>
              </a:ext>
            </a:extLst>
          </p:cNvPr>
          <p:cNvSpPr>
            <a:spLocks noChangeShapeType="1"/>
          </p:cNvSpPr>
          <p:nvPr/>
        </p:nvSpPr>
        <p:spPr bwMode="auto">
          <a:xfrm flipH="1">
            <a:off x="1014181" y="5827542"/>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27">
            <a:extLst>
              <a:ext uri="{FF2B5EF4-FFF2-40B4-BE49-F238E27FC236}">
                <a16:creationId xmlns:a16="http://schemas.microsoft.com/office/drawing/2014/main" id="{8D31D2D8-74B4-491D-9A3C-16D838E19AA4}"/>
              </a:ext>
            </a:extLst>
          </p:cNvPr>
          <p:cNvSpPr>
            <a:spLocks noChangeShapeType="1"/>
          </p:cNvSpPr>
          <p:nvPr/>
        </p:nvSpPr>
        <p:spPr bwMode="auto">
          <a:xfrm>
            <a:off x="2157181" y="5065542"/>
            <a:ext cx="1524000" cy="350838"/>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Text Box 30">
            <a:extLst>
              <a:ext uri="{FF2B5EF4-FFF2-40B4-BE49-F238E27FC236}">
                <a16:creationId xmlns:a16="http://schemas.microsoft.com/office/drawing/2014/main" id="{61DC6EA1-AFDA-4977-A08A-5D5BD728EFD8}"/>
              </a:ext>
            </a:extLst>
          </p:cNvPr>
          <p:cNvSpPr txBox="1">
            <a:spLocks noChangeArrowheads="1"/>
          </p:cNvSpPr>
          <p:nvPr/>
        </p:nvSpPr>
        <p:spPr bwMode="auto">
          <a:xfrm>
            <a:off x="2246081" y="6252992"/>
            <a:ext cx="1301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a:solidFill>
                  <a:srgbClr val="FF0000"/>
                </a:solidFill>
              </a:rPr>
              <a:t>Myopic Eye</a:t>
            </a:r>
          </a:p>
        </p:txBody>
      </p:sp>
      <p:sp>
        <p:nvSpPr>
          <p:cNvPr id="52" name="Rectangle 36">
            <a:extLst>
              <a:ext uri="{FF2B5EF4-FFF2-40B4-BE49-F238E27FC236}">
                <a16:creationId xmlns:a16="http://schemas.microsoft.com/office/drawing/2014/main" id="{D287D27F-58EB-4DD8-94FD-8B530DCD6B86}"/>
              </a:ext>
            </a:extLst>
          </p:cNvPr>
          <p:cNvSpPr>
            <a:spLocks noChangeArrowheads="1"/>
          </p:cNvSpPr>
          <p:nvPr/>
        </p:nvSpPr>
        <p:spPr bwMode="auto">
          <a:xfrm>
            <a:off x="1699981" y="5141742"/>
            <a:ext cx="3048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3" name="Line 37">
            <a:extLst>
              <a:ext uri="{FF2B5EF4-FFF2-40B4-BE49-F238E27FC236}">
                <a16:creationId xmlns:a16="http://schemas.microsoft.com/office/drawing/2014/main" id="{B28E1B3E-8A43-45F1-AAF4-22D0C6148926}"/>
              </a:ext>
            </a:extLst>
          </p:cNvPr>
          <p:cNvSpPr>
            <a:spLocks noChangeShapeType="1"/>
          </p:cNvSpPr>
          <p:nvPr/>
        </p:nvSpPr>
        <p:spPr bwMode="auto">
          <a:xfrm>
            <a:off x="2004781" y="5141742"/>
            <a:ext cx="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Arc 53">
            <a:extLst>
              <a:ext uri="{FF2B5EF4-FFF2-40B4-BE49-F238E27FC236}">
                <a16:creationId xmlns:a16="http://schemas.microsoft.com/office/drawing/2014/main" id="{E5A95A9C-C811-484B-AE32-B85339F05A4E}"/>
              </a:ext>
            </a:extLst>
          </p:cNvPr>
          <p:cNvSpPr/>
          <p:nvPr/>
        </p:nvSpPr>
        <p:spPr>
          <a:xfrm rot="13165570">
            <a:off x="1852381" y="5100467"/>
            <a:ext cx="1119188" cy="811213"/>
          </a:xfrm>
          <a:prstGeom prst="arc">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5" name="Right Arrow 37">
            <a:extLst>
              <a:ext uri="{FF2B5EF4-FFF2-40B4-BE49-F238E27FC236}">
                <a16:creationId xmlns:a16="http://schemas.microsoft.com/office/drawing/2014/main" id="{ADA418F9-0554-440D-AA1B-62E939FC5BAA}"/>
              </a:ext>
            </a:extLst>
          </p:cNvPr>
          <p:cNvSpPr/>
          <p:nvPr/>
        </p:nvSpPr>
        <p:spPr>
          <a:xfrm>
            <a:off x="1242781" y="5294142"/>
            <a:ext cx="565150" cy="228600"/>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Line 28">
            <a:extLst>
              <a:ext uri="{FF2B5EF4-FFF2-40B4-BE49-F238E27FC236}">
                <a16:creationId xmlns:a16="http://schemas.microsoft.com/office/drawing/2014/main" id="{CAFC85F5-BEB7-43F6-9417-2BDAC17467A4}"/>
              </a:ext>
            </a:extLst>
          </p:cNvPr>
          <p:cNvSpPr>
            <a:spLocks noChangeShapeType="1"/>
          </p:cNvSpPr>
          <p:nvPr/>
        </p:nvSpPr>
        <p:spPr bwMode="auto">
          <a:xfrm flipV="1">
            <a:off x="2157181" y="5389392"/>
            <a:ext cx="1547813" cy="43815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Text Box 31">
            <a:extLst>
              <a:ext uri="{FF2B5EF4-FFF2-40B4-BE49-F238E27FC236}">
                <a16:creationId xmlns:a16="http://schemas.microsoft.com/office/drawing/2014/main" id="{3CEE33DE-E816-46CB-B44F-74BFF8AFAE91}"/>
              </a:ext>
            </a:extLst>
          </p:cNvPr>
          <p:cNvSpPr txBox="1">
            <a:spLocks noChangeArrowheads="1"/>
          </p:cNvSpPr>
          <p:nvPr/>
        </p:nvSpPr>
        <p:spPr bwMode="auto">
          <a:xfrm>
            <a:off x="693506" y="6162505"/>
            <a:ext cx="1190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b="1">
                <a:solidFill>
                  <a:srgbClr val="FF0000"/>
                </a:solidFill>
              </a:rPr>
              <a:t>Plus</a:t>
            </a:r>
            <a:r>
              <a:rPr lang="en-US" altLang="en-US" sz="1200" i="1">
                <a:solidFill>
                  <a:srgbClr val="FF0000"/>
                </a:solidFill>
              </a:rPr>
              <a:t> error lens</a:t>
            </a:r>
          </a:p>
        </p:txBody>
      </p:sp>
      <p:sp>
        <p:nvSpPr>
          <p:cNvPr id="58" name="Line 32">
            <a:extLst>
              <a:ext uri="{FF2B5EF4-FFF2-40B4-BE49-F238E27FC236}">
                <a16:creationId xmlns:a16="http://schemas.microsoft.com/office/drawing/2014/main" id="{67D31DEB-92A5-4334-B2FA-EED9E4AF4079}"/>
              </a:ext>
            </a:extLst>
          </p:cNvPr>
          <p:cNvSpPr>
            <a:spLocks noChangeShapeType="1"/>
          </p:cNvSpPr>
          <p:nvPr/>
        </p:nvSpPr>
        <p:spPr bwMode="auto">
          <a:xfrm flipV="1">
            <a:off x="1699981" y="5671967"/>
            <a:ext cx="457200" cy="533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TextBox 60">
            <a:extLst>
              <a:ext uri="{FF2B5EF4-FFF2-40B4-BE49-F238E27FC236}">
                <a16:creationId xmlns:a16="http://schemas.microsoft.com/office/drawing/2014/main" id="{214BAEF1-7AF0-49AC-9E4D-056375768185}"/>
              </a:ext>
            </a:extLst>
          </p:cNvPr>
          <p:cNvSpPr txBox="1"/>
          <p:nvPr/>
        </p:nvSpPr>
        <p:spPr>
          <a:xfrm>
            <a:off x="1041744" y="3549217"/>
            <a:ext cx="7416456" cy="738664"/>
          </a:xfrm>
          <a:prstGeom prst="rect">
            <a:avLst/>
          </a:prstGeom>
          <a:noFill/>
        </p:spPr>
        <p:txBody>
          <a:bodyPr wrap="square" rtlCol="0">
            <a:spAutoFit/>
          </a:bodyPr>
          <a:lstStyle/>
          <a:p>
            <a:r>
              <a:rPr lang="en-US" sz="1400" dirty="0">
                <a:solidFill>
                  <a:schemeClr val="bg1">
                    <a:lumMod val="75000"/>
                  </a:schemeClr>
                </a:solidFill>
              </a:rPr>
              <a:t>In a </a:t>
            </a:r>
            <a:r>
              <a:rPr lang="en-US" sz="1400" i="1" dirty="0" err="1">
                <a:solidFill>
                  <a:schemeClr val="bg1">
                    <a:lumMod val="75000"/>
                  </a:schemeClr>
                </a:solidFill>
              </a:rPr>
              <a:t>keratoablative</a:t>
            </a:r>
            <a:r>
              <a:rPr lang="en-US" sz="1400" i="1" dirty="0">
                <a:solidFill>
                  <a:schemeClr val="bg1">
                    <a:lumMod val="75000"/>
                  </a:schemeClr>
                </a:solidFill>
              </a:rPr>
              <a:t> laser procedures</a:t>
            </a:r>
            <a:r>
              <a:rPr lang="en-US" sz="1400" dirty="0">
                <a:solidFill>
                  <a:schemeClr val="bg1">
                    <a:lumMod val="75000"/>
                  </a:schemeClr>
                </a:solidFill>
              </a:rPr>
              <a:t> (</a:t>
            </a:r>
            <a:r>
              <a:rPr lang="en-US" sz="1400" dirty="0" err="1">
                <a:solidFill>
                  <a:schemeClr val="bg1">
                    <a:lumMod val="75000"/>
                  </a:schemeClr>
                </a:solidFill>
              </a:rPr>
              <a:t>eg</a:t>
            </a:r>
            <a:r>
              <a:rPr lang="en-US" sz="1400" dirty="0">
                <a:solidFill>
                  <a:schemeClr val="bg1">
                    <a:lumMod val="75000"/>
                  </a:schemeClr>
                </a:solidFill>
              </a:rPr>
              <a:t>, LASIK), the cornea is reshaped so as to offset the effect of the error lens. In </a:t>
            </a:r>
            <a:r>
              <a:rPr lang="en-US" sz="1400" b="1" dirty="0">
                <a:solidFill>
                  <a:schemeClr val="bg1">
                    <a:lumMod val="75000"/>
                  </a:schemeClr>
                </a:solidFill>
              </a:rPr>
              <a:t>myopic </a:t>
            </a:r>
            <a:r>
              <a:rPr lang="en-US" sz="1400" b="1" dirty="0" err="1">
                <a:solidFill>
                  <a:schemeClr val="bg1">
                    <a:lumMod val="75000"/>
                  </a:schemeClr>
                </a:solidFill>
              </a:rPr>
              <a:t>keratoablative</a:t>
            </a:r>
            <a:r>
              <a:rPr lang="en-US" sz="1400" b="1" dirty="0">
                <a:solidFill>
                  <a:schemeClr val="bg1">
                    <a:lumMod val="75000"/>
                  </a:schemeClr>
                </a:solidFill>
              </a:rPr>
              <a:t> surgery</a:t>
            </a:r>
            <a:r>
              <a:rPr lang="en-US" sz="1400" dirty="0">
                <a:solidFill>
                  <a:schemeClr val="bg1">
                    <a:lumMod val="75000"/>
                  </a:schemeClr>
                </a:solidFill>
              </a:rPr>
              <a:t>, </a:t>
            </a:r>
            <a:r>
              <a:rPr lang="en-US" sz="1400" b="1" dirty="0">
                <a:solidFill>
                  <a:srgbClr val="0000FF"/>
                </a:solidFill>
              </a:rPr>
              <a:t>the central cornea is  flattened  </a:t>
            </a:r>
            <a:r>
              <a:rPr lang="en-US" sz="1400" dirty="0">
                <a:solidFill>
                  <a:schemeClr val="bg1">
                    <a:lumMod val="65000"/>
                  </a:schemeClr>
                </a:solidFill>
              </a:rPr>
              <a:t>to reduce its converging power. </a:t>
            </a:r>
            <a:r>
              <a:rPr lang="en-US" sz="1400" b="1" dirty="0">
                <a:solidFill>
                  <a:srgbClr val="99FF99"/>
                </a:solidFill>
              </a:rPr>
              <a:t>Hyperopic</a:t>
            </a:r>
            <a:endParaRPr lang="en-US" sz="1400" dirty="0">
              <a:solidFill>
                <a:srgbClr val="99FF99"/>
              </a:solidFill>
            </a:endParaRPr>
          </a:p>
        </p:txBody>
      </p:sp>
      <p:sp>
        <p:nvSpPr>
          <p:cNvPr id="60" name="TextBox 59">
            <a:extLst>
              <a:ext uri="{FF2B5EF4-FFF2-40B4-BE49-F238E27FC236}">
                <a16:creationId xmlns:a16="http://schemas.microsoft.com/office/drawing/2014/main" id="{6752A82F-80D7-4B0B-8E84-08FA4E2774A5}"/>
              </a:ext>
            </a:extLst>
          </p:cNvPr>
          <p:cNvSpPr txBox="1"/>
          <p:nvPr/>
        </p:nvSpPr>
        <p:spPr>
          <a:xfrm>
            <a:off x="998306" y="3528579"/>
            <a:ext cx="3991206" cy="830997"/>
          </a:xfrm>
          <a:prstGeom prst="rect">
            <a:avLst/>
          </a:prstGeom>
          <a:solidFill>
            <a:srgbClr val="0070C0"/>
          </a:solidFill>
        </p:spPr>
        <p:txBody>
          <a:bodyPr wrap="square" rtlCol="0">
            <a:spAutoFit/>
          </a:bodyPr>
          <a:lstStyle/>
          <a:p>
            <a:r>
              <a:rPr lang="en-US" sz="1600" i="1" dirty="0">
                <a:solidFill>
                  <a:schemeClr val="bg1"/>
                </a:solidFill>
              </a:rPr>
              <a:t>Think of it as shaving down the peak of a mountain in order to make the structure more mesa-like</a:t>
            </a:r>
          </a:p>
        </p:txBody>
      </p:sp>
    </p:spTree>
    <p:extLst>
      <p:ext uri="{BB962C8B-B14F-4D97-AF65-F5344CB8AC3E}">
        <p14:creationId xmlns:p14="http://schemas.microsoft.com/office/powerpoint/2010/main" val="295408785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3"/>
          <p:cNvSpPr txBox="1">
            <a:spLocks noChangeArrowheads="1"/>
          </p:cNvSpPr>
          <p:nvPr/>
        </p:nvSpPr>
        <p:spPr bwMode="auto">
          <a:xfrm>
            <a:off x="3960813" y="762000"/>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7577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75780" name="Text Box 5"/>
          <p:cNvSpPr txBox="1">
            <a:spLocks noChangeArrowheads="1"/>
          </p:cNvSpPr>
          <p:nvPr/>
        </p:nvSpPr>
        <p:spPr bwMode="auto">
          <a:xfrm>
            <a:off x="4416425" y="3048000"/>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7578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2" name="Line 7"/>
          <p:cNvSpPr>
            <a:spLocks noChangeShapeType="1"/>
          </p:cNvSpPr>
          <p:nvPr/>
        </p:nvSpPr>
        <p:spPr bwMode="auto">
          <a:xfrm>
            <a:off x="4724400" y="1474788"/>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3" name="Line 8"/>
          <p:cNvSpPr>
            <a:spLocks noChangeShapeType="1"/>
          </p:cNvSpPr>
          <p:nvPr/>
        </p:nvSpPr>
        <p:spPr bwMode="auto">
          <a:xfrm flipH="1">
            <a:off x="5424488"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4" name="Line 9"/>
          <p:cNvSpPr>
            <a:spLocks noChangeShapeType="1"/>
          </p:cNvSpPr>
          <p:nvPr/>
        </p:nvSpPr>
        <p:spPr bwMode="auto">
          <a:xfrm>
            <a:off x="6583363" y="2544763"/>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5" name="Text Box 36"/>
          <p:cNvSpPr txBox="1">
            <a:spLocks noChangeArrowheads="1"/>
          </p:cNvSpPr>
          <p:nvPr/>
        </p:nvSpPr>
        <p:spPr bwMode="auto">
          <a:xfrm>
            <a:off x="6229291" y="3068638"/>
            <a:ext cx="800219" cy="3139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b="1"/>
              <a:t>Laser</a:t>
            </a:r>
          </a:p>
        </p:txBody>
      </p:sp>
      <p:sp>
        <p:nvSpPr>
          <p:cNvPr id="757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6EF3252-6681-4659-95F8-1003B78F1A8A}" type="slidenum">
              <a:rPr lang="en-US" altLang="en-US" sz="1000" smtClean="0"/>
              <a:pPr>
                <a:spcBef>
                  <a:spcPct val="0"/>
                </a:spcBef>
                <a:buClrTx/>
                <a:buSzTx/>
                <a:buFontTx/>
                <a:buNone/>
              </a:pPr>
              <a:t>107</a:t>
            </a:fld>
            <a:endParaRPr lang="en-US" altLang="en-US" sz="1000"/>
          </a:p>
        </p:txBody>
      </p:sp>
      <p:sp>
        <p:nvSpPr>
          <p:cNvPr id="75792" name="Rectangle 2"/>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75794" name="Text Box 4"/>
          <p:cNvSpPr txBox="1">
            <a:spLocks noChangeArrowheads="1"/>
          </p:cNvSpPr>
          <p:nvPr/>
        </p:nvSpPr>
        <p:spPr bwMode="auto">
          <a:xfrm>
            <a:off x="1403350"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75795"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75796"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7"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8"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cxnSp>
        <p:nvCxnSpPr>
          <p:cNvPr id="14" name="Straight Arrow Connector 13"/>
          <p:cNvCxnSpPr>
            <a:stCxn id="75783" idx="0"/>
          </p:cNvCxnSpPr>
          <p:nvPr/>
        </p:nvCxnSpPr>
        <p:spPr>
          <a:xfrm>
            <a:off x="6583363" y="2522538"/>
            <a:ext cx="0" cy="449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815"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grpSp>
        <p:nvGrpSpPr>
          <p:cNvPr id="21" name="Group 5">
            <a:extLst>
              <a:ext uri="{FF2B5EF4-FFF2-40B4-BE49-F238E27FC236}">
                <a16:creationId xmlns:a16="http://schemas.microsoft.com/office/drawing/2014/main" id="{C15CD831-0B56-4DBC-B1C7-5D3C0A5DCF19}"/>
              </a:ext>
            </a:extLst>
          </p:cNvPr>
          <p:cNvGrpSpPr>
            <a:grpSpLocks/>
          </p:cNvGrpSpPr>
          <p:nvPr/>
        </p:nvGrpSpPr>
        <p:grpSpPr bwMode="auto">
          <a:xfrm>
            <a:off x="6195781" y="4684542"/>
            <a:ext cx="1676400" cy="1524000"/>
            <a:chOff x="2832" y="1728"/>
            <a:chExt cx="1104" cy="960"/>
          </a:xfrm>
        </p:grpSpPr>
        <p:sp>
          <p:nvSpPr>
            <p:cNvPr id="22" name="Oval 6">
              <a:extLst>
                <a:ext uri="{FF2B5EF4-FFF2-40B4-BE49-F238E27FC236}">
                  <a16:creationId xmlns:a16="http://schemas.microsoft.com/office/drawing/2014/main" id="{131A82D0-F2FD-423F-B57B-96D2B1AF3D90}"/>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3" name="Oval 7">
              <a:extLst>
                <a:ext uri="{FF2B5EF4-FFF2-40B4-BE49-F238E27FC236}">
                  <a16:creationId xmlns:a16="http://schemas.microsoft.com/office/drawing/2014/main" id="{591605C5-8D54-4F97-8555-66EEB4BDDCC9}"/>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4" name="AutoShape 8">
              <a:extLst>
                <a:ext uri="{FF2B5EF4-FFF2-40B4-BE49-F238E27FC236}">
                  <a16:creationId xmlns:a16="http://schemas.microsoft.com/office/drawing/2014/main" id="{CD12011E-72AA-4064-A64A-F60924DBEFA5}"/>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5" name="AutoShape 9">
              <a:extLst>
                <a:ext uri="{FF2B5EF4-FFF2-40B4-BE49-F238E27FC236}">
                  <a16:creationId xmlns:a16="http://schemas.microsoft.com/office/drawing/2014/main" id="{8C2AC0F9-04A8-4E49-B03C-02BED29CAC36}"/>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26" name="Oval 10">
            <a:extLst>
              <a:ext uri="{FF2B5EF4-FFF2-40B4-BE49-F238E27FC236}">
                <a16:creationId xmlns:a16="http://schemas.microsoft.com/office/drawing/2014/main" id="{BE48F0CA-9624-4795-B885-BED54D5FC6DE}"/>
              </a:ext>
            </a:extLst>
          </p:cNvPr>
          <p:cNvSpPr>
            <a:spLocks noChangeArrowheads="1"/>
          </p:cNvSpPr>
          <p:nvPr/>
        </p:nvSpPr>
        <p:spPr bwMode="auto">
          <a:xfrm>
            <a:off x="6486294" y="4990930"/>
            <a:ext cx="146050" cy="8366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7" name="Line 25">
            <a:extLst>
              <a:ext uri="{FF2B5EF4-FFF2-40B4-BE49-F238E27FC236}">
                <a16:creationId xmlns:a16="http://schemas.microsoft.com/office/drawing/2014/main" id="{C183BB02-C6A8-45C5-9C35-0F84E0B69E37}"/>
              </a:ext>
            </a:extLst>
          </p:cNvPr>
          <p:cNvSpPr>
            <a:spLocks noChangeShapeType="1"/>
          </p:cNvSpPr>
          <p:nvPr/>
        </p:nvSpPr>
        <p:spPr bwMode="auto">
          <a:xfrm>
            <a:off x="6424381" y="5065542"/>
            <a:ext cx="1447800" cy="338138"/>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26">
            <a:extLst>
              <a:ext uri="{FF2B5EF4-FFF2-40B4-BE49-F238E27FC236}">
                <a16:creationId xmlns:a16="http://schemas.microsoft.com/office/drawing/2014/main" id="{1F13CF7F-4314-40C6-B83F-4E70B45B6CF4}"/>
              </a:ext>
            </a:extLst>
          </p:cNvPr>
          <p:cNvSpPr>
            <a:spLocks noChangeShapeType="1"/>
          </p:cNvSpPr>
          <p:nvPr/>
        </p:nvSpPr>
        <p:spPr bwMode="auto">
          <a:xfrm flipV="1">
            <a:off x="6424381" y="5403680"/>
            <a:ext cx="1447800" cy="42386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Text Box 29">
            <a:extLst>
              <a:ext uri="{FF2B5EF4-FFF2-40B4-BE49-F238E27FC236}">
                <a16:creationId xmlns:a16="http://schemas.microsoft.com/office/drawing/2014/main" id="{5203B28D-5500-40BD-B002-337D9F87CAAB}"/>
              </a:ext>
            </a:extLst>
          </p:cNvPr>
          <p:cNvSpPr txBox="1">
            <a:spLocks noChangeArrowheads="1"/>
          </p:cNvSpPr>
          <p:nvPr/>
        </p:nvSpPr>
        <p:spPr bwMode="auto">
          <a:xfrm>
            <a:off x="6291031" y="6252992"/>
            <a:ext cx="1593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a:solidFill>
                  <a:srgbClr val="FF0000"/>
                </a:solidFill>
              </a:rPr>
              <a:t>Hyperopic Eye</a:t>
            </a:r>
          </a:p>
        </p:txBody>
      </p:sp>
      <p:sp>
        <p:nvSpPr>
          <p:cNvPr id="30" name="Rectangle 38">
            <a:extLst>
              <a:ext uri="{FF2B5EF4-FFF2-40B4-BE49-F238E27FC236}">
                <a16:creationId xmlns:a16="http://schemas.microsoft.com/office/drawing/2014/main" id="{FDDDEF5F-A0EB-4D56-9AAD-D8B707448F0D}"/>
              </a:ext>
            </a:extLst>
          </p:cNvPr>
          <p:cNvSpPr>
            <a:spLocks noChangeArrowheads="1"/>
          </p:cNvSpPr>
          <p:nvPr/>
        </p:nvSpPr>
        <p:spPr bwMode="auto">
          <a:xfrm>
            <a:off x="5967181" y="5141742"/>
            <a:ext cx="304800" cy="5334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1" name="AutoShape 40">
            <a:extLst>
              <a:ext uri="{FF2B5EF4-FFF2-40B4-BE49-F238E27FC236}">
                <a16:creationId xmlns:a16="http://schemas.microsoft.com/office/drawing/2014/main" id="{E65D1B9A-6282-49AA-AAD2-C7F5341B54F2}"/>
              </a:ext>
            </a:extLst>
          </p:cNvPr>
          <p:cNvSpPr>
            <a:spLocks noChangeArrowheads="1"/>
          </p:cNvSpPr>
          <p:nvPr/>
        </p:nvSpPr>
        <p:spPr bwMode="auto">
          <a:xfrm>
            <a:off x="6043381" y="5141742"/>
            <a:ext cx="228600" cy="533400"/>
          </a:xfrm>
          <a:prstGeom prst="moon">
            <a:avLst>
              <a:gd name="adj" fmla="val 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2" name="Right Arrow 37">
            <a:extLst>
              <a:ext uri="{FF2B5EF4-FFF2-40B4-BE49-F238E27FC236}">
                <a16:creationId xmlns:a16="http://schemas.microsoft.com/office/drawing/2014/main" id="{6541E7CE-2215-4B2D-9008-D38589AA5544}"/>
              </a:ext>
            </a:extLst>
          </p:cNvPr>
          <p:cNvSpPr/>
          <p:nvPr/>
        </p:nvSpPr>
        <p:spPr>
          <a:xfrm>
            <a:off x="5281381" y="5294142"/>
            <a:ext cx="56515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Arc 32">
            <a:extLst>
              <a:ext uri="{FF2B5EF4-FFF2-40B4-BE49-F238E27FC236}">
                <a16:creationId xmlns:a16="http://schemas.microsoft.com/office/drawing/2014/main" id="{164401A2-D190-4D7B-82EC-60D2AA8F2C44}"/>
              </a:ext>
            </a:extLst>
          </p:cNvPr>
          <p:cNvSpPr/>
          <p:nvPr/>
        </p:nvSpPr>
        <p:spPr>
          <a:xfrm rot="13165570">
            <a:off x="6133869" y="5105230"/>
            <a:ext cx="1106487" cy="803275"/>
          </a:xfrm>
          <a:prstGeom prst="arc">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 name="Text Box 35">
            <a:extLst>
              <a:ext uri="{FF2B5EF4-FFF2-40B4-BE49-F238E27FC236}">
                <a16:creationId xmlns:a16="http://schemas.microsoft.com/office/drawing/2014/main" id="{6F4D2E38-FDD0-4592-905B-448A993EC8E2}"/>
              </a:ext>
            </a:extLst>
          </p:cNvPr>
          <p:cNvSpPr txBox="1">
            <a:spLocks noChangeArrowheads="1"/>
          </p:cNvSpPr>
          <p:nvPr/>
        </p:nvSpPr>
        <p:spPr bwMode="auto">
          <a:xfrm>
            <a:off x="4747981" y="6162505"/>
            <a:ext cx="13096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b="1">
                <a:solidFill>
                  <a:srgbClr val="FF0000"/>
                </a:solidFill>
              </a:rPr>
              <a:t>Minus</a:t>
            </a:r>
            <a:r>
              <a:rPr lang="en-US" altLang="en-US" sz="1200" i="1">
                <a:solidFill>
                  <a:srgbClr val="FF0000"/>
                </a:solidFill>
              </a:rPr>
              <a:t> error lens</a:t>
            </a:r>
          </a:p>
        </p:txBody>
      </p:sp>
      <p:sp>
        <p:nvSpPr>
          <p:cNvPr id="35" name="Line 36">
            <a:extLst>
              <a:ext uri="{FF2B5EF4-FFF2-40B4-BE49-F238E27FC236}">
                <a16:creationId xmlns:a16="http://schemas.microsoft.com/office/drawing/2014/main" id="{BB03E468-136E-42F0-9664-234234E63677}"/>
              </a:ext>
            </a:extLst>
          </p:cNvPr>
          <p:cNvSpPr>
            <a:spLocks noChangeShapeType="1"/>
          </p:cNvSpPr>
          <p:nvPr/>
        </p:nvSpPr>
        <p:spPr bwMode="auto">
          <a:xfrm flipV="1">
            <a:off x="5890981" y="5671967"/>
            <a:ext cx="457200" cy="533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AutoShape 11">
            <a:extLst>
              <a:ext uri="{FF2B5EF4-FFF2-40B4-BE49-F238E27FC236}">
                <a16:creationId xmlns:a16="http://schemas.microsoft.com/office/drawing/2014/main" id="{746B079B-80DF-4FC0-AEB7-8710A3E830E1}"/>
              </a:ext>
            </a:extLst>
          </p:cNvPr>
          <p:cNvSpPr>
            <a:spLocks noChangeArrowheads="1"/>
          </p:cNvSpPr>
          <p:nvPr/>
        </p:nvSpPr>
        <p:spPr bwMode="auto">
          <a:xfrm rot="10800000">
            <a:off x="6268806" y="4989342"/>
            <a:ext cx="217488" cy="533400"/>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7" name="Line 21">
            <a:extLst>
              <a:ext uri="{FF2B5EF4-FFF2-40B4-BE49-F238E27FC236}">
                <a16:creationId xmlns:a16="http://schemas.microsoft.com/office/drawing/2014/main" id="{06EF195C-1252-4454-8F5C-ACFC752599A6}"/>
              </a:ext>
            </a:extLst>
          </p:cNvPr>
          <p:cNvSpPr>
            <a:spLocks noChangeShapeType="1"/>
          </p:cNvSpPr>
          <p:nvPr/>
        </p:nvSpPr>
        <p:spPr bwMode="auto">
          <a:xfrm flipH="1">
            <a:off x="5205181" y="5065542"/>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AutoShape 12">
            <a:extLst>
              <a:ext uri="{FF2B5EF4-FFF2-40B4-BE49-F238E27FC236}">
                <a16:creationId xmlns:a16="http://schemas.microsoft.com/office/drawing/2014/main" id="{835738CC-140D-4776-9A9A-FD6AA892E530}"/>
              </a:ext>
            </a:extLst>
          </p:cNvPr>
          <p:cNvSpPr>
            <a:spLocks noChangeArrowheads="1"/>
          </p:cNvSpPr>
          <p:nvPr/>
        </p:nvSpPr>
        <p:spPr bwMode="auto">
          <a:xfrm>
            <a:off x="6268806" y="5448130"/>
            <a:ext cx="217488" cy="455612"/>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9" name="Line 22">
            <a:extLst>
              <a:ext uri="{FF2B5EF4-FFF2-40B4-BE49-F238E27FC236}">
                <a16:creationId xmlns:a16="http://schemas.microsoft.com/office/drawing/2014/main" id="{ED135952-1B67-4038-8A0E-E8AD2E3DC8F9}"/>
              </a:ext>
            </a:extLst>
          </p:cNvPr>
          <p:cNvSpPr>
            <a:spLocks noChangeShapeType="1"/>
          </p:cNvSpPr>
          <p:nvPr/>
        </p:nvSpPr>
        <p:spPr bwMode="auto">
          <a:xfrm flipH="1">
            <a:off x="5205181" y="5827542"/>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0" name="Group 13">
            <a:extLst>
              <a:ext uri="{FF2B5EF4-FFF2-40B4-BE49-F238E27FC236}">
                <a16:creationId xmlns:a16="http://schemas.microsoft.com/office/drawing/2014/main" id="{666B0462-7755-4B02-B192-364C51F7E1DC}"/>
              </a:ext>
            </a:extLst>
          </p:cNvPr>
          <p:cNvGrpSpPr>
            <a:grpSpLocks/>
          </p:cNvGrpSpPr>
          <p:nvPr/>
        </p:nvGrpSpPr>
        <p:grpSpPr bwMode="auto">
          <a:xfrm>
            <a:off x="1928581" y="4684542"/>
            <a:ext cx="1752600" cy="1524000"/>
            <a:chOff x="3648" y="1824"/>
            <a:chExt cx="1104" cy="960"/>
          </a:xfrm>
        </p:grpSpPr>
        <p:grpSp>
          <p:nvGrpSpPr>
            <p:cNvPr id="41" name="Group 14">
              <a:extLst>
                <a:ext uri="{FF2B5EF4-FFF2-40B4-BE49-F238E27FC236}">
                  <a16:creationId xmlns:a16="http://schemas.microsoft.com/office/drawing/2014/main" id="{A7225E8A-15E8-4007-881B-456AA34ABD37}"/>
                </a:ext>
              </a:extLst>
            </p:cNvPr>
            <p:cNvGrpSpPr>
              <a:grpSpLocks/>
            </p:cNvGrpSpPr>
            <p:nvPr/>
          </p:nvGrpSpPr>
          <p:grpSpPr bwMode="auto">
            <a:xfrm>
              <a:off x="3648" y="1824"/>
              <a:ext cx="1104" cy="960"/>
              <a:chOff x="2832" y="1728"/>
              <a:chExt cx="1104" cy="960"/>
            </a:xfrm>
          </p:grpSpPr>
          <p:sp>
            <p:nvSpPr>
              <p:cNvPr id="44" name="Oval 15">
                <a:extLst>
                  <a:ext uri="{FF2B5EF4-FFF2-40B4-BE49-F238E27FC236}">
                    <a16:creationId xmlns:a16="http://schemas.microsoft.com/office/drawing/2014/main" id="{A9993E4A-9677-44ED-8D6F-0D9C5F21B264}"/>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5" name="Oval 16">
                <a:extLst>
                  <a:ext uri="{FF2B5EF4-FFF2-40B4-BE49-F238E27FC236}">
                    <a16:creationId xmlns:a16="http://schemas.microsoft.com/office/drawing/2014/main" id="{1AA716D9-A585-4D86-A497-F63FB931400A}"/>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 name="AutoShape 17">
                <a:extLst>
                  <a:ext uri="{FF2B5EF4-FFF2-40B4-BE49-F238E27FC236}">
                    <a16:creationId xmlns:a16="http://schemas.microsoft.com/office/drawing/2014/main" id="{8C812553-DFE9-41E7-8574-8A3536EEEE23}"/>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7" name="AutoShape 18">
                <a:extLst>
                  <a:ext uri="{FF2B5EF4-FFF2-40B4-BE49-F238E27FC236}">
                    <a16:creationId xmlns:a16="http://schemas.microsoft.com/office/drawing/2014/main" id="{C9F0352E-5EC0-48B3-9863-1D0A88F00B4E}"/>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42" name="Oval 19">
              <a:extLst>
                <a:ext uri="{FF2B5EF4-FFF2-40B4-BE49-F238E27FC236}">
                  <a16:creationId xmlns:a16="http://schemas.microsoft.com/office/drawing/2014/main" id="{ADC0F1F1-6E79-489B-8263-7E3554CBAEA1}"/>
                </a:ext>
              </a:extLst>
            </p:cNvPr>
            <p:cNvSpPr>
              <a:spLocks noChangeArrowheads="1"/>
            </p:cNvSpPr>
            <p:nvPr/>
          </p:nvSpPr>
          <p:spPr bwMode="auto">
            <a:xfrm>
              <a:off x="3840" y="2016"/>
              <a:ext cx="96" cy="52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 name="Oval 20">
              <a:extLst>
                <a:ext uri="{FF2B5EF4-FFF2-40B4-BE49-F238E27FC236}">
                  <a16:creationId xmlns:a16="http://schemas.microsoft.com/office/drawing/2014/main" id="{A3230C03-27F9-45D7-A9CA-32306BAC4F82}"/>
                </a:ext>
              </a:extLst>
            </p:cNvPr>
            <p:cNvSpPr>
              <a:spLocks noChangeArrowheads="1"/>
            </p:cNvSpPr>
            <p:nvPr/>
          </p:nvSpPr>
          <p:spPr bwMode="auto">
            <a:xfrm>
              <a:off x="3744" y="2016"/>
              <a:ext cx="96" cy="528"/>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48" name="Line 23">
            <a:extLst>
              <a:ext uri="{FF2B5EF4-FFF2-40B4-BE49-F238E27FC236}">
                <a16:creationId xmlns:a16="http://schemas.microsoft.com/office/drawing/2014/main" id="{75129206-9430-4B85-999D-503F864230BE}"/>
              </a:ext>
            </a:extLst>
          </p:cNvPr>
          <p:cNvSpPr>
            <a:spLocks noChangeShapeType="1"/>
          </p:cNvSpPr>
          <p:nvPr/>
        </p:nvSpPr>
        <p:spPr bwMode="auto">
          <a:xfrm flipH="1">
            <a:off x="1014181" y="5065542"/>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24">
            <a:extLst>
              <a:ext uri="{FF2B5EF4-FFF2-40B4-BE49-F238E27FC236}">
                <a16:creationId xmlns:a16="http://schemas.microsoft.com/office/drawing/2014/main" id="{9613F8EB-617A-4A43-84BA-86EA1880CE36}"/>
              </a:ext>
            </a:extLst>
          </p:cNvPr>
          <p:cNvSpPr>
            <a:spLocks noChangeShapeType="1"/>
          </p:cNvSpPr>
          <p:nvPr/>
        </p:nvSpPr>
        <p:spPr bwMode="auto">
          <a:xfrm flipH="1">
            <a:off x="1014181" y="5827542"/>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27">
            <a:extLst>
              <a:ext uri="{FF2B5EF4-FFF2-40B4-BE49-F238E27FC236}">
                <a16:creationId xmlns:a16="http://schemas.microsoft.com/office/drawing/2014/main" id="{8D31D2D8-74B4-491D-9A3C-16D838E19AA4}"/>
              </a:ext>
            </a:extLst>
          </p:cNvPr>
          <p:cNvSpPr>
            <a:spLocks noChangeShapeType="1"/>
          </p:cNvSpPr>
          <p:nvPr/>
        </p:nvSpPr>
        <p:spPr bwMode="auto">
          <a:xfrm>
            <a:off x="2157181" y="5065542"/>
            <a:ext cx="1524000" cy="350838"/>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Text Box 30">
            <a:extLst>
              <a:ext uri="{FF2B5EF4-FFF2-40B4-BE49-F238E27FC236}">
                <a16:creationId xmlns:a16="http://schemas.microsoft.com/office/drawing/2014/main" id="{61DC6EA1-AFDA-4977-A08A-5D5BD728EFD8}"/>
              </a:ext>
            </a:extLst>
          </p:cNvPr>
          <p:cNvSpPr txBox="1">
            <a:spLocks noChangeArrowheads="1"/>
          </p:cNvSpPr>
          <p:nvPr/>
        </p:nvSpPr>
        <p:spPr bwMode="auto">
          <a:xfrm>
            <a:off x="2246081" y="6252992"/>
            <a:ext cx="1301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a:solidFill>
                  <a:srgbClr val="FF0000"/>
                </a:solidFill>
              </a:rPr>
              <a:t>Myopic Eye</a:t>
            </a:r>
          </a:p>
        </p:txBody>
      </p:sp>
      <p:sp>
        <p:nvSpPr>
          <p:cNvPr id="52" name="Rectangle 36">
            <a:extLst>
              <a:ext uri="{FF2B5EF4-FFF2-40B4-BE49-F238E27FC236}">
                <a16:creationId xmlns:a16="http://schemas.microsoft.com/office/drawing/2014/main" id="{D287D27F-58EB-4DD8-94FD-8B530DCD6B86}"/>
              </a:ext>
            </a:extLst>
          </p:cNvPr>
          <p:cNvSpPr>
            <a:spLocks noChangeArrowheads="1"/>
          </p:cNvSpPr>
          <p:nvPr/>
        </p:nvSpPr>
        <p:spPr bwMode="auto">
          <a:xfrm>
            <a:off x="1699981" y="5141742"/>
            <a:ext cx="3048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3" name="Line 37">
            <a:extLst>
              <a:ext uri="{FF2B5EF4-FFF2-40B4-BE49-F238E27FC236}">
                <a16:creationId xmlns:a16="http://schemas.microsoft.com/office/drawing/2014/main" id="{B28E1B3E-8A43-45F1-AAF4-22D0C6148926}"/>
              </a:ext>
            </a:extLst>
          </p:cNvPr>
          <p:cNvSpPr>
            <a:spLocks noChangeShapeType="1"/>
          </p:cNvSpPr>
          <p:nvPr/>
        </p:nvSpPr>
        <p:spPr bwMode="auto">
          <a:xfrm>
            <a:off x="2004781" y="5141742"/>
            <a:ext cx="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Arc 53">
            <a:extLst>
              <a:ext uri="{FF2B5EF4-FFF2-40B4-BE49-F238E27FC236}">
                <a16:creationId xmlns:a16="http://schemas.microsoft.com/office/drawing/2014/main" id="{E5A95A9C-C811-484B-AE32-B85339F05A4E}"/>
              </a:ext>
            </a:extLst>
          </p:cNvPr>
          <p:cNvSpPr/>
          <p:nvPr/>
        </p:nvSpPr>
        <p:spPr>
          <a:xfrm rot="13165570">
            <a:off x="1852381" y="5100467"/>
            <a:ext cx="1119188" cy="811213"/>
          </a:xfrm>
          <a:prstGeom prst="arc">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5" name="Right Arrow 37">
            <a:extLst>
              <a:ext uri="{FF2B5EF4-FFF2-40B4-BE49-F238E27FC236}">
                <a16:creationId xmlns:a16="http://schemas.microsoft.com/office/drawing/2014/main" id="{ADA418F9-0554-440D-AA1B-62E939FC5BAA}"/>
              </a:ext>
            </a:extLst>
          </p:cNvPr>
          <p:cNvSpPr/>
          <p:nvPr/>
        </p:nvSpPr>
        <p:spPr>
          <a:xfrm>
            <a:off x="1242781" y="5294142"/>
            <a:ext cx="565150" cy="228600"/>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Line 28">
            <a:extLst>
              <a:ext uri="{FF2B5EF4-FFF2-40B4-BE49-F238E27FC236}">
                <a16:creationId xmlns:a16="http://schemas.microsoft.com/office/drawing/2014/main" id="{CAFC85F5-BEB7-43F6-9417-2BDAC17467A4}"/>
              </a:ext>
            </a:extLst>
          </p:cNvPr>
          <p:cNvSpPr>
            <a:spLocks noChangeShapeType="1"/>
          </p:cNvSpPr>
          <p:nvPr/>
        </p:nvSpPr>
        <p:spPr bwMode="auto">
          <a:xfrm flipV="1">
            <a:off x="2157181" y="5389392"/>
            <a:ext cx="1547813" cy="43815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Text Box 31">
            <a:extLst>
              <a:ext uri="{FF2B5EF4-FFF2-40B4-BE49-F238E27FC236}">
                <a16:creationId xmlns:a16="http://schemas.microsoft.com/office/drawing/2014/main" id="{3CEE33DE-E816-46CB-B44F-74BFF8AFAE91}"/>
              </a:ext>
            </a:extLst>
          </p:cNvPr>
          <p:cNvSpPr txBox="1">
            <a:spLocks noChangeArrowheads="1"/>
          </p:cNvSpPr>
          <p:nvPr/>
        </p:nvSpPr>
        <p:spPr bwMode="auto">
          <a:xfrm>
            <a:off x="693506" y="6162505"/>
            <a:ext cx="1190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b="1">
                <a:solidFill>
                  <a:srgbClr val="FF0000"/>
                </a:solidFill>
              </a:rPr>
              <a:t>Plus</a:t>
            </a:r>
            <a:r>
              <a:rPr lang="en-US" altLang="en-US" sz="1200" i="1">
                <a:solidFill>
                  <a:srgbClr val="FF0000"/>
                </a:solidFill>
              </a:rPr>
              <a:t> error lens</a:t>
            </a:r>
          </a:p>
        </p:txBody>
      </p:sp>
      <p:sp>
        <p:nvSpPr>
          <p:cNvPr id="58" name="Line 32">
            <a:extLst>
              <a:ext uri="{FF2B5EF4-FFF2-40B4-BE49-F238E27FC236}">
                <a16:creationId xmlns:a16="http://schemas.microsoft.com/office/drawing/2014/main" id="{67D31DEB-92A5-4334-B2FA-EED9E4AF4079}"/>
              </a:ext>
            </a:extLst>
          </p:cNvPr>
          <p:cNvSpPr>
            <a:spLocks noChangeShapeType="1"/>
          </p:cNvSpPr>
          <p:nvPr/>
        </p:nvSpPr>
        <p:spPr bwMode="auto">
          <a:xfrm flipV="1">
            <a:off x="1699981" y="5671967"/>
            <a:ext cx="457200" cy="533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TextBox 58">
            <a:extLst>
              <a:ext uri="{FF2B5EF4-FFF2-40B4-BE49-F238E27FC236}">
                <a16:creationId xmlns:a16="http://schemas.microsoft.com/office/drawing/2014/main" id="{18C243E8-28DA-4364-B178-4B2FBB0F9DF9}"/>
              </a:ext>
            </a:extLst>
          </p:cNvPr>
          <p:cNvSpPr txBox="1"/>
          <p:nvPr/>
        </p:nvSpPr>
        <p:spPr>
          <a:xfrm>
            <a:off x="1041744" y="3549217"/>
            <a:ext cx="7416456" cy="954107"/>
          </a:xfrm>
          <a:prstGeom prst="rect">
            <a:avLst/>
          </a:prstGeom>
          <a:noFill/>
        </p:spPr>
        <p:txBody>
          <a:bodyPr wrap="square" rtlCol="0">
            <a:spAutoFit/>
          </a:bodyPr>
          <a:lstStyle/>
          <a:p>
            <a:r>
              <a:rPr lang="en-US" sz="1400" dirty="0">
                <a:solidFill>
                  <a:schemeClr val="bg1">
                    <a:lumMod val="75000"/>
                  </a:schemeClr>
                </a:solidFill>
              </a:rPr>
              <a:t>In a </a:t>
            </a:r>
            <a:r>
              <a:rPr lang="en-US" sz="1400" i="1" dirty="0" err="1">
                <a:solidFill>
                  <a:schemeClr val="bg1">
                    <a:lumMod val="75000"/>
                  </a:schemeClr>
                </a:solidFill>
              </a:rPr>
              <a:t>keratoablative</a:t>
            </a:r>
            <a:r>
              <a:rPr lang="en-US" sz="1400" i="1" dirty="0">
                <a:solidFill>
                  <a:schemeClr val="bg1">
                    <a:lumMod val="75000"/>
                  </a:schemeClr>
                </a:solidFill>
              </a:rPr>
              <a:t> laser procedures</a:t>
            </a:r>
            <a:r>
              <a:rPr lang="en-US" sz="1400" dirty="0">
                <a:solidFill>
                  <a:schemeClr val="bg1">
                    <a:lumMod val="75000"/>
                  </a:schemeClr>
                </a:solidFill>
              </a:rPr>
              <a:t> (</a:t>
            </a:r>
            <a:r>
              <a:rPr lang="en-US" sz="1400" dirty="0" err="1">
                <a:solidFill>
                  <a:schemeClr val="bg1">
                    <a:lumMod val="75000"/>
                  </a:schemeClr>
                </a:solidFill>
              </a:rPr>
              <a:t>eg</a:t>
            </a:r>
            <a:r>
              <a:rPr lang="en-US" sz="1400" dirty="0">
                <a:solidFill>
                  <a:schemeClr val="bg1">
                    <a:lumMod val="75000"/>
                  </a:schemeClr>
                </a:solidFill>
              </a:rPr>
              <a:t>, LASIK), the cornea is reshaped so as to offset the effect of the error lens. In </a:t>
            </a:r>
            <a:r>
              <a:rPr lang="en-US" sz="1400" b="1" dirty="0">
                <a:solidFill>
                  <a:schemeClr val="bg1">
                    <a:lumMod val="75000"/>
                  </a:schemeClr>
                </a:solidFill>
              </a:rPr>
              <a:t>myopic </a:t>
            </a:r>
            <a:r>
              <a:rPr lang="en-US" sz="1400" b="1" dirty="0" err="1">
                <a:solidFill>
                  <a:schemeClr val="bg1">
                    <a:lumMod val="75000"/>
                  </a:schemeClr>
                </a:solidFill>
              </a:rPr>
              <a:t>keratoablative</a:t>
            </a:r>
            <a:r>
              <a:rPr lang="en-US" sz="1400" b="1" dirty="0">
                <a:solidFill>
                  <a:schemeClr val="bg1">
                    <a:lumMod val="75000"/>
                  </a:schemeClr>
                </a:solidFill>
              </a:rPr>
              <a:t> surgery</a:t>
            </a:r>
            <a:r>
              <a:rPr lang="en-US" sz="1400" dirty="0">
                <a:solidFill>
                  <a:schemeClr val="bg1">
                    <a:lumMod val="75000"/>
                  </a:schemeClr>
                </a:solidFill>
              </a:rPr>
              <a:t>, the central cornea is  flattened  to  reduce  its converging power. </a:t>
            </a:r>
            <a:r>
              <a:rPr lang="en-US" sz="1400" b="1" dirty="0"/>
              <a:t>Hyperopic </a:t>
            </a:r>
            <a:r>
              <a:rPr lang="en-US" sz="1400" b="1" dirty="0" err="1"/>
              <a:t>keratoablative</a:t>
            </a:r>
            <a:r>
              <a:rPr lang="en-US" sz="1400" b="1" dirty="0"/>
              <a:t> surgery</a:t>
            </a:r>
            <a:r>
              <a:rPr lang="en-US" sz="1400" dirty="0"/>
              <a:t> is the opposite—       the central cornea is  </a:t>
            </a:r>
            <a:r>
              <a:rPr lang="en-US" sz="1400" i="1" dirty="0"/>
              <a:t>steepened</a:t>
            </a:r>
            <a:r>
              <a:rPr lang="en-US" sz="1400" dirty="0"/>
              <a:t>  to  </a:t>
            </a:r>
            <a:r>
              <a:rPr lang="en-US" sz="1400" i="1" dirty="0"/>
              <a:t>increase</a:t>
            </a:r>
            <a:r>
              <a:rPr lang="en-US" sz="1400" dirty="0"/>
              <a:t>  its converging power.</a:t>
            </a:r>
          </a:p>
        </p:txBody>
      </p:sp>
      <p:sp>
        <p:nvSpPr>
          <p:cNvPr id="60" name="Rectangle 59">
            <a:extLst>
              <a:ext uri="{FF2B5EF4-FFF2-40B4-BE49-F238E27FC236}">
                <a16:creationId xmlns:a16="http://schemas.microsoft.com/office/drawing/2014/main" id="{68CEBB83-FB6E-459B-883A-3D0FDADCB772}"/>
              </a:ext>
            </a:extLst>
          </p:cNvPr>
          <p:cNvSpPr/>
          <p:nvPr/>
        </p:nvSpPr>
        <p:spPr>
          <a:xfrm>
            <a:off x="2785831" y="4248875"/>
            <a:ext cx="895350" cy="2436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flattened v steepened</a:t>
            </a:r>
          </a:p>
        </p:txBody>
      </p:sp>
      <p:sp>
        <p:nvSpPr>
          <p:cNvPr id="61" name="Rectangle 60">
            <a:extLst>
              <a:ext uri="{FF2B5EF4-FFF2-40B4-BE49-F238E27FC236}">
                <a16:creationId xmlns:a16="http://schemas.microsoft.com/office/drawing/2014/main" id="{0019263B-0BAE-4F84-A41A-8B294AD16BDB}"/>
              </a:ext>
            </a:extLst>
          </p:cNvPr>
          <p:cNvSpPr/>
          <p:nvPr/>
        </p:nvSpPr>
        <p:spPr>
          <a:xfrm>
            <a:off x="3960813" y="4248875"/>
            <a:ext cx="763587" cy="256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 vs ↓</a:t>
            </a:r>
          </a:p>
        </p:txBody>
      </p:sp>
    </p:spTree>
    <p:extLst>
      <p:ext uri="{BB962C8B-B14F-4D97-AF65-F5344CB8AC3E}">
        <p14:creationId xmlns:p14="http://schemas.microsoft.com/office/powerpoint/2010/main" val="64991841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3"/>
          <p:cNvSpPr txBox="1">
            <a:spLocks noChangeArrowheads="1"/>
          </p:cNvSpPr>
          <p:nvPr/>
        </p:nvSpPr>
        <p:spPr bwMode="auto">
          <a:xfrm>
            <a:off x="3960813" y="762000"/>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7577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75780" name="Text Box 5"/>
          <p:cNvSpPr txBox="1">
            <a:spLocks noChangeArrowheads="1"/>
          </p:cNvSpPr>
          <p:nvPr/>
        </p:nvSpPr>
        <p:spPr bwMode="auto">
          <a:xfrm>
            <a:off x="4416425" y="3048000"/>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7578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2" name="Line 7"/>
          <p:cNvSpPr>
            <a:spLocks noChangeShapeType="1"/>
          </p:cNvSpPr>
          <p:nvPr/>
        </p:nvSpPr>
        <p:spPr bwMode="auto">
          <a:xfrm>
            <a:off x="4724400" y="1474788"/>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3" name="Line 8"/>
          <p:cNvSpPr>
            <a:spLocks noChangeShapeType="1"/>
          </p:cNvSpPr>
          <p:nvPr/>
        </p:nvSpPr>
        <p:spPr bwMode="auto">
          <a:xfrm flipH="1">
            <a:off x="5424488"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4" name="Line 9"/>
          <p:cNvSpPr>
            <a:spLocks noChangeShapeType="1"/>
          </p:cNvSpPr>
          <p:nvPr/>
        </p:nvSpPr>
        <p:spPr bwMode="auto">
          <a:xfrm>
            <a:off x="6583363" y="2544763"/>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5" name="Text Box 36"/>
          <p:cNvSpPr txBox="1">
            <a:spLocks noChangeArrowheads="1"/>
          </p:cNvSpPr>
          <p:nvPr/>
        </p:nvSpPr>
        <p:spPr bwMode="auto">
          <a:xfrm>
            <a:off x="6229291" y="3068638"/>
            <a:ext cx="800219" cy="3139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b="1"/>
              <a:t>Laser</a:t>
            </a:r>
          </a:p>
        </p:txBody>
      </p:sp>
      <p:sp>
        <p:nvSpPr>
          <p:cNvPr id="757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6EF3252-6681-4659-95F8-1003B78F1A8A}" type="slidenum">
              <a:rPr lang="en-US" altLang="en-US" sz="1000" smtClean="0"/>
              <a:pPr>
                <a:spcBef>
                  <a:spcPct val="0"/>
                </a:spcBef>
                <a:buClrTx/>
                <a:buSzTx/>
                <a:buFontTx/>
                <a:buNone/>
              </a:pPr>
              <a:t>108</a:t>
            </a:fld>
            <a:endParaRPr lang="en-US" altLang="en-US" sz="1000"/>
          </a:p>
        </p:txBody>
      </p:sp>
      <p:sp>
        <p:nvSpPr>
          <p:cNvPr id="75792" name="Rectangle 2"/>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75794" name="Text Box 4"/>
          <p:cNvSpPr txBox="1">
            <a:spLocks noChangeArrowheads="1"/>
          </p:cNvSpPr>
          <p:nvPr/>
        </p:nvSpPr>
        <p:spPr bwMode="auto">
          <a:xfrm>
            <a:off x="1403350"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75795"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75796"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7"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8"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cxnSp>
        <p:nvCxnSpPr>
          <p:cNvPr id="14" name="Straight Arrow Connector 13"/>
          <p:cNvCxnSpPr>
            <a:stCxn id="75783" idx="0"/>
          </p:cNvCxnSpPr>
          <p:nvPr/>
        </p:nvCxnSpPr>
        <p:spPr>
          <a:xfrm>
            <a:off x="6583363" y="2522538"/>
            <a:ext cx="0" cy="449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815"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grpSp>
        <p:nvGrpSpPr>
          <p:cNvPr id="21" name="Group 5">
            <a:extLst>
              <a:ext uri="{FF2B5EF4-FFF2-40B4-BE49-F238E27FC236}">
                <a16:creationId xmlns:a16="http://schemas.microsoft.com/office/drawing/2014/main" id="{C15CD831-0B56-4DBC-B1C7-5D3C0A5DCF19}"/>
              </a:ext>
            </a:extLst>
          </p:cNvPr>
          <p:cNvGrpSpPr>
            <a:grpSpLocks/>
          </p:cNvGrpSpPr>
          <p:nvPr/>
        </p:nvGrpSpPr>
        <p:grpSpPr bwMode="auto">
          <a:xfrm>
            <a:off x="6195781" y="4684542"/>
            <a:ext cx="1676400" cy="1524000"/>
            <a:chOff x="2832" y="1728"/>
            <a:chExt cx="1104" cy="960"/>
          </a:xfrm>
        </p:grpSpPr>
        <p:sp>
          <p:nvSpPr>
            <p:cNvPr id="22" name="Oval 6">
              <a:extLst>
                <a:ext uri="{FF2B5EF4-FFF2-40B4-BE49-F238E27FC236}">
                  <a16:creationId xmlns:a16="http://schemas.microsoft.com/office/drawing/2014/main" id="{131A82D0-F2FD-423F-B57B-96D2B1AF3D90}"/>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3" name="Oval 7">
              <a:extLst>
                <a:ext uri="{FF2B5EF4-FFF2-40B4-BE49-F238E27FC236}">
                  <a16:creationId xmlns:a16="http://schemas.microsoft.com/office/drawing/2014/main" id="{591605C5-8D54-4F97-8555-66EEB4BDDCC9}"/>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4" name="AutoShape 8">
              <a:extLst>
                <a:ext uri="{FF2B5EF4-FFF2-40B4-BE49-F238E27FC236}">
                  <a16:creationId xmlns:a16="http://schemas.microsoft.com/office/drawing/2014/main" id="{CD12011E-72AA-4064-A64A-F60924DBEFA5}"/>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5" name="AutoShape 9">
              <a:extLst>
                <a:ext uri="{FF2B5EF4-FFF2-40B4-BE49-F238E27FC236}">
                  <a16:creationId xmlns:a16="http://schemas.microsoft.com/office/drawing/2014/main" id="{8C2AC0F9-04A8-4E49-B03C-02BED29CAC36}"/>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26" name="Oval 10">
            <a:extLst>
              <a:ext uri="{FF2B5EF4-FFF2-40B4-BE49-F238E27FC236}">
                <a16:creationId xmlns:a16="http://schemas.microsoft.com/office/drawing/2014/main" id="{BE48F0CA-9624-4795-B885-BED54D5FC6DE}"/>
              </a:ext>
            </a:extLst>
          </p:cNvPr>
          <p:cNvSpPr>
            <a:spLocks noChangeArrowheads="1"/>
          </p:cNvSpPr>
          <p:nvPr/>
        </p:nvSpPr>
        <p:spPr bwMode="auto">
          <a:xfrm>
            <a:off x="6486294" y="4990930"/>
            <a:ext cx="146050" cy="8366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7" name="Line 25">
            <a:extLst>
              <a:ext uri="{FF2B5EF4-FFF2-40B4-BE49-F238E27FC236}">
                <a16:creationId xmlns:a16="http://schemas.microsoft.com/office/drawing/2014/main" id="{C183BB02-C6A8-45C5-9C35-0F84E0B69E37}"/>
              </a:ext>
            </a:extLst>
          </p:cNvPr>
          <p:cNvSpPr>
            <a:spLocks noChangeShapeType="1"/>
          </p:cNvSpPr>
          <p:nvPr/>
        </p:nvSpPr>
        <p:spPr bwMode="auto">
          <a:xfrm>
            <a:off x="6424381" y="5065542"/>
            <a:ext cx="1447800" cy="338138"/>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26">
            <a:extLst>
              <a:ext uri="{FF2B5EF4-FFF2-40B4-BE49-F238E27FC236}">
                <a16:creationId xmlns:a16="http://schemas.microsoft.com/office/drawing/2014/main" id="{1F13CF7F-4314-40C6-B83F-4E70B45B6CF4}"/>
              </a:ext>
            </a:extLst>
          </p:cNvPr>
          <p:cNvSpPr>
            <a:spLocks noChangeShapeType="1"/>
          </p:cNvSpPr>
          <p:nvPr/>
        </p:nvSpPr>
        <p:spPr bwMode="auto">
          <a:xfrm flipV="1">
            <a:off x="6424381" y="5403680"/>
            <a:ext cx="1447800" cy="42386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Text Box 29">
            <a:extLst>
              <a:ext uri="{FF2B5EF4-FFF2-40B4-BE49-F238E27FC236}">
                <a16:creationId xmlns:a16="http://schemas.microsoft.com/office/drawing/2014/main" id="{5203B28D-5500-40BD-B002-337D9F87CAAB}"/>
              </a:ext>
            </a:extLst>
          </p:cNvPr>
          <p:cNvSpPr txBox="1">
            <a:spLocks noChangeArrowheads="1"/>
          </p:cNvSpPr>
          <p:nvPr/>
        </p:nvSpPr>
        <p:spPr bwMode="auto">
          <a:xfrm>
            <a:off x="6291031" y="6252992"/>
            <a:ext cx="1593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a:solidFill>
                  <a:srgbClr val="FF0000"/>
                </a:solidFill>
              </a:rPr>
              <a:t>Hyperopic Eye</a:t>
            </a:r>
          </a:p>
        </p:txBody>
      </p:sp>
      <p:sp>
        <p:nvSpPr>
          <p:cNvPr id="30" name="Rectangle 38">
            <a:extLst>
              <a:ext uri="{FF2B5EF4-FFF2-40B4-BE49-F238E27FC236}">
                <a16:creationId xmlns:a16="http://schemas.microsoft.com/office/drawing/2014/main" id="{FDDDEF5F-A0EB-4D56-9AAD-D8B707448F0D}"/>
              </a:ext>
            </a:extLst>
          </p:cNvPr>
          <p:cNvSpPr>
            <a:spLocks noChangeArrowheads="1"/>
          </p:cNvSpPr>
          <p:nvPr/>
        </p:nvSpPr>
        <p:spPr bwMode="auto">
          <a:xfrm>
            <a:off x="5967181" y="5141742"/>
            <a:ext cx="304800" cy="5334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1" name="AutoShape 40">
            <a:extLst>
              <a:ext uri="{FF2B5EF4-FFF2-40B4-BE49-F238E27FC236}">
                <a16:creationId xmlns:a16="http://schemas.microsoft.com/office/drawing/2014/main" id="{E65D1B9A-6282-49AA-AAD2-C7F5341B54F2}"/>
              </a:ext>
            </a:extLst>
          </p:cNvPr>
          <p:cNvSpPr>
            <a:spLocks noChangeArrowheads="1"/>
          </p:cNvSpPr>
          <p:nvPr/>
        </p:nvSpPr>
        <p:spPr bwMode="auto">
          <a:xfrm>
            <a:off x="6043381" y="5141742"/>
            <a:ext cx="228600" cy="533400"/>
          </a:xfrm>
          <a:prstGeom prst="moon">
            <a:avLst>
              <a:gd name="adj" fmla="val 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2" name="Right Arrow 37">
            <a:extLst>
              <a:ext uri="{FF2B5EF4-FFF2-40B4-BE49-F238E27FC236}">
                <a16:creationId xmlns:a16="http://schemas.microsoft.com/office/drawing/2014/main" id="{6541E7CE-2215-4B2D-9008-D38589AA5544}"/>
              </a:ext>
            </a:extLst>
          </p:cNvPr>
          <p:cNvSpPr/>
          <p:nvPr/>
        </p:nvSpPr>
        <p:spPr>
          <a:xfrm>
            <a:off x="5281381" y="5294142"/>
            <a:ext cx="56515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Arc 32">
            <a:extLst>
              <a:ext uri="{FF2B5EF4-FFF2-40B4-BE49-F238E27FC236}">
                <a16:creationId xmlns:a16="http://schemas.microsoft.com/office/drawing/2014/main" id="{164401A2-D190-4D7B-82EC-60D2AA8F2C44}"/>
              </a:ext>
            </a:extLst>
          </p:cNvPr>
          <p:cNvSpPr/>
          <p:nvPr/>
        </p:nvSpPr>
        <p:spPr>
          <a:xfrm rot="13165570">
            <a:off x="6133869" y="5105230"/>
            <a:ext cx="1106487" cy="803275"/>
          </a:xfrm>
          <a:prstGeom prst="arc">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 name="Text Box 35">
            <a:extLst>
              <a:ext uri="{FF2B5EF4-FFF2-40B4-BE49-F238E27FC236}">
                <a16:creationId xmlns:a16="http://schemas.microsoft.com/office/drawing/2014/main" id="{6F4D2E38-FDD0-4592-905B-448A993EC8E2}"/>
              </a:ext>
            </a:extLst>
          </p:cNvPr>
          <p:cNvSpPr txBox="1">
            <a:spLocks noChangeArrowheads="1"/>
          </p:cNvSpPr>
          <p:nvPr/>
        </p:nvSpPr>
        <p:spPr bwMode="auto">
          <a:xfrm>
            <a:off x="4747981" y="6162505"/>
            <a:ext cx="13096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b="1">
                <a:solidFill>
                  <a:srgbClr val="FF0000"/>
                </a:solidFill>
              </a:rPr>
              <a:t>Minus</a:t>
            </a:r>
            <a:r>
              <a:rPr lang="en-US" altLang="en-US" sz="1200" i="1">
                <a:solidFill>
                  <a:srgbClr val="FF0000"/>
                </a:solidFill>
              </a:rPr>
              <a:t> error lens</a:t>
            </a:r>
          </a:p>
        </p:txBody>
      </p:sp>
      <p:sp>
        <p:nvSpPr>
          <p:cNvPr id="35" name="Line 36">
            <a:extLst>
              <a:ext uri="{FF2B5EF4-FFF2-40B4-BE49-F238E27FC236}">
                <a16:creationId xmlns:a16="http://schemas.microsoft.com/office/drawing/2014/main" id="{BB03E468-136E-42F0-9664-234234E63677}"/>
              </a:ext>
            </a:extLst>
          </p:cNvPr>
          <p:cNvSpPr>
            <a:spLocks noChangeShapeType="1"/>
          </p:cNvSpPr>
          <p:nvPr/>
        </p:nvSpPr>
        <p:spPr bwMode="auto">
          <a:xfrm flipV="1">
            <a:off x="5890981" y="5671967"/>
            <a:ext cx="457200" cy="533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AutoShape 11">
            <a:extLst>
              <a:ext uri="{FF2B5EF4-FFF2-40B4-BE49-F238E27FC236}">
                <a16:creationId xmlns:a16="http://schemas.microsoft.com/office/drawing/2014/main" id="{746B079B-80DF-4FC0-AEB7-8710A3E830E1}"/>
              </a:ext>
            </a:extLst>
          </p:cNvPr>
          <p:cNvSpPr>
            <a:spLocks noChangeArrowheads="1"/>
          </p:cNvSpPr>
          <p:nvPr/>
        </p:nvSpPr>
        <p:spPr bwMode="auto">
          <a:xfrm rot="10800000">
            <a:off x="6268806" y="4989342"/>
            <a:ext cx="217488" cy="533400"/>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7" name="Line 21">
            <a:extLst>
              <a:ext uri="{FF2B5EF4-FFF2-40B4-BE49-F238E27FC236}">
                <a16:creationId xmlns:a16="http://schemas.microsoft.com/office/drawing/2014/main" id="{06EF195C-1252-4454-8F5C-ACFC752599A6}"/>
              </a:ext>
            </a:extLst>
          </p:cNvPr>
          <p:cNvSpPr>
            <a:spLocks noChangeShapeType="1"/>
          </p:cNvSpPr>
          <p:nvPr/>
        </p:nvSpPr>
        <p:spPr bwMode="auto">
          <a:xfrm flipH="1">
            <a:off x="5205181" y="5065542"/>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AutoShape 12">
            <a:extLst>
              <a:ext uri="{FF2B5EF4-FFF2-40B4-BE49-F238E27FC236}">
                <a16:creationId xmlns:a16="http://schemas.microsoft.com/office/drawing/2014/main" id="{835738CC-140D-4776-9A9A-FD6AA892E530}"/>
              </a:ext>
            </a:extLst>
          </p:cNvPr>
          <p:cNvSpPr>
            <a:spLocks noChangeArrowheads="1"/>
          </p:cNvSpPr>
          <p:nvPr/>
        </p:nvSpPr>
        <p:spPr bwMode="auto">
          <a:xfrm>
            <a:off x="6268806" y="5448130"/>
            <a:ext cx="217488" cy="455612"/>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9" name="Line 22">
            <a:extLst>
              <a:ext uri="{FF2B5EF4-FFF2-40B4-BE49-F238E27FC236}">
                <a16:creationId xmlns:a16="http://schemas.microsoft.com/office/drawing/2014/main" id="{ED135952-1B67-4038-8A0E-E8AD2E3DC8F9}"/>
              </a:ext>
            </a:extLst>
          </p:cNvPr>
          <p:cNvSpPr>
            <a:spLocks noChangeShapeType="1"/>
          </p:cNvSpPr>
          <p:nvPr/>
        </p:nvSpPr>
        <p:spPr bwMode="auto">
          <a:xfrm flipH="1">
            <a:off x="5205181" y="5827542"/>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0" name="Group 13">
            <a:extLst>
              <a:ext uri="{FF2B5EF4-FFF2-40B4-BE49-F238E27FC236}">
                <a16:creationId xmlns:a16="http://schemas.microsoft.com/office/drawing/2014/main" id="{666B0462-7755-4B02-B192-364C51F7E1DC}"/>
              </a:ext>
            </a:extLst>
          </p:cNvPr>
          <p:cNvGrpSpPr>
            <a:grpSpLocks/>
          </p:cNvGrpSpPr>
          <p:nvPr/>
        </p:nvGrpSpPr>
        <p:grpSpPr bwMode="auto">
          <a:xfrm>
            <a:off x="1928581" y="4684542"/>
            <a:ext cx="1752600" cy="1524000"/>
            <a:chOff x="3648" y="1824"/>
            <a:chExt cx="1104" cy="960"/>
          </a:xfrm>
        </p:grpSpPr>
        <p:grpSp>
          <p:nvGrpSpPr>
            <p:cNvPr id="41" name="Group 14">
              <a:extLst>
                <a:ext uri="{FF2B5EF4-FFF2-40B4-BE49-F238E27FC236}">
                  <a16:creationId xmlns:a16="http://schemas.microsoft.com/office/drawing/2014/main" id="{A7225E8A-15E8-4007-881B-456AA34ABD37}"/>
                </a:ext>
              </a:extLst>
            </p:cNvPr>
            <p:cNvGrpSpPr>
              <a:grpSpLocks/>
            </p:cNvGrpSpPr>
            <p:nvPr/>
          </p:nvGrpSpPr>
          <p:grpSpPr bwMode="auto">
            <a:xfrm>
              <a:off x="3648" y="1824"/>
              <a:ext cx="1104" cy="960"/>
              <a:chOff x="2832" y="1728"/>
              <a:chExt cx="1104" cy="960"/>
            </a:xfrm>
          </p:grpSpPr>
          <p:sp>
            <p:nvSpPr>
              <p:cNvPr id="44" name="Oval 15">
                <a:extLst>
                  <a:ext uri="{FF2B5EF4-FFF2-40B4-BE49-F238E27FC236}">
                    <a16:creationId xmlns:a16="http://schemas.microsoft.com/office/drawing/2014/main" id="{A9993E4A-9677-44ED-8D6F-0D9C5F21B264}"/>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5" name="Oval 16">
                <a:extLst>
                  <a:ext uri="{FF2B5EF4-FFF2-40B4-BE49-F238E27FC236}">
                    <a16:creationId xmlns:a16="http://schemas.microsoft.com/office/drawing/2014/main" id="{1AA716D9-A585-4D86-A497-F63FB931400A}"/>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 name="AutoShape 17">
                <a:extLst>
                  <a:ext uri="{FF2B5EF4-FFF2-40B4-BE49-F238E27FC236}">
                    <a16:creationId xmlns:a16="http://schemas.microsoft.com/office/drawing/2014/main" id="{8C812553-DFE9-41E7-8574-8A3536EEEE23}"/>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7" name="AutoShape 18">
                <a:extLst>
                  <a:ext uri="{FF2B5EF4-FFF2-40B4-BE49-F238E27FC236}">
                    <a16:creationId xmlns:a16="http://schemas.microsoft.com/office/drawing/2014/main" id="{C9F0352E-5EC0-48B3-9863-1D0A88F00B4E}"/>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42" name="Oval 19">
              <a:extLst>
                <a:ext uri="{FF2B5EF4-FFF2-40B4-BE49-F238E27FC236}">
                  <a16:creationId xmlns:a16="http://schemas.microsoft.com/office/drawing/2014/main" id="{ADC0F1F1-6E79-489B-8263-7E3554CBAEA1}"/>
                </a:ext>
              </a:extLst>
            </p:cNvPr>
            <p:cNvSpPr>
              <a:spLocks noChangeArrowheads="1"/>
            </p:cNvSpPr>
            <p:nvPr/>
          </p:nvSpPr>
          <p:spPr bwMode="auto">
            <a:xfrm>
              <a:off x="3840" y="2016"/>
              <a:ext cx="96" cy="52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 name="Oval 20">
              <a:extLst>
                <a:ext uri="{FF2B5EF4-FFF2-40B4-BE49-F238E27FC236}">
                  <a16:creationId xmlns:a16="http://schemas.microsoft.com/office/drawing/2014/main" id="{A3230C03-27F9-45D7-A9CA-32306BAC4F82}"/>
                </a:ext>
              </a:extLst>
            </p:cNvPr>
            <p:cNvSpPr>
              <a:spLocks noChangeArrowheads="1"/>
            </p:cNvSpPr>
            <p:nvPr/>
          </p:nvSpPr>
          <p:spPr bwMode="auto">
            <a:xfrm>
              <a:off x="3744" y="2016"/>
              <a:ext cx="96" cy="528"/>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48" name="Line 23">
            <a:extLst>
              <a:ext uri="{FF2B5EF4-FFF2-40B4-BE49-F238E27FC236}">
                <a16:creationId xmlns:a16="http://schemas.microsoft.com/office/drawing/2014/main" id="{75129206-9430-4B85-999D-503F864230BE}"/>
              </a:ext>
            </a:extLst>
          </p:cNvPr>
          <p:cNvSpPr>
            <a:spLocks noChangeShapeType="1"/>
          </p:cNvSpPr>
          <p:nvPr/>
        </p:nvSpPr>
        <p:spPr bwMode="auto">
          <a:xfrm flipH="1">
            <a:off x="1014181" y="5065542"/>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24">
            <a:extLst>
              <a:ext uri="{FF2B5EF4-FFF2-40B4-BE49-F238E27FC236}">
                <a16:creationId xmlns:a16="http://schemas.microsoft.com/office/drawing/2014/main" id="{9613F8EB-617A-4A43-84BA-86EA1880CE36}"/>
              </a:ext>
            </a:extLst>
          </p:cNvPr>
          <p:cNvSpPr>
            <a:spLocks noChangeShapeType="1"/>
          </p:cNvSpPr>
          <p:nvPr/>
        </p:nvSpPr>
        <p:spPr bwMode="auto">
          <a:xfrm flipH="1">
            <a:off x="1014181" y="5827542"/>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27">
            <a:extLst>
              <a:ext uri="{FF2B5EF4-FFF2-40B4-BE49-F238E27FC236}">
                <a16:creationId xmlns:a16="http://schemas.microsoft.com/office/drawing/2014/main" id="{8D31D2D8-74B4-491D-9A3C-16D838E19AA4}"/>
              </a:ext>
            </a:extLst>
          </p:cNvPr>
          <p:cNvSpPr>
            <a:spLocks noChangeShapeType="1"/>
          </p:cNvSpPr>
          <p:nvPr/>
        </p:nvSpPr>
        <p:spPr bwMode="auto">
          <a:xfrm>
            <a:off x="2157181" y="5065542"/>
            <a:ext cx="1524000" cy="350838"/>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Text Box 30">
            <a:extLst>
              <a:ext uri="{FF2B5EF4-FFF2-40B4-BE49-F238E27FC236}">
                <a16:creationId xmlns:a16="http://schemas.microsoft.com/office/drawing/2014/main" id="{61DC6EA1-AFDA-4977-A08A-5D5BD728EFD8}"/>
              </a:ext>
            </a:extLst>
          </p:cNvPr>
          <p:cNvSpPr txBox="1">
            <a:spLocks noChangeArrowheads="1"/>
          </p:cNvSpPr>
          <p:nvPr/>
        </p:nvSpPr>
        <p:spPr bwMode="auto">
          <a:xfrm>
            <a:off x="2246081" y="6252992"/>
            <a:ext cx="1301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a:solidFill>
                  <a:srgbClr val="FF0000"/>
                </a:solidFill>
              </a:rPr>
              <a:t>Myopic Eye</a:t>
            </a:r>
          </a:p>
        </p:txBody>
      </p:sp>
      <p:sp>
        <p:nvSpPr>
          <p:cNvPr id="52" name="Rectangle 36">
            <a:extLst>
              <a:ext uri="{FF2B5EF4-FFF2-40B4-BE49-F238E27FC236}">
                <a16:creationId xmlns:a16="http://schemas.microsoft.com/office/drawing/2014/main" id="{D287D27F-58EB-4DD8-94FD-8B530DCD6B86}"/>
              </a:ext>
            </a:extLst>
          </p:cNvPr>
          <p:cNvSpPr>
            <a:spLocks noChangeArrowheads="1"/>
          </p:cNvSpPr>
          <p:nvPr/>
        </p:nvSpPr>
        <p:spPr bwMode="auto">
          <a:xfrm>
            <a:off x="1699981" y="5141742"/>
            <a:ext cx="3048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3" name="Line 37">
            <a:extLst>
              <a:ext uri="{FF2B5EF4-FFF2-40B4-BE49-F238E27FC236}">
                <a16:creationId xmlns:a16="http://schemas.microsoft.com/office/drawing/2014/main" id="{B28E1B3E-8A43-45F1-AAF4-22D0C6148926}"/>
              </a:ext>
            </a:extLst>
          </p:cNvPr>
          <p:cNvSpPr>
            <a:spLocks noChangeShapeType="1"/>
          </p:cNvSpPr>
          <p:nvPr/>
        </p:nvSpPr>
        <p:spPr bwMode="auto">
          <a:xfrm>
            <a:off x="2004781" y="5141742"/>
            <a:ext cx="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Arc 53">
            <a:extLst>
              <a:ext uri="{FF2B5EF4-FFF2-40B4-BE49-F238E27FC236}">
                <a16:creationId xmlns:a16="http://schemas.microsoft.com/office/drawing/2014/main" id="{E5A95A9C-C811-484B-AE32-B85339F05A4E}"/>
              </a:ext>
            </a:extLst>
          </p:cNvPr>
          <p:cNvSpPr/>
          <p:nvPr/>
        </p:nvSpPr>
        <p:spPr>
          <a:xfrm rot="13165570">
            <a:off x="1852381" y="5100467"/>
            <a:ext cx="1119188" cy="811213"/>
          </a:xfrm>
          <a:prstGeom prst="arc">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5" name="Right Arrow 37">
            <a:extLst>
              <a:ext uri="{FF2B5EF4-FFF2-40B4-BE49-F238E27FC236}">
                <a16:creationId xmlns:a16="http://schemas.microsoft.com/office/drawing/2014/main" id="{ADA418F9-0554-440D-AA1B-62E939FC5BAA}"/>
              </a:ext>
            </a:extLst>
          </p:cNvPr>
          <p:cNvSpPr/>
          <p:nvPr/>
        </p:nvSpPr>
        <p:spPr>
          <a:xfrm>
            <a:off x="1242781" y="5294142"/>
            <a:ext cx="565150" cy="228600"/>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Line 28">
            <a:extLst>
              <a:ext uri="{FF2B5EF4-FFF2-40B4-BE49-F238E27FC236}">
                <a16:creationId xmlns:a16="http://schemas.microsoft.com/office/drawing/2014/main" id="{CAFC85F5-BEB7-43F6-9417-2BDAC17467A4}"/>
              </a:ext>
            </a:extLst>
          </p:cNvPr>
          <p:cNvSpPr>
            <a:spLocks noChangeShapeType="1"/>
          </p:cNvSpPr>
          <p:nvPr/>
        </p:nvSpPr>
        <p:spPr bwMode="auto">
          <a:xfrm flipV="1">
            <a:off x="2157181" y="5389392"/>
            <a:ext cx="1547813" cy="43815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Text Box 31">
            <a:extLst>
              <a:ext uri="{FF2B5EF4-FFF2-40B4-BE49-F238E27FC236}">
                <a16:creationId xmlns:a16="http://schemas.microsoft.com/office/drawing/2014/main" id="{3CEE33DE-E816-46CB-B44F-74BFF8AFAE91}"/>
              </a:ext>
            </a:extLst>
          </p:cNvPr>
          <p:cNvSpPr txBox="1">
            <a:spLocks noChangeArrowheads="1"/>
          </p:cNvSpPr>
          <p:nvPr/>
        </p:nvSpPr>
        <p:spPr bwMode="auto">
          <a:xfrm>
            <a:off x="693506" y="6162505"/>
            <a:ext cx="1190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b="1">
                <a:solidFill>
                  <a:srgbClr val="FF0000"/>
                </a:solidFill>
              </a:rPr>
              <a:t>Plus</a:t>
            </a:r>
            <a:r>
              <a:rPr lang="en-US" altLang="en-US" sz="1200" i="1">
                <a:solidFill>
                  <a:srgbClr val="FF0000"/>
                </a:solidFill>
              </a:rPr>
              <a:t> error lens</a:t>
            </a:r>
          </a:p>
        </p:txBody>
      </p:sp>
      <p:sp>
        <p:nvSpPr>
          <p:cNvPr id="58" name="Line 32">
            <a:extLst>
              <a:ext uri="{FF2B5EF4-FFF2-40B4-BE49-F238E27FC236}">
                <a16:creationId xmlns:a16="http://schemas.microsoft.com/office/drawing/2014/main" id="{67D31DEB-92A5-4334-B2FA-EED9E4AF4079}"/>
              </a:ext>
            </a:extLst>
          </p:cNvPr>
          <p:cNvSpPr>
            <a:spLocks noChangeShapeType="1"/>
          </p:cNvSpPr>
          <p:nvPr/>
        </p:nvSpPr>
        <p:spPr bwMode="auto">
          <a:xfrm flipV="1">
            <a:off x="1699981" y="5671967"/>
            <a:ext cx="457200" cy="533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TextBox 58">
            <a:extLst>
              <a:ext uri="{FF2B5EF4-FFF2-40B4-BE49-F238E27FC236}">
                <a16:creationId xmlns:a16="http://schemas.microsoft.com/office/drawing/2014/main" id="{18C243E8-28DA-4364-B178-4B2FBB0F9DF9}"/>
              </a:ext>
            </a:extLst>
          </p:cNvPr>
          <p:cNvSpPr txBox="1"/>
          <p:nvPr/>
        </p:nvSpPr>
        <p:spPr>
          <a:xfrm>
            <a:off x="1041744" y="3549217"/>
            <a:ext cx="7416456" cy="954107"/>
          </a:xfrm>
          <a:prstGeom prst="rect">
            <a:avLst/>
          </a:prstGeom>
          <a:noFill/>
        </p:spPr>
        <p:txBody>
          <a:bodyPr wrap="square" rtlCol="0">
            <a:spAutoFit/>
          </a:bodyPr>
          <a:lstStyle/>
          <a:p>
            <a:r>
              <a:rPr lang="en-US" sz="1400" dirty="0">
                <a:solidFill>
                  <a:schemeClr val="bg1">
                    <a:lumMod val="75000"/>
                  </a:schemeClr>
                </a:solidFill>
              </a:rPr>
              <a:t>In a </a:t>
            </a:r>
            <a:r>
              <a:rPr lang="en-US" sz="1400" i="1" dirty="0" err="1">
                <a:solidFill>
                  <a:schemeClr val="bg1">
                    <a:lumMod val="75000"/>
                  </a:schemeClr>
                </a:solidFill>
              </a:rPr>
              <a:t>keratoablative</a:t>
            </a:r>
            <a:r>
              <a:rPr lang="en-US" sz="1400" i="1" dirty="0">
                <a:solidFill>
                  <a:schemeClr val="bg1">
                    <a:lumMod val="75000"/>
                  </a:schemeClr>
                </a:solidFill>
              </a:rPr>
              <a:t> laser procedures</a:t>
            </a:r>
            <a:r>
              <a:rPr lang="en-US" sz="1400" dirty="0">
                <a:solidFill>
                  <a:schemeClr val="bg1">
                    <a:lumMod val="75000"/>
                  </a:schemeClr>
                </a:solidFill>
              </a:rPr>
              <a:t> (</a:t>
            </a:r>
            <a:r>
              <a:rPr lang="en-US" sz="1400" dirty="0" err="1">
                <a:solidFill>
                  <a:schemeClr val="bg1">
                    <a:lumMod val="75000"/>
                  </a:schemeClr>
                </a:solidFill>
              </a:rPr>
              <a:t>eg</a:t>
            </a:r>
            <a:r>
              <a:rPr lang="en-US" sz="1400" dirty="0">
                <a:solidFill>
                  <a:schemeClr val="bg1">
                    <a:lumMod val="75000"/>
                  </a:schemeClr>
                </a:solidFill>
              </a:rPr>
              <a:t>, LASIK), the cornea is reshaped so as to offset the effect of the error lens. In </a:t>
            </a:r>
            <a:r>
              <a:rPr lang="en-US" sz="1400" b="1" dirty="0">
                <a:solidFill>
                  <a:schemeClr val="bg1">
                    <a:lumMod val="75000"/>
                  </a:schemeClr>
                </a:solidFill>
              </a:rPr>
              <a:t>myopic </a:t>
            </a:r>
            <a:r>
              <a:rPr lang="en-US" sz="1400" b="1" dirty="0" err="1">
                <a:solidFill>
                  <a:schemeClr val="bg1">
                    <a:lumMod val="75000"/>
                  </a:schemeClr>
                </a:solidFill>
              </a:rPr>
              <a:t>keratoablative</a:t>
            </a:r>
            <a:r>
              <a:rPr lang="en-US" sz="1400" b="1" dirty="0">
                <a:solidFill>
                  <a:schemeClr val="bg1">
                    <a:lumMod val="75000"/>
                  </a:schemeClr>
                </a:solidFill>
              </a:rPr>
              <a:t> surgery</a:t>
            </a:r>
            <a:r>
              <a:rPr lang="en-US" sz="1400" dirty="0">
                <a:solidFill>
                  <a:schemeClr val="bg1">
                    <a:lumMod val="75000"/>
                  </a:schemeClr>
                </a:solidFill>
              </a:rPr>
              <a:t>, the central cornea is  flattened  to  reduce  its converging power. </a:t>
            </a:r>
            <a:r>
              <a:rPr lang="en-US" sz="1400" b="1" dirty="0"/>
              <a:t>Hyperopic </a:t>
            </a:r>
            <a:r>
              <a:rPr lang="en-US" sz="1400" b="1" dirty="0" err="1"/>
              <a:t>keratoablative</a:t>
            </a:r>
            <a:r>
              <a:rPr lang="en-US" sz="1400" b="1" dirty="0"/>
              <a:t> surgery</a:t>
            </a:r>
            <a:r>
              <a:rPr lang="en-US" sz="1400" dirty="0"/>
              <a:t> is the opposite—       the central cornea is  </a:t>
            </a:r>
            <a:r>
              <a:rPr lang="en-US" sz="1400" i="1" dirty="0"/>
              <a:t>steepened</a:t>
            </a:r>
            <a:r>
              <a:rPr lang="en-US" sz="1400" dirty="0"/>
              <a:t>  to  </a:t>
            </a:r>
            <a:r>
              <a:rPr lang="en-US" sz="1400" i="1" dirty="0"/>
              <a:t>increase</a:t>
            </a:r>
            <a:r>
              <a:rPr lang="en-US" sz="1400" dirty="0"/>
              <a:t>  its converging power.</a:t>
            </a:r>
          </a:p>
        </p:txBody>
      </p:sp>
    </p:spTree>
    <p:extLst>
      <p:ext uri="{BB962C8B-B14F-4D97-AF65-F5344CB8AC3E}">
        <p14:creationId xmlns:p14="http://schemas.microsoft.com/office/powerpoint/2010/main" val="54504457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3"/>
          <p:cNvSpPr txBox="1">
            <a:spLocks noChangeArrowheads="1"/>
          </p:cNvSpPr>
          <p:nvPr/>
        </p:nvSpPr>
        <p:spPr bwMode="auto">
          <a:xfrm>
            <a:off x="3960813" y="762000"/>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7577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75780" name="Text Box 5"/>
          <p:cNvSpPr txBox="1">
            <a:spLocks noChangeArrowheads="1"/>
          </p:cNvSpPr>
          <p:nvPr/>
        </p:nvSpPr>
        <p:spPr bwMode="auto">
          <a:xfrm>
            <a:off x="4416425" y="3048000"/>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7578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2" name="Line 7"/>
          <p:cNvSpPr>
            <a:spLocks noChangeShapeType="1"/>
          </p:cNvSpPr>
          <p:nvPr/>
        </p:nvSpPr>
        <p:spPr bwMode="auto">
          <a:xfrm>
            <a:off x="4724400" y="1474788"/>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3" name="Line 8"/>
          <p:cNvSpPr>
            <a:spLocks noChangeShapeType="1"/>
          </p:cNvSpPr>
          <p:nvPr/>
        </p:nvSpPr>
        <p:spPr bwMode="auto">
          <a:xfrm flipH="1">
            <a:off x="5424488"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4" name="Line 9"/>
          <p:cNvSpPr>
            <a:spLocks noChangeShapeType="1"/>
          </p:cNvSpPr>
          <p:nvPr/>
        </p:nvSpPr>
        <p:spPr bwMode="auto">
          <a:xfrm>
            <a:off x="6583363" y="2544763"/>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5" name="Text Box 36"/>
          <p:cNvSpPr txBox="1">
            <a:spLocks noChangeArrowheads="1"/>
          </p:cNvSpPr>
          <p:nvPr/>
        </p:nvSpPr>
        <p:spPr bwMode="auto">
          <a:xfrm>
            <a:off x="6229291" y="3068638"/>
            <a:ext cx="800219" cy="3139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b="1"/>
              <a:t>Laser</a:t>
            </a:r>
          </a:p>
        </p:txBody>
      </p:sp>
      <p:sp>
        <p:nvSpPr>
          <p:cNvPr id="757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6EF3252-6681-4659-95F8-1003B78F1A8A}" type="slidenum">
              <a:rPr lang="en-US" altLang="en-US" sz="1000" smtClean="0"/>
              <a:pPr>
                <a:spcBef>
                  <a:spcPct val="0"/>
                </a:spcBef>
                <a:buClrTx/>
                <a:buSzTx/>
                <a:buFontTx/>
                <a:buNone/>
              </a:pPr>
              <a:t>109</a:t>
            </a:fld>
            <a:endParaRPr lang="en-US" altLang="en-US" sz="1000"/>
          </a:p>
        </p:txBody>
      </p:sp>
      <p:sp>
        <p:nvSpPr>
          <p:cNvPr id="75792" name="Rectangle 2"/>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75794" name="Text Box 4"/>
          <p:cNvSpPr txBox="1">
            <a:spLocks noChangeArrowheads="1"/>
          </p:cNvSpPr>
          <p:nvPr/>
        </p:nvSpPr>
        <p:spPr bwMode="auto">
          <a:xfrm>
            <a:off x="1403350"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75795"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75796"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7"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8"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cxnSp>
        <p:nvCxnSpPr>
          <p:cNvPr id="14" name="Straight Arrow Connector 13"/>
          <p:cNvCxnSpPr>
            <a:stCxn id="75783" idx="0"/>
          </p:cNvCxnSpPr>
          <p:nvPr/>
        </p:nvCxnSpPr>
        <p:spPr>
          <a:xfrm>
            <a:off x="6583363" y="2522538"/>
            <a:ext cx="0" cy="449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815"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grpSp>
        <p:nvGrpSpPr>
          <p:cNvPr id="21" name="Group 5">
            <a:extLst>
              <a:ext uri="{FF2B5EF4-FFF2-40B4-BE49-F238E27FC236}">
                <a16:creationId xmlns:a16="http://schemas.microsoft.com/office/drawing/2014/main" id="{C15CD831-0B56-4DBC-B1C7-5D3C0A5DCF19}"/>
              </a:ext>
            </a:extLst>
          </p:cNvPr>
          <p:cNvGrpSpPr>
            <a:grpSpLocks/>
          </p:cNvGrpSpPr>
          <p:nvPr/>
        </p:nvGrpSpPr>
        <p:grpSpPr bwMode="auto">
          <a:xfrm>
            <a:off x="6195781" y="4684542"/>
            <a:ext cx="1676400" cy="1524000"/>
            <a:chOff x="2832" y="1728"/>
            <a:chExt cx="1104" cy="960"/>
          </a:xfrm>
        </p:grpSpPr>
        <p:sp>
          <p:nvSpPr>
            <p:cNvPr id="22" name="Oval 6">
              <a:extLst>
                <a:ext uri="{FF2B5EF4-FFF2-40B4-BE49-F238E27FC236}">
                  <a16:creationId xmlns:a16="http://schemas.microsoft.com/office/drawing/2014/main" id="{131A82D0-F2FD-423F-B57B-96D2B1AF3D90}"/>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3" name="Oval 7">
              <a:extLst>
                <a:ext uri="{FF2B5EF4-FFF2-40B4-BE49-F238E27FC236}">
                  <a16:creationId xmlns:a16="http://schemas.microsoft.com/office/drawing/2014/main" id="{591605C5-8D54-4F97-8555-66EEB4BDDCC9}"/>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4" name="AutoShape 8">
              <a:extLst>
                <a:ext uri="{FF2B5EF4-FFF2-40B4-BE49-F238E27FC236}">
                  <a16:creationId xmlns:a16="http://schemas.microsoft.com/office/drawing/2014/main" id="{CD12011E-72AA-4064-A64A-F60924DBEFA5}"/>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5" name="AutoShape 9">
              <a:extLst>
                <a:ext uri="{FF2B5EF4-FFF2-40B4-BE49-F238E27FC236}">
                  <a16:creationId xmlns:a16="http://schemas.microsoft.com/office/drawing/2014/main" id="{8C2AC0F9-04A8-4E49-B03C-02BED29CAC36}"/>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26" name="Oval 10">
            <a:extLst>
              <a:ext uri="{FF2B5EF4-FFF2-40B4-BE49-F238E27FC236}">
                <a16:creationId xmlns:a16="http://schemas.microsoft.com/office/drawing/2014/main" id="{BE48F0CA-9624-4795-B885-BED54D5FC6DE}"/>
              </a:ext>
            </a:extLst>
          </p:cNvPr>
          <p:cNvSpPr>
            <a:spLocks noChangeArrowheads="1"/>
          </p:cNvSpPr>
          <p:nvPr/>
        </p:nvSpPr>
        <p:spPr bwMode="auto">
          <a:xfrm>
            <a:off x="6486294" y="4990930"/>
            <a:ext cx="146050" cy="8366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7" name="Line 25">
            <a:extLst>
              <a:ext uri="{FF2B5EF4-FFF2-40B4-BE49-F238E27FC236}">
                <a16:creationId xmlns:a16="http://schemas.microsoft.com/office/drawing/2014/main" id="{C183BB02-C6A8-45C5-9C35-0F84E0B69E37}"/>
              </a:ext>
            </a:extLst>
          </p:cNvPr>
          <p:cNvSpPr>
            <a:spLocks noChangeShapeType="1"/>
          </p:cNvSpPr>
          <p:nvPr/>
        </p:nvSpPr>
        <p:spPr bwMode="auto">
          <a:xfrm>
            <a:off x="6424381" y="5065542"/>
            <a:ext cx="1447800" cy="338138"/>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26">
            <a:extLst>
              <a:ext uri="{FF2B5EF4-FFF2-40B4-BE49-F238E27FC236}">
                <a16:creationId xmlns:a16="http://schemas.microsoft.com/office/drawing/2014/main" id="{1F13CF7F-4314-40C6-B83F-4E70B45B6CF4}"/>
              </a:ext>
            </a:extLst>
          </p:cNvPr>
          <p:cNvSpPr>
            <a:spLocks noChangeShapeType="1"/>
          </p:cNvSpPr>
          <p:nvPr/>
        </p:nvSpPr>
        <p:spPr bwMode="auto">
          <a:xfrm flipV="1">
            <a:off x="6424381" y="5403680"/>
            <a:ext cx="1447800" cy="42386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Text Box 29">
            <a:extLst>
              <a:ext uri="{FF2B5EF4-FFF2-40B4-BE49-F238E27FC236}">
                <a16:creationId xmlns:a16="http://schemas.microsoft.com/office/drawing/2014/main" id="{5203B28D-5500-40BD-B002-337D9F87CAAB}"/>
              </a:ext>
            </a:extLst>
          </p:cNvPr>
          <p:cNvSpPr txBox="1">
            <a:spLocks noChangeArrowheads="1"/>
          </p:cNvSpPr>
          <p:nvPr/>
        </p:nvSpPr>
        <p:spPr bwMode="auto">
          <a:xfrm>
            <a:off x="6291031" y="6252992"/>
            <a:ext cx="1593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a:solidFill>
                  <a:srgbClr val="FF0000"/>
                </a:solidFill>
              </a:rPr>
              <a:t>Hyperopic Eye</a:t>
            </a:r>
          </a:p>
        </p:txBody>
      </p:sp>
      <p:sp>
        <p:nvSpPr>
          <p:cNvPr id="30" name="Rectangle 38">
            <a:extLst>
              <a:ext uri="{FF2B5EF4-FFF2-40B4-BE49-F238E27FC236}">
                <a16:creationId xmlns:a16="http://schemas.microsoft.com/office/drawing/2014/main" id="{FDDDEF5F-A0EB-4D56-9AAD-D8B707448F0D}"/>
              </a:ext>
            </a:extLst>
          </p:cNvPr>
          <p:cNvSpPr>
            <a:spLocks noChangeArrowheads="1"/>
          </p:cNvSpPr>
          <p:nvPr/>
        </p:nvSpPr>
        <p:spPr bwMode="auto">
          <a:xfrm>
            <a:off x="5967181" y="5141742"/>
            <a:ext cx="304800" cy="5334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1" name="AutoShape 40">
            <a:extLst>
              <a:ext uri="{FF2B5EF4-FFF2-40B4-BE49-F238E27FC236}">
                <a16:creationId xmlns:a16="http://schemas.microsoft.com/office/drawing/2014/main" id="{E65D1B9A-6282-49AA-AAD2-C7F5341B54F2}"/>
              </a:ext>
            </a:extLst>
          </p:cNvPr>
          <p:cNvSpPr>
            <a:spLocks noChangeArrowheads="1"/>
          </p:cNvSpPr>
          <p:nvPr/>
        </p:nvSpPr>
        <p:spPr bwMode="auto">
          <a:xfrm>
            <a:off x="6043381" y="5141742"/>
            <a:ext cx="228600" cy="533400"/>
          </a:xfrm>
          <a:prstGeom prst="moon">
            <a:avLst>
              <a:gd name="adj" fmla="val 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2" name="Right Arrow 37">
            <a:extLst>
              <a:ext uri="{FF2B5EF4-FFF2-40B4-BE49-F238E27FC236}">
                <a16:creationId xmlns:a16="http://schemas.microsoft.com/office/drawing/2014/main" id="{6541E7CE-2215-4B2D-9008-D38589AA5544}"/>
              </a:ext>
            </a:extLst>
          </p:cNvPr>
          <p:cNvSpPr/>
          <p:nvPr/>
        </p:nvSpPr>
        <p:spPr>
          <a:xfrm>
            <a:off x="5281381" y="5294142"/>
            <a:ext cx="56515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Arc 32">
            <a:extLst>
              <a:ext uri="{FF2B5EF4-FFF2-40B4-BE49-F238E27FC236}">
                <a16:creationId xmlns:a16="http://schemas.microsoft.com/office/drawing/2014/main" id="{164401A2-D190-4D7B-82EC-60D2AA8F2C44}"/>
              </a:ext>
            </a:extLst>
          </p:cNvPr>
          <p:cNvSpPr/>
          <p:nvPr/>
        </p:nvSpPr>
        <p:spPr>
          <a:xfrm rot="13165570">
            <a:off x="6133869" y="5105230"/>
            <a:ext cx="1106487" cy="803275"/>
          </a:xfrm>
          <a:prstGeom prst="arc">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 name="Text Box 35">
            <a:extLst>
              <a:ext uri="{FF2B5EF4-FFF2-40B4-BE49-F238E27FC236}">
                <a16:creationId xmlns:a16="http://schemas.microsoft.com/office/drawing/2014/main" id="{6F4D2E38-FDD0-4592-905B-448A993EC8E2}"/>
              </a:ext>
            </a:extLst>
          </p:cNvPr>
          <p:cNvSpPr txBox="1">
            <a:spLocks noChangeArrowheads="1"/>
          </p:cNvSpPr>
          <p:nvPr/>
        </p:nvSpPr>
        <p:spPr bwMode="auto">
          <a:xfrm>
            <a:off x="4747981" y="6162505"/>
            <a:ext cx="13096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b="1">
                <a:solidFill>
                  <a:srgbClr val="FF0000"/>
                </a:solidFill>
              </a:rPr>
              <a:t>Minus</a:t>
            </a:r>
            <a:r>
              <a:rPr lang="en-US" altLang="en-US" sz="1200" i="1">
                <a:solidFill>
                  <a:srgbClr val="FF0000"/>
                </a:solidFill>
              </a:rPr>
              <a:t> error lens</a:t>
            </a:r>
          </a:p>
        </p:txBody>
      </p:sp>
      <p:sp>
        <p:nvSpPr>
          <p:cNvPr id="35" name="Line 36">
            <a:extLst>
              <a:ext uri="{FF2B5EF4-FFF2-40B4-BE49-F238E27FC236}">
                <a16:creationId xmlns:a16="http://schemas.microsoft.com/office/drawing/2014/main" id="{BB03E468-136E-42F0-9664-234234E63677}"/>
              </a:ext>
            </a:extLst>
          </p:cNvPr>
          <p:cNvSpPr>
            <a:spLocks noChangeShapeType="1"/>
          </p:cNvSpPr>
          <p:nvPr/>
        </p:nvSpPr>
        <p:spPr bwMode="auto">
          <a:xfrm flipV="1">
            <a:off x="5890981" y="5671967"/>
            <a:ext cx="457200" cy="533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AutoShape 11">
            <a:extLst>
              <a:ext uri="{FF2B5EF4-FFF2-40B4-BE49-F238E27FC236}">
                <a16:creationId xmlns:a16="http://schemas.microsoft.com/office/drawing/2014/main" id="{746B079B-80DF-4FC0-AEB7-8710A3E830E1}"/>
              </a:ext>
            </a:extLst>
          </p:cNvPr>
          <p:cNvSpPr>
            <a:spLocks noChangeArrowheads="1"/>
          </p:cNvSpPr>
          <p:nvPr/>
        </p:nvSpPr>
        <p:spPr bwMode="auto">
          <a:xfrm rot="10800000">
            <a:off x="6268806" y="4989342"/>
            <a:ext cx="217488" cy="533400"/>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7" name="Line 21">
            <a:extLst>
              <a:ext uri="{FF2B5EF4-FFF2-40B4-BE49-F238E27FC236}">
                <a16:creationId xmlns:a16="http://schemas.microsoft.com/office/drawing/2014/main" id="{06EF195C-1252-4454-8F5C-ACFC752599A6}"/>
              </a:ext>
            </a:extLst>
          </p:cNvPr>
          <p:cNvSpPr>
            <a:spLocks noChangeShapeType="1"/>
          </p:cNvSpPr>
          <p:nvPr/>
        </p:nvSpPr>
        <p:spPr bwMode="auto">
          <a:xfrm flipH="1">
            <a:off x="5205181" y="5065542"/>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AutoShape 12">
            <a:extLst>
              <a:ext uri="{FF2B5EF4-FFF2-40B4-BE49-F238E27FC236}">
                <a16:creationId xmlns:a16="http://schemas.microsoft.com/office/drawing/2014/main" id="{835738CC-140D-4776-9A9A-FD6AA892E530}"/>
              </a:ext>
            </a:extLst>
          </p:cNvPr>
          <p:cNvSpPr>
            <a:spLocks noChangeArrowheads="1"/>
          </p:cNvSpPr>
          <p:nvPr/>
        </p:nvSpPr>
        <p:spPr bwMode="auto">
          <a:xfrm>
            <a:off x="6268806" y="5448130"/>
            <a:ext cx="217488" cy="455612"/>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9" name="Line 22">
            <a:extLst>
              <a:ext uri="{FF2B5EF4-FFF2-40B4-BE49-F238E27FC236}">
                <a16:creationId xmlns:a16="http://schemas.microsoft.com/office/drawing/2014/main" id="{ED135952-1B67-4038-8A0E-E8AD2E3DC8F9}"/>
              </a:ext>
            </a:extLst>
          </p:cNvPr>
          <p:cNvSpPr>
            <a:spLocks noChangeShapeType="1"/>
          </p:cNvSpPr>
          <p:nvPr/>
        </p:nvSpPr>
        <p:spPr bwMode="auto">
          <a:xfrm flipH="1">
            <a:off x="5205181" y="5827542"/>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0" name="Group 14">
            <a:extLst>
              <a:ext uri="{FF2B5EF4-FFF2-40B4-BE49-F238E27FC236}">
                <a16:creationId xmlns:a16="http://schemas.microsoft.com/office/drawing/2014/main" id="{42BDB649-4E7B-480D-B77A-D5D734309A65}"/>
              </a:ext>
            </a:extLst>
          </p:cNvPr>
          <p:cNvGrpSpPr>
            <a:grpSpLocks/>
          </p:cNvGrpSpPr>
          <p:nvPr/>
        </p:nvGrpSpPr>
        <p:grpSpPr bwMode="auto">
          <a:xfrm>
            <a:off x="1924760" y="4684542"/>
            <a:ext cx="1752600" cy="1524000"/>
            <a:chOff x="2832" y="1728"/>
            <a:chExt cx="1104" cy="960"/>
          </a:xfrm>
        </p:grpSpPr>
        <p:sp>
          <p:nvSpPr>
            <p:cNvPr id="61" name="Oval 15">
              <a:extLst>
                <a:ext uri="{FF2B5EF4-FFF2-40B4-BE49-F238E27FC236}">
                  <a16:creationId xmlns:a16="http://schemas.microsoft.com/office/drawing/2014/main" id="{AB8A0642-8F79-4905-8032-B6C72020B0AF}"/>
                </a:ext>
              </a:extLst>
            </p:cNvPr>
            <p:cNvSpPr>
              <a:spLocks noChangeArrowheads="1"/>
            </p:cNvSpPr>
            <p:nvPr/>
          </p:nvSpPr>
          <p:spPr bwMode="auto">
            <a:xfrm>
              <a:off x="2928" y="1728"/>
              <a:ext cx="1008" cy="960"/>
            </a:xfrm>
            <a:prstGeom prst="ellipse">
              <a:avLst/>
            </a:prstGeom>
            <a:noFill/>
            <a:ln w="9525">
              <a:solidFill>
                <a:schemeClr val="bg1">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endParaRPr lang="en-US" altLang="en-US" sz="1800"/>
            </a:p>
          </p:txBody>
        </p:sp>
        <p:sp>
          <p:nvSpPr>
            <p:cNvPr id="62" name="Oval 16">
              <a:extLst>
                <a:ext uri="{FF2B5EF4-FFF2-40B4-BE49-F238E27FC236}">
                  <a16:creationId xmlns:a16="http://schemas.microsoft.com/office/drawing/2014/main" id="{BC53FEEC-A043-4E81-9053-4EE078A4D31C}"/>
                </a:ext>
              </a:extLst>
            </p:cNvPr>
            <p:cNvSpPr>
              <a:spLocks noChangeArrowheads="1"/>
            </p:cNvSpPr>
            <p:nvPr/>
          </p:nvSpPr>
          <p:spPr bwMode="auto">
            <a:xfrm>
              <a:off x="2832" y="1872"/>
              <a:ext cx="624" cy="624"/>
            </a:xfrm>
            <a:prstGeom prst="ellipse">
              <a:avLst/>
            </a:prstGeom>
            <a:solidFill>
              <a:schemeClr val="bg1"/>
            </a:solidFill>
            <a:ln w="9525">
              <a:solidFill>
                <a:schemeClr val="bg1">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endParaRPr lang="en-US" altLang="en-US" sz="1800"/>
            </a:p>
          </p:txBody>
        </p:sp>
        <p:sp>
          <p:nvSpPr>
            <p:cNvPr id="63" name="AutoShape 17">
              <a:extLst>
                <a:ext uri="{FF2B5EF4-FFF2-40B4-BE49-F238E27FC236}">
                  <a16:creationId xmlns:a16="http://schemas.microsoft.com/office/drawing/2014/main" id="{B9404065-9E32-4A63-9086-4A49DB7747DE}"/>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4" name="AutoShape 18">
              <a:extLst>
                <a:ext uri="{FF2B5EF4-FFF2-40B4-BE49-F238E27FC236}">
                  <a16:creationId xmlns:a16="http://schemas.microsoft.com/office/drawing/2014/main" id="{E84FE8C2-3C8C-49BA-B7D2-5593CA18EE83}"/>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65" name="Oval 19">
            <a:extLst>
              <a:ext uri="{FF2B5EF4-FFF2-40B4-BE49-F238E27FC236}">
                <a16:creationId xmlns:a16="http://schemas.microsoft.com/office/drawing/2014/main" id="{1C258083-D1EA-44D4-A25B-D334AC47E830}"/>
              </a:ext>
            </a:extLst>
          </p:cNvPr>
          <p:cNvSpPr>
            <a:spLocks noChangeArrowheads="1"/>
          </p:cNvSpPr>
          <p:nvPr/>
        </p:nvSpPr>
        <p:spPr bwMode="auto">
          <a:xfrm>
            <a:off x="2229560" y="4989342"/>
            <a:ext cx="152400" cy="838200"/>
          </a:xfrm>
          <a:prstGeom prst="ellipse">
            <a:avLst/>
          </a:prstGeom>
          <a:solidFill>
            <a:schemeClr val="bg1">
              <a:lumMod val="75000"/>
            </a:schemeClr>
          </a:solidFill>
          <a:ln w="9525">
            <a:solidFill>
              <a:schemeClr val="bg1">
                <a:lumMod val="50000"/>
              </a:schemeClr>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endParaRPr lang="en-US" altLang="en-US" sz="1800"/>
          </a:p>
        </p:txBody>
      </p:sp>
      <p:sp>
        <p:nvSpPr>
          <p:cNvPr id="66" name="Oval 20">
            <a:extLst>
              <a:ext uri="{FF2B5EF4-FFF2-40B4-BE49-F238E27FC236}">
                <a16:creationId xmlns:a16="http://schemas.microsoft.com/office/drawing/2014/main" id="{853C6C39-E7A3-4E1B-AAC8-719F9A7AB5A2}"/>
              </a:ext>
            </a:extLst>
          </p:cNvPr>
          <p:cNvSpPr>
            <a:spLocks noChangeArrowheads="1"/>
          </p:cNvSpPr>
          <p:nvPr/>
        </p:nvSpPr>
        <p:spPr bwMode="auto">
          <a:xfrm>
            <a:off x="2077160" y="4989342"/>
            <a:ext cx="152400" cy="838200"/>
          </a:xfrm>
          <a:prstGeom prst="ellipse">
            <a:avLst/>
          </a:prstGeom>
          <a:solidFill>
            <a:srgbClr val="CCECFF"/>
          </a:solidFill>
          <a:ln w="9525">
            <a:solidFill>
              <a:schemeClr val="bg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endParaRPr lang="en-US" altLang="en-US" sz="1800"/>
          </a:p>
        </p:txBody>
      </p:sp>
      <p:sp>
        <p:nvSpPr>
          <p:cNvPr id="67" name="Line 23">
            <a:extLst>
              <a:ext uri="{FF2B5EF4-FFF2-40B4-BE49-F238E27FC236}">
                <a16:creationId xmlns:a16="http://schemas.microsoft.com/office/drawing/2014/main" id="{3C2475D9-2F43-4302-898F-44E479A1E823}"/>
              </a:ext>
            </a:extLst>
          </p:cNvPr>
          <p:cNvSpPr>
            <a:spLocks noChangeShapeType="1"/>
          </p:cNvSpPr>
          <p:nvPr/>
        </p:nvSpPr>
        <p:spPr bwMode="auto">
          <a:xfrm flipH="1">
            <a:off x="1010360" y="5065542"/>
            <a:ext cx="1143000" cy="0"/>
          </a:xfrm>
          <a:prstGeom prst="line">
            <a:avLst/>
          </a:prstGeom>
          <a:noFill/>
          <a:ln w="9525">
            <a:solidFill>
              <a:schemeClr val="bg1">
                <a:lumMod val="75000"/>
              </a:scheme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68" name="Line 24">
            <a:extLst>
              <a:ext uri="{FF2B5EF4-FFF2-40B4-BE49-F238E27FC236}">
                <a16:creationId xmlns:a16="http://schemas.microsoft.com/office/drawing/2014/main" id="{52702DF3-2DDB-4F79-95AD-59EB1AF0409B}"/>
              </a:ext>
            </a:extLst>
          </p:cNvPr>
          <p:cNvSpPr>
            <a:spLocks noChangeShapeType="1"/>
          </p:cNvSpPr>
          <p:nvPr/>
        </p:nvSpPr>
        <p:spPr bwMode="auto">
          <a:xfrm flipH="1">
            <a:off x="1010360" y="5827542"/>
            <a:ext cx="1143000" cy="0"/>
          </a:xfrm>
          <a:prstGeom prst="line">
            <a:avLst/>
          </a:prstGeom>
          <a:noFill/>
          <a:ln w="9525">
            <a:solidFill>
              <a:schemeClr val="bg1">
                <a:lumMod val="75000"/>
              </a:scheme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69" name="Text Box 30">
            <a:extLst>
              <a:ext uri="{FF2B5EF4-FFF2-40B4-BE49-F238E27FC236}">
                <a16:creationId xmlns:a16="http://schemas.microsoft.com/office/drawing/2014/main" id="{7032E466-6A2E-420C-9CB1-30E46D57957F}"/>
              </a:ext>
            </a:extLst>
          </p:cNvPr>
          <p:cNvSpPr txBox="1">
            <a:spLocks noChangeArrowheads="1"/>
          </p:cNvSpPr>
          <p:nvPr/>
        </p:nvSpPr>
        <p:spPr bwMode="auto">
          <a:xfrm>
            <a:off x="2242260" y="6252992"/>
            <a:ext cx="1301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b="1">
                <a:solidFill>
                  <a:schemeClr val="bg1">
                    <a:lumMod val="75000"/>
                  </a:schemeClr>
                </a:solidFill>
              </a:rPr>
              <a:t>Myopic Eye</a:t>
            </a:r>
          </a:p>
        </p:txBody>
      </p:sp>
      <p:sp>
        <p:nvSpPr>
          <p:cNvPr id="70" name="Rectangle 36">
            <a:extLst>
              <a:ext uri="{FF2B5EF4-FFF2-40B4-BE49-F238E27FC236}">
                <a16:creationId xmlns:a16="http://schemas.microsoft.com/office/drawing/2014/main" id="{355DE5CC-A175-41F4-87CA-4DE942CB67F8}"/>
              </a:ext>
            </a:extLst>
          </p:cNvPr>
          <p:cNvSpPr>
            <a:spLocks noChangeArrowheads="1"/>
          </p:cNvSpPr>
          <p:nvPr/>
        </p:nvSpPr>
        <p:spPr bwMode="auto">
          <a:xfrm>
            <a:off x="1696160" y="5141742"/>
            <a:ext cx="3048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1" name="Line 37">
            <a:extLst>
              <a:ext uri="{FF2B5EF4-FFF2-40B4-BE49-F238E27FC236}">
                <a16:creationId xmlns:a16="http://schemas.microsoft.com/office/drawing/2014/main" id="{F1FC7C89-B960-4576-BCBF-001AA7BB89F5}"/>
              </a:ext>
            </a:extLst>
          </p:cNvPr>
          <p:cNvSpPr>
            <a:spLocks noChangeShapeType="1"/>
          </p:cNvSpPr>
          <p:nvPr/>
        </p:nvSpPr>
        <p:spPr bwMode="auto">
          <a:xfrm>
            <a:off x="2000960" y="5141742"/>
            <a:ext cx="0" cy="53340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72" name="Line 27">
            <a:extLst>
              <a:ext uri="{FF2B5EF4-FFF2-40B4-BE49-F238E27FC236}">
                <a16:creationId xmlns:a16="http://schemas.microsoft.com/office/drawing/2014/main" id="{0C723D59-F0B9-485C-844C-BFF574AA484F}"/>
              </a:ext>
            </a:extLst>
          </p:cNvPr>
          <p:cNvSpPr>
            <a:spLocks noChangeShapeType="1"/>
          </p:cNvSpPr>
          <p:nvPr/>
        </p:nvSpPr>
        <p:spPr bwMode="auto">
          <a:xfrm>
            <a:off x="2153360" y="5065542"/>
            <a:ext cx="1524000" cy="350838"/>
          </a:xfrm>
          <a:prstGeom prst="line">
            <a:avLst/>
          </a:prstGeom>
          <a:noFill/>
          <a:ln w="9525">
            <a:solidFill>
              <a:schemeClr val="bg1">
                <a:lumMod val="75000"/>
              </a:schemeClr>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73" name="Line 28">
            <a:extLst>
              <a:ext uri="{FF2B5EF4-FFF2-40B4-BE49-F238E27FC236}">
                <a16:creationId xmlns:a16="http://schemas.microsoft.com/office/drawing/2014/main" id="{91144C2A-E331-4050-9C06-9B44CF4C947A}"/>
              </a:ext>
            </a:extLst>
          </p:cNvPr>
          <p:cNvSpPr>
            <a:spLocks noChangeShapeType="1"/>
          </p:cNvSpPr>
          <p:nvPr/>
        </p:nvSpPr>
        <p:spPr bwMode="auto">
          <a:xfrm flipV="1">
            <a:off x="2153360" y="5389392"/>
            <a:ext cx="1547813" cy="438150"/>
          </a:xfrm>
          <a:prstGeom prst="line">
            <a:avLst/>
          </a:prstGeom>
          <a:noFill/>
          <a:ln w="9525">
            <a:solidFill>
              <a:schemeClr val="bg1">
                <a:lumMod val="75000"/>
              </a:schemeClr>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74" name="Text Box 31">
            <a:extLst>
              <a:ext uri="{FF2B5EF4-FFF2-40B4-BE49-F238E27FC236}">
                <a16:creationId xmlns:a16="http://schemas.microsoft.com/office/drawing/2014/main" id="{0D893132-A126-478E-9089-E02F56ACD448}"/>
              </a:ext>
            </a:extLst>
          </p:cNvPr>
          <p:cNvSpPr txBox="1">
            <a:spLocks noChangeArrowheads="1"/>
          </p:cNvSpPr>
          <p:nvPr/>
        </p:nvSpPr>
        <p:spPr bwMode="auto">
          <a:xfrm>
            <a:off x="689685" y="6162505"/>
            <a:ext cx="1190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200" b="1" dirty="0">
                <a:solidFill>
                  <a:schemeClr val="bg1">
                    <a:lumMod val="75000"/>
                  </a:schemeClr>
                </a:solidFill>
              </a:rPr>
              <a:t>Plus</a:t>
            </a:r>
            <a:r>
              <a:rPr lang="en-US" altLang="en-US" sz="1200" i="1" dirty="0">
                <a:solidFill>
                  <a:schemeClr val="bg1">
                    <a:lumMod val="75000"/>
                  </a:schemeClr>
                </a:solidFill>
              </a:rPr>
              <a:t> error lens</a:t>
            </a:r>
          </a:p>
        </p:txBody>
      </p:sp>
      <p:sp>
        <p:nvSpPr>
          <p:cNvPr id="75" name="Line 32">
            <a:extLst>
              <a:ext uri="{FF2B5EF4-FFF2-40B4-BE49-F238E27FC236}">
                <a16:creationId xmlns:a16="http://schemas.microsoft.com/office/drawing/2014/main" id="{32B09FAC-A39F-4AD9-A9A3-43C00FB5FF30}"/>
              </a:ext>
            </a:extLst>
          </p:cNvPr>
          <p:cNvSpPr>
            <a:spLocks noChangeShapeType="1"/>
          </p:cNvSpPr>
          <p:nvPr/>
        </p:nvSpPr>
        <p:spPr bwMode="auto">
          <a:xfrm flipV="1">
            <a:off x="1696160" y="5671967"/>
            <a:ext cx="457200" cy="53340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79" name="TextBox 78">
            <a:extLst>
              <a:ext uri="{FF2B5EF4-FFF2-40B4-BE49-F238E27FC236}">
                <a16:creationId xmlns:a16="http://schemas.microsoft.com/office/drawing/2014/main" id="{F1C08D5C-CAF2-4B8B-9846-E738A9165371}"/>
              </a:ext>
            </a:extLst>
          </p:cNvPr>
          <p:cNvSpPr txBox="1"/>
          <p:nvPr/>
        </p:nvSpPr>
        <p:spPr>
          <a:xfrm>
            <a:off x="1041744" y="3549217"/>
            <a:ext cx="7416456" cy="954107"/>
          </a:xfrm>
          <a:prstGeom prst="rect">
            <a:avLst/>
          </a:prstGeom>
          <a:noFill/>
        </p:spPr>
        <p:txBody>
          <a:bodyPr wrap="square" rtlCol="0">
            <a:spAutoFit/>
          </a:bodyPr>
          <a:lstStyle/>
          <a:p>
            <a:r>
              <a:rPr lang="en-US" sz="1400" dirty="0">
                <a:solidFill>
                  <a:schemeClr val="bg1">
                    <a:lumMod val="75000"/>
                  </a:schemeClr>
                </a:solidFill>
              </a:rPr>
              <a:t>In a </a:t>
            </a:r>
            <a:r>
              <a:rPr lang="en-US" sz="1400" i="1" dirty="0" err="1">
                <a:solidFill>
                  <a:schemeClr val="bg1">
                    <a:lumMod val="75000"/>
                  </a:schemeClr>
                </a:solidFill>
              </a:rPr>
              <a:t>keratoablative</a:t>
            </a:r>
            <a:r>
              <a:rPr lang="en-US" sz="1400" i="1" dirty="0">
                <a:solidFill>
                  <a:schemeClr val="bg1">
                    <a:lumMod val="75000"/>
                  </a:schemeClr>
                </a:solidFill>
              </a:rPr>
              <a:t> laser procedures</a:t>
            </a:r>
            <a:r>
              <a:rPr lang="en-US" sz="1400" dirty="0">
                <a:solidFill>
                  <a:schemeClr val="bg1">
                    <a:lumMod val="75000"/>
                  </a:schemeClr>
                </a:solidFill>
              </a:rPr>
              <a:t> (</a:t>
            </a:r>
            <a:r>
              <a:rPr lang="en-US" sz="1400" dirty="0" err="1">
                <a:solidFill>
                  <a:schemeClr val="bg1">
                    <a:lumMod val="75000"/>
                  </a:schemeClr>
                </a:solidFill>
              </a:rPr>
              <a:t>eg</a:t>
            </a:r>
            <a:r>
              <a:rPr lang="en-US" sz="1400" dirty="0">
                <a:solidFill>
                  <a:schemeClr val="bg1">
                    <a:lumMod val="75000"/>
                  </a:schemeClr>
                </a:solidFill>
              </a:rPr>
              <a:t>, LASIK), the cornea is reshaped so as to offset the effect of the error lens. In </a:t>
            </a:r>
            <a:r>
              <a:rPr lang="en-US" sz="1400" b="1" dirty="0">
                <a:solidFill>
                  <a:schemeClr val="bg1">
                    <a:lumMod val="75000"/>
                  </a:schemeClr>
                </a:solidFill>
              </a:rPr>
              <a:t>myopic </a:t>
            </a:r>
            <a:r>
              <a:rPr lang="en-US" sz="1400" b="1" dirty="0" err="1">
                <a:solidFill>
                  <a:schemeClr val="bg1">
                    <a:lumMod val="75000"/>
                  </a:schemeClr>
                </a:solidFill>
              </a:rPr>
              <a:t>keratoablative</a:t>
            </a:r>
            <a:r>
              <a:rPr lang="en-US" sz="1400" b="1" dirty="0">
                <a:solidFill>
                  <a:schemeClr val="bg1">
                    <a:lumMod val="75000"/>
                  </a:schemeClr>
                </a:solidFill>
              </a:rPr>
              <a:t> surgery</a:t>
            </a:r>
            <a:r>
              <a:rPr lang="en-US" sz="1400" dirty="0">
                <a:solidFill>
                  <a:schemeClr val="bg1">
                    <a:lumMod val="75000"/>
                  </a:schemeClr>
                </a:solidFill>
              </a:rPr>
              <a:t>, the central cornea is flattened  to  reduce  its converging power. </a:t>
            </a:r>
            <a:r>
              <a:rPr lang="en-US" sz="1400" b="1" dirty="0">
                <a:solidFill>
                  <a:schemeClr val="bg1">
                    <a:lumMod val="75000"/>
                  </a:schemeClr>
                </a:solidFill>
              </a:rPr>
              <a:t>Hyperopic </a:t>
            </a:r>
            <a:r>
              <a:rPr lang="en-US" sz="1400" b="1" dirty="0" err="1">
                <a:solidFill>
                  <a:schemeClr val="bg1">
                    <a:lumMod val="65000"/>
                  </a:schemeClr>
                </a:solidFill>
              </a:rPr>
              <a:t>keratoablative</a:t>
            </a:r>
            <a:r>
              <a:rPr lang="en-US" sz="1400" b="1" dirty="0">
                <a:solidFill>
                  <a:schemeClr val="bg1">
                    <a:lumMod val="65000"/>
                  </a:schemeClr>
                </a:solidFill>
              </a:rPr>
              <a:t> surgery</a:t>
            </a:r>
            <a:r>
              <a:rPr lang="en-US" sz="1400" dirty="0">
                <a:solidFill>
                  <a:schemeClr val="bg1">
                    <a:lumMod val="65000"/>
                  </a:schemeClr>
                </a:solidFill>
              </a:rPr>
              <a:t> is the opposite—       </a:t>
            </a:r>
            <a:r>
              <a:rPr lang="en-US" sz="1400" b="1" dirty="0"/>
              <a:t>the central cornea is  </a:t>
            </a:r>
            <a:r>
              <a:rPr lang="en-US" sz="1400" b="1" i="1" dirty="0"/>
              <a:t>steepened</a:t>
            </a:r>
            <a:r>
              <a:rPr lang="en-US" sz="1400" b="1" dirty="0"/>
              <a:t>  </a:t>
            </a:r>
            <a:r>
              <a:rPr lang="en-US" sz="1400" dirty="0">
                <a:solidFill>
                  <a:schemeClr val="bg1">
                    <a:lumMod val="75000"/>
                  </a:schemeClr>
                </a:solidFill>
              </a:rPr>
              <a:t>to  </a:t>
            </a:r>
            <a:r>
              <a:rPr lang="en-US" sz="1400" i="1" dirty="0">
                <a:solidFill>
                  <a:schemeClr val="bg1">
                    <a:lumMod val="75000"/>
                  </a:schemeClr>
                </a:solidFill>
              </a:rPr>
              <a:t>increase</a:t>
            </a:r>
            <a:r>
              <a:rPr lang="en-US" sz="1400" dirty="0">
                <a:solidFill>
                  <a:schemeClr val="bg1">
                    <a:lumMod val="75000"/>
                  </a:schemeClr>
                </a:solidFill>
              </a:rPr>
              <a:t> its converging power.</a:t>
            </a:r>
          </a:p>
        </p:txBody>
      </p:sp>
      <p:sp>
        <p:nvSpPr>
          <p:cNvPr id="80" name="TextBox 79">
            <a:extLst>
              <a:ext uri="{FF2B5EF4-FFF2-40B4-BE49-F238E27FC236}">
                <a16:creationId xmlns:a16="http://schemas.microsoft.com/office/drawing/2014/main" id="{704C3282-FE2F-48C7-9619-FB6B4D0A74E9}"/>
              </a:ext>
            </a:extLst>
          </p:cNvPr>
          <p:cNvSpPr txBox="1"/>
          <p:nvPr/>
        </p:nvSpPr>
        <p:spPr>
          <a:xfrm>
            <a:off x="4464459" y="3589680"/>
            <a:ext cx="4360862" cy="830997"/>
          </a:xfrm>
          <a:prstGeom prst="rect">
            <a:avLst/>
          </a:prstGeom>
          <a:solidFill>
            <a:srgbClr val="00B0F0"/>
          </a:solidFill>
        </p:spPr>
        <p:txBody>
          <a:bodyPr wrap="square" rtlCol="0">
            <a:spAutoFit/>
          </a:bodyPr>
          <a:lstStyle/>
          <a:p>
            <a:r>
              <a:rPr lang="en-US" sz="1600" i="1" dirty="0"/>
              <a:t>In contrast, hyperopic </a:t>
            </a:r>
            <a:r>
              <a:rPr lang="en-US" sz="1600" i="1" dirty="0" err="1"/>
              <a:t>keratoablative</a:t>
            </a:r>
            <a:r>
              <a:rPr lang="en-US" sz="1600" i="1" dirty="0"/>
              <a:t> surgery is akin to shaving down the </a:t>
            </a:r>
            <a:r>
              <a:rPr lang="en-US" sz="1600" b="1" dirty="0">
                <a:solidFill>
                  <a:schemeClr val="bg1"/>
                </a:solidFill>
              </a:rPr>
              <a:t>rim</a:t>
            </a:r>
            <a:r>
              <a:rPr lang="en-US" sz="1600" i="1" dirty="0"/>
              <a:t> of a </a:t>
            </a:r>
            <a:r>
              <a:rPr lang="en-US" sz="1600" b="1" dirty="0">
                <a:solidFill>
                  <a:schemeClr val="bg1"/>
                </a:solidFill>
              </a:rPr>
              <a:t>mesa</a:t>
            </a:r>
            <a:r>
              <a:rPr lang="en-US" sz="1600" i="1" dirty="0"/>
              <a:t> in order to make its structure more mountain-like</a:t>
            </a:r>
          </a:p>
        </p:txBody>
      </p:sp>
    </p:spTree>
    <p:extLst>
      <p:ext uri="{BB962C8B-B14F-4D97-AF65-F5344CB8AC3E}">
        <p14:creationId xmlns:p14="http://schemas.microsoft.com/office/powerpoint/2010/main" val="378914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C869C84-EBA7-4D08-9D18-ABD326C2865E}"/>
              </a:ext>
            </a:extLst>
          </p:cNvPr>
          <p:cNvSpPr/>
          <p:nvPr/>
        </p:nvSpPr>
        <p:spPr>
          <a:xfrm>
            <a:off x="6407426" y="2971800"/>
            <a:ext cx="1637264" cy="381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A07C73F-5239-4D01-8CD4-3863D5C979C7}"/>
              </a:ext>
            </a:extLst>
          </p:cNvPr>
          <p:cNvSpPr/>
          <p:nvPr/>
        </p:nvSpPr>
        <p:spPr>
          <a:xfrm>
            <a:off x="5588794" y="3319950"/>
            <a:ext cx="2455896" cy="381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AFBC0A7-FBC1-4667-AC5B-EDB72AC3525E}"/>
              </a:ext>
            </a:extLst>
          </p:cNvPr>
          <p:cNvSpPr/>
          <p:nvPr/>
        </p:nvSpPr>
        <p:spPr>
          <a:xfrm>
            <a:off x="1143000" y="2133600"/>
            <a:ext cx="1828800" cy="381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505003F-930C-468F-BC7A-0E18EB3F2A89}"/>
              </a:ext>
            </a:extLst>
          </p:cNvPr>
          <p:cNvSpPr/>
          <p:nvPr/>
        </p:nvSpPr>
        <p:spPr>
          <a:xfrm>
            <a:off x="4915936" y="2133600"/>
            <a:ext cx="1637264" cy="381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13ADA91-CD05-4ADE-BF89-199311EF9CD9}"/>
              </a:ext>
            </a:extLst>
          </p:cNvPr>
          <p:cNvSpPr/>
          <p:nvPr/>
        </p:nvSpPr>
        <p:spPr>
          <a:xfrm>
            <a:off x="3200400" y="2146300"/>
            <a:ext cx="1219200" cy="381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ECF1DFB-29D2-4384-8846-DD35E5211905}"/>
              </a:ext>
            </a:extLst>
          </p:cNvPr>
          <p:cNvSpPr/>
          <p:nvPr/>
        </p:nvSpPr>
        <p:spPr>
          <a:xfrm>
            <a:off x="5588794" y="2514600"/>
            <a:ext cx="1637264" cy="381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3316" name="Rectangle 4">
            <a:extLst>
              <a:ext uri="{FF2B5EF4-FFF2-40B4-BE49-F238E27FC236}">
                <a16:creationId xmlns:a16="http://schemas.microsoft.com/office/drawing/2014/main" id="{F2A45AD5-04B2-4005-9674-698822A801A6}"/>
              </a:ext>
            </a:extLst>
          </p:cNvPr>
          <p:cNvSpPr>
            <a:spLocks noGrp="1" noChangeArrowheads="1"/>
          </p:cNvSpPr>
          <p:nvPr>
            <p:ph type="body" idx="1"/>
          </p:nvPr>
        </p:nvSpPr>
        <p:spPr>
          <a:xfrm>
            <a:off x="385970" y="1760538"/>
            <a:ext cx="7919830" cy="4411662"/>
          </a:xfrm>
        </p:spPr>
        <p:txBody>
          <a:bodyPr/>
          <a:lstStyle/>
          <a:p>
            <a:pPr eaLnBrk="1" hangingPunct="1">
              <a:lnSpc>
                <a:spcPct val="90000"/>
              </a:lnSpc>
            </a:pPr>
            <a:r>
              <a:rPr lang="en-US" altLang="en-US" sz="2600" dirty="0"/>
              <a:t>The refractive state of an eye—that is, whether it is  </a:t>
            </a:r>
            <a:r>
              <a:rPr lang="en-US" altLang="en-US" sz="2600" dirty="0">
                <a:solidFill>
                  <a:srgbClr val="FF0000"/>
                </a:solidFill>
              </a:rPr>
              <a:t>emmetropic </a:t>
            </a:r>
            <a:r>
              <a:rPr lang="en-US" altLang="en-US" sz="2600" dirty="0"/>
              <a:t>,  </a:t>
            </a:r>
            <a:r>
              <a:rPr lang="en-US" altLang="en-US" sz="2600" dirty="0">
                <a:solidFill>
                  <a:srgbClr val="FF0000"/>
                </a:solidFill>
              </a:rPr>
              <a:t>myopic</a:t>
            </a:r>
            <a:r>
              <a:rPr lang="en-US" altLang="en-US" sz="2600" dirty="0"/>
              <a:t>  or  </a:t>
            </a:r>
            <a:r>
              <a:rPr lang="en-US" altLang="en-US" sz="2600" dirty="0">
                <a:solidFill>
                  <a:srgbClr val="FF0000"/>
                </a:solidFill>
              </a:rPr>
              <a:t>hyperopic</a:t>
            </a:r>
            <a:r>
              <a:rPr lang="en-US" altLang="en-US" sz="2600" dirty="0"/>
              <a:t>—is determined by the location of its  </a:t>
            </a:r>
            <a:r>
              <a:rPr lang="en-US" altLang="en-US" sz="2600" b="1" i="1" dirty="0"/>
              <a:t>far point</a:t>
            </a:r>
          </a:p>
          <a:p>
            <a:pPr eaLnBrk="1" hangingPunct="1">
              <a:lnSpc>
                <a:spcPct val="90000"/>
              </a:lnSpc>
            </a:pPr>
            <a:r>
              <a:rPr lang="en-US" altLang="en-US" sz="2600" dirty="0">
                <a:solidFill>
                  <a:srgbClr val="0000FF"/>
                </a:solidFill>
              </a:rPr>
              <a:t>The far point is: </a:t>
            </a:r>
            <a:r>
              <a:rPr lang="en-US" altLang="en-US" sz="2600" i="1" dirty="0">
                <a:solidFill>
                  <a:srgbClr val="0000FF"/>
                </a:solidFill>
              </a:rPr>
              <a:t>The location in space  conjugate  to the retina when the eye is not  accommodating</a:t>
            </a:r>
          </a:p>
        </p:txBody>
      </p:sp>
      <p:sp>
        <p:nvSpPr>
          <p:cNvPr id="13340" name="Slide Number Placeholder 1">
            <a:extLst>
              <a:ext uri="{FF2B5EF4-FFF2-40B4-BE49-F238E27FC236}">
                <a16:creationId xmlns:a16="http://schemas.microsoft.com/office/drawing/2014/main" id="{AC2AB527-BEAF-4589-BB9E-A0F795E6074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1DA1A81-B25A-4935-BF02-289B46E5E099}" type="slidenum">
              <a:rPr lang="en-US" altLang="en-US" sz="1000"/>
              <a:pPr>
                <a:spcBef>
                  <a:spcPct val="0"/>
                </a:spcBef>
                <a:buClrTx/>
                <a:buSzTx/>
                <a:buFontTx/>
                <a:buNone/>
              </a:pPr>
              <a:t>11</a:t>
            </a:fld>
            <a:endParaRPr lang="en-US" altLang="en-US" sz="1000"/>
          </a:p>
        </p:txBody>
      </p:sp>
      <p:sp>
        <p:nvSpPr>
          <p:cNvPr id="18" name="Rectangle 2">
            <a:extLst>
              <a:ext uri="{FF2B5EF4-FFF2-40B4-BE49-F238E27FC236}">
                <a16:creationId xmlns:a16="http://schemas.microsoft.com/office/drawing/2014/main" id="{F37FA8D7-9E4E-4E0B-AE33-E6D05996353C}"/>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25" name="Text Box 29">
            <a:extLst>
              <a:ext uri="{FF2B5EF4-FFF2-40B4-BE49-F238E27FC236}">
                <a16:creationId xmlns:a16="http://schemas.microsoft.com/office/drawing/2014/main" id="{09C3A832-11FA-4F38-920C-49CC068D67FF}"/>
              </a:ext>
            </a:extLst>
          </p:cNvPr>
          <p:cNvSpPr txBox="1">
            <a:spLocks noChangeArrowheads="1"/>
          </p:cNvSpPr>
          <p:nvPr/>
        </p:nvSpPr>
        <p:spPr bwMode="auto">
          <a:xfrm>
            <a:off x="388317" y="3952210"/>
            <a:ext cx="8039791" cy="30777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solidFill>
              </a:rPr>
              <a:t>(</a:t>
            </a:r>
            <a:r>
              <a:rPr lang="en-US" altLang="en-US" sz="1400" i="1" dirty="0">
                <a:solidFill>
                  <a:schemeClr val="bg1"/>
                </a:solidFill>
              </a:rPr>
              <a:t>Accommodation</a:t>
            </a:r>
            <a:r>
              <a:rPr lang="en-US" altLang="en-US" sz="1400" dirty="0">
                <a:solidFill>
                  <a:schemeClr val="bg1"/>
                </a:solidFill>
              </a:rPr>
              <a:t> refers to conformational changes in the ciliary body/lens to facilitate vision at near.)</a:t>
            </a:r>
          </a:p>
        </p:txBody>
      </p:sp>
    </p:spTree>
    <p:extLst>
      <p:ext uri="{BB962C8B-B14F-4D97-AF65-F5344CB8AC3E}">
        <p14:creationId xmlns:p14="http://schemas.microsoft.com/office/powerpoint/2010/main" val="368391995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2260D96E-49C5-4BF2-93FB-E41A57836288}"/>
              </a:ext>
            </a:extLst>
          </p:cNvPr>
          <p:cNvSpPr txBox="1"/>
          <p:nvPr/>
        </p:nvSpPr>
        <p:spPr>
          <a:xfrm>
            <a:off x="1041744" y="3549217"/>
            <a:ext cx="7416456" cy="954107"/>
          </a:xfrm>
          <a:prstGeom prst="rect">
            <a:avLst/>
          </a:prstGeom>
          <a:noFill/>
        </p:spPr>
        <p:txBody>
          <a:bodyPr wrap="square" rtlCol="0">
            <a:spAutoFit/>
          </a:bodyPr>
          <a:lstStyle/>
          <a:p>
            <a:r>
              <a:rPr lang="en-US" sz="1400" dirty="0">
                <a:solidFill>
                  <a:schemeClr val="bg1">
                    <a:lumMod val="75000"/>
                  </a:schemeClr>
                </a:solidFill>
              </a:rPr>
              <a:t>In a </a:t>
            </a:r>
            <a:r>
              <a:rPr lang="en-US" sz="1400" i="1" dirty="0" err="1">
                <a:solidFill>
                  <a:schemeClr val="bg1">
                    <a:lumMod val="75000"/>
                  </a:schemeClr>
                </a:solidFill>
              </a:rPr>
              <a:t>keratoablative</a:t>
            </a:r>
            <a:r>
              <a:rPr lang="en-US" sz="1400" i="1" dirty="0">
                <a:solidFill>
                  <a:schemeClr val="bg1">
                    <a:lumMod val="75000"/>
                  </a:schemeClr>
                </a:solidFill>
              </a:rPr>
              <a:t> laser procedures</a:t>
            </a:r>
            <a:r>
              <a:rPr lang="en-US" sz="1400" dirty="0">
                <a:solidFill>
                  <a:schemeClr val="bg1">
                    <a:lumMod val="75000"/>
                  </a:schemeClr>
                </a:solidFill>
              </a:rPr>
              <a:t> (</a:t>
            </a:r>
            <a:r>
              <a:rPr lang="en-US" sz="1400" dirty="0" err="1">
                <a:solidFill>
                  <a:schemeClr val="bg1">
                    <a:lumMod val="75000"/>
                  </a:schemeClr>
                </a:solidFill>
              </a:rPr>
              <a:t>eg</a:t>
            </a:r>
            <a:r>
              <a:rPr lang="en-US" sz="1400" dirty="0">
                <a:solidFill>
                  <a:schemeClr val="bg1">
                    <a:lumMod val="75000"/>
                  </a:schemeClr>
                </a:solidFill>
              </a:rPr>
              <a:t>, LASIK), the cornea is reshaped so as to offset the effect of the error lens. In </a:t>
            </a:r>
            <a:r>
              <a:rPr lang="en-US" sz="1400" b="1" dirty="0">
                <a:solidFill>
                  <a:schemeClr val="bg1">
                    <a:lumMod val="75000"/>
                  </a:schemeClr>
                </a:solidFill>
              </a:rPr>
              <a:t>myopic </a:t>
            </a:r>
            <a:r>
              <a:rPr lang="en-US" sz="1400" b="1" dirty="0" err="1">
                <a:solidFill>
                  <a:schemeClr val="bg1">
                    <a:lumMod val="75000"/>
                  </a:schemeClr>
                </a:solidFill>
              </a:rPr>
              <a:t>keratoablative</a:t>
            </a:r>
            <a:r>
              <a:rPr lang="en-US" sz="1400" b="1" dirty="0">
                <a:solidFill>
                  <a:schemeClr val="bg1">
                    <a:lumMod val="75000"/>
                  </a:schemeClr>
                </a:solidFill>
              </a:rPr>
              <a:t> surgery</a:t>
            </a:r>
            <a:r>
              <a:rPr lang="en-US" sz="1400" dirty="0">
                <a:solidFill>
                  <a:schemeClr val="bg1">
                    <a:lumMod val="75000"/>
                  </a:schemeClr>
                </a:solidFill>
              </a:rPr>
              <a:t>, the central cornea is flattened  to reduce its converging power. </a:t>
            </a:r>
            <a:r>
              <a:rPr lang="en-US" sz="1400" b="1" dirty="0">
                <a:solidFill>
                  <a:schemeClr val="bg1">
                    <a:lumMod val="75000"/>
                  </a:schemeClr>
                </a:solidFill>
              </a:rPr>
              <a:t>Hyperopic </a:t>
            </a:r>
            <a:r>
              <a:rPr lang="en-US" sz="1400" b="1" dirty="0" err="1">
                <a:solidFill>
                  <a:schemeClr val="bg1">
                    <a:lumMod val="75000"/>
                  </a:schemeClr>
                </a:solidFill>
              </a:rPr>
              <a:t>keratoablative</a:t>
            </a:r>
            <a:r>
              <a:rPr lang="en-US" sz="1400" b="1" dirty="0">
                <a:solidFill>
                  <a:schemeClr val="bg1">
                    <a:lumMod val="75000"/>
                  </a:schemeClr>
                </a:solidFill>
              </a:rPr>
              <a:t> surgery</a:t>
            </a:r>
            <a:r>
              <a:rPr lang="en-US" sz="1400" dirty="0">
                <a:solidFill>
                  <a:schemeClr val="bg1">
                    <a:lumMod val="75000"/>
                  </a:schemeClr>
                </a:solidFill>
              </a:rPr>
              <a:t> is the opposite—       </a:t>
            </a:r>
            <a:r>
              <a:rPr lang="en-US" sz="1400" b="1" dirty="0">
                <a:solidFill>
                  <a:schemeClr val="bg1">
                    <a:lumMod val="75000"/>
                  </a:schemeClr>
                </a:solidFill>
              </a:rPr>
              <a:t>the central cornea is </a:t>
            </a:r>
            <a:r>
              <a:rPr lang="en-US" sz="1400" b="1" i="1" dirty="0">
                <a:solidFill>
                  <a:schemeClr val="bg1">
                    <a:lumMod val="75000"/>
                  </a:schemeClr>
                </a:solidFill>
              </a:rPr>
              <a:t>steepened</a:t>
            </a:r>
            <a:r>
              <a:rPr lang="en-US" sz="1400" b="1" dirty="0">
                <a:solidFill>
                  <a:schemeClr val="bg1">
                    <a:lumMod val="75000"/>
                  </a:schemeClr>
                </a:solidFill>
              </a:rPr>
              <a:t> </a:t>
            </a:r>
            <a:r>
              <a:rPr lang="en-US" sz="1400" dirty="0">
                <a:solidFill>
                  <a:schemeClr val="bg1">
                    <a:lumMod val="75000"/>
                  </a:schemeClr>
                </a:solidFill>
              </a:rPr>
              <a:t>to </a:t>
            </a:r>
            <a:r>
              <a:rPr lang="en-US" sz="1400" i="1" dirty="0">
                <a:solidFill>
                  <a:schemeClr val="bg1">
                    <a:lumMod val="75000"/>
                  </a:schemeClr>
                </a:solidFill>
              </a:rPr>
              <a:t>increase</a:t>
            </a:r>
            <a:r>
              <a:rPr lang="en-US" sz="1400" dirty="0">
                <a:solidFill>
                  <a:schemeClr val="bg1">
                    <a:lumMod val="75000"/>
                  </a:schemeClr>
                </a:solidFill>
              </a:rPr>
              <a:t> its converging power.</a:t>
            </a:r>
          </a:p>
        </p:txBody>
      </p:sp>
      <p:sp>
        <p:nvSpPr>
          <p:cNvPr id="75778" name="Text Box 3"/>
          <p:cNvSpPr txBox="1">
            <a:spLocks noChangeArrowheads="1"/>
          </p:cNvSpPr>
          <p:nvPr/>
        </p:nvSpPr>
        <p:spPr bwMode="auto">
          <a:xfrm>
            <a:off x="3960813" y="762000"/>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7577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75780" name="Text Box 5"/>
          <p:cNvSpPr txBox="1">
            <a:spLocks noChangeArrowheads="1"/>
          </p:cNvSpPr>
          <p:nvPr/>
        </p:nvSpPr>
        <p:spPr bwMode="auto">
          <a:xfrm>
            <a:off x="4416425" y="3048000"/>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7578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2" name="Line 7"/>
          <p:cNvSpPr>
            <a:spLocks noChangeShapeType="1"/>
          </p:cNvSpPr>
          <p:nvPr/>
        </p:nvSpPr>
        <p:spPr bwMode="auto">
          <a:xfrm>
            <a:off x="4724400" y="1474788"/>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3" name="Line 8"/>
          <p:cNvSpPr>
            <a:spLocks noChangeShapeType="1"/>
          </p:cNvSpPr>
          <p:nvPr/>
        </p:nvSpPr>
        <p:spPr bwMode="auto">
          <a:xfrm flipH="1">
            <a:off x="5424488"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4" name="Line 9"/>
          <p:cNvSpPr>
            <a:spLocks noChangeShapeType="1"/>
          </p:cNvSpPr>
          <p:nvPr/>
        </p:nvSpPr>
        <p:spPr bwMode="auto">
          <a:xfrm>
            <a:off x="6583363" y="2544763"/>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5" name="Text Box 36"/>
          <p:cNvSpPr txBox="1">
            <a:spLocks noChangeArrowheads="1"/>
          </p:cNvSpPr>
          <p:nvPr/>
        </p:nvSpPr>
        <p:spPr bwMode="auto">
          <a:xfrm>
            <a:off x="6229291" y="3068638"/>
            <a:ext cx="800219" cy="3139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b="1"/>
              <a:t>Laser</a:t>
            </a:r>
          </a:p>
        </p:txBody>
      </p:sp>
      <p:sp>
        <p:nvSpPr>
          <p:cNvPr id="757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6EF3252-6681-4659-95F8-1003B78F1A8A}" type="slidenum">
              <a:rPr lang="en-US" altLang="en-US" sz="1000" smtClean="0"/>
              <a:pPr>
                <a:spcBef>
                  <a:spcPct val="0"/>
                </a:spcBef>
                <a:buClrTx/>
                <a:buSzTx/>
                <a:buFontTx/>
                <a:buNone/>
              </a:pPr>
              <a:t>110</a:t>
            </a:fld>
            <a:endParaRPr lang="en-US" altLang="en-US" sz="1000"/>
          </a:p>
        </p:txBody>
      </p:sp>
      <p:sp>
        <p:nvSpPr>
          <p:cNvPr id="75792" name="Rectangle 2"/>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75794" name="Text Box 4"/>
          <p:cNvSpPr txBox="1">
            <a:spLocks noChangeArrowheads="1"/>
          </p:cNvSpPr>
          <p:nvPr/>
        </p:nvSpPr>
        <p:spPr bwMode="auto">
          <a:xfrm>
            <a:off x="1403350"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75795" name="Text Box 5"/>
          <p:cNvSpPr txBox="1">
            <a:spLocks noChangeArrowheads="1"/>
          </p:cNvSpPr>
          <p:nvPr/>
        </p:nvSpPr>
        <p:spPr bwMode="auto">
          <a:xfrm>
            <a:off x="152400" y="310515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75796"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7"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8" name="Text Box 36"/>
          <p:cNvSpPr txBox="1">
            <a:spLocks noChangeArrowheads="1"/>
          </p:cNvSpPr>
          <p:nvPr/>
        </p:nvSpPr>
        <p:spPr bwMode="auto">
          <a:xfrm>
            <a:off x="2497138" y="312578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cxnSp>
        <p:nvCxnSpPr>
          <p:cNvPr id="14" name="Straight Arrow Connector 13"/>
          <p:cNvCxnSpPr>
            <a:stCxn id="75783" idx="0"/>
          </p:cNvCxnSpPr>
          <p:nvPr/>
        </p:nvCxnSpPr>
        <p:spPr>
          <a:xfrm>
            <a:off x="6583363" y="2522538"/>
            <a:ext cx="0" cy="449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815"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grpSp>
        <p:nvGrpSpPr>
          <p:cNvPr id="21" name="Group 5">
            <a:extLst>
              <a:ext uri="{FF2B5EF4-FFF2-40B4-BE49-F238E27FC236}">
                <a16:creationId xmlns:a16="http://schemas.microsoft.com/office/drawing/2014/main" id="{C15CD831-0B56-4DBC-B1C7-5D3C0A5DCF19}"/>
              </a:ext>
            </a:extLst>
          </p:cNvPr>
          <p:cNvGrpSpPr>
            <a:grpSpLocks/>
          </p:cNvGrpSpPr>
          <p:nvPr/>
        </p:nvGrpSpPr>
        <p:grpSpPr bwMode="auto">
          <a:xfrm>
            <a:off x="6195781" y="4684542"/>
            <a:ext cx="1676400" cy="1524000"/>
            <a:chOff x="2832" y="1728"/>
            <a:chExt cx="1104" cy="960"/>
          </a:xfrm>
        </p:grpSpPr>
        <p:sp>
          <p:nvSpPr>
            <p:cNvPr id="22" name="Oval 6">
              <a:extLst>
                <a:ext uri="{FF2B5EF4-FFF2-40B4-BE49-F238E27FC236}">
                  <a16:creationId xmlns:a16="http://schemas.microsoft.com/office/drawing/2014/main" id="{131A82D0-F2FD-423F-B57B-96D2B1AF3D90}"/>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3" name="Oval 7">
              <a:extLst>
                <a:ext uri="{FF2B5EF4-FFF2-40B4-BE49-F238E27FC236}">
                  <a16:creationId xmlns:a16="http://schemas.microsoft.com/office/drawing/2014/main" id="{591605C5-8D54-4F97-8555-66EEB4BDDCC9}"/>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4" name="AutoShape 8">
              <a:extLst>
                <a:ext uri="{FF2B5EF4-FFF2-40B4-BE49-F238E27FC236}">
                  <a16:creationId xmlns:a16="http://schemas.microsoft.com/office/drawing/2014/main" id="{CD12011E-72AA-4064-A64A-F60924DBEFA5}"/>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5" name="AutoShape 9">
              <a:extLst>
                <a:ext uri="{FF2B5EF4-FFF2-40B4-BE49-F238E27FC236}">
                  <a16:creationId xmlns:a16="http://schemas.microsoft.com/office/drawing/2014/main" id="{8C2AC0F9-04A8-4E49-B03C-02BED29CAC36}"/>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26" name="Oval 10">
            <a:extLst>
              <a:ext uri="{FF2B5EF4-FFF2-40B4-BE49-F238E27FC236}">
                <a16:creationId xmlns:a16="http://schemas.microsoft.com/office/drawing/2014/main" id="{BE48F0CA-9624-4795-B885-BED54D5FC6DE}"/>
              </a:ext>
            </a:extLst>
          </p:cNvPr>
          <p:cNvSpPr>
            <a:spLocks noChangeArrowheads="1"/>
          </p:cNvSpPr>
          <p:nvPr/>
        </p:nvSpPr>
        <p:spPr bwMode="auto">
          <a:xfrm>
            <a:off x="6486294" y="4990930"/>
            <a:ext cx="146050" cy="8366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7" name="Line 25">
            <a:extLst>
              <a:ext uri="{FF2B5EF4-FFF2-40B4-BE49-F238E27FC236}">
                <a16:creationId xmlns:a16="http://schemas.microsoft.com/office/drawing/2014/main" id="{C183BB02-C6A8-45C5-9C35-0F84E0B69E37}"/>
              </a:ext>
            </a:extLst>
          </p:cNvPr>
          <p:cNvSpPr>
            <a:spLocks noChangeShapeType="1"/>
          </p:cNvSpPr>
          <p:nvPr/>
        </p:nvSpPr>
        <p:spPr bwMode="auto">
          <a:xfrm>
            <a:off x="6424381" y="5065542"/>
            <a:ext cx="1447800" cy="338138"/>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26">
            <a:extLst>
              <a:ext uri="{FF2B5EF4-FFF2-40B4-BE49-F238E27FC236}">
                <a16:creationId xmlns:a16="http://schemas.microsoft.com/office/drawing/2014/main" id="{1F13CF7F-4314-40C6-B83F-4E70B45B6CF4}"/>
              </a:ext>
            </a:extLst>
          </p:cNvPr>
          <p:cNvSpPr>
            <a:spLocks noChangeShapeType="1"/>
          </p:cNvSpPr>
          <p:nvPr/>
        </p:nvSpPr>
        <p:spPr bwMode="auto">
          <a:xfrm flipV="1">
            <a:off x="6424381" y="5403680"/>
            <a:ext cx="1447800" cy="42386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Text Box 29">
            <a:extLst>
              <a:ext uri="{FF2B5EF4-FFF2-40B4-BE49-F238E27FC236}">
                <a16:creationId xmlns:a16="http://schemas.microsoft.com/office/drawing/2014/main" id="{5203B28D-5500-40BD-B002-337D9F87CAAB}"/>
              </a:ext>
            </a:extLst>
          </p:cNvPr>
          <p:cNvSpPr txBox="1">
            <a:spLocks noChangeArrowheads="1"/>
          </p:cNvSpPr>
          <p:nvPr/>
        </p:nvSpPr>
        <p:spPr bwMode="auto">
          <a:xfrm>
            <a:off x="6291031" y="6252992"/>
            <a:ext cx="1593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a:solidFill>
                  <a:srgbClr val="FF0000"/>
                </a:solidFill>
              </a:rPr>
              <a:t>Hyperopic Eye</a:t>
            </a:r>
          </a:p>
        </p:txBody>
      </p:sp>
      <p:sp>
        <p:nvSpPr>
          <p:cNvPr id="30" name="Rectangle 38">
            <a:extLst>
              <a:ext uri="{FF2B5EF4-FFF2-40B4-BE49-F238E27FC236}">
                <a16:creationId xmlns:a16="http://schemas.microsoft.com/office/drawing/2014/main" id="{FDDDEF5F-A0EB-4D56-9AAD-D8B707448F0D}"/>
              </a:ext>
            </a:extLst>
          </p:cNvPr>
          <p:cNvSpPr>
            <a:spLocks noChangeArrowheads="1"/>
          </p:cNvSpPr>
          <p:nvPr/>
        </p:nvSpPr>
        <p:spPr bwMode="auto">
          <a:xfrm>
            <a:off x="5967181" y="5141742"/>
            <a:ext cx="304800" cy="5334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1" name="AutoShape 40">
            <a:extLst>
              <a:ext uri="{FF2B5EF4-FFF2-40B4-BE49-F238E27FC236}">
                <a16:creationId xmlns:a16="http://schemas.microsoft.com/office/drawing/2014/main" id="{E65D1B9A-6282-49AA-AAD2-C7F5341B54F2}"/>
              </a:ext>
            </a:extLst>
          </p:cNvPr>
          <p:cNvSpPr>
            <a:spLocks noChangeArrowheads="1"/>
          </p:cNvSpPr>
          <p:nvPr/>
        </p:nvSpPr>
        <p:spPr bwMode="auto">
          <a:xfrm>
            <a:off x="6043381" y="5141742"/>
            <a:ext cx="228600" cy="533400"/>
          </a:xfrm>
          <a:prstGeom prst="moon">
            <a:avLst>
              <a:gd name="adj" fmla="val 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2" name="Right Arrow 37">
            <a:extLst>
              <a:ext uri="{FF2B5EF4-FFF2-40B4-BE49-F238E27FC236}">
                <a16:creationId xmlns:a16="http://schemas.microsoft.com/office/drawing/2014/main" id="{6541E7CE-2215-4B2D-9008-D38589AA5544}"/>
              </a:ext>
            </a:extLst>
          </p:cNvPr>
          <p:cNvSpPr/>
          <p:nvPr/>
        </p:nvSpPr>
        <p:spPr>
          <a:xfrm>
            <a:off x="5281381" y="5294142"/>
            <a:ext cx="56515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Arc 32">
            <a:extLst>
              <a:ext uri="{FF2B5EF4-FFF2-40B4-BE49-F238E27FC236}">
                <a16:creationId xmlns:a16="http://schemas.microsoft.com/office/drawing/2014/main" id="{164401A2-D190-4D7B-82EC-60D2AA8F2C44}"/>
              </a:ext>
            </a:extLst>
          </p:cNvPr>
          <p:cNvSpPr/>
          <p:nvPr/>
        </p:nvSpPr>
        <p:spPr>
          <a:xfrm rot="13165570">
            <a:off x="6133869" y="5105230"/>
            <a:ext cx="1106487" cy="803275"/>
          </a:xfrm>
          <a:prstGeom prst="arc">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 name="Text Box 35">
            <a:extLst>
              <a:ext uri="{FF2B5EF4-FFF2-40B4-BE49-F238E27FC236}">
                <a16:creationId xmlns:a16="http://schemas.microsoft.com/office/drawing/2014/main" id="{6F4D2E38-FDD0-4592-905B-448A993EC8E2}"/>
              </a:ext>
            </a:extLst>
          </p:cNvPr>
          <p:cNvSpPr txBox="1">
            <a:spLocks noChangeArrowheads="1"/>
          </p:cNvSpPr>
          <p:nvPr/>
        </p:nvSpPr>
        <p:spPr bwMode="auto">
          <a:xfrm>
            <a:off x="4747981" y="6162505"/>
            <a:ext cx="13096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b="1">
                <a:solidFill>
                  <a:srgbClr val="FF0000"/>
                </a:solidFill>
              </a:rPr>
              <a:t>Minus</a:t>
            </a:r>
            <a:r>
              <a:rPr lang="en-US" altLang="en-US" sz="1200" i="1">
                <a:solidFill>
                  <a:srgbClr val="FF0000"/>
                </a:solidFill>
              </a:rPr>
              <a:t> error lens</a:t>
            </a:r>
          </a:p>
        </p:txBody>
      </p:sp>
      <p:sp>
        <p:nvSpPr>
          <p:cNvPr id="35" name="Line 36">
            <a:extLst>
              <a:ext uri="{FF2B5EF4-FFF2-40B4-BE49-F238E27FC236}">
                <a16:creationId xmlns:a16="http://schemas.microsoft.com/office/drawing/2014/main" id="{BB03E468-136E-42F0-9664-234234E63677}"/>
              </a:ext>
            </a:extLst>
          </p:cNvPr>
          <p:cNvSpPr>
            <a:spLocks noChangeShapeType="1"/>
          </p:cNvSpPr>
          <p:nvPr/>
        </p:nvSpPr>
        <p:spPr bwMode="auto">
          <a:xfrm flipV="1">
            <a:off x="5890981" y="5671967"/>
            <a:ext cx="457200" cy="533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AutoShape 11">
            <a:extLst>
              <a:ext uri="{FF2B5EF4-FFF2-40B4-BE49-F238E27FC236}">
                <a16:creationId xmlns:a16="http://schemas.microsoft.com/office/drawing/2014/main" id="{746B079B-80DF-4FC0-AEB7-8710A3E830E1}"/>
              </a:ext>
            </a:extLst>
          </p:cNvPr>
          <p:cNvSpPr>
            <a:spLocks noChangeArrowheads="1"/>
          </p:cNvSpPr>
          <p:nvPr/>
        </p:nvSpPr>
        <p:spPr bwMode="auto">
          <a:xfrm rot="10800000">
            <a:off x="6268806" y="4989342"/>
            <a:ext cx="217488" cy="533400"/>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7" name="Line 21">
            <a:extLst>
              <a:ext uri="{FF2B5EF4-FFF2-40B4-BE49-F238E27FC236}">
                <a16:creationId xmlns:a16="http://schemas.microsoft.com/office/drawing/2014/main" id="{06EF195C-1252-4454-8F5C-ACFC752599A6}"/>
              </a:ext>
            </a:extLst>
          </p:cNvPr>
          <p:cNvSpPr>
            <a:spLocks noChangeShapeType="1"/>
          </p:cNvSpPr>
          <p:nvPr/>
        </p:nvSpPr>
        <p:spPr bwMode="auto">
          <a:xfrm flipH="1">
            <a:off x="5205181" y="5065542"/>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AutoShape 12">
            <a:extLst>
              <a:ext uri="{FF2B5EF4-FFF2-40B4-BE49-F238E27FC236}">
                <a16:creationId xmlns:a16="http://schemas.microsoft.com/office/drawing/2014/main" id="{835738CC-140D-4776-9A9A-FD6AA892E530}"/>
              </a:ext>
            </a:extLst>
          </p:cNvPr>
          <p:cNvSpPr>
            <a:spLocks noChangeArrowheads="1"/>
          </p:cNvSpPr>
          <p:nvPr/>
        </p:nvSpPr>
        <p:spPr bwMode="auto">
          <a:xfrm>
            <a:off x="6268806" y="5448130"/>
            <a:ext cx="217488" cy="455612"/>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9" name="Line 22">
            <a:extLst>
              <a:ext uri="{FF2B5EF4-FFF2-40B4-BE49-F238E27FC236}">
                <a16:creationId xmlns:a16="http://schemas.microsoft.com/office/drawing/2014/main" id="{ED135952-1B67-4038-8A0E-E8AD2E3DC8F9}"/>
              </a:ext>
            </a:extLst>
          </p:cNvPr>
          <p:cNvSpPr>
            <a:spLocks noChangeShapeType="1"/>
          </p:cNvSpPr>
          <p:nvPr/>
        </p:nvSpPr>
        <p:spPr bwMode="auto">
          <a:xfrm flipH="1">
            <a:off x="5205181" y="5827542"/>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0" name="Group 13">
            <a:extLst>
              <a:ext uri="{FF2B5EF4-FFF2-40B4-BE49-F238E27FC236}">
                <a16:creationId xmlns:a16="http://schemas.microsoft.com/office/drawing/2014/main" id="{666B0462-7755-4B02-B192-364C51F7E1DC}"/>
              </a:ext>
            </a:extLst>
          </p:cNvPr>
          <p:cNvGrpSpPr>
            <a:grpSpLocks/>
          </p:cNvGrpSpPr>
          <p:nvPr/>
        </p:nvGrpSpPr>
        <p:grpSpPr bwMode="auto">
          <a:xfrm>
            <a:off x="1928581" y="4684542"/>
            <a:ext cx="1752600" cy="1524000"/>
            <a:chOff x="3648" y="1824"/>
            <a:chExt cx="1104" cy="960"/>
          </a:xfrm>
        </p:grpSpPr>
        <p:grpSp>
          <p:nvGrpSpPr>
            <p:cNvPr id="41" name="Group 14">
              <a:extLst>
                <a:ext uri="{FF2B5EF4-FFF2-40B4-BE49-F238E27FC236}">
                  <a16:creationId xmlns:a16="http://schemas.microsoft.com/office/drawing/2014/main" id="{A7225E8A-15E8-4007-881B-456AA34ABD37}"/>
                </a:ext>
              </a:extLst>
            </p:cNvPr>
            <p:cNvGrpSpPr>
              <a:grpSpLocks/>
            </p:cNvGrpSpPr>
            <p:nvPr/>
          </p:nvGrpSpPr>
          <p:grpSpPr bwMode="auto">
            <a:xfrm>
              <a:off x="3648" y="1824"/>
              <a:ext cx="1104" cy="960"/>
              <a:chOff x="2832" y="1728"/>
              <a:chExt cx="1104" cy="960"/>
            </a:xfrm>
          </p:grpSpPr>
          <p:sp>
            <p:nvSpPr>
              <p:cNvPr id="44" name="Oval 15">
                <a:extLst>
                  <a:ext uri="{FF2B5EF4-FFF2-40B4-BE49-F238E27FC236}">
                    <a16:creationId xmlns:a16="http://schemas.microsoft.com/office/drawing/2014/main" id="{A9993E4A-9677-44ED-8D6F-0D9C5F21B264}"/>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5" name="Oval 16">
                <a:extLst>
                  <a:ext uri="{FF2B5EF4-FFF2-40B4-BE49-F238E27FC236}">
                    <a16:creationId xmlns:a16="http://schemas.microsoft.com/office/drawing/2014/main" id="{1AA716D9-A585-4D86-A497-F63FB931400A}"/>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 name="AutoShape 17">
                <a:extLst>
                  <a:ext uri="{FF2B5EF4-FFF2-40B4-BE49-F238E27FC236}">
                    <a16:creationId xmlns:a16="http://schemas.microsoft.com/office/drawing/2014/main" id="{8C812553-DFE9-41E7-8574-8A3536EEEE23}"/>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7" name="AutoShape 18">
                <a:extLst>
                  <a:ext uri="{FF2B5EF4-FFF2-40B4-BE49-F238E27FC236}">
                    <a16:creationId xmlns:a16="http://schemas.microsoft.com/office/drawing/2014/main" id="{C9F0352E-5EC0-48B3-9863-1D0A88F00B4E}"/>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42" name="Oval 19">
              <a:extLst>
                <a:ext uri="{FF2B5EF4-FFF2-40B4-BE49-F238E27FC236}">
                  <a16:creationId xmlns:a16="http://schemas.microsoft.com/office/drawing/2014/main" id="{ADC0F1F1-6E79-489B-8263-7E3554CBAEA1}"/>
                </a:ext>
              </a:extLst>
            </p:cNvPr>
            <p:cNvSpPr>
              <a:spLocks noChangeArrowheads="1"/>
            </p:cNvSpPr>
            <p:nvPr/>
          </p:nvSpPr>
          <p:spPr bwMode="auto">
            <a:xfrm>
              <a:off x="3840" y="2016"/>
              <a:ext cx="96" cy="52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 name="Oval 20">
              <a:extLst>
                <a:ext uri="{FF2B5EF4-FFF2-40B4-BE49-F238E27FC236}">
                  <a16:creationId xmlns:a16="http://schemas.microsoft.com/office/drawing/2014/main" id="{A3230C03-27F9-45D7-A9CA-32306BAC4F82}"/>
                </a:ext>
              </a:extLst>
            </p:cNvPr>
            <p:cNvSpPr>
              <a:spLocks noChangeArrowheads="1"/>
            </p:cNvSpPr>
            <p:nvPr/>
          </p:nvSpPr>
          <p:spPr bwMode="auto">
            <a:xfrm>
              <a:off x="3744" y="2016"/>
              <a:ext cx="96" cy="528"/>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48" name="Line 23">
            <a:extLst>
              <a:ext uri="{FF2B5EF4-FFF2-40B4-BE49-F238E27FC236}">
                <a16:creationId xmlns:a16="http://schemas.microsoft.com/office/drawing/2014/main" id="{75129206-9430-4B85-999D-503F864230BE}"/>
              </a:ext>
            </a:extLst>
          </p:cNvPr>
          <p:cNvSpPr>
            <a:spLocks noChangeShapeType="1"/>
          </p:cNvSpPr>
          <p:nvPr/>
        </p:nvSpPr>
        <p:spPr bwMode="auto">
          <a:xfrm flipH="1">
            <a:off x="1014181" y="5065542"/>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24">
            <a:extLst>
              <a:ext uri="{FF2B5EF4-FFF2-40B4-BE49-F238E27FC236}">
                <a16:creationId xmlns:a16="http://schemas.microsoft.com/office/drawing/2014/main" id="{9613F8EB-617A-4A43-84BA-86EA1880CE36}"/>
              </a:ext>
            </a:extLst>
          </p:cNvPr>
          <p:cNvSpPr>
            <a:spLocks noChangeShapeType="1"/>
          </p:cNvSpPr>
          <p:nvPr/>
        </p:nvSpPr>
        <p:spPr bwMode="auto">
          <a:xfrm flipH="1">
            <a:off x="1014181" y="5827542"/>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27">
            <a:extLst>
              <a:ext uri="{FF2B5EF4-FFF2-40B4-BE49-F238E27FC236}">
                <a16:creationId xmlns:a16="http://schemas.microsoft.com/office/drawing/2014/main" id="{8D31D2D8-74B4-491D-9A3C-16D838E19AA4}"/>
              </a:ext>
            </a:extLst>
          </p:cNvPr>
          <p:cNvSpPr>
            <a:spLocks noChangeShapeType="1"/>
          </p:cNvSpPr>
          <p:nvPr/>
        </p:nvSpPr>
        <p:spPr bwMode="auto">
          <a:xfrm>
            <a:off x="2157181" y="5065542"/>
            <a:ext cx="1524000" cy="350838"/>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Text Box 30">
            <a:extLst>
              <a:ext uri="{FF2B5EF4-FFF2-40B4-BE49-F238E27FC236}">
                <a16:creationId xmlns:a16="http://schemas.microsoft.com/office/drawing/2014/main" id="{61DC6EA1-AFDA-4977-A08A-5D5BD728EFD8}"/>
              </a:ext>
            </a:extLst>
          </p:cNvPr>
          <p:cNvSpPr txBox="1">
            <a:spLocks noChangeArrowheads="1"/>
          </p:cNvSpPr>
          <p:nvPr/>
        </p:nvSpPr>
        <p:spPr bwMode="auto">
          <a:xfrm>
            <a:off x="2246081" y="6252992"/>
            <a:ext cx="1301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a:solidFill>
                  <a:srgbClr val="FF0000"/>
                </a:solidFill>
              </a:rPr>
              <a:t>Myopic Eye</a:t>
            </a:r>
          </a:p>
        </p:txBody>
      </p:sp>
      <p:sp>
        <p:nvSpPr>
          <p:cNvPr id="52" name="Rectangle 36">
            <a:extLst>
              <a:ext uri="{FF2B5EF4-FFF2-40B4-BE49-F238E27FC236}">
                <a16:creationId xmlns:a16="http://schemas.microsoft.com/office/drawing/2014/main" id="{D287D27F-58EB-4DD8-94FD-8B530DCD6B86}"/>
              </a:ext>
            </a:extLst>
          </p:cNvPr>
          <p:cNvSpPr>
            <a:spLocks noChangeArrowheads="1"/>
          </p:cNvSpPr>
          <p:nvPr/>
        </p:nvSpPr>
        <p:spPr bwMode="auto">
          <a:xfrm>
            <a:off x="1699981" y="5141742"/>
            <a:ext cx="3048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3" name="Line 37">
            <a:extLst>
              <a:ext uri="{FF2B5EF4-FFF2-40B4-BE49-F238E27FC236}">
                <a16:creationId xmlns:a16="http://schemas.microsoft.com/office/drawing/2014/main" id="{B28E1B3E-8A43-45F1-AAF4-22D0C6148926}"/>
              </a:ext>
            </a:extLst>
          </p:cNvPr>
          <p:cNvSpPr>
            <a:spLocks noChangeShapeType="1"/>
          </p:cNvSpPr>
          <p:nvPr/>
        </p:nvSpPr>
        <p:spPr bwMode="auto">
          <a:xfrm>
            <a:off x="2004781" y="5141742"/>
            <a:ext cx="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Arc 53">
            <a:extLst>
              <a:ext uri="{FF2B5EF4-FFF2-40B4-BE49-F238E27FC236}">
                <a16:creationId xmlns:a16="http://schemas.microsoft.com/office/drawing/2014/main" id="{E5A95A9C-C811-484B-AE32-B85339F05A4E}"/>
              </a:ext>
            </a:extLst>
          </p:cNvPr>
          <p:cNvSpPr/>
          <p:nvPr/>
        </p:nvSpPr>
        <p:spPr>
          <a:xfrm rot="13165570">
            <a:off x="1852381" y="5100467"/>
            <a:ext cx="1119188" cy="811213"/>
          </a:xfrm>
          <a:prstGeom prst="arc">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5" name="Right Arrow 37">
            <a:extLst>
              <a:ext uri="{FF2B5EF4-FFF2-40B4-BE49-F238E27FC236}">
                <a16:creationId xmlns:a16="http://schemas.microsoft.com/office/drawing/2014/main" id="{ADA418F9-0554-440D-AA1B-62E939FC5BAA}"/>
              </a:ext>
            </a:extLst>
          </p:cNvPr>
          <p:cNvSpPr/>
          <p:nvPr/>
        </p:nvSpPr>
        <p:spPr>
          <a:xfrm>
            <a:off x="1242781" y="5294142"/>
            <a:ext cx="565150" cy="228600"/>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Line 28">
            <a:extLst>
              <a:ext uri="{FF2B5EF4-FFF2-40B4-BE49-F238E27FC236}">
                <a16:creationId xmlns:a16="http://schemas.microsoft.com/office/drawing/2014/main" id="{CAFC85F5-BEB7-43F6-9417-2BDAC17467A4}"/>
              </a:ext>
            </a:extLst>
          </p:cNvPr>
          <p:cNvSpPr>
            <a:spLocks noChangeShapeType="1"/>
          </p:cNvSpPr>
          <p:nvPr/>
        </p:nvSpPr>
        <p:spPr bwMode="auto">
          <a:xfrm flipV="1">
            <a:off x="2157181" y="5389392"/>
            <a:ext cx="1547813" cy="43815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Text Box 31">
            <a:extLst>
              <a:ext uri="{FF2B5EF4-FFF2-40B4-BE49-F238E27FC236}">
                <a16:creationId xmlns:a16="http://schemas.microsoft.com/office/drawing/2014/main" id="{3CEE33DE-E816-46CB-B44F-74BFF8AFAE91}"/>
              </a:ext>
            </a:extLst>
          </p:cNvPr>
          <p:cNvSpPr txBox="1">
            <a:spLocks noChangeArrowheads="1"/>
          </p:cNvSpPr>
          <p:nvPr/>
        </p:nvSpPr>
        <p:spPr bwMode="auto">
          <a:xfrm>
            <a:off x="693506" y="6162505"/>
            <a:ext cx="1190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b="1">
                <a:solidFill>
                  <a:srgbClr val="FF0000"/>
                </a:solidFill>
              </a:rPr>
              <a:t>Plus</a:t>
            </a:r>
            <a:r>
              <a:rPr lang="en-US" altLang="en-US" sz="1200" i="1">
                <a:solidFill>
                  <a:srgbClr val="FF0000"/>
                </a:solidFill>
              </a:rPr>
              <a:t> error lens</a:t>
            </a:r>
          </a:p>
        </p:txBody>
      </p:sp>
      <p:sp>
        <p:nvSpPr>
          <p:cNvPr id="58" name="Line 32">
            <a:extLst>
              <a:ext uri="{FF2B5EF4-FFF2-40B4-BE49-F238E27FC236}">
                <a16:creationId xmlns:a16="http://schemas.microsoft.com/office/drawing/2014/main" id="{67D31DEB-92A5-4334-B2FA-EED9E4AF4079}"/>
              </a:ext>
            </a:extLst>
          </p:cNvPr>
          <p:cNvSpPr>
            <a:spLocks noChangeShapeType="1"/>
          </p:cNvSpPr>
          <p:nvPr/>
        </p:nvSpPr>
        <p:spPr bwMode="auto">
          <a:xfrm flipV="1">
            <a:off x="1699981" y="5671967"/>
            <a:ext cx="457200" cy="533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TextBox 61">
            <a:extLst>
              <a:ext uri="{FF2B5EF4-FFF2-40B4-BE49-F238E27FC236}">
                <a16:creationId xmlns:a16="http://schemas.microsoft.com/office/drawing/2014/main" id="{0BE35C70-20A6-44F1-A6C3-F37D396FFB14}"/>
              </a:ext>
            </a:extLst>
          </p:cNvPr>
          <p:cNvSpPr txBox="1"/>
          <p:nvPr/>
        </p:nvSpPr>
        <p:spPr>
          <a:xfrm>
            <a:off x="1041744" y="3581400"/>
            <a:ext cx="7088877" cy="830997"/>
          </a:xfrm>
          <a:prstGeom prst="rect">
            <a:avLst/>
          </a:prstGeom>
          <a:solidFill>
            <a:schemeClr val="accent1">
              <a:lumMod val="75000"/>
            </a:schemeClr>
          </a:solidFill>
        </p:spPr>
        <p:txBody>
          <a:bodyPr wrap="square" rtlCol="0">
            <a:spAutoFit/>
          </a:bodyPr>
          <a:lstStyle/>
          <a:p>
            <a:r>
              <a:rPr lang="en-US" sz="1600" dirty="0">
                <a:solidFill>
                  <a:schemeClr val="bg1"/>
                </a:solidFill>
              </a:rPr>
              <a:t>Note that, by definition, </a:t>
            </a:r>
            <a:r>
              <a:rPr lang="en-US" sz="1600" dirty="0" err="1">
                <a:solidFill>
                  <a:schemeClr val="bg1"/>
                </a:solidFill>
              </a:rPr>
              <a:t>keratoablative</a:t>
            </a:r>
            <a:r>
              <a:rPr lang="en-US" sz="1600" dirty="0">
                <a:solidFill>
                  <a:schemeClr val="bg1"/>
                </a:solidFill>
              </a:rPr>
              <a:t> refractive surgery involves reshaping the central cornea (and thereby altering its refractive power) via the removal (by annihilation) of corneal tissue</a:t>
            </a:r>
          </a:p>
        </p:txBody>
      </p:sp>
    </p:spTree>
    <p:extLst>
      <p:ext uri="{BB962C8B-B14F-4D97-AF65-F5344CB8AC3E}">
        <p14:creationId xmlns:p14="http://schemas.microsoft.com/office/powerpoint/2010/main" val="25711920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2260D96E-49C5-4BF2-93FB-E41A57836288}"/>
              </a:ext>
            </a:extLst>
          </p:cNvPr>
          <p:cNvSpPr txBox="1"/>
          <p:nvPr/>
        </p:nvSpPr>
        <p:spPr>
          <a:xfrm>
            <a:off x="1041744" y="3549217"/>
            <a:ext cx="7416456" cy="954107"/>
          </a:xfrm>
          <a:prstGeom prst="rect">
            <a:avLst/>
          </a:prstGeom>
          <a:noFill/>
        </p:spPr>
        <p:txBody>
          <a:bodyPr wrap="square" rtlCol="0">
            <a:spAutoFit/>
          </a:bodyPr>
          <a:lstStyle/>
          <a:p>
            <a:r>
              <a:rPr lang="en-US" sz="1400" dirty="0">
                <a:solidFill>
                  <a:schemeClr val="bg1">
                    <a:lumMod val="75000"/>
                  </a:schemeClr>
                </a:solidFill>
              </a:rPr>
              <a:t>In a </a:t>
            </a:r>
            <a:r>
              <a:rPr lang="en-US" sz="1400" i="1" dirty="0" err="1">
                <a:solidFill>
                  <a:schemeClr val="bg1">
                    <a:lumMod val="75000"/>
                  </a:schemeClr>
                </a:solidFill>
              </a:rPr>
              <a:t>keratoablative</a:t>
            </a:r>
            <a:r>
              <a:rPr lang="en-US" sz="1400" i="1" dirty="0">
                <a:solidFill>
                  <a:schemeClr val="bg1">
                    <a:lumMod val="75000"/>
                  </a:schemeClr>
                </a:solidFill>
              </a:rPr>
              <a:t> laser procedures</a:t>
            </a:r>
            <a:r>
              <a:rPr lang="en-US" sz="1400" dirty="0">
                <a:solidFill>
                  <a:schemeClr val="bg1">
                    <a:lumMod val="75000"/>
                  </a:schemeClr>
                </a:solidFill>
              </a:rPr>
              <a:t> (</a:t>
            </a:r>
            <a:r>
              <a:rPr lang="en-US" sz="1400" dirty="0" err="1">
                <a:solidFill>
                  <a:schemeClr val="bg1">
                    <a:lumMod val="75000"/>
                  </a:schemeClr>
                </a:solidFill>
              </a:rPr>
              <a:t>eg</a:t>
            </a:r>
            <a:r>
              <a:rPr lang="en-US" sz="1400" dirty="0">
                <a:solidFill>
                  <a:schemeClr val="bg1">
                    <a:lumMod val="75000"/>
                  </a:schemeClr>
                </a:solidFill>
              </a:rPr>
              <a:t>, LASIK), the cornea is reshaped so as to offset the effect of the error lens. In </a:t>
            </a:r>
            <a:r>
              <a:rPr lang="en-US" sz="1400" b="1" dirty="0">
                <a:solidFill>
                  <a:schemeClr val="bg1">
                    <a:lumMod val="75000"/>
                  </a:schemeClr>
                </a:solidFill>
              </a:rPr>
              <a:t>myopic </a:t>
            </a:r>
            <a:r>
              <a:rPr lang="en-US" sz="1400" b="1" dirty="0" err="1">
                <a:solidFill>
                  <a:schemeClr val="bg1">
                    <a:lumMod val="75000"/>
                  </a:schemeClr>
                </a:solidFill>
              </a:rPr>
              <a:t>keratoablative</a:t>
            </a:r>
            <a:r>
              <a:rPr lang="en-US" sz="1400" b="1" dirty="0">
                <a:solidFill>
                  <a:schemeClr val="bg1">
                    <a:lumMod val="75000"/>
                  </a:schemeClr>
                </a:solidFill>
              </a:rPr>
              <a:t> surgery</a:t>
            </a:r>
            <a:r>
              <a:rPr lang="en-US" sz="1400" dirty="0">
                <a:solidFill>
                  <a:schemeClr val="bg1">
                    <a:lumMod val="75000"/>
                  </a:schemeClr>
                </a:solidFill>
              </a:rPr>
              <a:t>, the central cornea is flattened  to reduce its converging power. </a:t>
            </a:r>
            <a:r>
              <a:rPr lang="en-US" sz="1400" b="1" dirty="0">
                <a:solidFill>
                  <a:schemeClr val="bg1">
                    <a:lumMod val="75000"/>
                  </a:schemeClr>
                </a:solidFill>
              </a:rPr>
              <a:t>Hyperopic </a:t>
            </a:r>
            <a:r>
              <a:rPr lang="en-US" sz="1400" b="1" dirty="0" err="1">
                <a:solidFill>
                  <a:schemeClr val="bg1">
                    <a:lumMod val="75000"/>
                  </a:schemeClr>
                </a:solidFill>
              </a:rPr>
              <a:t>keratoablative</a:t>
            </a:r>
            <a:r>
              <a:rPr lang="en-US" sz="1400" b="1" dirty="0">
                <a:solidFill>
                  <a:schemeClr val="bg1">
                    <a:lumMod val="75000"/>
                  </a:schemeClr>
                </a:solidFill>
              </a:rPr>
              <a:t> surgery</a:t>
            </a:r>
            <a:r>
              <a:rPr lang="en-US" sz="1400" dirty="0">
                <a:solidFill>
                  <a:schemeClr val="bg1">
                    <a:lumMod val="75000"/>
                  </a:schemeClr>
                </a:solidFill>
              </a:rPr>
              <a:t> is the opposite—       </a:t>
            </a:r>
            <a:r>
              <a:rPr lang="en-US" sz="1400" b="1" dirty="0">
                <a:solidFill>
                  <a:schemeClr val="bg1">
                    <a:lumMod val="75000"/>
                  </a:schemeClr>
                </a:solidFill>
              </a:rPr>
              <a:t>the central cornea is </a:t>
            </a:r>
            <a:r>
              <a:rPr lang="en-US" sz="1400" b="1" i="1" dirty="0">
                <a:solidFill>
                  <a:schemeClr val="bg1">
                    <a:lumMod val="75000"/>
                  </a:schemeClr>
                </a:solidFill>
              </a:rPr>
              <a:t>steepened</a:t>
            </a:r>
            <a:r>
              <a:rPr lang="en-US" sz="1400" b="1" dirty="0">
                <a:solidFill>
                  <a:schemeClr val="bg1">
                    <a:lumMod val="75000"/>
                  </a:schemeClr>
                </a:solidFill>
              </a:rPr>
              <a:t> </a:t>
            </a:r>
            <a:r>
              <a:rPr lang="en-US" sz="1400" dirty="0">
                <a:solidFill>
                  <a:schemeClr val="bg1">
                    <a:lumMod val="75000"/>
                  </a:schemeClr>
                </a:solidFill>
              </a:rPr>
              <a:t>to </a:t>
            </a:r>
            <a:r>
              <a:rPr lang="en-US" sz="1400" i="1" dirty="0">
                <a:solidFill>
                  <a:schemeClr val="bg1">
                    <a:lumMod val="75000"/>
                  </a:schemeClr>
                </a:solidFill>
              </a:rPr>
              <a:t>increase</a:t>
            </a:r>
            <a:r>
              <a:rPr lang="en-US" sz="1400" dirty="0">
                <a:solidFill>
                  <a:schemeClr val="bg1">
                    <a:lumMod val="75000"/>
                  </a:schemeClr>
                </a:solidFill>
              </a:rPr>
              <a:t> its converging power.</a:t>
            </a:r>
          </a:p>
        </p:txBody>
      </p:sp>
      <p:sp>
        <p:nvSpPr>
          <p:cNvPr id="75778" name="Text Box 3"/>
          <p:cNvSpPr txBox="1">
            <a:spLocks noChangeArrowheads="1"/>
          </p:cNvSpPr>
          <p:nvPr/>
        </p:nvSpPr>
        <p:spPr bwMode="auto">
          <a:xfrm>
            <a:off x="3960813" y="762000"/>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7577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75780" name="Text Box 5"/>
          <p:cNvSpPr txBox="1">
            <a:spLocks noChangeArrowheads="1"/>
          </p:cNvSpPr>
          <p:nvPr/>
        </p:nvSpPr>
        <p:spPr bwMode="auto">
          <a:xfrm>
            <a:off x="4416425" y="3048000"/>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7578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2" name="Line 7"/>
          <p:cNvSpPr>
            <a:spLocks noChangeShapeType="1"/>
          </p:cNvSpPr>
          <p:nvPr/>
        </p:nvSpPr>
        <p:spPr bwMode="auto">
          <a:xfrm>
            <a:off x="4724400" y="1474788"/>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3" name="Line 8"/>
          <p:cNvSpPr>
            <a:spLocks noChangeShapeType="1"/>
          </p:cNvSpPr>
          <p:nvPr/>
        </p:nvSpPr>
        <p:spPr bwMode="auto">
          <a:xfrm flipH="1">
            <a:off x="5424488"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4" name="Line 9"/>
          <p:cNvSpPr>
            <a:spLocks noChangeShapeType="1"/>
          </p:cNvSpPr>
          <p:nvPr/>
        </p:nvSpPr>
        <p:spPr bwMode="auto">
          <a:xfrm>
            <a:off x="6583363" y="2544763"/>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5" name="Text Box 36"/>
          <p:cNvSpPr txBox="1">
            <a:spLocks noChangeArrowheads="1"/>
          </p:cNvSpPr>
          <p:nvPr/>
        </p:nvSpPr>
        <p:spPr bwMode="auto">
          <a:xfrm>
            <a:off x="6229291" y="3068638"/>
            <a:ext cx="800219" cy="3139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b="1"/>
              <a:t>Laser</a:t>
            </a:r>
          </a:p>
        </p:txBody>
      </p:sp>
      <p:sp>
        <p:nvSpPr>
          <p:cNvPr id="757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6EF3252-6681-4659-95F8-1003B78F1A8A}" type="slidenum">
              <a:rPr lang="en-US" altLang="en-US" sz="1000" smtClean="0"/>
              <a:pPr>
                <a:spcBef>
                  <a:spcPct val="0"/>
                </a:spcBef>
                <a:buClrTx/>
                <a:buSzTx/>
                <a:buFontTx/>
                <a:buNone/>
              </a:pPr>
              <a:t>111</a:t>
            </a:fld>
            <a:endParaRPr lang="en-US" altLang="en-US" sz="1000"/>
          </a:p>
        </p:txBody>
      </p:sp>
      <p:sp>
        <p:nvSpPr>
          <p:cNvPr id="75792" name="Rectangle 2"/>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75794" name="Text Box 4"/>
          <p:cNvSpPr txBox="1">
            <a:spLocks noChangeArrowheads="1"/>
          </p:cNvSpPr>
          <p:nvPr/>
        </p:nvSpPr>
        <p:spPr bwMode="auto">
          <a:xfrm>
            <a:off x="1403350"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75795" name="Text Box 5"/>
          <p:cNvSpPr txBox="1">
            <a:spLocks noChangeArrowheads="1"/>
          </p:cNvSpPr>
          <p:nvPr/>
        </p:nvSpPr>
        <p:spPr bwMode="auto">
          <a:xfrm>
            <a:off x="152400" y="310515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75796"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7"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8" name="Text Box 36"/>
          <p:cNvSpPr txBox="1">
            <a:spLocks noChangeArrowheads="1"/>
          </p:cNvSpPr>
          <p:nvPr/>
        </p:nvSpPr>
        <p:spPr bwMode="auto">
          <a:xfrm>
            <a:off x="2497138" y="312578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cxnSp>
        <p:nvCxnSpPr>
          <p:cNvPr id="14" name="Straight Arrow Connector 13"/>
          <p:cNvCxnSpPr>
            <a:stCxn id="75783" idx="0"/>
          </p:cNvCxnSpPr>
          <p:nvPr/>
        </p:nvCxnSpPr>
        <p:spPr>
          <a:xfrm>
            <a:off x="6583363" y="2522538"/>
            <a:ext cx="0" cy="449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815"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grpSp>
        <p:nvGrpSpPr>
          <p:cNvPr id="21" name="Group 5">
            <a:extLst>
              <a:ext uri="{FF2B5EF4-FFF2-40B4-BE49-F238E27FC236}">
                <a16:creationId xmlns:a16="http://schemas.microsoft.com/office/drawing/2014/main" id="{C15CD831-0B56-4DBC-B1C7-5D3C0A5DCF19}"/>
              </a:ext>
            </a:extLst>
          </p:cNvPr>
          <p:cNvGrpSpPr>
            <a:grpSpLocks/>
          </p:cNvGrpSpPr>
          <p:nvPr/>
        </p:nvGrpSpPr>
        <p:grpSpPr bwMode="auto">
          <a:xfrm>
            <a:off x="6195781" y="4684542"/>
            <a:ext cx="1676400" cy="1524000"/>
            <a:chOff x="2832" y="1728"/>
            <a:chExt cx="1104" cy="960"/>
          </a:xfrm>
        </p:grpSpPr>
        <p:sp>
          <p:nvSpPr>
            <p:cNvPr id="22" name="Oval 6">
              <a:extLst>
                <a:ext uri="{FF2B5EF4-FFF2-40B4-BE49-F238E27FC236}">
                  <a16:creationId xmlns:a16="http://schemas.microsoft.com/office/drawing/2014/main" id="{131A82D0-F2FD-423F-B57B-96D2B1AF3D90}"/>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3" name="Oval 7">
              <a:extLst>
                <a:ext uri="{FF2B5EF4-FFF2-40B4-BE49-F238E27FC236}">
                  <a16:creationId xmlns:a16="http://schemas.microsoft.com/office/drawing/2014/main" id="{591605C5-8D54-4F97-8555-66EEB4BDDCC9}"/>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4" name="AutoShape 8">
              <a:extLst>
                <a:ext uri="{FF2B5EF4-FFF2-40B4-BE49-F238E27FC236}">
                  <a16:creationId xmlns:a16="http://schemas.microsoft.com/office/drawing/2014/main" id="{CD12011E-72AA-4064-A64A-F60924DBEFA5}"/>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5" name="AutoShape 9">
              <a:extLst>
                <a:ext uri="{FF2B5EF4-FFF2-40B4-BE49-F238E27FC236}">
                  <a16:creationId xmlns:a16="http://schemas.microsoft.com/office/drawing/2014/main" id="{8C2AC0F9-04A8-4E49-B03C-02BED29CAC36}"/>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26" name="Oval 10">
            <a:extLst>
              <a:ext uri="{FF2B5EF4-FFF2-40B4-BE49-F238E27FC236}">
                <a16:creationId xmlns:a16="http://schemas.microsoft.com/office/drawing/2014/main" id="{BE48F0CA-9624-4795-B885-BED54D5FC6DE}"/>
              </a:ext>
            </a:extLst>
          </p:cNvPr>
          <p:cNvSpPr>
            <a:spLocks noChangeArrowheads="1"/>
          </p:cNvSpPr>
          <p:nvPr/>
        </p:nvSpPr>
        <p:spPr bwMode="auto">
          <a:xfrm>
            <a:off x="6486294" y="4990930"/>
            <a:ext cx="146050" cy="8366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7" name="Line 25">
            <a:extLst>
              <a:ext uri="{FF2B5EF4-FFF2-40B4-BE49-F238E27FC236}">
                <a16:creationId xmlns:a16="http://schemas.microsoft.com/office/drawing/2014/main" id="{C183BB02-C6A8-45C5-9C35-0F84E0B69E37}"/>
              </a:ext>
            </a:extLst>
          </p:cNvPr>
          <p:cNvSpPr>
            <a:spLocks noChangeShapeType="1"/>
          </p:cNvSpPr>
          <p:nvPr/>
        </p:nvSpPr>
        <p:spPr bwMode="auto">
          <a:xfrm>
            <a:off x="6424381" y="5065542"/>
            <a:ext cx="1447800" cy="338138"/>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26">
            <a:extLst>
              <a:ext uri="{FF2B5EF4-FFF2-40B4-BE49-F238E27FC236}">
                <a16:creationId xmlns:a16="http://schemas.microsoft.com/office/drawing/2014/main" id="{1F13CF7F-4314-40C6-B83F-4E70B45B6CF4}"/>
              </a:ext>
            </a:extLst>
          </p:cNvPr>
          <p:cNvSpPr>
            <a:spLocks noChangeShapeType="1"/>
          </p:cNvSpPr>
          <p:nvPr/>
        </p:nvSpPr>
        <p:spPr bwMode="auto">
          <a:xfrm flipV="1">
            <a:off x="6424381" y="5403680"/>
            <a:ext cx="1447800" cy="42386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Text Box 29">
            <a:extLst>
              <a:ext uri="{FF2B5EF4-FFF2-40B4-BE49-F238E27FC236}">
                <a16:creationId xmlns:a16="http://schemas.microsoft.com/office/drawing/2014/main" id="{5203B28D-5500-40BD-B002-337D9F87CAAB}"/>
              </a:ext>
            </a:extLst>
          </p:cNvPr>
          <p:cNvSpPr txBox="1">
            <a:spLocks noChangeArrowheads="1"/>
          </p:cNvSpPr>
          <p:nvPr/>
        </p:nvSpPr>
        <p:spPr bwMode="auto">
          <a:xfrm>
            <a:off x="6291031" y="6252992"/>
            <a:ext cx="1593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a:solidFill>
                  <a:srgbClr val="FF0000"/>
                </a:solidFill>
              </a:rPr>
              <a:t>Hyperopic Eye</a:t>
            </a:r>
          </a:p>
        </p:txBody>
      </p:sp>
      <p:sp>
        <p:nvSpPr>
          <p:cNvPr id="30" name="Rectangle 38">
            <a:extLst>
              <a:ext uri="{FF2B5EF4-FFF2-40B4-BE49-F238E27FC236}">
                <a16:creationId xmlns:a16="http://schemas.microsoft.com/office/drawing/2014/main" id="{FDDDEF5F-A0EB-4D56-9AAD-D8B707448F0D}"/>
              </a:ext>
            </a:extLst>
          </p:cNvPr>
          <p:cNvSpPr>
            <a:spLocks noChangeArrowheads="1"/>
          </p:cNvSpPr>
          <p:nvPr/>
        </p:nvSpPr>
        <p:spPr bwMode="auto">
          <a:xfrm>
            <a:off x="5967181" y="5141742"/>
            <a:ext cx="304800" cy="5334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1" name="AutoShape 40">
            <a:extLst>
              <a:ext uri="{FF2B5EF4-FFF2-40B4-BE49-F238E27FC236}">
                <a16:creationId xmlns:a16="http://schemas.microsoft.com/office/drawing/2014/main" id="{E65D1B9A-6282-49AA-AAD2-C7F5341B54F2}"/>
              </a:ext>
            </a:extLst>
          </p:cNvPr>
          <p:cNvSpPr>
            <a:spLocks noChangeArrowheads="1"/>
          </p:cNvSpPr>
          <p:nvPr/>
        </p:nvSpPr>
        <p:spPr bwMode="auto">
          <a:xfrm>
            <a:off x="6043381" y="5141742"/>
            <a:ext cx="228600" cy="533400"/>
          </a:xfrm>
          <a:prstGeom prst="moon">
            <a:avLst>
              <a:gd name="adj" fmla="val 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2" name="Right Arrow 37">
            <a:extLst>
              <a:ext uri="{FF2B5EF4-FFF2-40B4-BE49-F238E27FC236}">
                <a16:creationId xmlns:a16="http://schemas.microsoft.com/office/drawing/2014/main" id="{6541E7CE-2215-4B2D-9008-D38589AA5544}"/>
              </a:ext>
            </a:extLst>
          </p:cNvPr>
          <p:cNvSpPr/>
          <p:nvPr/>
        </p:nvSpPr>
        <p:spPr>
          <a:xfrm>
            <a:off x="5281381" y="5294142"/>
            <a:ext cx="56515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Arc 32">
            <a:extLst>
              <a:ext uri="{FF2B5EF4-FFF2-40B4-BE49-F238E27FC236}">
                <a16:creationId xmlns:a16="http://schemas.microsoft.com/office/drawing/2014/main" id="{164401A2-D190-4D7B-82EC-60D2AA8F2C44}"/>
              </a:ext>
            </a:extLst>
          </p:cNvPr>
          <p:cNvSpPr/>
          <p:nvPr/>
        </p:nvSpPr>
        <p:spPr>
          <a:xfrm rot="13165570">
            <a:off x="6133869" y="5105230"/>
            <a:ext cx="1106487" cy="803275"/>
          </a:xfrm>
          <a:prstGeom prst="arc">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 name="Text Box 35">
            <a:extLst>
              <a:ext uri="{FF2B5EF4-FFF2-40B4-BE49-F238E27FC236}">
                <a16:creationId xmlns:a16="http://schemas.microsoft.com/office/drawing/2014/main" id="{6F4D2E38-FDD0-4592-905B-448A993EC8E2}"/>
              </a:ext>
            </a:extLst>
          </p:cNvPr>
          <p:cNvSpPr txBox="1">
            <a:spLocks noChangeArrowheads="1"/>
          </p:cNvSpPr>
          <p:nvPr/>
        </p:nvSpPr>
        <p:spPr bwMode="auto">
          <a:xfrm>
            <a:off x="4747981" y="6162505"/>
            <a:ext cx="13096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b="1">
                <a:solidFill>
                  <a:srgbClr val="FF0000"/>
                </a:solidFill>
              </a:rPr>
              <a:t>Minus</a:t>
            </a:r>
            <a:r>
              <a:rPr lang="en-US" altLang="en-US" sz="1200" i="1">
                <a:solidFill>
                  <a:srgbClr val="FF0000"/>
                </a:solidFill>
              </a:rPr>
              <a:t> error lens</a:t>
            </a:r>
          </a:p>
        </p:txBody>
      </p:sp>
      <p:sp>
        <p:nvSpPr>
          <p:cNvPr id="35" name="Line 36">
            <a:extLst>
              <a:ext uri="{FF2B5EF4-FFF2-40B4-BE49-F238E27FC236}">
                <a16:creationId xmlns:a16="http://schemas.microsoft.com/office/drawing/2014/main" id="{BB03E468-136E-42F0-9664-234234E63677}"/>
              </a:ext>
            </a:extLst>
          </p:cNvPr>
          <p:cNvSpPr>
            <a:spLocks noChangeShapeType="1"/>
          </p:cNvSpPr>
          <p:nvPr/>
        </p:nvSpPr>
        <p:spPr bwMode="auto">
          <a:xfrm flipV="1">
            <a:off x="5890981" y="5671967"/>
            <a:ext cx="457200" cy="533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AutoShape 11">
            <a:extLst>
              <a:ext uri="{FF2B5EF4-FFF2-40B4-BE49-F238E27FC236}">
                <a16:creationId xmlns:a16="http://schemas.microsoft.com/office/drawing/2014/main" id="{746B079B-80DF-4FC0-AEB7-8710A3E830E1}"/>
              </a:ext>
            </a:extLst>
          </p:cNvPr>
          <p:cNvSpPr>
            <a:spLocks noChangeArrowheads="1"/>
          </p:cNvSpPr>
          <p:nvPr/>
        </p:nvSpPr>
        <p:spPr bwMode="auto">
          <a:xfrm rot="10800000">
            <a:off x="6268806" y="4989342"/>
            <a:ext cx="217488" cy="533400"/>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7" name="Line 21">
            <a:extLst>
              <a:ext uri="{FF2B5EF4-FFF2-40B4-BE49-F238E27FC236}">
                <a16:creationId xmlns:a16="http://schemas.microsoft.com/office/drawing/2014/main" id="{06EF195C-1252-4454-8F5C-ACFC752599A6}"/>
              </a:ext>
            </a:extLst>
          </p:cNvPr>
          <p:cNvSpPr>
            <a:spLocks noChangeShapeType="1"/>
          </p:cNvSpPr>
          <p:nvPr/>
        </p:nvSpPr>
        <p:spPr bwMode="auto">
          <a:xfrm flipH="1">
            <a:off x="5205181" y="5065542"/>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AutoShape 12">
            <a:extLst>
              <a:ext uri="{FF2B5EF4-FFF2-40B4-BE49-F238E27FC236}">
                <a16:creationId xmlns:a16="http://schemas.microsoft.com/office/drawing/2014/main" id="{835738CC-140D-4776-9A9A-FD6AA892E530}"/>
              </a:ext>
            </a:extLst>
          </p:cNvPr>
          <p:cNvSpPr>
            <a:spLocks noChangeArrowheads="1"/>
          </p:cNvSpPr>
          <p:nvPr/>
        </p:nvSpPr>
        <p:spPr bwMode="auto">
          <a:xfrm>
            <a:off x="6268806" y="5448130"/>
            <a:ext cx="217488" cy="455612"/>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9" name="Line 22">
            <a:extLst>
              <a:ext uri="{FF2B5EF4-FFF2-40B4-BE49-F238E27FC236}">
                <a16:creationId xmlns:a16="http://schemas.microsoft.com/office/drawing/2014/main" id="{ED135952-1B67-4038-8A0E-E8AD2E3DC8F9}"/>
              </a:ext>
            </a:extLst>
          </p:cNvPr>
          <p:cNvSpPr>
            <a:spLocks noChangeShapeType="1"/>
          </p:cNvSpPr>
          <p:nvPr/>
        </p:nvSpPr>
        <p:spPr bwMode="auto">
          <a:xfrm flipH="1">
            <a:off x="5205181" y="5827542"/>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0" name="Group 13">
            <a:extLst>
              <a:ext uri="{FF2B5EF4-FFF2-40B4-BE49-F238E27FC236}">
                <a16:creationId xmlns:a16="http://schemas.microsoft.com/office/drawing/2014/main" id="{666B0462-7755-4B02-B192-364C51F7E1DC}"/>
              </a:ext>
            </a:extLst>
          </p:cNvPr>
          <p:cNvGrpSpPr>
            <a:grpSpLocks/>
          </p:cNvGrpSpPr>
          <p:nvPr/>
        </p:nvGrpSpPr>
        <p:grpSpPr bwMode="auto">
          <a:xfrm>
            <a:off x="1928581" y="4684542"/>
            <a:ext cx="1752600" cy="1524000"/>
            <a:chOff x="3648" y="1824"/>
            <a:chExt cx="1104" cy="960"/>
          </a:xfrm>
        </p:grpSpPr>
        <p:grpSp>
          <p:nvGrpSpPr>
            <p:cNvPr id="41" name="Group 14">
              <a:extLst>
                <a:ext uri="{FF2B5EF4-FFF2-40B4-BE49-F238E27FC236}">
                  <a16:creationId xmlns:a16="http://schemas.microsoft.com/office/drawing/2014/main" id="{A7225E8A-15E8-4007-881B-456AA34ABD37}"/>
                </a:ext>
              </a:extLst>
            </p:cNvPr>
            <p:cNvGrpSpPr>
              <a:grpSpLocks/>
            </p:cNvGrpSpPr>
            <p:nvPr/>
          </p:nvGrpSpPr>
          <p:grpSpPr bwMode="auto">
            <a:xfrm>
              <a:off x="3648" y="1824"/>
              <a:ext cx="1104" cy="960"/>
              <a:chOff x="2832" y="1728"/>
              <a:chExt cx="1104" cy="960"/>
            </a:xfrm>
          </p:grpSpPr>
          <p:sp>
            <p:nvSpPr>
              <p:cNvPr id="44" name="Oval 15">
                <a:extLst>
                  <a:ext uri="{FF2B5EF4-FFF2-40B4-BE49-F238E27FC236}">
                    <a16:creationId xmlns:a16="http://schemas.microsoft.com/office/drawing/2014/main" id="{A9993E4A-9677-44ED-8D6F-0D9C5F21B264}"/>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5" name="Oval 16">
                <a:extLst>
                  <a:ext uri="{FF2B5EF4-FFF2-40B4-BE49-F238E27FC236}">
                    <a16:creationId xmlns:a16="http://schemas.microsoft.com/office/drawing/2014/main" id="{1AA716D9-A585-4D86-A497-F63FB931400A}"/>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 name="AutoShape 17">
                <a:extLst>
                  <a:ext uri="{FF2B5EF4-FFF2-40B4-BE49-F238E27FC236}">
                    <a16:creationId xmlns:a16="http://schemas.microsoft.com/office/drawing/2014/main" id="{8C812553-DFE9-41E7-8574-8A3536EEEE23}"/>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7" name="AutoShape 18">
                <a:extLst>
                  <a:ext uri="{FF2B5EF4-FFF2-40B4-BE49-F238E27FC236}">
                    <a16:creationId xmlns:a16="http://schemas.microsoft.com/office/drawing/2014/main" id="{C9F0352E-5EC0-48B3-9863-1D0A88F00B4E}"/>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42" name="Oval 19">
              <a:extLst>
                <a:ext uri="{FF2B5EF4-FFF2-40B4-BE49-F238E27FC236}">
                  <a16:creationId xmlns:a16="http://schemas.microsoft.com/office/drawing/2014/main" id="{ADC0F1F1-6E79-489B-8263-7E3554CBAEA1}"/>
                </a:ext>
              </a:extLst>
            </p:cNvPr>
            <p:cNvSpPr>
              <a:spLocks noChangeArrowheads="1"/>
            </p:cNvSpPr>
            <p:nvPr/>
          </p:nvSpPr>
          <p:spPr bwMode="auto">
            <a:xfrm>
              <a:off x="3840" y="2016"/>
              <a:ext cx="96" cy="52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 name="Oval 20">
              <a:extLst>
                <a:ext uri="{FF2B5EF4-FFF2-40B4-BE49-F238E27FC236}">
                  <a16:creationId xmlns:a16="http://schemas.microsoft.com/office/drawing/2014/main" id="{A3230C03-27F9-45D7-A9CA-32306BAC4F82}"/>
                </a:ext>
              </a:extLst>
            </p:cNvPr>
            <p:cNvSpPr>
              <a:spLocks noChangeArrowheads="1"/>
            </p:cNvSpPr>
            <p:nvPr/>
          </p:nvSpPr>
          <p:spPr bwMode="auto">
            <a:xfrm>
              <a:off x="3744" y="2016"/>
              <a:ext cx="96" cy="528"/>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48" name="Line 23">
            <a:extLst>
              <a:ext uri="{FF2B5EF4-FFF2-40B4-BE49-F238E27FC236}">
                <a16:creationId xmlns:a16="http://schemas.microsoft.com/office/drawing/2014/main" id="{75129206-9430-4B85-999D-503F864230BE}"/>
              </a:ext>
            </a:extLst>
          </p:cNvPr>
          <p:cNvSpPr>
            <a:spLocks noChangeShapeType="1"/>
          </p:cNvSpPr>
          <p:nvPr/>
        </p:nvSpPr>
        <p:spPr bwMode="auto">
          <a:xfrm flipH="1">
            <a:off x="1014181" y="5065542"/>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24">
            <a:extLst>
              <a:ext uri="{FF2B5EF4-FFF2-40B4-BE49-F238E27FC236}">
                <a16:creationId xmlns:a16="http://schemas.microsoft.com/office/drawing/2014/main" id="{9613F8EB-617A-4A43-84BA-86EA1880CE36}"/>
              </a:ext>
            </a:extLst>
          </p:cNvPr>
          <p:cNvSpPr>
            <a:spLocks noChangeShapeType="1"/>
          </p:cNvSpPr>
          <p:nvPr/>
        </p:nvSpPr>
        <p:spPr bwMode="auto">
          <a:xfrm flipH="1">
            <a:off x="1014181" y="5827542"/>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27">
            <a:extLst>
              <a:ext uri="{FF2B5EF4-FFF2-40B4-BE49-F238E27FC236}">
                <a16:creationId xmlns:a16="http://schemas.microsoft.com/office/drawing/2014/main" id="{8D31D2D8-74B4-491D-9A3C-16D838E19AA4}"/>
              </a:ext>
            </a:extLst>
          </p:cNvPr>
          <p:cNvSpPr>
            <a:spLocks noChangeShapeType="1"/>
          </p:cNvSpPr>
          <p:nvPr/>
        </p:nvSpPr>
        <p:spPr bwMode="auto">
          <a:xfrm>
            <a:off x="2157181" y="5065542"/>
            <a:ext cx="1524000" cy="350838"/>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Text Box 30">
            <a:extLst>
              <a:ext uri="{FF2B5EF4-FFF2-40B4-BE49-F238E27FC236}">
                <a16:creationId xmlns:a16="http://schemas.microsoft.com/office/drawing/2014/main" id="{61DC6EA1-AFDA-4977-A08A-5D5BD728EFD8}"/>
              </a:ext>
            </a:extLst>
          </p:cNvPr>
          <p:cNvSpPr txBox="1">
            <a:spLocks noChangeArrowheads="1"/>
          </p:cNvSpPr>
          <p:nvPr/>
        </p:nvSpPr>
        <p:spPr bwMode="auto">
          <a:xfrm>
            <a:off x="2246081" y="6252992"/>
            <a:ext cx="1301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a:solidFill>
                  <a:srgbClr val="FF0000"/>
                </a:solidFill>
              </a:rPr>
              <a:t>Myopic Eye</a:t>
            </a:r>
          </a:p>
        </p:txBody>
      </p:sp>
      <p:sp>
        <p:nvSpPr>
          <p:cNvPr id="52" name="Rectangle 36">
            <a:extLst>
              <a:ext uri="{FF2B5EF4-FFF2-40B4-BE49-F238E27FC236}">
                <a16:creationId xmlns:a16="http://schemas.microsoft.com/office/drawing/2014/main" id="{D287D27F-58EB-4DD8-94FD-8B530DCD6B86}"/>
              </a:ext>
            </a:extLst>
          </p:cNvPr>
          <p:cNvSpPr>
            <a:spLocks noChangeArrowheads="1"/>
          </p:cNvSpPr>
          <p:nvPr/>
        </p:nvSpPr>
        <p:spPr bwMode="auto">
          <a:xfrm>
            <a:off x="1699981" y="5141742"/>
            <a:ext cx="3048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3" name="Line 37">
            <a:extLst>
              <a:ext uri="{FF2B5EF4-FFF2-40B4-BE49-F238E27FC236}">
                <a16:creationId xmlns:a16="http://schemas.microsoft.com/office/drawing/2014/main" id="{B28E1B3E-8A43-45F1-AAF4-22D0C6148926}"/>
              </a:ext>
            </a:extLst>
          </p:cNvPr>
          <p:cNvSpPr>
            <a:spLocks noChangeShapeType="1"/>
          </p:cNvSpPr>
          <p:nvPr/>
        </p:nvSpPr>
        <p:spPr bwMode="auto">
          <a:xfrm>
            <a:off x="2004781" y="5141742"/>
            <a:ext cx="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Arc 53">
            <a:extLst>
              <a:ext uri="{FF2B5EF4-FFF2-40B4-BE49-F238E27FC236}">
                <a16:creationId xmlns:a16="http://schemas.microsoft.com/office/drawing/2014/main" id="{E5A95A9C-C811-484B-AE32-B85339F05A4E}"/>
              </a:ext>
            </a:extLst>
          </p:cNvPr>
          <p:cNvSpPr/>
          <p:nvPr/>
        </p:nvSpPr>
        <p:spPr>
          <a:xfrm rot="13165570">
            <a:off x="1852381" y="5100467"/>
            <a:ext cx="1119188" cy="811213"/>
          </a:xfrm>
          <a:prstGeom prst="arc">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5" name="Right Arrow 37">
            <a:extLst>
              <a:ext uri="{FF2B5EF4-FFF2-40B4-BE49-F238E27FC236}">
                <a16:creationId xmlns:a16="http://schemas.microsoft.com/office/drawing/2014/main" id="{ADA418F9-0554-440D-AA1B-62E939FC5BAA}"/>
              </a:ext>
            </a:extLst>
          </p:cNvPr>
          <p:cNvSpPr/>
          <p:nvPr/>
        </p:nvSpPr>
        <p:spPr>
          <a:xfrm>
            <a:off x="1242781" y="5294142"/>
            <a:ext cx="565150" cy="228600"/>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Line 28">
            <a:extLst>
              <a:ext uri="{FF2B5EF4-FFF2-40B4-BE49-F238E27FC236}">
                <a16:creationId xmlns:a16="http://schemas.microsoft.com/office/drawing/2014/main" id="{CAFC85F5-BEB7-43F6-9417-2BDAC17467A4}"/>
              </a:ext>
            </a:extLst>
          </p:cNvPr>
          <p:cNvSpPr>
            <a:spLocks noChangeShapeType="1"/>
          </p:cNvSpPr>
          <p:nvPr/>
        </p:nvSpPr>
        <p:spPr bwMode="auto">
          <a:xfrm flipV="1">
            <a:off x="2157181" y="5389392"/>
            <a:ext cx="1547813" cy="43815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Text Box 31">
            <a:extLst>
              <a:ext uri="{FF2B5EF4-FFF2-40B4-BE49-F238E27FC236}">
                <a16:creationId xmlns:a16="http://schemas.microsoft.com/office/drawing/2014/main" id="{3CEE33DE-E816-46CB-B44F-74BFF8AFAE91}"/>
              </a:ext>
            </a:extLst>
          </p:cNvPr>
          <p:cNvSpPr txBox="1">
            <a:spLocks noChangeArrowheads="1"/>
          </p:cNvSpPr>
          <p:nvPr/>
        </p:nvSpPr>
        <p:spPr bwMode="auto">
          <a:xfrm>
            <a:off x="693506" y="6162505"/>
            <a:ext cx="1190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b="1">
                <a:solidFill>
                  <a:srgbClr val="FF0000"/>
                </a:solidFill>
              </a:rPr>
              <a:t>Plus</a:t>
            </a:r>
            <a:r>
              <a:rPr lang="en-US" altLang="en-US" sz="1200" i="1">
                <a:solidFill>
                  <a:srgbClr val="FF0000"/>
                </a:solidFill>
              </a:rPr>
              <a:t> error lens</a:t>
            </a:r>
          </a:p>
        </p:txBody>
      </p:sp>
      <p:sp>
        <p:nvSpPr>
          <p:cNvPr id="58" name="Line 32">
            <a:extLst>
              <a:ext uri="{FF2B5EF4-FFF2-40B4-BE49-F238E27FC236}">
                <a16:creationId xmlns:a16="http://schemas.microsoft.com/office/drawing/2014/main" id="{67D31DEB-92A5-4334-B2FA-EED9E4AF4079}"/>
              </a:ext>
            </a:extLst>
          </p:cNvPr>
          <p:cNvSpPr>
            <a:spLocks noChangeShapeType="1"/>
          </p:cNvSpPr>
          <p:nvPr/>
        </p:nvSpPr>
        <p:spPr bwMode="auto">
          <a:xfrm flipV="1">
            <a:off x="1699981" y="5671967"/>
            <a:ext cx="457200" cy="533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TextBox 2">
            <a:extLst>
              <a:ext uri="{FF2B5EF4-FFF2-40B4-BE49-F238E27FC236}">
                <a16:creationId xmlns:a16="http://schemas.microsoft.com/office/drawing/2014/main" id="{1C558D09-2FAF-44F3-8649-9F9A9FCAE2B6}"/>
              </a:ext>
            </a:extLst>
          </p:cNvPr>
          <p:cNvSpPr txBox="1"/>
          <p:nvPr/>
        </p:nvSpPr>
        <p:spPr>
          <a:xfrm>
            <a:off x="1009026" y="2403188"/>
            <a:ext cx="7543800" cy="584775"/>
          </a:xfrm>
          <a:prstGeom prst="rect">
            <a:avLst/>
          </a:prstGeom>
          <a:solidFill>
            <a:schemeClr val="accent5"/>
          </a:solidFill>
        </p:spPr>
        <p:txBody>
          <a:bodyPr wrap="square" rtlCol="0">
            <a:spAutoFit/>
          </a:bodyPr>
          <a:lstStyle/>
          <a:p>
            <a:r>
              <a:rPr lang="en-US" sz="1600" dirty="0"/>
              <a:t>*One laser-based keratorefractive procedure does </a:t>
            </a:r>
            <a:r>
              <a:rPr lang="en-US" sz="1600" i="1" dirty="0"/>
              <a:t>not</a:t>
            </a:r>
            <a:r>
              <a:rPr lang="en-US" sz="1600" dirty="0"/>
              <a:t> involve tissue annihilation, rather, in it a section of corneal stroma is carved, then removed </a:t>
            </a:r>
            <a:r>
              <a:rPr lang="en-US" sz="1600" i="1" dirty="0" err="1"/>
              <a:t>en</a:t>
            </a:r>
            <a:r>
              <a:rPr lang="en-US" sz="1600" i="1" dirty="0"/>
              <a:t> bloc</a:t>
            </a:r>
          </a:p>
        </p:txBody>
      </p:sp>
      <p:sp>
        <p:nvSpPr>
          <p:cNvPr id="62" name="TextBox 61">
            <a:extLst>
              <a:ext uri="{FF2B5EF4-FFF2-40B4-BE49-F238E27FC236}">
                <a16:creationId xmlns:a16="http://schemas.microsoft.com/office/drawing/2014/main" id="{0BE35C70-20A6-44F1-A6C3-F37D396FFB14}"/>
              </a:ext>
            </a:extLst>
          </p:cNvPr>
          <p:cNvSpPr txBox="1"/>
          <p:nvPr/>
        </p:nvSpPr>
        <p:spPr>
          <a:xfrm>
            <a:off x="1041744" y="3581400"/>
            <a:ext cx="7088877" cy="830997"/>
          </a:xfrm>
          <a:prstGeom prst="rect">
            <a:avLst/>
          </a:prstGeom>
          <a:solidFill>
            <a:schemeClr val="accent1">
              <a:lumMod val="75000"/>
            </a:schemeClr>
          </a:solidFill>
        </p:spPr>
        <p:txBody>
          <a:bodyPr wrap="square" rtlCol="0">
            <a:spAutoFit/>
          </a:bodyPr>
          <a:lstStyle/>
          <a:p>
            <a:r>
              <a:rPr lang="en-US" sz="1600" dirty="0">
                <a:solidFill>
                  <a:schemeClr val="bg1"/>
                </a:solidFill>
              </a:rPr>
              <a:t>Note that, by definition, </a:t>
            </a:r>
            <a:r>
              <a:rPr lang="en-US" sz="1600" dirty="0" err="1">
                <a:solidFill>
                  <a:schemeClr val="bg1"/>
                </a:solidFill>
              </a:rPr>
              <a:t>keratoablative</a:t>
            </a:r>
            <a:r>
              <a:rPr lang="en-US" sz="1600" dirty="0">
                <a:solidFill>
                  <a:schemeClr val="bg1"/>
                </a:solidFill>
              </a:rPr>
              <a:t> refractive surgery involves reshaping the central cornea (and thereby altering its refractive power) via </a:t>
            </a:r>
            <a:r>
              <a:rPr lang="en-US" sz="1600" b="1" dirty="0"/>
              <a:t>the removal (by annihilation) of corneal tissue*</a:t>
            </a:r>
          </a:p>
        </p:txBody>
      </p:sp>
      <p:sp>
        <p:nvSpPr>
          <p:cNvPr id="2" name="Arrow: Curved Down 1">
            <a:extLst>
              <a:ext uri="{FF2B5EF4-FFF2-40B4-BE49-F238E27FC236}">
                <a16:creationId xmlns:a16="http://schemas.microsoft.com/office/drawing/2014/main" id="{6B2CCD23-7AC5-41AF-9876-9A1848564B10}"/>
              </a:ext>
            </a:extLst>
          </p:cNvPr>
          <p:cNvSpPr/>
          <p:nvPr/>
        </p:nvSpPr>
        <p:spPr>
          <a:xfrm rot="16200000">
            <a:off x="-339954" y="2974917"/>
            <a:ext cx="1910222" cy="766762"/>
          </a:xfrm>
          <a:prstGeom prst="curvedDownArrow">
            <a:avLst/>
          </a:prstGeom>
          <a:solidFill>
            <a:srgbClr val="FFFF00"/>
          </a:solidFill>
          <a:ln>
            <a:solidFill>
              <a:srgbClr val="0000F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9328269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3960819" y="762006"/>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8435"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18436" name="Text Box 5"/>
          <p:cNvSpPr txBox="1">
            <a:spLocks noChangeArrowheads="1"/>
          </p:cNvSpPr>
          <p:nvPr/>
        </p:nvSpPr>
        <p:spPr bwMode="auto">
          <a:xfrm>
            <a:off x="4416431" y="3048006"/>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18437"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7"/>
          <p:cNvSpPr>
            <a:spLocks noChangeShapeType="1"/>
          </p:cNvSpPr>
          <p:nvPr/>
        </p:nvSpPr>
        <p:spPr bwMode="auto">
          <a:xfrm>
            <a:off x="4724400" y="1474794"/>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Line 8"/>
          <p:cNvSpPr>
            <a:spLocks noChangeShapeType="1"/>
          </p:cNvSpPr>
          <p:nvPr/>
        </p:nvSpPr>
        <p:spPr bwMode="auto">
          <a:xfrm flipH="1">
            <a:off x="5424494"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9"/>
          <p:cNvSpPr>
            <a:spLocks noChangeShapeType="1"/>
          </p:cNvSpPr>
          <p:nvPr/>
        </p:nvSpPr>
        <p:spPr bwMode="auto">
          <a:xfrm>
            <a:off x="6583369" y="2544769"/>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Text Box 36"/>
          <p:cNvSpPr txBox="1">
            <a:spLocks noChangeArrowheads="1"/>
          </p:cNvSpPr>
          <p:nvPr/>
        </p:nvSpPr>
        <p:spPr bwMode="auto">
          <a:xfrm>
            <a:off x="6248400" y="3068644"/>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t>Laser</a:t>
            </a:r>
          </a:p>
        </p:txBody>
      </p:sp>
      <p:sp>
        <p:nvSpPr>
          <p:cNvPr id="18442" name="Line 11"/>
          <p:cNvSpPr>
            <a:spLocks noChangeShapeType="1"/>
          </p:cNvSpPr>
          <p:nvPr/>
        </p:nvSpPr>
        <p:spPr bwMode="auto">
          <a:xfrm>
            <a:off x="6301781" y="35814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3" name="Line 13"/>
          <p:cNvSpPr>
            <a:spLocks noChangeShapeType="1"/>
          </p:cNvSpPr>
          <p:nvPr/>
        </p:nvSpPr>
        <p:spPr bwMode="auto">
          <a:xfrm>
            <a:off x="6301781" y="3886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4" name="Line 15"/>
          <p:cNvSpPr>
            <a:spLocks noChangeShapeType="1"/>
          </p:cNvSpPr>
          <p:nvPr/>
        </p:nvSpPr>
        <p:spPr bwMode="auto">
          <a:xfrm>
            <a:off x="6301781" y="41910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F4BB8AA-1E9E-4DB1-AD94-042FF195304C}" type="slidenum">
              <a:rPr lang="en-US" altLang="en-US" sz="1000"/>
              <a:pPr>
                <a:spcBef>
                  <a:spcPct val="0"/>
                </a:spcBef>
                <a:buClrTx/>
                <a:buSzTx/>
                <a:buFontTx/>
                <a:buNone/>
              </a:pPr>
              <a:t>112</a:t>
            </a:fld>
            <a:endParaRPr lang="en-US" altLang="en-US" sz="1000"/>
          </a:p>
        </p:txBody>
      </p:sp>
      <p:sp>
        <p:nvSpPr>
          <p:cNvPr id="18450" name="Text Box 4"/>
          <p:cNvSpPr txBox="1">
            <a:spLocks noChangeArrowheads="1"/>
          </p:cNvSpPr>
          <p:nvPr/>
        </p:nvSpPr>
        <p:spPr bwMode="auto">
          <a:xfrm>
            <a:off x="1403356"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8451"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8452"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3"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4"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cxnSp>
        <p:nvCxnSpPr>
          <p:cNvPr id="14" name="Straight Arrow Connector 13"/>
          <p:cNvCxnSpPr>
            <a:stCxn id="18439" idx="0"/>
          </p:cNvCxnSpPr>
          <p:nvPr/>
        </p:nvCxnSpPr>
        <p:spPr>
          <a:xfrm>
            <a:off x="6583363" y="2522538"/>
            <a:ext cx="0" cy="449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72" name="Line 11"/>
          <p:cNvSpPr>
            <a:spLocks noChangeShapeType="1"/>
          </p:cNvSpPr>
          <p:nvPr/>
        </p:nvSpPr>
        <p:spPr bwMode="auto">
          <a:xfrm>
            <a:off x="6285906" y="41910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73" name="Line 13"/>
          <p:cNvSpPr>
            <a:spLocks noChangeShapeType="1"/>
          </p:cNvSpPr>
          <p:nvPr/>
        </p:nvSpPr>
        <p:spPr bwMode="auto">
          <a:xfrm>
            <a:off x="6285906" y="44958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74" name="Line 15"/>
          <p:cNvSpPr>
            <a:spLocks noChangeShapeType="1"/>
          </p:cNvSpPr>
          <p:nvPr/>
        </p:nvSpPr>
        <p:spPr bwMode="auto">
          <a:xfrm>
            <a:off x="6285906" y="48006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8" name="Straight Connector 17"/>
          <p:cNvCxnSpPr/>
          <p:nvPr/>
        </p:nvCxnSpPr>
        <p:spPr>
          <a:xfrm>
            <a:off x="6400800" y="3429000"/>
            <a:ext cx="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 Box 28"/>
          <p:cNvSpPr txBox="1">
            <a:spLocks noChangeArrowheads="1"/>
          </p:cNvSpPr>
          <p:nvPr/>
        </p:nvSpPr>
        <p:spPr bwMode="auto">
          <a:xfrm>
            <a:off x="5968192" y="4304574"/>
            <a:ext cx="317715"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i="1" dirty="0"/>
              <a:t>?</a:t>
            </a:r>
            <a:endParaRPr lang="en-US" altLang="en-US" sz="1600" b="1" i="1" dirty="0"/>
          </a:p>
        </p:txBody>
      </p:sp>
      <p:sp>
        <p:nvSpPr>
          <p:cNvPr id="68" name="Text Box 33"/>
          <p:cNvSpPr txBox="1">
            <a:spLocks noChangeArrowheads="1"/>
          </p:cNvSpPr>
          <p:nvPr/>
        </p:nvSpPr>
        <p:spPr bwMode="auto">
          <a:xfrm>
            <a:off x="5968191" y="3401160"/>
            <a:ext cx="317715"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i="1" dirty="0">
                <a:solidFill>
                  <a:srgbClr val="0000FF"/>
                </a:solidFill>
              </a:rPr>
              <a:t>?</a:t>
            </a:r>
            <a:endParaRPr lang="en-US" altLang="en-US" sz="1600" b="1" i="1" dirty="0">
              <a:solidFill>
                <a:srgbClr val="0000FF"/>
              </a:solidFill>
            </a:endParaRPr>
          </a:p>
        </p:txBody>
      </p:sp>
      <p:sp>
        <p:nvSpPr>
          <p:cNvPr id="69" name="Text Box 38"/>
          <p:cNvSpPr txBox="1">
            <a:spLocks noChangeArrowheads="1"/>
          </p:cNvSpPr>
          <p:nvPr/>
        </p:nvSpPr>
        <p:spPr bwMode="auto">
          <a:xfrm>
            <a:off x="5968190" y="3701534"/>
            <a:ext cx="31771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i="1" dirty="0"/>
              <a:t>?</a:t>
            </a:r>
            <a:endParaRPr lang="en-US" altLang="en-US" sz="1600" b="1" i="1" dirty="0"/>
          </a:p>
        </p:txBody>
      </p:sp>
      <p:sp>
        <p:nvSpPr>
          <p:cNvPr id="70" name="Text Box 41"/>
          <p:cNvSpPr txBox="1">
            <a:spLocks noChangeArrowheads="1"/>
          </p:cNvSpPr>
          <p:nvPr/>
        </p:nvSpPr>
        <p:spPr bwMode="auto">
          <a:xfrm>
            <a:off x="5974541" y="4013282"/>
            <a:ext cx="317715"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i="1" dirty="0">
                <a:solidFill>
                  <a:srgbClr val="0000FF"/>
                </a:solidFill>
              </a:rPr>
              <a:t>?</a:t>
            </a:r>
            <a:endParaRPr lang="en-US" altLang="en-US" sz="1600" b="1" i="1" dirty="0">
              <a:solidFill>
                <a:srgbClr val="0000FF"/>
              </a:solidFill>
            </a:endParaRPr>
          </a:p>
        </p:txBody>
      </p:sp>
      <p:sp>
        <p:nvSpPr>
          <p:cNvPr id="71" name="Text Box 28"/>
          <p:cNvSpPr txBox="1">
            <a:spLocks noChangeArrowheads="1"/>
          </p:cNvSpPr>
          <p:nvPr/>
        </p:nvSpPr>
        <p:spPr bwMode="auto">
          <a:xfrm>
            <a:off x="5963811" y="4605646"/>
            <a:ext cx="31771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i="1" dirty="0">
                <a:solidFill>
                  <a:srgbClr val="0000FF"/>
                </a:solidFill>
              </a:rPr>
              <a:t>?</a:t>
            </a:r>
            <a:endParaRPr lang="en-US" altLang="en-US" sz="1600" b="1" i="1" dirty="0">
              <a:solidFill>
                <a:srgbClr val="0000FF"/>
              </a:solidFill>
            </a:endParaRPr>
          </a:p>
        </p:txBody>
      </p:sp>
      <p:sp>
        <p:nvSpPr>
          <p:cNvPr id="61"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37" name="Rectangle 2">
            <a:extLst>
              <a:ext uri="{FF2B5EF4-FFF2-40B4-BE49-F238E27FC236}">
                <a16:creationId xmlns:a16="http://schemas.microsoft.com/office/drawing/2014/main" id="{37297056-93DA-4053-B50E-624656864130}"/>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39" name="Left Brace 38">
            <a:extLst>
              <a:ext uri="{FF2B5EF4-FFF2-40B4-BE49-F238E27FC236}">
                <a16:creationId xmlns:a16="http://schemas.microsoft.com/office/drawing/2014/main" id="{5380BCE0-A5ED-4A6C-9B9C-DF7950A9D9D7}"/>
              </a:ext>
            </a:extLst>
          </p:cNvPr>
          <p:cNvSpPr/>
          <p:nvPr/>
        </p:nvSpPr>
        <p:spPr>
          <a:xfrm>
            <a:off x="2438400" y="3428123"/>
            <a:ext cx="316788" cy="1549400"/>
          </a:xfrm>
          <a:prstGeom prst="leftBrace">
            <a:avLst/>
          </a:prstGeom>
          <a:ln w="34925">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8" name="TextBox 37">
            <a:extLst>
              <a:ext uri="{FF2B5EF4-FFF2-40B4-BE49-F238E27FC236}">
                <a16:creationId xmlns:a16="http://schemas.microsoft.com/office/drawing/2014/main" id="{13DA816C-15E3-4A1E-BDB1-59C578F4AA34}"/>
              </a:ext>
            </a:extLst>
          </p:cNvPr>
          <p:cNvSpPr txBox="1"/>
          <p:nvPr/>
        </p:nvSpPr>
        <p:spPr>
          <a:xfrm>
            <a:off x="304800" y="5198010"/>
            <a:ext cx="8018587" cy="338554"/>
          </a:xfrm>
          <a:prstGeom prst="rect">
            <a:avLst/>
          </a:prstGeom>
          <a:noFill/>
        </p:spPr>
        <p:txBody>
          <a:bodyPr wrap="square" rtlCol="0">
            <a:spAutoFit/>
          </a:bodyPr>
          <a:lstStyle/>
          <a:p>
            <a:r>
              <a:rPr lang="en-US" sz="1600" i="1" dirty="0"/>
              <a:t>What are the five laser-based keratorefractive procedures covered in the </a:t>
            </a:r>
            <a:r>
              <a:rPr lang="en-US" sz="1600" dirty="0"/>
              <a:t>BCSC</a:t>
            </a:r>
            <a:r>
              <a:rPr lang="en-US" sz="1600" i="1" dirty="0"/>
              <a:t> book? </a:t>
            </a:r>
            <a:endParaRPr lang="en-US" sz="1600" dirty="0"/>
          </a:p>
        </p:txBody>
      </p:sp>
    </p:spTree>
    <p:extLst>
      <p:ext uri="{BB962C8B-B14F-4D97-AF65-F5344CB8AC3E}">
        <p14:creationId xmlns:p14="http://schemas.microsoft.com/office/powerpoint/2010/main" val="557445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3960819" y="762006"/>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8435"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18436" name="Text Box 5"/>
          <p:cNvSpPr txBox="1">
            <a:spLocks noChangeArrowheads="1"/>
          </p:cNvSpPr>
          <p:nvPr/>
        </p:nvSpPr>
        <p:spPr bwMode="auto">
          <a:xfrm>
            <a:off x="4416431" y="3048006"/>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18437"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7"/>
          <p:cNvSpPr>
            <a:spLocks noChangeShapeType="1"/>
          </p:cNvSpPr>
          <p:nvPr/>
        </p:nvSpPr>
        <p:spPr bwMode="auto">
          <a:xfrm>
            <a:off x="4724400" y="1474794"/>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Line 8"/>
          <p:cNvSpPr>
            <a:spLocks noChangeShapeType="1"/>
          </p:cNvSpPr>
          <p:nvPr/>
        </p:nvSpPr>
        <p:spPr bwMode="auto">
          <a:xfrm flipH="1">
            <a:off x="5424494"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9"/>
          <p:cNvSpPr>
            <a:spLocks noChangeShapeType="1"/>
          </p:cNvSpPr>
          <p:nvPr/>
        </p:nvSpPr>
        <p:spPr bwMode="auto">
          <a:xfrm>
            <a:off x="6583369" y="2544769"/>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Text Box 36"/>
          <p:cNvSpPr txBox="1">
            <a:spLocks noChangeArrowheads="1"/>
          </p:cNvSpPr>
          <p:nvPr/>
        </p:nvSpPr>
        <p:spPr bwMode="auto">
          <a:xfrm>
            <a:off x="6248400" y="3068644"/>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t>Laser</a:t>
            </a:r>
          </a:p>
        </p:txBody>
      </p:sp>
      <p:sp>
        <p:nvSpPr>
          <p:cNvPr id="18442" name="Line 11"/>
          <p:cNvSpPr>
            <a:spLocks noChangeShapeType="1"/>
          </p:cNvSpPr>
          <p:nvPr/>
        </p:nvSpPr>
        <p:spPr bwMode="auto">
          <a:xfrm>
            <a:off x="6301781" y="35814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3" name="Line 13"/>
          <p:cNvSpPr>
            <a:spLocks noChangeShapeType="1"/>
          </p:cNvSpPr>
          <p:nvPr/>
        </p:nvSpPr>
        <p:spPr bwMode="auto">
          <a:xfrm>
            <a:off x="6301781" y="3886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4" name="Line 15"/>
          <p:cNvSpPr>
            <a:spLocks noChangeShapeType="1"/>
          </p:cNvSpPr>
          <p:nvPr/>
        </p:nvSpPr>
        <p:spPr bwMode="auto">
          <a:xfrm>
            <a:off x="6301781" y="41910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F4BB8AA-1E9E-4DB1-AD94-042FF195304C}" type="slidenum">
              <a:rPr lang="en-US" altLang="en-US" sz="1000"/>
              <a:pPr>
                <a:spcBef>
                  <a:spcPct val="0"/>
                </a:spcBef>
                <a:buClrTx/>
                <a:buSzTx/>
                <a:buFontTx/>
                <a:buNone/>
              </a:pPr>
              <a:t>113</a:t>
            </a:fld>
            <a:endParaRPr lang="en-US" altLang="en-US" sz="1000"/>
          </a:p>
        </p:txBody>
      </p:sp>
      <p:sp>
        <p:nvSpPr>
          <p:cNvPr id="18450" name="Text Box 4"/>
          <p:cNvSpPr txBox="1">
            <a:spLocks noChangeArrowheads="1"/>
          </p:cNvSpPr>
          <p:nvPr/>
        </p:nvSpPr>
        <p:spPr bwMode="auto">
          <a:xfrm>
            <a:off x="1403356"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8451"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8452"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3"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4"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cxnSp>
        <p:nvCxnSpPr>
          <p:cNvPr id="14" name="Straight Arrow Connector 13"/>
          <p:cNvCxnSpPr>
            <a:stCxn id="18439" idx="0"/>
          </p:cNvCxnSpPr>
          <p:nvPr/>
        </p:nvCxnSpPr>
        <p:spPr>
          <a:xfrm>
            <a:off x="6583363" y="2522538"/>
            <a:ext cx="0" cy="449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72" name="Line 11"/>
          <p:cNvSpPr>
            <a:spLocks noChangeShapeType="1"/>
          </p:cNvSpPr>
          <p:nvPr/>
        </p:nvSpPr>
        <p:spPr bwMode="auto">
          <a:xfrm>
            <a:off x="6285906" y="41910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73" name="Line 13"/>
          <p:cNvSpPr>
            <a:spLocks noChangeShapeType="1"/>
          </p:cNvSpPr>
          <p:nvPr/>
        </p:nvSpPr>
        <p:spPr bwMode="auto">
          <a:xfrm>
            <a:off x="6285906" y="44958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74" name="Line 15"/>
          <p:cNvSpPr>
            <a:spLocks noChangeShapeType="1"/>
          </p:cNvSpPr>
          <p:nvPr/>
        </p:nvSpPr>
        <p:spPr bwMode="auto">
          <a:xfrm>
            <a:off x="6285906" y="48006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8" name="Straight Connector 17"/>
          <p:cNvCxnSpPr/>
          <p:nvPr/>
        </p:nvCxnSpPr>
        <p:spPr>
          <a:xfrm>
            <a:off x="6400800" y="3429000"/>
            <a:ext cx="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 Box 35"/>
          <p:cNvSpPr txBox="1">
            <a:spLocks noChangeArrowheads="1"/>
          </p:cNvSpPr>
          <p:nvPr/>
        </p:nvSpPr>
        <p:spPr bwMode="auto">
          <a:xfrm>
            <a:off x="6530381" y="3429006"/>
            <a:ext cx="5549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rgbClr val="0000FF"/>
                </a:solidFill>
              </a:rPr>
              <a:t>PRK</a:t>
            </a:r>
          </a:p>
        </p:txBody>
      </p:sp>
      <p:sp>
        <p:nvSpPr>
          <p:cNvPr id="63" name="Text Box 37"/>
          <p:cNvSpPr txBox="1">
            <a:spLocks noChangeArrowheads="1"/>
          </p:cNvSpPr>
          <p:nvPr/>
        </p:nvSpPr>
        <p:spPr bwMode="auto">
          <a:xfrm>
            <a:off x="6533556" y="3733806"/>
            <a:ext cx="764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LASEK</a:t>
            </a:r>
          </a:p>
        </p:txBody>
      </p:sp>
      <p:sp>
        <p:nvSpPr>
          <p:cNvPr id="64" name="Text Box 37"/>
          <p:cNvSpPr txBox="1">
            <a:spLocks noChangeArrowheads="1"/>
          </p:cNvSpPr>
          <p:nvPr/>
        </p:nvSpPr>
        <p:spPr bwMode="auto">
          <a:xfrm>
            <a:off x="6549431" y="4343406"/>
            <a:ext cx="6944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LASIK</a:t>
            </a:r>
          </a:p>
        </p:txBody>
      </p:sp>
      <p:sp>
        <p:nvSpPr>
          <p:cNvPr id="65" name="Text Box 40"/>
          <p:cNvSpPr txBox="1">
            <a:spLocks noChangeArrowheads="1"/>
          </p:cNvSpPr>
          <p:nvPr/>
        </p:nvSpPr>
        <p:spPr bwMode="auto">
          <a:xfrm>
            <a:off x="6543087" y="4648206"/>
            <a:ext cx="7328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rgbClr val="0000FF"/>
                </a:solidFill>
              </a:rPr>
              <a:t>SMILE</a:t>
            </a:r>
          </a:p>
        </p:txBody>
      </p:sp>
      <p:sp>
        <p:nvSpPr>
          <p:cNvPr id="66" name="Text Box 40"/>
          <p:cNvSpPr txBox="1">
            <a:spLocks noChangeArrowheads="1"/>
          </p:cNvSpPr>
          <p:nvPr/>
        </p:nvSpPr>
        <p:spPr bwMode="auto">
          <a:xfrm>
            <a:off x="6530381" y="4038606"/>
            <a:ext cx="10134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rgbClr val="0000FF"/>
                </a:solidFill>
              </a:rPr>
              <a:t>Epi-LASIK</a:t>
            </a:r>
          </a:p>
        </p:txBody>
      </p:sp>
      <p:sp>
        <p:nvSpPr>
          <p:cNvPr id="67" name="Text Box 28"/>
          <p:cNvSpPr txBox="1">
            <a:spLocks noChangeArrowheads="1"/>
          </p:cNvSpPr>
          <p:nvPr/>
        </p:nvSpPr>
        <p:spPr bwMode="auto">
          <a:xfrm>
            <a:off x="3440256" y="4304574"/>
            <a:ext cx="284565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t>LAS</a:t>
            </a:r>
            <a:r>
              <a:rPr lang="en-US" altLang="en-US" sz="1600" dirty="0" err="1"/>
              <a:t>er</a:t>
            </a:r>
            <a:r>
              <a:rPr lang="en-US" altLang="en-US" sz="1600" dirty="0"/>
              <a:t> </a:t>
            </a:r>
            <a:r>
              <a:rPr lang="en-US" altLang="en-US" sz="1700" b="1" dirty="0"/>
              <a:t>I</a:t>
            </a:r>
            <a:r>
              <a:rPr lang="en-US" altLang="en-US" sz="1600" dirty="0"/>
              <a:t>n-situ </a:t>
            </a:r>
            <a:r>
              <a:rPr lang="en-US" altLang="en-US" sz="1700" b="1" dirty="0"/>
              <a:t>K</a:t>
            </a:r>
            <a:r>
              <a:rPr lang="en-US" altLang="en-US" sz="1600" dirty="0"/>
              <a:t>eratomileusis</a:t>
            </a:r>
          </a:p>
        </p:txBody>
      </p:sp>
      <p:sp>
        <p:nvSpPr>
          <p:cNvPr id="68" name="Text Box 33"/>
          <p:cNvSpPr txBox="1">
            <a:spLocks noChangeArrowheads="1"/>
          </p:cNvSpPr>
          <p:nvPr/>
        </p:nvSpPr>
        <p:spPr bwMode="auto">
          <a:xfrm>
            <a:off x="3392165" y="3401160"/>
            <a:ext cx="289374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rgbClr val="0000FF"/>
                </a:solidFill>
              </a:rPr>
              <a:t>P</a:t>
            </a:r>
            <a:r>
              <a:rPr lang="en-US" altLang="en-US" sz="1600" dirty="0" err="1">
                <a:solidFill>
                  <a:srgbClr val="0000FF"/>
                </a:solidFill>
              </a:rPr>
              <a:t>hoto</a:t>
            </a:r>
            <a:r>
              <a:rPr lang="en-US" altLang="en-US" sz="1700" b="1" dirty="0" err="1">
                <a:solidFill>
                  <a:srgbClr val="0000FF"/>
                </a:solidFill>
              </a:rPr>
              <a:t>R</a:t>
            </a:r>
            <a:r>
              <a:rPr lang="en-US" altLang="en-US" sz="1600" dirty="0" err="1">
                <a:solidFill>
                  <a:srgbClr val="0000FF"/>
                </a:solidFill>
              </a:rPr>
              <a:t>efractive</a:t>
            </a:r>
            <a:r>
              <a:rPr lang="en-US" altLang="en-US" sz="1600" dirty="0">
                <a:solidFill>
                  <a:srgbClr val="0000FF"/>
                </a:solidFill>
              </a:rPr>
              <a:t> </a:t>
            </a:r>
            <a:r>
              <a:rPr lang="en-US" altLang="en-US" sz="1700" b="1" dirty="0">
                <a:solidFill>
                  <a:srgbClr val="0000FF"/>
                </a:solidFill>
              </a:rPr>
              <a:t>K</a:t>
            </a:r>
            <a:r>
              <a:rPr lang="en-US" altLang="en-US" sz="1600" dirty="0">
                <a:solidFill>
                  <a:srgbClr val="0000FF"/>
                </a:solidFill>
              </a:rPr>
              <a:t>eratectomy</a:t>
            </a:r>
          </a:p>
        </p:txBody>
      </p:sp>
      <p:sp>
        <p:nvSpPr>
          <p:cNvPr id="69" name="Text Box 38"/>
          <p:cNvSpPr txBox="1">
            <a:spLocks noChangeArrowheads="1"/>
          </p:cNvSpPr>
          <p:nvPr/>
        </p:nvSpPr>
        <p:spPr bwMode="auto">
          <a:xfrm>
            <a:off x="2792642" y="3701534"/>
            <a:ext cx="3493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t>LAS</a:t>
            </a:r>
            <a:r>
              <a:rPr lang="en-US" altLang="en-US" sz="1600" dirty="0" err="1"/>
              <a:t>er</a:t>
            </a:r>
            <a:r>
              <a:rPr lang="en-US" altLang="en-US" sz="1600" dirty="0"/>
              <a:t> </a:t>
            </a:r>
            <a:r>
              <a:rPr lang="en-US" altLang="en-US" sz="1600" dirty="0" err="1"/>
              <a:t>Sub</a:t>
            </a:r>
            <a:r>
              <a:rPr lang="en-US" altLang="en-US" sz="1800" b="1" dirty="0" err="1"/>
              <a:t>E</a:t>
            </a:r>
            <a:r>
              <a:rPr lang="en-US" altLang="en-US" sz="1600" dirty="0" err="1"/>
              <a:t>pithelial</a:t>
            </a:r>
            <a:r>
              <a:rPr lang="en-US" altLang="en-US" sz="1600" dirty="0"/>
              <a:t> </a:t>
            </a:r>
            <a:r>
              <a:rPr lang="en-US" altLang="en-US" sz="1700" b="1" dirty="0"/>
              <a:t>K</a:t>
            </a:r>
            <a:r>
              <a:rPr lang="en-US" altLang="en-US" sz="1600" dirty="0"/>
              <a:t>eratomileusis</a:t>
            </a:r>
          </a:p>
        </p:txBody>
      </p:sp>
      <p:sp>
        <p:nvSpPr>
          <p:cNvPr id="70" name="Text Box 41"/>
          <p:cNvSpPr txBox="1">
            <a:spLocks noChangeArrowheads="1"/>
          </p:cNvSpPr>
          <p:nvPr/>
        </p:nvSpPr>
        <p:spPr bwMode="auto">
          <a:xfrm>
            <a:off x="2625868" y="4013282"/>
            <a:ext cx="366638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rgbClr val="0000FF"/>
                </a:solidFill>
              </a:rPr>
              <a:t>Epi</a:t>
            </a:r>
            <a:r>
              <a:rPr lang="en-US" altLang="en-US" sz="1600" dirty="0" err="1">
                <a:solidFill>
                  <a:srgbClr val="0000FF"/>
                </a:solidFill>
              </a:rPr>
              <a:t>polis</a:t>
            </a:r>
            <a:r>
              <a:rPr lang="en-US" altLang="en-US" sz="1700" b="1" dirty="0">
                <a:solidFill>
                  <a:srgbClr val="0000FF"/>
                </a:solidFill>
              </a:rPr>
              <a:t> </a:t>
            </a:r>
            <a:r>
              <a:rPr lang="en-US" altLang="en-US" sz="1700" b="1" dirty="0" err="1">
                <a:solidFill>
                  <a:srgbClr val="0000FF"/>
                </a:solidFill>
              </a:rPr>
              <a:t>LAS</a:t>
            </a:r>
            <a:r>
              <a:rPr lang="en-US" altLang="en-US" sz="1600" dirty="0" err="1">
                <a:solidFill>
                  <a:srgbClr val="0000FF"/>
                </a:solidFill>
              </a:rPr>
              <a:t>er</a:t>
            </a:r>
            <a:r>
              <a:rPr lang="en-US" altLang="en-US" sz="1600" dirty="0">
                <a:solidFill>
                  <a:srgbClr val="0000FF"/>
                </a:solidFill>
              </a:rPr>
              <a:t> </a:t>
            </a:r>
            <a:r>
              <a:rPr lang="en-US" altLang="en-US" sz="1700" b="1" dirty="0">
                <a:solidFill>
                  <a:srgbClr val="0000FF"/>
                </a:solidFill>
              </a:rPr>
              <a:t>I</a:t>
            </a:r>
            <a:r>
              <a:rPr lang="en-US" altLang="en-US" sz="1600" dirty="0">
                <a:solidFill>
                  <a:srgbClr val="0000FF"/>
                </a:solidFill>
              </a:rPr>
              <a:t>n-situ </a:t>
            </a:r>
            <a:r>
              <a:rPr lang="en-US" altLang="en-US" sz="1700" b="1" dirty="0">
                <a:solidFill>
                  <a:srgbClr val="0000FF"/>
                </a:solidFill>
              </a:rPr>
              <a:t>K</a:t>
            </a:r>
            <a:r>
              <a:rPr lang="en-US" altLang="en-US" sz="1600" dirty="0">
                <a:solidFill>
                  <a:srgbClr val="0000FF"/>
                </a:solidFill>
              </a:rPr>
              <a:t>eratomileusis</a:t>
            </a:r>
          </a:p>
        </p:txBody>
      </p:sp>
      <p:sp>
        <p:nvSpPr>
          <p:cNvPr id="71" name="Text Box 28"/>
          <p:cNvSpPr txBox="1">
            <a:spLocks noChangeArrowheads="1"/>
          </p:cNvSpPr>
          <p:nvPr/>
        </p:nvSpPr>
        <p:spPr bwMode="auto">
          <a:xfrm>
            <a:off x="2924519" y="4605646"/>
            <a:ext cx="335700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rgbClr val="0000FF"/>
                </a:solidFill>
              </a:rPr>
              <a:t>SM</a:t>
            </a:r>
            <a:r>
              <a:rPr lang="en-US" altLang="en-US" sz="1600" dirty="0" err="1">
                <a:solidFill>
                  <a:srgbClr val="0000FF"/>
                </a:solidFill>
              </a:rPr>
              <a:t>all</a:t>
            </a:r>
            <a:r>
              <a:rPr lang="en-US" altLang="en-US" sz="1600" dirty="0">
                <a:solidFill>
                  <a:srgbClr val="0000FF"/>
                </a:solidFill>
              </a:rPr>
              <a:t>-</a:t>
            </a:r>
            <a:r>
              <a:rPr lang="en-US" altLang="en-US" sz="1700" b="1" dirty="0">
                <a:solidFill>
                  <a:srgbClr val="0000FF"/>
                </a:solidFill>
              </a:rPr>
              <a:t>I</a:t>
            </a:r>
            <a:r>
              <a:rPr lang="en-US" altLang="en-US" sz="1600" dirty="0">
                <a:solidFill>
                  <a:srgbClr val="0000FF"/>
                </a:solidFill>
              </a:rPr>
              <a:t>ncision </a:t>
            </a:r>
            <a:r>
              <a:rPr lang="en-US" altLang="en-US" sz="1700" b="1" dirty="0">
                <a:solidFill>
                  <a:srgbClr val="0000FF"/>
                </a:solidFill>
              </a:rPr>
              <a:t>L</a:t>
            </a:r>
            <a:r>
              <a:rPr lang="en-US" altLang="en-US" sz="1600" dirty="0">
                <a:solidFill>
                  <a:srgbClr val="0000FF"/>
                </a:solidFill>
              </a:rPr>
              <a:t>enticule </a:t>
            </a:r>
            <a:r>
              <a:rPr lang="en-US" altLang="en-US" sz="1700" b="1" dirty="0">
                <a:solidFill>
                  <a:srgbClr val="0000FF"/>
                </a:solidFill>
              </a:rPr>
              <a:t>E</a:t>
            </a:r>
            <a:r>
              <a:rPr lang="en-US" altLang="en-US" sz="1600" dirty="0">
                <a:solidFill>
                  <a:srgbClr val="0000FF"/>
                </a:solidFill>
              </a:rPr>
              <a:t>xtraction</a:t>
            </a:r>
          </a:p>
        </p:txBody>
      </p:sp>
      <p:sp>
        <p:nvSpPr>
          <p:cNvPr id="61"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37" name="Rectangle 2">
            <a:extLst>
              <a:ext uri="{FF2B5EF4-FFF2-40B4-BE49-F238E27FC236}">
                <a16:creationId xmlns:a16="http://schemas.microsoft.com/office/drawing/2014/main" id="{37297056-93DA-4053-B50E-624656864130}"/>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39" name="Left Brace 38">
            <a:extLst>
              <a:ext uri="{FF2B5EF4-FFF2-40B4-BE49-F238E27FC236}">
                <a16:creationId xmlns:a16="http://schemas.microsoft.com/office/drawing/2014/main" id="{5380BCE0-A5ED-4A6C-9B9C-DF7950A9D9D7}"/>
              </a:ext>
            </a:extLst>
          </p:cNvPr>
          <p:cNvSpPr/>
          <p:nvPr/>
        </p:nvSpPr>
        <p:spPr>
          <a:xfrm>
            <a:off x="2438400" y="3428123"/>
            <a:ext cx="316788" cy="1549400"/>
          </a:xfrm>
          <a:prstGeom prst="leftBrace">
            <a:avLst/>
          </a:prstGeom>
          <a:ln w="34925">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8" name="TextBox 37">
            <a:extLst>
              <a:ext uri="{FF2B5EF4-FFF2-40B4-BE49-F238E27FC236}">
                <a16:creationId xmlns:a16="http://schemas.microsoft.com/office/drawing/2014/main" id="{13DA816C-15E3-4A1E-BDB1-59C578F4AA34}"/>
              </a:ext>
            </a:extLst>
          </p:cNvPr>
          <p:cNvSpPr txBox="1"/>
          <p:nvPr/>
        </p:nvSpPr>
        <p:spPr>
          <a:xfrm>
            <a:off x="304800" y="5198010"/>
            <a:ext cx="8018587" cy="338554"/>
          </a:xfrm>
          <a:prstGeom prst="rect">
            <a:avLst/>
          </a:prstGeom>
          <a:noFill/>
        </p:spPr>
        <p:txBody>
          <a:bodyPr wrap="square" rtlCol="0">
            <a:spAutoFit/>
          </a:bodyPr>
          <a:lstStyle/>
          <a:p>
            <a:r>
              <a:rPr lang="en-US" sz="1600" i="1" dirty="0"/>
              <a:t>What are the five laser-based keratorefractive procedures covered in the </a:t>
            </a:r>
            <a:r>
              <a:rPr lang="en-US" sz="1600" dirty="0"/>
              <a:t>BCSC</a:t>
            </a:r>
            <a:r>
              <a:rPr lang="en-US" sz="1600" i="1" dirty="0"/>
              <a:t> book? </a:t>
            </a:r>
            <a:endParaRPr lang="en-US" sz="1600" dirty="0"/>
          </a:p>
        </p:txBody>
      </p:sp>
    </p:spTree>
    <p:extLst>
      <p:ext uri="{BB962C8B-B14F-4D97-AF65-F5344CB8AC3E}">
        <p14:creationId xmlns:p14="http://schemas.microsoft.com/office/powerpoint/2010/main" val="42763919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3960819" y="762006"/>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8435"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18436" name="Text Box 5"/>
          <p:cNvSpPr txBox="1">
            <a:spLocks noChangeArrowheads="1"/>
          </p:cNvSpPr>
          <p:nvPr/>
        </p:nvSpPr>
        <p:spPr bwMode="auto">
          <a:xfrm>
            <a:off x="4416431" y="3048006"/>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18437"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7"/>
          <p:cNvSpPr>
            <a:spLocks noChangeShapeType="1"/>
          </p:cNvSpPr>
          <p:nvPr/>
        </p:nvSpPr>
        <p:spPr bwMode="auto">
          <a:xfrm>
            <a:off x="4724400" y="1474794"/>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Line 8"/>
          <p:cNvSpPr>
            <a:spLocks noChangeShapeType="1"/>
          </p:cNvSpPr>
          <p:nvPr/>
        </p:nvSpPr>
        <p:spPr bwMode="auto">
          <a:xfrm flipH="1">
            <a:off x="5424494"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9"/>
          <p:cNvSpPr>
            <a:spLocks noChangeShapeType="1"/>
          </p:cNvSpPr>
          <p:nvPr/>
        </p:nvSpPr>
        <p:spPr bwMode="auto">
          <a:xfrm>
            <a:off x="6583369" y="2544769"/>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Text Box 36"/>
          <p:cNvSpPr txBox="1">
            <a:spLocks noChangeArrowheads="1"/>
          </p:cNvSpPr>
          <p:nvPr/>
        </p:nvSpPr>
        <p:spPr bwMode="auto">
          <a:xfrm>
            <a:off x="6248400" y="3068644"/>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t>Laser</a:t>
            </a:r>
          </a:p>
        </p:txBody>
      </p:sp>
      <p:sp>
        <p:nvSpPr>
          <p:cNvPr id="18442" name="Line 11"/>
          <p:cNvSpPr>
            <a:spLocks noChangeShapeType="1"/>
          </p:cNvSpPr>
          <p:nvPr/>
        </p:nvSpPr>
        <p:spPr bwMode="auto">
          <a:xfrm>
            <a:off x="6301781" y="35814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3" name="Line 13"/>
          <p:cNvSpPr>
            <a:spLocks noChangeShapeType="1"/>
          </p:cNvSpPr>
          <p:nvPr/>
        </p:nvSpPr>
        <p:spPr bwMode="auto">
          <a:xfrm>
            <a:off x="6301781" y="3886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4" name="Line 15"/>
          <p:cNvSpPr>
            <a:spLocks noChangeShapeType="1"/>
          </p:cNvSpPr>
          <p:nvPr/>
        </p:nvSpPr>
        <p:spPr bwMode="auto">
          <a:xfrm>
            <a:off x="6301781" y="41910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F4BB8AA-1E9E-4DB1-AD94-042FF195304C}" type="slidenum">
              <a:rPr lang="en-US" altLang="en-US" sz="1000"/>
              <a:pPr>
                <a:spcBef>
                  <a:spcPct val="0"/>
                </a:spcBef>
                <a:buClrTx/>
                <a:buSzTx/>
                <a:buFontTx/>
                <a:buNone/>
              </a:pPr>
              <a:t>114</a:t>
            </a:fld>
            <a:endParaRPr lang="en-US" altLang="en-US" sz="1000"/>
          </a:p>
        </p:txBody>
      </p:sp>
      <p:sp>
        <p:nvSpPr>
          <p:cNvPr id="18450" name="Text Box 4"/>
          <p:cNvSpPr txBox="1">
            <a:spLocks noChangeArrowheads="1"/>
          </p:cNvSpPr>
          <p:nvPr/>
        </p:nvSpPr>
        <p:spPr bwMode="auto">
          <a:xfrm>
            <a:off x="1403356"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8451"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8452"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3"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4"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cxnSp>
        <p:nvCxnSpPr>
          <p:cNvPr id="14" name="Straight Arrow Connector 13"/>
          <p:cNvCxnSpPr>
            <a:stCxn id="18439" idx="0"/>
          </p:cNvCxnSpPr>
          <p:nvPr/>
        </p:nvCxnSpPr>
        <p:spPr>
          <a:xfrm>
            <a:off x="6583363" y="2522538"/>
            <a:ext cx="0" cy="449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72" name="Line 11"/>
          <p:cNvSpPr>
            <a:spLocks noChangeShapeType="1"/>
          </p:cNvSpPr>
          <p:nvPr/>
        </p:nvSpPr>
        <p:spPr bwMode="auto">
          <a:xfrm>
            <a:off x="6285906" y="41910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73" name="Line 13"/>
          <p:cNvSpPr>
            <a:spLocks noChangeShapeType="1"/>
          </p:cNvSpPr>
          <p:nvPr/>
        </p:nvSpPr>
        <p:spPr bwMode="auto">
          <a:xfrm>
            <a:off x="6285906" y="44958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74" name="Line 15"/>
          <p:cNvSpPr>
            <a:spLocks noChangeShapeType="1"/>
          </p:cNvSpPr>
          <p:nvPr/>
        </p:nvSpPr>
        <p:spPr bwMode="auto">
          <a:xfrm>
            <a:off x="6285906" y="48006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8" name="Straight Connector 17"/>
          <p:cNvCxnSpPr/>
          <p:nvPr/>
        </p:nvCxnSpPr>
        <p:spPr>
          <a:xfrm>
            <a:off x="6400800" y="3429000"/>
            <a:ext cx="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 Box 35"/>
          <p:cNvSpPr txBox="1">
            <a:spLocks noChangeArrowheads="1"/>
          </p:cNvSpPr>
          <p:nvPr/>
        </p:nvSpPr>
        <p:spPr bwMode="auto">
          <a:xfrm>
            <a:off x="6530381" y="3429006"/>
            <a:ext cx="6543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PRK?</a:t>
            </a:r>
          </a:p>
        </p:txBody>
      </p:sp>
      <p:sp>
        <p:nvSpPr>
          <p:cNvPr id="63" name="Text Box 37"/>
          <p:cNvSpPr txBox="1">
            <a:spLocks noChangeArrowheads="1"/>
          </p:cNvSpPr>
          <p:nvPr/>
        </p:nvSpPr>
        <p:spPr bwMode="auto">
          <a:xfrm>
            <a:off x="6533556" y="3733806"/>
            <a:ext cx="8643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t>LASEK?</a:t>
            </a:r>
          </a:p>
        </p:txBody>
      </p:sp>
      <p:sp>
        <p:nvSpPr>
          <p:cNvPr id="64" name="Text Box 37"/>
          <p:cNvSpPr txBox="1">
            <a:spLocks noChangeArrowheads="1"/>
          </p:cNvSpPr>
          <p:nvPr/>
        </p:nvSpPr>
        <p:spPr bwMode="auto">
          <a:xfrm>
            <a:off x="6549431" y="4343406"/>
            <a:ext cx="79380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t>LASIK?</a:t>
            </a:r>
          </a:p>
        </p:txBody>
      </p:sp>
      <p:sp>
        <p:nvSpPr>
          <p:cNvPr id="65" name="Text Box 40"/>
          <p:cNvSpPr txBox="1">
            <a:spLocks noChangeArrowheads="1"/>
          </p:cNvSpPr>
          <p:nvPr/>
        </p:nvSpPr>
        <p:spPr bwMode="auto">
          <a:xfrm>
            <a:off x="6543087" y="4648206"/>
            <a:ext cx="82266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SMILE?</a:t>
            </a:r>
          </a:p>
        </p:txBody>
      </p:sp>
      <p:sp>
        <p:nvSpPr>
          <p:cNvPr id="66" name="Text Box 40"/>
          <p:cNvSpPr txBox="1">
            <a:spLocks noChangeArrowheads="1"/>
          </p:cNvSpPr>
          <p:nvPr/>
        </p:nvSpPr>
        <p:spPr bwMode="auto">
          <a:xfrm>
            <a:off x="6530381" y="4038606"/>
            <a:ext cx="111280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Epi-LASIK?</a:t>
            </a:r>
          </a:p>
        </p:txBody>
      </p:sp>
      <p:sp>
        <p:nvSpPr>
          <p:cNvPr id="67" name="Text Box 28"/>
          <p:cNvSpPr txBox="1">
            <a:spLocks noChangeArrowheads="1"/>
          </p:cNvSpPr>
          <p:nvPr/>
        </p:nvSpPr>
        <p:spPr bwMode="auto">
          <a:xfrm>
            <a:off x="3440256" y="4304574"/>
            <a:ext cx="284565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t>LAS</a:t>
            </a:r>
            <a:r>
              <a:rPr lang="en-US" altLang="en-US" sz="1600" dirty="0" err="1"/>
              <a:t>er</a:t>
            </a:r>
            <a:r>
              <a:rPr lang="en-US" altLang="en-US" sz="1600" dirty="0"/>
              <a:t> </a:t>
            </a:r>
            <a:r>
              <a:rPr lang="en-US" altLang="en-US" sz="1700" b="1" dirty="0"/>
              <a:t>I</a:t>
            </a:r>
            <a:r>
              <a:rPr lang="en-US" altLang="en-US" sz="1600" dirty="0"/>
              <a:t>n-situ </a:t>
            </a:r>
            <a:r>
              <a:rPr lang="en-US" altLang="en-US" sz="1700" b="1" dirty="0"/>
              <a:t>K</a:t>
            </a:r>
            <a:r>
              <a:rPr lang="en-US" altLang="en-US" sz="1600" dirty="0"/>
              <a:t>eratomileusis</a:t>
            </a:r>
          </a:p>
        </p:txBody>
      </p:sp>
      <p:sp>
        <p:nvSpPr>
          <p:cNvPr id="68" name="Text Box 33"/>
          <p:cNvSpPr txBox="1">
            <a:spLocks noChangeArrowheads="1"/>
          </p:cNvSpPr>
          <p:nvPr/>
        </p:nvSpPr>
        <p:spPr bwMode="auto">
          <a:xfrm>
            <a:off x="3392165" y="3401160"/>
            <a:ext cx="289374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rgbClr val="0000FF"/>
                </a:solidFill>
              </a:rPr>
              <a:t>P</a:t>
            </a:r>
            <a:r>
              <a:rPr lang="en-US" altLang="en-US" sz="1600" dirty="0" err="1">
                <a:solidFill>
                  <a:srgbClr val="0000FF"/>
                </a:solidFill>
              </a:rPr>
              <a:t>hoto</a:t>
            </a:r>
            <a:r>
              <a:rPr lang="en-US" altLang="en-US" sz="1700" b="1" dirty="0" err="1">
                <a:solidFill>
                  <a:srgbClr val="0000FF"/>
                </a:solidFill>
              </a:rPr>
              <a:t>R</a:t>
            </a:r>
            <a:r>
              <a:rPr lang="en-US" altLang="en-US" sz="1600" dirty="0" err="1">
                <a:solidFill>
                  <a:srgbClr val="0000FF"/>
                </a:solidFill>
              </a:rPr>
              <a:t>efractive</a:t>
            </a:r>
            <a:r>
              <a:rPr lang="en-US" altLang="en-US" sz="1600" dirty="0">
                <a:solidFill>
                  <a:srgbClr val="0000FF"/>
                </a:solidFill>
              </a:rPr>
              <a:t> </a:t>
            </a:r>
            <a:r>
              <a:rPr lang="en-US" altLang="en-US" sz="1700" b="1" dirty="0">
                <a:solidFill>
                  <a:srgbClr val="0000FF"/>
                </a:solidFill>
              </a:rPr>
              <a:t>K</a:t>
            </a:r>
            <a:r>
              <a:rPr lang="en-US" altLang="en-US" sz="1600" dirty="0">
                <a:solidFill>
                  <a:srgbClr val="0000FF"/>
                </a:solidFill>
              </a:rPr>
              <a:t>eratectomy</a:t>
            </a:r>
          </a:p>
        </p:txBody>
      </p:sp>
      <p:sp>
        <p:nvSpPr>
          <p:cNvPr id="69" name="Text Box 38"/>
          <p:cNvSpPr txBox="1">
            <a:spLocks noChangeArrowheads="1"/>
          </p:cNvSpPr>
          <p:nvPr/>
        </p:nvSpPr>
        <p:spPr bwMode="auto">
          <a:xfrm>
            <a:off x="2792642" y="3701534"/>
            <a:ext cx="3493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t>LAS</a:t>
            </a:r>
            <a:r>
              <a:rPr lang="en-US" altLang="en-US" sz="1600" dirty="0" err="1"/>
              <a:t>er</a:t>
            </a:r>
            <a:r>
              <a:rPr lang="en-US" altLang="en-US" sz="1600" dirty="0"/>
              <a:t> </a:t>
            </a:r>
            <a:r>
              <a:rPr lang="en-US" altLang="en-US" sz="1600" dirty="0" err="1"/>
              <a:t>Sub</a:t>
            </a:r>
            <a:r>
              <a:rPr lang="en-US" altLang="en-US" sz="1800" b="1" dirty="0" err="1"/>
              <a:t>E</a:t>
            </a:r>
            <a:r>
              <a:rPr lang="en-US" altLang="en-US" sz="1600" dirty="0" err="1"/>
              <a:t>pithelial</a:t>
            </a:r>
            <a:r>
              <a:rPr lang="en-US" altLang="en-US" sz="1600" dirty="0"/>
              <a:t> </a:t>
            </a:r>
            <a:r>
              <a:rPr lang="en-US" altLang="en-US" sz="1700" b="1" dirty="0"/>
              <a:t>K</a:t>
            </a:r>
            <a:r>
              <a:rPr lang="en-US" altLang="en-US" sz="1600" dirty="0"/>
              <a:t>eratomileusis</a:t>
            </a:r>
          </a:p>
        </p:txBody>
      </p:sp>
      <p:sp>
        <p:nvSpPr>
          <p:cNvPr id="70" name="Text Box 41"/>
          <p:cNvSpPr txBox="1">
            <a:spLocks noChangeArrowheads="1"/>
          </p:cNvSpPr>
          <p:nvPr/>
        </p:nvSpPr>
        <p:spPr bwMode="auto">
          <a:xfrm>
            <a:off x="2625868" y="4013282"/>
            <a:ext cx="366638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rgbClr val="0000FF"/>
                </a:solidFill>
              </a:rPr>
              <a:t>Epi</a:t>
            </a:r>
            <a:r>
              <a:rPr lang="en-US" altLang="en-US" sz="1600" dirty="0" err="1">
                <a:solidFill>
                  <a:srgbClr val="0000FF"/>
                </a:solidFill>
              </a:rPr>
              <a:t>polis</a:t>
            </a:r>
            <a:r>
              <a:rPr lang="en-US" altLang="en-US" sz="1700" b="1" dirty="0">
                <a:solidFill>
                  <a:srgbClr val="0000FF"/>
                </a:solidFill>
              </a:rPr>
              <a:t> </a:t>
            </a:r>
            <a:r>
              <a:rPr lang="en-US" altLang="en-US" sz="1700" b="1" dirty="0" err="1">
                <a:solidFill>
                  <a:srgbClr val="0000FF"/>
                </a:solidFill>
              </a:rPr>
              <a:t>LAS</a:t>
            </a:r>
            <a:r>
              <a:rPr lang="en-US" altLang="en-US" sz="1600" dirty="0" err="1">
                <a:solidFill>
                  <a:srgbClr val="0000FF"/>
                </a:solidFill>
              </a:rPr>
              <a:t>er</a:t>
            </a:r>
            <a:r>
              <a:rPr lang="en-US" altLang="en-US" sz="1600" dirty="0">
                <a:solidFill>
                  <a:srgbClr val="0000FF"/>
                </a:solidFill>
              </a:rPr>
              <a:t> </a:t>
            </a:r>
            <a:r>
              <a:rPr lang="en-US" altLang="en-US" sz="1700" b="1" dirty="0">
                <a:solidFill>
                  <a:srgbClr val="0000FF"/>
                </a:solidFill>
              </a:rPr>
              <a:t>I</a:t>
            </a:r>
            <a:r>
              <a:rPr lang="en-US" altLang="en-US" sz="1600" dirty="0">
                <a:solidFill>
                  <a:srgbClr val="0000FF"/>
                </a:solidFill>
              </a:rPr>
              <a:t>n-situ </a:t>
            </a:r>
            <a:r>
              <a:rPr lang="en-US" altLang="en-US" sz="1700" b="1" dirty="0">
                <a:solidFill>
                  <a:srgbClr val="0000FF"/>
                </a:solidFill>
              </a:rPr>
              <a:t>K</a:t>
            </a:r>
            <a:r>
              <a:rPr lang="en-US" altLang="en-US" sz="1600" dirty="0">
                <a:solidFill>
                  <a:srgbClr val="0000FF"/>
                </a:solidFill>
              </a:rPr>
              <a:t>eratomileusis</a:t>
            </a:r>
          </a:p>
        </p:txBody>
      </p:sp>
      <p:sp>
        <p:nvSpPr>
          <p:cNvPr id="71" name="Text Box 28"/>
          <p:cNvSpPr txBox="1">
            <a:spLocks noChangeArrowheads="1"/>
          </p:cNvSpPr>
          <p:nvPr/>
        </p:nvSpPr>
        <p:spPr bwMode="auto">
          <a:xfrm>
            <a:off x="2924519" y="4605646"/>
            <a:ext cx="335700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rgbClr val="0000FF"/>
                </a:solidFill>
              </a:rPr>
              <a:t>SM</a:t>
            </a:r>
            <a:r>
              <a:rPr lang="en-US" altLang="en-US" sz="1600" dirty="0" err="1">
                <a:solidFill>
                  <a:srgbClr val="0000FF"/>
                </a:solidFill>
              </a:rPr>
              <a:t>all</a:t>
            </a:r>
            <a:r>
              <a:rPr lang="en-US" altLang="en-US" sz="1600" dirty="0">
                <a:solidFill>
                  <a:srgbClr val="0000FF"/>
                </a:solidFill>
              </a:rPr>
              <a:t>-</a:t>
            </a:r>
            <a:r>
              <a:rPr lang="en-US" altLang="en-US" sz="1700" b="1" dirty="0">
                <a:solidFill>
                  <a:srgbClr val="0000FF"/>
                </a:solidFill>
              </a:rPr>
              <a:t>I</a:t>
            </a:r>
            <a:r>
              <a:rPr lang="en-US" altLang="en-US" sz="1600" dirty="0">
                <a:solidFill>
                  <a:srgbClr val="0000FF"/>
                </a:solidFill>
              </a:rPr>
              <a:t>ncision </a:t>
            </a:r>
            <a:r>
              <a:rPr lang="en-US" altLang="en-US" sz="1700" b="1" dirty="0">
                <a:solidFill>
                  <a:srgbClr val="0000FF"/>
                </a:solidFill>
              </a:rPr>
              <a:t>L</a:t>
            </a:r>
            <a:r>
              <a:rPr lang="en-US" altLang="en-US" sz="1600" dirty="0">
                <a:solidFill>
                  <a:srgbClr val="0000FF"/>
                </a:solidFill>
              </a:rPr>
              <a:t>enticule </a:t>
            </a:r>
            <a:r>
              <a:rPr lang="en-US" altLang="en-US" sz="1700" b="1" dirty="0">
                <a:solidFill>
                  <a:srgbClr val="0000FF"/>
                </a:solidFill>
              </a:rPr>
              <a:t>E</a:t>
            </a:r>
            <a:r>
              <a:rPr lang="en-US" altLang="en-US" sz="1600" dirty="0">
                <a:solidFill>
                  <a:srgbClr val="0000FF"/>
                </a:solidFill>
              </a:rPr>
              <a:t>xtraction</a:t>
            </a:r>
          </a:p>
        </p:txBody>
      </p:sp>
      <p:sp>
        <p:nvSpPr>
          <p:cNvPr id="61"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37" name="Rectangle 2">
            <a:extLst>
              <a:ext uri="{FF2B5EF4-FFF2-40B4-BE49-F238E27FC236}">
                <a16:creationId xmlns:a16="http://schemas.microsoft.com/office/drawing/2014/main" id="{37297056-93DA-4053-B50E-624656864130}"/>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39" name="Left Brace 38">
            <a:extLst>
              <a:ext uri="{FF2B5EF4-FFF2-40B4-BE49-F238E27FC236}">
                <a16:creationId xmlns:a16="http://schemas.microsoft.com/office/drawing/2014/main" id="{5380BCE0-A5ED-4A6C-9B9C-DF7950A9D9D7}"/>
              </a:ext>
            </a:extLst>
          </p:cNvPr>
          <p:cNvSpPr/>
          <p:nvPr/>
        </p:nvSpPr>
        <p:spPr>
          <a:xfrm>
            <a:off x="2438400" y="3428123"/>
            <a:ext cx="316788" cy="1549400"/>
          </a:xfrm>
          <a:prstGeom prst="leftBrace">
            <a:avLst/>
          </a:prstGeom>
          <a:ln w="34925">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8" name="TextBox 37">
            <a:extLst>
              <a:ext uri="{FF2B5EF4-FFF2-40B4-BE49-F238E27FC236}">
                <a16:creationId xmlns:a16="http://schemas.microsoft.com/office/drawing/2014/main" id="{13DA816C-15E3-4A1E-BDB1-59C578F4AA34}"/>
              </a:ext>
            </a:extLst>
          </p:cNvPr>
          <p:cNvSpPr txBox="1"/>
          <p:nvPr/>
        </p:nvSpPr>
        <p:spPr>
          <a:xfrm>
            <a:off x="304800" y="5198010"/>
            <a:ext cx="8018587" cy="830997"/>
          </a:xfrm>
          <a:prstGeom prst="rect">
            <a:avLst/>
          </a:prstGeom>
          <a:noFill/>
        </p:spPr>
        <p:txBody>
          <a:bodyPr wrap="square" rtlCol="0">
            <a:spAutoFit/>
          </a:bodyPr>
          <a:lstStyle/>
          <a:p>
            <a:r>
              <a:rPr lang="en-US" sz="1600" i="1" dirty="0"/>
              <a:t>What are the five laser-based keratorefractive procedures covered in the </a:t>
            </a:r>
            <a:r>
              <a:rPr lang="en-US" sz="1600" dirty="0"/>
              <a:t>BCSC</a:t>
            </a:r>
            <a:r>
              <a:rPr lang="en-US" sz="1600" i="1" dirty="0"/>
              <a:t> book? </a:t>
            </a:r>
            <a:endParaRPr lang="en-US" sz="1600" dirty="0"/>
          </a:p>
          <a:p>
            <a:endParaRPr lang="en-US" sz="1600" dirty="0"/>
          </a:p>
          <a:p>
            <a:r>
              <a:rPr lang="en-US" sz="1600" i="1" dirty="0"/>
              <a:t>Which is the </a:t>
            </a:r>
            <a:r>
              <a:rPr lang="en-US" sz="1600" i="1" dirty="0" err="1"/>
              <a:t>nonablative</a:t>
            </a:r>
            <a:r>
              <a:rPr lang="en-US" sz="1600" i="1" dirty="0"/>
              <a:t> procedure referred to on a couple of slides ago? </a:t>
            </a:r>
            <a:endParaRPr lang="en-US" sz="1600" dirty="0"/>
          </a:p>
        </p:txBody>
      </p:sp>
    </p:spTree>
    <p:extLst>
      <p:ext uri="{BB962C8B-B14F-4D97-AF65-F5344CB8AC3E}">
        <p14:creationId xmlns:p14="http://schemas.microsoft.com/office/powerpoint/2010/main" val="354023178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3960819" y="762006"/>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8435"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18436" name="Text Box 5"/>
          <p:cNvSpPr txBox="1">
            <a:spLocks noChangeArrowheads="1"/>
          </p:cNvSpPr>
          <p:nvPr/>
        </p:nvSpPr>
        <p:spPr bwMode="auto">
          <a:xfrm>
            <a:off x="4416431" y="3048006"/>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18437"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7"/>
          <p:cNvSpPr>
            <a:spLocks noChangeShapeType="1"/>
          </p:cNvSpPr>
          <p:nvPr/>
        </p:nvSpPr>
        <p:spPr bwMode="auto">
          <a:xfrm>
            <a:off x="4724400" y="1474794"/>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Line 8"/>
          <p:cNvSpPr>
            <a:spLocks noChangeShapeType="1"/>
          </p:cNvSpPr>
          <p:nvPr/>
        </p:nvSpPr>
        <p:spPr bwMode="auto">
          <a:xfrm flipH="1">
            <a:off x="5424494"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9"/>
          <p:cNvSpPr>
            <a:spLocks noChangeShapeType="1"/>
          </p:cNvSpPr>
          <p:nvPr/>
        </p:nvSpPr>
        <p:spPr bwMode="auto">
          <a:xfrm>
            <a:off x="6583369" y="2544769"/>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Text Box 36"/>
          <p:cNvSpPr txBox="1">
            <a:spLocks noChangeArrowheads="1"/>
          </p:cNvSpPr>
          <p:nvPr/>
        </p:nvSpPr>
        <p:spPr bwMode="auto">
          <a:xfrm>
            <a:off x="6248400" y="3068644"/>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t>Laser</a:t>
            </a:r>
          </a:p>
        </p:txBody>
      </p:sp>
      <p:sp>
        <p:nvSpPr>
          <p:cNvPr id="18442" name="Line 11"/>
          <p:cNvSpPr>
            <a:spLocks noChangeShapeType="1"/>
          </p:cNvSpPr>
          <p:nvPr/>
        </p:nvSpPr>
        <p:spPr bwMode="auto">
          <a:xfrm>
            <a:off x="6301781" y="35814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3" name="Line 13"/>
          <p:cNvSpPr>
            <a:spLocks noChangeShapeType="1"/>
          </p:cNvSpPr>
          <p:nvPr/>
        </p:nvSpPr>
        <p:spPr bwMode="auto">
          <a:xfrm>
            <a:off x="6301781" y="3886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4" name="Line 15"/>
          <p:cNvSpPr>
            <a:spLocks noChangeShapeType="1"/>
          </p:cNvSpPr>
          <p:nvPr/>
        </p:nvSpPr>
        <p:spPr bwMode="auto">
          <a:xfrm>
            <a:off x="6301781" y="41910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F4BB8AA-1E9E-4DB1-AD94-042FF195304C}" type="slidenum">
              <a:rPr lang="en-US" altLang="en-US" sz="1000"/>
              <a:pPr>
                <a:spcBef>
                  <a:spcPct val="0"/>
                </a:spcBef>
                <a:buClrTx/>
                <a:buSzTx/>
                <a:buFontTx/>
                <a:buNone/>
              </a:pPr>
              <a:t>115</a:t>
            </a:fld>
            <a:endParaRPr lang="en-US" altLang="en-US" sz="1000"/>
          </a:p>
        </p:txBody>
      </p:sp>
      <p:sp>
        <p:nvSpPr>
          <p:cNvPr id="18450" name="Text Box 4"/>
          <p:cNvSpPr txBox="1">
            <a:spLocks noChangeArrowheads="1"/>
          </p:cNvSpPr>
          <p:nvPr/>
        </p:nvSpPr>
        <p:spPr bwMode="auto">
          <a:xfrm>
            <a:off x="1403356"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8451"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8452"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3"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4"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cxnSp>
        <p:nvCxnSpPr>
          <p:cNvPr id="14" name="Straight Arrow Connector 13"/>
          <p:cNvCxnSpPr>
            <a:stCxn id="18439" idx="0"/>
          </p:cNvCxnSpPr>
          <p:nvPr/>
        </p:nvCxnSpPr>
        <p:spPr>
          <a:xfrm>
            <a:off x="6583363" y="2522538"/>
            <a:ext cx="0" cy="449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72" name="Line 11"/>
          <p:cNvSpPr>
            <a:spLocks noChangeShapeType="1"/>
          </p:cNvSpPr>
          <p:nvPr/>
        </p:nvSpPr>
        <p:spPr bwMode="auto">
          <a:xfrm>
            <a:off x="6285906" y="41910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3" name="Line 13"/>
          <p:cNvSpPr>
            <a:spLocks noChangeShapeType="1"/>
          </p:cNvSpPr>
          <p:nvPr/>
        </p:nvSpPr>
        <p:spPr bwMode="auto">
          <a:xfrm>
            <a:off x="6285906" y="44958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4" name="Line 15"/>
          <p:cNvSpPr>
            <a:spLocks noChangeShapeType="1"/>
          </p:cNvSpPr>
          <p:nvPr/>
        </p:nvSpPr>
        <p:spPr bwMode="auto">
          <a:xfrm>
            <a:off x="6285906" y="48006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8" name="Straight Connector 17"/>
          <p:cNvCxnSpPr/>
          <p:nvPr/>
        </p:nvCxnSpPr>
        <p:spPr>
          <a:xfrm>
            <a:off x="6400800" y="3429000"/>
            <a:ext cx="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 Box 35"/>
          <p:cNvSpPr txBox="1">
            <a:spLocks noChangeArrowheads="1"/>
          </p:cNvSpPr>
          <p:nvPr/>
        </p:nvSpPr>
        <p:spPr bwMode="auto">
          <a:xfrm>
            <a:off x="6530381" y="3429006"/>
            <a:ext cx="5549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63" name="Text Box 37"/>
          <p:cNvSpPr txBox="1">
            <a:spLocks noChangeArrowheads="1"/>
          </p:cNvSpPr>
          <p:nvPr/>
        </p:nvSpPr>
        <p:spPr bwMode="auto">
          <a:xfrm>
            <a:off x="6533556" y="3733806"/>
            <a:ext cx="764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64" name="Text Box 37"/>
          <p:cNvSpPr txBox="1">
            <a:spLocks noChangeArrowheads="1"/>
          </p:cNvSpPr>
          <p:nvPr/>
        </p:nvSpPr>
        <p:spPr bwMode="auto">
          <a:xfrm>
            <a:off x="6549431" y="4343406"/>
            <a:ext cx="6944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65" name="Text Box 40"/>
          <p:cNvSpPr txBox="1">
            <a:spLocks noChangeArrowheads="1"/>
          </p:cNvSpPr>
          <p:nvPr/>
        </p:nvSpPr>
        <p:spPr bwMode="auto">
          <a:xfrm>
            <a:off x="6543087" y="4648206"/>
            <a:ext cx="7328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rgbClr val="0000FF"/>
                </a:solidFill>
              </a:rPr>
              <a:t>SMILE</a:t>
            </a:r>
          </a:p>
        </p:txBody>
      </p:sp>
      <p:sp>
        <p:nvSpPr>
          <p:cNvPr id="66" name="Text Box 40"/>
          <p:cNvSpPr txBox="1">
            <a:spLocks noChangeArrowheads="1"/>
          </p:cNvSpPr>
          <p:nvPr/>
        </p:nvSpPr>
        <p:spPr bwMode="auto">
          <a:xfrm>
            <a:off x="6530381" y="4038606"/>
            <a:ext cx="10134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67" name="Text Box 28"/>
          <p:cNvSpPr txBox="1">
            <a:spLocks noChangeArrowheads="1"/>
          </p:cNvSpPr>
          <p:nvPr/>
        </p:nvSpPr>
        <p:spPr bwMode="auto">
          <a:xfrm>
            <a:off x="3440256" y="4304574"/>
            <a:ext cx="284565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n-situ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68" name="Text Box 33"/>
          <p:cNvSpPr txBox="1">
            <a:spLocks noChangeArrowheads="1"/>
          </p:cNvSpPr>
          <p:nvPr/>
        </p:nvSpPr>
        <p:spPr bwMode="auto">
          <a:xfrm>
            <a:off x="3392165" y="3401160"/>
            <a:ext cx="289374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P</a:t>
            </a:r>
            <a:r>
              <a:rPr lang="en-US" altLang="en-US" sz="1600" dirty="0" err="1">
                <a:solidFill>
                  <a:schemeClr val="bg1">
                    <a:lumMod val="75000"/>
                  </a:schemeClr>
                </a:solidFill>
              </a:rPr>
              <a:t>hoto</a:t>
            </a:r>
            <a:r>
              <a:rPr lang="en-US" altLang="en-US" sz="1700" b="1" dirty="0" err="1">
                <a:solidFill>
                  <a:schemeClr val="bg1">
                    <a:lumMod val="75000"/>
                  </a:schemeClr>
                </a:solidFill>
              </a:rPr>
              <a:t>R</a:t>
            </a:r>
            <a:r>
              <a:rPr lang="en-US" altLang="en-US" sz="1600" dirty="0" err="1">
                <a:solidFill>
                  <a:schemeClr val="bg1">
                    <a:lumMod val="75000"/>
                  </a:schemeClr>
                </a:solidFill>
              </a:rPr>
              <a:t>efractive</a:t>
            </a:r>
            <a:r>
              <a:rPr lang="en-US" altLang="en-US" sz="1600" dirty="0">
                <a:solidFill>
                  <a:schemeClr val="bg1">
                    <a:lumMod val="75000"/>
                  </a:schemeClr>
                </a:solidFill>
              </a:rPr>
              <a:t> </a:t>
            </a:r>
            <a:r>
              <a:rPr lang="en-US" altLang="en-US" sz="1700" b="1" dirty="0">
                <a:solidFill>
                  <a:schemeClr val="bg1">
                    <a:lumMod val="75000"/>
                  </a:schemeClr>
                </a:solidFill>
              </a:rPr>
              <a:t>K</a:t>
            </a:r>
            <a:r>
              <a:rPr lang="en-US" altLang="en-US" sz="1600" dirty="0">
                <a:solidFill>
                  <a:schemeClr val="bg1">
                    <a:lumMod val="75000"/>
                  </a:schemeClr>
                </a:solidFill>
              </a:rPr>
              <a:t>eratectomy</a:t>
            </a:r>
          </a:p>
        </p:txBody>
      </p:sp>
      <p:sp>
        <p:nvSpPr>
          <p:cNvPr id="69" name="Text Box 38"/>
          <p:cNvSpPr txBox="1">
            <a:spLocks noChangeArrowheads="1"/>
          </p:cNvSpPr>
          <p:nvPr/>
        </p:nvSpPr>
        <p:spPr bwMode="auto">
          <a:xfrm>
            <a:off x="2792642" y="3701534"/>
            <a:ext cx="3493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600" dirty="0" err="1">
                <a:solidFill>
                  <a:schemeClr val="bg1">
                    <a:lumMod val="75000"/>
                  </a:schemeClr>
                </a:solidFill>
              </a:rPr>
              <a:t>Sub</a:t>
            </a:r>
            <a:r>
              <a:rPr lang="en-US" altLang="en-US" sz="1800" b="1" dirty="0" err="1">
                <a:solidFill>
                  <a:schemeClr val="bg1">
                    <a:lumMod val="75000"/>
                  </a:schemeClr>
                </a:solidFill>
              </a:rPr>
              <a:t>E</a:t>
            </a:r>
            <a:r>
              <a:rPr lang="en-US" altLang="en-US" sz="1600" dirty="0" err="1">
                <a:solidFill>
                  <a:schemeClr val="bg1">
                    <a:lumMod val="75000"/>
                  </a:schemeClr>
                </a:solidFill>
              </a:rPr>
              <a:t>pithelial</a:t>
            </a:r>
            <a:r>
              <a:rPr lang="en-US" altLang="en-US" sz="1600" dirty="0">
                <a:solidFill>
                  <a:schemeClr val="bg1">
                    <a:lumMod val="75000"/>
                  </a:schemeClr>
                </a:solidFill>
              </a:rPr>
              <a:t>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70" name="Text Box 41"/>
          <p:cNvSpPr txBox="1">
            <a:spLocks noChangeArrowheads="1"/>
          </p:cNvSpPr>
          <p:nvPr/>
        </p:nvSpPr>
        <p:spPr bwMode="auto">
          <a:xfrm>
            <a:off x="2625868" y="4013282"/>
            <a:ext cx="366638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Epi</a:t>
            </a:r>
            <a:r>
              <a:rPr lang="en-US" altLang="en-US" sz="1600" dirty="0" err="1">
                <a:solidFill>
                  <a:schemeClr val="bg1">
                    <a:lumMod val="75000"/>
                  </a:schemeClr>
                </a:solidFill>
              </a:rPr>
              <a:t>polis</a:t>
            </a:r>
            <a:r>
              <a:rPr lang="en-US" altLang="en-US" sz="1700" b="1" dirty="0">
                <a:solidFill>
                  <a:schemeClr val="bg1">
                    <a:lumMod val="75000"/>
                  </a:schemeClr>
                </a:solidFill>
              </a:rPr>
              <a:t> </a:t>
            </a: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n-situ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71" name="Text Box 28"/>
          <p:cNvSpPr txBox="1">
            <a:spLocks noChangeArrowheads="1"/>
          </p:cNvSpPr>
          <p:nvPr/>
        </p:nvSpPr>
        <p:spPr bwMode="auto">
          <a:xfrm>
            <a:off x="2924519" y="4605646"/>
            <a:ext cx="335700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rgbClr val="0000FF"/>
                </a:solidFill>
              </a:rPr>
              <a:t>SM</a:t>
            </a:r>
            <a:r>
              <a:rPr lang="en-US" altLang="en-US" sz="1600" dirty="0" err="1">
                <a:solidFill>
                  <a:srgbClr val="0000FF"/>
                </a:solidFill>
              </a:rPr>
              <a:t>all</a:t>
            </a:r>
            <a:r>
              <a:rPr lang="en-US" altLang="en-US" sz="1600" dirty="0">
                <a:solidFill>
                  <a:srgbClr val="0000FF"/>
                </a:solidFill>
              </a:rPr>
              <a:t>-</a:t>
            </a:r>
            <a:r>
              <a:rPr lang="en-US" altLang="en-US" sz="1700" b="1" dirty="0">
                <a:solidFill>
                  <a:srgbClr val="0000FF"/>
                </a:solidFill>
              </a:rPr>
              <a:t>I</a:t>
            </a:r>
            <a:r>
              <a:rPr lang="en-US" altLang="en-US" sz="1600" dirty="0">
                <a:solidFill>
                  <a:srgbClr val="0000FF"/>
                </a:solidFill>
              </a:rPr>
              <a:t>ncision </a:t>
            </a:r>
            <a:r>
              <a:rPr lang="en-US" altLang="en-US" sz="1700" b="1" dirty="0">
                <a:solidFill>
                  <a:srgbClr val="0000FF"/>
                </a:solidFill>
              </a:rPr>
              <a:t>L</a:t>
            </a:r>
            <a:r>
              <a:rPr lang="en-US" altLang="en-US" sz="1600" dirty="0">
                <a:solidFill>
                  <a:srgbClr val="0000FF"/>
                </a:solidFill>
              </a:rPr>
              <a:t>enticule </a:t>
            </a:r>
            <a:r>
              <a:rPr lang="en-US" altLang="en-US" sz="1700" b="1" dirty="0">
                <a:solidFill>
                  <a:srgbClr val="0000FF"/>
                </a:solidFill>
              </a:rPr>
              <a:t>E</a:t>
            </a:r>
            <a:r>
              <a:rPr lang="en-US" altLang="en-US" sz="1600" dirty="0">
                <a:solidFill>
                  <a:srgbClr val="0000FF"/>
                </a:solidFill>
              </a:rPr>
              <a:t>xtraction</a:t>
            </a:r>
          </a:p>
        </p:txBody>
      </p:sp>
      <p:sp>
        <p:nvSpPr>
          <p:cNvPr id="61"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2" name="TextBox 1">
            <a:extLst>
              <a:ext uri="{FF2B5EF4-FFF2-40B4-BE49-F238E27FC236}">
                <a16:creationId xmlns:a16="http://schemas.microsoft.com/office/drawing/2014/main" id="{986476D9-771A-432D-819F-B9D6F1677A3E}"/>
              </a:ext>
            </a:extLst>
          </p:cNvPr>
          <p:cNvSpPr txBox="1"/>
          <p:nvPr/>
        </p:nvSpPr>
        <p:spPr>
          <a:xfrm>
            <a:off x="304800" y="5198010"/>
            <a:ext cx="8018587" cy="830997"/>
          </a:xfrm>
          <a:prstGeom prst="rect">
            <a:avLst/>
          </a:prstGeom>
          <a:noFill/>
        </p:spPr>
        <p:txBody>
          <a:bodyPr wrap="square" rtlCol="0">
            <a:spAutoFit/>
          </a:bodyPr>
          <a:lstStyle/>
          <a:p>
            <a:r>
              <a:rPr lang="en-US" sz="1600" i="1" dirty="0"/>
              <a:t>What are the five laser-based keratorefractive procedures covered in the </a:t>
            </a:r>
            <a:r>
              <a:rPr lang="en-US" sz="1600" dirty="0"/>
              <a:t>BCSC</a:t>
            </a:r>
            <a:r>
              <a:rPr lang="en-US" sz="1600" i="1" dirty="0"/>
              <a:t> book? </a:t>
            </a:r>
            <a:endParaRPr lang="en-US" sz="1600" dirty="0"/>
          </a:p>
          <a:p>
            <a:endParaRPr lang="en-US" sz="1600" dirty="0"/>
          </a:p>
          <a:p>
            <a:r>
              <a:rPr lang="en-US" sz="1600" i="1" dirty="0"/>
              <a:t>Which is the </a:t>
            </a:r>
            <a:r>
              <a:rPr lang="en-US" sz="1600" i="1" dirty="0" err="1"/>
              <a:t>nonablative</a:t>
            </a:r>
            <a:r>
              <a:rPr lang="en-US" sz="1600" i="1" dirty="0"/>
              <a:t> procedure referred to on a couple of slides ago? </a:t>
            </a:r>
            <a:r>
              <a:rPr lang="en-US" sz="1600" dirty="0"/>
              <a:t>SMILE</a:t>
            </a:r>
          </a:p>
        </p:txBody>
      </p:sp>
      <p:sp>
        <p:nvSpPr>
          <p:cNvPr id="37" name="Rectangle 2">
            <a:extLst>
              <a:ext uri="{FF2B5EF4-FFF2-40B4-BE49-F238E27FC236}">
                <a16:creationId xmlns:a16="http://schemas.microsoft.com/office/drawing/2014/main" id="{37297056-93DA-4053-B50E-624656864130}"/>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38" name="Left Brace 37">
            <a:extLst>
              <a:ext uri="{FF2B5EF4-FFF2-40B4-BE49-F238E27FC236}">
                <a16:creationId xmlns:a16="http://schemas.microsoft.com/office/drawing/2014/main" id="{7BAF1851-4394-474B-A7A3-368FB4206D94}"/>
              </a:ext>
            </a:extLst>
          </p:cNvPr>
          <p:cNvSpPr/>
          <p:nvPr/>
        </p:nvSpPr>
        <p:spPr>
          <a:xfrm>
            <a:off x="2438400" y="3428123"/>
            <a:ext cx="316788" cy="1549400"/>
          </a:xfrm>
          <a:prstGeom prst="leftBrace">
            <a:avLst/>
          </a:prstGeom>
          <a:ln w="34925">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9340386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3960819" y="762006"/>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8435"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18436" name="Text Box 5"/>
          <p:cNvSpPr txBox="1">
            <a:spLocks noChangeArrowheads="1"/>
          </p:cNvSpPr>
          <p:nvPr/>
        </p:nvSpPr>
        <p:spPr bwMode="auto">
          <a:xfrm>
            <a:off x="4416431" y="3048006"/>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18437"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7"/>
          <p:cNvSpPr>
            <a:spLocks noChangeShapeType="1"/>
          </p:cNvSpPr>
          <p:nvPr/>
        </p:nvSpPr>
        <p:spPr bwMode="auto">
          <a:xfrm>
            <a:off x="4724400" y="1474794"/>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Line 8"/>
          <p:cNvSpPr>
            <a:spLocks noChangeShapeType="1"/>
          </p:cNvSpPr>
          <p:nvPr/>
        </p:nvSpPr>
        <p:spPr bwMode="auto">
          <a:xfrm flipH="1">
            <a:off x="5424494"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9"/>
          <p:cNvSpPr>
            <a:spLocks noChangeShapeType="1"/>
          </p:cNvSpPr>
          <p:nvPr/>
        </p:nvSpPr>
        <p:spPr bwMode="auto">
          <a:xfrm>
            <a:off x="6583369" y="2544769"/>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Text Box 36"/>
          <p:cNvSpPr txBox="1">
            <a:spLocks noChangeArrowheads="1"/>
          </p:cNvSpPr>
          <p:nvPr/>
        </p:nvSpPr>
        <p:spPr bwMode="auto">
          <a:xfrm>
            <a:off x="6248400" y="3068644"/>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t>Laser</a:t>
            </a:r>
          </a:p>
        </p:txBody>
      </p:sp>
      <p:sp>
        <p:nvSpPr>
          <p:cNvPr id="18442" name="Line 11"/>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3" name="Line 13"/>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4" name="Line 15"/>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F4BB8AA-1E9E-4DB1-AD94-042FF195304C}" type="slidenum">
              <a:rPr lang="en-US" altLang="en-US" sz="1000"/>
              <a:pPr>
                <a:spcBef>
                  <a:spcPct val="0"/>
                </a:spcBef>
                <a:buClrTx/>
                <a:buSzTx/>
                <a:buFontTx/>
                <a:buNone/>
              </a:pPr>
              <a:t>116</a:t>
            </a:fld>
            <a:endParaRPr lang="en-US" altLang="en-US" sz="1000"/>
          </a:p>
        </p:txBody>
      </p:sp>
      <p:sp>
        <p:nvSpPr>
          <p:cNvPr id="18450" name="Text Box 4"/>
          <p:cNvSpPr txBox="1">
            <a:spLocks noChangeArrowheads="1"/>
          </p:cNvSpPr>
          <p:nvPr/>
        </p:nvSpPr>
        <p:spPr bwMode="auto">
          <a:xfrm>
            <a:off x="1403356"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8451"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8452"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3"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4"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cxnSp>
        <p:nvCxnSpPr>
          <p:cNvPr id="14" name="Straight Arrow Connector 13"/>
          <p:cNvCxnSpPr>
            <a:stCxn id="18439" idx="0"/>
          </p:cNvCxnSpPr>
          <p:nvPr/>
        </p:nvCxnSpPr>
        <p:spPr>
          <a:xfrm>
            <a:off x="6583363" y="2522538"/>
            <a:ext cx="0" cy="449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72" name="Line 11"/>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3" name="Line 13"/>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4" name="Line 15"/>
          <p:cNvSpPr>
            <a:spLocks noChangeShapeType="1"/>
          </p:cNvSpPr>
          <p:nvPr/>
        </p:nvSpPr>
        <p:spPr bwMode="auto">
          <a:xfrm>
            <a:off x="6285906" y="48006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8" name="Straight Connector 17"/>
          <p:cNvCxnSpPr/>
          <p:nvPr/>
        </p:nvCxnSpPr>
        <p:spPr>
          <a:xfrm>
            <a:off x="6400800" y="3429000"/>
            <a:ext cx="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 Box 35"/>
          <p:cNvSpPr txBox="1">
            <a:spLocks noChangeArrowheads="1"/>
          </p:cNvSpPr>
          <p:nvPr/>
        </p:nvSpPr>
        <p:spPr bwMode="auto">
          <a:xfrm>
            <a:off x="6530381" y="3429006"/>
            <a:ext cx="5549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63" name="Text Box 37"/>
          <p:cNvSpPr txBox="1">
            <a:spLocks noChangeArrowheads="1"/>
          </p:cNvSpPr>
          <p:nvPr/>
        </p:nvSpPr>
        <p:spPr bwMode="auto">
          <a:xfrm>
            <a:off x="6533556" y="3733806"/>
            <a:ext cx="764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64" name="Text Box 37"/>
          <p:cNvSpPr txBox="1">
            <a:spLocks noChangeArrowheads="1"/>
          </p:cNvSpPr>
          <p:nvPr/>
        </p:nvSpPr>
        <p:spPr bwMode="auto">
          <a:xfrm>
            <a:off x="6549431" y="4343406"/>
            <a:ext cx="6944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65" name="Text Box 40"/>
          <p:cNvSpPr txBox="1">
            <a:spLocks noChangeArrowheads="1"/>
          </p:cNvSpPr>
          <p:nvPr/>
        </p:nvSpPr>
        <p:spPr bwMode="auto">
          <a:xfrm>
            <a:off x="6543087" y="4648206"/>
            <a:ext cx="7328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rgbClr val="0000FF"/>
                </a:solidFill>
              </a:rPr>
              <a:t>SMILE</a:t>
            </a:r>
          </a:p>
        </p:txBody>
      </p:sp>
      <p:sp>
        <p:nvSpPr>
          <p:cNvPr id="66" name="Text Box 40"/>
          <p:cNvSpPr txBox="1">
            <a:spLocks noChangeArrowheads="1"/>
          </p:cNvSpPr>
          <p:nvPr/>
        </p:nvSpPr>
        <p:spPr bwMode="auto">
          <a:xfrm>
            <a:off x="6530381" y="4038606"/>
            <a:ext cx="10134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67" name="Text Box 28"/>
          <p:cNvSpPr txBox="1">
            <a:spLocks noChangeArrowheads="1"/>
          </p:cNvSpPr>
          <p:nvPr/>
        </p:nvSpPr>
        <p:spPr bwMode="auto">
          <a:xfrm>
            <a:off x="3440256" y="4304574"/>
            <a:ext cx="284565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n-situ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68" name="Text Box 33"/>
          <p:cNvSpPr txBox="1">
            <a:spLocks noChangeArrowheads="1"/>
          </p:cNvSpPr>
          <p:nvPr/>
        </p:nvSpPr>
        <p:spPr bwMode="auto">
          <a:xfrm>
            <a:off x="3392165" y="3401160"/>
            <a:ext cx="289374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P</a:t>
            </a:r>
            <a:r>
              <a:rPr lang="en-US" altLang="en-US" sz="1600" dirty="0" err="1">
                <a:solidFill>
                  <a:schemeClr val="bg1">
                    <a:lumMod val="75000"/>
                  </a:schemeClr>
                </a:solidFill>
              </a:rPr>
              <a:t>hoto</a:t>
            </a:r>
            <a:r>
              <a:rPr lang="en-US" altLang="en-US" sz="1700" b="1" dirty="0" err="1">
                <a:solidFill>
                  <a:schemeClr val="bg1">
                    <a:lumMod val="75000"/>
                  </a:schemeClr>
                </a:solidFill>
              </a:rPr>
              <a:t>R</a:t>
            </a:r>
            <a:r>
              <a:rPr lang="en-US" altLang="en-US" sz="1600" dirty="0" err="1">
                <a:solidFill>
                  <a:schemeClr val="bg1">
                    <a:lumMod val="75000"/>
                  </a:schemeClr>
                </a:solidFill>
              </a:rPr>
              <a:t>efractive</a:t>
            </a:r>
            <a:r>
              <a:rPr lang="en-US" altLang="en-US" sz="1600" dirty="0">
                <a:solidFill>
                  <a:schemeClr val="bg1">
                    <a:lumMod val="75000"/>
                  </a:schemeClr>
                </a:solidFill>
              </a:rPr>
              <a:t> </a:t>
            </a:r>
            <a:r>
              <a:rPr lang="en-US" altLang="en-US" sz="1700" b="1" dirty="0">
                <a:solidFill>
                  <a:schemeClr val="bg1">
                    <a:lumMod val="75000"/>
                  </a:schemeClr>
                </a:solidFill>
              </a:rPr>
              <a:t>K</a:t>
            </a:r>
            <a:r>
              <a:rPr lang="en-US" altLang="en-US" sz="1600" dirty="0">
                <a:solidFill>
                  <a:schemeClr val="bg1">
                    <a:lumMod val="75000"/>
                  </a:schemeClr>
                </a:solidFill>
              </a:rPr>
              <a:t>eratectomy</a:t>
            </a:r>
          </a:p>
        </p:txBody>
      </p:sp>
      <p:sp>
        <p:nvSpPr>
          <p:cNvPr id="69" name="Text Box 38"/>
          <p:cNvSpPr txBox="1">
            <a:spLocks noChangeArrowheads="1"/>
          </p:cNvSpPr>
          <p:nvPr/>
        </p:nvSpPr>
        <p:spPr bwMode="auto">
          <a:xfrm>
            <a:off x="2792642" y="3701534"/>
            <a:ext cx="3493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600" dirty="0" err="1">
                <a:solidFill>
                  <a:schemeClr val="bg1">
                    <a:lumMod val="75000"/>
                  </a:schemeClr>
                </a:solidFill>
              </a:rPr>
              <a:t>Sub</a:t>
            </a:r>
            <a:r>
              <a:rPr lang="en-US" altLang="en-US" sz="1800" b="1" dirty="0" err="1">
                <a:solidFill>
                  <a:schemeClr val="bg1">
                    <a:lumMod val="75000"/>
                  </a:schemeClr>
                </a:solidFill>
              </a:rPr>
              <a:t>E</a:t>
            </a:r>
            <a:r>
              <a:rPr lang="en-US" altLang="en-US" sz="1600" dirty="0" err="1">
                <a:solidFill>
                  <a:schemeClr val="bg1">
                    <a:lumMod val="75000"/>
                  </a:schemeClr>
                </a:solidFill>
              </a:rPr>
              <a:t>pithelial</a:t>
            </a:r>
            <a:r>
              <a:rPr lang="en-US" altLang="en-US" sz="1600" dirty="0">
                <a:solidFill>
                  <a:schemeClr val="bg1">
                    <a:lumMod val="75000"/>
                  </a:schemeClr>
                </a:solidFill>
              </a:rPr>
              <a:t>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70" name="Text Box 41"/>
          <p:cNvSpPr txBox="1">
            <a:spLocks noChangeArrowheads="1"/>
          </p:cNvSpPr>
          <p:nvPr/>
        </p:nvSpPr>
        <p:spPr bwMode="auto">
          <a:xfrm>
            <a:off x="2625868" y="4013282"/>
            <a:ext cx="366638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Epi</a:t>
            </a:r>
            <a:r>
              <a:rPr lang="en-US" altLang="en-US" sz="1600" dirty="0" err="1">
                <a:solidFill>
                  <a:schemeClr val="bg1">
                    <a:lumMod val="75000"/>
                  </a:schemeClr>
                </a:solidFill>
              </a:rPr>
              <a:t>polis</a:t>
            </a:r>
            <a:r>
              <a:rPr lang="en-US" altLang="en-US" sz="1700" b="1" dirty="0">
                <a:solidFill>
                  <a:schemeClr val="bg1">
                    <a:lumMod val="75000"/>
                  </a:schemeClr>
                </a:solidFill>
              </a:rPr>
              <a:t> </a:t>
            </a: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n-situ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71" name="Text Box 28"/>
          <p:cNvSpPr txBox="1">
            <a:spLocks noChangeArrowheads="1"/>
          </p:cNvSpPr>
          <p:nvPr/>
        </p:nvSpPr>
        <p:spPr bwMode="auto">
          <a:xfrm>
            <a:off x="2924519" y="4605646"/>
            <a:ext cx="335700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rgbClr val="0000FF"/>
                </a:solidFill>
              </a:rPr>
              <a:t>SM</a:t>
            </a:r>
            <a:r>
              <a:rPr lang="en-US" altLang="en-US" sz="1600" dirty="0" err="1">
                <a:solidFill>
                  <a:srgbClr val="0000FF"/>
                </a:solidFill>
              </a:rPr>
              <a:t>all</a:t>
            </a:r>
            <a:r>
              <a:rPr lang="en-US" altLang="en-US" sz="1600" dirty="0">
                <a:solidFill>
                  <a:srgbClr val="0000FF"/>
                </a:solidFill>
              </a:rPr>
              <a:t>-</a:t>
            </a:r>
            <a:r>
              <a:rPr lang="en-US" altLang="en-US" sz="1700" b="1" dirty="0">
                <a:solidFill>
                  <a:srgbClr val="0000FF"/>
                </a:solidFill>
              </a:rPr>
              <a:t>I</a:t>
            </a:r>
            <a:r>
              <a:rPr lang="en-US" altLang="en-US" sz="1600" dirty="0">
                <a:solidFill>
                  <a:srgbClr val="0000FF"/>
                </a:solidFill>
              </a:rPr>
              <a:t>ncision </a:t>
            </a:r>
            <a:r>
              <a:rPr lang="en-US" altLang="en-US" sz="1700" b="1" dirty="0">
                <a:solidFill>
                  <a:srgbClr val="0000FF"/>
                </a:solidFill>
              </a:rPr>
              <a:t>L</a:t>
            </a:r>
            <a:r>
              <a:rPr lang="en-US" altLang="en-US" sz="1600" dirty="0">
                <a:solidFill>
                  <a:srgbClr val="0000FF"/>
                </a:solidFill>
              </a:rPr>
              <a:t>enticule </a:t>
            </a:r>
            <a:r>
              <a:rPr lang="en-US" altLang="en-US" sz="1700" b="1" dirty="0">
                <a:solidFill>
                  <a:srgbClr val="0000FF"/>
                </a:solidFill>
              </a:rPr>
              <a:t>E</a:t>
            </a:r>
            <a:r>
              <a:rPr lang="en-US" altLang="en-US" sz="1600" dirty="0">
                <a:solidFill>
                  <a:srgbClr val="0000FF"/>
                </a:solidFill>
              </a:rPr>
              <a:t>xtraction</a:t>
            </a:r>
          </a:p>
        </p:txBody>
      </p:sp>
      <p:sp>
        <p:nvSpPr>
          <p:cNvPr id="61"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39" name="Rectangle 2">
            <a:extLst>
              <a:ext uri="{FF2B5EF4-FFF2-40B4-BE49-F238E27FC236}">
                <a16:creationId xmlns:a16="http://schemas.microsoft.com/office/drawing/2014/main" id="{32340486-277B-43B8-8469-C5D2C0596D27}"/>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41" name="TextBox 40">
            <a:extLst>
              <a:ext uri="{FF2B5EF4-FFF2-40B4-BE49-F238E27FC236}">
                <a16:creationId xmlns:a16="http://schemas.microsoft.com/office/drawing/2014/main" id="{C68F5CB5-5F80-4793-BABE-4ADE8DEFDB49}"/>
              </a:ext>
            </a:extLst>
          </p:cNvPr>
          <p:cNvSpPr txBox="1"/>
          <p:nvPr/>
        </p:nvSpPr>
        <p:spPr>
          <a:xfrm>
            <a:off x="304800" y="5198010"/>
            <a:ext cx="8018587" cy="830997"/>
          </a:xfrm>
          <a:prstGeom prst="rect">
            <a:avLst/>
          </a:prstGeom>
          <a:noFill/>
        </p:spPr>
        <p:txBody>
          <a:bodyPr wrap="square" rtlCol="0">
            <a:spAutoFit/>
          </a:bodyPr>
          <a:lstStyle/>
          <a:p>
            <a:r>
              <a:rPr lang="en-US" sz="1600" i="1" dirty="0">
                <a:solidFill>
                  <a:schemeClr val="bg1">
                    <a:lumMod val="75000"/>
                  </a:schemeClr>
                </a:solidFill>
              </a:rPr>
              <a:t>What are the five laser-based keratorefractive procedures covered in the </a:t>
            </a:r>
            <a:r>
              <a:rPr lang="en-US" sz="1600" dirty="0">
                <a:solidFill>
                  <a:schemeClr val="bg1">
                    <a:lumMod val="75000"/>
                  </a:schemeClr>
                </a:solidFill>
              </a:rPr>
              <a:t>BCSC</a:t>
            </a:r>
            <a:r>
              <a:rPr lang="en-US" sz="1600" i="1" dirty="0">
                <a:solidFill>
                  <a:schemeClr val="bg1">
                    <a:lumMod val="75000"/>
                  </a:schemeClr>
                </a:solidFill>
              </a:rPr>
              <a:t> book? </a:t>
            </a:r>
            <a:endParaRPr lang="en-US" sz="1600" dirty="0">
              <a:solidFill>
                <a:schemeClr val="bg1">
                  <a:lumMod val="75000"/>
                </a:schemeClr>
              </a:solidFill>
            </a:endParaRPr>
          </a:p>
          <a:p>
            <a:endParaRPr lang="en-US" sz="1600" dirty="0">
              <a:solidFill>
                <a:schemeClr val="bg1">
                  <a:lumMod val="75000"/>
                </a:schemeClr>
              </a:solidFill>
            </a:endParaRPr>
          </a:p>
          <a:p>
            <a:r>
              <a:rPr lang="en-US" sz="1600" i="1" dirty="0">
                <a:solidFill>
                  <a:schemeClr val="bg1">
                    <a:lumMod val="75000"/>
                  </a:schemeClr>
                </a:solidFill>
              </a:rPr>
              <a:t>Which is the </a:t>
            </a:r>
            <a:r>
              <a:rPr lang="en-US" sz="1600" i="1" dirty="0" err="1">
                <a:solidFill>
                  <a:schemeClr val="bg1">
                    <a:lumMod val="75000"/>
                  </a:schemeClr>
                </a:solidFill>
              </a:rPr>
              <a:t>nonablative</a:t>
            </a:r>
            <a:r>
              <a:rPr lang="en-US" sz="1600" i="1" dirty="0">
                <a:solidFill>
                  <a:schemeClr val="bg1">
                    <a:lumMod val="75000"/>
                  </a:schemeClr>
                </a:solidFill>
              </a:rPr>
              <a:t> procedure referred to on a couple of slides ago? </a:t>
            </a:r>
            <a:r>
              <a:rPr lang="en-US" sz="1600" b="1" dirty="0"/>
              <a:t>SMILE</a:t>
            </a:r>
          </a:p>
        </p:txBody>
      </p:sp>
      <p:sp>
        <p:nvSpPr>
          <p:cNvPr id="3" name="Oval 2">
            <a:extLst>
              <a:ext uri="{FF2B5EF4-FFF2-40B4-BE49-F238E27FC236}">
                <a16:creationId xmlns:a16="http://schemas.microsoft.com/office/drawing/2014/main" id="{E44398E7-F003-466A-9AB2-D1C2FE46726C}"/>
              </a:ext>
            </a:extLst>
          </p:cNvPr>
          <p:cNvSpPr/>
          <p:nvPr/>
        </p:nvSpPr>
        <p:spPr>
          <a:xfrm>
            <a:off x="6923088" y="5638800"/>
            <a:ext cx="925512" cy="44235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59DB0F87-D662-4600-9803-B5FCEEF14BB5}"/>
              </a:ext>
            </a:extLst>
          </p:cNvPr>
          <p:cNvSpPr txBox="1"/>
          <p:nvPr/>
        </p:nvSpPr>
        <p:spPr>
          <a:xfrm>
            <a:off x="599021" y="3190260"/>
            <a:ext cx="8063967" cy="1384995"/>
          </a:xfrm>
          <a:prstGeom prst="rect">
            <a:avLst/>
          </a:prstGeom>
          <a:solidFill>
            <a:schemeClr val="accent1">
              <a:lumMod val="40000"/>
              <a:lumOff val="60000"/>
            </a:schemeClr>
          </a:solidFill>
        </p:spPr>
        <p:txBody>
          <a:bodyPr wrap="square" rtlCol="0">
            <a:spAutoFit/>
          </a:bodyPr>
          <a:lstStyle/>
          <a:p>
            <a:r>
              <a:rPr lang="en-US" sz="1400" dirty="0">
                <a:solidFill>
                  <a:srgbClr val="0000FF"/>
                </a:solidFill>
              </a:rPr>
              <a:t>In the SMILE procedure, the  femtosecond  laser, with its ability to be focused at very precise depths within the cornea, is used to carve a segment (called a </a:t>
            </a:r>
            <a:r>
              <a:rPr lang="en-US" sz="1400" i="1" dirty="0">
                <a:solidFill>
                  <a:srgbClr val="0000FF"/>
                </a:solidFill>
              </a:rPr>
              <a:t>lenticule</a:t>
            </a:r>
            <a:r>
              <a:rPr lang="en-US" sz="1400" dirty="0">
                <a:solidFill>
                  <a:srgbClr val="0000FF"/>
                </a:solidFill>
              </a:rPr>
              <a:t>) of very specific shape within the stroma without disturbing the overlying or underlying tissue. </a:t>
            </a:r>
            <a:r>
              <a:rPr lang="en-US" sz="1400" dirty="0">
                <a:solidFill>
                  <a:schemeClr val="accent1">
                    <a:lumMod val="40000"/>
                    <a:lumOff val="60000"/>
                  </a:schemeClr>
                </a:solidFill>
              </a:rPr>
              <a:t>The lenticule is then removed </a:t>
            </a:r>
            <a:r>
              <a:rPr lang="en-US" sz="1400" i="1" dirty="0" err="1">
                <a:solidFill>
                  <a:schemeClr val="accent1">
                    <a:lumMod val="40000"/>
                    <a:lumOff val="60000"/>
                  </a:schemeClr>
                </a:solidFill>
              </a:rPr>
              <a:t>en</a:t>
            </a:r>
            <a:r>
              <a:rPr lang="en-US" sz="1400" i="1" dirty="0">
                <a:solidFill>
                  <a:schemeClr val="accent1">
                    <a:lumMod val="40000"/>
                    <a:lumOff val="60000"/>
                  </a:schemeClr>
                </a:solidFill>
              </a:rPr>
              <a:t> bloc </a:t>
            </a:r>
            <a:r>
              <a:rPr lang="en-US" sz="1400" dirty="0">
                <a:solidFill>
                  <a:schemeClr val="accent1">
                    <a:lumMod val="40000"/>
                    <a:lumOff val="60000"/>
                  </a:schemeClr>
                </a:solidFill>
              </a:rPr>
              <a:t>by being extracted through a very small incision (also created by the </a:t>
            </a:r>
            <a:r>
              <a:rPr lang="en-US" sz="1400" dirty="0" err="1">
                <a:solidFill>
                  <a:schemeClr val="accent1">
                    <a:lumMod val="40000"/>
                    <a:lumOff val="60000"/>
                  </a:schemeClr>
                </a:solidFill>
              </a:rPr>
              <a:t>femto</a:t>
            </a:r>
            <a:r>
              <a:rPr lang="en-US" sz="1400" dirty="0">
                <a:solidFill>
                  <a:schemeClr val="accent1">
                    <a:lumMod val="40000"/>
                    <a:lumOff val="60000"/>
                  </a:schemeClr>
                </a:solidFill>
              </a:rPr>
              <a:t>) that connects the femto-created intrastromal space and the corneal surface. The resulting loss of tissue reshapes the central corneal surface in a way that produces a desired change in its refractive power. </a:t>
            </a:r>
          </a:p>
        </p:txBody>
      </p:sp>
      <p:sp>
        <p:nvSpPr>
          <p:cNvPr id="43" name="Rectangle 42">
            <a:extLst>
              <a:ext uri="{FF2B5EF4-FFF2-40B4-BE49-F238E27FC236}">
                <a16:creationId xmlns:a16="http://schemas.microsoft.com/office/drawing/2014/main" id="{9EEA4655-A535-43E2-B07D-0FC472768D95}"/>
              </a:ext>
            </a:extLst>
          </p:cNvPr>
          <p:cNvSpPr/>
          <p:nvPr/>
        </p:nvSpPr>
        <p:spPr>
          <a:xfrm>
            <a:off x="2924181" y="3241336"/>
            <a:ext cx="1146175" cy="187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123958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3960819" y="762006"/>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8435"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18436" name="Text Box 5"/>
          <p:cNvSpPr txBox="1">
            <a:spLocks noChangeArrowheads="1"/>
          </p:cNvSpPr>
          <p:nvPr/>
        </p:nvSpPr>
        <p:spPr bwMode="auto">
          <a:xfrm>
            <a:off x="4416431" y="3048006"/>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18437"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7"/>
          <p:cNvSpPr>
            <a:spLocks noChangeShapeType="1"/>
          </p:cNvSpPr>
          <p:nvPr/>
        </p:nvSpPr>
        <p:spPr bwMode="auto">
          <a:xfrm>
            <a:off x="4724400" y="1474794"/>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Line 8"/>
          <p:cNvSpPr>
            <a:spLocks noChangeShapeType="1"/>
          </p:cNvSpPr>
          <p:nvPr/>
        </p:nvSpPr>
        <p:spPr bwMode="auto">
          <a:xfrm flipH="1">
            <a:off x="5424494"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9"/>
          <p:cNvSpPr>
            <a:spLocks noChangeShapeType="1"/>
          </p:cNvSpPr>
          <p:nvPr/>
        </p:nvSpPr>
        <p:spPr bwMode="auto">
          <a:xfrm>
            <a:off x="6583369" y="2544769"/>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Text Box 36"/>
          <p:cNvSpPr txBox="1">
            <a:spLocks noChangeArrowheads="1"/>
          </p:cNvSpPr>
          <p:nvPr/>
        </p:nvSpPr>
        <p:spPr bwMode="auto">
          <a:xfrm>
            <a:off x="6248400" y="3068644"/>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t>Laser</a:t>
            </a:r>
          </a:p>
        </p:txBody>
      </p:sp>
      <p:sp>
        <p:nvSpPr>
          <p:cNvPr id="18442" name="Line 11"/>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3" name="Line 13"/>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4" name="Line 15"/>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F4BB8AA-1E9E-4DB1-AD94-042FF195304C}" type="slidenum">
              <a:rPr lang="en-US" altLang="en-US" sz="1000"/>
              <a:pPr>
                <a:spcBef>
                  <a:spcPct val="0"/>
                </a:spcBef>
                <a:buClrTx/>
                <a:buSzTx/>
                <a:buFontTx/>
                <a:buNone/>
              </a:pPr>
              <a:t>117</a:t>
            </a:fld>
            <a:endParaRPr lang="en-US" altLang="en-US" sz="1000"/>
          </a:p>
        </p:txBody>
      </p:sp>
      <p:sp>
        <p:nvSpPr>
          <p:cNvPr id="18450" name="Text Box 4"/>
          <p:cNvSpPr txBox="1">
            <a:spLocks noChangeArrowheads="1"/>
          </p:cNvSpPr>
          <p:nvPr/>
        </p:nvSpPr>
        <p:spPr bwMode="auto">
          <a:xfrm>
            <a:off x="1403356"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8451"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8452"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3"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4"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cxnSp>
        <p:nvCxnSpPr>
          <p:cNvPr id="14" name="Straight Arrow Connector 13"/>
          <p:cNvCxnSpPr>
            <a:stCxn id="18439" idx="0"/>
          </p:cNvCxnSpPr>
          <p:nvPr/>
        </p:nvCxnSpPr>
        <p:spPr>
          <a:xfrm>
            <a:off x="6583363" y="2522538"/>
            <a:ext cx="0" cy="449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72" name="Line 11"/>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3" name="Line 13"/>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4" name="Line 15"/>
          <p:cNvSpPr>
            <a:spLocks noChangeShapeType="1"/>
          </p:cNvSpPr>
          <p:nvPr/>
        </p:nvSpPr>
        <p:spPr bwMode="auto">
          <a:xfrm>
            <a:off x="6285906" y="48006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8" name="Straight Connector 17"/>
          <p:cNvCxnSpPr/>
          <p:nvPr/>
        </p:nvCxnSpPr>
        <p:spPr>
          <a:xfrm>
            <a:off x="6400800" y="3429000"/>
            <a:ext cx="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 Box 35"/>
          <p:cNvSpPr txBox="1">
            <a:spLocks noChangeArrowheads="1"/>
          </p:cNvSpPr>
          <p:nvPr/>
        </p:nvSpPr>
        <p:spPr bwMode="auto">
          <a:xfrm>
            <a:off x="6530381" y="3429006"/>
            <a:ext cx="5549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63" name="Text Box 37"/>
          <p:cNvSpPr txBox="1">
            <a:spLocks noChangeArrowheads="1"/>
          </p:cNvSpPr>
          <p:nvPr/>
        </p:nvSpPr>
        <p:spPr bwMode="auto">
          <a:xfrm>
            <a:off x="6533556" y="3733806"/>
            <a:ext cx="764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64" name="Text Box 37"/>
          <p:cNvSpPr txBox="1">
            <a:spLocks noChangeArrowheads="1"/>
          </p:cNvSpPr>
          <p:nvPr/>
        </p:nvSpPr>
        <p:spPr bwMode="auto">
          <a:xfrm>
            <a:off x="6549431" y="4343406"/>
            <a:ext cx="6944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65" name="Text Box 40"/>
          <p:cNvSpPr txBox="1">
            <a:spLocks noChangeArrowheads="1"/>
          </p:cNvSpPr>
          <p:nvPr/>
        </p:nvSpPr>
        <p:spPr bwMode="auto">
          <a:xfrm>
            <a:off x="6543087" y="4648206"/>
            <a:ext cx="7328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rgbClr val="0000FF"/>
                </a:solidFill>
              </a:rPr>
              <a:t>SMILE</a:t>
            </a:r>
          </a:p>
        </p:txBody>
      </p:sp>
      <p:sp>
        <p:nvSpPr>
          <p:cNvPr id="66" name="Text Box 40"/>
          <p:cNvSpPr txBox="1">
            <a:spLocks noChangeArrowheads="1"/>
          </p:cNvSpPr>
          <p:nvPr/>
        </p:nvSpPr>
        <p:spPr bwMode="auto">
          <a:xfrm>
            <a:off x="6530381" y="4038606"/>
            <a:ext cx="10134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67" name="Text Box 28"/>
          <p:cNvSpPr txBox="1">
            <a:spLocks noChangeArrowheads="1"/>
          </p:cNvSpPr>
          <p:nvPr/>
        </p:nvSpPr>
        <p:spPr bwMode="auto">
          <a:xfrm>
            <a:off x="3440256" y="4304574"/>
            <a:ext cx="284565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n-situ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68" name="Text Box 33"/>
          <p:cNvSpPr txBox="1">
            <a:spLocks noChangeArrowheads="1"/>
          </p:cNvSpPr>
          <p:nvPr/>
        </p:nvSpPr>
        <p:spPr bwMode="auto">
          <a:xfrm>
            <a:off x="3392165" y="3401160"/>
            <a:ext cx="289374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P</a:t>
            </a:r>
            <a:r>
              <a:rPr lang="en-US" altLang="en-US" sz="1600" dirty="0" err="1">
                <a:solidFill>
                  <a:schemeClr val="bg1">
                    <a:lumMod val="75000"/>
                  </a:schemeClr>
                </a:solidFill>
              </a:rPr>
              <a:t>hoto</a:t>
            </a:r>
            <a:r>
              <a:rPr lang="en-US" altLang="en-US" sz="1700" b="1" dirty="0" err="1">
                <a:solidFill>
                  <a:schemeClr val="bg1">
                    <a:lumMod val="75000"/>
                  </a:schemeClr>
                </a:solidFill>
              </a:rPr>
              <a:t>R</a:t>
            </a:r>
            <a:r>
              <a:rPr lang="en-US" altLang="en-US" sz="1600" dirty="0" err="1">
                <a:solidFill>
                  <a:schemeClr val="bg1">
                    <a:lumMod val="75000"/>
                  </a:schemeClr>
                </a:solidFill>
              </a:rPr>
              <a:t>efractive</a:t>
            </a:r>
            <a:r>
              <a:rPr lang="en-US" altLang="en-US" sz="1600" dirty="0">
                <a:solidFill>
                  <a:schemeClr val="bg1">
                    <a:lumMod val="75000"/>
                  </a:schemeClr>
                </a:solidFill>
              </a:rPr>
              <a:t> </a:t>
            </a:r>
            <a:r>
              <a:rPr lang="en-US" altLang="en-US" sz="1700" b="1" dirty="0">
                <a:solidFill>
                  <a:schemeClr val="bg1">
                    <a:lumMod val="75000"/>
                  </a:schemeClr>
                </a:solidFill>
              </a:rPr>
              <a:t>K</a:t>
            </a:r>
            <a:r>
              <a:rPr lang="en-US" altLang="en-US" sz="1600" dirty="0">
                <a:solidFill>
                  <a:schemeClr val="bg1">
                    <a:lumMod val="75000"/>
                  </a:schemeClr>
                </a:solidFill>
              </a:rPr>
              <a:t>eratectomy</a:t>
            </a:r>
          </a:p>
        </p:txBody>
      </p:sp>
      <p:sp>
        <p:nvSpPr>
          <p:cNvPr id="69" name="Text Box 38"/>
          <p:cNvSpPr txBox="1">
            <a:spLocks noChangeArrowheads="1"/>
          </p:cNvSpPr>
          <p:nvPr/>
        </p:nvSpPr>
        <p:spPr bwMode="auto">
          <a:xfrm>
            <a:off x="2792642" y="3701534"/>
            <a:ext cx="3493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600" dirty="0" err="1">
                <a:solidFill>
                  <a:schemeClr val="bg1">
                    <a:lumMod val="75000"/>
                  </a:schemeClr>
                </a:solidFill>
              </a:rPr>
              <a:t>Sub</a:t>
            </a:r>
            <a:r>
              <a:rPr lang="en-US" altLang="en-US" sz="1800" b="1" dirty="0" err="1">
                <a:solidFill>
                  <a:schemeClr val="bg1">
                    <a:lumMod val="75000"/>
                  </a:schemeClr>
                </a:solidFill>
              </a:rPr>
              <a:t>E</a:t>
            </a:r>
            <a:r>
              <a:rPr lang="en-US" altLang="en-US" sz="1600" dirty="0" err="1">
                <a:solidFill>
                  <a:schemeClr val="bg1">
                    <a:lumMod val="75000"/>
                  </a:schemeClr>
                </a:solidFill>
              </a:rPr>
              <a:t>pithelial</a:t>
            </a:r>
            <a:r>
              <a:rPr lang="en-US" altLang="en-US" sz="1600" dirty="0">
                <a:solidFill>
                  <a:schemeClr val="bg1">
                    <a:lumMod val="75000"/>
                  </a:schemeClr>
                </a:solidFill>
              </a:rPr>
              <a:t>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70" name="Text Box 41"/>
          <p:cNvSpPr txBox="1">
            <a:spLocks noChangeArrowheads="1"/>
          </p:cNvSpPr>
          <p:nvPr/>
        </p:nvSpPr>
        <p:spPr bwMode="auto">
          <a:xfrm>
            <a:off x="2625868" y="4013282"/>
            <a:ext cx="366638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Epi</a:t>
            </a:r>
            <a:r>
              <a:rPr lang="en-US" altLang="en-US" sz="1600" dirty="0" err="1">
                <a:solidFill>
                  <a:schemeClr val="bg1">
                    <a:lumMod val="75000"/>
                  </a:schemeClr>
                </a:solidFill>
              </a:rPr>
              <a:t>polis</a:t>
            </a:r>
            <a:r>
              <a:rPr lang="en-US" altLang="en-US" sz="1700" b="1" dirty="0">
                <a:solidFill>
                  <a:schemeClr val="bg1">
                    <a:lumMod val="75000"/>
                  </a:schemeClr>
                </a:solidFill>
              </a:rPr>
              <a:t> </a:t>
            </a: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n-situ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71" name="Text Box 28"/>
          <p:cNvSpPr txBox="1">
            <a:spLocks noChangeArrowheads="1"/>
          </p:cNvSpPr>
          <p:nvPr/>
        </p:nvSpPr>
        <p:spPr bwMode="auto">
          <a:xfrm>
            <a:off x="2924519" y="4605646"/>
            <a:ext cx="335700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rgbClr val="0000FF"/>
                </a:solidFill>
              </a:rPr>
              <a:t>SM</a:t>
            </a:r>
            <a:r>
              <a:rPr lang="en-US" altLang="en-US" sz="1600" dirty="0" err="1">
                <a:solidFill>
                  <a:srgbClr val="0000FF"/>
                </a:solidFill>
              </a:rPr>
              <a:t>all</a:t>
            </a:r>
            <a:r>
              <a:rPr lang="en-US" altLang="en-US" sz="1600" dirty="0">
                <a:solidFill>
                  <a:srgbClr val="0000FF"/>
                </a:solidFill>
              </a:rPr>
              <a:t>-</a:t>
            </a:r>
            <a:r>
              <a:rPr lang="en-US" altLang="en-US" sz="1700" b="1" dirty="0">
                <a:solidFill>
                  <a:srgbClr val="0000FF"/>
                </a:solidFill>
              </a:rPr>
              <a:t>I</a:t>
            </a:r>
            <a:r>
              <a:rPr lang="en-US" altLang="en-US" sz="1600" dirty="0">
                <a:solidFill>
                  <a:srgbClr val="0000FF"/>
                </a:solidFill>
              </a:rPr>
              <a:t>ncision </a:t>
            </a:r>
            <a:r>
              <a:rPr lang="en-US" altLang="en-US" sz="1700" b="1" dirty="0">
                <a:solidFill>
                  <a:srgbClr val="0000FF"/>
                </a:solidFill>
              </a:rPr>
              <a:t>L</a:t>
            </a:r>
            <a:r>
              <a:rPr lang="en-US" altLang="en-US" sz="1600" dirty="0">
                <a:solidFill>
                  <a:srgbClr val="0000FF"/>
                </a:solidFill>
              </a:rPr>
              <a:t>enticule </a:t>
            </a:r>
            <a:r>
              <a:rPr lang="en-US" altLang="en-US" sz="1700" b="1" dirty="0">
                <a:solidFill>
                  <a:srgbClr val="0000FF"/>
                </a:solidFill>
              </a:rPr>
              <a:t>E</a:t>
            </a:r>
            <a:r>
              <a:rPr lang="en-US" altLang="en-US" sz="1600" dirty="0">
                <a:solidFill>
                  <a:srgbClr val="0000FF"/>
                </a:solidFill>
              </a:rPr>
              <a:t>xtraction</a:t>
            </a:r>
          </a:p>
        </p:txBody>
      </p:sp>
      <p:sp>
        <p:nvSpPr>
          <p:cNvPr id="61"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39" name="Rectangle 2">
            <a:extLst>
              <a:ext uri="{FF2B5EF4-FFF2-40B4-BE49-F238E27FC236}">
                <a16:creationId xmlns:a16="http://schemas.microsoft.com/office/drawing/2014/main" id="{32340486-277B-43B8-8469-C5D2C0596D27}"/>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41" name="TextBox 40">
            <a:extLst>
              <a:ext uri="{FF2B5EF4-FFF2-40B4-BE49-F238E27FC236}">
                <a16:creationId xmlns:a16="http://schemas.microsoft.com/office/drawing/2014/main" id="{C68F5CB5-5F80-4793-BABE-4ADE8DEFDB49}"/>
              </a:ext>
            </a:extLst>
          </p:cNvPr>
          <p:cNvSpPr txBox="1"/>
          <p:nvPr/>
        </p:nvSpPr>
        <p:spPr>
          <a:xfrm>
            <a:off x="304800" y="5198010"/>
            <a:ext cx="8018587" cy="830997"/>
          </a:xfrm>
          <a:prstGeom prst="rect">
            <a:avLst/>
          </a:prstGeom>
          <a:noFill/>
        </p:spPr>
        <p:txBody>
          <a:bodyPr wrap="square" rtlCol="0">
            <a:spAutoFit/>
          </a:bodyPr>
          <a:lstStyle/>
          <a:p>
            <a:r>
              <a:rPr lang="en-US" sz="1600" i="1" dirty="0">
                <a:solidFill>
                  <a:schemeClr val="bg1">
                    <a:lumMod val="75000"/>
                  </a:schemeClr>
                </a:solidFill>
              </a:rPr>
              <a:t>What are the five laser-based keratorefractive procedures covered in the </a:t>
            </a:r>
            <a:r>
              <a:rPr lang="en-US" sz="1600" dirty="0">
                <a:solidFill>
                  <a:schemeClr val="bg1">
                    <a:lumMod val="75000"/>
                  </a:schemeClr>
                </a:solidFill>
              </a:rPr>
              <a:t>BCSC</a:t>
            </a:r>
            <a:r>
              <a:rPr lang="en-US" sz="1600" i="1" dirty="0">
                <a:solidFill>
                  <a:schemeClr val="bg1">
                    <a:lumMod val="75000"/>
                  </a:schemeClr>
                </a:solidFill>
              </a:rPr>
              <a:t> book? </a:t>
            </a:r>
            <a:endParaRPr lang="en-US" sz="1600" dirty="0">
              <a:solidFill>
                <a:schemeClr val="bg1">
                  <a:lumMod val="75000"/>
                </a:schemeClr>
              </a:solidFill>
            </a:endParaRPr>
          </a:p>
          <a:p>
            <a:endParaRPr lang="en-US" sz="1600" dirty="0">
              <a:solidFill>
                <a:schemeClr val="bg1">
                  <a:lumMod val="75000"/>
                </a:schemeClr>
              </a:solidFill>
            </a:endParaRPr>
          </a:p>
          <a:p>
            <a:r>
              <a:rPr lang="en-US" sz="1600" i="1" dirty="0">
                <a:solidFill>
                  <a:schemeClr val="bg1">
                    <a:lumMod val="75000"/>
                  </a:schemeClr>
                </a:solidFill>
              </a:rPr>
              <a:t>Which is the </a:t>
            </a:r>
            <a:r>
              <a:rPr lang="en-US" sz="1600" i="1" dirty="0" err="1">
                <a:solidFill>
                  <a:schemeClr val="bg1">
                    <a:lumMod val="75000"/>
                  </a:schemeClr>
                </a:solidFill>
              </a:rPr>
              <a:t>nonablative</a:t>
            </a:r>
            <a:r>
              <a:rPr lang="en-US" sz="1600" i="1" dirty="0">
                <a:solidFill>
                  <a:schemeClr val="bg1">
                    <a:lumMod val="75000"/>
                  </a:schemeClr>
                </a:solidFill>
              </a:rPr>
              <a:t> procedure referred to on a couple of slides ago? </a:t>
            </a:r>
            <a:r>
              <a:rPr lang="en-US" sz="1600" b="1" dirty="0"/>
              <a:t>SMILE</a:t>
            </a:r>
          </a:p>
        </p:txBody>
      </p:sp>
      <p:sp>
        <p:nvSpPr>
          <p:cNvPr id="3" name="Oval 2">
            <a:extLst>
              <a:ext uri="{FF2B5EF4-FFF2-40B4-BE49-F238E27FC236}">
                <a16:creationId xmlns:a16="http://schemas.microsoft.com/office/drawing/2014/main" id="{E44398E7-F003-466A-9AB2-D1C2FE46726C}"/>
              </a:ext>
            </a:extLst>
          </p:cNvPr>
          <p:cNvSpPr/>
          <p:nvPr/>
        </p:nvSpPr>
        <p:spPr>
          <a:xfrm>
            <a:off x="6923088" y="5638800"/>
            <a:ext cx="925512" cy="44235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59DB0F87-D662-4600-9803-B5FCEEF14BB5}"/>
              </a:ext>
            </a:extLst>
          </p:cNvPr>
          <p:cNvSpPr txBox="1"/>
          <p:nvPr/>
        </p:nvSpPr>
        <p:spPr>
          <a:xfrm>
            <a:off x="599021" y="3190260"/>
            <a:ext cx="8063967" cy="1384995"/>
          </a:xfrm>
          <a:prstGeom prst="rect">
            <a:avLst/>
          </a:prstGeom>
          <a:solidFill>
            <a:schemeClr val="accent1">
              <a:lumMod val="40000"/>
              <a:lumOff val="60000"/>
            </a:schemeClr>
          </a:solidFill>
        </p:spPr>
        <p:txBody>
          <a:bodyPr wrap="square" rtlCol="0">
            <a:spAutoFit/>
          </a:bodyPr>
          <a:lstStyle/>
          <a:p>
            <a:r>
              <a:rPr lang="en-US" sz="1400" dirty="0">
                <a:solidFill>
                  <a:srgbClr val="0000FF"/>
                </a:solidFill>
              </a:rPr>
              <a:t>In the SMILE procedure, the  femtosecond  laser, with its ability to be focused at very precise depths within the cornea, is used to carve a segment (called a </a:t>
            </a:r>
            <a:r>
              <a:rPr lang="en-US" sz="1400" i="1" dirty="0">
                <a:solidFill>
                  <a:srgbClr val="0000FF"/>
                </a:solidFill>
              </a:rPr>
              <a:t>lenticule</a:t>
            </a:r>
            <a:r>
              <a:rPr lang="en-US" sz="1400" dirty="0">
                <a:solidFill>
                  <a:srgbClr val="0000FF"/>
                </a:solidFill>
              </a:rPr>
              <a:t>) of very specific shape within the stroma without disturbing the overlying or underlying tissue. </a:t>
            </a:r>
            <a:r>
              <a:rPr lang="en-US" sz="1400" dirty="0">
                <a:solidFill>
                  <a:schemeClr val="accent1">
                    <a:lumMod val="40000"/>
                    <a:lumOff val="60000"/>
                  </a:schemeClr>
                </a:solidFill>
              </a:rPr>
              <a:t>The lenticule is then removed </a:t>
            </a:r>
            <a:r>
              <a:rPr lang="en-US" sz="1400" i="1" dirty="0" err="1">
                <a:solidFill>
                  <a:schemeClr val="accent1">
                    <a:lumMod val="40000"/>
                    <a:lumOff val="60000"/>
                  </a:schemeClr>
                </a:solidFill>
              </a:rPr>
              <a:t>en</a:t>
            </a:r>
            <a:r>
              <a:rPr lang="en-US" sz="1400" i="1" dirty="0">
                <a:solidFill>
                  <a:schemeClr val="accent1">
                    <a:lumMod val="40000"/>
                    <a:lumOff val="60000"/>
                  </a:schemeClr>
                </a:solidFill>
              </a:rPr>
              <a:t> bloc </a:t>
            </a:r>
            <a:r>
              <a:rPr lang="en-US" sz="1400" dirty="0">
                <a:solidFill>
                  <a:schemeClr val="accent1">
                    <a:lumMod val="40000"/>
                    <a:lumOff val="60000"/>
                  </a:schemeClr>
                </a:solidFill>
              </a:rPr>
              <a:t>by being extracted through a very small incision (also created by the </a:t>
            </a:r>
            <a:r>
              <a:rPr lang="en-US" sz="1400" dirty="0" err="1">
                <a:solidFill>
                  <a:schemeClr val="accent1">
                    <a:lumMod val="40000"/>
                    <a:lumOff val="60000"/>
                  </a:schemeClr>
                </a:solidFill>
              </a:rPr>
              <a:t>femto</a:t>
            </a:r>
            <a:r>
              <a:rPr lang="en-US" sz="1400" dirty="0">
                <a:solidFill>
                  <a:schemeClr val="accent1">
                    <a:lumMod val="40000"/>
                    <a:lumOff val="60000"/>
                  </a:schemeClr>
                </a:solidFill>
              </a:rPr>
              <a:t>) that connects the femto-created intrastromal space and the corneal surface. The resulting loss of tissue reshapes the central corneal surface in a way that produces a desired change in its refractive power. </a:t>
            </a:r>
          </a:p>
        </p:txBody>
      </p:sp>
    </p:spTree>
    <p:extLst>
      <p:ext uri="{BB962C8B-B14F-4D97-AF65-F5344CB8AC3E}">
        <p14:creationId xmlns:p14="http://schemas.microsoft.com/office/powerpoint/2010/main" val="296127172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3960819" y="762006"/>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8435"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18436" name="Text Box 5"/>
          <p:cNvSpPr txBox="1">
            <a:spLocks noChangeArrowheads="1"/>
          </p:cNvSpPr>
          <p:nvPr/>
        </p:nvSpPr>
        <p:spPr bwMode="auto">
          <a:xfrm>
            <a:off x="4416431" y="3048006"/>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18437"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7"/>
          <p:cNvSpPr>
            <a:spLocks noChangeShapeType="1"/>
          </p:cNvSpPr>
          <p:nvPr/>
        </p:nvSpPr>
        <p:spPr bwMode="auto">
          <a:xfrm>
            <a:off x="4724400" y="1474794"/>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Line 8"/>
          <p:cNvSpPr>
            <a:spLocks noChangeShapeType="1"/>
          </p:cNvSpPr>
          <p:nvPr/>
        </p:nvSpPr>
        <p:spPr bwMode="auto">
          <a:xfrm flipH="1">
            <a:off x="5424494"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9"/>
          <p:cNvSpPr>
            <a:spLocks noChangeShapeType="1"/>
          </p:cNvSpPr>
          <p:nvPr/>
        </p:nvSpPr>
        <p:spPr bwMode="auto">
          <a:xfrm>
            <a:off x="6583369" y="2544769"/>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Text Box 36"/>
          <p:cNvSpPr txBox="1">
            <a:spLocks noChangeArrowheads="1"/>
          </p:cNvSpPr>
          <p:nvPr/>
        </p:nvSpPr>
        <p:spPr bwMode="auto">
          <a:xfrm>
            <a:off x="6248400" y="3068644"/>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t>Laser</a:t>
            </a:r>
          </a:p>
        </p:txBody>
      </p:sp>
      <p:sp>
        <p:nvSpPr>
          <p:cNvPr id="18442" name="Line 11"/>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3" name="Line 13"/>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4" name="Line 15"/>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F4BB8AA-1E9E-4DB1-AD94-042FF195304C}" type="slidenum">
              <a:rPr lang="en-US" altLang="en-US" sz="1000"/>
              <a:pPr>
                <a:spcBef>
                  <a:spcPct val="0"/>
                </a:spcBef>
                <a:buClrTx/>
                <a:buSzTx/>
                <a:buFontTx/>
                <a:buNone/>
              </a:pPr>
              <a:t>118</a:t>
            </a:fld>
            <a:endParaRPr lang="en-US" altLang="en-US" sz="1000"/>
          </a:p>
        </p:txBody>
      </p:sp>
      <p:sp>
        <p:nvSpPr>
          <p:cNvPr id="18450" name="Text Box 4"/>
          <p:cNvSpPr txBox="1">
            <a:spLocks noChangeArrowheads="1"/>
          </p:cNvSpPr>
          <p:nvPr/>
        </p:nvSpPr>
        <p:spPr bwMode="auto">
          <a:xfrm>
            <a:off x="1403356"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8451"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8452"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3"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4"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cxnSp>
        <p:nvCxnSpPr>
          <p:cNvPr id="14" name="Straight Arrow Connector 13"/>
          <p:cNvCxnSpPr>
            <a:stCxn id="18439" idx="0"/>
          </p:cNvCxnSpPr>
          <p:nvPr/>
        </p:nvCxnSpPr>
        <p:spPr>
          <a:xfrm>
            <a:off x="6583363" y="2522538"/>
            <a:ext cx="0" cy="449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72" name="Line 11"/>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3" name="Line 13"/>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4" name="Line 15"/>
          <p:cNvSpPr>
            <a:spLocks noChangeShapeType="1"/>
          </p:cNvSpPr>
          <p:nvPr/>
        </p:nvSpPr>
        <p:spPr bwMode="auto">
          <a:xfrm>
            <a:off x="6285906" y="48006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8" name="Straight Connector 17"/>
          <p:cNvCxnSpPr/>
          <p:nvPr/>
        </p:nvCxnSpPr>
        <p:spPr>
          <a:xfrm>
            <a:off x="6400800" y="3429000"/>
            <a:ext cx="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 Box 35"/>
          <p:cNvSpPr txBox="1">
            <a:spLocks noChangeArrowheads="1"/>
          </p:cNvSpPr>
          <p:nvPr/>
        </p:nvSpPr>
        <p:spPr bwMode="auto">
          <a:xfrm>
            <a:off x="6530381" y="3429006"/>
            <a:ext cx="5549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63" name="Text Box 37"/>
          <p:cNvSpPr txBox="1">
            <a:spLocks noChangeArrowheads="1"/>
          </p:cNvSpPr>
          <p:nvPr/>
        </p:nvSpPr>
        <p:spPr bwMode="auto">
          <a:xfrm>
            <a:off x="6533556" y="3733806"/>
            <a:ext cx="764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64" name="Text Box 37"/>
          <p:cNvSpPr txBox="1">
            <a:spLocks noChangeArrowheads="1"/>
          </p:cNvSpPr>
          <p:nvPr/>
        </p:nvSpPr>
        <p:spPr bwMode="auto">
          <a:xfrm>
            <a:off x="6549431" y="4343406"/>
            <a:ext cx="6944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65" name="Text Box 40"/>
          <p:cNvSpPr txBox="1">
            <a:spLocks noChangeArrowheads="1"/>
          </p:cNvSpPr>
          <p:nvPr/>
        </p:nvSpPr>
        <p:spPr bwMode="auto">
          <a:xfrm>
            <a:off x="6543087" y="4648206"/>
            <a:ext cx="7328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rgbClr val="0000FF"/>
                </a:solidFill>
              </a:rPr>
              <a:t>SMILE</a:t>
            </a:r>
          </a:p>
        </p:txBody>
      </p:sp>
      <p:sp>
        <p:nvSpPr>
          <p:cNvPr id="66" name="Text Box 40"/>
          <p:cNvSpPr txBox="1">
            <a:spLocks noChangeArrowheads="1"/>
          </p:cNvSpPr>
          <p:nvPr/>
        </p:nvSpPr>
        <p:spPr bwMode="auto">
          <a:xfrm>
            <a:off x="6530381" y="4038606"/>
            <a:ext cx="10134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67" name="Text Box 28"/>
          <p:cNvSpPr txBox="1">
            <a:spLocks noChangeArrowheads="1"/>
          </p:cNvSpPr>
          <p:nvPr/>
        </p:nvSpPr>
        <p:spPr bwMode="auto">
          <a:xfrm>
            <a:off x="3440256" y="4304574"/>
            <a:ext cx="284565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n-situ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68" name="Text Box 33"/>
          <p:cNvSpPr txBox="1">
            <a:spLocks noChangeArrowheads="1"/>
          </p:cNvSpPr>
          <p:nvPr/>
        </p:nvSpPr>
        <p:spPr bwMode="auto">
          <a:xfrm>
            <a:off x="3392165" y="3401160"/>
            <a:ext cx="289374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P</a:t>
            </a:r>
            <a:r>
              <a:rPr lang="en-US" altLang="en-US" sz="1600" dirty="0" err="1">
                <a:solidFill>
                  <a:schemeClr val="bg1">
                    <a:lumMod val="75000"/>
                  </a:schemeClr>
                </a:solidFill>
              </a:rPr>
              <a:t>hoto</a:t>
            </a:r>
            <a:r>
              <a:rPr lang="en-US" altLang="en-US" sz="1700" b="1" dirty="0" err="1">
                <a:solidFill>
                  <a:schemeClr val="bg1">
                    <a:lumMod val="75000"/>
                  </a:schemeClr>
                </a:solidFill>
              </a:rPr>
              <a:t>R</a:t>
            </a:r>
            <a:r>
              <a:rPr lang="en-US" altLang="en-US" sz="1600" dirty="0" err="1">
                <a:solidFill>
                  <a:schemeClr val="bg1">
                    <a:lumMod val="75000"/>
                  </a:schemeClr>
                </a:solidFill>
              </a:rPr>
              <a:t>efractive</a:t>
            </a:r>
            <a:r>
              <a:rPr lang="en-US" altLang="en-US" sz="1600" dirty="0">
                <a:solidFill>
                  <a:schemeClr val="bg1">
                    <a:lumMod val="75000"/>
                  </a:schemeClr>
                </a:solidFill>
              </a:rPr>
              <a:t> </a:t>
            </a:r>
            <a:r>
              <a:rPr lang="en-US" altLang="en-US" sz="1700" b="1" dirty="0">
                <a:solidFill>
                  <a:schemeClr val="bg1">
                    <a:lumMod val="75000"/>
                  </a:schemeClr>
                </a:solidFill>
              </a:rPr>
              <a:t>K</a:t>
            </a:r>
            <a:r>
              <a:rPr lang="en-US" altLang="en-US" sz="1600" dirty="0">
                <a:solidFill>
                  <a:schemeClr val="bg1">
                    <a:lumMod val="75000"/>
                  </a:schemeClr>
                </a:solidFill>
              </a:rPr>
              <a:t>eratectomy</a:t>
            </a:r>
          </a:p>
        </p:txBody>
      </p:sp>
      <p:sp>
        <p:nvSpPr>
          <p:cNvPr id="69" name="Text Box 38"/>
          <p:cNvSpPr txBox="1">
            <a:spLocks noChangeArrowheads="1"/>
          </p:cNvSpPr>
          <p:nvPr/>
        </p:nvSpPr>
        <p:spPr bwMode="auto">
          <a:xfrm>
            <a:off x="2792642" y="3701534"/>
            <a:ext cx="3493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600" dirty="0" err="1">
                <a:solidFill>
                  <a:schemeClr val="bg1">
                    <a:lumMod val="75000"/>
                  </a:schemeClr>
                </a:solidFill>
              </a:rPr>
              <a:t>Sub</a:t>
            </a:r>
            <a:r>
              <a:rPr lang="en-US" altLang="en-US" sz="1800" b="1" dirty="0" err="1">
                <a:solidFill>
                  <a:schemeClr val="bg1">
                    <a:lumMod val="75000"/>
                  </a:schemeClr>
                </a:solidFill>
              </a:rPr>
              <a:t>E</a:t>
            </a:r>
            <a:r>
              <a:rPr lang="en-US" altLang="en-US" sz="1600" dirty="0" err="1">
                <a:solidFill>
                  <a:schemeClr val="bg1">
                    <a:lumMod val="75000"/>
                  </a:schemeClr>
                </a:solidFill>
              </a:rPr>
              <a:t>pithelial</a:t>
            </a:r>
            <a:r>
              <a:rPr lang="en-US" altLang="en-US" sz="1600" dirty="0">
                <a:solidFill>
                  <a:schemeClr val="bg1">
                    <a:lumMod val="75000"/>
                  </a:schemeClr>
                </a:solidFill>
              </a:rPr>
              <a:t>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70" name="Text Box 41"/>
          <p:cNvSpPr txBox="1">
            <a:spLocks noChangeArrowheads="1"/>
          </p:cNvSpPr>
          <p:nvPr/>
        </p:nvSpPr>
        <p:spPr bwMode="auto">
          <a:xfrm>
            <a:off x="2625868" y="4013282"/>
            <a:ext cx="366638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Epi</a:t>
            </a:r>
            <a:r>
              <a:rPr lang="en-US" altLang="en-US" sz="1600" dirty="0" err="1">
                <a:solidFill>
                  <a:schemeClr val="bg1">
                    <a:lumMod val="75000"/>
                  </a:schemeClr>
                </a:solidFill>
              </a:rPr>
              <a:t>polis</a:t>
            </a:r>
            <a:r>
              <a:rPr lang="en-US" altLang="en-US" sz="1700" b="1" dirty="0">
                <a:solidFill>
                  <a:schemeClr val="bg1">
                    <a:lumMod val="75000"/>
                  </a:schemeClr>
                </a:solidFill>
              </a:rPr>
              <a:t> </a:t>
            </a: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n-situ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71" name="Text Box 28"/>
          <p:cNvSpPr txBox="1">
            <a:spLocks noChangeArrowheads="1"/>
          </p:cNvSpPr>
          <p:nvPr/>
        </p:nvSpPr>
        <p:spPr bwMode="auto">
          <a:xfrm>
            <a:off x="2924519" y="4605646"/>
            <a:ext cx="335700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rgbClr val="0000FF"/>
                </a:solidFill>
              </a:rPr>
              <a:t>SM</a:t>
            </a:r>
            <a:r>
              <a:rPr lang="en-US" altLang="en-US" sz="1600" dirty="0" err="1">
                <a:solidFill>
                  <a:srgbClr val="0000FF"/>
                </a:solidFill>
              </a:rPr>
              <a:t>all</a:t>
            </a:r>
            <a:r>
              <a:rPr lang="en-US" altLang="en-US" sz="1600" dirty="0">
                <a:solidFill>
                  <a:srgbClr val="0000FF"/>
                </a:solidFill>
              </a:rPr>
              <a:t>-</a:t>
            </a:r>
            <a:r>
              <a:rPr lang="en-US" altLang="en-US" sz="1700" b="1" dirty="0">
                <a:solidFill>
                  <a:srgbClr val="0000FF"/>
                </a:solidFill>
              </a:rPr>
              <a:t>I</a:t>
            </a:r>
            <a:r>
              <a:rPr lang="en-US" altLang="en-US" sz="1600" dirty="0">
                <a:solidFill>
                  <a:srgbClr val="0000FF"/>
                </a:solidFill>
              </a:rPr>
              <a:t>ncision </a:t>
            </a:r>
            <a:r>
              <a:rPr lang="en-US" altLang="en-US" sz="1700" b="1" dirty="0">
                <a:solidFill>
                  <a:srgbClr val="0000FF"/>
                </a:solidFill>
              </a:rPr>
              <a:t>L</a:t>
            </a:r>
            <a:r>
              <a:rPr lang="en-US" altLang="en-US" sz="1600" dirty="0">
                <a:solidFill>
                  <a:srgbClr val="0000FF"/>
                </a:solidFill>
              </a:rPr>
              <a:t>enticule </a:t>
            </a:r>
            <a:r>
              <a:rPr lang="en-US" altLang="en-US" sz="1700" b="1" dirty="0">
                <a:solidFill>
                  <a:srgbClr val="0000FF"/>
                </a:solidFill>
              </a:rPr>
              <a:t>E</a:t>
            </a:r>
            <a:r>
              <a:rPr lang="en-US" altLang="en-US" sz="1600" dirty="0">
                <a:solidFill>
                  <a:srgbClr val="0000FF"/>
                </a:solidFill>
              </a:rPr>
              <a:t>xtraction</a:t>
            </a:r>
          </a:p>
        </p:txBody>
      </p:sp>
      <p:sp>
        <p:nvSpPr>
          <p:cNvPr id="61"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39" name="Rectangle 2">
            <a:extLst>
              <a:ext uri="{FF2B5EF4-FFF2-40B4-BE49-F238E27FC236}">
                <a16:creationId xmlns:a16="http://schemas.microsoft.com/office/drawing/2014/main" id="{32340486-277B-43B8-8469-C5D2C0596D27}"/>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40" name="TextBox 39">
            <a:extLst>
              <a:ext uri="{FF2B5EF4-FFF2-40B4-BE49-F238E27FC236}">
                <a16:creationId xmlns:a16="http://schemas.microsoft.com/office/drawing/2014/main" id="{93DF1C86-B45F-466F-B996-51EC524B2F62}"/>
              </a:ext>
            </a:extLst>
          </p:cNvPr>
          <p:cNvSpPr txBox="1"/>
          <p:nvPr/>
        </p:nvSpPr>
        <p:spPr>
          <a:xfrm>
            <a:off x="599021" y="3190260"/>
            <a:ext cx="8063967" cy="1384995"/>
          </a:xfrm>
          <a:prstGeom prst="rect">
            <a:avLst/>
          </a:prstGeom>
          <a:solidFill>
            <a:schemeClr val="accent1">
              <a:lumMod val="40000"/>
              <a:lumOff val="60000"/>
            </a:schemeClr>
          </a:solidFill>
        </p:spPr>
        <p:txBody>
          <a:bodyPr wrap="square" rtlCol="0">
            <a:spAutoFit/>
          </a:bodyPr>
          <a:lstStyle/>
          <a:p>
            <a:r>
              <a:rPr lang="en-US" sz="1400" dirty="0">
                <a:solidFill>
                  <a:srgbClr val="0000FF"/>
                </a:solidFill>
              </a:rPr>
              <a:t>In the SMILE procedure, the  femtosecond  laser, with its ability to be focused at very precise depths within the cornea, is used to carve a segment (called a </a:t>
            </a:r>
            <a:r>
              <a:rPr lang="en-US" sz="1400" i="1" dirty="0">
                <a:solidFill>
                  <a:srgbClr val="0000FF"/>
                </a:solidFill>
              </a:rPr>
              <a:t>lenticule</a:t>
            </a:r>
            <a:r>
              <a:rPr lang="en-US" sz="1400" dirty="0">
                <a:solidFill>
                  <a:srgbClr val="0000FF"/>
                </a:solidFill>
              </a:rPr>
              <a:t>) of very specific shape within the stroma without disturbing the overlying or underlying tissue. </a:t>
            </a:r>
            <a:r>
              <a:rPr lang="en-US" sz="1400" dirty="0"/>
              <a:t>The lenticule is then removed </a:t>
            </a:r>
            <a:r>
              <a:rPr lang="en-US" sz="1400" i="1" dirty="0" err="1"/>
              <a:t>en</a:t>
            </a:r>
            <a:r>
              <a:rPr lang="en-US" sz="1400" i="1" dirty="0"/>
              <a:t> bloc </a:t>
            </a:r>
            <a:r>
              <a:rPr lang="en-US" sz="1400" dirty="0"/>
              <a:t>by being extracted through a very small incision (also created by the </a:t>
            </a:r>
            <a:r>
              <a:rPr lang="en-US" sz="1400" dirty="0" err="1"/>
              <a:t>femto</a:t>
            </a:r>
            <a:r>
              <a:rPr lang="en-US" sz="1400" dirty="0"/>
              <a:t>) that connects the femto-created intrastromal space and the corneal surface. </a:t>
            </a:r>
            <a:r>
              <a:rPr lang="en-US" sz="1400" dirty="0">
                <a:solidFill>
                  <a:schemeClr val="accent1">
                    <a:lumMod val="40000"/>
                    <a:lumOff val="60000"/>
                  </a:schemeClr>
                </a:solidFill>
              </a:rPr>
              <a:t>The resulting loss of tissue reshapes the central corneal surface in a way that produces a desired change in its refractive power. </a:t>
            </a:r>
          </a:p>
        </p:txBody>
      </p:sp>
      <p:sp>
        <p:nvSpPr>
          <p:cNvPr id="41" name="TextBox 40">
            <a:extLst>
              <a:ext uri="{FF2B5EF4-FFF2-40B4-BE49-F238E27FC236}">
                <a16:creationId xmlns:a16="http://schemas.microsoft.com/office/drawing/2014/main" id="{5936BDF1-FB6B-47BA-9458-08311166D3CD}"/>
              </a:ext>
            </a:extLst>
          </p:cNvPr>
          <p:cNvSpPr txBox="1"/>
          <p:nvPr/>
        </p:nvSpPr>
        <p:spPr>
          <a:xfrm>
            <a:off x="304800" y="5198010"/>
            <a:ext cx="8018587" cy="830997"/>
          </a:xfrm>
          <a:prstGeom prst="rect">
            <a:avLst/>
          </a:prstGeom>
          <a:noFill/>
        </p:spPr>
        <p:txBody>
          <a:bodyPr wrap="square" rtlCol="0">
            <a:spAutoFit/>
          </a:bodyPr>
          <a:lstStyle/>
          <a:p>
            <a:r>
              <a:rPr lang="en-US" sz="1600" i="1" dirty="0">
                <a:solidFill>
                  <a:schemeClr val="bg1">
                    <a:lumMod val="75000"/>
                  </a:schemeClr>
                </a:solidFill>
              </a:rPr>
              <a:t>What are the five laser-based keratorefractive procedures covered in the </a:t>
            </a:r>
            <a:r>
              <a:rPr lang="en-US" sz="1600" dirty="0">
                <a:solidFill>
                  <a:schemeClr val="bg1">
                    <a:lumMod val="75000"/>
                  </a:schemeClr>
                </a:solidFill>
              </a:rPr>
              <a:t>BCSC</a:t>
            </a:r>
            <a:r>
              <a:rPr lang="en-US" sz="1600" i="1" dirty="0">
                <a:solidFill>
                  <a:schemeClr val="bg1">
                    <a:lumMod val="75000"/>
                  </a:schemeClr>
                </a:solidFill>
              </a:rPr>
              <a:t> book? </a:t>
            </a:r>
            <a:endParaRPr lang="en-US" sz="1600" dirty="0">
              <a:solidFill>
                <a:schemeClr val="bg1">
                  <a:lumMod val="75000"/>
                </a:schemeClr>
              </a:solidFill>
            </a:endParaRPr>
          </a:p>
          <a:p>
            <a:endParaRPr lang="en-US" sz="1600" dirty="0">
              <a:solidFill>
                <a:schemeClr val="bg1">
                  <a:lumMod val="75000"/>
                </a:schemeClr>
              </a:solidFill>
            </a:endParaRPr>
          </a:p>
          <a:p>
            <a:r>
              <a:rPr lang="en-US" sz="1600" i="1" dirty="0">
                <a:solidFill>
                  <a:schemeClr val="bg1">
                    <a:lumMod val="75000"/>
                  </a:schemeClr>
                </a:solidFill>
              </a:rPr>
              <a:t>Which is the </a:t>
            </a:r>
            <a:r>
              <a:rPr lang="en-US" sz="1600" i="1" dirty="0" err="1">
                <a:solidFill>
                  <a:schemeClr val="bg1">
                    <a:lumMod val="75000"/>
                  </a:schemeClr>
                </a:solidFill>
              </a:rPr>
              <a:t>nonablative</a:t>
            </a:r>
            <a:r>
              <a:rPr lang="en-US" sz="1600" i="1" dirty="0">
                <a:solidFill>
                  <a:schemeClr val="bg1">
                    <a:lumMod val="75000"/>
                  </a:schemeClr>
                </a:solidFill>
              </a:rPr>
              <a:t> procedure referred to on a couple of slides ago? </a:t>
            </a:r>
            <a:r>
              <a:rPr lang="en-US" sz="1600" b="1" dirty="0"/>
              <a:t>SMILE</a:t>
            </a:r>
          </a:p>
        </p:txBody>
      </p:sp>
      <p:sp>
        <p:nvSpPr>
          <p:cNvPr id="42" name="Oval 41">
            <a:extLst>
              <a:ext uri="{FF2B5EF4-FFF2-40B4-BE49-F238E27FC236}">
                <a16:creationId xmlns:a16="http://schemas.microsoft.com/office/drawing/2014/main" id="{E7E9A98A-0D5B-4CE5-8CF5-A63F0B67B0B7}"/>
              </a:ext>
            </a:extLst>
          </p:cNvPr>
          <p:cNvSpPr/>
          <p:nvPr/>
        </p:nvSpPr>
        <p:spPr>
          <a:xfrm>
            <a:off x="6923088" y="5638800"/>
            <a:ext cx="925512" cy="44235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463416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F4BB8AA-1E9E-4DB1-AD94-042FF195304C}" type="slidenum">
              <a:rPr lang="en-US" altLang="en-US" sz="1000"/>
              <a:pPr>
                <a:spcBef>
                  <a:spcPct val="0"/>
                </a:spcBef>
                <a:buClrTx/>
                <a:buSzTx/>
                <a:buFontTx/>
                <a:buNone/>
              </a:pPr>
              <a:t>119</a:t>
            </a:fld>
            <a:endParaRPr lang="en-US" altLang="en-US" sz="1000"/>
          </a:p>
        </p:txBody>
      </p:sp>
      <p:sp>
        <p:nvSpPr>
          <p:cNvPr id="37" name="Rectangle 2">
            <a:extLst>
              <a:ext uri="{FF2B5EF4-FFF2-40B4-BE49-F238E27FC236}">
                <a16:creationId xmlns:a16="http://schemas.microsoft.com/office/drawing/2014/main" id="{1DA5F4DC-DD15-416E-AA14-01A329FAF0FE}"/>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pic>
        <p:nvPicPr>
          <p:cNvPr id="38" name="Picture 37">
            <a:extLst>
              <a:ext uri="{FF2B5EF4-FFF2-40B4-BE49-F238E27FC236}">
                <a16:creationId xmlns:a16="http://schemas.microsoft.com/office/drawing/2014/main" id="{7DAC5BC2-EA96-463C-B98F-947BD9446E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14" y="2318197"/>
            <a:ext cx="8857506" cy="2371301"/>
          </a:xfrm>
          <a:prstGeom prst="rect">
            <a:avLst/>
          </a:prstGeom>
        </p:spPr>
      </p:pic>
      <p:sp>
        <p:nvSpPr>
          <p:cNvPr id="39" name="TextBox 38">
            <a:extLst>
              <a:ext uri="{FF2B5EF4-FFF2-40B4-BE49-F238E27FC236}">
                <a16:creationId xmlns:a16="http://schemas.microsoft.com/office/drawing/2014/main" id="{F4C7CD0F-0B02-43C1-AD5A-0AA2ADAFEF91}"/>
              </a:ext>
            </a:extLst>
          </p:cNvPr>
          <p:cNvSpPr txBox="1"/>
          <p:nvPr/>
        </p:nvSpPr>
        <p:spPr>
          <a:xfrm>
            <a:off x="4133418" y="6019800"/>
            <a:ext cx="877163" cy="369332"/>
          </a:xfrm>
          <a:prstGeom prst="rect">
            <a:avLst/>
          </a:prstGeom>
          <a:noFill/>
        </p:spPr>
        <p:txBody>
          <a:bodyPr wrap="none" rtlCol="0">
            <a:spAutoFit/>
          </a:bodyPr>
          <a:lstStyle/>
          <a:p>
            <a:pPr algn="ctr"/>
            <a:r>
              <a:rPr lang="en-US" dirty="0"/>
              <a:t>SMILE</a:t>
            </a:r>
          </a:p>
        </p:txBody>
      </p:sp>
    </p:spTree>
    <p:extLst>
      <p:ext uri="{BB962C8B-B14F-4D97-AF65-F5344CB8AC3E}">
        <p14:creationId xmlns:p14="http://schemas.microsoft.com/office/powerpoint/2010/main" val="3751104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C869C84-EBA7-4D08-9D18-ABD326C2865E}"/>
              </a:ext>
            </a:extLst>
          </p:cNvPr>
          <p:cNvSpPr/>
          <p:nvPr/>
        </p:nvSpPr>
        <p:spPr>
          <a:xfrm>
            <a:off x="6407426" y="2971800"/>
            <a:ext cx="1637264" cy="381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A07C73F-5239-4D01-8CD4-3863D5C979C7}"/>
              </a:ext>
            </a:extLst>
          </p:cNvPr>
          <p:cNvSpPr/>
          <p:nvPr/>
        </p:nvSpPr>
        <p:spPr>
          <a:xfrm>
            <a:off x="5588794" y="3319950"/>
            <a:ext cx="2455896" cy="381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AFBC0A7-FBC1-4667-AC5B-EDB72AC3525E}"/>
              </a:ext>
            </a:extLst>
          </p:cNvPr>
          <p:cNvSpPr/>
          <p:nvPr/>
        </p:nvSpPr>
        <p:spPr>
          <a:xfrm>
            <a:off x="1143000" y="2133600"/>
            <a:ext cx="1828800" cy="381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505003F-930C-468F-BC7A-0E18EB3F2A89}"/>
              </a:ext>
            </a:extLst>
          </p:cNvPr>
          <p:cNvSpPr/>
          <p:nvPr/>
        </p:nvSpPr>
        <p:spPr>
          <a:xfrm>
            <a:off x="4915936" y="2133600"/>
            <a:ext cx="1637264" cy="381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13ADA91-CD05-4ADE-BF89-199311EF9CD9}"/>
              </a:ext>
            </a:extLst>
          </p:cNvPr>
          <p:cNvSpPr/>
          <p:nvPr/>
        </p:nvSpPr>
        <p:spPr>
          <a:xfrm>
            <a:off x="3200400" y="2146300"/>
            <a:ext cx="1219200" cy="381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ECF1DFB-29D2-4384-8846-DD35E5211905}"/>
              </a:ext>
            </a:extLst>
          </p:cNvPr>
          <p:cNvSpPr/>
          <p:nvPr/>
        </p:nvSpPr>
        <p:spPr>
          <a:xfrm>
            <a:off x="5588794" y="2514600"/>
            <a:ext cx="1637264" cy="381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3316" name="Rectangle 4">
            <a:extLst>
              <a:ext uri="{FF2B5EF4-FFF2-40B4-BE49-F238E27FC236}">
                <a16:creationId xmlns:a16="http://schemas.microsoft.com/office/drawing/2014/main" id="{F2A45AD5-04B2-4005-9674-698822A801A6}"/>
              </a:ext>
            </a:extLst>
          </p:cNvPr>
          <p:cNvSpPr>
            <a:spLocks noGrp="1" noChangeArrowheads="1"/>
          </p:cNvSpPr>
          <p:nvPr>
            <p:ph type="body" idx="1"/>
          </p:nvPr>
        </p:nvSpPr>
        <p:spPr>
          <a:xfrm>
            <a:off x="385970" y="1760538"/>
            <a:ext cx="7919830" cy="4411662"/>
          </a:xfrm>
        </p:spPr>
        <p:txBody>
          <a:bodyPr/>
          <a:lstStyle/>
          <a:p>
            <a:pPr eaLnBrk="1" hangingPunct="1">
              <a:lnSpc>
                <a:spcPct val="90000"/>
              </a:lnSpc>
            </a:pPr>
            <a:r>
              <a:rPr lang="en-US" altLang="en-US" sz="2600" dirty="0"/>
              <a:t>The refractive state of an eye—that is, whether it is  </a:t>
            </a:r>
            <a:r>
              <a:rPr lang="en-US" altLang="en-US" sz="2600" dirty="0">
                <a:solidFill>
                  <a:srgbClr val="FF0000"/>
                </a:solidFill>
              </a:rPr>
              <a:t>emmetropic </a:t>
            </a:r>
            <a:r>
              <a:rPr lang="en-US" altLang="en-US" sz="2600" dirty="0"/>
              <a:t>,  </a:t>
            </a:r>
            <a:r>
              <a:rPr lang="en-US" altLang="en-US" sz="2600" dirty="0">
                <a:solidFill>
                  <a:srgbClr val="FF0000"/>
                </a:solidFill>
              </a:rPr>
              <a:t>myopic</a:t>
            </a:r>
            <a:r>
              <a:rPr lang="en-US" altLang="en-US" sz="2600" dirty="0"/>
              <a:t>  or  </a:t>
            </a:r>
            <a:r>
              <a:rPr lang="en-US" altLang="en-US" sz="2600" dirty="0">
                <a:solidFill>
                  <a:srgbClr val="FF0000"/>
                </a:solidFill>
              </a:rPr>
              <a:t>hyperopic</a:t>
            </a:r>
            <a:r>
              <a:rPr lang="en-US" altLang="en-US" sz="2600" dirty="0"/>
              <a:t>—is determined by the location of its  </a:t>
            </a:r>
            <a:r>
              <a:rPr lang="en-US" altLang="en-US" sz="2600" b="1" i="1" dirty="0"/>
              <a:t>far point</a:t>
            </a:r>
          </a:p>
          <a:p>
            <a:pPr eaLnBrk="1" hangingPunct="1">
              <a:lnSpc>
                <a:spcPct val="90000"/>
              </a:lnSpc>
            </a:pPr>
            <a:r>
              <a:rPr lang="en-US" altLang="en-US" sz="2600" dirty="0">
                <a:solidFill>
                  <a:srgbClr val="0000FF"/>
                </a:solidFill>
              </a:rPr>
              <a:t>The far point is: </a:t>
            </a:r>
            <a:r>
              <a:rPr lang="en-US" altLang="en-US" sz="2600" i="1" dirty="0">
                <a:solidFill>
                  <a:srgbClr val="0000FF"/>
                </a:solidFill>
              </a:rPr>
              <a:t>The location in space  conjugate  to the retina when the eye is not  accommodating</a:t>
            </a:r>
          </a:p>
        </p:txBody>
      </p:sp>
      <p:grpSp>
        <p:nvGrpSpPr>
          <p:cNvPr id="13317" name="Group 5">
            <a:extLst>
              <a:ext uri="{FF2B5EF4-FFF2-40B4-BE49-F238E27FC236}">
                <a16:creationId xmlns:a16="http://schemas.microsoft.com/office/drawing/2014/main" id="{A56AFB06-C261-4EBD-8D59-D6F9DCED46A5}"/>
              </a:ext>
            </a:extLst>
          </p:cNvPr>
          <p:cNvGrpSpPr>
            <a:grpSpLocks/>
          </p:cNvGrpSpPr>
          <p:nvPr/>
        </p:nvGrpSpPr>
        <p:grpSpPr bwMode="auto">
          <a:xfrm>
            <a:off x="6741423" y="4927600"/>
            <a:ext cx="1227137" cy="1168400"/>
            <a:chOff x="2832" y="1728"/>
            <a:chExt cx="1104" cy="960"/>
          </a:xfrm>
        </p:grpSpPr>
        <p:sp>
          <p:nvSpPr>
            <p:cNvPr id="13341" name="Oval 6">
              <a:extLst>
                <a:ext uri="{FF2B5EF4-FFF2-40B4-BE49-F238E27FC236}">
                  <a16:creationId xmlns:a16="http://schemas.microsoft.com/office/drawing/2014/main" id="{F78C624E-9617-4ECF-ACC8-E2640A160194}"/>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3342" name="Oval 7">
              <a:extLst>
                <a:ext uri="{FF2B5EF4-FFF2-40B4-BE49-F238E27FC236}">
                  <a16:creationId xmlns:a16="http://schemas.microsoft.com/office/drawing/2014/main" id="{A7B09A32-3CC0-4FD1-9070-392D844038D6}"/>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3343" name="AutoShape 8">
              <a:extLst>
                <a:ext uri="{FF2B5EF4-FFF2-40B4-BE49-F238E27FC236}">
                  <a16:creationId xmlns:a16="http://schemas.microsoft.com/office/drawing/2014/main" id="{CD05C423-EC8C-44CC-9DFF-D989EEE66A81}"/>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3344" name="AutoShape 9">
              <a:extLst>
                <a:ext uri="{FF2B5EF4-FFF2-40B4-BE49-F238E27FC236}">
                  <a16:creationId xmlns:a16="http://schemas.microsoft.com/office/drawing/2014/main" id="{1126A851-C462-4DDD-8559-57669E48A3AE}"/>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13318" name="Line 10">
            <a:extLst>
              <a:ext uri="{FF2B5EF4-FFF2-40B4-BE49-F238E27FC236}">
                <a16:creationId xmlns:a16="http://schemas.microsoft.com/office/drawing/2014/main" id="{CF1D4797-CD7B-4BD2-A2A3-BF6C1853174F}"/>
              </a:ext>
            </a:extLst>
          </p:cNvPr>
          <p:cNvSpPr>
            <a:spLocks noChangeShapeType="1"/>
          </p:cNvSpPr>
          <p:nvPr/>
        </p:nvSpPr>
        <p:spPr bwMode="auto">
          <a:xfrm>
            <a:off x="6893823" y="5156200"/>
            <a:ext cx="1066800" cy="330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9" name="Line 11">
            <a:extLst>
              <a:ext uri="{FF2B5EF4-FFF2-40B4-BE49-F238E27FC236}">
                <a16:creationId xmlns:a16="http://schemas.microsoft.com/office/drawing/2014/main" id="{1E4AFC6E-3205-4214-A072-DB47CBE4B84E}"/>
              </a:ext>
            </a:extLst>
          </p:cNvPr>
          <p:cNvSpPr>
            <a:spLocks noChangeShapeType="1"/>
          </p:cNvSpPr>
          <p:nvPr/>
        </p:nvSpPr>
        <p:spPr bwMode="auto">
          <a:xfrm flipV="1">
            <a:off x="6893823" y="5486400"/>
            <a:ext cx="1066800" cy="279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Line 12">
            <a:extLst>
              <a:ext uri="{FF2B5EF4-FFF2-40B4-BE49-F238E27FC236}">
                <a16:creationId xmlns:a16="http://schemas.microsoft.com/office/drawing/2014/main" id="{AD95F3CF-4384-4E3F-A255-D2F8FA660BFD}"/>
              </a:ext>
            </a:extLst>
          </p:cNvPr>
          <p:cNvSpPr>
            <a:spLocks noChangeShapeType="1"/>
          </p:cNvSpPr>
          <p:nvPr/>
        </p:nvSpPr>
        <p:spPr bwMode="auto">
          <a:xfrm>
            <a:off x="2169423" y="5562600"/>
            <a:ext cx="4724400" cy="203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Oval 13">
            <a:extLst>
              <a:ext uri="{FF2B5EF4-FFF2-40B4-BE49-F238E27FC236}">
                <a16:creationId xmlns:a16="http://schemas.microsoft.com/office/drawing/2014/main" id="{13FAD0F1-8047-4B3A-9E67-ECF2D1807162}"/>
              </a:ext>
            </a:extLst>
          </p:cNvPr>
          <p:cNvSpPr>
            <a:spLocks noChangeArrowheads="1"/>
          </p:cNvSpPr>
          <p:nvPr/>
        </p:nvSpPr>
        <p:spPr bwMode="auto">
          <a:xfrm>
            <a:off x="6893823" y="5156200"/>
            <a:ext cx="152400" cy="6096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3322" name="Line 14">
            <a:extLst>
              <a:ext uri="{FF2B5EF4-FFF2-40B4-BE49-F238E27FC236}">
                <a16:creationId xmlns:a16="http://schemas.microsoft.com/office/drawing/2014/main" id="{3DC7A028-9DA5-4DC4-BFE4-FB2BD178ABC8}"/>
              </a:ext>
            </a:extLst>
          </p:cNvPr>
          <p:cNvSpPr>
            <a:spLocks noChangeShapeType="1"/>
          </p:cNvSpPr>
          <p:nvPr/>
        </p:nvSpPr>
        <p:spPr bwMode="auto">
          <a:xfrm flipV="1">
            <a:off x="2177360" y="5181600"/>
            <a:ext cx="4716463"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Oval 15">
            <a:extLst>
              <a:ext uri="{FF2B5EF4-FFF2-40B4-BE49-F238E27FC236}">
                <a16:creationId xmlns:a16="http://schemas.microsoft.com/office/drawing/2014/main" id="{24F11413-CC33-4CEF-8BE2-1A06956BC072}"/>
              </a:ext>
            </a:extLst>
          </p:cNvPr>
          <p:cNvSpPr>
            <a:spLocks noChangeArrowheads="1"/>
          </p:cNvSpPr>
          <p:nvPr/>
        </p:nvSpPr>
        <p:spPr bwMode="auto">
          <a:xfrm>
            <a:off x="2093223" y="54864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p>
        </p:txBody>
      </p:sp>
      <p:sp>
        <p:nvSpPr>
          <p:cNvPr id="13336" name="Text Box 29">
            <a:extLst>
              <a:ext uri="{FF2B5EF4-FFF2-40B4-BE49-F238E27FC236}">
                <a16:creationId xmlns:a16="http://schemas.microsoft.com/office/drawing/2014/main" id="{FA8693E9-75AE-49F0-9E5B-D53ACE2FD67B}"/>
              </a:ext>
            </a:extLst>
          </p:cNvPr>
          <p:cNvSpPr txBox="1">
            <a:spLocks noChangeArrowheads="1"/>
          </p:cNvSpPr>
          <p:nvPr/>
        </p:nvSpPr>
        <p:spPr bwMode="auto">
          <a:xfrm>
            <a:off x="388317" y="3952210"/>
            <a:ext cx="8039791" cy="30777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solidFill>
              </a:rPr>
              <a:t>(</a:t>
            </a:r>
            <a:r>
              <a:rPr lang="en-US" altLang="en-US" sz="1400" i="1" dirty="0">
                <a:solidFill>
                  <a:schemeClr val="bg1"/>
                </a:solidFill>
              </a:rPr>
              <a:t>Accommodation</a:t>
            </a:r>
            <a:r>
              <a:rPr lang="en-US" altLang="en-US" sz="1400" dirty="0">
                <a:solidFill>
                  <a:schemeClr val="bg1"/>
                </a:solidFill>
              </a:rPr>
              <a:t> refers to conformational changes in the ciliary body/lens to facilitate vision at near.)</a:t>
            </a:r>
          </a:p>
        </p:txBody>
      </p:sp>
      <p:sp>
        <p:nvSpPr>
          <p:cNvPr id="13337" name="Text Box 30">
            <a:extLst>
              <a:ext uri="{FF2B5EF4-FFF2-40B4-BE49-F238E27FC236}">
                <a16:creationId xmlns:a16="http://schemas.microsoft.com/office/drawing/2014/main" id="{FBB473C0-BFAD-4F82-9F06-017F1E3053E6}"/>
              </a:ext>
            </a:extLst>
          </p:cNvPr>
          <p:cNvSpPr txBox="1">
            <a:spLocks noChangeArrowheads="1"/>
          </p:cNvSpPr>
          <p:nvPr/>
        </p:nvSpPr>
        <p:spPr bwMode="auto">
          <a:xfrm>
            <a:off x="606162" y="5343731"/>
            <a:ext cx="1204265" cy="486287"/>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600" i="1" dirty="0"/>
              <a:t>Far Point for this eye</a:t>
            </a:r>
          </a:p>
        </p:txBody>
      </p:sp>
      <p:sp>
        <p:nvSpPr>
          <p:cNvPr id="13338" name="Line 31">
            <a:extLst>
              <a:ext uri="{FF2B5EF4-FFF2-40B4-BE49-F238E27FC236}">
                <a16:creationId xmlns:a16="http://schemas.microsoft.com/office/drawing/2014/main" id="{4B6640B1-A069-4173-BE56-8B4C60FAB2BB}"/>
              </a:ext>
            </a:extLst>
          </p:cNvPr>
          <p:cNvSpPr>
            <a:spLocks noChangeShapeType="1"/>
          </p:cNvSpPr>
          <p:nvPr/>
        </p:nvSpPr>
        <p:spPr bwMode="auto">
          <a:xfrm>
            <a:off x="1796360" y="5567363"/>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0" name="Slide Number Placeholder 1">
            <a:extLst>
              <a:ext uri="{FF2B5EF4-FFF2-40B4-BE49-F238E27FC236}">
                <a16:creationId xmlns:a16="http://schemas.microsoft.com/office/drawing/2014/main" id="{AC2AB527-BEAF-4589-BB9E-A0F795E6074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1DA1A81-B25A-4935-BF02-289B46E5E099}" type="slidenum">
              <a:rPr lang="en-US" altLang="en-US" sz="1000"/>
              <a:pPr>
                <a:spcBef>
                  <a:spcPct val="0"/>
                </a:spcBef>
                <a:buClrTx/>
                <a:buSzTx/>
                <a:buFontTx/>
                <a:buNone/>
              </a:pPr>
              <a:t>12</a:t>
            </a:fld>
            <a:endParaRPr lang="en-US" altLang="en-US" sz="1000"/>
          </a:p>
        </p:txBody>
      </p:sp>
      <p:sp>
        <p:nvSpPr>
          <p:cNvPr id="18" name="Rectangle 2">
            <a:extLst>
              <a:ext uri="{FF2B5EF4-FFF2-40B4-BE49-F238E27FC236}">
                <a16:creationId xmlns:a16="http://schemas.microsoft.com/office/drawing/2014/main" id="{F37FA8D7-9E4E-4E0B-AE33-E6D05996353C}"/>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Tree>
    <p:extLst>
      <p:ext uri="{BB962C8B-B14F-4D97-AF65-F5344CB8AC3E}">
        <p14:creationId xmlns:p14="http://schemas.microsoft.com/office/powerpoint/2010/main" val="279711534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3960819" y="762006"/>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8435"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18436" name="Text Box 5"/>
          <p:cNvSpPr txBox="1">
            <a:spLocks noChangeArrowheads="1"/>
          </p:cNvSpPr>
          <p:nvPr/>
        </p:nvSpPr>
        <p:spPr bwMode="auto">
          <a:xfrm>
            <a:off x="4416431" y="3048006"/>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18437"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7"/>
          <p:cNvSpPr>
            <a:spLocks noChangeShapeType="1"/>
          </p:cNvSpPr>
          <p:nvPr/>
        </p:nvSpPr>
        <p:spPr bwMode="auto">
          <a:xfrm>
            <a:off x="4724400" y="1474794"/>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Line 8"/>
          <p:cNvSpPr>
            <a:spLocks noChangeShapeType="1"/>
          </p:cNvSpPr>
          <p:nvPr/>
        </p:nvSpPr>
        <p:spPr bwMode="auto">
          <a:xfrm flipH="1">
            <a:off x="5424494"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9"/>
          <p:cNvSpPr>
            <a:spLocks noChangeShapeType="1"/>
          </p:cNvSpPr>
          <p:nvPr/>
        </p:nvSpPr>
        <p:spPr bwMode="auto">
          <a:xfrm>
            <a:off x="6583369" y="2544769"/>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Text Box 36"/>
          <p:cNvSpPr txBox="1">
            <a:spLocks noChangeArrowheads="1"/>
          </p:cNvSpPr>
          <p:nvPr/>
        </p:nvSpPr>
        <p:spPr bwMode="auto">
          <a:xfrm>
            <a:off x="6248400" y="3068644"/>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t>Laser</a:t>
            </a:r>
          </a:p>
        </p:txBody>
      </p:sp>
      <p:sp>
        <p:nvSpPr>
          <p:cNvPr id="18442" name="Line 11"/>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3" name="Line 13"/>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4" name="Line 15"/>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F4BB8AA-1E9E-4DB1-AD94-042FF195304C}" type="slidenum">
              <a:rPr lang="en-US" altLang="en-US" sz="1000"/>
              <a:pPr>
                <a:spcBef>
                  <a:spcPct val="0"/>
                </a:spcBef>
                <a:buClrTx/>
                <a:buSzTx/>
                <a:buFontTx/>
                <a:buNone/>
              </a:pPr>
              <a:t>120</a:t>
            </a:fld>
            <a:endParaRPr lang="en-US" altLang="en-US" sz="1000"/>
          </a:p>
        </p:txBody>
      </p:sp>
      <p:sp>
        <p:nvSpPr>
          <p:cNvPr id="18450" name="Text Box 4"/>
          <p:cNvSpPr txBox="1">
            <a:spLocks noChangeArrowheads="1"/>
          </p:cNvSpPr>
          <p:nvPr/>
        </p:nvSpPr>
        <p:spPr bwMode="auto">
          <a:xfrm>
            <a:off x="1403356"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8451"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8452"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3"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4"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cxnSp>
        <p:nvCxnSpPr>
          <p:cNvPr id="14" name="Straight Arrow Connector 13"/>
          <p:cNvCxnSpPr>
            <a:stCxn id="18439" idx="0"/>
          </p:cNvCxnSpPr>
          <p:nvPr/>
        </p:nvCxnSpPr>
        <p:spPr>
          <a:xfrm>
            <a:off x="6583363" y="2522538"/>
            <a:ext cx="0" cy="449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72" name="Line 11"/>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3" name="Line 13"/>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4" name="Line 15"/>
          <p:cNvSpPr>
            <a:spLocks noChangeShapeType="1"/>
          </p:cNvSpPr>
          <p:nvPr/>
        </p:nvSpPr>
        <p:spPr bwMode="auto">
          <a:xfrm>
            <a:off x="6285906" y="48006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8" name="Straight Connector 17"/>
          <p:cNvCxnSpPr/>
          <p:nvPr/>
        </p:nvCxnSpPr>
        <p:spPr>
          <a:xfrm>
            <a:off x="6400800" y="3429000"/>
            <a:ext cx="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 Box 35"/>
          <p:cNvSpPr txBox="1">
            <a:spLocks noChangeArrowheads="1"/>
          </p:cNvSpPr>
          <p:nvPr/>
        </p:nvSpPr>
        <p:spPr bwMode="auto">
          <a:xfrm>
            <a:off x="6530381" y="3429006"/>
            <a:ext cx="5549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63" name="Text Box 37"/>
          <p:cNvSpPr txBox="1">
            <a:spLocks noChangeArrowheads="1"/>
          </p:cNvSpPr>
          <p:nvPr/>
        </p:nvSpPr>
        <p:spPr bwMode="auto">
          <a:xfrm>
            <a:off x="6533556" y="3733806"/>
            <a:ext cx="764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64" name="Text Box 37"/>
          <p:cNvSpPr txBox="1">
            <a:spLocks noChangeArrowheads="1"/>
          </p:cNvSpPr>
          <p:nvPr/>
        </p:nvSpPr>
        <p:spPr bwMode="auto">
          <a:xfrm>
            <a:off x="6549431" y="4343406"/>
            <a:ext cx="6944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65" name="Text Box 40"/>
          <p:cNvSpPr txBox="1">
            <a:spLocks noChangeArrowheads="1"/>
          </p:cNvSpPr>
          <p:nvPr/>
        </p:nvSpPr>
        <p:spPr bwMode="auto">
          <a:xfrm>
            <a:off x="6543087" y="4648206"/>
            <a:ext cx="7328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rgbClr val="0000FF"/>
                </a:solidFill>
              </a:rPr>
              <a:t>SMILE</a:t>
            </a:r>
          </a:p>
        </p:txBody>
      </p:sp>
      <p:sp>
        <p:nvSpPr>
          <p:cNvPr id="66" name="Text Box 40"/>
          <p:cNvSpPr txBox="1">
            <a:spLocks noChangeArrowheads="1"/>
          </p:cNvSpPr>
          <p:nvPr/>
        </p:nvSpPr>
        <p:spPr bwMode="auto">
          <a:xfrm>
            <a:off x="6530381" y="4038606"/>
            <a:ext cx="10134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67" name="Text Box 28"/>
          <p:cNvSpPr txBox="1">
            <a:spLocks noChangeArrowheads="1"/>
          </p:cNvSpPr>
          <p:nvPr/>
        </p:nvSpPr>
        <p:spPr bwMode="auto">
          <a:xfrm>
            <a:off x="3440256" y="4304574"/>
            <a:ext cx="284565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n-situ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68" name="Text Box 33"/>
          <p:cNvSpPr txBox="1">
            <a:spLocks noChangeArrowheads="1"/>
          </p:cNvSpPr>
          <p:nvPr/>
        </p:nvSpPr>
        <p:spPr bwMode="auto">
          <a:xfrm>
            <a:off x="3392165" y="3401160"/>
            <a:ext cx="289374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P</a:t>
            </a:r>
            <a:r>
              <a:rPr lang="en-US" altLang="en-US" sz="1600" dirty="0" err="1">
                <a:solidFill>
                  <a:schemeClr val="bg1">
                    <a:lumMod val="75000"/>
                  </a:schemeClr>
                </a:solidFill>
              </a:rPr>
              <a:t>hoto</a:t>
            </a:r>
            <a:r>
              <a:rPr lang="en-US" altLang="en-US" sz="1700" b="1" dirty="0" err="1">
                <a:solidFill>
                  <a:schemeClr val="bg1">
                    <a:lumMod val="75000"/>
                  </a:schemeClr>
                </a:solidFill>
              </a:rPr>
              <a:t>R</a:t>
            </a:r>
            <a:r>
              <a:rPr lang="en-US" altLang="en-US" sz="1600" dirty="0" err="1">
                <a:solidFill>
                  <a:schemeClr val="bg1">
                    <a:lumMod val="75000"/>
                  </a:schemeClr>
                </a:solidFill>
              </a:rPr>
              <a:t>efractive</a:t>
            </a:r>
            <a:r>
              <a:rPr lang="en-US" altLang="en-US" sz="1600" dirty="0">
                <a:solidFill>
                  <a:schemeClr val="bg1">
                    <a:lumMod val="75000"/>
                  </a:schemeClr>
                </a:solidFill>
              </a:rPr>
              <a:t> </a:t>
            </a:r>
            <a:r>
              <a:rPr lang="en-US" altLang="en-US" sz="1700" b="1" dirty="0">
                <a:solidFill>
                  <a:schemeClr val="bg1">
                    <a:lumMod val="75000"/>
                  </a:schemeClr>
                </a:solidFill>
              </a:rPr>
              <a:t>K</a:t>
            </a:r>
            <a:r>
              <a:rPr lang="en-US" altLang="en-US" sz="1600" dirty="0">
                <a:solidFill>
                  <a:schemeClr val="bg1">
                    <a:lumMod val="75000"/>
                  </a:schemeClr>
                </a:solidFill>
              </a:rPr>
              <a:t>eratectomy</a:t>
            </a:r>
          </a:p>
        </p:txBody>
      </p:sp>
      <p:sp>
        <p:nvSpPr>
          <p:cNvPr id="69" name="Text Box 38"/>
          <p:cNvSpPr txBox="1">
            <a:spLocks noChangeArrowheads="1"/>
          </p:cNvSpPr>
          <p:nvPr/>
        </p:nvSpPr>
        <p:spPr bwMode="auto">
          <a:xfrm>
            <a:off x="2792642" y="3701534"/>
            <a:ext cx="3493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600" dirty="0" err="1">
                <a:solidFill>
                  <a:schemeClr val="bg1">
                    <a:lumMod val="75000"/>
                  </a:schemeClr>
                </a:solidFill>
              </a:rPr>
              <a:t>Sub</a:t>
            </a:r>
            <a:r>
              <a:rPr lang="en-US" altLang="en-US" sz="1800" b="1" dirty="0" err="1">
                <a:solidFill>
                  <a:schemeClr val="bg1">
                    <a:lumMod val="75000"/>
                  </a:schemeClr>
                </a:solidFill>
              </a:rPr>
              <a:t>E</a:t>
            </a:r>
            <a:r>
              <a:rPr lang="en-US" altLang="en-US" sz="1600" dirty="0" err="1">
                <a:solidFill>
                  <a:schemeClr val="bg1">
                    <a:lumMod val="75000"/>
                  </a:schemeClr>
                </a:solidFill>
              </a:rPr>
              <a:t>pithelial</a:t>
            </a:r>
            <a:r>
              <a:rPr lang="en-US" altLang="en-US" sz="1600" dirty="0">
                <a:solidFill>
                  <a:schemeClr val="bg1">
                    <a:lumMod val="75000"/>
                  </a:schemeClr>
                </a:solidFill>
              </a:rPr>
              <a:t>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70" name="Text Box 41"/>
          <p:cNvSpPr txBox="1">
            <a:spLocks noChangeArrowheads="1"/>
          </p:cNvSpPr>
          <p:nvPr/>
        </p:nvSpPr>
        <p:spPr bwMode="auto">
          <a:xfrm>
            <a:off x="2625868" y="4013282"/>
            <a:ext cx="366638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Epi</a:t>
            </a:r>
            <a:r>
              <a:rPr lang="en-US" altLang="en-US" sz="1600" dirty="0" err="1">
                <a:solidFill>
                  <a:schemeClr val="bg1">
                    <a:lumMod val="75000"/>
                  </a:schemeClr>
                </a:solidFill>
              </a:rPr>
              <a:t>polis</a:t>
            </a:r>
            <a:r>
              <a:rPr lang="en-US" altLang="en-US" sz="1700" b="1" dirty="0">
                <a:solidFill>
                  <a:schemeClr val="bg1">
                    <a:lumMod val="75000"/>
                  </a:schemeClr>
                </a:solidFill>
              </a:rPr>
              <a:t> </a:t>
            </a: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n-situ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71" name="Text Box 28"/>
          <p:cNvSpPr txBox="1">
            <a:spLocks noChangeArrowheads="1"/>
          </p:cNvSpPr>
          <p:nvPr/>
        </p:nvSpPr>
        <p:spPr bwMode="auto">
          <a:xfrm>
            <a:off x="2924519" y="4605646"/>
            <a:ext cx="335700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rgbClr val="0000FF"/>
                </a:solidFill>
              </a:rPr>
              <a:t>SM</a:t>
            </a:r>
            <a:r>
              <a:rPr lang="en-US" altLang="en-US" sz="1600" dirty="0" err="1">
                <a:solidFill>
                  <a:srgbClr val="0000FF"/>
                </a:solidFill>
              </a:rPr>
              <a:t>all</a:t>
            </a:r>
            <a:r>
              <a:rPr lang="en-US" altLang="en-US" sz="1600" dirty="0">
                <a:solidFill>
                  <a:srgbClr val="0000FF"/>
                </a:solidFill>
              </a:rPr>
              <a:t>-</a:t>
            </a:r>
            <a:r>
              <a:rPr lang="en-US" altLang="en-US" sz="1700" b="1" dirty="0">
                <a:solidFill>
                  <a:srgbClr val="0000FF"/>
                </a:solidFill>
              </a:rPr>
              <a:t>I</a:t>
            </a:r>
            <a:r>
              <a:rPr lang="en-US" altLang="en-US" sz="1600" dirty="0">
                <a:solidFill>
                  <a:srgbClr val="0000FF"/>
                </a:solidFill>
              </a:rPr>
              <a:t>ncision </a:t>
            </a:r>
            <a:r>
              <a:rPr lang="en-US" altLang="en-US" sz="1700" b="1" dirty="0">
                <a:solidFill>
                  <a:srgbClr val="0000FF"/>
                </a:solidFill>
              </a:rPr>
              <a:t>L</a:t>
            </a:r>
            <a:r>
              <a:rPr lang="en-US" altLang="en-US" sz="1600" dirty="0">
                <a:solidFill>
                  <a:srgbClr val="0000FF"/>
                </a:solidFill>
              </a:rPr>
              <a:t>enticule </a:t>
            </a:r>
            <a:r>
              <a:rPr lang="en-US" altLang="en-US" sz="1700" b="1" dirty="0">
                <a:solidFill>
                  <a:srgbClr val="0000FF"/>
                </a:solidFill>
              </a:rPr>
              <a:t>E</a:t>
            </a:r>
            <a:r>
              <a:rPr lang="en-US" altLang="en-US" sz="1600" dirty="0">
                <a:solidFill>
                  <a:srgbClr val="0000FF"/>
                </a:solidFill>
              </a:rPr>
              <a:t>xtraction</a:t>
            </a:r>
          </a:p>
        </p:txBody>
      </p:sp>
      <p:sp>
        <p:nvSpPr>
          <p:cNvPr id="61"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4" name="TextBox 3">
            <a:extLst>
              <a:ext uri="{FF2B5EF4-FFF2-40B4-BE49-F238E27FC236}">
                <a16:creationId xmlns:a16="http://schemas.microsoft.com/office/drawing/2014/main" id="{9B3366B7-14AF-4A05-88EB-DCF9E50E5DFD}"/>
              </a:ext>
            </a:extLst>
          </p:cNvPr>
          <p:cNvSpPr txBox="1"/>
          <p:nvPr/>
        </p:nvSpPr>
        <p:spPr>
          <a:xfrm>
            <a:off x="599021" y="3190260"/>
            <a:ext cx="8063967" cy="1384995"/>
          </a:xfrm>
          <a:prstGeom prst="rect">
            <a:avLst/>
          </a:prstGeom>
          <a:solidFill>
            <a:schemeClr val="accent1">
              <a:lumMod val="40000"/>
              <a:lumOff val="60000"/>
            </a:schemeClr>
          </a:solidFill>
        </p:spPr>
        <p:txBody>
          <a:bodyPr wrap="square" rtlCol="0">
            <a:spAutoFit/>
          </a:bodyPr>
          <a:lstStyle/>
          <a:p>
            <a:r>
              <a:rPr lang="en-US" sz="1400" dirty="0">
                <a:solidFill>
                  <a:schemeClr val="bg1">
                    <a:lumMod val="75000"/>
                  </a:schemeClr>
                </a:solidFill>
              </a:rPr>
              <a:t>In the SMILE procedure, the  femtosecond  laser, with its ability to be focused at very precise depths within the cornea, is used to carve a segment (called a </a:t>
            </a:r>
            <a:r>
              <a:rPr lang="en-US" sz="1400" i="1" dirty="0">
                <a:solidFill>
                  <a:schemeClr val="bg1">
                    <a:lumMod val="75000"/>
                  </a:schemeClr>
                </a:solidFill>
              </a:rPr>
              <a:t>lenticule</a:t>
            </a:r>
            <a:r>
              <a:rPr lang="en-US" sz="1400" dirty="0">
                <a:solidFill>
                  <a:schemeClr val="bg1">
                    <a:lumMod val="75000"/>
                  </a:schemeClr>
                </a:solidFill>
              </a:rPr>
              <a:t>) of very specific shape within the stroma without disturbing the overlying or underlying tissue. The lenticule is then removed </a:t>
            </a:r>
            <a:r>
              <a:rPr lang="en-US" sz="1400" i="1" dirty="0" err="1">
                <a:solidFill>
                  <a:schemeClr val="bg1">
                    <a:lumMod val="75000"/>
                  </a:schemeClr>
                </a:solidFill>
              </a:rPr>
              <a:t>en</a:t>
            </a:r>
            <a:r>
              <a:rPr lang="en-US" sz="1400" i="1" dirty="0">
                <a:solidFill>
                  <a:schemeClr val="bg1">
                    <a:lumMod val="75000"/>
                  </a:schemeClr>
                </a:solidFill>
              </a:rPr>
              <a:t> bloc </a:t>
            </a:r>
            <a:r>
              <a:rPr lang="en-US" sz="1400" dirty="0">
                <a:solidFill>
                  <a:schemeClr val="bg1">
                    <a:lumMod val="75000"/>
                  </a:schemeClr>
                </a:solidFill>
              </a:rPr>
              <a:t>by being extracted through a very small incision (also created by the </a:t>
            </a:r>
            <a:r>
              <a:rPr lang="en-US" sz="1400" dirty="0" err="1">
                <a:solidFill>
                  <a:schemeClr val="bg1">
                    <a:lumMod val="75000"/>
                  </a:schemeClr>
                </a:solidFill>
              </a:rPr>
              <a:t>femto</a:t>
            </a:r>
            <a:r>
              <a:rPr lang="en-US" sz="1400" dirty="0">
                <a:solidFill>
                  <a:schemeClr val="bg1">
                    <a:lumMod val="75000"/>
                  </a:schemeClr>
                </a:solidFill>
              </a:rPr>
              <a:t>) that connects the femto-created intrastromal space and the corneal surface. </a:t>
            </a:r>
            <a:r>
              <a:rPr lang="en-US" sz="1400" dirty="0">
                <a:solidFill>
                  <a:srgbClr val="0000FF"/>
                </a:solidFill>
              </a:rPr>
              <a:t>The resulting loss of tissue reshapes the central corneal surface in a way that produces a desired change in its refractive power. </a:t>
            </a:r>
          </a:p>
        </p:txBody>
      </p:sp>
      <p:sp>
        <p:nvSpPr>
          <p:cNvPr id="39" name="Rectangle 2">
            <a:extLst>
              <a:ext uri="{FF2B5EF4-FFF2-40B4-BE49-F238E27FC236}">
                <a16:creationId xmlns:a16="http://schemas.microsoft.com/office/drawing/2014/main" id="{32340486-277B-43B8-8469-C5D2C0596D27}"/>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40" name="TextBox 39">
            <a:extLst>
              <a:ext uri="{FF2B5EF4-FFF2-40B4-BE49-F238E27FC236}">
                <a16:creationId xmlns:a16="http://schemas.microsoft.com/office/drawing/2014/main" id="{BDB98DE7-8158-4415-9BEC-22BD23BF3498}"/>
              </a:ext>
            </a:extLst>
          </p:cNvPr>
          <p:cNvSpPr txBox="1"/>
          <p:nvPr/>
        </p:nvSpPr>
        <p:spPr>
          <a:xfrm>
            <a:off x="304800" y="5198010"/>
            <a:ext cx="8018587" cy="830997"/>
          </a:xfrm>
          <a:prstGeom prst="rect">
            <a:avLst/>
          </a:prstGeom>
          <a:noFill/>
        </p:spPr>
        <p:txBody>
          <a:bodyPr wrap="square" rtlCol="0">
            <a:spAutoFit/>
          </a:bodyPr>
          <a:lstStyle/>
          <a:p>
            <a:r>
              <a:rPr lang="en-US" sz="1600" i="1" dirty="0">
                <a:solidFill>
                  <a:schemeClr val="bg1">
                    <a:lumMod val="75000"/>
                  </a:schemeClr>
                </a:solidFill>
              </a:rPr>
              <a:t>What are the five laser-based keratorefractive procedures covered in the </a:t>
            </a:r>
            <a:r>
              <a:rPr lang="en-US" sz="1600" dirty="0">
                <a:solidFill>
                  <a:schemeClr val="bg1">
                    <a:lumMod val="75000"/>
                  </a:schemeClr>
                </a:solidFill>
              </a:rPr>
              <a:t>BCSC</a:t>
            </a:r>
            <a:r>
              <a:rPr lang="en-US" sz="1600" i="1" dirty="0">
                <a:solidFill>
                  <a:schemeClr val="bg1">
                    <a:lumMod val="75000"/>
                  </a:schemeClr>
                </a:solidFill>
              </a:rPr>
              <a:t> book? </a:t>
            </a:r>
            <a:endParaRPr lang="en-US" sz="1600" dirty="0">
              <a:solidFill>
                <a:schemeClr val="bg1">
                  <a:lumMod val="75000"/>
                </a:schemeClr>
              </a:solidFill>
            </a:endParaRPr>
          </a:p>
          <a:p>
            <a:endParaRPr lang="en-US" sz="1600" dirty="0">
              <a:solidFill>
                <a:schemeClr val="bg1">
                  <a:lumMod val="75000"/>
                </a:schemeClr>
              </a:solidFill>
            </a:endParaRPr>
          </a:p>
          <a:p>
            <a:r>
              <a:rPr lang="en-US" sz="1600" i="1" dirty="0">
                <a:solidFill>
                  <a:schemeClr val="bg1">
                    <a:lumMod val="75000"/>
                  </a:schemeClr>
                </a:solidFill>
              </a:rPr>
              <a:t>Which is the </a:t>
            </a:r>
            <a:r>
              <a:rPr lang="en-US" sz="1600" i="1" dirty="0" err="1">
                <a:solidFill>
                  <a:schemeClr val="bg1">
                    <a:lumMod val="75000"/>
                  </a:schemeClr>
                </a:solidFill>
              </a:rPr>
              <a:t>nonablative</a:t>
            </a:r>
            <a:r>
              <a:rPr lang="en-US" sz="1600" i="1" dirty="0">
                <a:solidFill>
                  <a:schemeClr val="bg1">
                    <a:lumMod val="75000"/>
                  </a:schemeClr>
                </a:solidFill>
              </a:rPr>
              <a:t> procedure referred to on a couple of slides ago? </a:t>
            </a:r>
            <a:r>
              <a:rPr lang="en-US" sz="1600" b="1" dirty="0"/>
              <a:t>SMILE</a:t>
            </a:r>
          </a:p>
        </p:txBody>
      </p:sp>
      <p:sp>
        <p:nvSpPr>
          <p:cNvPr id="41" name="Oval 40">
            <a:extLst>
              <a:ext uri="{FF2B5EF4-FFF2-40B4-BE49-F238E27FC236}">
                <a16:creationId xmlns:a16="http://schemas.microsoft.com/office/drawing/2014/main" id="{738F04EA-2FCB-4878-916D-C991785EE180}"/>
              </a:ext>
            </a:extLst>
          </p:cNvPr>
          <p:cNvSpPr/>
          <p:nvPr/>
        </p:nvSpPr>
        <p:spPr>
          <a:xfrm>
            <a:off x="6923088" y="5638800"/>
            <a:ext cx="925512" cy="44235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188461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3960819" y="762006"/>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8435"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18436" name="Text Box 5"/>
          <p:cNvSpPr txBox="1">
            <a:spLocks noChangeArrowheads="1"/>
          </p:cNvSpPr>
          <p:nvPr/>
        </p:nvSpPr>
        <p:spPr bwMode="auto">
          <a:xfrm>
            <a:off x="4416431" y="3048006"/>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18437"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7"/>
          <p:cNvSpPr>
            <a:spLocks noChangeShapeType="1"/>
          </p:cNvSpPr>
          <p:nvPr/>
        </p:nvSpPr>
        <p:spPr bwMode="auto">
          <a:xfrm>
            <a:off x="4724400" y="1474794"/>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Line 8"/>
          <p:cNvSpPr>
            <a:spLocks noChangeShapeType="1"/>
          </p:cNvSpPr>
          <p:nvPr/>
        </p:nvSpPr>
        <p:spPr bwMode="auto">
          <a:xfrm flipH="1">
            <a:off x="5424494"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9"/>
          <p:cNvSpPr>
            <a:spLocks noChangeShapeType="1"/>
          </p:cNvSpPr>
          <p:nvPr/>
        </p:nvSpPr>
        <p:spPr bwMode="auto">
          <a:xfrm>
            <a:off x="6583369" y="2544769"/>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Text Box 36"/>
          <p:cNvSpPr txBox="1">
            <a:spLocks noChangeArrowheads="1"/>
          </p:cNvSpPr>
          <p:nvPr/>
        </p:nvSpPr>
        <p:spPr bwMode="auto">
          <a:xfrm>
            <a:off x="6248400" y="3068644"/>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t>Laser</a:t>
            </a:r>
          </a:p>
        </p:txBody>
      </p:sp>
      <p:sp>
        <p:nvSpPr>
          <p:cNvPr id="18442" name="Line 11"/>
          <p:cNvSpPr>
            <a:spLocks noChangeShapeType="1"/>
          </p:cNvSpPr>
          <p:nvPr/>
        </p:nvSpPr>
        <p:spPr bwMode="auto">
          <a:xfrm>
            <a:off x="6301781" y="35814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3" name="Line 13"/>
          <p:cNvSpPr>
            <a:spLocks noChangeShapeType="1"/>
          </p:cNvSpPr>
          <p:nvPr/>
        </p:nvSpPr>
        <p:spPr bwMode="auto">
          <a:xfrm>
            <a:off x="6301781" y="3886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4" name="Line 15"/>
          <p:cNvSpPr>
            <a:spLocks noChangeShapeType="1"/>
          </p:cNvSpPr>
          <p:nvPr/>
        </p:nvSpPr>
        <p:spPr bwMode="auto">
          <a:xfrm>
            <a:off x="6301781" y="41910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F4BB8AA-1E9E-4DB1-AD94-042FF195304C}" type="slidenum">
              <a:rPr lang="en-US" altLang="en-US" sz="1000"/>
              <a:pPr>
                <a:spcBef>
                  <a:spcPct val="0"/>
                </a:spcBef>
                <a:buClrTx/>
                <a:buSzTx/>
                <a:buFontTx/>
                <a:buNone/>
              </a:pPr>
              <a:t>121</a:t>
            </a:fld>
            <a:endParaRPr lang="en-US" altLang="en-US" sz="1000"/>
          </a:p>
        </p:txBody>
      </p:sp>
      <p:sp>
        <p:nvSpPr>
          <p:cNvPr id="18450" name="Text Box 4"/>
          <p:cNvSpPr txBox="1">
            <a:spLocks noChangeArrowheads="1"/>
          </p:cNvSpPr>
          <p:nvPr/>
        </p:nvSpPr>
        <p:spPr bwMode="auto">
          <a:xfrm>
            <a:off x="1403356"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8451"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8452"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3"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4"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Phakic IOL</a:t>
            </a:r>
          </a:p>
        </p:txBody>
      </p:sp>
      <p:cxnSp>
        <p:nvCxnSpPr>
          <p:cNvPr id="14" name="Straight Arrow Connector 13"/>
          <p:cNvCxnSpPr>
            <a:stCxn id="18439" idx="0"/>
          </p:cNvCxnSpPr>
          <p:nvPr/>
        </p:nvCxnSpPr>
        <p:spPr>
          <a:xfrm>
            <a:off x="6583363" y="2522538"/>
            <a:ext cx="0" cy="449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72" name="Line 11"/>
          <p:cNvSpPr>
            <a:spLocks noChangeShapeType="1"/>
          </p:cNvSpPr>
          <p:nvPr/>
        </p:nvSpPr>
        <p:spPr bwMode="auto">
          <a:xfrm>
            <a:off x="6285906" y="41910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3" name="Line 13"/>
          <p:cNvSpPr>
            <a:spLocks noChangeShapeType="1"/>
          </p:cNvSpPr>
          <p:nvPr/>
        </p:nvSpPr>
        <p:spPr bwMode="auto">
          <a:xfrm>
            <a:off x="6285906" y="44958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4" name="Line 15"/>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cxnSp>
        <p:nvCxnSpPr>
          <p:cNvPr id="18" name="Straight Connector 17"/>
          <p:cNvCxnSpPr/>
          <p:nvPr/>
        </p:nvCxnSpPr>
        <p:spPr>
          <a:xfrm>
            <a:off x="6400800" y="3429000"/>
            <a:ext cx="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 Box 35"/>
          <p:cNvSpPr txBox="1">
            <a:spLocks noChangeArrowheads="1"/>
          </p:cNvSpPr>
          <p:nvPr/>
        </p:nvSpPr>
        <p:spPr bwMode="auto">
          <a:xfrm>
            <a:off x="6530381" y="3429006"/>
            <a:ext cx="5549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rgbClr val="0000FF"/>
                </a:solidFill>
              </a:rPr>
              <a:t>PRK</a:t>
            </a:r>
          </a:p>
        </p:txBody>
      </p:sp>
      <p:sp>
        <p:nvSpPr>
          <p:cNvPr id="63" name="Text Box 37"/>
          <p:cNvSpPr txBox="1">
            <a:spLocks noChangeArrowheads="1"/>
          </p:cNvSpPr>
          <p:nvPr/>
        </p:nvSpPr>
        <p:spPr bwMode="auto">
          <a:xfrm>
            <a:off x="6533556" y="3733806"/>
            <a:ext cx="764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LASEK</a:t>
            </a:r>
          </a:p>
        </p:txBody>
      </p:sp>
      <p:sp>
        <p:nvSpPr>
          <p:cNvPr id="64" name="Text Box 37"/>
          <p:cNvSpPr txBox="1">
            <a:spLocks noChangeArrowheads="1"/>
          </p:cNvSpPr>
          <p:nvPr/>
        </p:nvSpPr>
        <p:spPr bwMode="auto">
          <a:xfrm>
            <a:off x="6549431" y="4343406"/>
            <a:ext cx="6944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LASIK</a:t>
            </a:r>
          </a:p>
        </p:txBody>
      </p:sp>
      <p:sp>
        <p:nvSpPr>
          <p:cNvPr id="65" name="Text Box 40"/>
          <p:cNvSpPr txBox="1">
            <a:spLocks noChangeArrowheads="1"/>
          </p:cNvSpPr>
          <p:nvPr/>
        </p:nvSpPr>
        <p:spPr bwMode="auto">
          <a:xfrm>
            <a:off x="6543087" y="4648206"/>
            <a:ext cx="7328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66" name="Text Box 40"/>
          <p:cNvSpPr txBox="1">
            <a:spLocks noChangeArrowheads="1"/>
          </p:cNvSpPr>
          <p:nvPr/>
        </p:nvSpPr>
        <p:spPr bwMode="auto">
          <a:xfrm>
            <a:off x="6530381" y="4038606"/>
            <a:ext cx="10134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rgbClr val="0000FF"/>
                </a:solidFill>
              </a:rPr>
              <a:t>Epi-LASIK</a:t>
            </a:r>
          </a:p>
        </p:txBody>
      </p:sp>
      <p:sp>
        <p:nvSpPr>
          <p:cNvPr id="67" name="Text Box 28"/>
          <p:cNvSpPr txBox="1">
            <a:spLocks noChangeArrowheads="1"/>
          </p:cNvSpPr>
          <p:nvPr/>
        </p:nvSpPr>
        <p:spPr bwMode="auto">
          <a:xfrm>
            <a:off x="3440256" y="4304574"/>
            <a:ext cx="284565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t>LAS</a:t>
            </a:r>
            <a:r>
              <a:rPr lang="en-US" altLang="en-US" sz="1600" dirty="0" err="1"/>
              <a:t>er</a:t>
            </a:r>
            <a:r>
              <a:rPr lang="en-US" altLang="en-US" sz="1600" dirty="0"/>
              <a:t> </a:t>
            </a:r>
            <a:r>
              <a:rPr lang="en-US" altLang="en-US" sz="1700" b="1" dirty="0"/>
              <a:t>I</a:t>
            </a:r>
            <a:r>
              <a:rPr lang="en-US" altLang="en-US" sz="1600" dirty="0"/>
              <a:t>n-situ </a:t>
            </a:r>
            <a:r>
              <a:rPr lang="en-US" altLang="en-US" sz="1700" b="1" dirty="0"/>
              <a:t>K</a:t>
            </a:r>
            <a:r>
              <a:rPr lang="en-US" altLang="en-US" sz="1600" dirty="0"/>
              <a:t>eratomileusis</a:t>
            </a:r>
          </a:p>
        </p:txBody>
      </p:sp>
      <p:sp>
        <p:nvSpPr>
          <p:cNvPr id="68" name="Text Box 33"/>
          <p:cNvSpPr txBox="1">
            <a:spLocks noChangeArrowheads="1"/>
          </p:cNvSpPr>
          <p:nvPr/>
        </p:nvSpPr>
        <p:spPr bwMode="auto">
          <a:xfrm>
            <a:off x="3392165" y="3401160"/>
            <a:ext cx="289374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rgbClr val="0000FF"/>
                </a:solidFill>
              </a:rPr>
              <a:t>P</a:t>
            </a:r>
            <a:r>
              <a:rPr lang="en-US" altLang="en-US" sz="1600" dirty="0" err="1">
                <a:solidFill>
                  <a:srgbClr val="0000FF"/>
                </a:solidFill>
              </a:rPr>
              <a:t>hoto</a:t>
            </a:r>
            <a:r>
              <a:rPr lang="en-US" altLang="en-US" sz="1700" b="1" dirty="0" err="1">
                <a:solidFill>
                  <a:srgbClr val="0000FF"/>
                </a:solidFill>
              </a:rPr>
              <a:t>R</a:t>
            </a:r>
            <a:r>
              <a:rPr lang="en-US" altLang="en-US" sz="1600" dirty="0" err="1">
                <a:solidFill>
                  <a:srgbClr val="0000FF"/>
                </a:solidFill>
              </a:rPr>
              <a:t>efractive</a:t>
            </a:r>
            <a:r>
              <a:rPr lang="en-US" altLang="en-US" sz="1600" dirty="0">
                <a:solidFill>
                  <a:srgbClr val="0000FF"/>
                </a:solidFill>
              </a:rPr>
              <a:t> </a:t>
            </a:r>
            <a:r>
              <a:rPr lang="en-US" altLang="en-US" sz="1700" b="1" dirty="0">
                <a:solidFill>
                  <a:srgbClr val="0000FF"/>
                </a:solidFill>
              </a:rPr>
              <a:t>K</a:t>
            </a:r>
            <a:r>
              <a:rPr lang="en-US" altLang="en-US" sz="1600" dirty="0">
                <a:solidFill>
                  <a:srgbClr val="0000FF"/>
                </a:solidFill>
              </a:rPr>
              <a:t>eratectomy</a:t>
            </a:r>
          </a:p>
        </p:txBody>
      </p:sp>
      <p:sp>
        <p:nvSpPr>
          <p:cNvPr id="69" name="Text Box 38"/>
          <p:cNvSpPr txBox="1">
            <a:spLocks noChangeArrowheads="1"/>
          </p:cNvSpPr>
          <p:nvPr/>
        </p:nvSpPr>
        <p:spPr bwMode="auto">
          <a:xfrm>
            <a:off x="2792642" y="3701534"/>
            <a:ext cx="3493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t>LAS</a:t>
            </a:r>
            <a:r>
              <a:rPr lang="en-US" altLang="en-US" sz="1600" dirty="0" err="1"/>
              <a:t>er</a:t>
            </a:r>
            <a:r>
              <a:rPr lang="en-US" altLang="en-US" sz="1600" dirty="0"/>
              <a:t> </a:t>
            </a:r>
            <a:r>
              <a:rPr lang="en-US" altLang="en-US" sz="1600" dirty="0" err="1"/>
              <a:t>Sub</a:t>
            </a:r>
            <a:r>
              <a:rPr lang="en-US" altLang="en-US" sz="1800" b="1" dirty="0" err="1"/>
              <a:t>E</a:t>
            </a:r>
            <a:r>
              <a:rPr lang="en-US" altLang="en-US" sz="1600" dirty="0" err="1"/>
              <a:t>pithelial</a:t>
            </a:r>
            <a:r>
              <a:rPr lang="en-US" altLang="en-US" sz="1600" dirty="0"/>
              <a:t> </a:t>
            </a:r>
            <a:r>
              <a:rPr lang="en-US" altLang="en-US" sz="1700" b="1" dirty="0"/>
              <a:t>K</a:t>
            </a:r>
            <a:r>
              <a:rPr lang="en-US" altLang="en-US" sz="1600" dirty="0"/>
              <a:t>eratomileusis</a:t>
            </a:r>
          </a:p>
        </p:txBody>
      </p:sp>
      <p:sp>
        <p:nvSpPr>
          <p:cNvPr id="70" name="Text Box 41"/>
          <p:cNvSpPr txBox="1">
            <a:spLocks noChangeArrowheads="1"/>
          </p:cNvSpPr>
          <p:nvPr/>
        </p:nvSpPr>
        <p:spPr bwMode="auto">
          <a:xfrm>
            <a:off x="2625868" y="4013282"/>
            <a:ext cx="366638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rgbClr val="0000FF"/>
                </a:solidFill>
              </a:rPr>
              <a:t>Epi</a:t>
            </a:r>
            <a:r>
              <a:rPr lang="en-US" altLang="en-US" sz="1600" dirty="0" err="1">
                <a:solidFill>
                  <a:srgbClr val="0000FF"/>
                </a:solidFill>
              </a:rPr>
              <a:t>polis</a:t>
            </a:r>
            <a:r>
              <a:rPr lang="en-US" altLang="en-US" sz="1700" b="1" dirty="0">
                <a:solidFill>
                  <a:srgbClr val="0000FF"/>
                </a:solidFill>
              </a:rPr>
              <a:t> </a:t>
            </a:r>
            <a:r>
              <a:rPr lang="en-US" altLang="en-US" sz="1700" b="1" dirty="0" err="1">
                <a:solidFill>
                  <a:srgbClr val="0000FF"/>
                </a:solidFill>
              </a:rPr>
              <a:t>LAS</a:t>
            </a:r>
            <a:r>
              <a:rPr lang="en-US" altLang="en-US" sz="1600" dirty="0" err="1">
                <a:solidFill>
                  <a:srgbClr val="0000FF"/>
                </a:solidFill>
              </a:rPr>
              <a:t>er</a:t>
            </a:r>
            <a:r>
              <a:rPr lang="en-US" altLang="en-US" sz="1600" dirty="0">
                <a:solidFill>
                  <a:srgbClr val="0000FF"/>
                </a:solidFill>
              </a:rPr>
              <a:t> </a:t>
            </a:r>
            <a:r>
              <a:rPr lang="en-US" altLang="en-US" sz="1700" b="1" dirty="0">
                <a:solidFill>
                  <a:srgbClr val="0000FF"/>
                </a:solidFill>
              </a:rPr>
              <a:t>I</a:t>
            </a:r>
            <a:r>
              <a:rPr lang="en-US" altLang="en-US" sz="1600" dirty="0">
                <a:solidFill>
                  <a:srgbClr val="0000FF"/>
                </a:solidFill>
              </a:rPr>
              <a:t>n-situ </a:t>
            </a:r>
            <a:r>
              <a:rPr lang="en-US" altLang="en-US" sz="1700" b="1" dirty="0">
                <a:solidFill>
                  <a:srgbClr val="0000FF"/>
                </a:solidFill>
              </a:rPr>
              <a:t>K</a:t>
            </a:r>
            <a:r>
              <a:rPr lang="en-US" altLang="en-US" sz="1600" dirty="0">
                <a:solidFill>
                  <a:srgbClr val="0000FF"/>
                </a:solidFill>
              </a:rPr>
              <a:t>eratomileusis</a:t>
            </a:r>
          </a:p>
        </p:txBody>
      </p:sp>
      <p:sp>
        <p:nvSpPr>
          <p:cNvPr id="71" name="Text Box 28"/>
          <p:cNvSpPr txBox="1">
            <a:spLocks noChangeArrowheads="1"/>
          </p:cNvSpPr>
          <p:nvPr/>
        </p:nvSpPr>
        <p:spPr bwMode="auto">
          <a:xfrm>
            <a:off x="2924519" y="4605646"/>
            <a:ext cx="335700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SM</a:t>
            </a:r>
            <a:r>
              <a:rPr lang="en-US" altLang="en-US" sz="1600" dirty="0" err="1">
                <a:solidFill>
                  <a:schemeClr val="bg1">
                    <a:lumMod val="75000"/>
                  </a:schemeClr>
                </a:solidFill>
              </a:rPr>
              <a:t>all</a:t>
            </a:r>
            <a:r>
              <a:rPr lang="en-US" altLang="en-US" sz="1600" dirty="0">
                <a:solidFill>
                  <a:schemeClr val="bg1">
                    <a:lumMod val="75000"/>
                  </a:schemeClr>
                </a:solidFill>
              </a:rPr>
              <a:t>-</a:t>
            </a:r>
            <a:r>
              <a:rPr lang="en-US" altLang="en-US" sz="1700" b="1" dirty="0">
                <a:solidFill>
                  <a:schemeClr val="bg1">
                    <a:lumMod val="75000"/>
                  </a:schemeClr>
                </a:solidFill>
              </a:rPr>
              <a:t>I</a:t>
            </a:r>
            <a:r>
              <a:rPr lang="en-US" altLang="en-US" sz="1600" dirty="0">
                <a:solidFill>
                  <a:schemeClr val="bg1">
                    <a:lumMod val="75000"/>
                  </a:schemeClr>
                </a:solidFill>
              </a:rPr>
              <a:t>ncision </a:t>
            </a:r>
            <a:r>
              <a:rPr lang="en-US" altLang="en-US" sz="1700" b="1" dirty="0">
                <a:solidFill>
                  <a:schemeClr val="bg1">
                    <a:lumMod val="75000"/>
                  </a:schemeClr>
                </a:solidFill>
              </a:rPr>
              <a:t>L</a:t>
            </a:r>
            <a:r>
              <a:rPr lang="en-US" altLang="en-US" sz="1600" dirty="0">
                <a:solidFill>
                  <a:schemeClr val="bg1">
                    <a:lumMod val="75000"/>
                  </a:schemeClr>
                </a:solidFill>
              </a:rPr>
              <a:t>enticule </a:t>
            </a:r>
            <a:r>
              <a:rPr lang="en-US" altLang="en-US" sz="1700" b="1" dirty="0">
                <a:solidFill>
                  <a:schemeClr val="bg1">
                    <a:lumMod val="75000"/>
                  </a:schemeClr>
                </a:solidFill>
              </a:rPr>
              <a:t>E</a:t>
            </a:r>
            <a:r>
              <a:rPr lang="en-US" altLang="en-US" sz="1600" dirty="0">
                <a:solidFill>
                  <a:schemeClr val="bg1">
                    <a:lumMod val="75000"/>
                  </a:schemeClr>
                </a:solidFill>
              </a:rPr>
              <a:t>xtraction</a:t>
            </a:r>
          </a:p>
        </p:txBody>
      </p:sp>
      <p:sp>
        <p:nvSpPr>
          <p:cNvPr id="61"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5" name="TextBox 4">
            <a:extLst>
              <a:ext uri="{FF2B5EF4-FFF2-40B4-BE49-F238E27FC236}">
                <a16:creationId xmlns:a16="http://schemas.microsoft.com/office/drawing/2014/main" id="{88A1D17A-D19D-4390-A166-64308654FA20}"/>
              </a:ext>
            </a:extLst>
          </p:cNvPr>
          <p:cNvSpPr txBox="1"/>
          <p:nvPr/>
        </p:nvSpPr>
        <p:spPr>
          <a:xfrm>
            <a:off x="373923" y="5233975"/>
            <a:ext cx="8465277" cy="830997"/>
          </a:xfrm>
          <a:prstGeom prst="rect">
            <a:avLst/>
          </a:prstGeom>
          <a:noFill/>
        </p:spPr>
        <p:txBody>
          <a:bodyPr wrap="square" rtlCol="0">
            <a:spAutoFit/>
          </a:bodyPr>
          <a:lstStyle/>
          <a:p>
            <a:r>
              <a:rPr lang="en-US" sz="1600" dirty="0"/>
              <a:t>In </a:t>
            </a:r>
            <a:r>
              <a:rPr lang="en-US" sz="1600" b="1" dirty="0" err="1"/>
              <a:t>keratoablative</a:t>
            </a:r>
            <a:r>
              <a:rPr lang="en-US" sz="1600" b="1" dirty="0"/>
              <a:t> procedures</a:t>
            </a:r>
            <a:r>
              <a:rPr lang="en-US" sz="1600" dirty="0"/>
              <a:t>, remodeling of the central cornea occurs via annihilation of the corneal stroma with an  excimer  laser. But before the  excimer  can get to the stroma, the corneal epithelium has to get out of the way. </a:t>
            </a:r>
            <a:endParaRPr lang="en-US" sz="1600" i="1" dirty="0">
              <a:solidFill>
                <a:srgbClr val="0000FF"/>
              </a:solidFill>
            </a:endParaRPr>
          </a:p>
        </p:txBody>
      </p:sp>
      <p:sp>
        <p:nvSpPr>
          <p:cNvPr id="37" name="Rectangle 2">
            <a:extLst>
              <a:ext uri="{FF2B5EF4-FFF2-40B4-BE49-F238E27FC236}">
                <a16:creationId xmlns:a16="http://schemas.microsoft.com/office/drawing/2014/main" id="{1DA5F4DC-DD15-416E-AA14-01A329FAF0FE}"/>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6" name="Frame 5">
            <a:extLst>
              <a:ext uri="{FF2B5EF4-FFF2-40B4-BE49-F238E27FC236}">
                <a16:creationId xmlns:a16="http://schemas.microsoft.com/office/drawing/2014/main" id="{D8DA2D36-7097-4F45-80AB-509E99668F8F}"/>
              </a:ext>
            </a:extLst>
          </p:cNvPr>
          <p:cNvSpPr/>
          <p:nvPr/>
        </p:nvSpPr>
        <p:spPr>
          <a:xfrm>
            <a:off x="2497138" y="3273623"/>
            <a:ext cx="5149366" cy="1523664"/>
          </a:xfrm>
          <a:prstGeom prst="frame">
            <a:avLst>
              <a:gd name="adj1" fmla="val 6957"/>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 name="Rectangle 1">
            <a:extLst>
              <a:ext uri="{FF2B5EF4-FFF2-40B4-BE49-F238E27FC236}">
                <a16:creationId xmlns:a16="http://schemas.microsoft.com/office/drawing/2014/main" id="{61E29978-0D38-4551-A624-9E2EB63AF3A5}"/>
              </a:ext>
            </a:extLst>
          </p:cNvPr>
          <p:cNvSpPr/>
          <p:nvPr/>
        </p:nvSpPr>
        <p:spPr>
          <a:xfrm>
            <a:off x="2924181" y="5551515"/>
            <a:ext cx="773112" cy="195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75EEA88-E690-4E6F-9A97-A64C603B1DFE}"/>
              </a:ext>
            </a:extLst>
          </p:cNvPr>
          <p:cNvSpPr/>
          <p:nvPr/>
        </p:nvSpPr>
        <p:spPr>
          <a:xfrm>
            <a:off x="5669410" y="5567619"/>
            <a:ext cx="773112" cy="195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(same laser)</a:t>
            </a:r>
          </a:p>
        </p:txBody>
      </p:sp>
    </p:spTree>
    <p:extLst>
      <p:ext uri="{BB962C8B-B14F-4D97-AF65-F5344CB8AC3E}">
        <p14:creationId xmlns:p14="http://schemas.microsoft.com/office/powerpoint/2010/main" val="380125131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3960819" y="762006"/>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8435"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18436" name="Text Box 5"/>
          <p:cNvSpPr txBox="1">
            <a:spLocks noChangeArrowheads="1"/>
          </p:cNvSpPr>
          <p:nvPr/>
        </p:nvSpPr>
        <p:spPr bwMode="auto">
          <a:xfrm>
            <a:off x="4416431" y="3048006"/>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18437"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7"/>
          <p:cNvSpPr>
            <a:spLocks noChangeShapeType="1"/>
          </p:cNvSpPr>
          <p:nvPr/>
        </p:nvSpPr>
        <p:spPr bwMode="auto">
          <a:xfrm>
            <a:off x="4724400" y="1474794"/>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Line 8"/>
          <p:cNvSpPr>
            <a:spLocks noChangeShapeType="1"/>
          </p:cNvSpPr>
          <p:nvPr/>
        </p:nvSpPr>
        <p:spPr bwMode="auto">
          <a:xfrm flipH="1">
            <a:off x="5424494"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9"/>
          <p:cNvSpPr>
            <a:spLocks noChangeShapeType="1"/>
          </p:cNvSpPr>
          <p:nvPr/>
        </p:nvSpPr>
        <p:spPr bwMode="auto">
          <a:xfrm>
            <a:off x="6583369" y="2544769"/>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Text Box 36"/>
          <p:cNvSpPr txBox="1">
            <a:spLocks noChangeArrowheads="1"/>
          </p:cNvSpPr>
          <p:nvPr/>
        </p:nvSpPr>
        <p:spPr bwMode="auto">
          <a:xfrm>
            <a:off x="6248400" y="3068644"/>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t>Laser</a:t>
            </a:r>
          </a:p>
        </p:txBody>
      </p:sp>
      <p:sp>
        <p:nvSpPr>
          <p:cNvPr id="18442" name="Line 11"/>
          <p:cNvSpPr>
            <a:spLocks noChangeShapeType="1"/>
          </p:cNvSpPr>
          <p:nvPr/>
        </p:nvSpPr>
        <p:spPr bwMode="auto">
          <a:xfrm>
            <a:off x="6301781" y="35814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3" name="Line 13"/>
          <p:cNvSpPr>
            <a:spLocks noChangeShapeType="1"/>
          </p:cNvSpPr>
          <p:nvPr/>
        </p:nvSpPr>
        <p:spPr bwMode="auto">
          <a:xfrm>
            <a:off x="6301781" y="3886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4" name="Line 15"/>
          <p:cNvSpPr>
            <a:spLocks noChangeShapeType="1"/>
          </p:cNvSpPr>
          <p:nvPr/>
        </p:nvSpPr>
        <p:spPr bwMode="auto">
          <a:xfrm>
            <a:off x="6301781" y="41910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F4BB8AA-1E9E-4DB1-AD94-042FF195304C}" type="slidenum">
              <a:rPr lang="en-US" altLang="en-US" sz="1000"/>
              <a:pPr>
                <a:spcBef>
                  <a:spcPct val="0"/>
                </a:spcBef>
                <a:buClrTx/>
                <a:buSzTx/>
                <a:buFontTx/>
                <a:buNone/>
              </a:pPr>
              <a:t>122</a:t>
            </a:fld>
            <a:endParaRPr lang="en-US" altLang="en-US" sz="1000"/>
          </a:p>
        </p:txBody>
      </p:sp>
      <p:sp>
        <p:nvSpPr>
          <p:cNvPr id="18450" name="Text Box 4"/>
          <p:cNvSpPr txBox="1">
            <a:spLocks noChangeArrowheads="1"/>
          </p:cNvSpPr>
          <p:nvPr/>
        </p:nvSpPr>
        <p:spPr bwMode="auto">
          <a:xfrm>
            <a:off x="1403356"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8451"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8452"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3"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4"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Phakic IOL</a:t>
            </a:r>
          </a:p>
        </p:txBody>
      </p:sp>
      <p:cxnSp>
        <p:nvCxnSpPr>
          <p:cNvPr id="14" name="Straight Arrow Connector 13"/>
          <p:cNvCxnSpPr>
            <a:stCxn id="18439" idx="0"/>
          </p:cNvCxnSpPr>
          <p:nvPr/>
        </p:nvCxnSpPr>
        <p:spPr>
          <a:xfrm>
            <a:off x="6583363" y="2522538"/>
            <a:ext cx="0" cy="449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72" name="Line 11"/>
          <p:cNvSpPr>
            <a:spLocks noChangeShapeType="1"/>
          </p:cNvSpPr>
          <p:nvPr/>
        </p:nvSpPr>
        <p:spPr bwMode="auto">
          <a:xfrm>
            <a:off x="6285906" y="41910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3" name="Line 13"/>
          <p:cNvSpPr>
            <a:spLocks noChangeShapeType="1"/>
          </p:cNvSpPr>
          <p:nvPr/>
        </p:nvSpPr>
        <p:spPr bwMode="auto">
          <a:xfrm>
            <a:off x="6285906" y="44958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4" name="Line 15"/>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cxnSp>
        <p:nvCxnSpPr>
          <p:cNvPr id="18" name="Straight Connector 17"/>
          <p:cNvCxnSpPr/>
          <p:nvPr/>
        </p:nvCxnSpPr>
        <p:spPr>
          <a:xfrm>
            <a:off x="6400800" y="3429000"/>
            <a:ext cx="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 Box 35"/>
          <p:cNvSpPr txBox="1">
            <a:spLocks noChangeArrowheads="1"/>
          </p:cNvSpPr>
          <p:nvPr/>
        </p:nvSpPr>
        <p:spPr bwMode="auto">
          <a:xfrm>
            <a:off x="6530381" y="3429006"/>
            <a:ext cx="5549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rgbClr val="0000FF"/>
                </a:solidFill>
              </a:rPr>
              <a:t>PRK</a:t>
            </a:r>
          </a:p>
        </p:txBody>
      </p:sp>
      <p:sp>
        <p:nvSpPr>
          <p:cNvPr id="63" name="Text Box 37"/>
          <p:cNvSpPr txBox="1">
            <a:spLocks noChangeArrowheads="1"/>
          </p:cNvSpPr>
          <p:nvPr/>
        </p:nvSpPr>
        <p:spPr bwMode="auto">
          <a:xfrm>
            <a:off x="6533556" y="3733806"/>
            <a:ext cx="764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LASEK</a:t>
            </a:r>
          </a:p>
        </p:txBody>
      </p:sp>
      <p:sp>
        <p:nvSpPr>
          <p:cNvPr id="64" name="Text Box 37"/>
          <p:cNvSpPr txBox="1">
            <a:spLocks noChangeArrowheads="1"/>
          </p:cNvSpPr>
          <p:nvPr/>
        </p:nvSpPr>
        <p:spPr bwMode="auto">
          <a:xfrm>
            <a:off x="6549431" y="4343406"/>
            <a:ext cx="6944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LASIK</a:t>
            </a:r>
          </a:p>
        </p:txBody>
      </p:sp>
      <p:sp>
        <p:nvSpPr>
          <p:cNvPr id="65" name="Text Box 40"/>
          <p:cNvSpPr txBox="1">
            <a:spLocks noChangeArrowheads="1"/>
          </p:cNvSpPr>
          <p:nvPr/>
        </p:nvSpPr>
        <p:spPr bwMode="auto">
          <a:xfrm>
            <a:off x="6543087" y="4648206"/>
            <a:ext cx="7328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66" name="Text Box 40"/>
          <p:cNvSpPr txBox="1">
            <a:spLocks noChangeArrowheads="1"/>
          </p:cNvSpPr>
          <p:nvPr/>
        </p:nvSpPr>
        <p:spPr bwMode="auto">
          <a:xfrm>
            <a:off x="6530381" y="4038606"/>
            <a:ext cx="10134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rgbClr val="0000FF"/>
                </a:solidFill>
              </a:rPr>
              <a:t>Epi-LASIK</a:t>
            </a:r>
          </a:p>
        </p:txBody>
      </p:sp>
      <p:sp>
        <p:nvSpPr>
          <p:cNvPr id="67" name="Text Box 28"/>
          <p:cNvSpPr txBox="1">
            <a:spLocks noChangeArrowheads="1"/>
          </p:cNvSpPr>
          <p:nvPr/>
        </p:nvSpPr>
        <p:spPr bwMode="auto">
          <a:xfrm>
            <a:off x="3440256" y="4304574"/>
            <a:ext cx="284565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t>LAS</a:t>
            </a:r>
            <a:r>
              <a:rPr lang="en-US" altLang="en-US" sz="1600" dirty="0" err="1"/>
              <a:t>er</a:t>
            </a:r>
            <a:r>
              <a:rPr lang="en-US" altLang="en-US" sz="1600" dirty="0"/>
              <a:t> </a:t>
            </a:r>
            <a:r>
              <a:rPr lang="en-US" altLang="en-US" sz="1700" b="1" dirty="0"/>
              <a:t>I</a:t>
            </a:r>
            <a:r>
              <a:rPr lang="en-US" altLang="en-US" sz="1600" dirty="0"/>
              <a:t>n-situ </a:t>
            </a:r>
            <a:r>
              <a:rPr lang="en-US" altLang="en-US" sz="1700" b="1" dirty="0"/>
              <a:t>K</a:t>
            </a:r>
            <a:r>
              <a:rPr lang="en-US" altLang="en-US" sz="1600" dirty="0"/>
              <a:t>eratomileusis</a:t>
            </a:r>
          </a:p>
        </p:txBody>
      </p:sp>
      <p:sp>
        <p:nvSpPr>
          <p:cNvPr id="68" name="Text Box 33"/>
          <p:cNvSpPr txBox="1">
            <a:spLocks noChangeArrowheads="1"/>
          </p:cNvSpPr>
          <p:nvPr/>
        </p:nvSpPr>
        <p:spPr bwMode="auto">
          <a:xfrm>
            <a:off x="3392165" y="3401160"/>
            <a:ext cx="289374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rgbClr val="0000FF"/>
                </a:solidFill>
              </a:rPr>
              <a:t>P</a:t>
            </a:r>
            <a:r>
              <a:rPr lang="en-US" altLang="en-US" sz="1600" dirty="0" err="1">
                <a:solidFill>
                  <a:srgbClr val="0000FF"/>
                </a:solidFill>
              </a:rPr>
              <a:t>hoto</a:t>
            </a:r>
            <a:r>
              <a:rPr lang="en-US" altLang="en-US" sz="1700" b="1" dirty="0" err="1">
                <a:solidFill>
                  <a:srgbClr val="0000FF"/>
                </a:solidFill>
              </a:rPr>
              <a:t>R</a:t>
            </a:r>
            <a:r>
              <a:rPr lang="en-US" altLang="en-US" sz="1600" dirty="0" err="1">
                <a:solidFill>
                  <a:srgbClr val="0000FF"/>
                </a:solidFill>
              </a:rPr>
              <a:t>efractive</a:t>
            </a:r>
            <a:r>
              <a:rPr lang="en-US" altLang="en-US" sz="1600" dirty="0">
                <a:solidFill>
                  <a:srgbClr val="0000FF"/>
                </a:solidFill>
              </a:rPr>
              <a:t> </a:t>
            </a:r>
            <a:r>
              <a:rPr lang="en-US" altLang="en-US" sz="1700" b="1" dirty="0">
                <a:solidFill>
                  <a:srgbClr val="0000FF"/>
                </a:solidFill>
              </a:rPr>
              <a:t>K</a:t>
            </a:r>
            <a:r>
              <a:rPr lang="en-US" altLang="en-US" sz="1600" dirty="0">
                <a:solidFill>
                  <a:srgbClr val="0000FF"/>
                </a:solidFill>
              </a:rPr>
              <a:t>eratectomy</a:t>
            </a:r>
          </a:p>
        </p:txBody>
      </p:sp>
      <p:sp>
        <p:nvSpPr>
          <p:cNvPr id="69" name="Text Box 38"/>
          <p:cNvSpPr txBox="1">
            <a:spLocks noChangeArrowheads="1"/>
          </p:cNvSpPr>
          <p:nvPr/>
        </p:nvSpPr>
        <p:spPr bwMode="auto">
          <a:xfrm>
            <a:off x="2792642" y="3701534"/>
            <a:ext cx="3493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t>LAS</a:t>
            </a:r>
            <a:r>
              <a:rPr lang="en-US" altLang="en-US" sz="1600" dirty="0" err="1"/>
              <a:t>er</a:t>
            </a:r>
            <a:r>
              <a:rPr lang="en-US" altLang="en-US" sz="1600" dirty="0"/>
              <a:t> </a:t>
            </a:r>
            <a:r>
              <a:rPr lang="en-US" altLang="en-US" sz="1600" dirty="0" err="1"/>
              <a:t>Sub</a:t>
            </a:r>
            <a:r>
              <a:rPr lang="en-US" altLang="en-US" sz="1800" b="1" dirty="0" err="1"/>
              <a:t>E</a:t>
            </a:r>
            <a:r>
              <a:rPr lang="en-US" altLang="en-US" sz="1600" dirty="0" err="1"/>
              <a:t>pithelial</a:t>
            </a:r>
            <a:r>
              <a:rPr lang="en-US" altLang="en-US" sz="1600" dirty="0"/>
              <a:t> </a:t>
            </a:r>
            <a:r>
              <a:rPr lang="en-US" altLang="en-US" sz="1700" b="1" dirty="0"/>
              <a:t>K</a:t>
            </a:r>
            <a:r>
              <a:rPr lang="en-US" altLang="en-US" sz="1600" dirty="0"/>
              <a:t>eratomileusis</a:t>
            </a:r>
          </a:p>
        </p:txBody>
      </p:sp>
      <p:sp>
        <p:nvSpPr>
          <p:cNvPr id="70" name="Text Box 41"/>
          <p:cNvSpPr txBox="1">
            <a:spLocks noChangeArrowheads="1"/>
          </p:cNvSpPr>
          <p:nvPr/>
        </p:nvSpPr>
        <p:spPr bwMode="auto">
          <a:xfrm>
            <a:off x="2625868" y="4013282"/>
            <a:ext cx="366638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rgbClr val="0000FF"/>
                </a:solidFill>
              </a:rPr>
              <a:t>Epi</a:t>
            </a:r>
            <a:r>
              <a:rPr lang="en-US" altLang="en-US" sz="1600" dirty="0" err="1">
                <a:solidFill>
                  <a:srgbClr val="0000FF"/>
                </a:solidFill>
              </a:rPr>
              <a:t>polis</a:t>
            </a:r>
            <a:r>
              <a:rPr lang="en-US" altLang="en-US" sz="1700" b="1" dirty="0">
                <a:solidFill>
                  <a:srgbClr val="0000FF"/>
                </a:solidFill>
              </a:rPr>
              <a:t> </a:t>
            </a:r>
            <a:r>
              <a:rPr lang="en-US" altLang="en-US" sz="1700" b="1" dirty="0" err="1">
                <a:solidFill>
                  <a:srgbClr val="0000FF"/>
                </a:solidFill>
              </a:rPr>
              <a:t>LAS</a:t>
            </a:r>
            <a:r>
              <a:rPr lang="en-US" altLang="en-US" sz="1600" dirty="0" err="1">
                <a:solidFill>
                  <a:srgbClr val="0000FF"/>
                </a:solidFill>
              </a:rPr>
              <a:t>er</a:t>
            </a:r>
            <a:r>
              <a:rPr lang="en-US" altLang="en-US" sz="1600" dirty="0">
                <a:solidFill>
                  <a:srgbClr val="0000FF"/>
                </a:solidFill>
              </a:rPr>
              <a:t> </a:t>
            </a:r>
            <a:r>
              <a:rPr lang="en-US" altLang="en-US" sz="1700" b="1" dirty="0">
                <a:solidFill>
                  <a:srgbClr val="0000FF"/>
                </a:solidFill>
              </a:rPr>
              <a:t>I</a:t>
            </a:r>
            <a:r>
              <a:rPr lang="en-US" altLang="en-US" sz="1600" dirty="0">
                <a:solidFill>
                  <a:srgbClr val="0000FF"/>
                </a:solidFill>
              </a:rPr>
              <a:t>n-situ </a:t>
            </a:r>
            <a:r>
              <a:rPr lang="en-US" altLang="en-US" sz="1700" b="1" dirty="0">
                <a:solidFill>
                  <a:srgbClr val="0000FF"/>
                </a:solidFill>
              </a:rPr>
              <a:t>K</a:t>
            </a:r>
            <a:r>
              <a:rPr lang="en-US" altLang="en-US" sz="1600" dirty="0">
                <a:solidFill>
                  <a:srgbClr val="0000FF"/>
                </a:solidFill>
              </a:rPr>
              <a:t>eratomileusis</a:t>
            </a:r>
          </a:p>
        </p:txBody>
      </p:sp>
      <p:sp>
        <p:nvSpPr>
          <p:cNvPr id="71" name="Text Box 28"/>
          <p:cNvSpPr txBox="1">
            <a:spLocks noChangeArrowheads="1"/>
          </p:cNvSpPr>
          <p:nvPr/>
        </p:nvSpPr>
        <p:spPr bwMode="auto">
          <a:xfrm>
            <a:off x="2924519" y="4605646"/>
            <a:ext cx="335700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SM</a:t>
            </a:r>
            <a:r>
              <a:rPr lang="en-US" altLang="en-US" sz="1600" dirty="0" err="1">
                <a:solidFill>
                  <a:schemeClr val="bg1">
                    <a:lumMod val="75000"/>
                  </a:schemeClr>
                </a:solidFill>
              </a:rPr>
              <a:t>all</a:t>
            </a:r>
            <a:r>
              <a:rPr lang="en-US" altLang="en-US" sz="1600" dirty="0">
                <a:solidFill>
                  <a:schemeClr val="bg1">
                    <a:lumMod val="75000"/>
                  </a:schemeClr>
                </a:solidFill>
              </a:rPr>
              <a:t>-</a:t>
            </a:r>
            <a:r>
              <a:rPr lang="en-US" altLang="en-US" sz="1700" b="1" dirty="0">
                <a:solidFill>
                  <a:schemeClr val="bg1">
                    <a:lumMod val="75000"/>
                  </a:schemeClr>
                </a:solidFill>
              </a:rPr>
              <a:t>I</a:t>
            </a:r>
            <a:r>
              <a:rPr lang="en-US" altLang="en-US" sz="1600" dirty="0">
                <a:solidFill>
                  <a:schemeClr val="bg1">
                    <a:lumMod val="75000"/>
                  </a:schemeClr>
                </a:solidFill>
              </a:rPr>
              <a:t>ncision </a:t>
            </a:r>
            <a:r>
              <a:rPr lang="en-US" altLang="en-US" sz="1700" b="1" dirty="0">
                <a:solidFill>
                  <a:schemeClr val="bg1">
                    <a:lumMod val="75000"/>
                  </a:schemeClr>
                </a:solidFill>
              </a:rPr>
              <a:t>L</a:t>
            </a:r>
            <a:r>
              <a:rPr lang="en-US" altLang="en-US" sz="1600" dirty="0">
                <a:solidFill>
                  <a:schemeClr val="bg1">
                    <a:lumMod val="75000"/>
                  </a:schemeClr>
                </a:solidFill>
              </a:rPr>
              <a:t>enticule </a:t>
            </a:r>
            <a:r>
              <a:rPr lang="en-US" altLang="en-US" sz="1700" b="1" dirty="0">
                <a:solidFill>
                  <a:schemeClr val="bg1">
                    <a:lumMod val="75000"/>
                  </a:schemeClr>
                </a:solidFill>
              </a:rPr>
              <a:t>E</a:t>
            </a:r>
            <a:r>
              <a:rPr lang="en-US" altLang="en-US" sz="1600" dirty="0">
                <a:solidFill>
                  <a:schemeClr val="bg1">
                    <a:lumMod val="75000"/>
                  </a:schemeClr>
                </a:solidFill>
              </a:rPr>
              <a:t>xtraction</a:t>
            </a:r>
          </a:p>
        </p:txBody>
      </p:sp>
      <p:sp>
        <p:nvSpPr>
          <p:cNvPr id="61"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5" name="TextBox 4">
            <a:extLst>
              <a:ext uri="{FF2B5EF4-FFF2-40B4-BE49-F238E27FC236}">
                <a16:creationId xmlns:a16="http://schemas.microsoft.com/office/drawing/2014/main" id="{88A1D17A-D19D-4390-A166-64308654FA20}"/>
              </a:ext>
            </a:extLst>
          </p:cNvPr>
          <p:cNvSpPr txBox="1"/>
          <p:nvPr/>
        </p:nvSpPr>
        <p:spPr>
          <a:xfrm>
            <a:off x="373923" y="5233975"/>
            <a:ext cx="8465277" cy="830997"/>
          </a:xfrm>
          <a:prstGeom prst="rect">
            <a:avLst/>
          </a:prstGeom>
          <a:noFill/>
        </p:spPr>
        <p:txBody>
          <a:bodyPr wrap="square" rtlCol="0">
            <a:spAutoFit/>
          </a:bodyPr>
          <a:lstStyle/>
          <a:p>
            <a:r>
              <a:rPr lang="en-US" sz="1600" dirty="0"/>
              <a:t>In </a:t>
            </a:r>
            <a:r>
              <a:rPr lang="en-US" sz="1600" b="1" dirty="0" err="1"/>
              <a:t>keratoablative</a:t>
            </a:r>
            <a:r>
              <a:rPr lang="en-US" sz="1600" b="1" dirty="0"/>
              <a:t> procedures</a:t>
            </a:r>
            <a:r>
              <a:rPr lang="en-US" sz="1600" dirty="0"/>
              <a:t>, remodeling of the central cornea occurs via annihilation of the corneal stroma with an  excimer  laser. But before the  excimer  can get to the stroma, the corneal epithelium has to get out of the way. </a:t>
            </a:r>
            <a:endParaRPr lang="en-US" sz="1600" i="1" dirty="0">
              <a:solidFill>
                <a:srgbClr val="0000FF"/>
              </a:solidFill>
            </a:endParaRPr>
          </a:p>
        </p:txBody>
      </p:sp>
      <p:sp>
        <p:nvSpPr>
          <p:cNvPr id="37" name="Rectangle 2">
            <a:extLst>
              <a:ext uri="{FF2B5EF4-FFF2-40B4-BE49-F238E27FC236}">
                <a16:creationId xmlns:a16="http://schemas.microsoft.com/office/drawing/2014/main" id="{1DA5F4DC-DD15-416E-AA14-01A329FAF0FE}"/>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6" name="Frame 5">
            <a:extLst>
              <a:ext uri="{FF2B5EF4-FFF2-40B4-BE49-F238E27FC236}">
                <a16:creationId xmlns:a16="http://schemas.microsoft.com/office/drawing/2014/main" id="{D8DA2D36-7097-4F45-80AB-509E99668F8F}"/>
              </a:ext>
            </a:extLst>
          </p:cNvPr>
          <p:cNvSpPr/>
          <p:nvPr/>
        </p:nvSpPr>
        <p:spPr>
          <a:xfrm>
            <a:off x="2497138" y="3273623"/>
            <a:ext cx="5149366" cy="1523664"/>
          </a:xfrm>
          <a:prstGeom prst="frame">
            <a:avLst>
              <a:gd name="adj1" fmla="val 6957"/>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9513908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3960819" y="762006"/>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8435"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18436" name="Text Box 5"/>
          <p:cNvSpPr txBox="1">
            <a:spLocks noChangeArrowheads="1"/>
          </p:cNvSpPr>
          <p:nvPr/>
        </p:nvSpPr>
        <p:spPr bwMode="auto">
          <a:xfrm>
            <a:off x="4416431" y="3048006"/>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18437"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7"/>
          <p:cNvSpPr>
            <a:spLocks noChangeShapeType="1"/>
          </p:cNvSpPr>
          <p:nvPr/>
        </p:nvSpPr>
        <p:spPr bwMode="auto">
          <a:xfrm>
            <a:off x="4724400" y="1474794"/>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Line 8"/>
          <p:cNvSpPr>
            <a:spLocks noChangeShapeType="1"/>
          </p:cNvSpPr>
          <p:nvPr/>
        </p:nvSpPr>
        <p:spPr bwMode="auto">
          <a:xfrm flipH="1">
            <a:off x="5424494"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9"/>
          <p:cNvSpPr>
            <a:spLocks noChangeShapeType="1"/>
          </p:cNvSpPr>
          <p:nvPr/>
        </p:nvSpPr>
        <p:spPr bwMode="auto">
          <a:xfrm>
            <a:off x="6583369" y="2544769"/>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Text Box 36"/>
          <p:cNvSpPr txBox="1">
            <a:spLocks noChangeArrowheads="1"/>
          </p:cNvSpPr>
          <p:nvPr/>
        </p:nvSpPr>
        <p:spPr bwMode="auto">
          <a:xfrm>
            <a:off x="6248400" y="3068644"/>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t>Laser</a:t>
            </a:r>
          </a:p>
        </p:txBody>
      </p:sp>
      <p:sp>
        <p:nvSpPr>
          <p:cNvPr id="18442" name="Line 11"/>
          <p:cNvSpPr>
            <a:spLocks noChangeShapeType="1"/>
          </p:cNvSpPr>
          <p:nvPr/>
        </p:nvSpPr>
        <p:spPr bwMode="auto">
          <a:xfrm>
            <a:off x="6301781" y="35814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3" name="Line 13"/>
          <p:cNvSpPr>
            <a:spLocks noChangeShapeType="1"/>
          </p:cNvSpPr>
          <p:nvPr/>
        </p:nvSpPr>
        <p:spPr bwMode="auto">
          <a:xfrm>
            <a:off x="6301781" y="3886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4" name="Line 15"/>
          <p:cNvSpPr>
            <a:spLocks noChangeShapeType="1"/>
          </p:cNvSpPr>
          <p:nvPr/>
        </p:nvSpPr>
        <p:spPr bwMode="auto">
          <a:xfrm>
            <a:off x="6301781" y="41910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F4BB8AA-1E9E-4DB1-AD94-042FF195304C}" type="slidenum">
              <a:rPr lang="en-US" altLang="en-US" sz="1000"/>
              <a:pPr>
                <a:spcBef>
                  <a:spcPct val="0"/>
                </a:spcBef>
                <a:buClrTx/>
                <a:buSzTx/>
                <a:buFontTx/>
                <a:buNone/>
              </a:pPr>
              <a:t>123</a:t>
            </a:fld>
            <a:endParaRPr lang="en-US" altLang="en-US" sz="1000"/>
          </a:p>
        </p:txBody>
      </p:sp>
      <p:sp>
        <p:nvSpPr>
          <p:cNvPr id="18450" name="Text Box 4"/>
          <p:cNvSpPr txBox="1">
            <a:spLocks noChangeArrowheads="1"/>
          </p:cNvSpPr>
          <p:nvPr/>
        </p:nvSpPr>
        <p:spPr bwMode="auto">
          <a:xfrm>
            <a:off x="1403356"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8451"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8452"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3"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4"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Phakic IOL</a:t>
            </a:r>
          </a:p>
        </p:txBody>
      </p:sp>
      <p:cxnSp>
        <p:nvCxnSpPr>
          <p:cNvPr id="14" name="Straight Arrow Connector 13"/>
          <p:cNvCxnSpPr>
            <a:stCxn id="18439" idx="0"/>
          </p:cNvCxnSpPr>
          <p:nvPr/>
        </p:nvCxnSpPr>
        <p:spPr>
          <a:xfrm>
            <a:off x="6583363" y="2522538"/>
            <a:ext cx="0" cy="449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72" name="Line 11"/>
          <p:cNvSpPr>
            <a:spLocks noChangeShapeType="1"/>
          </p:cNvSpPr>
          <p:nvPr/>
        </p:nvSpPr>
        <p:spPr bwMode="auto">
          <a:xfrm>
            <a:off x="6285906" y="41910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3" name="Line 13"/>
          <p:cNvSpPr>
            <a:spLocks noChangeShapeType="1"/>
          </p:cNvSpPr>
          <p:nvPr/>
        </p:nvSpPr>
        <p:spPr bwMode="auto">
          <a:xfrm>
            <a:off x="6285906" y="44958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4" name="Line 15"/>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cxnSp>
        <p:nvCxnSpPr>
          <p:cNvPr id="18" name="Straight Connector 17"/>
          <p:cNvCxnSpPr/>
          <p:nvPr/>
        </p:nvCxnSpPr>
        <p:spPr>
          <a:xfrm>
            <a:off x="6400800" y="3429000"/>
            <a:ext cx="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 Box 35"/>
          <p:cNvSpPr txBox="1">
            <a:spLocks noChangeArrowheads="1"/>
          </p:cNvSpPr>
          <p:nvPr/>
        </p:nvSpPr>
        <p:spPr bwMode="auto">
          <a:xfrm>
            <a:off x="6530381" y="3429006"/>
            <a:ext cx="5549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rgbClr val="0000FF"/>
                </a:solidFill>
              </a:rPr>
              <a:t>PRK</a:t>
            </a:r>
          </a:p>
        </p:txBody>
      </p:sp>
      <p:sp>
        <p:nvSpPr>
          <p:cNvPr id="63" name="Text Box 37"/>
          <p:cNvSpPr txBox="1">
            <a:spLocks noChangeArrowheads="1"/>
          </p:cNvSpPr>
          <p:nvPr/>
        </p:nvSpPr>
        <p:spPr bwMode="auto">
          <a:xfrm>
            <a:off x="6533556" y="3733806"/>
            <a:ext cx="764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LASEK</a:t>
            </a:r>
          </a:p>
        </p:txBody>
      </p:sp>
      <p:sp>
        <p:nvSpPr>
          <p:cNvPr id="64" name="Text Box 37"/>
          <p:cNvSpPr txBox="1">
            <a:spLocks noChangeArrowheads="1"/>
          </p:cNvSpPr>
          <p:nvPr/>
        </p:nvSpPr>
        <p:spPr bwMode="auto">
          <a:xfrm>
            <a:off x="6549431" y="4343406"/>
            <a:ext cx="6944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LASIK</a:t>
            </a:r>
          </a:p>
        </p:txBody>
      </p:sp>
      <p:sp>
        <p:nvSpPr>
          <p:cNvPr id="65" name="Text Box 40"/>
          <p:cNvSpPr txBox="1">
            <a:spLocks noChangeArrowheads="1"/>
          </p:cNvSpPr>
          <p:nvPr/>
        </p:nvSpPr>
        <p:spPr bwMode="auto">
          <a:xfrm>
            <a:off x="6543087" y="4648206"/>
            <a:ext cx="7328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66" name="Text Box 40"/>
          <p:cNvSpPr txBox="1">
            <a:spLocks noChangeArrowheads="1"/>
          </p:cNvSpPr>
          <p:nvPr/>
        </p:nvSpPr>
        <p:spPr bwMode="auto">
          <a:xfrm>
            <a:off x="6530381" y="4038606"/>
            <a:ext cx="10134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rgbClr val="0000FF"/>
                </a:solidFill>
              </a:rPr>
              <a:t>Epi-LASIK</a:t>
            </a:r>
          </a:p>
        </p:txBody>
      </p:sp>
      <p:sp>
        <p:nvSpPr>
          <p:cNvPr id="67" name="Text Box 28"/>
          <p:cNvSpPr txBox="1">
            <a:spLocks noChangeArrowheads="1"/>
          </p:cNvSpPr>
          <p:nvPr/>
        </p:nvSpPr>
        <p:spPr bwMode="auto">
          <a:xfrm>
            <a:off x="3440256" y="4304574"/>
            <a:ext cx="284565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t>LAS</a:t>
            </a:r>
            <a:r>
              <a:rPr lang="en-US" altLang="en-US" sz="1600" dirty="0" err="1"/>
              <a:t>er</a:t>
            </a:r>
            <a:r>
              <a:rPr lang="en-US" altLang="en-US" sz="1600" dirty="0"/>
              <a:t> </a:t>
            </a:r>
            <a:r>
              <a:rPr lang="en-US" altLang="en-US" sz="1700" b="1" dirty="0"/>
              <a:t>I</a:t>
            </a:r>
            <a:r>
              <a:rPr lang="en-US" altLang="en-US" sz="1600" dirty="0"/>
              <a:t>n-situ </a:t>
            </a:r>
            <a:r>
              <a:rPr lang="en-US" altLang="en-US" sz="1700" b="1" dirty="0"/>
              <a:t>K</a:t>
            </a:r>
            <a:r>
              <a:rPr lang="en-US" altLang="en-US" sz="1600" dirty="0"/>
              <a:t>eratomileusis</a:t>
            </a:r>
          </a:p>
        </p:txBody>
      </p:sp>
      <p:sp>
        <p:nvSpPr>
          <p:cNvPr id="68" name="Text Box 33"/>
          <p:cNvSpPr txBox="1">
            <a:spLocks noChangeArrowheads="1"/>
          </p:cNvSpPr>
          <p:nvPr/>
        </p:nvSpPr>
        <p:spPr bwMode="auto">
          <a:xfrm>
            <a:off x="3392165" y="3401160"/>
            <a:ext cx="289374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rgbClr val="0000FF"/>
                </a:solidFill>
              </a:rPr>
              <a:t>P</a:t>
            </a:r>
            <a:r>
              <a:rPr lang="en-US" altLang="en-US" sz="1600" dirty="0" err="1">
                <a:solidFill>
                  <a:srgbClr val="0000FF"/>
                </a:solidFill>
              </a:rPr>
              <a:t>hoto</a:t>
            </a:r>
            <a:r>
              <a:rPr lang="en-US" altLang="en-US" sz="1700" b="1" dirty="0" err="1">
                <a:solidFill>
                  <a:srgbClr val="0000FF"/>
                </a:solidFill>
              </a:rPr>
              <a:t>R</a:t>
            </a:r>
            <a:r>
              <a:rPr lang="en-US" altLang="en-US" sz="1600" dirty="0" err="1">
                <a:solidFill>
                  <a:srgbClr val="0000FF"/>
                </a:solidFill>
              </a:rPr>
              <a:t>efractive</a:t>
            </a:r>
            <a:r>
              <a:rPr lang="en-US" altLang="en-US" sz="1600" dirty="0">
                <a:solidFill>
                  <a:srgbClr val="0000FF"/>
                </a:solidFill>
              </a:rPr>
              <a:t> </a:t>
            </a:r>
            <a:r>
              <a:rPr lang="en-US" altLang="en-US" sz="1700" b="1" dirty="0">
                <a:solidFill>
                  <a:srgbClr val="0000FF"/>
                </a:solidFill>
              </a:rPr>
              <a:t>K</a:t>
            </a:r>
            <a:r>
              <a:rPr lang="en-US" altLang="en-US" sz="1600" dirty="0">
                <a:solidFill>
                  <a:srgbClr val="0000FF"/>
                </a:solidFill>
              </a:rPr>
              <a:t>eratectomy</a:t>
            </a:r>
          </a:p>
        </p:txBody>
      </p:sp>
      <p:sp>
        <p:nvSpPr>
          <p:cNvPr id="69" name="Text Box 38"/>
          <p:cNvSpPr txBox="1">
            <a:spLocks noChangeArrowheads="1"/>
          </p:cNvSpPr>
          <p:nvPr/>
        </p:nvSpPr>
        <p:spPr bwMode="auto">
          <a:xfrm>
            <a:off x="2792642" y="3701534"/>
            <a:ext cx="3493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t>LAS</a:t>
            </a:r>
            <a:r>
              <a:rPr lang="en-US" altLang="en-US" sz="1600" dirty="0" err="1"/>
              <a:t>er</a:t>
            </a:r>
            <a:r>
              <a:rPr lang="en-US" altLang="en-US" sz="1600" dirty="0"/>
              <a:t> </a:t>
            </a:r>
            <a:r>
              <a:rPr lang="en-US" altLang="en-US" sz="1600" dirty="0" err="1"/>
              <a:t>Sub</a:t>
            </a:r>
            <a:r>
              <a:rPr lang="en-US" altLang="en-US" sz="1800" b="1" dirty="0" err="1"/>
              <a:t>E</a:t>
            </a:r>
            <a:r>
              <a:rPr lang="en-US" altLang="en-US" sz="1600" dirty="0" err="1"/>
              <a:t>pithelial</a:t>
            </a:r>
            <a:r>
              <a:rPr lang="en-US" altLang="en-US" sz="1600" dirty="0"/>
              <a:t> </a:t>
            </a:r>
            <a:r>
              <a:rPr lang="en-US" altLang="en-US" sz="1700" b="1" dirty="0"/>
              <a:t>K</a:t>
            </a:r>
            <a:r>
              <a:rPr lang="en-US" altLang="en-US" sz="1600" dirty="0"/>
              <a:t>eratomileusis</a:t>
            </a:r>
          </a:p>
        </p:txBody>
      </p:sp>
      <p:sp>
        <p:nvSpPr>
          <p:cNvPr id="70" name="Text Box 41"/>
          <p:cNvSpPr txBox="1">
            <a:spLocks noChangeArrowheads="1"/>
          </p:cNvSpPr>
          <p:nvPr/>
        </p:nvSpPr>
        <p:spPr bwMode="auto">
          <a:xfrm>
            <a:off x="2625868" y="4013282"/>
            <a:ext cx="366638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rgbClr val="0000FF"/>
                </a:solidFill>
              </a:rPr>
              <a:t>Epi</a:t>
            </a:r>
            <a:r>
              <a:rPr lang="en-US" altLang="en-US" sz="1600" dirty="0" err="1">
                <a:solidFill>
                  <a:srgbClr val="0000FF"/>
                </a:solidFill>
              </a:rPr>
              <a:t>polis</a:t>
            </a:r>
            <a:r>
              <a:rPr lang="en-US" altLang="en-US" sz="1700" b="1" dirty="0">
                <a:solidFill>
                  <a:srgbClr val="0000FF"/>
                </a:solidFill>
              </a:rPr>
              <a:t> </a:t>
            </a:r>
            <a:r>
              <a:rPr lang="en-US" altLang="en-US" sz="1700" b="1" dirty="0" err="1">
                <a:solidFill>
                  <a:srgbClr val="0000FF"/>
                </a:solidFill>
              </a:rPr>
              <a:t>LAS</a:t>
            </a:r>
            <a:r>
              <a:rPr lang="en-US" altLang="en-US" sz="1600" dirty="0" err="1">
                <a:solidFill>
                  <a:srgbClr val="0000FF"/>
                </a:solidFill>
              </a:rPr>
              <a:t>er</a:t>
            </a:r>
            <a:r>
              <a:rPr lang="en-US" altLang="en-US" sz="1600" dirty="0">
                <a:solidFill>
                  <a:srgbClr val="0000FF"/>
                </a:solidFill>
              </a:rPr>
              <a:t> </a:t>
            </a:r>
            <a:r>
              <a:rPr lang="en-US" altLang="en-US" sz="1700" b="1" dirty="0">
                <a:solidFill>
                  <a:srgbClr val="0000FF"/>
                </a:solidFill>
              </a:rPr>
              <a:t>I</a:t>
            </a:r>
            <a:r>
              <a:rPr lang="en-US" altLang="en-US" sz="1600" dirty="0">
                <a:solidFill>
                  <a:srgbClr val="0000FF"/>
                </a:solidFill>
              </a:rPr>
              <a:t>n-situ </a:t>
            </a:r>
            <a:r>
              <a:rPr lang="en-US" altLang="en-US" sz="1700" b="1" dirty="0">
                <a:solidFill>
                  <a:srgbClr val="0000FF"/>
                </a:solidFill>
              </a:rPr>
              <a:t>K</a:t>
            </a:r>
            <a:r>
              <a:rPr lang="en-US" altLang="en-US" sz="1600" dirty="0">
                <a:solidFill>
                  <a:srgbClr val="0000FF"/>
                </a:solidFill>
              </a:rPr>
              <a:t>eratomileusis</a:t>
            </a:r>
          </a:p>
        </p:txBody>
      </p:sp>
      <p:sp>
        <p:nvSpPr>
          <p:cNvPr id="71" name="Text Box 28"/>
          <p:cNvSpPr txBox="1">
            <a:spLocks noChangeArrowheads="1"/>
          </p:cNvSpPr>
          <p:nvPr/>
        </p:nvSpPr>
        <p:spPr bwMode="auto">
          <a:xfrm>
            <a:off x="2924519" y="4605646"/>
            <a:ext cx="335700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SM</a:t>
            </a:r>
            <a:r>
              <a:rPr lang="en-US" altLang="en-US" sz="1600" dirty="0" err="1">
                <a:solidFill>
                  <a:schemeClr val="bg1">
                    <a:lumMod val="75000"/>
                  </a:schemeClr>
                </a:solidFill>
              </a:rPr>
              <a:t>all</a:t>
            </a:r>
            <a:r>
              <a:rPr lang="en-US" altLang="en-US" sz="1600" dirty="0">
                <a:solidFill>
                  <a:schemeClr val="bg1">
                    <a:lumMod val="75000"/>
                  </a:schemeClr>
                </a:solidFill>
              </a:rPr>
              <a:t>-</a:t>
            </a:r>
            <a:r>
              <a:rPr lang="en-US" altLang="en-US" sz="1700" b="1" dirty="0">
                <a:solidFill>
                  <a:schemeClr val="bg1">
                    <a:lumMod val="75000"/>
                  </a:schemeClr>
                </a:solidFill>
              </a:rPr>
              <a:t>I</a:t>
            </a:r>
            <a:r>
              <a:rPr lang="en-US" altLang="en-US" sz="1600" dirty="0">
                <a:solidFill>
                  <a:schemeClr val="bg1">
                    <a:lumMod val="75000"/>
                  </a:schemeClr>
                </a:solidFill>
              </a:rPr>
              <a:t>ncision </a:t>
            </a:r>
            <a:r>
              <a:rPr lang="en-US" altLang="en-US" sz="1700" b="1" dirty="0">
                <a:solidFill>
                  <a:schemeClr val="bg1">
                    <a:lumMod val="75000"/>
                  </a:schemeClr>
                </a:solidFill>
              </a:rPr>
              <a:t>L</a:t>
            </a:r>
            <a:r>
              <a:rPr lang="en-US" altLang="en-US" sz="1600" dirty="0">
                <a:solidFill>
                  <a:schemeClr val="bg1">
                    <a:lumMod val="75000"/>
                  </a:schemeClr>
                </a:solidFill>
              </a:rPr>
              <a:t>enticule </a:t>
            </a:r>
            <a:r>
              <a:rPr lang="en-US" altLang="en-US" sz="1700" b="1" dirty="0">
                <a:solidFill>
                  <a:schemeClr val="bg1">
                    <a:lumMod val="75000"/>
                  </a:schemeClr>
                </a:solidFill>
              </a:rPr>
              <a:t>E</a:t>
            </a:r>
            <a:r>
              <a:rPr lang="en-US" altLang="en-US" sz="1600" dirty="0">
                <a:solidFill>
                  <a:schemeClr val="bg1">
                    <a:lumMod val="75000"/>
                  </a:schemeClr>
                </a:solidFill>
              </a:rPr>
              <a:t>xtraction</a:t>
            </a:r>
          </a:p>
        </p:txBody>
      </p:sp>
      <p:sp>
        <p:nvSpPr>
          <p:cNvPr id="61"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5" name="TextBox 4">
            <a:extLst>
              <a:ext uri="{FF2B5EF4-FFF2-40B4-BE49-F238E27FC236}">
                <a16:creationId xmlns:a16="http://schemas.microsoft.com/office/drawing/2014/main" id="{88A1D17A-D19D-4390-A166-64308654FA20}"/>
              </a:ext>
            </a:extLst>
          </p:cNvPr>
          <p:cNvSpPr txBox="1"/>
          <p:nvPr/>
        </p:nvSpPr>
        <p:spPr>
          <a:xfrm>
            <a:off x="373923" y="5233975"/>
            <a:ext cx="8465277" cy="1077218"/>
          </a:xfrm>
          <a:prstGeom prst="rect">
            <a:avLst/>
          </a:prstGeom>
          <a:noFill/>
        </p:spPr>
        <p:txBody>
          <a:bodyPr wrap="square" rtlCol="0">
            <a:spAutoFit/>
          </a:bodyPr>
          <a:lstStyle/>
          <a:p>
            <a:r>
              <a:rPr lang="en-US" sz="1600" dirty="0"/>
              <a:t>In </a:t>
            </a:r>
            <a:r>
              <a:rPr lang="en-US" sz="1600" b="1" dirty="0" err="1"/>
              <a:t>keratoablative</a:t>
            </a:r>
            <a:r>
              <a:rPr lang="en-US" sz="1600" b="1" dirty="0"/>
              <a:t> procedures</a:t>
            </a:r>
            <a:r>
              <a:rPr lang="en-US" sz="1600" dirty="0"/>
              <a:t>, remodeling of the central cornea occurs via annihilation of the corneal stroma with an  excimer  laser. But before the  excimer  can get to the stroma, the corneal epithelium has to get out of the way. </a:t>
            </a:r>
            <a:r>
              <a:rPr lang="en-US" sz="1600" i="1" dirty="0">
                <a:solidFill>
                  <a:srgbClr val="0000FF"/>
                </a:solidFill>
              </a:rPr>
              <a:t>The four </a:t>
            </a:r>
            <a:r>
              <a:rPr lang="en-US" sz="1600" i="1" dirty="0" err="1">
                <a:solidFill>
                  <a:srgbClr val="0000FF"/>
                </a:solidFill>
              </a:rPr>
              <a:t>keratoablative</a:t>
            </a:r>
            <a:r>
              <a:rPr lang="en-US" sz="1600" i="1" dirty="0">
                <a:solidFill>
                  <a:srgbClr val="0000FF"/>
                </a:solidFill>
              </a:rPr>
              <a:t> procedures differ solely in how the epithelium is handled.</a:t>
            </a:r>
          </a:p>
        </p:txBody>
      </p:sp>
      <p:sp>
        <p:nvSpPr>
          <p:cNvPr id="37" name="Rectangle 2">
            <a:extLst>
              <a:ext uri="{FF2B5EF4-FFF2-40B4-BE49-F238E27FC236}">
                <a16:creationId xmlns:a16="http://schemas.microsoft.com/office/drawing/2014/main" id="{1DA5F4DC-DD15-416E-AA14-01A329FAF0FE}"/>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6" name="Frame 5">
            <a:extLst>
              <a:ext uri="{FF2B5EF4-FFF2-40B4-BE49-F238E27FC236}">
                <a16:creationId xmlns:a16="http://schemas.microsoft.com/office/drawing/2014/main" id="{D8DA2D36-7097-4F45-80AB-509E99668F8F}"/>
              </a:ext>
            </a:extLst>
          </p:cNvPr>
          <p:cNvSpPr/>
          <p:nvPr/>
        </p:nvSpPr>
        <p:spPr>
          <a:xfrm>
            <a:off x="2497138" y="3273623"/>
            <a:ext cx="5149366" cy="1523664"/>
          </a:xfrm>
          <a:prstGeom prst="frame">
            <a:avLst>
              <a:gd name="adj1" fmla="val 6957"/>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8315423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227CC750-8883-479B-9B20-F39888D50B52}"/>
              </a:ext>
            </a:extLst>
          </p:cNvPr>
          <p:cNvSpPr txBox="1"/>
          <p:nvPr/>
        </p:nvSpPr>
        <p:spPr>
          <a:xfrm>
            <a:off x="373923" y="5233975"/>
            <a:ext cx="8452025" cy="1077218"/>
          </a:xfrm>
          <a:prstGeom prst="rect">
            <a:avLst/>
          </a:prstGeom>
          <a:noFill/>
        </p:spPr>
        <p:txBody>
          <a:bodyPr wrap="square" rtlCol="0">
            <a:spAutoFit/>
          </a:bodyPr>
          <a:lstStyle/>
          <a:p>
            <a:r>
              <a:rPr lang="en-US" sz="1600" dirty="0">
                <a:solidFill>
                  <a:schemeClr val="bg1">
                    <a:lumMod val="75000"/>
                  </a:schemeClr>
                </a:solidFill>
              </a:rPr>
              <a:t>In </a:t>
            </a:r>
            <a:r>
              <a:rPr lang="en-US" sz="1600" b="1" dirty="0" err="1">
                <a:solidFill>
                  <a:schemeClr val="bg1">
                    <a:lumMod val="75000"/>
                  </a:schemeClr>
                </a:solidFill>
              </a:rPr>
              <a:t>keratoablative</a:t>
            </a:r>
            <a:r>
              <a:rPr lang="en-US" sz="1600" b="1" dirty="0">
                <a:solidFill>
                  <a:schemeClr val="bg1">
                    <a:lumMod val="75000"/>
                  </a:schemeClr>
                </a:solidFill>
              </a:rPr>
              <a:t> procedures</a:t>
            </a:r>
            <a:r>
              <a:rPr lang="en-US" sz="1600" dirty="0">
                <a:solidFill>
                  <a:schemeClr val="bg1">
                    <a:lumMod val="75000"/>
                  </a:schemeClr>
                </a:solidFill>
              </a:rPr>
              <a:t>, remodeling of the central cornea occurs via annihilation of the corneal stroma with an  excimer  laser. But before the  excimer  can get to the stroma, the corneal epithelium has to get out of the way. </a:t>
            </a:r>
            <a:r>
              <a:rPr lang="en-US" sz="1600" i="1" u="sng" dirty="0">
                <a:solidFill>
                  <a:srgbClr val="0000FF"/>
                </a:solidFill>
              </a:rPr>
              <a:t>The four </a:t>
            </a:r>
            <a:r>
              <a:rPr lang="en-US" sz="1600" i="1" u="sng" dirty="0" err="1">
                <a:solidFill>
                  <a:srgbClr val="0000FF"/>
                </a:solidFill>
              </a:rPr>
              <a:t>keratoablative</a:t>
            </a:r>
            <a:r>
              <a:rPr lang="en-US" sz="1600" i="1" u="sng" dirty="0">
                <a:solidFill>
                  <a:srgbClr val="0000FF"/>
                </a:solidFill>
              </a:rPr>
              <a:t> procedures differ solely in how the epithelium is handled.</a:t>
            </a:r>
          </a:p>
        </p:txBody>
      </p:sp>
      <p:sp>
        <p:nvSpPr>
          <p:cNvPr id="18434" name="Text Box 3"/>
          <p:cNvSpPr txBox="1">
            <a:spLocks noChangeArrowheads="1"/>
          </p:cNvSpPr>
          <p:nvPr/>
        </p:nvSpPr>
        <p:spPr bwMode="auto">
          <a:xfrm>
            <a:off x="3960819" y="762006"/>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8435"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18436" name="Text Box 5"/>
          <p:cNvSpPr txBox="1">
            <a:spLocks noChangeArrowheads="1"/>
          </p:cNvSpPr>
          <p:nvPr/>
        </p:nvSpPr>
        <p:spPr bwMode="auto">
          <a:xfrm>
            <a:off x="4416431" y="3048006"/>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18437"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7"/>
          <p:cNvSpPr>
            <a:spLocks noChangeShapeType="1"/>
          </p:cNvSpPr>
          <p:nvPr/>
        </p:nvSpPr>
        <p:spPr bwMode="auto">
          <a:xfrm>
            <a:off x="4724400" y="1474794"/>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Line 8"/>
          <p:cNvSpPr>
            <a:spLocks noChangeShapeType="1"/>
          </p:cNvSpPr>
          <p:nvPr/>
        </p:nvSpPr>
        <p:spPr bwMode="auto">
          <a:xfrm flipH="1">
            <a:off x="5424494"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9"/>
          <p:cNvSpPr>
            <a:spLocks noChangeShapeType="1"/>
          </p:cNvSpPr>
          <p:nvPr/>
        </p:nvSpPr>
        <p:spPr bwMode="auto">
          <a:xfrm>
            <a:off x="6583369" y="2544769"/>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Text Box 36"/>
          <p:cNvSpPr txBox="1">
            <a:spLocks noChangeArrowheads="1"/>
          </p:cNvSpPr>
          <p:nvPr/>
        </p:nvSpPr>
        <p:spPr bwMode="auto">
          <a:xfrm>
            <a:off x="6248400" y="3068644"/>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t>Laser</a:t>
            </a:r>
          </a:p>
        </p:txBody>
      </p:sp>
      <p:sp>
        <p:nvSpPr>
          <p:cNvPr id="18442" name="Line 11"/>
          <p:cNvSpPr>
            <a:spLocks noChangeShapeType="1"/>
          </p:cNvSpPr>
          <p:nvPr/>
        </p:nvSpPr>
        <p:spPr bwMode="auto">
          <a:xfrm>
            <a:off x="6301781" y="35814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3" name="Line 13"/>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4" name="Line 15"/>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F4BB8AA-1E9E-4DB1-AD94-042FF195304C}" type="slidenum">
              <a:rPr lang="en-US" altLang="en-US" sz="1000"/>
              <a:pPr>
                <a:spcBef>
                  <a:spcPct val="0"/>
                </a:spcBef>
                <a:buClrTx/>
                <a:buSzTx/>
                <a:buFontTx/>
                <a:buNone/>
              </a:pPr>
              <a:t>124</a:t>
            </a:fld>
            <a:endParaRPr lang="en-US" altLang="en-US" sz="1000"/>
          </a:p>
        </p:txBody>
      </p:sp>
      <p:sp>
        <p:nvSpPr>
          <p:cNvPr id="18450" name="Text Box 4"/>
          <p:cNvSpPr txBox="1">
            <a:spLocks noChangeArrowheads="1"/>
          </p:cNvSpPr>
          <p:nvPr/>
        </p:nvSpPr>
        <p:spPr bwMode="auto">
          <a:xfrm>
            <a:off x="1403356"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8451"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8452"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3"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4"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Phakic IOL</a:t>
            </a:r>
          </a:p>
        </p:txBody>
      </p:sp>
      <p:cxnSp>
        <p:nvCxnSpPr>
          <p:cNvPr id="14" name="Straight Arrow Connector 13"/>
          <p:cNvCxnSpPr>
            <a:stCxn id="18439" idx="0"/>
          </p:cNvCxnSpPr>
          <p:nvPr/>
        </p:nvCxnSpPr>
        <p:spPr>
          <a:xfrm>
            <a:off x="6583363" y="2522538"/>
            <a:ext cx="0" cy="449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72" name="Line 11"/>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3" name="Line 13"/>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4" name="Line 15"/>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cxnSp>
        <p:nvCxnSpPr>
          <p:cNvPr id="18" name="Straight Connector 17"/>
          <p:cNvCxnSpPr/>
          <p:nvPr/>
        </p:nvCxnSpPr>
        <p:spPr>
          <a:xfrm>
            <a:off x="6400800" y="3429000"/>
            <a:ext cx="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 Box 35"/>
          <p:cNvSpPr txBox="1">
            <a:spLocks noChangeArrowheads="1"/>
          </p:cNvSpPr>
          <p:nvPr/>
        </p:nvSpPr>
        <p:spPr bwMode="auto">
          <a:xfrm>
            <a:off x="6530381" y="3429006"/>
            <a:ext cx="5549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rgbClr val="0000FF"/>
                </a:solidFill>
              </a:rPr>
              <a:t>PRK</a:t>
            </a:r>
          </a:p>
        </p:txBody>
      </p:sp>
      <p:sp>
        <p:nvSpPr>
          <p:cNvPr id="63" name="Text Box 37"/>
          <p:cNvSpPr txBox="1">
            <a:spLocks noChangeArrowheads="1"/>
          </p:cNvSpPr>
          <p:nvPr/>
        </p:nvSpPr>
        <p:spPr bwMode="auto">
          <a:xfrm>
            <a:off x="6533556" y="3733806"/>
            <a:ext cx="764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64" name="Text Box 37"/>
          <p:cNvSpPr txBox="1">
            <a:spLocks noChangeArrowheads="1"/>
          </p:cNvSpPr>
          <p:nvPr/>
        </p:nvSpPr>
        <p:spPr bwMode="auto">
          <a:xfrm>
            <a:off x="6549431" y="4343406"/>
            <a:ext cx="6944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65" name="Text Box 40"/>
          <p:cNvSpPr txBox="1">
            <a:spLocks noChangeArrowheads="1"/>
          </p:cNvSpPr>
          <p:nvPr/>
        </p:nvSpPr>
        <p:spPr bwMode="auto">
          <a:xfrm>
            <a:off x="6543087" y="4648206"/>
            <a:ext cx="7328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66" name="Text Box 40"/>
          <p:cNvSpPr txBox="1">
            <a:spLocks noChangeArrowheads="1"/>
          </p:cNvSpPr>
          <p:nvPr/>
        </p:nvSpPr>
        <p:spPr bwMode="auto">
          <a:xfrm>
            <a:off x="6530381" y="4038606"/>
            <a:ext cx="10134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67" name="Text Box 28"/>
          <p:cNvSpPr txBox="1">
            <a:spLocks noChangeArrowheads="1"/>
          </p:cNvSpPr>
          <p:nvPr/>
        </p:nvSpPr>
        <p:spPr bwMode="auto">
          <a:xfrm>
            <a:off x="3440256" y="4304574"/>
            <a:ext cx="284565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n-situ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68" name="Text Box 33"/>
          <p:cNvSpPr txBox="1">
            <a:spLocks noChangeArrowheads="1"/>
          </p:cNvSpPr>
          <p:nvPr/>
        </p:nvSpPr>
        <p:spPr bwMode="auto">
          <a:xfrm>
            <a:off x="3392165" y="3401160"/>
            <a:ext cx="289374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rgbClr val="0000FF"/>
                </a:solidFill>
              </a:rPr>
              <a:t>P</a:t>
            </a:r>
            <a:r>
              <a:rPr lang="en-US" altLang="en-US" sz="1600" dirty="0" err="1">
                <a:solidFill>
                  <a:srgbClr val="0000FF"/>
                </a:solidFill>
              </a:rPr>
              <a:t>hoto</a:t>
            </a:r>
            <a:r>
              <a:rPr lang="en-US" altLang="en-US" sz="1700" b="1" dirty="0" err="1">
                <a:solidFill>
                  <a:srgbClr val="0000FF"/>
                </a:solidFill>
              </a:rPr>
              <a:t>R</a:t>
            </a:r>
            <a:r>
              <a:rPr lang="en-US" altLang="en-US" sz="1600" dirty="0" err="1">
                <a:solidFill>
                  <a:srgbClr val="0000FF"/>
                </a:solidFill>
              </a:rPr>
              <a:t>efractive</a:t>
            </a:r>
            <a:r>
              <a:rPr lang="en-US" altLang="en-US" sz="1600" dirty="0">
                <a:solidFill>
                  <a:srgbClr val="0000FF"/>
                </a:solidFill>
              </a:rPr>
              <a:t> </a:t>
            </a:r>
            <a:r>
              <a:rPr lang="en-US" altLang="en-US" sz="1700" b="1" dirty="0">
                <a:solidFill>
                  <a:srgbClr val="0000FF"/>
                </a:solidFill>
              </a:rPr>
              <a:t>K</a:t>
            </a:r>
            <a:r>
              <a:rPr lang="en-US" altLang="en-US" sz="1600" dirty="0">
                <a:solidFill>
                  <a:srgbClr val="0000FF"/>
                </a:solidFill>
              </a:rPr>
              <a:t>eratectomy</a:t>
            </a:r>
          </a:p>
        </p:txBody>
      </p:sp>
      <p:sp>
        <p:nvSpPr>
          <p:cNvPr id="69" name="Text Box 38"/>
          <p:cNvSpPr txBox="1">
            <a:spLocks noChangeArrowheads="1"/>
          </p:cNvSpPr>
          <p:nvPr/>
        </p:nvSpPr>
        <p:spPr bwMode="auto">
          <a:xfrm>
            <a:off x="2792642" y="3701534"/>
            <a:ext cx="3493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600" dirty="0" err="1">
                <a:solidFill>
                  <a:schemeClr val="bg1">
                    <a:lumMod val="75000"/>
                  </a:schemeClr>
                </a:solidFill>
              </a:rPr>
              <a:t>Sub</a:t>
            </a:r>
            <a:r>
              <a:rPr lang="en-US" altLang="en-US" sz="1800" b="1" dirty="0" err="1">
                <a:solidFill>
                  <a:schemeClr val="bg1">
                    <a:lumMod val="75000"/>
                  </a:schemeClr>
                </a:solidFill>
              </a:rPr>
              <a:t>E</a:t>
            </a:r>
            <a:r>
              <a:rPr lang="en-US" altLang="en-US" sz="1600" dirty="0" err="1">
                <a:solidFill>
                  <a:schemeClr val="bg1">
                    <a:lumMod val="75000"/>
                  </a:schemeClr>
                </a:solidFill>
              </a:rPr>
              <a:t>pithelial</a:t>
            </a:r>
            <a:r>
              <a:rPr lang="en-US" altLang="en-US" sz="1600" dirty="0">
                <a:solidFill>
                  <a:schemeClr val="bg1">
                    <a:lumMod val="75000"/>
                  </a:schemeClr>
                </a:solidFill>
              </a:rPr>
              <a:t>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70" name="Text Box 41"/>
          <p:cNvSpPr txBox="1">
            <a:spLocks noChangeArrowheads="1"/>
          </p:cNvSpPr>
          <p:nvPr/>
        </p:nvSpPr>
        <p:spPr bwMode="auto">
          <a:xfrm>
            <a:off x="2625868" y="4013282"/>
            <a:ext cx="366638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Epi</a:t>
            </a:r>
            <a:r>
              <a:rPr lang="en-US" altLang="en-US" sz="1600" dirty="0" err="1">
                <a:solidFill>
                  <a:schemeClr val="bg1">
                    <a:lumMod val="75000"/>
                  </a:schemeClr>
                </a:solidFill>
              </a:rPr>
              <a:t>polis</a:t>
            </a:r>
            <a:r>
              <a:rPr lang="en-US" altLang="en-US" sz="1700" b="1" dirty="0">
                <a:solidFill>
                  <a:schemeClr val="bg1">
                    <a:lumMod val="75000"/>
                  </a:schemeClr>
                </a:solidFill>
              </a:rPr>
              <a:t> </a:t>
            </a: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n-situ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71" name="Text Box 28"/>
          <p:cNvSpPr txBox="1">
            <a:spLocks noChangeArrowheads="1"/>
          </p:cNvSpPr>
          <p:nvPr/>
        </p:nvSpPr>
        <p:spPr bwMode="auto">
          <a:xfrm>
            <a:off x="2924519" y="4605646"/>
            <a:ext cx="335700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SM</a:t>
            </a:r>
            <a:r>
              <a:rPr lang="en-US" altLang="en-US" sz="1600" dirty="0" err="1">
                <a:solidFill>
                  <a:schemeClr val="bg1">
                    <a:lumMod val="75000"/>
                  </a:schemeClr>
                </a:solidFill>
              </a:rPr>
              <a:t>all</a:t>
            </a:r>
            <a:r>
              <a:rPr lang="en-US" altLang="en-US" sz="1600" dirty="0">
                <a:solidFill>
                  <a:schemeClr val="bg1">
                    <a:lumMod val="75000"/>
                  </a:schemeClr>
                </a:solidFill>
              </a:rPr>
              <a:t>-</a:t>
            </a:r>
            <a:r>
              <a:rPr lang="en-US" altLang="en-US" sz="1700" b="1" dirty="0">
                <a:solidFill>
                  <a:schemeClr val="bg1">
                    <a:lumMod val="75000"/>
                  </a:schemeClr>
                </a:solidFill>
              </a:rPr>
              <a:t>I</a:t>
            </a:r>
            <a:r>
              <a:rPr lang="en-US" altLang="en-US" sz="1600" dirty="0">
                <a:solidFill>
                  <a:schemeClr val="bg1">
                    <a:lumMod val="75000"/>
                  </a:schemeClr>
                </a:solidFill>
              </a:rPr>
              <a:t>ncision </a:t>
            </a:r>
            <a:r>
              <a:rPr lang="en-US" altLang="en-US" sz="1700" b="1" dirty="0">
                <a:solidFill>
                  <a:schemeClr val="bg1">
                    <a:lumMod val="75000"/>
                  </a:schemeClr>
                </a:solidFill>
              </a:rPr>
              <a:t>L</a:t>
            </a:r>
            <a:r>
              <a:rPr lang="en-US" altLang="en-US" sz="1600" dirty="0">
                <a:solidFill>
                  <a:schemeClr val="bg1">
                    <a:lumMod val="75000"/>
                  </a:schemeClr>
                </a:solidFill>
              </a:rPr>
              <a:t>enticule </a:t>
            </a:r>
            <a:r>
              <a:rPr lang="en-US" altLang="en-US" sz="1700" b="1" dirty="0">
                <a:solidFill>
                  <a:schemeClr val="bg1">
                    <a:lumMod val="75000"/>
                  </a:schemeClr>
                </a:solidFill>
              </a:rPr>
              <a:t>E</a:t>
            </a:r>
            <a:r>
              <a:rPr lang="en-US" altLang="en-US" sz="1600" dirty="0">
                <a:solidFill>
                  <a:schemeClr val="bg1">
                    <a:lumMod val="75000"/>
                  </a:schemeClr>
                </a:solidFill>
              </a:rPr>
              <a:t>xtraction</a:t>
            </a:r>
          </a:p>
        </p:txBody>
      </p:sp>
      <p:sp>
        <p:nvSpPr>
          <p:cNvPr id="61"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37" name="Rectangle 2">
            <a:extLst>
              <a:ext uri="{FF2B5EF4-FFF2-40B4-BE49-F238E27FC236}">
                <a16:creationId xmlns:a16="http://schemas.microsoft.com/office/drawing/2014/main" id="{1DA5F4DC-DD15-416E-AA14-01A329FAF0FE}"/>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38" name="Text Box 33">
            <a:extLst>
              <a:ext uri="{FF2B5EF4-FFF2-40B4-BE49-F238E27FC236}">
                <a16:creationId xmlns:a16="http://schemas.microsoft.com/office/drawing/2014/main" id="{BA68E1F9-2A93-48E0-AE56-9E1066353B70}"/>
              </a:ext>
            </a:extLst>
          </p:cNvPr>
          <p:cNvSpPr txBox="1">
            <a:spLocks noChangeArrowheads="1"/>
          </p:cNvSpPr>
          <p:nvPr/>
        </p:nvSpPr>
        <p:spPr bwMode="auto">
          <a:xfrm>
            <a:off x="948879" y="3953534"/>
            <a:ext cx="7780312" cy="1384995"/>
          </a:xfrm>
          <a:prstGeom prst="rect">
            <a:avLst/>
          </a:prstGeom>
          <a:solidFill>
            <a:schemeClr val="accent1">
              <a:lumMod val="40000"/>
              <a:lumOff val="60000"/>
            </a:schemeClr>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rgbClr val="0000FF"/>
                </a:solidFill>
              </a:rPr>
              <a:t>In </a:t>
            </a:r>
            <a:r>
              <a:rPr lang="en-US" altLang="en-US" sz="1400" b="1" dirty="0">
                <a:solidFill>
                  <a:srgbClr val="0000FF"/>
                </a:solidFill>
              </a:rPr>
              <a:t>PRK</a:t>
            </a:r>
            <a:r>
              <a:rPr lang="en-US" altLang="en-US" sz="1400" dirty="0">
                <a:solidFill>
                  <a:srgbClr val="0000FF"/>
                </a:solidFill>
              </a:rPr>
              <a:t>, the handling of the epithelium couldn’t be more straightforward. It is simply cast aside—via scraping, chemical destruction, brushing, lasing, etc. This makes </a:t>
            </a:r>
            <a:r>
              <a:rPr lang="en-US" sz="1400" dirty="0">
                <a:solidFill>
                  <a:srgbClr val="0000FF"/>
                </a:solidFill>
              </a:rPr>
              <a:t>PRK the simplest of the laser </a:t>
            </a:r>
            <a:r>
              <a:rPr lang="en-US" sz="1400" dirty="0" err="1">
                <a:solidFill>
                  <a:srgbClr val="0000FF"/>
                </a:solidFill>
              </a:rPr>
              <a:t>keratorablative</a:t>
            </a:r>
            <a:r>
              <a:rPr lang="en-US" sz="1400" dirty="0">
                <a:solidFill>
                  <a:srgbClr val="0000FF"/>
                </a:solidFill>
              </a:rPr>
              <a:t> procedures: get the epithelium out of the way, then forget about it. </a:t>
            </a:r>
          </a:p>
          <a:p>
            <a:pPr eaLnBrk="1" hangingPunct="1">
              <a:spcBef>
                <a:spcPct val="0"/>
              </a:spcBef>
              <a:buClrTx/>
              <a:buSzTx/>
              <a:buFontTx/>
              <a:buNone/>
            </a:pPr>
            <a:r>
              <a:rPr lang="en-US" sz="1400" dirty="0">
                <a:solidFill>
                  <a:schemeClr val="accent1">
                    <a:lumMod val="40000"/>
                    <a:lumOff val="60000"/>
                  </a:schemeClr>
                </a:solidFill>
              </a:rPr>
              <a:t>However, PRK is associated with several post-operative complications that render it problematic, chief among them being that it is associated with significant post-op pain as well as an increased risk of post-op haze formation—a potentially sight-threatening complication.</a:t>
            </a:r>
          </a:p>
        </p:txBody>
      </p:sp>
      <p:sp>
        <p:nvSpPr>
          <p:cNvPr id="2" name="Oval 1">
            <a:extLst>
              <a:ext uri="{FF2B5EF4-FFF2-40B4-BE49-F238E27FC236}">
                <a16:creationId xmlns:a16="http://schemas.microsoft.com/office/drawing/2014/main" id="{E1B3E2AF-0E6B-4CEF-A3A7-8D68A8374397}"/>
              </a:ext>
            </a:extLst>
          </p:cNvPr>
          <p:cNvSpPr/>
          <p:nvPr/>
        </p:nvSpPr>
        <p:spPr>
          <a:xfrm>
            <a:off x="3065463" y="3323673"/>
            <a:ext cx="4390231" cy="50727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09555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227CC750-8883-479B-9B20-F39888D50B52}"/>
              </a:ext>
            </a:extLst>
          </p:cNvPr>
          <p:cNvSpPr txBox="1"/>
          <p:nvPr/>
        </p:nvSpPr>
        <p:spPr>
          <a:xfrm>
            <a:off x="373923" y="5233975"/>
            <a:ext cx="8452025" cy="1077218"/>
          </a:xfrm>
          <a:prstGeom prst="rect">
            <a:avLst/>
          </a:prstGeom>
          <a:noFill/>
        </p:spPr>
        <p:txBody>
          <a:bodyPr wrap="square" rtlCol="0">
            <a:spAutoFit/>
          </a:bodyPr>
          <a:lstStyle/>
          <a:p>
            <a:r>
              <a:rPr lang="en-US" sz="1600" dirty="0">
                <a:solidFill>
                  <a:schemeClr val="bg1">
                    <a:lumMod val="75000"/>
                  </a:schemeClr>
                </a:solidFill>
              </a:rPr>
              <a:t>In </a:t>
            </a:r>
            <a:r>
              <a:rPr lang="en-US" sz="1600" b="1" dirty="0" err="1">
                <a:solidFill>
                  <a:schemeClr val="bg1">
                    <a:lumMod val="75000"/>
                  </a:schemeClr>
                </a:solidFill>
              </a:rPr>
              <a:t>keratoablative</a:t>
            </a:r>
            <a:r>
              <a:rPr lang="en-US" sz="1600" b="1" dirty="0">
                <a:solidFill>
                  <a:schemeClr val="bg1">
                    <a:lumMod val="75000"/>
                  </a:schemeClr>
                </a:solidFill>
              </a:rPr>
              <a:t> procedures</a:t>
            </a:r>
            <a:r>
              <a:rPr lang="en-US" sz="1600" dirty="0">
                <a:solidFill>
                  <a:schemeClr val="bg1">
                    <a:lumMod val="75000"/>
                  </a:schemeClr>
                </a:solidFill>
              </a:rPr>
              <a:t>, remodeling of the central cornea occurs via annihilation of the corneal stroma with an  excimer  laser. But before the  excimer  can get to the stroma, the corneal epithelium has to get out of the way. </a:t>
            </a:r>
            <a:r>
              <a:rPr lang="en-US" sz="1600" i="1" u="sng" dirty="0">
                <a:solidFill>
                  <a:srgbClr val="0000FF"/>
                </a:solidFill>
              </a:rPr>
              <a:t>The four </a:t>
            </a:r>
            <a:r>
              <a:rPr lang="en-US" sz="1600" i="1" u="sng" dirty="0" err="1">
                <a:solidFill>
                  <a:srgbClr val="0000FF"/>
                </a:solidFill>
              </a:rPr>
              <a:t>keratoablative</a:t>
            </a:r>
            <a:r>
              <a:rPr lang="en-US" sz="1600" i="1" u="sng" dirty="0">
                <a:solidFill>
                  <a:srgbClr val="0000FF"/>
                </a:solidFill>
              </a:rPr>
              <a:t> procedures differ solely in how the epithelium is handled.</a:t>
            </a:r>
          </a:p>
        </p:txBody>
      </p:sp>
      <p:sp>
        <p:nvSpPr>
          <p:cNvPr id="18434" name="Text Box 3"/>
          <p:cNvSpPr txBox="1">
            <a:spLocks noChangeArrowheads="1"/>
          </p:cNvSpPr>
          <p:nvPr/>
        </p:nvSpPr>
        <p:spPr bwMode="auto">
          <a:xfrm>
            <a:off x="3960819" y="762006"/>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8435"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18436" name="Text Box 5"/>
          <p:cNvSpPr txBox="1">
            <a:spLocks noChangeArrowheads="1"/>
          </p:cNvSpPr>
          <p:nvPr/>
        </p:nvSpPr>
        <p:spPr bwMode="auto">
          <a:xfrm>
            <a:off x="4416431" y="3048006"/>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18437"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7"/>
          <p:cNvSpPr>
            <a:spLocks noChangeShapeType="1"/>
          </p:cNvSpPr>
          <p:nvPr/>
        </p:nvSpPr>
        <p:spPr bwMode="auto">
          <a:xfrm>
            <a:off x="4724400" y="1474794"/>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Line 8"/>
          <p:cNvSpPr>
            <a:spLocks noChangeShapeType="1"/>
          </p:cNvSpPr>
          <p:nvPr/>
        </p:nvSpPr>
        <p:spPr bwMode="auto">
          <a:xfrm flipH="1">
            <a:off x="5424494"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9"/>
          <p:cNvSpPr>
            <a:spLocks noChangeShapeType="1"/>
          </p:cNvSpPr>
          <p:nvPr/>
        </p:nvSpPr>
        <p:spPr bwMode="auto">
          <a:xfrm>
            <a:off x="6583369" y="2544769"/>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Text Box 36"/>
          <p:cNvSpPr txBox="1">
            <a:spLocks noChangeArrowheads="1"/>
          </p:cNvSpPr>
          <p:nvPr/>
        </p:nvSpPr>
        <p:spPr bwMode="auto">
          <a:xfrm>
            <a:off x="6248400" y="3068644"/>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t>Laser</a:t>
            </a:r>
          </a:p>
        </p:txBody>
      </p:sp>
      <p:sp>
        <p:nvSpPr>
          <p:cNvPr id="18442" name="Line 11"/>
          <p:cNvSpPr>
            <a:spLocks noChangeShapeType="1"/>
          </p:cNvSpPr>
          <p:nvPr/>
        </p:nvSpPr>
        <p:spPr bwMode="auto">
          <a:xfrm>
            <a:off x="6301781" y="35814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3" name="Line 13"/>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4" name="Line 15"/>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F4BB8AA-1E9E-4DB1-AD94-042FF195304C}" type="slidenum">
              <a:rPr lang="en-US" altLang="en-US" sz="1000"/>
              <a:pPr>
                <a:spcBef>
                  <a:spcPct val="0"/>
                </a:spcBef>
                <a:buClrTx/>
                <a:buSzTx/>
                <a:buFontTx/>
                <a:buNone/>
              </a:pPr>
              <a:t>125</a:t>
            </a:fld>
            <a:endParaRPr lang="en-US" altLang="en-US" sz="1000"/>
          </a:p>
        </p:txBody>
      </p:sp>
      <p:sp>
        <p:nvSpPr>
          <p:cNvPr id="18450" name="Text Box 4"/>
          <p:cNvSpPr txBox="1">
            <a:spLocks noChangeArrowheads="1"/>
          </p:cNvSpPr>
          <p:nvPr/>
        </p:nvSpPr>
        <p:spPr bwMode="auto">
          <a:xfrm>
            <a:off x="1403356"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8451"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8452"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3"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4"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Phakic IOL</a:t>
            </a:r>
          </a:p>
        </p:txBody>
      </p:sp>
      <p:cxnSp>
        <p:nvCxnSpPr>
          <p:cNvPr id="14" name="Straight Arrow Connector 13"/>
          <p:cNvCxnSpPr>
            <a:stCxn id="18439" idx="0"/>
          </p:cNvCxnSpPr>
          <p:nvPr/>
        </p:nvCxnSpPr>
        <p:spPr>
          <a:xfrm>
            <a:off x="6583363" y="2522538"/>
            <a:ext cx="0" cy="449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72" name="Line 11"/>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3" name="Line 13"/>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4" name="Line 15"/>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cxnSp>
        <p:nvCxnSpPr>
          <p:cNvPr id="18" name="Straight Connector 17"/>
          <p:cNvCxnSpPr/>
          <p:nvPr/>
        </p:nvCxnSpPr>
        <p:spPr>
          <a:xfrm>
            <a:off x="6400800" y="3429000"/>
            <a:ext cx="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 Box 35"/>
          <p:cNvSpPr txBox="1">
            <a:spLocks noChangeArrowheads="1"/>
          </p:cNvSpPr>
          <p:nvPr/>
        </p:nvSpPr>
        <p:spPr bwMode="auto">
          <a:xfrm>
            <a:off x="6530381" y="3429006"/>
            <a:ext cx="5549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rgbClr val="0000FF"/>
                </a:solidFill>
              </a:rPr>
              <a:t>PRK</a:t>
            </a:r>
          </a:p>
        </p:txBody>
      </p:sp>
      <p:sp>
        <p:nvSpPr>
          <p:cNvPr id="63" name="Text Box 37"/>
          <p:cNvSpPr txBox="1">
            <a:spLocks noChangeArrowheads="1"/>
          </p:cNvSpPr>
          <p:nvPr/>
        </p:nvSpPr>
        <p:spPr bwMode="auto">
          <a:xfrm>
            <a:off x="6533556" y="3733806"/>
            <a:ext cx="764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64" name="Text Box 37"/>
          <p:cNvSpPr txBox="1">
            <a:spLocks noChangeArrowheads="1"/>
          </p:cNvSpPr>
          <p:nvPr/>
        </p:nvSpPr>
        <p:spPr bwMode="auto">
          <a:xfrm>
            <a:off x="6549431" y="4343406"/>
            <a:ext cx="6944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65" name="Text Box 40"/>
          <p:cNvSpPr txBox="1">
            <a:spLocks noChangeArrowheads="1"/>
          </p:cNvSpPr>
          <p:nvPr/>
        </p:nvSpPr>
        <p:spPr bwMode="auto">
          <a:xfrm>
            <a:off x="6543087" y="4648206"/>
            <a:ext cx="7328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66" name="Text Box 40"/>
          <p:cNvSpPr txBox="1">
            <a:spLocks noChangeArrowheads="1"/>
          </p:cNvSpPr>
          <p:nvPr/>
        </p:nvSpPr>
        <p:spPr bwMode="auto">
          <a:xfrm>
            <a:off x="6530381" y="4038606"/>
            <a:ext cx="10134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67" name="Text Box 28"/>
          <p:cNvSpPr txBox="1">
            <a:spLocks noChangeArrowheads="1"/>
          </p:cNvSpPr>
          <p:nvPr/>
        </p:nvSpPr>
        <p:spPr bwMode="auto">
          <a:xfrm>
            <a:off x="3440256" y="4304574"/>
            <a:ext cx="284565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n-situ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68" name="Text Box 33"/>
          <p:cNvSpPr txBox="1">
            <a:spLocks noChangeArrowheads="1"/>
          </p:cNvSpPr>
          <p:nvPr/>
        </p:nvSpPr>
        <p:spPr bwMode="auto">
          <a:xfrm>
            <a:off x="3392165" y="3401160"/>
            <a:ext cx="289374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rgbClr val="0000FF"/>
                </a:solidFill>
              </a:rPr>
              <a:t>P</a:t>
            </a:r>
            <a:r>
              <a:rPr lang="en-US" altLang="en-US" sz="1600" dirty="0" err="1">
                <a:solidFill>
                  <a:srgbClr val="0000FF"/>
                </a:solidFill>
              </a:rPr>
              <a:t>hoto</a:t>
            </a:r>
            <a:r>
              <a:rPr lang="en-US" altLang="en-US" sz="1700" b="1" dirty="0" err="1">
                <a:solidFill>
                  <a:srgbClr val="0000FF"/>
                </a:solidFill>
              </a:rPr>
              <a:t>R</a:t>
            </a:r>
            <a:r>
              <a:rPr lang="en-US" altLang="en-US" sz="1600" dirty="0" err="1">
                <a:solidFill>
                  <a:srgbClr val="0000FF"/>
                </a:solidFill>
              </a:rPr>
              <a:t>efractive</a:t>
            </a:r>
            <a:r>
              <a:rPr lang="en-US" altLang="en-US" sz="1600" dirty="0">
                <a:solidFill>
                  <a:srgbClr val="0000FF"/>
                </a:solidFill>
              </a:rPr>
              <a:t> </a:t>
            </a:r>
            <a:r>
              <a:rPr lang="en-US" altLang="en-US" sz="1700" b="1" dirty="0">
                <a:solidFill>
                  <a:srgbClr val="0000FF"/>
                </a:solidFill>
              </a:rPr>
              <a:t>K</a:t>
            </a:r>
            <a:r>
              <a:rPr lang="en-US" altLang="en-US" sz="1600" dirty="0">
                <a:solidFill>
                  <a:srgbClr val="0000FF"/>
                </a:solidFill>
              </a:rPr>
              <a:t>eratectomy</a:t>
            </a:r>
          </a:p>
        </p:txBody>
      </p:sp>
      <p:sp>
        <p:nvSpPr>
          <p:cNvPr id="69" name="Text Box 38"/>
          <p:cNvSpPr txBox="1">
            <a:spLocks noChangeArrowheads="1"/>
          </p:cNvSpPr>
          <p:nvPr/>
        </p:nvSpPr>
        <p:spPr bwMode="auto">
          <a:xfrm>
            <a:off x="2792642" y="3701534"/>
            <a:ext cx="3493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600" dirty="0" err="1">
                <a:solidFill>
                  <a:schemeClr val="bg1">
                    <a:lumMod val="75000"/>
                  </a:schemeClr>
                </a:solidFill>
              </a:rPr>
              <a:t>Sub</a:t>
            </a:r>
            <a:r>
              <a:rPr lang="en-US" altLang="en-US" sz="1800" b="1" dirty="0" err="1">
                <a:solidFill>
                  <a:schemeClr val="bg1">
                    <a:lumMod val="75000"/>
                  </a:schemeClr>
                </a:solidFill>
              </a:rPr>
              <a:t>E</a:t>
            </a:r>
            <a:r>
              <a:rPr lang="en-US" altLang="en-US" sz="1600" dirty="0" err="1">
                <a:solidFill>
                  <a:schemeClr val="bg1">
                    <a:lumMod val="75000"/>
                  </a:schemeClr>
                </a:solidFill>
              </a:rPr>
              <a:t>pithelial</a:t>
            </a:r>
            <a:r>
              <a:rPr lang="en-US" altLang="en-US" sz="1600" dirty="0">
                <a:solidFill>
                  <a:schemeClr val="bg1">
                    <a:lumMod val="75000"/>
                  </a:schemeClr>
                </a:solidFill>
              </a:rPr>
              <a:t>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70" name="Text Box 41"/>
          <p:cNvSpPr txBox="1">
            <a:spLocks noChangeArrowheads="1"/>
          </p:cNvSpPr>
          <p:nvPr/>
        </p:nvSpPr>
        <p:spPr bwMode="auto">
          <a:xfrm>
            <a:off x="2625868" y="4013282"/>
            <a:ext cx="366638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Epi</a:t>
            </a:r>
            <a:r>
              <a:rPr lang="en-US" altLang="en-US" sz="1600" dirty="0" err="1">
                <a:solidFill>
                  <a:schemeClr val="bg1">
                    <a:lumMod val="75000"/>
                  </a:schemeClr>
                </a:solidFill>
              </a:rPr>
              <a:t>polis</a:t>
            </a:r>
            <a:r>
              <a:rPr lang="en-US" altLang="en-US" sz="1700" b="1" dirty="0">
                <a:solidFill>
                  <a:schemeClr val="bg1">
                    <a:lumMod val="75000"/>
                  </a:schemeClr>
                </a:solidFill>
              </a:rPr>
              <a:t> </a:t>
            </a: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n-situ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71" name="Text Box 28"/>
          <p:cNvSpPr txBox="1">
            <a:spLocks noChangeArrowheads="1"/>
          </p:cNvSpPr>
          <p:nvPr/>
        </p:nvSpPr>
        <p:spPr bwMode="auto">
          <a:xfrm>
            <a:off x="2924519" y="4605646"/>
            <a:ext cx="335700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SM</a:t>
            </a:r>
            <a:r>
              <a:rPr lang="en-US" altLang="en-US" sz="1600" dirty="0" err="1">
                <a:solidFill>
                  <a:schemeClr val="bg1">
                    <a:lumMod val="75000"/>
                  </a:schemeClr>
                </a:solidFill>
              </a:rPr>
              <a:t>all</a:t>
            </a:r>
            <a:r>
              <a:rPr lang="en-US" altLang="en-US" sz="1600" dirty="0">
                <a:solidFill>
                  <a:schemeClr val="bg1">
                    <a:lumMod val="75000"/>
                  </a:schemeClr>
                </a:solidFill>
              </a:rPr>
              <a:t>-</a:t>
            </a:r>
            <a:r>
              <a:rPr lang="en-US" altLang="en-US" sz="1700" b="1" dirty="0">
                <a:solidFill>
                  <a:schemeClr val="bg1">
                    <a:lumMod val="75000"/>
                  </a:schemeClr>
                </a:solidFill>
              </a:rPr>
              <a:t>I</a:t>
            </a:r>
            <a:r>
              <a:rPr lang="en-US" altLang="en-US" sz="1600" dirty="0">
                <a:solidFill>
                  <a:schemeClr val="bg1">
                    <a:lumMod val="75000"/>
                  </a:schemeClr>
                </a:solidFill>
              </a:rPr>
              <a:t>ncision </a:t>
            </a:r>
            <a:r>
              <a:rPr lang="en-US" altLang="en-US" sz="1700" b="1" dirty="0">
                <a:solidFill>
                  <a:schemeClr val="bg1">
                    <a:lumMod val="75000"/>
                  </a:schemeClr>
                </a:solidFill>
              </a:rPr>
              <a:t>L</a:t>
            </a:r>
            <a:r>
              <a:rPr lang="en-US" altLang="en-US" sz="1600" dirty="0">
                <a:solidFill>
                  <a:schemeClr val="bg1">
                    <a:lumMod val="75000"/>
                  </a:schemeClr>
                </a:solidFill>
              </a:rPr>
              <a:t>enticule </a:t>
            </a:r>
            <a:r>
              <a:rPr lang="en-US" altLang="en-US" sz="1700" b="1" dirty="0">
                <a:solidFill>
                  <a:schemeClr val="bg1">
                    <a:lumMod val="75000"/>
                  </a:schemeClr>
                </a:solidFill>
              </a:rPr>
              <a:t>E</a:t>
            </a:r>
            <a:r>
              <a:rPr lang="en-US" altLang="en-US" sz="1600" dirty="0">
                <a:solidFill>
                  <a:schemeClr val="bg1">
                    <a:lumMod val="75000"/>
                  </a:schemeClr>
                </a:solidFill>
              </a:rPr>
              <a:t>xtraction</a:t>
            </a:r>
          </a:p>
        </p:txBody>
      </p:sp>
      <p:sp>
        <p:nvSpPr>
          <p:cNvPr id="61"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37" name="Rectangle 2">
            <a:extLst>
              <a:ext uri="{FF2B5EF4-FFF2-40B4-BE49-F238E27FC236}">
                <a16:creationId xmlns:a16="http://schemas.microsoft.com/office/drawing/2014/main" id="{1DA5F4DC-DD15-416E-AA14-01A329FAF0FE}"/>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38" name="Text Box 33">
            <a:extLst>
              <a:ext uri="{FF2B5EF4-FFF2-40B4-BE49-F238E27FC236}">
                <a16:creationId xmlns:a16="http://schemas.microsoft.com/office/drawing/2014/main" id="{BA68E1F9-2A93-48E0-AE56-9E1066353B70}"/>
              </a:ext>
            </a:extLst>
          </p:cNvPr>
          <p:cNvSpPr txBox="1">
            <a:spLocks noChangeArrowheads="1"/>
          </p:cNvSpPr>
          <p:nvPr/>
        </p:nvSpPr>
        <p:spPr bwMode="auto">
          <a:xfrm>
            <a:off x="948879" y="3953534"/>
            <a:ext cx="7780312" cy="1384995"/>
          </a:xfrm>
          <a:prstGeom prst="rect">
            <a:avLst/>
          </a:prstGeom>
          <a:solidFill>
            <a:schemeClr val="accent1">
              <a:lumMod val="40000"/>
              <a:lumOff val="60000"/>
            </a:schemeClr>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In </a:t>
            </a:r>
            <a:r>
              <a:rPr lang="en-US" altLang="en-US" sz="1400" b="1" dirty="0">
                <a:solidFill>
                  <a:schemeClr val="bg1">
                    <a:lumMod val="75000"/>
                  </a:schemeClr>
                </a:solidFill>
              </a:rPr>
              <a:t>PRK</a:t>
            </a:r>
            <a:r>
              <a:rPr lang="en-US" altLang="en-US" sz="1400" dirty="0">
                <a:solidFill>
                  <a:schemeClr val="bg1">
                    <a:lumMod val="75000"/>
                  </a:schemeClr>
                </a:solidFill>
              </a:rPr>
              <a:t>, the handling of the epithelium couldn’t be more straightforward. It is simply cast aside—via scraping, chemical destruction, brushing, lasing, etc. This makes </a:t>
            </a:r>
            <a:r>
              <a:rPr lang="en-US" sz="1400" dirty="0">
                <a:solidFill>
                  <a:schemeClr val="bg1">
                    <a:lumMod val="75000"/>
                  </a:schemeClr>
                </a:solidFill>
              </a:rPr>
              <a:t>PRK the simplest of the laser </a:t>
            </a:r>
            <a:r>
              <a:rPr lang="en-US" sz="1400" dirty="0" err="1">
                <a:solidFill>
                  <a:schemeClr val="bg1">
                    <a:lumMod val="75000"/>
                  </a:schemeClr>
                </a:solidFill>
              </a:rPr>
              <a:t>keratorablative</a:t>
            </a:r>
            <a:r>
              <a:rPr lang="en-US" sz="1400" dirty="0">
                <a:solidFill>
                  <a:schemeClr val="bg1">
                    <a:lumMod val="75000"/>
                  </a:schemeClr>
                </a:solidFill>
              </a:rPr>
              <a:t> procedures: get the epithelium out of the way, then forget about it. </a:t>
            </a:r>
          </a:p>
          <a:p>
            <a:pPr eaLnBrk="1" hangingPunct="1">
              <a:spcBef>
                <a:spcPct val="0"/>
              </a:spcBef>
              <a:buClrTx/>
              <a:buSzTx/>
              <a:buFontTx/>
              <a:buNone/>
            </a:pPr>
            <a:r>
              <a:rPr lang="en-US" sz="1400" dirty="0"/>
              <a:t>However, PRK is associated with several post-operative complications that render it problematic, two of which are 1) it produces significant post-op  pain , and 2) it is associated with an increased risk of post-op  haze formation—a potentially sight-threatening development.</a:t>
            </a:r>
          </a:p>
        </p:txBody>
      </p:sp>
      <p:sp>
        <p:nvSpPr>
          <p:cNvPr id="2" name="Oval 1">
            <a:extLst>
              <a:ext uri="{FF2B5EF4-FFF2-40B4-BE49-F238E27FC236}">
                <a16:creationId xmlns:a16="http://schemas.microsoft.com/office/drawing/2014/main" id="{E1B3E2AF-0E6B-4CEF-A3A7-8D68A8374397}"/>
              </a:ext>
            </a:extLst>
          </p:cNvPr>
          <p:cNvSpPr/>
          <p:nvPr/>
        </p:nvSpPr>
        <p:spPr>
          <a:xfrm>
            <a:off x="3065463" y="3323673"/>
            <a:ext cx="4390231" cy="50727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2FAD966-6585-4A99-B528-05DE480E01F8}"/>
              </a:ext>
            </a:extLst>
          </p:cNvPr>
          <p:cNvSpPr/>
          <p:nvPr/>
        </p:nvSpPr>
        <p:spPr>
          <a:xfrm>
            <a:off x="4989518" y="4877019"/>
            <a:ext cx="392907" cy="203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30ADE30-E427-4772-92C5-32567ABD162B}"/>
              </a:ext>
            </a:extLst>
          </p:cNvPr>
          <p:cNvSpPr/>
          <p:nvPr/>
        </p:nvSpPr>
        <p:spPr>
          <a:xfrm>
            <a:off x="3062288" y="5080476"/>
            <a:ext cx="1159475" cy="203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121934922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227CC750-8883-479B-9B20-F39888D50B52}"/>
              </a:ext>
            </a:extLst>
          </p:cNvPr>
          <p:cNvSpPr txBox="1"/>
          <p:nvPr/>
        </p:nvSpPr>
        <p:spPr>
          <a:xfrm>
            <a:off x="373923" y="5233975"/>
            <a:ext cx="8452025" cy="1077218"/>
          </a:xfrm>
          <a:prstGeom prst="rect">
            <a:avLst/>
          </a:prstGeom>
          <a:noFill/>
        </p:spPr>
        <p:txBody>
          <a:bodyPr wrap="square" rtlCol="0">
            <a:spAutoFit/>
          </a:bodyPr>
          <a:lstStyle/>
          <a:p>
            <a:r>
              <a:rPr lang="en-US" sz="1600" dirty="0">
                <a:solidFill>
                  <a:schemeClr val="bg1">
                    <a:lumMod val="75000"/>
                  </a:schemeClr>
                </a:solidFill>
              </a:rPr>
              <a:t>In </a:t>
            </a:r>
            <a:r>
              <a:rPr lang="en-US" sz="1600" b="1" dirty="0" err="1">
                <a:solidFill>
                  <a:schemeClr val="bg1">
                    <a:lumMod val="75000"/>
                  </a:schemeClr>
                </a:solidFill>
              </a:rPr>
              <a:t>keratoablative</a:t>
            </a:r>
            <a:r>
              <a:rPr lang="en-US" sz="1600" b="1" dirty="0">
                <a:solidFill>
                  <a:schemeClr val="bg1">
                    <a:lumMod val="75000"/>
                  </a:schemeClr>
                </a:solidFill>
              </a:rPr>
              <a:t> procedures</a:t>
            </a:r>
            <a:r>
              <a:rPr lang="en-US" sz="1600" dirty="0">
                <a:solidFill>
                  <a:schemeClr val="bg1">
                    <a:lumMod val="75000"/>
                  </a:schemeClr>
                </a:solidFill>
              </a:rPr>
              <a:t>, remodeling of the central cornea occurs via annihilation of the corneal stroma with an  excimer  laser. But before the  excimer  can get to the stroma, the corneal epithelium has to get out of the way. </a:t>
            </a:r>
            <a:r>
              <a:rPr lang="en-US" sz="1600" i="1" u="sng" dirty="0">
                <a:solidFill>
                  <a:srgbClr val="0000FF"/>
                </a:solidFill>
              </a:rPr>
              <a:t>The four </a:t>
            </a:r>
            <a:r>
              <a:rPr lang="en-US" sz="1600" i="1" u="sng" dirty="0" err="1">
                <a:solidFill>
                  <a:srgbClr val="0000FF"/>
                </a:solidFill>
              </a:rPr>
              <a:t>keratoablative</a:t>
            </a:r>
            <a:r>
              <a:rPr lang="en-US" sz="1600" i="1" u="sng" dirty="0">
                <a:solidFill>
                  <a:srgbClr val="0000FF"/>
                </a:solidFill>
              </a:rPr>
              <a:t> procedures differ solely in how the epithelium is handled.</a:t>
            </a:r>
          </a:p>
        </p:txBody>
      </p:sp>
      <p:sp>
        <p:nvSpPr>
          <p:cNvPr id="18434" name="Text Box 3"/>
          <p:cNvSpPr txBox="1">
            <a:spLocks noChangeArrowheads="1"/>
          </p:cNvSpPr>
          <p:nvPr/>
        </p:nvSpPr>
        <p:spPr bwMode="auto">
          <a:xfrm>
            <a:off x="3960819" y="762006"/>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8435"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18436" name="Text Box 5"/>
          <p:cNvSpPr txBox="1">
            <a:spLocks noChangeArrowheads="1"/>
          </p:cNvSpPr>
          <p:nvPr/>
        </p:nvSpPr>
        <p:spPr bwMode="auto">
          <a:xfrm>
            <a:off x="4416431" y="3048006"/>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18437"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7"/>
          <p:cNvSpPr>
            <a:spLocks noChangeShapeType="1"/>
          </p:cNvSpPr>
          <p:nvPr/>
        </p:nvSpPr>
        <p:spPr bwMode="auto">
          <a:xfrm>
            <a:off x="4724400" y="1474794"/>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Line 8"/>
          <p:cNvSpPr>
            <a:spLocks noChangeShapeType="1"/>
          </p:cNvSpPr>
          <p:nvPr/>
        </p:nvSpPr>
        <p:spPr bwMode="auto">
          <a:xfrm flipH="1">
            <a:off x="5424494"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9"/>
          <p:cNvSpPr>
            <a:spLocks noChangeShapeType="1"/>
          </p:cNvSpPr>
          <p:nvPr/>
        </p:nvSpPr>
        <p:spPr bwMode="auto">
          <a:xfrm>
            <a:off x="6583369" y="2544769"/>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Text Box 36"/>
          <p:cNvSpPr txBox="1">
            <a:spLocks noChangeArrowheads="1"/>
          </p:cNvSpPr>
          <p:nvPr/>
        </p:nvSpPr>
        <p:spPr bwMode="auto">
          <a:xfrm>
            <a:off x="6248400" y="3068644"/>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t>Laser</a:t>
            </a:r>
          </a:p>
        </p:txBody>
      </p:sp>
      <p:sp>
        <p:nvSpPr>
          <p:cNvPr id="18442" name="Line 11"/>
          <p:cNvSpPr>
            <a:spLocks noChangeShapeType="1"/>
          </p:cNvSpPr>
          <p:nvPr/>
        </p:nvSpPr>
        <p:spPr bwMode="auto">
          <a:xfrm>
            <a:off x="6301781" y="35814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3" name="Line 13"/>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4" name="Line 15"/>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F4BB8AA-1E9E-4DB1-AD94-042FF195304C}" type="slidenum">
              <a:rPr lang="en-US" altLang="en-US" sz="1000"/>
              <a:pPr>
                <a:spcBef>
                  <a:spcPct val="0"/>
                </a:spcBef>
                <a:buClrTx/>
                <a:buSzTx/>
                <a:buFontTx/>
                <a:buNone/>
              </a:pPr>
              <a:t>126</a:t>
            </a:fld>
            <a:endParaRPr lang="en-US" altLang="en-US" sz="1000"/>
          </a:p>
        </p:txBody>
      </p:sp>
      <p:sp>
        <p:nvSpPr>
          <p:cNvPr id="18450" name="Text Box 4"/>
          <p:cNvSpPr txBox="1">
            <a:spLocks noChangeArrowheads="1"/>
          </p:cNvSpPr>
          <p:nvPr/>
        </p:nvSpPr>
        <p:spPr bwMode="auto">
          <a:xfrm>
            <a:off x="1403356"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8451"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8452"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3"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4"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Phakic IOL</a:t>
            </a:r>
          </a:p>
        </p:txBody>
      </p:sp>
      <p:cxnSp>
        <p:nvCxnSpPr>
          <p:cNvPr id="14" name="Straight Arrow Connector 13"/>
          <p:cNvCxnSpPr>
            <a:stCxn id="18439" idx="0"/>
          </p:cNvCxnSpPr>
          <p:nvPr/>
        </p:nvCxnSpPr>
        <p:spPr>
          <a:xfrm>
            <a:off x="6583363" y="2522538"/>
            <a:ext cx="0" cy="449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72" name="Line 11"/>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3" name="Line 13"/>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4" name="Line 15"/>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cxnSp>
        <p:nvCxnSpPr>
          <p:cNvPr id="18" name="Straight Connector 17"/>
          <p:cNvCxnSpPr/>
          <p:nvPr/>
        </p:nvCxnSpPr>
        <p:spPr>
          <a:xfrm>
            <a:off x="6400800" y="3429000"/>
            <a:ext cx="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 Box 35"/>
          <p:cNvSpPr txBox="1">
            <a:spLocks noChangeArrowheads="1"/>
          </p:cNvSpPr>
          <p:nvPr/>
        </p:nvSpPr>
        <p:spPr bwMode="auto">
          <a:xfrm>
            <a:off x="6530381" y="3429006"/>
            <a:ext cx="5549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rgbClr val="0000FF"/>
                </a:solidFill>
              </a:rPr>
              <a:t>PRK</a:t>
            </a:r>
          </a:p>
        </p:txBody>
      </p:sp>
      <p:sp>
        <p:nvSpPr>
          <p:cNvPr id="63" name="Text Box 37"/>
          <p:cNvSpPr txBox="1">
            <a:spLocks noChangeArrowheads="1"/>
          </p:cNvSpPr>
          <p:nvPr/>
        </p:nvSpPr>
        <p:spPr bwMode="auto">
          <a:xfrm>
            <a:off x="6533556" y="3733806"/>
            <a:ext cx="764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64" name="Text Box 37"/>
          <p:cNvSpPr txBox="1">
            <a:spLocks noChangeArrowheads="1"/>
          </p:cNvSpPr>
          <p:nvPr/>
        </p:nvSpPr>
        <p:spPr bwMode="auto">
          <a:xfrm>
            <a:off x="6549431" y="4343406"/>
            <a:ext cx="6944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65" name="Text Box 40"/>
          <p:cNvSpPr txBox="1">
            <a:spLocks noChangeArrowheads="1"/>
          </p:cNvSpPr>
          <p:nvPr/>
        </p:nvSpPr>
        <p:spPr bwMode="auto">
          <a:xfrm>
            <a:off x="6543087" y="4648206"/>
            <a:ext cx="7328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66" name="Text Box 40"/>
          <p:cNvSpPr txBox="1">
            <a:spLocks noChangeArrowheads="1"/>
          </p:cNvSpPr>
          <p:nvPr/>
        </p:nvSpPr>
        <p:spPr bwMode="auto">
          <a:xfrm>
            <a:off x="6530381" y="4038606"/>
            <a:ext cx="10134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67" name="Text Box 28"/>
          <p:cNvSpPr txBox="1">
            <a:spLocks noChangeArrowheads="1"/>
          </p:cNvSpPr>
          <p:nvPr/>
        </p:nvSpPr>
        <p:spPr bwMode="auto">
          <a:xfrm>
            <a:off x="3440256" y="4304574"/>
            <a:ext cx="284565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n-situ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68" name="Text Box 33"/>
          <p:cNvSpPr txBox="1">
            <a:spLocks noChangeArrowheads="1"/>
          </p:cNvSpPr>
          <p:nvPr/>
        </p:nvSpPr>
        <p:spPr bwMode="auto">
          <a:xfrm>
            <a:off x="3392165" y="3401160"/>
            <a:ext cx="289374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rgbClr val="0000FF"/>
                </a:solidFill>
              </a:rPr>
              <a:t>P</a:t>
            </a:r>
            <a:r>
              <a:rPr lang="en-US" altLang="en-US" sz="1600" dirty="0" err="1">
                <a:solidFill>
                  <a:srgbClr val="0000FF"/>
                </a:solidFill>
              </a:rPr>
              <a:t>hoto</a:t>
            </a:r>
            <a:r>
              <a:rPr lang="en-US" altLang="en-US" sz="1700" b="1" dirty="0" err="1">
                <a:solidFill>
                  <a:srgbClr val="0000FF"/>
                </a:solidFill>
              </a:rPr>
              <a:t>R</a:t>
            </a:r>
            <a:r>
              <a:rPr lang="en-US" altLang="en-US" sz="1600" dirty="0" err="1">
                <a:solidFill>
                  <a:srgbClr val="0000FF"/>
                </a:solidFill>
              </a:rPr>
              <a:t>efractive</a:t>
            </a:r>
            <a:r>
              <a:rPr lang="en-US" altLang="en-US" sz="1600" dirty="0">
                <a:solidFill>
                  <a:srgbClr val="0000FF"/>
                </a:solidFill>
              </a:rPr>
              <a:t> </a:t>
            </a:r>
            <a:r>
              <a:rPr lang="en-US" altLang="en-US" sz="1700" b="1" dirty="0">
                <a:solidFill>
                  <a:srgbClr val="0000FF"/>
                </a:solidFill>
              </a:rPr>
              <a:t>K</a:t>
            </a:r>
            <a:r>
              <a:rPr lang="en-US" altLang="en-US" sz="1600" dirty="0">
                <a:solidFill>
                  <a:srgbClr val="0000FF"/>
                </a:solidFill>
              </a:rPr>
              <a:t>eratectomy</a:t>
            </a:r>
          </a:p>
        </p:txBody>
      </p:sp>
      <p:sp>
        <p:nvSpPr>
          <p:cNvPr id="69" name="Text Box 38"/>
          <p:cNvSpPr txBox="1">
            <a:spLocks noChangeArrowheads="1"/>
          </p:cNvSpPr>
          <p:nvPr/>
        </p:nvSpPr>
        <p:spPr bwMode="auto">
          <a:xfrm>
            <a:off x="2792642" y="3701534"/>
            <a:ext cx="3493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600" dirty="0" err="1">
                <a:solidFill>
                  <a:schemeClr val="bg1">
                    <a:lumMod val="75000"/>
                  </a:schemeClr>
                </a:solidFill>
              </a:rPr>
              <a:t>Sub</a:t>
            </a:r>
            <a:r>
              <a:rPr lang="en-US" altLang="en-US" sz="1800" b="1" dirty="0" err="1">
                <a:solidFill>
                  <a:schemeClr val="bg1">
                    <a:lumMod val="75000"/>
                  </a:schemeClr>
                </a:solidFill>
              </a:rPr>
              <a:t>E</a:t>
            </a:r>
            <a:r>
              <a:rPr lang="en-US" altLang="en-US" sz="1600" dirty="0" err="1">
                <a:solidFill>
                  <a:schemeClr val="bg1">
                    <a:lumMod val="75000"/>
                  </a:schemeClr>
                </a:solidFill>
              </a:rPr>
              <a:t>pithelial</a:t>
            </a:r>
            <a:r>
              <a:rPr lang="en-US" altLang="en-US" sz="1600" dirty="0">
                <a:solidFill>
                  <a:schemeClr val="bg1">
                    <a:lumMod val="75000"/>
                  </a:schemeClr>
                </a:solidFill>
              </a:rPr>
              <a:t>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70" name="Text Box 41"/>
          <p:cNvSpPr txBox="1">
            <a:spLocks noChangeArrowheads="1"/>
          </p:cNvSpPr>
          <p:nvPr/>
        </p:nvSpPr>
        <p:spPr bwMode="auto">
          <a:xfrm>
            <a:off x="2625868" y="4013282"/>
            <a:ext cx="366638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Epi</a:t>
            </a:r>
            <a:r>
              <a:rPr lang="en-US" altLang="en-US" sz="1600" dirty="0" err="1">
                <a:solidFill>
                  <a:schemeClr val="bg1">
                    <a:lumMod val="75000"/>
                  </a:schemeClr>
                </a:solidFill>
              </a:rPr>
              <a:t>polis</a:t>
            </a:r>
            <a:r>
              <a:rPr lang="en-US" altLang="en-US" sz="1700" b="1" dirty="0">
                <a:solidFill>
                  <a:schemeClr val="bg1">
                    <a:lumMod val="75000"/>
                  </a:schemeClr>
                </a:solidFill>
              </a:rPr>
              <a:t> </a:t>
            </a: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n-situ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71" name="Text Box 28"/>
          <p:cNvSpPr txBox="1">
            <a:spLocks noChangeArrowheads="1"/>
          </p:cNvSpPr>
          <p:nvPr/>
        </p:nvSpPr>
        <p:spPr bwMode="auto">
          <a:xfrm>
            <a:off x="2924519" y="4605646"/>
            <a:ext cx="335700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SM</a:t>
            </a:r>
            <a:r>
              <a:rPr lang="en-US" altLang="en-US" sz="1600" dirty="0" err="1">
                <a:solidFill>
                  <a:schemeClr val="bg1">
                    <a:lumMod val="75000"/>
                  </a:schemeClr>
                </a:solidFill>
              </a:rPr>
              <a:t>all</a:t>
            </a:r>
            <a:r>
              <a:rPr lang="en-US" altLang="en-US" sz="1600" dirty="0">
                <a:solidFill>
                  <a:schemeClr val="bg1">
                    <a:lumMod val="75000"/>
                  </a:schemeClr>
                </a:solidFill>
              </a:rPr>
              <a:t>-</a:t>
            </a:r>
            <a:r>
              <a:rPr lang="en-US" altLang="en-US" sz="1700" b="1" dirty="0">
                <a:solidFill>
                  <a:schemeClr val="bg1">
                    <a:lumMod val="75000"/>
                  </a:schemeClr>
                </a:solidFill>
              </a:rPr>
              <a:t>I</a:t>
            </a:r>
            <a:r>
              <a:rPr lang="en-US" altLang="en-US" sz="1600" dirty="0">
                <a:solidFill>
                  <a:schemeClr val="bg1">
                    <a:lumMod val="75000"/>
                  </a:schemeClr>
                </a:solidFill>
              </a:rPr>
              <a:t>ncision </a:t>
            </a:r>
            <a:r>
              <a:rPr lang="en-US" altLang="en-US" sz="1700" b="1" dirty="0">
                <a:solidFill>
                  <a:schemeClr val="bg1">
                    <a:lumMod val="75000"/>
                  </a:schemeClr>
                </a:solidFill>
              </a:rPr>
              <a:t>L</a:t>
            </a:r>
            <a:r>
              <a:rPr lang="en-US" altLang="en-US" sz="1600" dirty="0">
                <a:solidFill>
                  <a:schemeClr val="bg1">
                    <a:lumMod val="75000"/>
                  </a:schemeClr>
                </a:solidFill>
              </a:rPr>
              <a:t>enticule </a:t>
            </a:r>
            <a:r>
              <a:rPr lang="en-US" altLang="en-US" sz="1700" b="1" dirty="0">
                <a:solidFill>
                  <a:schemeClr val="bg1">
                    <a:lumMod val="75000"/>
                  </a:schemeClr>
                </a:solidFill>
              </a:rPr>
              <a:t>E</a:t>
            </a:r>
            <a:r>
              <a:rPr lang="en-US" altLang="en-US" sz="1600" dirty="0">
                <a:solidFill>
                  <a:schemeClr val="bg1">
                    <a:lumMod val="75000"/>
                  </a:schemeClr>
                </a:solidFill>
              </a:rPr>
              <a:t>xtraction</a:t>
            </a:r>
          </a:p>
        </p:txBody>
      </p:sp>
      <p:sp>
        <p:nvSpPr>
          <p:cNvPr id="61"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37" name="Rectangle 2">
            <a:extLst>
              <a:ext uri="{FF2B5EF4-FFF2-40B4-BE49-F238E27FC236}">
                <a16:creationId xmlns:a16="http://schemas.microsoft.com/office/drawing/2014/main" id="{1DA5F4DC-DD15-416E-AA14-01A329FAF0FE}"/>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38" name="Text Box 33">
            <a:extLst>
              <a:ext uri="{FF2B5EF4-FFF2-40B4-BE49-F238E27FC236}">
                <a16:creationId xmlns:a16="http://schemas.microsoft.com/office/drawing/2014/main" id="{BA68E1F9-2A93-48E0-AE56-9E1066353B70}"/>
              </a:ext>
            </a:extLst>
          </p:cNvPr>
          <p:cNvSpPr txBox="1">
            <a:spLocks noChangeArrowheads="1"/>
          </p:cNvSpPr>
          <p:nvPr/>
        </p:nvSpPr>
        <p:spPr bwMode="auto">
          <a:xfrm>
            <a:off x="948879" y="3953534"/>
            <a:ext cx="7780312" cy="1384995"/>
          </a:xfrm>
          <a:prstGeom prst="rect">
            <a:avLst/>
          </a:prstGeom>
          <a:solidFill>
            <a:schemeClr val="accent1">
              <a:lumMod val="40000"/>
              <a:lumOff val="60000"/>
            </a:schemeClr>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In </a:t>
            </a:r>
            <a:r>
              <a:rPr lang="en-US" altLang="en-US" sz="1400" b="1" dirty="0">
                <a:solidFill>
                  <a:schemeClr val="bg1">
                    <a:lumMod val="75000"/>
                  </a:schemeClr>
                </a:solidFill>
              </a:rPr>
              <a:t>PRK</a:t>
            </a:r>
            <a:r>
              <a:rPr lang="en-US" altLang="en-US" sz="1400" dirty="0">
                <a:solidFill>
                  <a:schemeClr val="bg1">
                    <a:lumMod val="75000"/>
                  </a:schemeClr>
                </a:solidFill>
              </a:rPr>
              <a:t>, the handling of the epithelium couldn’t be more straightforward. It is simply cast aside—via scraping, chemical destruction, brushing, lasing, etc. This makes </a:t>
            </a:r>
            <a:r>
              <a:rPr lang="en-US" sz="1400" dirty="0">
                <a:solidFill>
                  <a:schemeClr val="bg1">
                    <a:lumMod val="75000"/>
                  </a:schemeClr>
                </a:solidFill>
              </a:rPr>
              <a:t>PRK the simplest of the laser </a:t>
            </a:r>
            <a:r>
              <a:rPr lang="en-US" sz="1400" dirty="0" err="1">
                <a:solidFill>
                  <a:schemeClr val="bg1">
                    <a:lumMod val="75000"/>
                  </a:schemeClr>
                </a:solidFill>
              </a:rPr>
              <a:t>keratorablative</a:t>
            </a:r>
            <a:r>
              <a:rPr lang="en-US" sz="1400" dirty="0">
                <a:solidFill>
                  <a:schemeClr val="bg1">
                    <a:lumMod val="75000"/>
                  </a:schemeClr>
                </a:solidFill>
              </a:rPr>
              <a:t> procedures: get the epithelium out of the way, then forget about it. </a:t>
            </a:r>
          </a:p>
          <a:p>
            <a:pPr eaLnBrk="1" hangingPunct="1">
              <a:spcBef>
                <a:spcPct val="0"/>
              </a:spcBef>
              <a:buClrTx/>
              <a:buSzTx/>
              <a:buFontTx/>
              <a:buNone/>
            </a:pPr>
            <a:r>
              <a:rPr lang="en-US" sz="1400" dirty="0"/>
              <a:t>However, PRK is associated with several post-operative complications that render it problematic, two of which are 1) it produces significant post-op  pain , and 2) it is associated with an increased risk of post-op  haze formation—a potentially sight-threatening development.</a:t>
            </a:r>
          </a:p>
        </p:txBody>
      </p:sp>
      <p:sp>
        <p:nvSpPr>
          <p:cNvPr id="2" name="Oval 1">
            <a:extLst>
              <a:ext uri="{FF2B5EF4-FFF2-40B4-BE49-F238E27FC236}">
                <a16:creationId xmlns:a16="http://schemas.microsoft.com/office/drawing/2014/main" id="{E1B3E2AF-0E6B-4CEF-A3A7-8D68A8374397}"/>
              </a:ext>
            </a:extLst>
          </p:cNvPr>
          <p:cNvSpPr/>
          <p:nvPr/>
        </p:nvSpPr>
        <p:spPr>
          <a:xfrm>
            <a:off x="3065463" y="3323673"/>
            <a:ext cx="4390231" cy="50727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430761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F4BB8AA-1E9E-4DB1-AD94-042FF195304C}" type="slidenum">
              <a:rPr lang="en-US" altLang="en-US" sz="1000"/>
              <a:pPr>
                <a:spcBef>
                  <a:spcPct val="0"/>
                </a:spcBef>
                <a:buClrTx/>
                <a:buSzTx/>
                <a:buFontTx/>
                <a:buNone/>
              </a:pPr>
              <a:t>127</a:t>
            </a:fld>
            <a:endParaRPr lang="en-US" altLang="en-US" sz="1000"/>
          </a:p>
        </p:txBody>
      </p:sp>
      <p:sp>
        <p:nvSpPr>
          <p:cNvPr id="37" name="Rectangle 2">
            <a:extLst>
              <a:ext uri="{FF2B5EF4-FFF2-40B4-BE49-F238E27FC236}">
                <a16:creationId xmlns:a16="http://schemas.microsoft.com/office/drawing/2014/main" id="{1DA5F4DC-DD15-416E-AA14-01A329FAF0FE}"/>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41" name="TextBox 2">
            <a:extLst>
              <a:ext uri="{FF2B5EF4-FFF2-40B4-BE49-F238E27FC236}">
                <a16:creationId xmlns:a16="http://schemas.microsoft.com/office/drawing/2014/main" id="{441CC05A-7FA7-4414-A420-54E33C9AB10E}"/>
              </a:ext>
            </a:extLst>
          </p:cNvPr>
          <p:cNvSpPr txBox="1">
            <a:spLocks noChangeArrowheads="1"/>
          </p:cNvSpPr>
          <p:nvPr/>
        </p:nvSpPr>
        <p:spPr bwMode="auto">
          <a:xfrm>
            <a:off x="3668713" y="6065838"/>
            <a:ext cx="1760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a:t>Post-PRK haze</a:t>
            </a:r>
          </a:p>
        </p:txBody>
      </p:sp>
      <p:pic>
        <p:nvPicPr>
          <p:cNvPr id="42" name="Picture 3">
            <a:extLst>
              <a:ext uri="{FF2B5EF4-FFF2-40B4-BE49-F238E27FC236}">
                <a16:creationId xmlns:a16="http://schemas.microsoft.com/office/drawing/2014/main" id="{5AE54AD9-FCE5-4B9B-88B0-10CFA7030A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1924" y="1091406"/>
            <a:ext cx="6234113"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07986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3960819" y="762006"/>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8435"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18436" name="Text Box 5"/>
          <p:cNvSpPr txBox="1">
            <a:spLocks noChangeArrowheads="1"/>
          </p:cNvSpPr>
          <p:nvPr/>
        </p:nvSpPr>
        <p:spPr bwMode="auto">
          <a:xfrm>
            <a:off x="4416431" y="3048006"/>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18437"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7"/>
          <p:cNvSpPr>
            <a:spLocks noChangeShapeType="1"/>
          </p:cNvSpPr>
          <p:nvPr/>
        </p:nvSpPr>
        <p:spPr bwMode="auto">
          <a:xfrm>
            <a:off x="4724400" y="1474794"/>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Line 8"/>
          <p:cNvSpPr>
            <a:spLocks noChangeShapeType="1"/>
          </p:cNvSpPr>
          <p:nvPr/>
        </p:nvSpPr>
        <p:spPr bwMode="auto">
          <a:xfrm flipH="1">
            <a:off x="5424494"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9"/>
          <p:cNvSpPr>
            <a:spLocks noChangeShapeType="1"/>
          </p:cNvSpPr>
          <p:nvPr/>
        </p:nvSpPr>
        <p:spPr bwMode="auto">
          <a:xfrm>
            <a:off x="6583369" y="2544769"/>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Text Box 36"/>
          <p:cNvSpPr txBox="1">
            <a:spLocks noChangeArrowheads="1"/>
          </p:cNvSpPr>
          <p:nvPr/>
        </p:nvSpPr>
        <p:spPr bwMode="auto">
          <a:xfrm>
            <a:off x="6248400" y="3068644"/>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t>Laser</a:t>
            </a:r>
          </a:p>
        </p:txBody>
      </p:sp>
      <p:sp>
        <p:nvSpPr>
          <p:cNvPr id="18442" name="Line 11"/>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3" name="Line 13"/>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4" name="Line 15"/>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F4BB8AA-1E9E-4DB1-AD94-042FF195304C}" type="slidenum">
              <a:rPr lang="en-US" altLang="en-US" sz="1000"/>
              <a:pPr>
                <a:spcBef>
                  <a:spcPct val="0"/>
                </a:spcBef>
                <a:buClrTx/>
                <a:buSzTx/>
                <a:buFontTx/>
                <a:buNone/>
              </a:pPr>
              <a:t>128</a:t>
            </a:fld>
            <a:endParaRPr lang="en-US" altLang="en-US" sz="1000"/>
          </a:p>
        </p:txBody>
      </p:sp>
      <p:sp>
        <p:nvSpPr>
          <p:cNvPr id="18450" name="Text Box 4"/>
          <p:cNvSpPr txBox="1">
            <a:spLocks noChangeArrowheads="1"/>
          </p:cNvSpPr>
          <p:nvPr/>
        </p:nvSpPr>
        <p:spPr bwMode="auto">
          <a:xfrm>
            <a:off x="1403356"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8451"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8452"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3"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4"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Phakic IOL</a:t>
            </a:r>
          </a:p>
        </p:txBody>
      </p:sp>
      <p:cxnSp>
        <p:nvCxnSpPr>
          <p:cNvPr id="14" name="Straight Arrow Connector 13"/>
          <p:cNvCxnSpPr>
            <a:stCxn id="18439" idx="0"/>
          </p:cNvCxnSpPr>
          <p:nvPr/>
        </p:nvCxnSpPr>
        <p:spPr>
          <a:xfrm>
            <a:off x="6583363" y="2522538"/>
            <a:ext cx="0" cy="449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72" name="Line 11"/>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3" name="Line 13"/>
          <p:cNvSpPr>
            <a:spLocks noChangeShapeType="1"/>
          </p:cNvSpPr>
          <p:nvPr/>
        </p:nvSpPr>
        <p:spPr bwMode="auto">
          <a:xfrm>
            <a:off x="6285906" y="44958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4" name="Line 15"/>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cxnSp>
        <p:nvCxnSpPr>
          <p:cNvPr id="18" name="Straight Connector 17"/>
          <p:cNvCxnSpPr/>
          <p:nvPr/>
        </p:nvCxnSpPr>
        <p:spPr>
          <a:xfrm>
            <a:off x="6400800" y="3429000"/>
            <a:ext cx="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 Box 35"/>
          <p:cNvSpPr txBox="1">
            <a:spLocks noChangeArrowheads="1"/>
          </p:cNvSpPr>
          <p:nvPr/>
        </p:nvSpPr>
        <p:spPr bwMode="auto">
          <a:xfrm>
            <a:off x="6530381" y="3429006"/>
            <a:ext cx="5549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63" name="Text Box 37"/>
          <p:cNvSpPr txBox="1">
            <a:spLocks noChangeArrowheads="1"/>
          </p:cNvSpPr>
          <p:nvPr/>
        </p:nvSpPr>
        <p:spPr bwMode="auto">
          <a:xfrm>
            <a:off x="6533556" y="3733806"/>
            <a:ext cx="764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64" name="Text Box 37"/>
          <p:cNvSpPr txBox="1">
            <a:spLocks noChangeArrowheads="1"/>
          </p:cNvSpPr>
          <p:nvPr/>
        </p:nvSpPr>
        <p:spPr bwMode="auto">
          <a:xfrm>
            <a:off x="6549431" y="4343406"/>
            <a:ext cx="6944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LASIK</a:t>
            </a:r>
          </a:p>
        </p:txBody>
      </p:sp>
      <p:sp>
        <p:nvSpPr>
          <p:cNvPr id="65" name="Text Box 40"/>
          <p:cNvSpPr txBox="1">
            <a:spLocks noChangeArrowheads="1"/>
          </p:cNvSpPr>
          <p:nvPr/>
        </p:nvSpPr>
        <p:spPr bwMode="auto">
          <a:xfrm>
            <a:off x="6543087" y="4648206"/>
            <a:ext cx="7328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66" name="Text Box 40"/>
          <p:cNvSpPr txBox="1">
            <a:spLocks noChangeArrowheads="1"/>
          </p:cNvSpPr>
          <p:nvPr/>
        </p:nvSpPr>
        <p:spPr bwMode="auto">
          <a:xfrm>
            <a:off x="6530381" y="4038606"/>
            <a:ext cx="10134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67" name="Text Box 28"/>
          <p:cNvSpPr txBox="1">
            <a:spLocks noChangeArrowheads="1"/>
          </p:cNvSpPr>
          <p:nvPr/>
        </p:nvSpPr>
        <p:spPr bwMode="auto">
          <a:xfrm>
            <a:off x="3440256" y="4304574"/>
            <a:ext cx="284565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t>LAS</a:t>
            </a:r>
            <a:r>
              <a:rPr lang="en-US" altLang="en-US" sz="1600" dirty="0" err="1"/>
              <a:t>er</a:t>
            </a:r>
            <a:r>
              <a:rPr lang="en-US" altLang="en-US" sz="1600" dirty="0"/>
              <a:t> </a:t>
            </a:r>
            <a:r>
              <a:rPr lang="en-US" altLang="en-US" sz="1700" b="1" dirty="0"/>
              <a:t>I</a:t>
            </a:r>
            <a:r>
              <a:rPr lang="en-US" altLang="en-US" sz="1600" dirty="0"/>
              <a:t>n-situ </a:t>
            </a:r>
            <a:r>
              <a:rPr lang="en-US" altLang="en-US" sz="1700" b="1" dirty="0"/>
              <a:t>K</a:t>
            </a:r>
            <a:r>
              <a:rPr lang="en-US" altLang="en-US" sz="1600" dirty="0"/>
              <a:t>eratomileusis</a:t>
            </a:r>
          </a:p>
        </p:txBody>
      </p:sp>
      <p:sp>
        <p:nvSpPr>
          <p:cNvPr id="68" name="Text Box 33"/>
          <p:cNvSpPr txBox="1">
            <a:spLocks noChangeArrowheads="1"/>
          </p:cNvSpPr>
          <p:nvPr/>
        </p:nvSpPr>
        <p:spPr bwMode="auto">
          <a:xfrm>
            <a:off x="3392165" y="3401160"/>
            <a:ext cx="289374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P</a:t>
            </a:r>
            <a:r>
              <a:rPr lang="en-US" altLang="en-US" sz="1600" dirty="0" err="1">
                <a:solidFill>
                  <a:schemeClr val="bg1">
                    <a:lumMod val="75000"/>
                  </a:schemeClr>
                </a:solidFill>
              </a:rPr>
              <a:t>hoto</a:t>
            </a:r>
            <a:r>
              <a:rPr lang="en-US" altLang="en-US" sz="1700" b="1" dirty="0" err="1">
                <a:solidFill>
                  <a:schemeClr val="bg1">
                    <a:lumMod val="75000"/>
                  </a:schemeClr>
                </a:solidFill>
              </a:rPr>
              <a:t>R</a:t>
            </a:r>
            <a:r>
              <a:rPr lang="en-US" altLang="en-US" sz="1600" dirty="0" err="1">
                <a:solidFill>
                  <a:schemeClr val="bg1">
                    <a:lumMod val="75000"/>
                  </a:schemeClr>
                </a:solidFill>
              </a:rPr>
              <a:t>efractive</a:t>
            </a:r>
            <a:r>
              <a:rPr lang="en-US" altLang="en-US" sz="1600" dirty="0">
                <a:solidFill>
                  <a:schemeClr val="bg1">
                    <a:lumMod val="75000"/>
                  </a:schemeClr>
                </a:solidFill>
              </a:rPr>
              <a:t> </a:t>
            </a:r>
            <a:r>
              <a:rPr lang="en-US" altLang="en-US" sz="1700" b="1" dirty="0">
                <a:solidFill>
                  <a:schemeClr val="bg1">
                    <a:lumMod val="75000"/>
                  </a:schemeClr>
                </a:solidFill>
              </a:rPr>
              <a:t>K</a:t>
            </a:r>
            <a:r>
              <a:rPr lang="en-US" altLang="en-US" sz="1600" dirty="0">
                <a:solidFill>
                  <a:schemeClr val="bg1">
                    <a:lumMod val="75000"/>
                  </a:schemeClr>
                </a:solidFill>
              </a:rPr>
              <a:t>eratectomy</a:t>
            </a:r>
          </a:p>
        </p:txBody>
      </p:sp>
      <p:sp>
        <p:nvSpPr>
          <p:cNvPr id="69" name="Text Box 38"/>
          <p:cNvSpPr txBox="1">
            <a:spLocks noChangeArrowheads="1"/>
          </p:cNvSpPr>
          <p:nvPr/>
        </p:nvSpPr>
        <p:spPr bwMode="auto">
          <a:xfrm>
            <a:off x="2792642" y="3701534"/>
            <a:ext cx="3493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600" dirty="0" err="1">
                <a:solidFill>
                  <a:schemeClr val="bg1">
                    <a:lumMod val="75000"/>
                  </a:schemeClr>
                </a:solidFill>
              </a:rPr>
              <a:t>Sub</a:t>
            </a:r>
            <a:r>
              <a:rPr lang="en-US" altLang="en-US" sz="1800" b="1" dirty="0" err="1">
                <a:solidFill>
                  <a:schemeClr val="bg1">
                    <a:lumMod val="75000"/>
                  </a:schemeClr>
                </a:solidFill>
              </a:rPr>
              <a:t>E</a:t>
            </a:r>
            <a:r>
              <a:rPr lang="en-US" altLang="en-US" sz="1600" dirty="0" err="1">
                <a:solidFill>
                  <a:schemeClr val="bg1">
                    <a:lumMod val="75000"/>
                  </a:schemeClr>
                </a:solidFill>
              </a:rPr>
              <a:t>pithelial</a:t>
            </a:r>
            <a:r>
              <a:rPr lang="en-US" altLang="en-US" sz="1600" dirty="0">
                <a:solidFill>
                  <a:schemeClr val="bg1">
                    <a:lumMod val="75000"/>
                  </a:schemeClr>
                </a:solidFill>
              </a:rPr>
              <a:t>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70" name="Text Box 41"/>
          <p:cNvSpPr txBox="1">
            <a:spLocks noChangeArrowheads="1"/>
          </p:cNvSpPr>
          <p:nvPr/>
        </p:nvSpPr>
        <p:spPr bwMode="auto">
          <a:xfrm>
            <a:off x="2625868" y="4013282"/>
            <a:ext cx="366638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Epi</a:t>
            </a:r>
            <a:r>
              <a:rPr lang="en-US" altLang="en-US" sz="1600" dirty="0" err="1">
                <a:solidFill>
                  <a:schemeClr val="bg1">
                    <a:lumMod val="75000"/>
                  </a:schemeClr>
                </a:solidFill>
              </a:rPr>
              <a:t>polis</a:t>
            </a:r>
            <a:r>
              <a:rPr lang="en-US" altLang="en-US" sz="1700" b="1" dirty="0">
                <a:solidFill>
                  <a:schemeClr val="bg1">
                    <a:lumMod val="75000"/>
                  </a:schemeClr>
                </a:solidFill>
              </a:rPr>
              <a:t> </a:t>
            </a: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n-situ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71" name="Text Box 28"/>
          <p:cNvSpPr txBox="1">
            <a:spLocks noChangeArrowheads="1"/>
          </p:cNvSpPr>
          <p:nvPr/>
        </p:nvSpPr>
        <p:spPr bwMode="auto">
          <a:xfrm>
            <a:off x="2924519" y="4605646"/>
            <a:ext cx="335700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SM</a:t>
            </a:r>
            <a:r>
              <a:rPr lang="en-US" altLang="en-US" sz="1600" dirty="0" err="1">
                <a:solidFill>
                  <a:schemeClr val="bg1">
                    <a:lumMod val="75000"/>
                  </a:schemeClr>
                </a:solidFill>
              </a:rPr>
              <a:t>all</a:t>
            </a:r>
            <a:r>
              <a:rPr lang="en-US" altLang="en-US" sz="1600" dirty="0">
                <a:solidFill>
                  <a:schemeClr val="bg1">
                    <a:lumMod val="75000"/>
                  </a:schemeClr>
                </a:solidFill>
              </a:rPr>
              <a:t>-</a:t>
            </a:r>
            <a:r>
              <a:rPr lang="en-US" altLang="en-US" sz="1700" b="1" dirty="0">
                <a:solidFill>
                  <a:schemeClr val="bg1">
                    <a:lumMod val="75000"/>
                  </a:schemeClr>
                </a:solidFill>
              </a:rPr>
              <a:t>I</a:t>
            </a:r>
            <a:r>
              <a:rPr lang="en-US" altLang="en-US" sz="1600" dirty="0">
                <a:solidFill>
                  <a:schemeClr val="bg1">
                    <a:lumMod val="75000"/>
                  </a:schemeClr>
                </a:solidFill>
              </a:rPr>
              <a:t>ncision </a:t>
            </a:r>
            <a:r>
              <a:rPr lang="en-US" altLang="en-US" sz="1700" b="1" dirty="0">
                <a:solidFill>
                  <a:schemeClr val="bg1">
                    <a:lumMod val="75000"/>
                  </a:schemeClr>
                </a:solidFill>
              </a:rPr>
              <a:t>L</a:t>
            </a:r>
            <a:r>
              <a:rPr lang="en-US" altLang="en-US" sz="1600" dirty="0">
                <a:solidFill>
                  <a:schemeClr val="bg1">
                    <a:lumMod val="75000"/>
                  </a:schemeClr>
                </a:solidFill>
              </a:rPr>
              <a:t>enticule </a:t>
            </a:r>
            <a:r>
              <a:rPr lang="en-US" altLang="en-US" sz="1700" b="1" dirty="0">
                <a:solidFill>
                  <a:schemeClr val="bg1">
                    <a:lumMod val="75000"/>
                  </a:schemeClr>
                </a:solidFill>
              </a:rPr>
              <a:t>E</a:t>
            </a:r>
            <a:r>
              <a:rPr lang="en-US" altLang="en-US" sz="1600" dirty="0">
                <a:solidFill>
                  <a:schemeClr val="bg1">
                    <a:lumMod val="75000"/>
                  </a:schemeClr>
                </a:solidFill>
              </a:rPr>
              <a:t>xtraction</a:t>
            </a:r>
          </a:p>
        </p:txBody>
      </p:sp>
      <p:sp>
        <p:nvSpPr>
          <p:cNvPr id="61"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37" name="Rectangle 2">
            <a:extLst>
              <a:ext uri="{FF2B5EF4-FFF2-40B4-BE49-F238E27FC236}">
                <a16:creationId xmlns:a16="http://schemas.microsoft.com/office/drawing/2014/main" id="{1DA5F4DC-DD15-416E-AA14-01A329FAF0FE}"/>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38" name="Oval 37">
            <a:extLst>
              <a:ext uri="{FF2B5EF4-FFF2-40B4-BE49-F238E27FC236}">
                <a16:creationId xmlns:a16="http://schemas.microsoft.com/office/drawing/2014/main" id="{0691F9DA-E0FC-463B-8675-42274BEE12EB}"/>
              </a:ext>
            </a:extLst>
          </p:cNvPr>
          <p:cNvSpPr/>
          <p:nvPr/>
        </p:nvSpPr>
        <p:spPr>
          <a:xfrm>
            <a:off x="3231379" y="4221749"/>
            <a:ext cx="4236221" cy="50727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0BC7EDF0-B71A-440A-BB31-6DA5D2341B4D}"/>
              </a:ext>
            </a:extLst>
          </p:cNvPr>
          <p:cNvSpPr txBox="1"/>
          <p:nvPr/>
        </p:nvSpPr>
        <p:spPr>
          <a:xfrm>
            <a:off x="373923" y="5233975"/>
            <a:ext cx="8389077" cy="1077218"/>
          </a:xfrm>
          <a:prstGeom prst="rect">
            <a:avLst/>
          </a:prstGeom>
          <a:noFill/>
        </p:spPr>
        <p:txBody>
          <a:bodyPr wrap="square" rtlCol="0">
            <a:spAutoFit/>
          </a:bodyPr>
          <a:lstStyle/>
          <a:p>
            <a:r>
              <a:rPr lang="en-US" sz="1600" dirty="0">
                <a:solidFill>
                  <a:schemeClr val="bg1">
                    <a:lumMod val="75000"/>
                  </a:schemeClr>
                </a:solidFill>
              </a:rPr>
              <a:t>In </a:t>
            </a:r>
            <a:r>
              <a:rPr lang="en-US" sz="1600" b="1" dirty="0" err="1">
                <a:solidFill>
                  <a:schemeClr val="bg1">
                    <a:lumMod val="75000"/>
                  </a:schemeClr>
                </a:solidFill>
              </a:rPr>
              <a:t>keratoablative</a:t>
            </a:r>
            <a:r>
              <a:rPr lang="en-US" sz="1600" b="1" dirty="0">
                <a:solidFill>
                  <a:schemeClr val="bg1">
                    <a:lumMod val="75000"/>
                  </a:schemeClr>
                </a:solidFill>
              </a:rPr>
              <a:t> procedures</a:t>
            </a:r>
            <a:r>
              <a:rPr lang="en-US" sz="1600" dirty="0">
                <a:solidFill>
                  <a:schemeClr val="bg1">
                    <a:lumMod val="75000"/>
                  </a:schemeClr>
                </a:solidFill>
              </a:rPr>
              <a:t>, remodeling of the central cornea occurs via annihilation    of the corneal stroma with an excimer laser. But before the excimer can get to the stroma, the corneal epithelium has to get out of the way. </a:t>
            </a:r>
            <a:r>
              <a:rPr lang="en-US" sz="1600" i="1" u="sng" dirty="0">
                <a:solidFill>
                  <a:srgbClr val="0000FF"/>
                </a:solidFill>
              </a:rPr>
              <a:t>The four </a:t>
            </a:r>
            <a:r>
              <a:rPr lang="en-US" sz="1600" i="1" u="sng" dirty="0" err="1">
                <a:solidFill>
                  <a:srgbClr val="0000FF"/>
                </a:solidFill>
              </a:rPr>
              <a:t>keratoablative</a:t>
            </a:r>
            <a:r>
              <a:rPr lang="en-US" sz="1600" i="1" u="sng" dirty="0">
                <a:solidFill>
                  <a:srgbClr val="0000FF"/>
                </a:solidFill>
              </a:rPr>
              <a:t> procedures differ solely in how the epithelium is handled.</a:t>
            </a:r>
          </a:p>
        </p:txBody>
      </p:sp>
      <p:sp>
        <p:nvSpPr>
          <p:cNvPr id="40" name="Text Box 29">
            <a:extLst>
              <a:ext uri="{FF2B5EF4-FFF2-40B4-BE49-F238E27FC236}">
                <a16:creationId xmlns:a16="http://schemas.microsoft.com/office/drawing/2014/main" id="{0852883A-B1E2-47DD-85F8-72C95AB12BD2}"/>
              </a:ext>
            </a:extLst>
          </p:cNvPr>
          <p:cNvSpPr txBox="1">
            <a:spLocks noChangeArrowheads="1"/>
          </p:cNvSpPr>
          <p:nvPr/>
        </p:nvSpPr>
        <p:spPr bwMode="auto">
          <a:xfrm>
            <a:off x="730137" y="4788553"/>
            <a:ext cx="8185263" cy="954107"/>
          </a:xfrm>
          <a:prstGeom prst="rect">
            <a:avLst/>
          </a:prstGeom>
          <a:solidFill>
            <a:schemeClr val="accent5">
              <a:lumMod val="75000"/>
            </a:schemeClr>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rgbClr val="0000FF"/>
                </a:solidFill>
              </a:rPr>
              <a:t>In contrast, the well-known </a:t>
            </a:r>
            <a:r>
              <a:rPr lang="en-US" altLang="en-US" sz="1400" b="1" dirty="0">
                <a:solidFill>
                  <a:srgbClr val="0000FF"/>
                </a:solidFill>
              </a:rPr>
              <a:t>LASIK</a:t>
            </a:r>
            <a:r>
              <a:rPr lang="en-US" altLang="en-US" sz="1400" dirty="0">
                <a:solidFill>
                  <a:srgbClr val="0000FF"/>
                </a:solidFill>
              </a:rPr>
              <a:t> procedure deals with the epithelium by doing an end-run around it.   </a:t>
            </a:r>
            <a:r>
              <a:rPr lang="en-US" altLang="en-US" sz="1400" dirty="0">
                <a:solidFill>
                  <a:schemeClr val="accent5">
                    <a:lumMod val="75000"/>
                  </a:schemeClr>
                </a:solidFill>
              </a:rPr>
              <a:t>A hinged flap is cut in the stroma and reflected, thereby moving the overlying epithelium out of the treatment area. The underlying stromal bed is then lased, and the flap (with its intact epithelium) is laid back in place. </a:t>
            </a:r>
          </a:p>
        </p:txBody>
      </p:sp>
    </p:spTree>
    <p:extLst>
      <p:ext uri="{BB962C8B-B14F-4D97-AF65-F5344CB8AC3E}">
        <p14:creationId xmlns:p14="http://schemas.microsoft.com/office/powerpoint/2010/main" val="388882190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3960819" y="762006"/>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8435"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18436" name="Text Box 5"/>
          <p:cNvSpPr txBox="1">
            <a:spLocks noChangeArrowheads="1"/>
          </p:cNvSpPr>
          <p:nvPr/>
        </p:nvSpPr>
        <p:spPr bwMode="auto">
          <a:xfrm>
            <a:off x="4416431" y="3048006"/>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18437"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7"/>
          <p:cNvSpPr>
            <a:spLocks noChangeShapeType="1"/>
          </p:cNvSpPr>
          <p:nvPr/>
        </p:nvSpPr>
        <p:spPr bwMode="auto">
          <a:xfrm>
            <a:off x="4724400" y="1474794"/>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Line 8"/>
          <p:cNvSpPr>
            <a:spLocks noChangeShapeType="1"/>
          </p:cNvSpPr>
          <p:nvPr/>
        </p:nvSpPr>
        <p:spPr bwMode="auto">
          <a:xfrm flipH="1">
            <a:off x="5424494"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9"/>
          <p:cNvSpPr>
            <a:spLocks noChangeShapeType="1"/>
          </p:cNvSpPr>
          <p:nvPr/>
        </p:nvSpPr>
        <p:spPr bwMode="auto">
          <a:xfrm>
            <a:off x="6583369" y="2544769"/>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Text Box 36"/>
          <p:cNvSpPr txBox="1">
            <a:spLocks noChangeArrowheads="1"/>
          </p:cNvSpPr>
          <p:nvPr/>
        </p:nvSpPr>
        <p:spPr bwMode="auto">
          <a:xfrm>
            <a:off x="6248400" y="3068644"/>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t>Laser</a:t>
            </a:r>
          </a:p>
        </p:txBody>
      </p:sp>
      <p:sp>
        <p:nvSpPr>
          <p:cNvPr id="18442" name="Line 11"/>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3" name="Line 13"/>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4" name="Line 15"/>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F4BB8AA-1E9E-4DB1-AD94-042FF195304C}" type="slidenum">
              <a:rPr lang="en-US" altLang="en-US" sz="1000"/>
              <a:pPr>
                <a:spcBef>
                  <a:spcPct val="0"/>
                </a:spcBef>
                <a:buClrTx/>
                <a:buSzTx/>
                <a:buFontTx/>
                <a:buNone/>
              </a:pPr>
              <a:t>129</a:t>
            </a:fld>
            <a:endParaRPr lang="en-US" altLang="en-US" sz="1000"/>
          </a:p>
        </p:txBody>
      </p:sp>
      <p:sp>
        <p:nvSpPr>
          <p:cNvPr id="18450" name="Text Box 4"/>
          <p:cNvSpPr txBox="1">
            <a:spLocks noChangeArrowheads="1"/>
          </p:cNvSpPr>
          <p:nvPr/>
        </p:nvSpPr>
        <p:spPr bwMode="auto">
          <a:xfrm>
            <a:off x="1403356"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8451"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8452"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3"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4"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Phakic IOL</a:t>
            </a:r>
          </a:p>
        </p:txBody>
      </p:sp>
      <p:cxnSp>
        <p:nvCxnSpPr>
          <p:cNvPr id="14" name="Straight Arrow Connector 13"/>
          <p:cNvCxnSpPr>
            <a:stCxn id="18439" idx="0"/>
          </p:cNvCxnSpPr>
          <p:nvPr/>
        </p:nvCxnSpPr>
        <p:spPr>
          <a:xfrm>
            <a:off x="6583363" y="2522538"/>
            <a:ext cx="0" cy="449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72" name="Line 11"/>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3" name="Line 13"/>
          <p:cNvSpPr>
            <a:spLocks noChangeShapeType="1"/>
          </p:cNvSpPr>
          <p:nvPr/>
        </p:nvSpPr>
        <p:spPr bwMode="auto">
          <a:xfrm>
            <a:off x="6285906" y="44958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4" name="Line 15"/>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cxnSp>
        <p:nvCxnSpPr>
          <p:cNvPr id="18" name="Straight Connector 17"/>
          <p:cNvCxnSpPr/>
          <p:nvPr/>
        </p:nvCxnSpPr>
        <p:spPr>
          <a:xfrm>
            <a:off x="6400800" y="3429000"/>
            <a:ext cx="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 Box 35"/>
          <p:cNvSpPr txBox="1">
            <a:spLocks noChangeArrowheads="1"/>
          </p:cNvSpPr>
          <p:nvPr/>
        </p:nvSpPr>
        <p:spPr bwMode="auto">
          <a:xfrm>
            <a:off x="6530381" y="3429006"/>
            <a:ext cx="5549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63" name="Text Box 37"/>
          <p:cNvSpPr txBox="1">
            <a:spLocks noChangeArrowheads="1"/>
          </p:cNvSpPr>
          <p:nvPr/>
        </p:nvSpPr>
        <p:spPr bwMode="auto">
          <a:xfrm>
            <a:off x="6533556" y="3733806"/>
            <a:ext cx="764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64" name="Text Box 37"/>
          <p:cNvSpPr txBox="1">
            <a:spLocks noChangeArrowheads="1"/>
          </p:cNvSpPr>
          <p:nvPr/>
        </p:nvSpPr>
        <p:spPr bwMode="auto">
          <a:xfrm>
            <a:off x="6549431" y="4343406"/>
            <a:ext cx="6944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LASIK</a:t>
            </a:r>
          </a:p>
        </p:txBody>
      </p:sp>
      <p:sp>
        <p:nvSpPr>
          <p:cNvPr id="65" name="Text Box 40"/>
          <p:cNvSpPr txBox="1">
            <a:spLocks noChangeArrowheads="1"/>
          </p:cNvSpPr>
          <p:nvPr/>
        </p:nvSpPr>
        <p:spPr bwMode="auto">
          <a:xfrm>
            <a:off x="6543087" y="4648206"/>
            <a:ext cx="7328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66" name="Text Box 40"/>
          <p:cNvSpPr txBox="1">
            <a:spLocks noChangeArrowheads="1"/>
          </p:cNvSpPr>
          <p:nvPr/>
        </p:nvSpPr>
        <p:spPr bwMode="auto">
          <a:xfrm>
            <a:off x="6530381" y="4038606"/>
            <a:ext cx="10134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67" name="Text Box 28"/>
          <p:cNvSpPr txBox="1">
            <a:spLocks noChangeArrowheads="1"/>
          </p:cNvSpPr>
          <p:nvPr/>
        </p:nvSpPr>
        <p:spPr bwMode="auto">
          <a:xfrm>
            <a:off x="3440256" y="4304574"/>
            <a:ext cx="284565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t>LAS</a:t>
            </a:r>
            <a:r>
              <a:rPr lang="en-US" altLang="en-US" sz="1600" dirty="0" err="1"/>
              <a:t>er</a:t>
            </a:r>
            <a:r>
              <a:rPr lang="en-US" altLang="en-US" sz="1600" dirty="0"/>
              <a:t> </a:t>
            </a:r>
            <a:r>
              <a:rPr lang="en-US" altLang="en-US" sz="1700" b="1" dirty="0"/>
              <a:t>I</a:t>
            </a:r>
            <a:r>
              <a:rPr lang="en-US" altLang="en-US" sz="1600" dirty="0"/>
              <a:t>n-situ </a:t>
            </a:r>
            <a:r>
              <a:rPr lang="en-US" altLang="en-US" sz="1700" b="1" dirty="0"/>
              <a:t>K</a:t>
            </a:r>
            <a:r>
              <a:rPr lang="en-US" altLang="en-US" sz="1600" dirty="0"/>
              <a:t>eratomileusis</a:t>
            </a:r>
          </a:p>
        </p:txBody>
      </p:sp>
      <p:sp>
        <p:nvSpPr>
          <p:cNvPr id="68" name="Text Box 33"/>
          <p:cNvSpPr txBox="1">
            <a:spLocks noChangeArrowheads="1"/>
          </p:cNvSpPr>
          <p:nvPr/>
        </p:nvSpPr>
        <p:spPr bwMode="auto">
          <a:xfrm>
            <a:off x="3392165" y="3401160"/>
            <a:ext cx="289374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P</a:t>
            </a:r>
            <a:r>
              <a:rPr lang="en-US" altLang="en-US" sz="1600" dirty="0" err="1">
                <a:solidFill>
                  <a:schemeClr val="bg1">
                    <a:lumMod val="75000"/>
                  </a:schemeClr>
                </a:solidFill>
              </a:rPr>
              <a:t>hoto</a:t>
            </a:r>
            <a:r>
              <a:rPr lang="en-US" altLang="en-US" sz="1700" b="1" dirty="0" err="1">
                <a:solidFill>
                  <a:schemeClr val="bg1">
                    <a:lumMod val="75000"/>
                  </a:schemeClr>
                </a:solidFill>
              </a:rPr>
              <a:t>R</a:t>
            </a:r>
            <a:r>
              <a:rPr lang="en-US" altLang="en-US" sz="1600" dirty="0" err="1">
                <a:solidFill>
                  <a:schemeClr val="bg1">
                    <a:lumMod val="75000"/>
                  </a:schemeClr>
                </a:solidFill>
              </a:rPr>
              <a:t>efractive</a:t>
            </a:r>
            <a:r>
              <a:rPr lang="en-US" altLang="en-US" sz="1600" dirty="0">
                <a:solidFill>
                  <a:schemeClr val="bg1">
                    <a:lumMod val="75000"/>
                  </a:schemeClr>
                </a:solidFill>
              </a:rPr>
              <a:t> </a:t>
            </a:r>
            <a:r>
              <a:rPr lang="en-US" altLang="en-US" sz="1700" b="1" dirty="0">
                <a:solidFill>
                  <a:schemeClr val="bg1">
                    <a:lumMod val="75000"/>
                  </a:schemeClr>
                </a:solidFill>
              </a:rPr>
              <a:t>K</a:t>
            </a:r>
            <a:r>
              <a:rPr lang="en-US" altLang="en-US" sz="1600" dirty="0">
                <a:solidFill>
                  <a:schemeClr val="bg1">
                    <a:lumMod val="75000"/>
                  </a:schemeClr>
                </a:solidFill>
              </a:rPr>
              <a:t>eratectomy</a:t>
            </a:r>
          </a:p>
        </p:txBody>
      </p:sp>
      <p:sp>
        <p:nvSpPr>
          <p:cNvPr id="69" name="Text Box 38"/>
          <p:cNvSpPr txBox="1">
            <a:spLocks noChangeArrowheads="1"/>
          </p:cNvSpPr>
          <p:nvPr/>
        </p:nvSpPr>
        <p:spPr bwMode="auto">
          <a:xfrm>
            <a:off x="2792642" y="3701534"/>
            <a:ext cx="3493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600" dirty="0" err="1">
                <a:solidFill>
                  <a:schemeClr val="bg1">
                    <a:lumMod val="75000"/>
                  </a:schemeClr>
                </a:solidFill>
              </a:rPr>
              <a:t>Sub</a:t>
            </a:r>
            <a:r>
              <a:rPr lang="en-US" altLang="en-US" sz="1800" b="1" dirty="0" err="1">
                <a:solidFill>
                  <a:schemeClr val="bg1">
                    <a:lumMod val="75000"/>
                  </a:schemeClr>
                </a:solidFill>
              </a:rPr>
              <a:t>E</a:t>
            </a:r>
            <a:r>
              <a:rPr lang="en-US" altLang="en-US" sz="1600" dirty="0" err="1">
                <a:solidFill>
                  <a:schemeClr val="bg1">
                    <a:lumMod val="75000"/>
                  </a:schemeClr>
                </a:solidFill>
              </a:rPr>
              <a:t>pithelial</a:t>
            </a:r>
            <a:r>
              <a:rPr lang="en-US" altLang="en-US" sz="1600" dirty="0">
                <a:solidFill>
                  <a:schemeClr val="bg1">
                    <a:lumMod val="75000"/>
                  </a:schemeClr>
                </a:solidFill>
              </a:rPr>
              <a:t>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70" name="Text Box 41"/>
          <p:cNvSpPr txBox="1">
            <a:spLocks noChangeArrowheads="1"/>
          </p:cNvSpPr>
          <p:nvPr/>
        </p:nvSpPr>
        <p:spPr bwMode="auto">
          <a:xfrm>
            <a:off x="2625868" y="4013282"/>
            <a:ext cx="366638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Epi</a:t>
            </a:r>
            <a:r>
              <a:rPr lang="en-US" altLang="en-US" sz="1600" dirty="0" err="1">
                <a:solidFill>
                  <a:schemeClr val="bg1">
                    <a:lumMod val="75000"/>
                  </a:schemeClr>
                </a:solidFill>
              </a:rPr>
              <a:t>polis</a:t>
            </a:r>
            <a:r>
              <a:rPr lang="en-US" altLang="en-US" sz="1700" b="1" dirty="0">
                <a:solidFill>
                  <a:schemeClr val="bg1">
                    <a:lumMod val="75000"/>
                  </a:schemeClr>
                </a:solidFill>
              </a:rPr>
              <a:t> </a:t>
            </a: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n-situ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71" name="Text Box 28"/>
          <p:cNvSpPr txBox="1">
            <a:spLocks noChangeArrowheads="1"/>
          </p:cNvSpPr>
          <p:nvPr/>
        </p:nvSpPr>
        <p:spPr bwMode="auto">
          <a:xfrm>
            <a:off x="2924519" y="4605646"/>
            <a:ext cx="335700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SM</a:t>
            </a:r>
            <a:r>
              <a:rPr lang="en-US" altLang="en-US" sz="1600" dirty="0" err="1">
                <a:solidFill>
                  <a:schemeClr val="bg1">
                    <a:lumMod val="75000"/>
                  </a:schemeClr>
                </a:solidFill>
              </a:rPr>
              <a:t>all</a:t>
            </a:r>
            <a:r>
              <a:rPr lang="en-US" altLang="en-US" sz="1600" dirty="0">
                <a:solidFill>
                  <a:schemeClr val="bg1">
                    <a:lumMod val="75000"/>
                  </a:schemeClr>
                </a:solidFill>
              </a:rPr>
              <a:t>-</a:t>
            </a:r>
            <a:r>
              <a:rPr lang="en-US" altLang="en-US" sz="1700" b="1" dirty="0">
                <a:solidFill>
                  <a:schemeClr val="bg1">
                    <a:lumMod val="75000"/>
                  </a:schemeClr>
                </a:solidFill>
              </a:rPr>
              <a:t>I</a:t>
            </a:r>
            <a:r>
              <a:rPr lang="en-US" altLang="en-US" sz="1600" dirty="0">
                <a:solidFill>
                  <a:schemeClr val="bg1">
                    <a:lumMod val="75000"/>
                  </a:schemeClr>
                </a:solidFill>
              </a:rPr>
              <a:t>ncision </a:t>
            </a:r>
            <a:r>
              <a:rPr lang="en-US" altLang="en-US" sz="1700" b="1" dirty="0">
                <a:solidFill>
                  <a:schemeClr val="bg1">
                    <a:lumMod val="75000"/>
                  </a:schemeClr>
                </a:solidFill>
              </a:rPr>
              <a:t>L</a:t>
            </a:r>
            <a:r>
              <a:rPr lang="en-US" altLang="en-US" sz="1600" dirty="0">
                <a:solidFill>
                  <a:schemeClr val="bg1">
                    <a:lumMod val="75000"/>
                  </a:schemeClr>
                </a:solidFill>
              </a:rPr>
              <a:t>enticule </a:t>
            </a:r>
            <a:r>
              <a:rPr lang="en-US" altLang="en-US" sz="1700" b="1" dirty="0">
                <a:solidFill>
                  <a:schemeClr val="bg1">
                    <a:lumMod val="75000"/>
                  </a:schemeClr>
                </a:solidFill>
              </a:rPr>
              <a:t>E</a:t>
            </a:r>
            <a:r>
              <a:rPr lang="en-US" altLang="en-US" sz="1600" dirty="0">
                <a:solidFill>
                  <a:schemeClr val="bg1">
                    <a:lumMod val="75000"/>
                  </a:schemeClr>
                </a:solidFill>
              </a:rPr>
              <a:t>xtraction</a:t>
            </a:r>
          </a:p>
        </p:txBody>
      </p:sp>
      <p:sp>
        <p:nvSpPr>
          <p:cNvPr id="61"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37" name="Rectangle 2">
            <a:extLst>
              <a:ext uri="{FF2B5EF4-FFF2-40B4-BE49-F238E27FC236}">
                <a16:creationId xmlns:a16="http://schemas.microsoft.com/office/drawing/2014/main" id="{1DA5F4DC-DD15-416E-AA14-01A329FAF0FE}"/>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38" name="Oval 37">
            <a:extLst>
              <a:ext uri="{FF2B5EF4-FFF2-40B4-BE49-F238E27FC236}">
                <a16:creationId xmlns:a16="http://schemas.microsoft.com/office/drawing/2014/main" id="{0691F9DA-E0FC-463B-8675-42274BEE12EB}"/>
              </a:ext>
            </a:extLst>
          </p:cNvPr>
          <p:cNvSpPr/>
          <p:nvPr/>
        </p:nvSpPr>
        <p:spPr>
          <a:xfrm>
            <a:off x="3231379" y="4221749"/>
            <a:ext cx="4236221" cy="50727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0BC7EDF0-B71A-440A-BB31-6DA5D2341B4D}"/>
              </a:ext>
            </a:extLst>
          </p:cNvPr>
          <p:cNvSpPr txBox="1"/>
          <p:nvPr/>
        </p:nvSpPr>
        <p:spPr>
          <a:xfrm>
            <a:off x="373923" y="5233975"/>
            <a:ext cx="8389077" cy="1077218"/>
          </a:xfrm>
          <a:prstGeom prst="rect">
            <a:avLst/>
          </a:prstGeom>
          <a:noFill/>
        </p:spPr>
        <p:txBody>
          <a:bodyPr wrap="square" rtlCol="0">
            <a:spAutoFit/>
          </a:bodyPr>
          <a:lstStyle/>
          <a:p>
            <a:r>
              <a:rPr lang="en-US" sz="1600" dirty="0">
                <a:solidFill>
                  <a:schemeClr val="bg1">
                    <a:lumMod val="75000"/>
                  </a:schemeClr>
                </a:solidFill>
              </a:rPr>
              <a:t>In </a:t>
            </a:r>
            <a:r>
              <a:rPr lang="en-US" sz="1600" b="1" dirty="0" err="1">
                <a:solidFill>
                  <a:schemeClr val="bg1">
                    <a:lumMod val="75000"/>
                  </a:schemeClr>
                </a:solidFill>
              </a:rPr>
              <a:t>keratoablative</a:t>
            </a:r>
            <a:r>
              <a:rPr lang="en-US" sz="1600" b="1" dirty="0">
                <a:solidFill>
                  <a:schemeClr val="bg1">
                    <a:lumMod val="75000"/>
                  </a:schemeClr>
                </a:solidFill>
              </a:rPr>
              <a:t> procedures</a:t>
            </a:r>
            <a:r>
              <a:rPr lang="en-US" sz="1600" dirty="0">
                <a:solidFill>
                  <a:schemeClr val="bg1">
                    <a:lumMod val="75000"/>
                  </a:schemeClr>
                </a:solidFill>
              </a:rPr>
              <a:t>, remodeling of the central cornea occurs via annihilation    of the corneal stroma with an excimer laser. But before the excimer can get to the stroma, the corneal epithelium has to get out of the way. </a:t>
            </a:r>
            <a:r>
              <a:rPr lang="en-US" sz="1600" i="1" u="sng" dirty="0">
                <a:solidFill>
                  <a:srgbClr val="0000FF"/>
                </a:solidFill>
              </a:rPr>
              <a:t>The four </a:t>
            </a:r>
            <a:r>
              <a:rPr lang="en-US" sz="1600" i="1" u="sng" dirty="0" err="1">
                <a:solidFill>
                  <a:srgbClr val="0000FF"/>
                </a:solidFill>
              </a:rPr>
              <a:t>keratoablative</a:t>
            </a:r>
            <a:r>
              <a:rPr lang="en-US" sz="1600" i="1" u="sng" dirty="0">
                <a:solidFill>
                  <a:srgbClr val="0000FF"/>
                </a:solidFill>
              </a:rPr>
              <a:t> procedures differ solely in how the epithelium is handled.</a:t>
            </a:r>
          </a:p>
        </p:txBody>
      </p:sp>
      <p:sp>
        <p:nvSpPr>
          <p:cNvPr id="40" name="Text Box 29">
            <a:extLst>
              <a:ext uri="{FF2B5EF4-FFF2-40B4-BE49-F238E27FC236}">
                <a16:creationId xmlns:a16="http://schemas.microsoft.com/office/drawing/2014/main" id="{0852883A-B1E2-47DD-85F8-72C95AB12BD2}"/>
              </a:ext>
            </a:extLst>
          </p:cNvPr>
          <p:cNvSpPr txBox="1">
            <a:spLocks noChangeArrowheads="1"/>
          </p:cNvSpPr>
          <p:nvPr/>
        </p:nvSpPr>
        <p:spPr bwMode="auto">
          <a:xfrm>
            <a:off x="730137" y="4788553"/>
            <a:ext cx="8185263" cy="954107"/>
          </a:xfrm>
          <a:prstGeom prst="rect">
            <a:avLst/>
          </a:prstGeom>
          <a:solidFill>
            <a:schemeClr val="accent5">
              <a:lumMod val="75000"/>
            </a:schemeClr>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rgbClr val="0000FF"/>
                </a:solidFill>
              </a:rPr>
              <a:t>In contrast, the well-known </a:t>
            </a:r>
            <a:r>
              <a:rPr lang="en-US" altLang="en-US" sz="1400" b="1" dirty="0">
                <a:solidFill>
                  <a:srgbClr val="0000FF"/>
                </a:solidFill>
              </a:rPr>
              <a:t>LASIK</a:t>
            </a:r>
            <a:r>
              <a:rPr lang="en-US" altLang="en-US" sz="1400" dirty="0">
                <a:solidFill>
                  <a:srgbClr val="0000FF"/>
                </a:solidFill>
              </a:rPr>
              <a:t> procedure deals with the epithelium by doing an end-run around it.   </a:t>
            </a:r>
            <a:r>
              <a:rPr lang="en-US" altLang="en-US" sz="1400" dirty="0"/>
              <a:t>A  hinged flap  is cut in the stroma and reflected, thereby moving the overlying epithelium out of the treatment area. </a:t>
            </a:r>
            <a:r>
              <a:rPr lang="en-US" altLang="en-US" sz="1400" dirty="0">
                <a:solidFill>
                  <a:schemeClr val="accent5">
                    <a:lumMod val="75000"/>
                  </a:schemeClr>
                </a:solidFill>
              </a:rPr>
              <a:t>The underlying stromal bed is then lased, and the flap (with its intact epithelium) is laid back in place. Far less pain; vastly reduced risk of haze formation.</a:t>
            </a:r>
          </a:p>
        </p:txBody>
      </p:sp>
      <p:sp>
        <p:nvSpPr>
          <p:cNvPr id="2" name="Rectangle 1">
            <a:extLst>
              <a:ext uri="{FF2B5EF4-FFF2-40B4-BE49-F238E27FC236}">
                <a16:creationId xmlns:a16="http://schemas.microsoft.com/office/drawing/2014/main" id="{843F29C9-D94A-432A-9A39-9950A22009D4}"/>
              </a:ext>
            </a:extLst>
          </p:cNvPr>
          <p:cNvSpPr/>
          <p:nvPr/>
        </p:nvSpPr>
        <p:spPr>
          <a:xfrm>
            <a:off x="1027580" y="5041084"/>
            <a:ext cx="877420" cy="224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3289571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Text Box 12">
            <a:extLst>
              <a:ext uri="{FF2B5EF4-FFF2-40B4-BE49-F238E27FC236}">
                <a16:creationId xmlns:a16="http://schemas.microsoft.com/office/drawing/2014/main" id="{C5D2957E-B7DB-433D-863A-BFB6110AA7BB}"/>
              </a:ext>
            </a:extLst>
          </p:cNvPr>
          <p:cNvSpPr txBox="1">
            <a:spLocks noChangeArrowheads="1"/>
          </p:cNvSpPr>
          <p:nvPr/>
        </p:nvSpPr>
        <p:spPr bwMode="auto">
          <a:xfrm>
            <a:off x="2971800" y="1676400"/>
            <a:ext cx="319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dirty="0"/>
              <a:t>The Emmetropic Eye</a:t>
            </a:r>
          </a:p>
        </p:txBody>
      </p:sp>
      <p:sp>
        <p:nvSpPr>
          <p:cNvPr id="20492" name="Slide Number Placeholder 1">
            <a:extLst>
              <a:ext uri="{FF2B5EF4-FFF2-40B4-BE49-F238E27FC236}">
                <a16:creationId xmlns:a16="http://schemas.microsoft.com/office/drawing/2014/main" id="{4BF62FAB-D4CB-4490-A2A7-E0D4F0BCEF4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6604FBF-EDBE-4815-912C-6711C9FB6DBF}" type="slidenum">
              <a:rPr lang="en-US" altLang="en-US" sz="1000"/>
              <a:pPr>
                <a:spcBef>
                  <a:spcPct val="0"/>
                </a:spcBef>
                <a:buClrTx/>
                <a:buSzTx/>
                <a:buFontTx/>
                <a:buNone/>
              </a:pPr>
              <a:t>13</a:t>
            </a:fld>
            <a:endParaRPr lang="en-US" altLang="en-US" sz="1000"/>
          </a:p>
        </p:txBody>
      </p:sp>
      <p:sp>
        <p:nvSpPr>
          <p:cNvPr id="15" name="Rectangle 2">
            <a:extLst>
              <a:ext uri="{FF2B5EF4-FFF2-40B4-BE49-F238E27FC236}">
                <a16:creationId xmlns:a16="http://schemas.microsoft.com/office/drawing/2014/main" id="{B05E5F68-40CE-40D3-BF0D-8A2450146597}"/>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2" name="TextBox 1">
            <a:extLst>
              <a:ext uri="{FF2B5EF4-FFF2-40B4-BE49-F238E27FC236}">
                <a16:creationId xmlns:a16="http://schemas.microsoft.com/office/drawing/2014/main" id="{FB1A9A2B-02F5-416F-96C8-5D829D06A656}"/>
              </a:ext>
            </a:extLst>
          </p:cNvPr>
          <p:cNvSpPr txBox="1"/>
          <p:nvPr/>
        </p:nvSpPr>
        <p:spPr>
          <a:xfrm>
            <a:off x="452417" y="1668463"/>
            <a:ext cx="2595583" cy="461665"/>
          </a:xfrm>
          <a:prstGeom prst="rect">
            <a:avLst/>
          </a:prstGeom>
          <a:noFill/>
        </p:spPr>
        <p:txBody>
          <a:bodyPr wrap="none" rtlCol="0">
            <a:spAutoFit/>
          </a:bodyPr>
          <a:lstStyle/>
          <a:p>
            <a:pPr algn="r"/>
            <a:r>
              <a:rPr lang="en-US" sz="2400" dirty="0"/>
              <a:t>(The Far Point of)</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3960819" y="762006"/>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8435"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18436" name="Text Box 5"/>
          <p:cNvSpPr txBox="1">
            <a:spLocks noChangeArrowheads="1"/>
          </p:cNvSpPr>
          <p:nvPr/>
        </p:nvSpPr>
        <p:spPr bwMode="auto">
          <a:xfrm>
            <a:off x="4416431" y="3048006"/>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18437"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7"/>
          <p:cNvSpPr>
            <a:spLocks noChangeShapeType="1"/>
          </p:cNvSpPr>
          <p:nvPr/>
        </p:nvSpPr>
        <p:spPr bwMode="auto">
          <a:xfrm>
            <a:off x="4724400" y="1474794"/>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Line 8"/>
          <p:cNvSpPr>
            <a:spLocks noChangeShapeType="1"/>
          </p:cNvSpPr>
          <p:nvPr/>
        </p:nvSpPr>
        <p:spPr bwMode="auto">
          <a:xfrm flipH="1">
            <a:off x="5424494"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9"/>
          <p:cNvSpPr>
            <a:spLocks noChangeShapeType="1"/>
          </p:cNvSpPr>
          <p:nvPr/>
        </p:nvSpPr>
        <p:spPr bwMode="auto">
          <a:xfrm>
            <a:off x="6583369" y="2544769"/>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Text Box 36"/>
          <p:cNvSpPr txBox="1">
            <a:spLocks noChangeArrowheads="1"/>
          </p:cNvSpPr>
          <p:nvPr/>
        </p:nvSpPr>
        <p:spPr bwMode="auto">
          <a:xfrm>
            <a:off x="6248400" y="3068644"/>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t>Laser</a:t>
            </a:r>
          </a:p>
        </p:txBody>
      </p:sp>
      <p:sp>
        <p:nvSpPr>
          <p:cNvPr id="18442" name="Line 11"/>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3" name="Line 13"/>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4" name="Line 15"/>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F4BB8AA-1E9E-4DB1-AD94-042FF195304C}" type="slidenum">
              <a:rPr lang="en-US" altLang="en-US" sz="1000"/>
              <a:pPr>
                <a:spcBef>
                  <a:spcPct val="0"/>
                </a:spcBef>
                <a:buClrTx/>
                <a:buSzTx/>
                <a:buFontTx/>
                <a:buNone/>
              </a:pPr>
              <a:t>130</a:t>
            </a:fld>
            <a:endParaRPr lang="en-US" altLang="en-US" sz="1000"/>
          </a:p>
        </p:txBody>
      </p:sp>
      <p:sp>
        <p:nvSpPr>
          <p:cNvPr id="18450" name="Text Box 4"/>
          <p:cNvSpPr txBox="1">
            <a:spLocks noChangeArrowheads="1"/>
          </p:cNvSpPr>
          <p:nvPr/>
        </p:nvSpPr>
        <p:spPr bwMode="auto">
          <a:xfrm>
            <a:off x="1403356"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8451"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8452"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3"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4"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Phakic IOL</a:t>
            </a:r>
          </a:p>
        </p:txBody>
      </p:sp>
      <p:cxnSp>
        <p:nvCxnSpPr>
          <p:cNvPr id="14" name="Straight Arrow Connector 13"/>
          <p:cNvCxnSpPr>
            <a:stCxn id="18439" idx="0"/>
          </p:cNvCxnSpPr>
          <p:nvPr/>
        </p:nvCxnSpPr>
        <p:spPr>
          <a:xfrm>
            <a:off x="6583363" y="2522538"/>
            <a:ext cx="0" cy="449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72" name="Line 11"/>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3" name="Line 13"/>
          <p:cNvSpPr>
            <a:spLocks noChangeShapeType="1"/>
          </p:cNvSpPr>
          <p:nvPr/>
        </p:nvSpPr>
        <p:spPr bwMode="auto">
          <a:xfrm>
            <a:off x="6285906" y="44958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4" name="Line 15"/>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cxnSp>
        <p:nvCxnSpPr>
          <p:cNvPr id="18" name="Straight Connector 17"/>
          <p:cNvCxnSpPr/>
          <p:nvPr/>
        </p:nvCxnSpPr>
        <p:spPr>
          <a:xfrm>
            <a:off x="6400800" y="3429000"/>
            <a:ext cx="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 Box 35"/>
          <p:cNvSpPr txBox="1">
            <a:spLocks noChangeArrowheads="1"/>
          </p:cNvSpPr>
          <p:nvPr/>
        </p:nvSpPr>
        <p:spPr bwMode="auto">
          <a:xfrm>
            <a:off x="6530381" y="3429006"/>
            <a:ext cx="5549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63" name="Text Box 37"/>
          <p:cNvSpPr txBox="1">
            <a:spLocks noChangeArrowheads="1"/>
          </p:cNvSpPr>
          <p:nvPr/>
        </p:nvSpPr>
        <p:spPr bwMode="auto">
          <a:xfrm>
            <a:off x="6533556" y="3733806"/>
            <a:ext cx="764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64" name="Text Box 37"/>
          <p:cNvSpPr txBox="1">
            <a:spLocks noChangeArrowheads="1"/>
          </p:cNvSpPr>
          <p:nvPr/>
        </p:nvSpPr>
        <p:spPr bwMode="auto">
          <a:xfrm>
            <a:off x="6549431" y="4343406"/>
            <a:ext cx="6944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LASIK</a:t>
            </a:r>
          </a:p>
        </p:txBody>
      </p:sp>
      <p:sp>
        <p:nvSpPr>
          <p:cNvPr id="65" name="Text Box 40"/>
          <p:cNvSpPr txBox="1">
            <a:spLocks noChangeArrowheads="1"/>
          </p:cNvSpPr>
          <p:nvPr/>
        </p:nvSpPr>
        <p:spPr bwMode="auto">
          <a:xfrm>
            <a:off x="6543087" y="4648206"/>
            <a:ext cx="7328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66" name="Text Box 40"/>
          <p:cNvSpPr txBox="1">
            <a:spLocks noChangeArrowheads="1"/>
          </p:cNvSpPr>
          <p:nvPr/>
        </p:nvSpPr>
        <p:spPr bwMode="auto">
          <a:xfrm>
            <a:off x="6530381" y="4038606"/>
            <a:ext cx="10134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67" name="Text Box 28"/>
          <p:cNvSpPr txBox="1">
            <a:spLocks noChangeArrowheads="1"/>
          </p:cNvSpPr>
          <p:nvPr/>
        </p:nvSpPr>
        <p:spPr bwMode="auto">
          <a:xfrm>
            <a:off x="3440256" y="4304574"/>
            <a:ext cx="284565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t>LAS</a:t>
            </a:r>
            <a:r>
              <a:rPr lang="en-US" altLang="en-US" sz="1600" dirty="0" err="1"/>
              <a:t>er</a:t>
            </a:r>
            <a:r>
              <a:rPr lang="en-US" altLang="en-US" sz="1600" dirty="0"/>
              <a:t> </a:t>
            </a:r>
            <a:r>
              <a:rPr lang="en-US" altLang="en-US" sz="1700" b="1" dirty="0"/>
              <a:t>I</a:t>
            </a:r>
            <a:r>
              <a:rPr lang="en-US" altLang="en-US" sz="1600" dirty="0"/>
              <a:t>n-situ </a:t>
            </a:r>
            <a:r>
              <a:rPr lang="en-US" altLang="en-US" sz="1700" b="1" dirty="0"/>
              <a:t>K</a:t>
            </a:r>
            <a:r>
              <a:rPr lang="en-US" altLang="en-US" sz="1600" dirty="0"/>
              <a:t>eratomileusis</a:t>
            </a:r>
          </a:p>
        </p:txBody>
      </p:sp>
      <p:sp>
        <p:nvSpPr>
          <p:cNvPr id="68" name="Text Box 33"/>
          <p:cNvSpPr txBox="1">
            <a:spLocks noChangeArrowheads="1"/>
          </p:cNvSpPr>
          <p:nvPr/>
        </p:nvSpPr>
        <p:spPr bwMode="auto">
          <a:xfrm>
            <a:off x="3392165" y="3401160"/>
            <a:ext cx="289374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P</a:t>
            </a:r>
            <a:r>
              <a:rPr lang="en-US" altLang="en-US" sz="1600" dirty="0" err="1">
                <a:solidFill>
                  <a:schemeClr val="bg1">
                    <a:lumMod val="75000"/>
                  </a:schemeClr>
                </a:solidFill>
              </a:rPr>
              <a:t>hoto</a:t>
            </a:r>
            <a:r>
              <a:rPr lang="en-US" altLang="en-US" sz="1700" b="1" dirty="0" err="1">
                <a:solidFill>
                  <a:schemeClr val="bg1">
                    <a:lumMod val="75000"/>
                  </a:schemeClr>
                </a:solidFill>
              </a:rPr>
              <a:t>R</a:t>
            </a:r>
            <a:r>
              <a:rPr lang="en-US" altLang="en-US" sz="1600" dirty="0" err="1">
                <a:solidFill>
                  <a:schemeClr val="bg1">
                    <a:lumMod val="75000"/>
                  </a:schemeClr>
                </a:solidFill>
              </a:rPr>
              <a:t>efractive</a:t>
            </a:r>
            <a:r>
              <a:rPr lang="en-US" altLang="en-US" sz="1600" dirty="0">
                <a:solidFill>
                  <a:schemeClr val="bg1">
                    <a:lumMod val="75000"/>
                  </a:schemeClr>
                </a:solidFill>
              </a:rPr>
              <a:t> </a:t>
            </a:r>
            <a:r>
              <a:rPr lang="en-US" altLang="en-US" sz="1700" b="1" dirty="0">
                <a:solidFill>
                  <a:schemeClr val="bg1">
                    <a:lumMod val="75000"/>
                  </a:schemeClr>
                </a:solidFill>
              </a:rPr>
              <a:t>K</a:t>
            </a:r>
            <a:r>
              <a:rPr lang="en-US" altLang="en-US" sz="1600" dirty="0">
                <a:solidFill>
                  <a:schemeClr val="bg1">
                    <a:lumMod val="75000"/>
                  </a:schemeClr>
                </a:solidFill>
              </a:rPr>
              <a:t>eratectomy</a:t>
            </a:r>
          </a:p>
        </p:txBody>
      </p:sp>
      <p:sp>
        <p:nvSpPr>
          <p:cNvPr id="69" name="Text Box 38"/>
          <p:cNvSpPr txBox="1">
            <a:spLocks noChangeArrowheads="1"/>
          </p:cNvSpPr>
          <p:nvPr/>
        </p:nvSpPr>
        <p:spPr bwMode="auto">
          <a:xfrm>
            <a:off x="2792642" y="3701534"/>
            <a:ext cx="3493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600" dirty="0" err="1">
                <a:solidFill>
                  <a:schemeClr val="bg1">
                    <a:lumMod val="75000"/>
                  </a:schemeClr>
                </a:solidFill>
              </a:rPr>
              <a:t>Sub</a:t>
            </a:r>
            <a:r>
              <a:rPr lang="en-US" altLang="en-US" sz="1800" b="1" dirty="0" err="1">
                <a:solidFill>
                  <a:schemeClr val="bg1">
                    <a:lumMod val="75000"/>
                  </a:schemeClr>
                </a:solidFill>
              </a:rPr>
              <a:t>E</a:t>
            </a:r>
            <a:r>
              <a:rPr lang="en-US" altLang="en-US" sz="1600" dirty="0" err="1">
                <a:solidFill>
                  <a:schemeClr val="bg1">
                    <a:lumMod val="75000"/>
                  </a:schemeClr>
                </a:solidFill>
              </a:rPr>
              <a:t>pithelial</a:t>
            </a:r>
            <a:r>
              <a:rPr lang="en-US" altLang="en-US" sz="1600" dirty="0">
                <a:solidFill>
                  <a:schemeClr val="bg1">
                    <a:lumMod val="75000"/>
                  </a:schemeClr>
                </a:solidFill>
              </a:rPr>
              <a:t>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70" name="Text Box 41"/>
          <p:cNvSpPr txBox="1">
            <a:spLocks noChangeArrowheads="1"/>
          </p:cNvSpPr>
          <p:nvPr/>
        </p:nvSpPr>
        <p:spPr bwMode="auto">
          <a:xfrm>
            <a:off x="2625868" y="4013282"/>
            <a:ext cx="366638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Epi</a:t>
            </a:r>
            <a:r>
              <a:rPr lang="en-US" altLang="en-US" sz="1600" dirty="0" err="1">
                <a:solidFill>
                  <a:schemeClr val="bg1">
                    <a:lumMod val="75000"/>
                  </a:schemeClr>
                </a:solidFill>
              </a:rPr>
              <a:t>polis</a:t>
            </a:r>
            <a:r>
              <a:rPr lang="en-US" altLang="en-US" sz="1700" b="1" dirty="0">
                <a:solidFill>
                  <a:schemeClr val="bg1">
                    <a:lumMod val="75000"/>
                  </a:schemeClr>
                </a:solidFill>
              </a:rPr>
              <a:t> </a:t>
            </a: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n-situ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71" name="Text Box 28"/>
          <p:cNvSpPr txBox="1">
            <a:spLocks noChangeArrowheads="1"/>
          </p:cNvSpPr>
          <p:nvPr/>
        </p:nvSpPr>
        <p:spPr bwMode="auto">
          <a:xfrm>
            <a:off x="2924519" y="4605646"/>
            <a:ext cx="335700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SM</a:t>
            </a:r>
            <a:r>
              <a:rPr lang="en-US" altLang="en-US" sz="1600" dirty="0" err="1">
                <a:solidFill>
                  <a:schemeClr val="bg1">
                    <a:lumMod val="75000"/>
                  </a:schemeClr>
                </a:solidFill>
              </a:rPr>
              <a:t>all</a:t>
            </a:r>
            <a:r>
              <a:rPr lang="en-US" altLang="en-US" sz="1600" dirty="0">
                <a:solidFill>
                  <a:schemeClr val="bg1">
                    <a:lumMod val="75000"/>
                  </a:schemeClr>
                </a:solidFill>
              </a:rPr>
              <a:t>-</a:t>
            </a:r>
            <a:r>
              <a:rPr lang="en-US" altLang="en-US" sz="1700" b="1" dirty="0">
                <a:solidFill>
                  <a:schemeClr val="bg1">
                    <a:lumMod val="75000"/>
                  </a:schemeClr>
                </a:solidFill>
              </a:rPr>
              <a:t>I</a:t>
            </a:r>
            <a:r>
              <a:rPr lang="en-US" altLang="en-US" sz="1600" dirty="0">
                <a:solidFill>
                  <a:schemeClr val="bg1">
                    <a:lumMod val="75000"/>
                  </a:schemeClr>
                </a:solidFill>
              </a:rPr>
              <a:t>ncision </a:t>
            </a:r>
            <a:r>
              <a:rPr lang="en-US" altLang="en-US" sz="1700" b="1" dirty="0">
                <a:solidFill>
                  <a:schemeClr val="bg1">
                    <a:lumMod val="75000"/>
                  </a:schemeClr>
                </a:solidFill>
              </a:rPr>
              <a:t>L</a:t>
            </a:r>
            <a:r>
              <a:rPr lang="en-US" altLang="en-US" sz="1600" dirty="0">
                <a:solidFill>
                  <a:schemeClr val="bg1">
                    <a:lumMod val="75000"/>
                  </a:schemeClr>
                </a:solidFill>
              </a:rPr>
              <a:t>enticule </a:t>
            </a:r>
            <a:r>
              <a:rPr lang="en-US" altLang="en-US" sz="1700" b="1" dirty="0">
                <a:solidFill>
                  <a:schemeClr val="bg1">
                    <a:lumMod val="75000"/>
                  </a:schemeClr>
                </a:solidFill>
              </a:rPr>
              <a:t>E</a:t>
            </a:r>
            <a:r>
              <a:rPr lang="en-US" altLang="en-US" sz="1600" dirty="0">
                <a:solidFill>
                  <a:schemeClr val="bg1">
                    <a:lumMod val="75000"/>
                  </a:schemeClr>
                </a:solidFill>
              </a:rPr>
              <a:t>xtraction</a:t>
            </a:r>
          </a:p>
        </p:txBody>
      </p:sp>
      <p:sp>
        <p:nvSpPr>
          <p:cNvPr id="61"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37" name="Rectangle 2">
            <a:extLst>
              <a:ext uri="{FF2B5EF4-FFF2-40B4-BE49-F238E27FC236}">
                <a16:creationId xmlns:a16="http://schemas.microsoft.com/office/drawing/2014/main" id="{1DA5F4DC-DD15-416E-AA14-01A329FAF0FE}"/>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38" name="Oval 37">
            <a:extLst>
              <a:ext uri="{FF2B5EF4-FFF2-40B4-BE49-F238E27FC236}">
                <a16:creationId xmlns:a16="http://schemas.microsoft.com/office/drawing/2014/main" id="{0691F9DA-E0FC-463B-8675-42274BEE12EB}"/>
              </a:ext>
            </a:extLst>
          </p:cNvPr>
          <p:cNvSpPr/>
          <p:nvPr/>
        </p:nvSpPr>
        <p:spPr>
          <a:xfrm>
            <a:off x="3231379" y="4221749"/>
            <a:ext cx="4236221" cy="50727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0BC7EDF0-B71A-440A-BB31-6DA5D2341B4D}"/>
              </a:ext>
            </a:extLst>
          </p:cNvPr>
          <p:cNvSpPr txBox="1"/>
          <p:nvPr/>
        </p:nvSpPr>
        <p:spPr>
          <a:xfrm>
            <a:off x="373923" y="5233975"/>
            <a:ext cx="8389077" cy="1077218"/>
          </a:xfrm>
          <a:prstGeom prst="rect">
            <a:avLst/>
          </a:prstGeom>
          <a:noFill/>
        </p:spPr>
        <p:txBody>
          <a:bodyPr wrap="square" rtlCol="0">
            <a:spAutoFit/>
          </a:bodyPr>
          <a:lstStyle/>
          <a:p>
            <a:r>
              <a:rPr lang="en-US" sz="1600" dirty="0">
                <a:solidFill>
                  <a:schemeClr val="bg1">
                    <a:lumMod val="75000"/>
                  </a:schemeClr>
                </a:solidFill>
              </a:rPr>
              <a:t>In </a:t>
            </a:r>
            <a:r>
              <a:rPr lang="en-US" sz="1600" b="1" dirty="0" err="1">
                <a:solidFill>
                  <a:schemeClr val="bg1">
                    <a:lumMod val="75000"/>
                  </a:schemeClr>
                </a:solidFill>
              </a:rPr>
              <a:t>keratoablative</a:t>
            </a:r>
            <a:r>
              <a:rPr lang="en-US" sz="1600" b="1" dirty="0">
                <a:solidFill>
                  <a:schemeClr val="bg1">
                    <a:lumMod val="75000"/>
                  </a:schemeClr>
                </a:solidFill>
              </a:rPr>
              <a:t> procedures</a:t>
            </a:r>
            <a:r>
              <a:rPr lang="en-US" sz="1600" dirty="0">
                <a:solidFill>
                  <a:schemeClr val="bg1">
                    <a:lumMod val="75000"/>
                  </a:schemeClr>
                </a:solidFill>
              </a:rPr>
              <a:t>, remodeling of the central cornea occurs via annihilation    of the corneal stroma with an excimer laser. But before the excimer can get to the stroma, the corneal epithelium has to get out of the way. </a:t>
            </a:r>
            <a:r>
              <a:rPr lang="en-US" sz="1600" i="1" u="sng" dirty="0">
                <a:solidFill>
                  <a:srgbClr val="0000FF"/>
                </a:solidFill>
              </a:rPr>
              <a:t>The four </a:t>
            </a:r>
            <a:r>
              <a:rPr lang="en-US" sz="1600" i="1" u="sng" dirty="0" err="1">
                <a:solidFill>
                  <a:srgbClr val="0000FF"/>
                </a:solidFill>
              </a:rPr>
              <a:t>keratoablative</a:t>
            </a:r>
            <a:r>
              <a:rPr lang="en-US" sz="1600" i="1" u="sng" dirty="0">
                <a:solidFill>
                  <a:srgbClr val="0000FF"/>
                </a:solidFill>
              </a:rPr>
              <a:t> procedures differ solely in how the epithelium is handled.</a:t>
            </a:r>
          </a:p>
        </p:txBody>
      </p:sp>
      <p:sp>
        <p:nvSpPr>
          <p:cNvPr id="40" name="Text Box 29">
            <a:extLst>
              <a:ext uri="{FF2B5EF4-FFF2-40B4-BE49-F238E27FC236}">
                <a16:creationId xmlns:a16="http://schemas.microsoft.com/office/drawing/2014/main" id="{0852883A-B1E2-47DD-85F8-72C95AB12BD2}"/>
              </a:ext>
            </a:extLst>
          </p:cNvPr>
          <p:cNvSpPr txBox="1">
            <a:spLocks noChangeArrowheads="1"/>
          </p:cNvSpPr>
          <p:nvPr/>
        </p:nvSpPr>
        <p:spPr bwMode="auto">
          <a:xfrm>
            <a:off x="730137" y="4788553"/>
            <a:ext cx="8185263" cy="954107"/>
          </a:xfrm>
          <a:prstGeom prst="rect">
            <a:avLst/>
          </a:prstGeom>
          <a:solidFill>
            <a:schemeClr val="accent5">
              <a:lumMod val="75000"/>
            </a:schemeClr>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rgbClr val="0000FF"/>
                </a:solidFill>
              </a:rPr>
              <a:t>In contrast, the well-known </a:t>
            </a:r>
            <a:r>
              <a:rPr lang="en-US" altLang="en-US" sz="1400" b="1" dirty="0">
                <a:solidFill>
                  <a:srgbClr val="0000FF"/>
                </a:solidFill>
              </a:rPr>
              <a:t>LASIK</a:t>
            </a:r>
            <a:r>
              <a:rPr lang="en-US" altLang="en-US" sz="1400" dirty="0">
                <a:solidFill>
                  <a:srgbClr val="0000FF"/>
                </a:solidFill>
              </a:rPr>
              <a:t> procedure deals with the epithelium by doing an end-run around it.   </a:t>
            </a:r>
            <a:r>
              <a:rPr lang="en-US" altLang="en-US" sz="1400" dirty="0"/>
              <a:t>A  hinged flap  is cut in the stroma and reflected, thereby moving the overlying epithelium out of the treatment area. </a:t>
            </a:r>
            <a:r>
              <a:rPr lang="en-US" altLang="en-US" sz="1400" dirty="0">
                <a:solidFill>
                  <a:schemeClr val="accent5">
                    <a:lumMod val="75000"/>
                  </a:schemeClr>
                </a:solidFill>
              </a:rPr>
              <a:t>The underlying stromal bed is then lased, and the flap (with its intact epithelium) is laid back in place. Far less pain; vastly reduced risk of haze formation.</a:t>
            </a:r>
          </a:p>
        </p:txBody>
      </p:sp>
    </p:spTree>
    <p:extLst>
      <p:ext uri="{BB962C8B-B14F-4D97-AF65-F5344CB8AC3E}">
        <p14:creationId xmlns:p14="http://schemas.microsoft.com/office/powerpoint/2010/main" val="202829118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3960819" y="762006"/>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8435"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18436" name="Text Box 5"/>
          <p:cNvSpPr txBox="1">
            <a:spLocks noChangeArrowheads="1"/>
          </p:cNvSpPr>
          <p:nvPr/>
        </p:nvSpPr>
        <p:spPr bwMode="auto">
          <a:xfrm>
            <a:off x="4416431" y="3048006"/>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18437"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7"/>
          <p:cNvSpPr>
            <a:spLocks noChangeShapeType="1"/>
          </p:cNvSpPr>
          <p:nvPr/>
        </p:nvSpPr>
        <p:spPr bwMode="auto">
          <a:xfrm>
            <a:off x="4724400" y="1474794"/>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Line 8"/>
          <p:cNvSpPr>
            <a:spLocks noChangeShapeType="1"/>
          </p:cNvSpPr>
          <p:nvPr/>
        </p:nvSpPr>
        <p:spPr bwMode="auto">
          <a:xfrm flipH="1">
            <a:off x="5424494"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9"/>
          <p:cNvSpPr>
            <a:spLocks noChangeShapeType="1"/>
          </p:cNvSpPr>
          <p:nvPr/>
        </p:nvSpPr>
        <p:spPr bwMode="auto">
          <a:xfrm>
            <a:off x="6583369" y="2544769"/>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Text Box 36"/>
          <p:cNvSpPr txBox="1">
            <a:spLocks noChangeArrowheads="1"/>
          </p:cNvSpPr>
          <p:nvPr/>
        </p:nvSpPr>
        <p:spPr bwMode="auto">
          <a:xfrm>
            <a:off x="6248400" y="3068644"/>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t>Laser</a:t>
            </a:r>
          </a:p>
        </p:txBody>
      </p:sp>
      <p:sp>
        <p:nvSpPr>
          <p:cNvPr id="18442" name="Line 11"/>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3" name="Line 13"/>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4" name="Line 15"/>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F4BB8AA-1E9E-4DB1-AD94-042FF195304C}" type="slidenum">
              <a:rPr lang="en-US" altLang="en-US" sz="1000"/>
              <a:pPr>
                <a:spcBef>
                  <a:spcPct val="0"/>
                </a:spcBef>
                <a:buClrTx/>
                <a:buSzTx/>
                <a:buFontTx/>
                <a:buNone/>
              </a:pPr>
              <a:t>131</a:t>
            </a:fld>
            <a:endParaRPr lang="en-US" altLang="en-US" sz="1000"/>
          </a:p>
        </p:txBody>
      </p:sp>
      <p:sp>
        <p:nvSpPr>
          <p:cNvPr id="18450" name="Text Box 4"/>
          <p:cNvSpPr txBox="1">
            <a:spLocks noChangeArrowheads="1"/>
          </p:cNvSpPr>
          <p:nvPr/>
        </p:nvSpPr>
        <p:spPr bwMode="auto">
          <a:xfrm>
            <a:off x="1403356"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8451"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8452"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3"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4"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Phakic IOL</a:t>
            </a:r>
          </a:p>
        </p:txBody>
      </p:sp>
      <p:cxnSp>
        <p:nvCxnSpPr>
          <p:cNvPr id="14" name="Straight Arrow Connector 13"/>
          <p:cNvCxnSpPr>
            <a:stCxn id="18439" idx="0"/>
          </p:cNvCxnSpPr>
          <p:nvPr/>
        </p:nvCxnSpPr>
        <p:spPr>
          <a:xfrm>
            <a:off x="6583363" y="2522538"/>
            <a:ext cx="0" cy="449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72" name="Line 11"/>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3" name="Line 13"/>
          <p:cNvSpPr>
            <a:spLocks noChangeShapeType="1"/>
          </p:cNvSpPr>
          <p:nvPr/>
        </p:nvSpPr>
        <p:spPr bwMode="auto">
          <a:xfrm>
            <a:off x="6285906" y="44958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4" name="Line 15"/>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cxnSp>
        <p:nvCxnSpPr>
          <p:cNvPr id="18" name="Straight Connector 17"/>
          <p:cNvCxnSpPr/>
          <p:nvPr/>
        </p:nvCxnSpPr>
        <p:spPr>
          <a:xfrm>
            <a:off x="6400800" y="3429000"/>
            <a:ext cx="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 Box 35"/>
          <p:cNvSpPr txBox="1">
            <a:spLocks noChangeArrowheads="1"/>
          </p:cNvSpPr>
          <p:nvPr/>
        </p:nvSpPr>
        <p:spPr bwMode="auto">
          <a:xfrm>
            <a:off x="6530381" y="3429006"/>
            <a:ext cx="5549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63" name="Text Box 37"/>
          <p:cNvSpPr txBox="1">
            <a:spLocks noChangeArrowheads="1"/>
          </p:cNvSpPr>
          <p:nvPr/>
        </p:nvSpPr>
        <p:spPr bwMode="auto">
          <a:xfrm>
            <a:off x="6533556" y="3733806"/>
            <a:ext cx="764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64" name="Text Box 37"/>
          <p:cNvSpPr txBox="1">
            <a:spLocks noChangeArrowheads="1"/>
          </p:cNvSpPr>
          <p:nvPr/>
        </p:nvSpPr>
        <p:spPr bwMode="auto">
          <a:xfrm>
            <a:off x="6549431" y="4343406"/>
            <a:ext cx="6944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LASIK</a:t>
            </a:r>
          </a:p>
        </p:txBody>
      </p:sp>
      <p:sp>
        <p:nvSpPr>
          <p:cNvPr id="65" name="Text Box 40"/>
          <p:cNvSpPr txBox="1">
            <a:spLocks noChangeArrowheads="1"/>
          </p:cNvSpPr>
          <p:nvPr/>
        </p:nvSpPr>
        <p:spPr bwMode="auto">
          <a:xfrm>
            <a:off x="6543087" y="4648206"/>
            <a:ext cx="7328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66" name="Text Box 40"/>
          <p:cNvSpPr txBox="1">
            <a:spLocks noChangeArrowheads="1"/>
          </p:cNvSpPr>
          <p:nvPr/>
        </p:nvSpPr>
        <p:spPr bwMode="auto">
          <a:xfrm>
            <a:off x="6530381" y="4038606"/>
            <a:ext cx="10134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67" name="Text Box 28"/>
          <p:cNvSpPr txBox="1">
            <a:spLocks noChangeArrowheads="1"/>
          </p:cNvSpPr>
          <p:nvPr/>
        </p:nvSpPr>
        <p:spPr bwMode="auto">
          <a:xfrm>
            <a:off x="3440256" y="4304574"/>
            <a:ext cx="284565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t>LAS</a:t>
            </a:r>
            <a:r>
              <a:rPr lang="en-US" altLang="en-US" sz="1600" dirty="0" err="1"/>
              <a:t>er</a:t>
            </a:r>
            <a:r>
              <a:rPr lang="en-US" altLang="en-US" sz="1600" dirty="0"/>
              <a:t> </a:t>
            </a:r>
            <a:r>
              <a:rPr lang="en-US" altLang="en-US" sz="1700" b="1" dirty="0"/>
              <a:t>I</a:t>
            </a:r>
            <a:r>
              <a:rPr lang="en-US" altLang="en-US" sz="1600" dirty="0"/>
              <a:t>n-situ </a:t>
            </a:r>
            <a:r>
              <a:rPr lang="en-US" altLang="en-US" sz="1700" b="1" dirty="0"/>
              <a:t>K</a:t>
            </a:r>
            <a:r>
              <a:rPr lang="en-US" altLang="en-US" sz="1600" dirty="0"/>
              <a:t>eratomileusis</a:t>
            </a:r>
          </a:p>
        </p:txBody>
      </p:sp>
      <p:sp>
        <p:nvSpPr>
          <p:cNvPr id="68" name="Text Box 33"/>
          <p:cNvSpPr txBox="1">
            <a:spLocks noChangeArrowheads="1"/>
          </p:cNvSpPr>
          <p:nvPr/>
        </p:nvSpPr>
        <p:spPr bwMode="auto">
          <a:xfrm>
            <a:off x="3392165" y="3401160"/>
            <a:ext cx="289374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P</a:t>
            </a:r>
            <a:r>
              <a:rPr lang="en-US" altLang="en-US" sz="1600" dirty="0" err="1">
                <a:solidFill>
                  <a:schemeClr val="bg1">
                    <a:lumMod val="75000"/>
                  </a:schemeClr>
                </a:solidFill>
              </a:rPr>
              <a:t>hoto</a:t>
            </a:r>
            <a:r>
              <a:rPr lang="en-US" altLang="en-US" sz="1700" b="1" dirty="0" err="1">
                <a:solidFill>
                  <a:schemeClr val="bg1">
                    <a:lumMod val="75000"/>
                  </a:schemeClr>
                </a:solidFill>
              </a:rPr>
              <a:t>R</a:t>
            </a:r>
            <a:r>
              <a:rPr lang="en-US" altLang="en-US" sz="1600" dirty="0" err="1">
                <a:solidFill>
                  <a:schemeClr val="bg1">
                    <a:lumMod val="75000"/>
                  </a:schemeClr>
                </a:solidFill>
              </a:rPr>
              <a:t>efractive</a:t>
            </a:r>
            <a:r>
              <a:rPr lang="en-US" altLang="en-US" sz="1600" dirty="0">
                <a:solidFill>
                  <a:schemeClr val="bg1">
                    <a:lumMod val="75000"/>
                  </a:schemeClr>
                </a:solidFill>
              </a:rPr>
              <a:t> </a:t>
            </a:r>
            <a:r>
              <a:rPr lang="en-US" altLang="en-US" sz="1700" b="1" dirty="0">
                <a:solidFill>
                  <a:schemeClr val="bg1">
                    <a:lumMod val="75000"/>
                  </a:schemeClr>
                </a:solidFill>
              </a:rPr>
              <a:t>K</a:t>
            </a:r>
            <a:r>
              <a:rPr lang="en-US" altLang="en-US" sz="1600" dirty="0">
                <a:solidFill>
                  <a:schemeClr val="bg1">
                    <a:lumMod val="75000"/>
                  </a:schemeClr>
                </a:solidFill>
              </a:rPr>
              <a:t>eratectomy</a:t>
            </a:r>
          </a:p>
        </p:txBody>
      </p:sp>
      <p:sp>
        <p:nvSpPr>
          <p:cNvPr id="69" name="Text Box 38"/>
          <p:cNvSpPr txBox="1">
            <a:spLocks noChangeArrowheads="1"/>
          </p:cNvSpPr>
          <p:nvPr/>
        </p:nvSpPr>
        <p:spPr bwMode="auto">
          <a:xfrm>
            <a:off x="2792642" y="3701534"/>
            <a:ext cx="3493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600" dirty="0" err="1">
                <a:solidFill>
                  <a:schemeClr val="bg1">
                    <a:lumMod val="75000"/>
                  </a:schemeClr>
                </a:solidFill>
              </a:rPr>
              <a:t>Sub</a:t>
            </a:r>
            <a:r>
              <a:rPr lang="en-US" altLang="en-US" sz="1800" b="1" dirty="0" err="1">
                <a:solidFill>
                  <a:schemeClr val="bg1">
                    <a:lumMod val="75000"/>
                  </a:schemeClr>
                </a:solidFill>
              </a:rPr>
              <a:t>E</a:t>
            </a:r>
            <a:r>
              <a:rPr lang="en-US" altLang="en-US" sz="1600" dirty="0" err="1">
                <a:solidFill>
                  <a:schemeClr val="bg1">
                    <a:lumMod val="75000"/>
                  </a:schemeClr>
                </a:solidFill>
              </a:rPr>
              <a:t>pithelial</a:t>
            </a:r>
            <a:r>
              <a:rPr lang="en-US" altLang="en-US" sz="1600" dirty="0">
                <a:solidFill>
                  <a:schemeClr val="bg1">
                    <a:lumMod val="75000"/>
                  </a:schemeClr>
                </a:solidFill>
              </a:rPr>
              <a:t>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70" name="Text Box 41"/>
          <p:cNvSpPr txBox="1">
            <a:spLocks noChangeArrowheads="1"/>
          </p:cNvSpPr>
          <p:nvPr/>
        </p:nvSpPr>
        <p:spPr bwMode="auto">
          <a:xfrm>
            <a:off x="2625868" y="4013282"/>
            <a:ext cx="366638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Epi</a:t>
            </a:r>
            <a:r>
              <a:rPr lang="en-US" altLang="en-US" sz="1600" dirty="0" err="1">
                <a:solidFill>
                  <a:schemeClr val="bg1">
                    <a:lumMod val="75000"/>
                  </a:schemeClr>
                </a:solidFill>
              </a:rPr>
              <a:t>polis</a:t>
            </a:r>
            <a:r>
              <a:rPr lang="en-US" altLang="en-US" sz="1700" b="1" dirty="0">
                <a:solidFill>
                  <a:schemeClr val="bg1">
                    <a:lumMod val="75000"/>
                  </a:schemeClr>
                </a:solidFill>
              </a:rPr>
              <a:t> </a:t>
            </a: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n-situ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71" name="Text Box 28"/>
          <p:cNvSpPr txBox="1">
            <a:spLocks noChangeArrowheads="1"/>
          </p:cNvSpPr>
          <p:nvPr/>
        </p:nvSpPr>
        <p:spPr bwMode="auto">
          <a:xfrm>
            <a:off x="2924519" y="4605646"/>
            <a:ext cx="335700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SM</a:t>
            </a:r>
            <a:r>
              <a:rPr lang="en-US" altLang="en-US" sz="1600" dirty="0" err="1">
                <a:solidFill>
                  <a:schemeClr val="bg1">
                    <a:lumMod val="75000"/>
                  </a:schemeClr>
                </a:solidFill>
              </a:rPr>
              <a:t>all</a:t>
            </a:r>
            <a:r>
              <a:rPr lang="en-US" altLang="en-US" sz="1600" dirty="0">
                <a:solidFill>
                  <a:schemeClr val="bg1">
                    <a:lumMod val="75000"/>
                  </a:schemeClr>
                </a:solidFill>
              </a:rPr>
              <a:t>-</a:t>
            </a:r>
            <a:r>
              <a:rPr lang="en-US" altLang="en-US" sz="1700" b="1" dirty="0">
                <a:solidFill>
                  <a:schemeClr val="bg1">
                    <a:lumMod val="75000"/>
                  </a:schemeClr>
                </a:solidFill>
              </a:rPr>
              <a:t>I</a:t>
            </a:r>
            <a:r>
              <a:rPr lang="en-US" altLang="en-US" sz="1600" dirty="0">
                <a:solidFill>
                  <a:schemeClr val="bg1">
                    <a:lumMod val="75000"/>
                  </a:schemeClr>
                </a:solidFill>
              </a:rPr>
              <a:t>ncision </a:t>
            </a:r>
            <a:r>
              <a:rPr lang="en-US" altLang="en-US" sz="1700" b="1" dirty="0">
                <a:solidFill>
                  <a:schemeClr val="bg1">
                    <a:lumMod val="75000"/>
                  </a:schemeClr>
                </a:solidFill>
              </a:rPr>
              <a:t>L</a:t>
            </a:r>
            <a:r>
              <a:rPr lang="en-US" altLang="en-US" sz="1600" dirty="0">
                <a:solidFill>
                  <a:schemeClr val="bg1">
                    <a:lumMod val="75000"/>
                  </a:schemeClr>
                </a:solidFill>
              </a:rPr>
              <a:t>enticule </a:t>
            </a:r>
            <a:r>
              <a:rPr lang="en-US" altLang="en-US" sz="1700" b="1" dirty="0">
                <a:solidFill>
                  <a:schemeClr val="bg1">
                    <a:lumMod val="75000"/>
                  </a:schemeClr>
                </a:solidFill>
              </a:rPr>
              <a:t>E</a:t>
            </a:r>
            <a:r>
              <a:rPr lang="en-US" altLang="en-US" sz="1600" dirty="0">
                <a:solidFill>
                  <a:schemeClr val="bg1">
                    <a:lumMod val="75000"/>
                  </a:schemeClr>
                </a:solidFill>
              </a:rPr>
              <a:t>xtraction</a:t>
            </a:r>
          </a:p>
        </p:txBody>
      </p:sp>
      <p:sp>
        <p:nvSpPr>
          <p:cNvPr id="61"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37" name="Rectangle 2">
            <a:extLst>
              <a:ext uri="{FF2B5EF4-FFF2-40B4-BE49-F238E27FC236}">
                <a16:creationId xmlns:a16="http://schemas.microsoft.com/office/drawing/2014/main" id="{1DA5F4DC-DD15-416E-AA14-01A329FAF0FE}"/>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38" name="Oval 37">
            <a:extLst>
              <a:ext uri="{FF2B5EF4-FFF2-40B4-BE49-F238E27FC236}">
                <a16:creationId xmlns:a16="http://schemas.microsoft.com/office/drawing/2014/main" id="{0691F9DA-E0FC-463B-8675-42274BEE12EB}"/>
              </a:ext>
            </a:extLst>
          </p:cNvPr>
          <p:cNvSpPr/>
          <p:nvPr/>
        </p:nvSpPr>
        <p:spPr>
          <a:xfrm>
            <a:off x="3231379" y="4221749"/>
            <a:ext cx="4236221" cy="50727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0BC7EDF0-B71A-440A-BB31-6DA5D2341B4D}"/>
              </a:ext>
            </a:extLst>
          </p:cNvPr>
          <p:cNvSpPr txBox="1"/>
          <p:nvPr/>
        </p:nvSpPr>
        <p:spPr>
          <a:xfrm>
            <a:off x="373923" y="5233975"/>
            <a:ext cx="8389077" cy="1077218"/>
          </a:xfrm>
          <a:prstGeom prst="rect">
            <a:avLst/>
          </a:prstGeom>
          <a:noFill/>
        </p:spPr>
        <p:txBody>
          <a:bodyPr wrap="square" rtlCol="0">
            <a:spAutoFit/>
          </a:bodyPr>
          <a:lstStyle/>
          <a:p>
            <a:r>
              <a:rPr lang="en-US" sz="1600" dirty="0">
                <a:solidFill>
                  <a:schemeClr val="bg1">
                    <a:lumMod val="75000"/>
                  </a:schemeClr>
                </a:solidFill>
              </a:rPr>
              <a:t>In </a:t>
            </a:r>
            <a:r>
              <a:rPr lang="en-US" sz="1600" b="1" dirty="0" err="1">
                <a:solidFill>
                  <a:schemeClr val="bg1">
                    <a:lumMod val="75000"/>
                  </a:schemeClr>
                </a:solidFill>
              </a:rPr>
              <a:t>keratoablative</a:t>
            </a:r>
            <a:r>
              <a:rPr lang="en-US" sz="1600" b="1" dirty="0">
                <a:solidFill>
                  <a:schemeClr val="bg1">
                    <a:lumMod val="75000"/>
                  </a:schemeClr>
                </a:solidFill>
              </a:rPr>
              <a:t> procedures</a:t>
            </a:r>
            <a:r>
              <a:rPr lang="en-US" sz="1600" dirty="0">
                <a:solidFill>
                  <a:schemeClr val="bg1">
                    <a:lumMod val="75000"/>
                  </a:schemeClr>
                </a:solidFill>
              </a:rPr>
              <a:t>, remodeling of the central cornea occurs via annihilation    of the corneal stroma with an excimer laser. But before the excimer can get to the stroma, the corneal epithelium has to get out of the way. </a:t>
            </a:r>
            <a:r>
              <a:rPr lang="en-US" sz="1600" i="1" u="sng" dirty="0">
                <a:solidFill>
                  <a:srgbClr val="0000FF"/>
                </a:solidFill>
              </a:rPr>
              <a:t>The four </a:t>
            </a:r>
            <a:r>
              <a:rPr lang="en-US" sz="1600" i="1" u="sng" dirty="0" err="1">
                <a:solidFill>
                  <a:srgbClr val="0000FF"/>
                </a:solidFill>
              </a:rPr>
              <a:t>keratoablative</a:t>
            </a:r>
            <a:r>
              <a:rPr lang="en-US" sz="1600" i="1" u="sng" dirty="0">
                <a:solidFill>
                  <a:srgbClr val="0000FF"/>
                </a:solidFill>
              </a:rPr>
              <a:t> procedures differ solely in how the epithelium is handled.</a:t>
            </a:r>
          </a:p>
        </p:txBody>
      </p:sp>
      <p:sp>
        <p:nvSpPr>
          <p:cNvPr id="40" name="Text Box 29">
            <a:extLst>
              <a:ext uri="{FF2B5EF4-FFF2-40B4-BE49-F238E27FC236}">
                <a16:creationId xmlns:a16="http://schemas.microsoft.com/office/drawing/2014/main" id="{0852883A-B1E2-47DD-85F8-72C95AB12BD2}"/>
              </a:ext>
            </a:extLst>
          </p:cNvPr>
          <p:cNvSpPr txBox="1">
            <a:spLocks noChangeArrowheads="1"/>
          </p:cNvSpPr>
          <p:nvPr/>
        </p:nvSpPr>
        <p:spPr bwMode="auto">
          <a:xfrm>
            <a:off x="730137" y="4788553"/>
            <a:ext cx="8185263" cy="954107"/>
          </a:xfrm>
          <a:prstGeom prst="rect">
            <a:avLst/>
          </a:prstGeom>
          <a:solidFill>
            <a:schemeClr val="accent5">
              <a:lumMod val="75000"/>
            </a:schemeClr>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rgbClr val="0000FF"/>
                </a:solidFill>
              </a:rPr>
              <a:t>In contrast, the well-known </a:t>
            </a:r>
            <a:r>
              <a:rPr lang="en-US" altLang="en-US" sz="1400" b="1" dirty="0">
                <a:solidFill>
                  <a:srgbClr val="0000FF"/>
                </a:solidFill>
              </a:rPr>
              <a:t>LASIK</a:t>
            </a:r>
            <a:r>
              <a:rPr lang="en-US" altLang="en-US" sz="1400" dirty="0">
                <a:solidFill>
                  <a:srgbClr val="0000FF"/>
                </a:solidFill>
              </a:rPr>
              <a:t> procedure deals with the epithelium by doing an end-run around it.   </a:t>
            </a:r>
            <a:r>
              <a:rPr lang="en-US" altLang="en-US" sz="1400" dirty="0"/>
              <a:t>A  hinged flap  is cut in the stroma and reflected, thereby moving the overlying epithelium out of the treatment area. </a:t>
            </a:r>
            <a:r>
              <a:rPr lang="en-US" altLang="en-US" sz="1400" dirty="0">
                <a:solidFill>
                  <a:srgbClr val="0000FF"/>
                </a:solidFill>
              </a:rPr>
              <a:t>The underlying stromal bed is then lased, and the flap (with its intact epithelium) is laid back in place. Far less pain; vastly reduced risk of haze formation.</a:t>
            </a:r>
          </a:p>
        </p:txBody>
      </p:sp>
    </p:spTree>
    <p:extLst>
      <p:ext uri="{BB962C8B-B14F-4D97-AF65-F5344CB8AC3E}">
        <p14:creationId xmlns:p14="http://schemas.microsoft.com/office/powerpoint/2010/main" val="4226646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66699300-A62F-44D3-8E9F-432B8B599E62}"/>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pic>
        <p:nvPicPr>
          <p:cNvPr id="9" name="Picture 8">
            <a:extLst>
              <a:ext uri="{FF2B5EF4-FFF2-40B4-BE49-F238E27FC236}">
                <a16:creationId xmlns:a16="http://schemas.microsoft.com/office/drawing/2014/main" id="{79AA62A7-B559-4D8D-A5C3-8876DA65E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7957" y="883054"/>
            <a:ext cx="4528085" cy="5091892"/>
          </a:xfrm>
          <a:prstGeom prst="rect">
            <a:avLst/>
          </a:prstGeom>
        </p:spPr>
      </p:pic>
      <p:sp>
        <p:nvSpPr>
          <p:cNvPr id="10" name="TextBox 9">
            <a:extLst>
              <a:ext uri="{FF2B5EF4-FFF2-40B4-BE49-F238E27FC236}">
                <a16:creationId xmlns:a16="http://schemas.microsoft.com/office/drawing/2014/main" id="{C69FA675-3459-4288-BFA1-EC39720EB7A5}"/>
              </a:ext>
            </a:extLst>
          </p:cNvPr>
          <p:cNvSpPr txBox="1"/>
          <p:nvPr/>
        </p:nvSpPr>
        <p:spPr>
          <a:xfrm>
            <a:off x="4152653" y="6122504"/>
            <a:ext cx="838691" cy="369332"/>
          </a:xfrm>
          <a:prstGeom prst="rect">
            <a:avLst/>
          </a:prstGeom>
          <a:noFill/>
        </p:spPr>
        <p:txBody>
          <a:bodyPr wrap="none" rtlCol="0">
            <a:spAutoFit/>
          </a:bodyPr>
          <a:lstStyle/>
          <a:p>
            <a:pPr algn="ctr"/>
            <a:r>
              <a:rPr lang="en-US" dirty="0"/>
              <a:t>LASIK</a:t>
            </a:r>
          </a:p>
        </p:txBody>
      </p:sp>
    </p:spTree>
    <p:extLst>
      <p:ext uri="{BB962C8B-B14F-4D97-AF65-F5344CB8AC3E}">
        <p14:creationId xmlns:p14="http://schemas.microsoft.com/office/powerpoint/2010/main" val="156703699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 Box 37"/>
          <p:cNvSpPr txBox="1">
            <a:spLocks noChangeArrowheads="1"/>
          </p:cNvSpPr>
          <p:nvPr/>
        </p:nvSpPr>
        <p:spPr bwMode="auto">
          <a:xfrm>
            <a:off x="6533556" y="3733806"/>
            <a:ext cx="764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LASEK</a:t>
            </a:r>
          </a:p>
        </p:txBody>
      </p:sp>
      <p:sp>
        <p:nvSpPr>
          <p:cNvPr id="18434" name="Text Box 3"/>
          <p:cNvSpPr txBox="1">
            <a:spLocks noChangeArrowheads="1"/>
          </p:cNvSpPr>
          <p:nvPr/>
        </p:nvSpPr>
        <p:spPr bwMode="auto">
          <a:xfrm>
            <a:off x="3960819" y="762006"/>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8435"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18436" name="Text Box 5"/>
          <p:cNvSpPr txBox="1">
            <a:spLocks noChangeArrowheads="1"/>
          </p:cNvSpPr>
          <p:nvPr/>
        </p:nvSpPr>
        <p:spPr bwMode="auto">
          <a:xfrm>
            <a:off x="4416431" y="3048006"/>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18437"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7"/>
          <p:cNvSpPr>
            <a:spLocks noChangeShapeType="1"/>
          </p:cNvSpPr>
          <p:nvPr/>
        </p:nvSpPr>
        <p:spPr bwMode="auto">
          <a:xfrm>
            <a:off x="4724400" y="1474794"/>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Line 8"/>
          <p:cNvSpPr>
            <a:spLocks noChangeShapeType="1"/>
          </p:cNvSpPr>
          <p:nvPr/>
        </p:nvSpPr>
        <p:spPr bwMode="auto">
          <a:xfrm flipH="1">
            <a:off x="5424494"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9"/>
          <p:cNvSpPr>
            <a:spLocks noChangeShapeType="1"/>
          </p:cNvSpPr>
          <p:nvPr/>
        </p:nvSpPr>
        <p:spPr bwMode="auto">
          <a:xfrm>
            <a:off x="6583369" y="2544769"/>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Text Box 36"/>
          <p:cNvSpPr txBox="1">
            <a:spLocks noChangeArrowheads="1"/>
          </p:cNvSpPr>
          <p:nvPr/>
        </p:nvSpPr>
        <p:spPr bwMode="auto">
          <a:xfrm>
            <a:off x="6248400" y="3068644"/>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t>Laser</a:t>
            </a:r>
          </a:p>
        </p:txBody>
      </p:sp>
      <p:sp>
        <p:nvSpPr>
          <p:cNvPr id="18442" name="Line 11"/>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3" name="Line 13"/>
          <p:cNvSpPr>
            <a:spLocks noChangeShapeType="1"/>
          </p:cNvSpPr>
          <p:nvPr/>
        </p:nvSpPr>
        <p:spPr bwMode="auto">
          <a:xfrm>
            <a:off x="6301781" y="3886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4" name="Line 15"/>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F4BB8AA-1E9E-4DB1-AD94-042FF195304C}" type="slidenum">
              <a:rPr lang="en-US" altLang="en-US" sz="1000"/>
              <a:pPr>
                <a:spcBef>
                  <a:spcPct val="0"/>
                </a:spcBef>
                <a:buClrTx/>
                <a:buSzTx/>
                <a:buFontTx/>
                <a:buNone/>
              </a:pPr>
              <a:t>133</a:t>
            </a:fld>
            <a:endParaRPr lang="en-US" altLang="en-US" sz="1000"/>
          </a:p>
        </p:txBody>
      </p:sp>
      <p:sp>
        <p:nvSpPr>
          <p:cNvPr id="18450" name="Text Box 4"/>
          <p:cNvSpPr txBox="1">
            <a:spLocks noChangeArrowheads="1"/>
          </p:cNvSpPr>
          <p:nvPr/>
        </p:nvSpPr>
        <p:spPr bwMode="auto">
          <a:xfrm>
            <a:off x="1403356"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8451"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8452"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3"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4"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Phakic IOL</a:t>
            </a:r>
          </a:p>
        </p:txBody>
      </p:sp>
      <p:cxnSp>
        <p:nvCxnSpPr>
          <p:cNvPr id="14" name="Straight Arrow Connector 13"/>
          <p:cNvCxnSpPr>
            <a:stCxn id="18439" idx="0"/>
          </p:cNvCxnSpPr>
          <p:nvPr/>
        </p:nvCxnSpPr>
        <p:spPr>
          <a:xfrm>
            <a:off x="6583363" y="2522538"/>
            <a:ext cx="0" cy="449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72" name="Line 11"/>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3" name="Line 13"/>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4" name="Line 15"/>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cxnSp>
        <p:nvCxnSpPr>
          <p:cNvPr id="18" name="Straight Connector 17"/>
          <p:cNvCxnSpPr/>
          <p:nvPr/>
        </p:nvCxnSpPr>
        <p:spPr>
          <a:xfrm>
            <a:off x="6400800" y="3429000"/>
            <a:ext cx="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 Box 35"/>
          <p:cNvSpPr txBox="1">
            <a:spLocks noChangeArrowheads="1"/>
          </p:cNvSpPr>
          <p:nvPr/>
        </p:nvSpPr>
        <p:spPr bwMode="auto">
          <a:xfrm>
            <a:off x="6530381" y="3429006"/>
            <a:ext cx="5549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64" name="Text Box 37"/>
          <p:cNvSpPr txBox="1">
            <a:spLocks noChangeArrowheads="1"/>
          </p:cNvSpPr>
          <p:nvPr/>
        </p:nvSpPr>
        <p:spPr bwMode="auto">
          <a:xfrm>
            <a:off x="6549431" y="4343406"/>
            <a:ext cx="6944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65" name="Text Box 40"/>
          <p:cNvSpPr txBox="1">
            <a:spLocks noChangeArrowheads="1"/>
          </p:cNvSpPr>
          <p:nvPr/>
        </p:nvSpPr>
        <p:spPr bwMode="auto">
          <a:xfrm>
            <a:off x="6543087" y="4648206"/>
            <a:ext cx="7328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66" name="Text Box 40"/>
          <p:cNvSpPr txBox="1">
            <a:spLocks noChangeArrowheads="1"/>
          </p:cNvSpPr>
          <p:nvPr/>
        </p:nvSpPr>
        <p:spPr bwMode="auto">
          <a:xfrm>
            <a:off x="6530381" y="4038606"/>
            <a:ext cx="10134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67" name="Text Box 28"/>
          <p:cNvSpPr txBox="1">
            <a:spLocks noChangeArrowheads="1"/>
          </p:cNvSpPr>
          <p:nvPr/>
        </p:nvSpPr>
        <p:spPr bwMode="auto">
          <a:xfrm>
            <a:off x="3440256" y="4304574"/>
            <a:ext cx="284565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n-situ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68" name="Text Box 33"/>
          <p:cNvSpPr txBox="1">
            <a:spLocks noChangeArrowheads="1"/>
          </p:cNvSpPr>
          <p:nvPr/>
        </p:nvSpPr>
        <p:spPr bwMode="auto">
          <a:xfrm>
            <a:off x="3392165" y="3401160"/>
            <a:ext cx="289374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P</a:t>
            </a:r>
            <a:r>
              <a:rPr lang="en-US" altLang="en-US" sz="1600" dirty="0" err="1">
                <a:solidFill>
                  <a:schemeClr val="bg1">
                    <a:lumMod val="75000"/>
                  </a:schemeClr>
                </a:solidFill>
              </a:rPr>
              <a:t>hoto</a:t>
            </a:r>
            <a:r>
              <a:rPr lang="en-US" altLang="en-US" sz="1700" b="1" dirty="0" err="1">
                <a:solidFill>
                  <a:schemeClr val="bg1">
                    <a:lumMod val="75000"/>
                  </a:schemeClr>
                </a:solidFill>
              </a:rPr>
              <a:t>R</a:t>
            </a:r>
            <a:r>
              <a:rPr lang="en-US" altLang="en-US" sz="1600" dirty="0" err="1">
                <a:solidFill>
                  <a:schemeClr val="bg1">
                    <a:lumMod val="75000"/>
                  </a:schemeClr>
                </a:solidFill>
              </a:rPr>
              <a:t>efractive</a:t>
            </a:r>
            <a:r>
              <a:rPr lang="en-US" altLang="en-US" sz="1600" dirty="0">
                <a:solidFill>
                  <a:schemeClr val="bg1">
                    <a:lumMod val="75000"/>
                  </a:schemeClr>
                </a:solidFill>
              </a:rPr>
              <a:t> </a:t>
            </a:r>
            <a:r>
              <a:rPr lang="en-US" altLang="en-US" sz="1700" b="1" dirty="0">
                <a:solidFill>
                  <a:schemeClr val="bg1">
                    <a:lumMod val="75000"/>
                  </a:schemeClr>
                </a:solidFill>
              </a:rPr>
              <a:t>K</a:t>
            </a:r>
            <a:r>
              <a:rPr lang="en-US" altLang="en-US" sz="1600" dirty="0">
                <a:solidFill>
                  <a:schemeClr val="bg1">
                    <a:lumMod val="75000"/>
                  </a:schemeClr>
                </a:solidFill>
              </a:rPr>
              <a:t>eratectomy</a:t>
            </a:r>
          </a:p>
        </p:txBody>
      </p:sp>
      <p:sp>
        <p:nvSpPr>
          <p:cNvPr id="69" name="Text Box 38"/>
          <p:cNvSpPr txBox="1">
            <a:spLocks noChangeArrowheads="1"/>
          </p:cNvSpPr>
          <p:nvPr/>
        </p:nvSpPr>
        <p:spPr bwMode="auto">
          <a:xfrm>
            <a:off x="2792642" y="3701534"/>
            <a:ext cx="3493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t>LAS</a:t>
            </a:r>
            <a:r>
              <a:rPr lang="en-US" altLang="en-US" sz="1600" dirty="0" err="1"/>
              <a:t>er</a:t>
            </a:r>
            <a:r>
              <a:rPr lang="en-US" altLang="en-US" sz="1600" dirty="0"/>
              <a:t> </a:t>
            </a:r>
            <a:r>
              <a:rPr lang="en-US" altLang="en-US" sz="1600" dirty="0" err="1"/>
              <a:t>Sub</a:t>
            </a:r>
            <a:r>
              <a:rPr lang="en-US" altLang="en-US" sz="1800" b="1" dirty="0" err="1"/>
              <a:t>E</a:t>
            </a:r>
            <a:r>
              <a:rPr lang="en-US" altLang="en-US" sz="1600" dirty="0" err="1"/>
              <a:t>pithelial</a:t>
            </a:r>
            <a:r>
              <a:rPr lang="en-US" altLang="en-US" sz="1600" dirty="0"/>
              <a:t> </a:t>
            </a:r>
            <a:r>
              <a:rPr lang="en-US" altLang="en-US" sz="1700" b="1" dirty="0"/>
              <a:t>K</a:t>
            </a:r>
            <a:r>
              <a:rPr lang="en-US" altLang="en-US" sz="1600" dirty="0"/>
              <a:t>eratomileusis</a:t>
            </a:r>
          </a:p>
        </p:txBody>
      </p:sp>
      <p:sp>
        <p:nvSpPr>
          <p:cNvPr id="70" name="Text Box 41"/>
          <p:cNvSpPr txBox="1">
            <a:spLocks noChangeArrowheads="1"/>
          </p:cNvSpPr>
          <p:nvPr/>
        </p:nvSpPr>
        <p:spPr bwMode="auto">
          <a:xfrm>
            <a:off x="2625868" y="4013282"/>
            <a:ext cx="366638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Epi</a:t>
            </a:r>
            <a:r>
              <a:rPr lang="en-US" altLang="en-US" sz="1600" dirty="0" err="1">
                <a:solidFill>
                  <a:schemeClr val="bg1">
                    <a:lumMod val="75000"/>
                  </a:schemeClr>
                </a:solidFill>
              </a:rPr>
              <a:t>polis</a:t>
            </a:r>
            <a:r>
              <a:rPr lang="en-US" altLang="en-US" sz="1700" b="1" dirty="0">
                <a:solidFill>
                  <a:schemeClr val="bg1">
                    <a:lumMod val="75000"/>
                  </a:schemeClr>
                </a:solidFill>
              </a:rPr>
              <a:t> </a:t>
            </a: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n-situ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71" name="Text Box 28"/>
          <p:cNvSpPr txBox="1">
            <a:spLocks noChangeArrowheads="1"/>
          </p:cNvSpPr>
          <p:nvPr/>
        </p:nvSpPr>
        <p:spPr bwMode="auto">
          <a:xfrm>
            <a:off x="2924519" y="4605646"/>
            <a:ext cx="335700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SM</a:t>
            </a:r>
            <a:r>
              <a:rPr lang="en-US" altLang="en-US" sz="1600" dirty="0" err="1">
                <a:solidFill>
                  <a:schemeClr val="bg1">
                    <a:lumMod val="75000"/>
                  </a:schemeClr>
                </a:solidFill>
              </a:rPr>
              <a:t>all</a:t>
            </a:r>
            <a:r>
              <a:rPr lang="en-US" altLang="en-US" sz="1600" dirty="0">
                <a:solidFill>
                  <a:schemeClr val="bg1">
                    <a:lumMod val="75000"/>
                  </a:schemeClr>
                </a:solidFill>
              </a:rPr>
              <a:t>-</a:t>
            </a:r>
            <a:r>
              <a:rPr lang="en-US" altLang="en-US" sz="1700" b="1" dirty="0">
                <a:solidFill>
                  <a:schemeClr val="bg1">
                    <a:lumMod val="75000"/>
                  </a:schemeClr>
                </a:solidFill>
              </a:rPr>
              <a:t>I</a:t>
            </a:r>
            <a:r>
              <a:rPr lang="en-US" altLang="en-US" sz="1600" dirty="0">
                <a:solidFill>
                  <a:schemeClr val="bg1">
                    <a:lumMod val="75000"/>
                  </a:schemeClr>
                </a:solidFill>
              </a:rPr>
              <a:t>ncision </a:t>
            </a:r>
            <a:r>
              <a:rPr lang="en-US" altLang="en-US" sz="1700" b="1" dirty="0">
                <a:solidFill>
                  <a:schemeClr val="bg1">
                    <a:lumMod val="75000"/>
                  </a:schemeClr>
                </a:solidFill>
              </a:rPr>
              <a:t>L</a:t>
            </a:r>
            <a:r>
              <a:rPr lang="en-US" altLang="en-US" sz="1600" dirty="0">
                <a:solidFill>
                  <a:schemeClr val="bg1">
                    <a:lumMod val="75000"/>
                  </a:schemeClr>
                </a:solidFill>
              </a:rPr>
              <a:t>enticule </a:t>
            </a:r>
            <a:r>
              <a:rPr lang="en-US" altLang="en-US" sz="1700" b="1" dirty="0">
                <a:solidFill>
                  <a:schemeClr val="bg1">
                    <a:lumMod val="75000"/>
                  </a:schemeClr>
                </a:solidFill>
              </a:rPr>
              <a:t>E</a:t>
            </a:r>
            <a:r>
              <a:rPr lang="en-US" altLang="en-US" sz="1600" dirty="0">
                <a:solidFill>
                  <a:schemeClr val="bg1">
                    <a:lumMod val="75000"/>
                  </a:schemeClr>
                </a:solidFill>
              </a:rPr>
              <a:t>xtraction</a:t>
            </a:r>
          </a:p>
        </p:txBody>
      </p:sp>
      <p:sp>
        <p:nvSpPr>
          <p:cNvPr id="61"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37" name="Rectangle 2">
            <a:extLst>
              <a:ext uri="{FF2B5EF4-FFF2-40B4-BE49-F238E27FC236}">
                <a16:creationId xmlns:a16="http://schemas.microsoft.com/office/drawing/2014/main" id="{1DA5F4DC-DD15-416E-AA14-01A329FAF0FE}"/>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38" name="Oval 37">
            <a:extLst>
              <a:ext uri="{FF2B5EF4-FFF2-40B4-BE49-F238E27FC236}">
                <a16:creationId xmlns:a16="http://schemas.microsoft.com/office/drawing/2014/main" id="{C3627DB3-4271-4AF1-A7D5-5069C4A3A93E}"/>
              </a:ext>
            </a:extLst>
          </p:cNvPr>
          <p:cNvSpPr/>
          <p:nvPr/>
        </p:nvSpPr>
        <p:spPr>
          <a:xfrm>
            <a:off x="2562364" y="3640433"/>
            <a:ext cx="4981436" cy="50727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68CB535-320D-47F0-A215-92BE95D76F43}"/>
              </a:ext>
            </a:extLst>
          </p:cNvPr>
          <p:cNvSpPr txBox="1"/>
          <p:nvPr/>
        </p:nvSpPr>
        <p:spPr>
          <a:xfrm>
            <a:off x="373923" y="5233975"/>
            <a:ext cx="8389077" cy="1077218"/>
          </a:xfrm>
          <a:prstGeom prst="rect">
            <a:avLst/>
          </a:prstGeom>
          <a:noFill/>
        </p:spPr>
        <p:txBody>
          <a:bodyPr wrap="square" rtlCol="0">
            <a:spAutoFit/>
          </a:bodyPr>
          <a:lstStyle/>
          <a:p>
            <a:r>
              <a:rPr lang="en-US" sz="1600" dirty="0">
                <a:solidFill>
                  <a:schemeClr val="bg1">
                    <a:lumMod val="75000"/>
                  </a:schemeClr>
                </a:solidFill>
              </a:rPr>
              <a:t>In </a:t>
            </a:r>
            <a:r>
              <a:rPr lang="en-US" sz="1600" b="1" dirty="0" err="1">
                <a:solidFill>
                  <a:schemeClr val="bg1">
                    <a:lumMod val="75000"/>
                  </a:schemeClr>
                </a:solidFill>
              </a:rPr>
              <a:t>keratoablative</a:t>
            </a:r>
            <a:r>
              <a:rPr lang="en-US" sz="1600" b="1" dirty="0">
                <a:solidFill>
                  <a:schemeClr val="bg1">
                    <a:lumMod val="75000"/>
                  </a:schemeClr>
                </a:solidFill>
              </a:rPr>
              <a:t> procedures</a:t>
            </a:r>
            <a:r>
              <a:rPr lang="en-US" sz="1600" dirty="0">
                <a:solidFill>
                  <a:schemeClr val="bg1">
                    <a:lumMod val="75000"/>
                  </a:schemeClr>
                </a:solidFill>
              </a:rPr>
              <a:t>, remodeling of the central cornea occurs via annihilation    of the corneal stroma with an excimer laser. But before the excimer can get to the stroma, the corneal epithelium has to get out of the way. </a:t>
            </a:r>
            <a:r>
              <a:rPr lang="en-US" sz="1600" i="1" u="sng" dirty="0">
                <a:solidFill>
                  <a:srgbClr val="0000FF"/>
                </a:solidFill>
              </a:rPr>
              <a:t>The four </a:t>
            </a:r>
            <a:r>
              <a:rPr lang="en-US" sz="1600" i="1" u="sng" dirty="0" err="1">
                <a:solidFill>
                  <a:srgbClr val="0000FF"/>
                </a:solidFill>
              </a:rPr>
              <a:t>keratoablative</a:t>
            </a:r>
            <a:r>
              <a:rPr lang="en-US" sz="1600" i="1" u="sng" dirty="0">
                <a:solidFill>
                  <a:srgbClr val="0000FF"/>
                </a:solidFill>
              </a:rPr>
              <a:t> procedures differ solely in how the epithelium is handled.</a:t>
            </a:r>
          </a:p>
        </p:txBody>
      </p:sp>
      <p:sp>
        <p:nvSpPr>
          <p:cNvPr id="41" name="Text Box 29">
            <a:extLst>
              <a:ext uri="{FF2B5EF4-FFF2-40B4-BE49-F238E27FC236}">
                <a16:creationId xmlns:a16="http://schemas.microsoft.com/office/drawing/2014/main" id="{A97D3D5A-478E-4585-AE3E-8A9D2B7BBE92}"/>
              </a:ext>
            </a:extLst>
          </p:cNvPr>
          <p:cNvSpPr txBox="1">
            <a:spLocks noChangeArrowheads="1"/>
          </p:cNvSpPr>
          <p:nvPr/>
        </p:nvSpPr>
        <p:spPr bwMode="auto">
          <a:xfrm>
            <a:off x="757444" y="4297628"/>
            <a:ext cx="7548356" cy="1415772"/>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Like PRK, LAS</a:t>
            </a:r>
            <a:r>
              <a:rPr lang="en-US" altLang="en-US" sz="1600" b="1" dirty="0"/>
              <a:t>E</a:t>
            </a:r>
            <a:r>
              <a:rPr lang="en-US" altLang="en-US" sz="1400" dirty="0"/>
              <a:t>K is a ‘surface ablation’ procedure. However, it deals very differently with      the corneal epithelium. </a:t>
            </a:r>
            <a:r>
              <a:rPr lang="en-US" altLang="en-US" sz="1400" dirty="0">
                <a:solidFill>
                  <a:srgbClr val="CCFFCC"/>
                </a:solidFill>
              </a:rPr>
              <a:t>In LASEK, the epithelium is  chemically devitalized  and loosened by bathing  it in  alcohol . The loosened epithelium is then folded back, and the ablation is performed. Following the ablation, this ‘epithelial flap’ is smoothed back into place and covered with a bandage CL. By re-positing the epithelium, LASEK avoids the large epi defect (and resulting severe pain) of PRK. </a:t>
            </a:r>
          </a:p>
        </p:txBody>
      </p:sp>
    </p:spTree>
    <p:extLst>
      <p:ext uri="{BB962C8B-B14F-4D97-AF65-F5344CB8AC3E}">
        <p14:creationId xmlns:p14="http://schemas.microsoft.com/office/powerpoint/2010/main" val="415606626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 Box 37"/>
          <p:cNvSpPr txBox="1">
            <a:spLocks noChangeArrowheads="1"/>
          </p:cNvSpPr>
          <p:nvPr/>
        </p:nvSpPr>
        <p:spPr bwMode="auto">
          <a:xfrm>
            <a:off x="6533556" y="3733806"/>
            <a:ext cx="764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LASEK</a:t>
            </a:r>
          </a:p>
        </p:txBody>
      </p:sp>
      <p:sp>
        <p:nvSpPr>
          <p:cNvPr id="18434" name="Text Box 3"/>
          <p:cNvSpPr txBox="1">
            <a:spLocks noChangeArrowheads="1"/>
          </p:cNvSpPr>
          <p:nvPr/>
        </p:nvSpPr>
        <p:spPr bwMode="auto">
          <a:xfrm>
            <a:off x="3960819" y="762006"/>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8435"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18436" name="Text Box 5"/>
          <p:cNvSpPr txBox="1">
            <a:spLocks noChangeArrowheads="1"/>
          </p:cNvSpPr>
          <p:nvPr/>
        </p:nvSpPr>
        <p:spPr bwMode="auto">
          <a:xfrm>
            <a:off x="4416431" y="3048006"/>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18437"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7"/>
          <p:cNvSpPr>
            <a:spLocks noChangeShapeType="1"/>
          </p:cNvSpPr>
          <p:nvPr/>
        </p:nvSpPr>
        <p:spPr bwMode="auto">
          <a:xfrm>
            <a:off x="4724400" y="1474794"/>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Line 8"/>
          <p:cNvSpPr>
            <a:spLocks noChangeShapeType="1"/>
          </p:cNvSpPr>
          <p:nvPr/>
        </p:nvSpPr>
        <p:spPr bwMode="auto">
          <a:xfrm flipH="1">
            <a:off x="5424494"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9"/>
          <p:cNvSpPr>
            <a:spLocks noChangeShapeType="1"/>
          </p:cNvSpPr>
          <p:nvPr/>
        </p:nvSpPr>
        <p:spPr bwMode="auto">
          <a:xfrm>
            <a:off x="6583369" y="2544769"/>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Text Box 36"/>
          <p:cNvSpPr txBox="1">
            <a:spLocks noChangeArrowheads="1"/>
          </p:cNvSpPr>
          <p:nvPr/>
        </p:nvSpPr>
        <p:spPr bwMode="auto">
          <a:xfrm>
            <a:off x="6248400" y="3068644"/>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t>Laser</a:t>
            </a:r>
          </a:p>
        </p:txBody>
      </p:sp>
      <p:sp>
        <p:nvSpPr>
          <p:cNvPr id="18442" name="Line 11"/>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3" name="Line 13"/>
          <p:cNvSpPr>
            <a:spLocks noChangeShapeType="1"/>
          </p:cNvSpPr>
          <p:nvPr/>
        </p:nvSpPr>
        <p:spPr bwMode="auto">
          <a:xfrm>
            <a:off x="6301781" y="3886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4" name="Line 15"/>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F4BB8AA-1E9E-4DB1-AD94-042FF195304C}" type="slidenum">
              <a:rPr lang="en-US" altLang="en-US" sz="1000"/>
              <a:pPr>
                <a:spcBef>
                  <a:spcPct val="0"/>
                </a:spcBef>
                <a:buClrTx/>
                <a:buSzTx/>
                <a:buFontTx/>
                <a:buNone/>
              </a:pPr>
              <a:t>134</a:t>
            </a:fld>
            <a:endParaRPr lang="en-US" altLang="en-US" sz="1000"/>
          </a:p>
        </p:txBody>
      </p:sp>
      <p:sp>
        <p:nvSpPr>
          <p:cNvPr id="18450" name="Text Box 4"/>
          <p:cNvSpPr txBox="1">
            <a:spLocks noChangeArrowheads="1"/>
          </p:cNvSpPr>
          <p:nvPr/>
        </p:nvSpPr>
        <p:spPr bwMode="auto">
          <a:xfrm>
            <a:off x="1403356"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8451"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8452"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3"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4"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Phakic IOL</a:t>
            </a:r>
          </a:p>
        </p:txBody>
      </p:sp>
      <p:cxnSp>
        <p:nvCxnSpPr>
          <p:cNvPr id="14" name="Straight Arrow Connector 13"/>
          <p:cNvCxnSpPr>
            <a:stCxn id="18439" idx="0"/>
          </p:cNvCxnSpPr>
          <p:nvPr/>
        </p:nvCxnSpPr>
        <p:spPr>
          <a:xfrm>
            <a:off x="6583363" y="2522538"/>
            <a:ext cx="0" cy="449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72" name="Line 11"/>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3" name="Line 13"/>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4" name="Line 15"/>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cxnSp>
        <p:nvCxnSpPr>
          <p:cNvPr id="18" name="Straight Connector 17"/>
          <p:cNvCxnSpPr/>
          <p:nvPr/>
        </p:nvCxnSpPr>
        <p:spPr>
          <a:xfrm>
            <a:off x="6400800" y="3429000"/>
            <a:ext cx="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 Box 35"/>
          <p:cNvSpPr txBox="1">
            <a:spLocks noChangeArrowheads="1"/>
          </p:cNvSpPr>
          <p:nvPr/>
        </p:nvSpPr>
        <p:spPr bwMode="auto">
          <a:xfrm>
            <a:off x="6530381" y="3429006"/>
            <a:ext cx="5549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64" name="Text Box 37"/>
          <p:cNvSpPr txBox="1">
            <a:spLocks noChangeArrowheads="1"/>
          </p:cNvSpPr>
          <p:nvPr/>
        </p:nvSpPr>
        <p:spPr bwMode="auto">
          <a:xfrm>
            <a:off x="6549431" y="4343406"/>
            <a:ext cx="6944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65" name="Text Box 40"/>
          <p:cNvSpPr txBox="1">
            <a:spLocks noChangeArrowheads="1"/>
          </p:cNvSpPr>
          <p:nvPr/>
        </p:nvSpPr>
        <p:spPr bwMode="auto">
          <a:xfrm>
            <a:off x="6543087" y="4648206"/>
            <a:ext cx="7328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66" name="Text Box 40"/>
          <p:cNvSpPr txBox="1">
            <a:spLocks noChangeArrowheads="1"/>
          </p:cNvSpPr>
          <p:nvPr/>
        </p:nvSpPr>
        <p:spPr bwMode="auto">
          <a:xfrm>
            <a:off x="6530381" y="4038606"/>
            <a:ext cx="10134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67" name="Text Box 28"/>
          <p:cNvSpPr txBox="1">
            <a:spLocks noChangeArrowheads="1"/>
          </p:cNvSpPr>
          <p:nvPr/>
        </p:nvSpPr>
        <p:spPr bwMode="auto">
          <a:xfrm>
            <a:off x="3440256" y="4304574"/>
            <a:ext cx="284565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n-situ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68" name="Text Box 33"/>
          <p:cNvSpPr txBox="1">
            <a:spLocks noChangeArrowheads="1"/>
          </p:cNvSpPr>
          <p:nvPr/>
        </p:nvSpPr>
        <p:spPr bwMode="auto">
          <a:xfrm>
            <a:off x="3392165" y="3401160"/>
            <a:ext cx="289374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P</a:t>
            </a:r>
            <a:r>
              <a:rPr lang="en-US" altLang="en-US" sz="1600" dirty="0" err="1">
                <a:solidFill>
                  <a:schemeClr val="bg1">
                    <a:lumMod val="75000"/>
                  </a:schemeClr>
                </a:solidFill>
              </a:rPr>
              <a:t>hoto</a:t>
            </a:r>
            <a:r>
              <a:rPr lang="en-US" altLang="en-US" sz="1700" b="1" dirty="0" err="1">
                <a:solidFill>
                  <a:schemeClr val="bg1">
                    <a:lumMod val="75000"/>
                  </a:schemeClr>
                </a:solidFill>
              </a:rPr>
              <a:t>R</a:t>
            </a:r>
            <a:r>
              <a:rPr lang="en-US" altLang="en-US" sz="1600" dirty="0" err="1">
                <a:solidFill>
                  <a:schemeClr val="bg1">
                    <a:lumMod val="75000"/>
                  </a:schemeClr>
                </a:solidFill>
              </a:rPr>
              <a:t>efractive</a:t>
            </a:r>
            <a:r>
              <a:rPr lang="en-US" altLang="en-US" sz="1600" dirty="0">
                <a:solidFill>
                  <a:schemeClr val="bg1">
                    <a:lumMod val="75000"/>
                  </a:schemeClr>
                </a:solidFill>
              </a:rPr>
              <a:t> </a:t>
            </a:r>
            <a:r>
              <a:rPr lang="en-US" altLang="en-US" sz="1700" b="1" dirty="0">
                <a:solidFill>
                  <a:schemeClr val="bg1">
                    <a:lumMod val="75000"/>
                  </a:schemeClr>
                </a:solidFill>
              </a:rPr>
              <a:t>K</a:t>
            </a:r>
            <a:r>
              <a:rPr lang="en-US" altLang="en-US" sz="1600" dirty="0">
                <a:solidFill>
                  <a:schemeClr val="bg1">
                    <a:lumMod val="75000"/>
                  </a:schemeClr>
                </a:solidFill>
              </a:rPr>
              <a:t>eratectomy</a:t>
            </a:r>
          </a:p>
        </p:txBody>
      </p:sp>
      <p:sp>
        <p:nvSpPr>
          <p:cNvPr id="69" name="Text Box 38"/>
          <p:cNvSpPr txBox="1">
            <a:spLocks noChangeArrowheads="1"/>
          </p:cNvSpPr>
          <p:nvPr/>
        </p:nvSpPr>
        <p:spPr bwMode="auto">
          <a:xfrm>
            <a:off x="2792642" y="3701534"/>
            <a:ext cx="3493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t>LAS</a:t>
            </a:r>
            <a:r>
              <a:rPr lang="en-US" altLang="en-US" sz="1600" dirty="0" err="1"/>
              <a:t>er</a:t>
            </a:r>
            <a:r>
              <a:rPr lang="en-US" altLang="en-US" sz="1600" dirty="0"/>
              <a:t> </a:t>
            </a:r>
            <a:r>
              <a:rPr lang="en-US" altLang="en-US" sz="1600" dirty="0" err="1"/>
              <a:t>Sub</a:t>
            </a:r>
            <a:r>
              <a:rPr lang="en-US" altLang="en-US" sz="1800" b="1" dirty="0" err="1"/>
              <a:t>E</a:t>
            </a:r>
            <a:r>
              <a:rPr lang="en-US" altLang="en-US" sz="1600" dirty="0" err="1"/>
              <a:t>pithelial</a:t>
            </a:r>
            <a:r>
              <a:rPr lang="en-US" altLang="en-US" sz="1600" dirty="0"/>
              <a:t> </a:t>
            </a:r>
            <a:r>
              <a:rPr lang="en-US" altLang="en-US" sz="1700" b="1" dirty="0"/>
              <a:t>K</a:t>
            </a:r>
            <a:r>
              <a:rPr lang="en-US" altLang="en-US" sz="1600" dirty="0"/>
              <a:t>eratomileusis</a:t>
            </a:r>
          </a:p>
        </p:txBody>
      </p:sp>
      <p:sp>
        <p:nvSpPr>
          <p:cNvPr id="70" name="Text Box 41"/>
          <p:cNvSpPr txBox="1">
            <a:spLocks noChangeArrowheads="1"/>
          </p:cNvSpPr>
          <p:nvPr/>
        </p:nvSpPr>
        <p:spPr bwMode="auto">
          <a:xfrm>
            <a:off x="2625868" y="4013282"/>
            <a:ext cx="366638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Epi</a:t>
            </a:r>
            <a:r>
              <a:rPr lang="en-US" altLang="en-US" sz="1600" dirty="0" err="1">
                <a:solidFill>
                  <a:schemeClr val="bg1">
                    <a:lumMod val="75000"/>
                  </a:schemeClr>
                </a:solidFill>
              </a:rPr>
              <a:t>polis</a:t>
            </a:r>
            <a:r>
              <a:rPr lang="en-US" altLang="en-US" sz="1700" b="1" dirty="0">
                <a:solidFill>
                  <a:schemeClr val="bg1">
                    <a:lumMod val="75000"/>
                  </a:schemeClr>
                </a:solidFill>
              </a:rPr>
              <a:t> </a:t>
            </a: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n-situ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71" name="Text Box 28"/>
          <p:cNvSpPr txBox="1">
            <a:spLocks noChangeArrowheads="1"/>
          </p:cNvSpPr>
          <p:nvPr/>
        </p:nvSpPr>
        <p:spPr bwMode="auto">
          <a:xfrm>
            <a:off x="2924519" y="4605646"/>
            <a:ext cx="335700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SM</a:t>
            </a:r>
            <a:r>
              <a:rPr lang="en-US" altLang="en-US" sz="1600" dirty="0" err="1">
                <a:solidFill>
                  <a:schemeClr val="bg1">
                    <a:lumMod val="75000"/>
                  </a:schemeClr>
                </a:solidFill>
              </a:rPr>
              <a:t>all</a:t>
            </a:r>
            <a:r>
              <a:rPr lang="en-US" altLang="en-US" sz="1600" dirty="0">
                <a:solidFill>
                  <a:schemeClr val="bg1">
                    <a:lumMod val="75000"/>
                  </a:schemeClr>
                </a:solidFill>
              </a:rPr>
              <a:t>-</a:t>
            </a:r>
            <a:r>
              <a:rPr lang="en-US" altLang="en-US" sz="1700" b="1" dirty="0">
                <a:solidFill>
                  <a:schemeClr val="bg1">
                    <a:lumMod val="75000"/>
                  </a:schemeClr>
                </a:solidFill>
              </a:rPr>
              <a:t>I</a:t>
            </a:r>
            <a:r>
              <a:rPr lang="en-US" altLang="en-US" sz="1600" dirty="0">
                <a:solidFill>
                  <a:schemeClr val="bg1">
                    <a:lumMod val="75000"/>
                  </a:schemeClr>
                </a:solidFill>
              </a:rPr>
              <a:t>ncision </a:t>
            </a:r>
            <a:r>
              <a:rPr lang="en-US" altLang="en-US" sz="1700" b="1" dirty="0">
                <a:solidFill>
                  <a:schemeClr val="bg1">
                    <a:lumMod val="75000"/>
                  </a:schemeClr>
                </a:solidFill>
              </a:rPr>
              <a:t>L</a:t>
            </a:r>
            <a:r>
              <a:rPr lang="en-US" altLang="en-US" sz="1600" dirty="0">
                <a:solidFill>
                  <a:schemeClr val="bg1">
                    <a:lumMod val="75000"/>
                  </a:schemeClr>
                </a:solidFill>
              </a:rPr>
              <a:t>enticule </a:t>
            </a:r>
            <a:r>
              <a:rPr lang="en-US" altLang="en-US" sz="1700" b="1" dirty="0">
                <a:solidFill>
                  <a:schemeClr val="bg1">
                    <a:lumMod val="75000"/>
                  </a:schemeClr>
                </a:solidFill>
              </a:rPr>
              <a:t>E</a:t>
            </a:r>
            <a:r>
              <a:rPr lang="en-US" altLang="en-US" sz="1600" dirty="0">
                <a:solidFill>
                  <a:schemeClr val="bg1">
                    <a:lumMod val="75000"/>
                  </a:schemeClr>
                </a:solidFill>
              </a:rPr>
              <a:t>xtraction</a:t>
            </a:r>
          </a:p>
        </p:txBody>
      </p:sp>
      <p:sp>
        <p:nvSpPr>
          <p:cNvPr id="61"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37" name="Rectangle 2">
            <a:extLst>
              <a:ext uri="{FF2B5EF4-FFF2-40B4-BE49-F238E27FC236}">
                <a16:creationId xmlns:a16="http://schemas.microsoft.com/office/drawing/2014/main" id="{1DA5F4DC-DD15-416E-AA14-01A329FAF0FE}"/>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38" name="Oval 37">
            <a:extLst>
              <a:ext uri="{FF2B5EF4-FFF2-40B4-BE49-F238E27FC236}">
                <a16:creationId xmlns:a16="http://schemas.microsoft.com/office/drawing/2014/main" id="{C3627DB3-4271-4AF1-A7D5-5069C4A3A93E}"/>
              </a:ext>
            </a:extLst>
          </p:cNvPr>
          <p:cNvSpPr/>
          <p:nvPr/>
        </p:nvSpPr>
        <p:spPr>
          <a:xfrm>
            <a:off x="2562364" y="3640433"/>
            <a:ext cx="4981436" cy="50727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68CB535-320D-47F0-A215-92BE95D76F43}"/>
              </a:ext>
            </a:extLst>
          </p:cNvPr>
          <p:cNvSpPr txBox="1"/>
          <p:nvPr/>
        </p:nvSpPr>
        <p:spPr>
          <a:xfrm>
            <a:off x="373923" y="5233975"/>
            <a:ext cx="8389077" cy="1077218"/>
          </a:xfrm>
          <a:prstGeom prst="rect">
            <a:avLst/>
          </a:prstGeom>
          <a:noFill/>
        </p:spPr>
        <p:txBody>
          <a:bodyPr wrap="square" rtlCol="0">
            <a:spAutoFit/>
          </a:bodyPr>
          <a:lstStyle/>
          <a:p>
            <a:r>
              <a:rPr lang="en-US" sz="1600" dirty="0">
                <a:solidFill>
                  <a:schemeClr val="bg1">
                    <a:lumMod val="75000"/>
                  </a:schemeClr>
                </a:solidFill>
              </a:rPr>
              <a:t>In </a:t>
            </a:r>
            <a:r>
              <a:rPr lang="en-US" sz="1600" b="1" dirty="0" err="1">
                <a:solidFill>
                  <a:schemeClr val="bg1">
                    <a:lumMod val="75000"/>
                  </a:schemeClr>
                </a:solidFill>
              </a:rPr>
              <a:t>keratoablative</a:t>
            </a:r>
            <a:r>
              <a:rPr lang="en-US" sz="1600" b="1" dirty="0">
                <a:solidFill>
                  <a:schemeClr val="bg1">
                    <a:lumMod val="75000"/>
                  </a:schemeClr>
                </a:solidFill>
              </a:rPr>
              <a:t> procedures</a:t>
            </a:r>
            <a:r>
              <a:rPr lang="en-US" sz="1600" dirty="0">
                <a:solidFill>
                  <a:schemeClr val="bg1">
                    <a:lumMod val="75000"/>
                  </a:schemeClr>
                </a:solidFill>
              </a:rPr>
              <a:t>, remodeling of the central cornea occurs via annihilation    of the corneal stroma with an excimer laser. But before the excimer can get to the stroma, the corneal epithelium has to get out of the way. </a:t>
            </a:r>
            <a:r>
              <a:rPr lang="en-US" sz="1600" i="1" u="sng" dirty="0">
                <a:solidFill>
                  <a:srgbClr val="0000FF"/>
                </a:solidFill>
              </a:rPr>
              <a:t>The four </a:t>
            </a:r>
            <a:r>
              <a:rPr lang="en-US" sz="1600" i="1" u="sng" dirty="0" err="1">
                <a:solidFill>
                  <a:srgbClr val="0000FF"/>
                </a:solidFill>
              </a:rPr>
              <a:t>keratoablative</a:t>
            </a:r>
            <a:r>
              <a:rPr lang="en-US" sz="1600" i="1" u="sng" dirty="0">
                <a:solidFill>
                  <a:srgbClr val="0000FF"/>
                </a:solidFill>
              </a:rPr>
              <a:t> procedures differ solely in how the epithelium is handled.</a:t>
            </a:r>
          </a:p>
        </p:txBody>
      </p:sp>
      <p:sp>
        <p:nvSpPr>
          <p:cNvPr id="42" name="Text Box 29">
            <a:extLst>
              <a:ext uri="{FF2B5EF4-FFF2-40B4-BE49-F238E27FC236}">
                <a16:creationId xmlns:a16="http://schemas.microsoft.com/office/drawing/2014/main" id="{D51260DA-9D7C-46DD-BB79-26BF58F1E8F3}"/>
              </a:ext>
            </a:extLst>
          </p:cNvPr>
          <p:cNvSpPr txBox="1">
            <a:spLocks noChangeArrowheads="1"/>
          </p:cNvSpPr>
          <p:nvPr/>
        </p:nvSpPr>
        <p:spPr bwMode="auto">
          <a:xfrm>
            <a:off x="757444" y="4297628"/>
            <a:ext cx="7548356" cy="1415772"/>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Like PRK, LAS</a:t>
            </a:r>
            <a:r>
              <a:rPr lang="en-US" altLang="en-US" sz="1600" b="1" dirty="0"/>
              <a:t>E</a:t>
            </a:r>
            <a:r>
              <a:rPr lang="en-US" altLang="en-US" sz="1400" dirty="0"/>
              <a:t>K is a ‘surface ablation’ procedure. However, it deals very differently with      the corneal epithelium. </a:t>
            </a:r>
            <a:r>
              <a:rPr lang="en-US" altLang="en-US" sz="1400" dirty="0">
                <a:solidFill>
                  <a:srgbClr val="0000FF"/>
                </a:solidFill>
              </a:rPr>
              <a:t>In LASEK, the epithelium is  chemically devitalized  and loosened by bathing  it in  alcohol . </a:t>
            </a:r>
            <a:r>
              <a:rPr lang="en-US" altLang="en-US" sz="1400" dirty="0">
                <a:solidFill>
                  <a:srgbClr val="CCFFCC"/>
                </a:solidFill>
              </a:rPr>
              <a:t>The loosened epithelium is then folded back, and the ablation is performed. Following the ablation, this ‘epithelial flap’ is smoothed back into place and covered with a bandage CL. By re-positing the epithelium, LASEK avoids the large epi defect (and resulting severe pain) of PRK. </a:t>
            </a:r>
          </a:p>
        </p:txBody>
      </p:sp>
      <p:sp>
        <p:nvSpPr>
          <p:cNvPr id="2" name="Rectangle 1">
            <a:extLst>
              <a:ext uri="{FF2B5EF4-FFF2-40B4-BE49-F238E27FC236}">
                <a16:creationId xmlns:a16="http://schemas.microsoft.com/office/drawing/2014/main" id="{313406E6-188F-45AE-BF33-193320DE638B}"/>
              </a:ext>
            </a:extLst>
          </p:cNvPr>
          <p:cNvSpPr/>
          <p:nvPr/>
        </p:nvSpPr>
        <p:spPr>
          <a:xfrm>
            <a:off x="4876800" y="4605646"/>
            <a:ext cx="1788248" cy="181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B1B79580-231F-483C-9037-3CB1A6A25C6F}"/>
              </a:ext>
            </a:extLst>
          </p:cNvPr>
          <p:cNvSpPr/>
          <p:nvPr/>
        </p:nvSpPr>
        <p:spPr>
          <a:xfrm>
            <a:off x="1885627" y="4824419"/>
            <a:ext cx="611511" cy="190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996935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 Box 37"/>
          <p:cNvSpPr txBox="1">
            <a:spLocks noChangeArrowheads="1"/>
          </p:cNvSpPr>
          <p:nvPr/>
        </p:nvSpPr>
        <p:spPr bwMode="auto">
          <a:xfrm>
            <a:off x="6533556" y="3733806"/>
            <a:ext cx="764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LASEK</a:t>
            </a:r>
          </a:p>
        </p:txBody>
      </p:sp>
      <p:sp>
        <p:nvSpPr>
          <p:cNvPr id="18434" name="Text Box 3"/>
          <p:cNvSpPr txBox="1">
            <a:spLocks noChangeArrowheads="1"/>
          </p:cNvSpPr>
          <p:nvPr/>
        </p:nvSpPr>
        <p:spPr bwMode="auto">
          <a:xfrm>
            <a:off x="3960819" y="762006"/>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8435"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18436" name="Text Box 5"/>
          <p:cNvSpPr txBox="1">
            <a:spLocks noChangeArrowheads="1"/>
          </p:cNvSpPr>
          <p:nvPr/>
        </p:nvSpPr>
        <p:spPr bwMode="auto">
          <a:xfrm>
            <a:off x="4416431" y="3048006"/>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18437"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7"/>
          <p:cNvSpPr>
            <a:spLocks noChangeShapeType="1"/>
          </p:cNvSpPr>
          <p:nvPr/>
        </p:nvSpPr>
        <p:spPr bwMode="auto">
          <a:xfrm>
            <a:off x="4724400" y="1474794"/>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Line 8"/>
          <p:cNvSpPr>
            <a:spLocks noChangeShapeType="1"/>
          </p:cNvSpPr>
          <p:nvPr/>
        </p:nvSpPr>
        <p:spPr bwMode="auto">
          <a:xfrm flipH="1">
            <a:off x="5424494"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9"/>
          <p:cNvSpPr>
            <a:spLocks noChangeShapeType="1"/>
          </p:cNvSpPr>
          <p:nvPr/>
        </p:nvSpPr>
        <p:spPr bwMode="auto">
          <a:xfrm>
            <a:off x="6583369" y="2544769"/>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Text Box 36"/>
          <p:cNvSpPr txBox="1">
            <a:spLocks noChangeArrowheads="1"/>
          </p:cNvSpPr>
          <p:nvPr/>
        </p:nvSpPr>
        <p:spPr bwMode="auto">
          <a:xfrm>
            <a:off x="6248400" y="3068644"/>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t>Laser</a:t>
            </a:r>
          </a:p>
        </p:txBody>
      </p:sp>
      <p:sp>
        <p:nvSpPr>
          <p:cNvPr id="18442" name="Line 11"/>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3" name="Line 13"/>
          <p:cNvSpPr>
            <a:spLocks noChangeShapeType="1"/>
          </p:cNvSpPr>
          <p:nvPr/>
        </p:nvSpPr>
        <p:spPr bwMode="auto">
          <a:xfrm>
            <a:off x="6301781" y="3886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4" name="Line 15"/>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F4BB8AA-1E9E-4DB1-AD94-042FF195304C}" type="slidenum">
              <a:rPr lang="en-US" altLang="en-US" sz="1000"/>
              <a:pPr>
                <a:spcBef>
                  <a:spcPct val="0"/>
                </a:spcBef>
                <a:buClrTx/>
                <a:buSzTx/>
                <a:buFontTx/>
                <a:buNone/>
              </a:pPr>
              <a:t>135</a:t>
            </a:fld>
            <a:endParaRPr lang="en-US" altLang="en-US" sz="1000"/>
          </a:p>
        </p:txBody>
      </p:sp>
      <p:sp>
        <p:nvSpPr>
          <p:cNvPr id="18450" name="Text Box 4"/>
          <p:cNvSpPr txBox="1">
            <a:spLocks noChangeArrowheads="1"/>
          </p:cNvSpPr>
          <p:nvPr/>
        </p:nvSpPr>
        <p:spPr bwMode="auto">
          <a:xfrm>
            <a:off x="1403356"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8451"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8452"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3"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4"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Phakic IOL</a:t>
            </a:r>
          </a:p>
        </p:txBody>
      </p:sp>
      <p:cxnSp>
        <p:nvCxnSpPr>
          <p:cNvPr id="14" name="Straight Arrow Connector 13"/>
          <p:cNvCxnSpPr>
            <a:stCxn id="18439" idx="0"/>
          </p:cNvCxnSpPr>
          <p:nvPr/>
        </p:nvCxnSpPr>
        <p:spPr>
          <a:xfrm>
            <a:off x="6583363" y="2522538"/>
            <a:ext cx="0" cy="449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72" name="Line 11"/>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3" name="Line 13"/>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4" name="Line 15"/>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cxnSp>
        <p:nvCxnSpPr>
          <p:cNvPr id="18" name="Straight Connector 17"/>
          <p:cNvCxnSpPr/>
          <p:nvPr/>
        </p:nvCxnSpPr>
        <p:spPr>
          <a:xfrm>
            <a:off x="6400800" y="3429000"/>
            <a:ext cx="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 Box 35"/>
          <p:cNvSpPr txBox="1">
            <a:spLocks noChangeArrowheads="1"/>
          </p:cNvSpPr>
          <p:nvPr/>
        </p:nvSpPr>
        <p:spPr bwMode="auto">
          <a:xfrm>
            <a:off x="6530381" y="3429006"/>
            <a:ext cx="5549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64" name="Text Box 37"/>
          <p:cNvSpPr txBox="1">
            <a:spLocks noChangeArrowheads="1"/>
          </p:cNvSpPr>
          <p:nvPr/>
        </p:nvSpPr>
        <p:spPr bwMode="auto">
          <a:xfrm>
            <a:off x="6549431" y="4343406"/>
            <a:ext cx="6944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65" name="Text Box 40"/>
          <p:cNvSpPr txBox="1">
            <a:spLocks noChangeArrowheads="1"/>
          </p:cNvSpPr>
          <p:nvPr/>
        </p:nvSpPr>
        <p:spPr bwMode="auto">
          <a:xfrm>
            <a:off x="6543087" y="4648206"/>
            <a:ext cx="7328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66" name="Text Box 40"/>
          <p:cNvSpPr txBox="1">
            <a:spLocks noChangeArrowheads="1"/>
          </p:cNvSpPr>
          <p:nvPr/>
        </p:nvSpPr>
        <p:spPr bwMode="auto">
          <a:xfrm>
            <a:off x="6530381" y="4038606"/>
            <a:ext cx="10134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67" name="Text Box 28"/>
          <p:cNvSpPr txBox="1">
            <a:spLocks noChangeArrowheads="1"/>
          </p:cNvSpPr>
          <p:nvPr/>
        </p:nvSpPr>
        <p:spPr bwMode="auto">
          <a:xfrm>
            <a:off x="3440256" y="4304574"/>
            <a:ext cx="284565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n-situ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68" name="Text Box 33"/>
          <p:cNvSpPr txBox="1">
            <a:spLocks noChangeArrowheads="1"/>
          </p:cNvSpPr>
          <p:nvPr/>
        </p:nvSpPr>
        <p:spPr bwMode="auto">
          <a:xfrm>
            <a:off x="3392165" y="3401160"/>
            <a:ext cx="289374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P</a:t>
            </a:r>
            <a:r>
              <a:rPr lang="en-US" altLang="en-US" sz="1600" dirty="0" err="1">
                <a:solidFill>
                  <a:schemeClr val="bg1">
                    <a:lumMod val="75000"/>
                  </a:schemeClr>
                </a:solidFill>
              </a:rPr>
              <a:t>hoto</a:t>
            </a:r>
            <a:r>
              <a:rPr lang="en-US" altLang="en-US" sz="1700" b="1" dirty="0" err="1">
                <a:solidFill>
                  <a:schemeClr val="bg1">
                    <a:lumMod val="75000"/>
                  </a:schemeClr>
                </a:solidFill>
              </a:rPr>
              <a:t>R</a:t>
            </a:r>
            <a:r>
              <a:rPr lang="en-US" altLang="en-US" sz="1600" dirty="0" err="1">
                <a:solidFill>
                  <a:schemeClr val="bg1">
                    <a:lumMod val="75000"/>
                  </a:schemeClr>
                </a:solidFill>
              </a:rPr>
              <a:t>efractive</a:t>
            </a:r>
            <a:r>
              <a:rPr lang="en-US" altLang="en-US" sz="1600" dirty="0">
                <a:solidFill>
                  <a:schemeClr val="bg1">
                    <a:lumMod val="75000"/>
                  </a:schemeClr>
                </a:solidFill>
              </a:rPr>
              <a:t> </a:t>
            </a:r>
            <a:r>
              <a:rPr lang="en-US" altLang="en-US" sz="1700" b="1" dirty="0">
                <a:solidFill>
                  <a:schemeClr val="bg1">
                    <a:lumMod val="75000"/>
                  </a:schemeClr>
                </a:solidFill>
              </a:rPr>
              <a:t>K</a:t>
            </a:r>
            <a:r>
              <a:rPr lang="en-US" altLang="en-US" sz="1600" dirty="0">
                <a:solidFill>
                  <a:schemeClr val="bg1">
                    <a:lumMod val="75000"/>
                  </a:schemeClr>
                </a:solidFill>
              </a:rPr>
              <a:t>eratectomy</a:t>
            </a:r>
          </a:p>
        </p:txBody>
      </p:sp>
      <p:sp>
        <p:nvSpPr>
          <p:cNvPr id="69" name="Text Box 38"/>
          <p:cNvSpPr txBox="1">
            <a:spLocks noChangeArrowheads="1"/>
          </p:cNvSpPr>
          <p:nvPr/>
        </p:nvSpPr>
        <p:spPr bwMode="auto">
          <a:xfrm>
            <a:off x="2792642" y="3701534"/>
            <a:ext cx="3493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t>LAS</a:t>
            </a:r>
            <a:r>
              <a:rPr lang="en-US" altLang="en-US" sz="1600" dirty="0" err="1"/>
              <a:t>er</a:t>
            </a:r>
            <a:r>
              <a:rPr lang="en-US" altLang="en-US" sz="1600" dirty="0"/>
              <a:t> </a:t>
            </a:r>
            <a:r>
              <a:rPr lang="en-US" altLang="en-US" sz="1600" dirty="0" err="1"/>
              <a:t>Sub</a:t>
            </a:r>
            <a:r>
              <a:rPr lang="en-US" altLang="en-US" sz="1800" b="1" dirty="0" err="1"/>
              <a:t>E</a:t>
            </a:r>
            <a:r>
              <a:rPr lang="en-US" altLang="en-US" sz="1600" dirty="0" err="1"/>
              <a:t>pithelial</a:t>
            </a:r>
            <a:r>
              <a:rPr lang="en-US" altLang="en-US" sz="1600" dirty="0"/>
              <a:t> </a:t>
            </a:r>
            <a:r>
              <a:rPr lang="en-US" altLang="en-US" sz="1700" b="1" dirty="0"/>
              <a:t>K</a:t>
            </a:r>
            <a:r>
              <a:rPr lang="en-US" altLang="en-US" sz="1600" dirty="0"/>
              <a:t>eratomileusis</a:t>
            </a:r>
          </a:p>
        </p:txBody>
      </p:sp>
      <p:sp>
        <p:nvSpPr>
          <p:cNvPr id="70" name="Text Box 41"/>
          <p:cNvSpPr txBox="1">
            <a:spLocks noChangeArrowheads="1"/>
          </p:cNvSpPr>
          <p:nvPr/>
        </p:nvSpPr>
        <p:spPr bwMode="auto">
          <a:xfrm>
            <a:off x="2625868" y="4013282"/>
            <a:ext cx="366638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Epi</a:t>
            </a:r>
            <a:r>
              <a:rPr lang="en-US" altLang="en-US" sz="1600" dirty="0" err="1">
                <a:solidFill>
                  <a:schemeClr val="bg1">
                    <a:lumMod val="75000"/>
                  </a:schemeClr>
                </a:solidFill>
              </a:rPr>
              <a:t>polis</a:t>
            </a:r>
            <a:r>
              <a:rPr lang="en-US" altLang="en-US" sz="1700" b="1" dirty="0">
                <a:solidFill>
                  <a:schemeClr val="bg1">
                    <a:lumMod val="75000"/>
                  </a:schemeClr>
                </a:solidFill>
              </a:rPr>
              <a:t> </a:t>
            </a: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n-situ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71" name="Text Box 28"/>
          <p:cNvSpPr txBox="1">
            <a:spLocks noChangeArrowheads="1"/>
          </p:cNvSpPr>
          <p:nvPr/>
        </p:nvSpPr>
        <p:spPr bwMode="auto">
          <a:xfrm>
            <a:off x="2924519" y="4605646"/>
            <a:ext cx="335700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SM</a:t>
            </a:r>
            <a:r>
              <a:rPr lang="en-US" altLang="en-US" sz="1600" dirty="0" err="1">
                <a:solidFill>
                  <a:schemeClr val="bg1">
                    <a:lumMod val="75000"/>
                  </a:schemeClr>
                </a:solidFill>
              </a:rPr>
              <a:t>all</a:t>
            </a:r>
            <a:r>
              <a:rPr lang="en-US" altLang="en-US" sz="1600" dirty="0">
                <a:solidFill>
                  <a:schemeClr val="bg1">
                    <a:lumMod val="75000"/>
                  </a:schemeClr>
                </a:solidFill>
              </a:rPr>
              <a:t>-</a:t>
            </a:r>
            <a:r>
              <a:rPr lang="en-US" altLang="en-US" sz="1700" b="1" dirty="0">
                <a:solidFill>
                  <a:schemeClr val="bg1">
                    <a:lumMod val="75000"/>
                  </a:schemeClr>
                </a:solidFill>
              </a:rPr>
              <a:t>I</a:t>
            </a:r>
            <a:r>
              <a:rPr lang="en-US" altLang="en-US" sz="1600" dirty="0">
                <a:solidFill>
                  <a:schemeClr val="bg1">
                    <a:lumMod val="75000"/>
                  </a:schemeClr>
                </a:solidFill>
              </a:rPr>
              <a:t>ncision </a:t>
            </a:r>
            <a:r>
              <a:rPr lang="en-US" altLang="en-US" sz="1700" b="1" dirty="0">
                <a:solidFill>
                  <a:schemeClr val="bg1">
                    <a:lumMod val="75000"/>
                  </a:schemeClr>
                </a:solidFill>
              </a:rPr>
              <a:t>L</a:t>
            </a:r>
            <a:r>
              <a:rPr lang="en-US" altLang="en-US" sz="1600" dirty="0">
                <a:solidFill>
                  <a:schemeClr val="bg1">
                    <a:lumMod val="75000"/>
                  </a:schemeClr>
                </a:solidFill>
              </a:rPr>
              <a:t>enticule </a:t>
            </a:r>
            <a:r>
              <a:rPr lang="en-US" altLang="en-US" sz="1700" b="1" dirty="0">
                <a:solidFill>
                  <a:schemeClr val="bg1">
                    <a:lumMod val="75000"/>
                  </a:schemeClr>
                </a:solidFill>
              </a:rPr>
              <a:t>E</a:t>
            </a:r>
            <a:r>
              <a:rPr lang="en-US" altLang="en-US" sz="1600" dirty="0">
                <a:solidFill>
                  <a:schemeClr val="bg1">
                    <a:lumMod val="75000"/>
                  </a:schemeClr>
                </a:solidFill>
              </a:rPr>
              <a:t>xtraction</a:t>
            </a:r>
          </a:p>
        </p:txBody>
      </p:sp>
      <p:sp>
        <p:nvSpPr>
          <p:cNvPr id="61"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37" name="Rectangle 2">
            <a:extLst>
              <a:ext uri="{FF2B5EF4-FFF2-40B4-BE49-F238E27FC236}">
                <a16:creationId xmlns:a16="http://schemas.microsoft.com/office/drawing/2014/main" id="{1DA5F4DC-DD15-416E-AA14-01A329FAF0FE}"/>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38" name="Oval 37">
            <a:extLst>
              <a:ext uri="{FF2B5EF4-FFF2-40B4-BE49-F238E27FC236}">
                <a16:creationId xmlns:a16="http://schemas.microsoft.com/office/drawing/2014/main" id="{C3627DB3-4271-4AF1-A7D5-5069C4A3A93E}"/>
              </a:ext>
            </a:extLst>
          </p:cNvPr>
          <p:cNvSpPr/>
          <p:nvPr/>
        </p:nvSpPr>
        <p:spPr>
          <a:xfrm>
            <a:off x="2562364" y="3640433"/>
            <a:ext cx="4981436" cy="50727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68CB535-320D-47F0-A215-92BE95D76F43}"/>
              </a:ext>
            </a:extLst>
          </p:cNvPr>
          <p:cNvSpPr txBox="1"/>
          <p:nvPr/>
        </p:nvSpPr>
        <p:spPr>
          <a:xfrm>
            <a:off x="373923" y="5233975"/>
            <a:ext cx="8389077" cy="1077218"/>
          </a:xfrm>
          <a:prstGeom prst="rect">
            <a:avLst/>
          </a:prstGeom>
          <a:noFill/>
        </p:spPr>
        <p:txBody>
          <a:bodyPr wrap="square" rtlCol="0">
            <a:spAutoFit/>
          </a:bodyPr>
          <a:lstStyle/>
          <a:p>
            <a:r>
              <a:rPr lang="en-US" sz="1600" dirty="0">
                <a:solidFill>
                  <a:schemeClr val="bg1">
                    <a:lumMod val="75000"/>
                  </a:schemeClr>
                </a:solidFill>
              </a:rPr>
              <a:t>In </a:t>
            </a:r>
            <a:r>
              <a:rPr lang="en-US" sz="1600" b="1" dirty="0" err="1">
                <a:solidFill>
                  <a:schemeClr val="bg1">
                    <a:lumMod val="75000"/>
                  </a:schemeClr>
                </a:solidFill>
              </a:rPr>
              <a:t>keratoablative</a:t>
            </a:r>
            <a:r>
              <a:rPr lang="en-US" sz="1600" b="1" dirty="0">
                <a:solidFill>
                  <a:schemeClr val="bg1">
                    <a:lumMod val="75000"/>
                  </a:schemeClr>
                </a:solidFill>
              </a:rPr>
              <a:t> procedures</a:t>
            </a:r>
            <a:r>
              <a:rPr lang="en-US" sz="1600" dirty="0">
                <a:solidFill>
                  <a:schemeClr val="bg1">
                    <a:lumMod val="75000"/>
                  </a:schemeClr>
                </a:solidFill>
              </a:rPr>
              <a:t>, remodeling of the central cornea occurs via annihilation    of the corneal stroma with an excimer laser. But before the excimer can get to the stroma, the corneal epithelium has to get out of the way. </a:t>
            </a:r>
            <a:r>
              <a:rPr lang="en-US" sz="1600" i="1" u="sng" dirty="0">
                <a:solidFill>
                  <a:srgbClr val="0000FF"/>
                </a:solidFill>
              </a:rPr>
              <a:t>The four </a:t>
            </a:r>
            <a:r>
              <a:rPr lang="en-US" sz="1600" i="1" u="sng" dirty="0" err="1">
                <a:solidFill>
                  <a:srgbClr val="0000FF"/>
                </a:solidFill>
              </a:rPr>
              <a:t>keratoablative</a:t>
            </a:r>
            <a:r>
              <a:rPr lang="en-US" sz="1600" i="1" u="sng" dirty="0">
                <a:solidFill>
                  <a:srgbClr val="0000FF"/>
                </a:solidFill>
              </a:rPr>
              <a:t> procedures differ solely in how the epithelium is handled.</a:t>
            </a:r>
          </a:p>
        </p:txBody>
      </p:sp>
      <p:sp>
        <p:nvSpPr>
          <p:cNvPr id="42" name="Text Box 29">
            <a:extLst>
              <a:ext uri="{FF2B5EF4-FFF2-40B4-BE49-F238E27FC236}">
                <a16:creationId xmlns:a16="http://schemas.microsoft.com/office/drawing/2014/main" id="{D51260DA-9D7C-46DD-BB79-26BF58F1E8F3}"/>
              </a:ext>
            </a:extLst>
          </p:cNvPr>
          <p:cNvSpPr txBox="1">
            <a:spLocks noChangeArrowheads="1"/>
          </p:cNvSpPr>
          <p:nvPr/>
        </p:nvSpPr>
        <p:spPr bwMode="auto">
          <a:xfrm>
            <a:off x="757444" y="4297628"/>
            <a:ext cx="7548356" cy="1415772"/>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Like PRK, LAS</a:t>
            </a:r>
            <a:r>
              <a:rPr lang="en-US" altLang="en-US" sz="1600" b="1" dirty="0"/>
              <a:t>E</a:t>
            </a:r>
            <a:r>
              <a:rPr lang="en-US" altLang="en-US" sz="1400" dirty="0"/>
              <a:t>K is a ‘surface ablation’ procedure. However, it deals very differently with      the corneal epithelium. </a:t>
            </a:r>
            <a:r>
              <a:rPr lang="en-US" altLang="en-US" sz="1400" dirty="0">
                <a:solidFill>
                  <a:srgbClr val="0000FF"/>
                </a:solidFill>
              </a:rPr>
              <a:t>In LASEK, the epithelium is  chemically devitalized  and loosened by bathing  it in  alcohol . </a:t>
            </a:r>
            <a:r>
              <a:rPr lang="en-US" altLang="en-US" sz="1400" dirty="0">
                <a:solidFill>
                  <a:srgbClr val="CCFFCC"/>
                </a:solidFill>
              </a:rPr>
              <a:t>The loosened epithelium is then folded back, and the ablation is performed. Following the ablation, this ‘epithelial flap’ is smoothed back into place and covered with a bandage CL. By re-positing the epithelium, LASEK avoids the large epi defect (and resulting severe pain) of PRK. </a:t>
            </a:r>
          </a:p>
        </p:txBody>
      </p:sp>
    </p:spTree>
    <p:extLst>
      <p:ext uri="{BB962C8B-B14F-4D97-AF65-F5344CB8AC3E}">
        <p14:creationId xmlns:p14="http://schemas.microsoft.com/office/powerpoint/2010/main" val="89573020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 Box 37"/>
          <p:cNvSpPr txBox="1">
            <a:spLocks noChangeArrowheads="1"/>
          </p:cNvSpPr>
          <p:nvPr/>
        </p:nvSpPr>
        <p:spPr bwMode="auto">
          <a:xfrm>
            <a:off x="6533556" y="3733806"/>
            <a:ext cx="764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LASEK</a:t>
            </a:r>
          </a:p>
        </p:txBody>
      </p:sp>
      <p:sp>
        <p:nvSpPr>
          <p:cNvPr id="18434" name="Text Box 3"/>
          <p:cNvSpPr txBox="1">
            <a:spLocks noChangeArrowheads="1"/>
          </p:cNvSpPr>
          <p:nvPr/>
        </p:nvSpPr>
        <p:spPr bwMode="auto">
          <a:xfrm>
            <a:off x="3960819" y="762006"/>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8435"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18436" name="Text Box 5"/>
          <p:cNvSpPr txBox="1">
            <a:spLocks noChangeArrowheads="1"/>
          </p:cNvSpPr>
          <p:nvPr/>
        </p:nvSpPr>
        <p:spPr bwMode="auto">
          <a:xfrm>
            <a:off x="4416431" y="3048006"/>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18437"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7"/>
          <p:cNvSpPr>
            <a:spLocks noChangeShapeType="1"/>
          </p:cNvSpPr>
          <p:nvPr/>
        </p:nvSpPr>
        <p:spPr bwMode="auto">
          <a:xfrm>
            <a:off x="4724400" y="1474794"/>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Line 8"/>
          <p:cNvSpPr>
            <a:spLocks noChangeShapeType="1"/>
          </p:cNvSpPr>
          <p:nvPr/>
        </p:nvSpPr>
        <p:spPr bwMode="auto">
          <a:xfrm flipH="1">
            <a:off x="5424494"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9"/>
          <p:cNvSpPr>
            <a:spLocks noChangeShapeType="1"/>
          </p:cNvSpPr>
          <p:nvPr/>
        </p:nvSpPr>
        <p:spPr bwMode="auto">
          <a:xfrm>
            <a:off x="6583369" y="2544769"/>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Text Box 36"/>
          <p:cNvSpPr txBox="1">
            <a:spLocks noChangeArrowheads="1"/>
          </p:cNvSpPr>
          <p:nvPr/>
        </p:nvSpPr>
        <p:spPr bwMode="auto">
          <a:xfrm>
            <a:off x="6248400" y="3068644"/>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t>Laser</a:t>
            </a:r>
          </a:p>
        </p:txBody>
      </p:sp>
      <p:sp>
        <p:nvSpPr>
          <p:cNvPr id="18442" name="Line 11"/>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3" name="Line 13"/>
          <p:cNvSpPr>
            <a:spLocks noChangeShapeType="1"/>
          </p:cNvSpPr>
          <p:nvPr/>
        </p:nvSpPr>
        <p:spPr bwMode="auto">
          <a:xfrm>
            <a:off x="6301781" y="3886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4" name="Line 15"/>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F4BB8AA-1E9E-4DB1-AD94-042FF195304C}" type="slidenum">
              <a:rPr lang="en-US" altLang="en-US" sz="1000"/>
              <a:pPr>
                <a:spcBef>
                  <a:spcPct val="0"/>
                </a:spcBef>
                <a:buClrTx/>
                <a:buSzTx/>
                <a:buFontTx/>
                <a:buNone/>
              </a:pPr>
              <a:t>136</a:t>
            </a:fld>
            <a:endParaRPr lang="en-US" altLang="en-US" sz="1000"/>
          </a:p>
        </p:txBody>
      </p:sp>
      <p:sp>
        <p:nvSpPr>
          <p:cNvPr id="18450" name="Text Box 4"/>
          <p:cNvSpPr txBox="1">
            <a:spLocks noChangeArrowheads="1"/>
          </p:cNvSpPr>
          <p:nvPr/>
        </p:nvSpPr>
        <p:spPr bwMode="auto">
          <a:xfrm>
            <a:off x="1403356"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8451"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8452"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3"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4"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Phakic IOL</a:t>
            </a:r>
          </a:p>
        </p:txBody>
      </p:sp>
      <p:cxnSp>
        <p:nvCxnSpPr>
          <p:cNvPr id="14" name="Straight Arrow Connector 13"/>
          <p:cNvCxnSpPr>
            <a:stCxn id="18439" idx="0"/>
          </p:cNvCxnSpPr>
          <p:nvPr/>
        </p:nvCxnSpPr>
        <p:spPr>
          <a:xfrm>
            <a:off x="6583363" y="2522538"/>
            <a:ext cx="0" cy="449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72" name="Line 11"/>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3" name="Line 13"/>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4" name="Line 15"/>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cxnSp>
        <p:nvCxnSpPr>
          <p:cNvPr id="18" name="Straight Connector 17"/>
          <p:cNvCxnSpPr/>
          <p:nvPr/>
        </p:nvCxnSpPr>
        <p:spPr>
          <a:xfrm>
            <a:off x="6400800" y="3429000"/>
            <a:ext cx="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 Box 35"/>
          <p:cNvSpPr txBox="1">
            <a:spLocks noChangeArrowheads="1"/>
          </p:cNvSpPr>
          <p:nvPr/>
        </p:nvSpPr>
        <p:spPr bwMode="auto">
          <a:xfrm>
            <a:off x="6530381" y="3429006"/>
            <a:ext cx="5549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64" name="Text Box 37"/>
          <p:cNvSpPr txBox="1">
            <a:spLocks noChangeArrowheads="1"/>
          </p:cNvSpPr>
          <p:nvPr/>
        </p:nvSpPr>
        <p:spPr bwMode="auto">
          <a:xfrm>
            <a:off x="6549431" y="4343406"/>
            <a:ext cx="6944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65" name="Text Box 40"/>
          <p:cNvSpPr txBox="1">
            <a:spLocks noChangeArrowheads="1"/>
          </p:cNvSpPr>
          <p:nvPr/>
        </p:nvSpPr>
        <p:spPr bwMode="auto">
          <a:xfrm>
            <a:off x="6543087" y="4648206"/>
            <a:ext cx="7328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66" name="Text Box 40"/>
          <p:cNvSpPr txBox="1">
            <a:spLocks noChangeArrowheads="1"/>
          </p:cNvSpPr>
          <p:nvPr/>
        </p:nvSpPr>
        <p:spPr bwMode="auto">
          <a:xfrm>
            <a:off x="6530381" y="4038606"/>
            <a:ext cx="10134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67" name="Text Box 28"/>
          <p:cNvSpPr txBox="1">
            <a:spLocks noChangeArrowheads="1"/>
          </p:cNvSpPr>
          <p:nvPr/>
        </p:nvSpPr>
        <p:spPr bwMode="auto">
          <a:xfrm>
            <a:off x="3440256" y="4304574"/>
            <a:ext cx="284565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n-situ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68" name="Text Box 33"/>
          <p:cNvSpPr txBox="1">
            <a:spLocks noChangeArrowheads="1"/>
          </p:cNvSpPr>
          <p:nvPr/>
        </p:nvSpPr>
        <p:spPr bwMode="auto">
          <a:xfrm>
            <a:off x="3392165" y="3401160"/>
            <a:ext cx="289374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P</a:t>
            </a:r>
            <a:r>
              <a:rPr lang="en-US" altLang="en-US" sz="1600" dirty="0" err="1">
                <a:solidFill>
                  <a:schemeClr val="bg1">
                    <a:lumMod val="75000"/>
                  </a:schemeClr>
                </a:solidFill>
              </a:rPr>
              <a:t>hoto</a:t>
            </a:r>
            <a:r>
              <a:rPr lang="en-US" altLang="en-US" sz="1700" b="1" dirty="0" err="1">
                <a:solidFill>
                  <a:schemeClr val="bg1">
                    <a:lumMod val="75000"/>
                  </a:schemeClr>
                </a:solidFill>
              </a:rPr>
              <a:t>R</a:t>
            </a:r>
            <a:r>
              <a:rPr lang="en-US" altLang="en-US" sz="1600" dirty="0" err="1">
                <a:solidFill>
                  <a:schemeClr val="bg1">
                    <a:lumMod val="75000"/>
                  </a:schemeClr>
                </a:solidFill>
              </a:rPr>
              <a:t>efractive</a:t>
            </a:r>
            <a:r>
              <a:rPr lang="en-US" altLang="en-US" sz="1600" dirty="0">
                <a:solidFill>
                  <a:schemeClr val="bg1">
                    <a:lumMod val="75000"/>
                  </a:schemeClr>
                </a:solidFill>
              </a:rPr>
              <a:t> </a:t>
            </a:r>
            <a:r>
              <a:rPr lang="en-US" altLang="en-US" sz="1700" b="1" dirty="0">
                <a:solidFill>
                  <a:schemeClr val="bg1">
                    <a:lumMod val="75000"/>
                  </a:schemeClr>
                </a:solidFill>
              </a:rPr>
              <a:t>K</a:t>
            </a:r>
            <a:r>
              <a:rPr lang="en-US" altLang="en-US" sz="1600" dirty="0">
                <a:solidFill>
                  <a:schemeClr val="bg1">
                    <a:lumMod val="75000"/>
                  </a:schemeClr>
                </a:solidFill>
              </a:rPr>
              <a:t>eratectomy</a:t>
            </a:r>
          </a:p>
        </p:txBody>
      </p:sp>
      <p:sp>
        <p:nvSpPr>
          <p:cNvPr id="69" name="Text Box 38"/>
          <p:cNvSpPr txBox="1">
            <a:spLocks noChangeArrowheads="1"/>
          </p:cNvSpPr>
          <p:nvPr/>
        </p:nvSpPr>
        <p:spPr bwMode="auto">
          <a:xfrm>
            <a:off x="2792642" y="3701534"/>
            <a:ext cx="3493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t>LAS</a:t>
            </a:r>
            <a:r>
              <a:rPr lang="en-US" altLang="en-US" sz="1600" dirty="0" err="1"/>
              <a:t>er</a:t>
            </a:r>
            <a:r>
              <a:rPr lang="en-US" altLang="en-US" sz="1600" dirty="0"/>
              <a:t> </a:t>
            </a:r>
            <a:r>
              <a:rPr lang="en-US" altLang="en-US" sz="1600" dirty="0" err="1"/>
              <a:t>Sub</a:t>
            </a:r>
            <a:r>
              <a:rPr lang="en-US" altLang="en-US" sz="1800" b="1" dirty="0" err="1"/>
              <a:t>E</a:t>
            </a:r>
            <a:r>
              <a:rPr lang="en-US" altLang="en-US" sz="1600" dirty="0" err="1"/>
              <a:t>pithelial</a:t>
            </a:r>
            <a:r>
              <a:rPr lang="en-US" altLang="en-US" sz="1600" dirty="0"/>
              <a:t> </a:t>
            </a:r>
            <a:r>
              <a:rPr lang="en-US" altLang="en-US" sz="1700" b="1" dirty="0"/>
              <a:t>K</a:t>
            </a:r>
            <a:r>
              <a:rPr lang="en-US" altLang="en-US" sz="1600" dirty="0"/>
              <a:t>eratomileusis</a:t>
            </a:r>
          </a:p>
        </p:txBody>
      </p:sp>
      <p:sp>
        <p:nvSpPr>
          <p:cNvPr id="70" name="Text Box 41"/>
          <p:cNvSpPr txBox="1">
            <a:spLocks noChangeArrowheads="1"/>
          </p:cNvSpPr>
          <p:nvPr/>
        </p:nvSpPr>
        <p:spPr bwMode="auto">
          <a:xfrm>
            <a:off x="2625868" y="4013282"/>
            <a:ext cx="366638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Epi</a:t>
            </a:r>
            <a:r>
              <a:rPr lang="en-US" altLang="en-US" sz="1600" dirty="0" err="1">
                <a:solidFill>
                  <a:schemeClr val="bg1">
                    <a:lumMod val="75000"/>
                  </a:schemeClr>
                </a:solidFill>
              </a:rPr>
              <a:t>polis</a:t>
            </a:r>
            <a:r>
              <a:rPr lang="en-US" altLang="en-US" sz="1700" b="1" dirty="0">
                <a:solidFill>
                  <a:schemeClr val="bg1">
                    <a:lumMod val="75000"/>
                  </a:schemeClr>
                </a:solidFill>
              </a:rPr>
              <a:t> </a:t>
            </a: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n-situ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71" name="Text Box 28"/>
          <p:cNvSpPr txBox="1">
            <a:spLocks noChangeArrowheads="1"/>
          </p:cNvSpPr>
          <p:nvPr/>
        </p:nvSpPr>
        <p:spPr bwMode="auto">
          <a:xfrm>
            <a:off x="2924519" y="4605646"/>
            <a:ext cx="335700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SM</a:t>
            </a:r>
            <a:r>
              <a:rPr lang="en-US" altLang="en-US" sz="1600" dirty="0" err="1">
                <a:solidFill>
                  <a:schemeClr val="bg1">
                    <a:lumMod val="75000"/>
                  </a:schemeClr>
                </a:solidFill>
              </a:rPr>
              <a:t>all</a:t>
            </a:r>
            <a:r>
              <a:rPr lang="en-US" altLang="en-US" sz="1600" dirty="0">
                <a:solidFill>
                  <a:schemeClr val="bg1">
                    <a:lumMod val="75000"/>
                  </a:schemeClr>
                </a:solidFill>
              </a:rPr>
              <a:t>-</a:t>
            </a:r>
            <a:r>
              <a:rPr lang="en-US" altLang="en-US" sz="1700" b="1" dirty="0">
                <a:solidFill>
                  <a:schemeClr val="bg1">
                    <a:lumMod val="75000"/>
                  </a:schemeClr>
                </a:solidFill>
              </a:rPr>
              <a:t>I</a:t>
            </a:r>
            <a:r>
              <a:rPr lang="en-US" altLang="en-US" sz="1600" dirty="0">
                <a:solidFill>
                  <a:schemeClr val="bg1">
                    <a:lumMod val="75000"/>
                  </a:schemeClr>
                </a:solidFill>
              </a:rPr>
              <a:t>ncision </a:t>
            </a:r>
            <a:r>
              <a:rPr lang="en-US" altLang="en-US" sz="1700" b="1" dirty="0">
                <a:solidFill>
                  <a:schemeClr val="bg1">
                    <a:lumMod val="75000"/>
                  </a:schemeClr>
                </a:solidFill>
              </a:rPr>
              <a:t>L</a:t>
            </a:r>
            <a:r>
              <a:rPr lang="en-US" altLang="en-US" sz="1600" dirty="0">
                <a:solidFill>
                  <a:schemeClr val="bg1">
                    <a:lumMod val="75000"/>
                  </a:schemeClr>
                </a:solidFill>
              </a:rPr>
              <a:t>enticule </a:t>
            </a:r>
            <a:r>
              <a:rPr lang="en-US" altLang="en-US" sz="1700" b="1" dirty="0">
                <a:solidFill>
                  <a:schemeClr val="bg1">
                    <a:lumMod val="75000"/>
                  </a:schemeClr>
                </a:solidFill>
              </a:rPr>
              <a:t>E</a:t>
            </a:r>
            <a:r>
              <a:rPr lang="en-US" altLang="en-US" sz="1600" dirty="0">
                <a:solidFill>
                  <a:schemeClr val="bg1">
                    <a:lumMod val="75000"/>
                  </a:schemeClr>
                </a:solidFill>
              </a:rPr>
              <a:t>xtraction</a:t>
            </a:r>
          </a:p>
        </p:txBody>
      </p:sp>
      <p:sp>
        <p:nvSpPr>
          <p:cNvPr id="61"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37" name="Rectangle 2">
            <a:extLst>
              <a:ext uri="{FF2B5EF4-FFF2-40B4-BE49-F238E27FC236}">
                <a16:creationId xmlns:a16="http://schemas.microsoft.com/office/drawing/2014/main" id="{1DA5F4DC-DD15-416E-AA14-01A329FAF0FE}"/>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38" name="Oval 37">
            <a:extLst>
              <a:ext uri="{FF2B5EF4-FFF2-40B4-BE49-F238E27FC236}">
                <a16:creationId xmlns:a16="http://schemas.microsoft.com/office/drawing/2014/main" id="{C3627DB3-4271-4AF1-A7D5-5069C4A3A93E}"/>
              </a:ext>
            </a:extLst>
          </p:cNvPr>
          <p:cNvSpPr/>
          <p:nvPr/>
        </p:nvSpPr>
        <p:spPr>
          <a:xfrm>
            <a:off x="2562364" y="3640433"/>
            <a:ext cx="4981436" cy="50727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68CB535-320D-47F0-A215-92BE95D76F43}"/>
              </a:ext>
            </a:extLst>
          </p:cNvPr>
          <p:cNvSpPr txBox="1"/>
          <p:nvPr/>
        </p:nvSpPr>
        <p:spPr>
          <a:xfrm>
            <a:off x="373923" y="5233975"/>
            <a:ext cx="8389077" cy="1077218"/>
          </a:xfrm>
          <a:prstGeom prst="rect">
            <a:avLst/>
          </a:prstGeom>
          <a:noFill/>
        </p:spPr>
        <p:txBody>
          <a:bodyPr wrap="square" rtlCol="0">
            <a:spAutoFit/>
          </a:bodyPr>
          <a:lstStyle/>
          <a:p>
            <a:r>
              <a:rPr lang="en-US" sz="1600" dirty="0">
                <a:solidFill>
                  <a:schemeClr val="bg1">
                    <a:lumMod val="75000"/>
                  </a:schemeClr>
                </a:solidFill>
              </a:rPr>
              <a:t>In </a:t>
            </a:r>
            <a:r>
              <a:rPr lang="en-US" sz="1600" b="1" dirty="0" err="1">
                <a:solidFill>
                  <a:schemeClr val="bg1">
                    <a:lumMod val="75000"/>
                  </a:schemeClr>
                </a:solidFill>
              </a:rPr>
              <a:t>keratoablative</a:t>
            </a:r>
            <a:r>
              <a:rPr lang="en-US" sz="1600" b="1" dirty="0">
                <a:solidFill>
                  <a:schemeClr val="bg1">
                    <a:lumMod val="75000"/>
                  </a:schemeClr>
                </a:solidFill>
              </a:rPr>
              <a:t> procedures</a:t>
            </a:r>
            <a:r>
              <a:rPr lang="en-US" sz="1600" dirty="0">
                <a:solidFill>
                  <a:schemeClr val="bg1">
                    <a:lumMod val="75000"/>
                  </a:schemeClr>
                </a:solidFill>
              </a:rPr>
              <a:t>, remodeling of the central cornea occurs via annihilation    of the corneal stroma with an excimer laser. But before the excimer can get to the stroma, the corneal epithelium has to get out of the way. </a:t>
            </a:r>
            <a:r>
              <a:rPr lang="en-US" sz="1600" i="1" u="sng" dirty="0">
                <a:solidFill>
                  <a:srgbClr val="0000FF"/>
                </a:solidFill>
              </a:rPr>
              <a:t>The four </a:t>
            </a:r>
            <a:r>
              <a:rPr lang="en-US" sz="1600" i="1" u="sng" dirty="0" err="1">
                <a:solidFill>
                  <a:srgbClr val="0000FF"/>
                </a:solidFill>
              </a:rPr>
              <a:t>keratoablative</a:t>
            </a:r>
            <a:r>
              <a:rPr lang="en-US" sz="1600" i="1" u="sng" dirty="0">
                <a:solidFill>
                  <a:srgbClr val="0000FF"/>
                </a:solidFill>
              </a:rPr>
              <a:t> procedures differ solely in how the epithelium is handled.</a:t>
            </a:r>
          </a:p>
        </p:txBody>
      </p:sp>
      <p:sp>
        <p:nvSpPr>
          <p:cNvPr id="40" name="Text Box 29">
            <a:extLst>
              <a:ext uri="{FF2B5EF4-FFF2-40B4-BE49-F238E27FC236}">
                <a16:creationId xmlns:a16="http://schemas.microsoft.com/office/drawing/2014/main" id="{4AE80075-02ED-4D1E-BFC6-458280B7AD9D}"/>
              </a:ext>
            </a:extLst>
          </p:cNvPr>
          <p:cNvSpPr txBox="1">
            <a:spLocks noChangeArrowheads="1"/>
          </p:cNvSpPr>
          <p:nvPr/>
        </p:nvSpPr>
        <p:spPr bwMode="auto">
          <a:xfrm>
            <a:off x="757444" y="4297628"/>
            <a:ext cx="7548356" cy="1415772"/>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Like PRK, LAS</a:t>
            </a:r>
            <a:r>
              <a:rPr lang="en-US" altLang="en-US" sz="1600" b="1" dirty="0"/>
              <a:t>E</a:t>
            </a:r>
            <a:r>
              <a:rPr lang="en-US" altLang="en-US" sz="1400" dirty="0"/>
              <a:t>K is a ‘surface ablation’ procedure. However, it deals very differently with      the corneal epithelium. </a:t>
            </a:r>
            <a:r>
              <a:rPr lang="en-US" altLang="en-US" sz="1400" dirty="0">
                <a:solidFill>
                  <a:srgbClr val="0000FF"/>
                </a:solidFill>
              </a:rPr>
              <a:t>In LASEK, the epithelium is  chemically devitalized  and loosened by bathing  it in  alcohol . </a:t>
            </a:r>
            <a:r>
              <a:rPr lang="en-US" altLang="en-US" sz="1400" dirty="0"/>
              <a:t>The loosened epithelium is then folded back, and the ablation is performed. Following the ablation, this ‘epithelial flap’ is smoothed back into place and covered with a bandage CL. </a:t>
            </a:r>
            <a:r>
              <a:rPr lang="en-US" altLang="en-US" sz="1400" dirty="0">
                <a:solidFill>
                  <a:srgbClr val="CCFFCC"/>
                </a:solidFill>
              </a:rPr>
              <a:t>By re-positing the epithelium, LASEK avoids the large epi defect (and resulting severe pain) of PRK. </a:t>
            </a:r>
          </a:p>
        </p:txBody>
      </p:sp>
    </p:spTree>
    <p:extLst>
      <p:ext uri="{BB962C8B-B14F-4D97-AF65-F5344CB8AC3E}">
        <p14:creationId xmlns:p14="http://schemas.microsoft.com/office/powerpoint/2010/main" val="330971650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8102" y="1678673"/>
            <a:ext cx="6115050" cy="40862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638121" y="2421212"/>
            <a:ext cx="4375597" cy="2311774"/>
          </a:xfrm>
          <a:prstGeom prst="rect">
            <a:avLst/>
          </a:prstGeom>
        </p:spPr>
      </p:pic>
      <p:sp>
        <p:nvSpPr>
          <p:cNvPr id="7" name="TextBox 6"/>
          <p:cNvSpPr txBox="1"/>
          <p:nvPr/>
        </p:nvSpPr>
        <p:spPr>
          <a:xfrm>
            <a:off x="4045592" y="6053071"/>
            <a:ext cx="928459" cy="369332"/>
          </a:xfrm>
          <a:prstGeom prst="rect">
            <a:avLst/>
          </a:prstGeom>
          <a:noFill/>
        </p:spPr>
        <p:txBody>
          <a:bodyPr wrap="none" rtlCol="0">
            <a:spAutoFit/>
          </a:bodyPr>
          <a:lstStyle/>
          <a:p>
            <a:pPr algn="ctr"/>
            <a:r>
              <a:rPr lang="en-US" dirty="0"/>
              <a:t>LASEK</a:t>
            </a:r>
          </a:p>
        </p:txBody>
      </p:sp>
      <p:sp>
        <p:nvSpPr>
          <p:cNvPr id="8" name="Rectangle 2">
            <a:extLst>
              <a:ext uri="{FF2B5EF4-FFF2-40B4-BE49-F238E27FC236}">
                <a16:creationId xmlns:a16="http://schemas.microsoft.com/office/drawing/2014/main" id="{66699300-A62F-44D3-8E9F-432B8B599E62}"/>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Tree>
    <p:extLst>
      <p:ext uri="{BB962C8B-B14F-4D97-AF65-F5344CB8AC3E}">
        <p14:creationId xmlns:p14="http://schemas.microsoft.com/office/powerpoint/2010/main" val="229579445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 Box 37"/>
          <p:cNvSpPr txBox="1">
            <a:spLocks noChangeArrowheads="1"/>
          </p:cNvSpPr>
          <p:nvPr/>
        </p:nvSpPr>
        <p:spPr bwMode="auto">
          <a:xfrm>
            <a:off x="6533556" y="3733806"/>
            <a:ext cx="764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LASEK</a:t>
            </a:r>
          </a:p>
        </p:txBody>
      </p:sp>
      <p:sp>
        <p:nvSpPr>
          <p:cNvPr id="18434" name="Text Box 3"/>
          <p:cNvSpPr txBox="1">
            <a:spLocks noChangeArrowheads="1"/>
          </p:cNvSpPr>
          <p:nvPr/>
        </p:nvSpPr>
        <p:spPr bwMode="auto">
          <a:xfrm>
            <a:off x="3960819" y="762006"/>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8435"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18436" name="Text Box 5"/>
          <p:cNvSpPr txBox="1">
            <a:spLocks noChangeArrowheads="1"/>
          </p:cNvSpPr>
          <p:nvPr/>
        </p:nvSpPr>
        <p:spPr bwMode="auto">
          <a:xfrm>
            <a:off x="4416431" y="3048006"/>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18437"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7"/>
          <p:cNvSpPr>
            <a:spLocks noChangeShapeType="1"/>
          </p:cNvSpPr>
          <p:nvPr/>
        </p:nvSpPr>
        <p:spPr bwMode="auto">
          <a:xfrm>
            <a:off x="4724400" y="1474794"/>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Line 8"/>
          <p:cNvSpPr>
            <a:spLocks noChangeShapeType="1"/>
          </p:cNvSpPr>
          <p:nvPr/>
        </p:nvSpPr>
        <p:spPr bwMode="auto">
          <a:xfrm flipH="1">
            <a:off x="5424494"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9"/>
          <p:cNvSpPr>
            <a:spLocks noChangeShapeType="1"/>
          </p:cNvSpPr>
          <p:nvPr/>
        </p:nvSpPr>
        <p:spPr bwMode="auto">
          <a:xfrm>
            <a:off x="6583369" y="2544769"/>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Text Box 36"/>
          <p:cNvSpPr txBox="1">
            <a:spLocks noChangeArrowheads="1"/>
          </p:cNvSpPr>
          <p:nvPr/>
        </p:nvSpPr>
        <p:spPr bwMode="auto">
          <a:xfrm>
            <a:off x="6248400" y="3068644"/>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t>Laser</a:t>
            </a:r>
          </a:p>
        </p:txBody>
      </p:sp>
      <p:sp>
        <p:nvSpPr>
          <p:cNvPr id="18442" name="Line 11"/>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3" name="Line 13"/>
          <p:cNvSpPr>
            <a:spLocks noChangeShapeType="1"/>
          </p:cNvSpPr>
          <p:nvPr/>
        </p:nvSpPr>
        <p:spPr bwMode="auto">
          <a:xfrm>
            <a:off x="6301781" y="3886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4" name="Line 15"/>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F4BB8AA-1E9E-4DB1-AD94-042FF195304C}" type="slidenum">
              <a:rPr lang="en-US" altLang="en-US" sz="1000"/>
              <a:pPr>
                <a:spcBef>
                  <a:spcPct val="0"/>
                </a:spcBef>
                <a:buClrTx/>
                <a:buSzTx/>
                <a:buFontTx/>
                <a:buNone/>
              </a:pPr>
              <a:t>138</a:t>
            </a:fld>
            <a:endParaRPr lang="en-US" altLang="en-US" sz="1000"/>
          </a:p>
        </p:txBody>
      </p:sp>
      <p:sp>
        <p:nvSpPr>
          <p:cNvPr id="18450" name="Text Box 4"/>
          <p:cNvSpPr txBox="1">
            <a:spLocks noChangeArrowheads="1"/>
          </p:cNvSpPr>
          <p:nvPr/>
        </p:nvSpPr>
        <p:spPr bwMode="auto">
          <a:xfrm>
            <a:off x="1403356"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8451"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8452"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3"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4"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Phakic IOL</a:t>
            </a:r>
          </a:p>
        </p:txBody>
      </p:sp>
      <p:cxnSp>
        <p:nvCxnSpPr>
          <p:cNvPr id="14" name="Straight Arrow Connector 13"/>
          <p:cNvCxnSpPr>
            <a:stCxn id="18439" idx="0"/>
          </p:cNvCxnSpPr>
          <p:nvPr/>
        </p:nvCxnSpPr>
        <p:spPr>
          <a:xfrm>
            <a:off x="6583363" y="2522538"/>
            <a:ext cx="0" cy="449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72" name="Line 11"/>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3" name="Line 13"/>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4" name="Line 15"/>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cxnSp>
        <p:nvCxnSpPr>
          <p:cNvPr id="18" name="Straight Connector 17"/>
          <p:cNvCxnSpPr/>
          <p:nvPr/>
        </p:nvCxnSpPr>
        <p:spPr>
          <a:xfrm>
            <a:off x="6400800" y="3429000"/>
            <a:ext cx="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 Box 35"/>
          <p:cNvSpPr txBox="1">
            <a:spLocks noChangeArrowheads="1"/>
          </p:cNvSpPr>
          <p:nvPr/>
        </p:nvSpPr>
        <p:spPr bwMode="auto">
          <a:xfrm>
            <a:off x="6530381" y="3429006"/>
            <a:ext cx="5549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64" name="Text Box 37"/>
          <p:cNvSpPr txBox="1">
            <a:spLocks noChangeArrowheads="1"/>
          </p:cNvSpPr>
          <p:nvPr/>
        </p:nvSpPr>
        <p:spPr bwMode="auto">
          <a:xfrm>
            <a:off x="6549431" y="4343406"/>
            <a:ext cx="6944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65" name="Text Box 40"/>
          <p:cNvSpPr txBox="1">
            <a:spLocks noChangeArrowheads="1"/>
          </p:cNvSpPr>
          <p:nvPr/>
        </p:nvSpPr>
        <p:spPr bwMode="auto">
          <a:xfrm>
            <a:off x="6543087" y="4648206"/>
            <a:ext cx="7328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66" name="Text Box 40"/>
          <p:cNvSpPr txBox="1">
            <a:spLocks noChangeArrowheads="1"/>
          </p:cNvSpPr>
          <p:nvPr/>
        </p:nvSpPr>
        <p:spPr bwMode="auto">
          <a:xfrm>
            <a:off x="6530381" y="4038606"/>
            <a:ext cx="10134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67" name="Text Box 28"/>
          <p:cNvSpPr txBox="1">
            <a:spLocks noChangeArrowheads="1"/>
          </p:cNvSpPr>
          <p:nvPr/>
        </p:nvSpPr>
        <p:spPr bwMode="auto">
          <a:xfrm>
            <a:off x="3440256" y="4304574"/>
            <a:ext cx="284565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n-situ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68" name="Text Box 33"/>
          <p:cNvSpPr txBox="1">
            <a:spLocks noChangeArrowheads="1"/>
          </p:cNvSpPr>
          <p:nvPr/>
        </p:nvSpPr>
        <p:spPr bwMode="auto">
          <a:xfrm>
            <a:off x="3392165" y="3401160"/>
            <a:ext cx="289374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P</a:t>
            </a:r>
            <a:r>
              <a:rPr lang="en-US" altLang="en-US" sz="1600" dirty="0" err="1">
                <a:solidFill>
                  <a:schemeClr val="bg1">
                    <a:lumMod val="75000"/>
                  </a:schemeClr>
                </a:solidFill>
              </a:rPr>
              <a:t>hoto</a:t>
            </a:r>
            <a:r>
              <a:rPr lang="en-US" altLang="en-US" sz="1700" b="1" dirty="0" err="1">
                <a:solidFill>
                  <a:schemeClr val="bg1">
                    <a:lumMod val="75000"/>
                  </a:schemeClr>
                </a:solidFill>
              </a:rPr>
              <a:t>R</a:t>
            </a:r>
            <a:r>
              <a:rPr lang="en-US" altLang="en-US" sz="1600" dirty="0" err="1">
                <a:solidFill>
                  <a:schemeClr val="bg1">
                    <a:lumMod val="75000"/>
                  </a:schemeClr>
                </a:solidFill>
              </a:rPr>
              <a:t>efractive</a:t>
            </a:r>
            <a:r>
              <a:rPr lang="en-US" altLang="en-US" sz="1600" dirty="0">
                <a:solidFill>
                  <a:schemeClr val="bg1">
                    <a:lumMod val="75000"/>
                  </a:schemeClr>
                </a:solidFill>
              </a:rPr>
              <a:t> </a:t>
            </a:r>
            <a:r>
              <a:rPr lang="en-US" altLang="en-US" sz="1700" b="1" dirty="0">
                <a:solidFill>
                  <a:schemeClr val="bg1">
                    <a:lumMod val="75000"/>
                  </a:schemeClr>
                </a:solidFill>
              </a:rPr>
              <a:t>K</a:t>
            </a:r>
            <a:r>
              <a:rPr lang="en-US" altLang="en-US" sz="1600" dirty="0">
                <a:solidFill>
                  <a:schemeClr val="bg1">
                    <a:lumMod val="75000"/>
                  </a:schemeClr>
                </a:solidFill>
              </a:rPr>
              <a:t>eratectomy</a:t>
            </a:r>
          </a:p>
        </p:txBody>
      </p:sp>
      <p:sp>
        <p:nvSpPr>
          <p:cNvPr id="69" name="Text Box 38"/>
          <p:cNvSpPr txBox="1">
            <a:spLocks noChangeArrowheads="1"/>
          </p:cNvSpPr>
          <p:nvPr/>
        </p:nvSpPr>
        <p:spPr bwMode="auto">
          <a:xfrm>
            <a:off x="2792642" y="3701534"/>
            <a:ext cx="3493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t>LAS</a:t>
            </a:r>
            <a:r>
              <a:rPr lang="en-US" altLang="en-US" sz="1600" dirty="0" err="1"/>
              <a:t>er</a:t>
            </a:r>
            <a:r>
              <a:rPr lang="en-US" altLang="en-US" sz="1600" dirty="0"/>
              <a:t> </a:t>
            </a:r>
            <a:r>
              <a:rPr lang="en-US" altLang="en-US" sz="1600" dirty="0" err="1"/>
              <a:t>Sub</a:t>
            </a:r>
            <a:r>
              <a:rPr lang="en-US" altLang="en-US" sz="1800" b="1" dirty="0" err="1"/>
              <a:t>E</a:t>
            </a:r>
            <a:r>
              <a:rPr lang="en-US" altLang="en-US" sz="1600" dirty="0" err="1"/>
              <a:t>pithelial</a:t>
            </a:r>
            <a:r>
              <a:rPr lang="en-US" altLang="en-US" sz="1600" dirty="0"/>
              <a:t> </a:t>
            </a:r>
            <a:r>
              <a:rPr lang="en-US" altLang="en-US" sz="1700" b="1" dirty="0"/>
              <a:t>K</a:t>
            </a:r>
            <a:r>
              <a:rPr lang="en-US" altLang="en-US" sz="1600" dirty="0"/>
              <a:t>eratomileusis</a:t>
            </a:r>
          </a:p>
        </p:txBody>
      </p:sp>
      <p:sp>
        <p:nvSpPr>
          <p:cNvPr id="70" name="Text Box 41"/>
          <p:cNvSpPr txBox="1">
            <a:spLocks noChangeArrowheads="1"/>
          </p:cNvSpPr>
          <p:nvPr/>
        </p:nvSpPr>
        <p:spPr bwMode="auto">
          <a:xfrm>
            <a:off x="2625868" y="4013282"/>
            <a:ext cx="366638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Epi</a:t>
            </a:r>
            <a:r>
              <a:rPr lang="en-US" altLang="en-US" sz="1600" dirty="0" err="1">
                <a:solidFill>
                  <a:schemeClr val="bg1">
                    <a:lumMod val="75000"/>
                  </a:schemeClr>
                </a:solidFill>
              </a:rPr>
              <a:t>polis</a:t>
            </a:r>
            <a:r>
              <a:rPr lang="en-US" altLang="en-US" sz="1700" b="1" dirty="0">
                <a:solidFill>
                  <a:schemeClr val="bg1">
                    <a:lumMod val="75000"/>
                  </a:schemeClr>
                </a:solidFill>
              </a:rPr>
              <a:t> </a:t>
            </a: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n-situ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71" name="Text Box 28"/>
          <p:cNvSpPr txBox="1">
            <a:spLocks noChangeArrowheads="1"/>
          </p:cNvSpPr>
          <p:nvPr/>
        </p:nvSpPr>
        <p:spPr bwMode="auto">
          <a:xfrm>
            <a:off x="2924519" y="4605646"/>
            <a:ext cx="335700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SM</a:t>
            </a:r>
            <a:r>
              <a:rPr lang="en-US" altLang="en-US" sz="1600" dirty="0" err="1">
                <a:solidFill>
                  <a:schemeClr val="bg1">
                    <a:lumMod val="75000"/>
                  </a:schemeClr>
                </a:solidFill>
              </a:rPr>
              <a:t>all</a:t>
            </a:r>
            <a:r>
              <a:rPr lang="en-US" altLang="en-US" sz="1600" dirty="0">
                <a:solidFill>
                  <a:schemeClr val="bg1">
                    <a:lumMod val="75000"/>
                  </a:schemeClr>
                </a:solidFill>
              </a:rPr>
              <a:t>-</a:t>
            </a:r>
            <a:r>
              <a:rPr lang="en-US" altLang="en-US" sz="1700" b="1" dirty="0">
                <a:solidFill>
                  <a:schemeClr val="bg1">
                    <a:lumMod val="75000"/>
                  </a:schemeClr>
                </a:solidFill>
              </a:rPr>
              <a:t>I</a:t>
            </a:r>
            <a:r>
              <a:rPr lang="en-US" altLang="en-US" sz="1600" dirty="0">
                <a:solidFill>
                  <a:schemeClr val="bg1">
                    <a:lumMod val="75000"/>
                  </a:schemeClr>
                </a:solidFill>
              </a:rPr>
              <a:t>ncision </a:t>
            </a:r>
            <a:r>
              <a:rPr lang="en-US" altLang="en-US" sz="1700" b="1" dirty="0">
                <a:solidFill>
                  <a:schemeClr val="bg1">
                    <a:lumMod val="75000"/>
                  </a:schemeClr>
                </a:solidFill>
              </a:rPr>
              <a:t>L</a:t>
            </a:r>
            <a:r>
              <a:rPr lang="en-US" altLang="en-US" sz="1600" dirty="0">
                <a:solidFill>
                  <a:schemeClr val="bg1">
                    <a:lumMod val="75000"/>
                  </a:schemeClr>
                </a:solidFill>
              </a:rPr>
              <a:t>enticule </a:t>
            </a:r>
            <a:r>
              <a:rPr lang="en-US" altLang="en-US" sz="1700" b="1" dirty="0">
                <a:solidFill>
                  <a:schemeClr val="bg1">
                    <a:lumMod val="75000"/>
                  </a:schemeClr>
                </a:solidFill>
              </a:rPr>
              <a:t>E</a:t>
            </a:r>
            <a:r>
              <a:rPr lang="en-US" altLang="en-US" sz="1600" dirty="0">
                <a:solidFill>
                  <a:schemeClr val="bg1">
                    <a:lumMod val="75000"/>
                  </a:schemeClr>
                </a:solidFill>
              </a:rPr>
              <a:t>xtraction</a:t>
            </a:r>
          </a:p>
        </p:txBody>
      </p:sp>
      <p:sp>
        <p:nvSpPr>
          <p:cNvPr id="61"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37" name="Rectangle 2">
            <a:extLst>
              <a:ext uri="{FF2B5EF4-FFF2-40B4-BE49-F238E27FC236}">
                <a16:creationId xmlns:a16="http://schemas.microsoft.com/office/drawing/2014/main" id="{1DA5F4DC-DD15-416E-AA14-01A329FAF0FE}"/>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38" name="Oval 37">
            <a:extLst>
              <a:ext uri="{FF2B5EF4-FFF2-40B4-BE49-F238E27FC236}">
                <a16:creationId xmlns:a16="http://schemas.microsoft.com/office/drawing/2014/main" id="{C3627DB3-4271-4AF1-A7D5-5069C4A3A93E}"/>
              </a:ext>
            </a:extLst>
          </p:cNvPr>
          <p:cNvSpPr/>
          <p:nvPr/>
        </p:nvSpPr>
        <p:spPr>
          <a:xfrm>
            <a:off x="2562364" y="3640433"/>
            <a:ext cx="4981436" cy="50727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68CB535-320D-47F0-A215-92BE95D76F43}"/>
              </a:ext>
            </a:extLst>
          </p:cNvPr>
          <p:cNvSpPr txBox="1"/>
          <p:nvPr/>
        </p:nvSpPr>
        <p:spPr>
          <a:xfrm>
            <a:off x="373923" y="5233975"/>
            <a:ext cx="8389077" cy="1077218"/>
          </a:xfrm>
          <a:prstGeom prst="rect">
            <a:avLst/>
          </a:prstGeom>
          <a:noFill/>
        </p:spPr>
        <p:txBody>
          <a:bodyPr wrap="square" rtlCol="0">
            <a:spAutoFit/>
          </a:bodyPr>
          <a:lstStyle/>
          <a:p>
            <a:r>
              <a:rPr lang="en-US" sz="1600" dirty="0">
                <a:solidFill>
                  <a:schemeClr val="bg1">
                    <a:lumMod val="75000"/>
                  </a:schemeClr>
                </a:solidFill>
              </a:rPr>
              <a:t>In </a:t>
            </a:r>
            <a:r>
              <a:rPr lang="en-US" sz="1600" b="1" dirty="0" err="1">
                <a:solidFill>
                  <a:schemeClr val="bg1">
                    <a:lumMod val="75000"/>
                  </a:schemeClr>
                </a:solidFill>
              </a:rPr>
              <a:t>keratoablative</a:t>
            </a:r>
            <a:r>
              <a:rPr lang="en-US" sz="1600" b="1" dirty="0">
                <a:solidFill>
                  <a:schemeClr val="bg1">
                    <a:lumMod val="75000"/>
                  </a:schemeClr>
                </a:solidFill>
              </a:rPr>
              <a:t> procedures</a:t>
            </a:r>
            <a:r>
              <a:rPr lang="en-US" sz="1600" dirty="0">
                <a:solidFill>
                  <a:schemeClr val="bg1">
                    <a:lumMod val="75000"/>
                  </a:schemeClr>
                </a:solidFill>
              </a:rPr>
              <a:t>, remodeling of the central cornea occurs via annihilation    of the corneal stroma with an excimer laser. But before the excimer can get to the stroma, the corneal epithelium has to get out of the way. </a:t>
            </a:r>
            <a:r>
              <a:rPr lang="en-US" sz="1600" i="1" u="sng" dirty="0">
                <a:solidFill>
                  <a:srgbClr val="0000FF"/>
                </a:solidFill>
              </a:rPr>
              <a:t>The four </a:t>
            </a:r>
            <a:r>
              <a:rPr lang="en-US" sz="1600" i="1" u="sng" dirty="0" err="1">
                <a:solidFill>
                  <a:srgbClr val="0000FF"/>
                </a:solidFill>
              </a:rPr>
              <a:t>keratoablative</a:t>
            </a:r>
            <a:r>
              <a:rPr lang="en-US" sz="1600" i="1" u="sng" dirty="0">
                <a:solidFill>
                  <a:srgbClr val="0000FF"/>
                </a:solidFill>
              </a:rPr>
              <a:t> procedures differ solely in how the epithelium is handled.</a:t>
            </a:r>
          </a:p>
        </p:txBody>
      </p:sp>
      <p:sp>
        <p:nvSpPr>
          <p:cNvPr id="40" name="Text Box 29">
            <a:extLst>
              <a:ext uri="{FF2B5EF4-FFF2-40B4-BE49-F238E27FC236}">
                <a16:creationId xmlns:a16="http://schemas.microsoft.com/office/drawing/2014/main" id="{4AE80075-02ED-4D1E-BFC6-458280B7AD9D}"/>
              </a:ext>
            </a:extLst>
          </p:cNvPr>
          <p:cNvSpPr txBox="1">
            <a:spLocks noChangeArrowheads="1"/>
          </p:cNvSpPr>
          <p:nvPr/>
        </p:nvSpPr>
        <p:spPr bwMode="auto">
          <a:xfrm>
            <a:off x="757444" y="4297628"/>
            <a:ext cx="7548356" cy="1415772"/>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Like PRK, LAS</a:t>
            </a:r>
            <a:r>
              <a:rPr lang="en-US" altLang="en-US" sz="1600" b="1" dirty="0">
                <a:solidFill>
                  <a:schemeClr val="bg1">
                    <a:lumMod val="75000"/>
                  </a:schemeClr>
                </a:solidFill>
              </a:rPr>
              <a:t>E</a:t>
            </a:r>
            <a:r>
              <a:rPr lang="en-US" altLang="en-US" sz="1400" dirty="0">
                <a:solidFill>
                  <a:schemeClr val="bg1">
                    <a:lumMod val="75000"/>
                  </a:schemeClr>
                </a:solidFill>
              </a:rPr>
              <a:t>K is a ‘surface ablation’ procedure. However, it deals very differently with      the corneal epithelium. In LASEK, the epithelium is  chemically devitalized  and loosened by bathing  it in  alcohol . The loosened epithelium is then folded back, and the ablation is performed. Following the ablation, this ‘epithelial flap’ is smoothed back into place and covered with a bandage CL. </a:t>
            </a:r>
            <a:r>
              <a:rPr lang="en-US" altLang="en-US" sz="1400" dirty="0">
                <a:solidFill>
                  <a:srgbClr val="0000FF"/>
                </a:solidFill>
              </a:rPr>
              <a:t>By re-positing the epithelium, LASEK avoids the large epi defect (and resulting severe pain) of PRK. </a:t>
            </a:r>
          </a:p>
        </p:txBody>
      </p:sp>
    </p:spTree>
    <p:extLst>
      <p:ext uri="{BB962C8B-B14F-4D97-AF65-F5344CB8AC3E}">
        <p14:creationId xmlns:p14="http://schemas.microsoft.com/office/powerpoint/2010/main" val="344718008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 Box 41"/>
          <p:cNvSpPr txBox="1">
            <a:spLocks noChangeArrowheads="1"/>
          </p:cNvSpPr>
          <p:nvPr/>
        </p:nvSpPr>
        <p:spPr bwMode="auto">
          <a:xfrm>
            <a:off x="2625868" y="4013282"/>
            <a:ext cx="366638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rgbClr val="0000FF"/>
                </a:solidFill>
              </a:rPr>
              <a:t>Epi</a:t>
            </a:r>
            <a:r>
              <a:rPr lang="en-US" altLang="en-US" sz="1600" dirty="0" err="1">
                <a:solidFill>
                  <a:srgbClr val="0000FF"/>
                </a:solidFill>
              </a:rPr>
              <a:t>polis</a:t>
            </a:r>
            <a:r>
              <a:rPr lang="en-US" altLang="en-US" sz="1700" b="1" dirty="0">
                <a:solidFill>
                  <a:srgbClr val="0000FF"/>
                </a:solidFill>
              </a:rPr>
              <a:t> </a:t>
            </a:r>
            <a:r>
              <a:rPr lang="en-US" altLang="en-US" sz="1700" b="1" dirty="0" err="1">
                <a:solidFill>
                  <a:srgbClr val="0000FF"/>
                </a:solidFill>
              </a:rPr>
              <a:t>LAS</a:t>
            </a:r>
            <a:r>
              <a:rPr lang="en-US" altLang="en-US" sz="1600" dirty="0" err="1">
                <a:solidFill>
                  <a:srgbClr val="0000FF"/>
                </a:solidFill>
              </a:rPr>
              <a:t>er</a:t>
            </a:r>
            <a:r>
              <a:rPr lang="en-US" altLang="en-US" sz="1600" dirty="0">
                <a:solidFill>
                  <a:srgbClr val="0000FF"/>
                </a:solidFill>
              </a:rPr>
              <a:t> </a:t>
            </a:r>
            <a:r>
              <a:rPr lang="en-US" altLang="en-US" sz="1700" b="1" dirty="0">
                <a:solidFill>
                  <a:srgbClr val="0000FF"/>
                </a:solidFill>
              </a:rPr>
              <a:t>I</a:t>
            </a:r>
            <a:r>
              <a:rPr lang="en-US" altLang="en-US" sz="1600" dirty="0">
                <a:solidFill>
                  <a:srgbClr val="0000FF"/>
                </a:solidFill>
              </a:rPr>
              <a:t>n-situ </a:t>
            </a:r>
            <a:r>
              <a:rPr lang="en-US" altLang="en-US" sz="1700" b="1" dirty="0">
                <a:solidFill>
                  <a:srgbClr val="0000FF"/>
                </a:solidFill>
              </a:rPr>
              <a:t>K</a:t>
            </a:r>
            <a:r>
              <a:rPr lang="en-US" altLang="en-US" sz="1600" dirty="0">
                <a:solidFill>
                  <a:srgbClr val="0000FF"/>
                </a:solidFill>
              </a:rPr>
              <a:t>eratomileusis</a:t>
            </a:r>
          </a:p>
        </p:txBody>
      </p:sp>
      <p:sp>
        <p:nvSpPr>
          <p:cNvPr id="66" name="Text Box 40"/>
          <p:cNvSpPr txBox="1">
            <a:spLocks noChangeArrowheads="1"/>
          </p:cNvSpPr>
          <p:nvPr/>
        </p:nvSpPr>
        <p:spPr bwMode="auto">
          <a:xfrm>
            <a:off x="6530381" y="4038606"/>
            <a:ext cx="10134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rgbClr val="0000FF"/>
                </a:solidFill>
              </a:rPr>
              <a:t>Epi-LASIK</a:t>
            </a:r>
          </a:p>
        </p:txBody>
      </p:sp>
      <p:sp>
        <p:nvSpPr>
          <p:cNvPr id="18434" name="Text Box 3"/>
          <p:cNvSpPr txBox="1">
            <a:spLocks noChangeArrowheads="1"/>
          </p:cNvSpPr>
          <p:nvPr/>
        </p:nvSpPr>
        <p:spPr bwMode="auto">
          <a:xfrm>
            <a:off x="3960819" y="762006"/>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8435"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18436" name="Text Box 5"/>
          <p:cNvSpPr txBox="1">
            <a:spLocks noChangeArrowheads="1"/>
          </p:cNvSpPr>
          <p:nvPr/>
        </p:nvSpPr>
        <p:spPr bwMode="auto">
          <a:xfrm>
            <a:off x="4416431" y="3048006"/>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18437"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7"/>
          <p:cNvSpPr>
            <a:spLocks noChangeShapeType="1"/>
          </p:cNvSpPr>
          <p:nvPr/>
        </p:nvSpPr>
        <p:spPr bwMode="auto">
          <a:xfrm>
            <a:off x="4724400" y="1474794"/>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Line 8"/>
          <p:cNvSpPr>
            <a:spLocks noChangeShapeType="1"/>
          </p:cNvSpPr>
          <p:nvPr/>
        </p:nvSpPr>
        <p:spPr bwMode="auto">
          <a:xfrm flipH="1">
            <a:off x="5424494"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9"/>
          <p:cNvSpPr>
            <a:spLocks noChangeShapeType="1"/>
          </p:cNvSpPr>
          <p:nvPr/>
        </p:nvSpPr>
        <p:spPr bwMode="auto">
          <a:xfrm>
            <a:off x="6583369" y="2544769"/>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Text Box 36"/>
          <p:cNvSpPr txBox="1">
            <a:spLocks noChangeArrowheads="1"/>
          </p:cNvSpPr>
          <p:nvPr/>
        </p:nvSpPr>
        <p:spPr bwMode="auto">
          <a:xfrm>
            <a:off x="6248400" y="3068644"/>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t>Laser</a:t>
            </a:r>
          </a:p>
        </p:txBody>
      </p:sp>
      <p:sp>
        <p:nvSpPr>
          <p:cNvPr id="18442" name="Line 11"/>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3" name="Line 13"/>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4" name="Line 15"/>
          <p:cNvSpPr>
            <a:spLocks noChangeShapeType="1"/>
          </p:cNvSpPr>
          <p:nvPr/>
        </p:nvSpPr>
        <p:spPr bwMode="auto">
          <a:xfrm>
            <a:off x="6301781" y="41910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F4BB8AA-1E9E-4DB1-AD94-042FF195304C}" type="slidenum">
              <a:rPr lang="en-US" altLang="en-US" sz="1000"/>
              <a:pPr>
                <a:spcBef>
                  <a:spcPct val="0"/>
                </a:spcBef>
                <a:buClrTx/>
                <a:buSzTx/>
                <a:buFontTx/>
                <a:buNone/>
              </a:pPr>
              <a:t>139</a:t>
            </a:fld>
            <a:endParaRPr lang="en-US" altLang="en-US" sz="1000"/>
          </a:p>
        </p:txBody>
      </p:sp>
      <p:sp>
        <p:nvSpPr>
          <p:cNvPr id="18450" name="Text Box 4"/>
          <p:cNvSpPr txBox="1">
            <a:spLocks noChangeArrowheads="1"/>
          </p:cNvSpPr>
          <p:nvPr/>
        </p:nvSpPr>
        <p:spPr bwMode="auto">
          <a:xfrm>
            <a:off x="1403356"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8451"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8452"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3"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4"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Phakic IOL</a:t>
            </a:r>
          </a:p>
        </p:txBody>
      </p:sp>
      <p:cxnSp>
        <p:nvCxnSpPr>
          <p:cNvPr id="14" name="Straight Arrow Connector 13"/>
          <p:cNvCxnSpPr>
            <a:stCxn id="18439" idx="0"/>
          </p:cNvCxnSpPr>
          <p:nvPr/>
        </p:nvCxnSpPr>
        <p:spPr>
          <a:xfrm>
            <a:off x="6583363" y="2522538"/>
            <a:ext cx="0" cy="449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72" name="Line 11"/>
          <p:cNvSpPr>
            <a:spLocks noChangeShapeType="1"/>
          </p:cNvSpPr>
          <p:nvPr/>
        </p:nvSpPr>
        <p:spPr bwMode="auto">
          <a:xfrm>
            <a:off x="6285906" y="41910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3" name="Line 13"/>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4" name="Line 15"/>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cxnSp>
        <p:nvCxnSpPr>
          <p:cNvPr id="18" name="Straight Connector 17"/>
          <p:cNvCxnSpPr/>
          <p:nvPr/>
        </p:nvCxnSpPr>
        <p:spPr>
          <a:xfrm>
            <a:off x="6400800" y="3429000"/>
            <a:ext cx="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 Box 35"/>
          <p:cNvSpPr txBox="1">
            <a:spLocks noChangeArrowheads="1"/>
          </p:cNvSpPr>
          <p:nvPr/>
        </p:nvSpPr>
        <p:spPr bwMode="auto">
          <a:xfrm>
            <a:off x="6530381" y="3429006"/>
            <a:ext cx="5549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63" name="Text Box 37"/>
          <p:cNvSpPr txBox="1">
            <a:spLocks noChangeArrowheads="1"/>
          </p:cNvSpPr>
          <p:nvPr/>
        </p:nvSpPr>
        <p:spPr bwMode="auto">
          <a:xfrm>
            <a:off x="6533556" y="3733806"/>
            <a:ext cx="764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64" name="Text Box 37"/>
          <p:cNvSpPr txBox="1">
            <a:spLocks noChangeArrowheads="1"/>
          </p:cNvSpPr>
          <p:nvPr/>
        </p:nvSpPr>
        <p:spPr bwMode="auto">
          <a:xfrm>
            <a:off x="6549431" y="4343406"/>
            <a:ext cx="6944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65" name="Text Box 40"/>
          <p:cNvSpPr txBox="1">
            <a:spLocks noChangeArrowheads="1"/>
          </p:cNvSpPr>
          <p:nvPr/>
        </p:nvSpPr>
        <p:spPr bwMode="auto">
          <a:xfrm>
            <a:off x="6543087" y="4648206"/>
            <a:ext cx="7328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67" name="Text Box 28"/>
          <p:cNvSpPr txBox="1">
            <a:spLocks noChangeArrowheads="1"/>
          </p:cNvSpPr>
          <p:nvPr/>
        </p:nvSpPr>
        <p:spPr bwMode="auto">
          <a:xfrm>
            <a:off x="3440256" y="4304574"/>
            <a:ext cx="284565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n-situ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68" name="Text Box 33"/>
          <p:cNvSpPr txBox="1">
            <a:spLocks noChangeArrowheads="1"/>
          </p:cNvSpPr>
          <p:nvPr/>
        </p:nvSpPr>
        <p:spPr bwMode="auto">
          <a:xfrm>
            <a:off x="3392165" y="3401160"/>
            <a:ext cx="289374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P</a:t>
            </a:r>
            <a:r>
              <a:rPr lang="en-US" altLang="en-US" sz="1600" dirty="0" err="1">
                <a:solidFill>
                  <a:schemeClr val="bg1">
                    <a:lumMod val="75000"/>
                  </a:schemeClr>
                </a:solidFill>
              </a:rPr>
              <a:t>hoto</a:t>
            </a:r>
            <a:r>
              <a:rPr lang="en-US" altLang="en-US" sz="1700" b="1" dirty="0" err="1">
                <a:solidFill>
                  <a:schemeClr val="bg1">
                    <a:lumMod val="75000"/>
                  </a:schemeClr>
                </a:solidFill>
              </a:rPr>
              <a:t>R</a:t>
            </a:r>
            <a:r>
              <a:rPr lang="en-US" altLang="en-US" sz="1600" dirty="0" err="1">
                <a:solidFill>
                  <a:schemeClr val="bg1">
                    <a:lumMod val="75000"/>
                  </a:schemeClr>
                </a:solidFill>
              </a:rPr>
              <a:t>efractive</a:t>
            </a:r>
            <a:r>
              <a:rPr lang="en-US" altLang="en-US" sz="1600" dirty="0">
                <a:solidFill>
                  <a:schemeClr val="bg1">
                    <a:lumMod val="75000"/>
                  </a:schemeClr>
                </a:solidFill>
              </a:rPr>
              <a:t> </a:t>
            </a:r>
            <a:r>
              <a:rPr lang="en-US" altLang="en-US" sz="1700" b="1" dirty="0">
                <a:solidFill>
                  <a:schemeClr val="bg1">
                    <a:lumMod val="75000"/>
                  </a:schemeClr>
                </a:solidFill>
              </a:rPr>
              <a:t>K</a:t>
            </a:r>
            <a:r>
              <a:rPr lang="en-US" altLang="en-US" sz="1600" dirty="0">
                <a:solidFill>
                  <a:schemeClr val="bg1">
                    <a:lumMod val="75000"/>
                  </a:schemeClr>
                </a:solidFill>
              </a:rPr>
              <a:t>eratectomy</a:t>
            </a:r>
          </a:p>
        </p:txBody>
      </p:sp>
      <p:sp>
        <p:nvSpPr>
          <p:cNvPr id="69" name="Text Box 38"/>
          <p:cNvSpPr txBox="1">
            <a:spLocks noChangeArrowheads="1"/>
          </p:cNvSpPr>
          <p:nvPr/>
        </p:nvSpPr>
        <p:spPr bwMode="auto">
          <a:xfrm>
            <a:off x="2792642" y="3701534"/>
            <a:ext cx="3493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600" dirty="0" err="1">
                <a:solidFill>
                  <a:schemeClr val="bg1">
                    <a:lumMod val="75000"/>
                  </a:schemeClr>
                </a:solidFill>
              </a:rPr>
              <a:t>Sub</a:t>
            </a:r>
            <a:r>
              <a:rPr lang="en-US" altLang="en-US" sz="1800" b="1" dirty="0" err="1">
                <a:solidFill>
                  <a:schemeClr val="bg1">
                    <a:lumMod val="75000"/>
                  </a:schemeClr>
                </a:solidFill>
              </a:rPr>
              <a:t>E</a:t>
            </a:r>
            <a:r>
              <a:rPr lang="en-US" altLang="en-US" sz="1600" dirty="0" err="1">
                <a:solidFill>
                  <a:schemeClr val="bg1">
                    <a:lumMod val="75000"/>
                  </a:schemeClr>
                </a:solidFill>
              </a:rPr>
              <a:t>pithelial</a:t>
            </a:r>
            <a:r>
              <a:rPr lang="en-US" altLang="en-US" sz="1600" dirty="0">
                <a:solidFill>
                  <a:schemeClr val="bg1">
                    <a:lumMod val="75000"/>
                  </a:schemeClr>
                </a:solidFill>
              </a:rPr>
              <a:t>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71" name="Text Box 28"/>
          <p:cNvSpPr txBox="1">
            <a:spLocks noChangeArrowheads="1"/>
          </p:cNvSpPr>
          <p:nvPr/>
        </p:nvSpPr>
        <p:spPr bwMode="auto">
          <a:xfrm>
            <a:off x="2924519" y="4605646"/>
            <a:ext cx="335700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SM</a:t>
            </a:r>
            <a:r>
              <a:rPr lang="en-US" altLang="en-US" sz="1600" dirty="0" err="1">
                <a:solidFill>
                  <a:schemeClr val="bg1">
                    <a:lumMod val="75000"/>
                  </a:schemeClr>
                </a:solidFill>
              </a:rPr>
              <a:t>all</a:t>
            </a:r>
            <a:r>
              <a:rPr lang="en-US" altLang="en-US" sz="1600" dirty="0">
                <a:solidFill>
                  <a:schemeClr val="bg1">
                    <a:lumMod val="75000"/>
                  </a:schemeClr>
                </a:solidFill>
              </a:rPr>
              <a:t>-</a:t>
            </a:r>
            <a:r>
              <a:rPr lang="en-US" altLang="en-US" sz="1700" b="1" dirty="0">
                <a:solidFill>
                  <a:schemeClr val="bg1">
                    <a:lumMod val="75000"/>
                  </a:schemeClr>
                </a:solidFill>
              </a:rPr>
              <a:t>I</a:t>
            </a:r>
            <a:r>
              <a:rPr lang="en-US" altLang="en-US" sz="1600" dirty="0">
                <a:solidFill>
                  <a:schemeClr val="bg1">
                    <a:lumMod val="75000"/>
                  </a:schemeClr>
                </a:solidFill>
              </a:rPr>
              <a:t>ncision </a:t>
            </a:r>
            <a:r>
              <a:rPr lang="en-US" altLang="en-US" sz="1700" b="1" dirty="0">
                <a:solidFill>
                  <a:schemeClr val="bg1">
                    <a:lumMod val="75000"/>
                  </a:schemeClr>
                </a:solidFill>
              </a:rPr>
              <a:t>L</a:t>
            </a:r>
            <a:r>
              <a:rPr lang="en-US" altLang="en-US" sz="1600" dirty="0">
                <a:solidFill>
                  <a:schemeClr val="bg1">
                    <a:lumMod val="75000"/>
                  </a:schemeClr>
                </a:solidFill>
              </a:rPr>
              <a:t>enticule </a:t>
            </a:r>
            <a:r>
              <a:rPr lang="en-US" altLang="en-US" sz="1700" b="1" dirty="0">
                <a:solidFill>
                  <a:schemeClr val="bg1">
                    <a:lumMod val="75000"/>
                  </a:schemeClr>
                </a:solidFill>
              </a:rPr>
              <a:t>E</a:t>
            </a:r>
            <a:r>
              <a:rPr lang="en-US" altLang="en-US" sz="1600" dirty="0">
                <a:solidFill>
                  <a:schemeClr val="bg1">
                    <a:lumMod val="75000"/>
                  </a:schemeClr>
                </a:solidFill>
              </a:rPr>
              <a:t>xtraction</a:t>
            </a:r>
          </a:p>
        </p:txBody>
      </p:sp>
      <p:sp>
        <p:nvSpPr>
          <p:cNvPr id="61"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37" name="Rectangle 2">
            <a:extLst>
              <a:ext uri="{FF2B5EF4-FFF2-40B4-BE49-F238E27FC236}">
                <a16:creationId xmlns:a16="http://schemas.microsoft.com/office/drawing/2014/main" id="{1DA5F4DC-DD15-416E-AA14-01A329FAF0FE}"/>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38" name="Oval 37">
            <a:extLst>
              <a:ext uri="{FF2B5EF4-FFF2-40B4-BE49-F238E27FC236}">
                <a16:creationId xmlns:a16="http://schemas.microsoft.com/office/drawing/2014/main" id="{D0963F9B-55D2-4D93-BC35-26C5EEFC0051}"/>
              </a:ext>
            </a:extLst>
          </p:cNvPr>
          <p:cNvSpPr/>
          <p:nvPr/>
        </p:nvSpPr>
        <p:spPr>
          <a:xfrm>
            <a:off x="2362200" y="3945123"/>
            <a:ext cx="5410200" cy="50727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8B27259-7316-4529-BF4E-918242055B0F}"/>
              </a:ext>
            </a:extLst>
          </p:cNvPr>
          <p:cNvSpPr txBox="1"/>
          <p:nvPr/>
        </p:nvSpPr>
        <p:spPr>
          <a:xfrm>
            <a:off x="373923" y="5233975"/>
            <a:ext cx="8389077" cy="1077218"/>
          </a:xfrm>
          <a:prstGeom prst="rect">
            <a:avLst/>
          </a:prstGeom>
          <a:noFill/>
        </p:spPr>
        <p:txBody>
          <a:bodyPr wrap="square" rtlCol="0">
            <a:spAutoFit/>
          </a:bodyPr>
          <a:lstStyle/>
          <a:p>
            <a:r>
              <a:rPr lang="en-US" sz="1600" dirty="0">
                <a:solidFill>
                  <a:schemeClr val="bg1">
                    <a:lumMod val="75000"/>
                  </a:schemeClr>
                </a:solidFill>
              </a:rPr>
              <a:t>In </a:t>
            </a:r>
            <a:r>
              <a:rPr lang="en-US" sz="1600" b="1" dirty="0" err="1">
                <a:solidFill>
                  <a:schemeClr val="bg1">
                    <a:lumMod val="75000"/>
                  </a:schemeClr>
                </a:solidFill>
              </a:rPr>
              <a:t>keratoablative</a:t>
            </a:r>
            <a:r>
              <a:rPr lang="en-US" sz="1600" b="1" dirty="0">
                <a:solidFill>
                  <a:schemeClr val="bg1">
                    <a:lumMod val="75000"/>
                  </a:schemeClr>
                </a:solidFill>
              </a:rPr>
              <a:t> procedures</a:t>
            </a:r>
            <a:r>
              <a:rPr lang="en-US" sz="1600" dirty="0">
                <a:solidFill>
                  <a:schemeClr val="bg1">
                    <a:lumMod val="75000"/>
                  </a:schemeClr>
                </a:solidFill>
              </a:rPr>
              <a:t>, remodeling of the central cornea occurs via annihilation    of the corneal stroma with an excimer laser. But before the excimer can get to the stroma, the corneal epithelium has to get out of the way. </a:t>
            </a:r>
            <a:r>
              <a:rPr lang="en-US" sz="1600" i="1" u="sng" dirty="0">
                <a:solidFill>
                  <a:srgbClr val="0000FF"/>
                </a:solidFill>
              </a:rPr>
              <a:t>The four </a:t>
            </a:r>
            <a:r>
              <a:rPr lang="en-US" sz="1600" i="1" u="sng" dirty="0" err="1">
                <a:solidFill>
                  <a:srgbClr val="0000FF"/>
                </a:solidFill>
              </a:rPr>
              <a:t>keratoablative</a:t>
            </a:r>
            <a:r>
              <a:rPr lang="en-US" sz="1600" i="1" u="sng" dirty="0">
                <a:solidFill>
                  <a:srgbClr val="0000FF"/>
                </a:solidFill>
              </a:rPr>
              <a:t> procedures differ solely in how the epithelium is handled.</a:t>
            </a:r>
          </a:p>
        </p:txBody>
      </p:sp>
      <p:sp>
        <p:nvSpPr>
          <p:cNvPr id="40" name="Text Box 29">
            <a:extLst>
              <a:ext uri="{FF2B5EF4-FFF2-40B4-BE49-F238E27FC236}">
                <a16:creationId xmlns:a16="http://schemas.microsoft.com/office/drawing/2014/main" id="{9A3F9E5D-0E51-4676-9BAE-2D1492A5F6AF}"/>
              </a:ext>
            </a:extLst>
          </p:cNvPr>
          <p:cNvSpPr txBox="1">
            <a:spLocks noChangeArrowheads="1"/>
          </p:cNvSpPr>
          <p:nvPr/>
        </p:nvSpPr>
        <p:spPr bwMode="auto">
          <a:xfrm>
            <a:off x="708874" y="4675971"/>
            <a:ext cx="8031051" cy="954107"/>
          </a:xfrm>
          <a:prstGeom prst="rect">
            <a:avLst/>
          </a:prstGeom>
          <a:solidFill>
            <a:srgbClr val="FFCC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rgbClr val="0000FF"/>
                </a:solidFill>
              </a:rPr>
              <a:t>Like LASEK, </a:t>
            </a:r>
            <a:r>
              <a:rPr lang="en-US" altLang="en-US" sz="1400" b="1" dirty="0">
                <a:solidFill>
                  <a:srgbClr val="0000FF"/>
                </a:solidFill>
              </a:rPr>
              <a:t>epi-LASIK</a:t>
            </a:r>
            <a:r>
              <a:rPr lang="en-US" altLang="en-US" sz="1400" dirty="0">
                <a:solidFill>
                  <a:srgbClr val="0000FF"/>
                </a:solidFill>
              </a:rPr>
              <a:t> is a surface-ablation variant designed to avoid the drawbacks of PRK. In it, a blunt keratome (an ‘</a:t>
            </a:r>
            <a:r>
              <a:rPr lang="en-US" altLang="en-US" sz="1400" dirty="0" err="1">
                <a:solidFill>
                  <a:srgbClr val="0000FF"/>
                </a:solidFill>
              </a:rPr>
              <a:t>epikeratome</a:t>
            </a:r>
            <a:r>
              <a:rPr lang="en-US" altLang="en-US" sz="1400" dirty="0">
                <a:solidFill>
                  <a:srgbClr val="0000FF"/>
                </a:solidFill>
              </a:rPr>
              <a:t>’) slides under the epithelium, separating it. </a:t>
            </a:r>
            <a:r>
              <a:rPr lang="en-US" altLang="en-US" sz="1400" dirty="0">
                <a:solidFill>
                  <a:srgbClr val="FFCCFF"/>
                </a:solidFill>
              </a:rPr>
              <a:t>The epithelial flap thus created is folded back, then re-placed after the stroma has been ablated. (BTW, </a:t>
            </a:r>
            <a:r>
              <a:rPr lang="en-US" altLang="en-US" sz="1400" i="1" dirty="0" err="1">
                <a:solidFill>
                  <a:srgbClr val="FFCCFF"/>
                </a:solidFill>
              </a:rPr>
              <a:t>epipolis</a:t>
            </a:r>
            <a:r>
              <a:rPr lang="en-US" altLang="en-US" sz="1400" dirty="0">
                <a:solidFill>
                  <a:srgbClr val="FFCCFF"/>
                </a:solidFill>
              </a:rPr>
              <a:t> is a Greek word meaning ‘superficial.’)</a:t>
            </a:r>
          </a:p>
        </p:txBody>
      </p:sp>
      <p:sp>
        <p:nvSpPr>
          <p:cNvPr id="3" name="Rectangle 2">
            <a:extLst>
              <a:ext uri="{FF2B5EF4-FFF2-40B4-BE49-F238E27FC236}">
                <a16:creationId xmlns:a16="http://schemas.microsoft.com/office/drawing/2014/main" id="{8172A74C-BC9B-4BA0-BA50-7C0C466DCFEA}"/>
              </a:ext>
            </a:extLst>
          </p:cNvPr>
          <p:cNvSpPr/>
          <p:nvPr/>
        </p:nvSpPr>
        <p:spPr>
          <a:xfrm>
            <a:off x="914400" y="4955983"/>
            <a:ext cx="5943600" cy="1858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the first step in the procedure</a:t>
            </a:r>
          </a:p>
        </p:txBody>
      </p:sp>
    </p:spTree>
    <p:extLst>
      <p:ext uri="{BB962C8B-B14F-4D97-AF65-F5344CB8AC3E}">
        <p14:creationId xmlns:p14="http://schemas.microsoft.com/office/powerpoint/2010/main" val="2637136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3" name="Group 3">
            <a:extLst>
              <a:ext uri="{FF2B5EF4-FFF2-40B4-BE49-F238E27FC236}">
                <a16:creationId xmlns:a16="http://schemas.microsoft.com/office/drawing/2014/main" id="{CE7B9BA5-9223-4929-97DC-826614AEC15A}"/>
              </a:ext>
            </a:extLst>
          </p:cNvPr>
          <p:cNvGrpSpPr>
            <a:grpSpLocks/>
          </p:cNvGrpSpPr>
          <p:nvPr/>
        </p:nvGrpSpPr>
        <p:grpSpPr bwMode="auto">
          <a:xfrm>
            <a:off x="5638800" y="2743200"/>
            <a:ext cx="1752600" cy="1524000"/>
            <a:chOff x="2832" y="1728"/>
            <a:chExt cx="1104" cy="960"/>
          </a:xfrm>
        </p:grpSpPr>
        <p:sp>
          <p:nvSpPr>
            <p:cNvPr id="20493" name="Oval 4">
              <a:extLst>
                <a:ext uri="{FF2B5EF4-FFF2-40B4-BE49-F238E27FC236}">
                  <a16:creationId xmlns:a16="http://schemas.microsoft.com/office/drawing/2014/main" id="{67B52834-9A0B-48AC-A836-91DF8B2C6E68}"/>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94" name="Oval 5">
              <a:extLst>
                <a:ext uri="{FF2B5EF4-FFF2-40B4-BE49-F238E27FC236}">
                  <a16:creationId xmlns:a16="http://schemas.microsoft.com/office/drawing/2014/main" id="{0D4A80E7-8040-4BFF-A37C-74D09A3EEA3C}"/>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95" name="AutoShape 6">
              <a:extLst>
                <a:ext uri="{FF2B5EF4-FFF2-40B4-BE49-F238E27FC236}">
                  <a16:creationId xmlns:a16="http://schemas.microsoft.com/office/drawing/2014/main" id="{51F8D1C6-7D04-494A-86E0-A8164004E0A8}"/>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96" name="AutoShape 7">
              <a:extLst>
                <a:ext uri="{FF2B5EF4-FFF2-40B4-BE49-F238E27FC236}">
                  <a16:creationId xmlns:a16="http://schemas.microsoft.com/office/drawing/2014/main" id="{84FD9D55-AAD2-4679-B4CE-ABCFFCE0BF95}"/>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20484" name="Line 8">
            <a:extLst>
              <a:ext uri="{FF2B5EF4-FFF2-40B4-BE49-F238E27FC236}">
                <a16:creationId xmlns:a16="http://schemas.microsoft.com/office/drawing/2014/main" id="{E05B2D89-1C94-4CC0-AD8E-8FF1A6409B24}"/>
              </a:ext>
            </a:extLst>
          </p:cNvPr>
          <p:cNvSpPr>
            <a:spLocks noChangeShapeType="1"/>
          </p:cNvSpPr>
          <p:nvPr/>
        </p:nvSpPr>
        <p:spPr bwMode="auto">
          <a:xfrm>
            <a:off x="5943600" y="3048000"/>
            <a:ext cx="1447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5" name="Line 9">
            <a:extLst>
              <a:ext uri="{FF2B5EF4-FFF2-40B4-BE49-F238E27FC236}">
                <a16:creationId xmlns:a16="http://schemas.microsoft.com/office/drawing/2014/main" id="{B94F082D-B555-4DE9-967F-FA0BC340A09C}"/>
              </a:ext>
            </a:extLst>
          </p:cNvPr>
          <p:cNvSpPr>
            <a:spLocks noChangeShapeType="1"/>
          </p:cNvSpPr>
          <p:nvPr/>
        </p:nvSpPr>
        <p:spPr bwMode="auto">
          <a:xfrm flipV="1">
            <a:off x="5943600" y="3429000"/>
            <a:ext cx="1447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6" name="Line 10">
            <a:extLst>
              <a:ext uri="{FF2B5EF4-FFF2-40B4-BE49-F238E27FC236}">
                <a16:creationId xmlns:a16="http://schemas.microsoft.com/office/drawing/2014/main" id="{6BC17061-1FB0-4220-9A8B-B0CC8ADCBDED}"/>
              </a:ext>
            </a:extLst>
          </p:cNvPr>
          <p:cNvSpPr>
            <a:spLocks noChangeShapeType="1"/>
          </p:cNvSpPr>
          <p:nvPr/>
        </p:nvSpPr>
        <p:spPr bwMode="auto">
          <a:xfrm>
            <a:off x="304800" y="3048000"/>
            <a:ext cx="548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7" name="Line 11">
            <a:extLst>
              <a:ext uri="{FF2B5EF4-FFF2-40B4-BE49-F238E27FC236}">
                <a16:creationId xmlns:a16="http://schemas.microsoft.com/office/drawing/2014/main" id="{F09E631E-17D1-4CE3-806B-6944E65B3CC7}"/>
              </a:ext>
            </a:extLst>
          </p:cNvPr>
          <p:cNvSpPr>
            <a:spLocks noChangeShapeType="1"/>
          </p:cNvSpPr>
          <p:nvPr/>
        </p:nvSpPr>
        <p:spPr bwMode="auto">
          <a:xfrm>
            <a:off x="304800" y="3962400"/>
            <a:ext cx="5562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8" name="Text Box 12">
            <a:extLst>
              <a:ext uri="{FF2B5EF4-FFF2-40B4-BE49-F238E27FC236}">
                <a16:creationId xmlns:a16="http://schemas.microsoft.com/office/drawing/2014/main" id="{C5D2957E-B7DB-433D-863A-BFB6110AA7BB}"/>
              </a:ext>
            </a:extLst>
          </p:cNvPr>
          <p:cNvSpPr txBox="1">
            <a:spLocks noChangeArrowheads="1"/>
          </p:cNvSpPr>
          <p:nvPr/>
        </p:nvSpPr>
        <p:spPr bwMode="auto">
          <a:xfrm>
            <a:off x="2971800" y="1676400"/>
            <a:ext cx="319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dirty="0"/>
              <a:t>The Emmetropic Eye</a:t>
            </a:r>
          </a:p>
        </p:txBody>
      </p:sp>
      <p:sp>
        <p:nvSpPr>
          <p:cNvPr id="20490" name="Text Box 14">
            <a:extLst>
              <a:ext uri="{FF2B5EF4-FFF2-40B4-BE49-F238E27FC236}">
                <a16:creationId xmlns:a16="http://schemas.microsoft.com/office/drawing/2014/main" id="{32A813D8-6814-4BE1-B274-81C43F2A9964}"/>
              </a:ext>
            </a:extLst>
          </p:cNvPr>
          <p:cNvSpPr txBox="1">
            <a:spLocks noChangeArrowheads="1"/>
          </p:cNvSpPr>
          <p:nvPr/>
        </p:nvSpPr>
        <p:spPr bwMode="auto">
          <a:xfrm>
            <a:off x="609600" y="4495800"/>
            <a:ext cx="81483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t>In the </a:t>
            </a:r>
            <a:r>
              <a:rPr lang="en-US" altLang="en-US" sz="1800" b="1" dirty="0">
                <a:solidFill>
                  <a:srgbClr val="FF0000"/>
                </a:solidFill>
              </a:rPr>
              <a:t>emmetropic</a:t>
            </a:r>
            <a:r>
              <a:rPr lang="en-US" altLang="en-US" sz="1800" dirty="0"/>
              <a:t> eye, the parallel rays from a location at infinity are focused</a:t>
            </a:r>
          </a:p>
          <a:p>
            <a:pPr eaLnBrk="1" hangingPunct="1">
              <a:spcBef>
                <a:spcPct val="0"/>
              </a:spcBef>
              <a:buClrTx/>
              <a:buSzTx/>
              <a:buFontTx/>
              <a:buNone/>
            </a:pPr>
            <a:r>
              <a:rPr lang="en-US" altLang="en-US" sz="1800" dirty="0"/>
              <a:t>to a point located precisely on the retina. </a:t>
            </a:r>
          </a:p>
        </p:txBody>
      </p:sp>
      <p:sp>
        <p:nvSpPr>
          <p:cNvPr id="20492" name="Slide Number Placeholder 1">
            <a:extLst>
              <a:ext uri="{FF2B5EF4-FFF2-40B4-BE49-F238E27FC236}">
                <a16:creationId xmlns:a16="http://schemas.microsoft.com/office/drawing/2014/main" id="{4BF62FAB-D4CB-4490-A2A7-E0D4F0BCEF4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6604FBF-EDBE-4815-912C-6711C9FB6DBF}" type="slidenum">
              <a:rPr lang="en-US" altLang="en-US" sz="1000"/>
              <a:pPr>
                <a:spcBef>
                  <a:spcPct val="0"/>
                </a:spcBef>
                <a:buClrTx/>
                <a:buSzTx/>
                <a:buFontTx/>
                <a:buNone/>
              </a:pPr>
              <a:t>14</a:t>
            </a:fld>
            <a:endParaRPr lang="en-US" altLang="en-US" sz="1000"/>
          </a:p>
        </p:txBody>
      </p:sp>
      <p:sp>
        <p:nvSpPr>
          <p:cNvPr id="18" name="Text Box 13">
            <a:extLst>
              <a:ext uri="{FF2B5EF4-FFF2-40B4-BE49-F238E27FC236}">
                <a16:creationId xmlns:a16="http://schemas.microsoft.com/office/drawing/2014/main" id="{1B2D9AF1-DFFC-42BE-B853-E210192E26ED}"/>
              </a:ext>
            </a:extLst>
          </p:cNvPr>
          <p:cNvSpPr txBox="1">
            <a:spLocks noChangeArrowheads="1"/>
          </p:cNvSpPr>
          <p:nvPr/>
        </p:nvSpPr>
        <p:spPr bwMode="auto">
          <a:xfrm>
            <a:off x="110323" y="3273625"/>
            <a:ext cx="12061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Parallel rays from infinity</a:t>
            </a:r>
          </a:p>
        </p:txBody>
      </p:sp>
      <p:sp>
        <p:nvSpPr>
          <p:cNvPr id="15" name="Rectangle 2">
            <a:extLst>
              <a:ext uri="{FF2B5EF4-FFF2-40B4-BE49-F238E27FC236}">
                <a16:creationId xmlns:a16="http://schemas.microsoft.com/office/drawing/2014/main" id="{B05E5F68-40CE-40D3-BF0D-8A2450146597}"/>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2" name="TextBox 1">
            <a:extLst>
              <a:ext uri="{FF2B5EF4-FFF2-40B4-BE49-F238E27FC236}">
                <a16:creationId xmlns:a16="http://schemas.microsoft.com/office/drawing/2014/main" id="{FB1A9A2B-02F5-416F-96C8-5D829D06A656}"/>
              </a:ext>
            </a:extLst>
          </p:cNvPr>
          <p:cNvSpPr txBox="1"/>
          <p:nvPr/>
        </p:nvSpPr>
        <p:spPr>
          <a:xfrm>
            <a:off x="452417" y="1668463"/>
            <a:ext cx="2595583" cy="461665"/>
          </a:xfrm>
          <a:prstGeom prst="rect">
            <a:avLst/>
          </a:prstGeom>
          <a:noFill/>
        </p:spPr>
        <p:txBody>
          <a:bodyPr wrap="none" rtlCol="0">
            <a:spAutoFit/>
          </a:bodyPr>
          <a:lstStyle/>
          <a:p>
            <a:pPr algn="r"/>
            <a:r>
              <a:rPr lang="en-US" sz="2400" dirty="0"/>
              <a:t>(The Far Point of)</a:t>
            </a:r>
          </a:p>
        </p:txBody>
      </p:sp>
    </p:spTree>
    <p:extLst>
      <p:ext uri="{BB962C8B-B14F-4D97-AF65-F5344CB8AC3E}">
        <p14:creationId xmlns:p14="http://schemas.microsoft.com/office/powerpoint/2010/main" val="121345469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 Box 41"/>
          <p:cNvSpPr txBox="1">
            <a:spLocks noChangeArrowheads="1"/>
          </p:cNvSpPr>
          <p:nvPr/>
        </p:nvSpPr>
        <p:spPr bwMode="auto">
          <a:xfrm>
            <a:off x="2625868" y="4013282"/>
            <a:ext cx="366638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rgbClr val="0000FF"/>
                </a:solidFill>
              </a:rPr>
              <a:t>Epi</a:t>
            </a:r>
            <a:r>
              <a:rPr lang="en-US" altLang="en-US" sz="1600" dirty="0" err="1">
                <a:solidFill>
                  <a:srgbClr val="0000FF"/>
                </a:solidFill>
              </a:rPr>
              <a:t>polis</a:t>
            </a:r>
            <a:r>
              <a:rPr lang="en-US" altLang="en-US" sz="1700" b="1" dirty="0">
                <a:solidFill>
                  <a:srgbClr val="0000FF"/>
                </a:solidFill>
              </a:rPr>
              <a:t> </a:t>
            </a:r>
            <a:r>
              <a:rPr lang="en-US" altLang="en-US" sz="1700" b="1" dirty="0" err="1">
                <a:solidFill>
                  <a:srgbClr val="0000FF"/>
                </a:solidFill>
              </a:rPr>
              <a:t>LAS</a:t>
            </a:r>
            <a:r>
              <a:rPr lang="en-US" altLang="en-US" sz="1600" dirty="0" err="1">
                <a:solidFill>
                  <a:srgbClr val="0000FF"/>
                </a:solidFill>
              </a:rPr>
              <a:t>er</a:t>
            </a:r>
            <a:r>
              <a:rPr lang="en-US" altLang="en-US" sz="1600" dirty="0">
                <a:solidFill>
                  <a:srgbClr val="0000FF"/>
                </a:solidFill>
              </a:rPr>
              <a:t> </a:t>
            </a:r>
            <a:r>
              <a:rPr lang="en-US" altLang="en-US" sz="1700" b="1" dirty="0">
                <a:solidFill>
                  <a:srgbClr val="0000FF"/>
                </a:solidFill>
              </a:rPr>
              <a:t>I</a:t>
            </a:r>
            <a:r>
              <a:rPr lang="en-US" altLang="en-US" sz="1600" dirty="0">
                <a:solidFill>
                  <a:srgbClr val="0000FF"/>
                </a:solidFill>
              </a:rPr>
              <a:t>n-situ </a:t>
            </a:r>
            <a:r>
              <a:rPr lang="en-US" altLang="en-US" sz="1700" b="1" dirty="0">
                <a:solidFill>
                  <a:srgbClr val="0000FF"/>
                </a:solidFill>
              </a:rPr>
              <a:t>K</a:t>
            </a:r>
            <a:r>
              <a:rPr lang="en-US" altLang="en-US" sz="1600" dirty="0">
                <a:solidFill>
                  <a:srgbClr val="0000FF"/>
                </a:solidFill>
              </a:rPr>
              <a:t>eratomileusis</a:t>
            </a:r>
          </a:p>
        </p:txBody>
      </p:sp>
      <p:sp>
        <p:nvSpPr>
          <p:cNvPr id="66" name="Text Box 40"/>
          <p:cNvSpPr txBox="1">
            <a:spLocks noChangeArrowheads="1"/>
          </p:cNvSpPr>
          <p:nvPr/>
        </p:nvSpPr>
        <p:spPr bwMode="auto">
          <a:xfrm>
            <a:off x="6530381" y="4038606"/>
            <a:ext cx="10134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rgbClr val="0000FF"/>
                </a:solidFill>
              </a:rPr>
              <a:t>Epi-LASIK</a:t>
            </a:r>
          </a:p>
        </p:txBody>
      </p:sp>
      <p:sp>
        <p:nvSpPr>
          <p:cNvPr id="18434" name="Text Box 3"/>
          <p:cNvSpPr txBox="1">
            <a:spLocks noChangeArrowheads="1"/>
          </p:cNvSpPr>
          <p:nvPr/>
        </p:nvSpPr>
        <p:spPr bwMode="auto">
          <a:xfrm>
            <a:off x="3960819" y="762006"/>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8435"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18436" name="Text Box 5"/>
          <p:cNvSpPr txBox="1">
            <a:spLocks noChangeArrowheads="1"/>
          </p:cNvSpPr>
          <p:nvPr/>
        </p:nvSpPr>
        <p:spPr bwMode="auto">
          <a:xfrm>
            <a:off x="4416431" y="3048006"/>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18437"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7"/>
          <p:cNvSpPr>
            <a:spLocks noChangeShapeType="1"/>
          </p:cNvSpPr>
          <p:nvPr/>
        </p:nvSpPr>
        <p:spPr bwMode="auto">
          <a:xfrm>
            <a:off x="4724400" y="1474794"/>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Line 8"/>
          <p:cNvSpPr>
            <a:spLocks noChangeShapeType="1"/>
          </p:cNvSpPr>
          <p:nvPr/>
        </p:nvSpPr>
        <p:spPr bwMode="auto">
          <a:xfrm flipH="1">
            <a:off x="5424494"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9"/>
          <p:cNvSpPr>
            <a:spLocks noChangeShapeType="1"/>
          </p:cNvSpPr>
          <p:nvPr/>
        </p:nvSpPr>
        <p:spPr bwMode="auto">
          <a:xfrm>
            <a:off x="6583369" y="2544769"/>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Text Box 36"/>
          <p:cNvSpPr txBox="1">
            <a:spLocks noChangeArrowheads="1"/>
          </p:cNvSpPr>
          <p:nvPr/>
        </p:nvSpPr>
        <p:spPr bwMode="auto">
          <a:xfrm>
            <a:off x="6248400" y="3068644"/>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t>Laser</a:t>
            </a:r>
          </a:p>
        </p:txBody>
      </p:sp>
      <p:sp>
        <p:nvSpPr>
          <p:cNvPr id="18442" name="Line 11"/>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3" name="Line 13"/>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4" name="Line 15"/>
          <p:cNvSpPr>
            <a:spLocks noChangeShapeType="1"/>
          </p:cNvSpPr>
          <p:nvPr/>
        </p:nvSpPr>
        <p:spPr bwMode="auto">
          <a:xfrm>
            <a:off x="6301781" y="41910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F4BB8AA-1E9E-4DB1-AD94-042FF195304C}" type="slidenum">
              <a:rPr lang="en-US" altLang="en-US" sz="1000"/>
              <a:pPr>
                <a:spcBef>
                  <a:spcPct val="0"/>
                </a:spcBef>
                <a:buClrTx/>
                <a:buSzTx/>
                <a:buFontTx/>
                <a:buNone/>
              </a:pPr>
              <a:t>140</a:t>
            </a:fld>
            <a:endParaRPr lang="en-US" altLang="en-US" sz="1000"/>
          </a:p>
        </p:txBody>
      </p:sp>
      <p:sp>
        <p:nvSpPr>
          <p:cNvPr id="18450" name="Text Box 4"/>
          <p:cNvSpPr txBox="1">
            <a:spLocks noChangeArrowheads="1"/>
          </p:cNvSpPr>
          <p:nvPr/>
        </p:nvSpPr>
        <p:spPr bwMode="auto">
          <a:xfrm>
            <a:off x="1403356"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8451"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8452"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3"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4"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Phakic IOL</a:t>
            </a:r>
          </a:p>
        </p:txBody>
      </p:sp>
      <p:cxnSp>
        <p:nvCxnSpPr>
          <p:cNvPr id="14" name="Straight Arrow Connector 13"/>
          <p:cNvCxnSpPr>
            <a:stCxn id="18439" idx="0"/>
          </p:cNvCxnSpPr>
          <p:nvPr/>
        </p:nvCxnSpPr>
        <p:spPr>
          <a:xfrm>
            <a:off x="6583363" y="2522538"/>
            <a:ext cx="0" cy="449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72" name="Line 11"/>
          <p:cNvSpPr>
            <a:spLocks noChangeShapeType="1"/>
          </p:cNvSpPr>
          <p:nvPr/>
        </p:nvSpPr>
        <p:spPr bwMode="auto">
          <a:xfrm>
            <a:off x="6285906" y="41910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3" name="Line 13"/>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4" name="Line 15"/>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cxnSp>
        <p:nvCxnSpPr>
          <p:cNvPr id="18" name="Straight Connector 17"/>
          <p:cNvCxnSpPr/>
          <p:nvPr/>
        </p:nvCxnSpPr>
        <p:spPr>
          <a:xfrm>
            <a:off x="6400800" y="3429000"/>
            <a:ext cx="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 Box 35"/>
          <p:cNvSpPr txBox="1">
            <a:spLocks noChangeArrowheads="1"/>
          </p:cNvSpPr>
          <p:nvPr/>
        </p:nvSpPr>
        <p:spPr bwMode="auto">
          <a:xfrm>
            <a:off x="6530381" y="3429006"/>
            <a:ext cx="5549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63" name="Text Box 37"/>
          <p:cNvSpPr txBox="1">
            <a:spLocks noChangeArrowheads="1"/>
          </p:cNvSpPr>
          <p:nvPr/>
        </p:nvSpPr>
        <p:spPr bwMode="auto">
          <a:xfrm>
            <a:off x="6533556" y="3733806"/>
            <a:ext cx="764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64" name="Text Box 37"/>
          <p:cNvSpPr txBox="1">
            <a:spLocks noChangeArrowheads="1"/>
          </p:cNvSpPr>
          <p:nvPr/>
        </p:nvSpPr>
        <p:spPr bwMode="auto">
          <a:xfrm>
            <a:off x="6549431" y="4343406"/>
            <a:ext cx="6944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65" name="Text Box 40"/>
          <p:cNvSpPr txBox="1">
            <a:spLocks noChangeArrowheads="1"/>
          </p:cNvSpPr>
          <p:nvPr/>
        </p:nvSpPr>
        <p:spPr bwMode="auto">
          <a:xfrm>
            <a:off x="6543087" y="4648206"/>
            <a:ext cx="7328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67" name="Text Box 28"/>
          <p:cNvSpPr txBox="1">
            <a:spLocks noChangeArrowheads="1"/>
          </p:cNvSpPr>
          <p:nvPr/>
        </p:nvSpPr>
        <p:spPr bwMode="auto">
          <a:xfrm>
            <a:off x="3440256" y="4304574"/>
            <a:ext cx="284565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n-situ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68" name="Text Box 33"/>
          <p:cNvSpPr txBox="1">
            <a:spLocks noChangeArrowheads="1"/>
          </p:cNvSpPr>
          <p:nvPr/>
        </p:nvSpPr>
        <p:spPr bwMode="auto">
          <a:xfrm>
            <a:off x="3392165" y="3401160"/>
            <a:ext cx="289374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P</a:t>
            </a:r>
            <a:r>
              <a:rPr lang="en-US" altLang="en-US" sz="1600" dirty="0" err="1">
                <a:solidFill>
                  <a:schemeClr val="bg1">
                    <a:lumMod val="75000"/>
                  </a:schemeClr>
                </a:solidFill>
              </a:rPr>
              <a:t>hoto</a:t>
            </a:r>
            <a:r>
              <a:rPr lang="en-US" altLang="en-US" sz="1700" b="1" dirty="0" err="1">
                <a:solidFill>
                  <a:schemeClr val="bg1">
                    <a:lumMod val="75000"/>
                  </a:schemeClr>
                </a:solidFill>
              </a:rPr>
              <a:t>R</a:t>
            </a:r>
            <a:r>
              <a:rPr lang="en-US" altLang="en-US" sz="1600" dirty="0" err="1">
                <a:solidFill>
                  <a:schemeClr val="bg1">
                    <a:lumMod val="75000"/>
                  </a:schemeClr>
                </a:solidFill>
              </a:rPr>
              <a:t>efractive</a:t>
            </a:r>
            <a:r>
              <a:rPr lang="en-US" altLang="en-US" sz="1600" dirty="0">
                <a:solidFill>
                  <a:schemeClr val="bg1">
                    <a:lumMod val="75000"/>
                  </a:schemeClr>
                </a:solidFill>
              </a:rPr>
              <a:t> </a:t>
            </a:r>
            <a:r>
              <a:rPr lang="en-US" altLang="en-US" sz="1700" b="1" dirty="0">
                <a:solidFill>
                  <a:schemeClr val="bg1">
                    <a:lumMod val="75000"/>
                  </a:schemeClr>
                </a:solidFill>
              </a:rPr>
              <a:t>K</a:t>
            </a:r>
            <a:r>
              <a:rPr lang="en-US" altLang="en-US" sz="1600" dirty="0">
                <a:solidFill>
                  <a:schemeClr val="bg1">
                    <a:lumMod val="75000"/>
                  </a:schemeClr>
                </a:solidFill>
              </a:rPr>
              <a:t>eratectomy</a:t>
            </a:r>
          </a:p>
        </p:txBody>
      </p:sp>
      <p:sp>
        <p:nvSpPr>
          <p:cNvPr id="69" name="Text Box 38"/>
          <p:cNvSpPr txBox="1">
            <a:spLocks noChangeArrowheads="1"/>
          </p:cNvSpPr>
          <p:nvPr/>
        </p:nvSpPr>
        <p:spPr bwMode="auto">
          <a:xfrm>
            <a:off x="2792642" y="3701534"/>
            <a:ext cx="3493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600" dirty="0" err="1">
                <a:solidFill>
                  <a:schemeClr val="bg1">
                    <a:lumMod val="75000"/>
                  </a:schemeClr>
                </a:solidFill>
              </a:rPr>
              <a:t>Sub</a:t>
            </a:r>
            <a:r>
              <a:rPr lang="en-US" altLang="en-US" sz="1800" b="1" dirty="0" err="1">
                <a:solidFill>
                  <a:schemeClr val="bg1">
                    <a:lumMod val="75000"/>
                  </a:schemeClr>
                </a:solidFill>
              </a:rPr>
              <a:t>E</a:t>
            </a:r>
            <a:r>
              <a:rPr lang="en-US" altLang="en-US" sz="1600" dirty="0" err="1">
                <a:solidFill>
                  <a:schemeClr val="bg1">
                    <a:lumMod val="75000"/>
                  </a:schemeClr>
                </a:solidFill>
              </a:rPr>
              <a:t>pithelial</a:t>
            </a:r>
            <a:r>
              <a:rPr lang="en-US" altLang="en-US" sz="1600" dirty="0">
                <a:solidFill>
                  <a:schemeClr val="bg1">
                    <a:lumMod val="75000"/>
                  </a:schemeClr>
                </a:solidFill>
              </a:rPr>
              <a:t>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71" name="Text Box 28"/>
          <p:cNvSpPr txBox="1">
            <a:spLocks noChangeArrowheads="1"/>
          </p:cNvSpPr>
          <p:nvPr/>
        </p:nvSpPr>
        <p:spPr bwMode="auto">
          <a:xfrm>
            <a:off x="2924519" y="4605646"/>
            <a:ext cx="335700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SM</a:t>
            </a:r>
            <a:r>
              <a:rPr lang="en-US" altLang="en-US" sz="1600" dirty="0" err="1">
                <a:solidFill>
                  <a:schemeClr val="bg1">
                    <a:lumMod val="75000"/>
                  </a:schemeClr>
                </a:solidFill>
              </a:rPr>
              <a:t>all</a:t>
            </a:r>
            <a:r>
              <a:rPr lang="en-US" altLang="en-US" sz="1600" dirty="0">
                <a:solidFill>
                  <a:schemeClr val="bg1">
                    <a:lumMod val="75000"/>
                  </a:schemeClr>
                </a:solidFill>
              </a:rPr>
              <a:t>-</a:t>
            </a:r>
            <a:r>
              <a:rPr lang="en-US" altLang="en-US" sz="1700" b="1" dirty="0">
                <a:solidFill>
                  <a:schemeClr val="bg1">
                    <a:lumMod val="75000"/>
                  </a:schemeClr>
                </a:solidFill>
              </a:rPr>
              <a:t>I</a:t>
            </a:r>
            <a:r>
              <a:rPr lang="en-US" altLang="en-US" sz="1600" dirty="0">
                <a:solidFill>
                  <a:schemeClr val="bg1">
                    <a:lumMod val="75000"/>
                  </a:schemeClr>
                </a:solidFill>
              </a:rPr>
              <a:t>ncision </a:t>
            </a:r>
            <a:r>
              <a:rPr lang="en-US" altLang="en-US" sz="1700" b="1" dirty="0">
                <a:solidFill>
                  <a:schemeClr val="bg1">
                    <a:lumMod val="75000"/>
                  </a:schemeClr>
                </a:solidFill>
              </a:rPr>
              <a:t>L</a:t>
            </a:r>
            <a:r>
              <a:rPr lang="en-US" altLang="en-US" sz="1600" dirty="0">
                <a:solidFill>
                  <a:schemeClr val="bg1">
                    <a:lumMod val="75000"/>
                  </a:schemeClr>
                </a:solidFill>
              </a:rPr>
              <a:t>enticule </a:t>
            </a:r>
            <a:r>
              <a:rPr lang="en-US" altLang="en-US" sz="1700" b="1" dirty="0">
                <a:solidFill>
                  <a:schemeClr val="bg1">
                    <a:lumMod val="75000"/>
                  </a:schemeClr>
                </a:solidFill>
              </a:rPr>
              <a:t>E</a:t>
            </a:r>
            <a:r>
              <a:rPr lang="en-US" altLang="en-US" sz="1600" dirty="0">
                <a:solidFill>
                  <a:schemeClr val="bg1">
                    <a:lumMod val="75000"/>
                  </a:schemeClr>
                </a:solidFill>
              </a:rPr>
              <a:t>xtraction</a:t>
            </a:r>
          </a:p>
        </p:txBody>
      </p:sp>
      <p:sp>
        <p:nvSpPr>
          <p:cNvPr id="61"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37" name="Rectangle 2">
            <a:extLst>
              <a:ext uri="{FF2B5EF4-FFF2-40B4-BE49-F238E27FC236}">
                <a16:creationId xmlns:a16="http://schemas.microsoft.com/office/drawing/2014/main" id="{1DA5F4DC-DD15-416E-AA14-01A329FAF0FE}"/>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38" name="Oval 37">
            <a:extLst>
              <a:ext uri="{FF2B5EF4-FFF2-40B4-BE49-F238E27FC236}">
                <a16:creationId xmlns:a16="http://schemas.microsoft.com/office/drawing/2014/main" id="{D0963F9B-55D2-4D93-BC35-26C5EEFC0051}"/>
              </a:ext>
            </a:extLst>
          </p:cNvPr>
          <p:cNvSpPr/>
          <p:nvPr/>
        </p:nvSpPr>
        <p:spPr>
          <a:xfrm>
            <a:off x="2362200" y="3945123"/>
            <a:ext cx="5410200" cy="50727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8B27259-7316-4529-BF4E-918242055B0F}"/>
              </a:ext>
            </a:extLst>
          </p:cNvPr>
          <p:cNvSpPr txBox="1"/>
          <p:nvPr/>
        </p:nvSpPr>
        <p:spPr>
          <a:xfrm>
            <a:off x="373923" y="5233975"/>
            <a:ext cx="8389077" cy="1077218"/>
          </a:xfrm>
          <a:prstGeom prst="rect">
            <a:avLst/>
          </a:prstGeom>
          <a:noFill/>
        </p:spPr>
        <p:txBody>
          <a:bodyPr wrap="square" rtlCol="0">
            <a:spAutoFit/>
          </a:bodyPr>
          <a:lstStyle/>
          <a:p>
            <a:r>
              <a:rPr lang="en-US" sz="1600" dirty="0">
                <a:solidFill>
                  <a:schemeClr val="bg1">
                    <a:lumMod val="75000"/>
                  </a:schemeClr>
                </a:solidFill>
              </a:rPr>
              <a:t>In </a:t>
            </a:r>
            <a:r>
              <a:rPr lang="en-US" sz="1600" b="1" dirty="0" err="1">
                <a:solidFill>
                  <a:schemeClr val="bg1">
                    <a:lumMod val="75000"/>
                  </a:schemeClr>
                </a:solidFill>
              </a:rPr>
              <a:t>keratoablative</a:t>
            </a:r>
            <a:r>
              <a:rPr lang="en-US" sz="1600" b="1" dirty="0">
                <a:solidFill>
                  <a:schemeClr val="bg1">
                    <a:lumMod val="75000"/>
                  </a:schemeClr>
                </a:solidFill>
              </a:rPr>
              <a:t> procedures</a:t>
            </a:r>
            <a:r>
              <a:rPr lang="en-US" sz="1600" dirty="0">
                <a:solidFill>
                  <a:schemeClr val="bg1">
                    <a:lumMod val="75000"/>
                  </a:schemeClr>
                </a:solidFill>
              </a:rPr>
              <a:t>, remodeling of the central cornea occurs via annihilation    of the corneal stroma with an excimer laser. But before the excimer can get to the stroma, the corneal epithelium has to get out of the way. </a:t>
            </a:r>
            <a:r>
              <a:rPr lang="en-US" sz="1600" i="1" u="sng" dirty="0">
                <a:solidFill>
                  <a:srgbClr val="0000FF"/>
                </a:solidFill>
              </a:rPr>
              <a:t>The four </a:t>
            </a:r>
            <a:r>
              <a:rPr lang="en-US" sz="1600" i="1" u="sng" dirty="0" err="1">
                <a:solidFill>
                  <a:srgbClr val="0000FF"/>
                </a:solidFill>
              </a:rPr>
              <a:t>keratoablative</a:t>
            </a:r>
            <a:r>
              <a:rPr lang="en-US" sz="1600" i="1" u="sng" dirty="0">
                <a:solidFill>
                  <a:srgbClr val="0000FF"/>
                </a:solidFill>
              </a:rPr>
              <a:t> procedures differ solely in how the epithelium is handled.</a:t>
            </a:r>
          </a:p>
        </p:txBody>
      </p:sp>
      <p:sp>
        <p:nvSpPr>
          <p:cNvPr id="40" name="Text Box 29">
            <a:extLst>
              <a:ext uri="{FF2B5EF4-FFF2-40B4-BE49-F238E27FC236}">
                <a16:creationId xmlns:a16="http://schemas.microsoft.com/office/drawing/2014/main" id="{9A3F9E5D-0E51-4676-9BAE-2D1492A5F6AF}"/>
              </a:ext>
            </a:extLst>
          </p:cNvPr>
          <p:cNvSpPr txBox="1">
            <a:spLocks noChangeArrowheads="1"/>
          </p:cNvSpPr>
          <p:nvPr/>
        </p:nvSpPr>
        <p:spPr bwMode="auto">
          <a:xfrm>
            <a:off x="708874" y="4675971"/>
            <a:ext cx="8031051" cy="954107"/>
          </a:xfrm>
          <a:prstGeom prst="rect">
            <a:avLst/>
          </a:prstGeom>
          <a:solidFill>
            <a:srgbClr val="FFCC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rgbClr val="0000FF"/>
                </a:solidFill>
              </a:rPr>
              <a:t>Like LASEK, </a:t>
            </a:r>
            <a:r>
              <a:rPr lang="en-US" altLang="en-US" sz="1400" b="1" dirty="0">
                <a:solidFill>
                  <a:srgbClr val="0000FF"/>
                </a:solidFill>
              </a:rPr>
              <a:t>epi-LASIK</a:t>
            </a:r>
            <a:r>
              <a:rPr lang="en-US" altLang="en-US" sz="1400" dirty="0">
                <a:solidFill>
                  <a:srgbClr val="0000FF"/>
                </a:solidFill>
              </a:rPr>
              <a:t> is a surface-ablation variant designed to avoid the drawbacks of PRK. In it, a blunt keratome (an ‘</a:t>
            </a:r>
            <a:r>
              <a:rPr lang="en-US" altLang="en-US" sz="1400" dirty="0" err="1">
                <a:solidFill>
                  <a:srgbClr val="0000FF"/>
                </a:solidFill>
              </a:rPr>
              <a:t>epikeratome</a:t>
            </a:r>
            <a:r>
              <a:rPr lang="en-US" altLang="en-US" sz="1400" dirty="0">
                <a:solidFill>
                  <a:srgbClr val="0000FF"/>
                </a:solidFill>
              </a:rPr>
              <a:t>’) slides under the epithelium, separating it. </a:t>
            </a:r>
            <a:r>
              <a:rPr lang="en-US" altLang="en-US" sz="1400" dirty="0">
                <a:solidFill>
                  <a:srgbClr val="FFCCFF"/>
                </a:solidFill>
              </a:rPr>
              <a:t>The epithelial flap thus created is folded back, then re-placed after the stroma has been ablated. (BTW, </a:t>
            </a:r>
            <a:r>
              <a:rPr lang="en-US" altLang="en-US" sz="1400" i="1" dirty="0" err="1">
                <a:solidFill>
                  <a:srgbClr val="FFCCFF"/>
                </a:solidFill>
              </a:rPr>
              <a:t>epipolis</a:t>
            </a:r>
            <a:r>
              <a:rPr lang="en-US" altLang="en-US" sz="1400" dirty="0">
                <a:solidFill>
                  <a:srgbClr val="FFCCFF"/>
                </a:solidFill>
              </a:rPr>
              <a:t> is a Greek word meaning ‘superficial.’)</a:t>
            </a:r>
          </a:p>
        </p:txBody>
      </p:sp>
    </p:spTree>
    <p:extLst>
      <p:ext uri="{BB962C8B-B14F-4D97-AF65-F5344CB8AC3E}">
        <p14:creationId xmlns:p14="http://schemas.microsoft.com/office/powerpoint/2010/main" val="341456906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333" y="2215162"/>
            <a:ext cx="5299585" cy="3106653"/>
          </a:xfrm>
          <a:prstGeom prst="rect">
            <a:avLst/>
          </a:prstGeom>
        </p:spPr>
      </p:pic>
      <p:sp>
        <p:nvSpPr>
          <p:cNvPr id="4" name="TextBox 3"/>
          <p:cNvSpPr txBox="1"/>
          <p:nvPr/>
        </p:nvSpPr>
        <p:spPr>
          <a:xfrm>
            <a:off x="3924398" y="6065950"/>
            <a:ext cx="1249060" cy="369332"/>
          </a:xfrm>
          <a:prstGeom prst="rect">
            <a:avLst/>
          </a:prstGeom>
          <a:noFill/>
        </p:spPr>
        <p:txBody>
          <a:bodyPr wrap="none" rtlCol="0">
            <a:spAutoFit/>
          </a:bodyPr>
          <a:lstStyle/>
          <a:p>
            <a:pPr algn="ctr"/>
            <a:r>
              <a:rPr lang="en-US" dirty="0"/>
              <a:t>Epi-LASIK</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71" y="1781373"/>
            <a:ext cx="3263719" cy="3978324"/>
          </a:xfrm>
          <a:prstGeom prst="rect">
            <a:avLst/>
          </a:prstGeom>
        </p:spPr>
      </p:pic>
      <p:sp>
        <p:nvSpPr>
          <p:cNvPr id="6" name="Rectangle 2">
            <a:extLst>
              <a:ext uri="{FF2B5EF4-FFF2-40B4-BE49-F238E27FC236}">
                <a16:creationId xmlns:a16="http://schemas.microsoft.com/office/drawing/2014/main" id="{764C699C-D0B0-4628-BD33-0A9977D634D1}"/>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2" name="TextBox 1">
            <a:extLst>
              <a:ext uri="{FF2B5EF4-FFF2-40B4-BE49-F238E27FC236}">
                <a16:creationId xmlns:a16="http://schemas.microsoft.com/office/drawing/2014/main" id="{50B12118-02CC-4B36-B9C1-0C5B3C64571E}"/>
              </a:ext>
            </a:extLst>
          </p:cNvPr>
          <p:cNvSpPr txBox="1"/>
          <p:nvPr/>
        </p:nvSpPr>
        <p:spPr>
          <a:xfrm>
            <a:off x="6096000" y="4343400"/>
            <a:ext cx="1545616" cy="307777"/>
          </a:xfrm>
          <a:prstGeom prst="rect">
            <a:avLst/>
          </a:prstGeom>
          <a:noFill/>
        </p:spPr>
        <p:txBody>
          <a:bodyPr wrap="none" rtlCol="0">
            <a:spAutoFit/>
          </a:bodyPr>
          <a:lstStyle/>
          <a:p>
            <a:r>
              <a:rPr lang="en-US" sz="1400" dirty="0">
                <a:solidFill>
                  <a:schemeClr val="bg1"/>
                </a:solidFill>
              </a:rPr>
              <a:t>(For comparison)</a:t>
            </a:r>
          </a:p>
        </p:txBody>
      </p:sp>
    </p:spTree>
    <p:extLst>
      <p:ext uri="{BB962C8B-B14F-4D97-AF65-F5344CB8AC3E}">
        <p14:creationId xmlns:p14="http://schemas.microsoft.com/office/powerpoint/2010/main" val="39623340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 Box 41"/>
          <p:cNvSpPr txBox="1">
            <a:spLocks noChangeArrowheads="1"/>
          </p:cNvSpPr>
          <p:nvPr/>
        </p:nvSpPr>
        <p:spPr bwMode="auto">
          <a:xfrm>
            <a:off x="2625868" y="4013282"/>
            <a:ext cx="366638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rgbClr val="0000FF"/>
                </a:solidFill>
              </a:rPr>
              <a:t>Epi</a:t>
            </a:r>
            <a:r>
              <a:rPr lang="en-US" altLang="en-US" sz="1600" dirty="0" err="1">
                <a:solidFill>
                  <a:srgbClr val="0000FF"/>
                </a:solidFill>
              </a:rPr>
              <a:t>polis</a:t>
            </a:r>
            <a:r>
              <a:rPr lang="en-US" altLang="en-US" sz="1700" b="1" dirty="0">
                <a:solidFill>
                  <a:srgbClr val="0000FF"/>
                </a:solidFill>
              </a:rPr>
              <a:t> </a:t>
            </a:r>
            <a:r>
              <a:rPr lang="en-US" altLang="en-US" sz="1700" b="1" dirty="0" err="1">
                <a:solidFill>
                  <a:srgbClr val="0000FF"/>
                </a:solidFill>
              </a:rPr>
              <a:t>LAS</a:t>
            </a:r>
            <a:r>
              <a:rPr lang="en-US" altLang="en-US" sz="1600" dirty="0" err="1">
                <a:solidFill>
                  <a:srgbClr val="0000FF"/>
                </a:solidFill>
              </a:rPr>
              <a:t>er</a:t>
            </a:r>
            <a:r>
              <a:rPr lang="en-US" altLang="en-US" sz="1600" dirty="0">
                <a:solidFill>
                  <a:srgbClr val="0000FF"/>
                </a:solidFill>
              </a:rPr>
              <a:t> </a:t>
            </a:r>
            <a:r>
              <a:rPr lang="en-US" altLang="en-US" sz="1700" b="1" dirty="0">
                <a:solidFill>
                  <a:srgbClr val="0000FF"/>
                </a:solidFill>
              </a:rPr>
              <a:t>I</a:t>
            </a:r>
            <a:r>
              <a:rPr lang="en-US" altLang="en-US" sz="1600" dirty="0">
                <a:solidFill>
                  <a:srgbClr val="0000FF"/>
                </a:solidFill>
              </a:rPr>
              <a:t>n-situ </a:t>
            </a:r>
            <a:r>
              <a:rPr lang="en-US" altLang="en-US" sz="1700" b="1" dirty="0">
                <a:solidFill>
                  <a:srgbClr val="0000FF"/>
                </a:solidFill>
              </a:rPr>
              <a:t>K</a:t>
            </a:r>
            <a:r>
              <a:rPr lang="en-US" altLang="en-US" sz="1600" dirty="0">
                <a:solidFill>
                  <a:srgbClr val="0000FF"/>
                </a:solidFill>
              </a:rPr>
              <a:t>eratomileusis</a:t>
            </a:r>
          </a:p>
        </p:txBody>
      </p:sp>
      <p:sp>
        <p:nvSpPr>
          <p:cNvPr id="66" name="Text Box 40"/>
          <p:cNvSpPr txBox="1">
            <a:spLocks noChangeArrowheads="1"/>
          </p:cNvSpPr>
          <p:nvPr/>
        </p:nvSpPr>
        <p:spPr bwMode="auto">
          <a:xfrm>
            <a:off x="6530381" y="4038606"/>
            <a:ext cx="10134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rgbClr val="0000FF"/>
                </a:solidFill>
              </a:rPr>
              <a:t>Epi-LASIK</a:t>
            </a:r>
          </a:p>
        </p:txBody>
      </p:sp>
      <p:sp>
        <p:nvSpPr>
          <p:cNvPr id="18434" name="Text Box 3"/>
          <p:cNvSpPr txBox="1">
            <a:spLocks noChangeArrowheads="1"/>
          </p:cNvSpPr>
          <p:nvPr/>
        </p:nvSpPr>
        <p:spPr bwMode="auto">
          <a:xfrm>
            <a:off x="3960819" y="762006"/>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8435"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18436" name="Text Box 5"/>
          <p:cNvSpPr txBox="1">
            <a:spLocks noChangeArrowheads="1"/>
          </p:cNvSpPr>
          <p:nvPr/>
        </p:nvSpPr>
        <p:spPr bwMode="auto">
          <a:xfrm>
            <a:off x="4416431" y="3048006"/>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18437"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7"/>
          <p:cNvSpPr>
            <a:spLocks noChangeShapeType="1"/>
          </p:cNvSpPr>
          <p:nvPr/>
        </p:nvSpPr>
        <p:spPr bwMode="auto">
          <a:xfrm>
            <a:off x="4724400" y="1474794"/>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Line 8"/>
          <p:cNvSpPr>
            <a:spLocks noChangeShapeType="1"/>
          </p:cNvSpPr>
          <p:nvPr/>
        </p:nvSpPr>
        <p:spPr bwMode="auto">
          <a:xfrm flipH="1">
            <a:off x="5424494"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9"/>
          <p:cNvSpPr>
            <a:spLocks noChangeShapeType="1"/>
          </p:cNvSpPr>
          <p:nvPr/>
        </p:nvSpPr>
        <p:spPr bwMode="auto">
          <a:xfrm>
            <a:off x="6583369" y="2544769"/>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Text Box 36"/>
          <p:cNvSpPr txBox="1">
            <a:spLocks noChangeArrowheads="1"/>
          </p:cNvSpPr>
          <p:nvPr/>
        </p:nvSpPr>
        <p:spPr bwMode="auto">
          <a:xfrm>
            <a:off x="6248400" y="3068644"/>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t>Laser</a:t>
            </a:r>
          </a:p>
        </p:txBody>
      </p:sp>
      <p:sp>
        <p:nvSpPr>
          <p:cNvPr id="18442" name="Line 11"/>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3" name="Line 13"/>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4" name="Line 15"/>
          <p:cNvSpPr>
            <a:spLocks noChangeShapeType="1"/>
          </p:cNvSpPr>
          <p:nvPr/>
        </p:nvSpPr>
        <p:spPr bwMode="auto">
          <a:xfrm>
            <a:off x="6301781" y="41910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4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F4BB8AA-1E9E-4DB1-AD94-042FF195304C}" type="slidenum">
              <a:rPr lang="en-US" altLang="en-US" sz="1000"/>
              <a:pPr>
                <a:spcBef>
                  <a:spcPct val="0"/>
                </a:spcBef>
                <a:buClrTx/>
                <a:buSzTx/>
                <a:buFontTx/>
                <a:buNone/>
              </a:pPr>
              <a:t>142</a:t>
            </a:fld>
            <a:endParaRPr lang="en-US" altLang="en-US" sz="1000"/>
          </a:p>
        </p:txBody>
      </p:sp>
      <p:sp>
        <p:nvSpPr>
          <p:cNvPr id="18450" name="Text Box 4"/>
          <p:cNvSpPr txBox="1">
            <a:spLocks noChangeArrowheads="1"/>
          </p:cNvSpPr>
          <p:nvPr/>
        </p:nvSpPr>
        <p:spPr bwMode="auto">
          <a:xfrm>
            <a:off x="1403356"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8451"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8452"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3"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54"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Phakic IOL</a:t>
            </a:r>
          </a:p>
        </p:txBody>
      </p:sp>
      <p:cxnSp>
        <p:nvCxnSpPr>
          <p:cNvPr id="14" name="Straight Arrow Connector 13"/>
          <p:cNvCxnSpPr>
            <a:stCxn id="18439" idx="0"/>
          </p:cNvCxnSpPr>
          <p:nvPr/>
        </p:nvCxnSpPr>
        <p:spPr>
          <a:xfrm>
            <a:off x="6583363" y="2522538"/>
            <a:ext cx="0" cy="449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72" name="Line 11"/>
          <p:cNvSpPr>
            <a:spLocks noChangeShapeType="1"/>
          </p:cNvSpPr>
          <p:nvPr/>
        </p:nvSpPr>
        <p:spPr bwMode="auto">
          <a:xfrm>
            <a:off x="6285906" y="41910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3" name="Line 13"/>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8474" name="Line 15"/>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cxnSp>
        <p:nvCxnSpPr>
          <p:cNvPr id="18" name="Straight Connector 17"/>
          <p:cNvCxnSpPr/>
          <p:nvPr/>
        </p:nvCxnSpPr>
        <p:spPr>
          <a:xfrm>
            <a:off x="6400800" y="3429000"/>
            <a:ext cx="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 Box 35"/>
          <p:cNvSpPr txBox="1">
            <a:spLocks noChangeArrowheads="1"/>
          </p:cNvSpPr>
          <p:nvPr/>
        </p:nvSpPr>
        <p:spPr bwMode="auto">
          <a:xfrm>
            <a:off x="6530381" y="3429006"/>
            <a:ext cx="5549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63" name="Text Box 37"/>
          <p:cNvSpPr txBox="1">
            <a:spLocks noChangeArrowheads="1"/>
          </p:cNvSpPr>
          <p:nvPr/>
        </p:nvSpPr>
        <p:spPr bwMode="auto">
          <a:xfrm>
            <a:off x="6533556" y="3733806"/>
            <a:ext cx="764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64" name="Text Box 37"/>
          <p:cNvSpPr txBox="1">
            <a:spLocks noChangeArrowheads="1"/>
          </p:cNvSpPr>
          <p:nvPr/>
        </p:nvSpPr>
        <p:spPr bwMode="auto">
          <a:xfrm>
            <a:off x="6549431" y="4343406"/>
            <a:ext cx="6944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65" name="Text Box 40"/>
          <p:cNvSpPr txBox="1">
            <a:spLocks noChangeArrowheads="1"/>
          </p:cNvSpPr>
          <p:nvPr/>
        </p:nvSpPr>
        <p:spPr bwMode="auto">
          <a:xfrm>
            <a:off x="6543087" y="4648206"/>
            <a:ext cx="7328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67" name="Text Box 28"/>
          <p:cNvSpPr txBox="1">
            <a:spLocks noChangeArrowheads="1"/>
          </p:cNvSpPr>
          <p:nvPr/>
        </p:nvSpPr>
        <p:spPr bwMode="auto">
          <a:xfrm>
            <a:off x="3440256" y="4304574"/>
            <a:ext cx="284565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n-situ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68" name="Text Box 33"/>
          <p:cNvSpPr txBox="1">
            <a:spLocks noChangeArrowheads="1"/>
          </p:cNvSpPr>
          <p:nvPr/>
        </p:nvSpPr>
        <p:spPr bwMode="auto">
          <a:xfrm>
            <a:off x="3392165" y="3401160"/>
            <a:ext cx="289374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P</a:t>
            </a:r>
            <a:r>
              <a:rPr lang="en-US" altLang="en-US" sz="1600" dirty="0" err="1">
                <a:solidFill>
                  <a:schemeClr val="bg1">
                    <a:lumMod val="75000"/>
                  </a:schemeClr>
                </a:solidFill>
              </a:rPr>
              <a:t>hoto</a:t>
            </a:r>
            <a:r>
              <a:rPr lang="en-US" altLang="en-US" sz="1700" b="1" dirty="0" err="1">
                <a:solidFill>
                  <a:schemeClr val="bg1">
                    <a:lumMod val="75000"/>
                  </a:schemeClr>
                </a:solidFill>
              </a:rPr>
              <a:t>R</a:t>
            </a:r>
            <a:r>
              <a:rPr lang="en-US" altLang="en-US" sz="1600" dirty="0" err="1">
                <a:solidFill>
                  <a:schemeClr val="bg1">
                    <a:lumMod val="75000"/>
                  </a:schemeClr>
                </a:solidFill>
              </a:rPr>
              <a:t>efractive</a:t>
            </a:r>
            <a:r>
              <a:rPr lang="en-US" altLang="en-US" sz="1600" dirty="0">
                <a:solidFill>
                  <a:schemeClr val="bg1">
                    <a:lumMod val="75000"/>
                  </a:schemeClr>
                </a:solidFill>
              </a:rPr>
              <a:t> </a:t>
            </a:r>
            <a:r>
              <a:rPr lang="en-US" altLang="en-US" sz="1700" b="1" dirty="0">
                <a:solidFill>
                  <a:schemeClr val="bg1">
                    <a:lumMod val="75000"/>
                  </a:schemeClr>
                </a:solidFill>
              </a:rPr>
              <a:t>K</a:t>
            </a:r>
            <a:r>
              <a:rPr lang="en-US" altLang="en-US" sz="1600" dirty="0">
                <a:solidFill>
                  <a:schemeClr val="bg1">
                    <a:lumMod val="75000"/>
                  </a:schemeClr>
                </a:solidFill>
              </a:rPr>
              <a:t>eratectomy</a:t>
            </a:r>
          </a:p>
        </p:txBody>
      </p:sp>
      <p:sp>
        <p:nvSpPr>
          <p:cNvPr id="69" name="Text Box 38"/>
          <p:cNvSpPr txBox="1">
            <a:spLocks noChangeArrowheads="1"/>
          </p:cNvSpPr>
          <p:nvPr/>
        </p:nvSpPr>
        <p:spPr bwMode="auto">
          <a:xfrm>
            <a:off x="2792642" y="3701534"/>
            <a:ext cx="3493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LAS</a:t>
            </a:r>
            <a:r>
              <a:rPr lang="en-US" altLang="en-US" sz="1600" dirty="0" err="1">
                <a:solidFill>
                  <a:schemeClr val="bg1">
                    <a:lumMod val="75000"/>
                  </a:schemeClr>
                </a:solidFill>
              </a:rPr>
              <a:t>er</a:t>
            </a:r>
            <a:r>
              <a:rPr lang="en-US" altLang="en-US" sz="1600" dirty="0">
                <a:solidFill>
                  <a:schemeClr val="bg1">
                    <a:lumMod val="75000"/>
                  </a:schemeClr>
                </a:solidFill>
              </a:rPr>
              <a:t> </a:t>
            </a:r>
            <a:r>
              <a:rPr lang="en-US" altLang="en-US" sz="1600" dirty="0" err="1">
                <a:solidFill>
                  <a:schemeClr val="bg1">
                    <a:lumMod val="75000"/>
                  </a:schemeClr>
                </a:solidFill>
              </a:rPr>
              <a:t>Sub</a:t>
            </a:r>
            <a:r>
              <a:rPr lang="en-US" altLang="en-US" sz="1800" b="1" dirty="0" err="1">
                <a:solidFill>
                  <a:schemeClr val="bg1">
                    <a:lumMod val="75000"/>
                  </a:schemeClr>
                </a:solidFill>
              </a:rPr>
              <a:t>E</a:t>
            </a:r>
            <a:r>
              <a:rPr lang="en-US" altLang="en-US" sz="1600" dirty="0" err="1">
                <a:solidFill>
                  <a:schemeClr val="bg1">
                    <a:lumMod val="75000"/>
                  </a:schemeClr>
                </a:solidFill>
              </a:rPr>
              <a:t>pithelial</a:t>
            </a:r>
            <a:r>
              <a:rPr lang="en-US" altLang="en-US" sz="1600" dirty="0">
                <a:solidFill>
                  <a:schemeClr val="bg1">
                    <a:lumMod val="75000"/>
                  </a:schemeClr>
                </a:solidFill>
              </a:rPr>
              <a:t> </a:t>
            </a:r>
            <a:r>
              <a:rPr lang="en-US" altLang="en-US" sz="1700" b="1" dirty="0">
                <a:solidFill>
                  <a:schemeClr val="bg1">
                    <a:lumMod val="75000"/>
                  </a:schemeClr>
                </a:solidFill>
              </a:rPr>
              <a:t>K</a:t>
            </a:r>
            <a:r>
              <a:rPr lang="en-US" altLang="en-US" sz="1600" dirty="0">
                <a:solidFill>
                  <a:schemeClr val="bg1">
                    <a:lumMod val="75000"/>
                  </a:schemeClr>
                </a:solidFill>
              </a:rPr>
              <a:t>eratomileusis</a:t>
            </a:r>
          </a:p>
        </p:txBody>
      </p:sp>
      <p:sp>
        <p:nvSpPr>
          <p:cNvPr id="71" name="Text Box 28"/>
          <p:cNvSpPr txBox="1">
            <a:spLocks noChangeArrowheads="1"/>
          </p:cNvSpPr>
          <p:nvPr/>
        </p:nvSpPr>
        <p:spPr bwMode="auto">
          <a:xfrm>
            <a:off x="2924519" y="4605646"/>
            <a:ext cx="335700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dirty="0" err="1">
                <a:solidFill>
                  <a:schemeClr val="bg1">
                    <a:lumMod val="75000"/>
                  </a:schemeClr>
                </a:solidFill>
              </a:rPr>
              <a:t>SM</a:t>
            </a:r>
            <a:r>
              <a:rPr lang="en-US" altLang="en-US" sz="1600" dirty="0" err="1">
                <a:solidFill>
                  <a:schemeClr val="bg1">
                    <a:lumMod val="75000"/>
                  </a:schemeClr>
                </a:solidFill>
              </a:rPr>
              <a:t>all</a:t>
            </a:r>
            <a:r>
              <a:rPr lang="en-US" altLang="en-US" sz="1600" dirty="0">
                <a:solidFill>
                  <a:schemeClr val="bg1">
                    <a:lumMod val="75000"/>
                  </a:schemeClr>
                </a:solidFill>
              </a:rPr>
              <a:t>-</a:t>
            </a:r>
            <a:r>
              <a:rPr lang="en-US" altLang="en-US" sz="1700" b="1" dirty="0">
                <a:solidFill>
                  <a:schemeClr val="bg1">
                    <a:lumMod val="75000"/>
                  </a:schemeClr>
                </a:solidFill>
              </a:rPr>
              <a:t>I</a:t>
            </a:r>
            <a:r>
              <a:rPr lang="en-US" altLang="en-US" sz="1600" dirty="0">
                <a:solidFill>
                  <a:schemeClr val="bg1">
                    <a:lumMod val="75000"/>
                  </a:schemeClr>
                </a:solidFill>
              </a:rPr>
              <a:t>ncision </a:t>
            </a:r>
            <a:r>
              <a:rPr lang="en-US" altLang="en-US" sz="1700" b="1" dirty="0">
                <a:solidFill>
                  <a:schemeClr val="bg1">
                    <a:lumMod val="75000"/>
                  </a:schemeClr>
                </a:solidFill>
              </a:rPr>
              <a:t>L</a:t>
            </a:r>
            <a:r>
              <a:rPr lang="en-US" altLang="en-US" sz="1600" dirty="0">
                <a:solidFill>
                  <a:schemeClr val="bg1">
                    <a:lumMod val="75000"/>
                  </a:schemeClr>
                </a:solidFill>
              </a:rPr>
              <a:t>enticule </a:t>
            </a:r>
            <a:r>
              <a:rPr lang="en-US" altLang="en-US" sz="1700" b="1" dirty="0">
                <a:solidFill>
                  <a:schemeClr val="bg1">
                    <a:lumMod val="75000"/>
                  </a:schemeClr>
                </a:solidFill>
              </a:rPr>
              <a:t>E</a:t>
            </a:r>
            <a:r>
              <a:rPr lang="en-US" altLang="en-US" sz="1600" dirty="0">
                <a:solidFill>
                  <a:schemeClr val="bg1">
                    <a:lumMod val="75000"/>
                  </a:schemeClr>
                </a:solidFill>
              </a:rPr>
              <a:t>xtraction</a:t>
            </a:r>
          </a:p>
        </p:txBody>
      </p:sp>
      <p:sp>
        <p:nvSpPr>
          <p:cNvPr id="61"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37" name="Rectangle 2">
            <a:extLst>
              <a:ext uri="{FF2B5EF4-FFF2-40B4-BE49-F238E27FC236}">
                <a16:creationId xmlns:a16="http://schemas.microsoft.com/office/drawing/2014/main" id="{1DA5F4DC-DD15-416E-AA14-01A329FAF0FE}"/>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38" name="Oval 37">
            <a:extLst>
              <a:ext uri="{FF2B5EF4-FFF2-40B4-BE49-F238E27FC236}">
                <a16:creationId xmlns:a16="http://schemas.microsoft.com/office/drawing/2014/main" id="{D0963F9B-55D2-4D93-BC35-26C5EEFC0051}"/>
              </a:ext>
            </a:extLst>
          </p:cNvPr>
          <p:cNvSpPr/>
          <p:nvPr/>
        </p:nvSpPr>
        <p:spPr>
          <a:xfrm>
            <a:off x="2362200" y="3945123"/>
            <a:ext cx="5410200" cy="50727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8B27259-7316-4529-BF4E-918242055B0F}"/>
              </a:ext>
            </a:extLst>
          </p:cNvPr>
          <p:cNvSpPr txBox="1"/>
          <p:nvPr/>
        </p:nvSpPr>
        <p:spPr>
          <a:xfrm>
            <a:off x="373923" y="5233975"/>
            <a:ext cx="8389077" cy="1077218"/>
          </a:xfrm>
          <a:prstGeom prst="rect">
            <a:avLst/>
          </a:prstGeom>
          <a:noFill/>
        </p:spPr>
        <p:txBody>
          <a:bodyPr wrap="square" rtlCol="0">
            <a:spAutoFit/>
          </a:bodyPr>
          <a:lstStyle/>
          <a:p>
            <a:r>
              <a:rPr lang="en-US" sz="1600" dirty="0">
                <a:solidFill>
                  <a:schemeClr val="bg1">
                    <a:lumMod val="75000"/>
                  </a:schemeClr>
                </a:solidFill>
              </a:rPr>
              <a:t>In </a:t>
            </a:r>
            <a:r>
              <a:rPr lang="en-US" sz="1600" b="1" dirty="0" err="1">
                <a:solidFill>
                  <a:schemeClr val="bg1">
                    <a:lumMod val="75000"/>
                  </a:schemeClr>
                </a:solidFill>
              </a:rPr>
              <a:t>keratoablative</a:t>
            </a:r>
            <a:r>
              <a:rPr lang="en-US" sz="1600" b="1" dirty="0">
                <a:solidFill>
                  <a:schemeClr val="bg1">
                    <a:lumMod val="75000"/>
                  </a:schemeClr>
                </a:solidFill>
              </a:rPr>
              <a:t> procedures</a:t>
            </a:r>
            <a:r>
              <a:rPr lang="en-US" sz="1600" dirty="0">
                <a:solidFill>
                  <a:schemeClr val="bg1">
                    <a:lumMod val="75000"/>
                  </a:schemeClr>
                </a:solidFill>
              </a:rPr>
              <a:t>, remodeling of the central cornea occurs via annihilation    of the corneal stroma with an excimer laser. But before the excimer can get to the stroma, the corneal epithelium has to get out of the way. </a:t>
            </a:r>
            <a:r>
              <a:rPr lang="en-US" sz="1600" i="1" u="sng" dirty="0">
                <a:solidFill>
                  <a:srgbClr val="0000FF"/>
                </a:solidFill>
              </a:rPr>
              <a:t>The four </a:t>
            </a:r>
            <a:r>
              <a:rPr lang="en-US" sz="1600" i="1" u="sng" dirty="0" err="1">
                <a:solidFill>
                  <a:srgbClr val="0000FF"/>
                </a:solidFill>
              </a:rPr>
              <a:t>keratoablative</a:t>
            </a:r>
            <a:r>
              <a:rPr lang="en-US" sz="1600" i="1" u="sng" dirty="0">
                <a:solidFill>
                  <a:srgbClr val="0000FF"/>
                </a:solidFill>
              </a:rPr>
              <a:t> procedures differ solely in how the epithelium is handled.</a:t>
            </a:r>
          </a:p>
        </p:txBody>
      </p:sp>
      <p:sp>
        <p:nvSpPr>
          <p:cNvPr id="40" name="Text Box 29">
            <a:extLst>
              <a:ext uri="{FF2B5EF4-FFF2-40B4-BE49-F238E27FC236}">
                <a16:creationId xmlns:a16="http://schemas.microsoft.com/office/drawing/2014/main" id="{9A3F9E5D-0E51-4676-9BAE-2D1492A5F6AF}"/>
              </a:ext>
            </a:extLst>
          </p:cNvPr>
          <p:cNvSpPr txBox="1">
            <a:spLocks noChangeArrowheads="1"/>
          </p:cNvSpPr>
          <p:nvPr/>
        </p:nvSpPr>
        <p:spPr bwMode="auto">
          <a:xfrm>
            <a:off x="708874" y="4675971"/>
            <a:ext cx="8031051" cy="954107"/>
          </a:xfrm>
          <a:prstGeom prst="rect">
            <a:avLst/>
          </a:prstGeom>
          <a:solidFill>
            <a:srgbClr val="FFCC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rgbClr val="0000FF"/>
                </a:solidFill>
              </a:rPr>
              <a:t>Like LASEK, </a:t>
            </a:r>
            <a:r>
              <a:rPr lang="en-US" altLang="en-US" sz="1400" b="1" dirty="0">
                <a:solidFill>
                  <a:srgbClr val="0000FF"/>
                </a:solidFill>
              </a:rPr>
              <a:t>epi-LASIK</a:t>
            </a:r>
            <a:r>
              <a:rPr lang="en-US" altLang="en-US" sz="1400" dirty="0">
                <a:solidFill>
                  <a:srgbClr val="0000FF"/>
                </a:solidFill>
              </a:rPr>
              <a:t> is a surface-ablation variant designed to avoid the drawbacks of PRK. In it, a blunt keratome (an ‘</a:t>
            </a:r>
            <a:r>
              <a:rPr lang="en-US" altLang="en-US" sz="1400" dirty="0" err="1">
                <a:solidFill>
                  <a:srgbClr val="0000FF"/>
                </a:solidFill>
              </a:rPr>
              <a:t>epikeratome</a:t>
            </a:r>
            <a:r>
              <a:rPr lang="en-US" altLang="en-US" sz="1400" dirty="0">
                <a:solidFill>
                  <a:srgbClr val="0000FF"/>
                </a:solidFill>
              </a:rPr>
              <a:t>’) slides under the epithelium, separating it. </a:t>
            </a:r>
            <a:r>
              <a:rPr lang="en-US" altLang="en-US" sz="1400" dirty="0"/>
              <a:t>The epithelial flap thus created is folded back, then re-placed after the stroma has been ablated. (BTW, </a:t>
            </a:r>
            <a:r>
              <a:rPr lang="en-US" altLang="en-US" sz="1400" i="1" dirty="0" err="1"/>
              <a:t>epipolis</a:t>
            </a:r>
            <a:r>
              <a:rPr lang="en-US" altLang="en-US" sz="1400" dirty="0"/>
              <a:t> is a Greek word meaning ‘superficial.’)</a:t>
            </a:r>
          </a:p>
        </p:txBody>
      </p:sp>
    </p:spTree>
    <p:extLst>
      <p:ext uri="{BB962C8B-B14F-4D97-AF65-F5344CB8AC3E}">
        <p14:creationId xmlns:p14="http://schemas.microsoft.com/office/powerpoint/2010/main" val="314320005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3960815" y="762002"/>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433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dirty="0"/>
              <a:t>Corneal</a:t>
            </a:r>
          </a:p>
        </p:txBody>
      </p:sp>
      <p:sp>
        <p:nvSpPr>
          <p:cNvPr id="14340" name="Text Box 5"/>
          <p:cNvSpPr txBox="1">
            <a:spLocks noChangeArrowheads="1"/>
          </p:cNvSpPr>
          <p:nvPr/>
        </p:nvSpPr>
        <p:spPr bwMode="auto">
          <a:xfrm>
            <a:off x="4416427" y="3048002"/>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t>Incisional</a:t>
            </a:r>
          </a:p>
        </p:txBody>
      </p:sp>
      <p:sp>
        <p:nvSpPr>
          <p:cNvPr id="1434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42" name="Line 7"/>
          <p:cNvSpPr>
            <a:spLocks noChangeShapeType="1"/>
          </p:cNvSpPr>
          <p:nvPr/>
        </p:nvSpPr>
        <p:spPr bwMode="auto">
          <a:xfrm>
            <a:off x="4724400" y="1474790"/>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8"/>
          <p:cNvSpPr>
            <a:spLocks noChangeShapeType="1"/>
          </p:cNvSpPr>
          <p:nvPr/>
        </p:nvSpPr>
        <p:spPr bwMode="auto">
          <a:xfrm flipH="1">
            <a:off x="5424490" y="2522538"/>
            <a:ext cx="1158875" cy="449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9"/>
          <p:cNvSpPr>
            <a:spLocks noChangeShapeType="1"/>
          </p:cNvSpPr>
          <p:nvPr/>
        </p:nvSpPr>
        <p:spPr bwMode="auto">
          <a:xfrm>
            <a:off x="6583365" y="2544765"/>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45" name="Text Box 36"/>
          <p:cNvSpPr txBox="1">
            <a:spLocks noChangeArrowheads="1"/>
          </p:cNvSpPr>
          <p:nvPr/>
        </p:nvSpPr>
        <p:spPr bwMode="auto">
          <a:xfrm>
            <a:off x="6248400" y="3068640"/>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solidFill>
                  <a:schemeClr val="bg1">
                    <a:lumMod val="75000"/>
                  </a:schemeClr>
                </a:solidFill>
              </a:rPr>
              <a:t>Laser</a:t>
            </a:r>
          </a:p>
        </p:txBody>
      </p:sp>
      <p:sp>
        <p:nvSpPr>
          <p:cNvPr id="1434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CF3270-39B0-41A2-9B4E-A84D4D2D0200}" type="slidenum">
              <a:rPr lang="en-US" altLang="en-US" sz="1000"/>
              <a:pPr>
                <a:spcBef>
                  <a:spcPct val="0"/>
                </a:spcBef>
                <a:buClrTx/>
                <a:buSzTx/>
                <a:buFontTx/>
                <a:buNone/>
              </a:pPr>
              <a:t>143</a:t>
            </a:fld>
            <a:endParaRPr lang="en-US" altLang="en-US" sz="1000"/>
          </a:p>
        </p:txBody>
      </p:sp>
      <p:sp>
        <p:nvSpPr>
          <p:cNvPr id="14349" name="Text Box 4"/>
          <p:cNvSpPr txBox="1">
            <a:spLocks noChangeArrowheads="1"/>
          </p:cNvSpPr>
          <p:nvPr/>
        </p:nvSpPr>
        <p:spPr bwMode="auto">
          <a:xfrm>
            <a:off x="1403352"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4350"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4351"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2"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3"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sp>
        <p:nvSpPr>
          <p:cNvPr id="14354" name="Line 10"/>
          <p:cNvSpPr>
            <a:spLocks noChangeShapeType="1"/>
          </p:cNvSpPr>
          <p:nvPr/>
        </p:nvSpPr>
        <p:spPr bwMode="auto">
          <a:xfrm>
            <a:off x="4868863" y="340642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5" name="Line 11"/>
          <p:cNvSpPr>
            <a:spLocks noChangeShapeType="1"/>
          </p:cNvSpPr>
          <p:nvPr/>
        </p:nvSpPr>
        <p:spPr bwMode="auto">
          <a:xfrm>
            <a:off x="4724400" y="3558826"/>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6" name="Line 12"/>
          <p:cNvSpPr>
            <a:spLocks noChangeShapeType="1"/>
          </p:cNvSpPr>
          <p:nvPr/>
        </p:nvSpPr>
        <p:spPr bwMode="auto">
          <a:xfrm>
            <a:off x="4868863" y="355882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7" name="Line 13"/>
          <p:cNvSpPr>
            <a:spLocks noChangeShapeType="1"/>
          </p:cNvSpPr>
          <p:nvPr/>
        </p:nvSpPr>
        <p:spPr bwMode="auto">
          <a:xfrm>
            <a:off x="4724400" y="3863626"/>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8" name="Line 14"/>
          <p:cNvSpPr>
            <a:spLocks noChangeShapeType="1"/>
          </p:cNvSpPr>
          <p:nvPr/>
        </p:nvSpPr>
        <p:spPr bwMode="auto">
          <a:xfrm>
            <a:off x="4868863" y="386362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9" name="Line 15"/>
          <p:cNvSpPr>
            <a:spLocks noChangeShapeType="1"/>
          </p:cNvSpPr>
          <p:nvPr/>
        </p:nvSpPr>
        <p:spPr bwMode="auto">
          <a:xfrm>
            <a:off x="4724400" y="4168426"/>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4" name="Straight Arrow Connector 13"/>
          <p:cNvCxnSpPr>
            <a:stCxn id="14343" idx="0"/>
          </p:cNvCxnSpPr>
          <p:nvPr/>
        </p:nvCxnSpPr>
        <p:spPr>
          <a:xfrm>
            <a:off x="6583363" y="2522538"/>
            <a:ext cx="0" cy="4492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 Box 25"/>
          <p:cNvSpPr txBox="1">
            <a:spLocks noChangeArrowheads="1"/>
          </p:cNvSpPr>
          <p:nvPr/>
        </p:nvSpPr>
        <p:spPr bwMode="auto">
          <a:xfrm>
            <a:off x="4419600" y="3379438"/>
            <a:ext cx="31771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i="1" dirty="0">
                <a:solidFill>
                  <a:srgbClr val="0000FF"/>
                </a:solidFill>
              </a:rPr>
              <a:t>?</a:t>
            </a:r>
            <a:endParaRPr lang="en-US" altLang="en-US" sz="1600" b="1" i="1" dirty="0">
              <a:solidFill>
                <a:srgbClr val="0000FF"/>
              </a:solidFill>
            </a:endParaRPr>
          </a:p>
        </p:txBody>
      </p:sp>
      <p:sp>
        <p:nvSpPr>
          <p:cNvPr id="61" name="Text Box 25"/>
          <p:cNvSpPr txBox="1">
            <a:spLocks noChangeArrowheads="1"/>
          </p:cNvSpPr>
          <p:nvPr/>
        </p:nvSpPr>
        <p:spPr bwMode="auto">
          <a:xfrm>
            <a:off x="4431717" y="3695740"/>
            <a:ext cx="317715"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i="1" dirty="0"/>
              <a:t>?</a:t>
            </a:r>
            <a:endParaRPr lang="en-US" altLang="en-US" sz="1600" b="1" i="1" dirty="0"/>
          </a:p>
        </p:txBody>
      </p:sp>
      <p:sp>
        <p:nvSpPr>
          <p:cNvPr id="62" name="Text Box 25"/>
          <p:cNvSpPr txBox="1">
            <a:spLocks noChangeArrowheads="1"/>
          </p:cNvSpPr>
          <p:nvPr/>
        </p:nvSpPr>
        <p:spPr bwMode="auto">
          <a:xfrm>
            <a:off x="4419600" y="3989457"/>
            <a:ext cx="317715"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i="1" dirty="0">
                <a:solidFill>
                  <a:srgbClr val="0000FF"/>
                </a:solidFill>
              </a:rPr>
              <a:t>?</a:t>
            </a:r>
            <a:endParaRPr lang="en-US" altLang="en-US" sz="1600" b="1" i="1" dirty="0">
              <a:solidFill>
                <a:srgbClr val="0000FF"/>
              </a:solidFill>
            </a:endParaRPr>
          </a:p>
        </p:txBody>
      </p:sp>
      <p:sp>
        <p:nvSpPr>
          <p:cNvPr id="63"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67" name="TextBox 66">
            <a:extLst>
              <a:ext uri="{FF2B5EF4-FFF2-40B4-BE49-F238E27FC236}">
                <a16:creationId xmlns:a16="http://schemas.microsoft.com/office/drawing/2014/main" id="{548517BE-D34E-4D6E-96F8-C7E22900D14A}"/>
              </a:ext>
            </a:extLst>
          </p:cNvPr>
          <p:cNvSpPr txBox="1"/>
          <p:nvPr/>
        </p:nvSpPr>
        <p:spPr>
          <a:xfrm>
            <a:off x="1127136" y="4443089"/>
            <a:ext cx="4876791" cy="584775"/>
          </a:xfrm>
          <a:prstGeom prst="rect">
            <a:avLst/>
          </a:prstGeom>
          <a:noFill/>
        </p:spPr>
        <p:txBody>
          <a:bodyPr wrap="square" rtlCol="0">
            <a:spAutoFit/>
          </a:bodyPr>
          <a:lstStyle/>
          <a:p>
            <a:r>
              <a:rPr lang="en-US" sz="1600" i="1" dirty="0"/>
              <a:t>What are the three incisional keratorefractive procedures covered in the </a:t>
            </a:r>
            <a:r>
              <a:rPr lang="en-US" sz="1600" dirty="0"/>
              <a:t>BCSC</a:t>
            </a:r>
            <a:r>
              <a:rPr lang="en-US" sz="1600" i="1" dirty="0"/>
              <a:t> book?</a:t>
            </a:r>
          </a:p>
        </p:txBody>
      </p:sp>
      <p:sp>
        <p:nvSpPr>
          <p:cNvPr id="68" name="Line 11">
            <a:extLst>
              <a:ext uri="{FF2B5EF4-FFF2-40B4-BE49-F238E27FC236}">
                <a16:creationId xmlns:a16="http://schemas.microsoft.com/office/drawing/2014/main" id="{1193017D-6325-4F10-8AFA-1FCA259166C8}"/>
              </a:ext>
            </a:extLst>
          </p:cNvPr>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Line 13">
            <a:extLst>
              <a:ext uri="{FF2B5EF4-FFF2-40B4-BE49-F238E27FC236}">
                <a16:creationId xmlns:a16="http://schemas.microsoft.com/office/drawing/2014/main" id="{28687FAC-4A80-45B3-A6C1-40088610D1C9}"/>
              </a:ext>
            </a:extLst>
          </p:cNvPr>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Line 15">
            <a:extLst>
              <a:ext uri="{FF2B5EF4-FFF2-40B4-BE49-F238E27FC236}">
                <a16:creationId xmlns:a16="http://schemas.microsoft.com/office/drawing/2014/main" id="{1A77A86C-0761-4922-9384-18AFE7EBD5DD}"/>
              </a:ext>
            </a:extLst>
          </p:cNvPr>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11">
            <a:extLst>
              <a:ext uri="{FF2B5EF4-FFF2-40B4-BE49-F238E27FC236}">
                <a16:creationId xmlns:a16="http://schemas.microsoft.com/office/drawing/2014/main" id="{ACFA9703-CB76-4024-83A1-3FE29630B338}"/>
              </a:ext>
            </a:extLst>
          </p:cNvPr>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13">
            <a:extLst>
              <a:ext uri="{FF2B5EF4-FFF2-40B4-BE49-F238E27FC236}">
                <a16:creationId xmlns:a16="http://schemas.microsoft.com/office/drawing/2014/main" id="{1A2795B4-3898-4C91-89B9-F0A2049D3969}"/>
              </a:ext>
            </a:extLst>
          </p:cNvPr>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15">
            <a:extLst>
              <a:ext uri="{FF2B5EF4-FFF2-40B4-BE49-F238E27FC236}">
                <a16:creationId xmlns:a16="http://schemas.microsoft.com/office/drawing/2014/main" id="{2C990463-9154-48B8-BC7A-56A43A25CF3E}"/>
              </a:ext>
            </a:extLst>
          </p:cNvPr>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8" name="Straight Connector 77">
            <a:extLst>
              <a:ext uri="{FF2B5EF4-FFF2-40B4-BE49-F238E27FC236}">
                <a16:creationId xmlns:a16="http://schemas.microsoft.com/office/drawing/2014/main" id="{86A20214-7428-495E-B409-D06BE80FC206}"/>
              </a:ext>
            </a:extLst>
          </p:cNvPr>
          <p:cNvCxnSpPr/>
          <p:nvPr/>
        </p:nvCxnSpPr>
        <p:spPr>
          <a:xfrm>
            <a:off x="6400800" y="3429000"/>
            <a:ext cx="0" cy="1371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Text Box 35">
            <a:extLst>
              <a:ext uri="{FF2B5EF4-FFF2-40B4-BE49-F238E27FC236}">
                <a16:creationId xmlns:a16="http://schemas.microsoft.com/office/drawing/2014/main" id="{42344BC7-2FC2-4B25-9A86-25C0E4812C91}"/>
              </a:ext>
            </a:extLst>
          </p:cNvPr>
          <p:cNvSpPr txBox="1">
            <a:spLocks noChangeArrowheads="1"/>
          </p:cNvSpPr>
          <p:nvPr/>
        </p:nvSpPr>
        <p:spPr bwMode="auto">
          <a:xfrm>
            <a:off x="6530381" y="3429006"/>
            <a:ext cx="55496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89" name="Text Box 37">
            <a:extLst>
              <a:ext uri="{FF2B5EF4-FFF2-40B4-BE49-F238E27FC236}">
                <a16:creationId xmlns:a16="http://schemas.microsoft.com/office/drawing/2014/main" id="{0ADCD8AC-75FA-4C17-87C9-B8E106E7AAA4}"/>
              </a:ext>
            </a:extLst>
          </p:cNvPr>
          <p:cNvSpPr txBox="1">
            <a:spLocks noChangeArrowheads="1"/>
          </p:cNvSpPr>
          <p:nvPr/>
        </p:nvSpPr>
        <p:spPr bwMode="auto">
          <a:xfrm>
            <a:off x="6533556" y="3733806"/>
            <a:ext cx="76495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90" name="Text Box 37">
            <a:extLst>
              <a:ext uri="{FF2B5EF4-FFF2-40B4-BE49-F238E27FC236}">
                <a16:creationId xmlns:a16="http://schemas.microsoft.com/office/drawing/2014/main" id="{EA860130-05ED-484E-A1B5-2028007DAECD}"/>
              </a:ext>
            </a:extLst>
          </p:cNvPr>
          <p:cNvSpPr txBox="1">
            <a:spLocks noChangeArrowheads="1"/>
          </p:cNvSpPr>
          <p:nvPr/>
        </p:nvSpPr>
        <p:spPr bwMode="auto">
          <a:xfrm>
            <a:off x="6549431" y="4343406"/>
            <a:ext cx="694421"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91" name="Text Box 40">
            <a:extLst>
              <a:ext uri="{FF2B5EF4-FFF2-40B4-BE49-F238E27FC236}">
                <a16:creationId xmlns:a16="http://schemas.microsoft.com/office/drawing/2014/main" id="{5A7D79DB-C16E-4398-8A71-9330F38E1AAF}"/>
              </a:ext>
            </a:extLst>
          </p:cNvPr>
          <p:cNvSpPr txBox="1">
            <a:spLocks noChangeArrowheads="1"/>
          </p:cNvSpPr>
          <p:nvPr/>
        </p:nvSpPr>
        <p:spPr bwMode="auto">
          <a:xfrm>
            <a:off x="6543087" y="4648206"/>
            <a:ext cx="73289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92" name="Text Box 40">
            <a:extLst>
              <a:ext uri="{FF2B5EF4-FFF2-40B4-BE49-F238E27FC236}">
                <a16:creationId xmlns:a16="http://schemas.microsoft.com/office/drawing/2014/main" id="{4A5048F2-0B88-45C0-B57A-1D0CA6EA238A}"/>
              </a:ext>
            </a:extLst>
          </p:cNvPr>
          <p:cNvSpPr txBox="1">
            <a:spLocks noChangeArrowheads="1"/>
          </p:cNvSpPr>
          <p:nvPr/>
        </p:nvSpPr>
        <p:spPr bwMode="auto">
          <a:xfrm>
            <a:off x="6530381" y="4038606"/>
            <a:ext cx="1013419"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45" name="Rectangle 2">
            <a:extLst>
              <a:ext uri="{FF2B5EF4-FFF2-40B4-BE49-F238E27FC236}">
                <a16:creationId xmlns:a16="http://schemas.microsoft.com/office/drawing/2014/main" id="{8EF62631-6991-4EEA-A009-03A248C73DC0}"/>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44" name="Left Brace 43">
            <a:extLst>
              <a:ext uri="{FF2B5EF4-FFF2-40B4-BE49-F238E27FC236}">
                <a16:creationId xmlns:a16="http://schemas.microsoft.com/office/drawing/2014/main" id="{35DB358F-E59D-4B04-A23D-B3033939E5B4}"/>
              </a:ext>
            </a:extLst>
          </p:cNvPr>
          <p:cNvSpPr/>
          <p:nvPr/>
        </p:nvSpPr>
        <p:spPr>
          <a:xfrm>
            <a:off x="2096791" y="3415073"/>
            <a:ext cx="292974" cy="915276"/>
          </a:xfrm>
          <a:prstGeom prst="leftBrace">
            <a:avLst/>
          </a:prstGeom>
          <a:ln w="34925">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4071931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3960815" y="762002"/>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433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dirty="0"/>
              <a:t>Corneal</a:t>
            </a:r>
          </a:p>
        </p:txBody>
      </p:sp>
      <p:sp>
        <p:nvSpPr>
          <p:cNvPr id="14340" name="Text Box 5"/>
          <p:cNvSpPr txBox="1">
            <a:spLocks noChangeArrowheads="1"/>
          </p:cNvSpPr>
          <p:nvPr/>
        </p:nvSpPr>
        <p:spPr bwMode="auto">
          <a:xfrm>
            <a:off x="4416427" y="3048002"/>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t>Incisional</a:t>
            </a:r>
          </a:p>
        </p:txBody>
      </p:sp>
      <p:sp>
        <p:nvSpPr>
          <p:cNvPr id="1434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42" name="Line 7"/>
          <p:cNvSpPr>
            <a:spLocks noChangeShapeType="1"/>
          </p:cNvSpPr>
          <p:nvPr/>
        </p:nvSpPr>
        <p:spPr bwMode="auto">
          <a:xfrm>
            <a:off x="4724400" y="1474790"/>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8"/>
          <p:cNvSpPr>
            <a:spLocks noChangeShapeType="1"/>
          </p:cNvSpPr>
          <p:nvPr/>
        </p:nvSpPr>
        <p:spPr bwMode="auto">
          <a:xfrm flipH="1">
            <a:off x="5424490" y="2522538"/>
            <a:ext cx="1158875" cy="449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9"/>
          <p:cNvSpPr>
            <a:spLocks noChangeShapeType="1"/>
          </p:cNvSpPr>
          <p:nvPr/>
        </p:nvSpPr>
        <p:spPr bwMode="auto">
          <a:xfrm>
            <a:off x="6583365" y="2544765"/>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45" name="Text Box 36"/>
          <p:cNvSpPr txBox="1">
            <a:spLocks noChangeArrowheads="1"/>
          </p:cNvSpPr>
          <p:nvPr/>
        </p:nvSpPr>
        <p:spPr bwMode="auto">
          <a:xfrm>
            <a:off x="6248400" y="3068640"/>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solidFill>
                  <a:schemeClr val="bg1">
                    <a:lumMod val="75000"/>
                  </a:schemeClr>
                </a:solidFill>
              </a:rPr>
              <a:t>Laser</a:t>
            </a:r>
          </a:p>
        </p:txBody>
      </p:sp>
      <p:sp>
        <p:nvSpPr>
          <p:cNvPr id="1434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CF3270-39B0-41A2-9B4E-A84D4D2D0200}" type="slidenum">
              <a:rPr lang="en-US" altLang="en-US" sz="1000"/>
              <a:pPr>
                <a:spcBef>
                  <a:spcPct val="0"/>
                </a:spcBef>
                <a:buClrTx/>
                <a:buSzTx/>
                <a:buFontTx/>
                <a:buNone/>
              </a:pPr>
              <a:t>144</a:t>
            </a:fld>
            <a:endParaRPr lang="en-US" altLang="en-US" sz="1000"/>
          </a:p>
        </p:txBody>
      </p:sp>
      <p:sp>
        <p:nvSpPr>
          <p:cNvPr id="14349" name="Text Box 4"/>
          <p:cNvSpPr txBox="1">
            <a:spLocks noChangeArrowheads="1"/>
          </p:cNvSpPr>
          <p:nvPr/>
        </p:nvSpPr>
        <p:spPr bwMode="auto">
          <a:xfrm>
            <a:off x="1403352"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4350"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4351"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2"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3"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sp>
        <p:nvSpPr>
          <p:cNvPr id="14354" name="Line 10"/>
          <p:cNvSpPr>
            <a:spLocks noChangeShapeType="1"/>
          </p:cNvSpPr>
          <p:nvPr/>
        </p:nvSpPr>
        <p:spPr bwMode="auto">
          <a:xfrm>
            <a:off x="4868863" y="340642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5" name="Line 11"/>
          <p:cNvSpPr>
            <a:spLocks noChangeShapeType="1"/>
          </p:cNvSpPr>
          <p:nvPr/>
        </p:nvSpPr>
        <p:spPr bwMode="auto">
          <a:xfrm>
            <a:off x="4724400" y="3558826"/>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6" name="Line 12"/>
          <p:cNvSpPr>
            <a:spLocks noChangeShapeType="1"/>
          </p:cNvSpPr>
          <p:nvPr/>
        </p:nvSpPr>
        <p:spPr bwMode="auto">
          <a:xfrm>
            <a:off x="4868863" y="355882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7" name="Line 13"/>
          <p:cNvSpPr>
            <a:spLocks noChangeShapeType="1"/>
          </p:cNvSpPr>
          <p:nvPr/>
        </p:nvSpPr>
        <p:spPr bwMode="auto">
          <a:xfrm>
            <a:off x="4724400" y="3863626"/>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8" name="Line 14"/>
          <p:cNvSpPr>
            <a:spLocks noChangeShapeType="1"/>
          </p:cNvSpPr>
          <p:nvPr/>
        </p:nvSpPr>
        <p:spPr bwMode="auto">
          <a:xfrm>
            <a:off x="4868863" y="386362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9" name="Line 15"/>
          <p:cNvSpPr>
            <a:spLocks noChangeShapeType="1"/>
          </p:cNvSpPr>
          <p:nvPr/>
        </p:nvSpPr>
        <p:spPr bwMode="auto">
          <a:xfrm>
            <a:off x="4724400" y="4168426"/>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4" name="Straight Arrow Connector 13"/>
          <p:cNvCxnSpPr>
            <a:stCxn id="14343" idx="0"/>
          </p:cNvCxnSpPr>
          <p:nvPr/>
        </p:nvCxnSpPr>
        <p:spPr>
          <a:xfrm>
            <a:off x="6583363" y="2522538"/>
            <a:ext cx="0" cy="4492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 Box 25"/>
          <p:cNvSpPr txBox="1">
            <a:spLocks noChangeArrowheads="1"/>
          </p:cNvSpPr>
          <p:nvPr/>
        </p:nvSpPr>
        <p:spPr bwMode="auto">
          <a:xfrm>
            <a:off x="2880004" y="3379438"/>
            <a:ext cx="190148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rgbClr val="0000FF"/>
                </a:solidFill>
              </a:rPr>
              <a:t>R</a:t>
            </a:r>
            <a:r>
              <a:rPr lang="en-US" altLang="en-US" sz="1600" dirty="0">
                <a:solidFill>
                  <a:srgbClr val="0000FF"/>
                </a:solidFill>
              </a:rPr>
              <a:t>adial </a:t>
            </a:r>
            <a:r>
              <a:rPr lang="en-US" altLang="en-US" sz="1700" b="1" dirty="0">
                <a:solidFill>
                  <a:srgbClr val="0000FF"/>
                </a:solidFill>
              </a:rPr>
              <a:t>K</a:t>
            </a:r>
            <a:r>
              <a:rPr lang="en-US" altLang="en-US" sz="1600" dirty="0">
                <a:solidFill>
                  <a:srgbClr val="0000FF"/>
                </a:solidFill>
              </a:rPr>
              <a:t>eratotomy</a:t>
            </a:r>
          </a:p>
        </p:txBody>
      </p:sp>
      <p:sp>
        <p:nvSpPr>
          <p:cNvPr id="61" name="Text Box 25"/>
          <p:cNvSpPr txBox="1">
            <a:spLocks noChangeArrowheads="1"/>
          </p:cNvSpPr>
          <p:nvPr/>
        </p:nvSpPr>
        <p:spPr bwMode="auto">
          <a:xfrm>
            <a:off x="2708489" y="3695740"/>
            <a:ext cx="204094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t>A</a:t>
            </a:r>
            <a:r>
              <a:rPr lang="en-US" altLang="en-US" sz="1600" dirty="0"/>
              <a:t>rcuate </a:t>
            </a:r>
            <a:r>
              <a:rPr lang="en-US" altLang="en-US" sz="1700" b="1" dirty="0"/>
              <a:t>K</a:t>
            </a:r>
            <a:r>
              <a:rPr lang="en-US" altLang="en-US" sz="1600" dirty="0"/>
              <a:t>eratotomy</a:t>
            </a:r>
          </a:p>
        </p:txBody>
      </p:sp>
      <p:sp>
        <p:nvSpPr>
          <p:cNvPr id="62" name="Text Box 25"/>
          <p:cNvSpPr txBox="1">
            <a:spLocks noChangeArrowheads="1"/>
          </p:cNvSpPr>
          <p:nvPr/>
        </p:nvSpPr>
        <p:spPr bwMode="auto">
          <a:xfrm>
            <a:off x="2251215" y="3989457"/>
            <a:ext cx="252665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rgbClr val="0000FF"/>
                </a:solidFill>
              </a:rPr>
              <a:t>L</a:t>
            </a:r>
            <a:r>
              <a:rPr lang="en-US" altLang="en-US" sz="1600" dirty="0">
                <a:solidFill>
                  <a:srgbClr val="0000FF"/>
                </a:solidFill>
              </a:rPr>
              <a:t>imbal </a:t>
            </a:r>
            <a:r>
              <a:rPr lang="en-US" altLang="en-US" sz="1700" b="1" dirty="0">
                <a:solidFill>
                  <a:srgbClr val="0000FF"/>
                </a:solidFill>
              </a:rPr>
              <a:t>R</a:t>
            </a:r>
            <a:r>
              <a:rPr lang="en-US" altLang="en-US" sz="1600" dirty="0">
                <a:solidFill>
                  <a:srgbClr val="0000FF"/>
                </a:solidFill>
              </a:rPr>
              <a:t>elaxing </a:t>
            </a:r>
            <a:r>
              <a:rPr lang="en-US" altLang="en-US" sz="1700" b="1" dirty="0">
                <a:solidFill>
                  <a:srgbClr val="0000FF"/>
                </a:solidFill>
              </a:rPr>
              <a:t>I</a:t>
            </a:r>
            <a:r>
              <a:rPr lang="en-US" altLang="en-US" sz="1600" dirty="0">
                <a:solidFill>
                  <a:srgbClr val="0000FF"/>
                </a:solidFill>
              </a:rPr>
              <a:t>ncisions</a:t>
            </a:r>
          </a:p>
        </p:txBody>
      </p:sp>
      <p:sp>
        <p:nvSpPr>
          <p:cNvPr id="63"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64" name="Text Box 35">
            <a:extLst>
              <a:ext uri="{FF2B5EF4-FFF2-40B4-BE49-F238E27FC236}">
                <a16:creationId xmlns:a16="http://schemas.microsoft.com/office/drawing/2014/main" id="{FE7A10A8-2B77-4248-A2F0-185DC427039D}"/>
              </a:ext>
            </a:extLst>
          </p:cNvPr>
          <p:cNvSpPr txBox="1">
            <a:spLocks noChangeArrowheads="1"/>
          </p:cNvSpPr>
          <p:nvPr/>
        </p:nvSpPr>
        <p:spPr bwMode="auto">
          <a:xfrm>
            <a:off x="4953002" y="3406428"/>
            <a:ext cx="444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rgbClr val="0000FF"/>
                </a:solidFill>
              </a:rPr>
              <a:t>RK</a:t>
            </a:r>
          </a:p>
        </p:txBody>
      </p:sp>
      <p:sp>
        <p:nvSpPr>
          <p:cNvPr id="65" name="Text Box 37">
            <a:extLst>
              <a:ext uri="{FF2B5EF4-FFF2-40B4-BE49-F238E27FC236}">
                <a16:creationId xmlns:a16="http://schemas.microsoft.com/office/drawing/2014/main" id="{75276CC1-D9C3-46E0-A818-562411F73D29}"/>
              </a:ext>
            </a:extLst>
          </p:cNvPr>
          <p:cNvSpPr txBox="1">
            <a:spLocks noChangeArrowheads="1"/>
          </p:cNvSpPr>
          <p:nvPr/>
        </p:nvSpPr>
        <p:spPr bwMode="auto">
          <a:xfrm>
            <a:off x="4956177" y="3711228"/>
            <a:ext cx="444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t>AK</a:t>
            </a:r>
          </a:p>
        </p:txBody>
      </p:sp>
      <p:sp>
        <p:nvSpPr>
          <p:cNvPr id="66" name="Text Box 40">
            <a:extLst>
              <a:ext uri="{FF2B5EF4-FFF2-40B4-BE49-F238E27FC236}">
                <a16:creationId xmlns:a16="http://schemas.microsoft.com/office/drawing/2014/main" id="{27862912-D642-4009-981C-1F579149D1A2}"/>
              </a:ext>
            </a:extLst>
          </p:cNvPr>
          <p:cNvSpPr txBox="1">
            <a:spLocks noChangeArrowheads="1"/>
          </p:cNvSpPr>
          <p:nvPr/>
        </p:nvSpPr>
        <p:spPr bwMode="auto">
          <a:xfrm>
            <a:off x="4953000" y="4016028"/>
            <a:ext cx="4732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rgbClr val="0000FF"/>
                </a:solidFill>
              </a:rPr>
              <a:t>LRI</a:t>
            </a:r>
          </a:p>
        </p:txBody>
      </p:sp>
      <p:sp>
        <p:nvSpPr>
          <p:cNvPr id="67" name="TextBox 66">
            <a:extLst>
              <a:ext uri="{FF2B5EF4-FFF2-40B4-BE49-F238E27FC236}">
                <a16:creationId xmlns:a16="http://schemas.microsoft.com/office/drawing/2014/main" id="{548517BE-D34E-4D6E-96F8-C7E22900D14A}"/>
              </a:ext>
            </a:extLst>
          </p:cNvPr>
          <p:cNvSpPr txBox="1"/>
          <p:nvPr/>
        </p:nvSpPr>
        <p:spPr>
          <a:xfrm>
            <a:off x="1127136" y="4443089"/>
            <a:ext cx="4876791" cy="584775"/>
          </a:xfrm>
          <a:prstGeom prst="rect">
            <a:avLst/>
          </a:prstGeom>
          <a:noFill/>
        </p:spPr>
        <p:txBody>
          <a:bodyPr wrap="square" rtlCol="0">
            <a:spAutoFit/>
          </a:bodyPr>
          <a:lstStyle/>
          <a:p>
            <a:r>
              <a:rPr lang="en-US" sz="1600" i="1" dirty="0"/>
              <a:t>What are the three incisional keratorefractive procedures covered in the </a:t>
            </a:r>
            <a:r>
              <a:rPr lang="en-US" sz="1600" dirty="0"/>
              <a:t>BCSC</a:t>
            </a:r>
            <a:r>
              <a:rPr lang="en-US" sz="1600" i="1" dirty="0"/>
              <a:t> book?</a:t>
            </a:r>
          </a:p>
        </p:txBody>
      </p:sp>
      <p:sp>
        <p:nvSpPr>
          <p:cNvPr id="68" name="Line 11">
            <a:extLst>
              <a:ext uri="{FF2B5EF4-FFF2-40B4-BE49-F238E27FC236}">
                <a16:creationId xmlns:a16="http://schemas.microsoft.com/office/drawing/2014/main" id="{1193017D-6325-4F10-8AFA-1FCA259166C8}"/>
              </a:ext>
            </a:extLst>
          </p:cNvPr>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Line 13">
            <a:extLst>
              <a:ext uri="{FF2B5EF4-FFF2-40B4-BE49-F238E27FC236}">
                <a16:creationId xmlns:a16="http://schemas.microsoft.com/office/drawing/2014/main" id="{28687FAC-4A80-45B3-A6C1-40088610D1C9}"/>
              </a:ext>
            </a:extLst>
          </p:cNvPr>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Line 15">
            <a:extLst>
              <a:ext uri="{FF2B5EF4-FFF2-40B4-BE49-F238E27FC236}">
                <a16:creationId xmlns:a16="http://schemas.microsoft.com/office/drawing/2014/main" id="{1A77A86C-0761-4922-9384-18AFE7EBD5DD}"/>
              </a:ext>
            </a:extLst>
          </p:cNvPr>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11">
            <a:extLst>
              <a:ext uri="{FF2B5EF4-FFF2-40B4-BE49-F238E27FC236}">
                <a16:creationId xmlns:a16="http://schemas.microsoft.com/office/drawing/2014/main" id="{ACFA9703-CB76-4024-83A1-3FE29630B338}"/>
              </a:ext>
            </a:extLst>
          </p:cNvPr>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13">
            <a:extLst>
              <a:ext uri="{FF2B5EF4-FFF2-40B4-BE49-F238E27FC236}">
                <a16:creationId xmlns:a16="http://schemas.microsoft.com/office/drawing/2014/main" id="{1A2795B4-3898-4C91-89B9-F0A2049D3969}"/>
              </a:ext>
            </a:extLst>
          </p:cNvPr>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15">
            <a:extLst>
              <a:ext uri="{FF2B5EF4-FFF2-40B4-BE49-F238E27FC236}">
                <a16:creationId xmlns:a16="http://schemas.microsoft.com/office/drawing/2014/main" id="{2C990463-9154-48B8-BC7A-56A43A25CF3E}"/>
              </a:ext>
            </a:extLst>
          </p:cNvPr>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8" name="Straight Connector 77">
            <a:extLst>
              <a:ext uri="{FF2B5EF4-FFF2-40B4-BE49-F238E27FC236}">
                <a16:creationId xmlns:a16="http://schemas.microsoft.com/office/drawing/2014/main" id="{86A20214-7428-495E-B409-D06BE80FC206}"/>
              </a:ext>
            </a:extLst>
          </p:cNvPr>
          <p:cNvCxnSpPr/>
          <p:nvPr/>
        </p:nvCxnSpPr>
        <p:spPr>
          <a:xfrm>
            <a:off x="6400800" y="3429000"/>
            <a:ext cx="0" cy="1371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Text Box 35">
            <a:extLst>
              <a:ext uri="{FF2B5EF4-FFF2-40B4-BE49-F238E27FC236}">
                <a16:creationId xmlns:a16="http://schemas.microsoft.com/office/drawing/2014/main" id="{42344BC7-2FC2-4B25-9A86-25C0E4812C91}"/>
              </a:ext>
            </a:extLst>
          </p:cNvPr>
          <p:cNvSpPr txBox="1">
            <a:spLocks noChangeArrowheads="1"/>
          </p:cNvSpPr>
          <p:nvPr/>
        </p:nvSpPr>
        <p:spPr bwMode="auto">
          <a:xfrm>
            <a:off x="6530381" y="3429006"/>
            <a:ext cx="55496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89" name="Text Box 37">
            <a:extLst>
              <a:ext uri="{FF2B5EF4-FFF2-40B4-BE49-F238E27FC236}">
                <a16:creationId xmlns:a16="http://schemas.microsoft.com/office/drawing/2014/main" id="{0ADCD8AC-75FA-4C17-87C9-B8E106E7AAA4}"/>
              </a:ext>
            </a:extLst>
          </p:cNvPr>
          <p:cNvSpPr txBox="1">
            <a:spLocks noChangeArrowheads="1"/>
          </p:cNvSpPr>
          <p:nvPr/>
        </p:nvSpPr>
        <p:spPr bwMode="auto">
          <a:xfrm>
            <a:off x="6533556" y="3733806"/>
            <a:ext cx="76495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90" name="Text Box 37">
            <a:extLst>
              <a:ext uri="{FF2B5EF4-FFF2-40B4-BE49-F238E27FC236}">
                <a16:creationId xmlns:a16="http://schemas.microsoft.com/office/drawing/2014/main" id="{EA860130-05ED-484E-A1B5-2028007DAECD}"/>
              </a:ext>
            </a:extLst>
          </p:cNvPr>
          <p:cNvSpPr txBox="1">
            <a:spLocks noChangeArrowheads="1"/>
          </p:cNvSpPr>
          <p:nvPr/>
        </p:nvSpPr>
        <p:spPr bwMode="auto">
          <a:xfrm>
            <a:off x="6549431" y="4343406"/>
            <a:ext cx="694421"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91" name="Text Box 40">
            <a:extLst>
              <a:ext uri="{FF2B5EF4-FFF2-40B4-BE49-F238E27FC236}">
                <a16:creationId xmlns:a16="http://schemas.microsoft.com/office/drawing/2014/main" id="{5A7D79DB-C16E-4398-8A71-9330F38E1AAF}"/>
              </a:ext>
            </a:extLst>
          </p:cNvPr>
          <p:cNvSpPr txBox="1">
            <a:spLocks noChangeArrowheads="1"/>
          </p:cNvSpPr>
          <p:nvPr/>
        </p:nvSpPr>
        <p:spPr bwMode="auto">
          <a:xfrm>
            <a:off x="6543087" y="4648206"/>
            <a:ext cx="73289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92" name="Text Box 40">
            <a:extLst>
              <a:ext uri="{FF2B5EF4-FFF2-40B4-BE49-F238E27FC236}">
                <a16:creationId xmlns:a16="http://schemas.microsoft.com/office/drawing/2014/main" id="{4A5048F2-0B88-45C0-B57A-1D0CA6EA238A}"/>
              </a:ext>
            </a:extLst>
          </p:cNvPr>
          <p:cNvSpPr txBox="1">
            <a:spLocks noChangeArrowheads="1"/>
          </p:cNvSpPr>
          <p:nvPr/>
        </p:nvSpPr>
        <p:spPr bwMode="auto">
          <a:xfrm>
            <a:off x="6530381" y="4038606"/>
            <a:ext cx="1013419"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45" name="Rectangle 2">
            <a:extLst>
              <a:ext uri="{FF2B5EF4-FFF2-40B4-BE49-F238E27FC236}">
                <a16:creationId xmlns:a16="http://schemas.microsoft.com/office/drawing/2014/main" id="{8EF62631-6991-4EEA-A009-03A248C73DC0}"/>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44" name="Left Brace 43">
            <a:extLst>
              <a:ext uri="{FF2B5EF4-FFF2-40B4-BE49-F238E27FC236}">
                <a16:creationId xmlns:a16="http://schemas.microsoft.com/office/drawing/2014/main" id="{35DB358F-E59D-4B04-A23D-B3033939E5B4}"/>
              </a:ext>
            </a:extLst>
          </p:cNvPr>
          <p:cNvSpPr/>
          <p:nvPr/>
        </p:nvSpPr>
        <p:spPr>
          <a:xfrm>
            <a:off x="2096791" y="3415073"/>
            <a:ext cx="292974" cy="915276"/>
          </a:xfrm>
          <a:prstGeom prst="leftBrace">
            <a:avLst/>
          </a:prstGeom>
          <a:ln w="34925">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690430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Box 25"/>
          <p:cNvSpPr txBox="1">
            <a:spLocks noChangeArrowheads="1"/>
          </p:cNvSpPr>
          <p:nvPr/>
        </p:nvSpPr>
        <p:spPr bwMode="auto">
          <a:xfrm>
            <a:off x="2708489" y="3592902"/>
            <a:ext cx="204094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A</a:t>
            </a:r>
            <a:r>
              <a:rPr lang="en-US" altLang="en-US" sz="1600" dirty="0">
                <a:solidFill>
                  <a:schemeClr val="bg1">
                    <a:lumMod val="75000"/>
                  </a:schemeClr>
                </a:solidFill>
              </a:rPr>
              <a:t>rcuate </a:t>
            </a:r>
            <a:r>
              <a:rPr lang="en-US" altLang="en-US" sz="1700" b="1" dirty="0">
                <a:solidFill>
                  <a:schemeClr val="bg1">
                    <a:lumMod val="75000"/>
                  </a:schemeClr>
                </a:solidFill>
              </a:rPr>
              <a:t>K</a:t>
            </a:r>
            <a:r>
              <a:rPr lang="en-US" altLang="en-US" sz="1600" dirty="0">
                <a:solidFill>
                  <a:schemeClr val="bg1">
                    <a:lumMod val="75000"/>
                  </a:schemeClr>
                </a:solidFill>
              </a:rPr>
              <a:t>eratotomy</a:t>
            </a:r>
          </a:p>
        </p:txBody>
      </p:sp>
      <p:sp>
        <p:nvSpPr>
          <p:cNvPr id="62" name="Text Box 25"/>
          <p:cNvSpPr txBox="1">
            <a:spLocks noChangeArrowheads="1"/>
          </p:cNvSpPr>
          <p:nvPr/>
        </p:nvSpPr>
        <p:spPr bwMode="auto">
          <a:xfrm>
            <a:off x="2251215" y="3886619"/>
            <a:ext cx="252665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L</a:t>
            </a:r>
            <a:r>
              <a:rPr lang="en-US" altLang="en-US" sz="1600" dirty="0">
                <a:solidFill>
                  <a:schemeClr val="bg1">
                    <a:lumMod val="75000"/>
                  </a:schemeClr>
                </a:solidFill>
              </a:rPr>
              <a:t>imbal </a:t>
            </a:r>
            <a:r>
              <a:rPr lang="en-US" altLang="en-US" sz="1700" b="1" dirty="0">
                <a:solidFill>
                  <a:schemeClr val="bg1">
                    <a:lumMod val="75000"/>
                  </a:schemeClr>
                </a:solidFill>
              </a:rPr>
              <a:t>R</a:t>
            </a:r>
            <a:r>
              <a:rPr lang="en-US" altLang="en-US" sz="1600" dirty="0">
                <a:solidFill>
                  <a:schemeClr val="bg1">
                    <a:lumMod val="75000"/>
                  </a:schemeClr>
                </a:solidFill>
              </a:rPr>
              <a:t>elaxing </a:t>
            </a:r>
            <a:r>
              <a:rPr lang="en-US" altLang="en-US" sz="1700" b="1" dirty="0">
                <a:solidFill>
                  <a:schemeClr val="bg1">
                    <a:lumMod val="75000"/>
                  </a:schemeClr>
                </a:solidFill>
              </a:rPr>
              <a:t>I</a:t>
            </a:r>
            <a:r>
              <a:rPr lang="en-US" altLang="en-US" sz="1600" dirty="0">
                <a:solidFill>
                  <a:schemeClr val="bg1">
                    <a:lumMod val="75000"/>
                  </a:schemeClr>
                </a:solidFill>
              </a:rPr>
              <a:t>ncisions</a:t>
            </a:r>
          </a:p>
        </p:txBody>
      </p:sp>
      <p:sp>
        <p:nvSpPr>
          <p:cNvPr id="14338" name="Text Box 3"/>
          <p:cNvSpPr txBox="1">
            <a:spLocks noChangeArrowheads="1"/>
          </p:cNvSpPr>
          <p:nvPr/>
        </p:nvSpPr>
        <p:spPr bwMode="auto">
          <a:xfrm>
            <a:off x="3960815" y="762002"/>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433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dirty="0"/>
              <a:t>Corneal</a:t>
            </a:r>
          </a:p>
        </p:txBody>
      </p:sp>
      <p:sp>
        <p:nvSpPr>
          <p:cNvPr id="14340" name="Text Box 5"/>
          <p:cNvSpPr txBox="1">
            <a:spLocks noChangeArrowheads="1"/>
          </p:cNvSpPr>
          <p:nvPr/>
        </p:nvSpPr>
        <p:spPr bwMode="auto">
          <a:xfrm>
            <a:off x="4416427" y="3048002"/>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t>Incisional</a:t>
            </a:r>
          </a:p>
        </p:txBody>
      </p:sp>
      <p:sp>
        <p:nvSpPr>
          <p:cNvPr id="1434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42" name="Line 7"/>
          <p:cNvSpPr>
            <a:spLocks noChangeShapeType="1"/>
          </p:cNvSpPr>
          <p:nvPr/>
        </p:nvSpPr>
        <p:spPr bwMode="auto">
          <a:xfrm>
            <a:off x="4724400" y="1474790"/>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8"/>
          <p:cNvSpPr>
            <a:spLocks noChangeShapeType="1"/>
          </p:cNvSpPr>
          <p:nvPr/>
        </p:nvSpPr>
        <p:spPr bwMode="auto">
          <a:xfrm flipH="1">
            <a:off x="5424490" y="2522538"/>
            <a:ext cx="1158875" cy="449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9"/>
          <p:cNvSpPr>
            <a:spLocks noChangeShapeType="1"/>
          </p:cNvSpPr>
          <p:nvPr/>
        </p:nvSpPr>
        <p:spPr bwMode="auto">
          <a:xfrm>
            <a:off x="6583365" y="2544765"/>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45" name="Text Box 36"/>
          <p:cNvSpPr txBox="1">
            <a:spLocks noChangeArrowheads="1"/>
          </p:cNvSpPr>
          <p:nvPr/>
        </p:nvSpPr>
        <p:spPr bwMode="auto">
          <a:xfrm>
            <a:off x="6248400" y="3068640"/>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solidFill>
                  <a:schemeClr val="bg1">
                    <a:lumMod val="75000"/>
                  </a:schemeClr>
                </a:solidFill>
              </a:rPr>
              <a:t>Laser</a:t>
            </a:r>
          </a:p>
        </p:txBody>
      </p:sp>
      <p:sp>
        <p:nvSpPr>
          <p:cNvPr id="1434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CF3270-39B0-41A2-9B4E-A84D4D2D0200}" type="slidenum">
              <a:rPr lang="en-US" altLang="en-US" sz="1000"/>
              <a:pPr>
                <a:spcBef>
                  <a:spcPct val="0"/>
                </a:spcBef>
                <a:buClrTx/>
                <a:buSzTx/>
                <a:buFontTx/>
                <a:buNone/>
              </a:pPr>
              <a:t>145</a:t>
            </a:fld>
            <a:endParaRPr lang="en-US" altLang="en-US" sz="1000"/>
          </a:p>
        </p:txBody>
      </p:sp>
      <p:sp>
        <p:nvSpPr>
          <p:cNvPr id="14349" name="Text Box 4"/>
          <p:cNvSpPr txBox="1">
            <a:spLocks noChangeArrowheads="1"/>
          </p:cNvSpPr>
          <p:nvPr/>
        </p:nvSpPr>
        <p:spPr bwMode="auto">
          <a:xfrm>
            <a:off x="1403352"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4350"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4351"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2"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3"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Phakic IOL</a:t>
            </a:r>
          </a:p>
        </p:txBody>
      </p:sp>
      <p:sp>
        <p:nvSpPr>
          <p:cNvPr id="14354" name="Line 10"/>
          <p:cNvSpPr>
            <a:spLocks noChangeShapeType="1"/>
          </p:cNvSpPr>
          <p:nvPr/>
        </p:nvSpPr>
        <p:spPr bwMode="auto">
          <a:xfrm>
            <a:off x="4868863" y="33035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5" name="Line 11"/>
          <p:cNvSpPr>
            <a:spLocks noChangeShapeType="1"/>
          </p:cNvSpPr>
          <p:nvPr/>
        </p:nvSpPr>
        <p:spPr bwMode="auto">
          <a:xfrm>
            <a:off x="4724400" y="345598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6" name="Line 12"/>
          <p:cNvSpPr>
            <a:spLocks noChangeShapeType="1"/>
          </p:cNvSpPr>
          <p:nvPr/>
        </p:nvSpPr>
        <p:spPr bwMode="auto">
          <a:xfrm>
            <a:off x="4868863" y="34559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7" name="Line 13"/>
          <p:cNvSpPr>
            <a:spLocks noChangeShapeType="1"/>
          </p:cNvSpPr>
          <p:nvPr/>
        </p:nvSpPr>
        <p:spPr bwMode="auto">
          <a:xfrm>
            <a:off x="4724400" y="3760788"/>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8" name="Line 14"/>
          <p:cNvSpPr>
            <a:spLocks noChangeShapeType="1"/>
          </p:cNvSpPr>
          <p:nvPr/>
        </p:nvSpPr>
        <p:spPr bwMode="auto">
          <a:xfrm>
            <a:off x="4868863" y="37607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9" name="Line 15"/>
          <p:cNvSpPr>
            <a:spLocks noChangeShapeType="1"/>
          </p:cNvSpPr>
          <p:nvPr/>
        </p:nvSpPr>
        <p:spPr bwMode="auto">
          <a:xfrm>
            <a:off x="4724400" y="4065588"/>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cxnSp>
        <p:nvCxnSpPr>
          <p:cNvPr id="14" name="Straight Arrow Connector 13"/>
          <p:cNvCxnSpPr>
            <a:stCxn id="14343" idx="0"/>
          </p:cNvCxnSpPr>
          <p:nvPr/>
        </p:nvCxnSpPr>
        <p:spPr>
          <a:xfrm>
            <a:off x="6583363" y="2522538"/>
            <a:ext cx="0" cy="4492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 Box 25"/>
          <p:cNvSpPr txBox="1">
            <a:spLocks noChangeArrowheads="1"/>
          </p:cNvSpPr>
          <p:nvPr/>
        </p:nvSpPr>
        <p:spPr bwMode="auto">
          <a:xfrm>
            <a:off x="2880004" y="3276600"/>
            <a:ext cx="190148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rgbClr val="0000FF"/>
                </a:solidFill>
              </a:rPr>
              <a:t>R</a:t>
            </a:r>
            <a:r>
              <a:rPr lang="en-US" altLang="en-US" sz="1600" dirty="0">
                <a:solidFill>
                  <a:srgbClr val="0000FF"/>
                </a:solidFill>
              </a:rPr>
              <a:t>adial </a:t>
            </a:r>
            <a:r>
              <a:rPr lang="en-US" altLang="en-US" sz="1700" b="1" dirty="0">
                <a:solidFill>
                  <a:srgbClr val="0000FF"/>
                </a:solidFill>
              </a:rPr>
              <a:t>K</a:t>
            </a:r>
            <a:r>
              <a:rPr lang="en-US" altLang="en-US" sz="1600" dirty="0">
                <a:solidFill>
                  <a:srgbClr val="0000FF"/>
                </a:solidFill>
              </a:rPr>
              <a:t>eratotomy</a:t>
            </a:r>
          </a:p>
        </p:txBody>
      </p:sp>
      <p:sp>
        <p:nvSpPr>
          <p:cNvPr id="63"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64" name="Text Box 35">
            <a:extLst>
              <a:ext uri="{FF2B5EF4-FFF2-40B4-BE49-F238E27FC236}">
                <a16:creationId xmlns:a16="http://schemas.microsoft.com/office/drawing/2014/main" id="{FE7A10A8-2B77-4248-A2F0-185DC427039D}"/>
              </a:ext>
            </a:extLst>
          </p:cNvPr>
          <p:cNvSpPr txBox="1">
            <a:spLocks noChangeArrowheads="1"/>
          </p:cNvSpPr>
          <p:nvPr/>
        </p:nvSpPr>
        <p:spPr bwMode="auto">
          <a:xfrm>
            <a:off x="4953002" y="3303590"/>
            <a:ext cx="444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rgbClr val="0000FF"/>
                </a:solidFill>
              </a:rPr>
              <a:t>RK</a:t>
            </a:r>
          </a:p>
        </p:txBody>
      </p:sp>
      <p:sp>
        <p:nvSpPr>
          <p:cNvPr id="65" name="Text Box 37">
            <a:extLst>
              <a:ext uri="{FF2B5EF4-FFF2-40B4-BE49-F238E27FC236}">
                <a16:creationId xmlns:a16="http://schemas.microsoft.com/office/drawing/2014/main" id="{75276CC1-D9C3-46E0-A818-562411F73D29}"/>
              </a:ext>
            </a:extLst>
          </p:cNvPr>
          <p:cNvSpPr txBox="1">
            <a:spLocks noChangeArrowheads="1"/>
          </p:cNvSpPr>
          <p:nvPr/>
        </p:nvSpPr>
        <p:spPr bwMode="auto">
          <a:xfrm>
            <a:off x="4956177" y="3608390"/>
            <a:ext cx="444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chemeClr val="bg1">
                    <a:lumMod val="75000"/>
                  </a:schemeClr>
                </a:solidFill>
              </a:rPr>
              <a:t>AK</a:t>
            </a:r>
          </a:p>
        </p:txBody>
      </p:sp>
      <p:sp>
        <p:nvSpPr>
          <p:cNvPr id="66" name="Text Box 40">
            <a:extLst>
              <a:ext uri="{FF2B5EF4-FFF2-40B4-BE49-F238E27FC236}">
                <a16:creationId xmlns:a16="http://schemas.microsoft.com/office/drawing/2014/main" id="{27862912-D642-4009-981C-1F579149D1A2}"/>
              </a:ext>
            </a:extLst>
          </p:cNvPr>
          <p:cNvSpPr txBox="1">
            <a:spLocks noChangeArrowheads="1"/>
          </p:cNvSpPr>
          <p:nvPr/>
        </p:nvSpPr>
        <p:spPr bwMode="auto">
          <a:xfrm>
            <a:off x="4953000" y="3913190"/>
            <a:ext cx="4732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chemeClr val="bg1">
                    <a:lumMod val="75000"/>
                  </a:schemeClr>
                </a:solidFill>
              </a:rPr>
              <a:t>LRI</a:t>
            </a:r>
          </a:p>
        </p:txBody>
      </p:sp>
      <p:sp>
        <p:nvSpPr>
          <p:cNvPr id="68" name="Line 11">
            <a:extLst>
              <a:ext uri="{FF2B5EF4-FFF2-40B4-BE49-F238E27FC236}">
                <a16:creationId xmlns:a16="http://schemas.microsoft.com/office/drawing/2014/main" id="{1193017D-6325-4F10-8AFA-1FCA259166C8}"/>
              </a:ext>
            </a:extLst>
          </p:cNvPr>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Line 13">
            <a:extLst>
              <a:ext uri="{FF2B5EF4-FFF2-40B4-BE49-F238E27FC236}">
                <a16:creationId xmlns:a16="http://schemas.microsoft.com/office/drawing/2014/main" id="{28687FAC-4A80-45B3-A6C1-40088610D1C9}"/>
              </a:ext>
            </a:extLst>
          </p:cNvPr>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Line 15">
            <a:extLst>
              <a:ext uri="{FF2B5EF4-FFF2-40B4-BE49-F238E27FC236}">
                <a16:creationId xmlns:a16="http://schemas.microsoft.com/office/drawing/2014/main" id="{1A77A86C-0761-4922-9384-18AFE7EBD5DD}"/>
              </a:ext>
            </a:extLst>
          </p:cNvPr>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11">
            <a:extLst>
              <a:ext uri="{FF2B5EF4-FFF2-40B4-BE49-F238E27FC236}">
                <a16:creationId xmlns:a16="http://schemas.microsoft.com/office/drawing/2014/main" id="{ACFA9703-CB76-4024-83A1-3FE29630B338}"/>
              </a:ext>
            </a:extLst>
          </p:cNvPr>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13">
            <a:extLst>
              <a:ext uri="{FF2B5EF4-FFF2-40B4-BE49-F238E27FC236}">
                <a16:creationId xmlns:a16="http://schemas.microsoft.com/office/drawing/2014/main" id="{1A2795B4-3898-4C91-89B9-F0A2049D3969}"/>
              </a:ext>
            </a:extLst>
          </p:cNvPr>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8" name="Straight Connector 77">
            <a:extLst>
              <a:ext uri="{FF2B5EF4-FFF2-40B4-BE49-F238E27FC236}">
                <a16:creationId xmlns:a16="http://schemas.microsoft.com/office/drawing/2014/main" id="{86A20214-7428-495E-B409-D06BE80FC206}"/>
              </a:ext>
            </a:extLst>
          </p:cNvPr>
          <p:cNvCxnSpPr/>
          <p:nvPr/>
        </p:nvCxnSpPr>
        <p:spPr>
          <a:xfrm>
            <a:off x="6400800" y="3429000"/>
            <a:ext cx="0" cy="1371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Text Box 35">
            <a:extLst>
              <a:ext uri="{FF2B5EF4-FFF2-40B4-BE49-F238E27FC236}">
                <a16:creationId xmlns:a16="http://schemas.microsoft.com/office/drawing/2014/main" id="{42344BC7-2FC2-4B25-9A86-25C0E4812C91}"/>
              </a:ext>
            </a:extLst>
          </p:cNvPr>
          <p:cNvSpPr txBox="1">
            <a:spLocks noChangeArrowheads="1"/>
          </p:cNvSpPr>
          <p:nvPr/>
        </p:nvSpPr>
        <p:spPr bwMode="auto">
          <a:xfrm>
            <a:off x="6530381" y="3429006"/>
            <a:ext cx="55496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89" name="Text Box 37">
            <a:extLst>
              <a:ext uri="{FF2B5EF4-FFF2-40B4-BE49-F238E27FC236}">
                <a16:creationId xmlns:a16="http://schemas.microsoft.com/office/drawing/2014/main" id="{0ADCD8AC-75FA-4C17-87C9-B8E106E7AAA4}"/>
              </a:ext>
            </a:extLst>
          </p:cNvPr>
          <p:cNvSpPr txBox="1">
            <a:spLocks noChangeArrowheads="1"/>
          </p:cNvSpPr>
          <p:nvPr/>
        </p:nvSpPr>
        <p:spPr bwMode="auto">
          <a:xfrm>
            <a:off x="6533556" y="3733806"/>
            <a:ext cx="76495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90" name="Text Box 37">
            <a:extLst>
              <a:ext uri="{FF2B5EF4-FFF2-40B4-BE49-F238E27FC236}">
                <a16:creationId xmlns:a16="http://schemas.microsoft.com/office/drawing/2014/main" id="{EA860130-05ED-484E-A1B5-2028007DAECD}"/>
              </a:ext>
            </a:extLst>
          </p:cNvPr>
          <p:cNvSpPr txBox="1">
            <a:spLocks noChangeArrowheads="1"/>
          </p:cNvSpPr>
          <p:nvPr/>
        </p:nvSpPr>
        <p:spPr bwMode="auto">
          <a:xfrm>
            <a:off x="6549431" y="4343406"/>
            <a:ext cx="694421"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92" name="Text Box 40">
            <a:extLst>
              <a:ext uri="{FF2B5EF4-FFF2-40B4-BE49-F238E27FC236}">
                <a16:creationId xmlns:a16="http://schemas.microsoft.com/office/drawing/2014/main" id="{4A5048F2-0B88-45C0-B57A-1D0CA6EA238A}"/>
              </a:ext>
            </a:extLst>
          </p:cNvPr>
          <p:cNvSpPr txBox="1">
            <a:spLocks noChangeArrowheads="1"/>
          </p:cNvSpPr>
          <p:nvPr/>
        </p:nvSpPr>
        <p:spPr bwMode="auto">
          <a:xfrm>
            <a:off x="6530381" y="4038606"/>
            <a:ext cx="1013419"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44" name="Oval 43">
            <a:extLst>
              <a:ext uri="{FF2B5EF4-FFF2-40B4-BE49-F238E27FC236}">
                <a16:creationId xmlns:a16="http://schemas.microsoft.com/office/drawing/2014/main" id="{7EFC9A6C-B6AE-44EC-94E9-B9F8C3980F22}"/>
              </a:ext>
            </a:extLst>
          </p:cNvPr>
          <p:cNvSpPr/>
          <p:nvPr/>
        </p:nvSpPr>
        <p:spPr>
          <a:xfrm>
            <a:off x="2643782" y="3200400"/>
            <a:ext cx="2918818" cy="50727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7" name="Line 15">
            <a:extLst>
              <a:ext uri="{FF2B5EF4-FFF2-40B4-BE49-F238E27FC236}">
                <a16:creationId xmlns:a16="http://schemas.microsoft.com/office/drawing/2014/main" id="{2C990463-9154-48B8-BC7A-56A43A25CF3E}"/>
              </a:ext>
            </a:extLst>
          </p:cNvPr>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Text Box 40">
            <a:extLst>
              <a:ext uri="{FF2B5EF4-FFF2-40B4-BE49-F238E27FC236}">
                <a16:creationId xmlns:a16="http://schemas.microsoft.com/office/drawing/2014/main" id="{5A7D79DB-C16E-4398-8A71-9330F38E1AAF}"/>
              </a:ext>
            </a:extLst>
          </p:cNvPr>
          <p:cNvSpPr txBox="1">
            <a:spLocks noChangeArrowheads="1"/>
          </p:cNvSpPr>
          <p:nvPr/>
        </p:nvSpPr>
        <p:spPr bwMode="auto">
          <a:xfrm>
            <a:off x="6543087" y="4648206"/>
            <a:ext cx="73289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79" name="TextBox 78">
            <a:extLst>
              <a:ext uri="{FF2B5EF4-FFF2-40B4-BE49-F238E27FC236}">
                <a16:creationId xmlns:a16="http://schemas.microsoft.com/office/drawing/2014/main" id="{70452FD3-B188-45F6-BFF7-C83319905959}"/>
              </a:ext>
            </a:extLst>
          </p:cNvPr>
          <p:cNvSpPr txBox="1"/>
          <p:nvPr/>
        </p:nvSpPr>
        <p:spPr>
          <a:xfrm>
            <a:off x="160337" y="3760592"/>
            <a:ext cx="7840663" cy="1246495"/>
          </a:xfrm>
          <a:prstGeom prst="rect">
            <a:avLst/>
          </a:prstGeom>
          <a:solidFill>
            <a:schemeClr val="accent1">
              <a:lumMod val="40000"/>
              <a:lumOff val="60000"/>
            </a:schemeClr>
          </a:solidFill>
        </p:spPr>
        <p:txBody>
          <a:bodyPr wrap="square" rtlCol="0">
            <a:spAutoFit/>
          </a:bodyPr>
          <a:lstStyle/>
          <a:p>
            <a:r>
              <a:rPr lang="en-US" sz="1500" dirty="0">
                <a:solidFill>
                  <a:srgbClr val="0000FF"/>
                </a:solidFill>
              </a:rPr>
              <a:t>A set of incisions oriented radially (</a:t>
            </a:r>
            <a:r>
              <a:rPr lang="en-US" sz="1500" b="1" dirty="0">
                <a:solidFill>
                  <a:srgbClr val="0000FF"/>
                </a:solidFill>
              </a:rPr>
              <a:t>radial keratotomy</a:t>
            </a:r>
            <a:r>
              <a:rPr lang="en-US" sz="1500" dirty="0">
                <a:solidFill>
                  <a:srgbClr val="0000FF"/>
                </a:solidFill>
              </a:rPr>
              <a:t>, RK) will  flatten  the central cornea, and thereby  reduce  its converging power. Thus, RK can be used to treat  myopia . </a:t>
            </a:r>
            <a:r>
              <a:rPr lang="en-US" sz="1500" dirty="0">
                <a:solidFill>
                  <a:schemeClr val="accent1">
                    <a:lumMod val="40000"/>
                    <a:lumOff val="60000"/>
                  </a:schemeClr>
                </a:solidFill>
              </a:rPr>
              <a:t>Note that because incisions cannot produce overall </a:t>
            </a:r>
            <a:r>
              <a:rPr lang="en-US" sz="1500" i="1" dirty="0">
                <a:solidFill>
                  <a:schemeClr val="accent1">
                    <a:lumMod val="40000"/>
                    <a:lumOff val="60000"/>
                  </a:schemeClr>
                </a:solidFill>
              </a:rPr>
              <a:t>steepening</a:t>
            </a:r>
            <a:r>
              <a:rPr lang="en-US" sz="1500" dirty="0">
                <a:solidFill>
                  <a:schemeClr val="accent1">
                    <a:lumMod val="40000"/>
                    <a:lumOff val="60000"/>
                  </a:schemeClr>
                </a:solidFill>
              </a:rPr>
              <a:t> of the central cornea, RK cannot be used to treat hyperopia. Note also that RK is considered obsolete at this juncture, and is thus no longer performed in the US. </a:t>
            </a:r>
          </a:p>
        </p:txBody>
      </p:sp>
      <p:grpSp>
        <p:nvGrpSpPr>
          <p:cNvPr id="45" name="Group 13">
            <a:extLst>
              <a:ext uri="{FF2B5EF4-FFF2-40B4-BE49-F238E27FC236}">
                <a16:creationId xmlns:a16="http://schemas.microsoft.com/office/drawing/2014/main" id="{664D9C1C-631A-4F70-8F23-D8DD6606CD3A}"/>
              </a:ext>
            </a:extLst>
          </p:cNvPr>
          <p:cNvGrpSpPr>
            <a:grpSpLocks/>
          </p:cNvGrpSpPr>
          <p:nvPr/>
        </p:nvGrpSpPr>
        <p:grpSpPr bwMode="auto">
          <a:xfrm>
            <a:off x="4624387" y="4876800"/>
            <a:ext cx="1752600" cy="1524000"/>
            <a:chOff x="3648" y="1824"/>
            <a:chExt cx="1104" cy="960"/>
          </a:xfrm>
        </p:grpSpPr>
        <p:grpSp>
          <p:nvGrpSpPr>
            <p:cNvPr id="46" name="Group 14">
              <a:extLst>
                <a:ext uri="{FF2B5EF4-FFF2-40B4-BE49-F238E27FC236}">
                  <a16:creationId xmlns:a16="http://schemas.microsoft.com/office/drawing/2014/main" id="{7B56342F-C7F7-451A-8084-C00F739F0173}"/>
                </a:ext>
              </a:extLst>
            </p:cNvPr>
            <p:cNvGrpSpPr>
              <a:grpSpLocks/>
            </p:cNvGrpSpPr>
            <p:nvPr/>
          </p:nvGrpSpPr>
          <p:grpSpPr bwMode="auto">
            <a:xfrm>
              <a:off x="3648" y="1824"/>
              <a:ext cx="1104" cy="960"/>
              <a:chOff x="2832" y="1728"/>
              <a:chExt cx="1104" cy="960"/>
            </a:xfrm>
          </p:grpSpPr>
          <p:sp>
            <p:nvSpPr>
              <p:cNvPr id="49" name="Oval 15">
                <a:extLst>
                  <a:ext uri="{FF2B5EF4-FFF2-40B4-BE49-F238E27FC236}">
                    <a16:creationId xmlns:a16="http://schemas.microsoft.com/office/drawing/2014/main" id="{411E62FB-E18E-4070-931E-3919D0B30099}"/>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0" name="Oval 16">
                <a:extLst>
                  <a:ext uri="{FF2B5EF4-FFF2-40B4-BE49-F238E27FC236}">
                    <a16:creationId xmlns:a16="http://schemas.microsoft.com/office/drawing/2014/main" id="{B702555A-BB8F-4C3A-96DB-7EF35BB1B554}"/>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 name="AutoShape 17">
                <a:extLst>
                  <a:ext uri="{FF2B5EF4-FFF2-40B4-BE49-F238E27FC236}">
                    <a16:creationId xmlns:a16="http://schemas.microsoft.com/office/drawing/2014/main" id="{78FF2E32-2446-4B80-B680-0F2310FB98EF}"/>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2" name="AutoShape 18">
                <a:extLst>
                  <a:ext uri="{FF2B5EF4-FFF2-40B4-BE49-F238E27FC236}">
                    <a16:creationId xmlns:a16="http://schemas.microsoft.com/office/drawing/2014/main" id="{D156913B-42C1-408C-9EAC-570BA97D5441}"/>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47" name="Oval 19">
              <a:extLst>
                <a:ext uri="{FF2B5EF4-FFF2-40B4-BE49-F238E27FC236}">
                  <a16:creationId xmlns:a16="http://schemas.microsoft.com/office/drawing/2014/main" id="{9F3126EC-D9D3-4E79-9797-7C92FD5407E1}"/>
                </a:ext>
              </a:extLst>
            </p:cNvPr>
            <p:cNvSpPr>
              <a:spLocks noChangeArrowheads="1"/>
            </p:cNvSpPr>
            <p:nvPr/>
          </p:nvSpPr>
          <p:spPr bwMode="auto">
            <a:xfrm>
              <a:off x="3840" y="2016"/>
              <a:ext cx="96" cy="52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8" name="Oval 20">
              <a:extLst>
                <a:ext uri="{FF2B5EF4-FFF2-40B4-BE49-F238E27FC236}">
                  <a16:creationId xmlns:a16="http://schemas.microsoft.com/office/drawing/2014/main" id="{E837FF04-A5C6-4847-AD28-AD4D4549E23F}"/>
                </a:ext>
              </a:extLst>
            </p:cNvPr>
            <p:cNvSpPr>
              <a:spLocks noChangeArrowheads="1"/>
            </p:cNvSpPr>
            <p:nvPr/>
          </p:nvSpPr>
          <p:spPr bwMode="auto">
            <a:xfrm>
              <a:off x="3744" y="2016"/>
              <a:ext cx="96" cy="528"/>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53" name="Line 23">
            <a:extLst>
              <a:ext uri="{FF2B5EF4-FFF2-40B4-BE49-F238E27FC236}">
                <a16:creationId xmlns:a16="http://schemas.microsoft.com/office/drawing/2014/main" id="{16F9F782-78FF-4C20-B04D-91E8BE6C649C}"/>
              </a:ext>
            </a:extLst>
          </p:cNvPr>
          <p:cNvSpPr>
            <a:spLocks noChangeShapeType="1"/>
          </p:cNvSpPr>
          <p:nvPr/>
        </p:nvSpPr>
        <p:spPr bwMode="auto">
          <a:xfrm flipH="1">
            <a:off x="3709987" y="5257800"/>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Line 24">
            <a:extLst>
              <a:ext uri="{FF2B5EF4-FFF2-40B4-BE49-F238E27FC236}">
                <a16:creationId xmlns:a16="http://schemas.microsoft.com/office/drawing/2014/main" id="{9173CF06-0D0E-46BA-B7E7-27AFA8A6AED8}"/>
              </a:ext>
            </a:extLst>
          </p:cNvPr>
          <p:cNvSpPr>
            <a:spLocks noChangeShapeType="1"/>
          </p:cNvSpPr>
          <p:nvPr/>
        </p:nvSpPr>
        <p:spPr bwMode="auto">
          <a:xfrm flipH="1">
            <a:off x="3709987" y="6019800"/>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Line 27">
            <a:extLst>
              <a:ext uri="{FF2B5EF4-FFF2-40B4-BE49-F238E27FC236}">
                <a16:creationId xmlns:a16="http://schemas.microsoft.com/office/drawing/2014/main" id="{D1399288-E458-486D-9F4E-410AD371A0F7}"/>
              </a:ext>
            </a:extLst>
          </p:cNvPr>
          <p:cNvSpPr>
            <a:spLocks noChangeShapeType="1"/>
          </p:cNvSpPr>
          <p:nvPr/>
        </p:nvSpPr>
        <p:spPr bwMode="auto">
          <a:xfrm>
            <a:off x="4852987" y="5257800"/>
            <a:ext cx="1524000" cy="350838"/>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Text Box 30">
            <a:extLst>
              <a:ext uri="{FF2B5EF4-FFF2-40B4-BE49-F238E27FC236}">
                <a16:creationId xmlns:a16="http://schemas.microsoft.com/office/drawing/2014/main" id="{8C08AF24-CB3D-4AEF-A117-64F633FE606A}"/>
              </a:ext>
            </a:extLst>
          </p:cNvPr>
          <p:cNvSpPr txBox="1">
            <a:spLocks noChangeArrowheads="1"/>
          </p:cNvSpPr>
          <p:nvPr/>
        </p:nvSpPr>
        <p:spPr bwMode="auto">
          <a:xfrm>
            <a:off x="4941887" y="6445250"/>
            <a:ext cx="1301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a:solidFill>
                  <a:srgbClr val="FF0000"/>
                </a:solidFill>
              </a:rPr>
              <a:t>Myopic Eye</a:t>
            </a:r>
          </a:p>
        </p:txBody>
      </p:sp>
      <p:sp>
        <p:nvSpPr>
          <p:cNvPr id="57" name="Rectangle 36">
            <a:extLst>
              <a:ext uri="{FF2B5EF4-FFF2-40B4-BE49-F238E27FC236}">
                <a16:creationId xmlns:a16="http://schemas.microsoft.com/office/drawing/2014/main" id="{95887E4F-5D1B-4520-AAF4-3B1DF958A538}"/>
              </a:ext>
            </a:extLst>
          </p:cNvPr>
          <p:cNvSpPr>
            <a:spLocks noChangeArrowheads="1"/>
          </p:cNvSpPr>
          <p:nvPr/>
        </p:nvSpPr>
        <p:spPr bwMode="auto">
          <a:xfrm>
            <a:off x="4395787" y="5334000"/>
            <a:ext cx="3048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8" name="Line 37">
            <a:extLst>
              <a:ext uri="{FF2B5EF4-FFF2-40B4-BE49-F238E27FC236}">
                <a16:creationId xmlns:a16="http://schemas.microsoft.com/office/drawing/2014/main" id="{A3B9171A-3058-48CA-BA4D-1E6B6496EC4D}"/>
              </a:ext>
            </a:extLst>
          </p:cNvPr>
          <p:cNvSpPr>
            <a:spLocks noChangeShapeType="1"/>
          </p:cNvSpPr>
          <p:nvPr/>
        </p:nvSpPr>
        <p:spPr bwMode="auto">
          <a:xfrm>
            <a:off x="4700587" y="5334000"/>
            <a:ext cx="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Arc 58">
            <a:extLst>
              <a:ext uri="{FF2B5EF4-FFF2-40B4-BE49-F238E27FC236}">
                <a16:creationId xmlns:a16="http://schemas.microsoft.com/office/drawing/2014/main" id="{A83341F4-CDD5-47C8-A95F-62274069B4F9}"/>
              </a:ext>
            </a:extLst>
          </p:cNvPr>
          <p:cNvSpPr/>
          <p:nvPr/>
        </p:nvSpPr>
        <p:spPr>
          <a:xfrm rot="13165570">
            <a:off x="4548187" y="5292725"/>
            <a:ext cx="1119188" cy="811213"/>
          </a:xfrm>
          <a:prstGeom prst="arc">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1" name="Right Arrow 37">
            <a:extLst>
              <a:ext uri="{FF2B5EF4-FFF2-40B4-BE49-F238E27FC236}">
                <a16:creationId xmlns:a16="http://schemas.microsoft.com/office/drawing/2014/main" id="{06AB0D21-2CE3-4D43-AE52-408199D6EFB3}"/>
              </a:ext>
            </a:extLst>
          </p:cNvPr>
          <p:cNvSpPr/>
          <p:nvPr/>
        </p:nvSpPr>
        <p:spPr>
          <a:xfrm>
            <a:off x="3938587" y="5486400"/>
            <a:ext cx="565150" cy="228600"/>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Line 28">
            <a:extLst>
              <a:ext uri="{FF2B5EF4-FFF2-40B4-BE49-F238E27FC236}">
                <a16:creationId xmlns:a16="http://schemas.microsoft.com/office/drawing/2014/main" id="{9C8C1D0F-B0CC-49C9-8835-7E88FE9F5FDA}"/>
              </a:ext>
            </a:extLst>
          </p:cNvPr>
          <p:cNvSpPr>
            <a:spLocks noChangeShapeType="1"/>
          </p:cNvSpPr>
          <p:nvPr/>
        </p:nvSpPr>
        <p:spPr bwMode="auto">
          <a:xfrm flipV="1">
            <a:off x="4852987" y="5581650"/>
            <a:ext cx="1547813" cy="43815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Text Box 31">
            <a:extLst>
              <a:ext uri="{FF2B5EF4-FFF2-40B4-BE49-F238E27FC236}">
                <a16:creationId xmlns:a16="http://schemas.microsoft.com/office/drawing/2014/main" id="{FA0C5B07-5933-4C94-A5A0-8AAC7CCC9911}"/>
              </a:ext>
            </a:extLst>
          </p:cNvPr>
          <p:cNvSpPr txBox="1">
            <a:spLocks noChangeArrowheads="1"/>
          </p:cNvSpPr>
          <p:nvPr/>
        </p:nvSpPr>
        <p:spPr bwMode="auto">
          <a:xfrm>
            <a:off x="3389312" y="6354763"/>
            <a:ext cx="1190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b="1">
                <a:solidFill>
                  <a:srgbClr val="FF0000"/>
                </a:solidFill>
              </a:rPr>
              <a:t>Plus</a:t>
            </a:r>
            <a:r>
              <a:rPr lang="en-US" altLang="en-US" sz="1200" i="1">
                <a:solidFill>
                  <a:srgbClr val="FF0000"/>
                </a:solidFill>
              </a:rPr>
              <a:t> error lens</a:t>
            </a:r>
          </a:p>
        </p:txBody>
      </p:sp>
      <p:sp>
        <p:nvSpPr>
          <p:cNvPr id="74" name="Line 32">
            <a:extLst>
              <a:ext uri="{FF2B5EF4-FFF2-40B4-BE49-F238E27FC236}">
                <a16:creationId xmlns:a16="http://schemas.microsoft.com/office/drawing/2014/main" id="{4250D6EA-DA86-4E60-98A4-E0C4EC5D6E5E}"/>
              </a:ext>
            </a:extLst>
          </p:cNvPr>
          <p:cNvSpPr>
            <a:spLocks noChangeShapeType="1"/>
          </p:cNvSpPr>
          <p:nvPr/>
        </p:nvSpPr>
        <p:spPr bwMode="auto">
          <a:xfrm flipV="1">
            <a:off x="4395787" y="5864225"/>
            <a:ext cx="457200" cy="533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Rectangle 2">
            <a:extLst>
              <a:ext uri="{FF2B5EF4-FFF2-40B4-BE49-F238E27FC236}">
                <a16:creationId xmlns:a16="http://schemas.microsoft.com/office/drawing/2014/main" id="{03F97E6E-4EE0-400F-845F-93F3DAC35161}"/>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3" name="Rectangle 2">
            <a:extLst>
              <a:ext uri="{FF2B5EF4-FFF2-40B4-BE49-F238E27FC236}">
                <a16:creationId xmlns:a16="http://schemas.microsoft.com/office/drawing/2014/main" id="{422FBDCF-A810-40AA-81C1-D26267538697}"/>
              </a:ext>
            </a:extLst>
          </p:cNvPr>
          <p:cNvSpPr/>
          <p:nvPr/>
        </p:nvSpPr>
        <p:spPr>
          <a:xfrm>
            <a:off x="5573859" y="3760591"/>
            <a:ext cx="590551" cy="260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flatten v steepen</a:t>
            </a:r>
          </a:p>
        </p:txBody>
      </p:sp>
      <p:sp>
        <p:nvSpPr>
          <p:cNvPr id="80" name="Rectangle 79">
            <a:extLst>
              <a:ext uri="{FF2B5EF4-FFF2-40B4-BE49-F238E27FC236}">
                <a16:creationId xmlns:a16="http://schemas.microsoft.com/office/drawing/2014/main" id="{C79A62E2-3263-4BA8-B413-4B6D4F4C1A9A}"/>
              </a:ext>
            </a:extLst>
          </p:cNvPr>
          <p:cNvSpPr/>
          <p:nvPr/>
        </p:nvSpPr>
        <p:spPr>
          <a:xfrm>
            <a:off x="1314449" y="4019561"/>
            <a:ext cx="590551" cy="260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increase v reduce</a:t>
            </a:r>
          </a:p>
        </p:txBody>
      </p:sp>
      <p:sp>
        <p:nvSpPr>
          <p:cNvPr id="81" name="Rectangle 80">
            <a:extLst>
              <a:ext uri="{FF2B5EF4-FFF2-40B4-BE49-F238E27FC236}">
                <a16:creationId xmlns:a16="http://schemas.microsoft.com/office/drawing/2014/main" id="{73B75703-9522-4061-8D80-C8F99A3FB784}"/>
              </a:ext>
            </a:extLst>
          </p:cNvPr>
          <p:cNvSpPr/>
          <p:nvPr/>
        </p:nvSpPr>
        <p:spPr>
          <a:xfrm>
            <a:off x="6512585" y="4011809"/>
            <a:ext cx="694420" cy="268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myopia v hyperopia</a:t>
            </a:r>
          </a:p>
        </p:txBody>
      </p:sp>
    </p:spTree>
    <p:extLst>
      <p:ext uri="{BB962C8B-B14F-4D97-AF65-F5344CB8AC3E}">
        <p14:creationId xmlns:p14="http://schemas.microsoft.com/office/powerpoint/2010/main" val="233901019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Box 25"/>
          <p:cNvSpPr txBox="1">
            <a:spLocks noChangeArrowheads="1"/>
          </p:cNvSpPr>
          <p:nvPr/>
        </p:nvSpPr>
        <p:spPr bwMode="auto">
          <a:xfrm>
            <a:off x="2708489" y="3592902"/>
            <a:ext cx="204094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A</a:t>
            </a:r>
            <a:r>
              <a:rPr lang="en-US" altLang="en-US" sz="1600" dirty="0">
                <a:solidFill>
                  <a:schemeClr val="bg1">
                    <a:lumMod val="75000"/>
                  </a:schemeClr>
                </a:solidFill>
              </a:rPr>
              <a:t>rcuate </a:t>
            </a:r>
            <a:r>
              <a:rPr lang="en-US" altLang="en-US" sz="1700" b="1" dirty="0">
                <a:solidFill>
                  <a:schemeClr val="bg1">
                    <a:lumMod val="75000"/>
                  </a:schemeClr>
                </a:solidFill>
              </a:rPr>
              <a:t>K</a:t>
            </a:r>
            <a:r>
              <a:rPr lang="en-US" altLang="en-US" sz="1600" dirty="0">
                <a:solidFill>
                  <a:schemeClr val="bg1">
                    <a:lumMod val="75000"/>
                  </a:schemeClr>
                </a:solidFill>
              </a:rPr>
              <a:t>eratotomy</a:t>
            </a:r>
          </a:p>
        </p:txBody>
      </p:sp>
      <p:sp>
        <p:nvSpPr>
          <p:cNvPr id="62" name="Text Box 25"/>
          <p:cNvSpPr txBox="1">
            <a:spLocks noChangeArrowheads="1"/>
          </p:cNvSpPr>
          <p:nvPr/>
        </p:nvSpPr>
        <p:spPr bwMode="auto">
          <a:xfrm>
            <a:off x="2251215" y="3886619"/>
            <a:ext cx="252665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L</a:t>
            </a:r>
            <a:r>
              <a:rPr lang="en-US" altLang="en-US" sz="1600" dirty="0">
                <a:solidFill>
                  <a:schemeClr val="bg1">
                    <a:lumMod val="75000"/>
                  </a:schemeClr>
                </a:solidFill>
              </a:rPr>
              <a:t>imbal </a:t>
            </a:r>
            <a:r>
              <a:rPr lang="en-US" altLang="en-US" sz="1700" b="1" dirty="0">
                <a:solidFill>
                  <a:schemeClr val="bg1">
                    <a:lumMod val="75000"/>
                  </a:schemeClr>
                </a:solidFill>
              </a:rPr>
              <a:t>R</a:t>
            </a:r>
            <a:r>
              <a:rPr lang="en-US" altLang="en-US" sz="1600" dirty="0">
                <a:solidFill>
                  <a:schemeClr val="bg1">
                    <a:lumMod val="75000"/>
                  </a:schemeClr>
                </a:solidFill>
              </a:rPr>
              <a:t>elaxing </a:t>
            </a:r>
            <a:r>
              <a:rPr lang="en-US" altLang="en-US" sz="1700" b="1" dirty="0">
                <a:solidFill>
                  <a:schemeClr val="bg1">
                    <a:lumMod val="75000"/>
                  </a:schemeClr>
                </a:solidFill>
              </a:rPr>
              <a:t>I</a:t>
            </a:r>
            <a:r>
              <a:rPr lang="en-US" altLang="en-US" sz="1600" dirty="0">
                <a:solidFill>
                  <a:schemeClr val="bg1">
                    <a:lumMod val="75000"/>
                  </a:schemeClr>
                </a:solidFill>
              </a:rPr>
              <a:t>ncisions</a:t>
            </a:r>
          </a:p>
        </p:txBody>
      </p:sp>
      <p:sp>
        <p:nvSpPr>
          <p:cNvPr id="14338" name="Text Box 3"/>
          <p:cNvSpPr txBox="1">
            <a:spLocks noChangeArrowheads="1"/>
          </p:cNvSpPr>
          <p:nvPr/>
        </p:nvSpPr>
        <p:spPr bwMode="auto">
          <a:xfrm>
            <a:off x="3960815" y="762002"/>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433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dirty="0"/>
              <a:t>Corneal</a:t>
            </a:r>
          </a:p>
        </p:txBody>
      </p:sp>
      <p:sp>
        <p:nvSpPr>
          <p:cNvPr id="14340" name="Text Box 5"/>
          <p:cNvSpPr txBox="1">
            <a:spLocks noChangeArrowheads="1"/>
          </p:cNvSpPr>
          <p:nvPr/>
        </p:nvSpPr>
        <p:spPr bwMode="auto">
          <a:xfrm>
            <a:off x="4416427" y="3048002"/>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t>Incisional</a:t>
            </a:r>
          </a:p>
        </p:txBody>
      </p:sp>
      <p:sp>
        <p:nvSpPr>
          <p:cNvPr id="1434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42" name="Line 7"/>
          <p:cNvSpPr>
            <a:spLocks noChangeShapeType="1"/>
          </p:cNvSpPr>
          <p:nvPr/>
        </p:nvSpPr>
        <p:spPr bwMode="auto">
          <a:xfrm>
            <a:off x="4724400" y="1474790"/>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8"/>
          <p:cNvSpPr>
            <a:spLocks noChangeShapeType="1"/>
          </p:cNvSpPr>
          <p:nvPr/>
        </p:nvSpPr>
        <p:spPr bwMode="auto">
          <a:xfrm flipH="1">
            <a:off x="5424490" y="2522538"/>
            <a:ext cx="1158875" cy="449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9"/>
          <p:cNvSpPr>
            <a:spLocks noChangeShapeType="1"/>
          </p:cNvSpPr>
          <p:nvPr/>
        </p:nvSpPr>
        <p:spPr bwMode="auto">
          <a:xfrm>
            <a:off x="6583365" y="2544765"/>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45" name="Text Box 36"/>
          <p:cNvSpPr txBox="1">
            <a:spLocks noChangeArrowheads="1"/>
          </p:cNvSpPr>
          <p:nvPr/>
        </p:nvSpPr>
        <p:spPr bwMode="auto">
          <a:xfrm>
            <a:off x="6248400" y="3068640"/>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solidFill>
                  <a:schemeClr val="bg1">
                    <a:lumMod val="75000"/>
                  </a:schemeClr>
                </a:solidFill>
              </a:rPr>
              <a:t>Laser</a:t>
            </a:r>
          </a:p>
        </p:txBody>
      </p:sp>
      <p:sp>
        <p:nvSpPr>
          <p:cNvPr id="1434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CF3270-39B0-41A2-9B4E-A84D4D2D0200}" type="slidenum">
              <a:rPr lang="en-US" altLang="en-US" sz="1000"/>
              <a:pPr>
                <a:spcBef>
                  <a:spcPct val="0"/>
                </a:spcBef>
                <a:buClrTx/>
                <a:buSzTx/>
                <a:buFontTx/>
                <a:buNone/>
              </a:pPr>
              <a:t>146</a:t>
            </a:fld>
            <a:endParaRPr lang="en-US" altLang="en-US" sz="1000"/>
          </a:p>
        </p:txBody>
      </p:sp>
      <p:sp>
        <p:nvSpPr>
          <p:cNvPr id="14349" name="Text Box 4"/>
          <p:cNvSpPr txBox="1">
            <a:spLocks noChangeArrowheads="1"/>
          </p:cNvSpPr>
          <p:nvPr/>
        </p:nvSpPr>
        <p:spPr bwMode="auto">
          <a:xfrm>
            <a:off x="1403352"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4350"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4351"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2"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3"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Phakic IOL</a:t>
            </a:r>
          </a:p>
        </p:txBody>
      </p:sp>
      <p:sp>
        <p:nvSpPr>
          <p:cNvPr id="14354" name="Line 10"/>
          <p:cNvSpPr>
            <a:spLocks noChangeShapeType="1"/>
          </p:cNvSpPr>
          <p:nvPr/>
        </p:nvSpPr>
        <p:spPr bwMode="auto">
          <a:xfrm>
            <a:off x="4868863" y="33035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5" name="Line 11"/>
          <p:cNvSpPr>
            <a:spLocks noChangeShapeType="1"/>
          </p:cNvSpPr>
          <p:nvPr/>
        </p:nvSpPr>
        <p:spPr bwMode="auto">
          <a:xfrm>
            <a:off x="4724400" y="345598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6" name="Line 12"/>
          <p:cNvSpPr>
            <a:spLocks noChangeShapeType="1"/>
          </p:cNvSpPr>
          <p:nvPr/>
        </p:nvSpPr>
        <p:spPr bwMode="auto">
          <a:xfrm>
            <a:off x="4868863" y="34559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7" name="Line 13"/>
          <p:cNvSpPr>
            <a:spLocks noChangeShapeType="1"/>
          </p:cNvSpPr>
          <p:nvPr/>
        </p:nvSpPr>
        <p:spPr bwMode="auto">
          <a:xfrm>
            <a:off x="4724400" y="3760788"/>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8" name="Line 14"/>
          <p:cNvSpPr>
            <a:spLocks noChangeShapeType="1"/>
          </p:cNvSpPr>
          <p:nvPr/>
        </p:nvSpPr>
        <p:spPr bwMode="auto">
          <a:xfrm>
            <a:off x="4868863" y="37607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9" name="Line 15"/>
          <p:cNvSpPr>
            <a:spLocks noChangeShapeType="1"/>
          </p:cNvSpPr>
          <p:nvPr/>
        </p:nvSpPr>
        <p:spPr bwMode="auto">
          <a:xfrm>
            <a:off x="4724400" y="4065588"/>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cxnSp>
        <p:nvCxnSpPr>
          <p:cNvPr id="14" name="Straight Arrow Connector 13"/>
          <p:cNvCxnSpPr>
            <a:stCxn id="14343" idx="0"/>
          </p:cNvCxnSpPr>
          <p:nvPr/>
        </p:nvCxnSpPr>
        <p:spPr>
          <a:xfrm>
            <a:off x="6583363" y="2522538"/>
            <a:ext cx="0" cy="4492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 Box 25"/>
          <p:cNvSpPr txBox="1">
            <a:spLocks noChangeArrowheads="1"/>
          </p:cNvSpPr>
          <p:nvPr/>
        </p:nvSpPr>
        <p:spPr bwMode="auto">
          <a:xfrm>
            <a:off x="2880004" y="3276600"/>
            <a:ext cx="190148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rgbClr val="0000FF"/>
                </a:solidFill>
              </a:rPr>
              <a:t>R</a:t>
            </a:r>
            <a:r>
              <a:rPr lang="en-US" altLang="en-US" sz="1600" dirty="0">
                <a:solidFill>
                  <a:srgbClr val="0000FF"/>
                </a:solidFill>
              </a:rPr>
              <a:t>adial </a:t>
            </a:r>
            <a:r>
              <a:rPr lang="en-US" altLang="en-US" sz="1700" b="1" dirty="0">
                <a:solidFill>
                  <a:srgbClr val="0000FF"/>
                </a:solidFill>
              </a:rPr>
              <a:t>K</a:t>
            </a:r>
            <a:r>
              <a:rPr lang="en-US" altLang="en-US" sz="1600" dirty="0">
                <a:solidFill>
                  <a:srgbClr val="0000FF"/>
                </a:solidFill>
              </a:rPr>
              <a:t>eratotomy</a:t>
            </a:r>
          </a:p>
        </p:txBody>
      </p:sp>
      <p:sp>
        <p:nvSpPr>
          <p:cNvPr id="63"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64" name="Text Box 35">
            <a:extLst>
              <a:ext uri="{FF2B5EF4-FFF2-40B4-BE49-F238E27FC236}">
                <a16:creationId xmlns:a16="http://schemas.microsoft.com/office/drawing/2014/main" id="{FE7A10A8-2B77-4248-A2F0-185DC427039D}"/>
              </a:ext>
            </a:extLst>
          </p:cNvPr>
          <p:cNvSpPr txBox="1">
            <a:spLocks noChangeArrowheads="1"/>
          </p:cNvSpPr>
          <p:nvPr/>
        </p:nvSpPr>
        <p:spPr bwMode="auto">
          <a:xfrm>
            <a:off x="4953002" y="3303590"/>
            <a:ext cx="444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rgbClr val="0000FF"/>
                </a:solidFill>
              </a:rPr>
              <a:t>RK</a:t>
            </a:r>
          </a:p>
        </p:txBody>
      </p:sp>
      <p:sp>
        <p:nvSpPr>
          <p:cNvPr id="65" name="Text Box 37">
            <a:extLst>
              <a:ext uri="{FF2B5EF4-FFF2-40B4-BE49-F238E27FC236}">
                <a16:creationId xmlns:a16="http://schemas.microsoft.com/office/drawing/2014/main" id="{75276CC1-D9C3-46E0-A818-562411F73D29}"/>
              </a:ext>
            </a:extLst>
          </p:cNvPr>
          <p:cNvSpPr txBox="1">
            <a:spLocks noChangeArrowheads="1"/>
          </p:cNvSpPr>
          <p:nvPr/>
        </p:nvSpPr>
        <p:spPr bwMode="auto">
          <a:xfrm>
            <a:off x="4956177" y="3608390"/>
            <a:ext cx="444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chemeClr val="bg1">
                    <a:lumMod val="75000"/>
                  </a:schemeClr>
                </a:solidFill>
              </a:rPr>
              <a:t>AK</a:t>
            </a:r>
          </a:p>
        </p:txBody>
      </p:sp>
      <p:sp>
        <p:nvSpPr>
          <p:cNvPr id="66" name="Text Box 40">
            <a:extLst>
              <a:ext uri="{FF2B5EF4-FFF2-40B4-BE49-F238E27FC236}">
                <a16:creationId xmlns:a16="http://schemas.microsoft.com/office/drawing/2014/main" id="{27862912-D642-4009-981C-1F579149D1A2}"/>
              </a:ext>
            </a:extLst>
          </p:cNvPr>
          <p:cNvSpPr txBox="1">
            <a:spLocks noChangeArrowheads="1"/>
          </p:cNvSpPr>
          <p:nvPr/>
        </p:nvSpPr>
        <p:spPr bwMode="auto">
          <a:xfrm>
            <a:off x="4953000" y="3913190"/>
            <a:ext cx="4732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chemeClr val="bg1">
                    <a:lumMod val="75000"/>
                  </a:schemeClr>
                </a:solidFill>
              </a:rPr>
              <a:t>LRI</a:t>
            </a:r>
          </a:p>
        </p:txBody>
      </p:sp>
      <p:sp>
        <p:nvSpPr>
          <p:cNvPr id="68" name="Line 11">
            <a:extLst>
              <a:ext uri="{FF2B5EF4-FFF2-40B4-BE49-F238E27FC236}">
                <a16:creationId xmlns:a16="http://schemas.microsoft.com/office/drawing/2014/main" id="{1193017D-6325-4F10-8AFA-1FCA259166C8}"/>
              </a:ext>
            </a:extLst>
          </p:cNvPr>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Line 13">
            <a:extLst>
              <a:ext uri="{FF2B5EF4-FFF2-40B4-BE49-F238E27FC236}">
                <a16:creationId xmlns:a16="http://schemas.microsoft.com/office/drawing/2014/main" id="{28687FAC-4A80-45B3-A6C1-40088610D1C9}"/>
              </a:ext>
            </a:extLst>
          </p:cNvPr>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Line 15">
            <a:extLst>
              <a:ext uri="{FF2B5EF4-FFF2-40B4-BE49-F238E27FC236}">
                <a16:creationId xmlns:a16="http://schemas.microsoft.com/office/drawing/2014/main" id="{1A77A86C-0761-4922-9384-18AFE7EBD5DD}"/>
              </a:ext>
            </a:extLst>
          </p:cNvPr>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11">
            <a:extLst>
              <a:ext uri="{FF2B5EF4-FFF2-40B4-BE49-F238E27FC236}">
                <a16:creationId xmlns:a16="http://schemas.microsoft.com/office/drawing/2014/main" id="{ACFA9703-CB76-4024-83A1-3FE29630B338}"/>
              </a:ext>
            </a:extLst>
          </p:cNvPr>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13">
            <a:extLst>
              <a:ext uri="{FF2B5EF4-FFF2-40B4-BE49-F238E27FC236}">
                <a16:creationId xmlns:a16="http://schemas.microsoft.com/office/drawing/2014/main" id="{1A2795B4-3898-4C91-89B9-F0A2049D3969}"/>
              </a:ext>
            </a:extLst>
          </p:cNvPr>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8" name="Straight Connector 77">
            <a:extLst>
              <a:ext uri="{FF2B5EF4-FFF2-40B4-BE49-F238E27FC236}">
                <a16:creationId xmlns:a16="http://schemas.microsoft.com/office/drawing/2014/main" id="{86A20214-7428-495E-B409-D06BE80FC206}"/>
              </a:ext>
            </a:extLst>
          </p:cNvPr>
          <p:cNvCxnSpPr/>
          <p:nvPr/>
        </p:nvCxnSpPr>
        <p:spPr>
          <a:xfrm>
            <a:off x="6400800" y="3429000"/>
            <a:ext cx="0" cy="1371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Text Box 35">
            <a:extLst>
              <a:ext uri="{FF2B5EF4-FFF2-40B4-BE49-F238E27FC236}">
                <a16:creationId xmlns:a16="http://schemas.microsoft.com/office/drawing/2014/main" id="{42344BC7-2FC2-4B25-9A86-25C0E4812C91}"/>
              </a:ext>
            </a:extLst>
          </p:cNvPr>
          <p:cNvSpPr txBox="1">
            <a:spLocks noChangeArrowheads="1"/>
          </p:cNvSpPr>
          <p:nvPr/>
        </p:nvSpPr>
        <p:spPr bwMode="auto">
          <a:xfrm>
            <a:off x="6530381" y="3429006"/>
            <a:ext cx="55496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89" name="Text Box 37">
            <a:extLst>
              <a:ext uri="{FF2B5EF4-FFF2-40B4-BE49-F238E27FC236}">
                <a16:creationId xmlns:a16="http://schemas.microsoft.com/office/drawing/2014/main" id="{0ADCD8AC-75FA-4C17-87C9-B8E106E7AAA4}"/>
              </a:ext>
            </a:extLst>
          </p:cNvPr>
          <p:cNvSpPr txBox="1">
            <a:spLocks noChangeArrowheads="1"/>
          </p:cNvSpPr>
          <p:nvPr/>
        </p:nvSpPr>
        <p:spPr bwMode="auto">
          <a:xfrm>
            <a:off x="6533556" y="3733806"/>
            <a:ext cx="76495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90" name="Text Box 37">
            <a:extLst>
              <a:ext uri="{FF2B5EF4-FFF2-40B4-BE49-F238E27FC236}">
                <a16:creationId xmlns:a16="http://schemas.microsoft.com/office/drawing/2014/main" id="{EA860130-05ED-484E-A1B5-2028007DAECD}"/>
              </a:ext>
            </a:extLst>
          </p:cNvPr>
          <p:cNvSpPr txBox="1">
            <a:spLocks noChangeArrowheads="1"/>
          </p:cNvSpPr>
          <p:nvPr/>
        </p:nvSpPr>
        <p:spPr bwMode="auto">
          <a:xfrm>
            <a:off x="6549431" y="4343406"/>
            <a:ext cx="694421"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92" name="Text Box 40">
            <a:extLst>
              <a:ext uri="{FF2B5EF4-FFF2-40B4-BE49-F238E27FC236}">
                <a16:creationId xmlns:a16="http://schemas.microsoft.com/office/drawing/2014/main" id="{4A5048F2-0B88-45C0-B57A-1D0CA6EA238A}"/>
              </a:ext>
            </a:extLst>
          </p:cNvPr>
          <p:cNvSpPr txBox="1">
            <a:spLocks noChangeArrowheads="1"/>
          </p:cNvSpPr>
          <p:nvPr/>
        </p:nvSpPr>
        <p:spPr bwMode="auto">
          <a:xfrm>
            <a:off x="6530381" y="4038606"/>
            <a:ext cx="1013419"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44" name="Oval 43">
            <a:extLst>
              <a:ext uri="{FF2B5EF4-FFF2-40B4-BE49-F238E27FC236}">
                <a16:creationId xmlns:a16="http://schemas.microsoft.com/office/drawing/2014/main" id="{7EFC9A6C-B6AE-44EC-94E9-B9F8C3980F22}"/>
              </a:ext>
            </a:extLst>
          </p:cNvPr>
          <p:cNvSpPr/>
          <p:nvPr/>
        </p:nvSpPr>
        <p:spPr>
          <a:xfrm>
            <a:off x="2643782" y="3200400"/>
            <a:ext cx="2918818" cy="50727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7" name="Line 15">
            <a:extLst>
              <a:ext uri="{FF2B5EF4-FFF2-40B4-BE49-F238E27FC236}">
                <a16:creationId xmlns:a16="http://schemas.microsoft.com/office/drawing/2014/main" id="{2C990463-9154-48B8-BC7A-56A43A25CF3E}"/>
              </a:ext>
            </a:extLst>
          </p:cNvPr>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Text Box 40">
            <a:extLst>
              <a:ext uri="{FF2B5EF4-FFF2-40B4-BE49-F238E27FC236}">
                <a16:creationId xmlns:a16="http://schemas.microsoft.com/office/drawing/2014/main" id="{5A7D79DB-C16E-4398-8A71-9330F38E1AAF}"/>
              </a:ext>
            </a:extLst>
          </p:cNvPr>
          <p:cNvSpPr txBox="1">
            <a:spLocks noChangeArrowheads="1"/>
          </p:cNvSpPr>
          <p:nvPr/>
        </p:nvSpPr>
        <p:spPr bwMode="auto">
          <a:xfrm>
            <a:off x="6543087" y="4648206"/>
            <a:ext cx="73289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79" name="TextBox 78">
            <a:extLst>
              <a:ext uri="{FF2B5EF4-FFF2-40B4-BE49-F238E27FC236}">
                <a16:creationId xmlns:a16="http://schemas.microsoft.com/office/drawing/2014/main" id="{70452FD3-B188-45F6-BFF7-C83319905959}"/>
              </a:ext>
            </a:extLst>
          </p:cNvPr>
          <p:cNvSpPr txBox="1"/>
          <p:nvPr/>
        </p:nvSpPr>
        <p:spPr>
          <a:xfrm>
            <a:off x="160337" y="3760592"/>
            <a:ext cx="7840663" cy="1246495"/>
          </a:xfrm>
          <a:prstGeom prst="rect">
            <a:avLst/>
          </a:prstGeom>
          <a:solidFill>
            <a:schemeClr val="accent1">
              <a:lumMod val="40000"/>
              <a:lumOff val="60000"/>
            </a:schemeClr>
          </a:solidFill>
        </p:spPr>
        <p:txBody>
          <a:bodyPr wrap="square" rtlCol="0">
            <a:spAutoFit/>
          </a:bodyPr>
          <a:lstStyle/>
          <a:p>
            <a:r>
              <a:rPr lang="en-US" sz="1500" dirty="0">
                <a:solidFill>
                  <a:srgbClr val="0000FF"/>
                </a:solidFill>
              </a:rPr>
              <a:t>A set of incisions oriented radially (</a:t>
            </a:r>
            <a:r>
              <a:rPr lang="en-US" sz="1500" b="1" dirty="0">
                <a:solidFill>
                  <a:srgbClr val="0000FF"/>
                </a:solidFill>
              </a:rPr>
              <a:t>radial keratotomy</a:t>
            </a:r>
            <a:r>
              <a:rPr lang="en-US" sz="1500" dirty="0">
                <a:solidFill>
                  <a:srgbClr val="0000FF"/>
                </a:solidFill>
              </a:rPr>
              <a:t>, RK) will  flatten  the central cornea, and thereby  reduce  its converging power. Thus, RK can be used to treat  myopia . </a:t>
            </a:r>
            <a:r>
              <a:rPr lang="en-US" sz="1500" dirty="0">
                <a:solidFill>
                  <a:schemeClr val="accent1">
                    <a:lumMod val="40000"/>
                    <a:lumOff val="60000"/>
                  </a:schemeClr>
                </a:solidFill>
              </a:rPr>
              <a:t>Note that because incisions cannot produce overall </a:t>
            </a:r>
            <a:r>
              <a:rPr lang="en-US" sz="1500" i="1" dirty="0">
                <a:solidFill>
                  <a:schemeClr val="accent1">
                    <a:lumMod val="40000"/>
                    <a:lumOff val="60000"/>
                  </a:schemeClr>
                </a:solidFill>
              </a:rPr>
              <a:t>steepening</a:t>
            </a:r>
            <a:r>
              <a:rPr lang="en-US" sz="1500" dirty="0">
                <a:solidFill>
                  <a:schemeClr val="accent1">
                    <a:lumMod val="40000"/>
                    <a:lumOff val="60000"/>
                  </a:schemeClr>
                </a:solidFill>
              </a:rPr>
              <a:t> of the central cornea, RK cannot be used to treat hyperopia. Note also that RK is considered obsolete at this juncture, and is thus no longer performed in the US. </a:t>
            </a:r>
          </a:p>
        </p:txBody>
      </p:sp>
      <p:grpSp>
        <p:nvGrpSpPr>
          <p:cNvPr id="45" name="Group 13">
            <a:extLst>
              <a:ext uri="{FF2B5EF4-FFF2-40B4-BE49-F238E27FC236}">
                <a16:creationId xmlns:a16="http://schemas.microsoft.com/office/drawing/2014/main" id="{664D9C1C-631A-4F70-8F23-D8DD6606CD3A}"/>
              </a:ext>
            </a:extLst>
          </p:cNvPr>
          <p:cNvGrpSpPr>
            <a:grpSpLocks/>
          </p:cNvGrpSpPr>
          <p:nvPr/>
        </p:nvGrpSpPr>
        <p:grpSpPr bwMode="auto">
          <a:xfrm>
            <a:off x="4624387" y="4876800"/>
            <a:ext cx="1752600" cy="1524000"/>
            <a:chOff x="3648" y="1824"/>
            <a:chExt cx="1104" cy="960"/>
          </a:xfrm>
        </p:grpSpPr>
        <p:grpSp>
          <p:nvGrpSpPr>
            <p:cNvPr id="46" name="Group 14">
              <a:extLst>
                <a:ext uri="{FF2B5EF4-FFF2-40B4-BE49-F238E27FC236}">
                  <a16:creationId xmlns:a16="http://schemas.microsoft.com/office/drawing/2014/main" id="{7B56342F-C7F7-451A-8084-C00F739F0173}"/>
                </a:ext>
              </a:extLst>
            </p:cNvPr>
            <p:cNvGrpSpPr>
              <a:grpSpLocks/>
            </p:cNvGrpSpPr>
            <p:nvPr/>
          </p:nvGrpSpPr>
          <p:grpSpPr bwMode="auto">
            <a:xfrm>
              <a:off x="3648" y="1824"/>
              <a:ext cx="1104" cy="960"/>
              <a:chOff x="2832" y="1728"/>
              <a:chExt cx="1104" cy="960"/>
            </a:xfrm>
          </p:grpSpPr>
          <p:sp>
            <p:nvSpPr>
              <p:cNvPr id="49" name="Oval 15">
                <a:extLst>
                  <a:ext uri="{FF2B5EF4-FFF2-40B4-BE49-F238E27FC236}">
                    <a16:creationId xmlns:a16="http://schemas.microsoft.com/office/drawing/2014/main" id="{411E62FB-E18E-4070-931E-3919D0B30099}"/>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0" name="Oval 16">
                <a:extLst>
                  <a:ext uri="{FF2B5EF4-FFF2-40B4-BE49-F238E27FC236}">
                    <a16:creationId xmlns:a16="http://schemas.microsoft.com/office/drawing/2014/main" id="{B702555A-BB8F-4C3A-96DB-7EF35BB1B554}"/>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 name="AutoShape 17">
                <a:extLst>
                  <a:ext uri="{FF2B5EF4-FFF2-40B4-BE49-F238E27FC236}">
                    <a16:creationId xmlns:a16="http://schemas.microsoft.com/office/drawing/2014/main" id="{78FF2E32-2446-4B80-B680-0F2310FB98EF}"/>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2" name="AutoShape 18">
                <a:extLst>
                  <a:ext uri="{FF2B5EF4-FFF2-40B4-BE49-F238E27FC236}">
                    <a16:creationId xmlns:a16="http://schemas.microsoft.com/office/drawing/2014/main" id="{D156913B-42C1-408C-9EAC-570BA97D5441}"/>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47" name="Oval 19">
              <a:extLst>
                <a:ext uri="{FF2B5EF4-FFF2-40B4-BE49-F238E27FC236}">
                  <a16:creationId xmlns:a16="http://schemas.microsoft.com/office/drawing/2014/main" id="{9F3126EC-D9D3-4E79-9797-7C92FD5407E1}"/>
                </a:ext>
              </a:extLst>
            </p:cNvPr>
            <p:cNvSpPr>
              <a:spLocks noChangeArrowheads="1"/>
            </p:cNvSpPr>
            <p:nvPr/>
          </p:nvSpPr>
          <p:spPr bwMode="auto">
            <a:xfrm>
              <a:off x="3840" y="2016"/>
              <a:ext cx="96" cy="52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8" name="Oval 20">
              <a:extLst>
                <a:ext uri="{FF2B5EF4-FFF2-40B4-BE49-F238E27FC236}">
                  <a16:creationId xmlns:a16="http://schemas.microsoft.com/office/drawing/2014/main" id="{E837FF04-A5C6-4847-AD28-AD4D4549E23F}"/>
                </a:ext>
              </a:extLst>
            </p:cNvPr>
            <p:cNvSpPr>
              <a:spLocks noChangeArrowheads="1"/>
            </p:cNvSpPr>
            <p:nvPr/>
          </p:nvSpPr>
          <p:spPr bwMode="auto">
            <a:xfrm>
              <a:off x="3744" y="2016"/>
              <a:ext cx="96" cy="528"/>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53" name="Line 23">
            <a:extLst>
              <a:ext uri="{FF2B5EF4-FFF2-40B4-BE49-F238E27FC236}">
                <a16:creationId xmlns:a16="http://schemas.microsoft.com/office/drawing/2014/main" id="{16F9F782-78FF-4C20-B04D-91E8BE6C649C}"/>
              </a:ext>
            </a:extLst>
          </p:cNvPr>
          <p:cNvSpPr>
            <a:spLocks noChangeShapeType="1"/>
          </p:cNvSpPr>
          <p:nvPr/>
        </p:nvSpPr>
        <p:spPr bwMode="auto">
          <a:xfrm flipH="1">
            <a:off x="3709987" y="5257800"/>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Line 24">
            <a:extLst>
              <a:ext uri="{FF2B5EF4-FFF2-40B4-BE49-F238E27FC236}">
                <a16:creationId xmlns:a16="http://schemas.microsoft.com/office/drawing/2014/main" id="{9173CF06-0D0E-46BA-B7E7-27AFA8A6AED8}"/>
              </a:ext>
            </a:extLst>
          </p:cNvPr>
          <p:cNvSpPr>
            <a:spLocks noChangeShapeType="1"/>
          </p:cNvSpPr>
          <p:nvPr/>
        </p:nvSpPr>
        <p:spPr bwMode="auto">
          <a:xfrm flipH="1">
            <a:off x="3709987" y="6019800"/>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Line 27">
            <a:extLst>
              <a:ext uri="{FF2B5EF4-FFF2-40B4-BE49-F238E27FC236}">
                <a16:creationId xmlns:a16="http://schemas.microsoft.com/office/drawing/2014/main" id="{D1399288-E458-486D-9F4E-410AD371A0F7}"/>
              </a:ext>
            </a:extLst>
          </p:cNvPr>
          <p:cNvSpPr>
            <a:spLocks noChangeShapeType="1"/>
          </p:cNvSpPr>
          <p:nvPr/>
        </p:nvSpPr>
        <p:spPr bwMode="auto">
          <a:xfrm>
            <a:off x="4852987" y="5257800"/>
            <a:ext cx="1524000" cy="350838"/>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Text Box 30">
            <a:extLst>
              <a:ext uri="{FF2B5EF4-FFF2-40B4-BE49-F238E27FC236}">
                <a16:creationId xmlns:a16="http://schemas.microsoft.com/office/drawing/2014/main" id="{8C08AF24-CB3D-4AEF-A117-64F633FE606A}"/>
              </a:ext>
            </a:extLst>
          </p:cNvPr>
          <p:cNvSpPr txBox="1">
            <a:spLocks noChangeArrowheads="1"/>
          </p:cNvSpPr>
          <p:nvPr/>
        </p:nvSpPr>
        <p:spPr bwMode="auto">
          <a:xfrm>
            <a:off x="4941887" y="6445250"/>
            <a:ext cx="1301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a:solidFill>
                  <a:srgbClr val="FF0000"/>
                </a:solidFill>
              </a:rPr>
              <a:t>Myopic Eye</a:t>
            </a:r>
          </a:p>
        </p:txBody>
      </p:sp>
      <p:sp>
        <p:nvSpPr>
          <p:cNvPr id="57" name="Rectangle 36">
            <a:extLst>
              <a:ext uri="{FF2B5EF4-FFF2-40B4-BE49-F238E27FC236}">
                <a16:creationId xmlns:a16="http://schemas.microsoft.com/office/drawing/2014/main" id="{95887E4F-5D1B-4520-AAF4-3B1DF958A538}"/>
              </a:ext>
            </a:extLst>
          </p:cNvPr>
          <p:cNvSpPr>
            <a:spLocks noChangeArrowheads="1"/>
          </p:cNvSpPr>
          <p:nvPr/>
        </p:nvSpPr>
        <p:spPr bwMode="auto">
          <a:xfrm>
            <a:off x="4395787" y="5334000"/>
            <a:ext cx="3048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8" name="Line 37">
            <a:extLst>
              <a:ext uri="{FF2B5EF4-FFF2-40B4-BE49-F238E27FC236}">
                <a16:creationId xmlns:a16="http://schemas.microsoft.com/office/drawing/2014/main" id="{A3B9171A-3058-48CA-BA4D-1E6B6496EC4D}"/>
              </a:ext>
            </a:extLst>
          </p:cNvPr>
          <p:cNvSpPr>
            <a:spLocks noChangeShapeType="1"/>
          </p:cNvSpPr>
          <p:nvPr/>
        </p:nvSpPr>
        <p:spPr bwMode="auto">
          <a:xfrm>
            <a:off x="4700587" y="5334000"/>
            <a:ext cx="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Arc 58">
            <a:extLst>
              <a:ext uri="{FF2B5EF4-FFF2-40B4-BE49-F238E27FC236}">
                <a16:creationId xmlns:a16="http://schemas.microsoft.com/office/drawing/2014/main" id="{A83341F4-CDD5-47C8-A95F-62274069B4F9}"/>
              </a:ext>
            </a:extLst>
          </p:cNvPr>
          <p:cNvSpPr/>
          <p:nvPr/>
        </p:nvSpPr>
        <p:spPr>
          <a:xfrm rot="13165570">
            <a:off x="4548187" y="5292725"/>
            <a:ext cx="1119188" cy="811213"/>
          </a:xfrm>
          <a:prstGeom prst="arc">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1" name="Right Arrow 37">
            <a:extLst>
              <a:ext uri="{FF2B5EF4-FFF2-40B4-BE49-F238E27FC236}">
                <a16:creationId xmlns:a16="http://schemas.microsoft.com/office/drawing/2014/main" id="{06AB0D21-2CE3-4D43-AE52-408199D6EFB3}"/>
              </a:ext>
            </a:extLst>
          </p:cNvPr>
          <p:cNvSpPr/>
          <p:nvPr/>
        </p:nvSpPr>
        <p:spPr>
          <a:xfrm>
            <a:off x="3938587" y="5486400"/>
            <a:ext cx="565150" cy="228600"/>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Line 28">
            <a:extLst>
              <a:ext uri="{FF2B5EF4-FFF2-40B4-BE49-F238E27FC236}">
                <a16:creationId xmlns:a16="http://schemas.microsoft.com/office/drawing/2014/main" id="{9C8C1D0F-B0CC-49C9-8835-7E88FE9F5FDA}"/>
              </a:ext>
            </a:extLst>
          </p:cNvPr>
          <p:cNvSpPr>
            <a:spLocks noChangeShapeType="1"/>
          </p:cNvSpPr>
          <p:nvPr/>
        </p:nvSpPr>
        <p:spPr bwMode="auto">
          <a:xfrm flipV="1">
            <a:off x="4852987" y="5581650"/>
            <a:ext cx="1547813" cy="43815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Text Box 31">
            <a:extLst>
              <a:ext uri="{FF2B5EF4-FFF2-40B4-BE49-F238E27FC236}">
                <a16:creationId xmlns:a16="http://schemas.microsoft.com/office/drawing/2014/main" id="{FA0C5B07-5933-4C94-A5A0-8AAC7CCC9911}"/>
              </a:ext>
            </a:extLst>
          </p:cNvPr>
          <p:cNvSpPr txBox="1">
            <a:spLocks noChangeArrowheads="1"/>
          </p:cNvSpPr>
          <p:nvPr/>
        </p:nvSpPr>
        <p:spPr bwMode="auto">
          <a:xfrm>
            <a:off x="3389312" y="6354763"/>
            <a:ext cx="1190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b="1">
                <a:solidFill>
                  <a:srgbClr val="FF0000"/>
                </a:solidFill>
              </a:rPr>
              <a:t>Plus</a:t>
            </a:r>
            <a:r>
              <a:rPr lang="en-US" altLang="en-US" sz="1200" i="1">
                <a:solidFill>
                  <a:srgbClr val="FF0000"/>
                </a:solidFill>
              </a:rPr>
              <a:t> error lens</a:t>
            </a:r>
          </a:p>
        </p:txBody>
      </p:sp>
      <p:sp>
        <p:nvSpPr>
          <p:cNvPr id="74" name="Line 32">
            <a:extLst>
              <a:ext uri="{FF2B5EF4-FFF2-40B4-BE49-F238E27FC236}">
                <a16:creationId xmlns:a16="http://schemas.microsoft.com/office/drawing/2014/main" id="{4250D6EA-DA86-4E60-98A4-E0C4EC5D6E5E}"/>
              </a:ext>
            </a:extLst>
          </p:cNvPr>
          <p:cNvSpPr>
            <a:spLocks noChangeShapeType="1"/>
          </p:cNvSpPr>
          <p:nvPr/>
        </p:nvSpPr>
        <p:spPr bwMode="auto">
          <a:xfrm flipV="1">
            <a:off x="4395787" y="5864225"/>
            <a:ext cx="457200" cy="533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Rectangle 2">
            <a:extLst>
              <a:ext uri="{FF2B5EF4-FFF2-40B4-BE49-F238E27FC236}">
                <a16:creationId xmlns:a16="http://schemas.microsoft.com/office/drawing/2014/main" id="{03F97E6E-4EE0-400F-845F-93F3DAC35161}"/>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Tree>
    <p:extLst>
      <p:ext uri="{BB962C8B-B14F-4D97-AF65-F5344CB8AC3E}">
        <p14:creationId xmlns:p14="http://schemas.microsoft.com/office/powerpoint/2010/main" val="276128402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CF3270-39B0-41A2-9B4E-A84D4D2D0200}" type="slidenum">
              <a:rPr lang="en-US" altLang="en-US" sz="1000"/>
              <a:pPr>
                <a:spcBef>
                  <a:spcPct val="0"/>
                </a:spcBef>
                <a:buClrTx/>
                <a:buSzTx/>
                <a:buFontTx/>
                <a:buNone/>
              </a:pPr>
              <a:t>147</a:t>
            </a:fld>
            <a:endParaRPr lang="en-US" altLang="en-US" sz="1000"/>
          </a:p>
        </p:txBody>
      </p:sp>
      <p:sp>
        <p:nvSpPr>
          <p:cNvPr id="49" name="Rectangle 2">
            <a:extLst>
              <a:ext uri="{FF2B5EF4-FFF2-40B4-BE49-F238E27FC236}">
                <a16:creationId xmlns:a16="http://schemas.microsoft.com/office/drawing/2014/main" id="{A7C9837B-472C-467A-AE2C-677A34ABB674}"/>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pic>
        <p:nvPicPr>
          <p:cNvPr id="11" name="Picture 10">
            <a:extLst>
              <a:ext uri="{FF2B5EF4-FFF2-40B4-BE49-F238E27FC236}">
                <a16:creationId xmlns:a16="http://schemas.microsoft.com/office/drawing/2014/main" id="{02D39B12-E5CA-4442-BEE7-8F0CF0E1EF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94" y="1200045"/>
            <a:ext cx="8545871" cy="4454049"/>
          </a:xfrm>
          <a:prstGeom prst="rect">
            <a:avLst/>
          </a:prstGeom>
        </p:spPr>
      </p:pic>
      <p:sp>
        <p:nvSpPr>
          <p:cNvPr id="12" name="TextBox 11">
            <a:extLst>
              <a:ext uri="{FF2B5EF4-FFF2-40B4-BE49-F238E27FC236}">
                <a16:creationId xmlns:a16="http://schemas.microsoft.com/office/drawing/2014/main" id="{CA6FDF14-16D8-43A3-B3C4-5A5A361AD4F1}"/>
              </a:ext>
            </a:extLst>
          </p:cNvPr>
          <p:cNvSpPr txBox="1"/>
          <p:nvPr/>
        </p:nvSpPr>
        <p:spPr>
          <a:xfrm>
            <a:off x="3565654" y="6117464"/>
            <a:ext cx="2044149" cy="369332"/>
          </a:xfrm>
          <a:prstGeom prst="rect">
            <a:avLst/>
          </a:prstGeom>
          <a:noFill/>
        </p:spPr>
        <p:txBody>
          <a:bodyPr wrap="none" rtlCol="0">
            <a:spAutoFit/>
          </a:bodyPr>
          <a:lstStyle/>
          <a:p>
            <a:pPr algn="ctr"/>
            <a:r>
              <a:rPr lang="en-US" dirty="0"/>
              <a:t>Radial keratotomy</a:t>
            </a:r>
          </a:p>
        </p:txBody>
      </p:sp>
    </p:spTree>
    <p:extLst>
      <p:ext uri="{BB962C8B-B14F-4D97-AF65-F5344CB8AC3E}">
        <p14:creationId xmlns:p14="http://schemas.microsoft.com/office/powerpoint/2010/main" val="319717466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Box 25"/>
          <p:cNvSpPr txBox="1">
            <a:spLocks noChangeArrowheads="1"/>
          </p:cNvSpPr>
          <p:nvPr/>
        </p:nvSpPr>
        <p:spPr bwMode="auto">
          <a:xfrm>
            <a:off x="2708489" y="3592902"/>
            <a:ext cx="204094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A</a:t>
            </a:r>
            <a:r>
              <a:rPr lang="en-US" altLang="en-US" sz="1600" dirty="0">
                <a:solidFill>
                  <a:schemeClr val="bg1">
                    <a:lumMod val="75000"/>
                  </a:schemeClr>
                </a:solidFill>
              </a:rPr>
              <a:t>rcuate </a:t>
            </a:r>
            <a:r>
              <a:rPr lang="en-US" altLang="en-US" sz="1700" b="1" dirty="0">
                <a:solidFill>
                  <a:schemeClr val="bg1">
                    <a:lumMod val="75000"/>
                  </a:schemeClr>
                </a:solidFill>
              </a:rPr>
              <a:t>K</a:t>
            </a:r>
            <a:r>
              <a:rPr lang="en-US" altLang="en-US" sz="1600" dirty="0">
                <a:solidFill>
                  <a:schemeClr val="bg1">
                    <a:lumMod val="75000"/>
                  </a:schemeClr>
                </a:solidFill>
              </a:rPr>
              <a:t>eratotomy</a:t>
            </a:r>
          </a:p>
        </p:txBody>
      </p:sp>
      <p:sp>
        <p:nvSpPr>
          <p:cNvPr id="62" name="Text Box 25"/>
          <p:cNvSpPr txBox="1">
            <a:spLocks noChangeArrowheads="1"/>
          </p:cNvSpPr>
          <p:nvPr/>
        </p:nvSpPr>
        <p:spPr bwMode="auto">
          <a:xfrm>
            <a:off x="2251215" y="3886619"/>
            <a:ext cx="252665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L</a:t>
            </a:r>
            <a:r>
              <a:rPr lang="en-US" altLang="en-US" sz="1600" dirty="0">
                <a:solidFill>
                  <a:schemeClr val="bg1">
                    <a:lumMod val="75000"/>
                  </a:schemeClr>
                </a:solidFill>
              </a:rPr>
              <a:t>imbal </a:t>
            </a:r>
            <a:r>
              <a:rPr lang="en-US" altLang="en-US" sz="1700" b="1" dirty="0">
                <a:solidFill>
                  <a:schemeClr val="bg1">
                    <a:lumMod val="75000"/>
                  </a:schemeClr>
                </a:solidFill>
              </a:rPr>
              <a:t>R</a:t>
            </a:r>
            <a:r>
              <a:rPr lang="en-US" altLang="en-US" sz="1600" dirty="0">
                <a:solidFill>
                  <a:schemeClr val="bg1">
                    <a:lumMod val="75000"/>
                  </a:schemeClr>
                </a:solidFill>
              </a:rPr>
              <a:t>elaxing </a:t>
            </a:r>
            <a:r>
              <a:rPr lang="en-US" altLang="en-US" sz="1700" b="1" dirty="0">
                <a:solidFill>
                  <a:schemeClr val="bg1">
                    <a:lumMod val="75000"/>
                  </a:schemeClr>
                </a:solidFill>
              </a:rPr>
              <a:t>I</a:t>
            </a:r>
            <a:r>
              <a:rPr lang="en-US" altLang="en-US" sz="1600" dirty="0">
                <a:solidFill>
                  <a:schemeClr val="bg1">
                    <a:lumMod val="75000"/>
                  </a:schemeClr>
                </a:solidFill>
              </a:rPr>
              <a:t>ncisions</a:t>
            </a:r>
          </a:p>
        </p:txBody>
      </p:sp>
      <p:sp>
        <p:nvSpPr>
          <p:cNvPr id="14338" name="Text Box 3"/>
          <p:cNvSpPr txBox="1">
            <a:spLocks noChangeArrowheads="1"/>
          </p:cNvSpPr>
          <p:nvPr/>
        </p:nvSpPr>
        <p:spPr bwMode="auto">
          <a:xfrm>
            <a:off x="3960815" y="762002"/>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433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dirty="0"/>
              <a:t>Corneal</a:t>
            </a:r>
          </a:p>
        </p:txBody>
      </p:sp>
      <p:sp>
        <p:nvSpPr>
          <p:cNvPr id="14340" name="Text Box 5"/>
          <p:cNvSpPr txBox="1">
            <a:spLocks noChangeArrowheads="1"/>
          </p:cNvSpPr>
          <p:nvPr/>
        </p:nvSpPr>
        <p:spPr bwMode="auto">
          <a:xfrm>
            <a:off x="4416427" y="3048002"/>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t>Incisional</a:t>
            </a:r>
          </a:p>
        </p:txBody>
      </p:sp>
      <p:sp>
        <p:nvSpPr>
          <p:cNvPr id="1434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42" name="Line 7"/>
          <p:cNvSpPr>
            <a:spLocks noChangeShapeType="1"/>
          </p:cNvSpPr>
          <p:nvPr/>
        </p:nvSpPr>
        <p:spPr bwMode="auto">
          <a:xfrm>
            <a:off x="4724400" y="1474790"/>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8"/>
          <p:cNvSpPr>
            <a:spLocks noChangeShapeType="1"/>
          </p:cNvSpPr>
          <p:nvPr/>
        </p:nvSpPr>
        <p:spPr bwMode="auto">
          <a:xfrm flipH="1">
            <a:off x="5424490" y="2522538"/>
            <a:ext cx="1158875" cy="449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9"/>
          <p:cNvSpPr>
            <a:spLocks noChangeShapeType="1"/>
          </p:cNvSpPr>
          <p:nvPr/>
        </p:nvSpPr>
        <p:spPr bwMode="auto">
          <a:xfrm>
            <a:off x="6583365" y="2544765"/>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45" name="Text Box 36"/>
          <p:cNvSpPr txBox="1">
            <a:spLocks noChangeArrowheads="1"/>
          </p:cNvSpPr>
          <p:nvPr/>
        </p:nvSpPr>
        <p:spPr bwMode="auto">
          <a:xfrm>
            <a:off x="6248400" y="3068640"/>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solidFill>
                  <a:schemeClr val="bg1">
                    <a:lumMod val="75000"/>
                  </a:schemeClr>
                </a:solidFill>
              </a:rPr>
              <a:t>Laser</a:t>
            </a:r>
          </a:p>
        </p:txBody>
      </p:sp>
      <p:sp>
        <p:nvSpPr>
          <p:cNvPr id="1434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CF3270-39B0-41A2-9B4E-A84D4D2D0200}" type="slidenum">
              <a:rPr lang="en-US" altLang="en-US" sz="1000"/>
              <a:pPr>
                <a:spcBef>
                  <a:spcPct val="0"/>
                </a:spcBef>
                <a:buClrTx/>
                <a:buSzTx/>
                <a:buFontTx/>
                <a:buNone/>
              </a:pPr>
              <a:t>148</a:t>
            </a:fld>
            <a:endParaRPr lang="en-US" altLang="en-US" sz="1000"/>
          </a:p>
        </p:txBody>
      </p:sp>
      <p:sp>
        <p:nvSpPr>
          <p:cNvPr id="14349" name="Text Box 4"/>
          <p:cNvSpPr txBox="1">
            <a:spLocks noChangeArrowheads="1"/>
          </p:cNvSpPr>
          <p:nvPr/>
        </p:nvSpPr>
        <p:spPr bwMode="auto">
          <a:xfrm>
            <a:off x="1403352"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4350"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4351"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2"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3"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sp>
        <p:nvSpPr>
          <p:cNvPr id="14354" name="Line 10"/>
          <p:cNvSpPr>
            <a:spLocks noChangeShapeType="1"/>
          </p:cNvSpPr>
          <p:nvPr/>
        </p:nvSpPr>
        <p:spPr bwMode="auto">
          <a:xfrm>
            <a:off x="4868863" y="33035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5" name="Line 11"/>
          <p:cNvSpPr>
            <a:spLocks noChangeShapeType="1"/>
          </p:cNvSpPr>
          <p:nvPr/>
        </p:nvSpPr>
        <p:spPr bwMode="auto">
          <a:xfrm>
            <a:off x="4724400" y="345598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6" name="Line 12"/>
          <p:cNvSpPr>
            <a:spLocks noChangeShapeType="1"/>
          </p:cNvSpPr>
          <p:nvPr/>
        </p:nvSpPr>
        <p:spPr bwMode="auto">
          <a:xfrm>
            <a:off x="4868863" y="34559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7" name="Line 13"/>
          <p:cNvSpPr>
            <a:spLocks noChangeShapeType="1"/>
          </p:cNvSpPr>
          <p:nvPr/>
        </p:nvSpPr>
        <p:spPr bwMode="auto">
          <a:xfrm>
            <a:off x="4724400" y="3760788"/>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8" name="Line 14"/>
          <p:cNvSpPr>
            <a:spLocks noChangeShapeType="1"/>
          </p:cNvSpPr>
          <p:nvPr/>
        </p:nvSpPr>
        <p:spPr bwMode="auto">
          <a:xfrm>
            <a:off x="4868863" y="37607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9" name="Line 15"/>
          <p:cNvSpPr>
            <a:spLocks noChangeShapeType="1"/>
          </p:cNvSpPr>
          <p:nvPr/>
        </p:nvSpPr>
        <p:spPr bwMode="auto">
          <a:xfrm>
            <a:off x="4724400" y="4065588"/>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cxnSp>
        <p:nvCxnSpPr>
          <p:cNvPr id="14" name="Straight Arrow Connector 13"/>
          <p:cNvCxnSpPr>
            <a:stCxn id="14343" idx="0"/>
          </p:cNvCxnSpPr>
          <p:nvPr/>
        </p:nvCxnSpPr>
        <p:spPr>
          <a:xfrm>
            <a:off x="6583363" y="2522538"/>
            <a:ext cx="0" cy="4492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 Box 25"/>
          <p:cNvSpPr txBox="1">
            <a:spLocks noChangeArrowheads="1"/>
          </p:cNvSpPr>
          <p:nvPr/>
        </p:nvSpPr>
        <p:spPr bwMode="auto">
          <a:xfrm>
            <a:off x="2880004" y="3276600"/>
            <a:ext cx="190148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rgbClr val="0000FF"/>
                </a:solidFill>
              </a:rPr>
              <a:t>R</a:t>
            </a:r>
            <a:r>
              <a:rPr lang="en-US" altLang="en-US" sz="1600" dirty="0">
                <a:solidFill>
                  <a:srgbClr val="0000FF"/>
                </a:solidFill>
              </a:rPr>
              <a:t>adial </a:t>
            </a:r>
            <a:r>
              <a:rPr lang="en-US" altLang="en-US" sz="1700" b="1" dirty="0">
                <a:solidFill>
                  <a:srgbClr val="0000FF"/>
                </a:solidFill>
              </a:rPr>
              <a:t>K</a:t>
            </a:r>
            <a:r>
              <a:rPr lang="en-US" altLang="en-US" sz="1600" dirty="0">
                <a:solidFill>
                  <a:srgbClr val="0000FF"/>
                </a:solidFill>
              </a:rPr>
              <a:t>eratotomy</a:t>
            </a:r>
          </a:p>
        </p:txBody>
      </p:sp>
      <p:sp>
        <p:nvSpPr>
          <p:cNvPr id="63"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64" name="Text Box 35">
            <a:extLst>
              <a:ext uri="{FF2B5EF4-FFF2-40B4-BE49-F238E27FC236}">
                <a16:creationId xmlns:a16="http://schemas.microsoft.com/office/drawing/2014/main" id="{FE7A10A8-2B77-4248-A2F0-185DC427039D}"/>
              </a:ext>
            </a:extLst>
          </p:cNvPr>
          <p:cNvSpPr txBox="1">
            <a:spLocks noChangeArrowheads="1"/>
          </p:cNvSpPr>
          <p:nvPr/>
        </p:nvSpPr>
        <p:spPr bwMode="auto">
          <a:xfrm>
            <a:off x="4953002" y="3303590"/>
            <a:ext cx="444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rgbClr val="0000FF"/>
                </a:solidFill>
              </a:rPr>
              <a:t>RK</a:t>
            </a:r>
          </a:p>
        </p:txBody>
      </p:sp>
      <p:sp>
        <p:nvSpPr>
          <p:cNvPr id="65" name="Text Box 37">
            <a:extLst>
              <a:ext uri="{FF2B5EF4-FFF2-40B4-BE49-F238E27FC236}">
                <a16:creationId xmlns:a16="http://schemas.microsoft.com/office/drawing/2014/main" id="{75276CC1-D9C3-46E0-A818-562411F73D29}"/>
              </a:ext>
            </a:extLst>
          </p:cNvPr>
          <p:cNvSpPr txBox="1">
            <a:spLocks noChangeArrowheads="1"/>
          </p:cNvSpPr>
          <p:nvPr/>
        </p:nvSpPr>
        <p:spPr bwMode="auto">
          <a:xfrm>
            <a:off x="4956177" y="3608390"/>
            <a:ext cx="444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chemeClr val="bg1">
                    <a:lumMod val="75000"/>
                  </a:schemeClr>
                </a:solidFill>
              </a:rPr>
              <a:t>AK</a:t>
            </a:r>
          </a:p>
        </p:txBody>
      </p:sp>
      <p:sp>
        <p:nvSpPr>
          <p:cNvPr id="66" name="Text Box 40">
            <a:extLst>
              <a:ext uri="{FF2B5EF4-FFF2-40B4-BE49-F238E27FC236}">
                <a16:creationId xmlns:a16="http://schemas.microsoft.com/office/drawing/2014/main" id="{27862912-D642-4009-981C-1F579149D1A2}"/>
              </a:ext>
            </a:extLst>
          </p:cNvPr>
          <p:cNvSpPr txBox="1">
            <a:spLocks noChangeArrowheads="1"/>
          </p:cNvSpPr>
          <p:nvPr/>
        </p:nvSpPr>
        <p:spPr bwMode="auto">
          <a:xfrm>
            <a:off x="4953000" y="3913190"/>
            <a:ext cx="4732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chemeClr val="bg1">
                    <a:lumMod val="75000"/>
                  </a:schemeClr>
                </a:solidFill>
              </a:rPr>
              <a:t>LRI</a:t>
            </a:r>
          </a:p>
        </p:txBody>
      </p:sp>
      <p:sp>
        <p:nvSpPr>
          <p:cNvPr id="68" name="Line 11">
            <a:extLst>
              <a:ext uri="{FF2B5EF4-FFF2-40B4-BE49-F238E27FC236}">
                <a16:creationId xmlns:a16="http://schemas.microsoft.com/office/drawing/2014/main" id="{1193017D-6325-4F10-8AFA-1FCA259166C8}"/>
              </a:ext>
            </a:extLst>
          </p:cNvPr>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Line 13">
            <a:extLst>
              <a:ext uri="{FF2B5EF4-FFF2-40B4-BE49-F238E27FC236}">
                <a16:creationId xmlns:a16="http://schemas.microsoft.com/office/drawing/2014/main" id="{28687FAC-4A80-45B3-A6C1-40088610D1C9}"/>
              </a:ext>
            </a:extLst>
          </p:cNvPr>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Line 15">
            <a:extLst>
              <a:ext uri="{FF2B5EF4-FFF2-40B4-BE49-F238E27FC236}">
                <a16:creationId xmlns:a16="http://schemas.microsoft.com/office/drawing/2014/main" id="{1A77A86C-0761-4922-9384-18AFE7EBD5DD}"/>
              </a:ext>
            </a:extLst>
          </p:cNvPr>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11">
            <a:extLst>
              <a:ext uri="{FF2B5EF4-FFF2-40B4-BE49-F238E27FC236}">
                <a16:creationId xmlns:a16="http://schemas.microsoft.com/office/drawing/2014/main" id="{ACFA9703-CB76-4024-83A1-3FE29630B338}"/>
              </a:ext>
            </a:extLst>
          </p:cNvPr>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13">
            <a:extLst>
              <a:ext uri="{FF2B5EF4-FFF2-40B4-BE49-F238E27FC236}">
                <a16:creationId xmlns:a16="http://schemas.microsoft.com/office/drawing/2014/main" id="{1A2795B4-3898-4C91-89B9-F0A2049D3969}"/>
              </a:ext>
            </a:extLst>
          </p:cNvPr>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8" name="Straight Connector 77">
            <a:extLst>
              <a:ext uri="{FF2B5EF4-FFF2-40B4-BE49-F238E27FC236}">
                <a16:creationId xmlns:a16="http://schemas.microsoft.com/office/drawing/2014/main" id="{86A20214-7428-495E-B409-D06BE80FC206}"/>
              </a:ext>
            </a:extLst>
          </p:cNvPr>
          <p:cNvCxnSpPr/>
          <p:nvPr/>
        </p:nvCxnSpPr>
        <p:spPr>
          <a:xfrm>
            <a:off x="6400800" y="3429000"/>
            <a:ext cx="0" cy="1371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Text Box 35">
            <a:extLst>
              <a:ext uri="{FF2B5EF4-FFF2-40B4-BE49-F238E27FC236}">
                <a16:creationId xmlns:a16="http://schemas.microsoft.com/office/drawing/2014/main" id="{42344BC7-2FC2-4B25-9A86-25C0E4812C91}"/>
              </a:ext>
            </a:extLst>
          </p:cNvPr>
          <p:cNvSpPr txBox="1">
            <a:spLocks noChangeArrowheads="1"/>
          </p:cNvSpPr>
          <p:nvPr/>
        </p:nvSpPr>
        <p:spPr bwMode="auto">
          <a:xfrm>
            <a:off x="6530381" y="3429006"/>
            <a:ext cx="55496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89" name="Text Box 37">
            <a:extLst>
              <a:ext uri="{FF2B5EF4-FFF2-40B4-BE49-F238E27FC236}">
                <a16:creationId xmlns:a16="http://schemas.microsoft.com/office/drawing/2014/main" id="{0ADCD8AC-75FA-4C17-87C9-B8E106E7AAA4}"/>
              </a:ext>
            </a:extLst>
          </p:cNvPr>
          <p:cNvSpPr txBox="1">
            <a:spLocks noChangeArrowheads="1"/>
          </p:cNvSpPr>
          <p:nvPr/>
        </p:nvSpPr>
        <p:spPr bwMode="auto">
          <a:xfrm>
            <a:off x="6533556" y="3733806"/>
            <a:ext cx="76495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90" name="Text Box 37">
            <a:extLst>
              <a:ext uri="{FF2B5EF4-FFF2-40B4-BE49-F238E27FC236}">
                <a16:creationId xmlns:a16="http://schemas.microsoft.com/office/drawing/2014/main" id="{EA860130-05ED-484E-A1B5-2028007DAECD}"/>
              </a:ext>
            </a:extLst>
          </p:cNvPr>
          <p:cNvSpPr txBox="1">
            <a:spLocks noChangeArrowheads="1"/>
          </p:cNvSpPr>
          <p:nvPr/>
        </p:nvSpPr>
        <p:spPr bwMode="auto">
          <a:xfrm>
            <a:off x="6549431" y="4343406"/>
            <a:ext cx="694421"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92" name="Text Box 40">
            <a:extLst>
              <a:ext uri="{FF2B5EF4-FFF2-40B4-BE49-F238E27FC236}">
                <a16:creationId xmlns:a16="http://schemas.microsoft.com/office/drawing/2014/main" id="{4A5048F2-0B88-45C0-B57A-1D0CA6EA238A}"/>
              </a:ext>
            </a:extLst>
          </p:cNvPr>
          <p:cNvSpPr txBox="1">
            <a:spLocks noChangeArrowheads="1"/>
          </p:cNvSpPr>
          <p:nvPr/>
        </p:nvSpPr>
        <p:spPr bwMode="auto">
          <a:xfrm>
            <a:off x="6530381" y="4038606"/>
            <a:ext cx="1013419"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44" name="Oval 43">
            <a:extLst>
              <a:ext uri="{FF2B5EF4-FFF2-40B4-BE49-F238E27FC236}">
                <a16:creationId xmlns:a16="http://schemas.microsoft.com/office/drawing/2014/main" id="{7EFC9A6C-B6AE-44EC-94E9-B9F8C3980F22}"/>
              </a:ext>
            </a:extLst>
          </p:cNvPr>
          <p:cNvSpPr/>
          <p:nvPr/>
        </p:nvSpPr>
        <p:spPr>
          <a:xfrm>
            <a:off x="2643782" y="3200400"/>
            <a:ext cx="2918818" cy="50727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70452FD3-B188-45F6-BFF7-C83319905959}"/>
              </a:ext>
            </a:extLst>
          </p:cNvPr>
          <p:cNvSpPr txBox="1"/>
          <p:nvPr/>
        </p:nvSpPr>
        <p:spPr>
          <a:xfrm>
            <a:off x="160337" y="3760592"/>
            <a:ext cx="7840663" cy="1246495"/>
          </a:xfrm>
          <a:prstGeom prst="rect">
            <a:avLst/>
          </a:prstGeom>
          <a:solidFill>
            <a:schemeClr val="accent1">
              <a:lumMod val="40000"/>
              <a:lumOff val="60000"/>
            </a:schemeClr>
          </a:solidFill>
        </p:spPr>
        <p:txBody>
          <a:bodyPr wrap="square" rtlCol="0">
            <a:spAutoFit/>
          </a:bodyPr>
          <a:lstStyle/>
          <a:p>
            <a:r>
              <a:rPr lang="en-US" sz="1500" dirty="0">
                <a:solidFill>
                  <a:srgbClr val="0000FF"/>
                </a:solidFill>
              </a:rPr>
              <a:t>A set of incisions oriented radially (</a:t>
            </a:r>
            <a:r>
              <a:rPr lang="en-US" sz="1500" b="1" dirty="0">
                <a:solidFill>
                  <a:srgbClr val="0000FF"/>
                </a:solidFill>
              </a:rPr>
              <a:t>radial keratotomy</a:t>
            </a:r>
            <a:r>
              <a:rPr lang="en-US" sz="1500" dirty="0">
                <a:solidFill>
                  <a:srgbClr val="0000FF"/>
                </a:solidFill>
              </a:rPr>
              <a:t>, RK) will  flatten  the central cornea, and thereby  reduce  its converging power. Thus, RK can be used to treat  myopia . </a:t>
            </a:r>
            <a:r>
              <a:rPr lang="en-US" sz="1500" dirty="0"/>
              <a:t>Note that because incisions cannot produce overall </a:t>
            </a:r>
            <a:r>
              <a:rPr lang="en-US" sz="1500" i="1" dirty="0"/>
              <a:t>steepening</a:t>
            </a:r>
            <a:r>
              <a:rPr lang="en-US" sz="1500" dirty="0"/>
              <a:t> of the central cornea, RK cannot be used to treat hyperopia. </a:t>
            </a:r>
            <a:r>
              <a:rPr lang="en-US" sz="1500" dirty="0">
                <a:solidFill>
                  <a:schemeClr val="accent1">
                    <a:lumMod val="40000"/>
                    <a:lumOff val="60000"/>
                  </a:schemeClr>
                </a:solidFill>
              </a:rPr>
              <a:t>Note also that RK is considered obsolete at this juncture, and is thus no longer performed in the US. </a:t>
            </a:r>
          </a:p>
        </p:txBody>
      </p:sp>
      <p:sp>
        <p:nvSpPr>
          <p:cNvPr id="45" name="Rectangle 2">
            <a:extLst>
              <a:ext uri="{FF2B5EF4-FFF2-40B4-BE49-F238E27FC236}">
                <a16:creationId xmlns:a16="http://schemas.microsoft.com/office/drawing/2014/main" id="{5CF2AEF6-17D5-43CD-A6C7-D7B0928BAB7A}"/>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Tree>
    <p:extLst>
      <p:ext uri="{BB962C8B-B14F-4D97-AF65-F5344CB8AC3E}">
        <p14:creationId xmlns:p14="http://schemas.microsoft.com/office/powerpoint/2010/main" val="326167838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Box 25"/>
          <p:cNvSpPr txBox="1">
            <a:spLocks noChangeArrowheads="1"/>
          </p:cNvSpPr>
          <p:nvPr/>
        </p:nvSpPr>
        <p:spPr bwMode="auto">
          <a:xfrm>
            <a:off x="2708489" y="3592902"/>
            <a:ext cx="204094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A</a:t>
            </a:r>
            <a:r>
              <a:rPr lang="en-US" altLang="en-US" sz="1600" dirty="0">
                <a:solidFill>
                  <a:schemeClr val="bg1">
                    <a:lumMod val="75000"/>
                  </a:schemeClr>
                </a:solidFill>
              </a:rPr>
              <a:t>rcuate </a:t>
            </a:r>
            <a:r>
              <a:rPr lang="en-US" altLang="en-US" sz="1700" b="1" dirty="0">
                <a:solidFill>
                  <a:schemeClr val="bg1">
                    <a:lumMod val="75000"/>
                  </a:schemeClr>
                </a:solidFill>
              </a:rPr>
              <a:t>K</a:t>
            </a:r>
            <a:r>
              <a:rPr lang="en-US" altLang="en-US" sz="1600" dirty="0">
                <a:solidFill>
                  <a:schemeClr val="bg1">
                    <a:lumMod val="75000"/>
                  </a:schemeClr>
                </a:solidFill>
              </a:rPr>
              <a:t>eratotomy</a:t>
            </a:r>
          </a:p>
        </p:txBody>
      </p:sp>
      <p:sp>
        <p:nvSpPr>
          <p:cNvPr id="62" name="Text Box 25"/>
          <p:cNvSpPr txBox="1">
            <a:spLocks noChangeArrowheads="1"/>
          </p:cNvSpPr>
          <p:nvPr/>
        </p:nvSpPr>
        <p:spPr bwMode="auto">
          <a:xfrm>
            <a:off x="2251215" y="3886619"/>
            <a:ext cx="252665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L</a:t>
            </a:r>
            <a:r>
              <a:rPr lang="en-US" altLang="en-US" sz="1600" dirty="0">
                <a:solidFill>
                  <a:schemeClr val="bg1">
                    <a:lumMod val="75000"/>
                  </a:schemeClr>
                </a:solidFill>
              </a:rPr>
              <a:t>imbal </a:t>
            </a:r>
            <a:r>
              <a:rPr lang="en-US" altLang="en-US" sz="1700" b="1" dirty="0">
                <a:solidFill>
                  <a:schemeClr val="bg1">
                    <a:lumMod val="75000"/>
                  </a:schemeClr>
                </a:solidFill>
              </a:rPr>
              <a:t>R</a:t>
            </a:r>
            <a:r>
              <a:rPr lang="en-US" altLang="en-US" sz="1600" dirty="0">
                <a:solidFill>
                  <a:schemeClr val="bg1">
                    <a:lumMod val="75000"/>
                  </a:schemeClr>
                </a:solidFill>
              </a:rPr>
              <a:t>elaxing </a:t>
            </a:r>
            <a:r>
              <a:rPr lang="en-US" altLang="en-US" sz="1700" b="1" dirty="0">
                <a:solidFill>
                  <a:schemeClr val="bg1">
                    <a:lumMod val="75000"/>
                  </a:schemeClr>
                </a:solidFill>
              </a:rPr>
              <a:t>I</a:t>
            </a:r>
            <a:r>
              <a:rPr lang="en-US" altLang="en-US" sz="1600" dirty="0">
                <a:solidFill>
                  <a:schemeClr val="bg1">
                    <a:lumMod val="75000"/>
                  </a:schemeClr>
                </a:solidFill>
              </a:rPr>
              <a:t>ncisions</a:t>
            </a:r>
          </a:p>
        </p:txBody>
      </p:sp>
      <p:sp>
        <p:nvSpPr>
          <p:cNvPr id="14338" name="Text Box 3"/>
          <p:cNvSpPr txBox="1">
            <a:spLocks noChangeArrowheads="1"/>
          </p:cNvSpPr>
          <p:nvPr/>
        </p:nvSpPr>
        <p:spPr bwMode="auto">
          <a:xfrm>
            <a:off x="3960815" y="762002"/>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433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dirty="0"/>
              <a:t>Corneal</a:t>
            </a:r>
          </a:p>
        </p:txBody>
      </p:sp>
      <p:sp>
        <p:nvSpPr>
          <p:cNvPr id="14340" name="Text Box 5"/>
          <p:cNvSpPr txBox="1">
            <a:spLocks noChangeArrowheads="1"/>
          </p:cNvSpPr>
          <p:nvPr/>
        </p:nvSpPr>
        <p:spPr bwMode="auto">
          <a:xfrm>
            <a:off x="4416427" y="3048002"/>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t>Incisional</a:t>
            </a:r>
          </a:p>
        </p:txBody>
      </p:sp>
      <p:sp>
        <p:nvSpPr>
          <p:cNvPr id="1434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42" name="Line 7"/>
          <p:cNvSpPr>
            <a:spLocks noChangeShapeType="1"/>
          </p:cNvSpPr>
          <p:nvPr/>
        </p:nvSpPr>
        <p:spPr bwMode="auto">
          <a:xfrm>
            <a:off x="4724400" y="1474790"/>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8"/>
          <p:cNvSpPr>
            <a:spLocks noChangeShapeType="1"/>
          </p:cNvSpPr>
          <p:nvPr/>
        </p:nvSpPr>
        <p:spPr bwMode="auto">
          <a:xfrm flipH="1">
            <a:off x="5424490" y="2522538"/>
            <a:ext cx="1158875" cy="449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9"/>
          <p:cNvSpPr>
            <a:spLocks noChangeShapeType="1"/>
          </p:cNvSpPr>
          <p:nvPr/>
        </p:nvSpPr>
        <p:spPr bwMode="auto">
          <a:xfrm>
            <a:off x="6583365" y="2544765"/>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45" name="Text Box 36"/>
          <p:cNvSpPr txBox="1">
            <a:spLocks noChangeArrowheads="1"/>
          </p:cNvSpPr>
          <p:nvPr/>
        </p:nvSpPr>
        <p:spPr bwMode="auto">
          <a:xfrm>
            <a:off x="6248400" y="3068640"/>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solidFill>
                  <a:schemeClr val="bg1">
                    <a:lumMod val="75000"/>
                  </a:schemeClr>
                </a:solidFill>
              </a:rPr>
              <a:t>Laser</a:t>
            </a:r>
          </a:p>
        </p:txBody>
      </p:sp>
      <p:sp>
        <p:nvSpPr>
          <p:cNvPr id="1434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CF3270-39B0-41A2-9B4E-A84D4D2D0200}" type="slidenum">
              <a:rPr lang="en-US" altLang="en-US" sz="1000"/>
              <a:pPr>
                <a:spcBef>
                  <a:spcPct val="0"/>
                </a:spcBef>
                <a:buClrTx/>
                <a:buSzTx/>
                <a:buFontTx/>
                <a:buNone/>
              </a:pPr>
              <a:t>149</a:t>
            </a:fld>
            <a:endParaRPr lang="en-US" altLang="en-US" sz="1000"/>
          </a:p>
        </p:txBody>
      </p:sp>
      <p:sp>
        <p:nvSpPr>
          <p:cNvPr id="14349" name="Text Box 4"/>
          <p:cNvSpPr txBox="1">
            <a:spLocks noChangeArrowheads="1"/>
          </p:cNvSpPr>
          <p:nvPr/>
        </p:nvSpPr>
        <p:spPr bwMode="auto">
          <a:xfrm>
            <a:off x="1403352"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4350"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4351"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2"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3"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sp>
        <p:nvSpPr>
          <p:cNvPr id="14354" name="Line 10"/>
          <p:cNvSpPr>
            <a:spLocks noChangeShapeType="1"/>
          </p:cNvSpPr>
          <p:nvPr/>
        </p:nvSpPr>
        <p:spPr bwMode="auto">
          <a:xfrm>
            <a:off x="4868863" y="33035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5" name="Line 11"/>
          <p:cNvSpPr>
            <a:spLocks noChangeShapeType="1"/>
          </p:cNvSpPr>
          <p:nvPr/>
        </p:nvSpPr>
        <p:spPr bwMode="auto">
          <a:xfrm>
            <a:off x="4724400" y="345598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6" name="Line 12"/>
          <p:cNvSpPr>
            <a:spLocks noChangeShapeType="1"/>
          </p:cNvSpPr>
          <p:nvPr/>
        </p:nvSpPr>
        <p:spPr bwMode="auto">
          <a:xfrm>
            <a:off x="4868863" y="34559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7" name="Line 13"/>
          <p:cNvSpPr>
            <a:spLocks noChangeShapeType="1"/>
          </p:cNvSpPr>
          <p:nvPr/>
        </p:nvSpPr>
        <p:spPr bwMode="auto">
          <a:xfrm>
            <a:off x="4724400" y="3760788"/>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8" name="Line 14"/>
          <p:cNvSpPr>
            <a:spLocks noChangeShapeType="1"/>
          </p:cNvSpPr>
          <p:nvPr/>
        </p:nvSpPr>
        <p:spPr bwMode="auto">
          <a:xfrm>
            <a:off x="4868863" y="37607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9" name="Line 15"/>
          <p:cNvSpPr>
            <a:spLocks noChangeShapeType="1"/>
          </p:cNvSpPr>
          <p:nvPr/>
        </p:nvSpPr>
        <p:spPr bwMode="auto">
          <a:xfrm>
            <a:off x="4724400" y="4065588"/>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cxnSp>
        <p:nvCxnSpPr>
          <p:cNvPr id="14" name="Straight Arrow Connector 13"/>
          <p:cNvCxnSpPr>
            <a:stCxn id="14343" idx="0"/>
          </p:cNvCxnSpPr>
          <p:nvPr/>
        </p:nvCxnSpPr>
        <p:spPr>
          <a:xfrm>
            <a:off x="6583363" y="2522538"/>
            <a:ext cx="0" cy="4492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 Box 25"/>
          <p:cNvSpPr txBox="1">
            <a:spLocks noChangeArrowheads="1"/>
          </p:cNvSpPr>
          <p:nvPr/>
        </p:nvSpPr>
        <p:spPr bwMode="auto">
          <a:xfrm>
            <a:off x="2880004" y="3276600"/>
            <a:ext cx="190148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rgbClr val="0000FF"/>
                </a:solidFill>
              </a:rPr>
              <a:t>R</a:t>
            </a:r>
            <a:r>
              <a:rPr lang="en-US" altLang="en-US" sz="1600" dirty="0">
                <a:solidFill>
                  <a:srgbClr val="0000FF"/>
                </a:solidFill>
              </a:rPr>
              <a:t>adial </a:t>
            </a:r>
            <a:r>
              <a:rPr lang="en-US" altLang="en-US" sz="1700" b="1" dirty="0">
                <a:solidFill>
                  <a:srgbClr val="0000FF"/>
                </a:solidFill>
              </a:rPr>
              <a:t>K</a:t>
            </a:r>
            <a:r>
              <a:rPr lang="en-US" altLang="en-US" sz="1600" dirty="0">
                <a:solidFill>
                  <a:srgbClr val="0000FF"/>
                </a:solidFill>
              </a:rPr>
              <a:t>eratotomy</a:t>
            </a:r>
          </a:p>
        </p:txBody>
      </p:sp>
      <p:sp>
        <p:nvSpPr>
          <p:cNvPr id="63"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64" name="Text Box 35">
            <a:extLst>
              <a:ext uri="{FF2B5EF4-FFF2-40B4-BE49-F238E27FC236}">
                <a16:creationId xmlns:a16="http://schemas.microsoft.com/office/drawing/2014/main" id="{FE7A10A8-2B77-4248-A2F0-185DC427039D}"/>
              </a:ext>
            </a:extLst>
          </p:cNvPr>
          <p:cNvSpPr txBox="1">
            <a:spLocks noChangeArrowheads="1"/>
          </p:cNvSpPr>
          <p:nvPr/>
        </p:nvSpPr>
        <p:spPr bwMode="auto">
          <a:xfrm>
            <a:off x="4953002" y="3303590"/>
            <a:ext cx="444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rgbClr val="0000FF"/>
                </a:solidFill>
              </a:rPr>
              <a:t>RK</a:t>
            </a:r>
          </a:p>
        </p:txBody>
      </p:sp>
      <p:sp>
        <p:nvSpPr>
          <p:cNvPr id="65" name="Text Box 37">
            <a:extLst>
              <a:ext uri="{FF2B5EF4-FFF2-40B4-BE49-F238E27FC236}">
                <a16:creationId xmlns:a16="http://schemas.microsoft.com/office/drawing/2014/main" id="{75276CC1-D9C3-46E0-A818-562411F73D29}"/>
              </a:ext>
            </a:extLst>
          </p:cNvPr>
          <p:cNvSpPr txBox="1">
            <a:spLocks noChangeArrowheads="1"/>
          </p:cNvSpPr>
          <p:nvPr/>
        </p:nvSpPr>
        <p:spPr bwMode="auto">
          <a:xfrm>
            <a:off x="4956177" y="3608390"/>
            <a:ext cx="444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chemeClr val="bg1">
                    <a:lumMod val="75000"/>
                  </a:schemeClr>
                </a:solidFill>
              </a:rPr>
              <a:t>AK</a:t>
            </a:r>
          </a:p>
        </p:txBody>
      </p:sp>
      <p:sp>
        <p:nvSpPr>
          <p:cNvPr id="66" name="Text Box 40">
            <a:extLst>
              <a:ext uri="{FF2B5EF4-FFF2-40B4-BE49-F238E27FC236}">
                <a16:creationId xmlns:a16="http://schemas.microsoft.com/office/drawing/2014/main" id="{27862912-D642-4009-981C-1F579149D1A2}"/>
              </a:ext>
            </a:extLst>
          </p:cNvPr>
          <p:cNvSpPr txBox="1">
            <a:spLocks noChangeArrowheads="1"/>
          </p:cNvSpPr>
          <p:nvPr/>
        </p:nvSpPr>
        <p:spPr bwMode="auto">
          <a:xfrm>
            <a:off x="4953000" y="3913190"/>
            <a:ext cx="4732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chemeClr val="bg1">
                    <a:lumMod val="75000"/>
                  </a:schemeClr>
                </a:solidFill>
              </a:rPr>
              <a:t>LRI</a:t>
            </a:r>
          </a:p>
        </p:txBody>
      </p:sp>
      <p:sp>
        <p:nvSpPr>
          <p:cNvPr id="68" name="Line 11">
            <a:extLst>
              <a:ext uri="{FF2B5EF4-FFF2-40B4-BE49-F238E27FC236}">
                <a16:creationId xmlns:a16="http://schemas.microsoft.com/office/drawing/2014/main" id="{1193017D-6325-4F10-8AFA-1FCA259166C8}"/>
              </a:ext>
            </a:extLst>
          </p:cNvPr>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Line 13">
            <a:extLst>
              <a:ext uri="{FF2B5EF4-FFF2-40B4-BE49-F238E27FC236}">
                <a16:creationId xmlns:a16="http://schemas.microsoft.com/office/drawing/2014/main" id="{28687FAC-4A80-45B3-A6C1-40088610D1C9}"/>
              </a:ext>
            </a:extLst>
          </p:cNvPr>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Line 15">
            <a:extLst>
              <a:ext uri="{FF2B5EF4-FFF2-40B4-BE49-F238E27FC236}">
                <a16:creationId xmlns:a16="http://schemas.microsoft.com/office/drawing/2014/main" id="{1A77A86C-0761-4922-9384-18AFE7EBD5DD}"/>
              </a:ext>
            </a:extLst>
          </p:cNvPr>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11">
            <a:extLst>
              <a:ext uri="{FF2B5EF4-FFF2-40B4-BE49-F238E27FC236}">
                <a16:creationId xmlns:a16="http://schemas.microsoft.com/office/drawing/2014/main" id="{ACFA9703-CB76-4024-83A1-3FE29630B338}"/>
              </a:ext>
            </a:extLst>
          </p:cNvPr>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13">
            <a:extLst>
              <a:ext uri="{FF2B5EF4-FFF2-40B4-BE49-F238E27FC236}">
                <a16:creationId xmlns:a16="http://schemas.microsoft.com/office/drawing/2014/main" id="{1A2795B4-3898-4C91-89B9-F0A2049D3969}"/>
              </a:ext>
            </a:extLst>
          </p:cNvPr>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8" name="Straight Connector 77">
            <a:extLst>
              <a:ext uri="{FF2B5EF4-FFF2-40B4-BE49-F238E27FC236}">
                <a16:creationId xmlns:a16="http://schemas.microsoft.com/office/drawing/2014/main" id="{86A20214-7428-495E-B409-D06BE80FC206}"/>
              </a:ext>
            </a:extLst>
          </p:cNvPr>
          <p:cNvCxnSpPr/>
          <p:nvPr/>
        </p:nvCxnSpPr>
        <p:spPr>
          <a:xfrm>
            <a:off x="6400800" y="3429000"/>
            <a:ext cx="0" cy="1371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Text Box 35">
            <a:extLst>
              <a:ext uri="{FF2B5EF4-FFF2-40B4-BE49-F238E27FC236}">
                <a16:creationId xmlns:a16="http://schemas.microsoft.com/office/drawing/2014/main" id="{42344BC7-2FC2-4B25-9A86-25C0E4812C91}"/>
              </a:ext>
            </a:extLst>
          </p:cNvPr>
          <p:cNvSpPr txBox="1">
            <a:spLocks noChangeArrowheads="1"/>
          </p:cNvSpPr>
          <p:nvPr/>
        </p:nvSpPr>
        <p:spPr bwMode="auto">
          <a:xfrm>
            <a:off x="6530381" y="3429006"/>
            <a:ext cx="55496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89" name="Text Box 37">
            <a:extLst>
              <a:ext uri="{FF2B5EF4-FFF2-40B4-BE49-F238E27FC236}">
                <a16:creationId xmlns:a16="http://schemas.microsoft.com/office/drawing/2014/main" id="{0ADCD8AC-75FA-4C17-87C9-B8E106E7AAA4}"/>
              </a:ext>
            </a:extLst>
          </p:cNvPr>
          <p:cNvSpPr txBox="1">
            <a:spLocks noChangeArrowheads="1"/>
          </p:cNvSpPr>
          <p:nvPr/>
        </p:nvSpPr>
        <p:spPr bwMode="auto">
          <a:xfrm>
            <a:off x="6533556" y="3733806"/>
            <a:ext cx="76495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90" name="Text Box 37">
            <a:extLst>
              <a:ext uri="{FF2B5EF4-FFF2-40B4-BE49-F238E27FC236}">
                <a16:creationId xmlns:a16="http://schemas.microsoft.com/office/drawing/2014/main" id="{EA860130-05ED-484E-A1B5-2028007DAECD}"/>
              </a:ext>
            </a:extLst>
          </p:cNvPr>
          <p:cNvSpPr txBox="1">
            <a:spLocks noChangeArrowheads="1"/>
          </p:cNvSpPr>
          <p:nvPr/>
        </p:nvSpPr>
        <p:spPr bwMode="auto">
          <a:xfrm>
            <a:off x="6549431" y="4343406"/>
            <a:ext cx="694421"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92" name="Text Box 40">
            <a:extLst>
              <a:ext uri="{FF2B5EF4-FFF2-40B4-BE49-F238E27FC236}">
                <a16:creationId xmlns:a16="http://schemas.microsoft.com/office/drawing/2014/main" id="{4A5048F2-0B88-45C0-B57A-1D0CA6EA238A}"/>
              </a:ext>
            </a:extLst>
          </p:cNvPr>
          <p:cNvSpPr txBox="1">
            <a:spLocks noChangeArrowheads="1"/>
          </p:cNvSpPr>
          <p:nvPr/>
        </p:nvSpPr>
        <p:spPr bwMode="auto">
          <a:xfrm>
            <a:off x="6530381" y="4038606"/>
            <a:ext cx="1013419"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44" name="Oval 43">
            <a:extLst>
              <a:ext uri="{FF2B5EF4-FFF2-40B4-BE49-F238E27FC236}">
                <a16:creationId xmlns:a16="http://schemas.microsoft.com/office/drawing/2014/main" id="{7EFC9A6C-B6AE-44EC-94E9-B9F8C3980F22}"/>
              </a:ext>
            </a:extLst>
          </p:cNvPr>
          <p:cNvSpPr/>
          <p:nvPr/>
        </p:nvSpPr>
        <p:spPr>
          <a:xfrm>
            <a:off x="2643782" y="3200400"/>
            <a:ext cx="2918818" cy="50727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70452FD3-B188-45F6-BFF7-C83319905959}"/>
              </a:ext>
            </a:extLst>
          </p:cNvPr>
          <p:cNvSpPr txBox="1"/>
          <p:nvPr/>
        </p:nvSpPr>
        <p:spPr>
          <a:xfrm>
            <a:off x="160337" y="3760592"/>
            <a:ext cx="7840663" cy="1246495"/>
          </a:xfrm>
          <a:prstGeom prst="rect">
            <a:avLst/>
          </a:prstGeom>
          <a:solidFill>
            <a:schemeClr val="accent1">
              <a:lumMod val="40000"/>
              <a:lumOff val="60000"/>
            </a:schemeClr>
          </a:solidFill>
        </p:spPr>
        <p:txBody>
          <a:bodyPr wrap="square" rtlCol="0">
            <a:spAutoFit/>
          </a:bodyPr>
          <a:lstStyle/>
          <a:p>
            <a:r>
              <a:rPr lang="en-US" sz="1500" dirty="0">
                <a:solidFill>
                  <a:srgbClr val="0000FF"/>
                </a:solidFill>
              </a:rPr>
              <a:t>A set of incisions oriented radially (</a:t>
            </a:r>
            <a:r>
              <a:rPr lang="en-US" sz="1500" b="1" dirty="0">
                <a:solidFill>
                  <a:srgbClr val="0000FF"/>
                </a:solidFill>
              </a:rPr>
              <a:t>radial keratotomy</a:t>
            </a:r>
            <a:r>
              <a:rPr lang="en-US" sz="1500" dirty="0">
                <a:solidFill>
                  <a:srgbClr val="0000FF"/>
                </a:solidFill>
              </a:rPr>
              <a:t>, RK) will  flatten  the central cornea, and thereby  reduce  its converging power. Thus, RK can be used to treat  myopia . </a:t>
            </a:r>
            <a:r>
              <a:rPr lang="en-US" sz="1500" dirty="0"/>
              <a:t>Note that because incisions cannot produce overall </a:t>
            </a:r>
            <a:r>
              <a:rPr lang="en-US" sz="1500" i="1" dirty="0"/>
              <a:t>steepening</a:t>
            </a:r>
            <a:r>
              <a:rPr lang="en-US" sz="1500" dirty="0"/>
              <a:t> of the central cornea, RK cannot be used to treat hyperopia. </a:t>
            </a:r>
            <a:r>
              <a:rPr lang="en-US" sz="1500" dirty="0">
                <a:solidFill>
                  <a:srgbClr val="0000FF"/>
                </a:solidFill>
              </a:rPr>
              <a:t>Note also that, at this juncture, RK is considered obsolete, and is thus no longer performed in the US. </a:t>
            </a:r>
            <a:endParaRPr lang="en-US" sz="1500" dirty="0"/>
          </a:p>
        </p:txBody>
      </p:sp>
      <p:sp>
        <p:nvSpPr>
          <p:cNvPr id="45" name="Rectangle 2">
            <a:extLst>
              <a:ext uri="{FF2B5EF4-FFF2-40B4-BE49-F238E27FC236}">
                <a16:creationId xmlns:a16="http://schemas.microsoft.com/office/drawing/2014/main" id="{1BD4A479-EBFE-4A62-8590-DC3BB6F5BB6F}"/>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Tree>
    <p:extLst>
      <p:ext uri="{BB962C8B-B14F-4D97-AF65-F5344CB8AC3E}">
        <p14:creationId xmlns:p14="http://schemas.microsoft.com/office/powerpoint/2010/main" val="1841898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7" name="Group 3">
            <a:extLst>
              <a:ext uri="{FF2B5EF4-FFF2-40B4-BE49-F238E27FC236}">
                <a16:creationId xmlns:a16="http://schemas.microsoft.com/office/drawing/2014/main" id="{728C846F-1F0D-4FA3-95DB-9E4E2E98BF0D}"/>
              </a:ext>
            </a:extLst>
          </p:cNvPr>
          <p:cNvGrpSpPr>
            <a:grpSpLocks/>
          </p:cNvGrpSpPr>
          <p:nvPr/>
        </p:nvGrpSpPr>
        <p:grpSpPr bwMode="auto">
          <a:xfrm>
            <a:off x="5638800" y="2743200"/>
            <a:ext cx="1752600" cy="1524000"/>
            <a:chOff x="2832" y="1728"/>
            <a:chExt cx="1104" cy="960"/>
          </a:xfrm>
        </p:grpSpPr>
        <p:sp>
          <p:nvSpPr>
            <p:cNvPr id="21524" name="Oval 4">
              <a:extLst>
                <a:ext uri="{FF2B5EF4-FFF2-40B4-BE49-F238E27FC236}">
                  <a16:creationId xmlns:a16="http://schemas.microsoft.com/office/drawing/2014/main" id="{9D4CA96B-D7C0-44AA-A50C-D44954BCDE10}"/>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1525" name="Oval 5">
              <a:extLst>
                <a:ext uri="{FF2B5EF4-FFF2-40B4-BE49-F238E27FC236}">
                  <a16:creationId xmlns:a16="http://schemas.microsoft.com/office/drawing/2014/main" id="{507231C9-50AD-4F45-92D8-6C10A591B1CA}"/>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1526" name="AutoShape 6">
              <a:extLst>
                <a:ext uri="{FF2B5EF4-FFF2-40B4-BE49-F238E27FC236}">
                  <a16:creationId xmlns:a16="http://schemas.microsoft.com/office/drawing/2014/main" id="{81A6E439-9445-4996-9D01-AF8B06CE919C}"/>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1527" name="AutoShape 7">
              <a:extLst>
                <a:ext uri="{FF2B5EF4-FFF2-40B4-BE49-F238E27FC236}">
                  <a16:creationId xmlns:a16="http://schemas.microsoft.com/office/drawing/2014/main" id="{763E0976-5998-4677-A979-D6BD655989D4}"/>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21508" name="Line 8">
            <a:extLst>
              <a:ext uri="{FF2B5EF4-FFF2-40B4-BE49-F238E27FC236}">
                <a16:creationId xmlns:a16="http://schemas.microsoft.com/office/drawing/2014/main" id="{73167A0D-3D10-4690-8296-7314772B06CF}"/>
              </a:ext>
            </a:extLst>
          </p:cNvPr>
          <p:cNvSpPr>
            <a:spLocks noChangeShapeType="1"/>
          </p:cNvSpPr>
          <p:nvPr/>
        </p:nvSpPr>
        <p:spPr bwMode="auto">
          <a:xfrm>
            <a:off x="5943600" y="3048000"/>
            <a:ext cx="1447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9" name="Line 9">
            <a:extLst>
              <a:ext uri="{FF2B5EF4-FFF2-40B4-BE49-F238E27FC236}">
                <a16:creationId xmlns:a16="http://schemas.microsoft.com/office/drawing/2014/main" id="{A12529F0-6DD9-495F-97AA-41DFDC3D8AD4}"/>
              </a:ext>
            </a:extLst>
          </p:cNvPr>
          <p:cNvSpPr>
            <a:spLocks noChangeShapeType="1"/>
          </p:cNvSpPr>
          <p:nvPr/>
        </p:nvSpPr>
        <p:spPr bwMode="auto">
          <a:xfrm flipV="1">
            <a:off x="5943600" y="3429000"/>
            <a:ext cx="1447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0" name="Line 10">
            <a:extLst>
              <a:ext uri="{FF2B5EF4-FFF2-40B4-BE49-F238E27FC236}">
                <a16:creationId xmlns:a16="http://schemas.microsoft.com/office/drawing/2014/main" id="{9F4594AE-BD6F-4FC1-A114-77C29A0B93E4}"/>
              </a:ext>
            </a:extLst>
          </p:cNvPr>
          <p:cNvSpPr>
            <a:spLocks noChangeShapeType="1"/>
          </p:cNvSpPr>
          <p:nvPr/>
        </p:nvSpPr>
        <p:spPr bwMode="auto">
          <a:xfrm>
            <a:off x="304800" y="3048000"/>
            <a:ext cx="548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1" name="Line 11">
            <a:extLst>
              <a:ext uri="{FF2B5EF4-FFF2-40B4-BE49-F238E27FC236}">
                <a16:creationId xmlns:a16="http://schemas.microsoft.com/office/drawing/2014/main" id="{01472015-2C1B-4578-A2CE-A81D8053CEED}"/>
              </a:ext>
            </a:extLst>
          </p:cNvPr>
          <p:cNvSpPr>
            <a:spLocks noChangeShapeType="1"/>
          </p:cNvSpPr>
          <p:nvPr/>
        </p:nvSpPr>
        <p:spPr bwMode="auto">
          <a:xfrm>
            <a:off x="304800" y="3962400"/>
            <a:ext cx="5562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2" name="Text Box 12">
            <a:extLst>
              <a:ext uri="{FF2B5EF4-FFF2-40B4-BE49-F238E27FC236}">
                <a16:creationId xmlns:a16="http://schemas.microsoft.com/office/drawing/2014/main" id="{4D41A5BB-8C9C-41E9-AD80-94049A151406}"/>
              </a:ext>
            </a:extLst>
          </p:cNvPr>
          <p:cNvSpPr txBox="1">
            <a:spLocks noChangeArrowheads="1"/>
          </p:cNvSpPr>
          <p:nvPr/>
        </p:nvSpPr>
        <p:spPr bwMode="auto">
          <a:xfrm>
            <a:off x="2971800" y="1676400"/>
            <a:ext cx="319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t>The Emmetropic Eye</a:t>
            </a:r>
          </a:p>
        </p:txBody>
      </p:sp>
      <p:sp>
        <p:nvSpPr>
          <p:cNvPr id="21514" name="Text Box 14">
            <a:extLst>
              <a:ext uri="{FF2B5EF4-FFF2-40B4-BE49-F238E27FC236}">
                <a16:creationId xmlns:a16="http://schemas.microsoft.com/office/drawing/2014/main" id="{47665294-DA15-43E2-8813-398E76722657}"/>
              </a:ext>
            </a:extLst>
          </p:cNvPr>
          <p:cNvSpPr txBox="1">
            <a:spLocks noChangeArrowheads="1"/>
          </p:cNvSpPr>
          <p:nvPr/>
        </p:nvSpPr>
        <p:spPr bwMode="auto">
          <a:xfrm>
            <a:off x="609600" y="4495800"/>
            <a:ext cx="814838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t>In the </a:t>
            </a:r>
            <a:r>
              <a:rPr lang="en-US" altLang="en-US" sz="1800" b="1" dirty="0">
                <a:solidFill>
                  <a:srgbClr val="FF0000"/>
                </a:solidFill>
              </a:rPr>
              <a:t>emmetropic</a:t>
            </a:r>
            <a:r>
              <a:rPr lang="en-US" altLang="en-US" sz="1800" dirty="0"/>
              <a:t> eye, the parallel rays from a location at infinity are focused</a:t>
            </a:r>
          </a:p>
          <a:p>
            <a:pPr eaLnBrk="1" hangingPunct="1">
              <a:spcBef>
                <a:spcPct val="0"/>
              </a:spcBef>
              <a:buClrTx/>
              <a:buSzTx/>
              <a:buFontTx/>
              <a:buNone/>
            </a:pPr>
            <a:r>
              <a:rPr lang="en-US" altLang="en-US" sz="1800" dirty="0"/>
              <a:t>to a point located precisely on the retina. </a:t>
            </a:r>
            <a:r>
              <a:rPr lang="en-US" altLang="en-US" sz="1800" dirty="0">
                <a:solidFill>
                  <a:srgbClr val="0000FF"/>
                </a:solidFill>
              </a:rPr>
              <a:t>In other words, </a:t>
            </a:r>
            <a:r>
              <a:rPr lang="en-US" altLang="en-US" sz="1800" i="1" dirty="0">
                <a:solidFill>
                  <a:srgbClr val="0000FF"/>
                </a:solidFill>
              </a:rPr>
              <a:t>the </a:t>
            </a:r>
            <a:r>
              <a:rPr lang="en-US" altLang="en-US" sz="1800" i="1" dirty="0">
                <a:solidFill>
                  <a:srgbClr val="3333FF"/>
                </a:solidFill>
              </a:rPr>
              <a:t>far point of the</a:t>
            </a:r>
          </a:p>
          <a:p>
            <a:pPr eaLnBrk="1" hangingPunct="1">
              <a:spcBef>
                <a:spcPct val="0"/>
              </a:spcBef>
              <a:buClrTx/>
              <a:buSzTx/>
              <a:buFontTx/>
              <a:buNone/>
            </a:pPr>
            <a:r>
              <a:rPr lang="en-US" altLang="en-US" sz="1800" i="1" dirty="0">
                <a:solidFill>
                  <a:srgbClr val="3333FF"/>
                </a:solidFill>
              </a:rPr>
              <a:t>emmetropic eye is at infinity. </a:t>
            </a:r>
            <a:endParaRPr lang="en-US" altLang="en-US" sz="1800" dirty="0"/>
          </a:p>
        </p:txBody>
      </p:sp>
      <p:sp>
        <p:nvSpPr>
          <p:cNvPr id="21522" name="Text Box 15">
            <a:extLst>
              <a:ext uri="{FF2B5EF4-FFF2-40B4-BE49-F238E27FC236}">
                <a16:creationId xmlns:a16="http://schemas.microsoft.com/office/drawing/2014/main" id="{A5AC28E0-60C6-403B-8B83-BAF01C62D2E6}"/>
              </a:ext>
            </a:extLst>
          </p:cNvPr>
          <p:cNvSpPr txBox="1">
            <a:spLocks noChangeArrowheads="1"/>
          </p:cNvSpPr>
          <p:nvPr/>
        </p:nvSpPr>
        <p:spPr bwMode="auto">
          <a:xfrm>
            <a:off x="2273300" y="5729288"/>
            <a:ext cx="45961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i="1" dirty="0">
                <a:solidFill>
                  <a:srgbClr val="FF0000"/>
                </a:solidFill>
              </a:rPr>
              <a:t>Far Point of the emmetropic eye: Infinity</a:t>
            </a:r>
          </a:p>
        </p:txBody>
      </p:sp>
      <p:sp>
        <p:nvSpPr>
          <p:cNvPr id="21523" name="Slide Number Placeholder 1">
            <a:extLst>
              <a:ext uri="{FF2B5EF4-FFF2-40B4-BE49-F238E27FC236}">
                <a16:creationId xmlns:a16="http://schemas.microsoft.com/office/drawing/2014/main" id="{752047EE-B6BB-40DE-B1CE-E338707ECF67}"/>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4926EE-0B69-4DC0-80C2-4A2B3CC0B6A2}" type="slidenum">
              <a:rPr lang="en-US" altLang="en-US" sz="1000"/>
              <a:pPr>
                <a:spcBef>
                  <a:spcPct val="0"/>
                </a:spcBef>
                <a:buClrTx/>
                <a:buSzTx/>
                <a:buFontTx/>
                <a:buNone/>
              </a:pPr>
              <a:t>15</a:t>
            </a:fld>
            <a:endParaRPr lang="en-US" altLang="en-US" sz="1000"/>
          </a:p>
        </p:txBody>
      </p:sp>
      <p:sp>
        <p:nvSpPr>
          <p:cNvPr id="26" name="Text Box 13">
            <a:extLst>
              <a:ext uri="{FF2B5EF4-FFF2-40B4-BE49-F238E27FC236}">
                <a16:creationId xmlns:a16="http://schemas.microsoft.com/office/drawing/2014/main" id="{EBB53CDD-3E05-40F7-8AF6-7E406AB26638}"/>
              </a:ext>
            </a:extLst>
          </p:cNvPr>
          <p:cNvSpPr txBox="1">
            <a:spLocks noChangeArrowheads="1"/>
          </p:cNvSpPr>
          <p:nvPr/>
        </p:nvSpPr>
        <p:spPr bwMode="auto">
          <a:xfrm>
            <a:off x="110323" y="3273625"/>
            <a:ext cx="12061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Parallel rays from infinity</a:t>
            </a:r>
          </a:p>
        </p:txBody>
      </p:sp>
      <p:sp>
        <p:nvSpPr>
          <p:cNvPr id="16" name="Rectangle 2">
            <a:extLst>
              <a:ext uri="{FF2B5EF4-FFF2-40B4-BE49-F238E27FC236}">
                <a16:creationId xmlns:a16="http://schemas.microsoft.com/office/drawing/2014/main" id="{B973C709-776E-47F0-8697-54DC33B71067}"/>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17" name="TextBox 16">
            <a:extLst>
              <a:ext uri="{FF2B5EF4-FFF2-40B4-BE49-F238E27FC236}">
                <a16:creationId xmlns:a16="http://schemas.microsoft.com/office/drawing/2014/main" id="{346F1077-59CD-44A3-B193-C1C93991ABF6}"/>
              </a:ext>
            </a:extLst>
          </p:cNvPr>
          <p:cNvSpPr txBox="1"/>
          <p:nvPr/>
        </p:nvSpPr>
        <p:spPr>
          <a:xfrm>
            <a:off x="452417" y="1668463"/>
            <a:ext cx="2595583" cy="461665"/>
          </a:xfrm>
          <a:prstGeom prst="rect">
            <a:avLst/>
          </a:prstGeom>
          <a:noFill/>
        </p:spPr>
        <p:txBody>
          <a:bodyPr wrap="none" rtlCol="0">
            <a:spAutoFit/>
          </a:bodyPr>
          <a:lstStyle/>
          <a:p>
            <a:pPr algn="r"/>
            <a:r>
              <a:rPr lang="en-US" sz="2400" dirty="0"/>
              <a:t>(The Far Point of)</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25"/>
          <p:cNvSpPr txBox="1">
            <a:spLocks noChangeArrowheads="1"/>
          </p:cNvSpPr>
          <p:nvPr/>
        </p:nvSpPr>
        <p:spPr bwMode="auto">
          <a:xfrm>
            <a:off x="2880004" y="3276600"/>
            <a:ext cx="190148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R</a:t>
            </a:r>
            <a:r>
              <a:rPr lang="en-US" altLang="en-US" sz="1600" dirty="0">
                <a:solidFill>
                  <a:schemeClr val="bg1">
                    <a:lumMod val="75000"/>
                  </a:schemeClr>
                </a:solidFill>
              </a:rPr>
              <a:t>adial </a:t>
            </a:r>
            <a:r>
              <a:rPr lang="en-US" altLang="en-US" sz="1700" b="1" dirty="0">
                <a:solidFill>
                  <a:schemeClr val="bg1">
                    <a:lumMod val="75000"/>
                  </a:schemeClr>
                </a:solidFill>
              </a:rPr>
              <a:t>K</a:t>
            </a:r>
            <a:r>
              <a:rPr lang="en-US" altLang="en-US" sz="1600" dirty="0">
                <a:solidFill>
                  <a:schemeClr val="bg1">
                    <a:lumMod val="75000"/>
                  </a:schemeClr>
                </a:solidFill>
              </a:rPr>
              <a:t>eratotomy</a:t>
            </a:r>
          </a:p>
        </p:txBody>
      </p:sp>
      <p:sp>
        <p:nvSpPr>
          <p:cNvPr id="61" name="Text Box 25"/>
          <p:cNvSpPr txBox="1">
            <a:spLocks noChangeArrowheads="1"/>
          </p:cNvSpPr>
          <p:nvPr/>
        </p:nvSpPr>
        <p:spPr bwMode="auto">
          <a:xfrm>
            <a:off x="2708489" y="3592902"/>
            <a:ext cx="204094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A</a:t>
            </a:r>
            <a:r>
              <a:rPr lang="en-US" altLang="en-US" sz="1600" dirty="0">
                <a:solidFill>
                  <a:schemeClr val="bg1">
                    <a:lumMod val="75000"/>
                  </a:schemeClr>
                </a:solidFill>
              </a:rPr>
              <a:t>rcuate </a:t>
            </a:r>
            <a:r>
              <a:rPr lang="en-US" altLang="en-US" sz="1700" b="1" dirty="0">
                <a:solidFill>
                  <a:schemeClr val="bg1">
                    <a:lumMod val="75000"/>
                  </a:schemeClr>
                </a:solidFill>
              </a:rPr>
              <a:t>K</a:t>
            </a:r>
            <a:r>
              <a:rPr lang="en-US" altLang="en-US" sz="1600" dirty="0">
                <a:solidFill>
                  <a:schemeClr val="bg1">
                    <a:lumMod val="75000"/>
                  </a:schemeClr>
                </a:solidFill>
              </a:rPr>
              <a:t>eratotomy</a:t>
            </a:r>
          </a:p>
        </p:txBody>
      </p:sp>
      <p:sp>
        <p:nvSpPr>
          <p:cNvPr id="62" name="Text Box 25"/>
          <p:cNvSpPr txBox="1">
            <a:spLocks noChangeArrowheads="1"/>
          </p:cNvSpPr>
          <p:nvPr/>
        </p:nvSpPr>
        <p:spPr bwMode="auto">
          <a:xfrm>
            <a:off x="2251215" y="3886619"/>
            <a:ext cx="252665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L</a:t>
            </a:r>
            <a:r>
              <a:rPr lang="en-US" altLang="en-US" sz="1600" dirty="0">
                <a:solidFill>
                  <a:schemeClr val="bg1">
                    <a:lumMod val="75000"/>
                  </a:schemeClr>
                </a:solidFill>
              </a:rPr>
              <a:t>imbal </a:t>
            </a:r>
            <a:r>
              <a:rPr lang="en-US" altLang="en-US" sz="1700" b="1" dirty="0">
                <a:solidFill>
                  <a:schemeClr val="bg1">
                    <a:lumMod val="75000"/>
                  </a:schemeClr>
                </a:solidFill>
              </a:rPr>
              <a:t>R</a:t>
            </a:r>
            <a:r>
              <a:rPr lang="en-US" altLang="en-US" sz="1600" dirty="0">
                <a:solidFill>
                  <a:schemeClr val="bg1">
                    <a:lumMod val="75000"/>
                  </a:schemeClr>
                </a:solidFill>
              </a:rPr>
              <a:t>elaxing </a:t>
            </a:r>
            <a:r>
              <a:rPr lang="en-US" altLang="en-US" sz="1700" b="1" dirty="0">
                <a:solidFill>
                  <a:schemeClr val="bg1">
                    <a:lumMod val="75000"/>
                  </a:schemeClr>
                </a:solidFill>
              </a:rPr>
              <a:t>I</a:t>
            </a:r>
            <a:r>
              <a:rPr lang="en-US" altLang="en-US" sz="1600" dirty="0">
                <a:solidFill>
                  <a:schemeClr val="bg1">
                    <a:lumMod val="75000"/>
                  </a:schemeClr>
                </a:solidFill>
              </a:rPr>
              <a:t>ncisions</a:t>
            </a:r>
          </a:p>
        </p:txBody>
      </p:sp>
      <p:sp>
        <p:nvSpPr>
          <p:cNvPr id="14338" name="Text Box 3"/>
          <p:cNvSpPr txBox="1">
            <a:spLocks noChangeArrowheads="1"/>
          </p:cNvSpPr>
          <p:nvPr/>
        </p:nvSpPr>
        <p:spPr bwMode="auto">
          <a:xfrm>
            <a:off x="3960815" y="762002"/>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433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dirty="0"/>
              <a:t>Corneal</a:t>
            </a:r>
          </a:p>
        </p:txBody>
      </p:sp>
      <p:sp>
        <p:nvSpPr>
          <p:cNvPr id="14340" name="Text Box 5"/>
          <p:cNvSpPr txBox="1">
            <a:spLocks noChangeArrowheads="1"/>
          </p:cNvSpPr>
          <p:nvPr/>
        </p:nvSpPr>
        <p:spPr bwMode="auto">
          <a:xfrm>
            <a:off x="4416427" y="3048002"/>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t>Incisional</a:t>
            </a:r>
          </a:p>
        </p:txBody>
      </p:sp>
      <p:sp>
        <p:nvSpPr>
          <p:cNvPr id="1434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42" name="Line 7"/>
          <p:cNvSpPr>
            <a:spLocks noChangeShapeType="1"/>
          </p:cNvSpPr>
          <p:nvPr/>
        </p:nvSpPr>
        <p:spPr bwMode="auto">
          <a:xfrm>
            <a:off x="4724400" y="1474790"/>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8"/>
          <p:cNvSpPr>
            <a:spLocks noChangeShapeType="1"/>
          </p:cNvSpPr>
          <p:nvPr/>
        </p:nvSpPr>
        <p:spPr bwMode="auto">
          <a:xfrm flipH="1">
            <a:off x="5424490" y="2522538"/>
            <a:ext cx="1158875" cy="449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9"/>
          <p:cNvSpPr>
            <a:spLocks noChangeShapeType="1"/>
          </p:cNvSpPr>
          <p:nvPr/>
        </p:nvSpPr>
        <p:spPr bwMode="auto">
          <a:xfrm>
            <a:off x="6583365" y="2544765"/>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45" name="Text Box 36"/>
          <p:cNvSpPr txBox="1">
            <a:spLocks noChangeArrowheads="1"/>
          </p:cNvSpPr>
          <p:nvPr/>
        </p:nvSpPr>
        <p:spPr bwMode="auto">
          <a:xfrm>
            <a:off x="6248400" y="3068640"/>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solidFill>
                  <a:schemeClr val="bg1">
                    <a:lumMod val="75000"/>
                  </a:schemeClr>
                </a:solidFill>
              </a:rPr>
              <a:t>Laser</a:t>
            </a:r>
          </a:p>
        </p:txBody>
      </p:sp>
      <p:sp>
        <p:nvSpPr>
          <p:cNvPr id="1434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CF3270-39B0-41A2-9B4E-A84D4D2D0200}" type="slidenum">
              <a:rPr lang="en-US" altLang="en-US" sz="1000"/>
              <a:pPr>
                <a:spcBef>
                  <a:spcPct val="0"/>
                </a:spcBef>
                <a:buClrTx/>
                <a:buSzTx/>
                <a:buFontTx/>
                <a:buNone/>
              </a:pPr>
              <a:t>150</a:t>
            </a:fld>
            <a:endParaRPr lang="en-US" altLang="en-US" sz="1000"/>
          </a:p>
        </p:txBody>
      </p:sp>
      <p:sp>
        <p:nvSpPr>
          <p:cNvPr id="14349" name="Text Box 4"/>
          <p:cNvSpPr txBox="1">
            <a:spLocks noChangeArrowheads="1"/>
          </p:cNvSpPr>
          <p:nvPr/>
        </p:nvSpPr>
        <p:spPr bwMode="auto">
          <a:xfrm>
            <a:off x="1403352"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4350"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4351"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2"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3"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sp>
        <p:nvSpPr>
          <p:cNvPr id="14354" name="Line 10"/>
          <p:cNvSpPr>
            <a:spLocks noChangeShapeType="1"/>
          </p:cNvSpPr>
          <p:nvPr/>
        </p:nvSpPr>
        <p:spPr bwMode="auto">
          <a:xfrm>
            <a:off x="4868863" y="33035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5" name="Line 11"/>
          <p:cNvSpPr>
            <a:spLocks noChangeShapeType="1"/>
          </p:cNvSpPr>
          <p:nvPr/>
        </p:nvSpPr>
        <p:spPr bwMode="auto">
          <a:xfrm>
            <a:off x="4724400" y="3455988"/>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6" name="Line 12"/>
          <p:cNvSpPr>
            <a:spLocks noChangeShapeType="1"/>
          </p:cNvSpPr>
          <p:nvPr/>
        </p:nvSpPr>
        <p:spPr bwMode="auto">
          <a:xfrm>
            <a:off x="4868863" y="34559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7" name="Line 13"/>
          <p:cNvSpPr>
            <a:spLocks noChangeShapeType="1"/>
          </p:cNvSpPr>
          <p:nvPr/>
        </p:nvSpPr>
        <p:spPr bwMode="auto">
          <a:xfrm>
            <a:off x="4724400" y="3760788"/>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8" name="Line 14"/>
          <p:cNvSpPr>
            <a:spLocks noChangeShapeType="1"/>
          </p:cNvSpPr>
          <p:nvPr/>
        </p:nvSpPr>
        <p:spPr bwMode="auto">
          <a:xfrm>
            <a:off x="4868863" y="37607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9" name="Line 15"/>
          <p:cNvSpPr>
            <a:spLocks noChangeShapeType="1"/>
          </p:cNvSpPr>
          <p:nvPr/>
        </p:nvSpPr>
        <p:spPr bwMode="auto">
          <a:xfrm>
            <a:off x="4724400" y="4065588"/>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cxnSp>
        <p:nvCxnSpPr>
          <p:cNvPr id="14" name="Straight Arrow Connector 13"/>
          <p:cNvCxnSpPr>
            <a:stCxn id="14343" idx="0"/>
          </p:cNvCxnSpPr>
          <p:nvPr/>
        </p:nvCxnSpPr>
        <p:spPr>
          <a:xfrm>
            <a:off x="6583363" y="2522538"/>
            <a:ext cx="0" cy="4492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3"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64" name="Text Box 35">
            <a:extLst>
              <a:ext uri="{FF2B5EF4-FFF2-40B4-BE49-F238E27FC236}">
                <a16:creationId xmlns:a16="http://schemas.microsoft.com/office/drawing/2014/main" id="{FE7A10A8-2B77-4248-A2F0-185DC427039D}"/>
              </a:ext>
            </a:extLst>
          </p:cNvPr>
          <p:cNvSpPr txBox="1">
            <a:spLocks noChangeArrowheads="1"/>
          </p:cNvSpPr>
          <p:nvPr/>
        </p:nvSpPr>
        <p:spPr bwMode="auto">
          <a:xfrm>
            <a:off x="4953002" y="3303590"/>
            <a:ext cx="444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chemeClr val="bg1">
                    <a:lumMod val="75000"/>
                  </a:schemeClr>
                </a:solidFill>
              </a:rPr>
              <a:t>RK</a:t>
            </a:r>
          </a:p>
        </p:txBody>
      </p:sp>
      <p:sp>
        <p:nvSpPr>
          <p:cNvPr id="65" name="Text Box 37">
            <a:extLst>
              <a:ext uri="{FF2B5EF4-FFF2-40B4-BE49-F238E27FC236}">
                <a16:creationId xmlns:a16="http://schemas.microsoft.com/office/drawing/2014/main" id="{75276CC1-D9C3-46E0-A818-562411F73D29}"/>
              </a:ext>
            </a:extLst>
          </p:cNvPr>
          <p:cNvSpPr txBox="1">
            <a:spLocks noChangeArrowheads="1"/>
          </p:cNvSpPr>
          <p:nvPr/>
        </p:nvSpPr>
        <p:spPr bwMode="auto">
          <a:xfrm>
            <a:off x="4956177" y="3608390"/>
            <a:ext cx="444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chemeClr val="bg1">
                    <a:lumMod val="75000"/>
                  </a:schemeClr>
                </a:solidFill>
              </a:rPr>
              <a:t>AK</a:t>
            </a:r>
          </a:p>
        </p:txBody>
      </p:sp>
      <p:sp>
        <p:nvSpPr>
          <p:cNvPr id="66" name="Text Box 40">
            <a:extLst>
              <a:ext uri="{FF2B5EF4-FFF2-40B4-BE49-F238E27FC236}">
                <a16:creationId xmlns:a16="http://schemas.microsoft.com/office/drawing/2014/main" id="{27862912-D642-4009-981C-1F579149D1A2}"/>
              </a:ext>
            </a:extLst>
          </p:cNvPr>
          <p:cNvSpPr txBox="1">
            <a:spLocks noChangeArrowheads="1"/>
          </p:cNvSpPr>
          <p:nvPr/>
        </p:nvSpPr>
        <p:spPr bwMode="auto">
          <a:xfrm>
            <a:off x="4953000" y="3913190"/>
            <a:ext cx="4732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chemeClr val="bg1">
                    <a:lumMod val="75000"/>
                  </a:schemeClr>
                </a:solidFill>
              </a:rPr>
              <a:t>LRI</a:t>
            </a:r>
          </a:p>
        </p:txBody>
      </p:sp>
      <p:sp>
        <p:nvSpPr>
          <p:cNvPr id="68" name="Line 11">
            <a:extLst>
              <a:ext uri="{FF2B5EF4-FFF2-40B4-BE49-F238E27FC236}">
                <a16:creationId xmlns:a16="http://schemas.microsoft.com/office/drawing/2014/main" id="{1193017D-6325-4F10-8AFA-1FCA259166C8}"/>
              </a:ext>
            </a:extLst>
          </p:cNvPr>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Line 13">
            <a:extLst>
              <a:ext uri="{FF2B5EF4-FFF2-40B4-BE49-F238E27FC236}">
                <a16:creationId xmlns:a16="http://schemas.microsoft.com/office/drawing/2014/main" id="{28687FAC-4A80-45B3-A6C1-40088610D1C9}"/>
              </a:ext>
            </a:extLst>
          </p:cNvPr>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Line 15">
            <a:extLst>
              <a:ext uri="{FF2B5EF4-FFF2-40B4-BE49-F238E27FC236}">
                <a16:creationId xmlns:a16="http://schemas.microsoft.com/office/drawing/2014/main" id="{1A77A86C-0761-4922-9384-18AFE7EBD5DD}"/>
              </a:ext>
            </a:extLst>
          </p:cNvPr>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11">
            <a:extLst>
              <a:ext uri="{FF2B5EF4-FFF2-40B4-BE49-F238E27FC236}">
                <a16:creationId xmlns:a16="http://schemas.microsoft.com/office/drawing/2014/main" id="{ACFA9703-CB76-4024-83A1-3FE29630B338}"/>
              </a:ext>
            </a:extLst>
          </p:cNvPr>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13">
            <a:extLst>
              <a:ext uri="{FF2B5EF4-FFF2-40B4-BE49-F238E27FC236}">
                <a16:creationId xmlns:a16="http://schemas.microsoft.com/office/drawing/2014/main" id="{1A2795B4-3898-4C91-89B9-F0A2049D3969}"/>
              </a:ext>
            </a:extLst>
          </p:cNvPr>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8" name="Straight Connector 77">
            <a:extLst>
              <a:ext uri="{FF2B5EF4-FFF2-40B4-BE49-F238E27FC236}">
                <a16:creationId xmlns:a16="http://schemas.microsoft.com/office/drawing/2014/main" id="{86A20214-7428-495E-B409-D06BE80FC206}"/>
              </a:ext>
            </a:extLst>
          </p:cNvPr>
          <p:cNvCxnSpPr/>
          <p:nvPr/>
        </p:nvCxnSpPr>
        <p:spPr>
          <a:xfrm>
            <a:off x="6400800" y="3429000"/>
            <a:ext cx="0" cy="1371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Text Box 35">
            <a:extLst>
              <a:ext uri="{FF2B5EF4-FFF2-40B4-BE49-F238E27FC236}">
                <a16:creationId xmlns:a16="http://schemas.microsoft.com/office/drawing/2014/main" id="{42344BC7-2FC2-4B25-9A86-25C0E4812C91}"/>
              </a:ext>
            </a:extLst>
          </p:cNvPr>
          <p:cNvSpPr txBox="1">
            <a:spLocks noChangeArrowheads="1"/>
          </p:cNvSpPr>
          <p:nvPr/>
        </p:nvSpPr>
        <p:spPr bwMode="auto">
          <a:xfrm>
            <a:off x="6530381" y="3429006"/>
            <a:ext cx="55496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89" name="Text Box 37">
            <a:extLst>
              <a:ext uri="{FF2B5EF4-FFF2-40B4-BE49-F238E27FC236}">
                <a16:creationId xmlns:a16="http://schemas.microsoft.com/office/drawing/2014/main" id="{0ADCD8AC-75FA-4C17-87C9-B8E106E7AAA4}"/>
              </a:ext>
            </a:extLst>
          </p:cNvPr>
          <p:cNvSpPr txBox="1">
            <a:spLocks noChangeArrowheads="1"/>
          </p:cNvSpPr>
          <p:nvPr/>
        </p:nvSpPr>
        <p:spPr bwMode="auto">
          <a:xfrm>
            <a:off x="6533556" y="3733806"/>
            <a:ext cx="76495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90" name="Text Box 37">
            <a:extLst>
              <a:ext uri="{FF2B5EF4-FFF2-40B4-BE49-F238E27FC236}">
                <a16:creationId xmlns:a16="http://schemas.microsoft.com/office/drawing/2014/main" id="{EA860130-05ED-484E-A1B5-2028007DAECD}"/>
              </a:ext>
            </a:extLst>
          </p:cNvPr>
          <p:cNvSpPr txBox="1">
            <a:spLocks noChangeArrowheads="1"/>
          </p:cNvSpPr>
          <p:nvPr/>
        </p:nvSpPr>
        <p:spPr bwMode="auto">
          <a:xfrm>
            <a:off x="6549431" y="4343406"/>
            <a:ext cx="694421"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92" name="Text Box 40">
            <a:extLst>
              <a:ext uri="{FF2B5EF4-FFF2-40B4-BE49-F238E27FC236}">
                <a16:creationId xmlns:a16="http://schemas.microsoft.com/office/drawing/2014/main" id="{4A5048F2-0B88-45C0-B57A-1D0CA6EA238A}"/>
              </a:ext>
            </a:extLst>
          </p:cNvPr>
          <p:cNvSpPr txBox="1">
            <a:spLocks noChangeArrowheads="1"/>
          </p:cNvSpPr>
          <p:nvPr/>
        </p:nvSpPr>
        <p:spPr bwMode="auto">
          <a:xfrm>
            <a:off x="6530381" y="4038606"/>
            <a:ext cx="1013419"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44" name="Oval 43">
            <a:extLst>
              <a:ext uri="{FF2B5EF4-FFF2-40B4-BE49-F238E27FC236}">
                <a16:creationId xmlns:a16="http://schemas.microsoft.com/office/drawing/2014/main" id="{7EFC9A6C-B6AE-44EC-94E9-B9F8C3980F22}"/>
              </a:ext>
            </a:extLst>
          </p:cNvPr>
          <p:cNvSpPr/>
          <p:nvPr/>
        </p:nvSpPr>
        <p:spPr>
          <a:xfrm>
            <a:off x="2643782" y="3200400"/>
            <a:ext cx="2918818" cy="507278"/>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70452FD3-B188-45F6-BFF7-C83319905959}"/>
              </a:ext>
            </a:extLst>
          </p:cNvPr>
          <p:cNvSpPr txBox="1"/>
          <p:nvPr/>
        </p:nvSpPr>
        <p:spPr>
          <a:xfrm>
            <a:off x="160337" y="3760592"/>
            <a:ext cx="7840663" cy="1246495"/>
          </a:xfrm>
          <a:prstGeom prst="rect">
            <a:avLst/>
          </a:prstGeom>
          <a:solidFill>
            <a:schemeClr val="accent1">
              <a:lumMod val="40000"/>
              <a:lumOff val="60000"/>
            </a:schemeClr>
          </a:solidFill>
        </p:spPr>
        <p:txBody>
          <a:bodyPr wrap="square" rtlCol="0">
            <a:spAutoFit/>
          </a:bodyPr>
          <a:lstStyle/>
          <a:p>
            <a:r>
              <a:rPr lang="en-US" sz="1500" dirty="0">
                <a:solidFill>
                  <a:schemeClr val="bg1">
                    <a:lumMod val="75000"/>
                  </a:schemeClr>
                </a:solidFill>
              </a:rPr>
              <a:t>A set of incisions oriented radially (</a:t>
            </a:r>
            <a:r>
              <a:rPr lang="en-US" sz="1500" b="1" dirty="0">
                <a:solidFill>
                  <a:schemeClr val="bg1">
                    <a:lumMod val="75000"/>
                  </a:schemeClr>
                </a:solidFill>
              </a:rPr>
              <a:t>radial keratotomy</a:t>
            </a:r>
            <a:r>
              <a:rPr lang="en-US" sz="1500" dirty="0">
                <a:solidFill>
                  <a:schemeClr val="bg1">
                    <a:lumMod val="75000"/>
                  </a:schemeClr>
                </a:solidFill>
              </a:rPr>
              <a:t>, RK) will  flatten  the central cornea, and thereby reduce  its converging power. Thus, RK can be used to treat  myopia . Note that because incisions cannot produce overall </a:t>
            </a:r>
            <a:r>
              <a:rPr lang="en-US" sz="1500" i="1" dirty="0">
                <a:solidFill>
                  <a:schemeClr val="bg1">
                    <a:lumMod val="75000"/>
                  </a:schemeClr>
                </a:solidFill>
              </a:rPr>
              <a:t>steepening</a:t>
            </a:r>
            <a:r>
              <a:rPr lang="en-US" sz="1500" dirty="0">
                <a:solidFill>
                  <a:schemeClr val="bg1">
                    <a:lumMod val="75000"/>
                  </a:schemeClr>
                </a:solidFill>
              </a:rPr>
              <a:t> of the central cornea, RK cannot be used to treat hyperopia. Note also that, at this juncture, </a:t>
            </a:r>
            <a:r>
              <a:rPr lang="en-US" sz="1500" b="1" dirty="0">
                <a:solidFill>
                  <a:srgbClr val="0000FF"/>
                </a:solidFill>
              </a:rPr>
              <a:t>RK is considered obsolete, and is thus no longer performed in the US. </a:t>
            </a:r>
            <a:endParaRPr lang="en-US" sz="1500" b="1" dirty="0"/>
          </a:p>
        </p:txBody>
      </p:sp>
      <p:sp>
        <p:nvSpPr>
          <p:cNvPr id="84" name="TextBox 83">
            <a:extLst>
              <a:ext uri="{FF2B5EF4-FFF2-40B4-BE49-F238E27FC236}">
                <a16:creationId xmlns:a16="http://schemas.microsoft.com/office/drawing/2014/main" id="{4722E07F-5650-4061-B7A1-5942B6DB89D2}"/>
              </a:ext>
            </a:extLst>
          </p:cNvPr>
          <p:cNvSpPr txBox="1"/>
          <p:nvPr/>
        </p:nvSpPr>
        <p:spPr>
          <a:xfrm>
            <a:off x="562475" y="5188803"/>
            <a:ext cx="5990725" cy="584775"/>
          </a:xfrm>
          <a:prstGeom prst="rect">
            <a:avLst/>
          </a:prstGeom>
          <a:solidFill>
            <a:srgbClr val="002060"/>
          </a:solidFill>
        </p:spPr>
        <p:txBody>
          <a:bodyPr wrap="square" rtlCol="0">
            <a:spAutoFit/>
          </a:bodyPr>
          <a:lstStyle/>
          <a:p>
            <a:r>
              <a:rPr lang="en-US" sz="1600" dirty="0">
                <a:solidFill>
                  <a:schemeClr val="bg1"/>
                </a:solidFill>
              </a:rPr>
              <a:t>OTOH, </a:t>
            </a:r>
            <a:r>
              <a:rPr lang="en-US" sz="1600" i="1" dirty="0">
                <a:solidFill>
                  <a:schemeClr val="bg1"/>
                </a:solidFill>
              </a:rPr>
              <a:t>peripheral</a:t>
            </a:r>
            <a:r>
              <a:rPr lang="en-US" sz="1600" dirty="0">
                <a:solidFill>
                  <a:schemeClr val="bg1"/>
                </a:solidFill>
              </a:rPr>
              <a:t> incisional procedures to offset  </a:t>
            </a:r>
            <a:r>
              <a:rPr lang="en-US" sz="1600" i="1" dirty="0">
                <a:solidFill>
                  <a:schemeClr val="bg1"/>
                </a:solidFill>
              </a:rPr>
              <a:t>astigmatic</a:t>
            </a:r>
            <a:r>
              <a:rPr lang="en-US" sz="1600" dirty="0">
                <a:solidFill>
                  <a:schemeClr val="bg1"/>
                </a:solidFill>
              </a:rPr>
              <a:t> refractive error are an important and oft-used surgical technique</a:t>
            </a:r>
          </a:p>
        </p:txBody>
      </p:sp>
      <p:sp>
        <p:nvSpPr>
          <p:cNvPr id="45" name="Rectangle 2">
            <a:extLst>
              <a:ext uri="{FF2B5EF4-FFF2-40B4-BE49-F238E27FC236}">
                <a16:creationId xmlns:a16="http://schemas.microsoft.com/office/drawing/2014/main" id="{11D6953F-B2A5-4569-A40B-815919AC7D6A}"/>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2" name="Rectangle 1">
            <a:extLst>
              <a:ext uri="{FF2B5EF4-FFF2-40B4-BE49-F238E27FC236}">
                <a16:creationId xmlns:a16="http://schemas.microsoft.com/office/drawing/2014/main" id="{7326E9A7-ED82-4318-B0F6-E7F472942FF0}"/>
              </a:ext>
            </a:extLst>
          </p:cNvPr>
          <p:cNvSpPr/>
          <p:nvPr/>
        </p:nvSpPr>
        <p:spPr>
          <a:xfrm>
            <a:off x="5105400" y="5188803"/>
            <a:ext cx="1143000" cy="292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521298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25"/>
          <p:cNvSpPr txBox="1">
            <a:spLocks noChangeArrowheads="1"/>
          </p:cNvSpPr>
          <p:nvPr/>
        </p:nvSpPr>
        <p:spPr bwMode="auto">
          <a:xfrm>
            <a:off x="2880004" y="3276600"/>
            <a:ext cx="190148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R</a:t>
            </a:r>
            <a:r>
              <a:rPr lang="en-US" altLang="en-US" sz="1600" dirty="0">
                <a:solidFill>
                  <a:schemeClr val="bg1">
                    <a:lumMod val="75000"/>
                  </a:schemeClr>
                </a:solidFill>
              </a:rPr>
              <a:t>adial </a:t>
            </a:r>
            <a:r>
              <a:rPr lang="en-US" altLang="en-US" sz="1700" b="1" dirty="0">
                <a:solidFill>
                  <a:schemeClr val="bg1">
                    <a:lumMod val="75000"/>
                  </a:schemeClr>
                </a:solidFill>
              </a:rPr>
              <a:t>K</a:t>
            </a:r>
            <a:r>
              <a:rPr lang="en-US" altLang="en-US" sz="1600" dirty="0">
                <a:solidFill>
                  <a:schemeClr val="bg1">
                    <a:lumMod val="75000"/>
                  </a:schemeClr>
                </a:solidFill>
              </a:rPr>
              <a:t>eratotomy</a:t>
            </a:r>
          </a:p>
        </p:txBody>
      </p:sp>
      <p:sp>
        <p:nvSpPr>
          <p:cNvPr id="61" name="Text Box 25"/>
          <p:cNvSpPr txBox="1">
            <a:spLocks noChangeArrowheads="1"/>
          </p:cNvSpPr>
          <p:nvPr/>
        </p:nvSpPr>
        <p:spPr bwMode="auto">
          <a:xfrm>
            <a:off x="2708489" y="3592902"/>
            <a:ext cx="204094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A</a:t>
            </a:r>
            <a:r>
              <a:rPr lang="en-US" altLang="en-US" sz="1600" dirty="0">
                <a:solidFill>
                  <a:schemeClr val="bg1">
                    <a:lumMod val="75000"/>
                  </a:schemeClr>
                </a:solidFill>
              </a:rPr>
              <a:t>rcuate </a:t>
            </a:r>
            <a:r>
              <a:rPr lang="en-US" altLang="en-US" sz="1700" b="1" dirty="0">
                <a:solidFill>
                  <a:schemeClr val="bg1">
                    <a:lumMod val="75000"/>
                  </a:schemeClr>
                </a:solidFill>
              </a:rPr>
              <a:t>K</a:t>
            </a:r>
            <a:r>
              <a:rPr lang="en-US" altLang="en-US" sz="1600" dirty="0">
                <a:solidFill>
                  <a:schemeClr val="bg1">
                    <a:lumMod val="75000"/>
                  </a:schemeClr>
                </a:solidFill>
              </a:rPr>
              <a:t>eratotomy</a:t>
            </a:r>
          </a:p>
        </p:txBody>
      </p:sp>
      <p:sp>
        <p:nvSpPr>
          <p:cNvPr id="62" name="Text Box 25"/>
          <p:cNvSpPr txBox="1">
            <a:spLocks noChangeArrowheads="1"/>
          </p:cNvSpPr>
          <p:nvPr/>
        </p:nvSpPr>
        <p:spPr bwMode="auto">
          <a:xfrm>
            <a:off x="2251215" y="3886619"/>
            <a:ext cx="252665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L</a:t>
            </a:r>
            <a:r>
              <a:rPr lang="en-US" altLang="en-US" sz="1600" dirty="0">
                <a:solidFill>
                  <a:schemeClr val="bg1">
                    <a:lumMod val="75000"/>
                  </a:schemeClr>
                </a:solidFill>
              </a:rPr>
              <a:t>imbal </a:t>
            </a:r>
            <a:r>
              <a:rPr lang="en-US" altLang="en-US" sz="1700" b="1" dirty="0">
                <a:solidFill>
                  <a:schemeClr val="bg1">
                    <a:lumMod val="75000"/>
                  </a:schemeClr>
                </a:solidFill>
              </a:rPr>
              <a:t>R</a:t>
            </a:r>
            <a:r>
              <a:rPr lang="en-US" altLang="en-US" sz="1600" dirty="0">
                <a:solidFill>
                  <a:schemeClr val="bg1">
                    <a:lumMod val="75000"/>
                  </a:schemeClr>
                </a:solidFill>
              </a:rPr>
              <a:t>elaxing </a:t>
            </a:r>
            <a:r>
              <a:rPr lang="en-US" altLang="en-US" sz="1700" b="1" dirty="0">
                <a:solidFill>
                  <a:schemeClr val="bg1">
                    <a:lumMod val="75000"/>
                  </a:schemeClr>
                </a:solidFill>
              </a:rPr>
              <a:t>I</a:t>
            </a:r>
            <a:r>
              <a:rPr lang="en-US" altLang="en-US" sz="1600" dirty="0">
                <a:solidFill>
                  <a:schemeClr val="bg1">
                    <a:lumMod val="75000"/>
                  </a:schemeClr>
                </a:solidFill>
              </a:rPr>
              <a:t>ncisions</a:t>
            </a:r>
          </a:p>
        </p:txBody>
      </p:sp>
      <p:sp>
        <p:nvSpPr>
          <p:cNvPr id="14338" name="Text Box 3"/>
          <p:cNvSpPr txBox="1">
            <a:spLocks noChangeArrowheads="1"/>
          </p:cNvSpPr>
          <p:nvPr/>
        </p:nvSpPr>
        <p:spPr bwMode="auto">
          <a:xfrm>
            <a:off x="3960815" y="762002"/>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433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dirty="0"/>
              <a:t>Corneal</a:t>
            </a:r>
          </a:p>
        </p:txBody>
      </p:sp>
      <p:sp>
        <p:nvSpPr>
          <p:cNvPr id="14340" name="Text Box 5"/>
          <p:cNvSpPr txBox="1">
            <a:spLocks noChangeArrowheads="1"/>
          </p:cNvSpPr>
          <p:nvPr/>
        </p:nvSpPr>
        <p:spPr bwMode="auto">
          <a:xfrm>
            <a:off x="4416427" y="3048002"/>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t>Incisional</a:t>
            </a:r>
          </a:p>
        </p:txBody>
      </p:sp>
      <p:sp>
        <p:nvSpPr>
          <p:cNvPr id="1434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42" name="Line 7"/>
          <p:cNvSpPr>
            <a:spLocks noChangeShapeType="1"/>
          </p:cNvSpPr>
          <p:nvPr/>
        </p:nvSpPr>
        <p:spPr bwMode="auto">
          <a:xfrm>
            <a:off x="4724400" y="1474790"/>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8"/>
          <p:cNvSpPr>
            <a:spLocks noChangeShapeType="1"/>
          </p:cNvSpPr>
          <p:nvPr/>
        </p:nvSpPr>
        <p:spPr bwMode="auto">
          <a:xfrm flipH="1">
            <a:off x="5424490" y="2522538"/>
            <a:ext cx="1158875" cy="449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9"/>
          <p:cNvSpPr>
            <a:spLocks noChangeShapeType="1"/>
          </p:cNvSpPr>
          <p:nvPr/>
        </p:nvSpPr>
        <p:spPr bwMode="auto">
          <a:xfrm>
            <a:off x="6583365" y="2544765"/>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45" name="Text Box 36"/>
          <p:cNvSpPr txBox="1">
            <a:spLocks noChangeArrowheads="1"/>
          </p:cNvSpPr>
          <p:nvPr/>
        </p:nvSpPr>
        <p:spPr bwMode="auto">
          <a:xfrm>
            <a:off x="6248400" y="3068640"/>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solidFill>
                  <a:schemeClr val="bg1">
                    <a:lumMod val="75000"/>
                  </a:schemeClr>
                </a:solidFill>
              </a:rPr>
              <a:t>Laser</a:t>
            </a:r>
          </a:p>
        </p:txBody>
      </p:sp>
      <p:sp>
        <p:nvSpPr>
          <p:cNvPr id="1434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CF3270-39B0-41A2-9B4E-A84D4D2D0200}" type="slidenum">
              <a:rPr lang="en-US" altLang="en-US" sz="1000"/>
              <a:pPr>
                <a:spcBef>
                  <a:spcPct val="0"/>
                </a:spcBef>
                <a:buClrTx/>
                <a:buSzTx/>
                <a:buFontTx/>
                <a:buNone/>
              </a:pPr>
              <a:t>151</a:t>
            </a:fld>
            <a:endParaRPr lang="en-US" altLang="en-US" sz="1000"/>
          </a:p>
        </p:txBody>
      </p:sp>
      <p:sp>
        <p:nvSpPr>
          <p:cNvPr id="14349" name="Text Box 4"/>
          <p:cNvSpPr txBox="1">
            <a:spLocks noChangeArrowheads="1"/>
          </p:cNvSpPr>
          <p:nvPr/>
        </p:nvSpPr>
        <p:spPr bwMode="auto">
          <a:xfrm>
            <a:off x="1403352"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4350"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4351"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2"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3"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sp>
        <p:nvSpPr>
          <p:cNvPr id="14354" name="Line 10"/>
          <p:cNvSpPr>
            <a:spLocks noChangeShapeType="1"/>
          </p:cNvSpPr>
          <p:nvPr/>
        </p:nvSpPr>
        <p:spPr bwMode="auto">
          <a:xfrm>
            <a:off x="4868863" y="33035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5" name="Line 11"/>
          <p:cNvSpPr>
            <a:spLocks noChangeShapeType="1"/>
          </p:cNvSpPr>
          <p:nvPr/>
        </p:nvSpPr>
        <p:spPr bwMode="auto">
          <a:xfrm>
            <a:off x="4724400" y="3455988"/>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6" name="Line 12"/>
          <p:cNvSpPr>
            <a:spLocks noChangeShapeType="1"/>
          </p:cNvSpPr>
          <p:nvPr/>
        </p:nvSpPr>
        <p:spPr bwMode="auto">
          <a:xfrm>
            <a:off x="4868863" y="34559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7" name="Line 13"/>
          <p:cNvSpPr>
            <a:spLocks noChangeShapeType="1"/>
          </p:cNvSpPr>
          <p:nvPr/>
        </p:nvSpPr>
        <p:spPr bwMode="auto">
          <a:xfrm>
            <a:off x="4724400" y="3760788"/>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8" name="Line 14"/>
          <p:cNvSpPr>
            <a:spLocks noChangeShapeType="1"/>
          </p:cNvSpPr>
          <p:nvPr/>
        </p:nvSpPr>
        <p:spPr bwMode="auto">
          <a:xfrm>
            <a:off x="4868863" y="37607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9" name="Line 15"/>
          <p:cNvSpPr>
            <a:spLocks noChangeShapeType="1"/>
          </p:cNvSpPr>
          <p:nvPr/>
        </p:nvSpPr>
        <p:spPr bwMode="auto">
          <a:xfrm>
            <a:off x="4724400" y="4065588"/>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cxnSp>
        <p:nvCxnSpPr>
          <p:cNvPr id="14" name="Straight Arrow Connector 13"/>
          <p:cNvCxnSpPr>
            <a:stCxn id="14343" idx="0"/>
          </p:cNvCxnSpPr>
          <p:nvPr/>
        </p:nvCxnSpPr>
        <p:spPr>
          <a:xfrm>
            <a:off x="6583363" y="2522538"/>
            <a:ext cx="0" cy="4492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3"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64" name="Text Box 35">
            <a:extLst>
              <a:ext uri="{FF2B5EF4-FFF2-40B4-BE49-F238E27FC236}">
                <a16:creationId xmlns:a16="http://schemas.microsoft.com/office/drawing/2014/main" id="{FE7A10A8-2B77-4248-A2F0-185DC427039D}"/>
              </a:ext>
            </a:extLst>
          </p:cNvPr>
          <p:cNvSpPr txBox="1">
            <a:spLocks noChangeArrowheads="1"/>
          </p:cNvSpPr>
          <p:nvPr/>
        </p:nvSpPr>
        <p:spPr bwMode="auto">
          <a:xfrm>
            <a:off x="4953002" y="3303590"/>
            <a:ext cx="444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chemeClr val="bg1">
                    <a:lumMod val="75000"/>
                  </a:schemeClr>
                </a:solidFill>
              </a:rPr>
              <a:t>RK</a:t>
            </a:r>
          </a:p>
        </p:txBody>
      </p:sp>
      <p:sp>
        <p:nvSpPr>
          <p:cNvPr id="65" name="Text Box 37">
            <a:extLst>
              <a:ext uri="{FF2B5EF4-FFF2-40B4-BE49-F238E27FC236}">
                <a16:creationId xmlns:a16="http://schemas.microsoft.com/office/drawing/2014/main" id="{75276CC1-D9C3-46E0-A818-562411F73D29}"/>
              </a:ext>
            </a:extLst>
          </p:cNvPr>
          <p:cNvSpPr txBox="1">
            <a:spLocks noChangeArrowheads="1"/>
          </p:cNvSpPr>
          <p:nvPr/>
        </p:nvSpPr>
        <p:spPr bwMode="auto">
          <a:xfrm>
            <a:off x="4956177" y="3608390"/>
            <a:ext cx="444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chemeClr val="bg1">
                    <a:lumMod val="75000"/>
                  </a:schemeClr>
                </a:solidFill>
              </a:rPr>
              <a:t>AK</a:t>
            </a:r>
          </a:p>
        </p:txBody>
      </p:sp>
      <p:sp>
        <p:nvSpPr>
          <p:cNvPr id="66" name="Text Box 40">
            <a:extLst>
              <a:ext uri="{FF2B5EF4-FFF2-40B4-BE49-F238E27FC236}">
                <a16:creationId xmlns:a16="http://schemas.microsoft.com/office/drawing/2014/main" id="{27862912-D642-4009-981C-1F579149D1A2}"/>
              </a:ext>
            </a:extLst>
          </p:cNvPr>
          <p:cNvSpPr txBox="1">
            <a:spLocks noChangeArrowheads="1"/>
          </p:cNvSpPr>
          <p:nvPr/>
        </p:nvSpPr>
        <p:spPr bwMode="auto">
          <a:xfrm>
            <a:off x="4953000" y="3913190"/>
            <a:ext cx="4732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chemeClr val="bg1">
                    <a:lumMod val="75000"/>
                  </a:schemeClr>
                </a:solidFill>
              </a:rPr>
              <a:t>LRI</a:t>
            </a:r>
          </a:p>
        </p:txBody>
      </p:sp>
      <p:sp>
        <p:nvSpPr>
          <p:cNvPr id="68" name="Line 11">
            <a:extLst>
              <a:ext uri="{FF2B5EF4-FFF2-40B4-BE49-F238E27FC236}">
                <a16:creationId xmlns:a16="http://schemas.microsoft.com/office/drawing/2014/main" id="{1193017D-6325-4F10-8AFA-1FCA259166C8}"/>
              </a:ext>
            </a:extLst>
          </p:cNvPr>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Line 13">
            <a:extLst>
              <a:ext uri="{FF2B5EF4-FFF2-40B4-BE49-F238E27FC236}">
                <a16:creationId xmlns:a16="http://schemas.microsoft.com/office/drawing/2014/main" id="{28687FAC-4A80-45B3-A6C1-40088610D1C9}"/>
              </a:ext>
            </a:extLst>
          </p:cNvPr>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Line 15">
            <a:extLst>
              <a:ext uri="{FF2B5EF4-FFF2-40B4-BE49-F238E27FC236}">
                <a16:creationId xmlns:a16="http://schemas.microsoft.com/office/drawing/2014/main" id="{1A77A86C-0761-4922-9384-18AFE7EBD5DD}"/>
              </a:ext>
            </a:extLst>
          </p:cNvPr>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11">
            <a:extLst>
              <a:ext uri="{FF2B5EF4-FFF2-40B4-BE49-F238E27FC236}">
                <a16:creationId xmlns:a16="http://schemas.microsoft.com/office/drawing/2014/main" id="{ACFA9703-CB76-4024-83A1-3FE29630B338}"/>
              </a:ext>
            </a:extLst>
          </p:cNvPr>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13">
            <a:extLst>
              <a:ext uri="{FF2B5EF4-FFF2-40B4-BE49-F238E27FC236}">
                <a16:creationId xmlns:a16="http://schemas.microsoft.com/office/drawing/2014/main" id="{1A2795B4-3898-4C91-89B9-F0A2049D3969}"/>
              </a:ext>
            </a:extLst>
          </p:cNvPr>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8" name="Straight Connector 77">
            <a:extLst>
              <a:ext uri="{FF2B5EF4-FFF2-40B4-BE49-F238E27FC236}">
                <a16:creationId xmlns:a16="http://schemas.microsoft.com/office/drawing/2014/main" id="{86A20214-7428-495E-B409-D06BE80FC206}"/>
              </a:ext>
            </a:extLst>
          </p:cNvPr>
          <p:cNvCxnSpPr/>
          <p:nvPr/>
        </p:nvCxnSpPr>
        <p:spPr>
          <a:xfrm>
            <a:off x="6400800" y="3429000"/>
            <a:ext cx="0" cy="1371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Text Box 35">
            <a:extLst>
              <a:ext uri="{FF2B5EF4-FFF2-40B4-BE49-F238E27FC236}">
                <a16:creationId xmlns:a16="http://schemas.microsoft.com/office/drawing/2014/main" id="{42344BC7-2FC2-4B25-9A86-25C0E4812C91}"/>
              </a:ext>
            </a:extLst>
          </p:cNvPr>
          <p:cNvSpPr txBox="1">
            <a:spLocks noChangeArrowheads="1"/>
          </p:cNvSpPr>
          <p:nvPr/>
        </p:nvSpPr>
        <p:spPr bwMode="auto">
          <a:xfrm>
            <a:off x="6530381" y="3429006"/>
            <a:ext cx="55496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89" name="Text Box 37">
            <a:extLst>
              <a:ext uri="{FF2B5EF4-FFF2-40B4-BE49-F238E27FC236}">
                <a16:creationId xmlns:a16="http://schemas.microsoft.com/office/drawing/2014/main" id="{0ADCD8AC-75FA-4C17-87C9-B8E106E7AAA4}"/>
              </a:ext>
            </a:extLst>
          </p:cNvPr>
          <p:cNvSpPr txBox="1">
            <a:spLocks noChangeArrowheads="1"/>
          </p:cNvSpPr>
          <p:nvPr/>
        </p:nvSpPr>
        <p:spPr bwMode="auto">
          <a:xfrm>
            <a:off x="6533556" y="3733806"/>
            <a:ext cx="76495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90" name="Text Box 37">
            <a:extLst>
              <a:ext uri="{FF2B5EF4-FFF2-40B4-BE49-F238E27FC236}">
                <a16:creationId xmlns:a16="http://schemas.microsoft.com/office/drawing/2014/main" id="{EA860130-05ED-484E-A1B5-2028007DAECD}"/>
              </a:ext>
            </a:extLst>
          </p:cNvPr>
          <p:cNvSpPr txBox="1">
            <a:spLocks noChangeArrowheads="1"/>
          </p:cNvSpPr>
          <p:nvPr/>
        </p:nvSpPr>
        <p:spPr bwMode="auto">
          <a:xfrm>
            <a:off x="6549431" y="4343406"/>
            <a:ext cx="694421"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92" name="Text Box 40">
            <a:extLst>
              <a:ext uri="{FF2B5EF4-FFF2-40B4-BE49-F238E27FC236}">
                <a16:creationId xmlns:a16="http://schemas.microsoft.com/office/drawing/2014/main" id="{4A5048F2-0B88-45C0-B57A-1D0CA6EA238A}"/>
              </a:ext>
            </a:extLst>
          </p:cNvPr>
          <p:cNvSpPr txBox="1">
            <a:spLocks noChangeArrowheads="1"/>
          </p:cNvSpPr>
          <p:nvPr/>
        </p:nvSpPr>
        <p:spPr bwMode="auto">
          <a:xfrm>
            <a:off x="6530381" y="4038606"/>
            <a:ext cx="1013419"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44" name="Oval 43">
            <a:extLst>
              <a:ext uri="{FF2B5EF4-FFF2-40B4-BE49-F238E27FC236}">
                <a16:creationId xmlns:a16="http://schemas.microsoft.com/office/drawing/2014/main" id="{7EFC9A6C-B6AE-44EC-94E9-B9F8C3980F22}"/>
              </a:ext>
            </a:extLst>
          </p:cNvPr>
          <p:cNvSpPr/>
          <p:nvPr/>
        </p:nvSpPr>
        <p:spPr>
          <a:xfrm>
            <a:off x="2643782" y="3200400"/>
            <a:ext cx="2918818" cy="507278"/>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70452FD3-B188-45F6-BFF7-C83319905959}"/>
              </a:ext>
            </a:extLst>
          </p:cNvPr>
          <p:cNvSpPr txBox="1"/>
          <p:nvPr/>
        </p:nvSpPr>
        <p:spPr>
          <a:xfrm>
            <a:off x="160337" y="3760592"/>
            <a:ext cx="7840663" cy="1246495"/>
          </a:xfrm>
          <a:prstGeom prst="rect">
            <a:avLst/>
          </a:prstGeom>
          <a:solidFill>
            <a:schemeClr val="accent1">
              <a:lumMod val="40000"/>
              <a:lumOff val="60000"/>
            </a:schemeClr>
          </a:solidFill>
        </p:spPr>
        <p:txBody>
          <a:bodyPr wrap="square" rtlCol="0">
            <a:spAutoFit/>
          </a:bodyPr>
          <a:lstStyle/>
          <a:p>
            <a:r>
              <a:rPr lang="en-US" sz="1500" dirty="0">
                <a:solidFill>
                  <a:schemeClr val="bg1">
                    <a:lumMod val="75000"/>
                  </a:schemeClr>
                </a:solidFill>
              </a:rPr>
              <a:t>A set of incisions oriented radially (</a:t>
            </a:r>
            <a:r>
              <a:rPr lang="en-US" sz="1500" b="1" dirty="0">
                <a:solidFill>
                  <a:schemeClr val="bg1">
                    <a:lumMod val="75000"/>
                  </a:schemeClr>
                </a:solidFill>
              </a:rPr>
              <a:t>radial keratotomy</a:t>
            </a:r>
            <a:r>
              <a:rPr lang="en-US" sz="1500" dirty="0">
                <a:solidFill>
                  <a:schemeClr val="bg1">
                    <a:lumMod val="75000"/>
                  </a:schemeClr>
                </a:solidFill>
              </a:rPr>
              <a:t>, RK) will  flatten  the central cornea, and thereby reduce  its converging power. Thus, RK can be used to treat  myopia . Note that because incisions cannot produce overall </a:t>
            </a:r>
            <a:r>
              <a:rPr lang="en-US" sz="1500" i="1" dirty="0">
                <a:solidFill>
                  <a:schemeClr val="bg1">
                    <a:lumMod val="75000"/>
                  </a:schemeClr>
                </a:solidFill>
              </a:rPr>
              <a:t>steepening</a:t>
            </a:r>
            <a:r>
              <a:rPr lang="en-US" sz="1500" dirty="0">
                <a:solidFill>
                  <a:schemeClr val="bg1">
                    <a:lumMod val="75000"/>
                  </a:schemeClr>
                </a:solidFill>
              </a:rPr>
              <a:t> of the central cornea, RK cannot be used to treat hyperopia. Note also that, at this juncture, </a:t>
            </a:r>
            <a:r>
              <a:rPr lang="en-US" sz="1500" b="1" dirty="0">
                <a:solidFill>
                  <a:srgbClr val="0000FF"/>
                </a:solidFill>
              </a:rPr>
              <a:t>RK is considered obsolete, and is thus no longer performed in the US. </a:t>
            </a:r>
            <a:endParaRPr lang="en-US" sz="1500" b="1" dirty="0"/>
          </a:p>
        </p:txBody>
      </p:sp>
      <p:sp>
        <p:nvSpPr>
          <p:cNvPr id="84" name="TextBox 83">
            <a:extLst>
              <a:ext uri="{FF2B5EF4-FFF2-40B4-BE49-F238E27FC236}">
                <a16:creationId xmlns:a16="http://schemas.microsoft.com/office/drawing/2014/main" id="{4722E07F-5650-4061-B7A1-5942B6DB89D2}"/>
              </a:ext>
            </a:extLst>
          </p:cNvPr>
          <p:cNvSpPr txBox="1"/>
          <p:nvPr/>
        </p:nvSpPr>
        <p:spPr>
          <a:xfrm>
            <a:off x="562475" y="5188803"/>
            <a:ext cx="5990725" cy="584775"/>
          </a:xfrm>
          <a:prstGeom prst="rect">
            <a:avLst/>
          </a:prstGeom>
          <a:solidFill>
            <a:srgbClr val="002060"/>
          </a:solidFill>
        </p:spPr>
        <p:txBody>
          <a:bodyPr wrap="square" rtlCol="0">
            <a:spAutoFit/>
          </a:bodyPr>
          <a:lstStyle/>
          <a:p>
            <a:r>
              <a:rPr lang="en-US" sz="1600" dirty="0">
                <a:solidFill>
                  <a:schemeClr val="bg1"/>
                </a:solidFill>
              </a:rPr>
              <a:t>OTOH, </a:t>
            </a:r>
            <a:r>
              <a:rPr lang="en-US" sz="1600" i="1" dirty="0">
                <a:solidFill>
                  <a:schemeClr val="bg1"/>
                </a:solidFill>
              </a:rPr>
              <a:t>peripheral</a:t>
            </a:r>
            <a:r>
              <a:rPr lang="en-US" sz="1600" dirty="0">
                <a:solidFill>
                  <a:schemeClr val="bg1"/>
                </a:solidFill>
              </a:rPr>
              <a:t> incisional procedures to offset  </a:t>
            </a:r>
            <a:r>
              <a:rPr lang="en-US" sz="1600" i="1" dirty="0">
                <a:solidFill>
                  <a:schemeClr val="bg1"/>
                </a:solidFill>
              </a:rPr>
              <a:t>astigmatic</a:t>
            </a:r>
            <a:r>
              <a:rPr lang="en-US" sz="1600" dirty="0">
                <a:solidFill>
                  <a:schemeClr val="bg1"/>
                </a:solidFill>
              </a:rPr>
              <a:t> refractive error are an important and oft-used surgical technique</a:t>
            </a:r>
          </a:p>
        </p:txBody>
      </p:sp>
      <p:sp>
        <p:nvSpPr>
          <p:cNvPr id="45" name="Rectangle 2">
            <a:extLst>
              <a:ext uri="{FF2B5EF4-FFF2-40B4-BE49-F238E27FC236}">
                <a16:creationId xmlns:a16="http://schemas.microsoft.com/office/drawing/2014/main" id="{11D6953F-B2A5-4569-A40B-815919AC7D6A}"/>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Tree>
    <p:extLst>
      <p:ext uri="{BB962C8B-B14F-4D97-AF65-F5344CB8AC3E}">
        <p14:creationId xmlns:p14="http://schemas.microsoft.com/office/powerpoint/2010/main" val="223494105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25"/>
          <p:cNvSpPr txBox="1">
            <a:spLocks noChangeArrowheads="1"/>
          </p:cNvSpPr>
          <p:nvPr/>
        </p:nvSpPr>
        <p:spPr bwMode="auto">
          <a:xfrm>
            <a:off x="2880004" y="3276600"/>
            <a:ext cx="190148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R</a:t>
            </a:r>
            <a:r>
              <a:rPr lang="en-US" altLang="en-US" sz="1600" dirty="0">
                <a:solidFill>
                  <a:schemeClr val="bg1">
                    <a:lumMod val="75000"/>
                  </a:schemeClr>
                </a:solidFill>
              </a:rPr>
              <a:t>adial </a:t>
            </a:r>
            <a:r>
              <a:rPr lang="en-US" altLang="en-US" sz="1700" b="1" dirty="0">
                <a:solidFill>
                  <a:schemeClr val="bg1">
                    <a:lumMod val="75000"/>
                  </a:schemeClr>
                </a:solidFill>
              </a:rPr>
              <a:t>K</a:t>
            </a:r>
            <a:r>
              <a:rPr lang="en-US" altLang="en-US" sz="1600" dirty="0">
                <a:solidFill>
                  <a:schemeClr val="bg1">
                    <a:lumMod val="75000"/>
                  </a:schemeClr>
                </a:solidFill>
              </a:rPr>
              <a:t>eratotomy</a:t>
            </a:r>
          </a:p>
        </p:txBody>
      </p:sp>
      <p:sp>
        <p:nvSpPr>
          <p:cNvPr id="14338" name="Text Box 3"/>
          <p:cNvSpPr txBox="1">
            <a:spLocks noChangeArrowheads="1"/>
          </p:cNvSpPr>
          <p:nvPr/>
        </p:nvSpPr>
        <p:spPr bwMode="auto">
          <a:xfrm>
            <a:off x="3960815" y="762002"/>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433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dirty="0"/>
              <a:t>Corneal</a:t>
            </a:r>
          </a:p>
        </p:txBody>
      </p:sp>
      <p:sp>
        <p:nvSpPr>
          <p:cNvPr id="14340" name="Text Box 5"/>
          <p:cNvSpPr txBox="1">
            <a:spLocks noChangeArrowheads="1"/>
          </p:cNvSpPr>
          <p:nvPr/>
        </p:nvSpPr>
        <p:spPr bwMode="auto">
          <a:xfrm>
            <a:off x="4416427" y="3048002"/>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t>Incisional</a:t>
            </a:r>
          </a:p>
        </p:txBody>
      </p:sp>
      <p:sp>
        <p:nvSpPr>
          <p:cNvPr id="1434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42" name="Line 7"/>
          <p:cNvSpPr>
            <a:spLocks noChangeShapeType="1"/>
          </p:cNvSpPr>
          <p:nvPr/>
        </p:nvSpPr>
        <p:spPr bwMode="auto">
          <a:xfrm>
            <a:off x="4724400" y="1474790"/>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8"/>
          <p:cNvSpPr>
            <a:spLocks noChangeShapeType="1"/>
          </p:cNvSpPr>
          <p:nvPr/>
        </p:nvSpPr>
        <p:spPr bwMode="auto">
          <a:xfrm flipH="1">
            <a:off x="5424490" y="2522538"/>
            <a:ext cx="1158875" cy="449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9"/>
          <p:cNvSpPr>
            <a:spLocks noChangeShapeType="1"/>
          </p:cNvSpPr>
          <p:nvPr/>
        </p:nvSpPr>
        <p:spPr bwMode="auto">
          <a:xfrm>
            <a:off x="6583365" y="2544765"/>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45" name="Text Box 36"/>
          <p:cNvSpPr txBox="1">
            <a:spLocks noChangeArrowheads="1"/>
          </p:cNvSpPr>
          <p:nvPr/>
        </p:nvSpPr>
        <p:spPr bwMode="auto">
          <a:xfrm>
            <a:off x="6248400" y="3068640"/>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solidFill>
                  <a:schemeClr val="bg1">
                    <a:lumMod val="75000"/>
                  </a:schemeClr>
                </a:solidFill>
              </a:rPr>
              <a:t>Laser</a:t>
            </a:r>
          </a:p>
        </p:txBody>
      </p:sp>
      <p:sp>
        <p:nvSpPr>
          <p:cNvPr id="1434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CF3270-39B0-41A2-9B4E-A84D4D2D0200}" type="slidenum">
              <a:rPr lang="en-US" altLang="en-US" sz="1000"/>
              <a:pPr>
                <a:spcBef>
                  <a:spcPct val="0"/>
                </a:spcBef>
                <a:buClrTx/>
                <a:buSzTx/>
                <a:buFontTx/>
                <a:buNone/>
              </a:pPr>
              <a:t>152</a:t>
            </a:fld>
            <a:endParaRPr lang="en-US" altLang="en-US" sz="1000"/>
          </a:p>
        </p:txBody>
      </p:sp>
      <p:sp>
        <p:nvSpPr>
          <p:cNvPr id="14349" name="Text Box 4"/>
          <p:cNvSpPr txBox="1">
            <a:spLocks noChangeArrowheads="1"/>
          </p:cNvSpPr>
          <p:nvPr/>
        </p:nvSpPr>
        <p:spPr bwMode="auto">
          <a:xfrm>
            <a:off x="1403352"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4350"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4351"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2"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3"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sp>
        <p:nvSpPr>
          <p:cNvPr id="14354" name="Line 10"/>
          <p:cNvSpPr>
            <a:spLocks noChangeShapeType="1"/>
          </p:cNvSpPr>
          <p:nvPr/>
        </p:nvSpPr>
        <p:spPr bwMode="auto">
          <a:xfrm>
            <a:off x="4868863" y="33035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5" name="Line 11"/>
          <p:cNvSpPr>
            <a:spLocks noChangeShapeType="1"/>
          </p:cNvSpPr>
          <p:nvPr/>
        </p:nvSpPr>
        <p:spPr bwMode="auto">
          <a:xfrm>
            <a:off x="4724400" y="3455988"/>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6" name="Line 12"/>
          <p:cNvSpPr>
            <a:spLocks noChangeShapeType="1"/>
          </p:cNvSpPr>
          <p:nvPr/>
        </p:nvSpPr>
        <p:spPr bwMode="auto">
          <a:xfrm>
            <a:off x="4868863" y="34559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7" name="Line 13"/>
          <p:cNvSpPr>
            <a:spLocks noChangeShapeType="1"/>
          </p:cNvSpPr>
          <p:nvPr/>
        </p:nvSpPr>
        <p:spPr bwMode="auto">
          <a:xfrm>
            <a:off x="4724400" y="376078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8" name="Line 14"/>
          <p:cNvSpPr>
            <a:spLocks noChangeShapeType="1"/>
          </p:cNvSpPr>
          <p:nvPr/>
        </p:nvSpPr>
        <p:spPr bwMode="auto">
          <a:xfrm>
            <a:off x="4868863" y="37607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9" name="Line 15"/>
          <p:cNvSpPr>
            <a:spLocks noChangeShapeType="1"/>
          </p:cNvSpPr>
          <p:nvPr/>
        </p:nvSpPr>
        <p:spPr bwMode="auto">
          <a:xfrm>
            <a:off x="4724400" y="406558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FF"/>
              </a:solidFill>
            </a:endParaRPr>
          </a:p>
        </p:txBody>
      </p:sp>
      <p:cxnSp>
        <p:nvCxnSpPr>
          <p:cNvPr id="14" name="Straight Arrow Connector 13"/>
          <p:cNvCxnSpPr>
            <a:stCxn id="14343" idx="0"/>
          </p:cNvCxnSpPr>
          <p:nvPr/>
        </p:nvCxnSpPr>
        <p:spPr>
          <a:xfrm>
            <a:off x="6583363" y="2522538"/>
            <a:ext cx="0" cy="4492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 Box 25"/>
          <p:cNvSpPr txBox="1">
            <a:spLocks noChangeArrowheads="1"/>
          </p:cNvSpPr>
          <p:nvPr/>
        </p:nvSpPr>
        <p:spPr bwMode="auto">
          <a:xfrm>
            <a:off x="2708489" y="3592902"/>
            <a:ext cx="204094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t>A</a:t>
            </a:r>
            <a:r>
              <a:rPr lang="en-US" altLang="en-US" sz="1600" dirty="0"/>
              <a:t>rcuate </a:t>
            </a:r>
            <a:r>
              <a:rPr lang="en-US" altLang="en-US" sz="1700" b="1" dirty="0"/>
              <a:t>K</a:t>
            </a:r>
            <a:r>
              <a:rPr lang="en-US" altLang="en-US" sz="1600" dirty="0"/>
              <a:t>eratotomy</a:t>
            </a:r>
          </a:p>
        </p:txBody>
      </p:sp>
      <p:sp>
        <p:nvSpPr>
          <p:cNvPr id="62" name="Text Box 25"/>
          <p:cNvSpPr txBox="1">
            <a:spLocks noChangeArrowheads="1"/>
          </p:cNvSpPr>
          <p:nvPr/>
        </p:nvSpPr>
        <p:spPr bwMode="auto">
          <a:xfrm>
            <a:off x="2251215" y="3886619"/>
            <a:ext cx="252665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rgbClr val="0000FF"/>
                </a:solidFill>
              </a:rPr>
              <a:t>L</a:t>
            </a:r>
            <a:r>
              <a:rPr lang="en-US" altLang="en-US" sz="1600" dirty="0">
                <a:solidFill>
                  <a:srgbClr val="0000FF"/>
                </a:solidFill>
              </a:rPr>
              <a:t>imbal </a:t>
            </a:r>
            <a:r>
              <a:rPr lang="en-US" altLang="en-US" sz="1700" b="1" dirty="0">
                <a:solidFill>
                  <a:srgbClr val="0000FF"/>
                </a:solidFill>
              </a:rPr>
              <a:t>R</a:t>
            </a:r>
            <a:r>
              <a:rPr lang="en-US" altLang="en-US" sz="1600" dirty="0">
                <a:solidFill>
                  <a:srgbClr val="0000FF"/>
                </a:solidFill>
              </a:rPr>
              <a:t>elaxing </a:t>
            </a:r>
            <a:r>
              <a:rPr lang="en-US" altLang="en-US" sz="1700" b="1" dirty="0">
                <a:solidFill>
                  <a:srgbClr val="0000FF"/>
                </a:solidFill>
              </a:rPr>
              <a:t>I</a:t>
            </a:r>
            <a:r>
              <a:rPr lang="en-US" altLang="en-US" sz="1600" dirty="0">
                <a:solidFill>
                  <a:srgbClr val="0000FF"/>
                </a:solidFill>
              </a:rPr>
              <a:t>ncisions</a:t>
            </a:r>
          </a:p>
        </p:txBody>
      </p:sp>
      <p:sp>
        <p:nvSpPr>
          <p:cNvPr id="63"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64" name="Text Box 35">
            <a:extLst>
              <a:ext uri="{FF2B5EF4-FFF2-40B4-BE49-F238E27FC236}">
                <a16:creationId xmlns:a16="http://schemas.microsoft.com/office/drawing/2014/main" id="{FE7A10A8-2B77-4248-A2F0-185DC427039D}"/>
              </a:ext>
            </a:extLst>
          </p:cNvPr>
          <p:cNvSpPr txBox="1">
            <a:spLocks noChangeArrowheads="1"/>
          </p:cNvSpPr>
          <p:nvPr/>
        </p:nvSpPr>
        <p:spPr bwMode="auto">
          <a:xfrm>
            <a:off x="4953002" y="3303590"/>
            <a:ext cx="444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chemeClr val="bg1">
                    <a:lumMod val="75000"/>
                  </a:schemeClr>
                </a:solidFill>
              </a:rPr>
              <a:t>RK</a:t>
            </a:r>
          </a:p>
        </p:txBody>
      </p:sp>
      <p:sp>
        <p:nvSpPr>
          <p:cNvPr id="65" name="Text Box 37">
            <a:extLst>
              <a:ext uri="{FF2B5EF4-FFF2-40B4-BE49-F238E27FC236}">
                <a16:creationId xmlns:a16="http://schemas.microsoft.com/office/drawing/2014/main" id="{75276CC1-D9C3-46E0-A818-562411F73D29}"/>
              </a:ext>
            </a:extLst>
          </p:cNvPr>
          <p:cNvSpPr txBox="1">
            <a:spLocks noChangeArrowheads="1"/>
          </p:cNvSpPr>
          <p:nvPr/>
        </p:nvSpPr>
        <p:spPr bwMode="auto">
          <a:xfrm>
            <a:off x="4956177" y="3608390"/>
            <a:ext cx="444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t>AK</a:t>
            </a:r>
          </a:p>
        </p:txBody>
      </p:sp>
      <p:sp>
        <p:nvSpPr>
          <p:cNvPr id="66" name="Text Box 40">
            <a:extLst>
              <a:ext uri="{FF2B5EF4-FFF2-40B4-BE49-F238E27FC236}">
                <a16:creationId xmlns:a16="http://schemas.microsoft.com/office/drawing/2014/main" id="{27862912-D642-4009-981C-1F579149D1A2}"/>
              </a:ext>
            </a:extLst>
          </p:cNvPr>
          <p:cNvSpPr txBox="1">
            <a:spLocks noChangeArrowheads="1"/>
          </p:cNvSpPr>
          <p:nvPr/>
        </p:nvSpPr>
        <p:spPr bwMode="auto">
          <a:xfrm>
            <a:off x="4953000" y="3913190"/>
            <a:ext cx="4732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rgbClr val="0000FF"/>
                </a:solidFill>
              </a:rPr>
              <a:t>LRI</a:t>
            </a:r>
          </a:p>
        </p:txBody>
      </p:sp>
      <p:sp>
        <p:nvSpPr>
          <p:cNvPr id="68" name="Line 11">
            <a:extLst>
              <a:ext uri="{FF2B5EF4-FFF2-40B4-BE49-F238E27FC236}">
                <a16:creationId xmlns:a16="http://schemas.microsoft.com/office/drawing/2014/main" id="{1193017D-6325-4F10-8AFA-1FCA259166C8}"/>
              </a:ext>
            </a:extLst>
          </p:cNvPr>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Line 13">
            <a:extLst>
              <a:ext uri="{FF2B5EF4-FFF2-40B4-BE49-F238E27FC236}">
                <a16:creationId xmlns:a16="http://schemas.microsoft.com/office/drawing/2014/main" id="{28687FAC-4A80-45B3-A6C1-40088610D1C9}"/>
              </a:ext>
            </a:extLst>
          </p:cNvPr>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Line 15">
            <a:extLst>
              <a:ext uri="{FF2B5EF4-FFF2-40B4-BE49-F238E27FC236}">
                <a16:creationId xmlns:a16="http://schemas.microsoft.com/office/drawing/2014/main" id="{1A77A86C-0761-4922-9384-18AFE7EBD5DD}"/>
              </a:ext>
            </a:extLst>
          </p:cNvPr>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11">
            <a:extLst>
              <a:ext uri="{FF2B5EF4-FFF2-40B4-BE49-F238E27FC236}">
                <a16:creationId xmlns:a16="http://schemas.microsoft.com/office/drawing/2014/main" id="{ACFA9703-CB76-4024-83A1-3FE29630B338}"/>
              </a:ext>
            </a:extLst>
          </p:cNvPr>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13">
            <a:extLst>
              <a:ext uri="{FF2B5EF4-FFF2-40B4-BE49-F238E27FC236}">
                <a16:creationId xmlns:a16="http://schemas.microsoft.com/office/drawing/2014/main" id="{1A2795B4-3898-4C91-89B9-F0A2049D3969}"/>
              </a:ext>
            </a:extLst>
          </p:cNvPr>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15">
            <a:extLst>
              <a:ext uri="{FF2B5EF4-FFF2-40B4-BE49-F238E27FC236}">
                <a16:creationId xmlns:a16="http://schemas.microsoft.com/office/drawing/2014/main" id="{2C990463-9154-48B8-BC7A-56A43A25CF3E}"/>
              </a:ext>
            </a:extLst>
          </p:cNvPr>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8" name="Straight Connector 77">
            <a:extLst>
              <a:ext uri="{FF2B5EF4-FFF2-40B4-BE49-F238E27FC236}">
                <a16:creationId xmlns:a16="http://schemas.microsoft.com/office/drawing/2014/main" id="{86A20214-7428-495E-B409-D06BE80FC206}"/>
              </a:ext>
            </a:extLst>
          </p:cNvPr>
          <p:cNvCxnSpPr/>
          <p:nvPr/>
        </p:nvCxnSpPr>
        <p:spPr>
          <a:xfrm>
            <a:off x="6400800" y="3429000"/>
            <a:ext cx="0" cy="1371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Text Box 35">
            <a:extLst>
              <a:ext uri="{FF2B5EF4-FFF2-40B4-BE49-F238E27FC236}">
                <a16:creationId xmlns:a16="http://schemas.microsoft.com/office/drawing/2014/main" id="{42344BC7-2FC2-4B25-9A86-25C0E4812C91}"/>
              </a:ext>
            </a:extLst>
          </p:cNvPr>
          <p:cNvSpPr txBox="1">
            <a:spLocks noChangeArrowheads="1"/>
          </p:cNvSpPr>
          <p:nvPr/>
        </p:nvSpPr>
        <p:spPr bwMode="auto">
          <a:xfrm>
            <a:off x="6530381" y="3429006"/>
            <a:ext cx="55496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89" name="Text Box 37">
            <a:extLst>
              <a:ext uri="{FF2B5EF4-FFF2-40B4-BE49-F238E27FC236}">
                <a16:creationId xmlns:a16="http://schemas.microsoft.com/office/drawing/2014/main" id="{0ADCD8AC-75FA-4C17-87C9-B8E106E7AAA4}"/>
              </a:ext>
            </a:extLst>
          </p:cNvPr>
          <p:cNvSpPr txBox="1">
            <a:spLocks noChangeArrowheads="1"/>
          </p:cNvSpPr>
          <p:nvPr/>
        </p:nvSpPr>
        <p:spPr bwMode="auto">
          <a:xfrm>
            <a:off x="6533556" y="3733806"/>
            <a:ext cx="76495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90" name="Text Box 37">
            <a:extLst>
              <a:ext uri="{FF2B5EF4-FFF2-40B4-BE49-F238E27FC236}">
                <a16:creationId xmlns:a16="http://schemas.microsoft.com/office/drawing/2014/main" id="{EA860130-05ED-484E-A1B5-2028007DAECD}"/>
              </a:ext>
            </a:extLst>
          </p:cNvPr>
          <p:cNvSpPr txBox="1">
            <a:spLocks noChangeArrowheads="1"/>
          </p:cNvSpPr>
          <p:nvPr/>
        </p:nvSpPr>
        <p:spPr bwMode="auto">
          <a:xfrm>
            <a:off x="6549431" y="4343406"/>
            <a:ext cx="694421"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91" name="Text Box 40">
            <a:extLst>
              <a:ext uri="{FF2B5EF4-FFF2-40B4-BE49-F238E27FC236}">
                <a16:creationId xmlns:a16="http://schemas.microsoft.com/office/drawing/2014/main" id="{5A7D79DB-C16E-4398-8A71-9330F38E1AAF}"/>
              </a:ext>
            </a:extLst>
          </p:cNvPr>
          <p:cNvSpPr txBox="1">
            <a:spLocks noChangeArrowheads="1"/>
          </p:cNvSpPr>
          <p:nvPr/>
        </p:nvSpPr>
        <p:spPr bwMode="auto">
          <a:xfrm>
            <a:off x="6543087" y="4648206"/>
            <a:ext cx="73289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92" name="Text Box 40">
            <a:extLst>
              <a:ext uri="{FF2B5EF4-FFF2-40B4-BE49-F238E27FC236}">
                <a16:creationId xmlns:a16="http://schemas.microsoft.com/office/drawing/2014/main" id="{4A5048F2-0B88-45C0-B57A-1D0CA6EA238A}"/>
              </a:ext>
            </a:extLst>
          </p:cNvPr>
          <p:cNvSpPr txBox="1">
            <a:spLocks noChangeArrowheads="1"/>
          </p:cNvSpPr>
          <p:nvPr/>
        </p:nvSpPr>
        <p:spPr bwMode="auto">
          <a:xfrm>
            <a:off x="6530381" y="4038606"/>
            <a:ext cx="1013419"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2" name="Frame 1">
            <a:extLst>
              <a:ext uri="{FF2B5EF4-FFF2-40B4-BE49-F238E27FC236}">
                <a16:creationId xmlns:a16="http://schemas.microsoft.com/office/drawing/2014/main" id="{21EEB29A-8DF9-4B5C-9A62-8053BEBD345A}"/>
              </a:ext>
            </a:extLst>
          </p:cNvPr>
          <p:cNvSpPr/>
          <p:nvPr/>
        </p:nvSpPr>
        <p:spPr>
          <a:xfrm>
            <a:off x="2147888" y="3490547"/>
            <a:ext cx="3414709" cy="852853"/>
          </a:xfrm>
          <a:prstGeom prst="frame">
            <a:avLst/>
          </a:prstGeom>
          <a:solidFill>
            <a:srgbClr val="FFCC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5" name="Straight Arrow Connector 4">
            <a:extLst>
              <a:ext uri="{FF2B5EF4-FFF2-40B4-BE49-F238E27FC236}">
                <a16:creationId xmlns:a16="http://schemas.microsoft.com/office/drawing/2014/main" id="{8EC946E4-4E40-4BA5-8817-59AC54A725C0}"/>
              </a:ext>
            </a:extLst>
          </p:cNvPr>
          <p:cNvCxnSpPr>
            <a:cxnSpLocks/>
          </p:cNvCxnSpPr>
          <p:nvPr/>
        </p:nvCxnSpPr>
        <p:spPr>
          <a:xfrm flipV="1">
            <a:off x="2251215" y="4343401"/>
            <a:ext cx="628789" cy="8454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AB034BA5-7E04-40BB-A7E6-5E8AFA05BB4C}"/>
              </a:ext>
            </a:extLst>
          </p:cNvPr>
          <p:cNvSpPr txBox="1"/>
          <p:nvPr/>
        </p:nvSpPr>
        <p:spPr>
          <a:xfrm>
            <a:off x="759633" y="4614446"/>
            <a:ext cx="3578993" cy="338554"/>
          </a:xfrm>
          <a:prstGeom prst="rect">
            <a:avLst/>
          </a:prstGeom>
          <a:solidFill>
            <a:schemeClr val="bg1"/>
          </a:solidFill>
        </p:spPr>
        <p:txBody>
          <a:bodyPr wrap="none" rtlCol="0">
            <a:spAutoFit/>
          </a:bodyPr>
          <a:lstStyle/>
          <a:p>
            <a:r>
              <a:rPr lang="en-US" sz="1600" dirty="0"/>
              <a:t>Specifically, this refers to </a:t>
            </a:r>
            <a:r>
              <a:rPr lang="en-US" sz="1600" b="1" dirty="0"/>
              <a:t>AK </a:t>
            </a:r>
            <a:r>
              <a:rPr lang="en-US" sz="1600" dirty="0"/>
              <a:t>and</a:t>
            </a:r>
            <a:r>
              <a:rPr lang="en-US" sz="1600" b="1" dirty="0"/>
              <a:t> LRI</a:t>
            </a:r>
          </a:p>
        </p:txBody>
      </p:sp>
      <p:sp>
        <p:nvSpPr>
          <p:cNvPr id="51" name="TextBox 50">
            <a:extLst>
              <a:ext uri="{FF2B5EF4-FFF2-40B4-BE49-F238E27FC236}">
                <a16:creationId xmlns:a16="http://schemas.microsoft.com/office/drawing/2014/main" id="{D3A44CB1-912D-4E22-BBC9-DEB97E051606}"/>
              </a:ext>
            </a:extLst>
          </p:cNvPr>
          <p:cNvSpPr txBox="1"/>
          <p:nvPr/>
        </p:nvSpPr>
        <p:spPr>
          <a:xfrm>
            <a:off x="562475" y="5188803"/>
            <a:ext cx="5990725" cy="584775"/>
          </a:xfrm>
          <a:prstGeom prst="rect">
            <a:avLst/>
          </a:prstGeom>
          <a:solidFill>
            <a:srgbClr val="002060"/>
          </a:solidFill>
        </p:spPr>
        <p:txBody>
          <a:bodyPr wrap="square" rtlCol="0">
            <a:spAutoFit/>
          </a:bodyPr>
          <a:lstStyle/>
          <a:p>
            <a:r>
              <a:rPr lang="en-US" sz="1600" dirty="0">
                <a:solidFill>
                  <a:schemeClr val="bg1"/>
                </a:solidFill>
              </a:rPr>
              <a:t>OTOH, </a:t>
            </a:r>
            <a:r>
              <a:rPr lang="en-US" sz="1600" i="1" dirty="0">
                <a:solidFill>
                  <a:schemeClr val="bg1"/>
                </a:solidFill>
              </a:rPr>
              <a:t>peripheral</a:t>
            </a:r>
            <a:r>
              <a:rPr lang="en-US" sz="1600" dirty="0">
                <a:solidFill>
                  <a:schemeClr val="bg1"/>
                </a:solidFill>
              </a:rPr>
              <a:t> incisional procedures to offset  </a:t>
            </a:r>
            <a:r>
              <a:rPr lang="en-US" sz="1600" i="1" dirty="0">
                <a:solidFill>
                  <a:schemeClr val="bg1"/>
                </a:solidFill>
              </a:rPr>
              <a:t>astigmatic</a:t>
            </a:r>
            <a:r>
              <a:rPr lang="en-US" sz="1600" dirty="0">
                <a:solidFill>
                  <a:schemeClr val="bg1"/>
                </a:solidFill>
              </a:rPr>
              <a:t> refractive error are an important and oft-used surgical technique</a:t>
            </a:r>
          </a:p>
        </p:txBody>
      </p:sp>
      <p:sp>
        <p:nvSpPr>
          <p:cNvPr id="48" name="Rectangle 2">
            <a:extLst>
              <a:ext uri="{FF2B5EF4-FFF2-40B4-BE49-F238E27FC236}">
                <a16:creationId xmlns:a16="http://schemas.microsoft.com/office/drawing/2014/main" id="{01E04CDB-1909-4FB3-8407-93F842CC3BBE}"/>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Tree>
    <p:extLst>
      <p:ext uri="{BB962C8B-B14F-4D97-AF65-F5344CB8AC3E}">
        <p14:creationId xmlns:p14="http://schemas.microsoft.com/office/powerpoint/2010/main" val="428854361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25"/>
          <p:cNvSpPr txBox="1">
            <a:spLocks noChangeArrowheads="1"/>
          </p:cNvSpPr>
          <p:nvPr/>
        </p:nvSpPr>
        <p:spPr bwMode="auto">
          <a:xfrm>
            <a:off x="2880004" y="3276600"/>
            <a:ext cx="190148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R</a:t>
            </a:r>
            <a:r>
              <a:rPr lang="en-US" altLang="en-US" sz="1600" dirty="0">
                <a:solidFill>
                  <a:schemeClr val="bg1">
                    <a:lumMod val="75000"/>
                  </a:schemeClr>
                </a:solidFill>
              </a:rPr>
              <a:t>adial </a:t>
            </a:r>
            <a:r>
              <a:rPr lang="en-US" altLang="en-US" sz="1700" b="1" dirty="0">
                <a:solidFill>
                  <a:schemeClr val="bg1">
                    <a:lumMod val="75000"/>
                  </a:schemeClr>
                </a:solidFill>
              </a:rPr>
              <a:t>K</a:t>
            </a:r>
            <a:r>
              <a:rPr lang="en-US" altLang="en-US" sz="1600" dirty="0">
                <a:solidFill>
                  <a:schemeClr val="bg1">
                    <a:lumMod val="75000"/>
                  </a:schemeClr>
                </a:solidFill>
              </a:rPr>
              <a:t>eratotomy</a:t>
            </a:r>
          </a:p>
        </p:txBody>
      </p:sp>
      <p:sp>
        <p:nvSpPr>
          <p:cNvPr id="14338" name="Text Box 3"/>
          <p:cNvSpPr txBox="1">
            <a:spLocks noChangeArrowheads="1"/>
          </p:cNvSpPr>
          <p:nvPr/>
        </p:nvSpPr>
        <p:spPr bwMode="auto">
          <a:xfrm>
            <a:off x="3960815" y="762002"/>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433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dirty="0"/>
              <a:t>Corneal</a:t>
            </a:r>
          </a:p>
        </p:txBody>
      </p:sp>
      <p:sp>
        <p:nvSpPr>
          <p:cNvPr id="14340" name="Text Box 5"/>
          <p:cNvSpPr txBox="1">
            <a:spLocks noChangeArrowheads="1"/>
          </p:cNvSpPr>
          <p:nvPr/>
        </p:nvSpPr>
        <p:spPr bwMode="auto">
          <a:xfrm>
            <a:off x="4416427" y="3048002"/>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t>Incisional</a:t>
            </a:r>
          </a:p>
        </p:txBody>
      </p:sp>
      <p:sp>
        <p:nvSpPr>
          <p:cNvPr id="1434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42" name="Line 7"/>
          <p:cNvSpPr>
            <a:spLocks noChangeShapeType="1"/>
          </p:cNvSpPr>
          <p:nvPr/>
        </p:nvSpPr>
        <p:spPr bwMode="auto">
          <a:xfrm>
            <a:off x="4724400" y="1474790"/>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8"/>
          <p:cNvSpPr>
            <a:spLocks noChangeShapeType="1"/>
          </p:cNvSpPr>
          <p:nvPr/>
        </p:nvSpPr>
        <p:spPr bwMode="auto">
          <a:xfrm flipH="1">
            <a:off x="5424490" y="2522538"/>
            <a:ext cx="1158875" cy="449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9"/>
          <p:cNvSpPr>
            <a:spLocks noChangeShapeType="1"/>
          </p:cNvSpPr>
          <p:nvPr/>
        </p:nvSpPr>
        <p:spPr bwMode="auto">
          <a:xfrm>
            <a:off x="6583365" y="2544765"/>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45" name="Text Box 36"/>
          <p:cNvSpPr txBox="1">
            <a:spLocks noChangeArrowheads="1"/>
          </p:cNvSpPr>
          <p:nvPr/>
        </p:nvSpPr>
        <p:spPr bwMode="auto">
          <a:xfrm>
            <a:off x="6248400" y="3068640"/>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solidFill>
                  <a:schemeClr val="bg1">
                    <a:lumMod val="75000"/>
                  </a:schemeClr>
                </a:solidFill>
              </a:rPr>
              <a:t>Laser</a:t>
            </a:r>
          </a:p>
        </p:txBody>
      </p:sp>
      <p:sp>
        <p:nvSpPr>
          <p:cNvPr id="1434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CF3270-39B0-41A2-9B4E-A84D4D2D0200}" type="slidenum">
              <a:rPr lang="en-US" altLang="en-US" sz="1000"/>
              <a:pPr>
                <a:spcBef>
                  <a:spcPct val="0"/>
                </a:spcBef>
                <a:buClrTx/>
                <a:buSzTx/>
                <a:buFontTx/>
                <a:buNone/>
              </a:pPr>
              <a:t>153</a:t>
            </a:fld>
            <a:endParaRPr lang="en-US" altLang="en-US" sz="1000"/>
          </a:p>
        </p:txBody>
      </p:sp>
      <p:sp>
        <p:nvSpPr>
          <p:cNvPr id="14349" name="Text Box 4"/>
          <p:cNvSpPr txBox="1">
            <a:spLocks noChangeArrowheads="1"/>
          </p:cNvSpPr>
          <p:nvPr/>
        </p:nvSpPr>
        <p:spPr bwMode="auto">
          <a:xfrm>
            <a:off x="1403352"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4350"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4351"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2"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3"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Phakic IOL</a:t>
            </a:r>
          </a:p>
        </p:txBody>
      </p:sp>
      <p:sp>
        <p:nvSpPr>
          <p:cNvPr id="14354" name="Line 10"/>
          <p:cNvSpPr>
            <a:spLocks noChangeShapeType="1"/>
          </p:cNvSpPr>
          <p:nvPr/>
        </p:nvSpPr>
        <p:spPr bwMode="auto">
          <a:xfrm>
            <a:off x="4868863" y="33035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5" name="Line 11"/>
          <p:cNvSpPr>
            <a:spLocks noChangeShapeType="1"/>
          </p:cNvSpPr>
          <p:nvPr/>
        </p:nvSpPr>
        <p:spPr bwMode="auto">
          <a:xfrm>
            <a:off x="4724400" y="3455988"/>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6" name="Line 12"/>
          <p:cNvSpPr>
            <a:spLocks noChangeShapeType="1"/>
          </p:cNvSpPr>
          <p:nvPr/>
        </p:nvSpPr>
        <p:spPr bwMode="auto">
          <a:xfrm>
            <a:off x="4868863" y="34559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7" name="Line 13"/>
          <p:cNvSpPr>
            <a:spLocks noChangeShapeType="1"/>
          </p:cNvSpPr>
          <p:nvPr/>
        </p:nvSpPr>
        <p:spPr bwMode="auto">
          <a:xfrm>
            <a:off x="4724400" y="376078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8" name="Line 14"/>
          <p:cNvSpPr>
            <a:spLocks noChangeShapeType="1"/>
          </p:cNvSpPr>
          <p:nvPr/>
        </p:nvSpPr>
        <p:spPr bwMode="auto">
          <a:xfrm>
            <a:off x="4868863" y="37607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9" name="Line 15"/>
          <p:cNvSpPr>
            <a:spLocks noChangeShapeType="1"/>
          </p:cNvSpPr>
          <p:nvPr/>
        </p:nvSpPr>
        <p:spPr bwMode="auto">
          <a:xfrm>
            <a:off x="4724400" y="406558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FF"/>
              </a:solidFill>
            </a:endParaRPr>
          </a:p>
        </p:txBody>
      </p:sp>
      <p:cxnSp>
        <p:nvCxnSpPr>
          <p:cNvPr id="14" name="Straight Arrow Connector 13"/>
          <p:cNvCxnSpPr>
            <a:stCxn id="14343" idx="0"/>
          </p:cNvCxnSpPr>
          <p:nvPr/>
        </p:nvCxnSpPr>
        <p:spPr>
          <a:xfrm>
            <a:off x="6583363" y="2522538"/>
            <a:ext cx="0" cy="4492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 Box 25"/>
          <p:cNvSpPr txBox="1">
            <a:spLocks noChangeArrowheads="1"/>
          </p:cNvSpPr>
          <p:nvPr/>
        </p:nvSpPr>
        <p:spPr bwMode="auto">
          <a:xfrm>
            <a:off x="2708489" y="3592902"/>
            <a:ext cx="204094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t>A</a:t>
            </a:r>
            <a:r>
              <a:rPr lang="en-US" altLang="en-US" sz="1600" dirty="0"/>
              <a:t>rcuate </a:t>
            </a:r>
            <a:r>
              <a:rPr lang="en-US" altLang="en-US" sz="1700" b="1" dirty="0"/>
              <a:t>K</a:t>
            </a:r>
            <a:r>
              <a:rPr lang="en-US" altLang="en-US" sz="1600" dirty="0"/>
              <a:t>eratotomy</a:t>
            </a:r>
          </a:p>
        </p:txBody>
      </p:sp>
      <p:sp>
        <p:nvSpPr>
          <p:cNvPr id="62" name="Text Box 25"/>
          <p:cNvSpPr txBox="1">
            <a:spLocks noChangeArrowheads="1"/>
          </p:cNvSpPr>
          <p:nvPr/>
        </p:nvSpPr>
        <p:spPr bwMode="auto">
          <a:xfrm>
            <a:off x="2251215" y="3886619"/>
            <a:ext cx="252665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rgbClr val="0000FF"/>
                </a:solidFill>
              </a:rPr>
              <a:t>L</a:t>
            </a:r>
            <a:r>
              <a:rPr lang="en-US" altLang="en-US" sz="1600" dirty="0">
                <a:solidFill>
                  <a:srgbClr val="0000FF"/>
                </a:solidFill>
              </a:rPr>
              <a:t>imbal </a:t>
            </a:r>
            <a:r>
              <a:rPr lang="en-US" altLang="en-US" sz="1700" b="1" dirty="0">
                <a:solidFill>
                  <a:srgbClr val="0000FF"/>
                </a:solidFill>
              </a:rPr>
              <a:t>R</a:t>
            </a:r>
            <a:r>
              <a:rPr lang="en-US" altLang="en-US" sz="1600" dirty="0">
                <a:solidFill>
                  <a:srgbClr val="0000FF"/>
                </a:solidFill>
              </a:rPr>
              <a:t>elaxing </a:t>
            </a:r>
            <a:r>
              <a:rPr lang="en-US" altLang="en-US" sz="1700" b="1" dirty="0">
                <a:solidFill>
                  <a:srgbClr val="0000FF"/>
                </a:solidFill>
              </a:rPr>
              <a:t>I</a:t>
            </a:r>
            <a:r>
              <a:rPr lang="en-US" altLang="en-US" sz="1600" dirty="0">
                <a:solidFill>
                  <a:srgbClr val="0000FF"/>
                </a:solidFill>
              </a:rPr>
              <a:t>ncisions</a:t>
            </a:r>
          </a:p>
        </p:txBody>
      </p:sp>
      <p:sp>
        <p:nvSpPr>
          <p:cNvPr id="63"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64" name="Text Box 35">
            <a:extLst>
              <a:ext uri="{FF2B5EF4-FFF2-40B4-BE49-F238E27FC236}">
                <a16:creationId xmlns:a16="http://schemas.microsoft.com/office/drawing/2014/main" id="{FE7A10A8-2B77-4248-A2F0-185DC427039D}"/>
              </a:ext>
            </a:extLst>
          </p:cNvPr>
          <p:cNvSpPr txBox="1">
            <a:spLocks noChangeArrowheads="1"/>
          </p:cNvSpPr>
          <p:nvPr/>
        </p:nvSpPr>
        <p:spPr bwMode="auto">
          <a:xfrm>
            <a:off x="4953002" y="3303590"/>
            <a:ext cx="444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chemeClr val="bg1">
                    <a:lumMod val="75000"/>
                  </a:schemeClr>
                </a:solidFill>
              </a:rPr>
              <a:t>RK</a:t>
            </a:r>
          </a:p>
        </p:txBody>
      </p:sp>
      <p:sp>
        <p:nvSpPr>
          <p:cNvPr id="65" name="Text Box 37">
            <a:extLst>
              <a:ext uri="{FF2B5EF4-FFF2-40B4-BE49-F238E27FC236}">
                <a16:creationId xmlns:a16="http://schemas.microsoft.com/office/drawing/2014/main" id="{75276CC1-D9C3-46E0-A818-562411F73D29}"/>
              </a:ext>
            </a:extLst>
          </p:cNvPr>
          <p:cNvSpPr txBox="1">
            <a:spLocks noChangeArrowheads="1"/>
          </p:cNvSpPr>
          <p:nvPr/>
        </p:nvSpPr>
        <p:spPr bwMode="auto">
          <a:xfrm>
            <a:off x="4956177" y="3608390"/>
            <a:ext cx="444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t>AK</a:t>
            </a:r>
          </a:p>
        </p:txBody>
      </p:sp>
      <p:sp>
        <p:nvSpPr>
          <p:cNvPr id="66" name="Text Box 40">
            <a:extLst>
              <a:ext uri="{FF2B5EF4-FFF2-40B4-BE49-F238E27FC236}">
                <a16:creationId xmlns:a16="http://schemas.microsoft.com/office/drawing/2014/main" id="{27862912-D642-4009-981C-1F579149D1A2}"/>
              </a:ext>
            </a:extLst>
          </p:cNvPr>
          <p:cNvSpPr txBox="1">
            <a:spLocks noChangeArrowheads="1"/>
          </p:cNvSpPr>
          <p:nvPr/>
        </p:nvSpPr>
        <p:spPr bwMode="auto">
          <a:xfrm>
            <a:off x="4953000" y="3913190"/>
            <a:ext cx="4732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rgbClr val="0000FF"/>
                </a:solidFill>
              </a:rPr>
              <a:t>LRI</a:t>
            </a:r>
          </a:p>
        </p:txBody>
      </p:sp>
      <p:sp>
        <p:nvSpPr>
          <p:cNvPr id="68" name="Line 11">
            <a:extLst>
              <a:ext uri="{FF2B5EF4-FFF2-40B4-BE49-F238E27FC236}">
                <a16:creationId xmlns:a16="http://schemas.microsoft.com/office/drawing/2014/main" id="{1193017D-6325-4F10-8AFA-1FCA259166C8}"/>
              </a:ext>
            </a:extLst>
          </p:cNvPr>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Line 13">
            <a:extLst>
              <a:ext uri="{FF2B5EF4-FFF2-40B4-BE49-F238E27FC236}">
                <a16:creationId xmlns:a16="http://schemas.microsoft.com/office/drawing/2014/main" id="{28687FAC-4A80-45B3-A6C1-40088610D1C9}"/>
              </a:ext>
            </a:extLst>
          </p:cNvPr>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Line 15">
            <a:extLst>
              <a:ext uri="{FF2B5EF4-FFF2-40B4-BE49-F238E27FC236}">
                <a16:creationId xmlns:a16="http://schemas.microsoft.com/office/drawing/2014/main" id="{1A77A86C-0761-4922-9384-18AFE7EBD5DD}"/>
              </a:ext>
            </a:extLst>
          </p:cNvPr>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11">
            <a:extLst>
              <a:ext uri="{FF2B5EF4-FFF2-40B4-BE49-F238E27FC236}">
                <a16:creationId xmlns:a16="http://schemas.microsoft.com/office/drawing/2014/main" id="{ACFA9703-CB76-4024-83A1-3FE29630B338}"/>
              </a:ext>
            </a:extLst>
          </p:cNvPr>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13">
            <a:extLst>
              <a:ext uri="{FF2B5EF4-FFF2-40B4-BE49-F238E27FC236}">
                <a16:creationId xmlns:a16="http://schemas.microsoft.com/office/drawing/2014/main" id="{1A2795B4-3898-4C91-89B9-F0A2049D3969}"/>
              </a:ext>
            </a:extLst>
          </p:cNvPr>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15">
            <a:extLst>
              <a:ext uri="{FF2B5EF4-FFF2-40B4-BE49-F238E27FC236}">
                <a16:creationId xmlns:a16="http://schemas.microsoft.com/office/drawing/2014/main" id="{2C990463-9154-48B8-BC7A-56A43A25CF3E}"/>
              </a:ext>
            </a:extLst>
          </p:cNvPr>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8" name="Straight Connector 77">
            <a:extLst>
              <a:ext uri="{FF2B5EF4-FFF2-40B4-BE49-F238E27FC236}">
                <a16:creationId xmlns:a16="http://schemas.microsoft.com/office/drawing/2014/main" id="{86A20214-7428-495E-B409-D06BE80FC206}"/>
              </a:ext>
            </a:extLst>
          </p:cNvPr>
          <p:cNvCxnSpPr/>
          <p:nvPr/>
        </p:nvCxnSpPr>
        <p:spPr>
          <a:xfrm>
            <a:off x="6400800" y="3429000"/>
            <a:ext cx="0" cy="1371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Text Box 35">
            <a:extLst>
              <a:ext uri="{FF2B5EF4-FFF2-40B4-BE49-F238E27FC236}">
                <a16:creationId xmlns:a16="http://schemas.microsoft.com/office/drawing/2014/main" id="{42344BC7-2FC2-4B25-9A86-25C0E4812C91}"/>
              </a:ext>
            </a:extLst>
          </p:cNvPr>
          <p:cNvSpPr txBox="1">
            <a:spLocks noChangeArrowheads="1"/>
          </p:cNvSpPr>
          <p:nvPr/>
        </p:nvSpPr>
        <p:spPr bwMode="auto">
          <a:xfrm>
            <a:off x="6530381" y="3429006"/>
            <a:ext cx="55496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89" name="Text Box 37">
            <a:extLst>
              <a:ext uri="{FF2B5EF4-FFF2-40B4-BE49-F238E27FC236}">
                <a16:creationId xmlns:a16="http://schemas.microsoft.com/office/drawing/2014/main" id="{0ADCD8AC-75FA-4C17-87C9-B8E106E7AAA4}"/>
              </a:ext>
            </a:extLst>
          </p:cNvPr>
          <p:cNvSpPr txBox="1">
            <a:spLocks noChangeArrowheads="1"/>
          </p:cNvSpPr>
          <p:nvPr/>
        </p:nvSpPr>
        <p:spPr bwMode="auto">
          <a:xfrm>
            <a:off x="6533556" y="3733806"/>
            <a:ext cx="76495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90" name="Text Box 37">
            <a:extLst>
              <a:ext uri="{FF2B5EF4-FFF2-40B4-BE49-F238E27FC236}">
                <a16:creationId xmlns:a16="http://schemas.microsoft.com/office/drawing/2014/main" id="{EA860130-05ED-484E-A1B5-2028007DAECD}"/>
              </a:ext>
            </a:extLst>
          </p:cNvPr>
          <p:cNvSpPr txBox="1">
            <a:spLocks noChangeArrowheads="1"/>
          </p:cNvSpPr>
          <p:nvPr/>
        </p:nvSpPr>
        <p:spPr bwMode="auto">
          <a:xfrm>
            <a:off x="6549431" y="4343406"/>
            <a:ext cx="694421"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91" name="Text Box 40">
            <a:extLst>
              <a:ext uri="{FF2B5EF4-FFF2-40B4-BE49-F238E27FC236}">
                <a16:creationId xmlns:a16="http://schemas.microsoft.com/office/drawing/2014/main" id="{5A7D79DB-C16E-4398-8A71-9330F38E1AAF}"/>
              </a:ext>
            </a:extLst>
          </p:cNvPr>
          <p:cNvSpPr txBox="1">
            <a:spLocks noChangeArrowheads="1"/>
          </p:cNvSpPr>
          <p:nvPr/>
        </p:nvSpPr>
        <p:spPr bwMode="auto">
          <a:xfrm>
            <a:off x="6543087" y="4648206"/>
            <a:ext cx="73289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92" name="Text Box 40">
            <a:extLst>
              <a:ext uri="{FF2B5EF4-FFF2-40B4-BE49-F238E27FC236}">
                <a16:creationId xmlns:a16="http://schemas.microsoft.com/office/drawing/2014/main" id="{4A5048F2-0B88-45C0-B57A-1D0CA6EA238A}"/>
              </a:ext>
            </a:extLst>
          </p:cNvPr>
          <p:cNvSpPr txBox="1">
            <a:spLocks noChangeArrowheads="1"/>
          </p:cNvSpPr>
          <p:nvPr/>
        </p:nvSpPr>
        <p:spPr bwMode="auto">
          <a:xfrm>
            <a:off x="6530381" y="4038606"/>
            <a:ext cx="1013419"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2" name="Frame 1">
            <a:extLst>
              <a:ext uri="{FF2B5EF4-FFF2-40B4-BE49-F238E27FC236}">
                <a16:creationId xmlns:a16="http://schemas.microsoft.com/office/drawing/2014/main" id="{21EEB29A-8DF9-4B5C-9A62-8053BEBD345A}"/>
              </a:ext>
            </a:extLst>
          </p:cNvPr>
          <p:cNvSpPr/>
          <p:nvPr/>
        </p:nvSpPr>
        <p:spPr>
          <a:xfrm>
            <a:off x="2147888" y="3490547"/>
            <a:ext cx="3414709" cy="852853"/>
          </a:xfrm>
          <a:prstGeom prst="frame">
            <a:avLst/>
          </a:prstGeom>
          <a:solidFill>
            <a:srgbClr val="FFCC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5" name="Straight Arrow Connector 4">
            <a:extLst>
              <a:ext uri="{FF2B5EF4-FFF2-40B4-BE49-F238E27FC236}">
                <a16:creationId xmlns:a16="http://schemas.microsoft.com/office/drawing/2014/main" id="{8EC946E4-4E40-4BA5-8817-59AC54A725C0}"/>
              </a:ext>
            </a:extLst>
          </p:cNvPr>
          <p:cNvCxnSpPr>
            <a:cxnSpLocks/>
          </p:cNvCxnSpPr>
          <p:nvPr/>
        </p:nvCxnSpPr>
        <p:spPr>
          <a:xfrm flipV="1">
            <a:off x="2251215" y="4343401"/>
            <a:ext cx="628789" cy="84540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AB034BA5-7E04-40BB-A7E6-5E8AFA05BB4C}"/>
              </a:ext>
            </a:extLst>
          </p:cNvPr>
          <p:cNvSpPr txBox="1"/>
          <p:nvPr/>
        </p:nvSpPr>
        <p:spPr>
          <a:xfrm>
            <a:off x="759633" y="4614446"/>
            <a:ext cx="3522759" cy="338554"/>
          </a:xfrm>
          <a:prstGeom prst="rect">
            <a:avLst/>
          </a:prstGeom>
          <a:solidFill>
            <a:schemeClr val="bg1"/>
          </a:solidFill>
        </p:spPr>
        <p:txBody>
          <a:bodyPr wrap="none" rtlCol="0">
            <a:spAutoFit/>
          </a:bodyPr>
          <a:lstStyle/>
          <a:p>
            <a:r>
              <a:rPr lang="en-US" sz="1600" dirty="0">
                <a:solidFill>
                  <a:schemeClr val="bg1">
                    <a:lumMod val="75000"/>
                  </a:schemeClr>
                </a:solidFill>
              </a:rPr>
              <a:t>Specifically, this refers to </a:t>
            </a:r>
            <a:r>
              <a:rPr lang="en-US" sz="1600" i="1" dirty="0">
                <a:solidFill>
                  <a:schemeClr val="bg1">
                    <a:lumMod val="75000"/>
                  </a:schemeClr>
                </a:solidFill>
              </a:rPr>
              <a:t>AK</a:t>
            </a:r>
            <a:r>
              <a:rPr lang="en-US" sz="1600" dirty="0">
                <a:solidFill>
                  <a:schemeClr val="bg1">
                    <a:lumMod val="75000"/>
                  </a:schemeClr>
                </a:solidFill>
              </a:rPr>
              <a:t> and </a:t>
            </a:r>
            <a:r>
              <a:rPr lang="en-US" sz="1600" i="1" dirty="0">
                <a:solidFill>
                  <a:schemeClr val="bg1">
                    <a:lumMod val="75000"/>
                  </a:schemeClr>
                </a:solidFill>
              </a:rPr>
              <a:t>LPI</a:t>
            </a:r>
          </a:p>
        </p:txBody>
      </p:sp>
      <p:sp>
        <p:nvSpPr>
          <p:cNvPr id="51" name="TextBox 50">
            <a:extLst>
              <a:ext uri="{FF2B5EF4-FFF2-40B4-BE49-F238E27FC236}">
                <a16:creationId xmlns:a16="http://schemas.microsoft.com/office/drawing/2014/main" id="{D3A44CB1-912D-4E22-BBC9-DEB97E051606}"/>
              </a:ext>
            </a:extLst>
          </p:cNvPr>
          <p:cNvSpPr txBox="1"/>
          <p:nvPr/>
        </p:nvSpPr>
        <p:spPr>
          <a:xfrm>
            <a:off x="562475" y="5188803"/>
            <a:ext cx="5990725" cy="584775"/>
          </a:xfrm>
          <a:prstGeom prst="rect">
            <a:avLst/>
          </a:prstGeom>
          <a:solidFill>
            <a:srgbClr val="002060"/>
          </a:solidFill>
        </p:spPr>
        <p:txBody>
          <a:bodyPr wrap="square" rtlCol="0">
            <a:spAutoFit/>
          </a:bodyPr>
          <a:lstStyle/>
          <a:p>
            <a:r>
              <a:rPr lang="en-US" sz="1600" dirty="0">
                <a:solidFill>
                  <a:schemeClr val="accent6">
                    <a:lumMod val="75000"/>
                  </a:schemeClr>
                </a:solidFill>
              </a:rPr>
              <a:t>OTOH, </a:t>
            </a:r>
            <a:r>
              <a:rPr lang="en-US" sz="1600" i="1" dirty="0">
                <a:solidFill>
                  <a:schemeClr val="accent6">
                    <a:lumMod val="75000"/>
                  </a:schemeClr>
                </a:solidFill>
              </a:rPr>
              <a:t>peripheral</a:t>
            </a:r>
            <a:r>
              <a:rPr lang="en-US" sz="1600" dirty="0">
                <a:solidFill>
                  <a:schemeClr val="accent6">
                    <a:lumMod val="75000"/>
                  </a:schemeClr>
                </a:solidFill>
              </a:rPr>
              <a:t> incisional procedures to offset </a:t>
            </a:r>
            <a:r>
              <a:rPr lang="en-US" sz="1600" i="1" dirty="0">
                <a:solidFill>
                  <a:schemeClr val="accent6">
                    <a:lumMod val="75000"/>
                  </a:schemeClr>
                </a:solidFill>
              </a:rPr>
              <a:t>astigmatic</a:t>
            </a:r>
            <a:r>
              <a:rPr lang="en-US" sz="1600" dirty="0">
                <a:solidFill>
                  <a:schemeClr val="accent6">
                    <a:lumMod val="75000"/>
                  </a:schemeClr>
                </a:solidFill>
              </a:rPr>
              <a:t> refractive error are an important and oft-used surgical technique</a:t>
            </a:r>
          </a:p>
        </p:txBody>
      </p:sp>
      <p:sp>
        <p:nvSpPr>
          <p:cNvPr id="49" name="Rectangle 2">
            <a:extLst>
              <a:ext uri="{FF2B5EF4-FFF2-40B4-BE49-F238E27FC236}">
                <a16:creationId xmlns:a16="http://schemas.microsoft.com/office/drawing/2014/main" id="{3211A07E-71BF-4EDB-8FC7-73439A727312}"/>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48" name="TextBox 47">
            <a:extLst>
              <a:ext uri="{FF2B5EF4-FFF2-40B4-BE49-F238E27FC236}">
                <a16:creationId xmlns:a16="http://schemas.microsoft.com/office/drawing/2014/main" id="{446E1DD2-A05B-413A-B4F8-31CBB21D29B3}"/>
              </a:ext>
            </a:extLst>
          </p:cNvPr>
          <p:cNvSpPr txBox="1"/>
          <p:nvPr/>
        </p:nvSpPr>
        <p:spPr>
          <a:xfrm>
            <a:off x="571468" y="4490692"/>
            <a:ext cx="7581932" cy="1600438"/>
          </a:xfrm>
          <a:prstGeom prst="rect">
            <a:avLst/>
          </a:prstGeom>
          <a:solidFill>
            <a:srgbClr val="CCFFCC"/>
          </a:solidFill>
        </p:spPr>
        <p:txBody>
          <a:bodyPr wrap="square" rtlCol="0">
            <a:spAutoFit/>
          </a:bodyPr>
          <a:lstStyle/>
          <a:p>
            <a:r>
              <a:rPr lang="en-US" sz="1400" dirty="0"/>
              <a:t>Both AK and LRI incisions are placed on the  steep  meridian of the cornea, in pairs located on opposite sides of the cornea. AK incisions are made in the  paracentral  cornea, whereas LRI are made at the  limbus  (as </a:t>
            </a:r>
            <a:r>
              <a:rPr lang="en-US" sz="1400" dirty="0">
                <a:solidFill>
                  <a:srgbClr val="CCFFCC"/>
                </a:solidFill>
              </a:rPr>
              <a:t>their name implies). Both techniques have the effect of  flattening the meridian in which they’re placed, but through a process called  </a:t>
            </a:r>
            <a:r>
              <a:rPr lang="en-US" sz="1400" i="1" dirty="0">
                <a:solidFill>
                  <a:srgbClr val="CCFFCC"/>
                </a:solidFill>
              </a:rPr>
              <a:t>coupling , </a:t>
            </a:r>
            <a:r>
              <a:rPr lang="en-US" sz="1400" dirty="0">
                <a:solidFill>
                  <a:srgbClr val="CCFFCC"/>
                </a:solidFill>
              </a:rPr>
              <a:t> steepening  the meridian 90 deg away. The most common indication for AK is correction of astigmatism in an eye that is s/p  penetrating keratoplasty . LRI are typically placed at the time of  cataract surgery to correct corneal astigmatism in hopes of producing better UCVA post-op. </a:t>
            </a:r>
          </a:p>
        </p:txBody>
      </p:sp>
      <p:sp>
        <p:nvSpPr>
          <p:cNvPr id="4" name="Rectangle 3">
            <a:extLst>
              <a:ext uri="{FF2B5EF4-FFF2-40B4-BE49-F238E27FC236}">
                <a16:creationId xmlns:a16="http://schemas.microsoft.com/office/drawing/2014/main" id="{56638E93-9189-4BDF-90D5-D1ADC0FB1E20}"/>
              </a:ext>
            </a:extLst>
          </p:cNvPr>
          <p:cNvSpPr/>
          <p:nvPr/>
        </p:nvSpPr>
        <p:spPr>
          <a:xfrm>
            <a:off x="4153115" y="4495800"/>
            <a:ext cx="558430" cy="2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steep v flat</a:t>
            </a:r>
          </a:p>
        </p:txBody>
      </p:sp>
      <p:sp>
        <p:nvSpPr>
          <p:cNvPr id="50" name="Rectangle 49">
            <a:extLst>
              <a:ext uri="{FF2B5EF4-FFF2-40B4-BE49-F238E27FC236}">
                <a16:creationId xmlns:a16="http://schemas.microsoft.com/office/drawing/2014/main" id="{C16FA2A3-F4B2-408B-AFD9-0067DA6F4FA1}"/>
              </a:ext>
            </a:extLst>
          </p:cNvPr>
          <p:cNvSpPr/>
          <p:nvPr/>
        </p:nvSpPr>
        <p:spPr>
          <a:xfrm>
            <a:off x="5232770" y="4767102"/>
            <a:ext cx="1015630" cy="256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paracentral v limbal</a:t>
            </a:r>
          </a:p>
        </p:txBody>
      </p:sp>
      <p:sp>
        <p:nvSpPr>
          <p:cNvPr id="52" name="Rectangle 51">
            <a:extLst>
              <a:ext uri="{FF2B5EF4-FFF2-40B4-BE49-F238E27FC236}">
                <a16:creationId xmlns:a16="http://schemas.microsoft.com/office/drawing/2014/main" id="{745A1A45-E488-46D2-971D-44A0FBF910C2}"/>
              </a:ext>
            </a:extLst>
          </p:cNvPr>
          <p:cNvSpPr/>
          <p:nvPr/>
        </p:nvSpPr>
        <p:spPr>
          <a:xfrm>
            <a:off x="1989323" y="4974292"/>
            <a:ext cx="1015630" cy="256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paracentral K v limbal K</a:t>
            </a:r>
          </a:p>
        </p:txBody>
      </p:sp>
    </p:spTree>
    <p:extLst>
      <p:ext uri="{BB962C8B-B14F-4D97-AF65-F5344CB8AC3E}">
        <p14:creationId xmlns:p14="http://schemas.microsoft.com/office/powerpoint/2010/main" val="234705192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25"/>
          <p:cNvSpPr txBox="1">
            <a:spLocks noChangeArrowheads="1"/>
          </p:cNvSpPr>
          <p:nvPr/>
        </p:nvSpPr>
        <p:spPr bwMode="auto">
          <a:xfrm>
            <a:off x="2880004" y="3276600"/>
            <a:ext cx="190148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R</a:t>
            </a:r>
            <a:r>
              <a:rPr lang="en-US" altLang="en-US" sz="1600" dirty="0">
                <a:solidFill>
                  <a:schemeClr val="bg1">
                    <a:lumMod val="75000"/>
                  </a:schemeClr>
                </a:solidFill>
              </a:rPr>
              <a:t>adial </a:t>
            </a:r>
            <a:r>
              <a:rPr lang="en-US" altLang="en-US" sz="1700" b="1" dirty="0">
                <a:solidFill>
                  <a:schemeClr val="bg1">
                    <a:lumMod val="75000"/>
                  </a:schemeClr>
                </a:solidFill>
              </a:rPr>
              <a:t>K</a:t>
            </a:r>
            <a:r>
              <a:rPr lang="en-US" altLang="en-US" sz="1600" dirty="0">
                <a:solidFill>
                  <a:schemeClr val="bg1">
                    <a:lumMod val="75000"/>
                  </a:schemeClr>
                </a:solidFill>
              </a:rPr>
              <a:t>eratotomy</a:t>
            </a:r>
          </a:p>
        </p:txBody>
      </p:sp>
      <p:sp>
        <p:nvSpPr>
          <p:cNvPr id="14338" name="Text Box 3"/>
          <p:cNvSpPr txBox="1">
            <a:spLocks noChangeArrowheads="1"/>
          </p:cNvSpPr>
          <p:nvPr/>
        </p:nvSpPr>
        <p:spPr bwMode="auto">
          <a:xfrm>
            <a:off x="3960815" y="762002"/>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433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dirty="0"/>
              <a:t>Corneal</a:t>
            </a:r>
          </a:p>
        </p:txBody>
      </p:sp>
      <p:sp>
        <p:nvSpPr>
          <p:cNvPr id="14340" name="Text Box 5"/>
          <p:cNvSpPr txBox="1">
            <a:spLocks noChangeArrowheads="1"/>
          </p:cNvSpPr>
          <p:nvPr/>
        </p:nvSpPr>
        <p:spPr bwMode="auto">
          <a:xfrm>
            <a:off x="4416427" y="3048002"/>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t>Incisional</a:t>
            </a:r>
          </a:p>
        </p:txBody>
      </p:sp>
      <p:sp>
        <p:nvSpPr>
          <p:cNvPr id="1434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42" name="Line 7"/>
          <p:cNvSpPr>
            <a:spLocks noChangeShapeType="1"/>
          </p:cNvSpPr>
          <p:nvPr/>
        </p:nvSpPr>
        <p:spPr bwMode="auto">
          <a:xfrm>
            <a:off x="4724400" y="1474790"/>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8"/>
          <p:cNvSpPr>
            <a:spLocks noChangeShapeType="1"/>
          </p:cNvSpPr>
          <p:nvPr/>
        </p:nvSpPr>
        <p:spPr bwMode="auto">
          <a:xfrm flipH="1">
            <a:off x="5424490" y="2522538"/>
            <a:ext cx="1158875" cy="449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9"/>
          <p:cNvSpPr>
            <a:spLocks noChangeShapeType="1"/>
          </p:cNvSpPr>
          <p:nvPr/>
        </p:nvSpPr>
        <p:spPr bwMode="auto">
          <a:xfrm>
            <a:off x="6583365" y="2544765"/>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45" name="Text Box 36"/>
          <p:cNvSpPr txBox="1">
            <a:spLocks noChangeArrowheads="1"/>
          </p:cNvSpPr>
          <p:nvPr/>
        </p:nvSpPr>
        <p:spPr bwMode="auto">
          <a:xfrm>
            <a:off x="6248400" y="3068640"/>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solidFill>
                  <a:schemeClr val="bg1">
                    <a:lumMod val="75000"/>
                  </a:schemeClr>
                </a:solidFill>
              </a:rPr>
              <a:t>Laser</a:t>
            </a:r>
          </a:p>
        </p:txBody>
      </p:sp>
      <p:sp>
        <p:nvSpPr>
          <p:cNvPr id="1434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CF3270-39B0-41A2-9B4E-A84D4D2D0200}" type="slidenum">
              <a:rPr lang="en-US" altLang="en-US" sz="1000"/>
              <a:pPr>
                <a:spcBef>
                  <a:spcPct val="0"/>
                </a:spcBef>
                <a:buClrTx/>
                <a:buSzTx/>
                <a:buFontTx/>
                <a:buNone/>
              </a:pPr>
              <a:t>154</a:t>
            </a:fld>
            <a:endParaRPr lang="en-US" altLang="en-US" sz="1000"/>
          </a:p>
        </p:txBody>
      </p:sp>
      <p:sp>
        <p:nvSpPr>
          <p:cNvPr id="14349" name="Text Box 4"/>
          <p:cNvSpPr txBox="1">
            <a:spLocks noChangeArrowheads="1"/>
          </p:cNvSpPr>
          <p:nvPr/>
        </p:nvSpPr>
        <p:spPr bwMode="auto">
          <a:xfrm>
            <a:off x="1403352"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4350"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4351"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2"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3"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Phakic IOL</a:t>
            </a:r>
          </a:p>
        </p:txBody>
      </p:sp>
      <p:sp>
        <p:nvSpPr>
          <p:cNvPr id="14354" name="Line 10"/>
          <p:cNvSpPr>
            <a:spLocks noChangeShapeType="1"/>
          </p:cNvSpPr>
          <p:nvPr/>
        </p:nvSpPr>
        <p:spPr bwMode="auto">
          <a:xfrm>
            <a:off x="4868863" y="33035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5" name="Line 11"/>
          <p:cNvSpPr>
            <a:spLocks noChangeShapeType="1"/>
          </p:cNvSpPr>
          <p:nvPr/>
        </p:nvSpPr>
        <p:spPr bwMode="auto">
          <a:xfrm>
            <a:off x="4724400" y="3455988"/>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6" name="Line 12"/>
          <p:cNvSpPr>
            <a:spLocks noChangeShapeType="1"/>
          </p:cNvSpPr>
          <p:nvPr/>
        </p:nvSpPr>
        <p:spPr bwMode="auto">
          <a:xfrm>
            <a:off x="4868863" y="34559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7" name="Line 13"/>
          <p:cNvSpPr>
            <a:spLocks noChangeShapeType="1"/>
          </p:cNvSpPr>
          <p:nvPr/>
        </p:nvSpPr>
        <p:spPr bwMode="auto">
          <a:xfrm>
            <a:off x="4724400" y="376078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8" name="Line 14"/>
          <p:cNvSpPr>
            <a:spLocks noChangeShapeType="1"/>
          </p:cNvSpPr>
          <p:nvPr/>
        </p:nvSpPr>
        <p:spPr bwMode="auto">
          <a:xfrm>
            <a:off x="4868863" y="37607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9" name="Line 15"/>
          <p:cNvSpPr>
            <a:spLocks noChangeShapeType="1"/>
          </p:cNvSpPr>
          <p:nvPr/>
        </p:nvSpPr>
        <p:spPr bwMode="auto">
          <a:xfrm>
            <a:off x="4724400" y="406558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FF"/>
              </a:solidFill>
            </a:endParaRPr>
          </a:p>
        </p:txBody>
      </p:sp>
      <p:cxnSp>
        <p:nvCxnSpPr>
          <p:cNvPr id="14" name="Straight Arrow Connector 13"/>
          <p:cNvCxnSpPr>
            <a:stCxn id="14343" idx="0"/>
          </p:cNvCxnSpPr>
          <p:nvPr/>
        </p:nvCxnSpPr>
        <p:spPr>
          <a:xfrm>
            <a:off x="6583363" y="2522538"/>
            <a:ext cx="0" cy="4492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 Box 25"/>
          <p:cNvSpPr txBox="1">
            <a:spLocks noChangeArrowheads="1"/>
          </p:cNvSpPr>
          <p:nvPr/>
        </p:nvSpPr>
        <p:spPr bwMode="auto">
          <a:xfrm>
            <a:off x="2708489" y="3592902"/>
            <a:ext cx="204094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t>A</a:t>
            </a:r>
            <a:r>
              <a:rPr lang="en-US" altLang="en-US" sz="1600" dirty="0"/>
              <a:t>rcuate </a:t>
            </a:r>
            <a:r>
              <a:rPr lang="en-US" altLang="en-US" sz="1700" b="1" dirty="0"/>
              <a:t>K</a:t>
            </a:r>
            <a:r>
              <a:rPr lang="en-US" altLang="en-US" sz="1600" dirty="0"/>
              <a:t>eratotomy</a:t>
            </a:r>
          </a:p>
        </p:txBody>
      </p:sp>
      <p:sp>
        <p:nvSpPr>
          <p:cNvPr id="62" name="Text Box 25"/>
          <p:cNvSpPr txBox="1">
            <a:spLocks noChangeArrowheads="1"/>
          </p:cNvSpPr>
          <p:nvPr/>
        </p:nvSpPr>
        <p:spPr bwMode="auto">
          <a:xfrm>
            <a:off x="2251215" y="3886619"/>
            <a:ext cx="252665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rgbClr val="0000FF"/>
                </a:solidFill>
              </a:rPr>
              <a:t>L</a:t>
            </a:r>
            <a:r>
              <a:rPr lang="en-US" altLang="en-US" sz="1600" dirty="0">
                <a:solidFill>
                  <a:srgbClr val="0000FF"/>
                </a:solidFill>
              </a:rPr>
              <a:t>imbal </a:t>
            </a:r>
            <a:r>
              <a:rPr lang="en-US" altLang="en-US" sz="1700" b="1" dirty="0">
                <a:solidFill>
                  <a:srgbClr val="0000FF"/>
                </a:solidFill>
              </a:rPr>
              <a:t>R</a:t>
            </a:r>
            <a:r>
              <a:rPr lang="en-US" altLang="en-US" sz="1600" dirty="0">
                <a:solidFill>
                  <a:srgbClr val="0000FF"/>
                </a:solidFill>
              </a:rPr>
              <a:t>elaxing </a:t>
            </a:r>
            <a:r>
              <a:rPr lang="en-US" altLang="en-US" sz="1700" b="1" dirty="0">
                <a:solidFill>
                  <a:srgbClr val="0000FF"/>
                </a:solidFill>
              </a:rPr>
              <a:t>I</a:t>
            </a:r>
            <a:r>
              <a:rPr lang="en-US" altLang="en-US" sz="1600" dirty="0">
                <a:solidFill>
                  <a:srgbClr val="0000FF"/>
                </a:solidFill>
              </a:rPr>
              <a:t>ncisions</a:t>
            </a:r>
          </a:p>
        </p:txBody>
      </p:sp>
      <p:sp>
        <p:nvSpPr>
          <p:cNvPr id="63"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64" name="Text Box 35">
            <a:extLst>
              <a:ext uri="{FF2B5EF4-FFF2-40B4-BE49-F238E27FC236}">
                <a16:creationId xmlns:a16="http://schemas.microsoft.com/office/drawing/2014/main" id="{FE7A10A8-2B77-4248-A2F0-185DC427039D}"/>
              </a:ext>
            </a:extLst>
          </p:cNvPr>
          <p:cNvSpPr txBox="1">
            <a:spLocks noChangeArrowheads="1"/>
          </p:cNvSpPr>
          <p:nvPr/>
        </p:nvSpPr>
        <p:spPr bwMode="auto">
          <a:xfrm>
            <a:off x="4953002" y="3303590"/>
            <a:ext cx="444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chemeClr val="bg1">
                    <a:lumMod val="75000"/>
                  </a:schemeClr>
                </a:solidFill>
              </a:rPr>
              <a:t>RK</a:t>
            </a:r>
          </a:p>
        </p:txBody>
      </p:sp>
      <p:sp>
        <p:nvSpPr>
          <p:cNvPr id="65" name="Text Box 37">
            <a:extLst>
              <a:ext uri="{FF2B5EF4-FFF2-40B4-BE49-F238E27FC236}">
                <a16:creationId xmlns:a16="http://schemas.microsoft.com/office/drawing/2014/main" id="{75276CC1-D9C3-46E0-A818-562411F73D29}"/>
              </a:ext>
            </a:extLst>
          </p:cNvPr>
          <p:cNvSpPr txBox="1">
            <a:spLocks noChangeArrowheads="1"/>
          </p:cNvSpPr>
          <p:nvPr/>
        </p:nvSpPr>
        <p:spPr bwMode="auto">
          <a:xfrm>
            <a:off x="4956177" y="3608390"/>
            <a:ext cx="444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t>AK</a:t>
            </a:r>
          </a:p>
        </p:txBody>
      </p:sp>
      <p:sp>
        <p:nvSpPr>
          <p:cNvPr id="66" name="Text Box 40">
            <a:extLst>
              <a:ext uri="{FF2B5EF4-FFF2-40B4-BE49-F238E27FC236}">
                <a16:creationId xmlns:a16="http://schemas.microsoft.com/office/drawing/2014/main" id="{27862912-D642-4009-981C-1F579149D1A2}"/>
              </a:ext>
            </a:extLst>
          </p:cNvPr>
          <p:cNvSpPr txBox="1">
            <a:spLocks noChangeArrowheads="1"/>
          </p:cNvSpPr>
          <p:nvPr/>
        </p:nvSpPr>
        <p:spPr bwMode="auto">
          <a:xfrm>
            <a:off x="4953000" y="3913190"/>
            <a:ext cx="4732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rgbClr val="0000FF"/>
                </a:solidFill>
              </a:rPr>
              <a:t>LRI</a:t>
            </a:r>
          </a:p>
        </p:txBody>
      </p:sp>
      <p:sp>
        <p:nvSpPr>
          <p:cNvPr id="68" name="Line 11">
            <a:extLst>
              <a:ext uri="{FF2B5EF4-FFF2-40B4-BE49-F238E27FC236}">
                <a16:creationId xmlns:a16="http://schemas.microsoft.com/office/drawing/2014/main" id="{1193017D-6325-4F10-8AFA-1FCA259166C8}"/>
              </a:ext>
            </a:extLst>
          </p:cNvPr>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Line 13">
            <a:extLst>
              <a:ext uri="{FF2B5EF4-FFF2-40B4-BE49-F238E27FC236}">
                <a16:creationId xmlns:a16="http://schemas.microsoft.com/office/drawing/2014/main" id="{28687FAC-4A80-45B3-A6C1-40088610D1C9}"/>
              </a:ext>
            </a:extLst>
          </p:cNvPr>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Line 15">
            <a:extLst>
              <a:ext uri="{FF2B5EF4-FFF2-40B4-BE49-F238E27FC236}">
                <a16:creationId xmlns:a16="http://schemas.microsoft.com/office/drawing/2014/main" id="{1A77A86C-0761-4922-9384-18AFE7EBD5DD}"/>
              </a:ext>
            </a:extLst>
          </p:cNvPr>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11">
            <a:extLst>
              <a:ext uri="{FF2B5EF4-FFF2-40B4-BE49-F238E27FC236}">
                <a16:creationId xmlns:a16="http://schemas.microsoft.com/office/drawing/2014/main" id="{ACFA9703-CB76-4024-83A1-3FE29630B338}"/>
              </a:ext>
            </a:extLst>
          </p:cNvPr>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13">
            <a:extLst>
              <a:ext uri="{FF2B5EF4-FFF2-40B4-BE49-F238E27FC236}">
                <a16:creationId xmlns:a16="http://schemas.microsoft.com/office/drawing/2014/main" id="{1A2795B4-3898-4C91-89B9-F0A2049D3969}"/>
              </a:ext>
            </a:extLst>
          </p:cNvPr>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15">
            <a:extLst>
              <a:ext uri="{FF2B5EF4-FFF2-40B4-BE49-F238E27FC236}">
                <a16:creationId xmlns:a16="http://schemas.microsoft.com/office/drawing/2014/main" id="{2C990463-9154-48B8-BC7A-56A43A25CF3E}"/>
              </a:ext>
            </a:extLst>
          </p:cNvPr>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8" name="Straight Connector 77">
            <a:extLst>
              <a:ext uri="{FF2B5EF4-FFF2-40B4-BE49-F238E27FC236}">
                <a16:creationId xmlns:a16="http://schemas.microsoft.com/office/drawing/2014/main" id="{86A20214-7428-495E-B409-D06BE80FC206}"/>
              </a:ext>
            </a:extLst>
          </p:cNvPr>
          <p:cNvCxnSpPr/>
          <p:nvPr/>
        </p:nvCxnSpPr>
        <p:spPr>
          <a:xfrm>
            <a:off x="6400800" y="3429000"/>
            <a:ext cx="0" cy="1371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Text Box 35">
            <a:extLst>
              <a:ext uri="{FF2B5EF4-FFF2-40B4-BE49-F238E27FC236}">
                <a16:creationId xmlns:a16="http://schemas.microsoft.com/office/drawing/2014/main" id="{42344BC7-2FC2-4B25-9A86-25C0E4812C91}"/>
              </a:ext>
            </a:extLst>
          </p:cNvPr>
          <p:cNvSpPr txBox="1">
            <a:spLocks noChangeArrowheads="1"/>
          </p:cNvSpPr>
          <p:nvPr/>
        </p:nvSpPr>
        <p:spPr bwMode="auto">
          <a:xfrm>
            <a:off x="6530381" y="3429006"/>
            <a:ext cx="55496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89" name="Text Box 37">
            <a:extLst>
              <a:ext uri="{FF2B5EF4-FFF2-40B4-BE49-F238E27FC236}">
                <a16:creationId xmlns:a16="http://schemas.microsoft.com/office/drawing/2014/main" id="{0ADCD8AC-75FA-4C17-87C9-B8E106E7AAA4}"/>
              </a:ext>
            </a:extLst>
          </p:cNvPr>
          <p:cNvSpPr txBox="1">
            <a:spLocks noChangeArrowheads="1"/>
          </p:cNvSpPr>
          <p:nvPr/>
        </p:nvSpPr>
        <p:spPr bwMode="auto">
          <a:xfrm>
            <a:off x="6533556" y="3733806"/>
            <a:ext cx="76495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90" name="Text Box 37">
            <a:extLst>
              <a:ext uri="{FF2B5EF4-FFF2-40B4-BE49-F238E27FC236}">
                <a16:creationId xmlns:a16="http://schemas.microsoft.com/office/drawing/2014/main" id="{EA860130-05ED-484E-A1B5-2028007DAECD}"/>
              </a:ext>
            </a:extLst>
          </p:cNvPr>
          <p:cNvSpPr txBox="1">
            <a:spLocks noChangeArrowheads="1"/>
          </p:cNvSpPr>
          <p:nvPr/>
        </p:nvSpPr>
        <p:spPr bwMode="auto">
          <a:xfrm>
            <a:off x="6549431" y="4343406"/>
            <a:ext cx="694421"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91" name="Text Box 40">
            <a:extLst>
              <a:ext uri="{FF2B5EF4-FFF2-40B4-BE49-F238E27FC236}">
                <a16:creationId xmlns:a16="http://schemas.microsoft.com/office/drawing/2014/main" id="{5A7D79DB-C16E-4398-8A71-9330F38E1AAF}"/>
              </a:ext>
            </a:extLst>
          </p:cNvPr>
          <p:cNvSpPr txBox="1">
            <a:spLocks noChangeArrowheads="1"/>
          </p:cNvSpPr>
          <p:nvPr/>
        </p:nvSpPr>
        <p:spPr bwMode="auto">
          <a:xfrm>
            <a:off x="6543087" y="4648206"/>
            <a:ext cx="73289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92" name="Text Box 40">
            <a:extLst>
              <a:ext uri="{FF2B5EF4-FFF2-40B4-BE49-F238E27FC236}">
                <a16:creationId xmlns:a16="http://schemas.microsoft.com/office/drawing/2014/main" id="{4A5048F2-0B88-45C0-B57A-1D0CA6EA238A}"/>
              </a:ext>
            </a:extLst>
          </p:cNvPr>
          <p:cNvSpPr txBox="1">
            <a:spLocks noChangeArrowheads="1"/>
          </p:cNvSpPr>
          <p:nvPr/>
        </p:nvSpPr>
        <p:spPr bwMode="auto">
          <a:xfrm>
            <a:off x="6530381" y="4038606"/>
            <a:ext cx="1013419"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2" name="Frame 1">
            <a:extLst>
              <a:ext uri="{FF2B5EF4-FFF2-40B4-BE49-F238E27FC236}">
                <a16:creationId xmlns:a16="http://schemas.microsoft.com/office/drawing/2014/main" id="{21EEB29A-8DF9-4B5C-9A62-8053BEBD345A}"/>
              </a:ext>
            </a:extLst>
          </p:cNvPr>
          <p:cNvSpPr/>
          <p:nvPr/>
        </p:nvSpPr>
        <p:spPr>
          <a:xfrm>
            <a:off x="2147888" y="3490547"/>
            <a:ext cx="3414709" cy="852853"/>
          </a:xfrm>
          <a:prstGeom prst="frame">
            <a:avLst/>
          </a:prstGeom>
          <a:solidFill>
            <a:srgbClr val="FFCC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5" name="Straight Arrow Connector 4">
            <a:extLst>
              <a:ext uri="{FF2B5EF4-FFF2-40B4-BE49-F238E27FC236}">
                <a16:creationId xmlns:a16="http://schemas.microsoft.com/office/drawing/2014/main" id="{8EC946E4-4E40-4BA5-8817-59AC54A725C0}"/>
              </a:ext>
            </a:extLst>
          </p:cNvPr>
          <p:cNvCxnSpPr>
            <a:cxnSpLocks/>
          </p:cNvCxnSpPr>
          <p:nvPr/>
        </p:nvCxnSpPr>
        <p:spPr>
          <a:xfrm flipV="1">
            <a:off x="2251215" y="4343401"/>
            <a:ext cx="628789" cy="84540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AB034BA5-7E04-40BB-A7E6-5E8AFA05BB4C}"/>
              </a:ext>
            </a:extLst>
          </p:cNvPr>
          <p:cNvSpPr txBox="1"/>
          <p:nvPr/>
        </p:nvSpPr>
        <p:spPr>
          <a:xfrm>
            <a:off x="759633" y="4614446"/>
            <a:ext cx="3522759" cy="338554"/>
          </a:xfrm>
          <a:prstGeom prst="rect">
            <a:avLst/>
          </a:prstGeom>
          <a:solidFill>
            <a:schemeClr val="bg1"/>
          </a:solidFill>
        </p:spPr>
        <p:txBody>
          <a:bodyPr wrap="none" rtlCol="0">
            <a:spAutoFit/>
          </a:bodyPr>
          <a:lstStyle/>
          <a:p>
            <a:r>
              <a:rPr lang="en-US" sz="1600" dirty="0">
                <a:solidFill>
                  <a:schemeClr val="bg1">
                    <a:lumMod val="75000"/>
                  </a:schemeClr>
                </a:solidFill>
              </a:rPr>
              <a:t>Specifically, this refers to </a:t>
            </a:r>
            <a:r>
              <a:rPr lang="en-US" sz="1600" i="1" dirty="0">
                <a:solidFill>
                  <a:schemeClr val="bg1">
                    <a:lumMod val="75000"/>
                  </a:schemeClr>
                </a:solidFill>
              </a:rPr>
              <a:t>AK</a:t>
            </a:r>
            <a:r>
              <a:rPr lang="en-US" sz="1600" dirty="0">
                <a:solidFill>
                  <a:schemeClr val="bg1">
                    <a:lumMod val="75000"/>
                  </a:schemeClr>
                </a:solidFill>
              </a:rPr>
              <a:t> and </a:t>
            </a:r>
            <a:r>
              <a:rPr lang="en-US" sz="1600" i="1" dirty="0">
                <a:solidFill>
                  <a:schemeClr val="bg1">
                    <a:lumMod val="75000"/>
                  </a:schemeClr>
                </a:solidFill>
              </a:rPr>
              <a:t>LPI</a:t>
            </a:r>
          </a:p>
        </p:txBody>
      </p:sp>
      <p:sp>
        <p:nvSpPr>
          <p:cNvPr id="51" name="TextBox 50">
            <a:extLst>
              <a:ext uri="{FF2B5EF4-FFF2-40B4-BE49-F238E27FC236}">
                <a16:creationId xmlns:a16="http://schemas.microsoft.com/office/drawing/2014/main" id="{D3A44CB1-912D-4E22-BBC9-DEB97E051606}"/>
              </a:ext>
            </a:extLst>
          </p:cNvPr>
          <p:cNvSpPr txBox="1"/>
          <p:nvPr/>
        </p:nvSpPr>
        <p:spPr>
          <a:xfrm>
            <a:off x="562475" y="5188803"/>
            <a:ext cx="5990725" cy="584775"/>
          </a:xfrm>
          <a:prstGeom prst="rect">
            <a:avLst/>
          </a:prstGeom>
          <a:solidFill>
            <a:srgbClr val="002060"/>
          </a:solidFill>
        </p:spPr>
        <p:txBody>
          <a:bodyPr wrap="square" rtlCol="0">
            <a:spAutoFit/>
          </a:bodyPr>
          <a:lstStyle/>
          <a:p>
            <a:r>
              <a:rPr lang="en-US" sz="1600" dirty="0">
                <a:solidFill>
                  <a:schemeClr val="accent6">
                    <a:lumMod val="75000"/>
                  </a:schemeClr>
                </a:solidFill>
              </a:rPr>
              <a:t>OTOH, </a:t>
            </a:r>
            <a:r>
              <a:rPr lang="en-US" sz="1600" i="1" dirty="0">
                <a:solidFill>
                  <a:schemeClr val="accent6">
                    <a:lumMod val="75000"/>
                  </a:schemeClr>
                </a:solidFill>
              </a:rPr>
              <a:t>peripheral</a:t>
            </a:r>
            <a:r>
              <a:rPr lang="en-US" sz="1600" dirty="0">
                <a:solidFill>
                  <a:schemeClr val="accent6">
                    <a:lumMod val="75000"/>
                  </a:schemeClr>
                </a:solidFill>
              </a:rPr>
              <a:t> incisional procedures to offset </a:t>
            </a:r>
            <a:r>
              <a:rPr lang="en-US" sz="1600" i="1" dirty="0">
                <a:solidFill>
                  <a:schemeClr val="accent6">
                    <a:lumMod val="75000"/>
                  </a:schemeClr>
                </a:solidFill>
              </a:rPr>
              <a:t>astigmatic</a:t>
            </a:r>
            <a:r>
              <a:rPr lang="en-US" sz="1600" dirty="0">
                <a:solidFill>
                  <a:schemeClr val="accent6">
                    <a:lumMod val="75000"/>
                  </a:schemeClr>
                </a:solidFill>
              </a:rPr>
              <a:t> refractive error are an important and oft-used surgical technique</a:t>
            </a:r>
          </a:p>
        </p:txBody>
      </p:sp>
      <p:sp>
        <p:nvSpPr>
          <p:cNvPr id="49" name="Rectangle 2">
            <a:extLst>
              <a:ext uri="{FF2B5EF4-FFF2-40B4-BE49-F238E27FC236}">
                <a16:creationId xmlns:a16="http://schemas.microsoft.com/office/drawing/2014/main" id="{3211A07E-71BF-4EDB-8FC7-73439A727312}"/>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48" name="TextBox 47">
            <a:extLst>
              <a:ext uri="{FF2B5EF4-FFF2-40B4-BE49-F238E27FC236}">
                <a16:creationId xmlns:a16="http://schemas.microsoft.com/office/drawing/2014/main" id="{446E1DD2-A05B-413A-B4F8-31CBB21D29B3}"/>
              </a:ext>
            </a:extLst>
          </p:cNvPr>
          <p:cNvSpPr txBox="1"/>
          <p:nvPr/>
        </p:nvSpPr>
        <p:spPr>
          <a:xfrm>
            <a:off x="571468" y="4490692"/>
            <a:ext cx="7581932" cy="1600438"/>
          </a:xfrm>
          <a:prstGeom prst="rect">
            <a:avLst/>
          </a:prstGeom>
          <a:solidFill>
            <a:srgbClr val="CCFFCC"/>
          </a:solidFill>
        </p:spPr>
        <p:txBody>
          <a:bodyPr wrap="square" rtlCol="0">
            <a:spAutoFit/>
          </a:bodyPr>
          <a:lstStyle/>
          <a:p>
            <a:r>
              <a:rPr lang="en-US" sz="1400" dirty="0"/>
              <a:t>Both AK and LRI incisions are placed on the  steep  meridian of the cornea, in pairs located on opposite sides of the cornea. AK incisions are made in the  paracentral  cornea, whereas LRI are made at the  limbus  (as their name implies).</a:t>
            </a:r>
            <a:r>
              <a:rPr lang="en-US" sz="1400" dirty="0">
                <a:solidFill>
                  <a:srgbClr val="CCFFCC"/>
                </a:solidFill>
              </a:rPr>
              <a:t>). Both techniques have the effect of  flattening the meridian in which they’re placed, but through a process called  </a:t>
            </a:r>
            <a:r>
              <a:rPr lang="en-US" sz="1400" i="1" dirty="0">
                <a:solidFill>
                  <a:srgbClr val="CCFFCC"/>
                </a:solidFill>
              </a:rPr>
              <a:t>coupling , </a:t>
            </a:r>
            <a:r>
              <a:rPr lang="en-US" sz="1400" dirty="0">
                <a:solidFill>
                  <a:srgbClr val="CCFFCC"/>
                </a:solidFill>
              </a:rPr>
              <a:t> steepening  the meridian 90 deg away. The most common indication for AK is correction of astigmatism in an eye that is s/p  penetrating keratoplasty . LRI are typically placed at the time of  cataract surgery to correct corneal astigmatism in hopes of producing better UCVA post-op. </a:t>
            </a:r>
          </a:p>
        </p:txBody>
      </p:sp>
    </p:spTree>
    <p:extLst>
      <p:ext uri="{BB962C8B-B14F-4D97-AF65-F5344CB8AC3E}">
        <p14:creationId xmlns:p14="http://schemas.microsoft.com/office/powerpoint/2010/main" val="187612921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CF3270-39B0-41A2-9B4E-A84D4D2D0200}" type="slidenum">
              <a:rPr lang="en-US" altLang="en-US" sz="1000"/>
              <a:pPr>
                <a:spcBef>
                  <a:spcPct val="0"/>
                </a:spcBef>
                <a:buClrTx/>
                <a:buSzTx/>
                <a:buFontTx/>
                <a:buNone/>
              </a:pPr>
              <a:t>155</a:t>
            </a:fld>
            <a:endParaRPr lang="en-US" altLang="en-US" sz="1000"/>
          </a:p>
        </p:txBody>
      </p:sp>
      <p:sp>
        <p:nvSpPr>
          <p:cNvPr id="49" name="Rectangle 2">
            <a:extLst>
              <a:ext uri="{FF2B5EF4-FFF2-40B4-BE49-F238E27FC236}">
                <a16:creationId xmlns:a16="http://schemas.microsoft.com/office/drawing/2014/main" id="{A7C9837B-472C-467A-AE2C-677A34ABB674}"/>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pic>
        <p:nvPicPr>
          <p:cNvPr id="7" name="Picture 6">
            <a:extLst>
              <a:ext uri="{FF2B5EF4-FFF2-40B4-BE49-F238E27FC236}">
                <a16:creationId xmlns:a16="http://schemas.microsoft.com/office/drawing/2014/main" id="{8C9E82E8-9F39-45A9-89DE-575A7B3AEB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769" y="1750096"/>
            <a:ext cx="4257688" cy="3452970"/>
          </a:xfrm>
          <a:prstGeom prst="rect">
            <a:avLst/>
          </a:prstGeom>
        </p:spPr>
      </p:pic>
      <p:pic>
        <p:nvPicPr>
          <p:cNvPr id="8" name="Picture 7">
            <a:extLst>
              <a:ext uri="{FF2B5EF4-FFF2-40B4-BE49-F238E27FC236}">
                <a16:creationId xmlns:a16="http://schemas.microsoft.com/office/drawing/2014/main" id="{F7BAF644-5226-480A-B0A9-A6A232FC0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3405" y="2020545"/>
            <a:ext cx="4140292" cy="2912071"/>
          </a:xfrm>
          <a:prstGeom prst="rect">
            <a:avLst/>
          </a:prstGeom>
        </p:spPr>
      </p:pic>
      <p:sp>
        <p:nvSpPr>
          <p:cNvPr id="9" name="TextBox 8">
            <a:extLst>
              <a:ext uri="{FF2B5EF4-FFF2-40B4-BE49-F238E27FC236}">
                <a16:creationId xmlns:a16="http://schemas.microsoft.com/office/drawing/2014/main" id="{B4419C62-5C47-4158-8735-647C4296D46A}"/>
              </a:ext>
            </a:extLst>
          </p:cNvPr>
          <p:cNvSpPr txBox="1"/>
          <p:nvPr/>
        </p:nvSpPr>
        <p:spPr>
          <a:xfrm>
            <a:off x="1620903" y="5747528"/>
            <a:ext cx="1441420" cy="369332"/>
          </a:xfrm>
          <a:prstGeom prst="rect">
            <a:avLst/>
          </a:prstGeom>
          <a:noFill/>
        </p:spPr>
        <p:txBody>
          <a:bodyPr wrap="none" rtlCol="0">
            <a:spAutoFit/>
          </a:bodyPr>
          <a:lstStyle/>
          <a:p>
            <a:r>
              <a:rPr lang="en-US" dirty="0"/>
              <a:t>AK incisions</a:t>
            </a:r>
          </a:p>
        </p:txBody>
      </p:sp>
      <p:sp>
        <p:nvSpPr>
          <p:cNvPr id="10" name="TextBox 9">
            <a:extLst>
              <a:ext uri="{FF2B5EF4-FFF2-40B4-BE49-F238E27FC236}">
                <a16:creationId xmlns:a16="http://schemas.microsoft.com/office/drawing/2014/main" id="{0CD3271E-23EE-4246-A871-6DC6B41E58B4}"/>
              </a:ext>
            </a:extLst>
          </p:cNvPr>
          <p:cNvSpPr txBox="1"/>
          <p:nvPr/>
        </p:nvSpPr>
        <p:spPr>
          <a:xfrm>
            <a:off x="6177180" y="5764768"/>
            <a:ext cx="1428596" cy="369332"/>
          </a:xfrm>
          <a:prstGeom prst="rect">
            <a:avLst/>
          </a:prstGeom>
          <a:noFill/>
        </p:spPr>
        <p:txBody>
          <a:bodyPr wrap="none" rtlCol="0">
            <a:spAutoFit/>
          </a:bodyPr>
          <a:lstStyle/>
          <a:p>
            <a:r>
              <a:rPr lang="en-US" dirty="0"/>
              <a:t>LR incisions</a:t>
            </a:r>
          </a:p>
        </p:txBody>
      </p:sp>
    </p:spTree>
    <p:extLst>
      <p:ext uri="{BB962C8B-B14F-4D97-AF65-F5344CB8AC3E}">
        <p14:creationId xmlns:p14="http://schemas.microsoft.com/office/powerpoint/2010/main" val="71241196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25"/>
          <p:cNvSpPr txBox="1">
            <a:spLocks noChangeArrowheads="1"/>
          </p:cNvSpPr>
          <p:nvPr/>
        </p:nvSpPr>
        <p:spPr bwMode="auto">
          <a:xfrm>
            <a:off x="2880004" y="3276600"/>
            <a:ext cx="190148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R</a:t>
            </a:r>
            <a:r>
              <a:rPr lang="en-US" altLang="en-US" sz="1600" dirty="0">
                <a:solidFill>
                  <a:schemeClr val="bg1">
                    <a:lumMod val="75000"/>
                  </a:schemeClr>
                </a:solidFill>
              </a:rPr>
              <a:t>adial </a:t>
            </a:r>
            <a:r>
              <a:rPr lang="en-US" altLang="en-US" sz="1700" b="1" dirty="0">
                <a:solidFill>
                  <a:schemeClr val="bg1">
                    <a:lumMod val="75000"/>
                  </a:schemeClr>
                </a:solidFill>
              </a:rPr>
              <a:t>K</a:t>
            </a:r>
            <a:r>
              <a:rPr lang="en-US" altLang="en-US" sz="1600" dirty="0">
                <a:solidFill>
                  <a:schemeClr val="bg1">
                    <a:lumMod val="75000"/>
                  </a:schemeClr>
                </a:solidFill>
              </a:rPr>
              <a:t>eratotomy</a:t>
            </a:r>
          </a:p>
        </p:txBody>
      </p:sp>
      <p:sp>
        <p:nvSpPr>
          <p:cNvPr id="14338" name="Text Box 3"/>
          <p:cNvSpPr txBox="1">
            <a:spLocks noChangeArrowheads="1"/>
          </p:cNvSpPr>
          <p:nvPr/>
        </p:nvSpPr>
        <p:spPr bwMode="auto">
          <a:xfrm>
            <a:off x="3960815" y="762002"/>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433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dirty="0"/>
              <a:t>Corneal</a:t>
            </a:r>
          </a:p>
        </p:txBody>
      </p:sp>
      <p:sp>
        <p:nvSpPr>
          <p:cNvPr id="14340" name="Text Box 5"/>
          <p:cNvSpPr txBox="1">
            <a:spLocks noChangeArrowheads="1"/>
          </p:cNvSpPr>
          <p:nvPr/>
        </p:nvSpPr>
        <p:spPr bwMode="auto">
          <a:xfrm>
            <a:off x="4416427" y="3048002"/>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t>Incisional</a:t>
            </a:r>
          </a:p>
        </p:txBody>
      </p:sp>
      <p:sp>
        <p:nvSpPr>
          <p:cNvPr id="1434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42" name="Line 7"/>
          <p:cNvSpPr>
            <a:spLocks noChangeShapeType="1"/>
          </p:cNvSpPr>
          <p:nvPr/>
        </p:nvSpPr>
        <p:spPr bwMode="auto">
          <a:xfrm>
            <a:off x="4724400" y="1474790"/>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8"/>
          <p:cNvSpPr>
            <a:spLocks noChangeShapeType="1"/>
          </p:cNvSpPr>
          <p:nvPr/>
        </p:nvSpPr>
        <p:spPr bwMode="auto">
          <a:xfrm flipH="1">
            <a:off x="5424490" y="2522538"/>
            <a:ext cx="1158875" cy="449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9"/>
          <p:cNvSpPr>
            <a:spLocks noChangeShapeType="1"/>
          </p:cNvSpPr>
          <p:nvPr/>
        </p:nvSpPr>
        <p:spPr bwMode="auto">
          <a:xfrm>
            <a:off x="6583365" y="2544765"/>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45" name="Text Box 36"/>
          <p:cNvSpPr txBox="1">
            <a:spLocks noChangeArrowheads="1"/>
          </p:cNvSpPr>
          <p:nvPr/>
        </p:nvSpPr>
        <p:spPr bwMode="auto">
          <a:xfrm>
            <a:off x="6248400" y="3068640"/>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solidFill>
                  <a:schemeClr val="bg1">
                    <a:lumMod val="75000"/>
                  </a:schemeClr>
                </a:solidFill>
              </a:rPr>
              <a:t>Laser</a:t>
            </a:r>
          </a:p>
        </p:txBody>
      </p:sp>
      <p:sp>
        <p:nvSpPr>
          <p:cNvPr id="1434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CF3270-39B0-41A2-9B4E-A84D4D2D0200}" type="slidenum">
              <a:rPr lang="en-US" altLang="en-US" sz="1000"/>
              <a:pPr>
                <a:spcBef>
                  <a:spcPct val="0"/>
                </a:spcBef>
                <a:buClrTx/>
                <a:buSzTx/>
                <a:buFontTx/>
                <a:buNone/>
              </a:pPr>
              <a:t>156</a:t>
            </a:fld>
            <a:endParaRPr lang="en-US" altLang="en-US" sz="1000"/>
          </a:p>
        </p:txBody>
      </p:sp>
      <p:sp>
        <p:nvSpPr>
          <p:cNvPr id="14349" name="Text Box 4"/>
          <p:cNvSpPr txBox="1">
            <a:spLocks noChangeArrowheads="1"/>
          </p:cNvSpPr>
          <p:nvPr/>
        </p:nvSpPr>
        <p:spPr bwMode="auto">
          <a:xfrm>
            <a:off x="1403352"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4350"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4351"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2"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3"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Phakic IOL</a:t>
            </a:r>
          </a:p>
        </p:txBody>
      </p:sp>
      <p:sp>
        <p:nvSpPr>
          <p:cNvPr id="14354" name="Line 10"/>
          <p:cNvSpPr>
            <a:spLocks noChangeShapeType="1"/>
          </p:cNvSpPr>
          <p:nvPr/>
        </p:nvSpPr>
        <p:spPr bwMode="auto">
          <a:xfrm>
            <a:off x="4868863" y="33035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5" name="Line 11"/>
          <p:cNvSpPr>
            <a:spLocks noChangeShapeType="1"/>
          </p:cNvSpPr>
          <p:nvPr/>
        </p:nvSpPr>
        <p:spPr bwMode="auto">
          <a:xfrm>
            <a:off x="4724400" y="3455988"/>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6" name="Line 12"/>
          <p:cNvSpPr>
            <a:spLocks noChangeShapeType="1"/>
          </p:cNvSpPr>
          <p:nvPr/>
        </p:nvSpPr>
        <p:spPr bwMode="auto">
          <a:xfrm>
            <a:off x="4868863" y="34559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7" name="Line 13"/>
          <p:cNvSpPr>
            <a:spLocks noChangeShapeType="1"/>
          </p:cNvSpPr>
          <p:nvPr/>
        </p:nvSpPr>
        <p:spPr bwMode="auto">
          <a:xfrm>
            <a:off x="4724400" y="376078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8" name="Line 14"/>
          <p:cNvSpPr>
            <a:spLocks noChangeShapeType="1"/>
          </p:cNvSpPr>
          <p:nvPr/>
        </p:nvSpPr>
        <p:spPr bwMode="auto">
          <a:xfrm>
            <a:off x="4868863" y="37607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9" name="Line 15"/>
          <p:cNvSpPr>
            <a:spLocks noChangeShapeType="1"/>
          </p:cNvSpPr>
          <p:nvPr/>
        </p:nvSpPr>
        <p:spPr bwMode="auto">
          <a:xfrm>
            <a:off x="4724400" y="406558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FF"/>
              </a:solidFill>
            </a:endParaRPr>
          </a:p>
        </p:txBody>
      </p:sp>
      <p:cxnSp>
        <p:nvCxnSpPr>
          <p:cNvPr id="14" name="Straight Arrow Connector 13"/>
          <p:cNvCxnSpPr>
            <a:stCxn id="14343" idx="0"/>
          </p:cNvCxnSpPr>
          <p:nvPr/>
        </p:nvCxnSpPr>
        <p:spPr>
          <a:xfrm>
            <a:off x="6583363" y="2522538"/>
            <a:ext cx="0" cy="4492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 Box 25"/>
          <p:cNvSpPr txBox="1">
            <a:spLocks noChangeArrowheads="1"/>
          </p:cNvSpPr>
          <p:nvPr/>
        </p:nvSpPr>
        <p:spPr bwMode="auto">
          <a:xfrm>
            <a:off x="2708489" y="3592902"/>
            <a:ext cx="204094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t>A</a:t>
            </a:r>
            <a:r>
              <a:rPr lang="en-US" altLang="en-US" sz="1600" dirty="0"/>
              <a:t>rcuate </a:t>
            </a:r>
            <a:r>
              <a:rPr lang="en-US" altLang="en-US" sz="1700" b="1" dirty="0"/>
              <a:t>K</a:t>
            </a:r>
            <a:r>
              <a:rPr lang="en-US" altLang="en-US" sz="1600" dirty="0"/>
              <a:t>eratotomy</a:t>
            </a:r>
          </a:p>
        </p:txBody>
      </p:sp>
      <p:sp>
        <p:nvSpPr>
          <p:cNvPr id="62" name="Text Box 25"/>
          <p:cNvSpPr txBox="1">
            <a:spLocks noChangeArrowheads="1"/>
          </p:cNvSpPr>
          <p:nvPr/>
        </p:nvSpPr>
        <p:spPr bwMode="auto">
          <a:xfrm>
            <a:off x="2251215" y="3886619"/>
            <a:ext cx="252665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rgbClr val="0000FF"/>
                </a:solidFill>
              </a:rPr>
              <a:t>L</a:t>
            </a:r>
            <a:r>
              <a:rPr lang="en-US" altLang="en-US" sz="1600" dirty="0">
                <a:solidFill>
                  <a:srgbClr val="0000FF"/>
                </a:solidFill>
              </a:rPr>
              <a:t>imbal </a:t>
            </a:r>
            <a:r>
              <a:rPr lang="en-US" altLang="en-US" sz="1700" b="1" dirty="0">
                <a:solidFill>
                  <a:srgbClr val="0000FF"/>
                </a:solidFill>
              </a:rPr>
              <a:t>R</a:t>
            </a:r>
            <a:r>
              <a:rPr lang="en-US" altLang="en-US" sz="1600" dirty="0">
                <a:solidFill>
                  <a:srgbClr val="0000FF"/>
                </a:solidFill>
              </a:rPr>
              <a:t>elaxing </a:t>
            </a:r>
            <a:r>
              <a:rPr lang="en-US" altLang="en-US" sz="1700" b="1" dirty="0">
                <a:solidFill>
                  <a:srgbClr val="0000FF"/>
                </a:solidFill>
              </a:rPr>
              <a:t>I</a:t>
            </a:r>
            <a:r>
              <a:rPr lang="en-US" altLang="en-US" sz="1600" dirty="0">
                <a:solidFill>
                  <a:srgbClr val="0000FF"/>
                </a:solidFill>
              </a:rPr>
              <a:t>ncisions</a:t>
            </a:r>
          </a:p>
        </p:txBody>
      </p:sp>
      <p:sp>
        <p:nvSpPr>
          <p:cNvPr id="63"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64" name="Text Box 35">
            <a:extLst>
              <a:ext uri="{FF2B5EF4-FFF2-40B4-BE49-F238E27FC236}">
                <a16:creationId xmlns:a16="http://schemas.microsoft.com/office/drawing/2014/main" id="{FE7A10A8-2B77-4248-A2F0-185DC427039D}"/>
              </a:ext>
            </a:extLst>
          </p:cNvPr>
          <p:cNvSpPr txBox="1">
            <a:spLocks noChangeArrowheads="1"/>
          </p:cNvSpPr>
          <p:nvPr/>
        </p:nvSpPr>
        <p:spPr bwMode="auto">
          <a:xfrm>
            <a:off x="4953002" y="3303590"/>
            <a:ext cx="444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chemeClr val="bg1">
                    <a:lumMod val="75000"/>
                  </a:schemeClr>
                </a:solidFill>
              </a:rPr>
              <a:t>RK</a:t>
            </a:r>
          </a:p>
        </p:txBody>
      </p:sp>
      <p:sp>
        <p:nvSpPr>
          <p:cNvPr id="65" name="Text Box 37">
            <a:extLst>
              <a:ext uri="{FF2B5EF4-FFF2-40B4-BE49-F238E27FC236}">
                <a16:creationId xmlns:a16="http://schemas.microsoft.com/office/drawing/2014/main" id="{75276CC1-D9C3-46E0-A818-562411F73D29}"/>
              </a:ext>
            </a:extLst>
          </p:cNvPr>
          <p:cNvSpPr txBox="1">
            <a:spLocks noChangeArrowheads="1"/>
          </p:cNvSpPr>
          <p:nvPr/>
        </p:nvSpPr>
        <p:spPr bwMode="auto">
          <a:xfrm>
            <a:off x="4956177" y="3608390"/>
            <a:ext cx="444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t>AK</a:t>
            </a:r>
          </a:p>
        </p:txBody>
      </p:sp>
      <p:sp>
        <p:nvSpPr>
          <p:cNvPr id="66" name="Text Box 40">
            <a:extLst>
              <a:ext uri="{FF2B5EF4-FFF2-40B4-BE49-F238E27FC236}">
                <a16:creationId xmlns:a16="http://schemas.microsoft.com/office/drawing/2014/main" id="{27862912-D642-4009-981C-1F579149D1A2}"/>
              </a:ext>
            </a:extLst>
          </p:cNvPr>
          <p:cNvSpPr txBox="1">
            <a:spLocks noChangeArrowheads="1"/>
          </p:cNvSpPr>
          <p:nvPr/>
        </p:nvSpPr>
        <p:spPr bwMode="auto">
          <a:xfrm>
            <a:off x="4953000" y="3913190"/>
            <a:ext cx="4732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rgbClr val="0000FF"/>
                </a:solidFill>
              </a:rPr>
              <a:t>LRI</a:t>
            </a:r>
          </a:p>
        </p:txBody>
      </p:sp>
      <p:sp>
        <p:nvSpPr>
          <p:cNvPr id="68" name="Line 11">
            <a:extLst>
              <a:ext uri="{FF2B5EF4-FFF2-40B4-BE49-F238E27FC236}">
                <a16:creationId xmlns:a16="http://schemas.microsoft.com/office/drawing/2014/main" id="{1193017D-6325-4F10-8AFA-1FCA259166C8}"/>
              </a:ext>
            </a:extLst>
          </p:cNvPr>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Line 13">
            <a:extLst>
              <a:ext uri="{FF2B5EF4-FFF2-40B4-BE49-F238E27FC236}">
                <a16:creationId xmlns:a16="http://schemas.microsoft.com/office/drawing/2014/main" id="{28687FAC-4A80-45B3-A6C1-40088610D1C9}"/>
              </a:ext>
            </a:extLst>
          </p:cNvPr>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Line 15">
            <a:extLst>
              <a:ext uri="{FF2B5EF4-FFF2-40B4-BE49-F238E27FC236}">
                <a16:creationId xmlns:a16="http://schemas.microsoft.com/office/drawing/2014/main" id="{1A77A86C-0761-4922-9384-18AFE7EBD5DD}"/>
              </a:ext>
            </a:extLst>
          </p:cNvPr>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11">
            <a:extLst>
              <a:ext uri="{FF2B5EF4-FFF2-40B4-BE49-F238E27FC236}">
                <a16:creationId xmlns:a16="http://schemas.microsoft.com/office/drawing/2014/main" id="{ACFA9703-CB76-4024-83A1-3FE29630B338}"/>
              </a:ext>
            </a:extLst>
          </p:cNvPr>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13">
            <a:extLst>
              <a:ext uri="{FF2B5EF4-FFF2-40B4-BE49-F238E27FC236}">
                <a16:creationId xmlns:a16="http://schemas.microsoft.com/office/drawing/2014/main" id="{1A2795B4-3898-4C91-89B9-F0A2049D3969}"/>
              </a:ext>
            </a:extLst>
          </p:cNvPr>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15">
            <a:extLst>
              <a:ext uri="{FF2B5EF4-FFF2-40B4-BE49-F238E27FC236}">
                <a16:creationId xmlns:a16="http://schemas.microsoft.com/office/drawing/2014/main" id="{2C990463-9154-48B8-BC7A-56A43A25CF3E}"/>
              </a:ext>
            </a:extLst>
          </p:cNvPr>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8" name="Straight Connector 77">
            <a:extLst>
              <a:ext uri="{FF2B5EF4-FFF2-40B4-BE49-F238E27FC236}">
                <a16:creationId xmlns:a16="http://schemas.microsoft.com/office/drawing/2014/main" id="{86A20214-7428-495E-B409-D06BE80FC206}"/>
              </a:ext>
            </a:extLst>
          </p:cNvPr>
          <p:cNvCxnSpPr/>
          <p:nvPr/>
        </p:nvCxnSpPr>
        <p:spPr>
          <a:xfrm>
            <a:off x="6400800" y="3429000"/>
            <a:ext cx="0" cy="1371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Text Box 35">
            <a:extLst>
              <a:ext uri="{FF2B5EF4-FFF2-40B4-BE49-F238E27FC236}">
                <a16:creationId xmlns:a16="http://schemas.microsoft.com/office/drawing/2014/main" id="{42344BC7-2FC2-4B25-9A86-25C0E4812C91}"/>
              </a:ext>
            </a:extLst>
          </p:cNvPr>
          <p:cNvSpPr txBox="1">
            <a:spLocks noChangeArrowheads="1"/>
          </p:cNvSpPr>
          <p:nvPr/>
        </p:nvSpPr>
        <p:spPr bwMode="auto">
          <a:xfrm>
            <a:off x="6530381" y="3429006"/>
            <a:ext cx="55496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89" name="Text Box 37">
            <a:extLst>
              <a:ext uri="{FF2B5EF4-FFF2-40B4-BE49-F238E27FC236}">
                <a16:creationId xmlns:a16="http://schemas.microsoft.com/office/drawing/2014/main" id="{0ADCD8AC-75FA-4C17-87C9-B8E106E7AAA4}"/>
              </a:ext>
            </a:extLst>
          </p:cNvPr>
          <p:cNvSpPr txBox="1">
            <a:spLocks noChangeArrowheads="1"/>
          </p:cNvSpPr>
          <p:nvPr/>
        </p:nvSpPr>
        <p:spPr bwMode="auto">
          <a:xfrm>
            <a:off x="6533556" y="3733806"/>
            <a:ext cx="76495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90" name="Text Box 37">
            <a:extLst>
              <a:ext uri="{FF2B5EF4-FFF2-40B4-BE49-F238E27FC236}">
                <a16:creationId xmlns:a16="http://schemas.microsoft.com/office/drawing/2014/main" id="{EA860130-05ED-484E-A1B5-2028007DAECD}"/>
              </a:ext>
            </a:extLst>
          </p:cNvPr>
          <p:cNvSpPr txBox="1">
            <a:spLocks noChangeArrowheads="1"/>
          </p:cNvSpPr>
          <p:nvPr/>
        </p:nvSpPr>
        <p:spPr bwMode="auto">
          <a:xfrm>
            <a:off x="6549431" y="4343406"/>
            <a:ext cx="694421"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91" name="Text Box 40">
            <a:extLst>
              <a:ext uri="{FF2B5EF4-FFF2-40B4-BE49-F238E27FC236}">
                <a16:creationId xmlns:a16="http://schemas.microsoft.com/office/drawing/2014/main" id="{5A7D79DB-C16E-4398-8A71-9330F38E1AAF}"/>
              </a:ext>
            </a:extLst>
          </p:cNvPr>
          <p:cNvSpPr txBox="1">
            <a:spLocks noChangeArrowheads="1"/>
          </p:cNvSpPr>
          <p:nvPr/>
        </p:nvSpPr>
        <p:spPr bwMode="auto">
          <a:xfrm>
            <a:off x="6543087" y="4648206"/>
            <a:ext cx="73289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92" name="Text Box 40">
            <a:extLst>
              <a:ext uri="{FF2B5EF4-FFF2-40B4-BE49-F238E27FC236}">
                <a16:creationId xmlns:a16="http://schemas.microsoft.com/office/drawing/2014/main" id="{4A5048F2-0B88-45C0-B57A-1D0CA6EA238A}"/>
              </a:ext>
            </a:extLst>
          </p:cNvPr>
          <p:cNvSpPr txBox="1">
            <a:spLocks noChangeArrowheads="1"/>
          </p:cNvSpPr>
          <p:nvPr/>
        </p:nvSpPr>
        <p:spPr bwMode="auto">
          <a:xfrm>
            <a:off x="6530381" y="4038606"/>
            <a:ext cx="1013419"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2" name="Frame 1">
            <a:extLst>
              <a:ext uri="{FF2B5EF4-FFF2-40B4-BE49-F238E27FC236}">
                <a16:creationId xmlns:a16="http://schemas.microsoft.com/office/drawing/2014/main" id="{21EEB29A-8DF9-4B5C-9A62-8053BEBD345A}"/>
              </a:ext>
            </a:extLst>
          </p:cNvPr>
          <p:cNvSpPr/>
          <p:nvPr/>
        </p:nvSpPr>
        <p:spPr>
          <a:xfrm>
            <a:off x="2147888" y="3490547"/>
            <a:ext cx="3414709" cy="852853"/>
          </a:xfrm>
          <a:prstGeom prst="frame">
            <a:avLst/>
          </a:prstGeom>
          <a:solidFill>
            <a:srgbClr val="FFCC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5" name="Straight Arrow Connector 4">
            <a:extLst>
              <a:ext uri="{FF2B5EF4-FFF2-40B4-BE49-F238E27FC236}">
                <a16:creationId xmlns:a16="http://schemas.microsoft.com/office/drawing/2014/main" id="{8EC946E4-4E40-4BA5-8817-59AC54A725C0}"/>
              </a:ext>
            </a:extLst>
          </p:cNvPr>
          <p:cNvCxnSpPr>
            <a:cxnSpLocks/>
          </p:cNvCxnSpPr>
          <p:nvPr/>
        </p:nvCxnSpPr>
        <p:spPr>
          <a:xfrm flipV="1">
            <a:off x="2251215" y="4343401"/>
            <a:ext cx="628789" cy="84540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AB034BA5-7E04-40BB-A7E6-5E8AFA05BB4C}"/>
              </a:ext>
            </a:extLst>
          </p:cNvPr>
          <p:cNvSpPr txBox="1"/>
          <p:nvPr/>
        </p:nvSpPr>
        <p:spPr>
          <a:xfrm>
            <a:off x="759633" y="4614446"/>
            <a:ext cx="3522759" cy="338554"/>
          </a:xfrm>
          <a:prstGeom prst="rect">
            <a:avLst/>
          </a:prstGeom>
          <a:solidFill>
            <a:schemeClr val="bg1"/>
          </a:solidFill>
        </p:spPr>
        <p:txBody>
          <a:bodyPr wrap="none" rtlCol="0">
            <a:spAutoFit/>
          </a:bodyPr>
          <a:lstStyle/>
          <a:p>
            <a:r>
              <a:rPr lang="en-US" sz="1600" dirty="0">
                <a:solidFill>
                  <a:schemeClr val="bg1">
                    <a:lumMod val="75000"/>
                  </a:schemeClr>
                </a:solidFill>
              </a:rPr>
              <a:t>Specifically, this refers to </a:t>
            </a:r>
            <a:r>
              <a:rPr lang="en-US" sz="1600" i="1" dirty="0">
                <a:solidFill>
                  <a:schemeClr val="bg1">
                    <a:lumMod val="75000"/>
                  </a:schemeClr>
                </a:solidFill>
              </a:rPr>
              <a:t>AK</a:t>
            </a:r>
            <a:r>
              <a:rPr lang="en-US" sz="1600" dirty="0">
                <a:solidFill>
                  <a:schemeClr val="bg1">
                    <a:lumMod val="75000"/>
                  </a:schemeClr>
                </a:solidFill>
              </a:rPr>
              <a:t> and </a:t>
            </a:r>
            <a:r>
              <a:rPr lang="en-US" sz="1600" i="1" dirty="0">
                <a:solidFill>
                  <a:schemeClr val="bg1">
                    <a:lumMod val="75000"/>
                  </a:schemeClr>
                </a:solidFill>
              </a:rPr>
              <a:t>LPI</a:t>
            </a:r>
          </a:p>
        </p:txBody>
      </p:sp>
      <p:sp>
        <p:nvSpPr>
          <p:cNvPr id="51" name="TextBox 50">
            <a:extLst>
              <a:ext uri="{FF2B5EF4-FFF2-40B4-BE49-F238E27FC236}">
                <a16:creationId xmlns:a16="http://schemas.microsoft.com/office/drawing/2014/main" id="{D3A44CB1-912D-4E22-BBC9-DEB97E051606}"/>
              </a:ext>
            </a:extLst>
          </p:cNvPr>
          <p:cNvSpPr txBox="1"/>
          <p:nvPr/>
        </p:nvSpPr>
        <p:spPr>
          <a:xfrm>
            <a:off x="562475" y="5188803"/>
            <a:ext cx="5990725" cy="584775"/>
          </a:xfrm>
          <a:prstGeom prst="rect">
            <a:avLst/>
          </a:prstGeom>
          <a:solidFill>
            <a:srgbClr val="002060"/>
          </a:solidFill>
        </p:spPr>
        <p:txBody>
          <a:bodyPr wrap="square" rtlCol="0">
            <a:spAutoFit/>
          </a:bodyPr>
          <a:lstStyle/>
          <a:p>
            <a:r>
              <a:rPr lang="en-US" sz="1600" dirty="0">
                <a:solidFill>
                  <a:schemeClr val="accent6">
                    <a:lumMod val="75000"/>
                  </a:schemeClr>
                </a:solidFill>
              </a:rPr>
              <a:t>OTOH, </a:t>
            </a:r>
            <a:r>
              <a:rPr lang="en-US" sz="1600" i="1" dirty="0">
                <a:solidFill>
                  <a:schemeClr val="accent6">
                    <a:lumMod val="75000"/>
                  </a:schemeClr>
                </a:solidFill>
              </a:rPr>
              <a:t>peripheral</a:t>
            </a:r>
            <a:r>
              <a:rPr lang="en-US" sz="1600" dirty="0">
                <a:solidFill>
                  <a:schemeClr val="accent6">
                    <a:lumMod val="75000"/>
                  </a:schemeClr>
                </a:solidFill>
              </a:rPr>
              <a:t> incisional procedures to offset </a:t>
            </a:r>
            <a:r>
              <a:rPr lang="en-US" sz="1600" i="1" dirty="0">
                <a:solidFill>
                  <a:schemeClr val="accent6">
                    <a:lumMod val="75000"/>
                  </a:schemeClr>
                </a:solidFill>
              </a:rPr>
              <a:t>astigmatic</a:t>
            </a:r>
            <a:r>
              <a:rPr lang="en-US" sz="1600" dirty="0">
                <a:solidFill>
                  <a:schemeClr val="accent6">
                    <a:lumMod val="75000"/>
                  </a:schemeClr>
                </a:solidFill>
              </a:rPr>
              <a:t> refractive error are an important and oft-used surgical technique</a:t>
            </a:r>
          </a:p>
        </p:txBody>
      </p:sp>
      <p:sp>
        <p:nvSpPr>
          <p:cNvPr id="49" name="Rectangle 2">
            <a:extLst>
              <a:ext uri="{FF2B5EF4-FFF2-40B4-BE49-F238E27FC236}">
                <a16:creationId xmlns:a16="http://schemas.microsoft.com/office/drawing/2014/main" id="{A7C9837B-472C-467A-AE2C-677A34ABB674}"/>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48" name="TextBox 47">
            <a:extLst>
              <a:ext uri="{FF2B5EF4-FFF2-40B4-BE49-F238E27FC236}">
                <a16:creationId xmlns:a16="http://schemas.microsoft.com/office/drawing/2014/main" id="{ADA5271F-A5B3-483D-B116-55EB7143F80D}"/>
              </a:ext>
            </a:extLst>
          </p:cNvPr>
          <p:cNvSpPr txBox="1"/>
          <p:nvPr/>
        </p:nvSpPr>
        <p:spPr>
          <a:xfrm>
            <a:off x="571468" y="4490692"/>
            <a:ext cx="7581932" cy="1600438"/>
          </a:xfrm>
          <a:prstGeom prst="rect">
            <a:avLst/>
          </a:prstGeom>
          <a:solidFill>
            <a:srgbClr val="CCFFCC"/>
          </a:solidFill>
        </p:spPr>
        <p:txBody>
          <a:bodyPr wrap="square" rtlCol="0">
            <a:spAutoFit/>
          </a:bodyPr>
          <a:lstStyle/>
          <a:p>
            <a:r>
              <a:rPr lang="en-US" sz="1400" dirty="0">
                <a:solidFill>
                  <a:schemeClr val="bg1">
                    <a:lumMod val="75000"/>
                  </a:schemeClr>
                </a:solidFill>
              </a:rPr>
              <a:t>Both AK and LRI incisions are placed on the  steep  meridian of the cornea, in pairs located on opposite sides of the cornea. AK incisions are made in the  paracentral  cornea, whereas LRI are made at the  limbus  (as their name implies). </a:t>
            </a:r>
            <a:r>
              <a:rPr lang="en-US" sz="1400" dirty="0">
                <a:solidFill>
                  <a:srgbClr val="0000FF"/>
                </a:solidFill>
              </a:rPr>
              <a:t>Both techniques have the effect of  flattening the meridian in which they’re placed, but through a process called  </a:t>
            </a:r>
            <a:r>
              <a:rPr lang="en-US" sz="1400" i="1" dirty="0">
                <a:solidFill>
                  <a:srgbClr val="0000FF"/>
                </a:solidFill>
              </a:rPr>
              <a:t>coupling , </a:t>
            </a:r>
            <a:r>
              <a:rPr lang="en-US" sz="1400" dirty="0">
                <a:solidFill>
                  <a:srgbClr val="0000FF"/>
                </a:solidFill>
              </a:rPr>
              <a:t> steepening  the meridian 90 deg away. </a:t>
            </a:r>
            <a:r>
              <a:rPr lang="en-US" sz="1400" dirty="0">
                <a:solidFill>
                  <a:srgbClr val="CCFFCC"/>
                </a:solidFill>
              </a:rPr>
              <a:t>The most common indication for AK is correction of astigmatism in an eye that is s/p  penetrating keratoplasty . LRI are typically placed at the time of  cataract surgery to correct corneal astigmatism in hopes of producing better UCVA post-op. </a:t>
            </a:r>
          </a:p>
        </p:txBody>
      </p:sp>
      <p:sp>
        <p:nvSpPr>
          <p:cNvPr id="50" name="Rectangle 49">
            <a:extLst>
              <a:ext uri="{FF2B5EF4-FFF2-40B4-BE49-F238E27FC236}">
                <a16:creationId xmlns:a16="http://schemas.microsoft.com/office/drawing/2014/main" id="{917CD96E-CD6B-42D3-AC82-65413C7990CB}"/>
              </a:ext>
            </a:extLst>
          </p:cNvPr>
          <p:cNvSpPr/>
          <p:nvPr/>
        </p:nvSpPr>
        <p:spPr>
          <a:xfrm>
            <a:off x="7213970" y="4876800"/>
            <a:ext cx="1015630" cy="256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flattening v steepening</a:t>
            </a:r>
          </a:p>
        </p:txBody>
      </p:sp>
      <p:sp>
        <p:nvSpPr>
          <p:cNvPr id="52" name="Rectangle 51">
            <a:extLst>
              <a:ext uri="{FF2B5EF4-FFF2-40B4-BE49-F238E27FC236}">
                <a16:creationId xmlns:a16="http://schemas.microsoft.com/office/drawing/2014/main" id="{80F5316C-6A7E-444F-BD41-5D96ACE98027}"/>
              </a:ext>
            </a:extLst>
          </p:cNvPr>
          <p:cNvSpPr/>
          <p:nvPr/>
        </p:nvSpPr>
        <p:spPr>
          <a:xfrm>
            <a:off x="6781799" y="5175288"/>
            <a:ext cx="888815" cy="249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flattening v steepening</a:t>
            </a:r>
          </a:p>
        </p:txBody>
      </p:sp>
      <p:sp>
        <p:nvSpPr>
          <p:cNvPr id="53" name="Rectangle 52">
            <a:extLst>
              <a:ext uri="{FF2B5EF4-FFF2-40B4-BE49-F238E27FC236}">
                <a16:creationId xmlns:a16="http://schemas.microsoft.com/office/drawing/2014/main" id="{46BCEFDA-D58B-4701-8A45-8F591F337D5A}"/>
              </a:ext>
            </a:extLst>
          </p:cNvPr>
          <p:cNvSpPr/>
          <p:nvPr/>
        </p:nvSpPr>
        <p:spPr>
          <a:xfrm>
            <a:off x="5841498" y="5177983"/>
            <a:ext cx="701589" cy="238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endParaRPr lang="en-US" sz="800" dirty="0">
              <a:solidFill>
                <a:schemeClr val="tx1"/>
              </a:solidFill>
            </a:endParaRPr>
          </a:p>
        </p:txBody>
      </p:sp>
    </p:spTree>
    <p:extLst>
      <p:ext uri="{BB962C8B-B14F-4D97-AF65-F5344CB8AC3E}">
        <p14:creationId xmlns:p14="http://schemas.microsoft.com/office/powerpoint/2010/main" val="389531584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25"/>
          <p:cNvSpPr txBox="1">
            <a:spLocks noChangeArrowheads="1"/>
          </p:cNvSpPr>
          <p:nvPr/>
        </p:nvSpPr>
        <p:spPr bwMode="auto">
          <a:xfrm>
            <a:off x="2880004" y="3276600"/>
            <a:ext cx="190148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R</a:t>
            </a:r>
            <a:r>
              <a:rPr lang="en-US" altLang="en-US" sz="1600" dirty="0">
                <a:solidFill>
                  <a:schemeClr val="bg1">
                    <a:lumMod val="75000"/>
                  </a:schemeClr>
                </a:solidFill>
              </a:rPr>
              <a:t>adial </a:t>
            </a:r>
            <a:r>
              <a:rPr lang="en-US" altLang="en-US" sz="1700" b="1" dirty="0">
                <a:solidFill>
                  <a:schemeClr val="bg1">
                    <a:lumMod val="75000"/>
                  </a:schemeClr>
                </a:solidFill>
              </a:rPr>
              <a:t>K</a:t>
            </a:r>
            <a:r>
              <a:rPr lang="en-US" altLang="en-US" sz="1600" dirty="0">
                <a:solidFill>
                  <a:schemeClr val="bg1">
                    <a:lumMod val="75000"/>
                  </a:schemeClr>
                </a:solidFill>
              </a:rPr>
              <a:t>eratotomy</a:t>
            </a:r>
          </a:p>
        </p:txBody>
      </p:sp>
      <p:sp>
        <p:nvSpPr>
          <p:cNvPr id="14338" name="Text Box 3"/>
          <p:cNvSpPr txBox="1">
            <a:spLocks noChangeArrowheads="1"/>
          </p:cNvSpPr>
          <p:nvPr/>
        </p:nvSpPr>
        <p:spPr bwMode="auto">
          <a:xfrm>
            <a:off x="3960815" y="762002"/>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433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dirty="0"/>
              <a:t>Corneal</a:t>
            </a:r>
          </a:p>
        </p:txBody>
      </p:sp>
      <p:sp>
        <p:nvSpPr>
          <p:cNvPr id="14340" name="Text Box 5"/>
          <p:cNvSpPr txBox="1">
            <a:spLocks noChangeArrowheads="1"/>
          </p:cNvSpPr>
          <p:nvPr/>
        </p:nvSpPr>
        <p:spPr bwMode="auto">
          <a:xfrm>
            <a:off x="4416427" y="3048002"/>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t>Incisional</a:t>
            </a:r>
          </a:p>
        </p:txBody>
      </p:sp>
      <p:sp>
        <p:nvSpPr>
          <p:cNvPr id="1434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42" name="Line 7"/>
          <p:cNvSpPr>
            <a:spLocks noChangeShapeType="1"/>
          </p:cNvSpPr>
          <p:nvPr/>
        </p:nvSpPr>
        <p:spPr bwMode="auto">
          <a:xfrm>
            <a:off x="4724400" y="1474790"/>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8"/>
          <p:cNvSpPr>
            <a:spLocks noChangeShapeType="1"/>
          </p:cNvSpPr>
          <p:nvPr/>
        </p:nvSpPr>
        <p:spPr bwMode="auto">
          <a:xfrm flipH="1">
            <a:off x="5424490" y="2522538"/>
            <a:ext cx="1158875" cy="449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9"/>
          <p:cNvSpPr>
            <a:spLocks noChangeShapeType="1"/>
          </p:cNvSpPr>
          <p:nvPr/>
        </p:nvSpPr>
        <p:spPr bwMode="auto">
          <a:xfrm>
            <a:off x="6583365" y="2544765"/>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45" name="Text Box 36"/>
          <p:cNvSpPr txBox="1">
            <a:spLocks noChangeArrowheads="1"/>
          </p:cNvSpPr>
          <p:nvPr/>
        </p:nvSpPr>
        <p:spPr bwMode="auto">
          <a:xfrm>
            <a:off x="6248400" y="3068640"/>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solidFill>
                  <a:schemeClr val="bg1">
                    <a:lumMod val="75000"/>
                  </a:schemeClr>
                </a:solidFill>
              </a:rPr>
              <a:t>Laser</a:t>
            </a:r>
          </a:p>
        </p:txBody>
      </p:sp>
      <p:sp>
        <p:nvSpPr>
          <p:cNvPr id="1434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CF3270-39B0-41A2-9B4E-A84D4D2D0200}" type="slidenum">
              <a:rPr lang="en-US" altLang="en-US" sz="1000"/>
              <a:pPr>
                <a:spcBef>
                  <a:spcPct val="0"/>
                </a:spcBef>
                <a:buClrTx/>
                <a:buSzTx/>
                <a:buFontTx/>
                <a:buNone/>
              </a:pPr>
              <a:t>157</a:t>
            </a:fld>
            <a:endParaRPr lang="en-US" altLang="en-US" sz="1000"/>
          </a:p>
        </p:txBody>
      </p:sp>
      <p:sp>
        <p:nvSpPr>
          <p:cNvPr id="14349" name="Text Box 4"/>
          <p:cNvSpPr txBox="1">
            <a:spLocks noChangeArrowheads="1"/>
          </p:cNvSpPr>
          <p:nvPr/>
        </p:nvSpPr>
        <p:spPr bwMode="auto">
          <a:xfrm>
            <a:off x="1403352"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4350"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4351"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2"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3"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Phakic IOL</a:t>
            </a:r>
          </a:p>
        </p:txBody>
      </p:sp>
      <p:sp>
        <p:nvSpPr>
          <p:cNvPr id="14354" name="Line 10"/>
          <p:cNvSpPr>
            <a:spLocks noChangeShapeType="1"/>
          </p:cNvSpPr>
          <p:nvPr/>
        </p:nvSpPr>
        <p:spPr bwMode="auto">
          <a:xfrm>
            <a:off x="4868863" y="33035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5" name="Line 11"/>
          <p:cNvSpPr>
            <a:spLocks noChangeShapeType="1"/>
          </p:cNvSpPr>
          <p:nvPr/>
        </p:nvSpPr>
        <p:spPr bwMode="auto">
          <a:xfrm>
            <a:off x="4724400" y="3455988"/>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6" name="Line 12"/>
          <p:cNvSpPr>
            <a:spLocks noChangeShapeType="1"/>
          </p:cNvSpPr>
          <p:nvPr/>
        </p:nvSpPr>
        <p:spPr bwMode="auto">
          <a:xfrm>
            <a:off x="4868863" y="34559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7" name="Line 13"/>
          <p:cNvSpPr>
            <a:spLocks noChangeShapeType="1"/>
          </p:cNvSpPr>
          <p:nvPr/>
        </p:nvSpPr>
        <p:spPr bwMode="auto">
          <a:xfrm>
            <a:off x="4724400" y="376078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8" name="Line 14"/>
          <p:cNvSpPr>
            <a:spLocks noChangeShapeType="1"/>
          </p:cNvSpPr>
          <p:nvPr/>
        </p:nvSpPr>
        <p:spPr bwMode="auto">
          <a:xfrm>
            <a:off x="4868863" y="37607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9" name="Line 15"/>
          <p:cNvSpPr>
            <a:spLocks noChangeShapeType="1"/>
          </p:cNvSpPr>
          <p:nvPr/>
        </p:nvSpPr>
        <p:spPr bwMode="auto">
          <a:xfrm>
            <a:off x="4724400" y="406558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FF"/>
              </a:solidFill>
            </a:endParaRPr>
          </a:p>
        </p:txBody>
      </p:sp>
      <p:cxnSp>
        <p:nvCxnSpPr>
          <p:cNvPr id="14" name="Straight Arrow Connector 13"/>
          <p:cNvCxnSpPr>
            <a:stCxn id="14343" idx="0"/>
          </p:cNvCxnSpPr>
          <p:nvPr/>
        </p:nvCxnSpPr>
        <p:spPr>
          <a:xfrm>
            <a:off x="6583363" y="2522538"/>
            <a:ext cx="0" cy="4492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 Box 25"/>
          <p:cNvSpPr txBox="1">
            <a:spLocks noChangeArrowheads="1"/>
          </p:cNvSpPr>
          <p:nvPr/>
        </p:nvSpPr>
        <p:spPr bwMode="auto">
          <a:xfrm>
            <a:off x="2708489" y="3592902"/>
            <a:ext cx="204094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t>A</a:t>
            </a:r>
            <a:r>
              <a:rPr lang="en-US" altLang="en-US" sz="1600" dirty="0"/>
              <a:t>rcuate </a:t>
            </a:r>
            <a:r>
              <a:rPr lang="en-US" altLang="en-US" sz="1700" b="1" dirty="0"/>
              <a:t>K</a:t>
            </a:r>
            <a:r>
              <a:rPr lang="en-US" altLang="en-US" sz="1600" dirty="0"/>
              <a:t>eratotomy</a:t>
            </a:r>
          </a:p>
        </p:txBody>
      </p:sp>
      <p:sp>
        <p:nvSpPr>
          <p:cNvPr id="62" name="Text Box 25"/>
          <p:cNvSpPr txBox="1">
            <a:spLocks noChangeArrowheads="1"/>
          </p:cNvSpPr>
          <p:nvPr/>
        </p:nvSpPr>
        <p:spPr bwMode="auto">
          <a:xfrm>
            <a:off x="2251215" y="3886619"/>
            <a:ext cx="252665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rgbClr val="0000FF"/>
                </a:solidFill>
              </a:rPr>
              <a:t>L</a:t>
            </a:r>
            <a:r>
              <a:rPr lang="en-US" altLang="en-US" sz="1600" dirty="0">
                <a:solidFill>
                  <a:srgbClr val="0000FF"/>
                </a:solidFill>
              </a:rPr>
              <a:t>imbal </a:t>
            </a:r>
            <a:r>
              <a:rPr lang="en-US" altLang="en-US" sz="1700" b="1" dirty="0">
                <a:solidFill>
                  <a:srgbClr val="0000FF"/>
                </a:solidFill>
              </a:rPr>
              <a:t>R</a:t>
            </a:r>
            <a:r>
              <a:rPr lang="en-US" altLang="en-US" sz="1600" dirty="0">
                <a:solidFill>
                  <a:srgbClr val="0000FF"/>
                </a:solidFill>
              </a:rPr>
              <a:t>elaxing </a:t>
            </a:r>
            <a:r>
              <a:rPr lang="en-US" altLang="en-US" sz="1700" b="1" dirty="0">
                <a:solidFill>
                  <a:srgbClr val="0000FF"/>
                </a:solidFill>
              </a:rPr>
              <a:t>I</a:t>
            </a:r>
            <a:r>
              <a:rPr lang="en-US" altLang="en-US" sz="1600" dirty="0">
                <a:solidFill>
                  <a:srgbClr val="0000FF"/>
                </a:solidFill>
              </a:rPr>
              <a:t>ncisions</a:t>
            </a:r>
          </a:p>
        </p:txBody>
      </p:sp>
      <p:sp>
        <p:nvSpPr>
          <p:cNvPr id="63"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64" name="Text Box 35">
            <a:extLst>
              <a:ext uri="{FF2B5EF4-FFF2-40B4-BE49-F238E27FC236}">
                <a16:creationId xmlns:a16="http://schemas.microsoft.com/office/drawing/2014/main" id="{FE7A10A8-2B77-4248-A2F0-185DC427039D}"/>
              </a:ext>
            </a:extLst>
          </p:cNvPr>
          <p:cNvSpPr txBox="1">
            <a:spLocks noChangeArrowheads="1"/>
          </p:cNvSpPr>
          <p:nvPr/>
        </p:nvSpPr>
        <p:spPr bwMode="auto">
          <a:xfrm>
            <a:off x="4953002" y="3303590"/>
            <a:ext cx="444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chemeClr val="bg1">
                    <a:lumMod val="75000"/>
                  </a:schemeClr>
                </a:solidFill>
              </a:rPr>
              <a:t>RK</a:t>
            </a:r>
          </a:p>
        </p:txBody>
      </p:sp>
      <p:sp>
        <p:nvSpPr>
          <p:cNvPr id="65" name="Text Box 37">
            <a:extLst>
              <a:ext uri="{FF2B5EF4-FFF2-40B4-BE49-F238E27FC236}">
                <a16:creationId xmlns:a16="http://schemas.microsoft.com/office/drawing/2014/main" id="{75276CC1-D9C3-46E0-A818-562411F73D29}"/>
              </a:ext>
            </a:extLst>
          </p:cNvPr>
          <p:cNvSpPr txBox="1">
            <a:spLocks noChangeArrowheads="1"/>
          </p:cNvSpPr>
          <p:nvPr/>
        </p:nvSpPr>
        <p:spPr bwMode="auto">
          <a:xfrm>
            <a:off x="4956177" y="3608390"/>
            <a:ext cx="444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t>AK</a:t>
            </a:r>
          </a:p>
        </p:txBody>
      </p:sp>
      <p:sp>
        <p:nvSpPr>
          <p:cNvPr id="66" name="Text Box 40">
            <a:extLst>
              <a:ext uri="{FF2B5EF4-FFF2-40B4-BE49-F238E27FC236}">
                <a16:creationId xmlns:a16="http://schemas.microsoft.com/office/drawing/2014/main" id="{27862912-D642-4009-981C-1F579149D1A2}"/>
              </a:ext>
            </a:extLst>
          </p:cNvPr>
          <p:cNvSpPr txBox="1">
            <a:spLocks noChangeArrowheads="1"/>
          </p:cNvSpPr>
          <p:nvPr/>
        </p:nvSpPr>
        <p:spPr bwMode="auto">
          <a:xfrm>
            <a:off x="4953000" y="3913190"/>
            <a:ext cx="4732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rgbClr val="0000FF"/>
                </a:solidFill>
              </a:rPr>
              <a:t>LRI</a:t>
            </a:r>
          </a:p>
        </p:txBody>
      </p:sp>
      <p:sp>
        <p:nvSpPr>
          <p:cNvPr id="68" name="Line 11">
            <a:extLst>
              <a:ext uri="{FF2B5EF4-FFF2-40B4-BE49-F238E27FC236}">
                <a16:creationId xmlns:a16="http://schemas.microsoft.com/office/drawing/2014/main" id="{1193017D-6325-4F10-8AFA-1FCA259166C8}"/>
              </a:ext>
            </a:extLst>
          </p:cNvPr>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Line 13">
            <a:extLst>
              <a:ext uri="{FF2B5EF4-FFF2-40B4-BE49-F238E27FC236}">
                <a16:creationId xmlns:a16="http://schemas.microsoft.com/office/drawing/2014/main" id="{28687FAC-4A80-45B3-A6C1-40088610D1C9}"/>
              </a:ext>
            </a:extLst>
          </p:cNvPr>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Line 15">
            <a:extLst>
              <a:ext uri="{FF2B5EF4-FFF2-40B4-BE49-F238E27FC236}">
                <a16:creationId xmlns:a16="http://schemas.microsoft.com/office/drawing/2014/main" id="{1A77A86C-0761-4922-9384-18AFE7EBD5DD}"/>
              </a:ext>
            </a:extLst>
          </p:cNvPr>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11">
            <a:extLst>
              <a:ext uri="{FF2B5EF4-FFF2-40B4-BE49-F238E27FC236}">
                <a16:creationId xmlns:a16="http://schemas.microsoft.com/office/drawing/2014/main" id="{ACFA9703-CB76-4024-83A1-3FE29630B338}"/>
              </a:ext>
            </a:extLst>
          </p:cNvPr>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13">
            <a:extLst>
              <a:ext uri="{FF2B5EF4-FFF2-40B4-BE49-F238E27FC236}">
                <a16:creationId xmlns:a16="http://schemas.microsoft.com/office/drawing/2014/main" id="{1A2795B4-3898-4C91-89B9-F0A2049D3969}"/>
              </a:ext>
            </a:extLst>
          </p:cNvPr>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15">
            <a:extLst>
              <a:ext uri="{FF2B5EF4-FFF2-40B4-BE49-F238E27FC236}">
                <a16:creationId xmlns:a16="http://schemas.microsoft.com/office/drawing/2014/main" id="{2C990463-9154-48B8-BC7A-56A43A25CF3E}"/>
              </a:ext>
            </a:extLst>
          </p:cNvPr>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8" name="Straight Connector 77">
            <a:extLst>
              <a:ext uri="{FF2B5EF4-FFF2-40B4-BE49-F238E27FC236}">
                <a16:creationId xmlns:a16="http://schemas.microsoft.com/office/drawing/2014/main" id="{86A20214-7428-495E-B409-D06BE80FC206}"/>
              </a:ext>
            </a:extLst>
          </p:cNvPr>
          <p:cNvCxnSpPr/>
          <p:nvPr/>
        </p:nvCxnSpPr>
        <p:spPr>
          <a:xfrm>
            <a:off x="6400800" y="3429000"/>
            <a:ext cx="0" cy="1371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Text Box 35">
            <a:extLst>
              <a:ext uri="{FF2B5EF4-FFF2-40B4-BE49-F238E27FC236}">
                <a16:creationId xmlns:a16="http://schemas.microsoft.com/office/drawing/2014/main" id="{42344BC7-2FC2-4B25-9A86-25C0E4812C91}"/>
              </a:ext>
            </a:extLst>
          </p:cNvPr>
          <p:cNvSpPr txBox="1">
            <a:spLocks noChangeArrowheads="1"/>
          </p:cNvSpPr>
          <p:nvPr/>
        </p:nvSpPr>
        <p:spPr bwMode="auto">
          <a:xfrm>
            <a:off x="6530381" y="3429006"/>
            <a:ext cx="55496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89" name="Text Box 37">
            <a:extLst>
              <a:ext uri="{FF2B5EF4-FFF2-40B4-BE49-F238E27FC236}">
                <a16:creationId xmlns:a16="http://schemas.microsoft.com/office/drawing/2014/main" id="{0ADCD8AC-75FA-4C17-87C9-B8E106E7AAA4}"/>
              </a:ext>
            </a:extLst>
          </p:cNvPr>
          <p:cNvSpPr txBox="1">
            <a:spLocks noChangeArrowheads="1"/>
          </p:cNvSpPr>
          <p:nvPr/>
        </p:nvSpPr>
        <p:spPr bwMode="auto">
          <a:xfrm>
            <a:off x="6533556" y="3733806"/>
            <a:ext cx="76495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90" name="Text Box 37">
            <a:extLst>
              <a:ext uri="{FF2B5EF4-FFF2-40B4-BE49-F238E27FC236}">
                <a16:creationId xmlns:a16="http://schemas.microsoft.com/office/drawing/2014/main" id="{EA860130-05ED-484E-A1B5-2028007DAECD}"/>
              </a:ext>
            </a:extLst>
          </p:cNvPr>
          <p:cNvSpPr txBox="1">
            <a:spLocks noChangeArrowheads="1"/>
          </p:cNvSpPr>
          <p:nvPr/>
        </p:nvSpPr>
        <p:spPr bwMode="auto">
          <a:xfrm>
            <a:off x="6549431" y="4343406"/>
            <a:ext cx="694421"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91" name="Text Box 40">
            <a:extLst>
              <a:ext uri="{FF2B5EF4-FFF2-40B4-BE49-F238E27FC236}">
                <a16:creationId xmlns:a16="http://schemas.microsoft.com/office/drawing/2014/main" id="{5A7D79DB-C16E-4398-8A71-9330F38E1AAF}"/>
              </a:ext>
            </a:extLst>
          </p:cNvPr>
          <p:cNvSpPr txBox="1">
            <a:spLocks noChangeArrowheads="1"/>
          </p:cNvSpPr>
          <p:nvPr/>
        </p:nvSpPr>
        <p:spPr bwMode="auto">
          <a:xfrm>
            <a:off x="6543087" y="4648206"/>
            <a:ext cx="73289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92" name="Text Box 40">
            <a:extLst>
              <a:ext uri="{FF2B5EF4-FFF2-40B4-BE49-F238E27FC236}">
                <a16:creationId xmlns:a16="http://schemas.microsoft.com/office/drawing/2014/main" id="{4A5048F2-0B88-45C0-B57A-1D0CA6EA238A}"/>
              </a:ext>
            </a:extLst>
          </p:cNvPr>
          <p:cNvSpPr txBox="1">
            <a:spLocks noChangeArrowheads="1"/>
          </p:cNvSpPr>
          <p:nvPr/>
        </p:nvSpPr>
        <p:spPr bwMode="auto">
          <a:xfrm>
            <a:off x="6530381" y="4038606"/>
            <a:ext cx="1013419"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2" name="Frame 1">
            <a:extLst>
              <a:ext uri="{FF2B5EF4-FFF2-40B4-BE49-F238E27FC236}">
                <a16:creationId xmlns:a16="http://schemas.microsoft.com/office/drawing/2014/main" id="{21EEB29A-8DF9-4B5C-9A62-8053BEBD345A}"/>
              </a:ext>
            </a:extLst>
          </p:cNvPr>
          <p:cNvSpPr/>
          <p:nvPr/>
        </p:nvSpPr>
        <p:spPr>
          <a:xfrm>
            <a:off x="2147888" y="3490547"/>
            <a:ext cx="3414709" cy="852853"/>
          </a:xfrm>
          <a:prstGeom prst="frame">
            <a:avLst/>
          </a:prstGeom>
          <a:solidFill>
            <a:srgbClr val="FFCC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5" name="Straight Arrow Connector 4">
            <a:extLst>
              <a:ext uri="{FF2B5EF4-FFF2-40B4-BE49-F238E27FC236}">
                <a16:creationId xmlns:a16="http://schemas.microsoft.com/office/drawing/2014/main" id="{8EC946E4-4E40-4BA5-8817-59AC54A725C0}"/>
              </a:ext>
            </a:extLst>
          </p:cNvPr>
          <p:cNvCxnSpPr>
            <a:cxnSpLocks/>
          </p:cNvCxnSpPr>
          <p:nvPr/>
        </p:nvCxnSpPr>
        <p:spPr>
          <a:xfrm flipV="1">
            <a:off x="2251215" y="4343401"/>
            <a:ext cx="628789" cy="84540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AB034BA5-7E04-40BB-A7E6-5E8AFA05BB4C}"/>
              </a:ext>
            </a:extLst>
          </p:cNvPr>
          <p:cNvSpPr txBox="1"/>
          <p:nvPr/>
        </p:nvSpPr>
        <p:spPr>
          <a:xfrm>
            <a:off x="759633" y="4614446"/>
            <a:ext cx="3522759" cy="338554"/>
          </a:xfrm>
          <a:prstGeom prst="rect">
            <a:avLst/>
          </a:prstGeom>
          <a:solidFill>
            <a:schemeClr val="bg1"/>
          </a:solidFill>
        </p:spPr>
        <p:txBody>
          <a:bodyPr wrap="none" rtlCol="0">
            <a:spAutoFit/>
          </a:bodyPr>
          <a:lstStyle/>
          <a:p>
            <a:r>
              <a:rPr lang="en-US" sz="1600" dirty="0">
                <a:solidFill>
                  <a:schemeClr val="bg1">
                    <a:lumMod val="75000"/>
                  </a:schemeClr>
                </a:solidFill>
              </a:rPr>
              <a:t>Specifically, this refers to </a:t>
            </a:r>
            <a:r>
              <a:rPr lang="en-US" sz="1600" i="1" dirty="0">
                <a:solidFill>
                  <a:schemeClr val="bg1">
                    <a:lumMod val="75000"/>
                  </a:schemeClr>
                </a:solidFill>
              </a:rPr>
              <a:t>AK</a:t>
            </a:r>
            <a:r>
              <a:rPr lang="en-US" sz="1600" dirty="0">
                <a:solidFill>
                  <a:schemeClr val="bg1">
                    <a:lumMod val="75000"/>
                  </a:schemeClr>
                </a:solidFill>
              </a:rPr>
              <a:t> and </a:t>
            </a:r>
            <a:r>
              <a:rPr lang="en-US" sz="1600" i="1" dirty="0">
                <a:solidFill>
                  <a:schemeClr val="bg1">
                    <a:lumMod val="75000"/>
                  </a:schemeClr>
                </a:solidFill>
              </a:rPr>
              <a:t>LPI</a:t>
            </a:r>
          </a:p>
        </p:txBody>
      </p:sp>
      <p:sp>
        <p:nvSpPr>
          <p:cNvPr id="51" name="TextBox 50">
            <a:extLst>
              <a:ext uri="{FF2B5EF4-FFF2-40B4-BE49-F238E27FC236}">
                <a16:creationId xmlns:a16="http://schemas.microsoft.com/office/drawing/2014/main" id="{D3A44CB1-912D-4E22-BBC9-DEB97E051606}"/>
              </a:ext>
            </a:extLst>
          </p:cNvPr>
          <p:cNvSpPr txBox="1"/>
          <p:nvPr/>
        </p:nvSpPr>
        <p:spPr>
          <a:xfrm>
            <a:off x="562475" y="5188803"/>
            <a:ext cx="5990725" cy="584775"/>
          </a:xfrm>
          <a:prstGeom prst="rect">
            <a:avLst/>
          </a:prstGeom>
          <a:solidFill>
            <a:srgbClr val="002060"/>
          </a:solidFill>
        </p:spPr>
        <p:txBody>
          <a:bodyPr wrap="square" rtlCol="0">
            <a:spAutoFit/>
          </a:bodyPr>
          <a:lstStyle/>
          <a:p>
            <a:r>
              <a:rPr lang="en-US" sz="1600" dirty="0">
                <a:solidFill>
                  <a:schemeClr val="accent6">
                    <a:lumMod val="75000"/>
                  </a:schemeClr>
                </a:solidFill>
              </a:rPr>
              <a:t>OTOH, </a:t>
            </a:r>
            <a:r>
              <a:rPr lang="en-US" sz="1600" i="1" dirty="0">
                <a:solidFill>
                  <a:schemeClr val="accent6">
                    <a:lumMod val="75000"/>
                  </a:schemeClr>
                </a:solidFill>
              </a:rPr>
              <a:t>peripheral</a:t>
            </a:r>
            <a:r>
              <a:rPr lang="en-US" sz="1600" dirty="0">
                <a:solidFill>
                  <a:schemeClr val="accent6">
                    <a:lumMod val="75000"/>
                  </a:schemeClr>
                </a:solidFill>
              </a:rPr>
              <a:t> incisional procedures to offset </a:t>
            </a:r>
            <a:r>
              <a:rPr lang="en-US" sz="1600" i="1" dirty="0">
                <a:solidFill>
                  <a:schemeClr val="accent6">
                    <a:lumMod val="75000"/>
                  </a:schemeClr>
                </a:solidFill>
              </a:rPr>
              <a:t>astigmatic</a:t>
            </a:r>
            <a:r>
              <a:rPr lang="en-US" sz="1600" dirty="0">
                <a:solidFill>
                  <a:schemeClr val="accent6">
                    <a:lumMod val="75000"/>
                  </a:schemeClr>
                </a:solidFill>
              </a:rPr>
              <a:t> refractive error are an important and oft-used surgical technique</a:t>
            </a:r>
          </a:p>
        </p:txBody>
      </p:sp>
      <p:sp>
        <p:nvSpPr>
          <p:cNvPr id="49" name="Rectangle 2">
            <a:extLst>
              <a:ext uri="{FF2B5EF4-FFF2-40B4-BE49-F238E27FC236}">
                <a16:creationId xmlns:a16="http://schemas.microsoft.com/office/drawing/2014/main" id="{A7C9837B-472C-467A-AE2C-677A34ABB674}"/>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48" name="TextBox 47">
            <a:extLst>
              <a:ext uri="{FF2B5EF4-FFF2-40B4-BE49-F238E27FC236}">
                <a16:creationId xmlns:a16="http://schemas.microsoft.com/office/drawing/2014/main" id="{ADA5271F-A5B3-483D-B116-55EB7143F80D}"/>
              </a:ext>
            </a:extLst>
          </p:cNvPr>
          <p:cNvSpPr txBox="1"/>
          <p:nvPr/>
        </p:nvSpPr>
        <p:spPr>
          <a:xfrm>
            <a:off x="571468" y="4490692"/>
            <a:ext cx="7581932" cy="1600438"/>
          </a:xfrm>
          <a:prstGeom prst="rect">
            <a:avLst/>
          </a:prstGeom>
          <a:solidFill>
            <a:srgbClr val="CCFFCC"/>
          </a:solidFill>
        </p:spPr>
        <p:txBody>
          <a:bodyPr wrap="square" rtlCol="0">
            <a:spAutoFit/>
          </a:bodyPr>
          <a:lstStyle/>
          <a:p>
            <a:r>
              <a:rPr lang="en-US" sz="1400" dirty="0">
                <a:solidFill>
                  <a:schemeClr val="bg1">
                    <a:lumMod val="75000"/>
                  </a:schemeClr>
                </a:solidFill>
              </a:rPr>
              <a:t>Both AK and LRI incisions are placed on the  steep  meridian of the cornea, in pairs located on opposite sides of the cornea. AK incisions are made in the  paracentral  cornea, whereas LRI are made at the  limbus  (as their name implies). </a:t>
            </a:r>
            <a:r>
              <a:rPr lang="en-US" sz="1400" dirty="0">
                <a:solidFill>
                  <a:srgbClr val="0000FF"/>
                </a:solidFill>
              </a:rPr>
              <a:t>Both techniques have the effect of  flattening the meridian in which they’re placed, but through a process called  </a:t>
            </a:r>
            <a:r>
              <a:rPr lang="en-US" sz="1400" i="1" dirty="0">
                <a:solidFill>
                  <a:srgbClr val="0000FF"/>
                </a:solidFill>
              </a:rPr>
              <a:t>coupling , </a:t>
            </a:r>
            <a:r>
              <a:rPr lang="en-US" sz="1400" dirty="0">
                <a:solidFill>
                  <a:srgbClr val="0000FF"/>
                </a:solidFill>
              </a:rPr>
              <a:t> steepening  the meridian 90 deg away. </a:t>
            </a:r>
            <a:r>
              <a:rPr lang="en-US" sz="1400" dirty="0">
                <a:solidFill>
                  <a:srgbClr val="CCFFCC"/>
                </a:solidFill>
              </a:rPr>
              <a:t>The most common indication for AK is correction of astigmatism in an eye that is s/p  penetrating keratoplasty . LRI are typically placed at the time of  cataract surgery to correct corneal astigmatism in hopes of producing better UCVA post-op. </a:t>
            </a:r>
          </a:p>
        </p:txBody>
      </p:sp>
    </p:spTree>
    <p:extLst>
      <p:ext uri="{BB962C8B-B14F-4D97-AF65-F5344CB8AC3E}">
        <p14:creationId xmlns:p14="http://schemas.microsoft.com/office/powerpoint/2010/main" val="171104048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CF3270-39B0-41A2-9B4E-A84D4D2D0200}" type="slidenum">
              <a:rPr lang="en-US" altLang="en-US" sz="1000"/>
              <a:pPr>
                <a:spcBef>
                  <a:spcPct val="0"/>
                </a:spcBef>
                <a:buClrTx/>
                <a:buSzTx/>
                <a:buFontTx/>
                <a:buNone/>
              </a:pPr>
              <a:t>158</a:t>
            </a:fld>
            <a:endParaRPr lang="en-US" altLang="en-US" sz="1000"/>
          </a:p>
        </p:txBody>
      </p:sp>
      <p:sp>
        <p:nvSpPr>
          <p:cNvPr id="49" name="Rectangle 2">
            <a:extLst>
              <a:ext uri="{FF2B5EF4-FFF2-40B4-BE49-F238E27FC236}">
                <a16:creationId xmlns:a16="http://schemas.microsoft.com/office/drawing/2014/main" id="{A7C9837B-472C-467A-AE2C-677A34ABB674}"/>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pic>
        <p:nvPicPr>
          <p:cNvPr id="48" name="Picture 47">
            <a:extLst>
              <a:ext uri="{FF2B5EF4-FFF2-40B4-BE49-F238E27FC236}">
                <a16:creationId xmlns:a16="http://schemas.microsoft.com/office/drawing/2014/main" id="{BD065D4F-46FB-4439-B156-ADFAE71689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268" y="1249254"/>
            <a:ext cx="7015027" cy="4846746"/>
          </a:xfrm>
          <a:prstGeom prst="rect">
            <a:avLst/>
          </a:prstGeom>
        </p:spPr>
      </p:pic>
      <p:sp>
        <p:nvSpPr>
          <p:cNvPr id="50" name="TextBox 49">
            <a:extLst>
              <a:ext uri="{FF2B5EF4-FFF2-40B4-BE49-F238E27FC236}">
                <a16:creationId xmlns:a16="http://schemas.microsoft.com/office/drawing/2014/main" id="{C8BE1344-A1BF-4E43-B19D-3AF790939444}"/>
              </a:ext>
            </a:extLst>
          </p:cNvPr>
          <p:cNvSpPr txBox="1"/>
          <p:nvPr/>
        </p:nvSpPr>
        <p:spPr>
          <a:xfrm>
            <a:off x="4090090" y="6083189"/>
            <a:ext cx="1095173" cy="369332"/>
          </a:xfrm>
          <a:prstGeom prst="rect">
            <a:avLst/>
          </a:prstGeom>
          <a:noFill/>
        </p:spPr>
        <p:txBody>
          <a:bodyPr wrap="none" rtlCol="0">
            <a:spAutoFit/>
          </a:bodyPr>
          <a:lstStyle/>
          <a:p>
            <a:pPr algn="ctr"/>
            <a:r>
              <a:rPr lang="en-US" dirty="0"/>
              <a:t>Coupling</a:t>
            </a:r>
          </a:p>
        </p:txBody>
      </p:sp>
      <p:sp>
        <p:nvSpPr>
          <p:cNvPr id="52" name="Rectangle 51">
            <a:extLst>
              <a:ext uri="{FF2B5EF4-FFF2-40B4-BE49-F238E27FC236}">
                <a16:creationId xmlns:a16="http://schemas.microsoft.com/office/drawing/2014/main" id="{40E8CB66-5494-48ED-99DF-E1FB87B1C22E}"/>
              </a:ext>
            </a:extLst>
          </p:cNvPr>
          <p:cNvSpPr/>
          <p:nvPr/>
        </p:nvSpPr>
        <p:spPr>
          <a:xfrm>
            <a:off x="1143000" y="4973769"/>
            <a:ext cx="7015027" cy="112223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1927478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25"/>
          <p:cNvSpPr txBox="1">
            <a:spLocks noChangeArrowheads="1"/>
          </p:cNvSpPr>
          <p:nvPr/>
        </p:nvSpPr>
        <p:spPr bwMode="auto">
          <a:xfrm>
            <a:off x="2880004" y="3276600"/>
            <a:ext cx="190148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R</a:t>
            </a:r>
            <a:r>
              <a:rPr lang="en-US" altLang="en-US" sz="1600" dirty="0">
                <a:solidFill>
                  <a:schemeClr val="bg1">
                    <a:lumMod val="75000"/>
                  </a:schemeClr>
                </a:solidFill>
              </a:rPr>
              <a:t>adial </a:t>
            </a:r>
            <a:r>
              <a:rPr lang="en-US" altLang="en-US" sz="1700" b="1" dirty="0">
                <a:solidFill>
                  <a:schemeClr val="bg1">
                    <a:lumMod val="75000"/>
                  </a:schemeClr>
                </a:solidFill>
              </a:rPr>
              <a:t>K</a:t>
            </a:r>
            <a:r>
              <a:rPr lang="en-US" altLang="en-US" sz="1600" dirty="0">
                <a:solidFill>
                  <a:schemeClr val="bg1">
                    <a:lumMod val="75000"/>
                  </a:schemeClr>
                </a:solidFill>
              </a:rPr>
              <a:t>eratotomy</a:t>
            </a:r>
          </a:p>
        </p:txBody>
      </p:sp>
      <p:sp>
        <p:nvSpPr>
          <p:cNvPr id="14338" name="Text Box 3"/>
          <p:cNvSpPr txBox="1">
            <a:spLocks noChangeArrowheads="1"/>
          </p:cNvSpPr>
          <p:nvPr/>
        </p:nvSpPr>
        <p:spPr bwMode="auto">
          <a:xfrm>
            <a:off x="3960815" y="762002"/>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433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dirty="0"/>
              <a:t>Corneal</a:t>
            </a:r>
          </a:p>
        </p:txBody>
      </p:sp>
      <p:sp>
        <p:nvSpPr>
          <p:cNvPr id="14340" name="Text Box 5"/>
          <p:cNvSpPr txBox="1">
            <a:spLocks noChangeArrowheads="1"/>
          </p:cNvSpPr>
          <p:nvPr/>
        </p:nvSpPr>
        <p:spPr bwMode="auto">
          <a:xfrm>
            <a:off x="4416427" y="3048002"/>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t>Incisional</a:t>
            </a:r>
          </a:p>
        </p:txBody>
      </p:sp>
      <p:sp>
        <p:nvSpPr>
          <p:cNvPr id="1434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42" name="Line 7"/>
          <p:cNvSpPr>
            <a:spLocks noChangeShapeType="1"/>
          </p:cNvSpPr>
          <p:nvPr/>
        </p:nvSpPr>
        <p:spPr bwMode="auto">
          <a:xfrm>
            <a:off x="4724400" y="1474790"/>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8"/>
          <p:cNvSpPr>
            <a:spLocks noChangeShapeType="1"/>
          </p:cNvSpPr>
          <p:nvPr/>
        </p:nvSpPr>
        <p:spPr bwMode="auto">
          <a:xfrm flipH="1">
            <a:off x="5424490" y="2522538"/>
            <a:ext cx="1158875" cy="449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9"/>
          <p:cNvSpPr>
            <a:spLocks noChangeShapeType="1"/>
          </p:cNvSpPr>
          <p:nvPr/>
        </p:nvSpPr>
        <p:spPr bwMode="auto">
          <a:xfrm>
            <a:off x="6583365" y="2544765"/>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45" name="Text Box 36"/>
          <p:cNvSpPr txBox="1">
            <a:spLocks noChangeArrowheads="1"/>
          </p:cNvSpPr>
          <p:nvPr/>
        </p:nvSpPr>
        <p:spPr bwMode="auto">
          <a:xfrm>
            <a:off x="6248400" y="3068640"/>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solidFill>
                  <a:schemeClr val="bg1">
                    <a:lumMod val="75000"/>
                  </a:schemeClr>
                </a:solidFill>
              </a:rPr>
              <a:t>Laser</a:t>
            </a:r>
          </a:p>
        </p:txBody>
      </p:sp>
      <p:sp>
        <p:nvSpPr>
          <p:cNvPr id="1434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CF3270-39B0-41A2-9B4E-A84D4D2D0200}" type="slidenum">
              <a:rPr lang="en-US" altLang="en-US" sz="1000"/>
              <a:pPr>
                <a:spcBef>
                  <a:spcPct val="0"/>
                </a:spcBef>
                <a:buClrTx/>
                <a:buSzTx/>
                <a:buFontTx/>
                <a:buNone/>
              </a:pPr>
              <a:t>159</a:t>
            </a:fld>
            <a:endParaRPr lang="en-US" altLang="en-US" sz="1000"/>
          </a:p>
        </p:txBody>
      </p:sp>
      <p:sp>
        <p:nvSpPr>
          <p:cNvPr id="14349" name="Text Box 4"/>
          <p:cNvSpPr txBox="1">
            <a:spLocks noChangeArrowheads="1"/>
          </p:cNvSpPr>
          <p:nvPr/>
        </p:nvSpPr>
        <p:spPr bwMode="auto">
          <a:xfrm>
            <a:off x="1403352"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4350"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4351"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2"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3"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sp>
        <p:nvSpPr>
          <p:cNvPr id="14354" name="Line 10"/>
          <p:cNvSpPr>
            <a:spLocks noChangeShapeType="1"/>
          </p:cNvSpPr>
          <p:nvPr/>
        </p:nvSpPr>
        <p:spPr bwMode="auto">
          <a:xfrm>
            <a:off x="4868863" y="33035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5" name="Line 11"/>
          <p:cNvSpPr>
            <a:spLocks noChangeShapeType="1"/>
          </p:cNvSpPr>
          <p:nvPr/>
        </p:nvSpPr>
        <p:spPr bwMode="auto">
          <a:xfrm>
            <a:off x="4724400" y="3455988"/>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6" name="Line 12"/>
          <p:cNvSpPr>
            <a:spLocks noChangeShapeType="1"/>
          </p:cNvSpPr>
          <p:nvPr/>
        </p:nvSpPr>
        <p:spPr bwMode="auto">
          <a:xfrm>
            <a:off x="4868863" y="34559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7" name="Line 13"/>
          <p:cNvSpPr>
            <a:spLocks noChangeShapeType="1"/>
          </p:cNvSpPr>
          <p:nvPr/>
        </p:nvSpPr>
        <p:spPr bwMode="auto">
          <a:xfrm>
            <a:off x="4724400" y="376078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8" name="Line 14"/>
          <p:cNvSpPr>
            <a:spLocks noChangeShapeType="1"/>
          </p:cNvSpPr>
          <p:nvPr/>
        </p:nvSpPr>
        <p:spPr bwMode="auto">
          <a:xfrm>
            <a:off x="4868863" y="37607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9" name="Line 15"/>
          <p:cNvSpPr>
            <a:spLocks noChangeShapeType="1"/>
          </p:cNvSpPr>
          <p:nvPr/>
        </p:nvSpPr>
        <p:spPr bwMode="auto">
          <a:xfrm>
            <a:off x="4724400" y="406558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FF"/>
              </a:solidFill>
            </a:endParaRPr>
          </a:p>
        </p:txBody>
      </p:sp>
      <p:cxnSp>
        <p:nvCxnSpPr>
          <p:cNvPr id="14" name="Straight Arrow Connector 13"/>
          <p:cNvCxnSpPr>
            <a:stCxn id="14343" idx="0"/>
          </p:cNvCxnSpPr>
          <p:nvPr/>
        </p:nvCxnSpPr>
        <p:spPr>
          <a:xfrm>
            <a:off x="6583363" y="2522538"/>
            <a:ext cx="0" cy="4492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 Box 25"/>
          <p:cNvSpPr txBox="1">
            <a:spLocks noChangeArrowheads="1"/>
          </p:cNvSpPr>
          <p:nvPr/>
        </p:nvSpPr>
        <p:spPr bwMode="auto">
          <a:xfrm>
            <a:off x="2708489" y="3592902"/>
            <a:ext cx="204094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t>A</a:t>
            </a:r>
            <a:r>
              <a:rPr lang="en-US" altLang="en-US" sz="1600" dirty="0"/>
              <a:t>rcuate </a:t>
            </a:r>
            <a:r>
              <a:rPr lang="en-US" altLang="en-US" sz="1700" b="1" dirty="0"/>
              <a:t>K</a:t>
            </a:r>
            <a:r>
              <a:rPr lang="en-US" altLang="en-US" sz="1600" dirty="0"/>
              <a:t>eratotomy</a:t>
            </a:r>
          </a:p>
        </p:txBody>
      </p:sp>
      <p:sp>
        <p:nvSpPr>
          <p:cNvPr id="62" name="Text Box 25"/>
          <p:cNvSpPr txBox="1">
            <a:spLocks noChangeArrowheads="1"/>
          </p:cNvSpPr>
          <p:nvPr/>
        </p:nvSpPr>
        <p:spPr bwMode="auto">
          <a:xfrm>
            <a:off x="2251215" y="3886619"/>
            <a:ext cx="252665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rgbClr val="0000FF"/>
                </a:solidFill>
              </a:rPr>
              <a:t>L</a:t>
            </a:r>
            <a:r>
              <a:rPr lang="en-US" altLang="en-US" sz="1600" dirty="0">
                <a:solidFill>
                  <a:srgbClr val="0000FF"/>
                </a:solidFill>
              </a:rPr>
              <a:t>imbal </a:t>
            </a:r>
            <a:r>
              <a:rPr lang="en-US" altLang="en-US" sz="1700" b="1" dirty="0">
                <a:solidFill>
                  <a:srgbClr val="0000FF"/>
                </a:solidFill>
              </a:rPr>
              <a:t>R</a:t>
            </a:r>
            <a:r>
              <a:rPr lang="en-US" altLang="en-US" sz="1600" dirty="0">
                <a:solidFill>
                  <a:srgbClr val="0000FF"/>
                </a:solidFill>
              </a:rPr>
              <a:t>elaxing </a:t>
            </a:r>
            <a:r>
              <a:rPr lang="en-US" altLang="en-US" sz="1700" b="1" dirty="0">
                <a:solidFill>
                  <a:srgbClr val="0000FF"/>
                </a:solidFill>
              </a:rPr>
              <a:t>I</a:t>
            </a:r>
            <a:r>
              <a:rPr lang="en-US" altLang="en-US" sz="1600" dirty="0">
                <a:solidFill>
                  <a:srgbClr val="0000FF"/>
                </a:solidFill>
              </a:rPr>
              <a:t>ncisions</a:t>
            </a:r>
          </a:p>
        </p:txBody>
      </p:sp>
      <p:sp>
        <p:nvSpPr>
          <p:cNvPr id="63"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64" name="Text Box 35">
            <a:extLst>
              <a:ext uri="{FF2B5EF4-FFF2-40B4-BE49-F238E27FC236}">
                <a16:creationId xmlns:a16="http://schemas.microsoft.com/office/drawing/2014/main" id="{FE7A10A8-2B77-4248-A2F0-185DC427039D}"/>
              </a:ext>
            </a:extLst>
          </p:cNvPr>
          <p:cNvSpPr txBox="1">
            <a:spLocks noChangeArrowheads="1"/>
          </p:cNvSpPr>
          <p:nvPr/>
        </p:nvSpPr>
        <p:spPr bwMode="auto">
          <a:xfrm>
            <a:off x="4953002" y="3303590"/>
            <a:ext cx="444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chemeClr val="bg1">
                    <a:lumMod val="75000"/>
                  </a:schemeClr>
                </a:solidFill>
              </a:rPr>
              <a:t>RK</a:t>
            </a:r>
          </a:p>
        </p:txBody>
      </p:sp>
      <p:sp>
        <p:nvSpPr>
          <p:cNvPr id="65" name="Text Box 37">
            <a:extLst>
              <a:ext uri="{FF2B5EF4-FFF2-40B4-BE49-F238E27FC236}">
                <a16:creationId xmlns:a16="http://schemas.microsoft.com/office/drawing/2014/main" id="{75276CC1-D9C3-46E0-A818-562411F73D29}"/>
              </a:ext>
            </a:extLst>
          </p:cNvPr>
          <p:cNvSpPr txBox="1">
            <a:spLocks noChangeArrowheads="1"/>
          </p:cNvSpPr>
          <p:nvPr/>
        </p:nvSpPr>
        <p:spPr bwMode="auto">
          <a:xfrm>
            <a:off x="4956177" y="3608390"/>
            <a:ext cx="444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t>AK</a:t>
            </a:r>
          </a:p>
        </p:txBody>
      </p:sp>
      <p:sp>
        <p:nvSpPr>
          <p:cNvPr id="66" name="Text Box 40">
            <a:extLst>
              <a:ext uri="{FF2B5EF4-FFF2-40B4-BE49-F238E27FC236}">
                <a16:creationId xmlns:a16="http://schemas.microsoft.com/office/drawing/2014/main" id="{27862912-D642-4009-981C-1F579149D1A2}"/>
              </a:ext>
            </a:extLst>
          </p:cNvPr>
          <p:cNvSpPr txBox="1">
            <a:spLocks noChangeArrowheads="1"/>
          </p:cNvSpPr>
          <p:nvPr/>
        </p:nvSpPr>
        <p:spPr bwMode="auto">
          <a:xfrm>
            <a:off x="4953000" y="3913190"/>
            <a:ext cx="4732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rgbClr val="0000FF"/>
                </a:solidFill>
              </a:rPr>
              <a:t>LRI</a:t>
            </a:r>
          </a:p>
        </p:txBody>
      </p:sp>
      <p:sp>
        <p:nvSpPr>
          <p:cNvPr id="68" name="Line 11">
            <a:extLst>
              <a:ext uri="{FF2B5EF4-FFF2-40B4-BE49-F238E27FC236}">
                <a16:creationId xmlns:a16="http://schemas.microsoft.com/office/drawing/2014/main" id="{1193017D-6325-4F10-8AFA-1FCA259166C8}"/>
              </a:ext>
            </a:extLst>
          </p:cNvPr>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Line 13">
            <a:extLst>
              <a:ext uri="{FF2B5EF4-FFF2-40B4-BE49-F238E27FC236}">
                <a16:creationId xmlns:a16="http://schemas.microsoft.com/office/drawing/2014/main" id="{28687FAC-4A80-45B3-A6C1-40088610D1C9}"/>
              </a:ext>
            </a:extLst>
          </p:cNvPr>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Line 15">
            <a:extLst>
              <a:ext uri="{FF2B5EF4-FFF2-40B4-BE49-F238E27FC236}">
                <a16:creationId xmlns:a16="http://schemas.microsoft.com/office/drawing/2014/main" id="{1A77A86C-0761-4922-9384-18AFE7EBD5DD}"/>
              </a:ext>
            </a:extLst>
          </p:cNvPr>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11">
            <a:extLst>
              <a:ext uri="{FF2B5EF4-FFF2-40B4-BE49-F238E27FC236}">
                <a16:creationId xmlns:a16="http://schemas.microsoft.com/office/drawing/2014/main" id="{ACFA9703-CB76-4024-83A1-3FE29630B338}"/>
              </a:ext>
            </a:extLst>
          </p:cNvPr>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13">
            <a:extLst>
              <a:ext uri="{FF2B5EF4-FFF2-40B4-BE49-F238E27FC236}">
                <a16:creationId xmlns:a16="http://schemas.microsoft.com/office/drawing/2014/main" id="{1A2795B4-3898-4C91-89B9-F0A2049D3969}"/>
              </a:ext>
            </a:extLst>
          </p:cNvPr>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15">
            <a:extLst>
              <a:ext uri="{FF2B5EF4-FFF2-40B4-BE49-F238E27FC236}">
                <a16:creationId xmlns:a16="http://schemas.microsoft.com/office/drawing/2014/main" id="{2C990463-9154-48B8-BC7A-56A43A25CF3E}"/>
              </a:ext>
            </a:extLst>
          </p:cNvPr>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8" name="Straight Connector 77">
            <a:extLst>
              <a:ext uri="{FF2B5EF4-FFF2-40B4-BE49-F238E27FC236}">
                <a16:creationId xmlns:a16="http://schemas.microsoft.com/office/drawing/2014/main" id="{86A20214-7428-495E-B409-D06BE80FC206}"/>
              </a:ext>
            </a:extLst>
          </p:cNvPr>
          <p:cNvCxnSpPr/>
          <p:nvPr/>
        </p:nvCxnSpPr>
        <p:spPr>
          <a:xfrm>
            <a:off x="6400800" y="3429000"/>
            <a:ext cx="0" cy="1371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Text Box 35">
            <a:extLst>
              <a:ext uri="{FF2B5EF4-FFF2-40B4-BE49-F238E27FC236}">
                <a16:creationId xmlns:a16="http://schemas.microsoft.com/office/drawing/2014/main" id="{42344BC7-2FC2-4B25-9A86-25C0E4812C91}"/>
              </a:ext>
            </a:extLst>
          </p:cNvPr>
          <p:cNvSpPr txBox="1">
            <a:spLocks noChangeArrowheads="1"/>
          </p:cNvSpPr>
          <p:nvPr/>
        </p:nvSpPr>
        <p:spPr bwMode="auto">
          <a:xfrm>
            <a:off x="6530381" y="3429006"/>
            <a:ext cx="55496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89" name="Text Box 37">
            <a:extLst>
              <a:ext uri="{FF2B5EF4-FFF2-40B4-BE49-F238E27FC236}">
                <a16:creationId xmlns:a16="http://schemas.microsoft.com/office/drawing/2014/main" id="{0ADCD8AC-75FA-4C17-87C9-B8E106E7AAA4}"/>
              </a:ext>
            </a:extLst>
          </p:cNvPr>
          <p:cNvSpPr txBox="1">
            <a:spLocks noChangeArrowheads="1"/>
          </p:cNvSpPr>
          <p:nvPr/>
        </p:nvSpPr>
        <p:spPr bwMode="auto">
          <a:xfrm>
            <a:off x="6533556" y="3733806"/>
            <a:ext cx="76495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90" name="Text Box 37">
            <a:extLst>
              <a:ext uri="{FF2B5EF4-FFF2-40B4-BE49-F238E27FC236}">
                <a16:creationId xmlns:a16="http://schemas.microsoft.com/office/drawing/2014/main" id="{EA860130-05ED-484E-A1B5-2028007DAECD}"/>
              </a:ext>
            </a:extLst>
          </p:cNvPr>
          <p:cNvSpPr txBox="1">
            <a:spLocks noChangeArrowheads="1"/>
          </p:cNvSpPr>
          <p:nvPr/>
        </p:nvSpPr>
        <p:spPr bwMode="auto">
          <a:xfrm>
            <a:off x="6549431" y="4343406"/>
            <a:ext cx="694421"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91" name="Text Box 40">
            <a:extLst>
              <a:ext uri="{FF2B5EF4-FFF2-40B4-BE49-F238E27FC236}">
                <a16:creationId xmlns:a16="http://schemas.microsoft.com/office/drawing/2014/main" id="{5A7D79DB-C16E-4398-8A71-9330F38E1AAF}"/>
              </a:ext>
            </a:extLst>
          </p:cNvPr>
          <p:cNvSpPr txBox="1">
            <a:spLocks noChangeArrowheads="1"/>
          </p:cNvSpPr>
          <p:nvPr/>
        </p:nvSpPr>
        <p:spPr bwMode="auto">
          <a:xfrm>
            <a:off x="6543087" y="4648206"/>
            <a:ext cx="73289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92" name="Text Box 40">
            <a:extLst>
              <a:ext uri="{FF2B5EF4-FFF2-40B4-BE49-F238E27FC236}">
                <a16:creationId xmlns:a16="http://schemas.microsoft.com/office/drawing/2014/main" id="{4A5048F2-0B88-45C0-B57A-1D0CA6EA238A}"/>
              </a:ext>
            </a:extLst>
          </p:cNvPr>
          <p:cNvSpPr txBox="1">
            <a:spLocks noChangeArrowheads="1"/>
          </p:cNvSpPr>
          <p:nvPr/>
        </p:nvSpPr>
        <p:spPr bwMode="auto">
          <a:xfrm>
            <a:off x="6530381" y="4038606"/>
            <a:ext cx="1013419"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2" name="Frame 1">
            <a:extLst>
              <a:ext uri="{FF2B5EF4-FFF2-40B4-BE49-F238E27FC236}">
                <a16:creationId xmlns:a16="http://schemas.microsoft.com/office/drawing/2014/main" id="{21EEB29A-8DF9-4B5C-9A62-8053BEBD345A}"/>
              </a:ext>
            </a:extLst>
          </p:cNvPr>
          <p:cNvSpPr/>
          <p:nvPr/>
        </p:nvSpPr>
        <p:spPr>
          <a:xfrm>
            <a:off x="2147888" y="3490547"/>
            <a:ext cx="3414709" cy="852853"/>
          </a:xfrm>
          <a:prstGeom prst="frame">
            <a:avLst/>
          </a:prstGeom>
          <a:solidFill>
            <a:srgbClr val="FFCC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5" name="Straight Arrow Connector 4">
            <a:extLst>
              <a:ext uri="{FF2B5EF4-FFF2-40B4-BE49-F238E27FC236}">
                <a16:creationId xmlns:a16="http://schemas.microsoft.com/office/drawing/2014/main" id="{8EC946E4-4E40-4BA5-8817-59AC54A725C0}"/>
              </a:ext>
            </a:extLst>
          </p:cNvPr>
          <p:cNvCxnSpPr>
            <a:cxnSpLocks/>
          </p:cNvCxnSpPr>
          <p:nvPr/>
        </p:nvCxnSpPr>
        <p:spPr>
          <a:xfrm flipV="1">
            <a:off x="2251215" y="4343401"/>
            <a:ext cx="628789" cy="84540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AB034BA5-7E04-40BB-A7E6-5E8AFA05BB4C}"/>
              </a:ext>
            </a:extLst>
          </p:cNvPr>
          <p:cNvSpPr txBox="1"/>
          <p:nvPr/>
        </p:nvSpPr>
        <p:spPr>
          <a:xfrm>
            <a:off x="759633" y="4614446"/>
            <a:ext cx="3522759" cy="338554"/>
          </a:xfrm>
          <a:prstGeom prst="rect">
            <a:avLst/>
          </a:prstGeom>
          <a:solidFill>
            <a:schemeClr val="bg1"/>
          </a:solidFill>
        </p:spPr>
        <p:txBody>
          <a:bodyPr wrap="none" rtlCol="0">
            <a:spAutoFit/>
          </a:bodyPr>
          <a:lstStyle/>
          <a:p>
            <a:r>
              <a:rPr lang="en-US" sz="1600" dirty="0">
                <a:solidFill>
                  <a:schemeClr val="bg1">
                    <a:lumMod val="75000"/>
                  </a:schemeClr>
                </a:solidFill>
              </a:rPr>
              <a:t>Specifically, this refers to </a:t>
            </a:r>
            <a:r>
              <a:rPr lang="en-US" sz="1600" i="1" dirty="0">
                <a:solidFill>
                  <a:schemeClr val="bg1">
                    <a:lumMod val="75000"/>
                  </a:schemeClr>
                </a:solidFill>
              </a:rPr>
              <a:t>AK</a:t>
            </a:r>
            <a:r>
              <a:rPr lang="en-US" sz="1600" dirty="0">
                <a:solidFill>
                  <a:schemeClr val="bg1">
                    <a:lumMod val="75000"/>
                  </a:schemeClr>
                </a:solidFill>
              </a:rPr>
              <a:t> and </a:t>
            </a:r>
            <a:r>
              <a:rPr lang="en-US" sz="1600" i="1" dirty="0">
                <a:solidFill>
                  <a:schemeClr val="bg1">
                    <a:lumMod val="75000"/>
                  </a:schemeClr>
                </a:solidFill>
              </a:rPr>
              <a:t>LPI</a:t>
            </a:r>
          </a:p>
        </p:txBody>
      </p:sp>
      <p:sp>
        <p:nvSpPr>
          <p:cNvPr id="51" name="TextBox 50">
            <a:extLst>
              <a:ext uri="{FF2B5EF4-FFF2-40B4-BE49-F238E27FC236}">
                <a16:creationId xmlns:a16="http://schemas.microsoft.com/office/drawing/2014/main" id="{D3A44CB1-912D-4E22-BBC9-DEB97E051606}"/>
              </a:ext>
            </a:extLst>
          </p:cNvPr>
          <p:cNvSpPr txBox="1"/>
          <p:nvPr/>
        </p:nvSpPr>
        <p:spPr>
          <a:xfrm>
            <a:off x="562475" y="5188803"/>
            <a:ext cx="5990725" cy="584775"/>
          </a:xfrm>
          <a:prstGeom prst="rect">
            <a:avLst/>
          </a:prstGeom>
          <a:solidFill>
            <a:srgbClr val="002060"/>
          </a:solidFill>
        </p:spPr>
        <p:txBody>
          <a:bodyPr wrap="square" rtlCol="0">
            <a:spAutoFit/>
          </a:bodyPr>
          <a:lstStyle/>
          <a:p>
            <a:r>
              <a:rPr lang="en-US" sz="1600" dirty="0">
                <a:solidFill>
                  <a:schemeClr val="accent6">
                    <a:lumMod val="75000"/>
                  </a:schemeClr>
                </a:solidFill>
              </a:rPr>
              <a:t>OTOH, </a:t>
            </a:r>
            <a:r>
              <a:rPr lang="en-US" sz="1600" i="1" dirty="0">
                <a:solidFill>
                  <a:schemeClr val="accent6">
                    <a:lumMod val="75000"/>
                  </a:schemeClr>
                </a:solidFill>
              </a:rPr>
              <a:t>peripheral</a:t>
            </a:r>
            <a:r>
              <a:rPr lang="en-US" sz="1600" dirty="0">
                <a:solidFill>
                  <a:schemeClr val="accent6">
                    <a:lumMod val="75000"/>
                  </a:schemeClr>
                </a:solidFill>
              </a:rPr>
              <a:t> incisional procedures to offset </a:t>
            </a:r>
            <a:r>
              <a:rPr lang="en-US" sz="1600" i="1" dirty="0">
                <a:solidFill>
                  <a:schemeClr val="accent6">
                    <a:lumMod val="75000"/>
                  </a:schemeClr>
                </a:solidFill>
              </a:rPr>
              <a:t>astigmatic</a:t>
            </a:r>
            <a:r>
              <a:rPr lang="en-US" sz="1600" dirty="0">
                <a:solidFill>
                  <a:schemeClr val="accent6">
                    <a:lumMod val="75000"/>
                  </a:schemeClr>
                </a:solidFill>
              </a:rPr>
              <a:t> refractive error are an important and oft-used surgical technique</a:t>
            </a:r>
          </a:p>
        </p:txBody>
      </p:sp>
      <p:sp>
        <p:nvSpPr>
          <p:cNvPr id="49" name="Rectangle 2">
            <a:extLst>
              <a:ext uri="{FF2B5EF4-FFF2-40B4-BE49-F238E27FC236}">
                <a16:creationId xmlns:a16="http://schemas.microsoft.com/office/drawing/2014/main" id="{1F212539-D19C-4E9D-AFB7-6A748ECF40E6}"/>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48" name="TextBox 47">
            <a:extLst>
              <a:ext uri="{FF2B5EF4-FFF2-40B4-BE49-F238E27FC236}">
                <a16:creationId xmlns:a16="http://schemas.microsoft.com/office/drawing/2014/main" id="{503F295A-AC89-41D5-A38D-892062A260A4}"/>
              </a:ext>
            </a:extLst>
          </p:cNvPr>
          <p:cNvSpPr txBox="1"/>
          <p:nvPr/>
        </p:nvSpPr>
        <p:spPr>
          <a:xfrm>
            <a:off x="571468" y="4490692"/>
            <a:ext cx="7581932" cy="1600438"/>
          </a:xfrm>
          <a:prstGeom prst="rect">
            <a:avLst/>
          </a:prstGeom>
          <a:solidFill>
            <a:srgbClr val="CCFFCC"/>
          </a:solidFill>
        </p:spPr>
        <p:txBody>
          <a:bodyPr wrap="square" rtlCol="0">
            <a:spAutoFit/>
          </a:bodyPr>
          <a:lstStyle/>
          <a:p>
            <a:r>
              <a:rPr lang="en-US" sz="1400" dirty="0">
                <a:solidFill>
                  <a:schemeClr val="bg1">
                    <a:lumMod val="75000"/>
                  </a:schemeClr>
                </a:solidFill>
              </a:rPr>
              <a:t>Both AK and LRI incisions are placed on the  steep  meridian of the cornea, in pairs located on opposite sides of the cornea. AK incisions are made in the  paracentral  cornea, whereas LRI are made at the  limbus  (as their name implies). Both techniques have the effect of  flattening the meridian in which they’re placed, but through a process called  </a:t>
            </a:r>
            <a:r>
              <a:rPr lang="en-US" sz="1400" i="1" dirty="0">
                <a:solidFill>
                  <a:schemeClr val="bg1">
                    <a:lumMod val="75000"/>
                  </a:schemeClr>
                </a:solidFill>
              </a:rPr>
              <a:t>coupling , </a:t>
            </a:r>
            <a:r>
              <a:rPr lang="en-US" sz="1400" dirty="0">
                <a:solidFill>
                  <a:schemeClr val="bg1">
                    <a:lumMod val="75000"/>
                  </a:schemeClr>
                </a:solidFill>
              </a:rPr>
              <a:t> steepening  the meridian 90 deg away. </a:t>
            </a:r>
            <a:r>
              <a:rPr lang="en-US" sz="1400" dirty="0"/>
              <a:t>The most common indication for AK is correction of astigmatism in an eye that is s/p  penetrating keratoplasty . </a:t>
            </a:r>
            <a:r>
              <a:rPr lang="en-US" sz="1400" dirty="0">
                <a:solidFill>
                  <a:srgbClr val="CCFFCC"/>
                </a:solidFill>
              </a:rPr>
              <a:t>LRI are typically placed at the time of  cataract surgery to correct corneal astigmatism in hopes of producing better UCVA post-op. </a:t>
            </a:r>
          </a:p>
        </p:txBody>
      </p:sp>
      <p:sp>
        <p:nvSpPr>
          <p:cNvPr id="50" name="Rectangle 49">
            <a:extLst>
              <a:ext uri="{FF2B5EF4-FFF2-40B4-BE49-F238E27FC236}">
                <a16:creationId xmlns:a16="http://schemas.microsoft.com/office/drawing/2014/main" id="{CFEBFEFA-9F3F-462F-A04A-517D492BB673}"/>
              </a:ext>
            </a:extLst>
          </p:cNvPr>
          <p:cNvSpPr/>
          <p:nvPr/>
        </p:nvSpPr>
        <p:spPr>
          <a:xfrm>
            <a:off x="1785938" y="5616611"/>
            <a:ext cx="2024062" cy="2651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surg procedure (two words)</a:t>
            </a:r>
          </a:p>
        </p:txBody>
      </p:sp>
    </p:spTree>
    <p:extLst>
      <p:ext uri="{BB962C8B-B14F-4D97-AF65-F5344CB8AC3E}">
        <p14:creationId xmlns:p14="http://schemas.microsoft.com/office/powerpoint/2010/main" val="3667011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1" name="Group 3">
            <a:extLst>
              <a:ext uri="{FF2B5EF4-FFF2-40B4-BE49-F238E27FC236}">
                <a16:creationId xmlns:a16="http://schemas.microsoft.com/office/drawing/2014/main" id="{FB52788E-218B-49F8-AEC8-3F34ECE7C820}"/>
              </a:ext>
            </a:extLst>
          </p:cNvPr>
          <p:cNvGrpSpPr>
            <a:grpSpLocks/>
          </p:cNvGrpSpPr>
          <p:nvPr/>
        </p:nvGrpSpPr>
        <p:grpSpPr bwMode="auto">
          <a:xfrm>
            <a:off x="5638800" y="2743200"/>
            <a:ext cx="1752600" cy="1524000"/>
            <a:chOff x="2832" y="1728"/>
            <a:chExt cx="1104" cy="960"/>
          </a:xfrm>
        </p:grpSpPr>
        <p:sp>
          <p:nvSpPr>
            <p:cNvPr id="22548" name="Oval 4">
              <a:extLst>
                <a:ext uri="{FF2B5EF4-FFF2-40B4-BE49-F238E27FC236}">
                  <a16:creationId xmlns:a16="http://schemas.microsoft.com/office/drawing/2014/main" id="{C0513ADB-F49C-4D42-84B0-B4B7786976F4}"/>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2549" name="Oval 5">
              <a:extLst>
                <a:ext uri="{FF2B5EF4-FFF2-40B4-BE49-F238E27FC236}">
                  <a16:creationId xmlns:a16="http://schemas.microsoft.com/office/drawing/2014/main" id="{BE5DC4E7-7997-4742-B41B-07FF74314073}"/>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2550" name="AutoShape 6">
              <a:extLst>
                <a:ext uri="{FF2B5EF4-FFF2-40B4-BE49-F238E27FC236}">
                  <a16:creationId xmlns:a16="http://schemas.microsoft.com/office/drawing/2014/main" id="{1975CDE0-361B-4414-878C-6445FD42C79F}"/>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2551" name="AutoShape 7">
              <a:extLst>
                <a:ext uri="{FF2B5EF4-FFF2-40B4-BE49-F238E27FC236}">
                  <a16:creationId xmlns:a16="http://schemas.microsoft.com/office/drawing/2014/main" id="{7AD82D55-9C0E-4403-8CB6-26B75460120E}"/>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22532" name="Line 8">
            <a:extLst>
              <a:ext uri="{FF2B5EF4-FFF2-40B4-BE49-F238E27FC236}">
                <a16:creationId xmlns:a16="http://schemas.microsoft.com/office/drawing/2014/main" id="{DE4CB65D-86EB-4598-85D3-9E942AFF581D}"/>
              </a:ext>
            </a:extLst>
          </p:cNvPr>
          <p:cNvSpPr>
            <a:spLocks noChangeShapeType="1"/>
          </p:cNvSpPr>
          <p:nvPr/>
        </p:nvSpPr>
        <p:spPr bwMode="auto">
          <a:xfrm>
            <a:off x="5943600" y="3048000"/>
            <a:ext cx="1447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3" name="Line 9">
            <a:extLst>
              <a:ext uri="{FF2B5EF4-FFF2-40B4-BE49-F238E27FC236}">
                <a16:creationId xmlns:a16="http://schemas.microsoft.com/office/drawing/2014/main" id="{AE37F9AF-1624-4903-9182-EB32B39F5233}"/>
              </a:ext>
            </a:extLst>
          </p:cNvPr>
          <p:cNvSpPr>
            <a:spLocks noChangeShapeType="1"/>
          </p:cNvSpPr>
          <p:nvPr/>
        </p:nvSpPr>
        <p:spPr bwMode="auto">
          <a:xfrm flipV="1">
            <a:off x="5943600" y="3429000"/>
            <a:ext cx="1447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4" name="Line 10">
            <a:extLst>
              <a:ext uri="{FF2B5EF4-FFF2-40B4-BE49-F238E27FC236}">
                <a16:creationId xmlns:a16="http://schemas.microsoft.com/office/drawing/2014/main" id="{481D6B7A-AEEF-4D97-A892-53D80E866172}"/>
              </a:ext>
            </a:extLst>
          </p:cNvPr>
          <p:cNvSpPr>
            <a:spLocks noChangeShapeType="1"/>
          </p:cNvSpPr>
          <p:nvPr/>
        </p:nvSpPr>
        <p:spPr bwMode="auto">
          <a:xfrm>
            <a:off x="304800" y="3048000"/>
            <a:ext cx="548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Line 11">
            <a:extLst>
              <a:ext uri="{FF2B5EF4-FFF2-40B4-BE49-F238E27FC236}">
                <a16:creationId xmlns:a16="http://schemas.microsoft.com/office/drawing/2014/main" id="{6C4537DA-F711-43F5-A270-DB017ECB1F11}"/>
              </a:ext>
            </a:extLst>
          </p:cNvPr>
          <p:cNvSpPr>
            <a:spLocks noChangeShapeType="1"/>
          </p:cNvSpPr>
          <p:nvPr/>
        </p:nvSpPr>
        <p:spPr bwMode="auto">
          <a:xfrm>
            <a:off x="304800" y="3962400"/>
            <a:ext cx="5562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Text Box 12">
            <a:extLst>
              <a:ext uri="{FF2B5EF4-FFF2-40B4-BE49-F238E27FC236}">
                <a16:creationId xmlns:a16="http://schemas.microsoft.com/office/drawing/2014/main" id="{035153F0-17F8-4B34-962F-9939504E391B}"/>
              </a:ext>
            </a:extLst>
          </p:cNvPr>
          <p:cNvSpPr txBox="1">
            <a:spLocks noChangeArrowheads="1"/>
          </p:cNvSpPr>
          <p:nvPr/>
        </p:nvSpPr>
        <p:spPr bwMode="auto">
          <a:xfrm>
            <a:off x="2971800" y="1676400"/>
            <a:ext cx="319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t>The Emmetropic Eye</a:t>
            </a:r>
          </a:p>
        </p:txBody>
      </p:sp>
      <p:sp>
        <p:nvSpPr>
          <p:cNvPr id="22538" name="Text Box 14">
            <a:extLst>
              <a:ext uri="{FF2B5EF4-FFF2-40B4-BE49-F238E27FC236}">
                <a16:creationId xmlns:a16="http://schemas.microsoft.com/office/drawing/2014/main" id="{FDE90007-ADB9-46A3-AE72-B8196CB091BC}"/>
              </a:ext>
            </a:extLst>
          </p:cNvPr>
          <p:cNvSpPr txBox="1">
            <a:spLocks noChangeArrowheads="1"/>
          </p:cNvSpPr>
          <p:nvPr/>
        </p:nvSpPr>
        <p:spPr bwMode="auto">
          <a:xfrm>
            <a:off x="609600" y="4495800"/>
            <a:ext cx="8153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t>In the </a:t>
            </a:r>
            <a:r>
              <a:rPr lang="en-US" altLang="en-US" sz="1800" b="1" dirty="0">
                <a:solidFill>
                  <a:srgbClr val="FF0000"/>
                </a:solidFill>
              </a:rPr>
              <a:t>emmetropic</a:t>
            </a:r>
            <a:r>
              <a:rPr lang="en-US" altLang="en-US" sz="1800" dirty="0"/>
              <a:t> eye, the parallel rays from a location at infinity are focused</a:t>
            </a:r>
          </a:p>
          <a:p>
            <a:pPr eaLnBrk="1" hangingPunct="1">
              <a:spcBef>
                <a:spcPct val="0"/>
              </a:spcBef>
              <a:buClrTx/>
              <a:buSzTx/>
              <a:buFontTx/>
              <a:buNone/>
            </a:pPr>
            <a:r>
              <a:rPr lang="en-US" altLang="en-US" sz="1800" dirty="0"/>
              <a:t>to a point located precisely on the retina. </a:t>
            </a:r>
            <a:r>
              <a:rPr lang="en-US" altLang="en-US" sz="1800" dirty="0">
                <a:solidFill>
                  <a:srgbClr val="0000FF"/>
                </a:solidFill>
              </a:rPr>
              <a:t>In other words, </a:t>
            </a:r>
            <a:r>
              <a:rPr lang="en-US" altLang="en-US" sz="1800" i="1" dirty="0">
                <a:solidFill>
                  <a:srgbClr val="3333FF"/>
                </a:solidFill>
              </a:rPr>
              <a:t>the far point of the</a:t>
            </a:r>
          </a:p>
          <a:p>
            <a:pPr eaLnBrk="1" hangingPunct="1">
              <a:spcBef>
                <a:spcPct val="0"/>
              </a:spcBef>
              <a:buClrTx/>
              <a:buSzTx/>
              <a:buFontTx/>
              <a:buNone/>
            </a:pPr>
            <a:r>
              <a:rPr lang="en-US" altLang="en-US" sz="1800" i="1" dirty="0">
                <a:solidFill>
                  <a:srgbClr val="3333FF"/>
                </a:solidFill>
              </a:rPr>
              <a:t>emmetropic eye is at infinity. </a:t>
            </a:r>
            <a:r>
              <a:rPr lang="en-US" altLang="en-US" sz="1800" dirty="0"/>
              <a:t>Thus, emmetropes see 20/20 (or better) at distance without correction. </a:t>
            </a:r>
          </a:p>
        </p:txBody>
      </p:sp>
      <p:sp>
        <p:nvSpPr>
          <p:cNvPr id="22539" name="Text Box 15">
            <a:extLst>
              <a:ext uri="{FF2B5EF4-FFF2-40B4-BE49-F238E27FC236}">
                <a16:creationId xmlns:a16="http://schemas.microsoft.com/office/drawing/2014/main" id="{B5A63CAB-513D-4514-B0D3-48C81144CF5E}"/>
              </a:ext>
            </a:extLst>
          </p:cNvPr>
          <p:cNvSpPr txBox="1">
            <a:spLocks noChangeArrowheads="1"/>
          </p:cNvSpPr>
          <p:nvPr/>
        </p:nvSpPr>
        <p:spPr bwMode="auto">
          <a:xfrm>
            <a:off x="2273300" y="5729288"/>
            <a:ext cx="45961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i="1" dirty="0">
                <a:solidFill>
                  <a:srgbClr val="FF0000"/>
                </a:solidFill>
              </a:rPr>
              <a:t>Far Point of the emmetropic eye: Infinity</a:t>
            </a:r>
          </a:p>
        </p:txBody>
      </p:sp>
      <p:sp>
        <p:nvSpPr>
          <p:cNvPr id="22547" name="Slide Number Placeholder 1">
            <a:extLst>
              <a:ext uri="{FF2B5EF4-FFF2-40B4-BE49-F238E27FC236}">
                <a16:creationId xmlns:a16="http://schemas.microsoft.com/office/drawing/2014/main" id="{E8C6D5DA-786B-47F0-B055-15A67C228A8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C7B85F8-5DDD-463F-A96A-9B50F88507EA}" type="slidenum">
              <a:rPr lang="en-US" altLang="en-US" sz="1000"/>
              <a:pPr>
                <a:spcBef>
                  <a:spcPct val="0"/>
                </a:spcBef>
                <a:buClrTx/>
                <a:buSzTx/>
                <a:buFontTx/>
                <a:buNone/>
              </a:pPr>
              <a:t>16</a:t>
            </a:fld>
            <a:endParaRPr lang="en-US" altLang="en-US" sz="1000"/>
          </a:p>
        </p:txBody>
      </p:sp>
      <p:sp>
        <p:nvSpPr>
          <p:cNvPr id="26" name="Text Box 13">
            <a:extLst>
              <a:ext uri="{FF2B5EF4-FFF2-40B4-BE49-F238E27FC236}">
                <a16:creationId xmlns:a16="http://schemas.microsoft.com/office/drawing/2014/main" id="{46EC1DCE-562C-40FC-AA96-1646C55F459C}"/>
              </a:ext>
            </a:extLst>
          </p:cNvPr>
          <p:cNvSpPr txBox="1">
            <a:spLocks noChangeArrowheads="1"/>
          </p:cNvSpPr>
          <p:nvPr/>
        </p:nvSpPr>
        <p:spPr bwMode="auto">
          <a:xfrm>
            <a:off x="110323" y="3273625"/>
            <a:ext cx="12061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Parallel rays from infinity</a:t>
            </a:r>
          </a:p>
        </p:txBody>
      </p:sp>
      <p:sp>
        <p:nvSpPr>
          <p:cNvPr id="16" name="Rectangle 2">
            <a:extLst>
              <a:ext uri="{FF2B5EF4-FFF2-40B4-BE49-F238E27FC236}">
                <a16:creationId xmlns:a16="http://schemas.microsoft.com/office/drawing/2014/main" id="{56341C8E-F626-42DE-A7A0-EF65F92E0AA6}"/>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17" name="TextBox 16">
            <a:extLst>
              <a:ext uri="{FF2B5EF4-FFF2-40B4-BE49-F238E27FC236}">
                <a16:creationId xmlns:a16="http://schemas.microsoft.com/office/drawing/2014/main" id="{E72A658A-64CC-4AF8-8377-649160B5250E}"/>
              </a:ext>
            </a:extLst>
          </p:cNvPr>
          <p:cNvSpPr txBox="1"/>
          <p:nvPr/>
        </p:nvSpPr>
        <p:spPr>
          <a:xfrm>
            <a:off x="452417" y="1668463"/>
            <a:ext cx="2595583" cy="461665"/>
          </a:xfrm>
          <a:prstGeom prst="rect">
            <a:avLst/>
          </a:prstGeom>
          <a:noFill/>
        </p:spPr>
        <p:txBody>
          <a:bodyPr wrap="none" rtlCol="0">
            <a:spAutoFit/>
          </a:bodyPr>
          <a:lstStyle/>
          <a:p>
            <a:pPr algn="r"/>
            <a:r>
              <a:rPr lang="en-US" sz="2400" dirty="0"/>
              <a:t>(The Far Point of)</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25"/>
          <p:cNvSpPr txBox="1">
            <a:spLocks noChangeArrowheads="1"/>
          </p:cNvSpPr>
          <p:nvPr/>
        </p:nvSpPr>
        <p:spPr bwMode="auto">
          <a:xfrm>
            <a:off x="2880004" y="3276600"/>
            <a:ext cx="190148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R</a:t>
            </a:r>
            <a:r>
              <a:rPr lang="en-US" altLang="en-US" sz="1600" dirty="0">
                <a:solidFill>
                  <a:schemeClr val="bg1">
                    <a:lumMod val="75000"/>
                  </a:schemeClr>
                </a:solidFill>
              </a:rPr>
              <a:t>adial </a:t>
            </a:r>
            <a:r>
              <a:rPr lang="en-US" altLang="en-US" sz="1700" b="1" dirty="0">
                <a:solidFill>
                  <a:schemeClr val="bg1">
                    <a:lumMod val="75000"/>
                  </a:schemeClr>
                </a:solidFill>
              </a:rPr>
              <a:t>K</a:t>
            </a:r>
            <a:r>
              <a:rPr lang="en-US" altLang="en-US" sz="1600" dirty="0">
                <a:solidFill>
                  <a:schemeClr val="bg1">
                    <a:lumMod val="75000"/>
                  </a:schemeClr>
                </a:solidFill>
              </a:rPr>
              <a:t>eratotomy</a:t>
            </a:r>
          </a:p>
        </p:txBody>
      </p:sp>
      <p:sp>
        <p:nvSpPr>
          <p:cNvPr id="14338" name="Text Box 3"/>
          <p:cNvSpPr txBox="1">
            <a:spLocks noChangeArrowheads="1"/>
          </p:cNvSpPr>
          <p:nvPr/>
        </p:nvSpPr>
        <p:spPr bwMode="auto">
          <a:xfrm>
            <a:off x="3960815" y="762002"/>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433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dirty="0"/>
              <a:t>Corneal</a:t>
            </a:r>
          </a:p>
        </p:txBody>
      </p:sp>
      <p:sp>
        <p:nvSpPr>
          <p:cNvPr id="14340" name="Text Box 5"/>
          <p:cNvSpPr txBox="1">
            <a:spLocks noChangeArrowheads="1"/>
          </p:cNvSpPr>
          <p:nvPr/>
        </p:nvSpPr>
        <p:spPr bwMode="auto">
          <a:xfrm>
            <a:off x="4416427" y="3048002"/>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t>Incisional</a:t>
            </a:r>
          </a:p>
        </p:txBody>
      </p:sp>
      <p:sp>
        <p:nvSpPr>
          <p:cNvPr id="1434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42" name="Line 7"/>
          <p:cNvSpPr>
            <a:spLocks noChangeShapeType="1"/>
          </p:cNvSpPr>
          <p:nvPr/>
        </p:nvSpPr>
        <p:spPr bwMode="auto">
          <a:xfrm>
            <a:off x="4724400" y="1474790"/>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8"/>
          <p:cNvSpPr>
            <a:spLocks noChangeShapeType="1"/>
          </p:cNvSpPr>
          <p:nvPr/>
        </p:nvSpPr>
        <p:spPr bwMode="auto">
          <a:xfrm flipH="1">
            <a:off x="5424490" y="2522538"/>
            <a:ext cx="1158875" cy="449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9"/>
          <p:cNvSpPr>
            <a:spLocks noChangeShapeType="1"/>
          </p:cNvSpPr>
          <p:nvPr/>
        </p:nvSpPr>
        <p:spPr bwMode="auto">
          <a:xfrm>
            <a:off x="6583365" y="2544765"/>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45" name="Text Box 36"/>
          <p:cNvSpPr txBox="1">
            <a:spLocks noChangeArrowheads="1"/>
          </p:cNvSpPr>
          <p:nvPr/>
        </p:nvSpPr>
        <p:spPr bwMode="auto">
          <a:xfrm>
            <a:off x="6248400" y="3068640"/>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solidFill>
                  <a:schemeClr val="bg1">
                    <a:lumMod val="75000"/>
                  </a:schemeClr>
                </a:solidFill>
              </a:rPr>
              <a:t>Laser</a:t>
            </a:r>
          </a:p>
        </p:txBody>
      </p:sp>
      <p:sp>
        <p:nvSpPr>
          <p:cNvPr id="1434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CF3270-39B0-41A2-9B4E-A84D4D2D0200}" type="slidenum">
              <a:rPr lang="en-US" altLang="en-US" sz="1000"/>
              <a:pPr>
                <a:spcBef>
                  <a:spcPct val="0"/>
                </a:spcBef>
                <a:buClrTx/>
                <a:buSzTx/>
                <a:buFontTx/>
                <a:buNone/>
              </a:pPr>
              <a:t>160</a:t>
            </a:fld>
            <a:endParaRPr lang="en-US" altLang="en-US" sz="1000"/>
          </a:p>
        </p:txBody>
      </p:sp>
      <p:sp>
        <p:nvSpPr>
          <p:cNvPr id="14349" name="Text Box 4"/>
          <p:cNvSpPr txBox="1">
            <a:spLocks noChangeArrowheads="1"/>
          </p:cNvSpPr>
          <p:nvPr/>
        </p:nvSpPr>
        <p:spPr bwMode="auto">
          <a:xfrm>
            <a:off x="1403352"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4350"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4351"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2"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3"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sp>
        <p:nvSpPr>
          <p:cNvPr id="14354" name="Line 10"/>
          <p:cNvSpPr>
            <a:spLocks noChangeShapeType="1"/>
          </p:cNvSpPr>
          <p:nvPr/>
        </p:nvSpPr>
        <p:spPr bwMode="auto">
          <a:xfrm>
            <a:off x="4868863" y="33035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5" name="Line 11"/>
          <p:cNvSpPr>
            <a:spLocks noChangeShapeType="1"/>
          </p:cNvSpPr>
          <p:nvPr/>
        </p:nvSpPr>
        <p:spPr bwMode="auto">
          <a:xfrm>
            <a:off x="4724400" y="3455988"/>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6" name="Line 12"/>
          <p:cNvSpPr>
            <a:spLocks noChangeShapeType="1"/>
          </p:cNvSpPr>
          <p:nvPr/>
        </p:nvSpPr>
        <p:spPr bwMode="auto">
          <a:xfrm>
            <a:off x="4868863" y="34559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7" name="Line 13"/>
          <p:cNvSpPr>
            <a:spLocks noChangeShapeType="1"/>
          </p:cNvSpPr>
          <p:nvPr/>
        </p:nvSpPr>
        <p:spPr bwMode="auto">
          <a:xfrm>
            <a:off x="4724400" y="376078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8" name="Line 14"/>
          <p:cNvSpPr>
            <a:spLocks noChangeShapeType="1"/>
          </p:cNvSpPr>
          <p:nvPr/>
        </p:nvSpPr>
        <p:spPr bwMode="auto">
          <a:xfrm>
            <a:off x="4868863" y="37607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9" name="Line 15"/>
          <p:cNvSpPr>
            <a:spLocks noChangeShapeType="1"/>
          </p:cNvSpPr>
          <p:nvPr/>
        </p:nvSpPr>
        <p:spPr bwMode="auto">
          <a:xfrm>
            <a:off x="4724400" y="406558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FF"/>
              </a:solidFill>
            </a:endParaRPr>
          </a:p>
        </p:txBody>
      </p:sp>
      <p:cxnSp>
        <p:nvCxnSpPr>
          <p:cNvPr id="14" name="Straight Arrow Connector 13"/>
          <p:cNvCxnSpPr>
            <a:stCxn id="14343" idx="0"/>
          </p:cNvCxnSpPr>
          <p:nvPr/>
        </p:nvCxnSpPr>
        <p:spPr>
          <a:xfrm>
            <a:off x="6583363" y="2522538"/>
            <a:ext cx="0" cy="4492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 Box 25"/>
          <p:cNvSpPr txBox="1">
            <a:spLocks noChangeArrowheads="1"/>
          </p:cNvSpPr>
          <p:nvPr/>
        </p:nvSpPr>
        <p:spPr bwMode="auto">
          <a:xfrm>
            <a:off x="2708489" y="3592902"/>
            <a:ext cx="204094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t>A</a:t>
            </a:r>
            <a:r>
              <a:rPr lang="en-US" altLang="en-US" sz="1600" dirty="0"/>
              <a:t>rcuate </a:t>
            </a:r>
            <a:r>
              <a:rPr lang="en-US" altLang="en-US" sz="1700" b="1" dirty="0"/>
              <a:t>K</a:t>
            </a:r>
            <a:r>
              <a:rPr lang="en-US" altLang="en-US" sz="1600" dirty="0"/>
              <a:t>eratotomy</a:t>
            </a:r>
          </a:p>
        </p:txBody>
      </p:sp>
      <p:sp>
        <p:nvSpPr>
          <p:cNvPr id="62" name="Text Box 25"/>
          <p:cNvSpPr txBox="1">
            <a:spLocks noChangeArrowheads="1"/>
          </p:cNvSpPr>
          <p:nvPr/>
        </p:nvSpPr>
        <p:spPr bwMode="auto">
          <a:xfrm>
            <a:off x="2251215" y="3886619"/>
            <a:ext cx="252665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rgbClr val="0000FF"/>
                </a:solidFill>
              </a:rPr>
              <a:t>L</a:t>
            </a:r>
            <a:r>
              <a:rPr lang="en-US" altLang="en-US" sz="1600" dirty="0">
                <a:solidFill>
                  <a:srgbClr val="0000FF"/>
                </a:solidFill>
              </a:rPr>
              <a:t>imbal </a:t>
            </a:r>
            <a:r>
              <a:rPr lang="en-US" altLang="en-US" sz="1700" b="1" dirty="0">
                <a:solidFill>
                  <a:srgbClr val="0000FF"/>
                </a:solidFill>
              </a:rPr>
              <a:t>R</a:t>
            </a:r>
            <a:r>
              <a:rPr lang="en-US" altLang="en-US" sz="1600" dirty="0">
                <a:solidFill>
                  <a:srgbClr val="0000FF"/>
                </a:solidFill>
              </a:rPr>
              <a:t>elaxing </a:t>
            </a:r>
            <a:r>
              <a:rPr lang="en-US" altLang="en-US" sz="1700" b="1" dirty="0">
                <a:solidFill>
                  <a:srgbClr val="0000FF"/>
                </a:solidFill>
              </a:rPr>
              <a:t>I</a:t>
            </a:r>
            <a:r>
              <a:rPr lang="en-US" altLang="en-US" sz="1600" dirty="0">
                <a:solidFill>
                  <a:srgbClr val="0000FF"/>
                </a:solidFill>
              </a:rPr>
              <a:t>ncisions</a:t>
            </a:r>
          </a:p>
        </p:txBody>
      </p:sp>
      <p:sp>
        <p:nvSpPr>
          <p:cNvPr id="63"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64" name="Text Box 35">
            <a:extLst>
              <a:ext uri="{FF2B5EF4-FFF2-40B4-BE49-F238E27FC236}">
                <a16:creationId xmlns:a16="http://schemas.microsoft.com/office/drawing/2014/main" id="{FE7A10A8-2B77-4248-A2F0-185DC427039D}"/>
              </a:ext>
            </a:extLst>
          </p:cNvPr>
          <p:cNvSpPr txBox="1">
            <a:spLocks noChangeArrowheads="1"/>
          </p:cNvSpPr>
          <p:nvPr/>
        </p:nvSpPr>
        <p:spPr bwMode="auto">
          <a:xfrm>
            <a:off x="4953002" y="3303590"/>
            <a:ext cx="444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chemeClr val="bg1">
                    <a:lumMod val="75000"/>
                  </a:schemeClr>
                </a:solidFill>
              </a:rPr>
              <a:t>RK</a:t>
            </a:r>
          </a:p>
        </p:txBody>
      </p:sp>
      <p:sp>
        <p:nvSpPr>
          <p:cNvPr id="65" name="Text Box 37">
            <a:extLst>
              <a:ext uri="{FF2B5EF4-FFF2-40B4-BE49-F238E27FC236}">
                <a16:creationId xmlns:a16="http://schemas.microsoft.com/office/drawing/2014/main" id="{75276CC1-D9C3-46E0-A818-562411F73D29}"/>
              </a:ext>
            </a:extLst>
          </p:cNvPr>
          <p:cNvSpPr txBox="1">
            <a:spLocks noChangeArrowheads="1"/>
          </p:cNvSpPr>
          <p:nvPr/>
        </p:nvSpPr>
        <p:spPr bwMode="auto">
          <a:xfrm>
            <a:off x="4956177" y="3608390"/>
            <a:ext cx="444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t>AK</a:t>
            </a:r>
          </a:p>
        </p:txBody>
      </p:sp>
      <p:sp>
        <p:nvSpPr>
          <p:cNvPr id="66" name="Text Box 40">
            <a:extLst>
              <a:ext uri="{FF2B5EF4-FFF2-40B4-BE49-F238E27FC236}">
                <a16:creationId xmlns:a16="http://schemas.microsoft.com/office/drawing/2014/main" id="{27862912-D642-4009-981C-1F579149D1A2}"/>
              </a:ext>
            </a:extLst>
          </p:cNvPr>
          <p:cNvSpPr txBox="1">
            <a:spLocks noChangeArrowheads="1"/>
          </p:cNvSpPr>
          <p:nvPr/>
        </p:nvSpPr>
        <p:spPr bwMode="auto">
          <a:xfrm>
            <a:off x="4953000" y="3913190"/>
            <a:ext cx="4732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rgbClr val="0000FF"/>
                </a:solidFill>
              </a:rPr>
              <a:t>LRI</a:t>
            </a:r>
          </a:p>
        </p:txBody>
      </p:sp>
      <p:sp>
        <p:nvSpPr>
          <p:cNvPr id="68" name="Line 11">
            <a:extLst>
              <a:ext uri="{FF2B5EF4-FFF2-40B4-BE49-F238E27FC236}">
                <a16:creationId xmlns:a16="http://schemas.microsoft.com/office/drawing/2014/main" id="{1193017D-6325-4F10-8AFA-1FCA259166C8}"/>
              </a:ext>
            </a:extLst>
          </p:cNvPr>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Line 13">
            <a:extLst>
              <a:ext uri="{FF2B5EF4-FFF2-40B4-BE49-F238E27FC236}">
                <a16:creationId xmlns:a16="http://schemas.microsoft.com/office/drawing/2014/main" id="{28687FAC-4A80-45B3-A6C1-40088610D1C9}"/>
              </a:ext>
            </a:extLst>
          </p:cNvPr>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Line 15">
            <a:extLst>
              <a:ext uri="{FF2B5EF4-FFF2-40B4-BE49-F238E27FC236}">
                <a16:creationId xmlns:a16="http://schemas.microsoft.com/office/drawing/2014/main" id="{1A77A86C-0761-4922-9384-18AFE7EBD5DD}"/>
              </a:ext>
            </a:extLst>
          </p:cNvPr>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11">
            <a:extLst>
              <a:ext uri="{FF2B5EF4-FFF2-40B4-BE49-F238E27FC236}">
                <a16:creationId xmlns:a16="http://schemas.microsoft.com/office/drawing/2014/main" id="{ACFA9703-CB76-4024-83A1-3FE29630B338}"/>
              </a:ext>
            </a:extLst>
          </p:cNvPr>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13">
            <a:extLst>
              <a:ext uri="{FF2B5EF4-FFF2-40B4-BE49-F238E27FC236}">
                <a16:creationId xmlns:a16="http://schemas.microsoft.com/office/drawing/2014/main" id="{1A2795B4-3898-4C91-89B9-F0A2049D3969}"/>
              </a:ext>
            </a:extLst>
          </p:cNvPr>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15">
            <a:extLst>
              <a:ext uri="{FF2B5EF4-FFF2-40B4-BE49-F238E27FC236}">
                <a16:creationId xmlns:a16="http://schemas.microsoft.com/office/drawing/2014/main" id="{2C990463-9154-48B8-BC7A-56A43A25CF3E}"/>
              </a:ext>
            </a:extLst>
          </p:cNvPr>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8" name="Straight Connector 77">
            <a:extLst>
              <a:ext uri="{FF2B5EF4-FFF2-40B4-BE49-F238E27FC236}">
                <a16:creationId xmlns:a16="http://schemas.microsoft.com/office/drawing/2014/main" id="{86A20214-7428-495E-B409-D06BE80FC206}"/>
              </a:ext>
            </a:extLst>
          </p:cNvPr>
          <p:cNvCxnSpPr/>
          <p:nvPr/>
        </p:nvCxnSpPr>
        <p:spPr>
          <a:xfrm>
            <a:off x="6400800" y="3429000"/>
            <a:ext cx="0" cy="1371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Text Box 35">
            <a:extLst>
              <a:ext uri="{FF2B5EF4-FFF2-40B4-BE49-F238E27FC236}">
                <a16:creationId xmlns:a16="http://schemas.microsoft.com/office/drawing/2014/main" id="{42344BC7-2FC2-4B25-9A86-25C0E4812C91}"/>
              </a:ext>
            </a:extLst>
          </p:cNvPr>
          <p:cNvSpPr txBox="1">
            <a:spLocks noChangeArrowheads="1"/>
          </p:cNvSpPr>
          <p:nvPr/>
        </p:nvSpPr>
        <p:spPr bwMode="auto">
          <a:xfrm>
            <a:off x="6530381" y="3429006"/>
            <a:ext cx="55496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89" name="Text Box 37">
            <a:extLst>
              <a:ext uri="{FF2B5EF4-FFF2-40B4-BE49-F238E27FC236}">
                <a16:creationId xmlns:a16="http://schemas.microsoft.com/office/drawing/2014/main" id="{0ADCD8AC-75FA-4C17-87C9-B8E106E7AAA4}"/>
              </a:ext>
            </a:extLst>
          </p:cNvPr>
          <p:cNvSpPr txBox="1">
            <a:spLocks noChangeArrowheads="1"/>
          </p:cNvSpPr>
          <p:nvPr/>
        </p:nvSpPr>
        <p:spPr bwMode="auto">
          <a:xfrm>
            <a:off x="6533556" y="3733806"/>
            <a:ext cx="76495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90" name="Text Box 37">
            <a:extLst>
              <a:ext uri="{FF2B5EF4-FFF2-40B4-BE49-F238E27FC236}">
                <a16:creationId xmlns:a16="http://schemas.microsoft.com/office/drawing/2014/main" id="{EA860130-05ED-484E-A1B5-2028007DAECD}"/>
              </a:ext>
            </a:extLst>
          </p:cNvPr>
          <p:cNvSpPr txBox="1">
            <a:spLocks noChangeArrowheads="1"/>
          </p:cNvSpPr>
          <p:nvPr/>
        </p:nvSpPr>
        <p:spPr bwMode="auto">
          <a:xfrm>
            <a:off x="6549431" y="4343406"/>
            <a:ext cx="694421"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91" name="Text Box 40">
            <a:extLst>
              <a:ext uri="{FF2B5EF4-FFF2-40B4-BE49-F238E27FC236}">
                <a16:creationId xmlns:a16="http://schemas.microsoft.com/office/drawing/2014/main" id="{5A7D79DB-C16E-4398-8A71-9330F38E1AAF}"/>
              </a:ext>
            </a:extLst>
          </p:cNvPr>
          <p:cNvSpPr txBox="1">
            <a:spLocks noChangeArrowheads="1"/>
          </p:cNvSpPr>
          <p:nvPr/>
        </p:nvSpPr>
        <p:spPr bwMode="auto">
          <a:xfrm>
            <a:off x="6543087" y="4648206"/>
            <a:ext cx="73289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92" name="Text Box 40">
            <a:extLst>
              <a:ext uri="{FF2B5EF4-FFF2-40B4-BE49-F238E27FC236}">
                <a16:creationId xmlns:a16="http://schemas.microsoft.com/office/drawing/2014/main" id="{4A5048F2-0B88-45C0-B57A-1D0CA6EA238A}"/>
              </a:ext>
            </a:extLst>
          </p:cNvPr>
          <p:cNvSpPr txBox="1">
            <a:spLocks noChangeArrowheads="1"/>
          </p:cNvSpPr>
          <p:nvPr/>
        </p:nvSpPr>
        <p:spPr bwMode="auto">
          <a:xfrm>
            <a:off x="6530381" y="4038606"/>
            <a:ext cx="1013419"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2" name="Frame 1">
            <a:extLst>
              <a:ext uri="{FF2B5EF4-FFF2-40B4-BE49-F238E27FC236}">
                <a16:creationId xmlns:a16="http://schemas.microsoft.com/office/drawing/2014/main" id="{21EEB29A-8DF9-4B5C-9A62-8053BEBD345A}"/>
              </a:ext>
            </a:extLst>
          </p:cNvPr>
          <p:cNvSpPr/>
          <p:nvPr/>
        </p:nvSpPr>
        <p:spPr>
          <a:xfrm>
            <a:off x="2147888" y="3490547"/>
            <a:ext cx="3414709" cy="852853"/>
          </a:xfrm>
          <a:prstGeom prst="frame">
            <a:avLst/>
          </a:prstGeom>
          <a:solidFill>
            <a:srgbClr val="FFCC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5" name="Straight Arrow Connector 4">
            <a:extLst>
              <a:ext uri="{FF2B5EF4-FFF2-40B4-BE49-F238E27FC236}">
                <a16:creationId xmlns:a16="http://schemas.microsoft.com/office/drawing/2014/main" id="{8EC946E4-4E40-4BA5-8817-59AC54A725C0}"/>
              </a:ext>
            </a:extLst>
          </p:cNvPr>
          <p:cNvCxnSpPr>
            <a:cxnSpLocks/>
          </p:cNvCxnSpPr>
          <p:nvPr/>
        </p:nvCxnSpPr>
        <p:spPr>
          <a:xfrm flipV="1">
            <a:off x="2251215" y="4343401"/>
            <a:ext cx="628789" cy="84540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AB034BA5-7E04-40BB-A7E6-5E8AFA05BB4C}"/>
              </a:ext>
            </a:extLst>
          </p:cNvPr>
          <p:cNvSpPr txBox="1"/>
          <p:nvPr/>
        </p:nvSpPr>
        <p:spPr>
          <a:xfrm>
            <a:off x="759633" y="4614446"/>
            <a:ext cx="3522759" cy="338554"/>
          </a:xfrm>
          <a:prstGeom prst="rect">
            <a:avLst/>
          </a:prstGeom>
          <a:solidFill>
            <a:schemeClr val="bg1"/>
          </a:solidFill>
        </p:spPr>
        <p:txBody>
          <a:bodyPr wrap="none" rtlCol="0">
            <a:spAutoFit/>
          </a:bodyPr>
          <a:lstStyle/>
          <a:p>
            <a:r>
              <a:rPr lang="en-US" sz="1600" dirty="0">
                <a:solidFill>
                  <a:schemeClr val="bg1">
                    <a:lumMod val="75000"/>
                  </a:schemeClr>
                </a:solidFill>
              </a:rPr>
              <a:t>Specifically, this refers to </a:t>
            </a:r>
            <a:r>
              <a:rPr lang="en-US" sz="1600" i="1" dirty="0">
                <a:solidFill>
                  <a:schemeClr val="bg1">
                    <a:lumMod val="75000"/>
                  </a:schemeClr>
                </a:solidFill>
              </a:rPr>
              <a:t>AK</a:t>
            </a:r>
            <a:r>
              <a:rPr lang="en-US" sz="1600" dirty="0">
                <a:solidFill>
                  <a:schemeClr val="bg1">
                    <a:lumMod val="75000"/>
                  </a:schemeClr>
                </a:solidFill>
              </a:rPr>
              <a:t> and </a:t>
            </a:r>
            <a:r>
              <a:rPr lang="en-US" sz="1600" i="1" dirty="0">
                <a:solidFill>
                  <a:schemeClr val="bg1">
                    <a:lumMod val="75000"/>
                  </a:schemeClr>
                </a:solidFill>
              </a:rPr>
              <a:t>LPI</a:t>
            </a:r>
          </a:p>
        </p:txBody>
      </p:sp>
      <p:sp>
        <p:nvSpPr>
          <p:cNvPr id="51" name="TextBox 50">
            <a:extLst>
              <a:ext uri="{FF2B5EF4-FFF2-40B4-BE49-F238E27FC236}">
                <a16:creationId xmlns:a16="http://schemas.microsoft.com/office/drawing/2014/main" id="{D3A44CB1-912D-4E22-BBC9-DEB97E051606}"/>
              </a:ext>
            </a:extLst>
          </p:cNvPr>
          <p:cNvSpPr txBox="1"/>
          <p:nvPr/>
        </p:nvSpPr>
        <p:spPr>
          <a:xfrm>
            <a:off x="562475" y="5188803"/>
            <a:ext cx="5990725" cy="584775"/>
          </a:xfrm>
          <a:prstGeom prst="rect">
            <a:avLst/>
          </a:prstGeom>
          <a:solidFill>
            <a:srgbClr val="002060"/>
          </a:solidFill>
        </p:spPr>
        <p:txBody>
          <a:bodyPr wrap="square" rtlCol="0">
            <a:spAutoFit/>
          </a:bodyPr>
          <a:lstStyle/>
          <a:p>
            <a:r>
              <a:rPr lang="en-US" sz="1600" dirty="0">
                <a:solidFill>
                  <a:schemeClr val="accent6">
                    <a:lumMod val="75000"/>
                  </a:schemeClr>
                </a:solidFill>
              </a:rPr>
              <a:t>OTOH, </a:t>
            </a:r>
            <a:r>
              <a:rPr lang="en-US" sz="1600" i="1" dirty="0">
                <a:solidFill>
                  <a:schemeClr val="accent6">
                    <a:lumMod val="75000"/>
                  </a:schemeClr>
                </a:solidFill>
              </a:rPr>
              <a:t>peripheral</a:t>
            </a:r>
            <a:r>
              <a:rPr lang="en-US" sz="1600" dirty="0">
                <a:solidFill>
                  <a:schemeClr val="accent6">
                    <a:lumMod val="75000"/>
                  </a:schemeClr>
                </a:solidFill>
              </a:rPr>
              <a:t> incisional procedures to offset </a:t>
            </a:r>
            <a:r>
              <a:rPr lang="en-US" sz="1600" i="1" dirty="0">
                <a:solidFill>
                  <a:schemeClr val="accent6">
                    <a:lumMod val="75000"/>
                  </a:schemeClr>
                </a:solidFill>
              </a:rPr>
              <a:t>astigmatic</a:t>
            </a:r>
            <a:r>
              <a:rPr lang="en-US" sz="1600" dirty="0">
                <a:solidFill>
                  <a:schemeClr val="accent6">
                    <a:lumMod val="75000"/>
                  </a:schemeClr>
                </a:solidFill>
              </a:rPr>
              <a:t> refractive error are an important and oft-used surgical technique</a:t>
            </a:r>
          </a:p>
        </p:txBody>
      </p:sp>
      <p:sp>
        <p:nvSpPr>
          <p:cNvPr id="49" name="Rectangle 2">
            <a:extLst>
              <a:ext uri="{FF2B5EF4-FFF2-40B4-BE49-F238E27FC236}">
                <a16:creationId xmlns:a16="http://schemas.microsoft.com/office/drawing/2014/main" id="{1F212539-D19C-4E9D-AFB7-6A748ECF40E6}"/>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48" name="TextBox 47">
            <a:extLst>
              <a:ext uri="{FF2B5EF4-FFF2-40B4-BE49-F238E27FC236}">
                <a16:creationId xmlns:a16="http://schemas.microsoft.com/office/drawing/2014/main" id="{503F295A-AC89-41D5-A38D-892062A260A4}"/>
              </a:ext>
            </a:extLst>
          </p:cNvPr>
          <p:cNvSpPr txBox="1"/>
          <p:nvPr/>
        </p:nvSpPr>
        <p:spPr>
          <a:xfrm>
            <a:off x="571468" y="4490692"/>
            <a:ext cx="7581932" cy="1600438"/>
          </a:xfrm>
          <a:prstGeom prst="rect">
            <a:avLst/>
          </a:prstGeom>
          <a:solidFill>
            <a:srgbClr val="CCFFCC"/>
          </a:solidFill>
        </p:spPr>
        <p:txBody>
          <a:bodyPr wrap="square" rtlCol="0">
            <a:spAutoFit/>
          </a:bodyPr>
          <a:lstStyle/>
          <a:p>
            <a:r>
              <a:rPr lang="en-US" sz="1400" dirty="0">
                <a:solidFill>
                  <a:schemeClr val="bg1">
                    <a:lumMod val="75000"/>
                  </a:schemeClr>
                </a:solidFill>
              </a:rPr>
              <a:t>Both AK and LRI incisions are placed on the  steep  meridian of the cornea, in pairs located on opposite sides of the cornea. AK incisions are made in the  paracentral  cornea, whereas LRI are made at the  limbus  (as their name implies). Both techniques have the effect of  flattening the meridian in which they’re placed, but through a process called  </a:t>
            </a:r>
            <a:r>
              <a:rPr lang="en-US" sz="1400" i="1" dirty="0">
                <a:solidFill>
                  <a:schemeClr val="bg1">
                    <a:lumMod val="75000"/>
                  </a:schemeClr>
                </a:solidFill>
              </a:rPr>
              <a:t>coupling , </a:t>
            </a:r>
            <a:r>
              <a:rPr lang="en-US" sz="1400" dirty="0">
                <a:solidFill>
                  <a:schemeClr val="bg1">
                    <a:lumMod val="75000"/>
                  </a:schemeClr>
                </a:solidFill>
              </a:rPr>
              <a:t> steepening  the meridian 90 deg away. </a:t>
            </a:r>
            <a:r>
              <a:rPr lang="en-US" sz="1400" dirty="0"/>
              <a:t>The most common indication for AK is correction of astigmatism in an eye that is s/p  penetrating keratoplasty . </a:t>
            </a:r>
            <a:r>
              <a:rPr lang="en-US" sz="1400" dirty="0">
                <a:solidFill>
                  <a:srgbClr val="CCFFCC"/>
                </a:solidFill>
              </a:rPr>
              <a:t>LRI are typically placed at the time of  cataract surgery to correct corneal astigmatism in hopes of producing better UCVA post-op. </a:t>
            </a:r>
          </a:p>
        </p:txBody>
      </p:sp>
    </p:spTree>
    <p:extLst>
      <p:ext uri="{BB962C8B-B14F-4D97-AF65-F5344CB8AC3E}">
        <p14:creationId xmlns:p14="http://schemas.microsoft.com/office/powerpoint/2010/main" val="21833148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25"/>
          <p:cNvSpPr txBox="1">
            <a:spLocks noChangeArrowheads="1"/>
          </p:cNvSpPr>
          <p:nvPr/>
        </p:nvSpPr>
        <p:spPr bwMode="auto">
          <a:xfrm>
            <a:off x="2880004" y="3276600"/>
            <a:ext cx="190148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R</a:t>
            </a:r>
            <a:r>
              <a:rPr lang="en-US" altLang="en-US" sz="1600" dirty="0">
                <a:solidFill>
                  <a:schemeClr val="bg1">
                    <a:lumMod val="75000"/>
                  </a:schemeClr>
                </a:solidFill>
              </a:rPr>
              <a:t>adial </a:t>
            </a:r>
            <a:r>
              <a:rPr lang="en-US" altLang="en-US" sz="1700" b="1" dirty="0">
                <a:solidFill>
                  <a:schemeClr val="bg1">
                    <a:lumMod val="75000"/>
                  </a:schemeClr>
                </a:solidFill>
              </a:rPr>
              <a:t>K</a:t>
            </a:r>
            <a:r>
              <a:rPr lang="en-US" altLang="en-US" sz="1600" dirty="0">
                <a:solidFill>
                  <a:schemeClr val="bg1">
                    <a:lumMod val="75000"/>
                  </a:schemeClr>
                </a:solidFill>
              </a:rPr>
              <a:t>eratotomy</a:t>
            </a:r>
          </a:p>
        </p:txBody>
      </p:sp>
      <p:sp>
        <p:nvSpPr>
          <p:cNvPr id="14338" name="Text Box 3"/>
          <p:cNvSpPr txBox="1">
            <a:spLocks noChangeArrowheads="1"/>
          </p:cNvSpPr>
          <p:nvPr/>
        </p:nvSpPr>
        <p:spPr bwMode="auto">
          <a:xfrm>
            <a:off x="3960815" y="762002"/>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433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dirty="0"/>
              <a:t>Corneal</a:t>
            </a:r>
          </a:p>
        </p:txBody>
      </p:sp>
      <p:sp>
        <p:nvSpPr>
          <p:cNvPr id="14340" name="Text Box 5"/>
          <p:cNvSpPr txBox="1">
            <a:spLocks noChangeArrowheads="1"/>
          </p:cNvSpPr>
          <p:nvPr/>
        </p:nvSpPr>
        <p:spPr bwMode="auto">
          <a:xfrm>
            <a:off x="4416427" y="3048002"/>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t>Incisional</a:t>
            </a:r>
          </a:p>
        </p:txBody>
      </p:sp>
      <p:sp>
        <p:nvSpPr>
          <p:cNvPr id="1434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42" name="Line 7"/>
          <p:cNvSpPr>
            <a:spLocks noChangeShapeType="1"/>
          </p:cNvSpPr>
          <p:nvPr/>
        </p:nvSpPr>
        <p:spPr bwMode="auto">
          <a:xfrm>
            <a:off x="4724400" y="1474790"/>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8"/>
          <p:cNvSpPr>
            <a:spLocks noChangeShapeType="1"/>
          </p:cNvSpPr>
          <p:nvPr/>
        </p:nvSpPr>
        <p:spPr bwMode="auto">
          <a:xfrm flipH="1">
            <a:off x="5424490" y="2522538"/>
            <a:ext cx="1158875" cy="449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9"/>
          <p:cNvSpPr>
            <a:spLocks noChangeShapeType="1"/>
          </p:cNvSpPr>
          <p:nvPr/>
        </p:nvSpPr>
        <p:spPr bwMode="auto">
          <a:xfrm>
            <a:off x="6583365" y="2544765"/>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45" name="Text Box 36"/>
          <p:cNvSpPr txBox="1">
            <a:spLocks noChangeArrowheads="1"/>
          </p:cNvSpPr>
          <p:nvPr/>
        </p:nvSpPr>
        <p:spPr bwMode="auto">
          <a:xfrm>
            <a:off x="6248400" y="3068640"/>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solidFill>
                  <a:schemeClr val="bg1">
                    <a:lumMod val="75000"/>
                  </a:schemeClr>
                </a:solidFill>
              </a:rPr>
              <a:t>Laser</a:t>
            </a:r>
          </a:p>
        </p:txBody>
      </p:sp>
      <p:sp>
        <p:nvSpPr>
          <p:cNvPr id="1434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CF3270-39B0-41A2-9B4E-A84D4D2D0200}" type="slidenum">
              <a:rPr lang="en-US" altLang="en-US" sz="1000"/>
              <a:pPr>
                <a:spcBef>
                  <a:spcPct val="0"/>
                </a:spcBef>
                <a:buClrTx/>
                <a:buSzTx/>
                <a:buFontTx/>
                <a:buNone/>
              </a:pPr>
              <a:t>161</a:t>
            </a:fld>
            <a:endParaRPr lang="en-US" altLang="en-US" sz="1000"/>
          </a:p>
        </p:txBody>
      </p:sp>
      <p:sp>
        <p:nvSpPr>
          <p:cNvPr id="14349" name="Text Box 4"/>
          <p:cNvSpPr txBox="1">
            <a:spLocks noChangeArrowheads="1"/>
          </p:cNvSpPr>
          <p:nvPr/>
        </p:nvSpPr>
        <p:spPr bwMode="auto">
          <a:xfrm>
            <a:off x="1403352"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4350"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4351"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2"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3"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sp>
        <p:nvSpPr>
          <p:cNvPr id="14354" name="Line 10"/>
          <p:cNvSpPr>
            <a:spLocks noChangeShapeType="1"/>
          </p:cNvSpPr>
          <p:nvPr/>
        </p:nvSpPr>
        <p:spPr bwMode="auto">
          <a:xfrm>
            <a:off x="4868863" y="33035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5" name="Line 11"/>
          <p:cNvSpPr>
            <a:spLocks noChangeShapeType="1"/>
          </p:cNvSpPr>
          <p:nvPr/>
        </p:nvSpPr>
        <p:spPr bwMode="auto">
          <a:xfrm>
            <a:off x="4724400" y="3455988"/>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6" name="Line 12"/>
          <p:cNvSpPr>
            <a:spLocks noChangeShapeType="1"/>
          </p:cNvSpPr>
          <p:nvPr/>
        </p:nvSpPr>
        <p:spPr bwMode="auto">
          <a:xfrm>
            <a:off x="4868863" y="34559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7" name="Line 13"/>
          <p:cNvSpPr>
            <a:spLocks noChangeShapeType="1"/>
          </p:cNvSpPr>
          <p:nvPr/>
        </p:nvSpPr>
        <p:spPr bwMode="auto">
          <a:xfrm>
            <a:off x="4724400" y="376078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8" name="Line 14"/>
          <p:cNvSpPr>
            <a:spLocks noChangeShapeType="1"/>
          </p:cNvSpPr>
          <p:nvPr/>
        </p:nvSpPr>
        <p:spPr bwMode="auto">
          <a:xfrm>
            <a:off x="4868863" y="37607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9" name="Line 15"/>
          <p:cNvSpPr>
            <a:spLocks noChangeShapeType="1"/>
          </p:cNvSpPr>
          <p:nvPr/>
        </p:nvSpPr>
        <p:spPr bwMode="auto">
          <a:xfrm>
            <a:off x="4724400" y="406558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FF"/>
              </a:solidFill>
            </a:endParaRPr>
          </a:p>
        </p:txBody>
      </p:sp>
      <p:cxnSp>
        <p:nvCxnSpPr>
          <p:cNvPr id="14" name="Straight Arrow Connector 13"/>
          <p:cNvCxnSpPr>
            <a:stCxn id="14343" idx="0"/>
          </p:cNvCxnSpPr>
          <p:nvPr/>
        </p:nvCxnSpPr>
        <p:spPr>
          <a:xfrm>
            <a:off x="6583363" y="2522538"/>
            <a:ext cx="0" cy="4492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 Box 25"/>
          <p:cNvSpPr txBox="1">
            <a:spLocks noChangeArrowheads="1"/>
          </p:cNvSpPr>
          <p:nvPr/>
        </p:nvSpPr>
        <p:spPr bwMode="auto">
          <a:xfrm>
            <a:off x="2708489" y="3592902"/>
            <a:ext cx="204094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t>A</a:t>
            </a:r>
            <a:r>
              <a:rPr lang="en-US" altLang="en-US" sz="1600" dirty="0"/>
              <a:t>rcuate </a:t>
            </a:r>
            <a:r>
              <a:rPr lang="en-US" altLang="en-US" sz="1700" b="1" dirty="0"/>
              <a:t>K</a:t>
            </a:r>
            <a:r>
              <a:rPr lang="en-US" altLang="en-US" sz="1600" dirty="0"/>
              <a:t>eratotomy</a:t>
            </a:r>
          </a:p>
        </p:txBody>
      </p:sp>
      <p:sp>
        <p:nvSpPr>
          <p:cNvPr id="62" name="Text Box 25"/>
          <p:cNvSpPr txBox="1">
            <a:spLocks noChangeArrowheads="1"/>
          </p:cNvSpPr>
          <p:nvPr/>
        </p:nvSpPr>
        <p:spPr bwMode="auto">
          <a:xfrm>
            <a:off x="2251215" y="3886619"/>
            <a:ext cx="252665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rgbClr val="0000FF"/>
                </a:solidFill>
              </a:rPr>
              <a:t>L</a:t>
            </a:r>
            <a:r>
              <a:rPr lang="en-US" altLang="en-US" sz="1600" dirty="0">
                <a:solidFill>
                  <a:srgbClr val="0000FF"/>
                </a:solidFill>
              </a:rPr>
              <a:t>imbal </a:t>
            </a:r>
            <a:r>
              <a:rPr lang="en-US" altLang="en-US" sz="1700" b="1" dirty="0">
                <a:solidFill>
                  <a:srgbClr val="0000FF"/>
                </a:solidFill>
              </a:rPr>
              <a:t>R</a:t>
            </a:r>
            <a:r>
              <a:rPr lang="en-US" altLang="en-US" sz="1600" dirty="0">
                <a:solidFill>
                  <a:srgbClr val="0000FF"/>
                </a:solidFill>
              </a:rPr>
              <a:t>elaxing </a:t>
            </a:r>
            <a:r>
              <a:rPr lang="en-US" altLang="en-US" sz="1700" b="1" dirty="0">
                <a:solidFill>
                  <a:srgbClr val="0000FF"/>
                </a:solidFill>
              </a:rPr>
              <a:t>I</a:t>
            </a:r>
            <a:r>
              <a:rPr lang="en-US" altLang="en-US" sz="1600" dirty="0">
                <a:solidFill>
                  <a:srgbClr val="0000FF"/>
                </a:solidFill>
              </a:rPr>
              <a:t>ncisions</a:t>
            </a:r>
          </a:p>
        </p:txBody>
      </p:sp>
      <p:sp>
        <p:nvSpPr>
          <p:cNvPr id="63"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64" name="Text Box 35">
            <a:extLst>
              <a:ext uri="{FF2B5EF4-FFF2-40B4-BE49-F238E27FC236}">
                <a16:creationId xmlns:a16="http://schemas.microsoft.com/office/drawing/2014/main" id="{FE7A10A8-2B77-4248-A2F0-185DC427039D}"/>
              </a:ext>
            </a:extLst>
          </p:cNvPr>
          <p:cNvSpPr txBox="1">
            <a:spLocks noChangeArrowheads="1"/>
          </p:cNvSpPr>
          <p:nvPr/>
        </p:nvSpPr>
        <p:spPr bwMode="auto">
          <a:xfrm>
            <a:off x="4953002" y="3303590"/>
            <a:ext cx="444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chemeClr val="bg1">
                    <a:lumMod val="75000"/>
                  </a:schemeClr>
                </a:solidFill>
              </a:rPr>
              <a:t>RK</a:t>
            </a:r>
          </a:p>
        </p:txBody>
      </p:sp>
      <p:sp>
        <p:nvSpPr>
          <p:cNvPr id="65" name="Text Box 37">
            <a:extLst>
              <a:ext uri="{FF2B5EF4-FFF2-40B4-BE49-F238E27FC236}">
                <a16:creationId xmlns:a16="http://schemas.microsoft.com/office/drawing/2014/main" id="{75276CC1-D9C3-46E0-A818-562411F73D29}"/>
              </a:ext>
            </a:extLst>
          </p:cNvPr>
          <p:cNvSpPr txBox="1">
            <a:spLocks noChangeArrowheads="1"/>
          </p:cNvSpPr>
          <p:nvPr/>
        </p:nvSpPr>
        <p:spPr bwMode="auto">
          <a:xfrm>
            <a:off x="4956177" y="3608390"/>
            <a:ext cx="444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t>AK</a:t>
            </a:r>
          </a:p>
        </p:txBody>
      </p:sp>
      <p:sp>
        <p:nvSpPr>
          <p:cNvPr id="66" name="Text Box 40">
            <a:extLst>
              <a:ext uri="{FF2B5EF4-FFF2-40B4-BE49-F238E27FC236}">
                <a16:creationId xmlns:a16="http://schemas.microsoft.com/office/drawing/2014/main" id="{27862912-D642-4009-981C-1F579149D1A2}"/>
              </a:ext>
            </a:extLst>
          </p:cNvPr>
          <p:cNvSpPr txBox="1">
            <a:spLocks noChangeArrowheads="1"/>
          </p:cNvSpPr>
          <p:nvPr/>
        </p:nvSpPr>
        <p:spPr bwMode="auto">
          <a:xfrm>
            <a:off x="4953000" y="3913190"/>
            <a:ext cx="4732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rgbClr val="0000FF"/>
                </a:solidFill>
              </a:rPr>
              <a:t>LRI</a:t>
            </a:r>
          </a:p>
        </p:txBody>
      </p:sp>
      <p:sp>
        <p:nvSpPr>
          <p:cNvPr id="68" name="Line 11">
            <a:extLst>
              <a:ext uri="{FF2B5EF4-FFF2-40B4-BE49-F238E27FC236}">
                <a16:creationId xmlns:a16="http://schemas.microsoft.com/office/drawing/2014/main" id="{1193017D-6325-4F10-8AFA-1FCA259166C8}"/>
              </a:ext>
            </a:extLst>
          </p:cNvPr>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Line 13">
            <a:extLst>
              <a:ext uri="{FF2B5EF4-FFF2-40B4-BE49-F238E27FC236}">
                <a16:creationId xmlns:a16="http://schemas.microsoft.com/office/drawing/2014/main" id="{28687FAC-4A80-45B3-A6C1-40088610D1C9}"/>
              </a:ext>
            </a:extLst>
          </p:cNvPr>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Line 15">
            <a:extLst>
              <a:ext uri="{FF2B5EF4-FFF2-40B4-BE49-F238E27FC236}">
                <a16:creationId xmlns:a16="http://schemas.microsoft.com/office/drawing/2014/main" id="{1A77A86C-0761-4922-9384-18AFE7EBD5DD}"/>
              </a:ext>
            </a:extLst>
          </p:cNvPr>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11">
            <a:extLst>
              <a:ext uri="{FF2B5EF4-FFF2-40B4-BE49-F238E27FC236}">
                <a16:creationId xmlns:a16="http://schemas.microsoft.com/office/drawing/2014/main" id="{ACFA9703-CB76-4024-83A1-3FE29630B338}"/>
              </a:ext>
            </a:extLst>
          </p:cNvPr>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13">
            <a:extLst>
              <a:ext uri="{FF2B5EF4-FFF2-40B4-BE49-F238E27FC236}">
                <a16:creationId xmlns:a16="http://schemas.microsoft.com/office/drawing/2014/main" id="{1A2795B4-3898-4C91-89B9-F0A2049D3969}"/>
              </a:ext>
            </a:extLst>
          </p:cNvPr>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15">
            <a:extLst>
              <a:ext uri="{FF2B5EF4-FFF2-40B4-BE49-F238E27FC236}">
                <a16:creationId xmlns:a16="http://schemas.microsoft.com/office/drawing/2014/main" id="{2C990463-9154-48B8-BC7A-56A43A25CF3E}"/>
              </a:ext>
            </a:extLst>
          </p:cNvPr>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8" name="Straight Connector 77">
            <a:extLst>
              <a:ext uri="{FF2B5EF4-FFF2-40B4-BE49-F238E27FC236}">
                <a16:creationId xmlns:a16="http://schemas.microsoft.com/office/drawing/2014/main" id="{86A20214-7428-495E-B409-D06BE80FC206}"/>
              </a:ext>
            </a:extLst>
          </p:cNvPr>
          <p:cNvCxnSpPr/>
          <p:nvPr/>
        </p:nvCxnSpPr>
        <p:spPr>
          <a:xfrm>
            <a:off x="6400800" y="3429000"/>
            <a:ext cx="0" cy="1371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Text Box 35">
            <a:extLst>
              <a:ext uri="{FF2B5EF4-FFF2-40B4-BE49-F238E27FC236}">
                <a16:creationId xmlns:a16="http://schemas.microsoft.com/office/drawing/2014/main" id="{42344BC7-2FC2-4B25-9A86-25C0E4812C91}"/>
              </a:ext>
            </a:extLst>
          </p:cNvPr>
          <p:cNvSpPr txBox="1">
            <a:spLocks noChangeArrowheads="1"/>
          </p:cNvSpPr>
          <p:nvPr/>
        </p:nvSpPr>
        <p:spPr bwMode="auto">
          <a:xfrm>
            <a:off x="6530381" y="3429006"/>
            <a:ext cx="55496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89" name="Text Box 37">
            <a:extLst>
              <a:ext uri="{FF2B5EF4-FFF2-40B4-BE49-F238E27FC236}">
                <a16:creationId xmlns:a16="http://schemas.microsoft.com/office/drawing/2014/main" id="{0ADCD8AC-75FA-4C17-87C9-B8E106E7AAA4}"/>
              </a:ext>
            </a:extLst>
          </p:cNvPr>
          <p:cNvSpPr txBox="1">
            <a:spLocks noChangeArrowheads="1"/>
          </p:cNvSpPr>
          <p:nvPr/>
        </p:nvSpPr>
        <p:spPr bwMode="auto">
          <a:xfrm>
            <a:off x="6533556" y="3733806"/>
            <a:ext cx="76495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90" name="Text Box 37">
            <a:extLst>
              <a:ext uri="{FF2B5EF4-FFF2-40B4-BE49-F238E27FC236}">
                <a16:creationId xmlns:a16="http://schemas.microsoft.com/office/drawing/2014/main" id="{EA860130-05ED-484E-A1B5-2028007DAECD}"/>
              </a:ext>
            </a:extLst>
          </p:cNvPr>
          <p:cNvSpPr txBox="1">
            <a:spLocks noChangeArrowheads="1"/>
          </p:cNvSpPr>
          <p:nvPr/>
        </p:nvSpPr>
        <p:spPr bwMode="auto">
          <a:xfrm>
            <a:off x="6549431" y="4343406"/>
            <a:ext cx="694421"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91" name="Text Box 40">
            <a:extLst>
              <a:ext uri="{FF2B5EF4-FFF2-40B4-BE49-F238E27FC236}">
                <a16:creationId xmlns:a16="http://schemas.microsoft.com/office/drawing/2014/main" id="{5A7D79DB-C16E-4398-8A71-9330F38E1AAF}"/>
              </a:ext>
            </a:extLst>
          </p:cNvPr>
          <p:cNvSpPr txBox="1">
            <a:spLocks noChangeArrowheads="1"/>
          </p:cNvSpPr>
          <p:nvPr/>
        </p:nvSpPr>
        <p:spPr bwMode="auto">
          <a:xfrm>
            <a:off x="6543087" y="4648206"/>
            <a:ext cx="73289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92" name="Text Box 40">
            <a:extLst>
              <a:ext uri="{FF2B5EF4-FFF2-40B4-BE49-F238E27FC236}">
                <a16:creationId xmlns:a16="http://schemas.microsoft.com/office/drawing/2014/main" id="{4A5048F2-0B88-45C0-B57A-1D0CA6EA238A}"/>
              </a:ext>
            </a:extLst>
          </p:cNvPr>
          <p:cNvSpPr txBox="1">
            <a:spLocks noChangeArrowheads="1"/>
          </p:cNvSpPr>
          <p:nvPr/>
        </p:nvSpPr>
        <p:spPr bwMode="auto">
          <a:xfrm>
            <a:off x="6530381" y="4038606"/>
            <a:ext cx="1013419"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2" name="Frame 1">
            <a:extLst>
              <a:ext uri="{FF2B5EF4-FFF2-40B4-BE49-F238E27FC236}">
                <a16:creationId xmlns:a16="http://schemas.microsoft.com/office/drawing/2014/main" id="{21EEB29A-8DF9-4B5C-9A62-8053BEBD345A}"/>
              </a:ext>
            </a:extLst>
          </p:cNvPr>
          <p:cNvSpPr/>
          <p:nvPr/>
        </p:nvSpPr>
        <p:spPr>
          <a:xfrm>
            <a:off x="2147888" y="3490547"/>
            <a:ext cx="3414709" cy="852853"/>
          </a:xfrm>
          <a:prstGeom prst="frame">
            <a:avLst/>
          </a:prstGeom>
          <a:solidFill>
            <a:srgbClr val="FFCC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5" name="Straight Arrow Connector 4">
            <a:extLst>
              <a:ext uri="{FF2B5EF4-FFF2-40B4-BE49-F238E27FC236}">
                <a16:creationId xmlns:a16="http://schemas.microsoft.com/office/drawing/2014/main" id="{8EC946E4-4E40-4BA5-8817-59AC54A725C0}"/>
              </a:ext>
            </a:extLst>
          </p:cNvPr>
          <p:cNvCxnSpPr>
            <a:cxnSpLocks/>
          </p:cNvCxnSpPr>
          <p:nvPr/>
        </p:nvCxnSpPr>
        <p:spPr>
          <a:xfrm flipV="1">
            <a:off x="2251215" y="4343401"/>
            <a:ext cx="628789" cy="84540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AB034BA5-7E04-40BB-A7E6-5E8AFA05BB4C}"/>
              </a:ext>
            </a:extLst>
          </p:cNvPr>
          <p:cNvSpPr txBox="1"/>
          <p:nvPr/>
        </p:nvSpPr>
        <p:spPr>
          <a:xfrm>
            <a:off x="759633" y="4614446"/>
            <a:ext cx="3522759" cy="338554"/>
          </a:xfrm>
          <a:prstGeom prst="rect">
            <a:avLst/>
          </a:prstGeom>
          <a:solidFill>
            <a:schemeClr val="bg1"/>
          </a:solidFill>
        </p:spPr>
        <p:txBody>
          <a:bodyPr wrap="none" rtlCol="0">
            <a:spAutoFit/>
          </a:bodyPr>
          <a:lstStyle/>
          <a:p>
            <a:r>
              <a:rPr lang="en-US" sz="1600" dirty="0">
                <a:solidFill>
                  <a:schemeClr val="bg1">
                    <a:lumMod val="75000"/>
                  </a:schemeClr>
                </a:solidFill>
              </a:rPr>
              <a:t>Specifically, this refers to </a:t>
            </a:r>
            <a:r>
              <a:rPr lang="en-US" sz="1600" i="1" dirty="0">
                <a:solidFill>
                  <a:schemeClr val="bg1">
                    <a:lumMod val="75000"/>
                  </a:schemeClr>
                </a:solidFill>
              </a:rPr>
              <a:t>AK</a:t>
            </a:r>
            <a:r>
              <a:rPr lang="en-US" sz="1600" dirty="0">
                <a:solidFill>
                  <a:schemeClr val="bg1">
                    <a:lumMod val="75000"/>
                  </a:schemeClr>
                </a:solidFill>
              </a:rPr>
              <a:t> and </a:t>
            </a:r>
            <a:r>
              <a:rPr lang="en-US" sz="1600" i="1" dirty="0">
                <a:solidFill>
                  <a:schemeClr val="bg1">
                    <a:lumMod val="75000"/>
                  </a:schemeClr>
                </a:solidFill>
              </a:rPr>
              <a:t>LPI</a:t>
            </a:r>
          </a:p>
        </p:txBody>
      </p:sp>
      <p:sp>
        <p:nvSpPr>
          <p:cNvPr id="51" name="TextBox 50">
            <a:extLst>
              <a:ext uri="{FF2B5EF4-FFF2-40B4-BE49-F238E27FC236}">
                <a16:creationId xmlns:a16="http://schemas.microsoft.com/office/drawing/2014/main" id="{D3A44CB1-912D-4E22-BBC9-DEB97E051606}"/>
              </a:ext>
            </a:extLst>
          </p:cNvPr>
          <p:cNvSpPr txBox="1"/>
          <p:nvPr/>
        </p:nvSpPr>
        <p:spPr>
          <a:xfrm>
            <a:off x="562475" y="5188803"/>
            <a:ext cx="5990725" cy="584775"/>
          </a:xfrm>
          <a:prstGeom prst="rect">
            <a:avLst/>
          </a:prstGeom>
          <a:solidFill>
            <a:srgbClr val="002060"/>
          </a:solidFill>
        </p:spPr>
        <p:txBody>
          <a:bodyPr wrap="square" rtlCol="0">
            <a:spAutoFit/>
          </a:bodyPr>
          <a:lstStyle/>
          <a:p>
            <a:r>
              <a:rPr lang="en-US" sz="1600" dirty="0">
                <a:solidFill>
                  <a:schemeClr val="accent6">
                    <a:lumMod val="75000"/>
                  </a:schemeClr>
                </a:solidFill>
              </a:rPr>
              <a:t>OTOH, </a:t>
            </a:r>
            <a:r>
              <a:rPr lang="en-US" sz="1600" i="1" dirty="0">
                <a:solidFill>
                  <a:schemeClr val="accent6">
                    <a:lumMod val="75000"/>
                  </a:schemeClr>
                </a:solidFill>
              </a:rPr>
              <a:t>peripheral</a:t>
            </a:r>
            <a:r>
              <a:rPr lang="en-US" sz="1600" dirty="0">
                <a:solidFill>
                  <a:schemeClr val="accent6">
                    <a:lumMod val="75000"/>
                  </a:schemeClr>
                </a:solidFill>
              </a:rPr>
              <a:t> incisional procedures to offset </a:t>
            </a:r>
            <a:r>
              <a:rPr lang="en-US" sz="1600" i="1" dirty="0">
                <a:solidFill>
                  <a:schemeClr val="accent6">
                    <a:lumMod val="75000"/>
                  </a:schemeClr>
                </a:solidFill>
              </a:rPr>
              <a:t>astigmatic</a:t>
            </a:r>
            <a:r>
              <a:rPr lang="en-US" sz="1600" dirty="0">
                <a:solidFill>
                  <a:schemeClr val="accent6">
                    <a:lumMod val="75000"/>
                  </a:schemeClr>
                </a:solidFill>
              </a:rPr>
              <a:t> refractive error are an important and oft-used surgical technique</a:t>
            </a:r>
          </a:p>
        </p:txBody>
      </p:sp>
      <p:sp>
        <p:nvSpPr>
          <p:cNvPr id="47" name="TextBox 46">
            <a:extLst>
              <a:ext uri="{FF2B5EF4-FFF2-40B4-BE49-F238E27FC236}">
                <a16:creationId xmlns:a16="http://schemas.microsoft.com/office/drawing/2014/main" id="{9DE2C5A7-BEDE-45E5-847F-701437508167}"/>
              </a:ext>
            </a:extLst>
          </p:cNvPr>
          <p:cNvSpPr txBox="1"/>
          <p:nvPr/>
        </p:nvSpPr>
        <p:spPr>
          <a:xfrm>
            <a:off x="571468" y="4490692"/>
            <a:ext cx="7581932" cy="1600438"/>
          </a:xfrm>
          <a:prstGeom prst="rect">
            <a:avLst/>
          </a:prstGeom>
          <a:solidFill>
            <a:srgbClr val="CCFFCC"/>
          </a:solidFill>
        </p:spPr>
        <p:txBody>
          <a:bodyPr wrap="square" rtlCol="0">
            <a:spAutoFit/>
          </a:bodyPr>
          <a:lstStyle/>
          <a:p>
            <a:r>
              <a:rPr lang="en-US" sz="1400" dirty="0">
                <a:solidFill>
                  <a:schemeClr val="bg1">
                    <a:lumMod val="75000"/>
                  </a:schemeClr>
                </a:solidFill>
              </a:rPr>
              <a:t>Both AK and LRI incisions are placed on the  steep  meridian of the cornea, in pairs located on opposite sides of the cornea. AK incisions are made in the  paracentral  cornea, whereas LRI are made at the  limbus  (as their name implies). Both techniques have the effect of  flattening the meridian in which they’re placed, but through a process called  </a:t>
            </a:r>
            <a:r>
              <a:rPr lang="en-US" sz="1400" i="1" dirty="0">
                <a:solidFill>
                  <a:schemeClr val="bg1">
                    <a:lumMod val="75000"/>
                  </a:schemeClr>
                </a:solidFill>
              </a:rPr>
              <a:t>coupling , </a:t>
            </a:r>
            <a:r>
              <a:rPr lang="en-US" sz="1400" dirty="0">
                <a:solidFill>
                  <a:schemeClr val="bg1">
                    <a:lumMod val="75000"/>
                  </a:schemeClr>
                </a:solidFill>
              </a:rPr>
              <a:t> steepening  the meridian 90 deg away. </a:t>
            </a:r>
            <a:r>
              <a:rPr lang="en-US" sz="1400" dirty="0"/>
              <a:t>The most common indication for AK is correction of astigmatism in an eye that is s/p  penetrating keratoplasty . </a:t>
            </a:r>
            <a:r>
              <a:rPr lang="en-US" sz="1400" dirty="0">
                <a:solidFill>
                  <a:srgbClr val="0000FF"/>
                </a:solidFill>
              </a:rPr>
              <a:t>LRI are typically placed at the time of  cataract surgery to correct corneal astigmatism in hopes of producing better UCVA post-op. </a:t>
            </a:r>
          </a:p>
        </p:txBody>
      </p:sp>
      <p:sp>
        <p:nvSpPr>
          <p:cNvPr id="49" name="Rectangle 2">
            <a:extLst>
              <a:ext uri="{FF2B5EF4-FFF2-40B4-BE49-F238E27FC236}">
                <a16:creationId xmlns:a16="http://schemas.microsoft.com/office/drawing/2014/main" id="{1F212539-D19C-4E9D-AFB7-6A748ECF40E6}"/>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4" name="Rectangle 3">
            <a:extLst>
              <a:ext uri="{FF2B5EF4-FFF2-40B4-BE49-F238E27FC236}">
                <a16:creationId xmlns:a16="http://schemas.microsoft.com/office/drawing/2014/main" id="{5AB88AFF-6350-4CED-8BDB-6A6DD18EBAFC}"/>
              </a:ext>
            </a:extLst>
          </p:cNvPr>
          <p:cNvSpPr/>
          <p:nvPr/>
        </p:nvSpPr>
        <p:spPr>
          <a:xfrm>
            <a:off x="6858000" y="5592417"/>
            <a:ext cx="732893" cy="225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04948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25"/>
          <p:cNvSpPr txBox="1">
            <a:spLocks noChangeArrowheads="1"/>
          </p:cNvSpPr>
          <p:nvPr/>
        </p:nvSpPr>
        <p:spPr bwMode="auto">
          <a:xfrm>
            <a:off x="2880004" y="3276600"/>
            <a:ext cx="190148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R</a:t>
            </a:r>
            <a:r>
              <a:rPr lang="en-US" altLang="en-US" sz="1600" dirty="0">
                <a:solidFill>
                  <a:schemeClr val="bg1">
                    <a:lumMod val="75000"/>
                  </a:schemeClr>
                </a:solidFill>
              </a:rPr>
              <a:t>adial </a:t>
            </a:r>
            <a:r>
              <a:rPr lang="en-US" altLang="en-US" sz="1700" b="1" dirty="0">
                <a:solidFill>
                  <a:schemeClr val="bg1">
                    <a:lumMod val="75000"/>
                  </a:schemeClr>
                </a:solidFill>
              </a:rPr>
              <a:t>K</a:t>
            </a:r>
            <a:r>
              <a:rPr lang="en-US" altLang="en-US" sz="1600" dirty="0">
                <a:solidFill>
                  <a:schemeClr val="bg1">
                    <a:lumMod val="75000"/>
                  </a:schemeClr>
                </a:solidFill>
              </a:rPr>
              <a:t>eratotomy</a:t>
            </a:r>
          </a:p>
        </p:txBody>
      </p:sp>
      <p:sp>
        <p:nvSpPr>
          <p:cNvPr id="14338" name="Text Box 3"/>
          <p:cNvSpPr txBox="1">
            <a:spLocks noChangeArrowheads="1"/>
          </p:cNvSpPr>
          <p:nvPr/>
        </p:nvSpPr>
        <p:spPr bwMode="auto">
          <a:xfrm>
            <a:off x="3960815" y="762002"/>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433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dirty="0"/>
              <a:t>Corneal</a:t>
            </a:r>
          </a:p>
        </p:txBody>
      </p:sp>
      <p:sp>
        <p:nvSpPr>
          <p:cNvPr id="14340" name="Text Box 5"/>
          <p:cNvSpPr txBox="1">
            <a:spLocks noChangeArrowheads="1"/>
          </p:cNvSpPr>
          <p:nvPr/>
        </p:nvSpPr>
        <p:spPr bwMode="auto">
          <a:xfrm>
            <a:off x="4416427" y="3048002"/>
            <a:ext cx="1146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t>Incisional</a:t>
            </a:r>
          </a:p>
        </p:txBody>
      </p:sp>
      <p:sp>
        <p:nvSpPr>
          <p:cNvPr id="1434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42" name="Line 7"/>
          <p:cNvSpPr>
            <a:spLocks noChangeShapeType="1"/>
          </p:cNvSpPr>
          <p:nvPr/>
        </p:nvSpPr>
        <p:spPr bwMode="auto">
          <a:xfrm>
            <a:off x="4724400" y="1474790"/>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8"/>
          <p:cNvSpPr>
            <a:spLocks noChangeShapeType="1"/>
          </p:cNvSpPr>
          <p:nvPr/>
        </p:nvSpPr>
        <p:spPr bwMode="auto">
          <a:xfrm flipH="1">
            <a:off x="5424490" y="2522538"/>
            <a:ext cx="1158875" cy="449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9"/>
          <p:cNvSpPr>
            <a:spLocks noChangeShapeType="1"/>
          </p:cNvSpPr>
          <p:nvPr/>
        </p:nvSpPr>
        <p:spPr bwMode="auto">
          <a:xfrm>
            <a:off x="6583365" y="2544765"/>
            <a:ext cx="1417637" cy="415925"/>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45" name="Text Box 36"/>
          <p:cNvSpPr txBox="1">
            <a:spLocks noChangeArrowheads="1"/>
          </p:cNvSpPr>
          <p:nvPr/>
        </p:nvSpPr>
        <p:spPr bwMode="auto">
          <a:xfrm>
            <a:off x="6248400" y="3068640"/>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solidFill>
                  <a:schemeClr val="bg1">
                    <a:lumMod val="75000"/>
                  </a:schemeClr>
                </a:solidFill>
              </a:rPr>
              <a:t>Laser</a:t>
            </a:r>
          </a:p>
        </p:txBody>
      </p:sp>
      <p:sp>
        <p:nvSpPr>
          <p:cNvPr id="1434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CF3270-39B0-41A2-9B4E-A84D4D2D0200}" type="slidenum">
              <a:rPr lang="en-US" altLang="en-US" sz="1000"/>
              <a:pPr>
                <a:spcBef>
                  <a:spcPct val="0"/>
                </a:spcBef>
                <a:buClrTx/>
                <a:buSzTx/>
                <a:buFontTx/>
                <a:buNone/>
              </a:pPr>
              <a:t>162</a:t>
            </a:fld>
            <a:endParaRPr lang="en-US" altLang="en-US" sz="1000"/>
          </a:p>
        </p:txBody>
      </p:sp>
      <p:sp>
        <p:nvSpPr>
          <p:cNvPr id="14349" name="Text Box 4"/>
          <p:cNvSpPr txBox="1">
            <a:spLocks noChangeArrowheads="1"/>
          </p:cNvSpPr>
          <p:nvPr/>
        </p:nvSpPr>
        <p:spPr bwMode="auto">
          <a:xfrm>
            <a:off x="1403352"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14350"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4351"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2"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4353"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sp>
        <p:nvSpPr>
          <p:cNvPr id="14354" name="Line 10"/>
          <p:cNvSpPr>
            <a:spLocks noChangeShapeType="1"/>
          </p:cNvSpPr>
          <p:nvPr/>
        </p:nvSpPr>
        <p:spPr bwMode="auto">
          <a:xfrm>
            <a:off x="4868863" y="33035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5" name="Line 11"/>
          <p:cNvSpPr>
            <a:spLocks noChangeShapeType="1"/>
          </p:cNvSpPr>
          <p:nvPr/>
        </p:nvSpPr>
        <p:spPr bwMode="auto">
          <a:xfrm>
            <a:off x="4724400" y="3455988"/>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6" name="Line 12"/>
          <p:cNvSpPr>
            <a:spLocks noChangeShapeType="1"/>
          </p:cNvSpPr>
          <p:nvPr/>
        </p:nvSpPr>
        <p:spPr bwMode="auto">
          <a:xfrm>
            <a:off x="4868863" y="34559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7" name="Line 13"/>
          <p:cNvSpPr>
            <a:spLocks noChangeShapeType="1"/>
          </p:cNvSpPr>
          <p:nvPr/>
        </p:nvSpPr>
        <p:spPr bwMode="auto">
          <a:xfrm>
            <a:off x="4724400" y="376078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8" name="Line 14"/>
          <p:cNvSpPr>
            <a:spLocks noChangeShapeType="1"/>
          </p:cNvSpPr>
          <p:nvPr/>
        </p:nvSpPr>
        <p:spPr bwMode="auto">
          <a:xfrm>
            <a:off x="4868863" y="37607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9" name="Line 15"/>
          <p:cNvSpPr>
            <a:spLocks noChangeShapeType="1"/>
          </p:cNvSpPr>
          <p:nvPr/>
        </p:nvSpPr>
        <p:spPr bwMode="auto">
          <a:xfrm>
            <a:off x="4724400" y="406558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FF"/>
              </a:solidFill>
            </a:endParaRPr>
          </a:p>
        </p:txBody>
      </p:sp>
      <p:cxnSp>
        <p:nvCxnSpPr>
          <p:cNvPr id="14" name="Straight Arrow Connector 13"/>
          <p:cNvCxnSpPr>
            <a:stCxn id="14343" idx="0"/>
          </p:cNvCxnSpPr>
          <p:nvPr/>
        </p:nvCxnSpPr>
        <p:spPr>
          <a:xfrm>
            <a:off x="6583363" y="2522538"/>
            <a:ext cx="0" cy="4492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 Box 25"/>
          <p:cNvSpPr txBox="1">
            <a:spLocks noChangeArrowheads="1"/>
          </p:cNvSpPr>
          <p:nvPr/>
        </p:nvSpPr>
        <p:spPr bwMode="auto">
          <a:xfrm>
            <a:off x="2708489" y="3592902"/>
            <a:ext cx="204094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t>A</a:t>
            </a:r>
            <a:r>
              <a:rPr lang="en-US" altLang="en-US" sz="1600" dirty="0"/>
              <a:t>rcuate </a:t>
            </a:r>
            <a:r>
              <a:rPr lang="en-US" altLang="en-US" sz="1700" b="1" dirty="0"/>
              <a:t>K</a:t>
            </a:r>
            <a:r>
              <a:rPr lang="en-US" altLang="en-US" sz="1600" dirty="0"/>
              <a:t>eratotomy</a:t>
            </a:r>
          </a:p>
        </p:txBody>
      </p:sp>
      <p:sp>
        <p:nvSpPr>
          <p:cNvPr id="62" name="Text Box 25"/>
          <p:cNvSpPr txBox="1">
            <a:spLocks noChangeArrowheads="1"/>
          </p:cNvSpPr>
          <p:nvPr/>
        </p:nvSpPr>
        <p:spPr bwMode="auto">
          <a:xfrm>
            <a:off x="2251215" y="3886619"/>
            <a:ext cx="252665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rgbClr val="0000FF"/>
                </a:solidFill>
              </a:rPr>
              <a:t>L</a:t>
            </a:r>
            <a:r>
              <a:rPr lang="en-US" altLang="en-US" sz="1600" dirty="0">
                <a:solidFill>
                  <a:srgbClr val="0000FF"/>
                </a:solidFill>
              </a:rPr>
              <a:t>imbal </a:t>
            </a:r>
            <a:r>
              <a:rPr lang="en-US" altLang="en-US" sz="1700" b="1" dirty="0">
                <a:solidFill>
                  <a:srgbClr val="0000FF"/>
                </a:solidFill>
              </a:rPr>
              <a:t>R</a:t>
            </a:r>
            <a:r>
              <a:rPr lang="en-US" altLang="en-US" sz="1600" dirty="0">
                <a:solidFill>
                  <a:srgbClr val="0000FF"/>
                </a:solidFill>
              </a:rPr>
              <a:t>elaxing </a:t>
            </a:r>
            <a:r>
              <a:rPr lang="en-US" altLang="en-US" sz="1700" b="1" dirty="0">
                <a:solidFill>
                  <a:srgbClr val="0000FF"/>
                </a:solidFill>
              </a:rPr>
              <a:t>I</a:t>
            </a:r>
            <a:r>
              <a:rPr lang="en-US" altLang="en-US" sz="1600" dirty="0">
                <a:solidFill>
                  <a:srgbClr val="0000FF"/>
                </a:solidFill>
              </a:rPr>
              <a:t>ncisions</a:t>
            </a:r>
          </a:p>
        </p:txBody>
      </p:sp>
      <p:sp>
        <p:nvSpPr>
          <p:cNvPr id="63" name="Text Box 36"/>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Other</a:t>
            </a:r>
          </a:p>
        </p:txBody>
      </p:sp>
      <p:sp>
        <p:nvSpPr>
          <p:cNvPr id="64" name="Text Box 35">
            <a:extLst>
              <a:ext uri="{FF2B5EF4-FFF2-40B4-BE49-F238E27FC236}">
                <a16:creationId xmlns:a16="http://schemas.microsoft.com/office/drawing/2014/main" id="{FE7A10A8-2B77-4248-A2F0-185DC427039D}"/>
              </a:ext>
            </a:extLst>
          </p:cNvPr>
          <p:cNvSpPr txBox="1">
            <a:spLocks noChangeArrowheads="1"/>
          </p:cNvSpPr>
          <p:nvPr/>
        </p:nvSpPr>
        <p:spPr bwMode="auto">
          <a:xfrm>
            <a:off x="4953002" y="3303590"/>
            <a:ext cx="444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chemeClr val="bg1">
                    <a:lumMod val="75000"/>
                  </a:schemeClr>
                </a:solidFill>
              </a:rPr>
              <a:t>RK</a:t>
            </a:r>
          </a:p>
        </p:txBody>
      </p:sp>
      <p:sp>
        <p:nvSpPr>
          <p:cNvPr id="65" name="Text Box 37">
            <a:extLst>
              <a:ext uri="{FF2B5EF4-FFF2-40B4-BE49-F238E27FC236}">
                <a16:creationId xmlns:a16="http://schemas.microsoft.com/office/drawing/2014/main" id="{75276CC1-D9C3-46E0-A818-562411F73D29}"/>
              </a:ext>
            </a:extLst>
          </p:cNvPr>
          <p:cNvSpPr txBox="1">
            <a:spLocks noChangeArrowheads="1"/>
          </p:cNvSpPr>
          <p:nvPr/>
        </p:nvSpPr>
        <p:spPr bwMode="auto">
          <a:xfrm>
            <a:off x="4956177" y="3608390"/>
            <a:ext cx="444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t>AK</a:t>
            </a:r>
          </a:p>
        </p:txBody>
      </p:sp>
      <p:sp>
        <p:nvSpPr>
          <p:cNvPr id="66" name="Text Box 40">
            <a:extLst>
              <a:ext uri="{FF2B5EF4-FFF2-40B4-BE49-F238E27FC236}">
                <a16:creationId xmlns:a16="http://schemas.microsoft.com/office/drawing/2014/main" id="{27862912-D642-4009-981C-1F579149D1A2}"/>
              </a:ext>
            </a:extLst>
          </p:cNvPr>
          <p:cNvSpPr txBox="1">
            <a:spLocks noChangeArrowheads="1"/>
          </p:cNvSpPr>
          <p:nvPr/>
        </p:nvSpPr>
        <p:spPr bwMode="auto">
          <a:xfrm>
            <a:off x="4953000" y="3913190"/>
            <a:ext cx="4732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rgbClr val="0000FF"/>
                </a:solidFill>
              </a:rPr>
              <a:t>LRI</a:t>
            </a:r>
          </a:p>
        </p:txBody>
      </p:sp>
      <p:sp>
        <p:nvSpPr>
          <p:cNvPr id="68" name="Line 11">
            <a:extLst>
              <a:ext uri="{FF2B5EF4-FFF2-40B4-BE49-F238E27FC236}">
                <a16:creationId xmlns:a16="http://schemas.microsoft.com/office/drawing/2014/main" id="{1193017D-6325-4F10-8AFA-1FCA259166C8}"/>
              </a:ext>
            </a:extLst>
          </p:cNvPr>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Line 13">
            <a:extLst>
              <a:ext uri="{FF2B5EF4-FFF2-40B4-BE49-F238E27FC236}">
                <a16:creationId xmlns:a16="http://schemas.microsoft.com/office/drawing/2014/main" id="{28687FAC-4A80-45B3-A6C1-40088610D1C9}"/>
              </a:ext>
            </a:extLst>
          </p:cNvPr>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Line 15">
            <a:extLst>
              <a:ext uri="{FF2B5EF4-FFF2-40B4-BE49-F238E27FC236}">
                <a16:creationId xmlns:a16="http://schemas.microsoft.com/office/drawing/2014/main" id="{1A77A86C-0761-4922-9384-18AFE7EBD5DD}"/>
              </a:ext>
            </a:extLst>
          </p:cNvPr>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11">
            <a:extLst>
              <a:ext uri="{FF2B5EF4-FFF2-40B4-BE49-F238E27FC236}">
                <a16:creationId xmlns:a16="http://schemas.microsoft.com/office/drawing/2014/main" id="{ACFA9703-CB76-4024-83A1-3FE29630B338}"/>
              </a:ext>
            </a:extLst>
          </p:cNvPr>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13">
            <a:extLst>
              <a:ext uri="{FF2B5EF4-FFF2-40B4-BE49-F238E27FC236}">
                <a16:creationId xmlns:a16="http://schemas.microsoft.com/office/drawing/2014/main" id="{1A2795B4-3898-4C91-89B9-F0A2049D3969}"/>
              </a:ext>
            </a:extLst>
          </p:cNvPr>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15">
            <a:extLst>
              <a:ext uri="{FF2B5EF4-FFF2-40B4-BE49-F238E27FC236}">
                <a16:creationId xmlns:a16="http://schemas.microsoft.com/office/drawing/2014/main" id="{2C990463-9154-48B8-BC7A-56A43A25CF3E}"/>
              </a:ext>
            </a:extLst>
          </p:cNvPr>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8" name="Straight Connector 77">
            <a:extLst>
              <a:ext uri="{FF2B5EF4-FFF2-40B4-BE49-F238E27FC236}">
                <a16:creationId xmlns:a16="http://schemas.microsoft.com/office/drawing/2014/main" id="{86A20214-7428-495E-B409-D06BE80FC206}"/>
              </a:ext>
            </a:extLst>
          </p:cNvPr>
          <p:cNvCxnSpPr/>
          <p:nvPr/>
        </p:nvCxnSpPr>
        <p:spPr>
          <a:xfrm>
            <a:off x="6400800" y="3429000"/>
            <a:ext cx="0" cy="1371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Text Box 35">
            <a:extLst>
              <a:ext uri="{FF2B5EF4-FFF2-40B4-BE49-F238E27FC236}">
                <a16:creationId xmlns:a16="http://schemas.microsoft.com/office/drawing/2014/main" id="{42344BC7-2FC2-4B25-9A86-25C0E4812C91}"/>
              </a:ext>
            </a:extLst>
          </p:cNvPr>
          <p:cNvSpPr txBox="1">
            <a:spLocks noChangeArrowheads="1"/>
          </p:cNvSpPr>
          <p:nvPr/>
        </p:nvSpPr>
        <p:spPr bwMode="auto">
          <a:xfrm>
            <a:off x="6530381" y="3429006"/>
            <a:ext cx="55496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89" name="Text Box 37">
            <a:extLst>
              <a:ext uri="{FF2B5EF4-FFF2-40B4-BE49-F238E27FC236}">
                <a16:creationId xmlns:a16="http://schemas.microsoft.com/office/drawing/2014/main" id="{0ADCD8AC-75FA-4C17-87C9-B8E106E7AAA4}"/>
              </a:ext>
            </a:extLst>
          </p:cNvPr>
          <p:cNvSpPr txBox="1">
            <a:spLocks noChangeArrowheads="1"/>
          </p:cNvSpPr>
          <p:nvPr/>
        </p:nvSpPr>
        <p:spPr bwMode="auto">
          <a:xfrm>
            <a:off x="6533556" y="3733806"/>
            <a:ext cx="76495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90" name="Text Box 37">
            <a:extLst>
              <a:ext uri="{FF2B5EF4-FFF2-40B4-BE49-F238E27FC236}">
                <a16:creationId xmlns:a16="http://schemas.microsoft.com/office/drawing/2014/main" id="{EA860130-05ED-484E-A1B5-2028007DAECD}"/>
              </a:ext>
            </a:extLst>
          </p:cNvPr>
          <p:cNvSpPr txBox="1">
            <a:spLocks noChangeArrowheads="1"/>
          </p:cNvSpPr>
          <p:nvPr/>
        </p:nvSpPr>
        <p:spPr bwMode="auto">
          <a:xfrm>
            <a:off x="6549431" y="4343406"/>
            <a:ext cx="694421"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91" name="Text Box 40">
            <a:extLst>
              <a:ext uri="{FF2B5EF4-FFF2-40B4-BE49-F238E27FC236}">
                <a16:creationId xmlns:a16="http://schemas.microsoft.com/office/drawing/2014/main" id="{5A7D79DB-C16E-4398-8A71-9330F38E1AAF}"/>
              </a:ext>
            </a:extLst>
          </p:cNvPr>
          <p:cNvSpPr txBox="1">
            <a:spLocks noChangeArrowheads="1"/>
          </p:cNvSpPr>
          <p:nvPr/>
        </p:nvSpPr>
        <p:spPr bwMode="auto">
          <a:xfrm>
            <a:off x="6543087" y="4648206"/>
            <a:ext cx="73289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92" name="Text Box 40">
            <a:extLst>
              <a:ext uri="{FF2B5EF4-FFF2-40B4-BE49-F238E27FC236}">
                <a16:creationId xmlns:a16="http://schemas.microsoft.com/office/drawing/2014/main" id="{4A5048F2-0B88-45C0-B57A-1D0CA6EA238A}"/>
              </a:ext>
            </a:extLst>
          </p:cNvPr>
          <p:cNvSpPr txBox="1">
            <a:spLocks noChangeArrowheads="1"/>
          </p:cNvSpPr>
          <p:nvPr/>
        </p:nvSpPr>
        <p:spPr bwMode="auto">
          <a:xfrm>
            <a:off x="6530381" y="4038606"/>
            <a:ext cx="1013419"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2" name="Frame 1">
            <a:extLst>
              <a:ext uri="{FF2B5EF4-FFF2-40B4-BE49-F238E27FC236}">
                <a16:creationId xmlns:a16="http://schemas.microsoft.com/office/drawing/2014/main" id="{21EEB29A-8DF9-4B5C-9A62-8053BEBD345A}"/>
              </a:ext>
            </a:extLst>
          </p:cNvPr>
          <p:cNvSpPr/>
          <p:nvPr/>
        </p:nvSpPr>
        <p:spPr>
          <a:xfrm>
            <a:off x="2147888" y="3490547"/>
            <a:ext cx="3414709" cy="852853"/>
          </a:xfrm>
          <a:prstGeom prst="frame">
            <a:avLst/>
          </a:prstGeom>
          <a:solidFill>
            <a:srgbClr val="FFCC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5" name="Straight Arrow Connector 4">
            <a:extLst>
              <a:ext uri="{FF2B5EF4-FFF2-40B4-BE49-F238E27FC236}">
                <a16:creationId xmlns:a16="http://schemas.microsoft.com/office/drawing/2014/main" id="{8EC946E4-4E40-4BA5-8817-59AC54A725C0}"/>
              </a:ext>
            </a:extLst>
          </p:cNvPr>
          <p:cNvCxnSpPr>
            <a:cxnSpLocks/>
          </p:cNvCxnSpPr>
          <p:nvPr/>
        </p:nvCxnSpPr>
        <p:spPr>
          <a:xfrm flipV="1">
            <a:off x="2251215" y="4343401"/>
            <a:ext cx="628789" cy="84540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AB034BA5-7E04-40BB-A7E6-5E8AFA05BB4C}"/>
              </a:ext>
            </a:extLst>
          </p:cNvPr>
          <p:cNvSpPr txBox="1"/>
          <p:nvPr/>
        </p:nvSpPr>
        <p:spPr>
          <a:xfrm>
            <a:off x="759633" y="4614446"/>
            <a:ext cx="3522759" cy="338554"/>
          </a:xfrm>
          <a:prstGeom prst="rect">
            <a:avLst/>
          </a:prstGeom>
          <a:solidFill>
            <a:schemeClr val="bg1"/>
          </a:solidFill>
        </p:spPr>
        <p:txBody>
          <a:bodyPr wrap="none" rtlCol="0">
            <a:spAutoFit/>
          </a:bodyPr>
          <a:lstStyle/>
          <a:p>
            <a:r>
              <a:rPr lang="en-US" sz="1600" dirty="0">
                <a:solidFill>
                  <a:schemeClr val="bg1">
                    <a:lumMod val="75000"/>
                  </a:schemeClr>
                </a:solidFill>
              </a:rPr>
              <a:t>Specifically, this refers to </a:t>
            </a:r>
            <a:r>
              <a:rPr lang="en-US" sz="1600" i="1" dirty="0">
                <a:solidFill>
                  <a:schemeClr val="bg1">
                    <a:lumMod val="75000"/>
                  </a:schemeClr>
                </a:solidFill>
              </a:rPr>
              <a:t>AK</a:t>
            </a:r>
            <a:r>
              <a:rPr lang="en-US" sz="1600" dirty="0">
                <a:solidFill>
                  <a:schemeClr val="bg1">
                    <a:lumMod val="75000"/>
                  </a:schemeClr>
                </a:solidFill>
              </a:rPr>
              <a:t> and </a:t>
            </a:r>
            <a:r>
              <a:rPr lang="en-US" sz="1600" i="1" dirty="0">
                <a:solidFill>
                  <a:schemeClr val="bg1">
                    <a:lumMod val="75000"/>
                  </a:schemeClr>
                </a:solidFill>
              </a:rPr>
              <a:t>LPI</a:t>
            </a:r>
          </a:p>
        </p:txBody>
      </p:sp>
      <p:sp>
        <p:nvSpPr>
          <p:cNvPr id="51" name="TextBox 50">
            <a:extLst>
              <a:ext uri="{FF2B5EF4-FFF2-40B4-BE49-F238E27FC236}">
                <a16:creationId xmlns:a16="http://schemas.microsoft.com/office/drawing/2014/main" id="{D3A44CB1-912D-4E22-BBC9-DEB97E051606}"/>
              </a:ext>
            </a:extLst>
          </p:cNvPr>
          <p:cNvSpPr txBox="1"/>
          <p:nvPr/>
        </p:nvSpPr>
        <p:spPr>
          <a:xfrm>
            <a:off x="562475" y="5188803"/>
            <a:ext cx="5990725" cy="584775"/>
          </a:xfrm>
          <a:prstGeom prst="rect">
            <a:avLst/>
          </a:prstGeom>
          <a:solidFill>
            <a:srgbClr val="002060"/>
          </a:solidFill>
        </p:spPr>
        <p:txBody>
          <a:bodyPr wrap="square" rtlCol="0">
            <a:spAutoFit/>
          </a:bodyPr>
          <a:lstStyle/>
          <a:p>
            <a:r>
              <a:rPr lang="en-US" sz="1600" dirty="0">
                <a:solidFill>
                  <a:schemeClr val="accent6">
                    <a:lumMod val="75000"/>
                  </a:schemeClr>
                </a:solidFill>
              </a:rPr>
              <a:t>OTOH, </a:t>
            </a:r>
            <a:r>
              <a:rPr lang="en-US" sz="1600" i="1" dirty="0">
                <a:solidFill>
                  <a:schemeClr val="accent6">
                    <a:lumMod val="75000"/>
                  </a:schemeClr>
                </a:solidFill>
              </a:rPr>
              <a:t>peripheral</a:t>
            </a:r>
            <a:r>
              <a:rPr lang="en-US" sz="1600" dirty="0">
                <a:solidFill>
                  <a:schemeClr val="accent6">
                    <a:lumMod val="75000"/>
                  </a:schemeClr>
                </a:solidFill>
              </a:rPr>
              <a:t> incisional procedures to offset </a:t>
            </a:r>
            <a:r>
              <a:rPr lang="en-US" sz="1600" i="1" dirty="0">
                <a:solidFill>
                  <a:schemeClr val="accent6">
                    <a:lumMod val="75000"/>
                  </a:schemeClr>
                </a:solidFill>
              </a:rPr>
              <a:t>astigmatic</a:t>
            </a:r>
            <a:r>
              <a:rPr lang="en-US" sz="1600" dirty="0">
                <a:solidFill>
                  <a:schemeClr val="accent6">
                    <a:lumMod val="75000"/>
                  </a:schemeClr>
                </a:solidFill>
              </a:rPr>
              <a:t> refractive error are an important and oft-used surgical technique</a:t>
            </a:r>
          </a:p>
        </p:txBody>
      </p:sp>
      <p:sp>
        <p:nvSpPr>
          <p:cNvPr id="47" name="TextBox 46">
            <a:extLst>
              <a:ext uri="{FF2B5EF4-FFF2-40B4-BE49-F238E27FC236}">
                <a16:creationId xmlns:a16="http://schemas.microsoft.com/office/drawing/2014/main" id="{9DE2C5A7-BEDE-45E5-847F-701437508167}"/>
              </a:ext>
            </a:extLst>
          </p:cNvPr>
          <p:cNvSpPr txBox="1"/>
          <p:nvPr/>
        </p:nvSpPr>
        <p:spPr>
          <a:xfrm>
            <a:off x="571468" y="4490692"/>
            <a:ext cx="7581932" cy="1600438"/>
          </a:xfrm>
          <a:prstGeom prst="rect">
            <a:avLst/>
          </a:prstGeom>
          <a:solidFill>
            <a:srgbClr val="CCFFCC"/>
          </a:solidFill>
        </p:spPr>
        <p:txBody>
          <a:bodyPr wrap="square" rtlCol="0">
            <a:spAutoFit/>
          </a:bodyPr>
          <a:lstStyle/>
          <a:p>
            <a:r>
              <a:rPr lang="en-US" sz="1400" dirty="0">
                <a:solidFill>
                  <a:schemeClr val="bg1">
                    <a:lumMod val="75000"/>
                  </a:schemeClr>
                </a:solidFill>
              </a:rPr>
              <a:t>Both AK and LRI incisions are placed on the  steep  meridian of the cornea, in pairs located on opposite sides of the cornea. AK incisions are made in the  paracentral  cornea, whereas LRI are made at the  limbus  (as their name implies). Both techniques have the effect of  flattening the meridian in which they’re placed, but through a process called  </a:t>
            </a:r>
            <a:r>
              <a:rPr lang="en-US" sz="1400" i="1" dirty="0">
                <a:solidFill>
                  <a:schemeClr val="bg1">
                    <a:lumMod val="75000"/>
                  </a:schemeClr>
                </a:solidFill>
              </a:rPr>
              <a:t>coupling , </a:t>
            </a:r>
            <a:r>
              <a:rPr lang="en-US" sz="1400" dirty="0">
                <a:solidFill>
                  <a:schemeClr val="bg1">
                    <a:lumMod val="75000"/>
                  </a:schemeClr>
                </a:solidFill>
              </a:rPr>
              <a:t> steepening  the meridian 90 deg away. </a:t>
            </a:r>
            <a:r>
              <a:rPr lang="en-US" sz="1400" dirty="0"/>
              <a:t>The most common indication for AK is correction of astigmatism in an eye that is s/p  penetrating keratoplasty . </a:t>
            </a:r>
            <a:r>
              <a:rPr lang="en-US" sz="1400" dirty="0">
                <a:solidFill>
                  <a:srgbClr val="0000FF"/>
                </a:solidFill>
              </a:rPr>
              <a:t>LRI are typically placed at the time of  cataract surgery to correct corneal astigmatism in hopes of producing better UCVA post-op. </a:t>
            </a:r>
          </a:p>
        </p:txBody>
      </p:sp>
      <p:sp>
        <p:nvSpPr>
          <p:cNvPr id="49" name="Rectangle 2">
            <a:extLst>
              <a:ext uri="{FF2B5EF4-FFF2-40B4-BE49-F238E27FC236}">
                <a16:creationId xmlns:a16="http://schemas.microsoft.com/office/drawing/2014/main" id="{1F212539-D19C-4E9D-AFB7-6A748ECF40E6}"/>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Tree>
    <p:extLst>
      <p:ext uri="{BB962C8B-B14F-4D97-AF65-F5344CB8AC3E}">
        <p14:creationId xmlns:p14="http://schemas.microsoft.com/office/powerpoint/2010/main" val="154337071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 Box 25">
            <a:extLst>
              <a:ext uri="{FF2B5EF4-FFF2-40B4-BE49-F238E27FC236}">
                <a16:creationId xmlns:a16="http://schemas.microsoft.com/office/drawing/2014/main" id="{B74985BD-0F28-4D21-A4BA-4C21D6AF639E}"/>
              </a:ext>
            </a:extLst>
          </p:cNvPr>
          <p:cNvSpPr txBox="1">
            <a:spLocks noChangeArrowheads="1"/>
          </p:cNvSpPr>
          <p:nvPr/>
        </p:nvSpPr>
        <p:spPr bwMode="auto">
          <a:xfrm>
            <a:off x="7617024" y="4963940"/>
            <a:ext cx="317715"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i="1" dirty="0">
                <a:solidFill>
                  <a:srgbClr val="0000FF"/>
                </a:solidFill>
              </a:rPr>
              <a:t>?</a:t>
            </a:r>
            <a:endParaRPr lang="en-US" altLang="en-US" sz="1600" b="1" i="1" dirty="0">
              <a:solidFill>
                <a:srgbClr val="0000FF"/>
              </a:solidFill>
            </a:endParaRPr>
          </a:p>
        </p:txBody>
      </p:sp>
      <p:sp>
        <p:nvSpPr>
          <p:cNvPr id="75778" name="Text Box 3"/>
          <p:cNvSpPr txBox="1">
            <a:spLocks noChangeArrowheads="1"/>
          </p:cNvSpPr>
          <p:nvPr/>
        </p:nvSpPr>
        <p:spPr bwMode="auto">
          <a:xfrm>
            <a:off x="3960813" y="762000"/>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7577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75780" name="Text Box 5"/>
          <p:cNvSpPr txBox="1">
            <a:spLocks noChangeArrowheads="1"/>
          </p:cNvSpPr>
          <p:nvPr/>
        </p:nvSpPr>
        <p:spPr bwMode="auto">
          <a:xfrm>
            <a:off x="4416278" y="3048000"/>
            <a:ext cx="1146468"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7578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2" name="Line 7"/>
          <p:cNvSpPr>
            <a:spLocks noChangeShapeType="1"/>
          </p:cNvSpPr>
          <p:nvPr/>
        </p:nvSpPr>
        <p:spPr bwMode="auto">
          <a:xfrm>
            <a:off x="4724400" y="1474788"/>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3" name="Line 8"/>
          <p:cNvSpPr>
            <a:spLocks noChangeShapeType="1"/>
          </p:cNvSpPr>
          <p:nvPr/>
        </p:nvSpPr>
        <p:spPr bwMode="auto">
          <a:xfrm flipH="1">
            <a:off x="5424488"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4" name="Line 9"/>
          <p:cNvSpPr>
            <a:spLocks noChangeShapeType="1"/>
          </p:cNvSpPr>
          <p:nvPr/>
        </p:nvSpPr>
        <p:spPr bwMode="auto">
          <a:xfrm>
            <a:off x="6583363" y="2544763"/>
            <a:ext cx="1417637" cy="415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5" name="Text Box 36"/>
          <p:cNvSpPr txBox="1">
            <a:spLocks noChangeArrowheads="1"/>
          </p:cNvSpPr>
          <p:nvPr/>
        </p:nvSpPr>
        <p:spPr bwMode="auto">
          <a:xfrm>
            <a:off x="6248400" y="3068638"/>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solidFill>
                  <a:schemeClr val="bg1">
                    <a:lumMod val="75000"/>
                  </a:schemeClr>
                </a:solidFill>
              </a:rPr>
              <a:t>Laser</a:t>
            </a:r>
          </a:p>
        </p:txBody>
      </p:sp>
      <p:sp>
        <p:nvSpPr>
          <p:cNvPr id="757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6EF3252-6681-4659-95F8-1003B78F1A8A}" type="slidenum">
              <a:rPr lang="en-US" altLang="en-US" sz="1000" smtClean="0"/>
              <a:pPr>
                <a:spcBef>
                  <a:spcPct val="0"/>
                </a:spcBef>
                <a:buClrTx/>
                <a:buSzTx/>
                <a:buFontTx/>
                <a:buNone/>
              </a:pPr>
              <a:t>163</a:t>
            </a:fld>
            <a:endParaRPr lang="en-US" altLang="en-US" sz="1000"/>
          </a:p>
        </p:txBody>
      </p:sp>
      <p:sp>
        <p:nvSpPr>
          <p:cNvPr id="75792" name="Rectangle 2"/>
          <p:cNvSpPr>
            <a:spLocks noGrp="1" noChangeArrowheads="1"/>
          </p:cNvSpPr>
          <p:nvPr>
            <p:ph type="title"/>
          </p:nvPr>
        </p:nvSpPr>
        <p:spPr>
          <a:xfrm>
            <a:off x="457200" y="122238"/>
            <a:ext cx="7543800" cy="555625"/>
          </a:xfrm>
        </p:spPr>
        <p:txBody>
          <a:bodyPr/>
          <a:lstStyle/>
          <a:p>
            <a:pPr eaLnBrk="1" hangingPunct="1"/>
            <a:r>
              <a:rPr lang="en-US" altLang="en-US" sz="3200" b="0" dirty="0"/>
              <a:t>Refractive Surgery Overview</a:t>
            </a:r>
          </a:p>
        </p:txBody>
      </p:sp>
      <p:sp>
        <p:nvSpPr>
          <p:cNvPr id="75794" name="Text Box 4"/>
          <p:cNvSpPr txBox="1">
            <a:spLocks noChangeArrowheads="1"/>
          </p:cNvSpPr>
          <p:nvPr/>
        </p:nvSpPr>
        <p:spPr bwMode="auto">
          <a:xfrm>
            <a:off x="1403350"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75795"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Pseudophakic</a:t>
            </a:r>
          </a:p>
        </p:txBody>
      </p:sp>
      <p:sp>
        <p:nvSpPr>
          <p:cNvPr id="75796"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7"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8"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cxnSp>
        <p:nvCxnSpPr>
          <p:cNvPr id="14" name="Straight Arrow Connector 13"/>
          <p:cNvCxnSpPr>
            <a:stCxn id="75783" idx="0"/>
          </p:cNvCxnSpPr>
          <p:nvPr/>
        </p:nvCxnSpPr>
        <p:spPr>
          <a:xfrm>
            <a:off x="6583363" y="2522538"/>
            <a:ext cx="0" cy="4492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Line 11">
            <a:extLst>
              <a:ext uri="{FF2B5EF4-FFF2-40B4-BE49-F238E27FC236}">
                <a16:creationId xmlns:a16="http://schemas.microsoft.com/office/drawing/2014/main" id="{875003D2-F497-4AFF-93D3-904C47FEA379}"/>
              </a:ext>
            </a:extLst>
          </p:cNvPr>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3">
            <a:extLst>
              <a:ext uri="{FF2B5EF4-FFF2-40B4-BE49-F238E27FC236}">
                <a16:creationId xmlns:a16="http://schemas.microsoft.com/office/drawing/2014/main" id="{17085238-D0F2-41D2-B701-51BEB9A7AD1A}"/>
              </a:ext>
            </a:extLst>
          </p:cNvPr>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5">
            <a:extLst>
              <a:ext uri="{FF2B5EF4-FFF2-40B4-BE49-F238E27FC236}">
                <a16:creationId xmlns:a16="http://schemas.microsoft.com/office/drawing/2014/main" id="{594AEAD0-AC3F-47EB-8BDF-7449769FF754}"/>
              </a:ext>
            </a:extLst>
          </p:cNvPr>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1">
            <a:extLst>
              <a:ext uri="{FF2B5EF4-FFF2-40B4-BE49-F238E27FC236}">
                <a16:creationId xmlns:a16="http://schemas.microsoft.com/office/drawing/2014/main" id="{8006F3EE-2D34-424C-A3FC-DF34FB3A14C6}"/>
              </a:ext>
            </a:extLst>
          </p:cNvPr>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3">
            <a:extLst>
              <a:ext uri="{FF2B5EF4-FFF2-40B4-BE49-F238E27FC236}">
                <a16:creationId xmlns:a16="http://schemas.microsoft.com/office/drawing/2014/main" id="{B420A104-E742-4025-B2C6-48E8B991CCA9}"/>
              </a:ext>
            </a:extLst>
          </p:cNvPr>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5">
            <a:extLst>
              <a:ext uri="{FF2B5EF4-FFF2-40B4-BE49-F238E27FC236}">
                <a16:creationId xmlns:a16="http://schemas.microsoft.com/office/drawing/2014/main" id="{C27F41C3-22E0-4253-B5CD-1628190B702C}"/>
              </a:ext>
            </a:extLst>
          </p:cNvPr>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5" name="Straight Connector 24">
            <a:extLst>
              <a:ext uri="{FF2B5EF4-FFF2-40B4-BE49-F238E27FC236}">
                <a16:creationId xmlns:a16="http://schemas.microsoft.com/office/drawing/2014/main" id="{2F0E6575-37AF-43A8-B59F-A9659165FD9B}"/>
              </a:ext>
            </a:extLst>
          </p:cNvPr>
          <p:cNvCxnSpPr/>
          <p:nvPr/>
        </p:nvCxnSpPr>
        <p:spPr>
          <a:xfrm>
            <a:off x="6400800" y="3429000"/>
            <a:ext cx="0" cy="1371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 Box 35">
            <a:extLst>
              <a:ext uri="{FF2B5EF4-FFF2-40B4-BE49-F238E27FC236}">
                <a16:creationId xmlns:a16="http://schemas.microsoft.com/office/drawing/2014/main" id="{224E2072-3937-4C60-B2D4-6266344C5CBB}"/>
              </a:ext>
            </a:extLst>
          </p:cNvPr>
          <p:cNvSpPr txBox="1">
            <a:spLocks noChangeArrowheads="1"/>
          </p:cNvSpPr>
          <p:nvPr/>
        </p:nvSpPr>
        <p:spPr bwMode="auto">
          <a:xfrm>
            <a:off x="6530381" y="3429006"/>
            <a:ext cx="55496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27" name="Text Box 37">
            <a:extLst>
              <a:ext uri="{FF2B5EF4-FFF2-40B4-BE49-F238E27FC236}">
                <a16:creationId xmlns:a16="http://schemas.microsoft.com/office/drawing/2014/main" id="{6D2C7C62-6908-4663-B635-5164A6F722DA}"/>
              </a:ext>
            </a:extLst>
          </p:cNvPr>
          <p:cNvSpPr txBox="1">
            <a:spLocks noChangeArrowheads="1"/>
          </p:cNvSpPr>
          <p:nvPr/>
        </p:nvSpPr>
        <p:spPr bwMode="auto">
          <a:xfrm>
            <a:off x="6533556" y="3733806"/>
            <a:ext cx="76495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28" name="Text Box 37">
            <a:extLst>
              <a:ext uri="{FF2B5EF4-FFF2-40B4-BE49-F238E27FC236}">
                <a16:creationId xmlns:a16="http://schemas.microsoft.com/office/drawing/2014/main" id="{CD492C5B-F700-4065-9F56-38E1AE7A9DE2}"/>
              </a:ext>
            </a:extLst>
          </p:cNvPr>
          <p:cNvSpPr txBox="1">
            <a:spLocks noChangeArrowheads="1"/>
          </p:cNvSpPr>
          <p:nvPr/>
        </p:nvSpPr>
        <p:spPr bwMode="auto">
          <a:xfrm>
            <a:off x="6549431" y="4343406"/>
            <a:ext cx="694421"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29" name="Text Box 40">
            <a:extLst>
              <a:ext uri="{FF2B5EF4-FFF2-40B4-BE49-F238E27FC236}">
                <a16:creationId xmlns:a16="http://schemas.microsoft.com/office/drawing/2014/main" id="{6A206956-31B0-4485-BC75-F4729D8B3CD6}"/>
              </a:ext>
            </a:extLst>
          </p:cNvPr>
          <p:cNvSpPr txBox="1">
            <a:spLocks noChangeArrowheads="1"/>
          </p:cNvSpPr>
          <p:nvPr/>
        </p:nvSpPr>
        <p:spPr bwMode="auto">
          <a:xfrm>
            <a:off x="6543087" y="4648206"/>
            <a:ext cx="73289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30" name="Text Box 40">
            <a:extLst>
              <a:ext uri="{FF2B5EF4-FFF2-40B4-BE49-F238E27FC236}">
                <a16:creationId xmlns:a16="http://schemas.microsoft.com/office/drawing/2014/main" id="{72DA77EC-16CE-40F2-8501-BCBA4588F62F}"/>
              </a:ext>
            </a:extLst>
          </p:cNvPr>
          <p:cNvSpPr txBox="1">
            <a:spLocks noChangeArrowheads="1"/>
          </p:cNvSpPr>
          <p:nvPr/>
        </p:nvSpPr>
        <p:spPr bwMode="auto">
          <a:xfrm>
            <a:off x="6530381" y="4038606"/>
            <a:ext cx="1013419"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31" name="Line 10">
            <a:extLst>
              <a:ext uri="{FF2B5EF4-FFF2-40B4-BE49-F238E27FC236}">
                <a16:creationId xmlns:a16="http://schemas.microsoft.com/office/drawing/2014/main" id="{15ACC7BA-4575-42F4-9F7D-3D5B281D7B72}"/>
              </a:ext>
            </a:extLst>
          </p:cNvPr>
          <p:cNvSpPr>
            <a:spLocks noChangeShapeType="1"/>
          </p:cNvSpPr>
          <p:nvPr/>
        </p:nvSpPr>
        <p:spPr bwMode="auto">
          <a:xfrm>
            <a:off x="4868863" y="34064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2" name="Line 11">
            <a:extLst>
              <a:ext uri="{FF2B5EF4-FFF2-40B4-BE49-F238E27FC236}">
                <a16:creationId xmlns:a16="http://schemas.microsoft.com/office/drawing/2014/main" id="{4E9DE7DE-8D8F-4E4B-AF40-C6772745F552}"/>
              </a:ext>
            </a:extLst>
          </p:cNvPr>
          <p:cNvSpPr>
            <a:spLocks noChangeShapeType="1"/>
          </p:cNvSpPr>
          <p:nvPr/>
        </p:nvSpPr>
        <p:spPr bwMode="auto">
          <a:xfrm>
            <a:off x="4724400" y="35588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3" name="Line 12">
            <a:extLst>
              <a:ext uri="{FF2B5EF4-FFF2-40B4-BE49-F238E27FC236}">
                <a16:creationId xmlns:a16="http://schemas.microsoft.com/office/drawing/2014/main" id="{631B6E9D-AA65-47BE-AED9-27AA6CC1B6AC}"/>
              </a:ext>
            </a:extLst>
          </p:cNvPr>
          <p:cNvSpPr>
            <a:spLocks noChangeShapeType="1"/>
          </p:cNvSpPr>
          <p:nvPr/>
        </p:nvSpPr>
        <p:spPr bwMode="auto">
          <a:xfrm>
            <a:off x="4868863" y="35588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4" name="Line 13">
            <a:extLst>
              <a:ext uri="{FF2B5EF4-FFF2-40B4-BE49-F238E27FC236}">
                <a16:creationId xmlns:a16="http://schemas.microsoft.com/office/drawing/2014/main" id="{869F0C8A-D764-4F7C-9049-488452FA4697}"/>
              </a:ext>
            </a:extLst>
          </p:cNvPr>
          <p:cNvSpPr>
            <a:spLocks noChangeShapeType="1"/>
          </p:cNvSpPr>
          <p:nvPr/>
        </p:nvSpPr>
        <p:spPr bwMode="auto">
          <a:xfrm>
            <a:off x="4724400" y="38636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5" name="Line 14">
            <a:extLst>
              <a:ext uri="{FF2B5EF4-FFF2-40B4-BE49-F238E27FC236}">
                <a16:creationId xmlns:a16="http://schemas.microsoft.com/office/drawing/2014/main" id="{89252AA7-D550-48AA-A6EB-2B05998E5CAB}"/>
              </a:ext>
            </a:extLst>
          </p:cNvPr>
          <p:cNvSpPr>
            <a:spLocks noChangeShapeType="1"/>
          </p:cNvSpPr>
          <p:nvPr/>
        </p:nvSpPr>
        <p:spPr bwMode="auto">
          <a:xfrm>
            <a:off x="4868863" y="38636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6" name="Line 15">
            <a:extLst>
              <a:ext uri="{FF2B5EF4-FFF2-40B4-BE49-F238E27FC236}">
                <a16:creationId xmlns:a16="http://schemas.microsoft.com/office/drawing/2014/main" id="{4D5000C4-91C9-4572-B020-5FA46CDCDD4B}"/>
              </a:ext>
            </a:extLst>
          </p:cNvPr>
          <p:cNvSpPr>
            <a:spLocks noChangeShapeType="1"/>
          </p:cNvSpPr>
          <p:nvPr/>
        </p:nvSpPr>
        <p:spPr bwMode="auto">
          <a:xfrm>
            <a:off x="4724400" y="41684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0" name="Text Box 35">
            <a:extLst>
              <a:ext uri="{FF2B5EF4-FFF2-40B4-BE49-F238E27FC236}">
                <a16:creationId xmlns:a16="http://schemas.microsoft.com/office/drawing/2014/main" id="{7DEF46B5-F715-4B7B-B0EB-BEED7FB46E78}"/>
              </a:ext>
            </a:extLst>
          </p:cNvPr>
          <p:cNvSpPr txBox="1">
            <a:spLocks noChangeArrowheads="1"/>
          </p:cNvSpPr>
          <p:nvPr/>
        </p:nvSpPr>
        <p:spPr bwMode="auto">
          <a:xfrm>
            <a:off x="4953002" y="3406428"/>
            <a:ext cx="444352"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RK</a:t>
            </a:r>
          </a:p>
        </p:txBody>
      </p:sp>
      <p:sp>
        <p:nvSpPr>
          <p:cNvPr id="41" name="Text Box 37">
            <a:extLst>
              <a:ext uri="{FF2B5EF4-FFF2-40B4-BE49-F238E27FC236}">
                <a16:creationId xmlns:a16="http://schemas.microsoft.com/office/drawing/2014/main" id="{685BA597-D6CD-48E2-B397-261D284FAA9A}"/>
              </a:ext>
            </a:extLst>
          </p:cNvPr>
          <p:cNvSpPr txBox="1">
            <a:spLocks noChangeArrowheads="1"/>
          </p:cNvSpPr>
          <p:nvPr/>
        </p:nvSpPr>
        <p:spPr bwMode="auto">
          <a:xfrm>
            <a:off x="4956177" y="3711228"/>
            <a:ext cx="425116"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AK</a:t>
            </a:r>
          </a:p>
        </p:txBody>
      </p:sp>
      <p:sp>
        <p:nvSpPr>
          <p:cNvPr id="42" name="Text Box 40">
            <a:extLst>
              <a:ext uri="{FF2B5EF4-FFF2-40B4-BE49-F238E27FC236}">
                <a16:creationId xmlns:a16="http://schemas.microsoft.com/office/drawing/2014/main" id="{B69419A3-D750-4693-85FB-00936E09DEC1}"/>
              </a:ext>
            </a:extLst>
          </p:cNvPr>
          <p:cNvSpPr txBox="1">
            <a:spLocks noChangeArrowheads="1"/>
          </p:cNvSpPr>
          <p:nvPr/>
        </p:nvSpPr>
        <p:spPr bwMode="auto">
          <a:xfrm>
            <a:off x="4953000" y="4016028"/>
            <a:ext cx="473206"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LRI</a:t>
            </a:r>
          </a:p>
        </p:txBody>
      </p:sp>
      <p:sp>
        <p:nvSpPr>
          <p:cNvPr id="44" name="Line 10">
            <a:extLst>
              <a:ext uri="{FF2B5EF4-FFF2-40B4-BE49-F238E27FC236}">
                <a16:creationId xmlns:a16="http://schemas.microsoft.com/office/drawing/2014/main" id="{9A527789-E390-4240-9032-9352797E20D8}"/>
              </a:ext>
            </a:extLst>
          </p:cNvPr>
          <p:cNvSpPr>
            <a:spLocks noChangeShapeType="1"/>
          </p:cNvSpPr>
          <p:nvPr/>
        </p:nvSpPr>
        <p:spPr bwMode="auto">
          <a:xfrm>
            <a:off x="7975929" y="3382963"/>
            <a:ext cx="17134" cy="18319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11">
            <a:extLst>
              <a:ext uri="{FF2B5EF4-FFF2-40B4-BE49-F238E27FC236}">
                <a16:creationId xmlns:a16="http://schemas.microsoft.com/office/drawing/2014/main" id="{6927E435-4353-4B53-B7F0-070035D490ED}"/>
              </a:ext>
            </a:extLst>
          </p:cNvPr>
          <p:cNvSpPr>
            <a:spLocks noChangeShapeType="1"/>
          </p:cNvSpPr>
          <p:nvPr/>
        </p:nvSpPr>
        <p:spPr bwMode="auto">
          <a:xfrm>
            <a:off x="7900988" y="5149642"/>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i="1"/>
          </a:p>
        </p:txBody>
      </p:sp>
      <p:sp>
        <p:nvSpPr>
          <p:cNvPr id="46" name="Line 12">
            <a:extLst>
              <a:ext uri="{FF2B5EF4-FFF2-40B4-BE49-F238E27FC236}">
                <a16:creationId xmlns:a16="http://schemas.microsoft.com/office/drawing/2014/main" id="{719083F7-C4ED-4439-9581-37C9FCDC3E32}"/>
              </a:ext>
            </a:extLst>
          </p:cNvPr>
          <p:cNvSpPr>
            <a:spLocks noChangeShapeType="1"/>
          </p:cNvSpPr>
          <p:nvPr/>
        </p:nvSpPr>
        <p:spPr bwMode="auto">
          <a:xfrm>
            <a:off x="7993063" y="5149642"/>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i="1"/>
          </a:p>
        </p:txBody>
      </p:sp>
      <p:sp>
        <p:nvSpPr>
          <p:cNvPr id="47" name="Line 13">
            <a:extLst>
              <a:ext uri="{FF2B5EF4-FFF2-40B4-BE49-F238E27FC236}">
                <a16:creationId xmlns:a16="http://schemas.microsoft.com/office/drawing/2014/main" id="{EB1CD613-41F6-421B-909B-8B7CF5F3DBA7}"/>
              </a:ext>
            </a:extLst>
          </p:cNvPr>
          <p:cNvSpPr>
            <a:spLocks noChangeShapeType="1"/>
          </p:cNvSpPr>
          <p:nvPr/>
        </p:nvSpPr>
        <p:spPr bwMode="auto">
          <a:xfrm>
            <a:off x="7900988" y="5454442"/>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i="1"/>
          </a:p>
        </p:txBody>
      </p:sp>
      <p:sp>
        <p:nvSpPr>
          <p:cNvPr id="48" name="Line 14">
            <a:extLst>
              <a:ext uri="{FF2B5EF4-FFF2-40B4-BE49-F238E27FC236}">
                <a16:creationId xmlns:a16="http://schemas.microsoft.com/office/drawing/2014/main" id="{CE299009-3CA4-4E96-9F4C-908FBC302C77}"/>
              </a:ext>
            </a:extLst>
          </p:cNvPr>
          <p:cNvSpPr>
            <a:spLocks noChangeShapeType="1"/>
          </p:cNvSpPr>
          <p:nvPr/>
        </p:nvSpPr>
        <p:spPr bwMode="auto">
          <a:xfrm>
            <a:off x="7993063" y="5454442"/>
            <a:ext cx="23812" cy="9445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i="1"/>
          </a:p>
        </p:txBody>
      </p:sp>
      <p:sp>
        <p:nvSpPr>
          <p:cNvPr id="49" name="Line 15">
            <a:extLst>
              <a:ext uri="{FF2B5EF4-FFF2-40B4-BE49-F238E27FC236}">
                <a16:creationId xmlns:a16="http://schemas.microsoft.com/office/drawing/2014/main" id="{4DD4B1FE-97FD-445F-94A9-BD227A3AED11}"/>
              </a:ext>
            </a:extLst>
          </p:cNvPr>
          <p:cNvSpPr>
            <a:spLocks noChangeShapeType="1"/>
          </p:cNvSpPr>
          <p:nvPr/>
        </p:nvSpPr>
        <p:spPr bwMode="auto">
          <a:xfrm>
            <a:off x="7900988" y="5759242"/>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i="1"/>
          </a:p>
        </p:txBody>
      </p:sp>
      <p:sp>
        <p:nvSpPr>
          <p:cNvPr id="50" name="Line 13">
            <a:extLst>
              <a:ext uri="{FF2B5EF4-FFF2-40B4-BE49-F238E27FC236}">
                <a16:creationId xmlns:a16="http://schemas.microsoft.com/office/drawing/2014/main" id="{6E38F7FF-ECB9-4242-B452-045797E2223D}"/>
              </a:ext>
            </a:extLst>
          </p:cNvPr>
          <p:cNvSpPr>
            <a:spLocks noChangeShapeType="1"/>
          </p:cNvSpPr>
          <p:nvPr/>
        </p:nvSpPr>
        <p:spPr bwMode="auto">
          <a:xfrm>
            <a:off x="7908925" y="6081504"/>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i="1"/>
          </a:p>
        </p:txBody>
      </p:sp>
      <p:sp>
        <p:nvSpPr>
          <p:cNvPr id="55" name="Line 15">
            <a:extLst>
              <a:ext uri="{FF2B5EF4-FFF2-40B4-BE49-F238E27FC236}">
                <a16:creationId xmlns:a16="http://schemas.microsoft.com/office/drawing/2014/main" id="{5BECD71A-D8DE-4C6C-BFC3-4CD904AF1AC3}"/>
              </a:ext>
            </a:extLst>
          </p:cNvPr>
          <p:cNvSpPr>
            <a:spLocks noChangeShapeType="1"/>
          </p:cNvSpPr>
          <p:nvPr/>
        </p:nvSpPr>
        <p:spPr bwMode="auto">
          <a:xfrm>
            <a:off x="7924800" y="6400592"/>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i="1"/>
          </a:p>
        </p:txBody>
      </p:sp>
      <p:sp>
        <p:nvSpPr>
          <p:cNvPr id="57" name="Text Box 25">
            <a:extLst>
              <a:ext uri="{FF2B5EF4-FFF2-40B4-BE49-F238E27FC236}">
                <a16:creationId xmlns:a16="http://schemas.microsoft.com/office/drawing/2014/main" id="{AF1AA7E0-1139-4996-863C-0964AE815295}"/>
              </a:ext>
            </a:extLst>
          </p:cNvPr>
          <p:cNvSpPr txBox="1">
            <a:spLocks noChangeArrowheads="1"/>
          </p:cNvSpPr>
          <p:nvPr/>
        </p:nvSpPr>
        <p:spPr bwMode="auto">
          <a:xfrm>
            <a:off x="7620000" y="6199257"/>
            <a:ext cx="31771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i="1" dirty="0">
                <a:solidFill>
                  <a:srgbClr val="0000FF"/>
                </a:solidFill>
              </a:rPr>
              <a:t>?</a:t>
            </a:r>
            <a:endParaRPr lang="en-US" altLang="en-US" sz="1600" b="1" i="1" dirty="0">
              <a:solidFill>
                <a:srgbClr val="0000FF"/>
              </a:solidFill>
            </a:endParaRPr>
          </a:p>
        </p:txBody>
      </p:sp>
      <p:sp>
        <p:nvSpPr>
          <p:cNvPr id="58" name="Text Box 25">
            <a:extLst>
              <a:ext uri="{FF2B5EF4-FFF2-40B4-BE49-F238E27FC236}">
                <a16:creationId xmlns:a16="http://schemas.microsoft.com/office/drawing/2014/main" id="{9FFB1EB1-E721-4D0E-938A-B988B363FFC2}"/>
              </a:ext>
            </a:extLst>
          </p:cNvPr>
          <p:cNvSpPr txBox="1">
            <a:spLocks noChangeArrowheads="1"/>
          </p:cNvSpPr>
          <p:nvPr/>
        </p:nvSpPr>
        <p:spPr bwMode="auto">
          <a:xfrm>
            <a:off x="7607084" y="5272777"/>
            <a:ext cx="31771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i="1" dirty="0"/>
              <a:t>?</a:t>
            </a:r>
            <a:endParaRPr lang="en-US" altLang="en-US" sz="1600" b="1" i="1" dirty="0"/>
          </a:p>
        </p:txBody>
      </p:sp>
      <p:sp>
        <p:nvSpPr>
          <p:cNvPr id="60" name="Text Box 25">
            <a:extLst>
              <a:ext uri="{FF2B5EF4-FFF2-40B4-BE49-F238E27FC236}">
                <a16:creationId xmlns:a16="http://schemas.microsoft.com/office/drawing/2014/main" id="{7A954115-1074-425A-976D-93E9F3531E73}"/>
              </a:ext>
            </a:extLst>
          </p:cNvPr>
          <p:cNvSpPr txBox="1">
            <a:spLocks noChangeArrowheads="1"/>
          </p:cNvSpPr>
          <p:nvPr/>
        </p:nvSpPr>
        <p:spPr bwMode="auto">
          <a:xfrm>
            <a:off x="7620000" y="5891074"/>
            <a:ext cx="31771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i="1" dirty="0"/>
              <a:t>?</a:t>
            </a:r>
            <a:endParaRPr lang="en-US" altLang="en-US" sz="1600" b="1" i="1" dirty="0"/>
          </a:p>
        </p:txBody>
      </p:sp>
      <p:sp>
        <p:nvSpPr>
          <p:cNvPr id="61" name="Text Box 25">
            <a:extLst>
              <a:ext uri="{FF2B5EF4-FFF2-40B4-BE49-F238E27FC236}">
                <a16:creationId xmlns:a16="http://schemas.microsoft.com/office/drawing/2014/main" id="{10027FF6-B77F-4F32-8353-5C0E4C9CCC5F}"/>
              </a:ext>
            </a:extLst>
          </p:cNvPr>
          <p:cNvSpPr txBox="1">
            <a:spLocks noChangeArrowheads="1"/>
          </p:cNvSpPr>
          <p:nvPr/>
        </p:nvSpPr>
        <p:spPr bwMode="auto">
          <a:xfrm>
            <a:off x="7607085" y="5572780"/>
            <a:ext cx="317715"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700" b="1" i="1" dirty="0">
                <a:solidFill>
                  <a:srgbClr val="0000FF"/>
                </a:solidFill>
              </a:rPr>
              <a:t>?</a:t>
            </a:r>
            <a:endParaRPr lang="en-US" altLang="en-US" sz="1600" b="1" i="1" dirty="0">
              <a:solidFill>
                <a:srgbClr val="0000FF"/>
              </a:solidFill>
            </a:endParaRPr>
          </a:p>
        </p:txBody>
      </p:sp>
      <p:sp>
        <p:nvSpPr>
          <p:cNvPr id="62" name="Text Box 36">
            <a:extLst>
              <a:ext uri="{FF2B5EF4-FFF2-40B4-BE49-F238E27FC236}">
                <a16:creationId xmlns:a16="http://schemas.microsoft.com/office/drawing/2014/main" id="{FD2E54F2-4187-4702-82CD-2EF75A517BFA}"/>
              </a:ext>
            </a:extLst>
          </p:cNvPr>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t>Other</a:t>
            </a:r>
          </a:p>
        </p:txBody>
      </p:sp>
      <p:sp>
        <p:nvSpPr>
          <p:cNvPr id="63" name="TextBox 62">
            <a:extLst>
              <a:ext uri="{FF2B5EF4-FFF2-40B4-BE49-F238E27FC236}">
                <a16:creationId xmlns:a16="http://schemas.microsoft.com/office/drawing/2014/main" id="{9531289C-23B7-4255-816B-E9476B34F9AA}"/>
              </a:ext>
            </a:extLst>
          </p:cNvPr>
          <p:cNvSpPr txBox="1"/>
          <p:nvPr/>
        </p:nvSpPr>
        <p:spPr>
          <a:xfrm>
            <a:off x="990600" y="5514047"/>
            <a:ext cx="3148899" cy="553998"/>
          </a:xfrm>
          <a:prstGeom prst="rect">
            <a:avLst/>
          </a:prstGeom>
          <a:noFill/>
        </p:spPr>
        <p:txBody>
          <a:bodyPr wrap="square" rtlCol="0">
            <a:spAutoFit/>
          </a:bodyPr>
          <a:lstStyle/>
          <a:p>
            <a:pPr algn="r">
              <a:lnSpc>
                <a:spcPts val="1800"/>
              </a:lnSpc>
            </a:pPr>
            <a:r>
              <a:rPr lang="en-US" sz="1600" dirty="0">
                <a:solidFill>
                  <a:srgbClr val="0000FF"/>
                </a:solidFill>
              </a:rPr>
              <a:t>These are the ‘other’ procedures covered in the </a:t>
            </a:r>
            <a:r>
              <a:rPr lang="en-US" sz="1600" i="1" dirty="0">
                <a:solidFill>
                  <a:srgbClr val="0000FF"/>
                </a:solidFill>
              </a:rPr>
              <a:t>BCSC</a:t>
            </a:r>
            <a:r>
              <a:rPr lang="en-US" sz="1600" dirty="0">
                <a:solidFill>
                  <a:srgbClr val="0000FF"/>
                </a:solidFill>
              </a:rPr>
              <a:t> book</a:t>
            </a:r>
          </a:p>
        </p:txBody>
      </p:sp>
      <p:sp>
        <p:nvSpPr>
          <p:cNvPr id="64" name="Left Brace 63">
            <a:extLst>
              <a:ext uri="{FF2B5EF4-FFF2-40B4-BE49-F238E27FC236}">
                <a16:creationId xmlns:a16="http://schemas.microsoft.com/office/drawing/2014/main" id="{A3AECDA1-5D7E-4741-9F86-25F7F6936B11}"/>
              </a:ext>
            </a:extLst>
          </p:cNvPr>
          <p:cNvSpPr/>
          <p:nvPr/>
        </p:nvSpPr>
        <p:spPr>
          <a:xfrm>
            <a:off x="4114800" y="4997242"/>
            <a:ext cx="316788" cy="1549400"/>
          </a:xfrm>
          <a:prstGeom prst="leftBrace">
            <a:avLst/>
          </a:prstGeom>
          <a:ln w="34925">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r"/>
            <a:endParaRPr lang="en-US" b="1" i="1"/>
          </a:p>
        </p:txBody>
      </p:sp>
    </p:spTree>
    <p:extLst>
      <p:ext uri="{BB962C8B-B14F-4D97-AF65-F5344CB8AC3E}">
        <p14:creationId xmlns:p14="http://schemas.microsoft.com/office/powerpoint/2010/main" val="26369934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 Box 25">
            <a:extLst>
              <a:ext uri="{FF2B5EF4-FFF2-40B4-BE49-F238E27FC236}">
                <a16:creationId xmlns:a16="http://schemas.microsoft.com/office/drawing/2014/main" id="{B74985BD-0F28-4D21-A4BA-4C21D6AF639E}"/>
              </a:ext>
            </a:extLst>
          </p:cNvPr>
          <p:cNvSpPr txBox="1">
            <a:spLocks noChangeArrowheads="1"/>
          </p:cNvSpPr>
          <p:nvPr/>
        </p:nvSpPr>
        <p:spPr bwMode="auto">
          <a:xfrm>
            <a:off x="5497853" y="4963940"/>
            <a:ext cx="243688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rgbClr val="0000FF"/>
                </a:solidFill>
              </a:rPr>
              <a:t>C</a:t>
            </a:r>
            <a:r>
              <a:rPr lang="en-US" altLang="en-US" sz="1600" dirty="0">
                <a:solidFill>
                  <a:srgbClr val="0000FF"/>
                </a:solidFill>
              </a:rPr>
              <a:t>onductive </a:t>
            </a:r>
            <a:r>
              <a:rPr lang="en-US" altLang="en-US" sz="1700" b="1" dirty="0">
                <a:solidFill>
                  <a:srgbClr val="0000FF"/>
                </a:solidFill>
              </a:rPr>
              <a:t>K</a:t>
            </a:r>
            <a:r>
              <a:rPr lang="en-US" altLang="en-US" sz="1600" dirty="0">
                <a:solidFill>
                  <a:srgbClr val="0000FF"/>
                </a:solidFill>
              </a:rPr>
              <a:t>eratoplasty</a:t>
            </a:r>
          </a:p>
        </p:txBody>
      </p:sp>
      <p:sp>
        <p:nvSpPr>
          <p:cNvPr id="75778" name="Text Box 3"/>
          <p:cNvSpPr txBox="1">
            <a:spLocks noChangeArrowheads="1"/>
          </p:cNvSpPr>
          <p:nvPr/>
        </p:nvSpPr>
        <p:spPr bwMode="auto">
          <a:xfrm>
            <a:off x="3960813" y="762000"/>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7577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75780" name="Text Box 5"/>
          <p:cNvSpPr txBox="1">
            <a:spLocks noChangeArrowheads="1"/>
          </p:cNvSpPr>
          <p:nvPr/>
        </p:nvSpPr>
        <p:spPr bwMode="auto">
          <a:xfrm>
            <a:off x="4416278" y="3048000"/>
            <a:ext cx="1146468"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7578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2" name="Line 7"/>
          <p:cNvSpPr>
            <a:spLocks noChangeShapeType="1"/>
          </p:cNvSpPr>
          <p:nvPr/>
        </p:nvSpPr>
        <p:spPr bwMode="auto">
          <a:xfrm>
            <a:off x="4724400" y="1474788"/>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3" name="Line 8"/>
          <p:cNvSpPr>
            <a:spLocks noChangeShapeType="1"/>
          </p:cNvSpPr>
          <p:nvPr/>
        </p:nvSpPr>
        <p:spPr bwMode="auto">
          <a:xfrm flipH="1">
            <a:off x="5424488"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4" name="Line 9"/>
          <p:cNvSpPr>
            <a:spLocks noChangeShapeType="1"/>
          </p:cNvSpPr>
          <p:nvPr/>
        </p:nvSpPr>
        <p:spPr bwMode="auto">
          <a:xfrm>
            <a:off x="6583363" y="2544763"/>
            <a:ext cx="1417637" cy="415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5" name="Text Box 36"/>
          <p:cNvSpPr txBox="1">
            <a:spLocks noChangeArrowheads="1"/>
          </p:cNvSpPr>
          <p:nvPr/>
        </p:nvSpPr>
        <p:spPr bwMode="auto">
          <a:xfrm>
            <a:off x="6248400" y="3068638"/>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solidFill>
                  <a:schemeClr val="bg1">
                    <a:lumMod val="75000"/>
                  </a:schemeClr>
                </a:solidFill>
              </a:rPr>
              <a:t>Laser</a:t>
            </a:r>
          </a:p>
        </p:txBody>
      </p:sp>
      <p:sp>
        <p:nvSpPr>
          <p:cNvPr id="757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6EF3252-6681-4659-95F8-1003B78F1A8A}" type="slidenum">
              <a:rPr lang="en-US" altLang="en-US" sz="1000" smtClean="0"/>
              <a:pPr>
                <a:spcBef>
                  <a:spcPct val="0"/>
                </a:spcBef>
                <a:buClrTx/>
                <a:buSzTx/>
                <a:buFontTx/>
                <a:buNone/>
              </a:pPr>
              <a:t>164</a:t>
            </a:fld>
            <a:endParaRPr lang="en-US" altLang="en-US" sz="1000"/>
          </a:p>
        </p:txBody>
      </p:sp>
      <p:sp>
        <p:nvSpPr>
          <p:cNvPr id="75792" name="Rectangle 2"/>
          <p:cNvSpPr>
            <a:spLocks noGrp="1" noChangeArrowheads="1"/>
          </p:cNvSpPr>
          <p:nvPr>
            <p:ph type="title"/>
          </p:nvPr>
        </p:nvSpPr>
        <p:spPr>
          <a:xfrm>
            <a:off x="457200" y="122238"/>
            <a:ext cx="7543800" cy="555625"/>
          </a:xfrm>
        </p:spPr>
        <p:txBody>
          <a:bodyPr/>
          <a:lstStyle/>
          <a:p>
            <a:pPr eaLnBrk="1" hangingPunct="1"/>
            <a:r>
              <a:rPr lang="en-US" altLang="en-US" sz="3200" b="0" dirty="0"/>
              <a:t>Refractive Surgery Overview</a:t>
            </a:r>
          </a:p>
        </p:txBody>
      </p:sp>
      <p:sp>
        <p:nvSpPr>
          <p:cNvPr id="75794" name="Text Box 4"/>
          <p:cNvSpPr txBox="1">
            <a:spLocks noChangeArrowheads="1"/>
          </p:cNvSpPr>
          <p:nvPr/>
        </p:nvSpPr>
        <p:spPr bwMode="auto">
          <a:xfrm>
            <a:off x="1403350"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75795"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Pseudophakic</a:t>
            </a:r>
          </a:p>
        </p:txBody>
      </p:sp>
      <p:sp>
        <p:nvSpPr>
          <p:cNvPr id="75796"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7"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8"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cxnSp>
        <p:nvCxnSpPr>
          <p:cNvPr id="14" name="Straight Arrow Connector 13"/>
          <p:cNvCxnSpPr>
            <a:stCxn id="75783" idx="0"/>
          </p:cNvCxnSpPr>
          <p:nvPr/>
        </p:nvCxnSpPr>
        <p:spPr>
          <a:xfrm>
            <a:off x="6583363" y="2522538"/>
            <a:ext cx="0" cy="4492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Line 11">
            <a:extLst>
              <a:ext uri="{FF2B5EF4-FFF2-40B4-BE49-F238E27FC236}">
                <a16:creationId xmlns:a16="http://schemas.microsoft.com/office/drawing/2014/main" id="{875003D2-F497-4AFF-93D3-904C47FEA379}"/>
              </a:ext>
            </a:extLst>
          </p:cNvPr>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3">
            <a:extLst>
              <a:ext uri="{FF2B5EF4-FFF2-40B4-BE49-F238E27FC236}">
                <a16:creationId xmlns:a16="http://schemas.microsoft.com/office/drawing/2014/main" id="{17085238-D0F2-41D2-B701-51BEB9A7AD1A}"/>
              </a:ext>
            </a:extLst>
          </p:cNvPr>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5">
            <a:extLst>
              <a:ext uri="{FF2B5EF4-FFF2-40B4-BE49-F238E27FC236}">
                <a16:creationId xmlns:a16="http://schemas.microsoft.com/office/drawing/2014/main" id="{594AEAD0-AC3F-47EB-8BDF-7449769FF754}"/>
              </a:ext>
            </a:extLst>
          </p:cNvPr>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1">
            <a:extLst>
              <a:ext uri="{FF2B5EF4-FFF2-40B4-BE49-F238E27FC236}">
                <a16:creationId xmlns:a16="http://schemas.microsoft.com/office/drawing/2014/main" id="{8006F3EE-2D34-424C-A3FC-DF34FB3A14C6}"/>
              </a:ext>
            </a:extLst>
          </p:cNvPr>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3">
            <a:extLst>
              <a:ext uri="{FF2B5EF4-FFF2-40B4-BE49-F238E27FC236}">
                <a16:creationId xmlns:a16="http://schemas.microsoft.com/office/drawing/2014/main" id="{B420A104-E742-4025-B2C6-48E8B991CCA9}"/>
              </a:ext>
            </a:extLst>
          </p:cNvPr>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5">
            <a:extLst>
              <a:ext uri="{FF2B5EF4-FFF2-40B4-BE49-F238E27FC236}">
                <a16:creationId xmlns:a16="http://schemas.microsoft.com/office/drawing/2014/main" id="{C27F41C3-22E0-4253-B5CD-1628190B702C}"/>
              </a:ext>
            </a:extLst>
          </p:cNvPr>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5" name="Straight Connector 24">
            <a:extLst>
              <a:ext uri="{FF2B5EF4-FFF2-40B4-BE49-F238E27FC236}">
                <a16:creationId xmlns:a16="http://schemas.microsoft.com/office/drawing/2014/main" id="{2F0E6575-37AF-43A8-B59F-A9659165FD9B}"/>
              </a:ext>
            </a:extLst>
          </p:cNvPr>
          <p:cNvCxnSpPr/>
          <p:nvPr/>
        </p:nvCxnSpPr>
        <p:spPr>
          <a:xfrm>
            <a:off x="6400800" y="3429000"/>
            <a:ext cx="0" cy="1371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 Box 35">
            <a:extLst>
              <a:ext uri="{FF2B5EF4-FFF2-40B4-BE49-F238E27FC236}">
                <a16:creationId xmlns:a16="http://schemas.microsoft.com/office/drawing/2014/main" id="{224E2072-3937-4C60-B2D4-6266344C5CBB}"/>
              </a:ext>
            </a:extLst>
          </p:cNvPr>
          <p:cNvSpPr txBox="1">
            <a:spLocks noChangeArrowheads="1"/>
          </p:cNvSpPr>
          <p:nvPr/>
        </p:nvSpPr>
        <p:spPr bwMode="auto">
          <a:xfrm>
            <a:off x="6530381" y="3429006"/>
            <a:ext cx="55496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27" name="Text Box 37">
            <a:extLst>
              <a:ext uri="{FF2B5EF4-FFF2-40B4-BE49-F238E27FC236}">
                <a16:creationId xmlns:a16="http://schemas.microsoft.com/office/drawing/2014/main" id="{6D2C7C62-6908-4663-B635-5164A6F722DA}"/>
              </a:ext>
            </a:extLst>
          </p:cNvPr>
          <p:cNvSpPr txBox="1">
            <a:spLocks noChangeArrowheads="1"/>
          </p:cNvSpPr>
          <p:nvPr/>
        </p:nvSpPr>
        <p:spPr bwMode="auto">
          <a:xfrm>
            <a:off x="6533556" y="3733806"/>
            <a:ext cx="76495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28" name="Text Box 37">
            <a:extLst>
              <a:ext uri="{FF2B5EF4-FFF2-40B4-BE49-F238E27FC236}">
                <a16:creationId xmlns:a16="http://schemas.microsoft.com/office/drawing/2014/main" id="{CD492C5B-F700-4065-9F56-38E1AE7A9DE2}"/>
              </a:ext>
            </a:extLst>
          </p:cNvPr>
          <p:cNvSpPr txBox="1">
            <a:spLocks noChangeArrowheads="1"/>
          </p:cNvSpPr>
          <p:nvPr/>
        </p:nvSpPr>
        <p:spPr bwMode="auto">
          <a:xfrm>
            <a:off x="6549431" y="4343406"/>
            <a:ext cx="694421"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29" name="Text Box 40">
            <a:extLst>
              <a:ext uri="{FF2B5EF4-FFF2-40B4-BE49-F238E27FC236}">
                <a16:creationId xmlns:a16="http://schemas.microsoft.com/office/drawing/2014/main" id="{6A206956-31B0-4485-BC75-F4729D8B3CD6}"/>
              </a:ext>
            </a:extLst>
          </p:cNvPr>
          <p:cNvSpPr txBox="1">
            <a:spLocks noChangeArrowheads="1"/>
          </p:cNvSpPr>
          <p:nvPr/>
        </p:nvSpPr>
        <p:spPr bwMode="auto">
          <a:xfrm>
            <a:off x="6543087" y="4648206"/>
            <a:ext cx="73289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30" name="Text Box 40">
            <a:extLst>
              <a:ext uri="{FF2B5EF4-FFF2-40B4-BE49-F238E27FC236}">
                <a16:creationId xmlns:a16="http://schemas.microsoft.com/office/drawing/2014/main" id="{72DA77EC-16CE-40F2-8501-BCBA4588F62F}"/>
              </a:ext>
            </a:extLst>
          </p:cNvPr>
          <p:cNvSpPr txBox="1">
            <a:spLocks noChangeArrowheads="1"/>
          </p:cNvSpPr>
          <p:nvPr/>
        </p:nvSpPr>
        <p:spPr bwMode="auto">
          <a:xfrm>
            <a:off x="6530381" y="4038606"/>
            <a:ext cx="1013419"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31" name="Line 10">
            <a:extLst>
              <a:ext uri="{FF2B5EF4-FFF2-40B4-BE49-F238E27FC236}">
                <a16:creationId xmlns:a16="http://schemas.microsoft.com/office/drawing/2014/main" id="{15ACC7BA-4575-42F4-9F7D-3D5B281D7B72}"/>
              </a:ext>
            </a:extLst>
          </p:cNvPr>
          <p:cNvSpPr>
            <a:spLocks noChangeShapeType="1"/>
          </p:cNvSpPr>
          <p:nvPr/>
        </p:nvSpPr>
        <p:spPr bwMode="auto">
          <a:xfrm>
            <a:off x="4868863" y="34064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2" name="Line 11">
            <a:extLst>
              <a:ext uri="{FF2B5EF4-FFF2-40B4-BE49-F238E27FC236}">
                <a16:creationId xmlns:a16="http://schemas.microsoft.com/office/drawing/2014/main" id="{4E9DE7DE-8D8F-4E4B-AF40-C6772745F552}"/>
              </a:ext>
            </a:extLst>
          </p:cNvPr>
          <p:cNvSpPr>
            <a:spLocks noChangeShapeType="1"/>
          </p:cNvSpPr>
          <p:nvPr/>
        </p:nvSpPr>
        <p:spPr bwMode="auto">
          <a:xfrm>
            <a:off x="4724400" y="35588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3" name="Line 12">
            <a:extLst>
              <a:ext uri="{FF2B5EF4-FFF2-40B4-BE49-F238E27FC236}">
                <a16:creationId xmlns:a16="http://schemas.microsoft.com/office/drawing/2014/main" id="{631B6E9D-AA65-47BE-AED9-27AA6CC1B6AC}"/>
              </a:ext>
            </a:extLst>
          </p:cNvPr>
          <p:cNvSpPr>
            <a:spLocks noChangeShapeType="1"/>
          </p:cNvSpPr>
          <p:nvPr/>
        </p:nvSpPr>
        <p:spPr bwMode="auto">
          <a:xfrm>
            <a:off x="4868863" y="35588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4" name="Line 13">
            <a:extLst>
              <a:ext uri="{FF2B5EF4-FFF2-40B4-BE49-F238E27FC236}">
                <a16:creationId xmlns:a16="http://schemas.microsoft.com/office/drawing/2014/main" id="{869F0C8A-D764-4F7C-9049-488452FA4697}"/>
              </a:ext>
            </a:extLst>
          </p:cNvPr>
          <p:cNvSpPr>
            <a:spLocks noChangeShapeType="1"/>
          </p:cNvSpPr>
          <p:nvPr/>
        </p:nvSpPr>
        <p:spPr bwMode="auto">
          <a:xfrm>
            <a:off x="4724400" y="38636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5" name="Line 14">
            <a:extLst>
              <a:ext uri="{FF2B5EF4-FFF2-40B4-BE49-F238E27FC236}">
                <a16:creationId xmlns:a16="http://schemas.microsoft.com/office/drawing/2014/main" id="{89252AA7-D550-48AA-A6EB-2B05998E5CAB}"/>
              </a:ext>
            </a:extLst>
          </p:cNvPr>
          <p:cNvSpPr>
            <a:spLocks noChangeShapeType="1"/>
          </p:cNvSpPr>
          <p:nvPr/>
        </p:nvSpPr>
        <p:spPr bwMode="auto">
          <a:xfrm>
            <a:off x="4868863" y="38636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6" name="Line 15">
            <a:extLst>
              <a:ext uri="{FF2B5EF4-FFF2-40B4-BE49-F238E27FC236}">
                <a16:creationId xmlns:a16="http://schemas.microsoft.com/office/drawing/2014/main" id="{4D5000C4-91C9-4572-B020-5FA46CDCDD4B}"/>
              </a:ext>
            </a:extLst>
          </p:cNvPr>
          <p:cNvSpPr>
            <a:spLocks noChangeShapeType="1"/>
          </p:cNvSpPr>
          <p:nvPr/>
        </p:nvSpPr>
        <p:spPr bwMode="auto">
          <a:xfrm>
            <a:off x="4724400" y="41684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0" name="Text Box 35">
            <a:extLst>
              <a:ext uri="{FF2B5EF4-FFF2-40B4-BE49-F238E27FC236}">
                <a16:creationId xmlns:a16="http://schemas.microsoft.com/office/drawing/2014/main" id="{7DEF46B5-F715-4B7B-B0EB-BEED7FB46E78}"/>
              </a:ext>
            </a:extLst>
          </p:cNvPr>
          <p:cNvSpPr txBox="1">
            <a:spLocks noChangeArrowheads="1"/>
          </p:cNvSpPr>
          <p:nvPr/>
        </p:nvSpPr>
        <p:spPr bwMode="auto">
          <a:xfrm>
            <a:off x="4953002" y="3406428"/>
            <a:ext cx="444352"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RK</a:t>
            </a:r>
          </a:p>
        </p:txBody>
      </p:sp>
      <p:sp>
        <p:nvSpPr>
          <p:cNvPr id="41" name="Text Box 37">
            <a:extLst>
              <a:ext uri="{FF2B5EF4-FFF2-40B4-BE49-F238E27FC236}">
                <a16:creationId xmlns:a16="http://schemas.microsoft.com/office/drawing/2014/main" id="{685BA597-D6CD-48E2-B397-261D284FAA9A}"/>
              </a:ext>
            </a:extLst>
          </p:cNvPr>
          <p:cNvSpPr txBox="1">
            <a:spLocks noChangeArrowheads="1"/>
          </p:cNvSpPr>
          <p:nvPr/>
        </p:nvSpPr>
        <p:spPr bwMode="auto">
          <a:xfrm>
            <a:off x="4956177" y="3711228"/>
            <a:ext cx="425116"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AK</a:t>
            </a:r>
          </a:p>
        </p:txBody>
      </p:sp>
      <p:sp>
        <p:nvSpPr>
          <p:cNvPr id="42" name="Text Box 40">
            <a:extLst>
              <a:ext uri="{FF2B5EF4-FFF2-40B4-BE49-F238E27FC236}">
                <a16:creationId xmlns:a16="http://schemas.microsoft.com/office/drawing/2014/main" id="{B69419A3-D750-4693-85FB-00936E09DEC1}"/>
              </a:ext>
            </a:extLst>
          </p:cNvPr>
          <p:cNvSpPr txBox="1">
            <a:spLocks noChangeArrowheads="1"/>
          </p:cNvSpPr>
          <p:nvPr/>
        </p:nvSpPr>
        <p:spPr bwMode="auto">
          <a:xfrm>
            <a:off x="4953000" y="4016028"/>
            <a:ext cx="473206"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LRI</a:t>
            </a:r>
          </a:p>
        </p:txBody>
      </p:sp>
      <p:sp>
        <p:nvSpPr>
          <p:cNvPr id="44" name="Line 10">
            <a:extLst>
              <a:ext uri="{FF2B5EF4-FFF2-40B4-BE49-F238E27FC236}">
                <a16:creationId xmlns:a16="http://schemas.microsoft.com/office/drawing/2014/main" id="{9A527789-E390-4240-9032-9352797E20D8}"/>
              </a:ext>
            </a:extLst>
          </p:cNvPr>
          <p:cNvSpPr>
            <a:spLocks noChangeShapeType="1"/>
          </p:cNvSpPr>
          <p:nvPr/>
        </p:nvSpPr>
        <p:spPr bwMode="auto">
          <a:xfrm>
            <a:off x="7975929" y="3382963"/>
            <a:ext cx="17134" cy="18319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11">
            <a:extLst>
              <a:ext uri="{FF2B5EF4-FFF2-40B4-BE49-F238E27FC236}">
                <a16:creationId xmlns:a16="http://schemas.microsoft.com/office/drawing/2014/main" id="{6927E435-4353-4B53-B7F0-070035D490ED}"/>
              </a:ext>
            </a:extLst>
          </p:cNvPr>
          <p:cNvSpPr>
            <a:spLocks noChangeShapeType="1"/>
          </p:cNvSpPr>
          <p:nvPr/>
        </p:nvSpPr>
        <p:spPr bwMode="auto">
          <a:xfrm>
            <a:off x="7900988" y="5149642"/>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12">
            <a:extLst>
              <a:ext uri="{FF2B5EF4-FFF2-40B4-BE49-F238E27FC236}">
                <a16:creationId xmlns:a16="http://schemas.microsoft.com/office/drawing/2014/main" id="{719083F7-C4ED-4439-9581-37C9FCDC3E32}"/>
              </a:ext>
            </a:extLst>
          </p:cNvPr>
          <p:cNvSpPr>
            <a:spLocks noChangeShapeType="1"/>
          </p:cNvSpPr>
          <p:nvPr/>
        </p:nvSpPr>
        <p:spPr bwMode="auto">
          <a:xfrm>
            <a:off x="7993063" y="5149642"/>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13">
            <a:extLst>
              <a:ext uri="{FF2B5EF4-FFF2-40B4-BE49-F238E27FC236}">
                <a16:creationId xmlns:a16="http://schemas.microsoft.com/office/drawing/2014/main" id="{EB1CD613-41F6-421B-909B-8B7CF5F3DBA7}"/>
              </a:ext>
            </a:extLst>
          </p:cNvPr>
          <p:cNvSpPr>
            <a:spLocks noChangeShapeType="1"/>
          </p:cNvSpPr>
          <p:nvPr/>
        </p:nvSpPr>
        <p:spPr bwMode="auto">
          <a:xfrm>
            <a:off x="7900988" y="5454442"/>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14">
            <a:extLst>
              <a:ext uri="{FF2B5EF4-FFF2-40B4-BE49-F238E27FC236}">
                <a16:creationId xmlns:a16="http://schemas.microsoft.com/office/drawing/2014/main" id="{CE299009-3CA4-4E96-9F4C-908FBC302C77}"/>
              </a:ext>
            </a:extLst>
          </p:cNvPr>
          <p:cNvSpPr>
            <a:spLocks noChangeShapeType="1"/>
          </p:cNvSpPr>
          <p:nvPr/>
        </p:nvSpPr>
        <p:spPr bwMode="auto">
          <a:xfrm>
            <a:off x="7993063" y="5454442"/>
            <a:ext cx="23812" cy="9445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15">
            <a:extLst>
              <a:ext uri="{FF2B5EF4-FFF2-40B4-BE49-F238E27FC236}">
                <a16:creationId xmlns:a16="http://schemas.microsoft.com/office/drawing/2014/main" id="{4DD4B1FE-97FD-445F-94A9-BD227A3AED11}"/>
              </a:ext>
            </a:extLst>
          </p:cNvPr>
          <p:cNvSpPr>
            <a:spLocks noChangeShapeType="1"/>
          </p:cNvSpPr>
          <p:nvPr/>
        </p:nvSpPr>
        <p:spPr bwMode="auto">
          <a:xfrm>
            <a:off x="7900988" y="5759242"/>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13">
            <a:extLst>
              <a:ext uri="{FF2B5EF4-FFF2-40B4-BE49-F238E27FC236}">
                <a16:creationId xmlns:a16="http://schemas.microsoft.com/office/drawing/2014/main" id="{6E38F7FF-ECB9-4242-B452-045797E2223D}"/>
              </a:ext>
            </a:extLst>
          </p:cNvPr>
          <p:cNvSpPr>
            <a:spLocks noChangeShapeType="1"/>
          </p:cNvSpPr>
          <p:nvPr/>
        </p:nvSpPr>
        <p:spPr bwMode="auto">
          <a:xfrm>
            <a:off x="7908925" y="6081504"/>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Text Box 35">
            <a:extLst>
              <a:ext uri="{FF2B5EF4-FFF2-40B4-BE49-F238E27FC236}">
                <a16:creationId xmlns:a16="http://schemas.microsoft.com/office/drawing/2014/main" id="{847439BD-F329-4459-BD44-0035324586A7}"/>
              </a:ext>
            </a:extLst>
          </p:cNvPr>
          <p:cNvSpPr txBox="1">
            <a:spLocks noChangeArrowheads="1"/>
          </p:cNvSpPr>
          <p:nvPr/>
        </p:nvSpPr>
        <p:spPr bwMode="auto">
          <a:xfrm>
            <a:off x="8153400" y="4997242"/>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rgbClr val="0000FF"/>
                </a:solidFill>
              </a:rPr>
              <a:t>CK</a:t>
            </a:r>
          </a:p>
        </p:txBody>
      </p:sp>
      <p:sp>
        <p:nvSpPr>
          <p:cNvPr id="52" name="Text Box 37">
            <a:extLst>
              <a:ext uri="{FF2B5EF4-FFF2-40B4-BE49-F238E27FC236}">
                <a16:creationId xmlns:a16="http://schemas.microsoft.com/office/drawing/2014/main" id="{22866A5B-1203-4110-B046-E45892F5ECC7}"/>
              </a:ext>
            </a:extLst>
          </p:cNvPr>
          <p:cNvSpPr txBox="1">
            <a:spLocks noChangeArrowheads="1"/>
          </p:cNvSpPr>
          <p:nvPr/>
        </p:nvSpPr>
        <p:spPr bwMode="auto">
          <a:xfrm>
            <a:off x="8156575" y="6238667"/>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rgbClr val="0000FF"/>
                </a:solidFill>
              </a:rPr>
              <a:t>ICRS</a:t>
            </a:r>
          </a:p>
        </p:txBody>
      </p:sp>
      <p:sp>
        <p:nvSpPr>
          <p:cNvPr id="53" name="Text Box 40">
            <a:extLst>
              <a:ext uri="{FF2B5EF4-FFF2-40B4-BE49-F238E27FC236}">
                <a16:creationId xmlns:a16="http://schemas.microsoft.com/office/drawing/2014/main" id="{84D82AF7-AF97-47EB-99F3-42407CDA2474}"/>
              </a:ext>
            </a:extLst>
          </p:cNvPr>
          <p:cNvSpPr txBox="1">
            <a:spLocks noChangeArrowheads="1"/>
          </p:cNvSpPr>
          <p:nvPr/>
        </p:nvSpPr>
        <p:spPr bwMode="auto">
          <a:xfrm>
            <a:off x="8161337" y="5937042"/>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t>CXL</a:t>
            </a:r>
          </a:p>
        </p:txBody>
      </p:sp>
      <p:sp>
        <p:nvSpPr>
          <p:cNvPr id="54" name="Text Box 40">
            <a:extLst>
              <a:ext uri="{FF2B5EF4-FFF2-40B4-BE49-F238E27FC236}">
                <a16:creationId xmlns:a16="http://schemas.microsoft.com/office/drawing/2014/main" id="{FE597447-E0B2-4123-B6B9-D14E9F32E289}"/>
              </a:ext>
            </a:extLst>
          </p:cNvPr>
          <p:cNvSpPr txBox="1">
            <a:spLocks noChangeArrowheads="1"/>
          </p:cNvSpPr>
          <p:nvPr/>
        </p:nvSpPr>
        <p:spPr bwMode="auto">
          <a:xfrm>
            <a:off x="8153400" y="5309979"/>
            <a:ext cx="484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dirty="0"/>
              <a:t>SAI</a:t>
            </a:r>
          </a:p>
        </p:txBody>
      </p:sp>
      <p:sp>
        <p:nvSpPr>
          <p:cNvPr id="55" name="Line 15">
            <a:extLst>
              <a:ext uri="{FF2B5EF4-FFF2-40B4-BE49-F238E27FC236}">
                <a16:creationId xmlns:a16="http://schemas.microsoft.com/office/drawing/2014/main" id="{5BECD71A-D8DE-4C6C-BFC3-4CD904AF1AC3}"/>
              </a:ext>
            </a:extLst>
          </p:cNvPr>
          <p:cNvSpPr>
            <a:spLocks noChangeShapeType="1"/>
          </p:cNvSpPr>
          <p:nvPr/>
        </p:nvSpPr>
        <p:spPr bwMode="auto">
          <a:xfrm>
            <a:off x="7924800" y="6400592"/>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Text Box 40">
            <a:extLst>
              <a:ext uri="{FF2B5EF4-FFF2-40B4-BE49-F238E27FC236}">
                <a16:creationId xmlns:a16="http://schemas.microsoft.com/office/drawing/2014/main" id="{745CC5AB-F9F8-4815-8825-76A0ECCD4FEA}"/>
              </a:ext>
            </a:extLst>
          </p:cNvPr>
          <p:cNvSpPr txBox="1">
            <a:spLocks noChangeArrowheads="1"/>
          </p:cNvSpPr>
          <p:nvPr/>
        </p:nvSpPr>
        <p:spPr bwMode="auto">
          <a:xfrm>
            <a:off x="8153400" y="5630654"/>
            <a:ext cx="493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rgbClr val="0000FF"/>
                </a:solidFill>
              </a:rPr>
              <a:t>CRI</a:t>
            </a:r>
          </a:p>
        </p:txBody>
      </p:sp>
      <p:sp>
        <p:nvSpPr>
          <p:cNvPr id="57" name="Text Box 25">
            <a:extLst>
              <a:ext uri="{FF2B5EF4-FFF2-40B4-BE49-F238E27FC236}">
                <a16:creationId xmlns:a16="http://schemas.microsoft.com/office/drawing/2014/main" id="{AF1AA7E0-1139-4996-863C-0964AE815295}"/>
              </a:ext>
            </a:extLst>
          </p:cNvPr>
          <p:cNvSpPr txBox="1">
            <a:spLocks noChangeArrowheads="1"/>
          </p:cNvSpPr>
          <p:nvPr/>
        </p:nvSpPr>
        <p:spPr bwMode="auto">
          <a:xfrm>
            <a:off x="4434763" y="6199257"/>
            <a:ext cx="3534942"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rgbClr val="0000FF"/>
                </a:solidFill>
              </a:rPr>
              <a:t>I</a:t>
            </a:r>
            <a:r>
              <a:rPr lang="en-US" altLang="en-US" sz="1600" dirty="0">
                <a:solidFill>
                  <a:srgbClr val="0000FF"/>
                </a:solidFill>
              </a:rPr>
              <a:t>ntrastromal </a:t>
            </a:r>
            <a:r>
              <a:rPr lang="en-US" altLang="en-US" sz="1700" b="1" dirty="0">
                <a:solidFill>
                  <a:srgbClr val="0000FF"/>
                </a:solidFill>
              </a:rPr>
              <a:t>C</a:t>
            </a:r>
            <a:r>
              <a:rPr lang="en-US" altLang="en-US" sz="1600" dirty="0">
                <a:solidFill>
                  <a:srgbClr val="0000FF"/>
                </a:solidFill>
              </a:rPr>
              <a:t>orneal </a:t>
            </a:r>
            <a:r>
              <a:rPr lang="en-US" altLang="en-US" sz="1700" b="1" dirty="0">
                <a:solidFill>
                  <a:srgbClr val="0000FF"/>
                </a:solidFill>
              </a:rPr>
              <a:t>R</a:t>
            </a:r>
            <a:r>
              <a:rPr lang="en-US" altLang="en-US" sz="1600" dirty="0">
                <a:solidFill>
                  <a:srgbClr val="0000FF"/>
                </a:solidFill>
              </a:rPr>
              <a:t>ing </a:t>
            </a:r>
            <a:r>
              <a:rPr lang="en-US" altLang="en-US" sz="1700" b="1" dirty="0">
                <a:solidFill>
                  <a:srgbClr val="0000FF"/>
                </a:solidFill>
              </a:rPr>
              <a:t>S</a:t>
            </a:r>
            <a:r>
              <a:rPr lang="en-US" altLang="en-US" sz="1600" dirty="0">
                <a:solidFill>
                  <a:srgbClr val="0000FF"/>
                </a:solidFill>
              </a:rPr>
              <a:t>egments</a:t>
            </a:r>
          </a:p>
        </p:txBody>
      </p:sp>
      <p:sp>
        <p:nvSpPr>
          <p:cNvPr id="58" name="Text Box 25">
            <a:extLst>
              <a:ext uri="{FF2B5EF4-FFF2-40B4-BE49-F238E27FC236}">
                <a16:creationId xmlns:a16="http://schemas.microsoft.com/office/drawing/2014/main" id="{9FFB1EB1-E721-4D0E-938A-B988B363FFC2}"/>
              </a:ext>
            </a:extLst>
          </p:cNvPr>
          <p:cNvSpPr txBox="1">
            <a:spLocks noChangeArrowheads="1"/>
          </p:cNvSpPr>
          <p:nvPr/>
        </p:nvSpPr>
        <p:spPr bwMode="auto">
          <a:xfrm>
            <a:off x="5846987" y="5272777"/>
            <a:ext cx="207781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t>S</a:t>
            </a:r>
            <a:r>
              <a:rPr lang="en-US" altLang="en-US" sz="1600" dirty="0"/>
              <a:t>mall</a:t>
            </a:r>
            <a:r>
              <a:rPr lang="en-US" altLang="en-US" sz="1700" dirty="0"/>
              <a:t> </a:t>
            </a:r>
            <a:r>
              <a:rPr lang="en-US" altLang="en-US" sz="1700" b="1" dirty="0"/>
              <a:t>A</a:t>
            </a:r>
            <a:r>
              <a:rPr lang="en-US" altLang="en-US" sz="1600" dirty="0"/>
              <a:t>perture</a:t>
            </a:r>
            <a:r>
              <a:rPr lang="en-US" altLang="en-US" sz="1700" dirty="0"/>
              <a:t> </a:t>
            </a:r>
            <a:r>
              <a:rPr lang="en-US" altLang="en-US" sz="1700" b="1" dirty="0"/>
              <a:t>I</a:t>
            </a:r>
            <a:r>
              <a:rPr lang="en-US" altLang="en-US" sz="1600" dirty="0"/>
              <a:t>nlay</a:t>
            </a:r>
          </a:p>
        </p:txBody>
      </p:sp>
      <p:sp>
        <p:nvSpPr>
          <p:cNvPr id="60" name="Text Box 25">
            <a:extLst>
              <a:ext uri="{FF2B5EF4-FFF2-40B4-BE49-F238E27FC236}">
                <a16:creationId xmlns:a16="http://schemas.microsoft.com/office/drawing/2014/main" id="{7A954115-1074-425A-976D-93E9F3531E73}"/>
              </a:ext>
            </a:extLst>
          </p:cNvPr>
          <p:cNvSpPr txBox="1">
            <a:spLocks noChangeArrowheads="1"/>
          </p:cNvSpPr>
          <p:nvPr/>
        </p:nvSpPr>
        <p:spPr bwMode="auto">
          <a:xfrm>
            <a:off x="5494748" y="5891074"/>
            <a:ext cx="246894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t>C</a:t>
            </a:r>
            <a:r>
              <a:rPr lang="en-US" altLang="en-US" sz="1600" dirty="0"/>
              <a:t>orneal </a:t>
            </a:r>
            <a:r>
              <a:rPr lang="en-US" altLang="en-US" sz="1700" b="1" dirty="0"/>
              <a:t>CROSS</a:t>
            </a:r>
            <a:r>
              <a:rPr lang="en-US" altLang="en-US" sz="1600" dirty="0"/>
              <a:t> </a:t>
            </a:r>
            <a:r>
              <a:rPr lang="en-US" altLang="en-US" sz="1700" b="1" dirty="0"/>
              <a:t>L</a:t>
            </a:r>
            <a:r>
              <a:rPr lang="en-US" altLang="en-US" sz="1600" dirty="0"/>
              <a:t>inking</a:t>
            </a:r>
          </a:p>
        </p:txBody>
      </p:sp>
      <p:sp>
        <p:nvSpPr>
          <p:cNvPr id="61" name="Text Box 25">
            <a:extLst>
              <a:ext uri="{FF2B5EF4-FFF2-40B4-BE49-F238E27FC236}">
                <a16:creationId xmlns:a16="http://schemas.microsoft.com/office/drawing/2014/main" id="{10027FF6-B77F-4F32-8353-5C0E4C9CCC5F}"/>
              </a:ext>
            </a:extLst>
          </p:cNvPr>
          <p:cNvSpPr txBox="1">
            <a:spLocks noChangeArrowheads="1"/>
          </p:cNvSpPr>
          <p:nvPr/>
        </p:nvSpPr>
        <p:spPr bwMode="auto">
          <a:xfrm>
            <a:off x="5462266" y="5572780"/>
            <a:ext cx="246253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rgbClr val="0000FF"/>
                </a:solidFill>
              </a:rPr>
              <a:t>C</a:t>
            </a:r>
            <a:r>
              <a:rPr lang="en-US" altLang="en-US" sz="1600" dirty="0">
                <a:solidFill>
                  <a:srgbClr val="0000FF"/>
                </a:solidFill>
              </a:rPr>
              <a:t>orneal</a:t>
            </a:r>
            <a:r>
              <a:rPr lang="en-US" altLang="en-US" sz="1700" dirty="0">
                <a:solidFill>
                  <a:srgbClr val="0000FF"/>
                </a:solidFill>
              </a:rPr>
              <a:t> </a:t>
            </a:r>
            <a:r>
              <a:rPr lang="en-US" altLang="en-US" sz="1700" b="1" dirty="0">
                <a:solidFill>
                  <a:srgbClr val="0000FF"/>
                </a:solidFill>
              </a:rPr>
              <a:t>R</a:t>
            </a:r>
            <a:r>
              <a:rPr lang="en-US" altLang="en-US" sz="1600" dirty="0">
                <a:solidFill>
                  <a:srgbClr val="0000FF"/>
                </a:solidFill>
              </a:rPr>
              <a:t>eshaping</a:t>
            </a:r>
            <a:r>
              <a:rPr lang="en-US" altLang="en-US" sz="1700" dirty="0">
                <a:solidFill>
                  <a:srgbClr val="0000FF"/>
                </a:solidFill>
              </a:rPr>
              <a:t> </a:t>
            </a:r>
            <a:r>
              <a:rPr lang="en-US" altLang="en-US" sz="1700" b="1" dirty="0">
                <a:solidFill>
                  <a:srgbClr val="0000FF"/>
                </a:solidFill>
              </a:rPr>
              <a:t>I</a:t>
            </a:r>
            <a:r>
              <a:rPr lang="en-US" altLang="en-US" sz="1600" dirty="0">
                <a:solidFill>
                  <a:srgbClr val="0000FF"/>
                </a:solidFill>
              </a:rPr>
              <a:t>nlay</a:t>
            </a:r>
          </a:p>
        </p:txBody>
      </p:sp>
      <p:sp>
        <p:nvSpPr>
          <p:cNvPr id="62" name="Text Box 36">
            <a:extLst>
              <a:ext uri="{FF2B5EF4-FFF2-40B4-BE49-F238E27FC236}">
                <a16:creationId xmlns:a16="http://schemas.microsoft.com/office/drawing/2014/main" id="{FD2E54F2-4187-4702-82CD-2EF75A517BFA}"/>
              </a:ext>
            </a:extLst>
          </p:cNvPr>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t>Other</a:t>
            </a:r>
          </a:p>
        </p:txBody>
      </p:sp>
      <p:sp>
        <p:nvSpPr>
          <p:cNvPr id="63" name="TextBox 62">
            <a:extLst>
              <a:ext uri="{FF2B5EF4-FFF2-40B4-BE49-F238E27FC236}">
                <a16:creationId xmlns:a16="http://schemas.microsoft.com/office/drawing/2014/main" id="{9531289C-23B7-4255-816B-E9476B34F9AA}"/>
              </a:ext>
            </a:extLst>
          </p:cNvPr>
          <p:cNvSpPr txBox="1"/>
          <p:nvPr/>
        </p:nvSpPr>
        <p:spPr>
          <a:xfrm>
            <a:off x="990600" y="5514047"/>
            <a:ext cx="3148899" cy="553998"/>
          </a:xfrm>
          <a:prstGeom prst="rect">
            <a:avLst/>
          </a:prstGeom>
          <a:noFill/>
        </p:spPr>
        <p:txBody>
          <a:bodyPr wrap="square" rtlCol="0">
            <a:spAutoFit/>
          </a:bodyPr>
          <a:lstStyle/>
          <a:p>
            <a:pPr algn="r">
              <a:lnSpc>
                <a:spcPts val="1800"/>
              </a:lnSpc>
            </a:pPr>
            <a:r>
              <a:rPr lang="en-US" sz="1600" dirty="0">
                <a:solidFill>
                  <a:srgbClr val="0000FF"/>
                </a:solidFill>
              </a:rPr>
              <a:t>These are the ‘other’ procedures covered in the </a:t>
            </a:r>
            <a:r>
              <a:rPr lang="en-US" sz="1600" i="1" dirty="0">
                <a:solidFill>
                  <a:srgbClr val="0000FF"/>
                </a:solidFill>
              </a:rPr>
              <a:t>BCSC</a:t>
            </a:r>
            <a:r>
              <a:rPr lang="en-US" sz="1600" dirty="0">
                <a:solidFill>
                  <a:srgbClr val="0000FF"/>
                </a:solidFill>
              </a:rPr>
              <a:t> book</a:t>
            </a:r>
          </a:p>
        </p:txBody>
      </p:sp>
      <p:sp>
        <p:nvSpPr>
          <p:cNvPr id="64" name="Left Brace 63">
            <a:extLst>
              <a:ext uri="{FF2B5EF4-FFF2-40B4-BE49-F238E27FC236}">
                <a16:creationId xmlns:a16="http://schemas.microsoft.com/office/drawing/2014/main" id="{A3AECDA1-5D7E-4741-9F86-25F7F6936B11}"/>
              </a:ext>
            </a:extLst>
          </p:cNvPr>
          <p:cNvSpPr/>
          <p:nvPr/>
        </p:nvSpPr>
        <p:spPr>
          <a:xfrm>
            <a:off x="4114800" y="4997242"/>
            <a:ext cx="316788" cy="1549400"/>
          </a:xfrm>
          <a:prstGeom prst="leftBrace">
            <a:avLst/>
          </a:prstGeom>
          <a:ln w="34925">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891812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 Box 25">
            <a:extLst>
              <a:ext uri="{FF2B5EF4-FFF2-40B4-BE49-F238E27FC236}">
                <a16:creationId xmlns:a16="http://schemas.microsoft.com/office/drawing/2014/main" id="{B74985BD-0F28-4D21-A4BA-4C21D6AF639E}"/>
              </a:ext>
            </a:extLst>
          </p:cNvPr>
          <p:cNvSpPr txBox="1">
            <a:spLocks noChangeArrowheads="1"/>
          </p:cNvSpPr>
          <p:nvPr/>
        </p:nvSpPr>
        <p:spPr bwMode="auto">
          <a:xfrm>
            <a:off x="5497853" y="4963940"/>
            <a:ext cx="243688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rgbClr val="0000FF"/>
                </a:solidFill>
              </a:rPr>
              <a:t>C</a:t>
            </a:r>
            <a:r>
              <a:rPr lang="en-US" altLang="en-US" sz="1600" dirty="0">
                <a:solidFill>
                  <a:srgbClr val="0000FF"/>
                </a:solidFill>
              </a:rPr>
              <a:t>onductive </a:t>
            </a:r>
            <a:r>
              <a:rPr lang="en-US" altLang="en-US" sz="1700" b="1" dirty="0">
                <a:solidFill>
                  <a:srgbClr val="0000FF"/>
                </a:solidFill>
              </a:rPr>
              <a:t>K</a:t>
            </a:r>
            <a:r>
              <a:rPr lang="en-US" altLang="en-US" sz="1600" dirty="0">
                <a:solidFill>
                  <a:srgbClr val="0000FF"/>
                </a:solidFill>
              </a:rPr>
              <a:t>eratoplasty</a:t>
            </a:r>
          </a:p>
        </p:txBody>
      </p:sp>
      <p:sp>
        <p:nvSpPr>
          <p:cNvPr id="75778" name="Text Box 3"/>
          <p:cNvSpPr txBox="1">
            <a:spLocks noChangeArrowheads="1"/>
          </p:cNvSpPr>
          <p:nvPr/>
        </p:nvSpPr>
        <p:spPr bwMode="auto">
          <a:xfrm>
            <a:off x="3960813" y="762000"/>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7577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75780" name="Text Box 5"/>
          <p:cNvSpPr txBox="1">
            <a:spLocks noChangeArrowheads="1"/>
          </p:cNvSpPr>
          <p:nvPr/>
        </p:nvSpPr>
        <p:spPr bwMode="auto">
          <a:xfrm>
            <a:off x="4416278" y="3048000"/>
            <a:ext cx="1146468"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7578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2" name="Line 7"/>
          <p:cNvSpPr>
            <a:spLocks noChangeShapeType="1"/>
          </p:cNvSpPr>
          <p:nvPr/>
        </p:nvSpPr>
        <p:spPr bwMode="auto">
          <a:xfrm>
            <a:off x="4724400" y="1474788"/>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3" name="Line 8"/>
          <p:cNvSpPr>
            <a:spLocks noChangeShapeType="1"/>
          </p:cNvSpPr>
          <p:nvPr/>
        </p:nvSpPr>
        <p:spPr bwMode="auto">
          <a:xfrm flipH="1">
            <a:off x="5424488"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4" name="Line 9"/>
          <p:cNvSpPr>
            <a:spLocks noChangeShapeType="1"/>
          </p:cNvSpPr>
          <p:nvPr/>
        </p:nvSpPr>
        <p:spPr bwMode="auto">
          <a:xfrm>
            <a:off x="6583363" y="2544763"/>
            <a:ext cx="1417637" cy="415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5" name="Text Box 36"/>
          <p:cNvSpPr txBox="1">
            <a:spLocks noChangeArrowheads="1"/>
          </p:cNvSpPr>
          <p:nvPr/>
        </p:nvSpPr>
        <p:spPr bwMode="auto">
          <a:xfrm>
            <a:off x="6248400" y="3068638"/>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solidFill>
                  <a:schemeClr val="bg1">
                    <a:lumMod val="75000"/>
                  </a:schemeClr>
                </a:solidFill>
              </a:rPr>
              <a:t>Laser</a:t>
            </a:r>
          </a:p>
        </p:txBody>
      </p:sp>
      <p:sp>
        <p:nvSpPr>
          <p:cNvPr id="757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6EF3252-6681-4659-95F8-1003B78F1A8A}" type="slidenum">
              <a:rPr lang="en-US" altLang="en-US" sz="1000" smtClean="0"/>
              <a:pPr>
                <a:spcBef>
                  <a:spcPct val="0"/>
                </a:spcBef>
                <a:buClrTx/>
                <a:buSzTx/>
                <a:buFontTx/>
                <a:buNone/>
              </a:pPr>
              <a:t>165</a:t>
            </a:fld>
            <a:endParaRPr lang="en-US" altLang="en-US" sz="1000"/>
          </a:p>
        </p:txBody>
      </p:sp>
      <p:sp>
        <p:nvSpPr>
          <p:cNvPr id="75792" name="Rectangle 2"/>
          <p:cNvSpPr>
            <a:spLocks noGrp="1" noChangeArrowheads="1"/>
          </p:cNvSpPr>
          <p:nvPr>
            <p:ph type="title"/>
          </p:nvPr>
        </p:nvSpPr>
        <p:spPr>
          <a:xfrm>
            <a:off x="457200" y="122238"/>
            <a:ext cx="7543800" cy="555625"/>
          </a:xfrm>
        </p:spPr>
        <p:txBody>
          <a:bodyPr/>
          <a:lstStyle/>
          <a:p>
            <a:pPr eaLnBrk="1" hangingPunct="1"/>
            <a:r>
              <a:rPr lang="en-US" altLang="en-US" sz="3200" b="0" dirty="0"/>
              <a:t>Refractive Surgery Overview</a:t>
            </a:r>
          </a:p>
        </p:txBody>
      </p:sp>
      <p:sp>
        <p:nvSpPr>
          <p:cNvPr id="75794" name="Text Box 4"/>
          <p:cNvSpPr txBox="1">
            <a:spLocks noChangeArrowheads="1"/>
          </p:cNvSpPr>
          <p:nvPr/>
        </p:nvSpPr>
        <p:spPr bwMode="auto">
          <a:xfrm>
            <a:off x="1403350"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75795"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Pseudophakic</a:t>
            </a:r>
          </a:p>
        </p:txBody>
      </p:sp>
      <p:sp>
        <p:nvSpPr>
          <p:cNvPr id="75796"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7"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8"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cxnSp>
        <p:nvCxnSpPr>
          <p:cNvPr id="14" name="Straight Arrow Connector 13"/>
          <p:cNvCxnSpPr>
            <a:stCxn id="75783" idx="0"/>
          </p:cNvCxnSpPr>
          <p:nvPr/>
        </p:nvCxnSpPr>
        <p:spPr>
          <a:xfrm>
            <a:off x="6583363" y="2522538"/>
            <a:ext cx="0" cy="4492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Line 11">
            <a:extLst>
              <a:ext uri="{FF2B5EF4-FFF2-40B4-BE49-F238E27FC236}">
                <a16:creationId xmlns:a16="http://schemas.microsoft.com/office/drawing/2014/main" id="{875003D2-F497-4AFF-93D3-904C47FEA379}"/>
              </a:ext>
            </a:extLst>
          </p:cNvPr>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3">
            <a:extLst>
              <a:ext uri="{FF2B5EF4-FFF2-40B4-BE49-F238E27FC236}">
                <a16:creationId xmlns:a16="http://schemas.microsoft.com/office/drawing/2014/main" id="{17085238-D0F2-41D2-B701-51BEB9A7AD1A}"/>
              </a:ext>
            </a:extLst>
          </p:cNvPr>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5">
            <a:extLst>
              <a:ext uri="{FF2B5EF4-FFF2-40B4-BE49-F238E27FC236}">
                <a16:creationId xmlns:a16="http://schemas.microsoft.com/office/drawing/2014/main" id="{594AEAD0-AC3F-47EB-8BDF-7449769FF754}"/>
              </a:ext>
            </a:extLst>
          </p:cNvPr>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1">
            <a:extLst>
              <a:ext uri="{FF2B5EF4-FFF2-40B4-BE49-F238E27FC236}">
                <a16:creationId xmlns:a16="http://schemas.microsoft.com/office/drawing/2014/main" id="{8006F3EE-2D34-424C-A3FC-DF34FB3A14C6}"/>
              </a:ext>
            </a:extLst>
          </p:cNvPr>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3">
            <a:extLst>
              <a:ext uri="{FF2B5EF4-FFF2-40B4-BE49-F238E27FC236}">
                <a16:creationId xmlns:a16="http://schemas.microsoft.com/office/drawing/2014/main" id="{B420A104-E742-4025-B2C6-48E8B991CCA9}"/>
              </a:ext>
            </a:extLst>
          </p:cNvPr>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5">
            <a:extLst>
              <a:ext uri="{FF2B5EF4-FFF2-40B4-BE49-F238E27FC236}">
                <a16:creationId xmlns:a16="http://schemas.microsoft.com/office/drawing/2014/main" id="{C27F41C3-22E0-4253-B5CD-1628190B702C}"/>
              </a:ext>
            </a:extLst>
          </p:cNvPr>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5" name="Straight Connector 24">
            <a:extLst>
              <a:ext uri="{FF2B5EF4-FFF2-40B4-BE49-F238E27FC236}">
                <a16:creationId xmlns:a16="http://schemas.microsoft.com/office/drawing/2014/main" id="{2F0E6575-37AF-43A8-B59F-A9659165FD9B}"/>
              </a:ext>
            </a:extLst>
          </p:cNvPr>
          <p:cNvCxnSpPr/>
          <p:nvPr/>
        </p:nvCxnSpPr>
        <p:spPr>
          <a:xfrm>
            <a:off x="6400800" y="3429000"/>
            <a:ext cx="0" cy="1371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 Box 35">
            <a:extLst>
              <a:ext uri="{FF2B5EF4-FFF2-40B4-BE49-F238E27FC236}">
                <a16:creationId xmlns:a16="http://schemas.microsoft.com/office/drawing/2014/main" id="{224E2072-3937-4C60-B2D4-6266344C5CBB}"/>
              </a:ext>
            </a:extLst>
          </p:cNvPr>
          <p:cNvSpPr txBox="1">
            <a:spLocks noChangeArrowheads="1"/>
          </p:cNvSpPr>
          <p:nvPr/>
        </p:nvSpPr>
        <p:spPr bwMode="auto">
          <a:xfrm>
            <a:off x="6530381" y="3429006"/>
            <a:ext cx="55496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27" name="Text Box 37">
            <a:extLst>
              <a:ext uri="{FF2B5EF4-FFF2-40B4-BE49-F238E27FC236}">
                <a16:creationId xmlns:a16="http://schemas.microsoft.com/office/drawing/2014/main" id="{6D2C7C62-6908-4663-B635-5164A6F722DA}"/>
              </a:ext>
            </a:extLst>
          </p:cNvPr>
          <p:cNvSpPr txBox="1">
            <a:spLocks noChangeArrowheads="1"/>
          </p:cNvSpPr>
          <p:nvPr/>
        </p:nvSpPr>
        <p:spPr bwMode="auto">
          <a:xfrm>
            <a:off x="6533556" y="3733806"/>
            <a:ext cx="76495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28" name="Text Box 37">
            <a:extLst>
              <a:ext uri="{FF2B5EF4-FFF2-40B4-BE49-F238E27FC236}">
                <a16:creationId xmlns:a16="http://schemas.microsoft.com/office/drawing/2014/main" id="{CD492C5B-F700-4065-9F56-38E1AE7A9DE2}"/>
              </a:ext>
            </a:extLst>
          </p:cNvPr>
          <p:cNvSpPr txBox="1">
            <a:spLocks noChangeArrowheads="1"/>
          </p:cNvSpPr>
          <p:nvPr/>
        </p:nvSpPr>
        <p:spPr bwMode="auto">
          <a:xfrm>
            <a:off x="6549431" y="4343406"/>
            <a:ext cx="694421"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29" name="Text Box 40">
            <a:extLst>
              <a:ext uri="{FF2B5EF4-FFF2-40B4-BE49-F238E27FC236}">
                <a16:creationId xmlns:a16="http://schemas.microsoft.com/office/drawing/2014/main" id="{6A206956-31B0-4485-BC75-F4729D8B3CD6}"/>
              </a:ext>
            </a:extLst>
          </p:cNvPr>
          <p:cNvSpPr txBox="1">
            <a:spLocks noChangeArrowheads="1"/>
          </p:cNvSpPr>
          <p:nvPr/>
        </p:nvSpPr>
        <p:spPr bwMode="auto">
          <a:xfrm>
            <a:off x="6543087" y="4648206"/>
            <a:ext cx="73289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30" name="Text Box 40">
            <a:extLst>
              <a:ext uri="{FF2B5EF4-FFF2-40B4-BE49-F238E27FC236}">
                <a16:creationId xmlns:a16="http://schemas.microsoft.com/office/drawing/2014/main" id="{72DA77EC-16CE-40F2-8501-BCBA4588F62F}"/>
              </a:ext>
            </a:extLst>
          </p:cNvPr>
          <p:cNvSpPr txBox="1">
            <a:spLocks noChangeArrowheads="1"/>
          </p:cNvSpPr>
          <p:nvPr/>
        </p:nvSpPr>
        <p:spPr bwMode="auto">
          <a:xfrm>
            <a:off x="6530381" y="4038606"/>
            <a:ext cx="1013419"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31" name="Line 10">
            <a:extLst>
              <a:ext uri="{FF2B5EF4-FFF2-40B4-BE49-F238E27FC236}">
                <a16:creationId xmlns:a16="http://schemas.microsoft.com/office/drawing/2014/main" id="{15ACC7BA-4575-42F4-9F7D-3D5B281D7B72}"/>
              </a:ext>
            </a:extLst>
          </p:cNvPr>
          <p:cNvSpPr>
            <a:spLocks noChangeShapeType="1"/>
          </p:cNvSpPr>
          <p:nvPr/>
        </p:nvSpPr>
        <p:spPr bwMode="auto">
          <a:xfrm>
            <a:off x="4868863" y="34064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2" name="Line 11">
            <a:extLst>
              <a:ext uri="{FF2B5EF4-FFF2-40B4-BE49-F238E27FC236}">
                <a16:creationId xmlns:a16="http://schemas.microsoft.com/office/drawing/2014/main" id="{4E9DE7DE-8D8F-4E4B-AF40-C6772745F552}"/>
              </a:ext>
            </a:extLst>
          </p:cNvPr>
          <p:cNvSpPr>
            <a:spLocks noChangeShapeType="1"/>
          </p:cNvSpPr>
          <p:nvPr/>
        </p:nvSpPr>
        <p:spPr bwMode="auto">
          <a:xfrm>
            <a:off x="4724400" y="35588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3" name="Line 12">
            <a:extLst>
              <a:ext uri="{FF2B5EF4-FFF2-40B4-BE49-F238E27FC236}">
                <a16:creationId xmlns:a16="http://schemas.microsoft.com/office/drawing/2014/main" id="{631B6E9D-AA65-47BE-AED9-27AA6CC1B6AC}"/>
              </a:ext>
            </a:extLst>
          </p:cNvPr>
          <p:cNvSpPr>
            <a:spLocks noChangeShapeType="1"/>
          </p:cNvSpPr>
          <p:nvPr/>
        </p:nvSpPr>
        <p:spPr bwMode="auto">
          <a:xfrm>
            <a:off x="4868863" y="35588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4" name="Line 13">
            <a:extLst>
              <a:ext uri="{FF2B5EF4-FFF2-40B4-BE49-F238E27FC236}">
                <a16:creationId xmlns:a16="http://schemas.microsoft.com/office/drawing/2014/main" id="{869F0C8A-D764-4F7C-9049-488452FA4697}"/>
              </a:ext>
            </a:extLst>
          </p:cNvPr>
          <p:cNvSpPr>
            <a:spLocks noChangeShapeType="1"/>
          </p:cNvSpPr>
          <p:nvPr/>
        </p:nvSpPr>
        <p:spPr bwMode="auto">
          <a:xfrm>
            <a:off x="4724400" y="38636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5" name="Line 14">
            <a:extLst>
              <a:ext uri="{FF2B5EF4-FFF2-40B4-BE49-F238E27FC236}">
                <a16:creationId xmlns:a16="http://schemas.microsoft.com/office/drawing/2014/main" id="{89252AA7-D550-48AA-A6EB-2B05998E5CAB}"/>
              </a:ext>
            </a:extLst>
          </p:cNvPr>
          <p:cNvSpPr>
            <a:spLocks noChangeShapeType="1"/>
          </p:cNvSpPr>
          <p:nvPr/>
        </p:nvSpPr>
        <p:spPr bwMode="auto">
          <a:xfrm>
            <a:off x="4868863" y="38636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6" name="Line 15">
            <a:extLst>
              <a:ext uri="{FF2B5EF4-FFF2-40B4-BE49-F238E27FC236}">
                <a16:creationId xmlns:a16="http://schemas.microsoft.com/office/drawing/2014/main" id="{4D5000C4-91C9-4572-B020-5FA46CDCDD4B}"/>
              </a:ext>
            </a:extLst>
          </p:cNvPr>
          <p:cNvSpPr>
            <a:spLocks noChangeShapeType="1"/>
          </p:cNvSpPr>
          <p:nvPr/>
        </p:nvSpPr>
        <p:spPr bwMode="auto">
          <a:xfrm>
            <a:off x="4724400" y="41684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0" name="Text Box 35">
            <a:extLst>
              <a:ext uri="{FF2B5EF4-FFF2-40B4-BE49-F238E27FC236}">
                <a16:creationId xmlns:a16="http://schemas.microsoft.com/office/drawing/2014/main" id="{7DEF46B5-F715-4B7B-B0EB-BEED7FB46E78}"/>
              </a:ext>
            </a:extLst>
          </p:cNvPr>
          <p:cNvSpPr txBox="1">
            <a:spLocks noChangeArrowheads="1"/>
          </p:cNvSpPr>
          <p:nvPr/>
        </p:nvSpPr>
        <p:spPr bwMode="auto">
          <a:xfrm>
            <a:off x="4953002" y="3406428"/>
            <a:ext cx="444352"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RK</a:t>
            </a:r>
          </a:p>
        </p:txBody>
      </p:sp>
      <p:sp>
        <p:nvSpPr>
          <p:cNvPr id="41" name="Text Box 37">
            <a:extLst>
              <a:ext uri="{FF2B5EF4-FFF2-40B4-BE49-F238E27FC236}">
                <a16:creationId xmlns:a16="http://schemas.microsoft.com/office/drawing/2014/main" id="{685BA597-D6CD-48E2-B397-261D284FAA9A}"/>
              </a:ext>
            </a:extLst>
          </p:cNvPr>
          <p:cNvSpPr txBox="1">
            <a:spLocks noChangeArrowheads="1"/>
          </p:cNvSpPr>
          <p:nvPr/>
        </p:nvSpPr>
        <p:spPr bwMode="auto">
          <a:xfrm>
            <a:off x="4956177" y="3711228"/>
            <a:ext cx="425116"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AK</a:t>
            </a:r>
          </a:p>
        </p:txBody>
      </p:sp>
      <p:sp>
        <p:nvSpPr>
          <p:cNvPr id="42" name="Text Box 40">
            <a:extLst>
              <a:ext uri="{FF2B5EF4-FFF2-40B4-BE49-F238E27FC236}">
                <a16:creationId xmlns:a16="http://schemas.microsoft.com/office/drawing/2014/main" id="{B69419A3-D750-4693-85FB-00936E09DEC1}"/>
              </a:ext>
            </a:extLst>
          </p:cNvPr>
          <p:cNvSpPr txBox="1">
            <a:spLocks noChangeArrowheads="1"/>
          </p:cNvSpPr>
          <p:nvPr/>
        </p:nvSpPr>
        <p:spPr bwMode="auto">
          <a:xfrm>
            <a:off x="4953000" y="4016028"/>
            <a:ext cx="473206"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LRI</a:t>
            </a:r>
          </a:p>
        </p:txBody>
      </p:sp>
      <p:sp>
        <p:nvSpPr>
          <p:cNvPr id="44" name="Line 10">
            <a:extLst>
              <a:ext uri="{FF2B5EF4-FFF2-40B4-BE49-F238E27FC236}">
                <a16:creationId xmlns:a16="http://schemas.microsoft.com/office/drawing/2014/main" id="{9A527789-E390-4240-9032-9352797E20D8}"/>
              </a:ext>
            </a:extLst>
          </p:cNvPr>
          <p:cNvSpPr>
            <a:spLocks noChangeShapeType="1"/>
          </p:cNvSpPr>
          <p:nvPr/>
        </p:nvSpPr>
        <p:spPr bwMode="auto">
          <a:xfrm>
            <a:off x="7975929" y="3382963"/>
            <a:ext cx="17134" cy="18319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11">
            <a:extLst>
              <a:ext uri="{FF2B5EF4-FFF2-40B4-BE49-F238E27FC236}">
                <a16:creationId xmlns:a16="http://schemas.microsoft.com/office/drawing/2014/main" id="{6927E435-4353-4B53-B7F0-070035D490ED}"/>
              </a:ext>
            </a:extLst>
          </p:cNvPr>
          <p:cNvSpPr>
            <a:spLocks noChangeShapeType="1"/>
          </p:cNvSpPr>
          <p:nvPr/>
        </p:nvSpPr>
        <p:spPr bwMode="auto">
          <a:xfrm>
            <a:off x="7900988" y="5149642"/>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12">
            <a:extLst>
              <a:ext uri="{FF2B5EF4-FFF2-40B4-BE49-F238E27FC236}">
                <a16:creationId xmlns:a16="http://schemas.microsoft.com/office/drawing/2014/main" id="{719083F7-C4ED-4439-9581-37C9FCDC3E32}"/>
              </a:ext>
            </a:extLst>
          </p:cNvPr>
          <p:cNvSpPr>
            <a:spLocks noChangeShapeType="1"/>
          </p:cNvSpPr>
          <p:nvPr/>
        </p:nvSpPr>
        <p:spPr bwMode="auto">
          <a:xfrm>
            <a:off x="7993063" y="5149642"/>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13">
            <a:extLst>
              <a:ext uri="{FF2B5EF4-FFF2-40B4-BE49-F238E27FC236}">
                <a16:creationId xmlns:a16="http://schemas.microsoft.com/office/drawing/2014/main" id="{EB1CD613-41F6-421B-909B-8B7CF5F3DBA7}"/>
              </a:ext>
            </a:extLst>
          </p:cNvPr>
          <p:cNvSpPr>
            <a:spLocks noChangeShapeType="1"/>
          </p:cNvSpPr>
          <p:nvPr/>
        </p:nvSpPr>
        <p:spPr bwMode="auto">
          <a:xfrm>
            <a:off x="7900988" y="5454442"/>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14">
            <a:extLst>
              <a:ext uri="{FF2B5EF4-FFF2-40B4-BE49-F238E27FC236}">
                <a16:creationId xmlns:a16="http://schemas.microsoft.com/office/drawing/2014/main" id="{CE299009-3CA4-4E96-9F4C-908FBC302C77}"/>
              </a:ext>
            </a:extLst>
          </p:cNvPr>
          <p:cNvSpPr>
            <a:spLocks noChangeShapeType="1"/>
          </p:cNvSpPr>
          <p:nvPr/>
        </p:nvSpPr>
        <p:spPr bwMode="auto">
          <a:xfrm>
            <a:off x="7993063" y="5454442"/>
            <a:ext cx="23812" cy="9445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15">
            <a:extLst>
              <a:ext uri="{FF2B5EF4-FFF2-40B4-BE49-F238E27FC236}">
                <a16:creationId xmlns:a16="http://schemas.microsoft.com/office/drawing/2014/main" id="{4DD4B1FE-97FD-445F-94A9-BD227A3AED11}"/>
              </a:ext>
            </a:extLst>
          </p:cNvPr>
          <p:cNvSpPr>
            <a:spLocks noChangeShapeType="1"/>
          </p:cNvSpPr>
          <p:nvPr/>
        </p:nvSpPr>
        <p:spPr bwMode="auto">
          <a:xfrm>
            <a:off x="7900988" y="5759242"/>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13">
            <a:extLst>
              <a:ext uri="{FF2B5EF4-FFF2-40B4-BE49-F238E27FC236}">
                <a16:creationId xmlns:a16="http://schemas.microsoft.com/office/drawing/2014/main" id="{6E38F7FF-ECB9-4242-B452-045797E2223D}"/>
              </a:ext>
            </a:extLst>
          </p:cNvPr>
          <p:cNvSpPr>
            <a:spLocks noChangeShapeType="1"/>
          </p:cNvSpPr>
          <p:nvPr/>
        </p:nvSpPr>
        <p:spPr bwMode="auto">
          <a:xfrm>
            <a:off x="7908925" y="6081504"/>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51" name="Text Box 35">
            <a:extLst>
              <a:ext uri="{FF2B5EF4-FFF2-40B4-BE49-F238E27FC236}">
                <a16:creationId xmlns:a16="http://schemas.microsoft.com/office/drawing/2014/main" id="{847439BD-F329-4459-BD44-0035324586A7}"/>
              </a:ext>
            </a:extLst>
          </p:cNvPr>
          <p:cNvSpPr txBox="1">
            <a:spLocks noChangeArrowheads="1"/>
          </p:cNvSpPr>
          <p:nvPr/>
        </p:nvSpPr>
        <p:spPr bwMode="auto">
          <a:xfrm>
            <a:off x="8153400" y="4997242"/>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rgbClr val="0000FF"/>
                </a:solidFill>
              </a:rPr>
              <a:t>CK</a:t>
            </a:r>
          </a:p>
        </p:txBody>
      </p:sp>
      <p:sp>
        <p:nvSpPr>
          <p:cNvPr id="52" name="Text Box 37">
            <a:extLst>
              <a:ext uri="{FF2B5EF4-FFF2-40B4-BE49-F238E27FC236}">
                <a16:creationId xmlns:a16="http://schemas.microsoft.com/office/drawing/2014/main" id="{22866A5B-1203-4110-B046-E45892F5ECC7}"/>
              </a:ext>
            </a:extLst>
          </p:cNvPr>
          <p:cNvSpPr txBox="1">
            <a:spLocks noChangeArrowheads="1"/>
          </p:cNvSpPr>
          <p:nvPr/>
        </p:nvSpPr>
        <p:spPr bwMode="auto">
          <a:xfrm>
            <a:off x="8156575" y="6238667"/>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bg1">
                    <a:lumMod val="75000"/>
                  </a:schemeClr>
                </a:solidFill>
              </a:rPr>
              <a:t>ICRS</a:t>
            </a:r>
          </a:p>
        </p:txBody>
      </p:sp>
      <p:sp>
        <p:nvSpPr>
          <p:cNvPr id="53" name="Text Box 40">
            <a:extLst>
              <a:ext uri="{FF2B5EF4-FFF2-40B4-BE49-F238E27FC236}">
                <a16:creationId xmlns:a16="http://schemas.microsoft.com/office/drawing/2014/main" id="{84D82AF7-AF97-47EB-99F3-42407CDA2474}"/>
              </a:ext>
            </a:extLst>
          </p:cNvPr>
          <p:cNvSpPr txBox="1">
            <a:spLocks noChangeArrowheads="1"/>
          </p:cNvSpPr>
          <p:nvPr/>
        </p:nvSpPr>
        <p:spPr bwMode="auto">
          <a:xfrm>
            <a:off x="8161337" y="5937042"/>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bg1">
                    <a:lumMod val="75000"/>
                  </a:schemeClr>
                </a:solidFill>
              </a:rPr>
              <a:t>CXL</a:t>
            </a:r>
          </a:p>
        </p:txBody>
      </p:sp>
      <p:sp>
        <p:nvSpPr>
          <p:cNvPr id="54" name="Text Box 40">
            <a:extLst>
              <a:ext uri="{FF2B5EF4-FFF2-40B4-BE49-F238E27FC236}">
                <a16:creationId xmlns:a16="http://schemas.microsoft.com/office/drawing/2014/main" id="{FE597447-E0B2-4123-B6B9-D14E9F32E289}"/>
              </a:ext>
            </a:extLst>
          </p:cNvPr>
          <p:cNvSpPr txBox="1">
            <a:spLocks noChangeArrowheads="1"/>
          </p:cNvSpPr>
          <p:nvPr/>
        </p:nvSpPr>
        <p:spPr bwMode="auto">
          <a:xfrm>
            <a:off x="8153400" y="5309979"/>
            <a:ext cx="484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dirty="0"/>
              <a:t>SAI</a:t>
            </a:r>
          </a:p>
        </p:txBody>
      </p:sp>
      <p:sp>
        <p:nvSpPr>
          <p:cNvPr id="55" name="Line 15">
            <a:extLst>
              <a:ext uri="{FF2B5EF4-FFF2-40B4-BE49-F238E27FC236}">
                <a16:creationId xmlns:a16="http://schemas.microsoft.com/office/drawing/2014/main" id="{5BECD71A-D8DE-4C6C-BFC3-4CD904AF1AC3}"/>
              </a:ext>
            </a:extLst>
          </p:cNvPr>
          <p:cNvSpPr>
            <a:spLocks noChangeShapeType="1"/>
          </p:cNvSpPr>
          <p:nvPr/>
        </p:nvSpPr>
        <p:spPr bwMode="auto">
          <a:xfrm>
            <a:off x="7924800" y="6400592"/>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56" name="Text Box 40">
            <a:extLst>
              <a:ext uri="{FF2B5EF4-FFF2-40B4-BE49-F238E27FC236}">
                <a16:creationId xmlns:a16="http://schemas.microsoft.com/office/drawing/2014/main" id="{745CC5AB-F9F8-4815-8825-76A0ECCD4FEA}"/>
              </a:ext>
            </a:extLst>
          </p:cNvPr>
          <p:cNvSpPr txBox="1">
            <a:spLocks noChangeArrowheads="1"/>
          </p:cNvSpPr>
          <p:nvPr/>
        </p:nvSpPr>
        <p:spPr bwMode="auto">
          <a:xfrm>
            <a:off x="8153400" y="5630654"/>
            <a:ext cx="493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rgbClr val="0000FF"/>
                </a:solidFill>
              </a:rPr>
              <a:t>CRI</a:t>
            </a:r>
          </a:p>
        </p:txBody>
      </p:sp>
      <p:sp>
        <p:nvSpPr>
          <p:cNvPr id="57" name="Text Box 25">
            <a:extLst>
              <a:ext uri="{FF2B5EF4-FFF2-40B4-BE49-F238E27FC236}">
                <a16:creationId xmlns:a16="http://schemas.microsoft.com/office/drawing/2014/main" id="{AF1AA7E0-1139-4996-863C-0964AE815295}"/>
              </a:ext>
            </a:extLst>
          </p:cNvPr>
          <p:cNvSpPr txBox="1">
            <a:spLocks noChangeArrowheads="1"/>
          </p:cNvSpPr>
          <p:nvPr/>
        </p:nvSpPr>
        <p:spPr bwMode="auto">
          <a:xfrm>
            <a:off x="4434763" y="6199257"/>
            <a:ext cx="3534942"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I</a:t>
            </a:r>
            <a:r>
              <a:rPr lang="en-US" altLang="en-US" sz="1600" dirty="0">
                <a:solidFill>
                  <a:schemeClr val="bg1">
                    <a:lumMod val="75000"/>
                  </a:schemeClr>
                </a:solidFill>
              </a:rPr>
              <a:t>ntrastromal </a:t>
            </a:r>
            <a:r>
              <a:rPr lang="en-US" altLang="en-US" sz="1700" b="1" dirty="0">
                <a:solidFill>
                  <a:schemeClr val="bg1">
                    <a:lumMod val="75000"/>
                  </a:schemeClr>
                </a:solidFill>
              </a:rPr>
              <a:t>C</a:t>
            </a:r>
            <a:r>
              <a:rPr lang="en-US" altLang="en-US" sz="1600" dirty="0">
                <a:solidFill>
                  <a:schemeClr val="bg1">
                    <a:lumMod val="75000"/>
                  </a:schemeClr>
                </a:solidFill>
              </a:rPr>
              <a:t>orneal </a:t>
            </a:r>
            <a:r>
              <a:rPr lang="en-US" altLang="en-US" sz="1700" b="1" dirty="0">
                <a:solidFill>
                  <a:schemeClr val="bg1">
                    <a:lumMod val="75000"/>
                  </a:schemeClr>
                </a:solidFill>
              </a:rPr>
              <a:t>R</a:t>
            </a:r>
            <a:r>
              <a:rPr lang="en-US" altLang="en-US" sz="1600" dirty="0">
                <a:solidFill>
                  <a:schemeClr val="bg1">
                    <a:lumMod val="75000"/>
                  </a:schemeClr>
                </a:solidFill>
              </a:rPr>
              <a:t>ing </a:t>
            </a:r>
            <a:r>
              <a:rPr lang="en-US" altLang="en-US" sz="1700" b="1" dirty="0">
                <a:solidFill>
                  <a:schemeClr val="bg1">
                    <a:lumMod val="75000"/>
                  </a:schemeClr>
                </a:solidFill>
              </a:rPr>
              <a:t>S</a:t>
            </a:r>
            <a:r>
              <a:rPr lang="en-US" altLang="en-US" sz="1600" dirty="0">
                <a:solidFill>
                  <a:schemeClr val="bg1">
                    <a:lumMod val="75000"/>
                  </a:schemeClr>
                </a:solidFill>
              </a:rPr>
              <a:t>egments</a:t>
            </a:r>
          </a:p>
        </p:txBody>
      </p:sp>
      <p:sp>
        <p:nvSpPr>
          <p:cNvPr id="58" name="Text Box 25">
            <a:extLst>
              <a:ext uri="{FF2B5EF4-FFF2-40B4-BE49-F238E27FC236}">
                <a16:creationId xmlns:a16="http://schemas.microsoft.com/office/drawing/2014/main" id="{9FFB1EB1-E721-4D0E-938A-B988B363FFC2}"/>
              </a:ext>
            </a:extLst>
          </p:cNvPr>
          <p:cNvSpPr txBox="1">
            <a:spLocks noChangeArrowheads="1"/>
          </p:cNvSpPr>
          <p:nvPr/>
        </p:nvSpPr>
        <p:spPr bwMode="auto">
          <a:xfrm>
            <a:off x="5846987" y="5272777"/>
            <a:ext cx="207781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t>S</a:t>
            </a:r>
            <a:r>
              <a:rPr lang="en-US" altLang="en-US" sz="1600" dirty="0"/>
              <a:t>mall</a:t>
            </a:r>
            <a:r>
              <a:rPr lang="en-US" altLang="en-US" sz="1700" dirty="0"/>
              <a:t> </a:t>
            </a:r>
            <a:r>
              <a:rPr lang="en-US" altLang="en-US" sz="1700" b="1" dirty="0"/>
              <a:t>A</a:t>
            </a:r>
            <a:r>
              <a:rPr lang="en-US" altLang="en-US" sz="1600" dirty="0"/>
              <a:t>perture</a:t>
            </a:r>
            <a:r>
              <a:rPr lang="en-US" altLang="en-US" sz="1700" dirty="0"/>
              <a:t> </a:t>
            </a:r>
            <a:r>
              <a:rPr lang="en-US" altLang="en-US" sz="1700" b="1" dirty="0"/>
              <a:t>I</a:t>
            </a:r>
            <a:r>
              <a:rPr lang="en-US" altLang="en-US" sz="1600" dirty="0"/>
              <a:t>nlay</a:t>
            </a:r>
          </a:p>
        </p:txBody>
      </p:sp>
      <p:sp>
        <p:nvSpPr>
          <p:cNvPr id="60" name="Text Box 25">
            <a:extLst>
              <a:ext uri="{FF2B5EF4-FFF2-40B4-BE49-F238E27FC236}">
                <a16:creationId xmlns:a16="http://schemas.microsoft.com/office/drawing/2014/main" id="{7A954115-1074-425A-976D-93E9F3531E73}"/>
              </a:ext>
            </a:extLst>
          </p:cNvPr>
          <p:cNvSpPr txBox="1">
            <a:spLocks noChangeArrowheads="1"/>
          </p:cNvSpPr>
          <p:nvPr/>
        </p:nvSpPr>
        <p:spPr bwMode="auto">
          <a:xfrm>
            <a:off x="5494748" y="5891074"/>
            <a:ext cx="246894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C</a:t>
            </a:r>
            <a:r>
              <a:rPr lang="en-US" altLang="en-US" sz="1600" dirty="0">
                <a:solidFill>
                  <a:schemeClr val="bg1">
                    <a:lumMod val="75000"/>
                  </a:schemeClr>
                </a:solidFill>
              </a:rPr>
              <a:t>orneal </a:t>
            </a:r>
            <a:r>
              <a:rPr lang="en-US" altLang="en-US" sz="1700" b="1" dirty="0">
                <a:solidFill>
                  <a:schemeClr val="bg1">
                    <a:lumMod val="75000"/>
                  </a:schemeClr>
                </a:solidFill>
              </a:rPr>
              <a:t>CROSS</a:t>
            </a:r>
            <a:r>
              <a:rPr lang="en-US" altLang="en-US" sz="1600" dirty="0">
                <a:solidFill>
                  <a:schemeClr val="bg1">
                    <a:lumMod val="75000"/>
                  </a:schemeClr>
                </a:solidFill>
              </a:rPr>
              <a:t> </a:t>
            </a:r>
            <a:r>
              <a:rPr lang="en-US" altLang="en-US" sz="1700" b="1" dirty="0">
                <a:solidFill>
                  <a:schemeClr val="bg1">
                    <a:lumMod val="75000"/>
                  </a:schemeClr>
                </a:solidFill>
              </a:rPr>
              <a:t>L</a:t>
            </a:r>
            <a:r>
              <a:rPr lang="en-US" altLang="en-US" sz="1600" dirty="0">
                <a:solidFill>
                  <a:schemeClr val="bg1">
                    <a:lumMod val="75000"/>
                  </a:schemeClr>
                </a:solidFill>
              </a:rPr>
              <a:t>inking</a:t>
            </a:r>
          </a:p>
        </p:txBody>
      </p:sp>
      <p:sp>
        <p:nvSpPr>
          <p:cNvPr id="61" name="Text Box 25">
            <a:extLst>
              <a:ext uri="{FF2B5EF4-FFF2-40B4-BE49-F238E27FC236}">
                <a16:creationId xmlns:a16="http://schemas.microsoft.com/office/drawing/2014/main" id="{10027FF6-B77F-4F32-8353-5C0E4C9CCC5F}"/>
              </a:ext>
            </a:extLst>
          </p:cNvPr>
          <p:cNvSpPr txBox="1">
            <a:spLocks noChangeArrowheads="1"/>
          </p:cNvSpPr>
          <p:nvPr/>
        </p:nvSpPr>
        <p:spPr bwMode="auto">
          <a:xfrm>
            <a:off x="5462266" y="5572780"/>
            <a:ext cx="246253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rgbClr val="0000FF"/>
                </a:solidFill>
              </a:rPr>
              <a:t>C</a:t>
            </a:r>
            <a:r>
              <a:rPr lang="en-US" altLang="en-US" sz="1600" dirty="0">
                <a:solidFill>
                  <a:srgbClr val="0000FF"/>
                </a:solidFill>
              </a:rPr>
              <a:t>orneal</a:t>
            </a:r>
            <a:r>
              <a:rPr lang="en-US" altLang="en-US" sz="1700" dirty="0">
                <a:solidFill>
                  <a:srgbClr val="0000FF"/>
                </a:solidFill>
              </a:rPr>
              <a:t> </a:t>
            </a:r>
            <a:r>
              <a:rPr lang="en-US" altLang="en-US" sz="1700" b="1" dirty="0">
                <a:solidFill>
                  <a:srgbClr val="0000FF"/>
                </a:solidFill>
              </a:rPr>
              <a:t>R</a:t>
            </a:r>
            <a:r>
              <a:rPr lang="en-US" altLang="en-US" sz="1600" dirty="0">
                <a:solidFill>
                  <a:srgbClr val="0000FF"/>
                </a:solidFill>
              </a:rPr>
              <a:t>eshaping</a:t>
            </a:r>
            <a:r>
              <a:rPr lang="en-US" altLang="en-US" sz="1700" dirty="0">
                <a:solidFill>
                  <a:srgbClr val="0000FF"/>
                </a:solidFill>
              </a:rPr>
              <a:t> </a:t>
            </a:r>
            <a:r>
              <a:rPr lang="en-US" altLang="en-US" sz="1700" b="1" dirty="0">
                <a:solidFill>
                  <a:srgbClr val="0000FF"/>
                </a:solidFill>
              </a:rPr>
              <a:t>I</a:t>
            </a:r>
            <a:r>
              <a:rPr lang="en-US" altLang="en-US" sz="1600" dirty="0">
                <a:solidFill>
                  <a:srgbClr val="0000FF"/>
                </a:solidFill>
              </a:rPr>
              <a:t>nlay</a:t>
            </a:r>
          </a:p>
        </p:txBody>
      </p:sp>
      <p:sp>
        <p:nvSpPr>
          <p:cNvPr id="62" name="Text Box 36">
            <a:extLst>
              <a:ext uri="{FF2B5EF4-FFF2-40B4-BE49-F238E27FC236}">
                <a16:creationId xmlns:a16="http://schemas.microsoft.com/office/drawing/2014/main" id="{FD2E54F2-4187-4702-82CD-2EF75A517BFA}"/>
              </a:ext>
            </a:extLst>
          </p:cNvPr>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t>Other</a:t>
            </a:r>
          </a:p>
        </p:txBody>
      </p:sp>
      <p:sp>
        <p:nvSpPr>
          <p:cNvPr id="2" name="Frame 1">
            <a:extLst>
              <a:ext uri="{FF2B5EF4-FFF2-40B4-BE49-F238E27FC236}">
                <a16:creationId xmlns:a16="http://schemas.microsoft.com/office/drawing/2014/main" id="{7E2196BB-D8BA-45F3-ACB6-F7D771D93B73}"/>
              </a:ext>
            </a:extLst>
          </p:cNvPr>
          <p:cNvSpPr/>
          <p:nvPr/>
        </p:nvSpPr>
        <p:spPr>
          <a:xfrm>
            <a:off x="3200400" y="5905610"/>
            <a:ext cx="5483078" cy="45719"/>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 name="Left Brace 3">
            <a:extLst>
              <a:ext uri="{FF2B5EF4-FFF2-40B4-BE49-F238E27FC236}">
                <a16:creationId xmlns:a16="http://schemas.microsoft.com/office/drawing/2014/main" id="{0D0FE0BF-1ABC-47B6-9202-DBDFCF76FB2C}"/>
              </a:ext>
            </a:extLst>
          </p:cNvPr>
          <p:cNvSpPr/>
          <p:nvPr/>
        </p:nvSpPr>
        <p:spPr>
          <a:xfrm>
            <a:off x="4114800" y="4997242"/>
            <a:ext cx="295051" cy="869223"/>
          </a:xfrm>
          <a:prstGeom prst="leftBrace">
            <a:avLst/>
          </a:prstGeom>
          <a:ln w="34925">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BE888BE1-26F3-4277-83B4-F424B93B1F20}"/>
              </a:ext>
            </a:extLst>
          </p:cNvPr>
          <p:cNvSpPr txBox="1"/>
          <p:nvPr/>
        </p:nvSpPr>
        <p:spPr>
          <a:xfrm>
            <a:off x="2363715" y="5186650"/>
            <a:ext cx="1751085" cy="528350"/>
          </a:xfrm>
          <a:prstGeom prst="rect">
            <a:avLst/>
          </a:prstGeom>
          <a:noFill/>
        </p:spPr>
        <p:txBody>
          <a:bodyPr wrap="square" rtlCol="0">
            <a:spAutoFit/>
          </a:bodyPr>
          <a:lstStyle/>
          <a:p>
            <a:pPr algn="r">
              <a:lnSpc>
                <a:spcPts val="1700"/>
              </a:lnSpc>
            </a:pPr>
            <a:r>
              <a:rPr lang="en-US" sz="1600" i="1" dirty="0"/>
              <a:t>These three treat </a:t>
            </a:r>
            <a:r>
              <a:rPr lang="en-US" sz="1600" dirty="0"/>
              <a:t>presbyopia</a:t>
            </a:r>
          </a:p>
        </p:txBody>
      </p:sp>
      <p:sp>
        <p:nvSpPr>
          <p:cNvPr id="3" name="Rectangle 2">
            <a:extLst>
              <a:ext uri="{FF2B5EF4-FFF2-40B4-BE49-F238E27FC236}">
                <a16:creationId xmlns:a16="http://schemas.microsoft.com/office/drawing/2014/main" id="{B7D27B31-31F9-4180-A6D0-5B8D0F066189}"/>
              </a:ext>
            </a:extLst>
          </p:cNvPr>
          <p:cNvSpPr/>
          <p:nvPr/>
        </p:nvSpPr>
        <p:spPr>
          <a:xfrm>
            <a:off x="2884488" y="5454442"/>
            <a:ext cx="1162049" cy="19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653454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 Box 25">
            <a:extLst>
              <a:ext uri="{FF2B5EF4-FFF2-40B4-BE49-F238E27FC236}">
                <a16:creationId xmlns:a16="http://schemas.microsoft.com/office/drawing/2014/main" id="{B74985BD-0F28-4D21-A4BA-4C21D6AF639E}"/>
              </a:ext>
            </a:extLst>
          </p:cNvPr>
          <p:cNvSpPr txBox="1">
            <a:spLocks noChangeArrowheads="1"/>
          </p:cNvSpPr>
          <p:nvPr/>
        </p:nvSpPr>
        <p:spPr bwMode="auto">
          <a:xfrm>
            <a:off x="5497853" y="4963940"/>
            <a:ext cx="243688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rgbClr val="0000FF"/>
                </a:solidFill>
              </a:rPr>
              <a:t>C</a:t>
            </a:r>
            <a:r>
              <a:rPr lang="en-US" altLang="en-US" sz="1600" dirty="0">
                <a:solidFill>
                  <a:srgbClr val="0000FF"/>
                </a:solidFill>
              </a:rPr>
              <a:t>onductive </a:t>
            </a:r>
            <a:r>
              <a:rPr lang="en-US" altLang="en-US" sz="1700" b="1" dirty="0">
                <a:solidFill>
                  <a:srgbClr val="0000FF"/>
                </a:solidFill>
              </a:rPr>
              <a:t>K</a:t>
            </a:r>
            <a:r>
              <a:rPr lang="en-US" altLang="en-US" sz="1600" dirty="0">
                <a:solidFill>
                  <a:srgbClr val="0000FF"/>
                </a:solidFill>
              </a:rPr>
              <a:t>eratoplasty</a:t>
            </a:r>
          </a:p>
        </p:txBody>
      </p:sp>
      <p:sp>
        <p:nvSpPr>
          <p:cNvPr id="75778" name="Text Box 3"/>
          <p:cNvSpPr txBox="1">
            <a:spLocks noChangeArrowheads="1"/>
          </p:cNvSpPr>
          <p:nvPr/>
        </p:nvSpPr>
        <p:spPr bwMode="auto">
          <a:xfrm>
            <a:off x="3960813" y="762000"/>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7577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75780" name="Text Box 5"/>
          <p:cNvSpPr txBox="1">
            <a:spLocks noChangeArrowheads="1"/>
          </p:cNvSpPr>
          <p:nvPr/>
        </p:nvSpPr>
        <p:spPr bwMode="auto">
          <a:xfrm>
            <a:off x="4416278" y="3048000"/>
            <a:ext cx="1146468"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7578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2" name="Line 7"/>
          <p:cNvSpPr>
            <a:spLocks noChangeShapeType="1"/>
          </p:cNvSpPr>
          <p:nvPr/>
        </p:nvSpPr>
        <p:spPr bwMode="auto">
          <a:xfrm>
            <a:off x="4724400" y="1474788"/>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3" name="Line 8"/>
          <p:cNvSpPr>
            <a:spLocks noChangeShapeType="1"/>
          </p:cNvSpPr>
          <p:nvPr/>
        </p:nvSpPr>
        <p:spPr bwMode="auto">
          <a:xfrm flipH="1">
            <a:off x="5424488"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4" name="Line 9"/>
          <p:cNvSpPr>
            <a:spLocks noChangeShapeType="1"/>
          </p:cNvSpPr>
          <p:nvPr/>
        </p:nvSpPr>
        <p:spPr bwMode="auto">
          <a:xfrm>
            <a:off x="6583363" y="2544763"/>
            <a:ext cx="1417637" cy="415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5" name="Text Box 36"/>
          <p:cNvSpPr txBox="1">
            <a:spLocks noChangeArrowheads="1"/>
          </p:cNvSpPr>
          <p:nvPr/>
        </p:nvSpPr>
        <p:spPr bwMode="auto">
          <a:xfrm>
            <a:off x="6248400" y="3068638"/>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solidFill>
                  <a:schemeClr val="bg1">
                    <a:lumMod val="75000"/>
                  </a:schemeClr>
                </a:solidFill>
              </a:rPr>
              <a:t>Laser</a:t>
            </a:r>
          </a:p>
        </p:txBody>
      </p:sp>
      <p:sp>
        <p:nvSpPr>
          <p:cNvPr id="757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6EF3252-6681-4659-95F8-1003B78F1A8A}" type="slidenum">
              <a:rPr lang="en-US" altLang="en-US" sz="1000" smtClean="0"/>
              <a:pPr>
                <a:spcBef>
                  <a:spcPct val="0"/>
                </a:spcBef>
                <a:buClrTx/>
                <a:buSzTx/>
                <a:buFontTx/>
                <a:buNone/>
              </a:pPr>
              <a:t>166</a:t>
            </a:fld>
            <a:endParaRPr lang="en-US" altLang="en-US" sz="1000"/>
          </a:p>
        </p:txBody>
      </p:sp>
      <p:sp>
        <p:nvSpPr>
          <p:cNvPr id="75792" name="Rectangle 2"/>
          <p:cNvSpPr>
            <a:spLocks noGrp="1" noChangeArrowheads="1"/>
          </p:cNvSpPr>
          <p:nvPr>
            <p:ph type="title"/>
          </p:nvPr>
        </p:nvSpPr>
        <p:spPr>
          <a:xfrm>
            <a:off x="457200" y="122238"/>
            <a:ext cx="7543800" cy="555625"/>
          </a:xfrm>
        </p:spPr>
        <p:txBody>
          <a:bodyPr/>
          <a:lstStyle/>
          <a:p>
            <a:pPr eaLnBrk="1" hangingPunct="1"/>
            <a:r>
              <a:rPr lang="en-US" altLang="en-US" sz="3200" b="0" dirty="0"/>
              <a:t>Refractive Surgery Overview</a:t>
            </a:r>
          </a:p>
        </p:txBody>
      </p:sp>
      <p:sp>
        <p:nvSpPr>
          <p:cNvPr id="75794" name="Text Box 4"/>
          <p:cNvSpPr txBox="1">
            <a:spLocks noChangeArrowheads="1"/>
          </p:cNvSpPr>
          <p:nvPr/>
        </p:nvSpPr>
        <p:spPr bwMode="auto">
          <a:xfrm>
            <a:off x="1403350"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75795"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Pseudophakic</a:t>
            </a:r>
          </a:p>
        </p:txBody>
      </p:sp>
      <p:sp>
        <p:nvSpPr>
          <p:cNvPr id="75796"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7"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8"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cxnSp>
        <p:nvCxnSpPr>
          <p:cNvPr id="14" name="Straight Arrow Connector 13"/>
          <p:cNvCxnSpPr>
            <a:stCxn id="75783" idx="0"/>
          </p:cNvCxnSpPr>
          <p:nvPr/>
        </p:nvCxnSpPr>
        <p:spPr>
          <a:xfrm>
            <a:off x="6583363" y="2522538"/>
            <a:ext cx="0" cy="4492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Line 11">
            <a:extLst>
              <a:ext uri="{FF2B5EF4-FFF2-40B4-BE49-F238E27FC236}">
                <a16:creationId xmlns:a16="http://schemas.microsoft.com/office/drawing/2014/main" id="{875003D2-F497-4AFF-93D3-904C47FEA379}"/>
              </a:ext>
            </a:extLst>
          </p:cNvPr>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3">
            <a:extLst>
              <a:ext uri="{FF2B5EF4-FFF2-40B4-BE49-F238E27FC236}">
                <a16:creationId xmlns:a16="http://schemas.microsoft.com/office/drawing/2014/main" id="{17085238-D0F2-41D2-B701-51BEB9A7AD1A}"/>
              </a:ext>
            </a:extLst>
          </p:cNvPr>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5">
            <a:extLst>
              <a:ext uri="{FF2B5EF4-FFF2-40B4-BE49-F238E27FC236}">
                <a16:creationId xmlns:a16="http://schemas.microsoft.com/office/drawing/2014/main" id="{594AEAD0-AC3F-47EB-8BDF-7449769FF754}"/>
              </a:ext>
            </a:extLst>
          </p:cNvPr>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1">
            <a:extLst>
              <a:ext uri="{FF2B5EF4-FFF2-40B4-BE49-F238E27FC236}">
                <a16:creationId xmlns:a16="http://schemas.microsoft.com/office/drawing/2014/main" id="{8006F3EE-2D34-424C-A3FC-DF34FB3A14C6}"/>
              </a:ext>
            </a:extLst>
          </p:cNvPr>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3">
            <a:extLst>
              <a:ext uri="{FF2B5EF4-FFF2-40B4-BE49-F238E27FC236}">
                <a16:creationId xmlns:a16="http://schemas.microsoft.com/office/drawing/2014/main" id="{B420A104-E742-4025-B2C6-48E8B991CCA9}"/>
              </a:ext>
            </a:extLst>
          </p:cNvPr>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5">
            <a:extLst>
              <a:ext uri="{FF2B5EF4-FFF2-40B4-BE49-F238E27FC236}">
                <a16:creationId xmlns:a16="http://schemas.microsoft.com/office/drawing/2014/main" id="{C27F41C3-22E0-4253-B5CD-1628190B702C}"/>
              </a:ext>
            </a:extLst>
          </p:cNvPr>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5" name="Straight Connector 24">
            <a:extLst>
              <a:ext uri="{FF2B5EF4-FFF2-40B4-BE49-F238E27FC236}">
                <a16:creationId xmlns:a16="http://schemas.microsoft.com/office/drawing/2014/main" id="{2F0E6575-37AF-43A8-B59F-A9659165FD9B}"/>
              </a:ext>
            </a:extLst>
          </p:cNvPr>
          <p:cNvCxnSpPr/>
          <p:nvPr/>
        </p:nvCxnSpPr>
        <p:spPr>
          <a:xfrm>
            <a:off x="6400800" y="3429000"/>
            <a:ext cx="0" cy="1371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 Box 35">
            <a:extLst>
              <a:ext uri="{FF2B5EF4-FFF2-40B4-BE49-F238E27FC236}">
                <a16:creationId xmlns:a16="http://schemas.microsoft.com/office/drawing/2014/main" id="{224E2072-3937-4C60-B2D4-6266344C5CBB}"/>
              </a:ext>
            </a:extLst>
          </p:cNvPr>
          <p:cNvSpPr txBox="1">
            <a:spLocks noChangeArrowheads="1"/>
          </p:cNvSpPr>
          <p:nvPr/>
        </p:nvSpPr>
        <p:spPr bwMode="auto">
          <a:xfrm>
            <a:off x="6530381" y="3429006"/>
            <a:ext cx="55496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27" name="Text Box 37">
            <a:extLst>
              <a:ext uri="{FF2B5EF4-FFF2-40B4-BE49-F238E27FC236}">
                <a16:creationId xmlns:a16="http://schemas.microsoft.com/office/drawing/2014/main" id="{6D2C7C62-6908-4663-B635-5164A6F722DA}"/>
              </a:ext>
            </a:extLst>
          </p:cNvPr>
          <p:cNvSpPr txBox="1">
            <a:spLocks noChangeArrowheads="1"/>
          </p:cNvSpPr>
          <p:nvPr/>
        </p:nvSpPr>
        <p:spPr bwMode="auto">
          <a:xfrm>
            <a:off x="6533556" y="3733806"/>
            <a:ext cx="76495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28" name="Text Box 37">
            <a:extLst>
              <a:ext uri="{FF2B5EF4-FFF2-40B4-BE49-F238E27FC236}">
                <a16:creationId xmlns:a16="http://schemas.microsoft.com/office/drawing/2014/main" id="{CD492C5B-F700-4065-9F56-38E1AE7A9DE2}"/>
              </a:ext>
            </a:extLst>
          </p:cNvPr>
          <p:cNvSpPr txBox="1">
            <a:spLocks noChangeArrowheads="1"/>
          </p:cNvSpPr>
          <p:nvPr/>
        </p:nvSpPr>
        <p:spPr bwMode="auto">
          <a:xfrm>
            <a:off x="6549431" y="4343406"/>
            <a:ext cx="694421"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29" name="Text Box 40">
            <a:extLst>
              <a:ext uri="{FF2B5EF4-FFF2-40B4-BE49-F238E27FC236}">
                <a16:creationId xmlns:a16="http://schemas.microsoft.com/office/drawing/2014/main" id="{6A206956-31B0-4485-BC75-F4729D8B3CD6}"/>
              </a:ext>
            </a:extLst>
          </p:cNvPr>
          <p:cNvSpPr txBox="1">
            <a:spLocks noChangeArrowheads="1"/>
          </p:cNvSpPr>
          <p:nvPr/>
        </p:nvSpPr>
        <p:spPr bwMode="auto">
          <a:xfrm>
            <a:off x="6543087" y="4648206"/>
            <a:ext cx="73289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30" name="Text Box 40">
            <a:extLst>
              <a:ext uri="{FF2B5EF4-FFF2-40B4-BE49-F238E27FC236}">
                <a16:creationId xmlns:a16="http://schemas.microsoft.com/office/drawing/2014/main" id="{72DA77EC-16CE-40F2-8501-BCBA4588F62F}"/>
              </a:ext>
            </a:extLst>
          </p:cNvPr>
          <p:cNvSpPr txBox="1">
            <a:spLocks noChangeArrowheads="1"/>
          </p:cNvSpPr>
          <p:nvPr/>
        </p:nvSpPr>
        <p:spPr bwMode="auto">
          <a:xfrm>
            <a:off x="6530381" y="4038606"/>
            <a:ext cx="1013419"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31" name="Line 10">
            <a:extLst>
              <a:ext uri="{FF2B5EF4-FFF2-40B4-BE49-F238E27FC236}">
                <a16:creationId xmlns:a16="http://schemas.microsoft.com/office/drawing/2014/main" id="{15ACC7BA-4575-42F4-9F7D-3D5B281D7B72}"/>
              </a:ext>
            </a:extLst>
          </p:cNvPr>
          <p:cNvSpPr>
            <a:spLocks noChangeShapeType="1"/>
          </p:cNvSpPr>
          <p:nvPr/>
        </p:nvSpPr>
        <p:spPr bwMode="auto">
          <a:xfrm>
            <a:off x="4868863" y="34064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2" name="Line 11">
            <a:extLst>
              <a:ext uri="{FF2B5EF4-FFF2-40B4-BE49-F238E27FC236}">
                <a16:creationId xmlns:a16="http://schemas.microsoft.com/office/drawing/2014/main" id="{4E9DE7DE-8D8F-4E4B-AF40-C6772745F552}"/>
              </a:ext>
            </a:extLst>
          </p:cNvPr>
          <p:cNvSpPr>
            <a:spLocks noChangeShapeType="1"/>
          </p:cNvSpPr>
          <p:nvPr/>
        </p:nvSpPr>
        <p:spPr bwMode="auto">
          <a:xfrm>
            <a:off x="4724400" y="35588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3" name="Line 12">
            <a:extLst>
              <a:ext uri="{FF2B5EF4-FFF2-40B4-BE49-F238E27FC236}">
                <a16:creationId xmlns:a16="http://schemas.microsoft.com/office/drawing/2014/main" id="{631B6E9D-AA65-47BE-AED9-27AA6CC1B6AC}"/>
              </a:ext>
            </a:extLst>
          </p:cNvPr>
          <p:cNvSpPr>
            <a:spLocks noChangeShapeType="1"/>
          </p:cNvSpPr>
          <p:nvPr/>
        </p:nvSpPr>
        <p:spPr bwMode="auto">
          <a:xfrm>
            <a:off x="4868863" y="35588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4" name="Line 13">
            <a:extLst>
              <a:ext uri="{FF2B5EF4-FFF2-40B4-BE49-F238E27FC236}">
                <a16:creationId xmlns:a16="http://schemas.microsoft.com/office/drawing/2014/main" id="{869F0C8A-D764-4F7C-9049-488452FA4697}"/>
              </a:ext>
            </a:extLst>
          </p:cNvPr>
          <p:cNvSpPr>
            <a:spLocks noChangeShapeType="1"/>
          </p:cNvSpPr>
          <p:nvPr/>
        </p:nvSpPr>
        <p:spPr bwMode="auto">
          <a:xfrm>
            <a:off x="4724400" y="38636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5" name="Line 14">
            <a:extLst>
              <a:ext uri="{FF2B5EF4-FFF2-40B4-BE49-F238E27FC236}">
                <a16:creationId xmlns:a16="http://schemas.microsoft.com/office/drawing/2014/main" id="{89252AA7-D550-48AA-A6EB-2B05998E5CAB}"/>
              </a:ext>
            </a:extLst>
          </p:cNvPr>
          <p:cNvSpPr>
            <a:spLocks noChangeShapeType="1"/>
          </p:cNvSpPr>
          <p:nvPr/>
        </p:nvSpPr>
        <p:spPr bwMode="auto">
          <a:xfrm>
            <a:off x="4868863" y="38636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6" name="Line 15">
            <a:extLst>
              <a:ext uri="{FF2B5EF4-FFF2-40B4-BE49-F238E27FC236}">
                <a16:creationId xmlns:a16="http://schemas.microsoft.com/office/drawing/2014/main" id="{4D5000C4-91C9-4572-B020-5FA46CDCDD4B}"/>
              </a:ext>
            </a:extLst>
          </p:cNvPr>
          <p:cNvSpPr>
            <a:spLocks noChangeShapeType="1"/>
          </p:cNvSpPr>
          <p:nvPr/>
        </p:nvSpPr>
        <p:spPr bwMode="auto">
          <a:xfrm>
            <a:off x="4724400" y="41684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0" name="Text Box 35">
            <a:extLst>
              <a:ext uri="{FF2B5EF4-FFF2-40B4-BE49-F238E27FC236}">
                <a16:creationId xmlns:a16="http://schemas.microsoft.com/office/drawing/2014/main" id="{7DEF46B5-F715-4B7B-B0EB-BEED7FB46E78}"/>
              </a:ext>
            </a:extLst>
          </p:cNvPr>
          <p:cNvSpPr txBox="1">
            <a:spLocks noChangeArrowheads="1"/>
          </p:cNvSpPr>
          <p:nvPr/>
        </p:nvSpPr>
        <p:spPr bwMode="auto">
          <a:xfrm>
            <a:off x="4953002" y="3406428"/>
            <a:ext cx="444352"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RK</a:t>
            </a:r>
          </a:p>
        </p:txBody>
      </p:sp>
      <p:sp>
        <p:nvSpPr>
          <p:cNvPr id="41" name="Text Box 37">
            <a:extLst>
              <a:ext uri="{FF2B5EF4-FFF2-40B4-BE49-F238E27FC236}">
                <a16:creationId xmlns:a16="http://schemas.microsoft.com/office/drawing/2014/main" id="{685BA597-D6CD-48E2-B397-261D284FAA9A}"/>
              </a:ext>
            </a:extLst>
          </p:cNvPr>
          <p:cNvSpPr txBox="1">
            <a:spLocks noChangeArrowheads="1"/>
          </p:cNvSpPr>
          <p:nvPr/>
        </p:nvSpPr>
        <p:spPr bwMode="auto">
          <a:xfrm>
            <a:off x="4956177" y="3711228"/>
            <a:ext cx="425116"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AK</a:t>
            </a:r>
          </a:p>
        </p:txBody>
      </p:sp>
      <p:sp>
        <p:nvSpPr>
          <p:cNvPr id="42" name="Text Box 40">
            <a:extLst>
              <a:ext uri="{FF2B5EF4-FFF2-40B4-BE49-F238E27FC236}">
                <a16:creationId xmlns:a16="http://schemas.microsoft.com/office/drawing/2014/main" id="{B69419A3-D750-4693-85FB-00936E09DEC1}"/>
              </a:ext>
            </a:extLst>
          </p:cNvPr>
          <p:cNvSpPr txBox="1">
            <a:spLocks noChangeArrowheads="1"/>
          </p:cNvSpPr>
          <p:nvPr/>
        </p:nvSpPr>
        <p:spPr bwMode="auto">
          <a:xfrm>
            <a:off x="4953000" y="4016028"/>
            <a:ext cx="473206"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LRI</a:t>
            </a:r>
          </a:p>
        </p:txBody>
      </p:sp>
      <p:sp>
        <p:nvSpPr>
          <p:cNvPr id="44" name="Line 10">
            <a:extLst>
              <a:ext uri="{FF2B5EF4-FFF2-40B4-BE49-F238E27FC236}">
                <a16:creationId xmlns:a16="http://schemas.microsoft.com/office/drawing/2014/main" id="{9A527789-E390-4240-9032-9352797E20D8}"/>
              </a:ext>
            </a:extLst>
          </p:cNvPr>
          <p:cNvSpPr>
            <a:spLocks noChangeShapeType="1"/>
          </p:cNvSpPr>
          <p:nvPr/>
        </p:nvSpPr>
        <p:spPr bwMode="auto">
          <a:xfrm>
            <a:off x="7975929" y="3382963"/>
            <a:ext cx="17134" cy="18319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11">
            <a:extLst>
              <a:ext uri="{FF2B5EF4-FFF2-40B4-BE49-F238E27FC236}">
                <a16:creationId xmlns:a16="http://schemas.microsoft.com/office/drawing/2014/main" id="{6927E435-4353-4B53-B7F0-070035D490ED}"/>
              </a:ext>
            </a:extLst>
          </p:cNvPr>
          <p:cNvSpPr>
            <a:spLocks noChangeShapeType="1"/>
          </p:cNvSpPr>
          <p:nvPr/>
        </p:nvSpPr>
        <p:spPr bwMode="auto">
          <a:xfrm>
            <a:off x="7900988" y="5149642"/>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12">
            <a:extLst>
              <a:ext uri="{FF2B5EF4-FFF2-40B4-BE49-F238E27FC236}">
                <a16:creationId xmlns:a16="http://schemas.microsoft.com/office/drawing/2014/main" id="{719083F7-C4ED-4439-9581-37C9FCDC3E32}"/>
              </a:ext>
            </a:extLst>
          </p:cNvPr>
          <p:cNvSpPr>
            <a:spLocks noChangeShapeType="1"/>
          </p:cNvSpPr>
          <p:nvPr/>
        </p:nvSpPr>
        <p:spPr bwMode="auto">
          <a:xfrm>
            <a:off x="7993063" y="5149642"/>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13">
            <a:extLst>
              <a:ext uri="{FF2B5EF4-FFF2-40B4-BE49-F238E27FC236}">
                <a16:creationId xmlns:a16="http://schemas.microsoft.com/office/drawing/2014/main" id="{EB1CD613-41F6-421B-909B-8B7CF5F3DBA7}"/>
              </a:ext>
            </a:extLst>
          </p:cNvPr>
          <p:cNvSpPr>
            <a:spLocks noChangeShapeType="1"/>
          </p:cNvSpPr>
          <p:nvPr/>
        </p:nvSpPr>
        <p:spPr bwMode="auto">
          <a:xfrm>
            <a:off x="7900988" y="5454442"/>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14">
            <a:extLst>
              <a:ext uri="{FF2B5EF4-FFF2-40B4-BE49-F238E27FC236}">
                <a16:creationId xmlns:a16="http://schemas.microsoft.com/office/drawing/2014/main" id="{CE299009-3CA4-4E96-9F4C-908FBC302C77}"/>
              </a:ext>
            </a:extLst>
          </p:cNvPr>
          <p:cNvSpPr>
            <a:spLocks noChangeShapeType="1"/>
          </p:cNvSpPr>
          <p:nvPr/>
        </p:nvSpPr>
        <p:spPr bwMode="auto">
          <a:xfrm>
            <a:off x="7993063" y="5454442"/>
            <a:ext cx="23812" cy="9445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15">
            <a:extLst>
              <a:ext uri="{FF2B5EF4-FFF2-40B4-BE49-F238E27FC236}">
                <a16:creationId xmlns:a16="http://schemas.microsoft.com/office/drawing/2014/main" id="{4DD4B1FE-97FD-445F-94A9-BD227A3AED11}"/>
              </a:ext>
            </a:extLst>
          </p:cNvPr>
          <p:cNvSpPr>
            <a:spLocks noChangeShapeType="1"/>
          </p:cNvSpPr>
          <p:nvPr/>
        </p:nvSpPr>
        <p:spPr bwMode="auto">
          <a:xfrm>
            <a:off x="7900988" y="5759242"/>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13">
            <a:extLst>
              <a:ext uri="{FF2B5EF4-FFF2-40B4-BE49-F238E27FC236}">
                <a16:creationId xmlns:a16="http://schemas.microsoft.com/office/drawing/2014/main" id="{6E38F7FF-ECB9-4242-B452-045797E2223D}"/>
              </a:ext>
            </a:extLst>
          </p:cNvPr>
          <p:cNvSpPr>
            <a:spLocks noChangeShapeType="1"/>
          </p:cNvSpPr>
          <p:nvPr/>
        </p:nvSpPr>
        <p:spPr bwMode="auto">
          <a:xfrm>
            <a:off x="7908925" y="6081504"/>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51" name="Text Box 35">
            <a:extLst>
              <a:ext uri="{FF2B5EF4-FFF2-40B4-BE49-F238E27FC236}">
                <a16:creationId xmlns:a16="http://schemas.microsoft.com/office/drawing/2014/main" id="{847439BD-F329-4459-BD44-0035324586A7}"/>
              </a:ext>
            </a:extLst>
          </p:cNvPr>
          <p:cNvSpPr txBox="1">
            <a:spLocks noChangeArrowheads="1"/>
          </p:cNvSpPr>
          <p:nvPr/>
        </p:nvSpPr>
        <p:spPr bwMode="auto">
          <a:xfrm>
            <a:off x="8153400" y="4997242"/>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rgbClr val="0000FF"/>
                </a:solidFill>
              </a:rPr>
              <a:t>CK</a:t>
            </a:r>
          </a:p>
        </p:txBody>
      </p:sp>
      <p:sp>
        <p:nvSpPr>
          <p:cNvPr id="52" name="Text Box 37">
            <a:extLst>
              <a:ext uri="{FF2B5EF4-FFF2-40B4-BE49-F238E27FC236}">
                <a16:creationId xmlns:a16="http://schemas.microsoft.com/office/drawing/2014/main" id="{22866A5B-1203-4110-B046-E45892F5ECC7}"/>
              </a:ext>
            </a:extLst>
          </p:cNvPr>
          <p:cNvSpPr txBox="1">
            <a:spLocks noChangeArrowheads="1"/>
          </p:cNvSpPr>
          <p:nvPr/>
        </p:nvSpPr>
        <p:spPr bwMode="auto">
          <a:xfrm>
            <a:off x="8156575" y="6238667"/>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bg1">
                    <a:lumMod val="75000"/>
                  </a:schemeClr>
                </a:solidFill>
              </a:rPr>
              <a:t>ICRS</a:t>
            </a:r>
          </a:p>
        </p:txBody>
      </p:sp>
      <p:sp>
        <p:nvSpPr>
          <p:cNvPr id="53" name="Text Box 40">
            <a:extLst>
              <a:ext uri="{FF2B5EF4-FFF2-40B4-BE49-F238E27FC236}">
                <a16:creationId xmlns:a16="http://schemas.microsoft.com/office/drawing/2014/main" id="{84D82AF7-AF97-47EB-99F3-42407CDA2474}"/>
              </a:ext>
            </a:extLst>
          </p:cNvPr>
          <p:cNvSpPr txBox="1">
            <a:spLocks noChangeArrowheads="1"/>
          </p:cNvSpPr>
          <p:nvPr/>
        </p:nvSpPr>
        <p:spPr bwMode="auto">
          <a:xfrm>
            <a:off x="8161337" y="5937042"/>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bg1">
                    <a:lumMod val="75000"/>
                  </a:schemeClr>
                </a:solidFill>
              </a:rPr>
              <a:t>CXL</a:t>
            </a:r>
          </a:p>
        </p:txBody>
      </p:sp>
      <p:sp>
        <p:nvSpPr>
          <p:cNvPr id="54" name="Text Box 40">
            <a:extLst>
              <a:ext uri="{FF2B5EF4-FFF2-40B4-BE49-F238E27FC236}">
                <a16:creationId xmlns:a16="http://schemas.microsoft.com/office/drawing/2014/main" id="{FE597447-E0B2-4123-B6B9-D14E9F32E289}"/>
              </a:ext>
            </a:extLst>
          </p:cNvPr>
          <p:cNvSpPr txBox="1">
            <a:spLocks noChangeArrowheads="1"/>
          </p:cNvSpPr>
          <p:nvPr/>
        </p:nvSpPr>
        <p:spPr bwMode="auto">
          <a:xfrm>
            <a:off x="8153400" y="5309979"/>
            <a:ext cx="484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dirty="0"/>
              <a:t>SAI</a:t>
            </a:r>
          </a:p>
        </p:txBody>
      </p:sp>
      <p:sp>
        <p:nvSpPr>
          <p:cNvPr id="55" name="Line 15">
            <a:extLst>
              <a:ext uri="{FF2B5EF4-FFF2-40B4-BE49-F238E27FC236}">
                <a16:creationId xmlns:a16="http://schemas.microsoft.com/office/drawing/2014/main" id="{5BECD71A-D8DE-4C6C-BFC3-4CD904AF1AC3}"/>
              </a:ext>
            </a:extLst>
          </p:cNvPr>
          <p:cNvSpPr>
            <a:spLocks noChangeShapeType="1"/>
          </p:cNvSpPr>
          <p:nvPr/>
        </p:nvSpPr>
        <p:spPr bwMode="auto">
          <a:xfrm>
            <a:off x="7924800" y="6400592"/>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56" name="Text Box 40">
            <a:extLst>
              <a:ext uri="{FF2B5EF4-FFF2-40B4-BE49-F238E27FC236}">
                <a16:creationId xmlns:a16="http://schemas.microsoft.com/office/drawing/2014/main" id="{745CC5AB-F9F8-4815-8825-76A0ECCD4FEA}"/>
              </a:ext>
            </a:extLst>
          </p:cNvPr>
          <p:cNvSpPr txBox="1">
            <a:spLocks noChangeArrowheads="1"/>
          </p:cNvSpPr>
          <p:nvPr/>
        </p:nvSpPr>
        <p:spPr bwMode="auto">
          <a:xfrm>
            <a:off x="8153400" y="5630654"/>
            <a:ext cx="493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rgbClr val="0000FF"/>
                </a:solidFill>
              </a:rPr>
              <a:t>CRI</a:t>
            </a:r>
          </a:p>
        </p:txBody>
      </p:sp>
      <p:sp>
        <p:nvSpPr>
          <p:cNvPr id="57" name="Text Box 25">
            <a:extLst>
              <a:ext uri="{FF2B5EF4-FFF2-40B4-BE49-F238E27FC236}">
                <a16:creationId xmlns:a16="http://schemas.microsoft.com/office/drawing/2014/main" id="{AF1AA7E0-1139-4996-863C-0964AE815295}"/>
              </a:ext>
            </a:extLst>
          </p:cNvPr>
          <p:cNvSpPr txBox="1">
            <a:spLocks noChangeArrowheads="1"/>
          </p:cNvSpPr>
          <p:nvPr/>
        </p:nvSpPr>
        <p:spPr bwMode="auto">
          <a:xfrm>
            <a:off x="4434763" y="6199257"/>
            <a:ext cx="3534942"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I</a:t>
            </a:r>
            <a:r>
              <a:rPr lang="en-US" altLang="en-US" sz="1600" dirty="0">
                <a:solidFill>
                  <a:schemeClr val="bg1">
                    <a:lumMod val="75000"/>
                  </a:schemeClr>
                </a:solidFill>
              </a:rPr>
              <a:t>ntrastromal </a:t>
            </a:r>
            <a:r>
              <a:rPr lang="en-US" altLang="en-US" sz="1700" b="1" dirty="0">
                <a:solidFill>
                  <a:schemeClr val="bg1">
                    <a:lumMod val="75000"/>
                  </a:schemeClr>
                </a:solidFill>
              </a:rPr>
              <a:t>C</a:t>
            </a:r>
            <a:r>
              <a:rPr lang="en-US" altLang="en-US" sz="1600" dirty="0">
                <a:solidFill>
                  <a:schemeClr val="bg1">
                    <a:lumMod val="75000"/>
                  </a:schemeClr>
                </a:solidFill>
              </a:rPr>
              <a:t>orneal </a:t>
            </a:r>
            <a:r>
              <a:rPr lang="en-US" altLang="en-US" sz="1700" b="1" dirty="0">
                <a:solidFill>
                  <a:schemeClr val="bg1">
                    <a:lumMod val="75000"/>
                  </a:schemeClr>
                </a:solidFill>
              </a:rPr>
              <a:t>R</a:t>
            </a:r>
            <a:r>
              <a:rPr lang="en-US" altLang="en-US" sz="1600" dirty="0">
                <a:solidFill>
                  <a:schemeClr val="bg1">
                    <a:lumMod val="75000"/>
                  </a:schemeClr>
                </a:solidFill>
              </a:rPr>
              <a:t>ing </a:t>
            </a:r>
            <a:r>
              <a:rPr lang="en-US" altLang="en-US" sz="1700" b="1" dirty="0">
                <a:solidFill>
                  <a:schemeClr val="bg1">
                    <a:lumMod val="75000"/>
                  </a:schemeClr>
                </a:solidFill>
              </a:rPr>
              <a:t>S</a:t>
            </a:r>
            <a:r>
              <a:rPr lang="en-US" altLang="en-US" sz="1600" dirty="0">
                <a:solidFill>
                  <a:schemeClr val="bg1">
                    <a:lumMod val="75000"/>
                  </a:schemeClr>
                </a:solidFill>
              </a:rPr>
              <a:t>egments</a:t>
            </a:r>
          </a:p>
        </p:txBody>
      </p:sp>
      <p:sp>
        <p:nvSpPr>
          <p:cNvPr id="58" name="Text Box 25">
            <a:extLst>
              <a:ext uri="{FF2B5EF4-FFF2-40B4-BE49-F238E27FC236}">
                <a16:creationId xmlns:a16="http://schemas.microsoft.com/office/drawing/2014/main" id="{9FFB1EB1-E721-4D0E-938A-B988B363FFC2}"/>
              </a:ext>
            </a:extLst>
          </p:cNvPr>
          <p:cNvSpPr txBox="1">
            <a:spLocks noChangeArrowheads="1"/>
          </p:cNvSpPr>
          <p:nvPr/>
        </p:nvSpPr>
        <p:spPr bwMode="auto">
          <a:xfrm>
            <a:off x="5846987" y="5272777"/>
            <a:ext cx="207781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t>S</a:t>
            </a:r>
            <a:r>
              <a:rPr lang="en-US" altLang="en-US" sz="1600" dirty="0"/>
              <a:t>mall</a:t>
            </a:r>
            <a:r>
              <a:rPr lang="en-US" altLang="en-US" sz="1700" dirty="0"/>
              <a:t> </a:t>
            </a:r>
            <a:r>
              <a:rPr lang="en-US" altLang="en-US" sz="1700" b="1" dirty="0"/>
              <a:t>A</a:t>
            </a:r>
            <a:r>
              <a:rPr lang="en-US" altLang="en-US" sz="1600" dirty="0"/>
              <a:t>perture</a:t>
            </a:r>
            <a:r>
              <a:rPr lang="en-US" altLang="en-US" sz="1700" dirty="0"/>
              <a:t> </a:t>
            </a:r>
            <a:r>
              <a:rPr lang="en-US" altLang="en-US" sz="1700" b="1" dirty="0"/>
              <a:t>I</a:t>
            </a:r>
            <a:r>
              <a:rPr lang="en-US" altLang="en-US" sz="1600" dirty="0"/>
              <a:t>nlay</a:t>
            </a:r>
          </a:p>
        </p:txBody>
      </p:sp>
      <p:sp>
        <p:nvSpPr>
          <p:cNvPr id="60" name="Text Box 25">
            <a:extLst>
              <a:ext uri="{FF2B5EF4-FFF2-40B4-BE49-F238E27FC236}">
                <a16:creationId xmlns:a16="http://schemas.microsoft.com/office/drawing/2014/main" id="{7A954115-1074-425A-976D-93E9F3531E73}"/>
              </a:ext>
            </a:extLst>
          </p:cNvPr>
          <p:cNvSpPr txBox="1">
            <a:spLocks noChangeArrowheads="1"/>
          </p:cNvSpPr>
          <p:nvPr/>
        </p:nvSpPr>
        <p:spPr bwMode="auto">
          <a:xfrm>
            <a:off x="5494748" y="5891074"/>
            <a:ext cx="246894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C</a:t>
            </a:r>
            <a:r>
              <a:rPr lang="en-US" altLang="en-US" sz="1600" dirty="0">
                <a:solidFill>
                  <a:schemeClr val="bg1">
                    <a:lumMod val="75000"/>
                  </a:schemeClr>
                </a:solidFill>
              </a:rPr>
              <a:t>orneal </a:t>
            </a:r>
            <a:r>
              <a:rPr lang="en-US" altLang="en-US" sz="1700" b="1" dirty="0">
                <a:solidFill>
                  <a:schemeClr val="bg1">
                    <a:lumMod val="75000"/>
                  </a:schemeClr>
                </a:solidFill>
              </a:rPr>
              <a:t>CROSS</a:t>
            </a:r>
            <a:r>
              <a:rPr lang="en-US" altLang="en-US" sz="1600" dirty="0">
                <a:solidFill>
                  <a:schemeClr val="bg1">
                    <a:lumMod val="75000"/>
                  </a:schemeClr>
                </a:solidFill>
              </a:rPr>
              <a:t> </a:t>
            </a:r>
            <a:r>
              <a:rPr lang="en-US" altLang="en-US" sz="1700" b="1" dirty="0">
                <a:solidFill>
                  <a:schemeClr val="bg1">
                    <a:lumMod val="75000"/>
                  </a:schemeClr>
                </a:solidFill>
              </a:rPr>
              <a:t>L</a:t>
            </a:r>
            <a:r>
              <a:rPr lang="en-US" altLang="en-US" sz="1600" dirty="0">
                <a:solidFill>
                  <a:schemeClr val="bg1">
                    <a:lumMod val="75000"/>
                  </a:schemeClr>
                </a:solidFill>
              </a:rPr>
              <a:t>inking</a:t>
            </a:r>
          </a:p>
        </p:txBody>
      </p:sp>
      <p:sp>
        <p:nvSpPr>
          <p:cNvPr id="61" name="Text Box 25">
            <a:extLst>
              <a:ext uri="{FF2B5EF4-FFF2-40B4-BE49-F238E27FC236}">
                <a16:creationId xmlns:a16="http://schemas.microsoft.com/office/drawing/2014/main" id="{10027FF6-B77F-4F32-8353-5C0E4C9CCC5F}"/>
              </a:ext>
            </a:extLst>
          </p:cNvPr>
          <p:cNvSpPr txBox="1">
            <a:spLocks noChangeArrowheads="1"/>
          </p:cNvSpPr>
          <p:nvPr/>
        </p:nvSpPr>
        <p:spPr bwMode="auto">
          <a:xfrm>
            <a:off x="5462266" y="5572780"/>
            <a:ext cx="246253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rgbClr val="0000FF"/>
                </a:solidFill>
              </a:rPr>
              <a:t>C</a:t>
            </a:r>
            <a:r>
              <a:rPr lang="en-US" altLang="en-US" sz="1600" dirty="0">
                <a:solidFill>
                  <a:srgbClr val="0000FF"/>
                </a:solidFill>
              </a:rPr>
              <a:t>orneal</a:t>
            </a:r>
            <a:r>
              <a:rPr lang="en-US" altLang="en-US" sz="1700" dirty="0">
                <a:solidFill>
                  <a:srgbClr val="0000FF"/>
                </a:solidFill>
              </a:rPr>
              <a:t> </a:t>
            </a:r>
            <a:r>
              <a:rPr lang="en-US" altLang="en-US" sz="1700" b="1" dirty="0">
                <a:solidFill>
                  <a:srgbClr val="0000FF"/>
                </a:solidFill>
              </a:rPr>
              <a:t>R</a:t>
            </a:r>
            <a:r>
              <a:rPr lang="en-US" altLang="en-US" sz="1600" dirty="0">
                <a:solidFill>
                  <a:srgbClr val="0000FF"/>
                </a:solidFill>
              </a:rPr>
              <a:t>eshaping</a:t>
            </a:r>
            <a:r>
              <a:rPr lang="en-US" altLang="en-US" sz="1700" dirty="0">
                <a:solidFill>
                  <a:srgbClr val="0000FF"/>
                </a:solidFill>
              </a:rPr>
              <a:t> </a:t>
            </a:r>
            <a:r>
              <a:rPr lang="en-US" altLang="en-US" sz="1700" b="1" dirty="0">
                <a:solidFill>
                  <a:srgbClr val="0000FF"/>
                </a:solidFill>
              </a:rPr>
              <a:t>I</a:t>
            </a:r>
            <a:r>
              <a:rPr lang="en-US" altLang="en-US" sz="1600" dirty="0">
                <a:solidFill>
                  <a:srgbClr val="0000FF"/>
                </a:solidFill>
              </a:rPr>
              <a:t>nlay</a:t>
            </a:r>
          </a:p>
        </p:txBody>
      </p:sp>
      <p:sp>
        <p:nvSpPr>
          <p:cNvPr id="62" name="Text Box 36">
            <a:extLst>
              <a:ext uri="{FF2B5EF4-FFF2-40B4-BE49-F238E27FC236}">
                <a16:creationId xmlns:a16="http://schemas.microsoft.com/office/drawing/2014/main" id="{FD2E54F2-4187-4702-82CD-2EF75A517BFA}"/>
              </a:ext>
            </a:extLst>
          </p:cNvPr>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t>Other</a:t>
            </a:r>
          </a:p>
        </p:txBody>
      </p:sp>
      <p:sp>
        <p:nvSpPr>
          <p:cNvPr id="2" name="Frame 1">
            <a:extLst>
              <a:ext uri="{FF2B5EF4-FFF2-40B4-BE49-F238E27FC236}">
                <a16:creationId xmlns:a16="http://schemas.microsoft.com/office/drawing/2014/main" id="{7E2196BB-D8BA-45F3-ACB6-F7D771D93B73}"/>
              </a:ext>
            </a:extLst>
          </p:cNvPr>
          <p:cNvSpPr/>
          <p:nvPr/>
        </p:nvSpPr>
        <p:spPr>
          <a:xfrm>
            <a:off x="3200400" y="5905610"/>
            <a:ext cx="5483078" cy="45719"/>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 name="Left Brace 3">
            <a:extLst>
              <a:ext uri="{FF2B5EF4-FFF2-40B4-BE49-F238E27FC236}">
                <a16:creationId xmlns:a16="http://schemas.microsoft.com/office/drawing/2014/main" id="{0D0FE0BF-1ABC-47B6-9202-DBDFCF76FB2C}"/>
              </a:ext>
            </a:extLst>
          </p:cNvPr>
          <p:cNvSpPr/>
          <p:nvPr/>
        </p:nvSpPr>
        <p:spPr>
          <a:xfrm>
            <a:off x="4114800" y="4997242"/>
            <a:ext cx="295051" cy="869223"/>
          </a:xfrm>
          <a:prstGeom prst="leftBrace">
            <a:avLst/>
          </a:prstGeom>
          <a:ln w="34925">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BE888BE1-26F3-4277-83B4-F424B93B1F20}"/>
              </a:ext>
            </a:extLst>
          </p:cNvPr>
          <p:cNvSpPr txBox="1"/>
          <p:nvPr/>
        </p:nvSpPr>
        <p:spPr>
          <a:xfrm>
            <a:off x="2363715" y="5186650"/>
            <a:ext cx="1751085" cy="528350"/>
          </a:xfrm>
          <a:prstGeom prst="rect">
            <a:avLst/>
          </a:prstGeom>
          <a:noFill/>
        </p:spPr>
        <p:txBody>
          <a:bodyPr wrap="square" rtlCol="0">
            <a:spAutoFit/>
          </a:bodyPr>
          <a:lstStyle/>
          <a:p>
            <a:pPr algn="r">
              <a:lnSpc>
                <a:spcPts val="1700"/>
              </a:lnSpc>
            </a:pPr>
            <a:r>
              <a:rPr lang="en-US" sz="1600" i="1" dirty="0"/>
              <a:t>These three treat </a:t>
            </a:r>
            <a:r>
              <a:rPr lang="en-US" sz="1600" dirty="0"/>
              <a:t>presbyopia</a:t>
            </a:r>
          </a:p>
        </p:txBody>
      </p:sp>
    </p:spTree>
    <p:extLst>
      <p:ext uri="{BB962C8B-B14F-4D97-AF65-F5344CB8AC3E}">
        <p14:creationId xmlns:p14="http://schemas.microsoft.com/office/powerpoint/2010/main" val="153764359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 Box 25">
            <a:extLst>
              <a:ext uri="{FF2B5EF4-FFF2-40B4-BE49-F238E27FC236}">
                <a16:creationId xmlns:a16="http://schemas.microsoft.com/office/drawing/2014/main" id="{B74985BD-0F28-4D21-A4BA-4C21D6AF639E}"/>
              </a:ext>
            </a:extLst>
          </p:cNvPr>
          <p:cNvSpPr txBox="1">
            <a:spLocks noChangeArrowheads="1"/>
          </p:cNvSpPr>
          <p:nvPr/>
        </p:nvSpPr>
        <p:spPr bwMode="auto">
          <a:xfrm>
            <a:off x="5497853" y="4963940"/>
            <a:ext cx="243688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rgbClr val="0000FF"/>
                </a:solidFill>
              </a:rPr>
              <a:t>C</a:t>
            </a:r>
            <a:r>
              <a:rPr lang="en-US" altLang="en-US" sz="1600" dirty="0">
                <a:solidFill>
                  <a:srgbClr val="0000FF"/>
                </a:solidFill>
              </a:rPr>
              <a:t>onductive </a:t>
            </a:r>
            <a:r>
              <a:rPr lang="en-US" altLang="en-US" sz="1700" b="1" dirty="0">
                <a:solidFill>
                  <a:srgbClr val="0000FF"/>
                </a:solidFill>
              </a:rPr>
              <a:t>K</a:t>
            </a:r>
            <a:r>
              <a:rPr lang="en-US" altLang="en-US" sz="1600" dirty="0">
                <a:solidFill>
                  <a:srgbClr val="0000FF"/>
                </a:solidFill>
              </a:rPr>
              <a:t>eratoplasty</a:t>
            </a:r>
          </a:p>
        </p:txBody>
      </p:sp>
      <p:sp>
        <p:nvSpPr>
          <p:cNvPr id="75778" name="Text Box 3"/>
          <p:cNvSpPr txBox="1">
            <a:spLocks noChangeArrowheads="1"/>
          </p:cNvSpPr>
          <p:nvPr/>
        </p:nvSpPr>
        <p:spPr bwMode="auto">
          <a:xfrm>
            <a:off x="3960813" y="762000"/>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7577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75780" name="Text Box 5"/>
          <p:cNvSpPr txBox="1">
            <a:spLocks noChangeArrowheads="1"/>
          </p:cNvSpPr>
          <p:nvPr/>
        </p:nvSpPr>
        <p:spPr bwMode="auto">
          <a:xfrm>
            <a:off x="4416278" y="3048000"/>
            <a:ext cx="1146468"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7578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2" name="Line 7"/>
          <p:cNvSpPr>
            <a:spLocks noChangeShapeType="1"/>
          </p:cNvSpPr>
          <p:nvPr/>
        </p:nvSpPr>
        <p:spPr bwMode="auto">
          <a:xfrm>
            <a:off x="4724400" y="1474788"/>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3" name="Line 8"/>
          <p:cNvSpPr>
            <a:spLocks noChangeShapeType="1"/>
          </p:cNvSpPr>
          <p:nvPr/>
        </p:nvSpPr>
        <p:spPr bwMode="auto">
          <a:xfrm flipH="1">
            <a:off x="5424488"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4" name="Line 9"/>
          <p:cNvSpPr>
            <a:spLocks noChangeShapeType="1"/>
          </p:cNvSpPr>
          <p:nvPr/>
        </p:nvSpPr>
        <p:spPr bwMode="auto">
          <a:xfrm>
            <a:off x="6583363" y="2544763"/>
            <a:ext cx="1417637" cy="415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5" name="Text Box 36"/>
          <p:cNvSpPr txBox="1">
            <a:spLocks noChangeArrowheads="1"/>
          </p:cNvSpPr>
          <p:nvPr/>
        </p:nvSpPr>
        <p:spPr bwMode="auto">
          <a:xfrm>
            <a:off x="6248400" y="3068638"/>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solidFill>
                  <a:schemeClr val="bg1">
                    <a:lumMod val="75000"/>
                  </a:schemeClr>
                </a:solidFill>
              </a:rPr>
              <a:t>Laser</a:t>
            </a:r>
          </a:p>
        </p:txBody>
      </p:sp>
      <p:sp>
        <p:nvSpPr>
          <p:cNvPr id="757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6EF3252-6681-4659-95F8-1003B78F1A8A}" type="slidenum">
              <a:rPr lang="en-US" altLang="en-US" sz="1000" smtClean="0"/>
              <a:pPr>
                <a:spcBef>
                  <a:spcPct val="0"/>
                </a:spcBef>
                <a:buClrTx/>
                <a:buSzTx/>
                <a:buFontTx/>
                <a:buNone/>
              </a:pPr>
              <a:t>167</a:t>
            </a:fld>
            <a:endParaRPr lang="en-US" altLang="en-US" sz="1000"/>
          </a:p>
        </p:txBody>
      </p:sp>
      <p:sp>
        <p:nvSpPr>
          <p:cNvPr id="75792" name="Rectangle 2"/>
          <p:cNvSpPr>
            <a:spLocks noGrp="1" noChangeArrowheads="1"/>
          </p:cNvSpPr>
          <p:nvPr>
            <p:ph type="title"/>
          </p:nvPr>
        </p:nvSpPr>
        <p:spPr>
          <a:xfrm>
            <a:off x="457200" y="122238"/>
            <a:ext cx="7543800" cy="555625"/>
          </a:xfrm>
        </p:spPr>
        <p:txBody>
          <a:bodyPr/>
          <a:lstStyle/>
          <a:p>
            <a:pPr eaLnBrk="1" hangingPunct="1"/>
            <a:r>
              <a:rPr lang="en-US" altLang="en-US" sz="3200" b="0" dirty="0"/>
              <a:t>Refractive Surgery Overview</a:t>
            </a:r>
          </a:p>
        </p:txBody>
      </p:sp>
      <p:sp>
        <p:nvSpPr>
          <p:cNvPr id="75794" name="Text Box 4"/>
          <p:cNvSpPr txBox="1">
            <a:spLocks noChangeArrowheads="1"/>
          </p:cNvSpPr>
          <p:nvPr/>
        </p:nvSpPr>
        <p:spPr bwMode="auto">
          <a:xfrm>
            <a:off x="1403350"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75795"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Pseudophakic</a:t>
            </a:r>
          </a:p>
        </p:txBody>
      </p:sp>
      <p:sp>
        <p:nvSpPr>
          <p:cNvPr id="75796"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7"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8"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cxnSp>
        <p:nvCxnSpPr>
          <p:cNvPr id="14" name="Straight Arrow Connector 13"/>
          <p:cNvCxnSpPr>
            <a:stCxn id="75783" idx="0"/>
          </p:cNvCxnSpPr>
          <p:nvPr/>
        </p:nvCxnSpPr>
        <p:spPr>
          <a:xfrm>
            <a:off x="6583363" y="2522538"/>
            <a:ext cx="0" cy="4492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Line 11">
            <a:extLst>
              <a:ext uri="{FF2B5EF4-FFF2-40B4-BE49-F238E27FC236}">
                <a16:creationId xmlns:a16="http://schemas.microsoft.com/office/drawing/2014/main" id="{875003D2-F497-4AFF-93D3-904C47FEA379}"/>
              </a:ext>
            </a:extLst>
          </p:cNvPr>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3">
            <a:extLst>
              <a:ext uri="{FF2B5EF4-FFF2-40B4-BE49-F238E27FC236}">
                <a16:creationId xmlns:a16="http://schemas.microsoft.com/office/drawing/2014/main" id="{17085238-D0F2-41D2-B701-51BEB9A7AD1A}"/>
              </a:ext>
            </a:extLst>
          </p:cNvPr>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5">
            <a:extLst>
              <a:ext uri="{FF2B5EF4-FFF2-40B4-BE49-F238E27FC236}">
                <a16:creationId xmlns:a16="http://schemas.microsoft.com/office/drawing/2014/main" id="{594AEAD0-AC3F-47EB-8BDF-7449769FF754}"/>
              </a:ext>
            </a:extLst>
          </p:cNvPr>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1">
            <a:extLst>
              <a:ext uri="{FF2B5EF4-FFF2-40B4-BE49-F238E27FC236}">
                <a16:creationId xmlns:a16="http://schemas.microsoft.com/office/drawing/2014/main" id="{8006F3EE-2D34-424C-A3FC-DF34FB3A14C6}"/>
              </a:ext>
            </a:extLst>
          </p:cNvPr>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3">
            <a:extLst>
              <a:ext uri="{FF2B5EF4-FFF2-40B4-BE49-F238E27FC236}">
                <a16:creationId xmlns:a16="http://schemas.microsoft.com/office/drawing/2014/main" id="{B420A104-E742-4025-B2C6-48E8B991CCA9}"/>
              </a:ext>
            </a:extLst>
          </p:cNvPr>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5">
            <a:extLst>
              <a:ext uri="{FF2B5EF4-FFF2-40B4-BE49-F238E27FC236}">
                <a16:creationId xmlns:a16="http://schemas.microsoft.com/office/drawing/2014/main" id="{C27F41C3-22E0-4253-B5CD-1628190B702C}"/>
              </a:ext>
            </a:extLst>
          </p:cNvPr>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5" name="Straight Connector 24">
            <a:extLst>
              <a:ext uri="{FF2B5EF4-FFF2-40B4-BE49-F238E27FC236}">
                <a16:creationId xmlns:a16="http://schemas.microsoft.com/office/drawing/2014/main" id="{2F0E6575-37AF-43A8-B59F-A9659165FD9B}"/>
              </a:ext>
            </a:extLst>
          </p:cNvPr>
          <p:cNvCxnSpPr/>
          <p:nvPr/>
        </p:nvCxnSpPr>
        <p:spPr>
          <a:xfrm>
            <a:off x="6400800" y="3429000"/>
            <a:ext cx="0" cy="1371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 Box 35">
            <a:extLst>
              <a:ext uri="{FF2B5EF4-FFF2-40B4-BE49-F238E27FC236}">
                <a16:creationId xmlns:a16="http://schemas.microsoft.com/office/drawing/2014/main" id="{224E2072-3937-4C60-B2D4-6266344C5CBB}"/>
              </a:ext>
            </a:extLst>
          </p:cNvPr>
          <p:cNvSpPr txBox="1">
            <a:spLocks noChangeArrowheads="1"/>
          </p:cNvSpPr>
          <p:nvPr/>
        </p:nvSpPr>
        <p:spPr bwMode="auto">
          <a:xfrm>
            <a:off x="6530381" y="3429006"/>
            <a:ext cx="55496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27" name="Text Box 37">
            <a:extLst>
              <a:ext uri="{FF2B5EF4-FFF2-40B4-BE49-F238E27FC236}">
                <a16:creationId xmlns:a16="http://schemas.microsoft.com/office/drawing/2014/main" id="{6D2C7C62-6908-4663-B635-5164A6F722DA}"/>
              </a:ext>
            </a:extLst>
          </p:cNvPr>
          <p:cNvSpPr txBox="1">
            <a:spLocks noChangeArrowheads="1"/>
          </p:cNvSpPr>
          <p:nvPr/>
        </p:nvSpPr>
        <p:spPr bwMode="auto">
          <a:xfrm>
            <a:off x="6533556" y="3733806"/>
            <a:ext cx="76495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28" name="Text Box 37">
            <a:extLst>
              <a:ext uri="{FF2B5EF4-FFF2-40B4-BE49-F238E27FC236}">
                <a16:creationId xmlns:a16="http://schemas.microsoft.com/office/drawing/2014/main" id="{CD492C5B-F700-4065-9F56-38E1AE7A9DE2}"/>
              </a:ext>
            </a:extLst>
          </p:cNvPr>
          <p:cNvSpPr txBox="1">
            <a:spLocks noChangeArrowheads="1"/>
          </p:cNvSpPr>
          <p:nvPr/>
        </p:nvSpPr>
        <p:spPr bwMode="auto">
          <a:xfrm>
            <a:off x="6549431" y="4343406"/>
            <a:ext cx="694421"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29" name="Text Box 40">
            <a:extLst>
              <a:ext uri="{FF2B5EF4-FFF2-40B4-BE49-F238E27FC236}">
                <a16:creationId xmlns:a16="http://schemas.microsoft.com/office/drawing/2014/main" id="{6A206956-31B0-4485-BC75-F4729D8B3CD6}"/>
              </a:ext>
            </a:extLst>
          </p:cNvPr>
          <p:cNvSpPr txBox="1">
            <a:spLocks noChangeArrowheads="1"/>
          </p:cNvSpPr>
          <p:nvPr/>
        </p:nvSpPr>
        <p:spPr bwMode="auto">
          <a:xfrm>
            <a:off x="6543087" y="4648206"/>
            <a:ext cx="73289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30" name="Text Box 40">
            <a:extLst>
              <a:ext uri="{FF2B5EF4-FFF2-40B4-BE49-F238E27FC236}">
                <a16:creationId xmlns:a16="http://schemas.microsoft.com/office/drawing/2014/main" id="{72DA77EC-16CE-40F2-8501-BCBA4588F62F}"/>
              </a:ext>
            </a:extLst>
          </p:cNvPr>
          <p:cNvSpPr txBox="1">
            <a:spLocks noChangeArrowheads="1"/>
          </p:cNvSpPr>
          <p:nvPr/>
        </p:nvSpPr>
        <p:spPr bwMode="auto">
          <a:xfrm>
            <a:off x="6530381" y="4038606"/>
            <a:ext cx="1013419"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31" name="Line 10">
            <a:extLst>
              <a:ext uri="{FF2B5EF4-FFF2-40B4-BE49-F238E27FC236}">
                <a16:creationId xmlns:a16="http://schemas.microsoft.com/office/drawing/2014/main" id="{15ACC7BA-4575-42F4-9F7D-3D5B281D7B72}"/>
              </a:ext>
            </a:extLst>
          </p:cNvPr>
          <p:cNvSpPr>
            <a:spLocks noChangeShapeType="1"/>
          </p:cNvSpPr>
          <p:nvPr/>
        </p:nvSpPr>
        <p:spPr bwMode="auto">
          <a:xfrm>
            <a:off x="4868863" y="34064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2" name="Line 11">
            <a:extLst>
              <a:ext uri="{FF2B5EF4-FFF2-40B4-BE49-F238E27FC236}">
                <a16:creationId xmlns:a16="http://schemas.microsoft.com/office/drawing/2014/main" id="{4E9DE7DE-8D8F-4E4B-AF40-C6772745F552}"/>
              </a:ext>
            </a:extLst>
          </p:cNvPr>
          <p:cNvSpPr>
            <a:spLocks noChangeShapeType="1"/>
          </p:cNvSpPr>
          <p:nvPr/>
        </p:nvSpPr>
        <p:spPr bwMode="auto">
          <a:xfrm>
            <a:off x="4724400" y="35588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3" name="Line 12">
            <a:extLst>
              <a:ext uri="{FF2B5EF4-FFF2-40B4-BE49-F238E27FC236}">
                <a16:creationId xmlns:a16="http://schemas.microsoft.com/office/drawing/2014/main" id="{631B6E9D-AA65-47BE-AED9-27AA6CC1B6AC}"/>
              </a:ext>
            </a:extLst>
          </p:cNvPr>
          <p:cNvSpPr>
            <a:spLocks noChangeShapeType="1"/>
          </p:cNvSpPr>
          <p:nvPr/>
        </p:nvSpPr>
        <p:spPr bwMode="auto">
          <a:xfrm>
            <a:off x="4868863" y="35588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4" name="Line 13">
            <a:extLst>
              <a:ext uri="{FF2B5EF4-FFF2-40B4-BE49-F238E27FC236}">
                <a16:creationId xmlns:a16="http://schemas.microsoft.com/office/drawing/2014/main" id="{869F0C8A-D764-4F7C-9049-488452FA4697}"/>
              </a:ext>
            </a:extLst>
          </p:cNvPr>
          <p:cNvSpPr>
            <a:spLocks noChangeShapeType="1"/>
          </p:cNvSpPr>
          <p:nvPr/>
        </p:nvSpPr>
        <p:spPr bwMode="auto">
          <a:xfrm>
            <a:off x="4724400" y="38636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5" name="Line 14">
            <a:extLst>
              <a:ext uri="{FF2B5EF4-FFF2-40B4-BE49-F238E27FC236}">
                <a16:creationId xmlns:a16="http://schemas.microsoft.com/office/drawing/2014/main" id="{89252AA7-D550-48AA-A6EB-2B05998E5CAB}"/>
              </a:ext>
            </a:extLst>
          </p:cNvPr>
          <p:cNvSpPr>
            <a:spLocks noChangeShapeType="1"/>
          </p:cNvSpPr>
          <p:nvPr/>
        </p:nvSpPr>
        <p:spPr bwMode="auto">
          <a:xfrm>
            <a:off x="4868863" y="38636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6" name="Line 15">
            <a:extLst>
              <a:ext uri="{FF2B5EF4-FFF2-40B4-BE49-F238E27FC236}">
                <a16:creationId xmlns:a16="http://schemas.microsoft.com/office/drawing/2014/main" id="{4D5000C4-91C9-4572-B020-5FA46CDCDD4B}"/>
              </a:ext>
            </a:extLst>
          </p:cNvPr>
          <p:cNvSpPr>
            <a:spLocks noChangeShapeType="1"/>
          </p:cNvSpPr>
          <p:nvPr/>
        </p:nvSpPr>
        <p:spPr bwMode="auto">
          <a:xfrm>
            <a:off x="4724400" y="41684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0" name="Text Box 35">
            <a:extLst>
              <a:ext uri="{FF2B5EF4-FFF2-40B4-BE49-F238E27FC236}">
                <a16:creationId xmlns:a16="http://schemas.microsoft.com/office/drawing/2014/main" id="{7DEF46B5-F715-4B7B-B0EB-BEED7FB46E78}"/>
              </a:ext>
            </a:extLst>
          </p:cNvPr>
          <p:cNvSpPr txBox="1">
            <a:spLocks noChangeArrowheads="1"/>
          </p:cNvSpPr>
          <p:nvPr/>
        </p:nvSpPr>
        <p:spPr bwMode="auto">
          <a:xfrm>
            <a:off x="4953002" y="3406428"/>
            <a:ext cx="444352"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RK</a:t>
            </a:r>
          </a:p>
        </p:txBody>
      </p:sp>
      <p:sp>
        <p:nvSpPr>
          <p:cNvPr id="41" name="Text Box 37">
            <a:extLst>
              <a:ext uri="{FF2B5EF4-FFF2-40B4-BE49-F238E27FC236}">
                <a16:creationId xmlns:a16="http://schemas.microsoft.com/office/drawing/2014/main" id="{685BA597-D6CD-48E2-B397-261D284FAA9A}"/>
              </a:ext>
            </a:extLst>
          </p:cNvPr>
          <p:cNvSpPr txBox="1">
            <a:spLocks noChangeArrowheads="1"/>
          </p:cNvSpPr>
          <p:nvPr/>
        </p:nvSpPr>
        <p:spPr bwMode="auto">
          <a:xfrm>
            <a:off x="4956177" y="3711228"/>
            <a:ext cx="425116"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AK</a:t>
            </a:r>
          </a:p>
        </p:txBody>
      </p:sp>
      <p:sp>
        <p:nvSpPr>
          <p:cNvPr id="42" name="Text Box 40">
            <a:extLst>
              <a:ext uri="{FF2B5EF4-FFF2-40B4-BE49-F238E27FC236}">
                <a16:creationId xmlns:a16="http://schemas.microsoft.com/office/drawing/2014/main" id="{B69419A3-D750-4693-85FB-00936E09DEC1}"/>
              </a:ext>
            </a:extLst>
          </p:cNvPr>
          <p:cNvSpPr txBox="1">
            <a:spLocks noChangeArrowheads="1"/>
          </p:cNvSpPr>
          <p:nvPr/>
        </p:nvSpPr>
        <p:spPr bwMode="auto">
          <a:xfrm>
            <a:off x="4953000" y="4016028"/>
            <a:ext cx="473206"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LRI</a:t>
            </a:r>
          </a:p>
        </p:txBody>
      </p:sp>
      <p:sp>
        <p:nvSpPr>
          <p:cNvPr id="44" name="Line 10">
            <a:extLst>
              <a:ext uri="{FF2B5EF4-FFF2-40B4-BE49-F238E27FC236}">
                <a16:creationId xmlns:a16="http://schemas.microsoft.com/office/drawing/2014/main" id="{9A527789-E390-4240-9032-9352797E20D8}"/>
              </a:ext>
            </a:extLst>
          </p:cNvPr>
          <p:cNvSpPr>
            <a:spLocks noChangeShapeType="1"/>
          </p:cNvSpPr>
          <p:nvPr/>
        </p:nvSpPr>
        <p:spPr bwMode="auto">
          <a:xfrm>
            <a:off x="7975929" y="3382963"/>
            <a:ext cx="17134" cy="18319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11">
            <a:extLst>
              <a:ext uri="{FF2B5EF4-FFF2-40B4-BE49-F238E27FC236}">
                <a16:creationId xmlns:a16="http://schemas.microsoft.com/office/drawing/2014/main" id="{6927E435-4353-4B53-B7F0-070035D490ED}"/>
              </a:ext>
            </a:extLst>
          </p:cNvPr>
          <p:cNvSpPr>
            <a:spLocks noChangeShapeType="1"/>
          </p:cNvSpPr>
          <p:nvPr/>
        </p:nvSpPr>
        <p:spPr bwMode="auto">
          <a:xfrm>
            <a:off x="7900988" y="5149642"/>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12">
            <a:extLst>
              <a:ext uri="{FF2B5EF4-FFF2-40B4-BE49-F238E27FC236}">
                <a16:creationId xmlns:a16="http://schemas.microsoft.com/office/drawing/2014/main" id="{719083F7-C4ED-4439-9581-37C9FCDC3E32}"/>
              </a:ext>
            </a:extLst>
          </p:cNvPr>
          <p:cNvSpPr>
            <a:spLocks noChangeShapeType="1"/>
          </p:cNvSpPr>
          <p:nvPr/>
        </p:nvSpPr>
        <p:spPr bwMode="auto">
          <a:xfrm>
            <a:off x="7993063" y="5149642"/>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13">
            <a:extLst>
              <a:ext uri="{FF2B5EF4-FFF2-40B4-BE49-F238E27FC236}">
                <a16:creationId xmlns:a16="http://schemas.microsoft.com/office/drawing/2014/main" id="{EB1CD613-41F6-421B-909B-8B7CF5F3DBA7}"/>
              </a:ext>
            </a:extLst>
          </p:cNvPr>
          <p:cNvSpPr>
            <a:spLocks noChangeShapeType="1"/>
          </p:cNvSpPr>
          <p:nvPr/>
        </p:nvSpPr>
        <p:spPr bwMode="auto">
          <a:xfrm>
            <a:off x="7900988" y="5454442"/>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14">
            <a:extLst>
              <a:ext uri="{FF2B5EF4-FFF2-40B4-BE49-F238E27FC236}">
                <a16:creationId xmlns:a16="http://schemas.microsoft.com/office/drawing/2014/main" id="{CE299009-3CA4-4E96-9F4C-908FBC302C77}"/>
              </a:ext>
            </a:extLst>
          </p:cNvPr>
          <p:cNvSpPr>
            <a:spLocks noChangeShapeType="1"/>
          </p:cNvSpPr>
          <p:nvPr/>
        </p:nvSpPr>
        <p:spPr bwMode="auto">
          <a:xfrm>
            <a:off x="7993063" y="5454442"/>
            <a:ext cx="23812" cy="9445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15">
            <a:extLst>
              <a:ext uri="{FF2B5EF4-FFF2-40B4-BE49-F238E27FC236}">
                <a16:creationId xmlns:a16="http://schemas.microsoft.com/office/drawing/2014/main" id="{4DD4B1FE-97FD-445F-94A9-BD227A3AED11}"/>
              </a:ext>
            </a:extLst>
          </p:cNvPr>
          <p:cNvSpPr>
            <a:spLocks noChangeShapeType="1"/>
          </p:cNvSpPr>
          <p:nvPr/>
        </p:nvSpPr>
        <p:spPr bwMode="auto">
          <a:xfrm>
            <a:off x="7900988" y="5759242"/>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13">
            <a:extLst>
              <a:ext uri="{FF2B5EF4-FFF2-40B4-BE49-F238E27FC236}">
                <a16:creationId xmlns:a16="http://schemas.microsoft.com/office/drawing/2014/main" id="{6E38F7FF-ECB9-4242-B452-045797E2223D}"/>
              </a:ext>
            </a:extLst>
          </p:cNvPr>
          <p:cNvSpPr>
            <a:spLocks noChangeShapeType="1"/>
          </p:cNvSpPr>
          <p:nvPr/>
        </p:nvSpPr>
        <p:spPr bwMode="auto">
          <a:xfrm>
            <a:off x="7908925" y="6081504"/>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Text Box 35">
            <a:extLst>
              <a:ext uri="{FF2B5EF4-FFF2-40B4-BE49-F238E27FC236}">
                <a16:creationId xmlns:a16="http://schemas.microsoft.com/office/drawing/2014/main" id="{847439BD-F329-4459-BD44-0035324586A7}"/>
              </a:ext>
            </a:extLst>
          </p:cNvPr>
          <p:cNvSpPr txBox="1">
            <a:spLocks noChangeArrowheads="1"/>
          </p:cNvSpPr>
          <p:nvPr/>
        </p:nvSpPr>
        <p:spPr bwMode="auto">
          <a:xfrm>
            <a:off x="8153400" y="4997242"/>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rgbClr val="0000FF"/>
                </a:solidFill>
              </a:rPr>
              <a:t>CK</a:t>
            </a:r>
          </a:p>
        </p:txBody>
      </p:sp>
      <p:sp>
        <p:nvSpPr>
          <p:cNvPr id="52" name="Text Box 37">
            <a:extLst>
              <a:ext uri="{FF2B5EF4-FFF2-40B4-BE49-F238E27FC236}">
                <a16:creationId xmlns:a16="http://schemas.microsoft.com/office/drawing/2014/main" id="{22866A5B-1203-4110-B046-E45892F5ECC7}"/>
              </a:ext>
            </a:extLst>
          </p:cNvPr>
          <p:cNvSpPr txBox="1">
            <a:spLocks noChangeArrowheads="1"/>
          </p:cNvSpPr>
          <p:nvPr/>
        </p:nvSpPr>
        <p:spPr bwMode="auto">
          <a:xfrm>
            <a:off x="8156575" y="6238667"/>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rgbClr val="0000FF"/>
                </a:solidFill>
              </a:rPr>
              <a:t>ICRS</a:t>
            </a:r>
          </a:p>
        </p:txBody>
      </p:sp>
      <p:sp>
        <p:nvSpPr>
          <p:cNvPr id="53" name="Text Box 40">
            <a:extLst>
              <a:ext uri="{FF2B5EF4-FFF2-40B4-BE49-F238E27FC236}">
                <a16:creationId xmlns:a16="http://schemas.microsoft.com/office/drawing/2014/main" id="{84D82AF7-AF97-47EB-99F3-42407CDA2474}"/>
              </a:ext>
            </a:extLst>
          </p:cNvPr>
          <p:cNvSpPr txBox="1">
            <a:spLocks noChangeArrowheads="1"/>
          </p:cNvSpPr>
          <p:nvPr/>
        </p:nvSpPr>
        <p:spPr bwMode="auto">
          <a:xfrm>
            <a:off x="8161337" y="5937042"/>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t>CXL</a:t>
            </a:r>
          </a:p>
        </p:txBody>
      </p:sp>
      <p:sp>
        <p:nvSpPr>
          <p:cNvPr id="54" name="Text Box 40">
            <a:extLst>
              <a:ext uri="{FF2B5EF4-FFF2-40B4-BE49-F238E27FC236}">
                <a16:creationId xmlns:a16="http://schemas.microsoft.com/office/drawing/2014/main" id="{FE597447-E0B2-4123-B6B9-D14E9F32E289}"/>
              </a:ext>
            </a:extLst>
          </p:cNvPr>
          <p:cNvSpPr txBox="1">
            <a:spLocks noChangeArrowheads="1"/>
          </p:cNvSpPr>
          <p:nvPr/>
        </p:nvSpPr>
        <p:spPr bwMode="auto">
          <a:xfrm>
            <a:off x="8153400" y="5309979"/>
            <a:ext cx="484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dirty="0"/>
              <a:t>SAI</a:t>
            </a:r>
          </a:p>
        </p:txBody>
      </p:sp>
      <p:sp>
        <p:nvSpPr>
          <p:cNvPr id="55" name="Line 15">
            <a:extLst>
              <a:ext uri="{FF2B5EF4-FFF2-40B4-BE49-F238E27FC236}">
                <a16:creationId xmlns:a16="http://schemas.microsoft.com/office/drawing/2014/main" id="{5BECD71A-D8DE-4C6C-BFC3-4CD904AF1AC3}"/>
              </a:ext>
            </a:extLst>
          </p:cNvPr>
          <p:cNvSpPr>
            <a:spLocks noChangeShapeType="1"/>
          </p:cNvSpPr>
          <p:nvPr/>
        </p:nvSpPr>
        <p:spPr bwMode="auto">
          <a:xfrm>
            <a:off x="7924800" y="6400592"/>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Text Box 40">
            <a:extLst>
              <a:ext uri="{FF2B5EF4-FFF2-40B4-BE49-F238E27FC236}">
                <a16:creationId xmlns:a16="http://schemas.microsoft.com/office/drawing/2014/main" id="{745CC5AB-F9F8-4815-8825-76A0ECCD4FEA}"/>
              </a:ext>
            </a:extLst>
          </p:cNvPr>
          <p:cNvSpPr txBox="1">
            <a:spLocks noChangeArrowheads="1"/>
          </p:cNvSpPr>
          <p:nvPr/>
        </p:nvSpPr>
        <p:spPr bwMode="auto">
          <a:xfrm>
            <a:off x="8153400" y="5630654"/>
            <a:ext cx="493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rgbClr val="0000FF"/>
                </a:solidFill>
              </a:rPr>
              <a:t>CRI</a:t>
            </a:r>
          </a:p>
        </p:txBody>
      </p:sp>
      <p:sp>
        <p:nvSpPr>
          <p:cNvPr id="57" name="Text Box 25">
            <a:extLst>
              <a:ext uri="{FF2B5EF4-FFF2-40B4-BE49-F238E27FC236}">
                <a16:creationId xmlns:a16="http://schemas.microsoft.com/office/drawing/2014/main" id="{AF1AA7E0-1139-4996-863C-0964AE815295}"/>
              </a:ext>
            </a:extLst>
          </p:cNvPr>
          <p:cNvSpPr txBox="1">
            <a:spLocks noChangeArrowheads="1"/>
          </p:cNvSpPr>
          <p:nvPr/>
        </p:nvSpPr>
        <p:spPr bwMode="auto">
          <a:xfrm>
            <a:off x="4434763" y="6199257"/>
            <a:ext cx="3534942"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rgbClr val="0000FF"/>
                </a:solidFill>
              </a:rPr>
              <a:t>I</a:t>
            </a:r>
            <a:r>
              <a:rPr lang="en-US" altLang="en-US" sz="1600" dirty="0">
                <a:solidFill>
                  <a:srgbClr val="0000FF"/>
                </a:solidFill>
              </a:rPr>
              <a:t>ntrastromal </a:t>
            </a:r>
            <a:r>
              <a:rPr lang="en-US" altLang="en-US" sz="1700" b="1" dirty="0">
                <a:solidFill>
                  <a:srgbClr val="0000FF"/>
                </a:solidFill>
              </a:rPr>
              <a:t>C</a:t>
            </a:r>
            <a:r>
              <a:rPr lang="en-US" altLang="en-US" sz="1600" dirty="0">
                <a:solidFill>
                  <a:srgbClr val="0000FF"/>
                </a:solidFill>
              </a:rPr>
              <a:t>orneal </a:t>
            </a:r>
            <a:r>
              <a:rPr lang="en-US" altLang="en-US" sz="1700" b="1" dirty="0">
                <a:solidFill>
                  <a:srgbClr val="0000FF"/>
                </a:solidFill>
              </a:rPr>
              <a:t>R</a:t>
            </a:r>
            <a:r>
              <a:rPr lang="en-US" altLang="en-US" sz="1600" dirty="0">
                <a:solidFill>
                  <a:srgbClr val="0000FF"/>
                </a:solidFill>
              </a:rPr>
              <a:t>ing </a:t>
            </a:r>
            <a:r>
              <a:rPr lang="en-US" altLang="en-US" sz="1700" b="1" dirty="0">
                <a:solidFill>
                  <a:srgbClr val="0000FF"/>
                </a:solidFill>
              </a:rPr>
              <a:t>S</a:t>
            </a:r>
            <a:r>
              <a:rPr lang="en-US" altLang="en-US" sz="1600" dirty="0">
                <a:solidFill>
                  <a:srgbClr val="0000FF"/>
                </a:solidFill>
              </a:rPr>
              <a:t>egments</a:t>
            </a:r>
          </a:p>
        </p:txBody>
      </p:sp>
      <p:sp>
        <p:nvSpPr>
          <p:cNvPr id="58" name="Text Box 25">
            <a:extLst>
              <a:ext uri="{FF2B5EF4-FFF2-40B4-BE49-F238E27FC236}">
                <a16:creationId xmlns:a16="http://schemas.microsoft.com/office/drawing/2014/main" id="{9FFB1EB1-E721-4D0E-938A-B988B363FFC2}"/>
              </a:ext>
            </a:extLst>
          </p:cNvPr>
          <p:cNvSpPr txBox="1">
            <a:spLocks noChangeArrowheads="1"/>
          </p:cNvSpPr>
          <p:nvPr/>
        </p:nvSpPr>
        <p:spPr bwMode="auto">
          <a:xfrm>
            <a:off x="5846987" y="5272777"/>
            <a:ext cx="207781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t>S</a:t>
            </a:r>
            <a:r>
              <a:rPr lang="en-US" altLang="en-US" sz="1600" dirty="0"/>
              <a:t>mall</a:t>
            </a:r>
            <a:r>
              <a:rPr lang="en-US" altLang="en-US" sz="1700" dirty="0"/>
              <a:t> </a:t>
            </a:r>
            <a:r>
              <a:rPr lang="en-US" altLang="en-US" sz="1700" b="1" dirty="0"/>
              <a:t>A</a:t>
            </a:r>
            <a:r>
              <a:rPr lang="en-US" altLang="en-US" sz="1600" dirty="0"/>
              <a:t>perture</a:t>
            </a:r>
            <a:r>
              <a:rPr lang="en-US" altLang="en-US" sz="1700" dirty="0"/>
              <a:t> </a:t>
            </a:r>
            <a:r>
              <a:rPr lang="en-US" altLang="en-US" sz="1700" b="1" dirty="0"/>
              <a:t>I</a:t>
            </a:r>
            <a:r>
              <a:rPr lang="en-US" altLang="en-US" sz="1600" dirty="0"/>
              <a:t>nlay</a:t>
            </a:r>
          </a:p>
        </p:txBody>
      </p:sp>
      <p:sp>
        <p:nvSpPr>
          <p:cNvPr id="60" name="Text Box 25">
            <a:extLst>
              <a:ext uri="{FF2B5EF4-FFF2-40B4-BE49-F238E27FC236}">
                <a16:creationId xmlns:a16="http://schemas.microsoft.com/office/drawing/2014/main" id="{7A954115-1074-425A-976D-93E9F3531E73}"/>
              </a:ext>
            </a:extLst>
          </p:cNvPr>
          <p:cNvSpPr txBox="1">
            <a:spLocks noChangeArrowheads="1"/>
          </p:cNvSpPr>
          <p:nvPr/>
        </p:nvSpPr>
        <p:spPr bwMode="auto">
          <a:xfrm>
            <a:off x="5494748" y="5891074"/>
            <a:ext cx="246894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t>C</a:t>
            </a:r>
            <a:r>
              <a:rPr lang="en-US" altLang="en-US" sz="1600" dirty="0"/>
              <a:t>orneal </a:t>
            </a:r>
            <a:r>
              <a:rPr lang="en-US" altLang="en-US" sz="1700" b="1" dirty="0"/>
              <a:t>CROSS</a:t>
            </a:r>
            <a:r>
              <a:rPr lang="en-US" altLang="en-US" sz="1600" dirty="0"/>
              <a:t> </a:t>
            </a:r>
            <a:r>
              <a:rPr lang="en-US" altLang="en-US" sz="1700" b="1" dirty="0"/>
              <a:t>L</a:t>
            </a:r>
            <a:r>
              <a:rPr lang="en-US" altLang="en-US" sz="1600" dirty="0"/>
              <a:t>inking</a:t>
            </a:r>
          </a:p>
        </p:txBody>
      </p:sp>
      <p:sp>
        <p:nvSpPr>
          <p:cNvPr id="61" name="Text Box 25">
            <a:extLst>
              <a:ext uri="{FF2B5EF4-FFF2-40B4-BE49-F238E27FC236}">
                <a16:creationId xmlns:a16="http://schemas.microsoft.com/office/drawing/2014/main" id="{10027FF6-B77F-4F32-8353-5C0E4C9CCC5F}"/>
              </a:ext>
            </a:extLst>
          </p:cNvPr>
          <p:cNvSpPr txBox="1">
            <a:spLocks noChangeArrowheads="1"/>
          </p:cNvSpPr>
          <p:nvPr/>
        </p:nvSpPr>
        <p:spPr bwMode="auto">
          <a:xfrm>
            <a:off x="5462266" y="5572780"/>
            <a:ext cx="246253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rgbClr val="0000FF"/>
                </a:solidFill>
              </a:rPr>
              <a:t>C</a:t>
            </a:r>
            <a:r>
              <a:rPr lang="en-US" altLang="en-US" sz="1600" dirty="0">
                <a:solidFill>
                  <a:srgbClr val="0000FF"/>
                </a:solidFill>
              </a:rPr>
              <a:t>orneal</a:t>
            </a:r>
            <a:r>
              <a:rPr lang="en-US" altLang="en-US" sz="1700" dirty="0">
                <a:solidFill>
                  <a:srgbClr val="0000FF"/>
                </a:solidFill>
              </a:rPr>
              <a:t> </a:t>
            </a:r>
            <a:r>
              <a:rPr lang="en-US" altLang="en-US" sz="1700" b="1" dirty="0">
                <a:solidFill>
                  <a:srgbClr val="0000FF"/>
                </a:solidFill>
              </a:rPr>
              <a:t>R</a:t>
            </a:r>
            <a:r>
              <a:rPr lang="en-US" altLang="en-US" sz="1600" dirty="0">
                <a:solidFill>
                  <a:srgbClr val="0000FF"/>
                </a:solidFill>
              </a:rPr>
              <a:t>eshaping</a:t>
            </a:r>
            <a:r>
              <a:rPr lang="en-US" altLang="en-US" sz="1700" dirty="0">
                <a:solidFill>
                  <a:srgbClr val="0000FF"/>
                </a:solidFill>
              </a:rPr>
              <a:t> </a:t>
            </a:r>
            <a:r>
              <a:rPr lang="en-US" altLang="en-US" sz="1700" b="1" dirty="0">
                <a:solidFill>
                  <a:srgbClr val="0000FF"/>
                </a:solidFill>
              </a:rPr>
              <a:t>I</a:t>
            </a:r>
            <a:r>
              <a:rPr lang="en-US" altLang="en-US" sz="1600" dirty="0">
                <a:solidFill>
                  <a:srgbClr val="0000FF"/>
                </a:solidFill>
              </a:rPr>
              <a:t>nlay</a:t>
            </a:r>
          </a:p>
        </p:txBody>
      </p:sp>
      <p:sp>
        <p:nvSpPr>
          <p:cNvPr id="62" name="Text Box 36">
            <a:extLst>
              <a:ext uri="{FF2B5EF4-FFF2-40B4-BE49-F238E27FC236}">
                <a16:creationId xmlns:a16="http://schemas.microsoft.com/office/drawing/2014/main" id="{FD2E54F2-4187-4702-82CD-2EF75A517BFA}"/>
              </a:ext>
            </a:extLst>
          </p:cNvPr>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t>Other</a:t>
            </a:r>
          </a:p>
        </p:txBody>
      </p:sp>
      <p:sp>
        <p:nvSpPr>
          <p:cNvPr id="2" name="Frame 1">
            <a:extLst>
              <a:ext uri="{FF2B5EF4-FFF2-40B4-BE49-F238E27FC236}">
                <a16:creationId xmlns:a16="http://schemas.microsoft.com/office/drawing/2014/main" id="{7E2196BB-D8BA-45F3-ACB6-F7D771D93B73}"/>
              </a:ext>
            </a:extLst>
          </p:cNvPr>
          <p:cNvSpPr/>
          <p:nvPr/>
        </p:nvSpPr>
        <p:spPr>
          <a:xfrm>
            <a:off x="3200400" y="5905610"/>
            <a:ext cx="5483078" cy="45719"/>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 name="Left Brace 3">
            <a:extLst>
              <a:ext uri="{FF2B5EF4-FFF2-40B4-BE49-F238E27FC236}">
                <a16:creationId xmlns:a16="http://schemas.microsoft.com/office/drawing/2014/main" id="{0D0FE0BF-1ABC-47B6-9202-DBDFCF76FB2C}"/>
              </a:ext>
            </a:extLst>
          </p:cNvPr>
          <p:cNvSpPr/>
          <p:nvPr/>
        </p:nvSpPr>
        <p:spPr>
          <a:xfrm>
            <a:off x="4114800" y="4997242"/>
            <a:ext cx="295051" cy="869223"/>
          </a:xfrm>
          <a:prstGeom prst="leftBrace">
            <a:avLst/>
          </a:prstGeom>
          <a:ln w="34925">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4" name="Left Brace 63">
            <a:extLst>
              <a:ext uri="{FF2B5EF4-FFF2-40B4-BE49-F238E27FC236}">
                <a16:creationId xmlns:a16="http://schemas.microsoft.com/office/drawing/2014/main" id="{31C231C9-FD5A-450E-946D-DE1CEB806BEC}"/>
              </a:ext>
            </a:extLst>
          </p:cNvPr>
          <p:cNvSpPr/>
          <p:nvPr/>
        </p:nvSpPr>
        <p:spPr>
          <a:xfrm>
            <a:off x="4114800" y="5984217"/>
            <a:ext cx="301478" cy="492783"/>
          </a:xfrm>
          <a:prstGeom prst="leftBrace">
            <a:avLst/>
          </a:prstGeom>
          <a:ln w="34925">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BE888BE1-26F3-4277-83B4-F424B93B1F20}"/>
              </a:ext>
            </a:extLst>
          </p:cNvPr>
          <p:cNvSpPr txBox="1"/>
          <p:nvPr/>
        </p:nvSpPr>
        <p:spPr>
          <a:xfrm>
            <a:off x="2363715" y="5186650"/>
            <a:ext cx="1751085" cy="528350"/>
          </a:xfrm>
          <a:prstGeom prst="rect">
            <a:avLst/>
          </a:prstGeom>
          <a:noFill/>
        </p:spPr>
        <p:txBody>
          <a:bodyPr wrap="square" rtlCol="0">
            <a:spAutoFit/>
          </a:bodyPr>
          <a:lstStyle/>
          <a:p>
            <a:pPr algn="r">
              <a:lnSpc>
                <a:spcPts val="1700"/>
              </a:lnSpc>
            </a:pPr>
            <a:r>
              <a:rPr lang="en-US" sz="1600" dirty="0"/>
              <a:t>These three treat presbyopia</a:t>
            </a:r>
          </a:p>
        </p:txBody>
      </p:sp>
      <p:sp>
        <p:nvSpPr>
          <p:cNvPr id="65" name="TextBox 64">
            <a:extLst>
              <a:ext uri="{FF2B5EF4-FFF2-40B4-BE49-F238E27FC236}">
                <a16:creationId xmlns:a16="http://schemas.microsoft.com/office/drawing/2014/main" id="{90BC1C31-9A75-4F94-BB73-56667ED3C2B5}"/>
              </a:ext>
            </a:extLst>
          </p:cNvPr>
          <p:cNvSpPr txBox="1"/>
          <p:nvPr/>
        </p:nvSpPr>
        <p:spPr>
          <a:xfrm>
            <a:off x="2368645" y="5986992"/>
            <a:ext cx="1751085" cy="528350"/>
          </a:xfrm>
          <a:prstGeom prst="rect">
            <a:avLst/>
          </a:prstGeom>
          <a:noFill/>
        </p:spPr>
        <p:txBody>
          <a:bodyPr wrap="square" rtlCol="0">
            <a:spAutoFit/>
          </a:bodyPr>
          <a:lstStyle/>
          <a:p>
            <a:pPr algn="r">
              <a:lnSpc>
                <a:spcPts val="1700"/>
              </a:lnSpc>
            </a:pPr>
            <a:r>
              <a:rPr lang="en-US" sz="1600" i="1" dirty="0"/>
              <a:t>These two treat </a:t>
            </a:r>
            <a:r>
              <a:rPr lang="en-US" sz="1600" dirty="0"/>
              <a:t>keratoconus</a:t>
            </a:r>
          </a:p>
        </p:txBody>
      </p:sp>
      <p:sp>
        <p:nvSpPr>
          <p:cNvPr id="63" name="Rectangle 62">
            <a:extLst>
              <a:ext uri="{FF2B5EF4-FFF2-40B4-BE49-F238E27FC236}">
                <a16:creationId xmlns:a16="http://schemas.microsoft.com/office/drawing/2014/main" id="{3B0F5F4D-8116-462B-B41F-D83A07079933}"/>
              </a:ext>
            </a:extLst>
          </p:cNvPr>
          <p:cNvSpPr/>
          <p:nvPr/>
        </p:nvSpPr>
        <p:spPr>
          <a:xfrm>
            <a:off x="2884488" y="6248400"/>
            <a:ext cx="1162049" cy="19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956696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 Box 25">
            <a:extLst>
              <a:ext uri="{FF2B5EF4-FFF2-40B4-BE49-F238E27FC236}">
                <a16:creationId xmlns:a16="http://schemas.microsoft.com/office/drawing/2014/main" id="{B74985BD-0F28-4D21-A4BA-4C21D6AF639E}"/>
              </a:ext>
            </a:extLst>
          </p:cNvPr>
          <p:cNvSpPr txBox="1">
            <a:spLocks noChangeArrowheads="1"/>
          </p:cNvSpPr>
          <p:nvPr/>
        </p:nvSpPr>
        <p:spPr bwMode="auto">
          <a:xfrm>
            <a:off x="5497853" y="4963940"/>
            <a:ext cx="243688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rgbClr val="0000FF"/>
                </a:solidFill>
              </a:rPr>
              <a:t>C</a:t>
            </a:r>
            <a:r>
              <a:rPr lang="en-US" altLang="en-US" sz="1600" dirty="0">
                <a:solidFill>
                  <a:srgbClr val="0000FF"/>
                </a:solidFill>
              </a:rPr>
              <a:t>onductive </a:t>
            </a:r>
            <a:r>
              <a:rPr lang="en-US" altLang="en-US" sz="1700" b="1" dirty="0">
                <a:solidFill>
                  <a:srgbClr val="0000FF"/>
                </a:solidFill>
              </a:rPr>
              <a:t>K</a:t>
            </a:r>
            <a:r>
              <a:rPr lang="en-US" altLang="en-US" sz="1600" dirty="0">
                <a:solidFill>
                  <a:srgbClr val="0000FF"/>
                </a:solidFill>
              </a:rPr>
              <a:t>eratoplasty</a:t>
            </a:r>
          </a:p>
        </p:txBody>
      </p:sp>
      <p:sp>
        <p:nvSpPr>
          <p:cNvPr id="75778" name="Text Box 3"/>
          <p:cNvSpPr txBox="1">
            <a:spLocks noChangeArrowheads="1"/>
          </p:cNvSpPr>
          <p:nvPr/>
        </p:nvSpPr>
        <p:spPr bwMode="auto">
          <a:xfrm>
            <a:off x="3960813" y="762000"/>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7577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75780" name="Text Box 5"/>
          <p:cNvSpPr txBox="1">
            <a:spLocks noChangeArrowheads="1"/>
          </p:cNvSpPr>
          <p:nvPr/>
        </p:nvSpPr>
        <p:spPr bwMode="auto">
          <a:xfrm>
            <a:off x="4416278" y="3048000"/>
            <a:ext cx="1146468"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7578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2" name="Line 7"/>
          <p:cNvSpPr>
            <a:spLocks noChangeShapeType="1"/>
          </p:cNvSpPr>
          <p:nvPr/>
        </p:nvSpPr>
        <p:spPr bwMode="auto">
          <a:xfrm>
            <a:off x="4724400" y="1474788"/>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3" name="Line 8"/>
          <p:cNvSpPr>
            <a:spLocks noChangeShapeType="1"/>
          </p:cNvSpPr>
          <p:nvPr/>
        </p:nvSpPr>
        <p:spPr bwMode="auto">
          <a:xfrm flipH="1">
            <a:off x="5424488"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4" name="Line 9"/>
          <p:cNvSpPr>
            <a:spLocks noChangeShapeType="1"/>
          </p:cNvSpPr>
          <p:nvPr/>
        </p:nvSpPr>
        <p:spPr bwMode="auto">
          <a:xfrm>
            <a:off x="6583363" y="2544763"/>
            <a:ext cx="1417637" cy="415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5" name="Text Box 36"/>
          <p:cNvSpPr txBox="1">
            <a:spLocks noChangeArrowheads="1"/>
          </p:cNvSpPr>
          <p:nvPr/>
        </p:nvSpPr>
        <p:spPr bwMode="auto">
          <a:xfrm>
            <a:off x="6248400" y="3068638"/>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solidFill>
                  <a:schemeClr val="bg1">
                    <a:lumMod val="75000"/>
                  </a:schemeClr>
                </a:solidFill>
              </a:rPr>
              <a:t>Laser</a:t>
            </a:r>
          </a:p>
        </p:txBody>
      </p:sp>
      <p:sp>
        <p:nvSpPr>
          <p:cNvPr id="757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6EF3252-6681-4659-95F8-1003B78F1A8A}" type="slidenum">
              <a:rPr lang="en-US" altLang="en-US" sz="1000" smtClean="0"/>
              <a:pPr>
                <a:spcBef>
                  <a:spcPct val="0"/>
                </a:spcBef>
                <a:buClrTx/>
                <a:buSzTx/>
                <a:buFontTx/>
                <a:buNone/>
              </a:pPr>
              <a:t>168</a:t>
            </a:fld>
            <a:endParaRPr lang="en-US" altLang="en-US" sz="1000"/>
          </a:p>
        </p:txBody>
      </p:sp>
      <p:sp>
        <p:nvSpPr>
          <p:cNvPr id="75792" name="Rectangle 2"/>
          <p:cNvSpPr>
            <a:spLocks noGrp="1" noChangeArrowheads="1"/>
          </p:cNvSpPr>
          <p:nvPr>
            <p:ph type="title"/>
          </p:nvPr>
        </p:nvSpPr>
        <p:spPr>
          <a:xfrm>
            <a:off x="457200" y="122238"/>
            <a:ext cx="7543800" cy="555625"/>
          </a:xfrm>
        </p:spPr>
        <p:txBody>
          <a:bodyPr/>
          <a:lstStyle/>
          <a:p>
            <a:pPr eaLnBrk="1" hangingPunct="1"/>
            <a:r>
              <a:rPr lang="en-US" altLang="en-US" sz="3200" b="0" dirty="0"/>
              <a:t>Refractive Surgery Overview</a:t>
            </a:r>
          </a:p>
        </p:txBody>
      </p:sp>
      <p:sp>
        <p:nvSpPr>
          <p:cNvPr id="75794" name="Text Box 4"/>
          <p:cNvSpPr txBox="1">
            <a:spLocks noChangeArrowheads="1"/>
          </p:cNvSpPr>
          <p:nvPr/>
        </p:nvSpPr>
        <p:spPr bwMode="auto">
          <a:xfrm>
            <a:off x="1403350"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75795"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Pseudophakic</a:t>
            </a:r>
          </a:p>
        </p:txBody>
      </p:sp>
      <p:sp>
        <p:nvSpPr>
          <p:cNvPr id="75796"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7"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8"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cxnSp>
        <p:nvCxnSpPr>
          <p:cNvPr id="14" name="Straight Arrow Connector 13"/>
          <p:cNvCxnSpPr>
            <a:stCxn id="75783" idx="0"/>
          </p:cNvCxnSpPr>
          <p:nvPr/>
        </p:nvCxnSpPr>
        <p:spPr>
          <a:xfrm>
            <a:off x="6583363" y="2522538"/>
            <a:ext cx="0" cy="4492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Line 11">
            <a:extLst>
              <a:ext uri="{FF2B5EF4-FFF2-40B4-BE49-F238E27FC236}">
                <a16:creationId xmlns:a16="http://schemas.microsoft.com/office/drawing/2014/main" id="{875003D2-F497-4AFF-93D3-904C47FEA379}"/>
              </a:ext>
            </a:extLst>
          </p:cNvPr>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3">
            <a:extLst>
              <a:ext uri="{FF2B5EF4-FFF2-40B4-BE49-F238E27FC236}">
                <a16:creationId xmlns:a16="http://schemas.microsoft.com/office/drawing/2014/main" id="{17085238-D0F2-41D2-B701-51BEB9A7AD1A}"/>
              </a:ext>
            </a:extLst>
          </p:cNvPr>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5">
            <a:extLst>
              <a:ext uri="{FF2B5EF4-FFF2-40B4-BE49-F238E27FC236}">
                <a16:creationId xmlns:a16="http://schemas.microsoft.com/office/drawing/2014/main" id="{594AEAD0-AC3F-47EB-8BDF-7449769FF754}"/>
              </a:ext>
            </a:extLst>
          </p:cNvPr>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1">
            <a:extLst>
              <a:ext uri="{FF2B5EF4-FFF2-40B4-BE49-F238E27FC236}">
                <a16:creationId xmlns:a16="http://schemas.microsoft.com/office/drawing/2014/main" id="{8006F3EE-2D34-424C-A3FC-DF34FB3A14C6}"/>
              </a:ext>
            </a:extLst>
          </p:cNvPr>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3">
            <a:extLst>
              <a:ext uri="{FF2B5EF4-FFF2-40B4-BE49-F238E27FC236}">
                <a16:creationId xmlns:a16="http://schemas.microsoft.com/office/drawing/2014/main" id="{B420A104-E742-4025-B2C6-48E8B991CCA9}"/>
              </a:ext>
            </a:extLst>
          </p:cNvPr>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5">
            <a:extLst>
              <a:ext uri="{FF2B5EF4-FFF2-40B4-BE49-F238E27FC236}">
                <a16:creationId xmlns:a16="http://schemas.microsoft.com/office/drawing/2014/main" id="{C27F41C3-22E0-4253-B5CD-1628190B702C}"/>
              </a:ext>
            </a:extLst>
          </p:cNvPr>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5" name="Straight Connector 24">
            <a:extLst>
              <a:ext uri="{FF2B5EF4-FFF2-40B4-BE49-F238E27FC236}">
                <a16:creationId xmlns:a16="http://schemas.microsoft.com/office/drawing/2014/main" id="{2F0E6575-37AF-43A8-B59F-A9659165FD9B}"/>
              </a:ext>
            </a:extLst>
          </p:cNvPr>
          <p:cNvCxnSpPr/>
          <p:nvPr/>
        </p:nvCxnSpPr>
        <p:spPr>
          <a:xfrm>
            <a:off x="6400800" y="3429000"/>
            <a:ext cx="0" cy="1371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 Box 35">
            <a:extLst>
              <a:ext uri="{FF2B5EF4-FFF2-40B4-BE49-F238E27FC236}">
                <a16:creationId xmlns:a16="http://schemas.microsoft.com/office/drawing/2014/main" id="{224E2072-3937-4C60-B2D4-6266344C5CBB}"/>
              </a:ext>
            </a:extLst>
          </p:cNvPr>
          <p:cNvSpPr txBox="1">
            <a:spLocks noChangeArrowheads="1"/>
          </p:cNvSpPr>
          <p:nvPr/>
        </p:nvSpPr>
        <p:spPr bwMode="auto">
          <a:xfrm>
            <a:off x="6530381" y="3429006"/>
            <a:ext cx="55496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27" name="Text Box 37">
            <a:extLst>
              <a:ext uri="{FF2B5EF4-FFF2-40B4-BE49-F238E27FC236}">
                <a16:creationId xmlns:a16="http://schemas.microsoft.com/office/drawing/2014/main" id="{6D2C7C62-6908-4663-B635-5164A6F722DA}"/>
              </a:ext>
            </a:extLst>
          </p:cNvPr>
          <p:cNvSpPr txBox="1">
            <a:spLocks noChangeArrowheads="1"/>
          </p:cNvSpPr>
          <p:nvPr/>
        </p:nvSpPr>
        <p:spPr bwMode="auto">
          <a:xfrm>
            <a:off x="6533556" y="3733806"/>
            <a:ext cx="76495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28" name="Text Box 37">
            <a:extLst>
              <a:ext uri="{FF2B5EF4-FFF2-40B4-BE49-F238E27FC236}">
                <a16:creationId xmlns:a16="http://schemas.microsoft.com/office/drawing/2014/main" id="{CD492C5B-F700-4065-9F56-38E1AE7A9DE2}"/>
              </a:ext>
            </a:extLst>
          </p:cNvPr>
          <p:cNvSpPr txBox="1">
            <a:spLocks noChangeArrowheads="1"/>
          </p:cNvSpPr>
          <p:nvPr/>
        </p:nvSpPr>
        <p:spPr bwMode="auto">
          <a:xfrm>
            <a:off x="6549431" y="4343406"/>
            <a:ext cx="694421"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29" name="Text Box 40">
            <a:extLst>
              <a:ext uri="{FF2B5EF4-FFF2-40B4-BE49-F238E27FC236}">
                <a16:creationId xmlns:a16="http://schemas.microsoft.com/office/drawing/2014/main" id="{6A206956-31B0-4485-BC75-F4729D8B3CD6}"/>
              </a:ext>
            </a:extLst>
          </p:cNvPr>
          <p:cNvSpPr txBox="1">
            <a:spLocks noChangeArrowheads="1"/>
          </p:cNvSpPr>
          <p:nvPr/>
        </p:nvSpPr>
        <p:spPr bwMode="auto">
          <a:xfrm>
            <a:off x="6543087" y="4648206"/>
            <a:ext cx="73289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30" name="Text Box 40">
            <a:extLst>
              <a:ext uri="{FF2B5EF4-FFF2-40B4-BE49-F238E27FC236}">
                <a16:creationId xmlns:a16="http://schemas.microsoft.com/office/drawing/2014/main" id="{72DA77EC-16CE-40F2-8501-BCBA4588F62F}"/>
              </a:ext>
            </a:extLst>
          </p:cNvPr>
          <p:cNvSpPr txBox="1">
            <a:spLocks noChangeArrowheads="1"/>
          </p:cNvSpPr>
          <p:nvPr/>
        </p:nvSpPr>
        <p:spPr bwMode="auto">
          <a:xfrm>
            <a:off x="6530381" y="4038606"/>
            <a:ext cx="1013419"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31" name="Line 10">
            <a:extLst>
              <a:ext uri="{FF2B5EF4-FFF2-40B4-BE49-F238E27FC236}">
                <a16:creationId xmlns:a16="http://schemas.microsoft.com/office/drawing/2014/main" id="{15ACC7BA-4575-42F4-9F7D-3D5B281D7B72}"/>
              </a:ext>
            </a:extLst>
          </p:cNvPr>
          <p:cNvSpPr>
            <a:spLocks noChangeShapeType="1"/>
          </p:cNvSpPr>
          <p:nvPr/>
        </p:nvSpPr>
        <p:spPr bwMode="auto">
          <a:xfrm>
            <a:off x="4868863" y="34064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2" name="Line 11">
            <a:extLst>
              <a:ext uri="{FF2B5EF4-FFF2-40B4-BE49-F238E27FC236}">
                <a16:creationId xmlns:a16="http://schemas.microsoft.com/office/drawing/2014/main" id="{4E9DE7DE-8D8F-4E4B-AF40-C6772745F552}"/>
              </a:ext>
            </a:extLst>
          </p:cNvPr>
          <p:cNvSpPr>
            <a:spLocks noChangeShapeType="1"/>
          </p:cNvSpPr>
          <p:nvPr/>
        </p:nvSpPr>
        <p:spPr bwMode="auto">
          <a:xfrm>
            <a:off x="4724400" y="35588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3" name="Line 12">
            <a:extLst>
              <a:ext uri="{FF2B5EF4-FFF2-40B4-BE49-F238E27FC236}">
                <a16:creationId xmlns:a16="http://schemas.microsoft.com/office/drawing/2014/main" id="{631B6E9D-AA65-47BE-AED9-27AA6CC1B6AC}"/>
              </a:ext>
            </a:extLst>
          </p:cNvPr>
          <p:cNvSpPr>
            <a:spLocks noChangeShapeType="1"/>
          </p:cNvSpPr>
          <p:nvPr/>
        </p:nvSpPr>
        <p:spPr bwMode="auto">
          <a:xfrm>
            <a:off x="4868863" y="35588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4" name="Line 13">
            <a:extLst>
              <a:ext uri="{FF2B5EF4-FFF2-40B4-BE49-F238E27FC236}">
                <a16:creationId xmlns:a16="http://schemas.microsoft.com/office/drawing/2014/main" id="{869F0C8A-D764-4F7C-9049-488452FA4697}"/>
              </a:ext>
            </a:extLst>
          </p:cNvPr>
          <p:cNvSpPr>
            <a:spLocks noChangeShapeType="1"/>
          </p:cNvSpPr>
          <p:nvPr/>
        </p:nvSpPr>
        <p:spPr bwMode="auto">
          <a:xfrm>
            <a:off x="4724400" y="38636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5" name="Line 14">
            <a:extLst>
              <a:ext uri="{FF2B5EF4-FFF2-40B4-BE49-F238E27FC236}">
                <a16:creationId xmlns:a16="http://schemas.microsoft.com/office/drawing/2014/main" id="{89252AA7-D550-48AA-A6EB-2B05998E5CAB}"/>
              </a:ext>
            </a:extLst>
          </p:cNvPr>
          <p:cNvSpPr>
            <a:spLocks noChangeShapeType="1"/>
          </p:cNvSpPr>
          <p:nvPr/>
        </p:nvSpPr>
        <p:spPr bwMode="auto">
          <a:xfrm>
            <a:off x="4868863" y="38636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6" name="Line 15">
            <a:extLst>
              <a:ext uri="{FF2B5EF4-FFF2-40B4-BE49-F238E27FC236}">
                <a16:creationId xmlns:a16="http://schemas.microsoft.com/office/drawing/2014/main" id="{4D5000C4-91C9-4572-B020-5FA46CDCDD4B}"/>
              </a:ext>
            </a:extLst>
          </p:cNvPr>
          <p:cNvSpPr>
            <a:spLocks noChangeShapeType="1"/>
          </p:cNvSpPr>
          <p:nvPr/>
        </p:nvSpPr>
        <p:spPr bwMode="auto">
          <a:xfrm>
            <a:off x="4724400" y="41684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0" name="Text Box 35">
            <a:extLst>
              <a:ext uri="{FF2B5EF4-FFF2-40B4-BE49-F238E27FC236}">
                <a16:creationId xmlns:a16="http://schemas.microsoft.com/office/drawing/2014/main" id="{7DEF46B5-F715-4B7B-B0EB-BEED7FB46E78}"/>
              </a:ext>
            </a:extLst>
          </p:cNvPr>
          <p:cNvSpPr txBox="1">
            <a:spLocks noChangeArrowheads="1"/>
          </p:cNvSpPr>
          <p:nvPr/>
        </p:nvSpPr>
        <p:spPr bwMode="auto">
          <a:xfrm>
            <a:off x="4953002" y="3406428"/>
            <a:ext cx="444352"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RK</a:t>
            </a:r>
          </a:p>
        </p:txBody>
      </p:sp>
      <p:sp>
        <p:nvSpPr>
          <p:cNvPr id="41" name="Text Box 37">
            <a:extLst>
              <a:ext uri="{FF2B5EF4-FFF2-40B4-BE49-F238E27FC236}">
                <a16:creationId xmlns:a16="http://schemas.microsoft.com/office/drawing/2014/main" id="{685BA597-D6CD-48E2-B397-261D284FAA9A}"/>
              </a:ext>
            </a:extLst>
          </p:cNvPr>
          <p:cNvSpPr txBox="1">
            <a:spLocks noChangeArrowheads="1"/>
          </p:cNvSpPr>
          <p:nvPr/>
        </p:nvSpPr>
        <p:spPr bwMode="auto">
          <a:xfrm>
            <a:off x="4956177" y="3711228"/>
            <a:ext cx="425116"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AK</a:t>
            </a:r>
          </a:p>
        </p:txBody>
      </p:sp>
      <p:sp>
        <p:nvSpPr>
          <p:cNvPr id="42" name="Text Box 40">
            <a:extLst>
              <a:ext uri="{FF2B5EF4-FFF2-40B4-BE49-F238E27FC236}">
                <a16:creationId xmlns:a16="http://schemas.microsoft.com/office/drawing/2014/main" id="{B69419A3-D750-4693-85FB-00936E09DEC1}"/>
              </a:ext>
            </a:extLst>
          </p:cNvPr>
          <p:cNvSpPr txBox="1">
            <a:spLocks noChangeArrowheads="1"/>
          </p:cNvSpPr>
          <p:nvPr/>
        </p:nvSpPr>
        <p:spPr bwMode="auto">
          <a:xfrm>
            <a:off x="4953000" y="4016028"/>
            <a:ext cx="473206"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LRI</a:t>
            </a:r>
          </a:p>
        </p:txBody>
      </p:sp>
      <p:sp>
        <p:nvSpPr>
          <p:cNvPr id="44" name="Line 10">
            <a:extLst>
              <a:ext uri="{FF2B5EF4-FFF2-40B4-BE49-F238E27FC236}">
                <a16:creationId xmlns:a16="http://schemas.microsoft.com/office/drawing/2014/main" id="{9A527789-E390-4240-9032-9352797E20D8}"/>
              </a:ext>
            </a:extLst>
          </p:cNvPr>
          <p:cNvSpPr>
            <a:spLocks noChangeShapeType="1"/>
          </p:cNvSpPr>
          <p:nvPr/>
        </p:nvSpPr>
        <p:spPr bwMode="auto">
          <a:xfrm>
            <a:off x="7975929" y="3382963"/>
            <a:ext cx="17134" cy="18319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11">
            <a:extLst>
              <a:ext uri="{FF2B5EF4-FFF2-40B4-BE49-F238E27FC236}">
                <a16:creationId xmlns:a16="http://schemas.microsoft.com/office/drawing/2014/main" id="{6927E435-4353-4B53-B7F0-070035D490ED}"/>
              </a:ext>
            </a:extLst>
          </p:cNvPr>
          <p:cNvSpPr>
            <a:spLocks noChangeShapeType="1"/>
          </p:cNvSpPr>
          <p:nvPr/>
        </p:nvSpPr>
        <p:spPr bwMode="auto">
          <a:xfrm>
            <a:off x="7900988" y="5149642"/>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12">
            <a:extLst>
              <a:ext uri="{FF2B5EF4-FFF2-40B4-BE49-F238E27FC236}">
                <a16:creationId xmlns:a16="http://schemas.microsoft.com/office/drawing/2014/main" id="{719083F7-C4ED-4439-9581-37C9FCDC3E32}"/>
              </a:ext>
            </a:extLst>
          </p:cNvPr>
          <p:cNvSpPr>
            <a:spLocks noChangeShapeType="1"/>
          </p:cNvSpPr>
          <p:nvPr/>
        </p:nvSpPr>
        <p:spPr bwMode="auto">
          <a:xfrm>
            <a:off x="7993063" y="5149642"/>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13">
            <a:extLst>
              <a:ext uri="{FF2B5EF4-FFF2-40B4-BE49-F238E27FC236}">
                <a16:creationId xmlns:a16="http://schemas.microsoft.com/office/drawing/2014/main" id="{EB1CD613-41F6-421B-909B-8B7CF5F3DBA7}"/>
              </a:ext>
            </a:extLst>
          </p:cNvPr>
          <p:cNvSpPr>
            <a:spLocks noChangeShapeType="1"/>
          </p:cNvSpPr>
          <p:nvPr/>
        </p:nvSpPr>
        <p:spPr bwMode="auto">
          <a:xfrm>
            <a:off x="7900988" y="5454442"/>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14">
            <a:extLst>
              <a:ext uri="{FF2B5EF4-FFF2-40B4-BE49-F238E27FC236}">
                <a16:creationId xmlns:a16="http://schemas.microsoft.com/office/drawing/2014/main" id="{CE299009-3CA4-4E96-9F4C-908FBC302C77}"/>
              </a:ext>
            </a:extLst>
          </p:cNvPr>
          <p:cNvSpPr>
            <a:spLocks noChangeShapeType="1"/>
          </p:cNvSpPr>
          <p:nvPr/>
        </p:nvSpPr>
        <p:spPr bwMode="auto">
          <a:xfrm>
            <a:off x="7993063" y="5454442"/>
            <a:ext cx="23812" cy="9445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15">
            <a:extLst>
              <a:ext uri="{FF2B5EF4-FFF2-40B4-BE49-F238E27FC236}">
                <a16:creationId xmlns:a16="http://schemas.microsoft.com/office/drawing/2014/main" id="{4DD4B1FE-97FD-445F-94A9-BD227A3AED11}"/>
              </a:ext>
            </a:extLst>
          </p:cNvPr>
          <p:cNvSpPr>
            <a:spLocks noChangeShapeType="1"/>
          </p:cNvSpPr>
          <p:nvPr/>
        </p:nvSpPr>
        <p:spPr bwMode="auto">
          <a:xfrm>
            <a:off x="7900988" y="5759242"/>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13">
            <a:extLst>
              <a:ext uri="{FF2B5EF4-FFF2-40B4-BE49-F238E27FC236}">
                <a16:creationId xmlns:a16="http://schemas.microsoft.com/office/drawing/2014/main" id="{6E38F7FF-ECB9-4242-B452-045797E2223D}"/>
              </a:ext>
            </a:extLst>
          </p:cNvPr>
          <p:cNvSpPr>
            <a:spLocks noChangeShapeType="1"/>
          </p:cNvSpPr>
          <p:nvPr/>
        </p:nvSpPr>
        <p:spPr bwMode="auto">
          <a:xfrm>
            <a:off x="7908925" y="6081504"/>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Text Box 35">
            <a:extLst>
              <a:ext uri="{FF2B5EF4-FFF2-40B4-BE49-F238E27FC236}">
                <a16:creationId xmlns:a16="http://schemas.microsoft.com/office/drawing/2014/main" id="{847439BD-F329-4459-BD44-0035324586A7}"/>
              </a:ext>
            </a:extLst>
          </p:cNvPr>
          <p:cNvSpPr txBox="1">
            <a:spLocks noChangeArrowheads="1"/>
          </p:cNvSpPr>
          <p:nvPr/>
        </p:nvSpPr>
        <p:spPr bwMode="auto">
          <a:xfrm>
            <a:off x="8153400" y="4997242"/>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rgbClr val="0000FF"/>
                </a:solidFill>
              </a:rPr>
              <a:t>CK</a:t>
            </a:r>
          </a:p>
        </p:txBody>
      </p:sp>
      <p:sp>
        <p:nvSpPr>
          <p:cNvPr id="52" name="Text Box 37">
            <a:extLst>
              <a:ext uri="{FF2B5EF4-FFF2-40B4-BE49-F238E27FC236}">
                <a16:creationId xmlns:a16="http://schemas.microsoft.com/office/drawing/2014/main" id="{22866A5B-1203-4110-B046-E45892F5ECC7}"/>
              </a:ext>
            </a:extLst>
          </p:cNvPr>
          <p:cNvSpPr txBox="1">
            <a:spLocks noChangeArrowheads="1"/>
          </p:cNvSpPr>
          <p:nvPr/>
        </p:nvSpPr>
        <p:spPr bwMode="auto">
          <a:xfrm>
            <a:off x="8156575" y="6238667"/>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rgbClr val="0000FF"/>
                </a:solidFill>
              </a:rPr>
              <a:t>ICRS</a:t>
            </a:r>
          </a:p>
        </p:txBody>
      </p:sp>
      <p:sp>
        <p:nvSpPr>
          <p:cNvPr id="53" name="Text Box 40">
            <a:extLst>
              <a:ext uri="{FF2B5EF4-FFF2-40B4-BE49-F238E27FC236}">
                <a16:creationId xmlns:a16="http://schemas.microsoft.com/office/drawing/2014/main" id="{84D82AF7-AF97-47EB-99F3-42407CDA2474}"/>
              </a:ext>
            </a:extLst>
          </p:cNvPr>
          <p:cNvSpPr txBox="1">
            <a:spLocks noChangeArrowheads="1"/>
          </p:cNvSpPr>
          <p:nvPr/>
        </p:nvSpPr>
        <p:spPr bwMode="auto">
          <a:xfrm>
            <a:off x="8161337" y="5937042"/>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t>CXL</a:t>
            </a:r>
          </a:p>
        </p:txBody>
      </p:sp>
      <p:sp>
        <p:nvSpPr>
          <p:cNvPr id="54" name="Text Box 40">
            <a:extLst>
              <a:ext uri="{FF2B5EF4-FFF2-40B4-BE49-F238E27FC236}">
                <a16:creationId xmlns:a16="http://schemas.microsoft.com/office/drawing/2014/main" id="{FE597447-E0B2-4123-B6B9-D14E9F32E289}"/>
              </a:ext>
            </a:extLst>
          </p:cNvPr>
          <p:cNvSpPr txBox="1">
            <a:spLocks noChangeArrowheads="1"/>
          </p:cNvSpPr>
          <p:nvPr/>
        </p:nvSpPr>
        <p:spPr bwMode="auto">
          <a:xfrm>
            <a:off x="8153400" y="5309979"/>
            <a:ext cx="484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dirty="0"/>
              <a:t>SAI</a:t>
            </a:r>
          </a:p>
        </p:txBody>
      </p:sp>
      <p:sp>
        <p:nvSpPr>
          <p:cNvPr id="55" name="Line 15">
            <a:extLst>
              <a:ext uri="{FF2B5EF4-FFF2-40B4-BE49-F238E27FC236}">
                <a16:creationId xmlns:a16="http://schemas.microsoft.com/office/drawing/2014/main" id="{5BECD71A-D8DE-4C6C-BFC3-4CD904AF1AC3}"/>
              </a:ext>
            </a:extLst>
          </p:cNvPr>
          <p:cNvSpPr>
            <a:spLocks noChangeShapeType="1"/>
          </p:cNvSpPr>
          <p:nvPr/>
        </p:nvSpPr>
        <p:spPr bwMode="auto">
          <a:xfrm>
            <a:off x="7924800" y="6400592"/>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Text Box 40">
            <a:extLst>
              <a:ext uri="{FF2B5EF4-FFF2-40B4-BE49-F238E27FC236}">
                <a16:creationId xmlns:a16="http://schemas.microsoft.com/office/drawing/2014/main" id="{745CC5AB-F9F8-4815-8825-76A0ECCD4FEA}"/>
              </a:ext>
            </a:extLst>
          </p:cNvPr>
          <p:cNvSpPr txBox="1">
            <a:spLocks noChangeArrowheads="1"/>
          </p:cNvSpPr>
          <p:nvPr/>
        </p:nvSpPr>
        <p:spPr bwMode="auto">
          <a:xfrm>
            <a:off x="8153400" y="5630654"/>
            <a:ext cx="493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rgbClr val="0000FF"/>
                </a:solidFill>
              </a:rPr>
              <a:t>CRI</a:t>
            </a:r>
          </a:p>
        </p:txBody>
      </p:sp>
      <p:sp>
        <p:nvSpPr>
          <p:cNvPr id="57" name="Text Box 25">
            <a:extLst>
              <a:ext uri="{FF2B5EF4-FFF2-40B4-BE49-F238E27FC236}">
                <a16:creationId xmlns:a16="http://schemas.microsoft.com/office/drawing/2014/main" id="{AF1AA7E0-1139-4996-863C-0964AE815295}"/>
              </a:ext>
            </a:extLst>
          </p:cNvPr>
          <p:cNvSpPr txBox="1">
            <a:spLocks noChangeArrowheads="1"/>
          </p:cNvSpPr>
          <p:nvPr/>
        </p:nvSpPr>
        <p:spPr bwMode="auto">
          <a:xfrm>
            <a:off x="4434763" y="6199257"/>
            <a:ext cx="3534942"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rgbClr val="0000FF"/>
                </a:solidFill>
              </a:rPr>
              <a:t>I</a:t>
            </a:r>
            <a:r>
              <a:rPr lang="en-US" altLang="en-US" sz="1600" dirty="0">
                <a:solidFill>
                  <a:srgbClr val="0000FF"/>
                </a:solidFill>
              </a:rPr>
              <a:t>ntrastromal </a:t>
            </a:r>
            <a:r>
              <a:rPr lang="en-US" altLang="en-US" sz="1700" b="1" dirty="0">
                <a:solidFill>
                  <a:srgbClr val="0000FF"/>
                </a:solidFill>
              </a:rPr>
              <a:t>C</a:t>
            </a:r>
            <a:r>
              <a:rPr lang="en-US" altLang="en-US" sz="1600" dirty="0">
                <a:solidFill>
                  <a:srgbClr val="0000FF"/>
                </a:solidFill>
              </a:rPr>
              <a:t>orneal </a:t>
            </a:r>
            <a:r>
              <a:rPr lang="en-US" altLang="en-US" sz="1700" b="1" dirty="0">
                <a:solidFill>
                  <a:srgbClr val="0000FF"/>
                </a:solidFill>
              </a:rPr>
              <a:t>R</a:t>
            </a:r>
            <a:r>
              <a:rPr lang="en-US" altLang="en-US" sz="1600" dirty="0">
                <a:solidFill>
                  <a:srgbClr val="0000FF"/>
                </a:solidFill>
              </a:rPr>
              <a:t>ing </a:t>
            </a:r>
            <a:r>
              <a:rPr lang="en-US" altLang="en-US" sz="1700" b="1" dirty="0">
                <a:solidFill>
                  <a:srgbClr val="0000FF"/>
                </a:solidFill>
              </a:rPr>
              <a:t>S</a:t>
            </a:r>
            <a:r>
              <a:rPr lang="en-US" altLang="en-US" sz="1600" dirty="0">
                <a:solidFill>
                  <a:srgbClr val="0000FF"/>
                </a:solidFill>
              </a:rPr>
              <a:t>egments</a:t>
            </a:r>
          </a:p>
        </p:txBody>
      </p:sp>
      <p:sp>
        <p:nvSpPr>
          <p:cNvPr id="58" name="Text Box 25">
            <a:extLst>
              <a:ext uri="{FF2B5EF4-FFF2-40B4-BE49-F238E27FC236}">
                <a16:creationId xmlns:a16="http://schemas.microsoft.com/office/drawing/2014/main" id="{9FFB1EB1-E721-4D0E-938A-B988B363FFC2}"/>
              </a:ext>
            </a:extLst>
          </p:cNvPr>
          <p:cNvSpPr txBox="1">
            <a:spLocks noChangeArrowheads="1"/>
          </p:cNvSpPr>
          <p:nvPr/>
        </p:nvSpPr>
        <p:spPr bwMode="auto">
          <a:xfrm>
            <a:off x="5846987" y="5272777"/>
            <a:ext cx="207781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t>S</a:t>
            </a:r>
            <a:r>
              <a:rPr lang="en-US" altLang="en-US" sz="1600" dirty="0"/>
              <a:t>mall</a:t>
            </a:r>
            <a:r>
              <a:rPr lang="en-US" altLang="en-US" sz="1700" dirty="0"/>
              <a:t> </a:t>
            </a:r>
            <a:r>
              <a:rPr lang="en-US" altLang="en-US" sz="1700" b="1" dirty="0"/>
              <a:t>A</a:t>
            </a:r>
            <a:r>
              <a:rPr lang="en-US" altLang="en-US" sz="1600" dirty="0"/>
              <a:t>perture</a:t>
            </a:r>
            <a:r>
              <a:rPr lang="en-US" altLang="en-US" sz="1700" dirty="0"/>
              <a:t> </a:t>
            </a:r>
            <a:r>
              <a:rPr lang="en-US" altLang="en-US" sz="1700" b="1" dirty="0"/>
              <a:t>I</a:t>
            </a:r>
            <a:r>
              <a:rPr lang="en-US" altLang="en-US" sz="1600" dirty="0"/>
              <a:t>nlay</a:t>
            </a:r>
          </a:p>
        </p:txBody>
      </p:sp>
      <p:sp>
        <p:nvSpPr>
          <p:cNvPr id="60" name="Text Box 25">
            <a:extLst>
              <a:ext uri="{FF2B5EF4-FFF2-40B4-BE49-F238E27FC236}">
                <a16:creationId xmlns:a16="http://schemas.microsoft.com/office/drawing/2014/main" id="{7A954115-1074-425A-976D-93E9F3531E73}"/>
              </a:ext>
            </a:extLst>
          </p:cNvPr>
          <p:cNvSpPr txBox="1">
            <a:spLocks noChangeArrowheads="1"/>
          </p:cNvSpPr>
          <p:nvPr/>
        </p:nvSpPr>
        <p:spPr bwMode="auto">
          <a:xfrm>
            <a:off x="5494748" y="5891074"/>
            <a:ext cx="246894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t>C</a:t>
            </a:r>
            <a:r>
              <a:rPr lang="en-US" altLang="en-US" sz="1600" dirty="0"/>
              <a:t>orneal </a:t>
            </a:r>
            <a:r>
              <a:rPr lang="en-US" altLang="en-US" sz="1700" b="1" dirty="0"/>
              <a:t>CROSS</a:t>
            </a:r>
            <a:r>
              <a:rPr lang="en-US" altLang="en-US" sz="1600" dirty="0"/>
              <a:t> </a:t>
            </a:r>
            <a:r>
              <a:rPr lang="en-US" altLang="en-US" sz="1700" b="1" dirty="0"/>
              <a:t>L</a:t>
            </a:r>
            <a:r>
              <a:rPr lang="en-US" altLang="en-US" sz="1600" dirty="0"/>
              <a:t>inking</a:t>
            </a:r>
          </a:p>
        </p:txBody>
      </p:sp>
      <p:sp>
        <p:nvSpPr>
          <p:cNvPr id="61" name="Text Box 25">
            <a:extLst>
              <a:ext uri="{FF2B5EF4-FFF2-40B4-BE49-F238E27FC236}">
                <a16:creationId xmlns:a16="http://schemas.microsoft.com/office/drawing/2014/main" id="{10027FF6-B77F-4F32-8353-5C0E4C9CCC5F}"/>
              </a:ext>
            </a:extLst>
          </p:cNvPr>
          <p:cNvSpPr txBox="1">
            <a:spLocks noChangeArrowheads="1"/>
          </p:cNvSpPr>
          <p:nvPr/>
        </p:nvSpPr>
        <p:spPr bwMode="auto">
          <a:xfrm>
            <a:off x="5462266" y="5572780"/>
            <a:ext cx="246253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rgbClr val="0000FF"/>
                </a:solidFill>
              </a:rPr>
              <a:t>C</a:t>
            </a:r>
            <a:r>
              <a:rPr lang="en-US" altLang="en-US" sz="1600" dirty="0">
                <a:solidFill>
                  <a:srgbClr val="0000FF"/>
                </a:solidFill>
              </a:rPr>
              <a:t>orneal</a:t>
            </a:r>
            <a:r>
              <a:rPr lang="en-US" altLang="en-US" sz="1700" dirty="0">
                <a:solidFill>
                  <a:srgbClr val="0000FF"/>
                </a:solidFill>
              </a:rPr>
              <a:t> </a:t>
            </a:r>
            <a:r>
              <a:rPr lang="en-US" altLang="en-US" sz="1700" b="1" dirty="0">
                <a:solidFill>
                  <a:srgbClr val="0000FF"/>
                </a:solidFill>
              </a:rPr>
              <a:t>R</a:t>
            </a:r>
            <a:r>
              <a:rPr lang="en-US" altLang="en-US" sz="1600" dirty="0">
                <a:solidFill>
                  <a:srgbClr val="0000FF"/>
                </a:solidFill>
              </a:rPr>
              <a:t>eshaping</a:t>
            </a:r>
            <a:r>
              <a:rPr lang="en-US" altLang="en-US" sz="1700" dirty="0">
                <a:solidFill>
                  <a:srgbClr val="0000FF"/>
                </a:solidFill>
              </a:rPr>
              <a:t> </a:t>
            </a:r>
            <a:r>
              <a:rPr lang="en-US" altLang="en-US" sz="1700" b="1" dirty="0">
                <a:solidFill>
                  <a:srgbClr val="0000FF"/>
                </a:solidFill>
              </a:rPr>
              <a:t>I</a:t>
            </a:r>
            <a:r>
              <a:rPr lang="en-US" altLang="en-US" sz="1600" dirty="0">
                <a:solidFill>
                  <a:srgbClr val="0000FF"/>
                </a:solidFill>
              </a:rPr>
              <a:t>nlay</a:t>
            </a:r>
          </a:p>
        </p:txBody>
      </p:sp>
      <p:sp>
        <p:nvSpPr>
          <p:cNvPr id="62" name="Text Box 36">
            <a:extLst>
              <a:ext uri="{FF2B5EF4-FFF2-40B4-BE49-F238E27FC236}">
                <a16:creationId xmlns:a16="http://schemas.microsoft.com/office/drawing/2014/main" id="{FD2E54F2-4187-4702-82CD-2EF75A517BFA}"/>
              </a:ext>
            </a:extLst>
          </p:cNvPr>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t>Other</a:t>
            </a:r>
          </a:p>
        </p:txBody>
      </p:sp>
      <p:sp>
        <p:nvSpPr>
          <p:cNvPr id="2" name="Frame 1">
            <a:extLst>
              <a:ext uri="{FF2B5EF4-FFF2-40B4-BE49-F238E27FC236}">
                <a16:creationId xmlns:a16="http://schemas.microsoft.com/office/drawing/2014/main" id="{7E2196BB-D8BA-45F3-ACB6-F7D771D93B73}"/>
              </a:ext>
            </a:extLst>
          </p:cNvPr>
          <p:cNvSpPr/>
          <p:nvPr/>
        </p:nvSpPr>
        <p:spPr>
          <a:xfrm>
            <a:off x="3200400" y="5905610"/>
            <a:ext cx="5483078" cy="45719"/>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 name="Left Brace 3">
            <a:extLst>
              <a:ext uri="{FF2B5EF4-FFF2-40B4-BE49-F238E27FC236}">
                <a16:creationId xmlns:a16="http://schemas.microsoft.com/office/drawing/2014/main" id="{0D0FE0BF-1ABC-47B6-9202-DBDFCF76FB2C}"/>
              </a:ext>
            </a:extLst>
          </p:cNvPr>
          <p:cNvSpPr/>
          <p:nvPr/>
        </p:nvSpPr>
        <p:spPr>
          <a:xfrm>
            <a:off x="4114800" y="4997242"/>
            <a:ext cx="295051" cy="869223"/>
          </a:xfrm>
          <a:prstGeom prst="leftBrace">
            <a:avLst/>
          </a:prstGeom>
          <a:ln w="34925">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4" name="Left Brace 63">
            <a:extLst>
              <a:ext uri="{FF2B5EF4-FFF2-40B4-BE49-F238E27FC236}">
                <a16:creationId xmlns:a16="http://schemas.microsoft.com/office/drawing/2014/main" id="{31C231C9-FD5A-450E-946D-DE1CEB806BEC}"/>
              </a:ext>
            </a:extLst>
          </p:cNvPr>
          <p:cNvSpPr/>
          <p:nvPr/>
        </p:nvSpPr>
        <p:spPr>
          <a:xfrm>
            <a:off x="4114800" y="5984217"/>
            <a:ext cx="301478" cy="492783"/>
          </a:xfrm>
          <a:prstGeom prst="leftBrace">
            <a:avLst/>
          </a:prstGeom>
          <a:ln w="34925">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BE888BE1-26F3-4277-83B4-F424B93B1F20}"/>
              </a:ext>
            </a:extLst>
          </p:cNvPr>
          <p:cNvSpPr txBox="1"/>
          <p:nvPr/>
        </p:nvSpPr>
        <p:spPr>
          <a:xfrm>
            <a:off x="2363715" y="5186650"/>
            <a:ext cx="1751085" cy="528350"/>
          </a:xfrm>
          <a:prstGeom prst="rect">
            <a:avLst/>
          </a:prstGeom>
          <a:noFill/>
        </p:spPr>
        <p:txBody>
          <a:bodyPr wrap="square" rtlCol="0">
            <a:spAutoFit/>
          </a:bodyPr>
          <a:lstStyle/>
          <a:p>
            <a:pPr algn="r">
              <a:lnSpc>
                <a:spcPts val="1700"/>
              </a:lnSpc>
            </a:pPr>
            <a:r>
              <a:rPr lang="en-US" sz="1600" dirty="0"/>
              <a:t>These three treat presbyopia</a:t>
            </a:r>
          </a:p>
        </p:txBody>
      </p:sp>
      <p:sp>
        <p:nvSpPr>
          <p:cNvPr id="65" name="TextBox 64">
            <a:extLst>
              <a:ext uri="{FF2B5EF4-FFF2-40B4-BE49-F238E27FC236}">
                <a16:creationId xmlns:a16="http://schemas.microsoft.com/office/drawing/2014/main" id="{90BC1C31-9A75-4F94-BB73-56667ED3C2B5}"/>
              </a:ext>
            </a:extLst>
          </p:cNvPr>
          <p:cNvSpPr txBox="1"/>
          <p:nvPr/>
        </p:nvSpPr>
        <p:spPr>
          <a:xfrm>
            <a:off x="2368645" y="5986992"/>
            <a:ext cx="1751085" cy="528350"/>
          </a:xfrm>
          <a:prstGeom prst="rect">
            <a:avLst/>
          </a:prstGeom>
          <a:noFill/>
        </p:spPr>
        <p:txBody>
          <a:bodyPr wrap="square" rtlCol="0">
            <a:spAutoFit/>
          </a:bodyPr>
          <a:lstStyle/>
          <a:p>
            <a:pPr algn="r">
              <a:lnSpc>
                <a:spcPts val="1700"/>
              </a:lnSpc>
            </a:pPr>
            <a:r>
              <a:rPr lang="en-US" sz="1600" i="1" dirty="0"/>
              <a:t>These two treat </a:t>
            </a:r>
            <a:r>
              <a:rPr lang="en-US" sz="1600" dirty="0"/>
              <a:t>keratoconus</a:t>
            </a:r>
          </a:p>
        </p:txBody>
      </p:sp>
    </p:spTree>
    <p:extLst>
      <p:ext uri="{BB962C8B-B14F-4D97-AF65-F5344CB8AC3E}">
        <p14:creationId xmlns:p14="http://schemas.microsoft.com/office/powerpoint/2010/main" val="424160512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 Box 25">
            <a:extLst>
              <a:ext uri="{FF2B5EF4-FFF2-40B4-BE49-F238E27FC236}">
                <a16:creationId xmlns:a16="http://schemas.microsoft.com/office/drawing/2014/main" id="{B74985BD-0F28-4D21-A4BA-4C21D6AF639E}"/>
              </a:ext>
            </a:extLst>
          </p:cNvPr>
          <p:cNvSpPr txBox="1">
            <a:spLocks noChangeArrowheads="1"/>
          </p:cNvSpPr>
          <p:nvPr/>
        </p:nvSpPr>
        <p:spPr bwMode="auto">
          <a:xfrm>
            <a:off x="5497853" y="4963940"/>
            <a:ext cx="243688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rgbClr val="0000FF"/>
                </a:solidFill>
              </a:rPr>
              <a:t>C</a:t>
            </a:r>
            <a:r>
              <a:rPr lang="en-US" altLang="en-US" sz="1600" dirty="0">
                <a:solidFill>
                  <a:srgbClr val="0000FF"/>
                </a:solidFill>
              </a:rPr>
              <a:t>onductive </a:t>
            </a:r>
            <a:r>
              <a:rPr lang="en-US" altLang="en-US" sz="1700" b="1" dirty="0">
                <a:solidFill>
                  <a:srgbClr val="0000FF"/>
                </a:solidFill>
              </a:rPr>
              <a:t>K</a:t>
            </a:r>
            <a:r>
              <a:rPr lang="en-US" altLang="en-US" sz="1600" dirty="0">
                <a:solidFill>
                  <a:srgbClr val="0000FF"/>
                </a:solidFill>
              </a:rPr>
              <a:t>eratoplasty</a:t>
            </a:r>
          </a:p>
        </p:txBody>
      </p:sp>
      <p:sp>
        <p:nvSpPr>
          <p:cNvPr id="75778" name="Text Box 3"/>
          <p:cNvSpPr txBox="1">
            <a:spLocks noChangeArrowheads="1"/>
          </p:cNvSpPr>
          <p:nvPr/>
        </p:nvSpPr>
        <p:spPr bwMode="auto">
          <a:xfrm>
            <a:off x="3960813" y="762000"/>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7577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75780" name="Text Box 5"/>
          <p:cNvSpPr txBox="1">
            <a:spLocks noChangeArrowheads="1"/>
          </p:cNvSpPr>
          <p:nvPr/>
        </p:nvSpPr>
        <p:spPr bwMode="auto">
          <a:xfrm>
            <a:off x="4416278" y="3048000"/>
            <a:ext cx="1146468"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7578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2" name="Line 7"/>
          <p:cNvSpPr>
            <a:spLocks noChangeShapeType="1"/>
          </p:cNvSpPr>
          <p:nvPr/>
        </p:nvSpPr>
        <p:spPr bwMode="auto">
          <a:xfrm>
            <a:off x="4724400" y="1474788"/>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3" name="Line 8"/>
          <p:cNvSpPr>
            <a:spLocks noChangeShapeType="1"/>
          </p:cNvSpPr>
          <p:nvPr/>
        </p:nvSpPr>
        <p:spPr bwMode="auto">
          <a:xfrm flipH="1">
            <a:off x="5424488"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4" name="Line 9"/>
          <p:cNvSpPr>
            <a:spLocks noChangeShapeType="1"/>
          </p:cNvSpPr>
          <p:nvPr/>
        </p:nvSpPr>
        <p:spPr bwMode="auto">
          <a:xfrm>
            <a:off x="6583363" y="2544763"/>
            <a:ext cx="1417637" cy="415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5" name="Text Box 36"/>
          <p:cNvSpPr txBox="1">
            <a:spLocks noChangeArrowheads="1"/>
          </p:cNvSpPr>
          <p:nvPr/>
        </p:nvSpPr>
        <p:spPr bwMode="auto">
          <a:xfrm>
            <a:off x="6248400" y="3068638"/>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solidFill>
                  <a:schemeClr val="bg1">
                    <a:lumMod val="75000"/>
                  </a:schemeClr>
                </a:solidFill>
              </a:rPr>
              <a:t>Laser</a:t>
            </a:r>
          </a:p>
        </p:txBody>
      </p:sp>
      <p:sp>
        <p:nvSpPr>
          <p:cNvPr id="757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6EF3252-6681-4659-95F8-1003B78F1A8A}" type="slidenum">
              <a:rPr lang="en-US" altLang="en-US" sz="1000" smtClean="0"/>
              <a:pPr>
                <a:spcBef>
                  <a:spcPct val="0"/>
                </a:spcBef>
                <a:buClrTx/>
                <a:buSzTx/>
                <a:buFontTx/>
                <a:buNone/>
              </a:pPr>
              <a:t>169</a:t>
            </a:fld>
            <a:endParaRPr lang="en-US" altLang="en-US" sz="1000"/>
          </a:p>
        </p:txBody>
      </p:sp>
      <p:sp>
        <p:nvSpPr>
          <p:cNvPr id="75792" name="Rectangle 2"/>
          <p:cNvSpPr>
            <a:spLocks noGrp="1" noChangeArrowheads="1"/>
          </p:cNvSpPr>
          <p:nvPr>
            <p:ph type="title"/>
          </p:nvPr>
        </p:nvSpPr>
        <p:spPr>
          <a:xfrm>
            <a:off x="457200" y="122238"/>
            <a:ext cx="7543800" cy="555625"/>
          </a:xfrm>
        </p:spPr>
        <p:txBody>
          <a:bodyPr/>
          <a:lstStyle/>
          <a:p>
            <a:pPr eaLnBrk="1" hangingPunct="1"/>
            <a:r>
              <a:rPr lang="en-US" altLang="en-US" sz="3200" b="0" dirty="0"/>
              <a:t>Refractive Surgery Overview</a:t>
            </a:r>
          </a:p>
        </p:txBody>
      </p:sp>
      <p:sp>
        <p:nvSpPr>
          <p:cNvPr id="75794" name="Text Box 4"/>
          <p:cNvSpPr txBox="1">
            <a:spLocks noChangeArrowheads="1"/>
          </p:cNvSpPr>
          <p:nvPr/>
        </p:nvSpPr>
        <p:spPr bwMode="auto">
          <a:xfrm>
            <a:off x="1403350"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75795"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Pseudophakic</a:t>
            </a:r>
          </a:p>
        </p:txBody>
      </p:sp>
      <p:sp>
        <p:nvSpPr>
          <p:cNvPr id="75796"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7"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8"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cxnSp>
        <p:nvCxnSpPr>
          <p:cNvPr id="14" name="Straight Arrow Connector 13"/>
          <p:cNvCxnSpPr>
            <a:stCxn id="75783" idx="0"/>
          </p:cNvCxnSpPr>
          <p:nvPr/>
        </p:nvCxnSpPr>
        <p:spPr>
          <a:xfrm>
            <a:off x="6583363" y="2522538"/>
            <a:ext cx="0" cy="4492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Line 11">
            <a:extLst>
              <a:ext uri="{FF2B5EF4-FFF2-40B4-BE49-F238E27FC236}">
                <a16:creationId xmlns:a16="http://schemas.microsoft.com/office/drawing/2014/main" id="{875003D2-F497-4AFF-93D3-904C47FEA379}"/>
              </a:ext>
            </a:extLst>
          </p:cNvPr>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3">
            <a:extLst>
              <a:ext uri="{FF2B5EF4-FFF2-40B4-BE49-F238E27FC236}">
                <a16:creationId xmlns:a16="http://schemas.microsoft.com/office/drawing/2014/main" id="{17085238-D0F2-41D2-B701-51BEB9A7AD1A}"/>
              </a:ext>
            </a:extLst>
          </p:cNvPr>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5">
            <a:extLst>
              <a:ext uri="{FF2B5EF4-FFF2-40B4-BE49-F238E27FC236}">
                <a16:creationId xmlns:a16="http://schemas.microsoft.com/office/drawing/2014/main" id="{594AEAD0-AC3F-47EB-8BDF-7449769FF754}"/>
              </a:ext>
            </a:extLst>
          </p:cNvPr>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1">
            <a:extLst>
              <a:ext uri="{FF2B5EF4-FFF2-40B4-BE49-F238E27FC236}">
                <a16:creationId xmlns:a16="http://schemas.microsoft.com/office/drawing/2014/main" id="{8006F3EE-2D34-424C-A3FC-DF34FB3A14C6}"/>
              </a:ext>
            </a:extLst>
          </p:cNvPr>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3">
            <a:extLst>
              <a:ext uri="{FF2B5EF4-FFF2-40B4-BE49-F238E27FC236}">
                <a16:creationId xmlns:a16="http://schemas.microsoft.com/office/drawing/2014/main" id="{B420A104-E742-4025-B2C6-48E8B991CCA9}"/>
              </a:ext>
            </a:extLst>
          </p:cNvPr>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5">
            <a:extLst>
              <a:ext uri="{FF2B5EF4-FFF2-40B4-BE49-F238E27FC236}">
                <a16:creationId xmlns:a16="http://schemas.microsoft.com/office/drawing/2014/main" id="{C27F41C3-22E0-4253-B5CD-1628190B702C}"/>
              </a:ext>
            </a:extLst>
          </p:cNvPr>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5" name="Straight Connector 24">
            <a:extLst>
              <a:ext uri="{FF2B5EF4-FFF2-40B4-BE49-F238E27FC236}">
                <a16:creationId xmlns:a16="http://schemas.microsoft.com/office/drawing/2014/main" id="{2F0E6575-37AF-43A8-B59F-A9659165FD9B}"/>
              </a:ext>
            </a:extLst>
          </p:cNvPr>
          <p:cNvCxnSpPr/>
          <p:nvPr/>
        </p:nvCxnSpPr>
        <p:spPr>
          <a:xfrm>
            <a:off x="6400800" y="3429000"/>
            <a:ext cx="0" cy="1371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 Box 35">
            <a:extLst>
              <a:ext uri="{FF2B5EF4-FFF2-40B4-BE49-F238E27FC236}">
                <a16:creationId xmlns:a16="http://schemas.microsoft.com/office/drawing/2014/main" id="{224E2072-3937-4C60-B2D4-6266344C5CBB}"/>
              </a:ext>
            </a:extLst>
          </p:cNvPr>
          <p:cNvSpPr txBox="1">
            <a:spLocks noChangeArrowheads="1"/>
          </p:cNvSpPr>
          <p:nvPr/>
        </p:nvSpPr>
        <p:spPr bwMode="auto">
          <a:xfrm>
            <a:off x="6530381" y="3429006"/>
            <a:ext cx="55496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27" name="Text Box 37">
            <a:extLst>
              <a:ext uri="{FF2B5EF4-FFF2-40B4-BE49-F238E27FC236}">
                <a16:creationId xmlns:a16="http://schemas.microsoft.com/office/drawing/2014/main" id="{6D2C7C62-6908-4663-B635-5164A6F722DA}"/>
              </a:ext>
            </a:extLst>
          </p:cNvPr>
          <p:cNvSpPr txBox="1">
            <a:spLocks noChangeArrowheads="1"/>
          </p:cNvSpPr>
          <p:nvPr/>
        </p:nvSpPr>
        <p:spPr bwMode="auto">
          <a:xfrm>
            <a:off x="6533556" y="3733806"/>
            <a:ext cx="76495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28" name="Text Box 37">
            <a:extLst>
              <a:ext uri="{FF2B5EF4-FFF2-40B4-BE49-F238E27FC236}">
                <a16:creationId xmlns:a16="http://schemas.microsoft.com/office/drawing/2014/main" id="{CD492C5B-F700-4065-9F56-38E1AE7A9DE2}"/>
              </a:ext>
            </a:extLst>
          </p:cNvPr>
          <p:cNvSpPr txBox="1">
            <a:spLocks noChangeArrowheads="1"/>
          </p:cNvSpPr>
          <p:nvPr/>
        </p:nvSpPr>
        <p:spPr bwMode="auto">
          <a:xfrm>
            <a:off x="6549431" y="4343406"/>
            <a:ext cx="694421"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29" name="Text Box 40">
            <a:extLst>
              <a:ext uri="{FF2B5EF4-FFF2-40B4-BE49-F238E27FC236}">
                <a16:creationId xmlns:a16="http://schemas.microsoft.com/office/drawing/2014/main" id="{6A206956-31B0-4485-BC75-F4729D8B3CD6}"/>
              </a:ext>
            </a:extLst>
          </p:cNvPr>
          <p:cNvSpPr txBox="1">
            <a:spLocks noChangeArrowheads="1"/>
          </p:cNvSpPr>
          <p:nvPr/>
        </p:nvSpPr>
        <p:spPr bwMode="auto">
          <a:xfrm>
            <a:off x="6543087" y="4648206"/>
            <a:ext cx="73289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30" name="Text Box 40">
            <a:extLst>
              <a:ext uri="{FF2B5EF4-FFF2-40B4-BE49-F238E27FC236}">
                <a16:creationId xmlns:a16="http://schemas.microsoft.com/office/drawing/2014/main" id="{72DA77EC-16CE-40F2-8501-BCBA4588F62F}"/>
              </a:ext>
            </a:extLst>
          </p:cNvPr>
          <p:cNvSpPr txBox="1">
            <a:spLocks noChangeArrowheads="1"/>
          </p:cNvSpPr>
          <p:nvPr/>
        </p:nvSpPr>
        <p:spPr bwMode="auto">
          <a:xfrm>
            <a:off x="6530381" y="4038606"/>
            <a:ext cx="1013419"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31" name="Line 10">
            <a:extLst>
              <a:ext uri="{FF2B5EF4-FFF2-40B4-BE49-F238E27FC236}">
                <a16:creationId xmlns:a16="http://schemas.microsoft.com/office/drawing/2014/main" id="{15ACC7BA-4575-42F4-9F7D-3D5B281D7B72}"/>
              </a:ext>
            </a:extLst>
          </p:cNvPr>
          <p:cNvSpPr>
            <a:spLocks noChangeShapeType="1"/>
          </p:cNvSpPr>
          <p:nvPr/>
        </p:nvSpPr>
        <p:spPr bwMode="auto">
          <a:xfrm>
            <a:off x="4868863" y="34064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2" name="Line 11">
            <a:extLst>
              <a:ext uri="{FF2B5EF4-FFF2-40B4-BE49-F238E27FC236}">
                <a16:creationId xmlns:a16="http://schemas.microsoft.com/office/drawing/2014/main" id="{4E9DE7DE-8D8F-4E4B-AF40-C6772745F552}"/>
              </a:ext>
            </a:extLst>
          </p:cNvPr>
          <p:cNvSpPr>
            <a:spLocks noChangeShapeType="1"/>
          </p:cNvSpPr>
          <p:nvPr/>
        </p:nvSpPr>
        <p:spPr bwMode="auto">
          <a:xfrm>
            <a:off x="4724400" y="35588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3" name="Line 12">
            <a:extLst>
              <a:ext uri="{FF2B5EF4-FFF2-40B4-BE49-F238E27FC236}">
                <a16:creationId xmlns:a16="http://schemas.microsoft.com/office/drawing/2014/main" id="{631B6E9D-AA65-47BE-AED9-27AA6CC1B6AC}"/>
              </a:ext>
            </a:extLst>
          </p:cNvPr>
          <p:cNvSpPr>
            <a:spLocks noChangeShapeType="1"/>
          </p:cNvSpPr>
          <p:nvPr/>
        </p:nvSpPr>
        <p:spPr bwMode="auto">
          <a:xfrm>
            <a:off x="4868863" y="35588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4" name="Line 13">
            <a:extLst>
              <a:ext uri="{FF2B5EF4-FFF2-40B4-BE49-F238E27FC236}">
                <a16:creationId xmlns:a16="http://schemas.microsoft.com/office/drawing/2014/main" id="{869F0C8A-D764-4F7C-9049-488452FA4697}"/>
              </a:ext>
            </a:extLst>
          </p:cNvPr>
          <p:cNvSpPr>
            <a:spLocks noChangeShapeType="1"/>
          </p:cNvSpPr>
          <p:nvPr/>
        </p:nvSpPr>
        <p:spPr bwMode="auto">
          <a:xfrm>
            <a:off x="4724400" y="38636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5" name="Line 14">
            <a:extLst>
              <a:ext uri="{FF2B5EF4-FFF2-40B4-BE49-F238E27FC236}">
                <a16:creationId xmlns:a16="http://schemas.microsoft.com/office/drawing/2014/main" id="{89252AA7-D550-48AA-A6EB-2B05998E5CAB}"/>
              </a:ext>
            </a:extLst>
          </p:cNvPr>
          <p:cNvSpPr>
            <a:spLocks noChangeShapeType="1"/>
          </p:cNvSpPr>
          <p:nvPr/>
        </p:nvSpPr>
        <p:spPr bwMode="auto">
          <a:xfrm>
            <a:off x="4868863" y="38636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6" name="Line 15">
            <a:extLst>
              <a:ext uri="{FF2B5EF4-FFF2-40B4-BE49-F238E27FC236}">
                <a16:creationId xmlns:a16="http://schemas.microsoft.com/office/drawing/2014/main" id="{4D5000C4-91C9-4572-B020-5FA46CDCDD4B}"/>
              </a:ext>
            </a:extLst>
          </p:cNvPr>
          <p:cNvSpPr>
            <a:spLocks noChangeShapeType="1"/>
          </p:cNvSpPr>
          <p:nvPr/>
        </p:nvSpPr>
        <p:spPr bwMode="auto">
          <a:xfrm>
            <a:off x="4724400" y="41684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0" name="Text Box 35">
            <a:extLst>
              <a:ext uri="{FF2B5EF4-FFF2-40B4-BE49-F238E27FC236}">
                <a16:creationId xmlns:a16="http://schemas.microsoft.com/office/drawing/2014/main" id="{7DEF46B5-F715-4B7B-B0EB-BEED7FB46E78}"/>
              </a:ext>
            </a:extLst>
          </p:cNvPr>
          <p:cNvSpPr txBox="1">
            <a:spLocks noChangeArrowheads="1"/>
          </p:cNvSpPr>
          <p:nvPr/>
        </p:nvSpPr>
        <p:spPr bwMode="auto">
          <a:xfrm>
            <a:off x="4953002" y="3406428"/>
            <a:ext cx="444352"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RK</a:t>
            </a:r>
          </a:p>
        </p:txBody>
      </p:sp>
      <p:sp>
        <p:nvSpPr>
          <p:cNvPr id="41" name="Text Box 37">
            <a:extLst>
              <a:ext uri="{FF2B5EF4-FFF2-40B4-BE49-F238E27FC236}">
                <a16:creationId xmlns:a16="http://schemas.microsoft.com/office/drawing/2014/main" id="{685BA597-D6CD-48E2-B397-261D284FAA9A}"/>
              </a:ext>
            </a:extLst>
          </p:cNvPr>
          <p:cNvSpPr txBox="1">
            <a:spLocks noChangeArrowheads="1"/>
          </p:cNvSpPr>
          <p:nvPr/>
        </p:nvSpPr>
        <p:spPr bwMode="auto">
          <a:xfrm>
            <a:off x="4956177" y="3711228"/>
            <a:ext cx="425116"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AK</a:t>
            </a:r>
          </a:p>
        </p:txBody>
      </p:sp>
      <p:sp>
        <p:nvSpPr>
          <p:cNvPr id="42" name="Text Box 40">
            <a:extLst>
              <a:ext uri="{FF2B5EF4-FFF2-40B4-BE49-F238E27FC236}">
                <a16:creationId xmlns:a16="http://schemas.microsoft.com/office/drawing/2014/main" id="{B69419A3-D750-4693-85FB-00936E09DEC1}"/>
              </a:ext>
            </a:extLst>
          </p:cNvPr>
          <p:cNvSpPr txBox="1">
            <a:spLocks noChangeArrowheads="1"/>
          </p:cNvSpPr>
          <p:nvPr/>
        </p:nvSpPr>
        <p:spPr bwMode="auto">
          <a:xfrm>
            <a:off x="4953000" y="4016028"/>
            <a:ext cx="473206"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LRI</a:t>
            </a:r>
          </a:p>
        </p:txBody>
      </p:sp>
      <p:sp>
        <p:nvSpPr>
          <p:cNvPr id="44" name="Line 10">
            <a:extLst>
              <a:ext uri="{FF2B5EF4-FFF2-40B4-BE49-F238E27FC236}">
                <a16:creationId xmlns:a16="http://schemas.microsoft.com/office/drawing/2014/main" id="{9A527789-E390-4240-9032-9352797E20D8}"/>
              </a:ext>
            </a:extLst>
          </p:cNvPr>
          <p:cNvSpPr>
            <a:spLocks noChangeShapeType="1"/>
          </p:cNvSpPr>
          <p:nvPr/>
        </p:nvSpPr>
        <p:spPr bwMode="auto">
          <a:xfrm>
            <a:off x="7975929" y="3382963"/>
            <a:ext cx="17134" cy="18319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11">
            <a:extLst>
              <a:ext uri="{FF2B5EF4-FFF2-40B4-BE49-F238E27FC236}">
                <a16:creationId xmlns:a16="http://schemas.microsoft.com/office/drawing/2014/main" id="{6927E435-4353-4B53-B7F0-070035D490ED}"/>
              </a:ext>
            </a:extLst>
          </p:cNvPr>
          <p:cNvSpPr>
            <a:spLocks noChangeShapeType="1"/>
          </p:cNvSpPr>
          <p:nvPr/>
        </p:nvSpPr>
        <p:spPr bwMode="auto">
          <a:xfrm>
            <a:off x="7900988" y="5149642"/>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6" name="Line 12">
            <a:extLst>
              <a:ext uri="{FF2B5EF4-FFF2-40B4-BE49-F238E27FC236}">
                <a16:creationId xmlns:a16="http://schemas.microsoft.com/office/drawing/2014/main" id="{719083F7-C4ED-4439-9581-37C9FCDC3E32}"/>
              </a:ext>
            </a:extLst>
          </p:cNvPr>
          <p:cNvSpPr>
            <a:spLocks noChangeShapeType="1"/>
          </p:cNvSpPr>
          <p:nvPr/>
        </p:nvSpPr>
        <p:spPr bwMode="auto">
          <a:xfrm>
            <a:off x="7993063" y="5149642"/>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7" name="Line 13">
            <a:extLst>
              <a:ext uri="{FF2B5EF4-FFF2-40B4-BE49-F238E27FC236}">
                <a16:creationId xmlns:a16="http://schemas.microsoft.com/office/drawing/2014/main" id="{EB1CD613-41F6-421B-909B-8B7CF5F3DBA7}"/>
              </a:ext>
            </a:extLst>
          </p:cNvPr>
          <p:cNvSpPr>
            <a:spLocks noChangeShapeType="1"/>
          </p:cNvSpPr>
          <p:nvPr/>
        </p:nvSpPr>
        <p:spPr bwMode="auto">
          <a:xfrm>
            <a:off x="7900988" y="5454442"/>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8" name="Line 14">
            <a:extLst>
              <a:ext uri="{FF2B5EF4-FFF2-40B4-BE49-F238E27FC236}">
                <a16:creationId xmlns:a16="http://schemas.microsoft.com/office/drawing/2014/main" id="{CE299009-3CA4-4E96-9F4C-908FBC302C77}"/>
              </a:ext>
            </a:extLst>
          </p:cNvPr>
          <p:cNvSpPr>
            <a:spLocks noChangeShapeType="1"/>
          </p:cNvSpPr>
          <p:nvPr/>
        </p:nvSpPr>
        <p:spPr bwMode="auto">
          <a:xfrm>
            <a:off x="7993063" y="5454442"/>
            <a:ext cx="23812" cy="9445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9" name="Line 15">
            <a:extLst>
              <a:ext uri="{FF2B5EF4-FFF2-40B4-BE49-F238E27FC236}">
                <a16:creationId xmlns:a16="http://schemas.microsoft.com/office/drawing/2014/main" id="{4DD4B1FE-97FD-445F-94A9-BD227A3AED11}"/>
              </a:ext>
            </a:extLst>
          </p:cNvPr>
          <p:cNvSpPr>
            <a:spLocks noChangeShapeType="1"/>
          </p:cNvSpPr>
          <p:nvPr/>
        </p:nvSpPr>
        <p:spPr bwMode="auto">
          <a:xfrm>
            <a:off x="7900988" y="5759242"/>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50" name="Line 13">
            <a:extLst>
              <a:ext uri="{FF2B5EF4-FFF2-40B4-BE49-F238E27FC236}">
                <a16:creationId xmlns:a16="http://schemas.microsoft.com/office/drawing/2014/main" id="{6E38F7FF-ECB9-4242-B452-045797E2223D}"/>
              </a:ext>
            </a:extLst>
          </p:cNvPr>
          <p:cNvSpPr>
            <a:spLocks noChangeShapeType="1"/>
          </p:cNvSpPr>
          <p:nvPr/>
        </p:nvSpPr>
        <p:spPr bwMode="auto">
          <a:xfrm>
            <a:off x="7908925" y="6081504"/>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51" name="Text Box 35">
            <a:extLst>
              <a:ext uri="{FF2B5EF4-FFF2-40B4-BE49-F238E27FC236}">
                <a16:creationId xmlns:a16="http://schemas.microsoft.com/office/drawing/2014/main" id="{847439BD-F329-4459-BD44-0035324586A7}"/>
              </a:ext>
            </a:extLst>
          </p:cNvPr>
          <p:cNvSpPr txBox="1">
            <a:spLocks noChangeArrowheads="1"/>
          </p:cNvSpPr>
          <p:nvPr/>
        </p:nvSpPr>
        <p:spPr bwMode="auto">
          <a:xfrm>
            <a:off x="8153400" y="4997242"/>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rgbClr val="0000FF"/>
                </a:solidFill>
              </a:rPr>
              <a:t>CK</a:t>
            </a:r>
          </a:p>
        </p:txBody>
      </p:sp>
      <p:sp>
        <p:nvSpPr>
          <p:cNvPr id="52" name="Text Box 37">
            <a:extLst>
              <a:ext uri="{FF2B5EF4-FFF2-40B4-BE49-F238E27FC236}">
                <a16:creationId xmlns:a16="http://schemas.microsoft.com/office/drawing/2014/main" id="{22866A5B-1203-4110-B046-E45892F5ECC7}"/>
              </a:ext>
            </a:extLst>
          </p:cNvPr>
          <p:cNvSpPr txBox="1">
            <a:spLocks noChangeArrowheads="1"/>
          </p:cNvSpPr>
          <p:nvPr/>
        </p:nvSpPr>
        <p:spPr bwMode="auto">
          <a:xfrm>
            <a:off x="8156575" y="6238667"/>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bg1">
                    <a:lumMod val="75000"/>
                  </a:schemeClr>
                </a:solidFill>
              </a:rPr>
              <a:t>ICRS</a:t>
            </a:r>
          </a:p>
        </p:txBody>
      </p:sp>
      <p:sp>
        <p:nvSpPr>
          <p:cNvPr id="53" name="Text Box 40">
            <a:extLst>
              <a:ext uri="{FF2B5EF4-FFF2-40B4-BE49-F238E27FC236}">
                <a16:creationId xmlns:a16="http://schemas.microsoft.com/office/drawing/2014/main" id="{84D82AF7-AF97-47EB-99F3-42407CDA2474}"/>
              </a:ext>
            </a:extLst>
          </p:cNvPr>
          <p:cNvSpPr txBox="1">
            <a:spLocks noChangeArrowheads="1"/>
          </p:cNvSpPr>
          <p:nvPr/>
        </p:nvSpPr>
        <p:spPr bwMode="auto">
          <a:xfrm>
            <a:off x="8161337" y="5937042"/>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bg1">
                    <a:lumMod val="75000"/>
                  </a:schemeClr>
                </a:solidFill>
              </a:rPr>
              <a:t>CXL</a:t>
            </a:r>
          </a:p>
        </p:txBody>
      </p:sp>
      <p:sp>
        <p:nvSpPr>
          <p:cNvPr id="54" name="Text Box 40">
            <a:extLst>
              <a:ext uri="{FF2B5EF4-FFF2-40B4-BE49-F238E27FC236}">
                <a16:creationId xmlns:a16="http://schemas.microsoft.com/office/drawing/2014/main" id="{FE597447-E0B2-4123-B6B9-D14E9F32E289}"/>
              </a:ext>
            </a:extLst>
          </p:cNvPr>
          <p:cNvSpPr txBox="1">
            <a:spLocks noChangeArrowheads="1"/>
          </p:cNvSpPr>
          <p:nvPr/>
        </p:nvSpPr>
        <p:spPr bwMode="auto">
          <a:xfrm>
            <a:off x="8153400" y="5309979"/>
            <a:ext cx="484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dirty="0">
                <a:solidFill>
                  <a:schemeClr val="bg1">
                    <a:lumMod val="75000"/>
                  </a:schemeClr>
                </a:solidFill>
              </a:rPr>
              <a:t>SAI</a:t>
            </a:r>
          </a:p>
        </p:txBody>
      </p:sp>
      <p:sp>
        <p:nvSpPr>
          <p:cNvPr id="55" name="Line 15">
            <a:extLst>
              <a:ext uri="{FF2B5EF4-FFF2-40B4-BE49-F238E27FC236}">
                <a16:creationId xmlns:a16="http://schemas.microsoft.com/office/drawing/2014/main" id="{5BECD71A-D8DE-4C6C-BFC3-4CD904AF1AC3}"/>
              </a:ext>
            </a:extLst>
          </p:cNvPr>
          <p:cNvSpPr>
            <a:spLocks noChangeShapeType="1"/>
          </p:cNvSpPr>
          <p:nvPr/>
        </p:nvSpPr>
        <p:spPr bwMode="auto">
          <a:xfrm>
            <a:off x="7924800" y="6400592"/>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56" name="Text Box 40">
            <a:extLst>
              <a:ext uri="{FF2B5EF4-FFF2-40B4-BE49-F238E27FC236}">
                <a16:creationId xmlns:a16="http://schemas.microsoft.com/office/drawing/2014/main" id="{745CC5AB-F9F8-4815-8825-76A0ECCD4FEA}"/>
              </a:ext>
            </a:extLst>
          </p:cNvPr>
          <p:cNvSpPr txBox="1">
            <a:spLocks noChangeArrowheads="1"/>
          </p:cNvSpPr>
          <p:nvPr/>
        </p:nvSpPr>
        <p:spPr bwMode="auto">
          <a:xfrm>
            <a:off x="8153400" y="5630654"/>
            <a:ext cx="493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bg1">
                    <a:lumMod val="75000"/>
                  </a:schemeClr>
                </a:solidFill>
              </a:rPr>
              <a:t>CRI</a:t>
            </a:r>
          </a:p>
        </p:txBody>
      </p:sp>
      <p:sp>
        <p:nvSpPr>
          <p:cNvPr id="57" name="Text Box 25">
            <a:extLst>
              <a:ext uri="{FF2B5EF4-FFF2-40B4-BE49-F238E27FC236}">
                <a16:creationId xmlns:a16="http://schemas.microsoft.com/office/drawing/2014/main" id="{AF1AA7E0-1139-4996-863C-0964AE815295}"/>
              </a:ext>
            </a:extLst>
          </p:cNvPr>
          <p:cNvSpPr txBox="1">
            <a:spLocks noChangeArrowheads="1"/>
          </p:cNvSpPr>
          <p:nvPr/>
        </p:nvSpPr>
        <p:spPr bwMode="auto">
          <a:xfrm>
            <a:off x="4434763" y="6199257"/>
            <a:ext cx="3534942"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I</a:t>
            </a:r>
            <a:r>
              <a:rPr lang="en-US" altLang="en-US" sz="1600" dirty="0">
                <a:solidFill>
                  <a:schemeClr val="bg1">
                    <a:lumMod val="75000"/>
                  </a:schemeClr>
                </a:solidFill>
              </a:rPr>
              <a:t>ntrastromal </a:t>
            </a:r>
            <a:r>
              <a:rPr lang="en-US" altLang="en-US" sz="1700" b="1" dirty="0">
                <a:solidFill>
                  <a:schemeClr val="bg1">
                    <a:lumMod val="75000"/>
                  </a:schemeClr>
                </a:solidFill>
              </a:rPr>
              <a:t>C</a:t>
            </a:r>
            <a:r>
              <a:rPr lang="en-US" altLang="en-US" sz="1600" dirty="0">
                <a:solidFill>
                  <a:schemeClr val="bg1">
                    <a:lumMod val="75000"/>
                  </a:schemeClr>
                </a:solidFill>
              </a:rPr>
              <a:t>orneal </a:t>
            </a:r>
            <a:r>
              <a:rPr lang="en-US" altLang="en-US" sz="1700" b="1" dirty="0">
                <a:solidFill>
                  <a:schemeClr val="bg1">
                    <a:lumMod val="75000"/>
                  </a:schemeClr>
                </a:solidFill>
              </a:rPr>
              <a:t>R</a:t>
            </a:r>
            <a:r>
              <a:rPr lang="en-US" altLang="en-US" sz="1600" dirty="0">
                <a:solidFill>
                  <a:schemeClr val="bg1">
                    <a:lumMod val="75000"/>
                  </a:schemeClr>
                </a:solidFill>
              </a:rPr>
              <a:t>ing </a:t>
            </a:r>
            <a:r>
              <a:rPr lang="en-US" altLang="en-US" sz="1700" b="1" dirty="0">
                <a:solidFill>
                  <a:schemeClr val="bg1">
                    <a:lumMod val="75000"/>
                  </a:schemeClr>
                </a:solidFill>
              </a:rPr>
              <a:t>S</a:t>
            </a:r>
            <a:r>
              <a:rPr lang="en-US" altLang="en-US" sz="1600" dirty="0">
                <a:solidFill>
                  <a:schemeClr val="bg1">
                    <a:lumMod val="75000"/>
                  </a:schemeClr>
                </a:solidFill>
              </a:rPr>
              <a:t>egments</a:t>
            </a:r>
          </a:p>
        </p:txBody>
      </p:sp>
      <p:sp>
        <p:nvSpPr>
          <p:cNvPr id="58" name="Text Box 25">
            <a:extLst>
              <a:ext uri="{FF2B5EF4-FFF2-40B4-BE49-F238E27FC236}">
                <a16:creationId xmlns:a16="http://schemas.microsoft.com/office/drawing/2014/main" id="{9FFB1EB1-E721-4D0E-938A-B988B363FFC2}"/>
              </a:ext>
            </a:extLst>
          </p:cNvPr>
          <p:cNvSpPr txBox="1">
            <a:spLocks noChangeArrowheads="1"/>
          </p:cNvSpPr>
          <p:nvPr/>
        </p:nvSpPr>
        <p:spPr bwMode="auto">
          <a:xfrm>
            <a:off x="5846987" y="5272777"/>
            <a:ext cx="207781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S</a:t>
            </a:r>
            <a:r>
              <a:rPr lang="en-US" altLang="en-US" sz="1600" dirty="0">
                <a:solidFill>
                  <a:schemeClr val="bg1">
                    <a:lumMod val="75000"/>
                  </a:schemeClr>
                </a:solidFill>
              </a:rPr>
              <a:t>mall</a:t>
            </a:r>
            <a:r>
              <a:rPr lang="en-US" altLang="en-US" sz="1700" dirty="0">
                <a:solidFill>
                  <a:schemeClr val="bg1">
                    <a:lumMod val="75000"/>
                  </a:schemeClr>
                </a:solidFill>
              </a:rPr>
              <a:t> </a:t>
            </a:r>
            <a:r>
              <a:rPr lang="en-US" altLang="en-US" sz="1700" b="1" dirty="0">
                <a:solidFill>
                  <a:schemeClr val="bg1">
                    <a:lumMod val="75000"/>
                  </a:schemeClr>
                </a:solidFill>
              </a:rPr>
              <a:t>A</a:t>
            </a:r>
            <a:r>
              <a:rPr lang="en-US" altLang="en-US" sz="1600" dirty="0">
                <a:solidFill>
                  <a:schemeClr val="bg1">
                    <a:lumMod val="75000"/>
                  </a:schemeClr>
                </a:solidFill>
              </a:rPr>
              <a:t>perture</a:t>
            </a:r>
            <a:r>
              <a:rPr lang="en-US" altLang="en-US" sz="17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nlay</a:t>
            </a:r>
          </a:p>
        </p:txBody>
      </p:sp>
      <p:sp>
        <p:nvSpPr>
          <p:cNvPr id="60" name="Text Box 25">
            <a:extLst>
              <a:ext uri="{FF2B5EF4-FFF2-40B4-BE49-F238E27FC236}">
                <a16:creationId xmlns:a16="http://schemas.microsoft.com/office/drawing/2014/main" id="{7A954115-1074-425A-976D-93E9F3531E73}"/>
              </a:ext>
            </a:extLst>
          </p:cNvPr>
          <p:cNvSpPr txBox="1">
            <a:spLocks noChangeArrowheads="1"/>
          </p:cNvSpPr>
          <p:nvPr/>
        </p:nvSpPr>
        <p:spPr bwMode="auto">
          <a:xfrm>
            <a:off x="5494748" y="5891074"/>
            <a:ext cx="246894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C</a:t>
            </a:r>
            <a:r>
              <a:rPr lang="en-US" altLang="en-US" sz="1600" dirty="0">
                <a:solidFill>
                  <a:schemeClr val="bg1">
                    <a:lumMod val="75000"/>
                  </a:schemeClr>
                </a:solidFill>
              </a:rPr>
              <a:t>orneal </a:t>
            </a:r>
            <a:r>
              <a:rPr lang="en-US" altLang="en-US" sz="1700" b="1" dirty="0">
                <a:solidFill>
                  <a:schemeClr val="bg1">
                    <a:lumMod val="75000"/>
                  </a:schemeClr>
                </a:solidFill>
              </a:rPr>
              <a:t>CROSS</a:t>
            </a:r>
            <a:r>
              <a:rPr lang="en-US" altLang="en-US" sz="1600" dirty="0">
                <a:solidFill>
                  <a:schemeClr val="bg1">
                    <a:lumMod val="75000"/>
                  </a:schemeClr>
                </a:solidFill>
              </a:rPr>
              <a:t> </a:t>
            </a:r>
            <a:r>
              <a:rPr lang="en-US" altLang="en-US" sz="1700" b="1" dirty="0">
                <a:solidFill>
                  <a:schemeClr val="bg1">
                    <a:lumMod val="75000"/>
                  </a:schemeClr>
                </a:solidFill>
              </a:rPr>
              <a:t>L</a:t>
            </a:r>
            <a:r>
              <a:rPr lang="en-US" altLang="en-US" sz="1600" dirty="0">
                <a:solidFill>
                  <a:schemeClr val="bg1">
                    <a:lumMod val="75000"/>
                  </a:schemeClr>
                </a:solidFill>
              </a:rPr>
              <a:t>inking</a:t>
            </a:r>
          </a:p>
        </p:txBody>
      </p:sp>
      <p:sp>
        <p:nvSpPr>
          <p:cNvPr id="61" name="Text Box 25">
            <a:extLst>
              <a:ext uri="{FF2B5EF4-FFF2-40B4-BE49-F238E27FC236}">
                <a16:creationId xmlns:a16="http://schemas.microsoft.com/office/drawing/2014/main" id="{10027FF6-B77F-4F32-8353-5C0E4C9CCC5F}"/>
              </a:ext>
            </a:extLst>
          </p:cNvPr>
          <p:cNvSpPr txBox="1">
            <a:spLocks noChangeArrowheads="1"/>
          </p:cNvSpPr>
          <p:nvPr/>
        </p:nvSpPr>
        <p:spPr bwMode="auto">
          <a:xfrm>
            <a:off x="5462266" y="5572780"/>
            <a:ext cx="246253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C</a:t>
            </a:r>
            <a:r>
              <a:rPr lang="en-US" altLang="en-US" sz="1600" dirty="0">
                <a:solidFill>
                  <a:schemeClr val="bg1">
                    <a:lumMod val="75000"/>
                  </a:schemeClr>
                </a:solidFill>
              </a:rPr>
              <a:t>orneal</a:t>
            </a:r>
            <a:r>
              <a:rPr lang="en-US" altLang="en-US" sz="1700" dirty="0">
                <a:solidFill>
                  <a:schemeClr val="bg1">
                    <a:lumMod val="75000"/>
                  </a:schemeClr>
                </a:solidFill>
              </a:rPr>
              <a:t> </a:t>
            </a:r>
            <a:r>
              <a:rPr lang="en-US" altLang="en-US" sz="1700" b="1" dirty="0">
                <a:solidFill>
                  <a:schemeClr val="bg1">
                    <a:lumMod val="75000"/>
                  </a:schemeClr>
                </a:solidFill>
              </a:rPr>
              <a:t>R</a:t>
            </a:r>
            <a:r>
              <a:rPr lang="en-US" altLang="en-US" sz="1600" dirty="0">
                <a:solidFill>
                  <a:schemeClr val="bg1">
                    <a:lumMod val="75000"/>
                  </a:schemeClr>
                </a:solidFill>
              </a:rPr>
              <a:t>eshaping</a:t>
            </a:r>
            <a:r>
              <a:rPr lang="en-US" altLang="en-US" sz="17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nlay</a:t>
            </a:r>
          </a:p>
        </p:txBody>
      </p:sp>
      <p:sp>
        <p:nvSpPr>
          <p:cNvPr id="62" name="Text Box 36">
            <a:extLst>
              <a:ext uri="{FF2B5EF4-FFF2-40B4-BE49-F238E27FC236}">
                <a16:creationId xmlns:a16="http://schemas.microsoft.com/office/drawing/2014/main" id="{FD2E54F2-4187-4702-82CD-2EF75A517BFA}"/>
              </a:ext>
            </a:extLst>
          </p:cNvPr>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t>Other</a:t>
            </a:r>
          </a:p>
        </p:txBody>
      </p:sp>
      <p:sp>
        <p:nvSpPr>
          <p:cNvPr id="2" name="Frame 1">
            <a:extLst>
              <a:ext uri="{FF2B5EF4-FFF2-40B4-BE49-F238E27FC236}">
                <a16:creationId xmlns:a16="http://schemas.microsoft.com/office/drawing/2014/main" id="{7E2196BB-D8BA-45F3-ACB6-F7D771D93B73}"/>
              </a:ext>
            </a:extLst>
          </p:cNvPr>
          <p:cNvSpPr/>
          <p:nvPr/>
        </p:nvSpPr>
        <p:spPr>
          <a:xfrm>
            <a:off x="3200400" y="5905610"/>
            <a:ext cx="5483078" cy="45719"/>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65" name="TextBox 1">
            <a:extLst>
              <a:ext uri="{FF2B5EF4-FFF2-40B4-BE49-F238E27FC236}">
                <a16:creationId xmlns:a16="http://schemas.microsoft.com/office/drawing/2014/main" id="{7466E894-62D6-43F4-A712-DE08FAE39216}"/>
              </a:ext>
            </a:extLst>
          </p:cNvPr>
          <p:cNvSpPr txBox="1">
            <a:spLocks noChangeArrowheads="1"/>
          </p:cNvSpPr>
          <p:nvPr/>
        </p:nvSpPr>
        <p:spPr bwMode="auto">
          <a:xfrm>
            <a:off x="2087908" y="2831540"/>
            <a:ext cx="6827492" cy="2031325"/>
          </a:xfrm>
          <a:prstGeom prst="rect">
            <a:avLst/>
          </a:prstGeom>
          <a:solidFill>
            <a:schemeClr val="accent5">
              <a:lumMod val="75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FF"/>
                </a:solidFill>
              </a:rPr>
              <a:t>In </a:t>
            </a:r>
            <a:r>
              <a:rPr lang="en-US" altLang="en-US" sz="1400" b="1" dirty="0">
                <a:solidFill>
                  <a:srgbClr val="0000FF"/>
                </a:solidFill>
              </a:rPr>
              <a:t>CK</a:t>
            </a:r>
            <a:r>
              <a:rPr lang="en-US" altLang="en-US" sz="1400" dirty="0">
                <a:solidFill>
                  <a:srgbClr val="0000FF"/>
                </a:solidFill>
              </a:rPr>
              <a:t>, a  thermal  probe is used to produce a set of focal corneal scars. The scars produce local corneal  steepening , thereby  increasing  convergence  and improving vision at near. </a:t>
            </a:r>
            <a:endParaRPr lang="en-US" altLang="en-US" sz="1400" dirty="0">
              <a:solidFill>
                <a:schemeClr val="accent5">
                  <a:lumMod val="75000"/>
                </a:schemeClr>
              </a:solidFill>
            </a:endParaRPr>
          </a:p>
          <a:p>
            <a:r>
              <a:rPr lang="en-US" altLang="en-US" sz="1400" dirty="0">
                <a:solidFill>
                  <a:schemeClr val="accent5">
                    <a:lumMod val="75000"/>
                  </a:schemeClr>
                </a:solidFill>
              </a:rPr>
              <a:t>The </a:t>
            </a:r>
            <a:r>
              <a:rPr lang="en-US" altLang="en-US" sz="1400" b="1" dirty="0">
                <a:solidFill>
                  <a:schemeClr val="accent5">
                    <a:lumMod val="75000"/>
                  </a:schemeClr>
                </a:solidFill>
              </a:rPr>
              <a:t>SAI </a:t>
            </a:r>
            <a:r>
              <a:rPr lang="en-US" altLang="en-US" sz="1400" dirty="0">
                <a:solidFill>
                  <a:schemeClr val="accent5">
                    <a:lumMod val="75000"/>
                  </a:schemeClr>
                </a:solidFill>
              </a:rPr>
              <a:t>is a </a:t>
            </a:r>
            <a:r>
              <a:rPr lang="en-US" altLang="en-US" sz="1400" b="1" dirty="0">
                <a:solidFill>
                  <a:schemeClr val="accent5">
                    <a:lumMod val="75000"/>
                  </a:schemeClr>
                </a:solidFill>
              </a:rPr>
              <a:t> </a:t>
            </a:r>
            <a:r>
              <a:rPr lang="en-US" altLang="en-US" sz="1400" dirty="0">
                <a:solidFill>
                  <a:schemeClr val="accent5">
                    <a:lumMod val="75000"/>
                  </a:schemeClr>
                </a:solidFill>
              </a:rPr>
              <a:t>tiny donut-shaped disc  that is implanted in  the central corneal stroma. Its central  aperture  produces a  pinhole  effect to improve near vision.</a:t>
            </a:r>
          </a:p>
          <a:p>
            <a:r>
              <a:rPr lang="en-US" altLang="en-US" sz="1400" dirty="0">
                <a:solidFill>
                  <a:schemeClr val="accent5">
                    <a:lumMod val="75000"/>
                  </a:schemeClr>
                </a:solidFill>
              </a:rPr>
              <a:t>Like the SAI, the </a:t>
            </a:r>
            <a:r>
              <a:rPr lang="en-US" altLang="en-US" sz="1400" b="1" dirty="0">
                <a:solidFill>
                  <a:schemeClr val="accent5">
                    <a:lumMod val="75000"/>
                  </a:schemeClr>
                </a:solidFill>
              </a:rPr>
              <a:t>CRI</a:t>
            </a:r>
            <a:r>
              <a:rPr lang="en-US" altLang="en-US" sz="1400" dirty="0">
                <a:solidFill>
                  <a:schemeClr val="accent5">
                    <a:lumMod val="75000"/>
                  </a:schemeClr>
                </a:solidFill>
              </a:rPr>
              <a:t> is a tiny device implanted in the central corneal stroma. However, its mechanism of action is different—it is  disc-shaped  with a central ‘bump’  that  increases  the curvature of the overlying corneal surface, which in turn increases corneal  convergence  and thus improves near vision. </a:t>
            </a:r>
          </a:p>
        </p:txBody>
      </p:sp>
      <p:sp>
        <p:nvSpPr>
          <p:cNvPr id="66" name="Rectangle 65">
            <a:extLst>
              <a:ext uri="{FF2B5EF4-FFF2-40B4-BE49-F238E27FC236}">
                <a16:creationId xmlns:a16="http://schemas.microsoft.com/office/drawing/2014/main" id="{92392918-E119-44B8-9D57-538D42B537A8}"/>
              </a:ext>
            </a:extLst>
          </p:cNvPr>
          <p:cNvSpPr/>
          <p:nvPr/>
        </p:nvSpPr>
        <p:spPr>
          <a:xfrm>
            <a:off x="3886200" y="3096009"/>
            <a:ext cx="1015630" cy="256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flattening v steepening</a:t>
            </a:r>
          </a:p>
        </p:txBody>
      </p:sp>
      <p:sp>
        <p:nvSpPr>
          <p:cNvPr id="67" name="Rectangle 66">
            <a:extLst>
              <a:ext uri="{FF2B5EF4-FFF2-40B4-BE49-F238E27FC236}">
                <a16:creationId xmlns:a16="http://schemas.microsoft.com/office/drawing/2014/main" id="{0D5596B4-1142-4C1C-A572-F709036E1F01}"/>
              </a:ext>
            </a:extLst>
          </p:cNvPr>
          <p:cNvSpPr/>
          <p:nvPr/>
        </p:nvSpPr>
        <p:spPr>
          <a:xfrm>
            <a:off x="6553200" y="3124194"/>
            <a:ext cx="1015630" cy="228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convergence v divergence</a:t>
            </a:r>
          </a:p>
        </p:txBody>
      </p:sp>
      <p:sp>
        <p:nvSpPr>
          <p:cNvPr id="3" name="Oval 2">
            <a:extLst>
              <a:ext uri="{FF2B5EF4-FFF2-40B4-BE49-F238E27FC236}">
                <a16:creationId xmlns:a16="http://schemas.microsoft.com/office/drawing/2014/main" id="{3435EE67-6F43-4073-AEC3-4D848E29E064}"/>
              </a:ext>
            </a:extLst>
          </p:cNvPr>
          <p:cNvSpPr/>
          <p:nvPr/>
        </p:nvSpPr>
        <p:spPr>
          <a:xfrm>
            <a:off x="5420980" y="4808516"/>
            <a:ext cx="3216607" cy="64910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3413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5" name="Group 3">
            <a:extLst>
              <a:ext uri="{FF2B5EF4-FFF2-40B4-BE49-F238E27FC236}">
                <a16:creationId xmlns:a16="http://schemas.microsoft.com/office/drawing/2014/main" id="{A88A5773-CCB4-4EEE-8201-4B361D6C7A96}"/>
              </a:ext>
            </a:extLst>
          </p:cNvPr>
          <p:cNvGrpSpPr>
            <a:grpSpLocks/>
          </p:cNvGrpSpPr>
          <p:nvPr/>
        </p:nvGrpSpPr>
        <p:grpSpPr bwMode="auto">
          <a:xfrm>
            <a:off x="5638800" y="2743200"/>
            <a:ext cx="1752600" cy="1524000"/>
            <a:chOff x="2832" y="1728"/>
            <a:chExt cx="1104" cy="960"/>
          </a:xfrm>
        </p:grpSpPr>
        <p:sp>
          <p:nvSpPr>
            <p:cNvPr id="23563" name="Oval 4">
              <a:extLst>
                <a:ext uri="{FF2B5EF4-FFF2-40B4-BE49-F238E27FC236}">
                  <a16:creationId xmlns:a16="http://schemas.microsoft.com/office/drawing/2014/main" id="{E50EDE29-4162-4424-88FC-21FF8BA43BF1}"/>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3564" name="Oval 5">
              <a:extLst>
                <a:ext uri="{FF2B5EF4-FFF2-40B4-BE49-F238E27FC236}">
                  <a16:creationId xmlns:a16="http://schemas.microsoft.com/office/drawing/2014/main" id="{F7E35022-C867-4B7E-BBA1-E2187978A382}"/>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3565" name="AutoShape 6">
              <a:extLst>
                <a:ext uri="{FF2B5EF4-FFF2-40B4-BE49-F238E27FC236}">
                  <a16:creationId xmlns:a16="http://schemas.microsoft.com/office/drawing/2014/main" id="{ED829492-8AF7-4F8B-9A89-3946DEF3857D}"/>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3566" name="AutoShape 7">
              <a:extLst>
                <a:ext uri="{FF2B5EF4-FFF2-40B4-BE49-F238E27FC236}">
                  <a16:creationId xmlns:a16="http://schemas.microsoft.com/office/drawing/2014/main" id="{8D64897F-883A-4A67-969E-3C83F5EBA032}"/>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23556" name="Line 8">
            <a:extLst>
              <a:ext uri="{FF2B5EF4-FFF2-40B4-BE49-F238E27FC236}">
                <a16:creationId xmlns:a16="http://schemas.microsoft.com/office/drawing/2014/main" id="{032335DC-3EE6-43AD-AF32-3B60BAD8CD4F}"/>
              </a:ext>
            </a:extLst>
          </p:cNvPr>
          <p:cNvSpPr>
            <a:spLocks noChangeShapeType="1"/>
          </p:cNvSpPr>
          <p:nvPr/>
        </p:nvSpPr>
        <p:spPr bwMode="auto">
          <a:xfrm>
            <a:off x="304800" y="3048000"/>
            <a:ext cx="548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7" name="Line 9">
            <a:extLst>
              <a:ext uri="{FF2B5EF4-FFF2-40B4-BE49-F238E27FC236}">
                <a16:creationId xmlns:a16="http://schemas.microsoft.com/office/drawing/2014/main" id="{EB4D9648-CC33-4DA9-BD6A-6AAEF8C75B27}"/>
              </a:ext>
            </a:extLst>
          </p:cNvPr>
          <p:cNvSpPr>
            <a:spLocks noChangeShapeType="1"/>
          </p:cNvSpPr>
          <p:nvPr/>
        </p:nvSpPr>
        <p:spPr bwMode="auto">
          <a:xfrm>
            <a:off x="304800" y="3962400"/>
            <a:ext cx="5562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8" name="Text Box 10">
            <a:extLst>
              <a:ext uri="{FF2B5EF4-FFF2-40B4-BE49-F238E27FC236}">
                <a16:creationId xmlns:a16="http://schemas.microsoft.com/office/drawing/2014/main" id="{2F435BA8-708B-429C-9243-867B6BECFB85}"/>
              </a:ext>
            </a:extLst>
          </p:cNvPr>
          <p:cNvSpPr txBox="1">
            <a:spLocks noChangeArrowheads="1"/>
          </p:cNvSpPr>
          <p:nvPr/>
        </p:nvSpPr>
        <p:spPr bwMode="auto">
          <a:xfrm>
            <a:off x="3305175" y="1676400"/>
            <a:ext cx="2486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t>The Myopic Eye</a:t>
            </a:r>
          </a:p>
        </p:txBody>
      </p:sp>
      <p:sp>
        <p:nvSpPr>
          <p:cNvPr id="23560" name="Text Box 12">
            <a:extLst>
              <a:ext uri="{FF2B5EF4-FFF2-40B4-BE49-F238E27FC236}">
                <a16:creationId xmlns:a16="http://schemas.microsoft.com/office/drawing/2014/main" id="{E5718591-99EF-4A72-9F07-9FF07DA3A09C}"/>
              </a:ext>
            </a:extLst>
          </p:cNvPr>
          <p:cNvSpPr txBox="1">
            <a:spLocks noChangeArrowheads="1"/>
          </p:cNvSpPr>
          <p:nvPr/>
        </p:nvSpPr>
        <p:spPr bwMode="auto">
          <a:xfrm>
            <a:off x="76200" y="4495800"/>
            <a:ext cx="86613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t>In contrast to the sharp uncorrected distance vision of the emmetrope, consider the</a:t>
            </a:r>
          </a:p>
          <a:p>
            <a:pPr eaLnBrk="1" hangingPunct="1">
              <a:spcBef>
                <a:spcPct val="0"/>
              </a:spcBef>
              <a:buClrTx/>
              <a:buSzTx/>
              <a:buFontTx/>
              <a:buNone/>
            </a:pPr>
            <a:r>
              <a:rPr lang="en-US" altLang="en-US" sz="1800" dirty="0"/>
              <a:t>plight of the </a:t>
            </a:r>
            <a:r>
              <a:rPr lang="en-US" altLang="en-US" sz="1800" b="1" dirty="0">
                <a:solidFill>
                  <a:srgbClr val="FF0000"/>
                </a:solidFill>
              </a:rPr>
              <a:t>myope</a:t>
            </a:r>
            <a:r>
              <a:rPr lang="en-US" altLang="en-US" sz="1800" dirty="0"/>
              <a:t>.</a:t>
            </a:r>
          </a:p>
        </p:txBody>
      </p:sp>
      <p:sp>
        <p:nvSpPr>
          <p:cNvPr id="23562" name="Slide Number Placeholder 1">
            <a:extLst>
              <a:ext uri="{FF2B5EF4-FFF2-40B4-BE49-F238E27FC236}">
                <a16:creationId xmlns:a16="http://schemas.microsoft.com/office/drawing/2014/main" id="{7A0256D6-AF3B-4E10-B811-24E4AB0E53BB}"/>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C70BAA2-2277-44CB-9980-D76D94BA4281}" type="slidenum">
              <a:rPr lang="en-US" altLang="en-US" sz="1000"/>
              <a:pPr>
                <a:spcBef>
                  <a:spcPct val="0"/>
                </a:spcBef>
                <a:buClrTx/>
                <a:buSzTx/>
                <a:buFontTx/>
                <a:buNone/>
              </a:pPr>
              <a:t>17</a:t>
            </a:fld>
            <a:endParaRPr lang="en-US" altLang="en-US" sz="1000"/>
          </a:p>
        </p:txBody>
      </p:sp>
      <p:sp>
        <p:nvSpPr>
          <p:cNvPr id="17" name="Text Box 13">
            <a:extLst>
              <a:ext uri="{FF2B5EF4-FFF2-40B4-BE49-F238E27FC236}">
                <a16:creationId xmlns:a16="http://schemas.microsoft.com/office/drawing/2014/main" id="{144161CC-73C0-4320-84A0-14B1B3BBF2E5}"/>
              </a:ext>
            </a:extLst>
          </p:cNvPr>
          <p:cNvSpPr txBox="1">
            <a:spLocks noChangeArrowheads="1"/>
          </p:cNvSpPr>
          <p:nvPr/>
        </p:nvSpPr>
        <p:spPr bwMode="auto">
          <a:xfrm>
            <a:off x="110323" y="3273625"/>
            <a:ext cx="12061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Parallel rays from infinity</a:t>
            </a:r>
          </a:p>
        </p:txBody>
      </p:sp>
      <p:sp>
        <p:nvSpPr>
          <p:cNvPr id="13" name="Rectangle 2">
            <a:extLst>
              <a:ext uri="{FF2B5EF4-FFF2-40B4-BE49-F238E27FC236}">
                <a16:creationId xmlns:a16="http://schemas.microsoft.com/office/drawing/2014/main" id="{060EA739-BEA9-4EDB-88C2-34C9920C4EA5}"/>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14" name="TextBox 13">
            <a:extLst>
              <a:ext uri="{FF2B5EF4-FFF2-40B4-BE49-F238E27FC236}">
                <a16:creationId xmlns:a16="http://schemas.microsoft.com/office/drawing/2014/main" id="{5ECE4730-933E-472D-BDE4-699038A4D80A}"/>
              </a:ext>
            </a:extLst>
          </p:cNvPr>
          <p:cNvSpPr txBox="1"/>
          <p:nvPr/>
        </p:nvSpPr>
        <p:spPr>
          <a:xfrm>
            <a:off x="833417" y="1668463"/>
            <a:ext cx="2595583" cy="461665"/>
          </a:xfrm>
          <a:prstGeom prst="rect">
            <a:avLst/>
          </a:prstGeom>
          <a:noFill/>
        </p:spPr>
        <p:txBody>
          <a:bodyPr wrap="none" rtlCol="0">
            <a:spAutoFit/>
          </a:bodyPr>
          <a:lstStyle/>
          <a:p>
            <a:pPr algn="r"/>
            <a:r>
              <a:rPr lang="en-US" sz="2400" dirty="0"/>
              <a:t>(The Far Point of)</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 Box 25">
            <a:extLst>
              <a:ext uri="{FF2B5EF4-FFF2-40B4-BE49-F238E27FC236}">
                <a16:creationId xmlns:a16="http://schemas.microsoft.com/office/drawing/2014/main" id="{B74985BD-0F28-4D21-A4BA-4C21D6AF639E}"/>
              </a:ext>
            </a:extLst>
          </p:cNvPr>
          <p:cNvSpPr txBox="1">
            <a:spLocks noChangeArrowheads="1"/>
          </p:cNvSpPr>
          <p:nvPr/>
        </p:nvSpPr>
        <p:spPr bwMode="auto">
          <a:xfrm>
            <a:off x="5497853" y="4963940"/>
            <a:ext cx="243688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rgbClr val="0000FF"/>
                </a:solidFill>
              </a:rPr>
              <a:t>C</a:t>
            </a:r>
            <a:r>
              <a:rPr lang="en-US" altLang="en-US" sz="1600" dirty="0">
                <a:solidFill>
                  <a:srgbClr val="0000FF"/>
                </a:solidFill>
              </a:rPr>
              <a:t>onductive </a:t>
            </a:r>
            <a:r>
              <a:rPr lang="en-US" altLang="en-US" sz="1700" b="1" dirty="0">
                <a:solidFill>
                  <a:srgbClr val="0000FF"/>
                </a:solidFill>
              </a:rPr>
              <a:t>K</a:t>
            </a:r>
            <a:r>
              <a:rPr lang="en-US" altLang="en-US" sz="1600" dirty="0">
                <a:solidFill>
                  <a:srgbClr val="0000FF"/>
                </a:solidFill>
              </a:rPr>
              <a:t>eratoplasty</a:t>
            </a:r>
          </a:p>
        </p:txBody>
      </p:sp>
      <p:sp>
        <p:nvSpPr>
          <p:cNvPr id="75778" name="Text Box 3"/>
          <p:cNvSpPr txBox="1">
            <a:spLocks noChangeArrowheads="1"/>
          </p:cNvSpPr>
          <p:nvPr/>
        </p:nvSpPr>
        <p:spPr bwMode="auto">
          <a:xfrm>
            <a:off x="3960813" y="762000"/>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7577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75780" name="Text Box 5"/>
          <p:cNvSpPr txBox="1">
            <a:spLocks noChangeArrowheads="1"/>
          </p:cNvSpPr>
          <p:nvPr/>
        </p:nvSpPr>
        <p:spPr bwMode="auto">
          <a:xfrm>
            <a:off x="4416278" y="3048000"/>
            <a:ext cx="1146468"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7578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2" name="Line 7"/>
          <p:cNvSpPr>
            <a:spLocks noChangeShapeType="1"/>
          </p:cNvSpPr>
          <p:nvPr/>
        </p:nvSpPr>
        <p:spPr bwMode="auto">
          <a:xfrm>
            <a:off x="4724400" y="1474788"/>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3" name="Line 8"/>
          <p:cNvSpPr>
            <a:spLocks noChangeShapeType="1"/>
          </p:cNvSpPr>
          <p:nvPr/>
        </p:nvSpPr>
        <p:spPr bwMode="auto">
          <a:xfrm flipH="1">
            <a:off x="5424488"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4" name="Line 9"/>
          <p:cNvSpPr>
            <a:spLocks noChangeShapeType="1"/>
          </p:cNvSpPr>
          <p:nvPr/>
        </p:nvSpPr>
        <p:spPr bwMode="auto">
          <a:xfrm>
            <a:off x="6583363" y="2544763"/>
            <a:ext cx="1417637" cy="415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5" name="Text Box 36"/>
          <p:cNvSpPr txBox="1">
            <a:spLocks noChangeArrowheads="1"/>
          </p:cNvSpPr>
          <p:nvPr/>
        </p:nvSpPr>
        <p:spPr bwMode="auto">
          <a:xfrm>
            <a:off x="6248400" y="3068638"/>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solidFill>
                  <a:schemeClr val="bg1">
                    <a:lumMod val="75000"/>
                  </a:schemeClr>
                </a:solidFill>
              </a:rPr>
              <a:t>Laser</a:t>
            </a:r>
          </a:p>
        </p:txBody>
      </p:sp>
      <p:sp>
        <p:nvSpPr>
          <p:cNvPr id="757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6EF3252-6681-4659-95F8-1003B78F1A8A}" type="slidenum">
              <a:rPr lang="en-US" altLang="en-US" sz="1000" smtClean="0"/>
              <a:pPr>
                <a:spcBef>
                  <a:spcPct val="0"/>
                </a:spcBef>
                <a:buClrTx/>
                <a:buSzTx/>
                <a:buFontTx/>
                <a:buNone/>
              </a:pPr>
              <a:t>170</a:t>
            </a:fld>
            <a:endParaRPr lang="en-US" altLang="en-US" sz="1000"/>
          </a:p>
        </p:txBody>
      </p:sp>
      <p:sp>
        <p:nvSpPr>
          <p:cNvPr id="75792" name="Rectangle 2"/>
          <p:cNvSpPr>
            <a:spLocks noGrp="1" noChangeArrowheads="1"/>
          </p:cNvSpPr>
          <p:nvPr>
            <p:ph type="title"/>
          </p:nvPr>
        </p:nvSpPr>
        <p:spPr>
          <a:xfrm>
            <a:off x="457200" y="122238"/>
            <a:ext cx="7543800" cy="555625"/>
          </a:xfrm>
        </p:spPr>
        <p:txBody>
          <a:bodyPr/>
          <a:lstStyle/>
          <a:p>
            <a:pPr eaLnBrk="1" hangingPunct="1"/>
            <a:r>
              <a:rPr lang="en-US" altLang="en-US" sz="3200" b="0" dirty="0"/>
              <a:t>Refractive Surgery Overview</a:t>
            </a:r>
          </a:p>
        </p:txBody>
      </p:sp>
      <p:sp>
        <p:nvSpPr>
          <p:cNvPr id="75794" name="Text Box 4"/>
          <p:cNvSpPr txBox="1">
            <a:spLocks noChangeArrowheads="1"/>
          </p:cNvSpPr>
          <p:nvPr/>
        </p:nvSpPr>
        <p:spPr bwMode="auto">
          <a:xfrm>
            <a:off x="1403350"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75795"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Pseudophakic</a:t>
            </a:r>
          </a:p>
        </p:txBody>
      </p:sp>
      <p:sp>
        <p:nvSpPr>
          <p:cNvPr id="75796"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7"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8"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cxnSp>
        <p:nvCxnSpPr>
          <p:cNvPr id="14" name="Straight Arrow Connector 13"/>
          <p:cNvCxnSpPr>
            <a:stCxn id="75783" idx="0"/>
          </p:cNvCxnSpPr>
          <p:nvPr/>
        </p:nvCxnSpPr>
        <p:spPr>
          <a:xfrm>
            <a:off x="6583363" y="2522538"/>
            <a:ext cx="0" cy="4492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Line 11">
            <a:extLst>
              <a:ext uri="{FF2B5EF4-FFF2-40B4-BE49-F238E27FC236}">
                <a16:creationId xmlns:a16="http://schemas.microsoft.com/office/drawing/2014/main" id="{875003D2-F497-4AFF-93D3-904C47FEA379}"/>
              </a:ext>
            </a:extLst>
          </p:cNvPr>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3">
            <a:extLst>
              <a:ext uri="{FF2B5EF4-FFF2-40B4-BE49-F238E27FC236}">
                <a16:creationId xmlns:a16="http://schemas.microsoft.com/office/drawing/2014/main" id="{17085238-D0F2-41D2-B701-51BEB9A7AD1A}"/>
              </a:ext>
            </a:extLst>
          </p:cNvPr>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5">
            <a:extLst>
              <a:ext uri="{FF2B5EF4-FFF2-40B4-BE49-F238E27FC236}">
                <a16:creationId xmlns:a16="http://schemas.microsoft.com/office/drawing/2014/main" id="{594AEAD0-AC3F-47EB-8BDF-7449769FF754}"/>
              </a:ext>
            </a:extLst>
          </p:cNvPr>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1">
            <a:extLst>
              <a:ext uri="{FF2B5EF4-FFF2-40B4-BE49-F238E27FC236}">
                <a16:creationId xmlns:a16="http://schemas.microsoft.com/office/drawing/2014/main" id="{8006F3EE-2D34-424C-A3FC-DF34FB3A14C6}"/>
              </a:ext>
            </a:extLst>
          </p:cNvPr>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3">
            <a:extLst>
              <a:ext uri="{FF2B5EF4-FFF2-40B4-BE49-F238E27FC236}">
                <a16:creationId xmlns:a16="http://schemas.microsoft.com/office/drawing/2014/main" id="{B420A104-E742-4025-B2C6-48E8B991CCA9}"/>
              </a:ext>
            </a:extLst>
          </p:cNvPr>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5">
            <a:extLst>
              <a:ext uri="{FF2B5EF4-FFF2-40B4-BE49-F238E27FC236}">
                <a16:creationId xmlns:a16="http://schemas.microsoft.com/office/drawing/2014/main" id="{C27F41C3-22E0-4253-B5CD-1628190B702C}"/>
              </a:ext>
            </a:extLst>
          </p:cNvPr>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5" name="Straight Connector 24">
            <a:extLst>
              <a:ext uri="{FF2B5EF4-FFF2-40B4-BE49-F238E27FC236}">
                <a16:creationId xmlns:a16="http://schemas.microsoft.com/office/drawing/2014/main" id="{2F0E6575-37AF-43A8-B59F-A9659165FD9B}"/>
              </a:ext>
            </a:extLst>
          </p:cNvPr>
          <p:cNvCxnSpPr/>
          <p:nvPr/>
        </p:nvCxnSpPr>
        <p:spPr>
          <a:xfrm>
            <a:off x="6400800" y="3429000"/>
            <a:ext cx="0" cy="1371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 Box 35">
            <a:extLst>
              <a:ext uri="{FF2B5EF4-FFF2-40B4-BE49-F238E27FC236}">
                <a16:creationId xmlns:a16="http://schemas.microsoft.com/office/drawing/2014/main" id="{224E2072-3937-4C60-B2D4-6266344C5CBB}"/>
              </a:ext>
            </a:extLst>
          </p:cNvPr>
          <p:cNvSpPr txBox="1">
            <a:spLocks noChangeArrowheads="1"/>
          </p:cNvSpPr>
          <p:nvPr/>
        </p:nvSpPr>
        <p:spPr bwMode="auto">
          <a:xfrm>
            <a:off x="6530381" y="3429006"/>
            <a:ext cx="55496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27" name="Text Box 37">
            <a:extLst>
              <a:ext uri="{FF2B5EF4-FFF2-40B4-BE49-F238E27FC236}">
                <a16:creationId xmlns:a16="http://schemas.microsoft.com/office/drawing/2014/main" id="{6D2C7C62-6908-4663-B635-5164A6F722DA}"/>
              </a:ext>
            </a:extLst>
          </p:cNvPr>
          <p:cNvSpPr txBox="1">
            <a:spLocks noChangeArrowheads="1"/>
          </p:cNvSpPr>
          <p:nvPr/>
        </p:nvSpPr>
        <p:spPr bwMode="auto">
          <a:xfrm>
            <a:off x="6533556" y="3733806"/>
            <a:ext cx="76495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28" name="Text Box 37">
            <a:extLst>
              <a:ext uri="{FF2B5EF4-FFF2-40B4-BE49-F238E27FC236}">
                <a16:creationId xmlns:a16="http://schemas.microsoft.com/office/drawing/2014/main" id="{CD492C5B-F700-4065-9F56-38E1AE7A9DE2}"/>
              </a:ext>
            </a:extLst>
          </p:cNvPr>
          <p:cNvSpPr txBox="1">
            <a:spLocks noChangeArrowheads="1"/>
          </p:cNvSpPr>
          <p:nvPr/>
        </p:nvSpPr>
        <p:spPr bwMode="auto">
          <a:xfrm>
            <a:off x="6549431" y="4343406"/>
            <a:ext cx="694421"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29" name="Text Box 40">
            <a:extLst>
              <a:ext uri="{FF2B5EF4-FFF2-40B4-BE49-F238E27FC236}">
                <a16:creationId xmlns:a16="http://schemas.microsoft.com/office/drawing/2014/main" id="{6A206956-31B0-4485-BC75-F4729D8B3CD6}"/>
              </a:ext>
            </a:extLst>
          </p:cNvPr>
          <p:cNvSpPr txBox="1">
            <a:spLocks noChangeArrowheads="1"/>
          </p:cNvSpPr>
          <p:nvPr/>
        </p:nvSpPr>
        <p:spPr bwMode="auto">
          <a:xfrm>
            <a:off x="6543087" y="4648206"/>
            <a:ext cx="73289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30" name="Text Box 40">
            <a:extLst>
              <a:ext uri="{FF2B5EF4-FFF2-40B4-BE49-F238E27FC236}">
                <a16:creationId xmlns:a16="http://schemas.microsoft.com/office/drawing/2014/main" id="{72DA77EC-16CE-40F2-8501-BCBA4588F62F}"/>
              </a:ext>
            </a:extLst>
          </p:cNvPr>
          <p:cNvSpPr txBox="1">
            <a:spLocks noChangeArrowheads="1"/>
          </p:cNvSpPr>
          <p:nvPr/>
        </p:nvSpPr>
        <p:spPr bwMode="auto">
          <a:xfrm>
            <a:off x="6530381" y="4038606"/>
            <a:ext cx="1013419"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31" name="Line 10">
            <a:extLst>
              <a:ext uri="{FF2B5EF4-FFF2-40B4-BE49-F238E27FC236}">
                <a16:creationId xmlns:a16="http://schemas.microsoft.com/office/drawing/2014/main" id="{15ACC7BA-4575-42F4-9F7D-3D5B281D7B72}"/>
              </a:ext>
            </a:extLst>
          </p:cNvPr>
          <p:cNvSpPr>
            <a:spLocks noChangeShapeType="1"/>
          </p:cNvSpPr>
          <p:nvPr/>
        </p:nvSpPr>
        <p:spPr bwMode="auto">
          <a:xfrm>
            <a:off x="4868863" y="34064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2" name="Line 11">
            <a:extLst>
              <a:ext uri="{FF2B5EF4-FFF2-40B4-BE49-F238E27FC236}">
                <a16:creationId xmlns:a16="http://schemas.microsoft.com/office/drawing/2014/main" id="{4E9DE7DE-8D8F-4E4B-AF40-C6772745F552}"/>
              </a:ext>
            </a:extLst>
          </p:cNvPr>
          <p:cNvSpPr>
            <a:spLocks noChangeShapeType="1"/>
          </p:cNvSpPr>
          <p:nvPr/>
        </p:nvSpPr>
        <p:spPr bwMode="auto">
          <a:xfrm>
            <a:off x="4724400" y="35588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3" name="Line 12">
            <a:extLst>
              <a:ext uri="{FF2B5EF4-FFF2-40B4-BE49-F238E27FC236}">
                <a16:creationId xmlns:a16="http://schemas.microsoft.com/office/drawing/2014/main" id="{631B6E9D-AA65-47BE-AED9-27AA6CC1B6AC}"/>
              </a:ext>
            </a:extLst>
          </p:cNvPr>
          <p:cNvSpPr>
            <a:spLocks noChangeShapeType="1"/>
          </p:cNvSpPr>
          <p:nvPr/>
        </p:nvSpPr>
        <p:spPr bwMode="auto">
          <a:xfrm>
            <a:off x="4868863" y="35588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4" name="Line 13">
            <a:extLst>
              <a:ext uri="{FF2B5EF4-FFF2-40B4-BE49-F238E27FC236}">
                <a16:creationId xmlns:a16="http://schemas.microsoft.com/office/drawing/2014/main" id="{869F0C8A-D764-4F7C-9049-488452FA4697}"/>
              </a:ext>
            </a:extLst>
          </p:cNvPr>
          <p:cNvSpPr>
            <a:spLocks noChangeShapeType="1"/>
          </p:cNvSpPr>
          <p:nvPr/>
        </p:nvSpPr>
        <p:spPr bwMode="auto">
          <a:xfrm>
            <a:off x="4724400" y="38636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5" name="Line 14">
            <a:extLst>
              <a:ext uri="{FF2B5EF4-FFF2-40B4-BE49-F238E27FC236}">
                <a16:creationId xmlns:a16="http://schemas.microsoft.com/office/drawing/2014/main" id="{89252AA7-D550-48AA-A6EB-2B05998E5CAB}"/>
              </a:ext>
            </a:extLst>
          </p:cNvPr>
          <p:cNvSpPr>
            <a:spLocks noChangeShapeType="1"/>
          </p:cNvSpPr>
          <p:nvPr/>
        </p:nvSpPr>
        <p:spPr bwMode="auto">
          <a:xfrm>
            <a:off x="4868863" y="38636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6" name="Line 15">
            <a:extLst>
              <a:ext uri="{FF2B5EF4-FFF2-40B4-BE49-F238E27FC236}">
                <a16:creationId xmlns:a16="http://schemas.microsoft.com/office/drawing/2014/main" id="{4D5000C4-91C9-4572-B020-5FA46CDCDD4B}"/>
              </a:ext>
            </a:extLst>
          </p:cNvPr>
          <p:cNvSpPr>
            <a:spLocks noChangeShapeType="1"/>
          </p:cNvSpPr>
          <p:nvPr/>
        </p:nvSpPr>
        <p:spPr bwMode="auto">
          <a:xfrm>
            <a:off x="4724400" y="41684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0" name="Text Box 35">
            <a:extLst>
              <a:ext uri="{FF2B5EF4-FFF2-40B4-BE49-F238E27FC236}">
                <a16:creationId xmlns:a16="http://schemas.microsoft.com/office/drawing/2014/main" id="{7DEF46B5-F715-4B7B-B0EB-BEED7FB46E78}"/>
              </a:ext>
            </a:extLst>
          </p:cNvPr>
          <p:cNvSpPr txBox="1">
            <a:spLocks noChangeArrowheads="1"/>
          </p:cNvSpPr>
          <p:nvPr/>
        </p:nvSpPr>
        <p:spPr bwMode="auto">
          <a:xfrm>
            <a:off x="4953002" y="3406428"/>
            <a:ext cx="444352"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RK</a:t>
            </a:r>
          </a:p>
        </p:txBody>
      </p:sp>
      <p:sp>
        <p:nvSpPr>
          <p:cNvPr id="41" name="Text Box 37">
            <a:extLst>
              <a:ext uri="{FF2B5EF4-FFF2-40B4-BE49-F238E27FC236}">
                <a16:creationId xmlns:a16="http://schemas.microsoft.com/office/drawing/2014/main" id="{685BA597-D6CD-48E2-B397-261D284FAA9A}"/>
              </a:ext>
            </a:extLst>
          </p:cNvPr>
          <p:cNvSpPr txBox="1">
            <a:spLocks noChangeArrowheads="1"/>
          </p:cNvSpPr>
          <p:nvPr/>
        </p:nvSpPr>
        <p:spPr bwMode="auto">
          <a:xfrm>
            <a:off x="4956177" y="3711228"/>
            <a:ext cx="425116"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AK</a:t>
            </a:r>
          </a:p>
        </p:txBody>
      </p:sp>
      <p:sp>
        <p:nvSpPr>
          <p:cNvPr id="42" name="Text Box 40">
            <a:extLst>
              <a:ext uri="{FF2B5EF4-FFF2-40B4-BE49-F238E27FC236}">
                <a16:creationId xmlns:a16="http://schemas.microsoft.com/office/drawing/2014/main" id="{B69419A3-D750-4693-85FB-00936E09DEC1}"/>
              </a:ext>
            </a:extLst>
          </p:cNvPr>
          <p:cNvSpPr txBox="1">
            <a:spLocks noChangeArrowheads="1"/>
          </p:cNvSpPr>
          <p:nvPr/>
        </p:nvSpPr>
        <p:spPr bwMode="auto">
          <a:xfrm>
            <a:off x="4953000" y="4016028"/>
            <a:ext cx="473206"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LRI</a:t>
            </a:r>
          </a:p>
        </p:txBody>
      </p:sp>
      <p:sp>
        <p:nvSpPr>
          <p:cNvPr id="44" name="Line 10">
            <a:extLst>
              <a:ext uri="{FF2B5EF4-FFF2-40B4-BE49-F238E27FC236}">
                <a16:creationId xmlns:a16="http://schemas.microsoft.com/office/drawing/2014/main" id="{9A527789-E390-4240-9032-9352797E20D8}"/>
              </a:ext>
            </a:extLst>
          </p:cNvPr>
          <p:cNvSpPr>
            <a:spLocks noChangeShapeType="1"/>
          </p:cNvSpPr>
          <p:nvPr/>
        </p:nvSpPr>
        <p:spPr bwMode="auto">
          <a:xfrm>
            <a:off x="7975929" y="3382963"/>
            <a:ext cx="17134" cy="18319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11">
            <a:extLst>
              <a:ext uri="{FF2B5EF4-FFF2-40B4-BE49-F238E27FC236}">
                <a16:creationId xmlns:a16="http://schemas.microsoft.com/office/drawing/2014/main" id="{6927E435-4353-4B53-B7F0-070035D490ED}"/>
              </a:ext>
            </a:extLst>
          </p:cNvPr>
          <p:cNvSpPr>
            <a:spLocks noChangeShapeType="1"/>
          </p:cNvSpPr>
          <p:nvPr/>
        </p:nvSpPr>
        <p:spPr bwMode="auto">
          <a:xfrm>
            <a:off x="7900988" y="5149642"/>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6" name="Line 12">
            <a:extLst>
              <a:ext uri="{FF2B5EF4-FFF2-40B4-BE49-F238E27FC236}">
                <a16:creationId xmlns:a16="http://schemas.microsoft.com/office/drawing/2014/main" id="{719083F7-C4ED-4439-9581-37C9FCDC3E32}"/>
              </a:ext>
            </a:extLst>
          </p:cNvPr>
          <p:cNvSpPr>
            <a:spLocks noChangeShapeType="1"/>
          </p:cNvSpPr>
          <p:nvPr/>
        </p:nvSpPr>
        <p:spPr bwMode="auto">
          <a:xfrm>
            <a:off x="7993063" y="5149642"/>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7" name="Line 13">
            <a:extLst>
              <a:ext uri="{FF2B5EF4-FFF2-40B4-BE49-F238E27FC236}">
                <a16:creationId xmlns:a16="http://schemas.microsoft.com/office/drawing/2014/main" id="{EB1CD613-41F6-421B-909B-8B7CF5F3DBA7}"/>
              </a:ext>
            </a:extLst>
          </p:cNvPr>
          <p:cNvSpPr>
            <a:spLocks noChangeShapeType="1"/>
          </p:cNvSpPr>
          <p:nvPr/>
        </p:nvSpPr>
        <p:spPr bwMode="auto">
          <a:xfrm>
            <a:off x="7900988" y="5454442"/>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8" name="Line 14">
            <a:extLst>
              <a:ext uri="{FF2B5EF4-FFF2-40B4-BE49-F238E27FC236}">
                <a16:creationId xmlns:a16="http://schemas.microsoft.com/office/drawing/2014/main" id="{CE299009-3CA4-4E96-9F4C-908FBC302C77}"/>
              </a:ext>
            </a:extLst>
          </p:cNvPr>
          <p:cNvSpPr>
            <a:spLocks noChangeShapeType="1"/>
          </p:cNvSpPr>
          <p:nvPr/>
        </p:nvSpPr>
        <p:spPr bwMode="auto">
          <a:xfrm>
            <a:off x="7993063" y="5454442"/>
            <a:ext cx="23812" cy="9445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9" name="Line 15">
            <a:extLst>
              <a:ext uri="{FF2B5EF4-FFF2-40B4-BE49-F238E27FC236}">
                <a16:creationId xmlns:a16="http://schemas.microsoft.com/office/drawing/2014/main" id="{4DD4B1FE-97FD-445F-94A9-BD227A3AED11}"/>
              </a:ext>
            </a:extLst>
          </p:cNvPr>
          <p:cNvSpPr>
            <a:spLocks noChangeShapeType="1"/>
          </p:cNvSpPr>
          <p:nvPr/>
        </p:nvSpPr>
        <p:spPr bwMode="auto">
          <a:xfrm>
            <a:off x="7900988" y="5759242"/>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50" name="Line 13">
            <a:extLst>
              <a:ext uri="{FF2B5EF4-FFF2-40B4-BE49-F238E27FC236}">
                <a16:creationId xmlns:a16="http://schemas.microsoft.com/office/drawing/2014/main" id="{6E38F7FF-ECB9-4242-B452-045797E2223D}"/>
              </a:ext>
            </a:extLst>
          </p:cNvPr>
          <p:cNvSpPr>
            <a:spLocks noChangeShapeType="1"/>
          </p:cNvSpPr>
          <p:nvPr/>
        </p:nvSpPr>
        <p:spPr bwMode="auto">
          <a:xfrm>
            <a:off x="7908925" y="6081504"/>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51" name="Text Box 35">
            <a:extLst>
              <a:ext uri="{FF2B5EF4-FFF2-40B4-BE49-F238E27FC236}">
                <a16:creationId xmlns:a16="http://schemas.microsoft.com/office/drawing/2014/main" id="{847439BD-F329-4459-BD44-0035324586A7}"/>
              </a:ext>
            </a:extLst>
          </p:cNvPr>
          <p:cNvSpPr txBox="1">
            <a:spLocks noChangeArrowheads="1"/>
          </p:cNvSpPr>
          <p:nvPr/>
        </p:nvSpPr>
        <p:spPr bwMode="auto">
          <a:xfrm>
            <a:off x="8153400" y="4997242"/>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rgbClr val="0000FF"/>
                </a:solidFill>
              </a:rPr>
              <a:t>CK</a:t>
            </a:r>
          </a:p>
        </p:txBody>
      </p:sp>
      <p:sp>
        <p:nvSpPr>
          <p:cNvPr id="52" name="Text Box 37">
            <a:extLst>
              <a:ext uri="{FF2B5EF4-FFF2-40B4-BE49-F238E27FC236}">
                <a16:creationId xmlns:a16="http://schemas.microsoft.com/office/drawing/2014/main" id="{22866A5B-1203-4110-B046-E45892F5ECC7}"/>
              </a:ext>
            </a:extLst>
          </p:cNvPr>
          <p:cNvSpPr txBox="1">
            <a:spLocks noChangeArrowheads="1"/>
          </p:cNvSpPr>
          <p:nvPr/>
        </p:nvSpPr>
        <p:spPr bwMode="auto">
          <a:xfrm>
            <a:off x="8156575" y="6238667"/>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bg1">
                    <a:lumMod val="75000"/>
                  </a:schemeClr>
                </a:solidFill>
              </a:rPr>
              <a:t>ICRS</a:t>
            </a:r>
          </a:p>
        </p:txBody>
      </p:sp>
      <p:sp>
        <p:nvSpPr>
          <p:cNvPr id="53" name="Text Box 40">
            <a:extLst>
              <a:ext uri="{FF2B5EF4-FFF2-40B4-BE49-F238E27FC236}">
                <a16:creationId xmlns:a16="http://schemas.microsoft.com/office/drawing/2014/main" id="{84D82AF7-AF97-47EB-99F3-42407CDA2474}"/>
              </a:ext>
            </a:extLst>
          </p:cNvPr>
          <p:cNvSpPr txBox="1">
            <a:spLocks noChangeArrowheads="1"/>
          </p:cNvSpPr>
          <p:nvPr/>
        </p:nvSpPr>
        <p:spPr bwMode="auto">
          <a:xfrm>
            <a:off x="8161337" y="5937042"/>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bg1">
                    <a:lumMod val="75000"/>
                  </a:schemeClr>
                </a:solidFill>
              </a:rPr>
              <a:t>CXL</a:t>
            </a:r>
          </a:p>
        </p:txBody>
      </p:sp>
      <p:sp>
        <p:nvSpPr>
          <p:cNvPr id="54" name="Text Box 40">
            <a:extLst>
              <a:ext uri="{FF2B5EF4-FFF2-40B4-BE49-F238E27FC236}">
                <a16:creationId xmlns:a16="http://schemas.microsoft.com/office/drawing/2014/main" id="{FE597447-E0B2-4123-B6B9-D14E9F32E289}"/>
              </a:ext>
            </a:extLst>
          </p:cNvPr>
          <p:cNvSpPr txBox="1">
            <a:spLocks noChangeArrowheads="1"/>
          </p:cNvSpPr>
          <p:nvPr/>
        </p:nvSpPr>
        <p:spPr bwMode="auto">
          <a:xfrm>
            <a:off x="8153400" y="5309979"/>
            <a:ext cx="484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dirty="0">
                <a:solidFill>
                  <a:schemeClr val="bg1">
                    <a:lumMod val="75000"/>
                  </a:schemeClr>
                </a:solidFill>
              </a:rPr>
              <a:t>SAI</a:t>
            </a:r>
          </a:p>
        </p:txBody>
      </p:sp>
      <p:sp>
        <p:nvSpPr>
          <p:cNvPr id="55" name="Line 15">
            <a:extLst>
              <a:ext uri="{FF2B5EF4-FFF2-40B4-BE49-F238E27FC236}">
                <a16:creationId xmlns:a16="http://schemas.microsoft.com/office/drawing/2014/main" id="{5BECD71A-D8DE-4C6C-BFC3-4CD904AF1AC3}"/>
              </a:ext>
            </a:extLst>
          </p:cNvPr>
          <p:cNvSpPr>
            <a:spLocks noChangeShapeType="1"/>
          </p:cNvSpPr>
          <p:nvPr/>
        </p:nvSpPr>
        <p:spPr bwMode="auto">
          <a:xfrm>
            <a:off x="7924800" y="6400592"/>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56" name="Text Box 40">
            <a:extLst>
              <a:ext uri="{FF2B5EF4-FFF2-40B4-BE49-F238E27FC236}">
                <a16:creationId xmlns:a16="http://schemas.microsoft.com/office/drawing/2014/main" id="{745CC5AB-F9F8-4815-8825-76A0ECCD4FEA}"/>
              </a:ext>
            </a:extLst>
          </p:cNvPr>
          <p:cNvSpPr txBox="1">
            <a:spLocks noChangeArrowheads="1"/>
          </p:cNvSpPr>
          <p:nvPr/>
        </p:nvSpPr>
        <p:spPr bwMode="auto">
          <a:xfrm>
            <a:off x="8153400" y="5630654"/>
            <a:ext cx="493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bg1">
                    <a:lumMod val="75000"/>
                  </a:schemeClr>
                </a:solidFill>
              </a:rPr>
              <a:t>CRI</a:t>
            </a:r>
          </a:p>
        </p:txBody>
      </p:sp>
      <p:sp>
        <p:nvSpPr>
          <p:cNvPr id="57" name="Text Box 25">
            <a:extLst>
              <a:ext uri="{FF2B5EF4-FFF2-40B4-BE49-F238E27FC236}">
                <a16:creationId xmlns:a16="http://schemas.microsoft.com/office/drawing/2014/main" id="{AF1AA7E0-1139-4996-863C-0964AE815295}"/>
              </a:ext>
            </a:extLst>
          </p:cNvPr>
          <p:cNvSpPr txBox="1">
            <a:spLocks noChangeArrowheads="1"/>
          </p:cNvSpPr>
          <p:nvPr/>
        </p:nvSpPr>
        <p:spPr bwMode="auto">
          <a:xfrm>
            <a:off x="4434763" y="6199257"/>
            <a:ext cx="3534942"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I</a:t>
            </a:r>
            <a:r>
              <a:rPr lang="en-US" altLang="en-US" sz="1600" dirty="0">
                <a:solidFill>
                  <a:schemeClr val="bg1">
                    <a:lumMod val="75000"/>
                  </a:schemeClr>
                </a:solidFill>
              </a:rPr>
              <a:t>ntrastromal </a:t>
            </a:r>
            <a:r>
              <a:rPr lang="en-US" altLang="en-US" sz="1700" b="1" dirty="0">
                <a:solidFill>
                  <a:schemeClr val="bg1">
                    <a:lumMod val="75000"/>
                  </a:schemeClr>
                </a:solidFill>
              </a:rPr>
              <a:t>C</a:t>
            </a:r>
            <a:r>
              <a:rPr lang="en-US" altLang="en-US" sz="1600" dirty="0">
                <a:solidFill>
                  <a:schemeClr val="bg1">
                    <a:lumMod val="75000"/>
                  </a:schemeClr>
                </a:solidFill>
              </a:rPr>
              <a:t>orneal </a:t>
            </a:r>
            <a:r>
              <a:rPr lang="en-US" altLang="en-US" sz="1700" b="1" dirty="0">
                <a:solidFill>
                  <a:schemeClr val="bg1">
                    <a:lumMod val="75000"/>
                  </a:schemeClr>
                </a:solidFill>
              </a:rPr>
              <a:t>R</a:t>
            </a:r>
            <a:r>
              <a:rPr lang="en-US" altLang="en-US" sz="1600" dirty="0">
                <a:solidFill>
                  <a:schemeClr val="bg1">
                    <a:lumMod val="75000"/>
                  </a:schemeClr>
                </a:solidFill>
              </a:rPr>
              <a:t>ing </a:t>
            </a:r>
            <a:r>
              <a:rPr lang="en-US" altLang="en-US" sz="1700" b="1" dirty="0">
                <a:solidFill>
                  <a:schemeClr val="bg1">
                    <a:lumMod val="75000"/>
                  </a:schemeClr>
                </a:solidFill>
              </a:rPr>
              <a:t>S</a:t>
            </a:r>
            <a:r>
              <a:rPr lang="en-US" altLang="en-US" sz="1600" dirty="0">
                <a:solidFill>
                  <a:schemeClr val="bg1">
                    <a:lumMod val="75000"/>
                  </a:schemeClr>
                </a:solidFill>
              </a:rPr>
              <a:t>egments</a:t>
            </a:r>
          </a:p>
        </p:txBody>
      </p:sp>
      <p:sp>
        <p:nvSpPr>
          <p:cNvPr id="58" name="Text Box 25">
            <a:extLst>
              <a:ext uri="{FF2B5EF4-FFF2-40B4-BE49-F238E27FC236}">
                <a16:creationId xmlns:a16="http://schemas.microsoft.com/office/drawing/2014/main" id="{9FFB1EB1-E721-4D0E-938A-B988B363FFC2}"/>
              </a:ext>
            </a:extLst>
          </p:cNvPr>
          <p:cNvSpPr txBox="1">
            <a:spLocks noChangeArrowheads="1"/>
          </p:cNvSpPr>
          <p:nvPr/>
        </p:nvSpPr>
        <p:spPr bwMode="auto">
          <a:xfrm>
            <a:off x="5846987" y="5272777"/>
            <a:ext cx="207781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S</a:t>
            </a:r>
            <a:r>
              <a:rPr lang="en-US" altLang="en-US" sz="1600" dirty="0">
                <a:solidFill>
                  <a:schemeClr val="bg1">
                    <a:lumMod val="75000"/>
                  </a:schemeClr>
                </a:solidFill>
              </a:rPr>
              <a:t>mall</a:t>
            </a:r>
            <a:r>
              <a:rPr lang="en-US" altLang="en-US" sz="1700" dirty="0">
                <a:solidFill>
                  <a:schemeClr val="bg1">
                    <a:lumMod val="75000"/>
                  </a:schemeClr>
                </a:solidFill>
              </a:rPr>
              <a:t> </a:t>
            </a:r>
            <a:r>
              <a:rPr lang="en-US" altLang="en-US" sz="1700" b="1" dirty="0">
                <a:solidFill>
                  <a:schemeClr val="bg1">
                    <a:lumMod val="75000"/>
                  </a:schemeClr>
                </a:solidFill>
              </a:rPr>
              <a:t>A</a:t>
            </a:r>
            <a:r>
              <a:rPr lang="en-US" altLang="en-US" sz="1600" dirty="0">
                <a:solidFill>
                  <a:schemeClr val="bg1">
                    <a:lumMod val="75000"/>
                  </a:schemeClr>
                </a:solidFill>
              </a:rPr>
              <a:t>perture</a:t>
            </a:r>
            <a:r>
              <a:rPr lang="en-US" altLang="en-US" sz="17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nlay</a:t>
            </a:r>
          </a:p>
        </p:txBody>
      </p:sp>
      <p:sp>
        <p:nvSpPr>
          <p:cNvPr id="60" name="Text Box 25">
            <a:extLst>
              <a:ext uri="{FF2B5EF4-FFF2-40B4-BE49-F238E27FC236}">
                <a16:creationId xmlns:a16="http://schemas.microsoft.com/office/drawing/2014/main" id="{7A954115-1074-425A-976D-93E9F3531E73}"/>
              </a:ext>
            </a:extLst>
          </p:cNvPr>
          <p:cNvSpPr txBox="1">
            <a:spLocks noChangeArrowheads="1"/>
          </p:cNvSpPr>
          <p:nvPr/>
        </p:nvSpPr>
        <p:spPr bwMode="auto">
          <a:xfrm>
            <a:off x="5494748" y="5891074"/>
            <a:ext cx="246894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C</a:t>
            </a:r>
            <a:r>
              <a:rPr lang="en-US" altLang="en-US" sz="1600" dirty="0">
                <a:solidFill>
                  <a:schemeClr val="bg1">
                    <a:lumMod val="75000"/>
                  </a:schemeClr>
                </a:solidFill>
              </a:rPr>
              <a:t>orneal </a:t>
            </a:r>
            <a:r>
              <a:rPr lang="en-US" altLang="en-US" sz="1700" b="1" dirty="0">
                <a:solidFill>
                  <a:schemeClr val="bg1">
                    <a:lumMod val="75000"/>
                  </a:schemeClr>
                </a:solidFill>
              </a:rPr>
              <a:t>CROSS</a:t>
            </a:r>
            <a:r>
              <a:rPr lang="en-US" altLang="en-US" sz="1600" dirty="0">
                <a:solidFill>
                  <a:schemeClr val="bg1">
                    <a:lumMod val="75000"/>
                  </a:schemeClr>
                </a:solidFill>
              </a:rPr>
              <a:t> </a:t>
            </a:r>
            <a:r>
              <a:rPr lang="en-US" altLang="en-US" sz="1700" b="1" dirty="0">
                <a:solidFill>
                  <a:schemeClr val="bg1">
                    <a:lumMod val="75000"/>
                  </a:schemeClr>
                </a:solidFill>
              </a:rPr>
              <a:t>L</a:t>
            </a:r>
            <a:r>
              <a:rPr lang="en-US" altLang="en-US" sz="1600" dirty="0">
                <a:solidFill>
                  <a:schemeClr val="bg1">
                    <a:lumMod val="75000"/>
                  </a:schemeClr>
                </a:solidFill>
              </a:rPr>
              <a:t>inking</a:t>
            </a:r>
          </a:p>
        </p:txBody>
      </p:sp>
      <p:sp>
        <p:nvSpPr>
          <p:cNvPr id="61" name="Text Box 25">
            <a:extLst>
              <a:ext uri="{FF2B5EF4-FFF2-40B4-BE49-F238E27FC236}">
                <a16:creationId xmlns:a16="http://schemas.microsoft.com/office/drawing/2014/main" id="{10027FF6-B77F-4F32-8353-5C0E4C9CCC5F}"/>
              </a:ext>
            </a:extLst>
          </p:cNvPr>
          <p:cNvSpPr txBox="1">
            <a:spLocks noChangeArrowheads="1"/>
          </p:cNvSpPr>
          <p:nvPr/>
        </p:nvSpPr>
        <p:spPr bwMode="auto">
          <a:xfrm>
            <a:off x="5462266" y="5572780"/>
            <a:ext cx="246253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C</a:t>
            </a:r>
            <a:r>
              <a:rPr lang="en-US" altLang="en-US" sz="1600" dirty="0">
                <a:solidFill>
                  <a:schemeClr val="bg1">
                    <a:lumMod val="75000"/>
                  </a:schemeClr>
                </a:solidFill>
              </a:rPr>
              <a:t>orneal</a:t>
            </a:r>
            <a:r>
              <a:rPr lang="en-US" altLang="en-US" sz="1700" dirty="0">
                <a:solidFill>
                  <a:schemeClr val="bg1">
                    <a:lumMod val="75000"/>
                  </a:schemeClr>
                </a:solidFill>
              </a:rPr>
              <a:t> </a:t>
            </a:r>
            <a:r>
              <a:rPr lang="en-US" altLang="en-US" sz="1700" b="1" dirty="0">
                <a:solidFill>
                  <a:schemeClr val="bg1">
                    <a:lumMod val="75000"/>
                  </a:schemeClr>
                </a:solidFill>
              </a:rPr>
              <a:t>R</a:t>
            </a:r>
            <a:r>
              <a:rPr lang="en-US" altLang="en-US" sz="1600" dirty="0">
                <a:solidFill>
                  <a:schemeClr val="bg1">
                    <a:lumMod val="75000"/>
                  </a:schemeClr>
                </a:solidFill>
              </a:rPr>
              <a:t>eshaping</a:t>
            </a:r>
            <a:r>
              <a:rPr lang="en-US" altLang="en-US" sz="17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nlay</a:t>
            </a:r>
          </a:p>
        </p:txBody>
      </p:sp>
      <p:sp>
        <p:nvSpPr>
          <p:cNvPr id="62" name="Text Box 36">
            <a:extLst>
              <a:ext uri="{FF2B5EF4-FFF2-40B4-BE49-F238E27FC236}">
                <a16:creationId xmlns:a16="http://schemas.microsoft.com/office/drawing/2014/main" id="{FD2E54F2-4187-4702-82CD-2EF75A517BFA}"/>
              </a:ext>
            </a:extLst>
          </p:cNvPr>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t>Other</a:t>
            </a:r>
          </a:p>
        </p:txBody>
      </p:sp>
      <p:sp>
        <p:nvSpPr>
          <p:cNvPr id="2" name="Frame 1">
            <a:extLst>
              <a:ext uri="{FF2B5EF4-FFF2-40B4-BE49-F238E27FC236}">
                <a16:creationId xmlns:a16="http://schemas.microsoft.com/office/drawing/2014/main" id="{7E2196BB-D8BA-45F3-ACB6-F7D771D93B73}"/>
              </a:ext>
            </a:extLst>
          </p:cNvPr>
          <p:cNvSpPr/>
          <p:nvPr/>
        </p:nvSpPr>
        <p:spPr>
          <a:xfrm>
            <a:off x="3200400" y="5905610"/>
            <a:ext cx="5483078" cy="45719"/>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65" name="TextBox 1">
            <a:extLst>
              <a:ext uri="{FF2B5EF4-FFF2-40B4-BE49-F238E27FC236}">
                <a16:creationId xmlns:a16="http://schemas.microsoft.com/office/drawing/2014/main" id="{7466E894-62D6-43F4-A712-DE08FAE39216}"/>
              </a:ext>
            </a:extLst>
          </p:cNvPr>
          <p:cNvSpPr txBox="1">
            <a:spLocks noChangeArrowheads="1"/>
          </p:cNvSpPr>
          <p:nvPr/>
        </p:nvSpPr>
        <p:spPr bwMode="auto">
          <a:xfrm>
            <a:off x="2087908" y="2831540"/>
            <a:ext cx="6827492" cy="2031325"/>
          </a:xfrm>
          <a:prstGeom prst="rect">
            <a:avLst/>
          </a:prstGeom>
          <a:solidFill>
            <a:schemeClr val="accent5">
              <a:lumMod val="75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FF"/>
                </a:solidFill>
              </a:rPr>
              <a:t>In </a:t>
            </a:r>
            <a:r>
              <a:rPr lang="en-US" altLang="en-US" sz="1400" b="1" dirty="0">
                <a:solidFill>
                  <a:srgbClr val="0000FF"/>
                </a:solidFill>
              </a:rPr>
              <a:t>CK</a:t>
            </a:r>
            <a:r>
              <a:rPr lang="en-US" altLang="en-US" sz="1400" dirty="0">
                <a:solidFill>
                  <a:srgbClr val="0000FF"/>
                </a:solidFill>
              </a:rPr>
              <a:t>, a  thermal  probe is used to produce a set of focal corneal scars. The scars produce local corneal  steepening , thereby  increasing  convergence  and improving vision at near. </a:t>
            </a:r>
            <a:endParaRPr lang="en-US" altLang="en-US" sz="1400" dirty="0">
              <a:solidFill>
                <a:schemeClr val="accent5">
                  <a:lumMod val="75000"/>
                </a:schemeClr>
              </a:solidFill>
            </a:endParaRPr>
          </a:p>
          <a:p>
            <a:r>
              <a:rPr lang="en-US" altLang="en-US" sz="1400" dirty="0">
                <a:solidFill>
                  <a:schemeClr val="accent5">
                    <a:lumMod val="75000"/>
                  </a:schemeClr>
                </a:solidFill>
              </a:rPr>
              <a:t>The </a:t>
            </a:r>
            <a:r>
              <a:rPr lang="en-US" altLang="en-US" sz="1400" b="1" dirty="0">
                <a:solidFill>
                  <a:schemeClr val="accent5">
                    <a:lumMod val="75000"/>
                  </a:schemeClr>
                </a:solidFill>
              </a:rPr>
              <a:t>SAI </a:t>
            </a:r>
            <a:r>
              <a:rPr lang="en-US" altLang="en-US" sz="1400" dirty="0">
                <a:solidFill>
                  <a:schemeClr val="accent5">
                    <a:lumMod val="75000"/>
                  </a:schemeClr>
                </a:solidFill>
              </a:rPr>
              <a:t>is a </a:t>
            </a:r>
            <a:r>
              <a:rPr lang="en-US" altLang="en-US" sz="1400" b="1" dirty="0">
                <a:solidFill>
                  <a:schemeClr val="accent5">
                    <a:lumMod val="75000"/>
                  </a:schemeClr>
                </a:solidFill>
              </a:rPr>
              <a:t> </a:t>
            </a:r>
            <a:r>
              <a:rPr lang="en-US" altLang="en-US" sz="1400" dirty="0">
                <a:solidFill>
                  <a:schemeClr val="accent5">
                    <a:lumMod val="75000"/>
                  </a:schemeClr>
                </a:solidFill>
              </a:rPr>
              <a:t>tiny donut-shaped disc  that is implanted in  the central corneal stroma. Its central  aperture  produces a  pinhole  effect to improve near vision.</a:t>
            </a:r>
          </a:p>
          <a:p>
            <a:r>
              <a:rPr lang="en-US" altLang="en-US" sz="1400" dirty="0">
                <a:solidFill>
                  <a:schemeClr val="accent5">
                    <a:lumMod val="75000"/>
                  </a:schemeClr>
                </a:solidFill>
              </a:rPr>
              <a:t>Like the SAI, the </a:t>
            </a:r>
            <a:r>
              <a:rPr lang="en-US" altLang="en-US" sz="1400" b="1" dirty="0">
                <a:solidFill>
                  <a:schemeClr val="accent5">
                    <a:lumMod val="75000"/>
                  </a:schemeClr>
                </a:solidFill>
              </a:rPr>
              <a:t>CRI</a:t>
            </a:r>
            <a:r>
              <a:rPr lang="en-US" altLang="en-US" sz="1400" dirty="0">
                <a:solidFill>
                  <a:schemeClr val="accent5">
                    <a:lumMod val="75000"/>
                  </a:schemeClr>
                </a:solidFill>
              </a:rPr>
              <a:t> is a tiny device implanted in the central corneal stroma. However, its mechanism of action is different—it is  disc-shaped  with a central ‘bump’  that  increases  the curvature of the overlying corneal surface, which in turn increases corneal  convergence  and thus improves near vision. </a:t>
            </a:r>
          </a:p>
        </p:txBody>
      </p:sp>
      <p:sp>
        <p:nvSpPr>
          <p:cNvPr id="3" name="Oval 2">
            <a:extLst>
              <a:ext uri="{FF2B5EF4-FFF2-40B4-BE49-F238E27FC236}">
                <a16:creationId xmlns:a16="http://schemas.microsoft.com/office/drawing/2014/main" id="{3435EE67-6F43-4073-AEC3-4D848E29E064}"/>
              </a:ext>
            </a:extLst>
          </p:cNvPr>
          <p:cNvSpPr/>
          <p:nvPr/>
        </p:nvSpPr>
        <p:spPr>
          <a:xfrm>
            <a:off x="5420980" y="4808516"/>
            <a:ext cx="3216607" cy="64910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858540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CF3270-39B0-41A2-9B4E-A84D4D2D0200}" type="slidenum">
              <a:rPr lang="en-US" altLang="en-US" sz="1000"/>
              <a:pPr>
                <a:spcBef>
                  <a:spcPct val="0"/>
                </a:spcBef>
                <a:buClrTx/>
                <a:buSzTx/>
                <a:buFontTx/>
                <a:buNone/>
              </a:pPr>
              <a:t>171</a:t>
            </a:fld>
            <a:endParaRPr lang="en-US" altLang="en-US" sz="1000"/>
          </a:p>
        </p:txBody>
      </p:sp>
      <p:sp>
        <p:nvSpPr>
          <p:cNvPr id="49" name="Rectangle 2">
            <a:extLst>
              <a:ext uri="{FF2B5EF4-FFF2-40B4-BE49-F238E27FC236}">
                <a16:creationId xmlns:a16="http://schemas.microsoft.com/office/drawing/2014/main" id="{A7C9837B-472C-467A-AE2C-677A34ABB674}"/>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pic>
        <p:nvPicPr>
          <p:cNvPr id="11" name="Picture 10">
            <a:extLst>
              <a:ext uri="{FF2B5EF4-FFF2-40B4-BE49-F238E27FC236}">
                <a16:creationId xmlns:a16="http://schemas.microsoft.com/office/drawing/2014/main" id="{52A88A5B-D163-46DC-898F-6B3382099C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112" y="196493"/>
            <a:ext cx="3713276" cy="2295480"/>
          </a:xfrm>
          <a:prstGeom prst="rect">
            <a:avLst/>
          </a:prstGeom>
        </p:spPr>
      </p:pic>
      <p:pic>
        <p:nvPicPr>
          <p:cNvPr id="12" name="Picture 11">
            <a:extLst>
              <a:ext uri="{FF2B5EF4-FFF2-40B4-BE49-F238E27FC236}">
                <a16:creationId xmlns:a16="http://schemas.microsoft.com/office/drawing/2014/main" id="{747B0064-896E-4E5B-90CC-BF70A4831E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046" y="193273"/>
            <a:ext cx="3810000" cy="2298700"/>
          </a:xfrm>
          <a:prstGeom prst="rect">
            <a:avLst/>
          </a:prstGeom>
        </p:spPr>
      </p:pic>
      <p:pic>
        <p:nvPicPr>
          <p:cNvPr id="13" name="Picture 12">
            <a:extLst>
              <a:ext uri="{FF2B5EF4-FFF2-40B4-BE49-F238E27FC236}">
                <a16:creationId xmlns:a16="http://schemas.microsoft.com/office/drawing/2014/main" id="{64CD1E97-2608-4D39-B814-DF292EE7D2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2520" y="3248664"/>
            <a:ext cx="3362370" cy="2984712"/>
          </a:xfrm>
          <a:prstGeom prst="rect">
            <a:avLst/>
          </a:prstGeom>
        </p:spPr>
      </p:pic>
      <p:sp>
        <p:nvSpPr>
          <p:cNvPr id="14" name="TextBox 13">
            <a:extLst>
              <a:ext uri="{FF2B5EF4-FFF2-40B4-BE49-F238E27FC236}">
                <a16:creationId xmlns:a16="http://schemas.microsoft.com/office/drawing/2014/main" id="{1E126427-95DF-43B1-9D9F-15B801F35125}"/>
              </a:ext>
            </a:extLst>
          </p:cNvPr>
          <p:cNvSpPr txBox="1"/>
          <p:nvPr/>
        </p:nvSpPr>
        <p:spPr>
          <a:xfrm>
            <a:off x="1598104" y="2500986"/>
            <a:ext cx="1159292" cy="369332"/>
          </a:xfrm>
          <a:prstGeom prst="rect">
            <a:avLst/>
          </a:prstGeom>
          <a:noFill/>
        </p:spPr>
        <p:txBody>
          <a:bodyPr wrap="none" rtlCol="0">
            <a:spAutoFit/>
          </a:bodyPr>
          <a:lstStyle/>
          <a:p>
            <a:r>
              <a:rPr lang="en-US" dirty="0"/>
              <a:t>CK probe</a:t>
            </a:r>
          </a:p>
        </p:txBody>
      </p:sp>
      <p:sp>
        <p:nvSpPr>
          <p:cNvPr id="15" name="TextBox 14">
            <a:extLst>
              <a:ext uri="{FF2B5EF4-FFF2-40B4-BE49-F238E27FC236}">
                <a16:creationId xmlns:a16="http://schemas.microsoft.com/office/drawing/2014/main" id="{8D4E6B9F-FD04-44B0-A3E8-E90CDDDC38F2}"/>
              </a:ext>
            </a:extLst>
          </p:cNvPr>
          <p:cNvSpPr txBox="1"/>
          <p:nvPr/>
        </p:nvSpPr>
        <p:spPr>
          <a:xfrm>
            <a:off x="6085748" y="2500986"/>
            <a:ext cx="1428596" cy="369332"/>
          </a:xfrm>
          <a:prstGeom prst="rect">
            <a:avLst/>
          </a:prstGeom>
          <a:noFill/>
        </p:spPr>
        <p:txBody>
          <a:bodyPr wrap="none" rtlCol="0">
            <a:spAutoFit/>
          </a:bodyPr>
          <a:lstStyle/>
          <a:p>
            <a:pPr algn="ctr"/>
            <a:r>
              <a:rPr lang="en-US" dirty="0"/>
              <a:t>CK in action</a:t>
            </a:r>
          </a:p>
        </p:txBody>
      </p:sp>
      <p:sp>
        <p:nvSpPr>
          <p:cNvPr id="16" name="TextBox 15">
            <a:extLst>
              <a:ext uri="{FF2B5EF4-FFF2-40B4-BE49-F238E27FC236}">
                <a16:creationId xmlns:a16="http://schemas.microsoft.com/office/drawing/2014/main" id="{EBDCDA65-5BFB-47CC-B042-3848BC5321A4}"/>
              </a:ext>
            </a:extLst>
          </p:cNvPr>
          <p:cNvSpPr txBox="1"/>
          <p:nvPr/>
        </p:nvSpPr>
        <p:spPr>
          <a:xfrm>
            <a:off x="4034388" y="6242390"/>
            <a:ext cx="1120820" cy="369332"/>
          </a:xfrm>
          <a:prstGeom prst="rect">
            <a:avLst/>
          </a:prstGeom>
          <a:noFill/>
        </p:spPr>
        <p:txBody>
          <a:bodyPr wrap="none" rtlCol="0">
            <a:spAutoFit/>
          </a:bodyPr>
          <a:lstStyle/>
          <a:p>
            <a:r>
              <a:rPr lang="en-US" dirty="0"/>
              <a:t>CK scars</a:t>
            </a:r>
          </a:p>
        </p:txBody>
      </p:sp>
    </p:spTree>
    <p:extLst>
      <p:ext uri="{BB962C8B-B14F-4D97-AF65-F5344CB8AC3E}">
        <p14:creationId xmlns:p14="http://schemas.microsoft.com/office/powerpoint/2010/main" val="145809965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 Box 25">
            <a:extLst>
              <a:ext uri="{FF2B5EF4-FFF2-40B4-BE49-F238E27FC236}">
                <a16:creationId xmlns:a16="http://schemas.microsoft.com/office/drawing/2014/main" id="{B74985BD-0F28-4D21-A4BA-4C21D6AF639E}"/>
              </a:ext>
            </a:extLst>
          </p:cNvPr>
          <p:cNvSpPr txBox="1">
            <a:spLocks noChangeArrowheads="1"/>
          </p:cNvSpPr>
          <p:nvPr/>
        </p:nvSpPr>
        <p:spPr bwMode="auto">
          <a:xfrm>
            <a:off x="5497853" y="4963940"/>
            <a:ext cx="243688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C</a:t>
            </a:r>
            <a:r>
              <a:rPr lang="en-US" altLang="en-US" sz="1600" dirty="0">
                <a:solidFill>
                  <a:schemeClr val="bg1">
                    <a:lumMod val="75000"/>
                  </a:schemeClr>
                </a:solidFill>
              </a:rPr>
              <a:t>onductive </a:t>
            </a:r>
            <a:r>
              <a:rPr lang="en-US" altLang="en-US" sz="1700" b="1" dirty="0">
                <a:solidFill>
                  <a:schemeClr val="bg1">
                    <a:lumMod val="75000"/>
                  </a:schemeClr>
                </a:solidFill>
              </a:rPr>
              <a:t>K</a:t>
            </a:r>
            <a:r>
              <a:rPr lang="en-US" altLang="en-US" sz="1600" dirty="0">
                <a:solidFill>
                  <a:schemeClr val="bg1">
                    <a:lumMod val="75000"/>
                  </a:schemeClr>
                </a:solidFill>
              </a:rPr>
              <a:t>eratoplasty</a:t>
            </a:r>
          </a:p>
        </p:txBody>
      </p:sp>
      <p:sp>
        <p:nvSpPr>
          <p:cNvPr id="75778" name="Text Box 3"/>
          <p:cNvSpPr txBox="1">
            <a:spLocks noChangeArrowheads="1"/>
          </p:cNvSpPr>
          <p:nvPr/>
        </p:nvSpPr>
        <p:spPr bwMode="auto">
          <a:xfrm>
            <a:off x="3960813" y="762000"/>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7577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75780" name="Text Box 5"/>
          <p:cNvSpPr txBox="1">
            <a:spLocks noChangeArrowheads="1"/>
          </p:cNvSpPr>
          <p:nvPr/>
        </p:nvSpPr>
        <p:spPr bwMode="auto">
          <a:xfrm>
            <a:off x="4416278" y="3048000"/>
            <a:ext cx="1146468"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7578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2" name="Line 7"/>
          <p:cNvSpPr>
            <a:spLocks noChangeShapeType="1"/>
          </p:cNvSpPr>
          <p:nvPr/>
        </p:nvSpPr>
        <p:spPr bwMode="auto">
          <a:xfrm>
            <a:off x="4724400" y="1474788"/>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3" name="Line 8"/>
          <p:cNvSpPr>
            <a:spLocks noChangeShapeType="1"/>
          </p:cNvSpPr>
          <p:nvPr/>
        </p:nvSpPr>
        <p:spPr bwMode="auto">
          <a:xfrm flipH="1">
            <a:off x="5424488"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4" name="Line 9"/>
          <p:cNvSpPr>
            <a:spLocks noChangeShapeType="1"/>
          </p:cNvSpPr>
          <p:nvPr/>
        </p:nvSpPr>
        <p:spPr bwMode="auto">
          <a:xfrm>
            <a:off x="6583363" y="2544763"/>
            <a:ext cx="1417637" cy="415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5" name="Text Box 36"/>
          <p:cNvSpPr txBox="1">
            <a:spLocks noChangeArrowheads="1"/>
          </p:cNvSpPr>
          <p:nvPr/>
        </p:nvSpPr>
        <p:spPr bwMode="auto">
          <a:xfrm>
            <a:off x="6248400" y="3068638"/>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solidFill>
                  <a:schemeClr val="bg1">
                    <a:lumMod val="75000"/>
                  </a:schemeClr>
                </a:solidFill>
              </a:rPr>
              <a:t>Laser</a:t>
            </a:r>
          </a:p>
        </p:txBody>
      </p:sp>
      <p:sp>
        <p:nvSpPr>
          <p:cNvPr id="757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6EF3252-6681-4659-95F8-1003B78F1A8A}" type="slidenum">
              <a:rPr lang="en-US" altLang="en-US" sz="1000" smtClean="0"/>
              <a:pPr>
                <a:spcBef>
                  <a:spcPct val="0"/>
                </a:spcBef>
                <a:buClrTx/>
                <a:buSzTx/>
                <a:buFontTx/>
                <a:buNone/>
              </a:pPr>
              <a:t>172</a:t>
            </a:fld>
            <a:endParaRPr lang="en-US" altLang="en-US" sz="1000"/>
          </a:p>
        </p:txBody>
      </p:sp>
      <p:sp>
        <p:nvSpPr>
          <p:cNvPr id="75792" name="Rectangle 2"/>
          <p:cNvSpPr>
            <a:spLocks noGrp="1" noChangeArrowheads="1"/>
          </p:cNvSpPr>
          <p:nvPr>
            <p:ph type="title"/>
          </p:nvPr>
        </p:nvSpPr>
        <p:spPr>
          <a:xfrm>
            <a:off x="457200" y="122238"/>
            <a:ext cx="7543800" cy="555625"/>
          </a:xfrm>
        </p:spPr>
        <p:txBody>
          <a:bodyPr/>
          <a:lstStyle/>
          <a:p>
            <a:pPr eaLnBrk="1" hangingPunct="1"/>
            <a:r>
              <a:rPr lang="en-US" altLang="en-US" sz="3200" b="0" dirty="0"/>
              <a:t>Refractive Surgery Overview</a:t>
            </a:r>
          </a:p>
        </p:txBody>
      </p:sp>
      <p:sp>
        <p:nvSpPr>
          <p:cNvPr id="75794" name="Text Box 4"/>
          <p:cNvSpPr txBox="1">
            <a:spLocks noChangeArrowheads="1"/>
          </p:cNvSpPr>
          <p:nvPr/>
        </p:nvSpPr>
        <p:spPr bwMode="auto">
          <a:xfrm>
            <a:off x="1403350"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75795"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Pseudophakic</a:t>
            </a:r>
          </a:p>
        </p:txBody>
      </p:sp>
      <p:sp>
        <p:nvSpPr>
          <p:cNvPr id="75796"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7"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8"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cxnSp>
        <p:nvCxnSpPr>
          <p:cNvPr id="14" name="Straight Arrow Connector 13"/>
          <p:cNvCxnSpPr>
            <a:stCxn id="75783" idx="0"/>
          </p:cNvCxnSpPr>
          <p:nvPr/>
        </p:nvCxnSpPr>
        <p:spPr>
          <a:xfrm>
            <a:off x="6583363" y="2522538"/>
            <a:ext cx="0" cy="4492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Line 11">
            <a:extLst>
              <a:ext uri="{FF2B5EF4-FFF2-40B4-BE49-F238E27FC236}">
                <a16:creationId xmlns:a16="http://schemas.microsoft.com/office/drawing/2014/main" id="{875003D2-F497-4AFF-93D3-904C47FEA379}"/>
              </a:ext>
            </a:extLst>
          </p:cNvPr>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3">
            <a:extLst>
              <a:ext uri="{FF2B5EF4-FFF2-40B4-BE49-F238E27FC236}">
                <a16:creationId xmlns:a16="http://schemas.microsoft.com/office/drawing/2014/main" id="{17085238-D0F2-41D2-B701-51BEB9A7AD1A}"/>
              </a:ext>
            </a:extLst>
          </p:cNvPr>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5">
            <a:extLst>
              <a:ext uri="{FF2B5EF4-FFF2-40B4-BE49-F238E27FC236}">
                <a16:creationId xmlns:a16="http://schemas.microsoft.com/office/drawing/2014/main" id="{594AEAD0-AC3F-47EB-8BDF-7449769FF754}"/>
              </a:ext>
            </a:extLst>
          </p:cNvPr>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1">
            <a:extLst>
              <a:ext uri="{FF2B5EF4-FFF2-40B4-BE49-F238E27FC236}">
                <a16:creationId xmlns:a16="http://schemas.microsoft.com/office/drawing/2014/main" id="{8006F3EE-2D34-424C-A3FC-DF34FB3A14C6}"/>
              </a:ext>
            </a:extLst>
          </p:cNvPr>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3">
            <a:extLst>
              <a:ext uri="{FF2B5EF4-FFF2-40B4-BE49-F238E27FC236}">
                <a16:creationId xmlns:a16="http://schemas.microsoft.com/office/drawing/2014/main" id="{B420A104-E742-4025-B2C6-48E8B991CCA9}"/>
              </a:ext>
            </a:extLst>
          </p:cNvPr>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5">
            <a:extLst>
              <a:ext uri="{FF2B5EF4-FFF2-40B4-BE49-F238E27FC236}">
                <a16:creationId xmlns:a16="http://schemas.microsoft.com/office/drawing/2014/main" id="{C27F41C3-22E0-4253-B5CD-1628190B702C}"/>
              </a:ext>
            </a:extLst>
          </p:cNvPr>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cxnSp>
        <p:nvCxnSpPr>
          <p:cNvPr id="25" name="Straight Connector 24">
            <a:extLst>
              <a:ext uri="{FF2B5EF4-FFF2-40B4-BE49-F238E27FC236}">
                <a16:creationId xmlns:a16="http://schemas.microsoft.com/office/drawing/2014/main" id="{2F0E6575-37AF-43A8-B59F-A9659165FD9B}"/>
              </a:ext>
            </a:extLst>
          </p:cNvPr>
          <p:cNvCxnSpPr/>
          <p:nvPr/>
        </p:nvCxnSpPr>
        <p:spPr>
          <a:xfrm>
            <a:off x="6400800" y="3429000"/>
            <a:ext cx="0" cy="1371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 Box 35">
            <a:extLst>
              <a:ext uri="{FF2B5EF4-FFF2-40B4-BE49-F238E27FC236}">
                <a16:creationId xmlns:a16="http://schemas.microsoft.com/office/drawing/2014/main" id="{224E2072-3937-4C60-B2D4-6266344C5CBB}"/>
              </a:ext>
            </a:extLst>
          </p:cNvPr>
          <p:cNvSpPr txBox="1">
            <a:spLocks noChangeArrowheads="1"/>
          </p:cNvSpPr>
          <p:nvPr/>
        </p:nvSpPr>
        <p:spPr bwMode="auto">
          <a:xfrm>
            <a:off x="6530381" y="3429006"/>
            <a:ext cx="55496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27" name="Text Box 37">
            <a:extLst>
              <a:ext uri="{FF2B5EF4-FFF2-40B4-BE49-F238E27FC236}">
                <a16:creationId xmlns:a16="http://schemas.microsoft.com/office/drawing/2014/main" id="{6D2C7C62-6908-4663-B635-5164A6F722DA}"/>
              </a:ext>
            </a:extLst>
          </p:cNvPr>
          <p:cNvSpPr txBox="1">
            <a:spLocks noChangeArrowheads="1"/>
          </p:cNvSpPr>
          <p:nvPr/>
        </p:nvSpPr>
        <p:spPr bwMode="auto">
          <a:xfrm>
            <a:off x="6533556" y="3733806"/>
            <a:ext cx="76495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28" name="Text Box 37">
            <a:extLst>
              <a:ext uri="{FF2B5EF4-FFF2-40B4-BE49-F238E27FC236}">
                <a16:creationId xmlns:a16="http://schemas.microsoft.com/office/drawing/2014/main" id="{CD492C5B-F700-4065-9F56-38E1AE7A9DE2}"/>
              </a:ext>
            </a:extLst>
          </p:cNvPr>
          <p:cNvSpPr txBox="1">
            <a:spLocks noChangeArrowheads="1"/>
          </p:cNvSpPr>
          <p:nvPr/>
        </p:nvSpPr>
        <p:spPr bwMode="auto">
          <a:xfrm>
            <a:off x="6549431" y="4343406"/>
            <a:ext cx="694421"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29" name="Text Box 40">
            <a:extLst>
              <a:ext uri="{FF2B5EF4-FFF2-40B4-BE49-F238E27FC236}">
                <a16:creationId xmlns:a16="http://schemas.microsoft.com/office/drawing/2014/main" id="{6A206956-31B0-4485-BC75-F4729D8B3CD6}"/>
              </a:ext>
            </a:extLst>
          </p:cNvPr>
          <p:cNvSpPr txBox="1">
            <a:spLocks noChangeArrowheads="1"/>
          </p:cNvSpPr>
          <p:nvPr/>
        </p:nvSpPr>
        <p:spPr bwMode="auto">
          <a:xfrm>
            <a:off x="6543087" y="4648206"/>
            <a:ext cx="73289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30" name="Text Box 40">
            <a:extLst>
              <a:ext uri="{FF2B5EF4-FFF2-40B4-BE49-F238E27FC236}">
                <a16:creationId xmlns:a16="http://schemas.microsoft.com/office/drawing/2014/main" id="{72DA77EC-16CE-40F2-8501-BCBA4588F62F}"/>
              </a:ext>
            </a:extLst>
          </p:cNvPr>
          <p:cNvSpPr txBox="1">
            <a:spLocks noChangeArrowheads="1"/>
          </p:cNvSpPr>
          <p:nvPr/>
        </p:nvSpPr>
        <p:spPr bwMode="auto">
          <a:xfrm>
            <a:off x="6530381" y="4038606"/>
            <a:ext cx="1013419"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31" name="Line 10">
            <a:extLst>
              <a:ext uri="{FF2B5EF4-FFF2-40B4-BE49-F238E27FC236}">
                <a16:creationId xmlns:a16="http://schemas.microsoft.com/office/drawing/2014/main" id="{15ACC7BA-4575-42F4-9F7D-3D5B281D7B72}"/>
              </a:ext>
            </a:extLst>
          </p:cNvPr>
          <p:cNvSpPr>
            <a:spLocks noChangeShapeType="1"/>
          </p:cNvSpPr>
          <p:nvPr/>
        </p:nvSpPr>
        <p:spPr bwMode="auto">
          <a:xfrm>
            <a:off x="4868863" y="34064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2" name="Line 11">
            <a:extLst>
              <a:ext uri="{FF2B5EF4-FFF2-40B4-BE49-F238E27FC236}">
                <a16:creationId xmlns:a16="http://schemas.microsoft.com/office/drawing/2014/main" id="{4E9DE7DE-8D8F-4E4B-AF40-C6772745F552}"/>
              </a:ext>
            </a:extLst>
          </p:cNvPr>
          <p:cNvSpPr>
            <a:spLocks noChangeShapeType="1"/>
          </p:cNvSpPr>
          <p:nvPr/>
        </p:nvSpPr>
        <p:spPr bwMode="auto">
          <a:xfrm>
            <a:off x="4724400" y="35588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3" name="Line 12">
            <a:extLst>
              <a:ext uri="{FF2B5EF4-FFF2-40B4-BE49-F238E27FC236}">
                <a16:creationId xmlns:a16="http://schemas.microsoft.com/office/drawing/2014/main" id="{631B6E9D-AA65-47BE-AED9-27AA6CC1B6AC}"/>
              </a:ext>
            </a:extLst>
          </p:cNvPr>
          <p:cNvSpPr>
            <a:spLocks noChangeShapeType="1"/>
          </p:cNvSpPr>
          <p:nvPr/>
        </p:nvSpPr>
        <p:spPr bwMode="auto">
          <a:xfrm>
            <a:off x="4868863" y="35588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4" name="Line 13">
            <a:extLst>
              <a:ext uri="{FF2B5EF4-FFF2-40B4-BE49-F238E27FC236}">
                <a16:creationId xmlns:a16="http://schemas.microsoft.com/office/drawing/2014/main" id="{869F0C8A-D764-4F7C-9049-488452FA4697}"/>
              </a:ext>
            </a:extLst>
          </p:cNvPr>
          <p:cNvSpPr>
            <a:spLocks noChangeShapeType="1"/>
          </p:cNvSpPr>
          <p:nvPr/>
        </p:nvSpPr>
        <p:spPr bwMode="auto">
          <a:xfrm>
            <a:off x="4724400" y="38636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5" name="Line 14">
            <a:extLst>
              <a:ext uri="{FF2B5EF4-FFF2-40B4-BE49-F238E27FC236}">
                <a16:creationId xmlns:a16="http://schemas.microsoft.com/office/drawing/2014/main" id="{89252AA7-D550-48AA-A6EB-2B05998E5CAB}"/>
              </a:ext>
            </a:extLst>
          </p:cNvPr>
          <p:cNvSpPr>
            <a:spLocks noChangeShapeType="1"/>
          </p:cNvSpPr>
          <p:nvPr/>
        </p:nvSpPr>
        <p:spPr bwMode="auto">
          <a:xfrm>
            <a:off x="4868863" y="38636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6" name="Line 15">
            <a:extLst>
              <a:ext uri="{FF2B5EF4-FFF2-40B4-BE49-F238E27FC236}">
                <a16:creationId xmlns:a16="http://schemas.microsoft.com/office/drawing/2014/main" id="{4D5000C4-91C9-4572-B020-5FA46CDCDD4B}"/>
              </a:ext>
            </a:extLst>
          </p:cNvPr>
          <p:cNvSpPr>
            <a:spLocks noChangeShapeType="1"/>
          </p:cNvSpPr>
          <p:nvPr/>
        </p:nvSpPr>
        <p:spPr bwMode="auto">
          <a:xfrm>
            <a:off x="4724400" y="41684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0" name="Text Box 35">
            <a:extLst>
              <a:ext uri="{FF2B5EF4-FFF2-40B4-BE49-F238E27FC236}">
                <a16:creationId xmlns:a16="http://schemas.microsoft.com/office/drawing/2014/main" id="{7DEF46B5-F715-4B7B-B0EB-BEED7FB46E78}"/>
              </a:ext>
            </a:extLst>
          </p:cNvPr>
          <p:cNvSpPr txBox="1">
            <a:spLocks noChangeArrowheads="1"/>
          </p:cNvSpPr>
          <p:nvPr/>
        </p:nvSpPr>
        <p:spPr bwMode="auto">
          <a:xfrm>
            <a:off x="4953002" y="3406428"/>
            <a:ext cx="444352"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RK</a:t>
            </a:r>
          </a:p>
        </p:txBody>
      </p:sp>
      <p:sp>
        <p:nvSpPr>
          <p:cNvPr id="41" name="Text Box 37">
            <a:extLst>
              <a:ext uri="{FF2B5EF4-FFF2-40B4-BE49-F238E27FC236}">
                <a16:creationId xmlns:a16="http://schemas.microsoft.com/office/drawing/2014/main" id="{685BA597-D6CD-48E2-B397-261D284FAA9A}"/>
              </a:ext>
            </a:extLst>
          </p:cNvPr>
          <p:cNvSpPr txBox="1">
            <a:spLocks noChangeArrowheads="1"/>
          </p:cNvSpPr>
          <p:nvPr/>
        </p:nvSpPr>
        <p:spPr bwMode="auto">
          <a:xfrm>
            <a:off x="4956177" y="3711228"/>
            <a:ext cx="425116"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AK</a:t>
            </a:r>
          </a:p>
        </p:txBody>
      </p:sp>
      <p:sp>
        <p:nvSpPr>
          <p:cNvPr id="42" name="Text Box 40">
            <a:extLst>
              <a:ext uri="{FF2B5EF4-FFF2-40B4-BE49-F238E27FC236}">
                <a16:creationId xmlns:a16="http://schemas.microsoft.com/office/drawing/2014/main" id="{B69419A3-D750-4693-85FB-00936E09DEC1}"/>
              </a:ext>
            </a:extLst>
          </p:cNvPr>
          <p:cNvSpPr txBox="1">
            <a:spLocks noChangeArrowheads="1"/>
          </p:cNvSpPr>
          <p:nvPr/>
        </p:nvSpPr>
        <p:spPr bwMode="auto">
          <a:xfrm>
            <a:off x="4953000" y="4016028"/>
            <a:ext cx="473206"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LRI</a:t>
            </a:r>
          </a:p>
        </p:txBody>
      </p:sp>
      <p:sp>
        <p:nvSpPr>
          <p:cNvPr id="44" name="Line 10">
            <a:extLst>
              <a:ext uri="{FF2B5EF4-FFF2-40B4-BE49-F238E27FC236}">
                <a16:creationId xmlns:a16="http://schemas.microsoft.com/office/drawing/2014/main" id="{9A527789-E390-4240-9032-9352797E20D8}"/>
              </a:ext>
            </a:extLst>
          </p:cNvPr>
          <p:cNvSpPr>
            <a:spLocks noChangeShapeType="1"/>
          </p:cNvSpPr>
          <p:nvPr/>
        </p:nvSpPr>
        <p:spPr bwMode="auto">
          <a:xfrm>
            <a:off x="7975929" y="3382963"/>
            <a:ext cx="17134" cy="18319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11">
            <a:extLst>
              <a:ext uri="{FF2B5EF4-FFF2-40B4-BE49-F238E27FC236}">
                <a16:creationId xmlns:a16="http://schemas.microsoft.com/office/drawing/2014/main" id="{6927E435-4353-4B53-B7F0-070035D490ED}"/>
              </a:ext>
            </a:extLst>
          </p:cNvPr>
          <p:cNvSpPr>
            <a:spLocks noChangeShapeType="1"/>
          </p:cNvSpPr>
          <p:nvPr/>
        </p:nvSpPr>
        <p:spPr bwMode="auto">
          <a:xfrm>
            <a:off x="7900988" y="5149642"/>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6" name="Line 12">
            <a:extLst>
              <a:ext uri="{FF2B5EF4-FFF2-40B4-BE49-F238E27FC236}">
                <a16:creationId xmlns:a16="http://schemas.microsoft.com/office/drawing/2014/main" id="{719083F7-C4ED-4439-9581-37C9FCDC3E32}"/>
              </a:ext>
            </a:extLst>
          </p:cNvPr>
          <p:cNvSpPr>
            <a:spLocks noChangeShapeType="1"/>
          </p:cNvSpPr>
          <p:nvPr/>
        </p:nvSpPr>
        <p:spPr bwMode="auto">
          <a:xfrm>
            <a:off x="7993063" y="5149642"/>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13">
            <a:extLst>
              <a:ext uri="{FF2B5EF4-FFF2-40B4-BE49-F238E27FC236}">
                <a16:creationId xmlns:a16="http://schemas.microsoft.com/office/drawing/2014/main" id="{EB1CD613-41F6-421B-909B-8B7CF5F3DBA7}"/>
              </a:ext>
            </a:extLst>
          </p:cNvPr>
          <p:cNvSpPr>
            <a:spLocks noChangeShapeType="1"/>
          </p:cNvSpPr>
          <p:nvPr/>
        </p:nvSpPr>
        <p:spPr bwMode="auto">
          <a:xfrm>
            <a:off x="7900988" y="5454442"/>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8" name="Line 14">
            <a:extLst>
              <a:ext uri="{FF2B5EF4-FFF2-40B4-BE49-F238E27FC236}">
                <a16:creationId xmlns:a16="http://schemas.microsoft.com/office/drawing/2014/main" id="{CE299009-3CA4-4E96-9F4C-908FBC302C77}"/>
              </a:ext>
            </a:extLst>
          </p:cNvPr>
          <p:cNvSpPr>
            <a:spLocks noChangeShapeType="1"/>
          </p:cNvSpPr>
          <p:nvPr/>
        </p:nvSpPr>
        <p:spPr bwMode="auto">
          <a:xfrm>
            <a:off x="7993063" y="5454442"/>
            <a:ext cx="23812" cy="9445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15">
            <a:extLst>
              <a:ext uri="{FF2B5EF4-FFF2-40B4-BE49-F238E27FC236}">
                <a16:creationId xmlns:a16="http://schemas.microsoft.com/office/drawing/2014/main" id="{4DD4B1FE-97FD-445F-94A9-BD227A3AED11}"/>
              </a:ext>
            </a:extLst>
          </p:cNvPr>
          <p:cNvSpPr>
            <a:spLocks noChangeShapeType="1"/>
          </p:cNvSpPr>
          <p:nvPr/>
        </p:nvSpPr>
        <p:spPr bwMode="auto">
          <a:xfrm>
            <a:off x="7900988" y="5759242"/>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50" name="Line 13">
            <a:extLst>
              <a:ext uri="{FF2B5EF4-FFF2-40B4-BE49-F238E27FC236}">
                <a16:creationId xmlns:a16="http://schemas.microsoft.com/office/drawing/2014/main" id="{6E38F7FF-ECB9-4242-B452-045797E2223D}"/>
              </a:ext>
            </a:extLst>
          </p:cNvPr>
          <p:cNvSpPr>
            <a:spLocks noChangeShapeType="1"/>
          </p:cNvSpPr>
          <p:nvPr/>
        </p:nvSpPr>
        <p:spPr bwMode="auto">
          <a:xfrm>
            <a:off x="7908925" y="6081504"/>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51" name="Text Box 35">
            <a:extLst>
              <a:ext uri="{FF2B5EF4-FFF2-40B4-BE49-F238E27FC236}">
                <a16:creationId xmlns:a16="http://schemas.microsoft.com/office/drawing/2014/main" id="{847439BD-F329-4459-BD44-0035324586A7}"/>
              </a:ext>
            </a:extLst>
          </p:cNvPr>
          <p:cNvSpPr txBox="1">
            <a:spLocks noChangeArrowheads="1"/>
          </p:cNvSpPr>
          <p:nvPr/>
        </p:nvSpPr>
        <p:spPr bwMode="auto">
          <a:xfrm>
            <a:off x="8153400" y="4997242"/>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bg1">
                    <a:lumMod val="75000"/>
                  </a:schemeClr>
                </a:solidFill>
              </a:rPr>
              <a:t>CK</a:t>
            </a:r>
          </a:p>
        </p:txBody>
      </p:sp>
      <p:sp>
        <p:nvSpPr>
          <p:cNvPr id="52" name="Text Box 37">
            <a:extLst>
              <a:ext uri="{FF2B5EF4-FFF2-40B4-BE49-F238E27FC236}">
                <a16:creationId xmlns:a16="http://schemas.microsoft.com/office/drawing/2014/main" id="{22866A5B-1203-4110-B046-E45892F5ECC7}"/>
              </a:ext>
            </a:extLst>
          </p:cNvPr>
          <p:cNvSpPr txBox="1">
            <a:spLocks noChangeArrowheads="1"/>
          </p:cNvSpPr>
          <p:nvPr/>
        </p:nvSpPr>
        <p:spPr bwMode="auto">
          <a:xfrm>
            <a:off x="8156575" y="6238667"/>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bg1">
                    <a:lumMod val="75000"/>
                  </a:schemeClr>
                </a:solidFill>
              </a:rPr>
              <a:t>ICRS</a:t>
            </a:r>
          </a:p>
        </p:txBody>
      </p:sp>
      <p:sp>
        <p:nvSpPr>
          <p:cNvPr id="53" name="Text Box 40">
            <a:extLst>
              <a:ext uri="{FF2B5EF4-FFF2-40B4-BE49-F238E27FC236}">
                <a16:creationId xmlns:a16="http://schemas.microsoft.com/office/drawing/2014/main" id="{84D82AF7-AF97-47EB-99F3-42407CDA2474}"/>
              </a:ext>
            </a:extLst>
          </p:cNvPr>
          <p:cNvSpPr txBox="1">
            <a:spLocks noChangeArrowheads="1"/>
          </p:cNvSpPr>
          <p:nvPr/>
        </p:nvSpPr>
        <p:spPr bwMode="auto">
          <a:xfrm>
            <a:off x="8161337" y="5937042"/>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bg1">
                    <a:lumMod val="75000"/>
                  </a:schemeClr>
                </a:solidFill>
              </a:rPr>
              <a:t>CXL</a:t>
            </a:r>
          </a:p>
        </p:txBody>
      </p:sp>
      <p:sp>
        <p:nvSpPr>
          <p:cNvPr id="54" name="Text Box 40">
            <a:extLst>
              <a:ext uri="{FF2B5EF4-FFF2-40B4-BE49-F238E27FC236}">
                <a16:creationId xmlns:a16="http://schemas.microsoft.com/office/drawing/2014/main" id="{FE597447-E0B2-4123-B6B9-D14E9F32E289}"/>
              </a:ext>
            </a:extLst>
          </p:cNvPr>
          <p:cNvSpPr txBox="1">
            <a:spLocks noChangeArrowheads="1"/>
          </p:cNvSpPr>
          <p:nvPr/>
        </p:nvSpPr>
        <p:spPr bwMode="auto">
          <a:xfrm>
            <a:off x="8153400" y="5309979"/>
            <a:ext cx="484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dirty="0"/>
              <a:t>SAI</a:t>
            </a:r>
          </a:p>
        </p:txBody>
      </p:sp>
      <p:sp>
        <p:nvSpPr>
          <p:cNvPr id="55" name="Line 15">
            <a:extLst>
              <a:ext uri="{FF2B5EF4-FFF2-40B4-BE49-F238E27FC236}">
                <a16:creationId xmlns:a16="http://schemas.microsoft.com/office/drawing/2014/main" id="{5BECD71A-D8DE-4C6C-BFC3-4CD904AF1AC3}"/>
              </a:ext>
            </a:extLst>
          </p:cNvPr>
          <p:cNvSpPr>
            <a:spLocks noChangeShapeType="1"/>
          </p:cNvSpPr>
          <p:nvPr/>
        </p:nvSpPr>
        <p:spPr bwMode="auto">
          <a:xfrm>
            <a:off x="7924800" y="6400592"/>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56" name="Text Box 40">
            <a:extLst>
              <a:ext uri="{FF2B5EF4-FFF2-40B4-BE49-F238E27FC236}">
                <a16:creationId xmlns:a16="http://schemas.microsoft.com/office/drawing/2014/main" id="{745CC5AB-F9F8-4815-8825-76A0ECCD4FEA}"/>
              </a:ext>
            </a:extLst>
          </p:cNvPr>
          <p:cNvSpPr txBox="1">
            <a:spLocks noChangeArrowheads="1"/>
          </p:cNvSpPr>
          <p:nvPr/>
        </p:nvSpPr>
        <p:spPr bwMode="auto">
          <a:xfrm>
            <a:off x="8153400" y="5630654"/>
            <a:ext cx="493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bg1">
                    <a:lumMod val="75000"/>
                  </a:schemeClr>
                </a:solidFill>
              </a:rPr>
              <a:t>CRI</a:t>
            </a:r>
          </a:p>
        </p:txBody>
      </p:sp>
      <p:sp>
        <p:nvSpPr>
          <p:cNvPr id="57" name="Text Box 25">
            <a:extLst>
              <a:ext uri="{FF2B5EF4-FFF2-40B4-BE49-F238E27FC236}">
                <a16:creationId xmlns:a16="http://schemas.microsoft.com/office/drawing/2014/main" id="{AF1AA7E0-1139-4996-863C-0964AE815295}"/>
              </a:ext>
            </a:extLst>
          </p:cNvPr>
          <p:cNvSpPr txBox="1">
            <a:spLocks noChangeArrowheads="1"/>
          </p:cNvSpPr>
          <p:nvPr/>
        </p:nvSpPr>
        <p:spPr bwMode="auto">
          <a:xfrm>
            <a:off x="4434763" y="6199257"/>
            <a:ext cx="3534942"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I</a:t>
            </a:r>
            <a:r>
              <a:rPr lang="en-US" altLang="en-US" sz="1600" dirty="0">
                <a:solidFill>
                  <a:schemeClr val="bg1">
                    <a:lumMod val="75000"/>
                  </a:schemeClr>
                </a:solidFill>
              </a:rPr>
              <a:t>ntrastromal </a:t>
            </a:r>
            <a:r>
              <a:rPr lang="en-US" altLang="en-US" sz="1700" b="1" dirty="0">
                <a:solidFill>
                  <a:schemeClr val="bg1">
                    <a:lumMod val="75000"/>
                  </a:schemeClr>
                </a:solidFill>
              </a:rPr>
              <a:t>C</a:t>
            </a:r>
            <a:r>
              <a:rPr lang="en-US" altLang="en-US" sz="1600" dirty="0">
                <a:solidFill>
                  <a:schemeClr val="bg1">
                    <a:lumMod val="75000"/>
                  </a:schemeClr>
                </a:solidFill>
              </a:rPr>
              <a:t>orneal </a:t>
            </a:r>
            <a:r>
              <a:rPr lang="en-US" altLang="en-US" sz="1700" b="1" dirty="0">
                <a:solidFill>
                  <a:schemeClr val="bg1">
                    <a:lumMod val="75000"/>
                  </a:schemeClr>
                </a:solidFill>
              </a:rPr>
              <a:t>R</a:t>
            </a:r>
            <a:r>
              <a:rPr lang="en-US" altLang="en-US" sz="1600" dirty="0">
                <a:solidFill>
                  <a:schemeClr val="bg1">
                    <a:lumMod val="75000"/>
                  </a:schemeClr>
                </a:solidFill>
              </a:rPr>
              <a:t>ing </a:t>
            </a:r>
            <a:r>
              <a:rPr lang="en-US" altLang="en-US" sz="1700" b="1" dirty="0">
                <a:solidFill>
                  <a:schemeClr val="bg1">
                    <a:lumMod val="75000"/>
                  </a:schemeClr>
                </a:solidFill>
              </a:rPr>
              <a:t>S</a:t>
            </a:r>
            <a:r>
              <a:rPr lang="en-US" altLang="en-US" sz="1600" dirty="0">
                <a:solidFill>
                  <a:schemeClr val="bg1">
                    <a:lumMod val="75000"/>
                  </a:schemeClr>
                </a:solidFill>
              </a:rPr>
              <a:t>egments</a:t>
            </a:r>
          </a:p>
        </p:txBody>
      </p:sp>
      <p:sp>
        <p:nvSpPr>
          <p:cNvPr id="58" name="Text Box 25">
            <a:extLst>
              <a:ext uri="{FF2B5EF4-FFF2-40B4-BE49-F238E27FC236}">
                <a16:creationId xmlns:a16="http://schemas.microsoft.com/office/drawing/2014/main" id="{9FFB1EB1-E721-4D0E-938A-B988B363FFC2}"/>
              </a:ext>
            </a:extLst>
          </p:cNvPr>
          <p:cNvSpPr txBox="1">
            <a:spLocks noChangeArrowheads="1"/>
          </p:cNvSpPr>
          <p:nvPr/>
        </p:nvSpPr>
        <p:spPr bwMode="auto">
          <a:xfrm>
            <a:off x="5846987" y="5272777"/>
            <a:ext cx="207781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t>S</a:t>
            </a:r>
            <a:r>
              <a:rPr lang="en-US" altLang="en-US" sz="1600" dirty="0"/>
              <a:t>mall</a:t>
            </a:r>
            <a:r>
              <a:rPr lang="en-US" altLang="en-US" sz="1700" dirty="0"/>
              <a:t> </a:t>
            </a:r>
            <a:r>
              <a:rPr lang="en-US" altLang="en-US" sz="1700" b="1" dirty="0"/>
              <a:t>A</a:t>
            </a:r>
            <a:r>
              <a:rPr lang="en-US" altLang="en-US" sz="1600" dirty="0"/>
              <a:t>perture</a:t>
            </a:r>
            <a:r>
              <a:rPr lang="en-US" altLang="en-US" sz="1700" dirty="0"/>
              <a:t> </a:t>
            </a:r>
            <a:r>
              <a:rPr lang="en-US" altLang="en-US" sz="1700" b="1" dirty="0"/>
              <a:t>I</a:t>
            </a:r>
            <a:r>
              <a:rPr lang="en-US" altLang="en-US" sz="1600" dirty="0"/>
              <a:t>nlay</a:t>
            </a:r>
          </a:p>
        </p:txBody>
      </p:sp>
      <p:sp>
        <p:nvSpPr>
          <p:cNvPr id="60" name="Text Box 25">
            <a:extLst>
              <a:ext uri="{FF2B5EF4-FFF2-40B4-BE49-F238E27FC236}">
                <a16:creationId xmlns:a16="http://schemas.microsoft.com/office/drawing/2014/main" id="{7A954115-1074-425A-976D-93E9F3531E73}"/>
              </a:ext>
            </a:extLst>
          </p:cNvPr>
          <p:cNvSpPr txBox="1">
            <a:spLocks noChangeArrowheads="1"/>
          </p:cNvSpPr>
          <p:nvPr/>
        </p:nvSpPr>
        <p:spPr bwMode="auto">
          <a:xfrm>
            <a:off x="5494748" y="5891074"/>
            <a:ext cx="246894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C</a:t>
            </a:r>
            <a:r>
              <a:rPr lang="en-US" altLang="en-US" sz="1600" dirty="0">
                <a:solidFill>
                  <a:schemeClr val="bg1">
                    <a:lumMod val="75000"/>
                  </a:schemeClr>
                </a:solidFill>
              </a:rPr>
              <a:t>orneal </a:t>
            </a:r>
            <a:r>
              <a:rPr lang="en-US" altLang="en-US" sz="1700" b="1" dirty="0">
                <a:solidFill>
                  <a:schemeClr val="bg1">
                    <a:lumMod val="75000"/>
                  </a:schemeClr>
                </a:solidFill>
              </a:rPr>
              <a:t>CROSS</a:t>
            </a:r>
            <a:r>
              <a:rPr lang="en-US" altLang="en-US" sz="1600" dirty="0">
                <a:solidFill>
                  <a:schemeClr val="bg1">
                    <a:lumMod val="75000"/>
                  </a:schemeClr>
                </a:solidFill>
              </a:rPr>
              <a:t> </a:t>
            </a:r>
            <a:r>
              <a:rPr lang="en-US" altLang="en-US" sz="1700" b="1" dirty="0">
                <a:solidFill>
                  <a:schemeClr val="bg1">
                    <a:lumMod val="75000"/>
                  </a:schemeClr>
                </a:solidFill>
              </a:rPr>
              <a:t>L</a:t>
            </a:r>
            <a:r>
              <a:rPr lang="en-US" altLang="en-US" sz="1600" dirty="0">
                <a:solidFill>
                  <a:schemeClr val="bg1">
                    <a:lumMod val="75000"/>
                  </a:schemeClr>
                </a:solidFill>
              </a:rPr>
              <a:t>inking</a:t>
            </a:r>
          </a:p>
        </p:txBody>
      </p:sp>
      <p:sp>
        <p:nvSpPr>
          <p:cNvPr id="61" name="Text Box 25">
            <a:extLst>
              <a:ext uri="{FF2B5EF4-FFF2-40B4-BE49-F238E27FC236}">
                <a16:creationId xmlns:a16="http://schemas.microsoft.com/office/drawing/2014/main" id="{10027FF6-B77F-4F32-8353-5C0E4C9CCC5F}"/>
              </a:ext>
            </a:extLst>
          </p:cNvPr>
          <p:cNvSpPr txBox="1">
            <a:spLocks noChangeArrowheads="1"/>
          </p:cNvSpPr>
          <p:nvPr/>
        </p:nvSpPr>
        <p:spPr bwMode="auto">
          <a:xfrm>
            <a:off x="5462266" y="5572780"/>
            <a:ext cx="246253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C</a:t>
            </a:r>
            <a:r>
              <a:rPr lang="en-US" altLang="en-US" sz="1600" dirty="0">
                <a:solidFill>
                  <a:schemeClr val="bg1">
                    <a:lumMod val="75000"/>
                  </a:schemeClr>
                </a:solidFill>
              </a:rPr>
              <a:t>orneal</a:t>
            </a:r>
            <a:r>
              <a:rPr lang="en-US" altLang="en-US" sz="1700" dirty="0">
                <a:solidFill>
                  <a:schemeClr val="bg1">
                    <a:lumMod val="75000"/>
                  </a:schemeClr>
                </a:solidFill>
              </a:rPr>
              <a:t> </a:t>
            </a:r>
            <a:r>
              <a:rPr lang="en-US" altLang="en-US" sz="1700" b="1" dirty="0">
                <a:solidFill>
                  <a:schemeClr val="bg1">
                    <a:lumMod val="75000"/>
                  </a:schemeClr>
                </a:solidFill>
              </a:rPr>
              <a:t>R</a:t>
            </a:r>
            <a:r>
              <a:rPr lang="en-US" altLang="en-US" sz="1600" dirty="0">
                <a:solidFill>
                  <a:schemeClr val="bg1">
                    <a:lumMod val="75000"/>
                  </a:schemeClr>
                </a:solidFill>
              </a:rPr>
              <a:t>eshaping</a:t>
            </a:r>
            <a:r>
              <a:rPr lang="en-US" altLang="en-US" sz="17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nlay</a:t>
            </a:r>
          </a:p>
        </p:txBody>
      </p:sp>
      <p:sp>
        <p:nvSpPr>
          <p:cNvPr id="62" name="Text Box 36">
            <a:extLst>
              <a:ext uri="{FF2B5EF4-FFF2-40B4-BE49-F238E27FC236}">
                <a16:creationId xmlns:a16="http://schemas.microsoft.com/office/drawing/2014/main" id="{FD2E54F2-4187-4702-82CD-2EF75A517BFA}"/>
              </a:ext>
            </a:extLst>
          </p:cNvPr>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t>Other</a:t>
            </a:r>
          </a:p>
        </p:txBody>
      </p:sp>
      <p:sp>
        <p:nvSpPr>
          <p:cNvPr id="2" name="Frame 1">
            <a:extLst>
              <a:ext uri="{FF2B5EF4-FFF2-40B4-BE49-F238E27FC236}">
                <a16:creationId xmlns:a16="http://schemas.microsoft.com/office/drawing/2014/main" id="{7E2196BB-D8BA-45F3-ACB6-F7D771D93B73}"/>
              </a:ext>
            </a:extLst>
          </p:cNvPr>
          <p:cNvSpPr/>
          <p:nvPr/>
        </p:nvSpPr>
        <p:spPr>
          <a:xfrm>
            <a:off x="3200400" y="5905610"/>
            <a:ext cx="5483078" cy="45719"/>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64" name="Oval 63">
            <a:extLst>
              <a:ext uri="{FF2B5EF4-FFF2-40B4-BE49-F238E27FC236}">
                <a16:creationId xmlns:a16="http://schemas.microsoft.com/office/drawing/2014/main" id="{8EABBF20-9AB2-41BB-81A6-708581C1A26E}"/>
              </a:ext>
            </a:extLst>
          </p:cNvPr>
          <p:cNvSpPr/>
          <p:nvPr/>
        </p:nvSpPr>
        <p:spPr>
          <a:xfrm>
            <a:off x="5715000" y="5142099"/>
            <a:ext cx="2971800" cy="62504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5" name="TextBox 1">
            <a:extLst>
              <a:ext uri="{FF2B5EF4-FFF2-40B4-BE49-F238E27FC236}">
                <a16:creationId xmlns:a16="http://schemas.microsoft.com/office/drawing/2014/main" id="{F8F02909-12E9-411B-9667-64963D117D73}"/>
              </a:ext>
            </a:extLst>
          </p:cNvPr>
          <p:cNvSpPr txBox="1">
            <a:spLocks noChangeArrowheads="1"/>
          </p:cNvSpPr>
          <p:nvPr/>
        </p:nvSpPr>
        <p:spPr bwMode="auto">
          <a:xfrm>
            <a:off x="2087908" y="2831540"/>
            <a:ext cx="6827492" cy="2031325"/>
          </a:xfrm>
          <a:prstGeom prst="rect">
            <a:avLst/>
          </a:prstGeom>
          <a:solidFill>
            <a:schemeClr val="accent5">
              <a:lumMod val="75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chemeClr val="bg1">
                    <a:lumMod val="50000"/>
                  </a:schemeClr>
                </a:solidFill>
              </a:rPr>
              <a:t>In </a:t>
            </a:r>
            <a:r>
              <a:rPr lang="en-US" altLang="en-US" sz="1400" b="1" dirty="0">
                <a:solidFill>
                  <a:schemeClr val="bg1">
                    <a:lumMod val="50000"/>
                  </a:schemeClr>
                </a:solidFill>
              </a:rPr>
              <a:t>CK</a:t>
            </a:r>
            <a:r>
              <a:rPr lang="en-US" altLang="en-US" sz="1400" dirty="0">
                <a:solidFill>
                  <a:schemeClr val="bg1">
                    <a:lumMod val="50000"/>
                  </a:schemeClr>
                </a:solidFill>
              </a:rPr>
              <a:t>, a  thermal  probe is used to produce a set of focal corneal scars. The scars produce local corneal  steepening , thereby  increasing  convergence  and improving vision at near. </a:t>
            </a:r>
          </a:p>
          <a:p>
            <a:r>
              <a:rPr lang="en-US" altLang="en-US" sz="1400" dirty="0"/>
              <a:t>The </a:t>
            </a:r>
            <a:r>
              <a:rPr lang="en-US" altLang="en-US" sz="1400" b="1" dirty="0"/>
              <a:t>SAI </a:t>
            </a:r>
            <a:r>
              <a:rPr lang="en-US" altLang="en-US" sz="1400" dirty="0"/>
              <a:t>is a </a:t>
            </a:r>
            <a:r>
              <a:rPr lang="en-US" altLang="en-US" sz="1400" b="1" dirty="0"/>
              <a:t> </a:t>
            </a:r>
            <a:r>
              <a:rPr lang="en-US" altLang="en-US" sz="1400" dirty="0"/>
              <a:t>tiny donut-shaped disc  that is implanted in  the central corneal stroma. Its central  aperture  produces a  pinhole  effect to improve near vision.</a:t>
            </a:r>
            <a:endParaRPr lang="en-US" altLang="en-US" sz="1400" dirty="0">
              <a:solidFill>
                <a:schemeClr val="accent5">
                  <a:lumMod val="75000"/>
                </a:schemeClr>
              </a:solidFill>
            </a:endParaRPr>
          </a:p>
          <a:p>
            <a:r>
              <a:rPr lang="en-US" altLang="en-US" sz="1400" dirty="0">
                <a:solidFill>
                  <a:schemeClr val="accent5">
                    <a:lumMod val="75000"/>
                  </a:schemeClr>
                </a:solidFill>
              </a:rPr>
              <a:t>Like the SAI, the </a:t>
            </a:r>
            <a:r>
              <a:rPr lang="en-US" altLang="en-US" sz="1400" b="1" dirty="0">
                <a:solidFill>
                  <a:schemeClr val="accent5">
                    <a:lumMod val="75000"/>
                  </a:schemeClr>
                </a:solidFill>
              </a:rPr>
              <a:t>CRI</a:t>
            </a:r>
            <a:r>
              <a:rPr lang="en-US" altLang="en-US" sz="1400" dirty="0">
                <a:solidFill>
                  <a:schemeClr val="accent5">
                    <a:lumMod val="75000"/>
                  </a:schemeClr>
                </a:solidFill>
              </a:rPr>
              <a:t> is a tiny device implanted in the central corneal stroma. However, its mechanism of action is different—it is  disc-shaped  with a central ‘bump’  that  increases  the curvature of the overlying corneal surface, which in turn increases corneal  convergence  and thus improves near vision. </a:t>
            </a:r>
          </a:p>
        </p:txBody>
      </p:sp>
      <p:sp>
        <p:nvSpPr>
          <p:cNvPr id="66" name="Rectangle 65">
            <a:extLst>
              <a:ext uri="{FF2B5EF4-FFF2-40B4-BE49-F238E27FC236}">
                <a16:creationId xmlns:a16="http://schemas.microsoft.com/office/drawing/2014/main" id="{FCF2A68E-F99E-40C3-96A4-101F2E76805A}"/>
              </a:ext>
            </a:extLst>
          </p:cNvPr>
          <p:cNvSpPr/>
          <p:nvPr/>
        </p:nvSpPr>
        <p:spPr>
          <a:xfrm>
            <a:off x="3175812" y="3487762"/>
            <a:ext cx="1929581" cy="267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describe it—size, shape</a:t>
            </a:r>
          </a:p>
        </p:txBody>
      </p:sp>
      <p:sp>
        <p:nvSpPr>
          <p:cNvPr id="67" name="Rectangle 66">
            <a:extLst>
              <a:ext uri="{FF2B5EF4-FFF2-40B4-BE49-F238E27FC236}">
                <a16:creationId xmlns:a16="http://schemas.microsoft.com/office/drawing/2014/main" id="{9BC37639-1766-49DE-93E7-6AC78AA0D212}"/>
              </a:ext>
            </a:extLst>
          </p:cNvPr>
          <p:cNvSpPr/>
          <p:nvPr/>
        </p:nvSpPr>
        <p:spPr>
          <a:xfrm>
            <a:off x="6678364" y="3493812"/>
            <a:ext cx="2075439" cy="265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where?</a:t>
            </a:r>
          </a:p>
        </p:txBody>
      </p:sp>
      <p:sp>
        <p:nvSpPr>
          <p:cNvPr id="68" name="Rectangle 67">
            <a:extLst>
              <a:ext uri="{FF2B5EF4-FFF2-40B4-BE49-F238E27FC236}">
                <a16:creationId xmlns:a16="http://schemas.microsoft.com/office/drawing/2014/main" id="{E8B85B53-5BBC-4A12-A94E-F2EBE8C1DF7B}"/>
              </a:ext>
            </a:extLst>
          </p:cNvPr>
          <p:cNvSpPr/>
          <p:nvPr/>
        </p:nvSpPr>
        <p:spPr>
          <a:xfrm>
            <a:off x="4724400" y="3733794"/>
            <a:ext cx="682963" cy="200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endParaRPr lang="en-US" sz="800" dirty="0">
              <a:solidFill>
                <a:schemeClr val="tx1"/>
              </a:solidFill>
            </a:endParaRPr>
          </a:p>
        </p:txBody>
      </p:sp>
      <p:sp>
        <p:nvSpPr>
          <p:cNvPr id="69" name="Rectangle 68">
            <a:extLst>
              <a:ext uri="{FF2B5EF4-FFF2-40B4-BE49-F238E27FC236}">
                <a16:creationId xmlns:a16="http://schemas.microsoft.com/office/drawing/2014/main" id="{D45A814E-D9A7-4825-AB9D-194C1DA22F86}"/>
              </a:ext>
            </a:extLst>
          </p:cNvPr>
          <p:cNvSpPr/>
          <p:nvPr/>
        </p:nvSpPr>
        <p:spPr>
          <a:xfrm>
            <a:off x="3050837" y="3733800"/>
            <a:ext cx="682963" cy="200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endParaRPr lang="en-US" sz="800" dirty="0">
              <a:solidFill>
                <a:schemeClr val="tx1"/>
              </a:solidFill>
            </a:endParaRPr>
          </a:p>
        </p:txBody>
      </p:sp>
    </p:spTree>
    <p:extLst>
      <p:ext uri="{BB962C8B-B14F-4D97-AF65-F5344CB8AC3E}">
        <p14:creationId xmlns:p14="http://schemas.microsoft.com/office/powerpoint/2010/main" val="374765125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 Box 25">
            <a:extLst>
              <a:ext uri="{FF2B5EF4-FFF2-40B4-BE49-F238E27FC236}">
                <a16:creationId xmlns:a16="http://schemas.microsoft.com/office/drawing/2014/main" id="{B74985BD-0F28-4D21-A4BA-4C21D6AF639E}"/>
              </a:ext>
            </a:extLst>
          </p:cNvPr>
          <p:cNvSpPr txBox="1">
            <a:spLocks noChangeArrowheads="1"/>
          </p:cNvSpPr>
          <p:nvPr/>
        </p:nvSpPr>
        <p:spPr bwMode="auto">
          <a:xfrm>
            <a:off x="5497853" y="4963940"/>
            <a:ext cx="243688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C</a:t>
            </a:r>
            <a:r>
              <a:rPr lang="en-US" altLang="en-US" sz="1600" dirty="0">
                <a:solidFill>
                  <a:schemeClr val="bg1">
                    <a:lumMod val="75000"/>
                  </a:schemeClr>
                </a:solidFill>
              </a:rPr>
              <a:t>onductive </a:t>
            </a:r>
            <a:r>
              <a:rPr lang="en-US" altLang="en-US" sz="1700" b="1" dirty="0">
                <a:solidFill>
                  <a:schemeClr val="bg1">
                    <a:lumMod val="75000"/>
                  </a:schemeClr>
                </a:solidFill>
              </a:rPr>
              <a:t>K</a:t>
            </a:r>
            <a:r>
              <a:rPr lang="en-US" altLang="en-US" sz="1600" dirty="0">
                <a:solidFill>
                  <a:schemeClr val="bg1">
                    <a:lumMod val="75000"/>
                  </a:schemeClr>
                </a:solidFill>
              </a:rPr>
              <a:t>eratoplasty</a:t>
            </a:r>
          </a:p>
        </p:txBody>
      </p:sp>
      <p:sp>
        <p:nvSpPr>
          <p:cNvPr id="75778" name="Text Box 3"/>
          <p:cNvSpPr txBox="1">
            <a:spLocks noChangeArrowheads="1"/>
          </p:cNvSpPr>
          <p:nvPr/>
        </p:nvSpPr>
        <p:spPr bwMode="auto">
          <a:xfrm>
            <a:off x="3960813" y="762000"/>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7577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75780" name="Text Box 5"/>
          <p:cNvSpPr txBox="1">
            <a:spLocks noChangeArrowheads="1"/>
          </p:cNvSpPr>
          <p:nvPr/>
        </p:nvSpPr>
        <p:spPr bwMode="auto">
          <a:xfrm>
            <a:off x="4416278" y="3048000"/>
            <a:ext cx="1146468"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7578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2" name="Line 7"/>
          <p:cNvSpPr>
            <a:spLocks noChangeShapeType="1"/>
          </p:cNvSpPr>
          <p:nvPr/>
        </p:nvSpPr>
        <p:spPr bwMode="auto">
          <a:xfrm>
            <a:off x="4724400" y="1474788"/>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3" name="Line 8"/>
          <p:cNvSpPr>
            <a:spLocks noChangeShapeType="1"/>
          </p:cNvSpPr>
          <p:nvPr/>
        </p:nvSpPr>
        <p:spPr bwMode="auto">
          <a:xfrm flipH="1">
            <a:off x="5424488"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4" name="Line 9"/>
          <p:cNvSpPr>
            <a:spLocks noChangeShapeType="1"/>
          </p:cNvSpPr>
          <p:nvPr/>
        </p:nvSpPr>
        <p:spPr bwMode="auto">
          <a:xfrm>
            <a:off x="6583363" y="2544763"/>
            <a:ext cx="1417637" cy="415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5" name="Text Box 36"/>
          <p:cNvSpPr txBox="1">
            <a:spLocks noChangeArrowheads="1"/>
          </p:cNvSpPr>
          <p:nvPr/>
        </p:nvSpPr>
        <p:spPr bwMode="auto">
          <a:xfrm>
            <a:off x="6248400" y="3068638"/>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solidFill>
                  <a:schemeClr val="bg1">
                    <a:lumMod val="75000"/>
                  </a:schemeClr>
                </a:solidFill>
              </a:rPr>
              <a:t>Laser</a:t>
            </a:r>
          </a:p>
        </p:txBody>
      </p:sp>
      <p:sp>
        <p:nvSpPr>
          <p:cNvPr id="757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6EF3252-6681-4659-95F8-1003B78F1A8A}" type="slidenum">
              <a:rPr lang="en-US" altLang="en-US" sz="1000" smtClean="0"/>
              <a:pPr>
                <a:spcBef>
                  <a:spcPct val="0"/>
                </a:spcBef>
                <a:buClrTx/>
                <a:buSzTx/>
                <a:buFontTx/>
                <a:buNone/>
              </a:pPr>
              <a:t>173</a:t>
            </a:fld>
            <a:endParaRPr lang="en-US" altLang="en-US" sz="1000"/>
          </a:p>
        </p:txBody>
      </p:sp>
      <p:sp>
        <p:nvSpPr>
          <p:cNvPr id="75792" name="Rectangle 2"/>
          <p:cNvSpPr>
            <a:spLocks noGrp="1" noChangeArrowheads="1"/>
          </p:cNvSpPr>
          <p:nvPr>
            <p:ph type="title"/>
          </p:nvPr>
        </p:nvSpPr>
        <p:spPr>
          <a:xfrm>
            <a:off x="457200" y="122238"/>
            <a:ext cx="7543800" cy="555625"/>
          </a:xfrm>
        </p:spPr>
        <p:txBody>
          <a:bodyPr/>
          <a:lstStyle/>
          <a:p>
            <a:pPr eaLnBrk="1" hangingPunct="1"/>
            <a:r>
              <a:rPr lang="en-US" altLang="en-US" sz="3200" b="0" dirty="0"/>
              <a:t>Refractive Surgery Overview</a:t>
            </a:r>
          </a:p>
        </p:txBody>
      </p:sp>
      <p:sp>
        <p:nvSpPr>
          <p:cNvPr id="75794" name="Text Box 4"/>
          <p:cNvSpPr txBox="1">
            <a:spLocks noChangeArrowheads="1"/>
          </p:cNvSpPr>
          <p:nvPr/>
        </p:nvSpPr>
        <p:spPr bwMode="auto">
          <a:xfrm>
            <a:off x="1403350"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75795"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Pseudophakic</a:t>
            </a:r>
          </a:p>
        </p:txBody>
      </p:sp>
      <p:sp>
        <p:nvSpPr>
          <p:cNvPr id="75796"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7"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8"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cxnSp>
        <p:nvCxnSpPr>
          <p:cNvPr id="14" name="Straight Arrow Connector 13"/>
          <p:cNvCxnSpPr>
            <a:stCxn id="75783" idx="0"/>
          </p:cNvCxnSpPr>
          <p:nvPr/>
        </p:nvCxnSpPr>
        <p:spPr>
          <a:xfrm>
            <a:off x="6583363" y="2522538"/>
            <a:ext cx="0" cy="4492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Line 11">
            <a:extLst>
              <a:ext uri="{FF2B5EF4-FFF2-40B4-BE49-F238E27FC236}">
                <a16:creationId xmlns:a16="http://schemas.microsoft.com/office/drawing/2014/main" id="{875003D2-F497-4AFF-93D3-904C47FEA379}"/>
              </a:ext>
            </a:extLst>
          </p:cNvPr>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3">
            <a:extLst>
              <a:ext uri="{FF2B5EF4-FFF2-40B4-BE49-F238E27FC236}">
                <a16:creationId xmlns:a16="http://schemas.microsoft.com/office/drawing/2014/main" id="{17085238-D0F2-41D2-B701-51BEB9A7AD1A}"/>
              </a:ext>
            </a:extLst>
          </p:cNvPr>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5">
            <a:extLst>
              <a:ext uri="{FF2B5EF4-FFF2-40B4-BE49-F238E27FC236}">
                <a16:creationId xmlns:a16="http://schemas.microsoft.com/office/drawing/2014/main" id="{594AEAD0-AC3F-47EB-8BDF-7449769FF754}"/>
              </a:ext>
            </a:extLst>
          </p:cNvPr>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1">
            <a:extLst>
              <a:ext uri="{FF2B5EF4-FFF2-40B4-BE49-F238E27FC236}">
                <a16:creationId xmlns:a16="http://schemas.microsoft.com/office/drawing/2014/main" id="{8006F3EE-2D34-424C-A3FC-DF34FB3A14C6}"/>
              </a:ext>
            </a:extLst>
          </p:cNvPr>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3">
            <a:extLst>
              <a:ext uri="{FF2B5EF4-FFF2-40B4-BE49-F238E27FC236}">
                <a16:creationId xmlns:a16="http://schemas.microsoft.com/office/drawing/2014/main" id="{B420A104-E742-4025-B2C6-48E8B991CCA9}"/>
              </a:ext>
            </a:extLst>
          </p:cNvPr>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5">
            <a:extLst>
              <a:ext uri="{FF2B5EF4-FFF2-40B4-BE49-F238E27FC236}">
                <a16:creationId xmlns:a16="http://schemas.microsoft.com/office/drawing/2014/main" id="{C27F41C3-22E0-4253-B5CD-1628190B702C}"/>
              </a:ext>
            </a:extLst>
          </p:cNvPr>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cxnSp>
        <p:nvCxnSpPr>
          <p:cNvPr id="25" name="Straight Connector 24">
            <a:extLst>
              <a:ext uri="{FF2B5EF4-FFF2-40B4-BE49-F238E27FC236}">
                <a16:creationId xmlns:a16="http://schemas.microsoft.com/office/drawing/2014/main" id="{2F0E6575-37AF-43A8-B59F-A9659165FD9B}"/>
              </a:ext>
            </a:extLst>
          </p:cNvPr>
          <p:cNvCxnSpPr/>
          <p:nvPr/>
        </p:nvCxnSpPr>
        <p:spPr>
          <a:xfrm>
            <a:off x="6400800" y="3429000"/>
            <a:ext cx="0" cy="1371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 Box 35">
            <a:extLst>
              <a:ext uri="{FF2B5EF4-FFF2-40B4-BE49-F238E27FC236}">
                <a16:creationId xmlns:a16="http://schemas.microsoft.com/office/drawing/2014/main" id="{224E2072-3937-4C60-B2D4-6266344C5CBB}"/>
              </a:ext>
            </a:extLst>
          </p:cNvPr>
          <p:cNvSpPr txBox="1">
            <a:spLocks noChangeArrowheads="1"/>
          </p:cNvSpPr>
          <p:nvPr/>
        </p:nvSpPr>
        <p:spPr bwMode="auto">
          <a:xfrm>
            <a:off x="6530381" y="3429006"/>
            <a:ext cx="55496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27" name="Text Box 37">
            <a:extLst>
              <a:ext uri="{FF2B5EF4-FFF2-40B4-BE49-F238E27FC236}">
                <a16:creationId xmlns:a16="http://schemas.microsoft.com/office/drawing/2014/main" id="{6D2C7C62-6908-4663-B635-5164A6F722DA}"/>
              </a:ext>
            </a:extLst>
          </p:cNvPr>
          <p:cNvSpPr txBox="1">
            <a:spLocks noChangeArrowheads="1"/>
          </p:cNvSpPr>
          <p:nvPr/>
        </p:nvSpPr>
        <p:spPr bwMode="auto">
          <a:xfrm>
            <a:off x="6533556" y="3733806"/>
            <a:ext cx="76495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28" name="Text Box 37">
            <a:extLst>
              <a:ext uri="{FF2B5EF4-FFF2-40B4-BE49-F238E27FC236}">
                <a16:creationId xmlns:a16="http://schemas.microsoft.com/office/drawing/2014/main" id="{CD492C5B-F700-4065-9F56-38E1AE7A9DE2}"/>
              </a:ext>
            </a:extLst>
          </p:cNvPr>
          <p:cNvSpPr txBox="1">
            <a:spLocks noChangeArrowheads="1"/>
          </p:cNvSpPr>
          <p:nvPr/>
        </p:nvSpPr>
        <p:spPr bwMode="auto">
          <a:xfrm>
            <a:off x="6549431" y="4343406"/>
            <a:ext cx="694421"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29" name="Text Box 40">
            <a:extLst>
              <a:ext uri="{FF2B5EF4-FFF2-40B4-BE49-F238E27FC236}">
                <a16:creationId xmlns:a16="http://schemas.microsoft.com/office/drawing/2014/main" id="{6A206956-31B0-4485-BC75-F4729D8B3CD6}"/>
              </a:ext>
            </a:extLst>
          </p:cNvPr>
          <p:cNvSpPr txBox="1">
            <a:spLocks noChangeArrowheads="1"/>
          </p:cNvSpPr>
          <p:nvPr/>
        </p:nvSpPr>
        <p:spPr bwMode="auto">
          <a:xfrm>
            <a:off x="6543087" y="4648206"/>
            <a:ext cx="73289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30" name="Text Box 40">
            <a:extLst>
              <a:ext uri="{FF2B5EF4-FFF2-40B4-BE49-F238E27FC236}">
                <a16:creationId xmlns:a16="http://schemas.microsoft.com/office/drawing/2014/main" id="{72DA77EC-16CE-40F2-8501-BCBA4588F62F}"/>
              </a:ext>
            </a:extLst>
          </p:cNvPr>
          <p:cNvSpPr txBox="1">
            <a:spLocks noChangeArrowheads="1"/>
          </p:cNvSpPr>
          <p:nvPr/>
        </p:nvSpPr>
        <p:spPr bwMode="auto">
          <a:xfrm>
            <a:off x="6530381" y="4038606"/>
            <a:ext cx="1013419"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31" name="Line 10">
            <a:extLst>
              <a:ext uri="{FF2B5EF4-FFF2-40B4-BE49-F238E27FC236}">
                <a16:creationId xmlns:a16="http://schemas.microsoft.com/office/drawing/2014/main" id="{15ACC7BA-4575-42F4-9F7D-3D5B281D7B72}"/>
              </a:ext>
            </a:extLst>
          </p:cNvPr>
          <p:cNvSpPr>
            <a:spLocks noChangeShapeType="1"/>
          </p:cNvSpPr>
          <p:nvPr/>
        </p:nvSpPr>
        <p:spPr bwMode="auto">
          <a:xfrm>
            <a:off x="4868863" y="34064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2" name="Line 11">
            <a:extLst>
              <a:ext uri="{FF2B5EF4-FFF2-40B4-BE49-F238E27FC236}">
                <a16:creationId xmlns:a16="http://schemas.microsoft.com/office/drawing/2014/main" id="{4E9DE7DE-8D8F-4E4B-AF40-C6772745F552}"/>
              </a:ext>
            </a:extLst>
          </p:cNvPr>
          <p:cNvSpPr>
            <a:spLocks noChangeShapeType="1"/>
          </p:cNvSpPr>
          <p:nvPr/>
        </p:nvSpPr>
        <p:spPr bwMode="auto">
          <a:xfrm>
            <a:off x="4724400" y="35588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3" name="Line 12">
            <a:extLst>
              <a:ext uri="{FF2B5EF4-FFF2-40B4-BE49-F238E27FC236}">
                <a16:creationId xmlns:a16="http://schemas.microsoft.com/office/drawing/2014/main" id="{631B6E9D-AA65-47BE-AED9-27AA6CC1B6AC}"/>
              </a:ext>
            </a:extLst>
          </p:cNvPr>
          <p:cNvSpPr>
            <a:spLocks noChangeShapeType="1"/>
          </p:cNvSpPr>
          <p:nvPr/>
        </p:nvSpPr>
        <p:spPr bwMode="auto">
          <a:xfrm>
            <a:off x="4868863" y="35588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4" name="Line 13">
            <a:extLst>
              <a:ext uri="{FF2B5EF4-FFF2-40B4-BE49-F238E27FC236}">
                <a16:creationId xmlns:a16="http://schemas.microsoft.com/office/drawing/2014/main" id="{869F0C8A-D764-4F7C-9049-488452FA4697}"/>
              </a:ext>
            </a:extLst>
          </p:cNvPr>
          <p:cNvSpPr>
            <a:spLocks noChangeShapeType="1"/>
          </p:cNvSpPr>
          <p:nvPr/>
        </p:nvSpPr>
        <p:spPr bwMode="auto">
          <a:xfrm>
            <a:off x="4724400" y="38636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5" name="Line 14">
            <a:extLst>
              <a:ext uri="{FF2B5EF4-FFF2-40B4-BE49-F238E27FC236}">
                <a16:creationId xmlns:a16="http://schemas.microsoft.com/office/drawing/2014/main" id="{89252AA7-D550-48AA-A6EB-2B05998E5CAB}"/>
              </a:ext>
            </a:extLst>
          </p:cNvPr>
          <p:cNvSpPr>
            <a:spLocks noChangeShapeType="1"/>
          </p:cNvSpPr>
          <p:nvPr/>
        </p:nvSpPr>
        <p:spPr bwMode="auto">
          <a:xfrm>
            <a:off x="4868863" y="38636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6" name="Line 15">
            <a:extLst>
              <a:ext uri="{FF2B5EF4-FFF2-40B4-BE49-F238E27FC236}">
                <a16:creationId xmlns:a16="http://schemas.microsoft.com/office/drawing/2014/main" id="{4D5000C4-91C9-4572-B020-5FA46CDCDD4B}"/>
              </a:ext>
            </a:extLst>
          </p:cNvPr>
          <p:cNvSpPr>
            <a:spLocks noChangeShapeType="1"/>
          </p:cNvSpPr>
          <p:nvPr/>
        </p:nvSpPr>
        <p:spPr bwMode="auto">
          <a:xfrm>
            <a:off x="4724400" y="41684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0" name="Text Box 35">
            <a:extLst>
              <a:ext uri="{FF2B5EF4-FFF2-40B4-BE49-F238E27FC236}">
                <a16:creationId xmlns:a16="http://schemas.microsoft.com/office/drawing/2014/main" id="{7DEF46B5-F715-4B7B-B0EB-BEED7FB46E78}"/>
              </a:ext>
            </a:extLst>
          </p:cNvPr>
          <p:cNvSpPr txBox="1">
            <a:spLocks noChangeArrowheads="1"/>
          </p:cNvSpPr>
          <p:nvPr/>
        </p:nvSpPr>
        <p:spPr bwMode="auto">
          <a:xfrm>
            <a:off x="4953002" y="3406428"/>
            <a:ext cx="444352"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RK</a:t>
            </a:r>
          </a:p>
        </p:txBody>
      </p:sp>
      <p:sp>
        <p:nvSpPr>
          <p:cNvPr id="41" name="Text Box 37">
            <a:extLst>
              <a:ext uri="{FF2B5EF4-FFF2-40B4-BE49-F238E27FC236}">
                <a16:creationId xmlns:a16="http://schemas.microsoft.com/office/drawing/2014/main" id="{685BA597-D6CD-48E2-B397-261D284FAA9A}"/>
              </a:ext>
            </a:extLst>
          </p:cNvPr>
          <p:cNvSpPr txBox="1">
            <a:spLocks noChangeArrowheads="1"/>
          </p:cNvSpPr>
          <p:nvPr/>
        </p:nvSpPr>
        <p:spPr bwMode="auto">
          <a:xfrm>
            <a:off x="4956177" y="3711228"/>
            <a:ext cx="425116"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AK</a:t>
            </a:r>
          </a:p>
        </p:txBody>
      </p:sp>
      <p:sp>
        <p:nvSpPr>
          <p:cNvPr id="42" name="Text Box 40">
            <a:extLst>
              <a:ext uri="{FF2B5EF4-FFF2-40B4-BE49-F238E27FC236}">
                <a16:creationId xmlns:a16="http://schemas.microsoft.com/office/drawing/2014/main" id="{B69419A3-D750-4693-85FB-00936E09DEC1}"/>
              </a:ext>
            </a:extLst>
          </p:cNvPr>
          <p:cNvSpPr txBox="1">
            <a:spLocks noChangeArrowheads="1"/>
          </p:cNvSpPr>
          <p:nvPr/>
        </p:nvSpPr>
        <p:spPr bwMode="auto">
          <a:xfrm>
            <a:off x="4953000" y="4016028"/>
            <a:ext cx="473206"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LRI</a:t>
            </a:r>
          </a:p>
        </p:txBody>
      </p:sp>
      <p:sp>
        <p:nvSpPr>
          <p:cNvPr id="44" name="Line 10">
            <a:extLst>
              <a:ext uri="{FF2B5EF4-FFF2-40B4-BE49-F238E27FC236}">
                <a16:creationId xmlns:a16="http://schemas.microsoft.com/office/drawing/2014/main" id="{9A527789-E390-4240-9032-9352797E20D8}"/>
              </a:ext>
            </a:extLst>
          </p:cNvPr>
          <p:cNvSpPr>
            <a:spLocks noChangeShapeType="1"/>
          </p:cNvSpPr>
          <p:nvPr/>
        </p:nvSpPr>
        <p:spPr bwMode="auto">
          <a:xfrm>
            <a:off x="7975929" y="3382963"/>
            <a:ext cx="17134" cy="18319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11">
            <a:extLst>
              <a:ext uri="{FF2B5EF4-FFF2-40B4-BE49-F238E27FC236}">
                <a16:creationId xmlns:a16="http://schemas.microsoft.com/office/drawing/2014/main" id="{6927E435-4353-4B53-B7F0-070035D490ED}"/>
              </a:ext>
            </a:extLst>
          </p:cNvPr>
          <p:cNvSpPr>
            <a:spLocks noChangeShapeType="1"/>
          </p:cNvSpPr>
          <p:nvPr/>
        </p:nvSpPr>
        <p:spPr bwMode="auto">
          <a:xfrm>
            <a:off x="7900988" y="5149642"/>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6" name="Line 12">
            <a:extLst>
              <a:ext uri="{FF2B5EF4-FFF2-40B4-BE49-F238E27FC236}">
                <a16:creationId xmlns:a16="http://schemas.microsoft.com/office/drawing/2014/main" id="{719083F7-C4ED-4439-9581-37C9FCDC3E32}"/>
              </a:ext>
            </a:extLst>
          </p:cNvPr>
          <p:cNvSpPr>
            <a:spLocks noChangeShapeType="1"/>
          </p:cNvSpPr>
          <p:nvPr/>
        </p:nvSpPr>
        <p:spPr bwMode="auto">
          <a:xfrm>
            <a:off x="7993063" y="5149642"/>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13">
            <a:extLst>
              <a:ext uri="{FF2B5EF4-FFF2-40B4-BE49-F238E27FC236}">
                <a16:creationId xmlns:a16="http://schemas.microsoft.com/office/drawing/2014/main" id="{EB1CD613-41F6-421B-909B-8B7CF5F3DBA7}"/>
              </a:ext>
            </a:extLst>
          </p:cNvPr>
          <p:cNvSpPr>
            <a:spLocks noChangeShapeType="1"/>
          </p:cNvSpPr>
          <p:nvPr/>
        </p:nvSpPr>
        <p:spPr bwMode="auto">
          <a:xfrm>
            <a:off x="7900988" y="5454442"/>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8" name="Line 14">
            <a:extLst>
              <a:ext uri="{FF2B5EF4-FFF2-40B4-BE49-F238E27FC236}">
                <a16:creationId xmlns:a16="http://schemas.microsoft.com/office/drawing/2014/main" id="{CE299009-3CA4-4E96-9F4C-908FBC302C77}"/>
              </a:ext>
            </a:extLst>
          </p:cNvPr>
          <p:cNvSpPr>
            <a:spLocks noChangeShapeType="1"/>
          </p:cNvSpPr>
          <p:nvPr/>
        </p:nvSpPr>
        <p:spPr bwMode="auto">
          <a:xfrm>
            <a:off x="7993063" y="5454442"/>
            <a:ext cx="23812" cy="9445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15">
            <a:extLst>
              <a:ext uri="{FF2B5EF4-FFF2-40B4-BE49-F238E27FC236}">
                <a16:creationId xmlns:a16="http://schemas.microsoft.com/office/drawing/2014/main" id="{4DD4B1FE-97FD-445F-94A9-BD227A3AED11}"/>
              </a:ext>
            </a:extLst>
          </p:cNvPr>
          <p:cNvSpPr>
            <a:spLocks noChangeShapeType="1"/>
          </p:cNvSpPr>
          <p:nvPr/>
        </p:nvSpPr>
        <p:spPr bwMode="auto">
          <a:xfrm>
            <a:off x="7900988" y="5759242"/>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50" name="Line 13">
            <a:extLst>
              <a:ext uri="{FF2B5EF4-FFF2-40B4-BE49-F238E27FC236}">
                <a16:creationId xmlns:a16="http://schemas.microsoft.com/office/drawing/2014/main" id="{6E38F7FF-ECB9-4242-B452-045797E2223D}"/>
              </a:ext>
            </a:extLst>
          </p:cNvPr>
          <p:cNvSpPr>
            <a:spLocks noChangeShapeType="1"/>
          </p:cNvSpPr>
          <p:nvPr/>
        </p:nvSpPr>
        <p:spPr bwMode="auto">
          <a:xfrm>
            <a:off x="7908925" y="6081504"/>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51" name="Text Box 35">
            <a:extLst>
              <a:ext uri="{FF2B5EF4-FFF2-40B4-BE49-F238E27FC236}">
                <a16:creationId xmlns:a16="http://schemas.microsoft.com/office/drawing/2014/main" id="{847439BD-F329-4459-BD44-0035324586A7}"/>
              </a:ext>
            </a:extLst>
          </p:cNvPr>
          <p:cNvSpPr txBox="1">
            <a:spLocks noChangeArrowheads="1"/>
          </p:cNvSpPr>
          <p:nvPr/>
        </p:nvSpPr>
        <p:spPr bwMode="auto">
          <a:xfrm>
            <a:off x="8153400" y="4997242"/>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bg1">
                    <a:lumMod val="75000"/>
                  </a:schemeClr>
                </a:solidFill>
              </a:rPr>
              <a:t>CK</a:t>
            </a:r>
          </a:p>
        </p:txBody>
      </p:sp>
      <p:sp>
        <p:nvSpPr>
          <p:cNvPr id="52" name="Text Box 37">
            <a:extLst>
              <a:ext uri="{FF2B5EF4-FFF2-40B4-BE49-F238E27FC236}">
                <a16:creationId xmlns:a16="http://schemas.microsoft.com/office/drawing/2014/main" id="{22866A5B-1203-4110-B046-E45892F5ECC7}"/>
              </a:ext>
            </a:extLst>
          </p:cNvPr>
          <p:cNvSpPr txBox="1">
            <a:spLocks noChangeArrowheads="1"/>
          </p:cNvSpPr>
          <p:nvPr/>
        </p:nvSpPr>
        <p:spPr bwMode="auto">
          <a:xfrm>
            <a:off x="8156575" y="6238667"/>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bg1">
                    <a:lumMod val="75000"/>
                  </a:schemeClr>
                </a:solidFill>
              </a:rPr>
              <a:t>ICRS</a:t>
            </a:r>
          </a:p>
        </p:txBody>
      </p:sp>
      <p:sp>
        <p:nvSpPr>
          <p:cNvPr id="53" name="Text Box 40">
            <a:extLst>
              <a:ext uri="{FF2B5EF4-FFF2-40B4-BE49-F238E27FC236}">
                <a16:creationId xmlns:a16="http://schemas.microsoft.com/office/drawing/2014/main" id="{84D82AF7-AF97-47EB-99F3-42407CDA2474}"/>
              </a:ext>
            </a:extLst>
          </p:cNvPr>
          <p:cNvSpPr txBox="1">
            <a:spLocks noChangeArrowheads="1"/>
          </p:cNvSpPr>
          <p:nvPr/>
        </p:nvSpPr>
        <p:spPr bwMode="auto">
          <a:xfrm>
            <a:off x="8161337" y="5937042"/>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bg1">
                    <a:lumMod val="75000"/>
                  </a:schemeClr>
                </a:solidFill>
              </a:rPr>
              <a:t>CXL</a:t>
            </a:r>
          </a:p>
        </p:txBody>
      </p:sp>
      <p:sp>
        <p:nvSpPr>
          <p:cNvPr id="54" name="Text Box 40">
            <a:extLst>
              <a:ext uri="{FF2B5EF4-FFF2-40B4-BE49-F238E27FC236}">
                <a16:creationId xmlns:a16="http://schemas.microsoft.com/office/drawing/2014/main" id="{FE597447-E0B2-4123-B6B9-D14E9F32E289}"/>
              </a:ext>
            </a:extLst>
          </p:cNvPr>
          <p:cNvSpPr txBox="1">
            <a:spLocks noChangeArrowheads="1"/>
          </p:cNvSpPr>
          <p:nvPr/>
        </p:nvSpPr>
        <p:spPr bwMode="auto">
          <a:xfrm>
            <a:off x="8153400" y="5309979"/>
            <a:ext cx="484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dirty="0"/>
              <a:t>SAI</a:t>
            </a:r>
          </a:p>
        </p:txBody>
      </p:sp>
      <p:sp>
        <p:nvSpPr>
          <p:cNvPr id="55" name="Line 15">
            <a:extLst>
              <a:ext uri="{FF2B5EF4-FFF2-40B4-BE49-F238E27FC236}">
                <a16:creationId xmlns:a16="http://schemas.microsoft.com/office/drawing/2014/main" id="{5BECD71A-D8DE-4C6C-BFC3-4CD904AF1AC3}"/>
              </a:ext>
            </a:extLst>
          </p:cNvPr>
          <p:cNvSpPr>
            <a:spLocks noChangeShapeType="1"/>
          </p:cNvSpPr>
          <p:nvPr/>
        </p:nvSpPr>
        <p:spPr bwMode="auto">
          <a:xfrm>
            <a:off x="7924800" y="6400592"/>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56" name="Text Box 40">
            <a:extLst>
              <a:ext uri="{FF2B5EF4-FFF2-40B4-BE49-F238E27FC236}">
                <a16:creationId xmlns:a16="http://schemas.microsoft.com/office/drawing/2014/main" id="{745CC5AB-F9F8-4815-8825-76A0ECCD4FEA}"/>
              </a:ext>
            </a:extLst>
          </p:cNvPr>
          <p:cNvSpPr txBox="1">
            <a:spLocks noChangeArrowheads="1"/>
          </p:cNvSpPr>
          <p:nvPr/>
        </p:nvSpPr>
        <p:spPr bwMode="auto">
          <a:xfrm>
            <a:off x="8153400" y="5630654"/>
            <a:ext cx="493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bg1">
                    <a:lumMod val="75000"/>
                  </a:schemeClr>
                </a:solidFill>
              </a:rPr>
              <a:t>CRI</a:t>
            </a:r>
          </a:p>
        </p:txBody>
      </p:sp>
      <p:sp>
        <p:nvSpPr>
          <p:cNvPr id="57" name="Text Box 25">
            <a:extLst>
              <a:ext uri="{FF2B5EF4-FFF2-40B4-BE49-F238E27FC236}">
                <a16:creationId xmlns:a16="http://schemas.microsoft.com/office/drawing/2014/main" id="{AF1AA7E0-1139-4996-863C-0964AE815295}"/>
              </a:ext>
            </a:extLst>
          </p:cNvPr>
          <p:cNvSpPr txBox="1">
            <a:spLocks noChangeArrowheads="1"/>
          </p:cNvSpPr>
          <p:nvPr/>
        </p:nvSpPr>
        <p:spPr bwMode="auto">
          <a:xfrm>
            <a:off x="4434763" y="6199257"/>
            <a:ext cx="3534942"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I</a:t>
            </a:r>
            <a:r>
              <a:rPr lang="en-US" altLang="en-US" sz="1600" dirty="0">
                <a:solidFill>
                  <a:schemeClr val="bg1">
                    <a:lumMod val="75000"/>
                  </a:schemeClr>
                </a:solidFill>
              </a:rPr>
              <a:t>ntrastromal </a:t>
            </a:r>
            <a:r>
              <a:rPr lang="en-US" altLang="en-US" sz="1700" b="1" dirty="0">
                <a:solidFill>
                  <a:schemeClr val="bg1">
                    <a:lumMod val="75000"/>
                  </a:schemeClr>
                </a:solidFill>
              </a:rPr>
              <a:t>C</a:t>
            </a:r>
            <a:r>
              <a:rPr lang="en-US" altLang="en-US" sz="1600" dirty="0">
                <a:solidFill>
                  <a:schemeClr val="bg1">
                    <a:lumMod val="75000"/>
                  </a:schemeClr>
                </a:solidFill>
              </a:rPr>
              <a:t>orneal </a:t>
            </a:r>
            <a:r>
              <a:rPr lang="en-US" altLang="en-US" sz="1700" b="1" dirty="0">
                <a:solidFill>
                  <a:schemeClr val="bg1">
                    <a:lumMod val="75000"/>
                  </a:schemeClr>
                </a:solidFill>
              </a:rPr>
              <a:t>R</a:t>
            </a:r>
            <a:r>
              <a:rPr lang="en-US" altLang="en-US" sz="1600" dirty="0">
                <a:solidFill>
                  <a:schemeClr val="bg1">
                    <a:lumMod val="75000"/>
                  </a:schemeClr>
                </a:solidFill>
              </a:rPr>
              <a:t>ing </a:t>
            </a:r>
            <a:r>
              <a:rPr lang="en-US" altLang="en-US" sz="1700" b="1" dirty="0">
                <a:solidFill>
                  <a:schemeClr val="bg1">
                    <a:lumMod val="75000"/>
                  </a:schemeClr>
                </a:solidFill>
              </a:rPr>
              <a:t>S</a:t>
            </a:r>
            <a:r>
              <a:rPr lang="en-US" altLang="en-US" sz="1600" dirty="0">
                <a:solidFill>
                  <a:schemeClr val="bg1">
                    <a:lumMod val="75000"/>
                  </a:schemeClr>
                </a:solidFill>
              </a:rPr>
              <a:t>egments</a:t>
            </a:r>
          </a:p>
        </p:txBody>
      </p:sp>
      <p:sp>
        <p:nvSpPr>
          <p:cNvPr id="58" name="Text Box 25">
            <a:extLst>
              <a:ext uri="{FF2B5EF4-FFF2-40B4-BE49-F238E27FC236}">
                <a16:creationId xmlns:a16="http://schemas.microsoft.com/office/drawing/2014/main" id="{9FFB1EB1-E721-4D0E-938A-B988B363FFC2}"/>
              </a:ext>
            </a:extLst>
          </p:cNvPr>
          <p:cNvSpPr txBox="1">
            <a:spLocks noChangeArrowheads="1"/>
          </p:cNvSpPr>
          <p:nvPr/>
        </p:nvSpPr>
        <p:spPr bwMode="auto">
          <a:xfrm>
            <a:off x="5846987" y="5272777"/>
            <a:ext cx="207781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t>S</a:t>
            </a:r>
            <a:r>
              <a:rPr lang="en-US" altLang="en-US" sz="1600" dirty="0"/>
              <a:t>mall</a:t>
            </a:r>
            <a:r>
              <a:rPr lang="en-US" altLang="en-US" sz="1700" dirty="0"/>
              <a:t> </a:t>
            </a:r>
            <a:r>
              <a:rPr lang="en-US" altLang="en-US" sz="1700" b="1" dirty="0"/>
              <a:t>A</a:t>
            </a:r>
            <a:r>
              <a:rPr lang="en-US" altLang="en-US" sz="1600" dirty="0"/>
              <a:t>perture</a:t>
            </a:r>
            <a:r>
              <a:rPr lang="en-US" altLang="en-US" sz="1700" dirty="0"/>
              <a:t> </a:t>
            </a:r>
            <a:r>
              <a:rPr lang="en-US" altLang="en-US" sz="1700" b="1" dirty="0"/>
              <a:t>I</a:t>
            </a:r>
            <a:r>
              <a:rPr lang="en-US" altLang="en-US" sz="1600" dirty="0"/>
              <a:t>nlay</a:t>
            </a:r>
          </a:p>
        </p:txBody>
      </p:sp>
      <p:sp>
        <p:nvSpPr>
          <p:cNvPr id="60" name="Text Box 25">
            <a:extLst>
              <a:ext uri="{FF2B5EF4-FFF2-40B4-BE49-F238E27FC236}">
                <a16:creationId xmlns:a16="http://schemas.microsoft.com/office/drawing/2014/main" id="{7A954115-1074-425A-976D-93E9F3531E73}"/>
              </a:ext>
            </a:extLst>
          </p:cNvPr>
          <p:cNvSpPr txBox="1">
            <a:spLocks noChangeArrowheads="1"/>
          </p:cNvSpPr>
          <p:nvPr/>
        </p:nvSpPr>
        <p:spPr bwMode="auto">
          <a:xfrm>
            <a:off x="5494748" y="5891074"/>
            <a:ext cx="246894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C</a:t>
            </a:r>
            <a:r>
              <a:rPr lang="en-US" altLang="en-US" sz="1600" dirty="0">
                <a:solidFill>
                  <a:schemeClr val="bg1">
                    <a:lumMod val="75000"/>
                  </a:schemeClr>
                </a:solidFill>
              </a:rPr>
              <a:t>orneal </a:t>
            </a:r>
            <a:r>
              <a:rPr lang="en-US" altLang="en-US" sz="1700" b="1" dirty="0">
                <a:solidFill>
                  <a:schemeClr val="bg1">
                    <a:lumMod val="75000"/>
                  </a:schemeClr>
                </a:solidFill>
              </a:rPr>
              <a:t>CROSS</a:t>
            </a:r>
            <a:r>
              <a:rPr lang="en-US" altLang="en-US" sz="1600" dirty="0">
                <a:solidFill>
                  <a:schemeClr val="bg1">
                    <a:lumMod val="75000"/>
                  </a:schemeClr>
                </a:solidFill>
              </a:rPr>
              <a:t> </a:t>
            </a:r>
            <a:r>
              <a:rPr lang="en-US" altLang="en-US" sz="1700" b="1" dirty="0">
                <a:solidFill>
                  <a:schemeClr val="bg1">
                    <a:lumMod val="75000"/>
                  </a:schemeClr>
                </a:solidFill>
              </a:rPr>
              <a:t>L</a:t>
            </a:r>
            <a:r>
              <a:rPr lang="en-US" altLang="en-US" sz="1600" dirty="0">
                <a:solidFill>
                  <a:schemeClr val="bg1">
                    <a:lumMod val="75000"/>
                  </a:schemeClr>
                </a:solidFill>
              </a:rPr>
              <a:t>inking</a:t>
            </a:r>
          </a:p>
        </p:txBody>
      </p:sp>
      <p:sp>
        <p:nvSpPr>
          <p:cNvPr id="61" name="Text Box 25">
            <a:extLst>
              <a:ext uri="{FF2B5EF4-FFF2-40B4-BE49-F238E27FC236}">
                <a16:creationId xmlns:a16="http://schemas.microsoft.com/office/drawing/2014/main" id="{10027FF6-B77F-4F32-8353-5C0E4C9CCC5F}"/>
              </a:ext>
            </a:extLst>
          </p:cNvPr>
          <p:cNvSpPr txBox="1">
            <a:spLocks noChangeArrowheads="1"/>
          </p:cNvSpPr>
          <p:nvPr/>
        </p:nvSpPr>
        <p:spPr bwMode="auto">
          <a:xfrm>
            <a:off x="5462266" y="5572780"/>
            <a:ext cx="246253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C</a:t>
            </a:r>
            <a:r>
              <a:rPr lang="en-US" altLang="en-US" sz="1600" dirty="0">
                <a:solidFill>
                  <a:schemeClr val="bg1">
                    <a:lumMod val="75000"/>
                  </a:schemeClr>
                </a:solidFill>
              </a:rPr>
              <a:t>orneal</a:t>
            </a:r>
            <a:r>
              <a:rPr lang="en-US" altLang="en-US" sz="1700" dirty="0">
                <a:solidFill>
                  <a:schemeClr val="bg1">
                    <a:lumMod val="75000"/>
                  </a:schemeClr>
                </a:solidFill>
              </a:rPr>
              <a:t> </a:t>
            </a:r>
            <a:r>
              <a:rPr lang="en-US" altLang="en-US" sz="1700" b="1" dirty="0">
                <a:solidFill>
                  <a:schemeClr val="bg1">
                    <a:lumMod val="75000"/>
                  </a:schemeClr>
                </a:solidFill>
              </a:rPr>
              <a:t>R</a:t>
            </a:r>
            <a:r>
              <a:rPr lang="en-US" altLang="en-US" sz="1600" dirty="0">
                <a:solidFill>
                  <a:schemeClr val="bg1">
                    <a:lumMod val="75000"/>
                  </a:schemeClr>
                </a:solidFill>
              </a:rPr>
              <a:t>eshaping</a:t>
            </a:r>
            <a:r>
              <a:rPr lang="en-US" altLang="en-US" sz="17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nlay</a:t>
            </a:r>
          </a:p>
        </p:txBody>
      </p:sp>
      <p:sp>
        <p:nvSpPr>
          <p:cNvPr id="62" name="Text Box 36">
            <a:extLst>
              <a:ext uri="{FF2B5EF4-FFF2-40B4-BE49-F238E27FC236}">
                <a16:creationId xmlns:a16="http://schemas.microsoft.com/office/drawing/2014/main" id="{FD2E54F2-4187-4702-82CD-2EF75A517BFA}"/>
              </a:ext>
            </a:extLst>
          </p:cNvPr>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t>Other</a:t>
            </a:r>
          </a:p>
        </p:txBody>
      </p:sp>
      <p:sp>
        <p:nvSpPr>
          <p:cNvPr id="2" name="Frame 1">
            <a:extLst>
              <a:ext uri="{FF2B5EF4-FFF2-40B4-BE49-F238E27FC236}">
                <a16:creationId xmlns:a16="http://schemas.microsoft.com/office/drawing/2014/main" id="{7E2196BB-D8BA-45F3-ACB6-F7D771D93B73}"/>
              </a:ext>
            </a:extLst>
          </p:cNvPr>
          <p:cNvSpPr/>
          <p:nvPr/>
        </p:nvSpPr>
        <p:spPr>
          <a:xfrm>
            <a:off x="3200400" y="5905610"/>
            <a:ext cx="5483078" cy="45719"/>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64" name="Oval 63">
            <a:extLst>
              <a:ext uri="{FF2B5EF4-FFF2-40B4-BE49-F238E27FC236}">
                <a16:creationId xmlns:a16="http://schemas.microsoft.com/office/drawing/2014/main" id="{8EABBF20-9AB2-41BB-81A6-708581C1A26E}"/>
              </a:ext>
            </a:extLst>
          </p:cNvPr>
          <p:cNvSpPr/>
          <p:nvPr/>
        </p:nvSpPr>
        <p:spPr>
          <a:xfrm>
            <a:off x="5715000" y="5142099"/>
            <a:ext cx="2971800" cy="62504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5" name="TextBox 1">
            <a:extLst>
              <a:ext uri="{FF2B5EF4-FFF2-40B4-BE49-F238E27FC236}">
                <a16:creationId xmlns:a16="http://schemas.microsoft.com/office/drawing/2014/main" id="{F8F02909-12E9-411B-9667-64963D117D73}"/>
              </a:ext>
            </a:extLst>
          </p:cNvPr>
          <p:cNvSpPr txBox="1">
            <a:spLocks noChangeArrowheads="1"/>
          </p:cNvSpPr>
          <p:nvPr/>
        </p:nvSpPr>
        <p:spPr bwMode="auto">
          <a:xfrm>
            <a:off x="2087908" y="2831540"/>
            <a:ext cx="6827492" cy="2031325"/>
          </a:xfrm>
          <a:prstGeom prst="rect">
            <a:avLst/>
          </a:prstGeom>
          <a:solidFill>
            <a:schemeClr val="accent5">
              <a:lumMod val="75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chemeClr val="bg1">
                    <a:lumMod val="50000"/>
                  </a:schemeClr>
                </a:solidFill>
              </a:rPr>
              <a:t>In </a:t>
            </a:r>
            <a:r>
              <a:rPr lang="en-US" altLang="en-US" sz="1400" b="1" dirty="0">
                <a:solidFill>
                  <a:schemeClr val="bg1">
                    <a:lumMod val="50000"/>
                  </a:schemeClr>
                </a:solidFill>
              </a:rPr>
              <a:t>CK</a:t>
            </a:r>
            <a:r>
              <a:rPr lang="en-US" altLang="en-US" sz="1400" dirty="0">
                <a:solidFill>
                  <a:schemeClr val="bg1">
                    <a:lumMod val="50000"/>
                  </a:schemeClr>
                </a:solidFill>
              </a:rPr>
              <a:t>, a  thermal  probe is used to produce a set of focal corneal scars. The scars produce local corneal  steepening , thereby  increasing  convergence  and improving vision at near. </a:t>
            </a:r>
          </a:p>
          <a:p>
            <a:r>
              <a:rPr lang="en-US" altLang="en-US" sz="1400" dirty="0"/>
              <a:t>The </a:t>
            </a:r>
            <a:r>
              <a:rPr lang="en-US" altLang="en-US" sz="1400" b="1" dirty="0"/>
              <a:t>SAI </a:t>
            </a:r>
            <a:r>
              <a:rPr lang="en-US" altLang="en-US" sz="1400" dirty="0"/>
              <a:t>is a </a:t>
            </a:r>
            <a:r>
              <a:rPr lang="en-US" altLang="en-US" sz="1400" b="1" dirty="0"/>
              <a:t> </a:t>
            </a:r>
            <a:r>
              <a:rPr lang="en-US" altLang="en-US" sz="1400" dirty="0"/>
              <a:t>tiny donut-shaped disc  that is implanted in  the central corneal stroma. Its central  aperture  produces a  pinhole  effect to improve near vision.</a:t>
            </a:r>
            <a:endParaRPr lang="en-US" altLang="en-US" sz="1400" dirty="0">
              <a:solidFill>
                <a:schemeClr val="accent5">
                  <a:lumMod val="75000"/>
                </a:schemeClr>
              </a:solidFill>
            </a:endParaRPr>
          </a:p>
          <a:p>
            <a:r>
              <a:rPr lang="en-US" altLang="en-US" sz="1400" dirty="0">
                <a:solidFill>
                  <a:schemeClr val="accent5">
                    <a:lumMod val="75000"/>
                  </a:schemeClr>
                </a:solidFill>
              </a:rPr>
              <a:t>Like the SAI, the </a:t>
            </a:r>
            <a:r>
              <a:rPr lang="en-US" altLang="en-US" sz="1400" b="1" dirty="0">
                <a:solidFill>
                  <a:schemeClr val="accent5">
                    <a:lumMod val="75000"/>
                  </a:schemeClr>
                </a:solidFill>
              </a:rPr>
              <a:t>CRI</a:t>
            </a:r>
            <a:r>
              <a:rPr lang="en-US" altLang="en-US" sz="1400" dirty="0">
                <a:solidFill>
                  <a:schemeClr val="accent5">
                    <a:lumMod val="75000"/>
                  </a:schemeClr>
                </a:solidFill>
              </a:rPr>
              <a:t> is a tiny device implanted in the central corneal stroma. However, its mechanism of action is different—it is  disc-shaped  with a central ‘bump’  that  increases  the curvature of the overlying corneal surface, which in turn increases corneal  convergence  and thus improves near vision. </a:t>
            </a:r>
          </a:p>
        </p:txBody>
      </p:sp>
    </p:spTree>
    <p:extLst>
      <p:ext uri="{BB962C8B-B14F-4D97-AF65-F5344CB8AC3E}">
        <p14:creationId xmlns:p14="http://schemas.microsoft.com/office/powerpoint/2010/main" val="2580275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CF3270-39B0-41A2-9B4E-A84D4D2D0200}" type="slidenum">
              <a:rPr lang="en-US" altLang="en-US" sz="1000"/>
              <a:pPr>
                <a:spcBef>
                  <a:spcPct val="0"/>
                </a:spcBef>
                <a:buClrTx/>
                <a:buSzTx/>
                <a:buFontTx/>
                <a:buNone/>
              </a:pPr>
              <a:t>174</a:t>
            </a:fld>
            <a:endParaRPr lang="en-US" altLang="en-US" sz="1000"/>
          </a:p>
        </p:txBody>
      </p:sp>
      <p:sp>
        <p:nvSpPr>
          <p:cNvPr id="49" name="Rectangle 2">
            <a:extLst>
              <a:ext uri="{FF2B5EF4-FFF2-40B4-BE49-F238E27FC236}">
                <a16:creationId xmlns:a16="http://schemas.microsoft.com/office/drawing/2014/main" id="{A7C9837B-472C-467A-AE2C-677A34ABB674}"/>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10" name="TextBox 9">
            <a:extLst>
              <a:ext uri="{FF2B5EF4-FFF2-40B4-BE49-F238E27FC236}">
                <a16:creationId xmlns:a16="http://schemas.microsoft.com/office/drawing/2014/main" id="{8FDD2256-F2CE-4FA6-BD64-AC24F490EA8C}"/>
              </a:ext>
            </a:extLst>
          </p:cNvPr>
          <p:cNvSpPr txBox="1"/>
          <p:nvPr/>
        </p:nvSpPr>
        <p:spPr>
          <a:xfrm>
            <a:off x="4365890" y="6019800"/>
            <a:ext cx="556563" cy="369332"/>
          </a:xfrm>
          <a:prstGeom prst="rect">
            <a:avLst/>
          </a:prstGeom>
          <a:noFill/>
        </p:spPr>
        <p:txBody>
          <a:bodyPr wrap="none" rtlCol="0">
            <a:spAutoFit/>
          </a:bodyPr>
          <a:lstStyle/>
          <a:p>
            <a:pPr algn="ctr"/>
            <a:r>
              <a:rPr lang="en-US" dirty="0"/>
              <a:t>SAI</a:t>
            </a:r>
          </a:p>
        </p:txBody>
      </p:sp>
      <p:pic>
        <p:nvPicPr>
          <p:cNvPr id="17" name="Picture 16">
            <a:extLst>
              <a:ext uri="{FF2B5EF4-FFF2-40B4-BE49-F238E27FC236}">
                <a16:creationId xmlns:a16="http://schemas.microsoft.com/office/drawing/2014/main" id="{EEB54638-EA5D-4B96-978E-35C7775A4C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630" y="1738648"/>
            <a:ext cx="3717221" cy="3390106"/>
          </a:xfrm>
          <a:prstGeom prst="rect">
            <a:avLst/>
          </a:prstGeom>
        </p:spPr>
      </p:pic>
      <p:pic>
        <p:nvPicPr>
          <p:cNvPr id="18" name="Picture 17">
            <a:extLst>
              <a:ext uri="{FF2B5EF4-FFF2-40B4-BE49-F238E27FC236}">
                <a16:creationId xmlns:a16="http://schemas.microsoft.com/office/drawing/2014/main" id="{6F750240-F1D7-457A-AEAD-1328E1BCCA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6331" y="1998152"/>
            <a:ext cx="4040371" cy="2844305"/>
          </a:xfrm>
          <a:prstGeom prst="rect">
            <a:avLst/>
          </a:prstGeom>
        </p:spPr>
      </p:pic>
    </p:spTree>
    <p:extLst>
      <p:ext uri="{BB962C8B-B14F-4D97-AF65-F5344CB8AC3E}">
        <p14:creationId xmlns:p14="http://schemas.microsoft.com/office/powerpoint/2010/main" val="143540366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CF3270-39B0-41A2-9B4E-A84D4D2D0200}" type="slidenum">
              <a:rPr lang="en-US" altLang="en-US" sz="1000"/>
              <a:pPr>
                <a:spcBef>
                  <a:spcPct val="0"/>
                </a:spcBef>
                <a:buClrTx/>
                <a:buSzTx/>
                <a:buFontTx/>
                <a:buNone/>
              </a:pPr>
              <a:t>175</a:t>
            </a:fld>
            <a:endParaRPr lang="en-US" altLang="en-US" sz="1000"/>
          </a:p>
        </p:txBody>
      </p:sp>
      <p:sp>
        <p:nvSpPr>
          <p:cNvPr id="49" name="Rectangle 2">
            <a:extLst>
              <a:ext uri="{FF2B5EF4-FFF2-40B4-BE49-F238E27FC236}">
                <a16:creationId xmlns:a16="http://schemas.microsoft.com/office/drawing/2014/main" id="{A7C9837B-472C-467A-AE2C-677A34ABB674}"/>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4" name="TextBox 3">
            <a:extLst>
              <a:ext uri="{FF2B5EF4-FFF2-40B4-BE49-F238E27FC236}">
                <a16:creationId xmlns:a16="http://schemas.microsoft.com/office/drawing/2014/main" id="{FCEB17B2-D2BE-4797-B098-B761633282A8}"/>
              </a:ext>
            </a:extLst>
          </p:cNvPr>
          <p:cNvSpPr txBox="1"/>
          <p:nvPr/>
        </p:nvSpPr>
        <p:spPr>
          <a:xfrm>
            <a:off x="4365890" y="6019800"/>
            <a:ext cx="556563" cy="369332"/>
          </a:xfrm>
          <a:prstGeom prst="rect">
            <a:avLst/>
          </a:prstGeom>
          <a:noFill/>
        </p:spPr>
        <p:txBody>
          <a:bodyPr wrap="none" rtlCol="0">
            <a:spAutoFit/>
          </a:bodyPr>
          <a:lstStyle/>
          <a:p>
            <a:pPr algn="ctr"/>
            <a:r>
              <a:rPr lang="en-US" dirty="0"/>
              <a:t>SAI</a:t>
            </a:r>
          </a:p>
        </p:txBody>
      </p:sp>
      <p:pic>
        <p:nvPicPr>
          <p:cNvPr id="5" name="Picture 4">
            <a:extLst>
              <a:ext uri="{FF2B5EF4-FFF2-40B4-BE49-F238E27FC236}">
                <a16:creationId xmlns:a16="http://schemas.microsoft.com/office/drawing/2014/main" id="{7D0D9F2E-ED93-4283-B4FF-8BDD65F229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582" y="1085265"/>
            <a:ext cx="6057177" cy="4399739"/>
          </a:xfrm>
          <a:prstGeom prst="rect">
            <a:avLst/>
          </a:prstGeom>
        </p:spPr>
      </p:pic>
    </p:spTree>
    <p:extLst>
      <p:ext uri="{BB962C8B-B14F-4D97-AF65-F5344CB8AC3E}">
        <p14:creationId xmlns:p14="http://schemas.microsoft.com/office/powerpoint/2010/main" val="201239035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 Box 25">
            <a:extLst>
              <a:ext uri="{FF2B5EF4-FFF2-40B4-BE49-F238E27FC236}">
                <a16:creationId xmlns:a16="http://schemas.microsoft.com/office/drawing/2014/main" id="{B74985BD-0F28-4D21-A4BA-4C21D6AF639E}"/>
              </a:ext>
            </a:extLst>
          </p:cNvPr>
          <p:cNvSpPr txBox="1">
            <a:spLocks noChangeArrowheads="1"/>
          </p:cNvSpPr>
          <p:nvPr/>
        </p:nvSpPr>
        <p:spPr bwMode="auto">
          <a:xfrm>
            <a:off x="5497853" y="4963940"/>
            <a:ext cx="243688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C</a:t>
            </a:r>
            <a:r>
              <a:rPr lang="en-US" altLang="en-US" sz="1600" dirty="0">
                <a:solidFill>
                  <a:schemeClr val="bg1">
                    <a:lumMod val="75000"/>
                  </a:schemeClr>
                </a:solidFill>
              </a:rPr>
              <a:t>onductive </a:t>
            </a:r>
            <a:r>
              <a:rPr lang="en-US" altLang="en-US" sz="1700" b="1" dirty="0">
                <a:solidFill>
                  <a:schemeClr val="bg1">
                    <a:lumMod val="75000"/>
                  </a:schemeClr>
                </a:solidFill>
              </a:rPr>
              <a:t>K</a:t>
            </a:r>
            <a:r>
              <a:rPr lang="en-US" altLang="en-US" sz="1600" dirty="0">
                <a:solidFill>
                  <a:schemeClr val="bg1">
                    <a:lumMod val="75000"/>
                  </a:schemeClr>
                </a:solidFill>
              </a:rPr>
              <a:t>eratoplasty</a:t>
            </a:r>
          </a:p>
        </p:txBody>
      </p:sp>
      <p:sp>
        <p:nvSpPr>
          <p:cNvPr id="75778" name="Text Box 3"/>
          <p:cNvSpPr txBox="1">
            <a:spLocks noChangeArrowheads="1"/>
          </p:cNvSpPr>
          <p:nvPr/>
        </p:nvSpPr>
        <p:spPr bwMode="auto">
          <a:xfrm>
            <a:off x="3960813" y="762000"/>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7577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75780" name="Text Box 5"/>
          <p:cNvSpPr txBox="1">
            <a:spLocks noChangeArrowheads="1"/>
          </p:cNvSpPr>
          <p:nvPr/>
        </p:nvSpPr>
        <p:spPr bwMode="auto">
          <a:xfrm>
            <a:off x="4416278" y="3048000"/>
            <a:ext cx="1146468"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7578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2" name="Line 7"/>
          <p:cNvSpPr>
            <a:spLocks noChangeShapeType="1"/>
          </p:cNvSpPr>
          <p:nvPr/>
        </p:nvSpPr>
        <p:spPr bwMode="auto">
          <a:xfrm>
            <a:off x="4724400" y="1474788"/>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3" name="Line 8"/>
          <p:cNvSpPr>
            <a:spLocks noChangeShapeType="1"/>
          </p:cNvSpPr>
          <p:nvPr/>
        </p:nvSpPr>
        <p:spPr bwMode="auto">
          <a:xfrm flipH="1">
            <a:off x="5424488"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4" name="Line 9"/>
          <p:cNvSpPr>
            <a:spLocks noChangeShapeType="1"/>
          </p:cNvSpPr>
          <p:nvPr/>
        </p:nvSpPr>
        <p:spPr bwMode="auto">
          <a:xfrm>
            <a:off x="6583363" y="2544763"/>
            <a:ext cx="1417637" cy="415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5" name="Text Box 36"/>
          <p:cNvSpPr txBox="1">
            <a:spLocks noChangeArrowheads="1"/>
          </p:cNvSpPr>
          <p:nvPr/>
        </p:nvSpPr>
        <p:spPr bwMode="auto">
          <a:xfrm>
            <a:off x="6248400" y="3068638"/>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solidFill>
                  <a:schemeClr val="bg1">
                    <a:lumMod val="75000"/>
                  </a:schemeClr>
                </a:solidFill>
              </a:rPr>
              <a:t>Laser</a:t>
            </a:r>
          </a:p>
        </p:txBody>
      </p:sp>
      <p:sp>
        <p:nvSpPr>
          <p:cNvPr id="757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6EF3252-6681-4659-95F8-1003B78F1A8A}" type="slidenum">
              <a:rPr lang="en-US" altLang="en-US" sz="1000" smtClean="0"/>
              <a:pPr>
                <a:spcBef>
                  <a:spcPct val="0"/>
                </a:spcBef>
                <a:buClrTx/>
                <a:buSzTx/>
                <a:buFontTx/>
                <a:buNone/>
              </a:pPr>
              <a:t>176</a:t>
            </a:fld>
            <a:endParaRPr lang="en-US" altLang="en-US" sz="1000"/>
          </a:p>
        </p:txBody>
      </p:sp>
      <p:sp>
        <p:nvSpPr>
          <p:cNvPr id="75792" name="Rectangle 2"/>
          <p:cNvSpPr>
            <a:spLocks noGrp="1" noChangeArrowheads="1"/>
          </p:cNvSpPr>
          <p:nvPr>
            <p:ph type="title"/>
          </p:nvPr>
        </p:nvSpPr>
        <p:spPr>
          <a:xfrm>
            <a:off x="457200" y="122238"/>
            <a:ext cx="7543800" cy="555625"/>
          </a:xfrm>
        </p:spPr>
        <p:txBody>
          <a:bodyPr/>
          <a:lstStyle/>
          <a:p>
            <a:pPr eaLnBrk="1" hangingPunct="1"/>
            <a:r>
              <a:rPr lang="en-US" altLang="en-US" sz="3200" b="0" dirty="0"/>
              <a:t>Refractive Surgery Overview</a:t>
            </a:r>
          </a:p>
        </p:txBody>
      </p:sp>
      <p:sp>
        <p:nvSpPr>
          <p:cNvPr id="75794" name="Text Box 4"/>
          <p:cNvSpPr txBox="1">
            <a:spLocks noChangeArrowheads="1"/>
          </p:cNvSpPr>
          <p:nvPr/>
        </p:nvSpPr>
        <p:spPr bwMode="auto">
          <a:xfrm>
            <a:off x="1403350"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75795"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Pseudophakic</a:t>
            </a:r>
          </a:p>
        </p:txBody>
      </p:sp>
      <p:sp>
        <p:nvSpPr>
          <p:cNvPr id="75796"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7"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8"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cxnSp>
        <p:nvCxnSpPr>
          <p:cNvPr id="14" name="Straight Arrow Connector 13"/>
          <p:cNvCxnSpPr>
            <a:stCxn id="75783" idx="0"/>
          </p:cNvCxnSpPr>
          <p:nvPr/>
        </p:nvCxnSpPr>
        <p:spPr>
          <a:xfrm>
            <a:off x="6583363" y="2522538"/>
            <a:ext cx="0" cy="4492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Line 11">
            <a:extLst>
              <a:ext uri="{FF2B5EF4-FFF2-40B4-BE49-F238E27FC236}">
                <a16:creationId xmlns:a16="http://schemas.microsoft.com/office/drawing/2014/main" id="{875003D2-F497-4AFF-93D3-904C47FEA379}"/>
              </a:ext>
            </a:extLst>
          </p:cNvPr>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3">
            <a:extLst>
              <a:ext uri="{FF2B5EF4-FFF2-40B4-BE49-F238E27FC236}">
                <a16:creationId xmlns:a16="http://schemas.microsoft.com/office/drawing/2014/main" id="{17085238-D0F2-41D2-B701-51BEB9A7AD1A}"/>
              </a:ext>
            </a:extLst>
          </p:cNvPr>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5">
            <a:extLst>
              <a:ext uri="{FF2B5EF4-FFF2-40B4-BE49-F238E27FC236}">
                <a16:creationId xmlns:a16="http://schemas.microsoft.com/office/drawing/2014/main" id="{594AEAD0-AC3F-47EB-8BDF-7449769FF754}"/>
              </a:ext>
            </a:extLst>
          </p:cNvPr>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1">
            <a:extLst>
              <a:ext uri="{FF2B5EF4-FFF2-40B4-BE49-F238E27FC236}">
                <a16:creationId xmlns:a16="http://schemas.microsoft.com/office/drawing/2014/main" id="{8006F3EE-2D34-424C-A3FC-DF34FB3A14C6}"/>
              </a:ext>
            </a:extLst>
          </p:cNvPr>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3">
            <a:extLst>
              <a:ext uri="{FF2B5EF4-FFF2-40B4-BE49-F238E27FC236}">
                <a16:creationId xmlns:a16="http://schemas.microsoft.com/office/drawing/2014/main" id="{B420A104-E742-4025-B2C6-48E8B991CCA9}"/>
              </a:ext>
            </a:extLst>
          </p:cNvPr>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5">
            <a:extLst>
              <a:ext uri="{FF2B5EF4-FFF2-40B4-BE49-F238E27FC236}">
                <a16:creationId xmlns:a16="http://schemas.microsoft.com/office/drawing/2014/main" id="{C27F41C3-22E0-4253-B5CD-1628190B702C}"/>
              </a:ext>
            </a:extLst>
          </p:cNvPr>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cxnSp>
        <p:nvCxnSpPr>
          <p:cNvPr id="25" name="Straight Connector 24">
            <a:extLst>
              <a:ext uri="{FF2B5EF4-FFF2-40B4-BE49-F238E27FC236}">
                <a16:creationId xmlns:a16="http://schemas.microsoft.com/office/drawing/2014/main" id="{2F0E6575-37AF-43A8-B59F-A9659165FD9B}"/>
              </a:ext>
            </a:extLst>
          </p:cNvPr>
          <p:cNvCxnSpPr/>
          <p:nvPr/>
        </p:nvCxnSpPr>
        <p:spPr>
          <a:xfrm>
            <a:off x="6400800" y="3429000"/>
            <a:ext cx="0" cy="1371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 Box 35">
            <a:extLst>
              <a:ext uri="{FF2B5EF4-FFF2-40B4-BE49-F238E27FC236}">
                <a16:creationId xmlns:a16="http://schemas.microsoft.com/office/drawing/2014/main" id="{224E2072-3937-4C60-B2D4-6266344C5CBB}"/>
              </a:ext>
            </a:extLst>
          </p:cNvPr>
          <p:cNvSpPr txBox="1">
            <a:spLocks noChangeArrowheads="1"/>
          </p:cNvSpPr>
          <p:nvPr/>
        </p:nvSpPr>
        <p:spPr bwMode="auto">
          <a:xfrm>
            <a:off x="6530381" y="3429006"/>
            <a:ext cx="55496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27" name="Text Box 37">
            <a:extLst>
              <a:ext uri="{FF2B5EF4-FFF2-40B4-BE49-F238E27FC236}">
                <a16:creationId xmlns:a16="http://schemas.microsoft.com/office/drawing/2014/main" id="{6D2C7C62-6908-4663-B635-5164A6F722DA}"/>
              </a:ext>
            </a:extLst>
          </p:cNvPr>
          <p:cNvSpPr txBox="1">
            <a:spLocks noChangeArrowheads="1"/>
          </p:cNvSpPr>
          <p:nvPr/>
        </p:nvSpPr>
        <p:spPr bwMode="auto">
          <a:xfrm>
            <a:off x="6533556" y="3733806"/>
            <a:ext cx="76495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28" name="Text Box 37">
            <a:extLst>
              <a:ext uri="{FF2B5EF4-FFF2-40B4-BE49-F238E27FC236}">
                <a16:creationId xmlns:a16="http://schemas.microsoft.com/office/drawing/2014/main" id="{CD492C5B-F700-4065-9F56-38E1AE7A9DE2}"/>
              </a:ext>
            </a:extLst>
          </p:cNvPr>
          <p:cNvSpPr txBox="1">
            <a:spLocks noChangeArrowheads="1"/>
          </p:cNvSpPr>
          <p:nvPr/>
        </p:nvSpPr>
        <p:spPr bwMode="auto">
          <a:xfrm>
            <a:off x="6549431" y="4343406"/>
            <a:ext cx="694421"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29" name="Text Box 40">
            <a:extLst>
              <a:ext uri="{FF2B5EF4-FFF2-40B4-BE49-F238E27FC236}">
                <a16:creationId xmlns:a16="http://schemas.microsoft.com/office/drawing/2014/main" id="{6A206956-31B0-4485-BC75-F4729D8B3CD6}"/>
              </a:ext>
            </a:extLst>
          </p:cNvPr>
          <p:cNvSpPr txBox="1">
            <a:spLocks noChangeArrowheads="1"/>
          </p:cNvSpPr>
          <p:nvPr/>
        </p:nvSpPr>
        <p:spPr bwMode="auto">
          <a:xfrm>
            <a:off x="6543087" y="4648206"/>
            <a:ext cx="73289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30" name="Text Box 40">
            <a:extLst>
              <a:ext uri="{FF2B5EF4-FFF2-40B4-BE49-F238E27FC236}">
                <a16:creationId xmlns:a16="http://schemas.microsoft.com/office/drawing/2014/main" id="{72DA77EC-16CE-40F2-8501-BCBA4588F62F}"/>
              </a:ext>
            </a:extLst>
          </p:cNvPr>
          <p:cNvSpPr txBox="1">
            <a:spLocks noChangeArrowheads="1"/>
          </p:cNvSpPr>
          <p:nvPr/>
        </p:nvSpPr>
        <p:spPr bwMode="auto">
          <a:xfrm>
            <a:off x="6530381" y="4038606"/>
            <a:ext cx="1013419"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31" name="Line 10">
            <a:extLst>
              <a:ext uri="{FF2B5EF4-FFF2-40B4-BE49-F238E27FC236}">
                <a16:creationId xmlns:a16="http://schemas.microsoft.com/office/drawing/2014/main" id="{15ACC7BA-4575-42F4-9F7D-3D5B281D7B72}"/>
              </a:ext>
            </a:extLst>
          </p:cNvPr>
          <p:cNvSpPr>
            <a:spLocks noChangeShapeType="1"/>
          </p:cNvSpPr>
          <p:nvPr/>
        </p:nvSpPr>
        <p:spPr bwMode="auto">
          <a:xfrm>
            <a:off x="4868863" y="34064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2" name="Line 11">
            <a:extLst>
              <a:ext uri="{FF2B5EF4-FFF2-40B4-BE49-F238E27FC236}">
                <a16:creationId xmlns:a16="http://schemas.microsoft.com/office/drawing/2014/main" id="{4E9DE7DE-8D8F-4E4B-AF40-C6772745F552}"/>
              </a:ext>
            </a:extLst>
          </p:cNvPr>
          <p:cNvSpPr>
            <a:spLocks noChangeShapeType="1"/>
          </p:cNvSpPr>
          <p:nvPr/>
        </p:nvSpPr>
        <p:spPr bwMode="auto">
          <a:xfrm>
            <a:off x="4724400" y="35588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3" name="Line 12">
            <a:extLst>
              <a:ext uri="{FF2B5EF4-FFF2-40B4-BE49-F238E27FC236}">
                <a16:creationId xmlns:a16="http://schemas.microsoft.com/office/drawing/2014/main" id="{631B6E9D-AA65-47BE-AED9-27AA6CC1B6AC}"/>
              </a:ext>
            </a:extLst>
          </p:cNvPr>
          <p:cNvSpPr>
            <a:spLocks noChangeShapeType="1"/>
          </p:cNvSpPr>
          <p:nvPr/>
        </p:nvSpPr>
        <p:spPr bwMode="auto">
          <a:xfrm>
            <a:off x="4868863" y="35588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4" name="Line 13">
            <a:extLst>
              <a:ext uri="{FF2B5EF4-FFF2-40B4-BE49-F238E27FC236}">
                <a16:creationId xmlns:a16="http://schemas.microsoft.com/office/drawing/2014/main" id="{869F0C8A-D764-4F7C-9049-488452FA4697}"/>
              </a:ext>
            </a:extLst>
          </p:cNvPr>
          <p:cNvSpPr>
            <a:spLocks noChangeShapeType="1"/>
          </p:cNvSpPr>
          <p:nvPr/>
        </p:nvSpPr>
        <p:spPr bwMode="auto">
          <a:xfrm>
            <a:off x="4724400" y="38636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5" name="Line 14">
            <a:extLst>
              <a:ext uri="{FF2B5EF4-FFF2-40B4-BE49-F238E27FC236}">
                <a16:creationId xmlns:a16="http://schemas.microsoft.com/office/drawing/2014/main" id="{89252AA7-D550-48AA-A6EB-2B05998E5CAB}"/>
              </a:ext>
            </a:extLst>
          </p:cNvPr>
          <p:cNvSpPr>
            <a:spLocks noChangeShapeType="1"/>
          </p:cNvSpPr>
          <p:nvPr/>
        </p:nvSpPr>
        <p:spPr bwMode="auto">
          <a:xfrm>
            <a:off x="4868863" y="38636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6" name="Line 15">
            <a:extLst>
              <a:ext uri="{FF2B5EF4-FFF2-40B4-BE49-F238E27FC236}">
                <a16:creationId xmlns:a16="http://schemas.microsoft.com/office/drawing/2014/main" id="{4D5000C4-91C9-4572-B020-5FA46CDCDD4B}"/>
              </a:ext>
            </a:extLst>
          </p:cNvPr>
          <p:cNvSpPr>
            <a:spLocks noChangeShapeType="1"/>
          </p:cNvSpPr>
          <p:nvPr/>
        </p:nvSpPr>
        <p:spPr bwMode="auto">
          <a:xfrm>
            <a:off x="4724400" y="41684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0" name="Text Box 35">
            <a:extLst>
              <a:ext uri="{FF2B5EF4-FFF2-40B4-BE49-F238E27FC236}">
                <a16:creationId xmlns:a16="http://schemas.microsoft.com/office/drawing/2014/main" id="{7DEF46B5-F715-4B7B-B0EB-BEED7FB46E78}"/>
              </a:ext>
            </a:extLst>
          </p:cNvPr>
          <p:cNvSpPr txBox="1">
            <a:spLocks noChangeArrowheads="1"/>
          </p:cNvSpPr>
          <p:nvPr/>
        </p:nvSpPr>
        <p:spPr bwMode="auto">
          <a:xfrm>
            <a:off x="4953002" y="3406428"/>
            <a:ext cx="444352"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RK</a:t>
            </a:r>
          </a:p>
        </p:txBody>
      </p:sp>
      <p:sp>
        <p:nvSpPr>
          <p:cNvPr id="41" name="Text Box 37">
            <a:extLst>
              <a:ext uri="{FF2B5EF4-FFF2-40B4-BE49-F238E27FC236}">
                <a16:creationId xmlns:a16="http://schemas.microsoft.com/office/drawing/2014/main" id="{685BA597-D6CD-48E2-B397-261D284FAA9A}"/>
              </a:ext>
            </a:extLst>
          </p:cNvPr>
          <p:cNvSpPr txBox="1">
            <a:spLocks noChangeArrowheads="1"/>
          </p:cNvSpPr>
          <p:nvPr/>
        </p:nvSpPr>
        <p:spPr bwMode="auto">
          <a:xfrm>
            <a:off x="4956177" y="3711228"/>
            <a:ext cx="425116"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AK</a:t>
            </a:r>
          </a:p>
        </p:txBody>
      </p:sp>
      <p:sp>
        <p:nvSpPr>
          <p:cNvPr id="42" name="Text Box 40">
            <a:extLst>
              <a:ext uri="{FF2B5EF4-FFF2-40B4-BE49-F238E27FC236}">
                <a16:creationId xmlns:a16="http://schemas.microsoft.com/office/drawing/2014/main" id="{B69419A3-D750-4693-85FB-00936E09DEC1}"/>
              </a:ext>
            </a:extLst>
          </p:cNvPr>
          <p:cNvSpPr txBox="1">
            <a:spLocks noChangeArrowheads="1"/>
          </p:cNvSpPr>
          <p:nvPr/>
        </p:nvSpPr>
        <p:spPr bwMode="auto">
          <a:xfrm>
            <a:off x="4953000" y="4016028"/>
            <a:ext cx="473206"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LRI</a:t>
            </a:r>
          </a:p>
        </p:txBody>
      </p:sp>
      <p:sp>
        <p:nvSpPr>
          <p:cNvPr id="44" name="Line 10">
            <a:extLst>
              <a:ext uri="{FF2B5EF4-FFF2-40B4-BE49-F238E27FC236}">
                <a16:creationId xmlns:a16="http://schemas.microsoft.com/office/drawing/2014/main" id="{9A527789-E390-4240-9032-9352797E20D8}"/>
              </a:ext>
            </a:extLst>
          </p:cNvPr>
          <p:cNvSpPr>
            <a:spLocks noChangeShapeType="1"/>
          </p:cNvSpPr>
          <p:nvPr/>
        </p:nvSpPr>
        <p:spPr bwMode="auto">
          <a:xfrm>
            <a:off x="7975929" y="3382963"/>
            <a:ext cx="17134" cy="18319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11">
            <a:extLst>
              <a:ext uri="{FF2B5EF4-FFF2-40B4-BE49-F238E27FC236}">
                <a16:creationId xmlns:a16="http://schemas.microsoft.com/office/drawing/2014/main" id="{6927E435-4353-4B53-B7F0-070035D490ED}"/>
              </a:ext>
            </a:extLst>
          </p:cNvPr>
          <p:cNvSpPr>
            <a:spLocks noChangeShapeType="1"/>
          </p:cNvSpPr>
          <p:nvPr/>
        </p:nvSpPr>
        <p:spPr bwMode="auto">
          <a:xfrm>
            <a:off x="7900988" y="5149642"/>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6" name="Line 12">
            <a:extLst>
              <a:ext uri="{FF2B5EF4-FFF2-40B4-BE49-F238E27FC236}">
                <a16:creationId xmlns:a16="http://schemas.microsoft.com/office/drawing/2014/main" id="{719083F7-C4ED-4439-9581-37C9FCDC3E32}"/>
              </a:ext>
            </a:extLst>
          </p:cNvPr>
          <p:cNvSpPr>
            <a:spLocks noChangeShapeType="1"/>
          </p:cNvSpPr>
          <p:nvPr/>
        </p:nvSpPr>
        <p:spPr bwMode="auto">
          <a:xfrm>
            <a:off x="7993063" y="5149642"/>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7" name="Line 13">
            <a:extLst>
              <a:ext uri="{FF2B5EF4-FFF2-40B4-BE49-F238E27FC236}">
                <a16:creationId xmlns:a16="http://schemas.microsoft.com/office/drawing/2014/main" id="{EB1CD613-41F6-421B-909B-8B7CF5F3DBA7}"/>
              </a:ext>
            </a:extLst>
          </p:cNvPr>
          <p:cNvSpPr>
            <a:spLocks noChangeShapeType="1"/>
          </p:cNvSpPr>
          <p:nvPr/>
        </p:nvSpPr>
        <p:spPr bwMode="auto">
          <a:xfrm>
            <a:off x="7900988" y="5454442"/>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8" name="Line 14">
            <a:extLst>
              <a:ext uri="{FF2B5EF4-FFF2-40B4-BE49-F238E27FC236}">
                <a16:creationId xmlns:a16="http://schemas.microsoft.com/office/drawing/2014/main" id="{CE299009-3CA4-4E96-9F4C-908FBC302C77}"/>
              </a:ext>
            </a:extLst>
          </p:cNvPr>
          <p:cNvSpPr>
            <a:spLocks noChangeShapeType="1"/>
          </p:cNvSpPr>
          <p:nvPr/>
        </p:nvSpPr>
        <p:spPr bwMode="auto">
          <a:xfrm>
            <a:off x="7993063" y="5454442"/>
            <a:ext cx="23812" cy="9445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15">
            <a:extLst>
              <a:ext uri="{FF2B5EF4-FFF2-40B4-BE49-F238E27FC236}">
                <a16:creationId xmlns:a16="http://schemas.microsoft.com/office/drawing/2014/main" id="{4DD4B1FE-97FD-445F-94A9-BD227A3AED11}"/>
              </a:ext>
            </a:extLst>
          </p:cNvPr>
          <p:cNvSpPr>
            <a:spLocks noChangeShapeType="1"/>
          </p:cNvSpPr>
          <p:nvPr/>
        </p:nvSpPr>
        <p:spPr bwMode="auto">
          <a:xfrm>
            <a:off x="7900988" y="5759242"/>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13">
            <a:extLst>
              <a:ext uri="{FF2B5EF4-FFF2-40B4-BE49-F238E27FC236}">
                <a16:creationId xmlns:a16="http://schemas.microsoft.com/office/drawing/2014/main" id="{6E38F7FF-ECB9-4242-B452-045797E2223D}"/>
              </a:ext>
            </a:extLst>
          </p:cNvPr>
          <p:cNvSpPr>
            <a:spLocks noChangeShapeType="1"/>
          </p:cNvSpPr>
          <p:nvPr/>
        </p:nvSpPr>
        <p:spPr bwMode="auto">
          <a:xfrm>
            <a:off x="7908925" y="6081504"/>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51" name="Text Box 35">
            <a:extLst>
              <a:ext uri="{FF2B5EF4-FFF2-40B4-BE49-F238E27FC236}">
                <a16:creationId xmlns:a16="http://schemas.microsoft.com/office/drawing/2014/main" id="{847439BD-F329-4459-BD44-0035324586A7}"/>
              </a:ext>
            </a:extLst>
          </p:cNvPr>
          <p:cNvSpPr txBox="1">
            <a:spLocks noChangeArrowheads="1"/>
          </p:cNvSpPr>
          <p:nvPr/>
        </p:nvSpPr>
        <p:spPr bwMode="auto">
          <a:xfrm>
            <a:off x="8153400" y="4997242"/>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bg1">
                    <a:lumMod val="75000"/>
                  </a:schemeClr>
                </a:solidFill>
              </a:rPr>
              <a:t>CK</a:t>
            </a:r>
          </a:p>
        </p:txBody>
      </p:sp>
      <p:sp>
        <p:nvSpPr>
          <p:cNvPr id="52" name="Text Box 37">
            <a:extLst>
              <a:ext uri="{FF2B5EF4-FFF2-40B4-BE49-F238E27FC236}">
                <a16:creationId xmlns:a16="http://schemas.microsoft.com/office/drawing/2014/main" id="{22866A5B-1203-4110-B046-E45892F5ECC7}"/>
              </a:ext>
            </a:extLst>
          </p:cNvPr>
          <p:cNvSpPr txBox="1">
            <a:spLocks noChangeArrowheads="1"/>
          </p:cNvSpPr>
          <p:nvPr/>
        </p:nvSpPr>
        <p:spPr bwMode="auto">
          <a:xfrm>
            <a:off x="8156575" y="6238667"/>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bg1">
                    <a:lumMod val="75000"/>
                  </a:schemeClr>
                </a:solidFill>
              </a:rPr>
              <a:t>ICRS</a:t>
            </a:r>
          </a:p>
        </p:txBody>
      </p:sp>
      <p:sp>
        <p:nvSpPr>
          <p:cNvPr id="53" name="Text Box 40">
            <a:extLst>
              <a:ext uri="{FF2B5EF4-FFF2-40B4-BE49-F238E27FC236}">
                <a16:creationId xmlns:a16="http://schemas.microsoft.com/office/drawing/2014/main" id="{84D82AF7-AF97-47EB-99F3-42407CDA2474}"/>
              </a:ext>
            </a:extLst>
          </p:cNvPr>
          <p:cNvSpPr txBox="1">
            <a:spLocks noChangeArrowheads="1"/>
          </p:cNvSpPr>
          <p:nvPr/>
        </p:nvSpPr>
        <p:spPr bwMode="auto">
          <a:xfrm>
            <a:off x="8161337" y="5937042"/>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bg1">
                    <a:lumMod val="75000"/>
                  </a:schemeClr>
                </a:solidFill>
              </a:rPr>
              <a:t>CXL</a:t>
            </a:r>
          </a:p>
        </p:txBody>
      </p:sp>
      <p:sp>
        <p:nvSpPr>
          <p:cNvPr id="54" name="Text Box 40">
            <a:extLst>
              <a:ext uri="{FF2B5EF4-FFF2-40B4-BE49-F238E27FC236}">
                <a16:creationId xmlns:a16="http://schemas.microsoft.com/office/drawing/2014/main" id="{FE597447-E0B2-4123-B6B9-D14E9F32E289}"/>
              </a:ext>
            </a:extLst>
          </p:cNvPr>
          <p:cNvSpPr txBox="1">
            <a:spLocks noChangeArrowheads="1"/>
          </p:cNvSpPr>
          <p:nvPr/>
        </p:nvSpPr>
        <p:spPr bwMode="auto">
          <a:xfrm>
            <a:off x="8153400" y="5309979"/>
            <a:ext cx="484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dirty="0">
                <a:solidFill>
                  <a:schemeClr val="bg1">
                    <a:lumMod val="75000"/>
                  </a:schemeClr>
                </a:solidFill>
              </a:rPr>
              <a:t>SAI</a:t>
            </a:r>
          </a:p>
        </p:txBody>
      </p:sp>
      <p:sp>
        <p:nvSpPr>
          <p:cNvPr id="55" name="Line 15">
            <a:extLst>
              <a:ext uri="{FF2B5EF4-FFF2-40B4-BE49-F238E27FC236}">
                <a16:creationId xmlns:a16="http://schemas.microsoft.com/office/drawing/2014/main" id="{5BECD71A-D8DE-4C6C-BFC3-4CD904AF1AC3}"/>
              </a:ext>
            </a:extLst>
          </p:cNvPr>
          <p:cNvSpPr>
            <a:spLocks noChangeShapeType="1"/>
          </p:cNvSpPr>
          <p:nvPr/>
        </p:nvSpPr>
        <p:spPr bwMode="auto">
          <a:xfrm>
            <a:off x="7924800" y="6400592"/>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56" name="Text Box 40">
            <a:extLst>
              <a:ext uri="{FF2B5EF4-FFF2-40B4-BE49-F238E27FC236}">
                <a16:creationId xmlns:a16="http://schemas.microsoft.com/office/drawing/2014/main" id="{745CC5AB-F9F8-4815-8825-76A0ECCD4FEA}"/>
              </a:ext>
            </a:extLst>
          </p:cNvPr>
          <p:cNvSpPr txBox="1">
            <a:spLocks noChangeArrowheads="1"/>
          </p:cNvSpPr>
          <p:nvPr/>
        </p:nvSpPr>
        <p:spPr bwMode="auto">
          <a:xfrm>
            <a:off x="8153400" y="5630654"/>
            <a:ext cx="493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rgbClr val="0000FF"/>
                </a:solidFill>
              </a:rPr>
              <a:t>CRI</a:t>
            </a:r>
          </a:p>
        </p:txBody>
      </p:sp>
      <p:sp>
        <p:nvSpPr>
          <p:cNvPr id="57" name="Text Box 25">
            <a:extLst>
              <a:ext uri="{FF2B5EF4-FFF2-40B4-BE49-F238E27FC236}">
                <a16:creationId xmlns:a16="http://schemas.microsoft.com/office/drawing/2014/main" id="{AF1AA7E0-1139-4996-863C-0964AE815295}"/>
              </a:ext>
            </a:extLst>
          </p:cNvPr>
          <p:cNvSpPr txBox="1">
            <a:spLocks noChangeArrowheads="1"/>
          </p:cNvSpPr>
          <p:nvPr/>
        </p:nvSpPr>
        <p:spPr bwMode="auto">
          <a:xfrm>
            <a:off x="4434763" y="6199257"/>
            <a:ext cx="3534942"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I</a:t>
            </a:r>
            <a:r>
              <a:rPr lang="en-US" altLang="en-US" sz="1600" dirty="0">
                <a:solidFill>
                  <a:schemeClr val="bg1">
                    <a:lumMod val="75000"/>
                  </a:schemeClr>
                </a:solidFill>
              </a:rPr>
              <a:t>ntrastromal </a:t>
            </a:r>
            <a:r>
              <a:rPr lang="en-US" altLang="en-US" sz="1700" b="1" dirty="0">
                <a:solidFill>
                  <a:schemeClr val="bg1">
                    <a:lumMod val="75000"/>
                  </a:schemeClr>
                </a:solidFill>
              </a:rPr>
              <a:t>C</a:t>
            </a:r>
            <a:r>
              <a:rPr lang="en-US" altLang="en-US" sz="1600" dirty="0">
                <a:solidFill>
                  <a:schemeClr val="bg1">
                    <a:lumMod val="75000"/>
                  </a:schemeClr>
                </a:solidFill>
              </a:rPr>
              <a:t>orneal </a:t>
            </a:r>
            <a:r>
              <a:rPr lang="en-US" altLang="en-US" sz="1700" b="1" dirty="0">
                <a:solidFill>
                  <a:schemeClr val="bg1">
                    <a:lumMod val="75000"/>
                  </a:schemeClr>
                </a:solidFill>
              </a:rPr>
              <a:t>R</a:t>
            </a:r>
            <a:r>
              <a:rPr lang="en-US" altLang="en-US" sz="1600" dirty="0">
                <a:solidFill>
                  <a:schemeClr val="bg1">
                    <a:lumMod val="75000"/>
                  </a:schemeClr>
                </a:solidFill>
              </a:rPr>
              <a:t>ing </a:t>
            </a:r>
            <a:r>
              <a:rPr lang="en-US" altLang="en-US" sz="1700" b="1" dirty="0">
                <a:solidFill>
                  <a:schemeClr val="bg1">
                    <a:lumMod val="75000"/>
                  </a:schemeClr>
                </a:solidFill>
              </a:rPr>
              <a:t>S</a:t>
            </a:r>
            <a:r>
              <a:rPr lang="en-US" altLang="en-US" sz="1600" dirty="0">
                <a:solidFill>
                  <a:schemeClr val="bg1">
                    <a:lumMod val="75000"/>
                  </a:schemeClr>
                </a:solidFill>
              </a:rPr>
              <a:t>egments</a:t>
            </a:r>
          </a:p>
        </p:txBody>
      </p:sp>
      <p:sp>
        <p:nvSpPr>
          <p:cNvPr id="58" name="Text Box 25">
            <a:extLst>
              <a:ext uri="{FF2B5EF4-FFF2-40B4-BE49-F238E27FC236}">
                <a16:creationId xmlns:a16="http://schemas.microsoft.com/office/drawing/2014/main" id="{9FFB1EB1-E721-4D0E-938A-B988B363FFC2}"/>
              </a:ext>
            </a:extLst>
          </p:cNvPr>
          <p:cNvSpPr txBox="1">
            <a:spLocks noChangeArrowheads="1"/>
          </p:cNvSpPr>
          <p:nvPr/>
        </p:nvSpPr>
        <p:spPr bwMode="auto">
          <a:xfrm>
            <a:off x="5846987" y="5272777"/>
            <a:ext cx="207781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S</a:t>
            </a:r>
            <a:r>
              <a:rPr lang="en-US" altLang="en-US" sz="1600" dirty="0">
                <a:solidFill>
                  <a:schemeClr val="bg1">
                    <a:lumMod val="75000"/>
                  </a:schemeClr>
                </a:solidFill>
              </a:rPr>
              <a:t>mall</a:t>
            </a:r>
            <a:r>
              <a:rPr lang="en-US" altLang="en-US" sz="1700" dirty="0">
                <a:solidFill>
                  <a:schemeClr val="bg1">
                    <a:lumMod val="75000"/>
                  </a:schemeClr>
                </a:solidFill>
              </a:rPr>
              <a:t> </a:t>
            </a:r>
            <a:r>
              <a:rPr lang="en-US" altLang="en-US" sz="1700" b="1" dirty="0">
                <a:solidFill>
                  <a:schemeClr val="bg1">
                    <a:lumMod val="75000"/>
                  </a:schemeClr>
                </a:solidFill>
              </a:rPr>
              <a:t>A</a:t>
            </a:r>
            <a:r>
              <a:rPr lang="en-US" altLang="en-US" sz="1600" dirty="0">
                <a:solidFill>
                  <a:schemeClr val="bg1">
                    <a:lumMod val="75000"/>
                  </a:schemeClr>
                </a:solidFill>
              </a:rPr>
              <a:t>perture</a:t>
            </a:r>
            <a:r>
              <a:rPr lang="en-US" altLang="en-US" sz="17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nlay</a:t>
            </a:r>
          </a:p>
        </p:txBody>
      </p:sp>
      <p:sp>
        <p:nvSpPr>
          <p:cNvPr id="60" name="Text Box 25">
            <a:extLst>
              <a:ext uri="{FF2B5EF4-FFF2-40B4-BE49-F238E27FC236}">
                <a16:creationId xmlns:a16="http://schemas.microsoft.com/office/drawing/2014/main" id="{7A954115-1074-425A-976D-93E9F3531E73}"/>
              </a:ext>
            </a:extLst>
          </p:cNvPr>
          <p:cNvSpPr txBox="1">
            <a:spLocks noChangeArrowheads="1"/>
          </p:cNvSpPr>
          <p:nvPr/>
        </p:nvSpPr>
        <p:spPr bwMode="auto">
          <a:xfrm>
            <a:off x="5494748" y="5891074"/>
            <a:ext cx="246894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C</a:t>
            </a:r>
            <a:r>
              <a:rPr lang="en-US" altLang="en-US" sz="1600" dirty="0">
                <a:solidFill>
                  <a:schemeClr val="bg1">
                    <a:lumMod val="75000"/>
                  </a:schemeClr>
                </a:solidFill>
              </a:rPr>
              <a:t>orneal </a:t>
            </a:r>
            <a:r>
              <a:rPr lang="en-US" altLang="en-US" sz="1700" b="1" dirty="0">
                <a:solidFill>
                  <a:schemeClr val="bg1">
                    <a:lumMod val="75000"/>
                  </a:schemeClr>
                </a:solidFill>
              </a:rPr>
              <a:t>CROSS</a:t>
            </a:r>
            <a:r>
              <a:rPr lang="en-US" altLang="en-US" sz="1600" dirty="0">
                <a:solidFill>
                  <a:schemeClr val="bg1">
                    <a:lumMod val="75000"/>
                  </a:schemeClr>
                </a:solidFill>
              </a:rPr>
              <a:t> </a:t>
            </a:r>
            <a:r>
              <a:rPr lang="en-US" altLang="en-US" sz="1700" b="1" dirty="0">
                <a:solidFill>
                  <a:schemeClr val="bg1">
                    <a:lumMod val="75000"/>
                  </a:schemeClr>
                </a:solidFill>
              </a:rPr>
              <a:t>L</a:t>
            </a:r>
            <a:r>
              <a:rPr lang="en-US" altLang="en-US" sz="1600" dirty="0">
                <a:solidFill>
                  <a:schemeClr val="bg1">
                    <a:lumMod val="75000"/>
                  </a:schemeClr>
                </a:solidFill>
              </a:rPr>
              <a:t>inking</a:t>
            </a:r>
          </a:p>
        </p:txBody>
      </p:sp>
      <p:sp>
        <p:nvSpPr>
          <p:cNvPr id="61" name="Text Box 25">
            <a:extLst>
              <a:ext uri="{FF2B5EF4-FFF2-40B4-BE49-F238E27FC236}">
                <a16:creationId xmlns:a16="http://schemas.microsoft.com/office/drawing/2014/main" id="{10027FF6-B77F-4F32-8353-5C0E4C9CCC5F}"/>
              </a:ext>
            </a:extLst>
          </p:cNvPr>
          <p:cNvSpPr txBox="1">
            <a:spLocks noChangeArrowheads="1"/>
          </p:cNvSpPr>
          <p:nvPr/>
        </p:nvSpPr>
        <p:spPr bwMode="auto">
          <a:xfrm>
            <a:off x="5462266" y="5572780"/>
            <a:ext cx="246253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rgbClr val="0000FF"/>
                </a:solidFill>
              </a:rPr>
              <a:t>C</a:t>
            </a:r>
            <a:r>
              <a:rPr lang="en-US" altLang="en-US" sz="1600" dirty="0">
                <a:solidFill>
                  <a:srgbClr val="0000FF"/>
                </a:solidFill>
              </a:rPr>
              <a:t>orneal</a:t>
            </a:r>
            <a:r>
              <a:rPr lang="en-US" altLang="en-US" sz="1700" dirty="0">
                <a:solidFill>
                  <a:srgbClr val="0000FF"/>
                </a:solidFill>
              </a:rPr>
              <a:t> </a:t>
            </a:r>
            <a:r>
              <a:rPr lang="en-US" altLang="en-US" sz="1700" b="1" dirty="0">
                <a:solidFill>
                  <a:srgbClr val="0000FF"/>
                </a:solidFill>
              </a:rPr>
              <a:t>R</a:t>
            </a:r>
            <a:r>
              <a:rPr lang="en-US" altLang="en-US" sz="1600" dirty="0">
                <a:solidFill>
                  <a:srgbClr val="0000FF"/>
                </a:solidFill>
              </a:rPr>
              <a:t>eshaping</a:t>
            </a:r>
            <a:r>
              <a:rPr lang="en-US" altLang="en-US" sz="1700" dirty="0">
                <a:solidFill>
                  <a:srgbClr val="0000FF"/>
                </a:solidFill>
              </a:rPr>
              <a:t> </a:t>
            </a:r>
            <a:r>
              <a:rPr lang="en-US" altLang="en-US" sz="1700" b="1" dirty="0">
                <a:solidFill>
                  <a:srgbClr val="0000FF"/>
                </a:solidFill>
              </a:rPr>
              <a:t>I</a:t>
            </a:r>
            <a:r>
              <a:rPr lang="en-US" altLang="en-US" sz="1600" dirty="0">
                <a:solidFill>
                  <a:srgbClr val="0000FF"/>
                </a:solidFill>
              </a:rPr>
              <a:t>nlay</a:t>
            </a:r>
          </a:p>
        </p:txBody>
      </p:sp>
      <p:sp>
        <p:nvSpPr>
          <p:cNvPr id="62" name="Text Box 36">
            <a:extLst>
              <a:ext uri="{FF2B5EF4-FFF2-40B4-BE49-F238E27FC236}">
                <a16:creationId xmlns:a16="http://schemas.microsoft.com/office/drawing/2014/main" id="{FD2E54F2-4187-4702-82CD-2EF75A517BFA}"/>
              </a:ext>
            </a:extLst>
          </p:cNvPr>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t>Other</a:t>
            </a:r>
          </a:p>
        </p:txBody>
      </p:sp>
      <p:sp>
        <p:nvSpPr>
          <p:cNvPr id="2" name="Frame 1">
            <a:extLst>
              <a:ext uri="{FF2B5EF4-FFF2-40B4-BE49-F238E27FC236}">
                <a16:creationId xmlns:a16="http://schemas.microsoft.com/office/drawing/2014/main" id="{7E2196BB-D8BA-45F3-ACB6-F7D771D93B73}"/>
              </a:ext>
            </a:extLst>
          </p:cNvPr>
          <p:cNvSpPr/>
          <p:nvPr/>
        </p:nvSpPr>
        <p:spPr>
          <a:xfrm>
            <a:off x="3200400" y="5905610"/>
            <a:ext cx="5483078" cy="45719"/>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63" name="TextBox 1">
            <a:extLst>
              <a:ext uri="{FF2B5EF4-FFF2-40B4-BE49-F238E27FC236}">
                <a16:creationId xmlns:a16="http://schemas.microsoft.com/office/drawing/2014/main" id="{D8806B13-8CF0-406C-98F0-D0C587042865}"/>
              </a:ext>
            </a:extLst>
          </p:cNvPr>
          <p:cNvSpPr txBox="1">
            <a:spLocks noChangeArrowheads="1"/>
          </p:cNvSpPr>
          <p:nvPr/>
        </p:nvSpPr>
        <p:spPr bwMode="auto">
          <a:xfrm>
            <a:off x="2087908" y="2831540"/>
            <a:ext cx="6827492" cy="2031325"/>
          </a:xfrm>
          <a:prstGeom prst="rect">
            <a:avLst/>
          </a:prstGeom>
          <a:solidFill>
            <a:schemeClr val="accent5">
              <a:lumMod val="75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chemeClr val="bg1">
                    <a:lumMod val="50000"/>
                  </a:schemeClr>
                </a:solidFill>
              </a:rPr>
              <a:t>In </a:t>
            </a:r>
            <a:r>
              <a:rPr lang="en-US" altLang="en-US" sz="1400" b="1" dirty="0">
                <a:solidFill>
                  <a:schemeClr val="bg1">
                    <a:lumMod val="50000"/>
                  </a:schemeClr>
                </a:solidFill>
              </a:rPr>
              <a:t>CK</a:t>
            </a:r>
            <a:r>
              <a:rPr lang="en-US" altLang="en-US" sz="1400" dirty="0">
                <a:solidFill>
                  <a:schemeClr val="bg1">
                    <a:lumMod val="50000"/>
                  </a:schemeClr>
                </a:solidFill>
              </a:rPr>
              <a:t>, a  thermal  probe is used to produce a set of focal corneal scars. The scars produce local corneal  steepening , thereby  increasing  convergence  and improving vision at near. </a:t>
            </a:r>
          </a:p>
          <a:p>
            <a:r>
              <a:rPr lang="en-US" altLang="en-US" sz="1400" dirty="0">
                <a:solidFill>
                  <a:schemeClr val="bg1">
                    <a:lumMod val="50000"/>
                  </a:schemeClr>
                </a:solidFill>
              </a:rPr>
              <a:t>The </a:t>
            </a:r>
            <a:r>
              <a:rPr lang="en-US" altLang="en-US" sz="1400" b="1" dirty="0">
                <a:solidFill>
                  <a:schemeClr val="bg1">
                    <a:lumMod val="50000"/>
                  </a:schemeClr>
                </a:solidFill>
              </a:rPr>
              <a:t>SAI </a:t>
            </a:r>
            <a:r>
              <a:rPr lang="en-US" altLang="en-US" sz="1400" dirty="0">
                <a:solidFill>
                  <a:schemeClr val="bg1">
                    <a:lumMod val="50000"/>
                  </a:schemeClr>
                </a:solidFill>
              </a:rPr>
              <a:t>is a </a:t>
            </a:r>
            <a:r>
              <a:rPr lang="en-US" altLang="en-US" sz="1400" b="1" dirty="0">
                <a:solidFill>
                  <a:schemeClr val="bg1">
                    <a:lumMod val="50000"/>
                  </a:schemeClr>
                </a:solidFill>
              </a:rPr>
              <a:t> </a:t>
            </a:r>
            <a:r>
              <a:rPr lang="en-US" altLang="en-US" sz="1400" dirty="0">
                <a:solidFill>
                  <a:schemeClr val="bg1">
                    <a:lumMod val="50000"/>
                  </a:schemeClr>
                </a:solidFill>
              </a:rPr>
              <a:t>tiny donut-shaped disc  that is implanted in  the central corneal stroma. Its central  aperture  produces a  pinhole  effect to improve near vision.</a:t>
            </a:r>
          </a:p>
          <a:p>
            <a:r>
              <a:rPr lang="en-US" altLang="en-US" sz="1400" dirty="0">
                <a:solidFill>
                  <a:srgbClr val="0000FF"/>
                </a:solidFill>
              </a:rPr>
              <a:t>Like the SAI, the </a:t>
            </a:r>
            <a:r>
              <a:rPr lang="en-US" altLang="en-US" sz="1400" b="1" dirty="0">
                <a:solidFill>
                  <a:srgbClr val="0000FF"/>
                </a:solidFill>
              </a:rPr>
              <a:t>CRI</a:t>
            </a:r>
            <a:r>
              <a:rPr lang="en-US" altLang="en-US" sz="1400" dirty="0">
                <a:solidFill>
                  <a:srgbClr val="0000FF"/>
                </a:solidFill>
              </a:rPr>
              <a:t> is a tiny device implanted in the central corneal stroma. However, its mechanism of action is different—it is  disc-shaped  with a central ‘bump’  that  increases  the curvature of the overlying corneal surface, which in turn increases corneal  convergence  and thus improves near vision. </a:t>
            </a:r>
          </a:p>
        </p:txBody>
      </p:sp>
      <p:sp>
        <p:nvSpPr>
          <p:cNvPr id="64" name="Oval 63">
            <a:extLst>
              <a:ext uri="{FF2B5EF4-FFF2-40B4-BE49-F238E27FC236}">
                <a16:creationId xmlns:a16="http://schemas.microsoft.com/office/drawing/2014/main" id="{3FC8FB60-B3FD-475C-85D6-87459BBEAEA5}"/>
              </a:ext>
            </a:extLst>
          </p:cNvPr>
          <p:cNvSpPr/>
          <p:nvPr/>
        </p:nvSpPr>
        <p:spPr>
          <a:xfrm>
            <a:off x="5334000" y="5446899"/>
            <a:ext cx="3419803" cy="64910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6A7AA2E9-D8C5-4835-A43E-4C16BCA2CA73}"/>
              </a:ext>
            </a:extLst>
          </p:cNvPr>
          <p:cNvSpPr/>
          <p:nvPr/>
        </p:nvSpPr>
        <p:spPr>
          <a:xfrm>
            <a:off x="6173024" y="4174124"/>
            <a:ext cx="989776" cy="209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shape</a:t>
            </a:r>
          </a:p>
        </p:txBody>
      </p:sp>
      <p:sp>
        <p:nvSpPr>
          <p:cNvPr id="71" name="Rectangle 70">
            <a:extLst>
              <a:ext uri="{FF2B5EF4-FFF2-40B4-BE49-F238E27FC236}">
                <a16:creationId xmlns:a16="http://schemas.microsoft.com/office/drawing/2014/main" id="{7BDB81E6-C854-4121-B19F-A2CD4C608F57}"/>
              </a:ext>
            </a:extLst>
          </p:cNvPr>
          <p:cNvSpPr/>
          <p:nvPr/>
        </p:nvSpPr>
        <p:spPr>
          <a:xfrm>
            <a:off x="3657600" y="4590201"/>
            <a:ext cx="1015630" cy="228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convergence v divergence</a:t>
            </a:r>
          </a:p>
        </p:txBody>
      </p:sp>
      <p:sp>
        <p:nvSpPr>
          <p:cNvPr id="72" name="Rectangle 71">
            <a:extLst>
              <a:ext uri="{FF2B5EF4-FFF2-40B4-BE49-F238E27FC236}">
                <a16:creationId xmlns:a16="http://schemas.microsoft.com/office/drawing/2014/main" id="{82794B81-8772-48D3-904F-86BB07B5A0C7}"/>
              </a:ext>
            </a:extLst>
          </p:cNvPr>
          <p:cNvSpPr/>
          <p:nvPr/>
        </p:nvSpPr>
        <p:spPr>
          <a:xfrm>
            <a:off x="2147888" y="4390936"/>
            <a:ext cx="569530" cy="199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shape</a:t>
            </a:r>
          </a:p>
        </p:txBody>
      </p:sp>
      <p:sp>
        <p:nvSpPr>
          <p:cNvPr id="73" name="Rectangle 72">
            <a:extLst>
              <a:ext uri="{FF2B5EF4-FFF2-40B4-BE49-F238E27FC236}">
                <a16:creationId xmlns:a16="http://schemas.microsoft.com/office/drawing/2014/main" id="{23E6CDFA-002A-408F-A7D6-34FE74086D5A}"/>
              </a:ext>
            </a:extLst>
          </p:cNvPr>
          <p:cNvSpPr/>
          <p:nvPr/>
        </p:nvSpPr>
        <p:spPr>
          <a:xfrm>
            <a:off x="3153569" y="4363010"/>
            <a:ext cx="807243" cy="208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increases v decreases</a:t>
            </a:r>
          </a:p>
        </p:txBody>
      </p:sp>
    </p:spTree>
    <p:extLst>
      <p:ext uri="{BB962C8B-B14F-4D97-AF65-F5344CB8AC3E}">
        <p14:creationId xmlns:p14="http://schemas.microsoft.com/office/powerpoint/2010/main" val="55176569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 Box 25">
            <a:extLst>
              <a:ext uri="{FF2B5EF4-FFF2-40B4-BE49-F238E27FC236}">
                <a16:creationId xmlns:a16="http://schemas.microsoft.com/office/drawing/2014/main" id="{B74985BD-0F28-4D21-A4BA-4C21D6AF639E}"/>
              </a:ext>
            </a:extLst>
          </p:cNvPr>
          <p:cNvSpPr txBox="1">
            <a:spLocks noChangeArrowheads="1"/>
          </p:cNvSpPr>
          <p:nvPr/>
        </p:nvSpPr>
        <p:spPr bwMode="auto">
          <a:xfrm>
            <a:off x="5497853" y="4963940"/>
            <a:ext cx="243688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C</a:t>
            </a:r>
            <a:r>
              <a:rPr lang="en-US" altLang="en-US" sz="1600" dirty="0">
                <a:solidFill>
                  <a:schemeClr val="bg1">
                    <a:lumMod val="75000"/>
                  </a:schemeClr>
                </a:solidFill>
              </a:rPr>
              <a:t>onductive </a:t>
            </a:r>
            <a:r>
              <a:rPr lang="en-US" altLang="en-US" sz="1700" b="1" dirty="0">
                <a:solidFill>
                  <a:schemeClr val="bg1">
                    <a:lumMod val="75000"/>
                  </a:schemeClr>
                </a:solidFill>
              </a:rPr>
              <a:t>K</a:t>
            </a:r>
            <a:r>
              <a:rPr lang="en-US" altLang="en-US" sz="1600" dirty="0">
                <a:solidFill>
                  <a:schemeClr val="bg1">
                    <a:lumMod val="75000"/>
                  </a:schemeClr>
                </a:solidFill>
              </a:rPr>
              <a:t>eratoplasty</a:t>
            </a:r>
          </a:p>
        </p:txBody>
      </p:sp>
      <p:sp>
        <p:nvSpPr>
          <p:cNvPr id="75778" name="Text Box 3"/>
          <p:cNvSpPr txBox="1">
            <a:spLocks noChangeArrowheads="1"/>
          </p:cNvSpPr>
          <p:nvPr/>
        </p:nvSpPr>
        <p:spPr bwMode="auto">
          <a:xfrm>
            <a:off x="3960813" y="762000"/>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7577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75780" name="Text Box 5"/>
          <p:cNvSpPr txBox="1">
            <a:spLocks noChangeArrowheads="1"/>
          </p:cNvSpPr>
          <p:nvPr/>
        </p:nvSpPr>
        <p:spPr bwMode="auto">
          <a:xfrm>
            <a:off x="4416278" y="3048000"/>
            <a:ext cx="1146468"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7578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2" name="Line 7"/>
          <p:cNvSpPr>
            <a:spLocks noChangeShapeType="1"/>
          </p:cNvSpPr>
          <p:nvPr/>
        </p:nvSpPr>
        <p:spPr bwMode="auto">
          <a:xfrm>
            <a:off x="4724400" y="1474788"/>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3" name="Line 8"/>
          <p:cNvSpPr>
            <a:spLocks noChangeShapeType="1"/>
          </p:cNvSpPr>
          <p:nvPr/>
        </p:nvSpPr>
        <p:spPr bwMode="auto">
          <a:xfrm flipH="1">
            <a:off x="5424488"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4" name="Line 9"/>
          <p:cNvSpPr>
            <a:spLocks noChangeShapeType="1"/>
          </p:cNvSpPr>
          <p:nvPr/>
        </p:nvSpPr>
        <p:spPr bwMode="auto">
          <a:xfrm>
            <a:off x="6583363" y="2544763"/>
            <a:ext cx="1417637" cy="415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5" name="Text Box 36"/>
          <p:cNvSpPr txBox="1">
            <a:spLocks noChangeArrowheads="1"/>
          </p:cNvSpPr>
          <p:nvPr/>
        </p:nvSpPr>
        <p:spPr bwMode="auto">
          <a:xfrm>
            <a:off x="6248400" y="3068638"/>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solidFill>
                  <a:schemeClr val="bg1">
                    <a:lumMod val="75000"/>
                  </a:schemeClr>
                </a:solidFill>
              </a:rPr>
              <a:t>Laser</a:t>
            </a:r>
          </a:p>
        </p:txBody>
      </p:sp>
      <p:sp>
        <p:nvSpPr>
          <p:cNvPr id="757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6EF3252-6681-4659-95F8-1003B78F1A8A}" type="slidenum">
              <a:rPr lang="en-US" altLang="en-US" sz="1000" smtClean="0"/>
              <a:pPr>
                <a:spcBef>
                  <a:spcPct val="0"/>
                </a:spcBef>
                <a:buClrTx/>
                <a:buSzTx/>
                <a:buFontTx/>
                <a:buNone/>
              </a:pPr>
              <a:t>177</a:t>
            </a:fld>
            <a:endParaRPr lang="en-US" altLang="en-US" sz="1000"/>
          </a:p>
        </p:txBody>
      </p:sp>
      <p:sp>
        <p:nvSpPr>
          <p:cNvPr id="75792" name="Rectangle 2"/>
          <p:cNvSpPr>
            <a:spLocks noGrp="1" noChangeArrowheads="1"/>
          </p:cNvSpPr>
          <p:nvPr>
            <p:ph type="title"/>
          </p:nvPr>
        </p:nvSpPr>
        <p:spPr>
          <a:xfrm>
            <a:off x="457200" y="122238"/>
            <a:ext cx="7543800" cy="555625"/>
          </a:xfrm>
        </p:spPr>
        <p:txBody>
          <a:bodyPr/>
          <a:lstStyle/>
          <a:p>
            <a:pPr eaLnBrk="1" hangingPunct="1"/>
            <a:r>
              <a:rPr lang="en-US" altLang="en-US" sz="3200" b="0" dirty="0"/>
              <a:t>Refractive Surgery Overview</a:t>
            </a:r>
          </a:p>
        </p:txBody>
      </p:sp>
      <p:sp>
        <p:nvSpPr>
          <p:cNvPr id="75794" name="Text Box 4"/>
          <p:cNvSpPr txBox="1">
            <a:spLocks noChangeArrowheads="1"/>
          </p:cNvSpPr>
          <p:nvPr/>
        </p:nvSpPr>
        <p:spPr bwMode="auto">
          <a:xfrm>
            <a:off x="1403350"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75795"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Pseudophakic</a:t>
            </a:r>
          </a:p>
        </p:txBody>
      </p:sp>
      <p:sp>
        <p:nvSpPr>
          <p:cNvPr id="75796"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7"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8"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cxnSp>
        <p:nvCxnSpPr>
          <p:cNvPr id="14" name="Straight Arrow Connector 13"/>
          <p:cNvCxnSpPr>
            <a:stCxn id="75783" idx="0"/>
          </p:cNvCxnSpPr>
          <p:nvPr/>
        </p:nvCxnSpPr>
        <p:spPr>
          <a:xfrm>
            <a:off x="6583363" y="2522538"/>
            <a:ext cx="0" cy="4492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Line 11">
            <a:extLst>
              <a:ext uri="{FF2B5EF4-FFF2-40B4-BE49-F238E27FC236}">
                <a16:creationId xmlns:a16="http://schemas.microsoft.com/office/drawing/2014/main" id="{875003D2-F497-4AFF-93D3-904C47FEA379}"/>
              </a:ext>
            </a:extLst>
          </p:cNvPr>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3">
            <a:extLst>
              <a:ext uri="{FF2B5EF4-FFF2-40B4-BE49-F238E27FC236}">
                <a16:creationId xmlns:a16="http://schemas.microsoft.com/office/drawing/2014/main" id="{17085238-D0F2-41D2-B701-51BEB9A7AD1A}"/>
              </a:ext>
            </a:extLst>
          </p:cNvPr>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5">
            <a:extLst>
              <a:ext uri="{FF2B5EF4-FFF2-40B4-BE49-F238E27FC236}">
                <a16:creationId xmlns:a16="http://schemas.microsoft.com/office/drawing/2014/main" id="{594AEAD0-AC3F-47EB-8BDF-7449769FF754}"/>
              </a:ext>
            </a:extLst>
          </p:cNvPr>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1">
            <a:extLst>
              <a:ext uri="{FF2B5EF4-FFF2-40B4-BE49-F238E27FC236}">
                <a16:creationId xmlns:a16="http://schemas.microsoft.com/office/drawing/2014/main" id="{8006F3EE-2D34-424C-A3FC-DF34FB3A14C6}"/>
              </a:ext>
            </a:extLst>
          </p:cNvPr>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3">
            <a:extLst>
              <a:ext uri="{FF2B5EF4-FFF2-40B4-BE49-F238E27FC236}">
                <a16:creationId xmlns:a16="http://schemas.microsoft.com/office/drawing/2014/main" id="{B420A104-E742-4025-B2C6-48E8B991CCA9}"/>
              </a:ext>
            </a:extLst>
          </p:cNvPr>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5">
            <a:extLst>
              <a:ext uri="{FF2B5EF4-FFF2-40B4-BE49-F238E27FC236}">
                <a16:creationId xmlns:a16="http://schemas.microsoft.com/office/drawing/2014/main" id="{C27F41C3-22E0-4253-B5CD-1628190B702C}"/>
              </a:ext>
            </a:extLst>
          </p:cNvPr>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cxnSp>
        <p:nvCxnSpPr>
          <p:cNvPr id="25" name="Straight Connector 24">
            <a:extLst>
              <a:ext uri="{FF2B5EF4-FFF2-40B4-BE49-F238E27FC236}">
                <a16:creationId xmlns:a16="http://schemas.microsoft.com/office/drawing/2014/main" id="{2F0E6575-37AF-43A8-B59F-A9659165FD9B}"/>
              </a:ext>
            </a:extLst>
          </p:cNvPr>
          <p:cNvCxnSpPr/>
          <p:nvPr/>
        </p:nvCxnSpPr>
        <p:spPr>
          <a:xfrm>
            <a:off x="6400800" y="3429000"/>
            <a:ext cx="0" cy="1371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 Box 35">
            <a:extLst>
              <a:ext uri="{FF2B5EF4-FFF2-40B4-BE49-F238E27FC236}">
                <a16:creationId xmlns:a16="http://schemas.microsoft.com/office/drawing/2014/main" id="{224E2072-3937-4C60-B2D4-6266344C5CBB}"/>
              </a:ext>
            </a:extLst>
          </p:cNvPr>
          <p:cNvSpPr txBox="1">
            <a:spLocks noChangeArrowheads="1"/>
          </p:cNvSpPr>
          <p:nvPr/>
        </p:nvSpPr>
        <p:spPr bwMode="auto">
          <a:xfrm>
            <a:off x="6530381" y="3429006"/>
            <a:ext cx="55496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27" name="Text Box 37">
            <a:extLst>
              <a:ext uri="{FF2B5EF4-FFF2-40B4-BE49-F238E27FC236}">
                <a16:creationId xmlns:a16="http://schemas.microsoft.com/office/drawing/2014/main" id="{6D2C7C62-6908-4663-B635-5164A6F722DA}"/>
              </a:ext>
            </a:extLst>
          </p:cNvPr>
          <p:cNvSpPr txBox="1">
            <a:spLocks noChangeArrowheads="1"/>
          </p:cNvSpPr>
          <p:nvPr/>
        </p:nvSpPr>
        <p:spPr bwMode="auto">
          <a:xfrm>
            <a:off x="6533556" y="3733806"/>
            <a:ext cx="76495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28" name="Text Box 37">
            <a:extLst>
              <a:ext uri="{FF2B5EF4-FFF2-40B4-BE49-F238E27FC236}">
                <a16:creationId xmlns:a16="http://schemas.microsoft.com/office/drawing/2014/main" id="{CD492C5B-F700-4065-9F56-38E1AE7A9DE2}"/>
              </a:ext>
            </a:extLst>
          </p:cNvPr>
          <p:cNvSpPr txBox="1">
            <a:spLocks noChangeArrowheads="1"/>
          </p:cNvSpPr>
          <p:nvPr/>
        </p:nvSpPr>
        <p:spPr bwMode="auto">
          <a:xfrm>
            <a:off x="6549431" y="4343406"/>
            <a:ext cx="694421"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29" name="Text Box 40">
            <a:extLst>
              <a:ext uri="{FF2B5EF4-FFF2-40B4-BE49-F238E27FC236}">
                <a16:creationId xmlns:a16="http://schemas.microsoft.com/office/drawing/2014/main" id="{6A206956-31B0-4485-BC75-F4729D8B3CD6}"/>
              </a:ext>
            </a:extLst>
          </p:cNvPr>
          <p:cNvSpPr txBox="1">
            <a:spLocks noChangeArrowheads="1"/>
          </p:cNvSpPr>
          <p:nvPr/>
        </p:nvSpPr>
        <p:spPr bwMode="auto">
          <a:xfrm>
            <a:off x="6543087" y="4648206"/>
            <a:ext cx="73289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30" name="Text Box 40">
            <a:extLst>
              <a:ext uri="{FF2B5EF4-FFF2-40B4-BE49-F238E27FC236}">
                <a16:creationId xmlns:a16="http://schemas.microsoft.com/office/drawing/2014/main" id="{72DA77EC-16CE-40F2-8501-BCBA4588F62F}"/>
              </a:ext>
            </a:extLst>
          </p:cNvPr>
          <p:cNvSpPr txBox="1">
            <a:spLocks noChangeArrowheads="1"/>
          </p:cNvSpPr>
          <p:nvPr/>
        </p:nvSpPr>
        <p:spPr bwMode="auto">
          <a:xfrm>
            <a:off x="6530381" y="4038606"/>
            <a:ext cx="1013419"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31" name="Line 10">
            <a:extLst>
              <a:ext uri="{FF2B5EF4-FFF2-40B4-BE49-F238E27FC236}">
                <a16:creationId xmlns:a16="http://schemas.microsoft.com/office/drawing/2014/main" id="{15ACC7BA-4575-42F4-9F7D-3D5B281D7B72}"/>
              </a:ext>
            </a:extLst>
          </p:cNvPr>
          <p:cNvSpPr>
            <a:spLocks noChangeShapeType="1"/>
          </p:cNvSpPr>
          <p:nvPr/>
        </p:nvSpPr>
        <p:spPr bwMode="auto">
          <a:xfrm>
            <a:off x="4868863" y="34064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2" name="Line 11">
            <a:extLst>
              <a:ext uri="{FF2B5EF4-FFF2-40B4-BE49-F238E27FC236}">
                <a16:creationId xmlns:a16="http://schemas.microsoft.com/office/drawing/2014/main" id="{4E9DE7DE-8D8F-4E4B-AF40-C6772745F552}"/>
              </a:ext>
            </a:extLst>
          </p:cNvPr>
          <p:cNvSpPr>
            <a:spLocks noChangeShapeType="1"/>
          </p:cNvSpPr>
          <p:nvPr/>
        </p:nvSpPr>
        <p:spPr bwMode="auto">
          <a:xfrm>
            <a:off x="4724400" y="35588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3" name="Line 12">
            <a:extLst>
              <a:ext uri="{FF2B5EF4-FFF2-40B4-BE49-F238E27FC236}">
                <a16:creationId xmlns:a16="http://schemas.microsoft.com/office/drawing/2014/main" id="{631B6E9D-AA65-47BE-AED9-27AA6CC1B6AC}"/>
              </a:ext>
            </a:extLst>
          </p:cNvPr>
          <p:cNvSpPr>
            <a:spLocks noChangeShapeType="1"/>
          </p:cNvSpPr>
          <p:nvPr/>
        </p:nvSpPr>
        <p:spPr bwMode="auto">
          <a:xfrm>
            <a:off x="4868863" y="35588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4" name="Line 13">
            <a:extLst>
              <a:ext uri="{FF2B5EF4-FFF2-40B4-BE49-F238E27FC236}">
                <a16:creationId xmlns:a16="http://schemas.microsoft.com/office/drawing/2014/main" id="{869F0C8A-D764-4F7C-9049-488452FA4697}"/>
              </a:ext>
            </a:extLst>
          </p:cNvPr>
          <p:cNvSpPr>
            <a:spLocks noChangeShapeType="1"/>
          </p:cNvSpPr>
          <p:nvPr/>
        </p:nvSpPr>
        <p:spPr bwMode="auto">
          <a:xfrm>
            <a:off x="4724400" y="38636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5" name="Line 14">
            <a:extLst>
              <a:ext uri="{FF2B5EF4-FFF2-40B4-BE49-F238E27FC236}">
                <a16:creationId xmlns:a16="http://schemas.microsoft.com/office/drawing/2014/main" id="{89252AA7-D550-48AA-A6EB-2B05998E5CAB}"/>
              </a:ext>
            </a:extLst>
          </p:cNvPr>
          <p:cNvSpPr>
            <a:spLocks noChangeShapeType="1"/>
          </p:cNvSpPr>
          <p:nvPr/>
        </p:nvSpPr>
        <p:spPr bwMode="auto">
          <a:xfrm>
            <a:off x="4868863" y="38636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6" name="Line 15">
            <a:extLst>
              <a:ext uri="{FF2B5EF4-FFF2-40B4-BE49-F238E27FC236}">
                <a16:creationId xmlns:a16="http://schemas.microsoft.com/office/drawing/2014/main" id="{4D5000C4-91C9-4572-B020-5FA46CDCDD4B}"/>
              </a:ext>
            </a:extLst>
          </p:cNvPr>
          <p:cNvSpPr>
            <a:spLocks noChangeShapeType="1"/>
          </p:cNvSpPr>
          <p:nvPr/>
        </p:nvSpPr>
        <p:spPr bwMode="auto">
          <a:xfrm>
            <a:off x="4724400" y="41684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0" name="Text Box 35">
            <a:extLst>
              <a:ext uri="{FF2B5EF4-FFF2-40B4-BE49-F238E27FC236}">
                <a16:creationId xmlns:a16="http://schemas.microsoft.com/office/drawing/2014/main" id="{7DEF46B5-F715-4B7B-B0EB-BEED7FB46E78}"/>
              </a:ext>
            </a:extLst>
          </p:cNvPr>
          <p:cNvSpPr txBox="1">
            <a:spLocks noChangeArrowheads="1"/>
          </p:cNvSpPr>
          <p:nvPr/>
        </p:nvSpPr>
        <p:spPr bwMode="auto">
          <a:xfrm>
            <a:off x="4953002" y="3406428"/>
            <a:ext cx="444352"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RK</a:t>
            </a:r>
          </a:p>
        </p:txBody>
      </p:sp>
      <p:sp>
        <p:nvSpPr>
          <p:cNvPr id="41" name="Text Box 37">
            <a:extLst>
              <a:ext uri="{FF2B5EF4-FFF2-40B4-BE49-F238E27FC236}">
                <a16:creationId xmlns:a16="http://schemas.microsoft.com/office/drawing/2014/main" id="{685BA597-D6CD-48E2-B397-261D284FAA9A}"/>
              </a:ext>
            </a:extLst>
          </p:cNvPr>
          <p:cNvSpPr txBox="1">
            <a:spLocks noChangeArrowheads="1"/>
          </p:cNvSpPr>
          <p:nvPr/>
        </p:nvSpPr>
        <p:spPr bwMode="auto">
          <a:xfrm>
            <a:off x="4956177" y="3711228"/>
            <a:ext cx="425116"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AK</a:t>
            </a:r>
          </a:p>
        </p:txBody>
      </p:sp>
      <p:sp>
        <p:nvSpPr>
          <p:cNvPr id="42" name="Text Box 40">
            <a:extLst>
              <a:ext uri="{FF2B5EF4-FFF2-40B4-BE49-F238E27FC236}">
                <a16:creationId xmlns:a16="http://schemas.microsoft.com/office/drawing/2014/main" id="{B69419A3-D750-4693-85FB-00936E09DEC1}"/>
              </a:ext>
            </a:extLst>
          </p:cNvPr>
          <p:cNvSpPr txBox="1">
            <a:spLocks noChangeArrowheads="1"/>
          </p:cNvSpPr>
          <p:nvPr/>
        </p:nvSpPr>
        <p:spPr bwMode="auto">
          <a:xfrm>
            <a:off x="4953000" y="4016028"/>
            <a:ext cx="473206"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LRI</a:t>
            </a:r>
          </a:p>
        </p:txBody>
      </p:sp>
      <p:sp>
        <p:nvSpPr>
          <p:cNvPr id="44" name="Line 10">
            <a:extLst>
              <a:ext uri="{FF2B5EF4-FFF2-40B4-BE49-F238E27FC236}">
                <a16:creationId xmlns:a16="http://schemas.microsoft.com/office/drawing/2014/main" id="{9A527789-E390-4240-9032-9352797E20D8}"/>
              </a:ext>
            </a:extLst>
          </p:cNvPr>
          <p:cNvSpPr>
            <a:spLocks noChangeShapeType="1"/>
          </p:cNvSpPr>
          <p:nvPr/>
        </p:nvSpPr>
        <p:spPr bwMode="auto">
          <a:xfrm>
            <a:off x="7975929" y="3382963"/>
            <a:ext cx="17134" cy="18319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11">
            <a:extLst>
              <a:ext uri="{FF2B5EF4-FFF2-40B4-BE49-F238E27FC236}">
                <a16:creationId xmlns:a16="http://schemas.microsoft.com/office/drawing/2014/main" id="{6927E435-4353-4B53-B7F0-070035D490ED}"/>
              </a:ext>
            </a:extLst>
          </p:cNvPr>
          <p:cNvSpPr>
            <a:spLocks noChangeShapeType="1"/>
          </p:cNvSpPr>
          <p:nvPr/>
        </p:nvSpPr>
        <p:spPr bwMode="auto">
          <a:xfrm>
            <a:off x="7900988" y="5149642"/>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6" name="Line 12">
            <a:extLst>
              <a:ext uri="{FF2B5EF4-FFF2-40B4-BE49-F238E27FC236}">
                <a16:creationId xmlns:a16="http://schemas.microsoft.com/office/drawing/2014/main" id="{719083F7-C4ED-4439-9581-37C9FCDC3E32}"/>
              </a:ext>
            </a:extLst>
          </p:cNvPr>
          <p:cNvSpPr>
            <a:spLocks noChangeShapeType="1"/>
          </p:cNvSpPr>
          <p:nvPr/>
        </p:nvSpPr>
        <p:spPr bwMode="auto">
          <a:xfrm>
            <a:off x="7993063" y="5149642"/>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7" name="Line 13">
            <a:extLst>
              <a:ext uri="{FF2B5EF4-FFF2-40B4-BE49-F238E27FC236}">
                <a16:creationId xmlns:a16="http://schemas.microsoft.com/office/drawing/2014/main" id="{EB1CD613-41F6-421B-909B-8B7CF5F3DBA7}"/>
              </a:ext>
            </a:extLst>
          </p:cNvPr>
          <p:cNvSpPr>
            <a:spLocks noChangeShapeType="1"/>
          </p:cNvSpPr>
          <p:nvPr/>
        </p:nvSpPr>
        <p:spPr bwMode="auto">
          <a:xfrm>
            <a:off x="7900988" y="5454442"/>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8" name="Line 14">
            <a:extLst>
              <a:ext uri="{FF2B5EF4-FFF2-40B4-BE49-F238E27FC236}">
                <a16:creationId xmlns:a16="http://schemas.microsoft.com/office/drawing/2014/main" id="{CE299009-3CA4-4E96-9F4C-908FBC302C77}"/>
              </a:ext>
            </a:extLst>
          </p:cNvPr>
          <p:cNvSpPr>
            <a:spLocks noChangeShapeType="1"/>
          </p:cNvSpPr>
          <p:nvPr/>
        </p:nvSpPr>
        <p:spPr bwMode="auto">
          <a:xfrm>
            <a:off x="7993063" y="5454442"/>
            <a:ext cx="23812" cy="9445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15">
            <a:extLst>
              <a:ext uri="{FF2B5EF4-FFF2-40B4-BE49-F238E27FC236}">
                <a16:creationId xmlns:a16="http://schemas.microsoft.com/office/drawing/2014/main" id="{4DD4B1FE-97FD-445F-94A9-BD227A3AED11}"/>
              </a:ext>
            </a:extLst>
          </p:cNvPr>
          <p:cNvSpPr>
            <a:spLocks noChangeShapeType="1"/>
          </p:cNvSpPr>
          <p:nvPr/>
        </p:nvSpPr>
        <p:spPr bwMode="auto">
          <a:xfrm>
            <a:off x="7900988" y="5759242"/>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13">
            <a:extLst>
              <a:ext uri="{FF2B5EF4-FFF2-40B4-BE49-F238E27FC236}">
                <a16:creationId xmlns:a16="http://schemas.microsoft.com/office/drawing/2014/main" id="{6E38F7FF-ECB9-4242-B452-045797E2223D}"/>
              </a:ext>
            </a:extLst>
          </p:cNvPr>
          <p:cNvSpPr>
            <a:spLocks noChangeShapeType="1"/>
          </p:cNvSpPr>
          <p:nvPr/>
        </p:nvSpPr>
        <p:spPr bwMode="auto">
          <a:xfrm>
            <a:off x="7908925" y="6081504"/>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51" name="Text Box 35">
            <a:extLst>
              <a:ext uri="{FF2B5EF4-FFF2-40B4-BE49-F238E27FC236}">
                <a16:creationId xmlns:a16="http://schemas.microsoft.com/office/drawing/2014/main" id="{847439BD-F329-4459-BD44-0035324586A7}"/>
              </a:ext>
            </a:extLst>
          </p:cNvPr>
          <p:cNvSpPr txBox="1">
            <a:spLocks noChangeArrowheads="1"/>
          </p:cNvSpPr>
          <p:nvPr/>
        </p:nvSpPr>
        <p:spPr bwMode="auto">
          <a:xfrm>
            <a:off x="8153400" y="4997242"/>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bg1">
                    <a:lumMod val="75000"/>
                  </a:schemeClr>
                </a:solidFill>
              </a:rPr>
              <a:t>CK</a:t>
            </a:r>
          </a:p>
        </p:txBody>
      </p:sp>
      <p:sp>
        <p:nvSpPr>
          <p:cNvPr id="52" name="Text Box 37">
            <a:extLst>
              <a:ext uri="{FF2B5EF4-FFF2-40B4-BE49-F238E27FC236}">
                <a16:creationId xmlns:a16="http://schemas.microsoft.com/office/drawing/2014/main" id="{22866A5B-1203-4110-B046-E45892F5ECC7}"/>
              </a:ext>
            </a:extLst>
          </p:cNvPr>
          <p:cNvSpPr txBox="1">
            <a:spLocks noChangeArrowheads="1"/>
          </p:cNvSpPr>
          <p:nvPr/>
        </p:nvSpPr>
        <p:spPr bwMode="auto">
          <a:xfrm>
            <a:off x="8156575" y="6238667"/>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bg1">
                    <a:lumMod val="75000"/>
                  </a:schemeClr>
                </a:solidFill>
              </a:rPr>
              <a:t>ICRS</a:t>
            </a:r>
          </a:p>
        </p:txBody>
      </p:sp>
      <p:sp>
        <p:nvSpPr>
          <p:cNvPr id="53" name="Text Box 40">
            <a:extLst>
              <a:ext uri="{FF2B5EF4-FFF2-40B4-BE49-F238E27FC236}">
                <a16:creationId xmlns:a16="http://schemas.microsoft.com/office/drawing/2014/main" id="{84D82AF7-AF97-47EB-99F3-42407CDA2474}"/>
              </a:ext>
            </a:extLst>
          </p:cNvPr>
          <p:cNvSpPr txBox="1">
            <a:spLocks noChangeArrowheads="1"/>
          </p:cNvSpPr>
          <p:nvPr/>
        </p:nvSpPr>
        <p:spPr bwMode="auto">
          <a:xfrm>
            <a:off x="8161337" y="5937042"/>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bg1">
                    <a:lumMod val="75000"/>
                  </a:schemeClr>
                </a:solidFill>
              </a:rPr>
              <a:t>CXL</a:t>
            </a:r>
          </a:p>
        </p:txBody>
      </p:sp>
      <p:sp>
        <p:nvSpPr>
          <p:cNvPr id="54" name="Text Box 40">
            <a:extLst>
              <a:ext uri="{FF2B5EF4-FFF2-40B4-BE49-F238E27FC236}">
                <a16:creationId xmlns:a16="http://schemas.microsoft.com/office/drawing/2014/main" id="{FE597447-E0B2-4123-B6B9-D14E9F32E289}"/>
              </a:ext>
            </a:extLst>
          </p:cNvPr>
          <p:cNvSpPr txBox="1">
            <a:spLocks noChangeArrowheads="1"/>
          </p:cNvSpPr>
          <p:nvPr/>
        </p:nvSpPr>
        <p:spPr bwMode="auto">
          <a:xfrm>
            <a:off x="8153400" y="5309979"/>
            <a:ext cx="484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dirty="0">
                <a:solidFill>
                  <a:schemeClr val="bg1">
                    <a:lumMod val="75000"/>
                  </a:schemeClr>
                </a:solidFill>
              </a:rPr>
              <a:t>SAI</a:t>
            </a:r>
          </a:p>
        </p:txBody>
      </p:sp>
      <p:sp>
        <p:nvSpPr>
          <p:cNvPr id="55" name="Line 15">
            <a:extLst>
              <a:ext uri="{FF2B5EF4-FFF2-40B4-BE49-F238E27FC236}">
                <a16:creationId xmlns:a16="http://schemas.microsoft.com/office/drawing/2014/main" id="{5BECD71A-D8DE-4C6C-BFC3-4CD904AF1AC3}"/>
              </a:ext>
            </a:extLst>
          </p:cNvPr>
          <p:cNvSpPr>
            <a:spLocks noChangeShapeType="1"/>
          </p:cNvSpPr>
          <p:nvPr/>
        </p:nvSpPr>
        <p:spPr bwMode="auto">
          <a:xfrm>
            <a:off x="7924800" y="6400592"/>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56" name="Text Box 40">
            <a:extLst>
              <a:ext uri="{FF2B5EF4-FFF2-40B4-BE49-F238E27FC236}">
                <a16:creationId xmlns:a16="http://schemas.microsoft.com/office/drawing/2014/main" id="{745CC5AB-F9F8-4815-8825-76A0ECCD4FEA}"/>
              </a:ext>
            </a:extLst>
          </p:cNvPr>
          <p:cNvSpPr txBox="1">
            <a:spLocks noChangeArrowheads="1"/>
          </p:cNvSpPr>
          <p:nvPr/>
        </p:nvSpPr>
        <p:spPr bwMode="auto">
          <a:xfrm>
            <a:off x="8153400" y="5630654"/>
            <a:ext cx="493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rgbClr val="0000FF"/>
                </a:solidFill>
              </a:rPr>
              <a:t>CRI</a:t>
            </a:r>
          </a:p>
        </p:txBody>
      </p:sp>
      <p:sp>
        <p:nvSpPr>
          <p:cNvPr id="57" name="Text Box 25">
            <a:extLst>
              <a:ext uri="{FF2B5EF4-FFF2-40B4-BE49-F238E27FC236}">
                <a16:creationId xmlns:a16="http://schemas.microsoft.com/office/drawing/2014/main" id="{AF1AA7E0-1139-4996-863C-0964AE815295}"/>
              </a:ext>
            </a:extLst>
          </p:cNvPr>
          <p:cNvSpPr txBox="1">
            <a:spLocks noChangeArrowheads="1"/>
          </p:cNvSpPr>
          <p:nvPr/>
        </p:nvSpPr>
        <p:spPr bwMode="auto">
          <a:xfrm>
            <a:off x="4434763" y="6199257"/>
            <a:ext cx="3534942"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I</a:t>
            </a:r>
            <a:r>
              <a:rPr lang="en-US" altLang="en-US" sz="1600" dirty="0">
                <a:solidFill>
                  <a:schemeClr val="bg1">
                    <a:lumMod val="75000"/>
                  </a:schemeClr>
                </a:solidFill>
              </a:rPr>
              <a:t>ntrastromal </a:t>
            </a:r>
            <a:r>
              <a:rPr lang="en-US" altLang="en-US" sz="1700" b="1" dirty="0">
                <a:solidFill>
                  <a:schemeClr val="bg1">
                    <a:lumMod val="75000"/>
                  </a:schemeClr>
                </a:solidFill>
              </a:rPr>
              <a:t>C</a:t>
            </a:r>
            <a:r>
              <a:rPr lang="en-US" altLang="en-US" sz="1600" dirty="0">
                <a:solidFill>
                  <a:schemeClr val="bg1">
                    <a:lumMod val="75000"/>
                  </a:schemeClr>
                </a:solidFill>
              </a:rPr>
              <a:t>orneal </a:t>
            </a:r>
            <a:r>
              <a:rPr lang="en-US" altLang="en-US" sz="1700" b="1" dirty="0">
                <a:solidFill>
                  <a:schemeClr val="bg1">
                    <a:lumMod val="75000"/>
                  </a:schemeClr>
                </a:solidFill>
              </a:rPr>
              <a:t>R</a:t>
            </a:r>
            <a:r>
              <a:rPr lang="en-US" altLang="en-US" sz="1600" dirty="0">
                <a:solidFill>
                  <a:schemeClr val="bg1">
                    <a:lumMod val="75000"/>
                  </a:schemeClr>
                </a:solidFill>
              </a:rPr>
              <a:t>ing </a:t>
            </a:r>
            <a:r>
              <a:rPr lang="en-US" altLang="en-US" sz="1700" b="1" dirty="0">
                <a:solidFill>
                  <a:schemeClr val="bg1">
                    <a:lumMod val="75000"/>
                  </a:schemeClr>
                </a:solidFill>
              </a:rPr>
              <a:t>S</a:t>
            </a:r>
            <a:r>
              <a:rPr lang="en-US" altLang="en-US" sz="1600" dirty="0">
                <a:solidFill>
                  <a:schemeClr val="bg1">
                    <a:lumMod val="75000"/>
                  </a:schemeClr>
                </a:solidFill>
              </a:rPr>
              <a:t>egments</a:t>
            </a:r>
          </a:p>
        </p:txBody>
      </p:sp>
      <p:sp>
        <p:nvSpPr>
          <p:cNvPr id="58" name="Text Box 25">
            <a:extLst>
              <a:ext uri="{FF2B5EF4-FFF2-40B4-BE49-F238E27FC236}">
                <a16:creationId xmlns:a16="http://schemas.microsoft.com/office/drawing/2014/main" id="{9FFB1EB1-E721-4D0E-938A-B988B363FFC2}"/>
              </a:ext>
            </a:extLst>
          </p:cNvPr>
          <p:cNvSpPr txBox="1">
            <a:spLocks noChangeArrowheads="1"/>
          </p:cNvSpPr>
          <p:nvPr/>
        </p:nvSpPr>
        <p:spPr bwMode="auto">
          <a:xfrm>
            <a:off x="5846987" y="5272777"/>
            <a:ext cx="207781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S</a:t>
            </a:r>
            <a:r>
              <a:rPr lang="en-US" altLang="en-US" sz="1600" dirty="0">
                <a:solidFill>
                  <a:schemeClr val="bg1">
                    <a:lumMod val="75000"/>
                  </a:schemeClr>
                </a:solidFill>
              </a:rPr>
              <a:t>mall</a:t>
            </a:r>
            <a:r>
              <a:rPr lang="en-US" altLang="en-US" sz="1700" dirty="0">
                <a:solidFill>
                  <a:schemeClr val="bg1">
                    <a:lumMod val="75000"/>
                  </a:schemeClr>
                </a:solidFill>
              </a:rPr>
              <a:t> </a:t>
            </a:r>
            <a:r>
              <a:rPr lang="en-US" altLang="en-US" sz="1700" b="1" dirty="0">
                <a:solidFill>
                  <a:schemeClr val="bg1">
                    <a:lumMod val="75000"/>
                  </a:schemeClr>
                </a:solidFill>
              </a:rPr>
              <a:t>A</a:t>
            </a:r>
            <a:r>
              <a:rPr lang="en-US" altLang="en-US" sz="1600" dirty="0">
                <a:solidFill>
                  <a:schemeClr val="bg1">
                    <a:lumMod val="75000"/>
                  </a:schemeClr>
                </a:solidFill>
              </a:rPr>
              <a:t>perture</a:t>
            </a:r>
            <a:r>
              <a:rPr lang="en-US" altLang="en-US" sz="17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nlay</a:t>
            </a:r>
          </a:p>
        </p:txBody>
      </p:sp>
      <p:sp>
        <p:nvSpPr>
          <p:cNvPr id="60" name="Text Box 25">
            <a:extLst>
              <a:ext uri="{FF2B5EF4-FFF2-40B4-BE49-F238E27FC236}">
                <a16:creationId xmlns:a16="http://schemas.microsoft.com/office/drawing/2014/main" id="{7A954115-1074-425A-976D-93E9F3531E73}"/>
              </a:ext>
            </a:extLst>
          </p:cNvPr>
          <p:cNvSpPr txBox="1">
            <a:spLocks noChangeArrowheads="1"/>
          </p:cNvSpPr>
          <p:nvPr/>
        </p:nvSpPr>
        <p:spPr bwMode="auto">
          <a:xfrm>
            <a:off x="5494748" y="5891074"/>
            <a:ext cx="246894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C</a:t>
            </a:r>
            <a:r>
              <a:rPr lang="en-US" altLang="en-US" sz="1600" dirty="0">
                <a:solidFill>
                  <a:schemeClr val="bg1">
                    <a:lumMod val="75000"/>
                  </a:schemeClr>
                </a:solidFill>
              </a:rPr>
              <a:t>orneal </a:t>
            </a:r>
            <a:r>
              <a:rPr lang="en-US" altLang="en-US" sz="1700" b="1" dirty="0">
                <a:solidFill>
                  <a:schemeClr val="bg1">
                    <a:lumMod val="75000"/>
                  </a:schemeClr>
                </a:solidFill>
              </a:rPr>
              <a:t>CROSS</a:t>
            </a:r>
            <a:r>
              <a:rPr lang="en-US" altLang="en-US" sz="1600" dirty="0">
                <a:solidFill>
                  <a:schemeClr val="bg1">
                    <a:lumMod val="75000"/>
                  </a:schemeClr>
                </a:solidFill>
              </a:rPr>
              <a:t> </a:t>
            </a:r>
            <a:r>
              <a:rPr lang="en-US" altLang="en-US" sz="1700" b="1" dirty="0">
                <a:solidFill>
                  <a:schemeClr val="bg1">
                    <a:lumMod val="75000"/>
                  </a:schemeClr>
                </a:solidFill>
              </a:rPr>
              <a:t>L</a:t>
            </a:r>
            <a:r>
              <a:rPr lang="en-US" altLang="en-US" sz="1600" dirty="0">
                <a:solidFill>
                  <a:schemeClr val="bg1">
                    <a:lumMod val="75000"/>
                  </a:schemeClr>
                </a:solidFill>
              </a:rPr>
              <a:t>inking</a:t>
            </a:r>
          </a:p>
        </p:txBody>
      </p:sp>
      <p:sp>
        <p:nvSpPr>
          <p:cNvPr id="61" name="Text Box 25">
            <a:extLst>
              <a:ext uri="{FF2B5EF4-FFF2-40B4-BE49-F238E27FC236}">
                <a16:creationId xmlns:a16="http://schemas.microsoft.com/office/drawing/2014/main" id="{10027FF6-B77F-4F32-8353-5C0E4C9CCC5F}"/>
              </a:ext>
            </a:extLst>
          </p:cNvPr>
          <p:cNvSpPr txBox="1">
            <a:spLocks noChangeArrowheads="1"/>
          </p:cNvSpPr>
          <p:nvPr/>
        </p:nvSpPr>
        <p:spPr bwMode="auto">
          <a:xfrm>
            <a:off x="5462266" y="5572780"/>
            <a:ext cx="246253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rgbClr val="0000FF"/>
                </a:solidFill>
              </a:rPr>
              <a:t>C</a:t>
            </a:r>
            <a:r>
              <a:rPr lang="en-US" altLang="en-US" sz="1600" dirty="0">
                <a:solidFill>
                  <a:srgbClr val="0000FF"/>
                </a:solidFill>
              </a:rPr>
              <a:t>orneal</a:t>
            </a:r>
            <a:r>
              <a:rPr lang="en-US" altLang="en-US" sz="1700" dirty="0">
                <a:solidFill>
                  <a:srgbClr val="0000FF"/>
                </a:solidFill>
              </a:rPr>
              <a:t> </a:t>
            </a:r>
            <a:r>
              <a:rPr lang="en-US" altLang="en-US" sz="1700" b="1" dirty="0">
                <a:solidFill>
                  <a:srgbClr val="0000FF"/>
                </a:solidFill>
              </a:rPr>
              <a:t>R</a:t>
            </a:r>
            <a:r>
              <a:rPr lang="en-US" altLang="en-US" sz="1600" dirty="0">
                <a:solidFill>
                  <a:srgbClr val="0000FF"/>
                </a:solidFill>
              </a:rPr>
              <a:t>eshaping</a:t>
            </a:r>
            <a:r>
              <a:rPr lang="en-US" altLang="en-US" sz="1700" dirty="0">
                <a:solidFill>
                  <a:srgbClr val="0000FF"/>
                </a:solidFill>
              </a:rPr>
              <a:t> </a:t>
            </a:r>
            <a:r>
              <a:rPr lang="en-US" altLang="en-US" sz="1700" b="1" dirty="0">
                <a:solidFill>
                  <a:srgbClr val="0000FF"/>
                </a:solidFill>
              </a:rPr>
              <a:t>I</a:t>
            </a:r>
            <a:r>
              <a:rPr lang="en-US" altLang="en-US" sz="1600" dirty="0">
                <a:solidFill>
                  <a:srgbClr val="0000FF"/>
                </a:solidFill>
              </a:rPr>
              <a:t>nlay</a:t>
            </a:r>
          </a:p>
        </p:txBody>
      </p:sp>
      <p:sp>
        <p:nvSpPr>
          <p:cNvPr id="62" name="Text Box 36">
            <a:extLst>
              <a:ext uri="{FF2B5EF4-FFF2-40B4-BE49-F238E27FC236}">
                <a16:creationId xmlns:a16="http://schemas.microsoft.com/office/drawing/2014/main" id="{FD2E54F2-4187-4702-82CD-2EF75A517BFA}"/>
              </a:ext>
            </a:extLst>
          </p:cNvPr>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t>Other</a:t>
            </a:r>
          </a:p>
        </p:txBody>
      </p:sp>
      <p:sp>
        <p:nvSpPr>
          <p:cNvPr id="2" name="Frame 1">
            <a:extLst>
              <a:ext uri="{FF2B5EF4-FFF2-40B4-BE49-F238E27FC236}">
                <a16:creationId xmlns:a16="http://schemas.microsoft.com/office/drawing/2014/main" id="{7E2196BB-D8BA-45F3-ACB6-F7D771D93B73}"/>
              </a:ext>
            </a:extLst>
          </p:cNvPr>
          <p:cNvSpPr/>
          <p:nvPr/>
        </p:nvSpPr>
        <p:spPr>
          <a:xfrm>
            <a:off x="3200400" y="5905610"/>
            <a:ext cx="5483078" cy="45719"/>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63" name="TextBox 1">
            <a:extLst>
              <a:ext uri="{FF2B5EF4-FFF2-40B4-BE49-F238E27FC236}">
                <a16:creationId xmlns:a16="http://schemas.microsoft.com/office/drawing/2014/main" id="{D8806B13-8CF0-406C-98F0-D0C587042865}"/>
              </a:ext>
            </a:extLst>
          </p:cNvPr>
          <p:cNvSpPr txBox="1">
            <a:spLocks noChangeArrowheads="1"/>
          </p:cNvSpPr>
          <p:nvPr/>
        </p:nvSpPr>
        <p:spPr bwMode="auto">
          <a:xfrm>
            <a:off x="2087908" y="2831540"/>
            <a:ext cx="6827492" cy="2031325"/>
          </a:xfrm>
          <a:prstGeom prst="rect">
            <a:avLst/>
          </a:prstGeom>
          <a:solidFill>
            <a:schemeClr val="accent5">
              <a:lumMod val="75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chemeClr val="bg1">
                    <a:lumMod val="50000"/>
                  </a:schemeClr>
                </a:solidFill>
              </a:rPr>
              <a:t>In </a:t>
            </a:r>
            <a:r>
              <a:rPr lang="en-US" altLang="en-US" sz="1400" b="1" dirty="0">
                <a:solidFill>
                  <a:schemeClr val="bg1">
                    <a:lumMod val="50000"/>
                  </a:schemeClr>
                </a:solidFill>
              </a:rPr>
              <a:t>CK</a:t>
            </a:r>
            <a:r>
              <a:rPr lang="en-US" altLang="en-US" sz="1400" dirty="0">
                <a:solidFill>
                  <a:schemeClr val="bg1">
                    <a:lumMod val="50000"/>
                  </a:schemeClr>
                </a:solidFill>
              </a:rPr>
              <a:t>, a  thermal  probe is used to produce a set of focal corneal scars. The scars produce local corneal  steepening , thereby  increasing  convergence  and improving vision at near. </a:t>
            </a:r>
          </a:p>
          <a:p>
            <a:r>
              <a:rPr lang="en-US" altLang="en-US" sz="1400" dirty="0">
                <a:solidFill>
                  <a:schemeClr val="bg1">
                    <a:lumMod val="50000"/>
                  </a:schemeClr>
                </a:solidFill>
              </a:rPr>
              <a:t>The </a:t>
            </a:r>
            <a:r>
              <a:rPr lang="en-US" altLang="en-US" sz="1400" b="1" dirty="0">
                <a:solidFill>
                  <a:schemeClr val="bg1">
                    <a:lumMod val="50000"/>
                  </a:schemeClr>
                </a:solidFill>
              </a:rPr>
              <a:t>SAI </a:t>
            </a:r>
            <a:r>
              <a:rPr lang="en-US" altLang="en-US" sz="1400" dirty="0">
                <a:solidFill>
                  <a:schemeClr val="bg1">
                    <a:lumMod val="50000"/>
                  </a:schemeClr>
                </a:solidFill>
              </a:rPr>
              <a:t>is a </a:t>
            </a:r>
            <a:r>
              <a:rPr lang="en-US" altLang="en-US" sz="1400" b="1" dirty="0">
                <a:solidFill>
                  <a:schemeClr val="bg1">
                    <a:lumMod val="50000"/>
                  </a:schemeClr>
                </a:solidFill>
              </a:rPr>
              <a:t> </a:t>
            </a:r>
            <a:r>
              <a:rPr lang="en-US" altLang="en-US" sz="1400" dirty="0">
                <a:solidFill>
                  <a:schemeClr val="bg1">
                    <a:lumMod val="50000"/>
                  </a:schemeClr>
                </a:solidFill>
              </a:rPr>
              <a:t>tiny donut-shaped disc  that is implanted in  the central corneal stroma. Its central  aperture  produces a  pinhole  effect to improve near vision.</a:t>
            </a:r>
          </a:p>
          <a:p>
            <a:r>
              <a:rPr lang="en-US" altLang="en-US" sz="1400" dirty="0">
                <a:solidFill>
                  <a:srgbClr val="0000FF"/>
                </a:solidFill>
              </a:rPr>
              <a:t>Like the SAI, the </a:t>
            </a:r>
            <a:r>
              <a:rPr lang="en-US" altLang="en-US" sz="1400" b="1" dirty="0">
                <a:solidFill>
                  <a:srgbClr val="0000FF"/>
                </a:solidFill>
              </a:rPr>
              <a:t>CRI</a:t>
            </a:r>
            <a:r>
              <a:rPr lang="en-US" altLang="en-US" sz="1400" dirty="0">
                <a:solidFill>
                  <a:srgbClr val="0000FF"/>
                </a:solidFill>
              </a:rPr>
              <a:t> is a tiny device implanted in the central corneal stroma. However, its mechanism of action is different—it is  disc-shaped  with a central ‘bump’  that  increases  the curvature of the overlying corneal surface, which in turn increases corneal  convergence  and thus improves near vision. </a:t>
            </a:r>
          </a:p>
        </p:txBody>
      </p:sp>
      <p:sp>
        <p:nvSpPr>
          <p:cNvPr id="64" name="Oval 63">
            <a:extLst>
              <a:ext uri="{FF2B5EF4-FFF2-40B4-BE49-F238E27FC236}">
                <a16:creationId xmlns:a16="http://schemas.microsoft.com/office/drawing/2014/main" id="{3FC8FB60-B3FD-475C-85D6-87459BBEAEA5}"/>
              </a:ext>
            </a:extLst>
          </p:cNvPr>
          <p:cNvSpPr/>
          <p:nvPr/>
        </p:nvSpPr>
        <p:spPr>
          <a:xfrm>
            <a:off x="5334000" y="5446899"/>
            <a:ext cx="3419803" cy="64910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081577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CF3270-39B0-41A2-9B4E-A84D4D2D0200}" type="slidenum">
              <a:rPr lang="en-US" altLang="en-US" sz="1000"/>
              <a:pPr>
                <a:spcBef>
                  <a:spcPct val="0"/>
                </a:spcBef>
                <a:buClrTx/>
                <a:buSzTx/>
                <a:buFontTx/>
                <a:buNone/>
              </a:pPr>
              <a:t>178</a:t>
            </a:fld>
            <a:endParaRPr lang="en-US" altLang="en-US" sz="1000"/>
          </a:p>
        </p:txBody>
      </p:sp>
      <p:sp>
        <p:nvSpPr>
          <p:cNvPr id="49" name="Rectangle 2">
            <a:extLst>
              <a:ext uri="{FF2B5EF4-FFF2-40B4-BE49-F238E27FC236}">
                <a16:creationId xmlns:a16="http://schemas.microsoft.com/office/drawing/2014/main" id="{A7C9837B-472C-467A-AE2C-677A34ABB674}"/>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4" name="TextBox 3">
            <a:extLst>
              <a:ext uri="{FF2B5EF4-FFF2-40B4-BE49-F238E27FC236}">
                <a16:creationId xmlns:a16="http://schemas.microsoft.com/office/drawing/2014/main" id="{0693DBF9-36E8-4F87-9E34-B463A328722E}"/>
              </a:ext>
            </a:extLst>
          </p:cNvPr>
          <p:cNvSpPr txBox="1"/>
          <p:nvPr/>
        </p:nvSpPr>
        <p:spPr>
          <a:xfrm>
            <a:off x="4353066" y="6019800"/>
            <a:ext cx="582211" cy="369332"/>
          </a:xfrm>
          <a:prstGeom prst="rect">
            <a:avLst/>
          </a:prstGeom>
          <a:noFill/>
        </p:spPr>
        <p:txBody>
          <a:bodyPr wrap="none" rtlCol="0">
            <a:spAutoFit/>
          </a:bodyPr>
          <a:lstStyle/>
          <a:p>
            <a:pPr algn="ctr"/>
            <a:r>
              <a:rPr lang="en-US" dirty="0"/>
              <a:t>CRI</a:t>
            </a:r>
          </a:p>
        </p:txBody>
      </p:sp>
      <p:pic>
        <p:nvPicPr>
          <p:cNvPr id="5" name="Picture 4">
            <a:extLst>
              <a:ext uri="{FF2B5EF4-FFF2-40B4-BE49-F238E27FC236}">
                <a16:creationId xmlns:a16="http://schemas.microsoft.com/office/drawing/2014/main" id="{37AE06B6-6142-4EE7-BA6D-CCF092C518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8439" y="2123350"/>
            <a:ext cx="4493161" cy="2611299"/>
          </a:xfrm>
          <a:prstGeom prst="rect">
            <a:avLst/>
          </a:prstGeom>
        </p:spPr>
      </p:pic>
      <p:pic>
        <p:nvPicPr>
          <p:cNvPr id="6" name="Picture 2" descr="Raindrop® - Graystone LASIK">
            <a:extLst>
              <a:ext uri="{FF2B5EF4-FFF2-40B4-BE49-F238E27FC236}">
                <a16:creationId xmlns:a16="http://schemas.microsoft.com/office/drawing/2014/main" id="{F479C0B5-5CE7-4372-9A4E-740B29575C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3999"/>
            <a:ext cx="41751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94077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 Box 35">
            <a:extLst>
              <a:ext uri="{FF2B5EF4-FFF2-40B4-BE49-F238E27FC236}">
                <a16:creationId xmlns:a16="http://schemas.microsoft.com/office/drawing/2014/main" id="{847439BD-F329-4459-BD44-0035324586A7}"/>
              </a:ext>
            </a:extLst>
          </p:cNvPr>
          <p:cNvSpPr txBox="1">
            <a:spLocks noChangeArrowheads="1"/>
          </p:cNvSpPr>
          <p:nvPr/>
        </p:nvSpPr>
        <p:spPr bwMode="auto">
          <a:xfrm>
            <a:off x="8153400" y="4997242"/>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bg1">
                    <a:lumMod val="75000"/>
                  </a:schemeClr>
                </a:solidFill>
              </a:rPr>
              <a:t>CK</a:t>
            </a:r>
          </a:p>
        </p:txBody>
      </p:sp>
      <p:sp>
        <p:nvSpPr>
          <p:cNvPr id="54" name="Text Box 40">
            <a:extLst>
              <a:ext uri="{FF2B5EF4-FFF2-40B4-BE49-F238E27FC236}">
                <a16:creationId xmlns:a16="http://schemas.microsoft.com/office/drawing/2014/main" id="{FE597447-E0B2-4123-B6B9-D14E9F32E289}"/>
              </a:ext>
            </a:extLst>
          </p:cNvPr>
          <p:cNvSpPr txBox="1">
            <a:spLocks noChangeArrowheads="1"/>
          </p:cNvSpPr>
          <p:nvPr/>
        </p:nvSpPr>
        <p:spPr bwMode="auto">
          <a:xfrm>
            <a:off x="8153400" y="5309979"/>
            <a:ext cx="484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dirty="0">
                <a:solidFill>
                  <a:schemeClr val="bg1">
                    <a:lumMod val="75000"/>
                  </a:schemeClr>
                </a:solidFill>
              </a:rPr>
              <a:t>SAI</a:t>
            </a:r>
          </a:p>
        </p:txBody>
      </p:sp>
      <p:sp>
        <p:nvSpPr>
          <p:cNvPr id="56" name="Text Box 40">
            <a:extLst>
              <a:ext uri="{FF2B5EF4-FFF2-40B4-BE49-F238E27FC236}">
                <a16:creationId xmlns:a16="http://schemas.microsoft.com/office/drawing/2014/main" id="{745CC5AB-F9F8-4815-8825-76A0ECCD4FEA}"/>
              </a:ext>
            </a:extLst>
          </p:cNvPr>
          <p:cNvSpPr txBox="1">
            <a:spLocks noChangeArrowheads="1"/>
          </p:cNvSpPr>
          <p:nvPr/>
        </p:nvSpPr>
        <p:spPr bwMode="auto">
          <a:xfrm>
            <a:off x="8153400" y="5630654"/>
            <a:ext cx="493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bg1">
                    <a:lumMod val="75000"/>
                  </a:schemeClr>
                </a:solidFill>
              </a:rPr>
              <a:t>CRI</a:t>
            </a:r>
          </a:p>
        </p:txBody>
      </p:sp>
      <p:sp>
        <p:nvSpPr>
          <p:cNvPr id="59" name="Text Box 25">
            <a:extLst>
              <a:ext uri="{FF2B5EF4-FFF2-40B4-BE49-F238E27FC236}">
                <a16:creationId xmlns:a16="http://schemas.microsoft.com/office/drawing/2014/main" id="{B74985BD-0F28-4D21-A4BA-4C21D6AF639E}"/>
              </a:ext>
            </a:extLst>
          </p:cNvPr>
          <p:cNvSpPr txBox="1">
            <a:spLocks noChangeArrowheads="1"/>
          </p:cNvSpPr>
          <p:nvPr/>
        </p:nvSpPr>
        <p:spPr bwMode="auto">
          <a:xfrm>
            <a:off x="5497853" y="4963940"/>
            <a:ext cx="243688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C</a:t>
            </a:r>
            <a:r>
              <a:rPr lang="en-US" altLang="en-US" sz="1600" dirty="0">
                <a:solidFill>
                  <a:schemeClr val="bg1">
                    <a:lumMod val="75000"/>
                  </a:schemeClr>
                </a:solidFill>
              </a:rPr>
              <a:t>onductive </a:t>
            </a:r>
            <a:r>
              <a:rPr lang="en-US" altLang="en-US" sz="1700" b="1" dirty="0">
                <a:solidFill>
                  <a:schemeClr val="bg1">
                    <a:lumMod val="75000"/>
                  </a:schemeClr>
                </a:solidFill>
              </a:rPr>
              <a:t>K</a:t>
            </a:r>
            <a:r>
              <a:rPr lang="en-US" altLang="en-US" sz="1600" dirty="0">
                <a:solidFill>
                  <a:schemeClr val="bg1">
                    <a:lumMod val="75000"/>
                  </a:schemeClr>
                </a:solidFill>
              </a:rPr>
              <a:t>eratoplasty</a:t>
            </a:r>
          </a:p>
        </p:txBody>
      </p:sp>
      <p:sp>
        <p:nvSpPr>
          <p:cNvPr id="75778" name="Text Box 3"/>
          <p:cNvSpPr txBox="1">
            <a:spLocks noChangeArrowheads="1"/>
          </p:cNvSpPr>
          <p:nvPr/>
        </p:nvSpPr>
        <p:spPr bwMode="auto">
          <a:xfrm>
            <a:off x="3960813" y="762000"/>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7577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75780" name="Text Box 5"/>
          <p:cNvSpPr txBox="1">
            <a:spLocks noChangeArrowheads="1"/>
          </p:cNvSpPr>
          <p:nvPr/>
        </p:nvSpPr>
        <p:spPr bwMode="auto">
          <a:xfrm>
            <a:off x="4416278" y="3048000"/>
            <a:ext cx="1146468"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7578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2" name="Line 7"/>
          <p:cNvSpPr>
            <a:spLocks noChangeShapeType="1"/>
          </p:cNvSpPr>
          <p:nvPr/>
        </p:nvSpPr>
        <p:spPr bwMode="auto">
          <a:xfrm>
            <a:off x="4724400" y="1474788"/>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3" name="Line 8"/>
          <p:cNvSpPr>
            <a:spLocks noChangeShapeType="1"/>
          </p:cNvSpPr>
          <p:nvPr/>
        </p:nvSpPr>
        <p:spPr bwMode="auto">
          <a:xfrm flipH="1">
            <a:off x="5424488"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4" name="Line 9"/>
          <p:cNvSpPr>
            <a:spLocks noChangeShapeType="1"/>
          </p:cNvSpPr>
          <p:nvPr/>
        </p:nvSpPr>
        <p:spPr bwMode="auto">
          <a:xfrm>
            <a:off x="6583363" y="2544763"/>
            <a:ext cx="1417637" cy="415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5" name="Text Box 36"/>
          <p:cNvSpPr txBox="1">
            <a:spLocks noChangeArrowheads="1"/>
          </p:cNvSpPr>
          <p:nvPr/>
        </p:nvSpPr>
        <p:spPr bwMode="auto">
          <a:xfrm>
            <a:off x="6248400" y="3068638"/>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solidFill>
                  <a:schemeClr val="bg1">
                    <a:lumMod val="75000"/>
                  </a:schemeClr>
                </a:solidFill>
              </a:rPr>
              <a:t>Laser</a:t>
            </a:r>
          </a:p>
        </p:txBody>
      </p:sp>
      <p:sp>
        <p:nvSpPr>
          <p:cNvPr id="757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6EF3252-6681-4659-95F8-1003B78F1A8A}" type="slidenum">
              <a:rPr lang="en-US" altLang="en-US" sz="1000" smtClean="0"/>
              <a:pPr>
                <a:spcBef>
                  <a:spcPct val="0"/>
                </a:spcBef>
                <a:buClrTx/>
                <a:buSzTx/>
                <a:buFontTx/>
                <a:buNone/>
              </a:pPr>
              <a:t>179</a:t>
            </a:fld>
            <a:endParaRPr lang="en-US" altLang="en-US" sz="1000"/>
          </a:p>
        </p:txBody>
      </p:sp>
      <p:sp>
        <p:nvSpPr>
          <p:cNvPr id="75792" name="Rectangle 2"/>
          <p:cNvSpPr>
            <a:spLocks noGrp="1" noChangeArrowheads="1"/>
          </p:cNvSpPr>
          <p:nvPr>
            <p:ph type="title"/>
          </p:nvPr>
        </p:nvSpPr>
        <p:spPr>
          <a:xfrm>
            <a:off x="457200" y="122238"/>
            <a:ext cx="7543800" cy="555625"/>
          </a:xfrm>
        </p:spPr>
        <p:txBody>
          <a:bodyPr/>
          <a:lstStyle/>
          <a:p>
            <a:pPr eaLnBrk="1" hangingPunct="1"/>
            <a:r>
              <a:rPr lang="en-US" altLang="en-US" sz="3200" b="0" dirty="0"/>
              <a:t>Refractive Surgery Overview</a:t>
            </a:r>
          </a:p>
        </p:txBody>
      </p:sp>
      <p:sp>
        <p:nvSpPr>
          <p:cNvPr id="75794" name="Text Box 4"/>
          <p:cNvSpPr txBox="1">
            <a:spLocks noChangeArrowheads="1"/>
          </p:cNvSpPr>
          <p:nvPr/>
        </p:nvSpPr>
        <p:spPr bwMode="auto">
          <a:xfrm>
            <a:off x="1403350"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75795"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Pseudophakic</a:t>
            </a:r>
          </a:p>
        </p:txBody>
      </p:sp>
      <p:sp>
        <p:nvSpPr>
          <p:cNvPr id="75796"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7"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8"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cxnSp>
        <p:nvCxnSpPr>
          <p:cNvPr id="14" name="Straight Arrow Connector 13"/>
          <p:cNvCxnSpPr>
            <a:stCxn id="75783" idx="0"/>
          </p:cNvCxnSpPr>
          <p:nvPr/>
        </p:nvCxnSpPr>
        <p:spPr>
          <a:xfrm>
            <a:off x="6583363" y="2522538"/>
            <a:ext cx="0" cy="4492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Line 11">
            <a:extLst>
              <a:ext uri="{FF2B5EF4-FFF2-40B4-BE49-F238E27FC236}">
                <a16:creationId xmlns:a16="http://schemas.microsoft.com/office/drawing/2014/main" id="{875003D2-F497-4AFF-93D3-904C47FEA379}"/>
              </a:ext>
            </a:extLst>
          </p:cNvPr>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3">
            <a:extLst>
              <a:ext uri="{FF2B5EF4-FFF2-40B4-BE49-F238E27FC236}">
                <a16:creationId xmlns:a16="http://schemas.microsoft.com/office/drawing/2014/main" id="{17085238-D0F2-41D2-B701-51BEB9A7AD1A}"/>
              </a:ext>
            </a:extLst>
          </p:cNvPr>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5">
            <a:extLst>
              <a:ext uri="{FF2B5EF4-FFF2-40B4-BE49-F238E27FC236}">
                <a16:creationId xmlns:a16="http://schemas.microsoft.com/office/drawing/2014/main" id="{594AEAD0-AC3F-47EB-8BDF-7449769FF754}"/>
              </a:ext>
            </a:extLst>
          </p:cNvPr>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1">
            <a:extLst>
              <a:ext uri="{FF2B5EF4-FFF2-40B4-BE49-F238E27FC236}">
                <a16:creationId xmlns:a16="http://schemas.microsoft.com/office/drawing/2014/main" id="{8006F3EE-2D34-424C-A3FC-DF34FB3A14C6}"/>
              </a:ext>
            </a:extLst>
          </p:cNvPr>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3">
            <a:extLst>
              <a:ext uri="{FF2B5EF4-FFF2-40B4-BE49-F238E27FC236}">
                <a16:creationId xmlns:a16="http://schemas.microsoft.com/office/drawing/2014/main" id="{B420A104-E742-4025-B2C6-48E8B991CCA9}"/>
              </a:ext>
            </a:extLst>
          </p:cNvPr>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5">
            <a:extLst>
              <a:ext uri="{FF2B5EF4-FFF2-40B4-BE49-F238E27FC236}">
                <a16:creationId xmlns:a16="http://schemas.microsoft.com/office/drawing/2014/main" id="{C27F41C3-22E0-4253-B5CD-1628190B702C}"/>
              </a:ext>
            </a:extLst>
          </p:cNvPr>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cxnSp>
        <p:nvCxnSpPr>
          <p:cNvPr id="25" name="Straight Connector 24">
            <a:extLst>
              <a:ext uri="{FF2B5EF4-FFF2-40B4-BE49-F238E27FC236}">
                <a16:creationId xmlns:a16="http://schemas.microsoft.com/office/drawing/2014/main" id="{2F0E6575-37AF-43A8-B59F-A9659165FD9B}"/>
              </a:ext>
            </a:extLst>
          </p:cNvPr>
          <p:cNvCxnSpPr/>
          <p:nvPr/>
        </p:nvCxnSpPr>
        <p:spPr>
          <a:xfrm>
            <a:off x="6400800" y="3429000"/>
            <a:ext cx="0" cy="1371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 Box 35">
            <a:extLst>
              <a:ext uri="{FF2B5EF4-FFF2-40B4-BE49-F238E27FC236}">
                <a16:creationId xmlns:a16="http://schemas.microsoft.com/office/drawing/2014/main" id="{224E2072-3937-4C60-B2D4-6266344C5CBB}"/>
              </a:ext>
            </a:extLst>
          </p:cNvPr>
          <p:cNvSpPr txBox="1">
            <a:spLocks noChangeArrowheads="1"/>
          </p:cNvSpPr>
          <p:nvPr/>
        </p:nvSpPr>
        <p:spPr bwMode="auto">
          <a:xfrm>
            <a:off x="6530381" y="3429006"/>
            <a:ext cx="55496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27" name="Text Box 37">
            <a:extLst>
              <a:ext uri="{FF2B5EF4-FFF2-40B4-BE49-F238E27FC236}">
                <a16:creationId xmlns:a16="http://schemas.microsoft.com/office/drawing/2014/main" id="{6D2C7C62-6908-4663-B635-5164A6F722DA}"/>
              </a:ext>
            </a:extLst>
          </p:cNvPr>
          <p:cNvSpPr txBox="1">
            <a:spLocks noChangeArrowheads="1"/>
          </p:cNvSpPr>
          <p:nvPr/>
        </p:nvSpPr>
        <p:spPr bwMode="auto">
          <a:xfrm>
            <a:off x="6533556" y="3733806"/>
            <a:ext cx="76495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28" name="Text Box 37">
            <a:extLst>
              <a:ext uri="{FF2B5EF4-FFF2-40B4-BE49-F238E27FC236}">
                <a16:creationId xmlns:a16="http://schemas.microsoft.com/office/drawing/2014/main" id="{CD492C5B-F700-4065-9F56-38E1AE7A9DE2}"/>
              </a:ext>
            </a:extLst>
          </p:cNvPr>
          <p:cNvSpPr txBox="1">
            <a:spLocks noChangeArrowheads="1"/>
          </p:cNvSpPr>
          <p:nvPr/>
        </p:nvSpPr>
        <p:spPr bwMode="auto">
          <a:xfrm>
            <a:off x="6549431" y="4343406"/>
            <a:ext cx="694421"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29" name="Text Box 40">
            <a:extLst>
              <a:ext uri="{FF2B5EF4-FFF2-40B4-BE49-F238E27FC236}">
                <a16:creationId xmlns:a16="http://schemas.microsoft.com/office/drawing/2014/main" id="{6A206956-31B0-4485-BC75-F4729D8B3CD6}"/>
              </a:ext>
            </a:extLst>
          </p:cNvPr>
          <p:cNvSpPr txBox="1">
            <a:spLocks noChangeArrowheads="1"/>
          </p:cNvSpPr>
          <p:nvPr/>
        </p:nvSpPr>
        <p:spPr bwMode="auto">
          <a:xfrm>
            <a:off x="6543087" y="4648206"/>
            <a:ext cx="73289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30" name="Text Box 40">
            <a:extLst>
              <a:ext uri="{FF2B5EF4-FFF2-40B4-BE49-F238E27FC236}">
                <a16:creationId xmlns:a16="http://schemas.microsoft.com/office/drawing/2014/main" id="{72DA77EC-16CE-40F2-8501-BCBA4588F62F}"/>
              </a:ext>
            </a:extLst>
          </p:cNvPr>
          <p:cNvSpPr txBox="1">
            <a:spLocks noChangeArrowheads="1"/>
          </p:cNvSpPr>
          <p:nvPr/>
        </p:nvSpPr>
        <p:spPr bwMode="auto">
          <a:xfrm>
            <a:off x="6530381" y="4038606"/>
            <a:ext cx="1013419"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31" name="Line 10">
            <a:extLst>
              <a:ext uri="{FF2B5EF4-FFF2-40B4-BE49-F238E27FC236}">
                <a16:creationId xmlns:a16="http://schemas.microsoft.com/office/drawing/2014/main" id="{15ACC7BA-4575-42F4-9F7D-3D5B281D7B72}"/>
              </a:ext>
            </a:extLst>
          </p:cNvPr>
          <p:cNvSpPr>
            <a:spLocks noChangeShapeType="1"/>
          </p:cNvSpPr>
          <p:nvPr/>
        </p:nvSpPr>
        <p:spPr bwMode="auto">
          <a:xfrm>
            <a:off x="4868863" y="34064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2" name="Line 11">
            <a:extLst>
              <a:ext uri="{FF2B5EF4-FFF2-40B4-BE49-F238E27FC236}">
                <a16:creationId xmlns:a16="http://schemas.microsoft.com/office/drawing/2014/main" id="{4E9DE7DE-8D8F-4E4B-AF40-C6772745F552}"/>
              </a:ext>
            </a:extLst>
          </p:cNvPr>
          <p:cNvSpPr>
            <a:spLocks noChangeShapeType="1"/>
          </p:cNvSpPr>
          <p:nvPr/>
        </p:nvSpPr>
        <p:spPr bwMode="auto">
          <a:xfrm>
            <a:off x="4724400" y="35588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3" name="Line 12">
            <a:extLst>
              <a:ext uri="{FF2B5EF4-FFF2-40B4-BE49-F238E27FC236}">
                <a16:creationId xmlns:a16="http://schemas.microsoft.com/office/drawing/2014/main" id="{631B6E9D-AA65-47BE-AED9-27AA6CC1B6AC}"/>
              </a:ext>
            </a:extLst>
          </p:cNvPr>
          <p:cNvSpPr>
            <a:spLocks noChangeShapeType="1"/>
          </p:cNvSpPr>
          <p:nvPr/>
        </p:nvSpPr>
        <p:spPr bwMode="auto">
          <a:xfrm>
            <a:off x="4868863" y="35588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4" name="Line 13">
            <a:extLst>
              <a:ext uri="{FF2B5EF4-FFF2-40B4-BE49-F238E27FC236}">
                <a16:creationId xmlns:a16="http://schemas.microsoft.com/office/drawing/2014/main" id="{869F0C8A-D764-4F7C-9049-488452FA4697}"/>
              </a:ext>
            </a:extLst>
          </p:cNvPr>
          <p:cNvSpPr>
            <a:spLocks noChangeShapeType="1"/>
          </p:cNvSpPr>
          <p:nvPr/>
        </p:nvSpPr>
        <p:spPr bwMode="auto">
          <a:xfrm>
            <a:off x="4724400" y="38636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5" name="Line 14">
            <a:extLst>
              <a:ext uri="{FF2B5EF4-FFF2-40B4-BE49-F238E27FC236}">
                <a16:creationId xmlns:a16="http://schemas.microsoft.com/office/drawing/2014/main" id="{89252AA7-D550-48AA-A6EB-2B05998E5CAB}"/>
              </a:ext>
            </a:extLst>
          </p:cNvPr>
          <p:cNvSpPr>
            <a:spLocks noChangeShapeType="1"/>
          </p:cNvSpPr>
          <p:nvPr/>
        </p:nvSpPr>
        <p:spPr bwMode="auto">
          <a:xfrm>
            <a:off x="4868863" y="38636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6" name="Line 15">
            <a:extLst>
              <a:ext uri="{FF2B5EF4-FFF2-40B4-BE49-F238E27FC236}">
                <a16:creationId xmlns:a16="http://schemas.microsoft.com/office/drawing/2014/main" id="{4D5000C4-91C9-4572-B020-5FA46CDCDD4B}"/>
              </a:ext>
            </a:extLst>
          </p:cNvPr>
          <p:cNvSpPr>
            <a:spLocks noChangeShapeType="1"/>
          </p:cNvSpPr>
          <p:nvPr/>
        </p:nvSpPr>
        <p:spPr bwMode="auto">
          <a:xfrm>
            <a:off x="4724400" y="41684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0" name="Text Box 35">
            <a:extLst>
              <a:ext uri="{FF2B5EF4-FFF2-40B4-BE49-F238E27FC236}">
                <a16:creationId xmlns:a16="http://schemas.microsoft.com/office/drawing/2014/main" id="{7DEF46B5-F715-4B7B-B0EB-BEED7FB46E78}"/>
              </a:ext>
            </a:extLst>
          </p:cNvPr>
          <p:cNvSpPr txBox="1">
            <a:spLocks noChangeArrowheads="1"/>
          </p:cNvSpPr>
          <p:nvPr/>
        </p:nvSpPr>
        <p:spPr bwMode="auto">
          <a:xfrm>
            <a:off x="4953002" y="3406428"/>
            <a:ext cx="444352"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RK</a:t>
            </a:r>
          </a:p>
        </p:txBody>
      </p:sp>
      <p:sp>
        <p:nvSpPr>
          <p:cNvPr id="41" name="Text Box 37">
            <a:extLst>
              <a:ext uri="{FF2B5EF4-FFF2-40B4-BE49-F238E27FC236}">
                <a16:creationId xmlns:a16="http://schemas.microsoft.com/office/drawing/2014/main" id="{685BA597-D6CD-48E2-B397-261D284FAA9A}"/>
              </a:ext>
            </a:extLst>
          </p:cNvPr>
          <p:cNvSpPr txBox="1">
            <a:spLocks noChangeArrowheads="1"/>
          </p:cNvSpPr>
          <p:nvPr/>
        </p:nvSpPr>
        <p:spPr bwMode="auto">
          <a:xfrm>
            <a:off x="4956177" y="3711228"/>
            <a:ext cx="425116"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AK</a:t>
            </a:r>
          </a:p>
        </p:txBody>
      </p:sp>
      <p:sp>
        <p:nvSpPr>
          <p:cNvPr id="42" name="Text Box 40">
            <a:extLst>
              <a:ext uri="{FF2B5EF4-FFF2-40B4-BE49-F238E27FC236}">
                <a16:creationId xmlns:a16="http://schemas.microsoft.com/office/drawing/2014/main" id="{B69419A3-D750-4693-85FB-00936E09DEC1}"/>
              </a:ext>
            </a:extLst>
          </p:cNvPr>
          <p:cNvSpPr txBox="1">
            <a:spLocks noChangeArrowheads="1"/>
          </p:cNvSpPr>
          <p:nvPr/>
        </p:nvSpPr>
        <p:spPr bwMode="auto">
          <a:xfrm>
            <a:off x="4953000" y="4016028"/>
            <a:ext cx="473206"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LRI</a:t>
            </a:r>
          </a:p>
        </p:txBody>
      </p:sp>
      <p:sp>
        <p:nvSpPr>
          <p:cNvPr id="44" name="Line 10">
            <a:extLst>
              <a:ext uri="{FF2B5EF4-FFF2-40B4-BE49-F238E27FC236}">
                <a16:creationId xmlns:a16="http://schemas.microsoft.com/office/drawing/2014/main" id="{9A527789-E390-4240-9032-9352797E20D8}"/>
              </a:ext>
            </a:extLst>
          </p:cNvPr>
          <p:cNvSpPr>
            <a:spLocks noChangeShapeType="1"/>
          </p:cNvSpPr>
          <p:nvPr/>
        </p:nvSpPr>
        <p:spPr bwMode="auto">
          <a:xfrm>
            <a:off x="7975929" y="3382963"/>
            <a:ext cx="17134" cy="18319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11">
            <a:extLst>
              <a:ext uri="{FF2B5EF4-FFF2-40B4-BE49-F238E27FC236}">
                <a16:creationId xmlns:a16="http://schemas.microsoft.com/office/drawing/2014/main" id="{6927E435-4353-4B53-B7F0-070035D490ED}"/>
              </a:ext>
            </a:extLst>
          </p:cNvPr>
          <p:cNvSpPr>
            <a:spLocks noChangeShapeType="1"/>
          </p:cNvSpPr>
          <p:nvPr/>
        </p:nvSpPr>
        <p:spPr bwMode="auto">
          <a:xfrm>
            <a:off x="7900988" y="5149642"/>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6" name="Line 12">
            <a:extLst>
              <a:ext uri="{FF2B5EF4-FFF2-40B4-BE49-F238E27FC236}">
                <a16:creationId xmlns:a16="http://schemas.microsoft.com/office/drawing/2014/main" id="{719083F7-C4ED-4439-9581-37C9FCDC3E32}"/>
              </a:ext>
            </a:extLst>
          </p:cNvPr>
          <p:cNvSpPr>
            <a:spLocks noChangeShapeType="1"/>
          </p:cNvSpPr>
          <p:nvPr/>
        </p:nvSpPr>
        <p:spPr bwMode="auto">
          <a:xfrm>
            <a:off x="7993063" y="5149642"/>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7" name="Line 13">
            <a:extLst>
              <a:ext uri="{FF2B5EF4-FFF2-40B4-BE49-F238E27FC236}">
                <a16:creationId xmlns:a16="http://schemas.microsoft.com/office/drawing/2014/main" id="{EB1CD613-41F6-421B-909B-8B7CF5F3DBA7}"/>
              </a:ext>
            </a:extLst>
          </p:cNvPr>
          <p:cNvSpPr>
            <a:spLocks noChangeShapeType="1"/>
          </p:cNvSpPr>
          <p:nvPr/>
        </p:nvSpPr>
        <p:spPr bwMode="auto">
          <a:xfrm>
            <a:off x="7900988" y="5454442"/>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8" name="Line 14">
            <a:extLst>
              <a:ext uri="{FF2B5EF4-FFF2-40B4-BE49-F238E27FC236}">
                <a16:creationId xmlns:a16="http://schemas.microsoft.com/office/drawing/2014/main" id="{CE299009-3CA4-4E96-9F4C-908FBC302C77}"/>
              </a:ext>
            </a:extLst>
          </p:cNvPr>
          <p:cNvSpPr>
            <a:spLocks noChangeShapeType="1"/>
          </p:cNvSpPr>
          <p:nvPr/>
        </p:nvSpPr>
        <p:spPr bwMode="auto">
          <a:xfrm>
            <a:off x="7993063" y="5454442"/>
            <a:ext cx="23812" cy="9445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15">
            <a:extLst>
              <a:ext uri="{FF2B5EF4-FFF2-40B4-BE49-F238E27FC236}">
                <a16:creationId xmlns:a16="http://schemas.microsoft.com/office/drawing/2014/main" id="{4DD4B1FE-97FD-445F-94A9-BD227A3AED11}"/>
              </a:ext>
            </a:extLst>
          </p:cNvPr>
          <p:cNvSpPr>
            <a:spLocks noChangeShapeType="1"/>
          </p:cNvSpPr>
          <p:nvPr/>
        </p:nvSpPr>
        <p:spPr bwMode="auto">
          <a:xfrm>
            <a:off x="7900988" y="5759242"/>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50" name="Line 13">
            <a:extLst>
              <a:ext uri="{FF2B5EF4-FFF2-40B4-BE49-F238E27FC236}">
                <a16:creationId xmlns:a16="http://schemas.microsoft.com/office/drawing/2014/main" id="{6E38F7FF-ECB9-4242-B452-045797E2223D}"/>
              </a:ext>
            </a:extLst>
          </p:cNvPr>
          <p:cNvSpPr>
            <a:spLocks noChangeShapeType="1"/>
          </p:cNvSpPr>
          <p:nvPr/>
        </p:nvSpPr>
        <p:spPr bwMode="auto">
          <a:xfrm>
            <a:off x="7908925" y="6081504"/>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52" name="Text Box 37">
            <a:extLst>
              <a:ext uri="{FF2B5EF4-FFF2-40B4-BE49-F238E27FC236}">
                <a16:creationId xmlns:a16="http://schemas.microsoft.com/office/drawing/2014/main" id="{22866A5B-1203-4110-B046-E45892F5ECC7}"/>
              </a:ext>
            </a:extLst>
          </p:cNvPr>
          <p:cNvSpPr txBox="1">
            <a:spLocks noChangeArrowheads="1"/>
          </p:cNvSpPr>
          <p:nvPr/>
        </p:nvSpPr>
        <p:spPr bwMode="auto">
          <a:xfrm>
            <a:off x="8156575" y="6238667"/>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bg1">
                    <a:lumMod val="75000"/>
                  </a:schemeClr>
                </a:solidFill>
              </a:rPr>
              <a:t>ICRS</a:t>
            </a:r>
          </a:p>
        </p:txBody>
      </p:sp>
      <p:sp>
        <p:nvSpPr>
          <p:cNvPr id="53" name="Text Box 40">
            <a:extLst>
              <a:ext uri="{FF2B5EF4-FFF2-40B4-BE49-F238E27FC236}">
                <a16:creationId xmlns:a16="http://schemas.microsoft.com/office/drawing/2014/main" id="{84D82AF7-AF97-47EB-99F3-42407CDA2474}"/>
              </a:ext>
            </a:extLst>
          </p:cNvPr>
          <p:cNvSpPr txBox="1">
            <a:spLocks noChangeArrowheads="1"/>
          </p:cNvSpPr>
          <p:nvPr/>
        </p:nvSpPr>
        <p:spPr bwMode="auto">
          <a:xfrm>
            <a:off x="8161337" y="5937042"/>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t>CXL</a:t>
            </a:r>
          </a:p>
        </p:txBody>
      </p:sp>
      <p:sp>
        <p:nvSpPr>
          <p:cNvPr id="55" name="Line 15">
            <a:extLst>
              <a:ext uri="{FF2B5EF4-FFF2-40B4-BE49-F238E27FC236}">
                <a16:creationId xmlns:a16="http://schemas.microsoft.com/office/drawing/2014/main" id="{5BECD71A-D8DE-4C6C-BFC3-4CD904AF1AC3}"/>
              </a:ext>
            </a:extLst>
          </p:cNvPr>
          <p:cNvSpPr>
            <a:spLocks noChangeShapeType="1"/>
          </p:cNvSpPr>
          <p:nvPr/>
        </p:nvSpPr>
        <p:spPr bwMode="auto">
          <a:xfrm>
            <a:off x="7924800" y="6400592"/>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57" name="Text Box 25">
            <a:extLst>
              <a:ext uri="{FF2B5EF4-FFF2-40B4-BE49-F238E27FC236}">
                <a16:creationId xmlns:a16="http://schemas.microsoft.com/office/drawing/2014/main" id="{AF1AA7E0-1139-4996-863C-0964AE815295}"/>
              </a:ext>
            </a:extLst>
          </p:cNvPr>
          <p:cNvSpPr txBox="1">
            <a:spLocks noChangeArrowheads="1"/>
          </p:cNvSpPr>
          <p:nvPr/>
        </p:nvSpPr>
        <p:spPr bwMode="auto">
          <a:xfrm>
            <a:off x="4434763" y="6199257"/>
            <a:ext cx="3534942"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I</a:t>
            </a:r>
            <a:r>
              <a:rPr lang="en-US" altLang="en-US" sz="1600" dirty="0">
                <a:solidFill>
                  <a:schemeClr val="bg1">
                    <a:lumMod val="75000"/>
                  </a:schemeClr>
                </a:solidFill>
              </a:rPr>
              <a:t>ntrastromal </a:t>
            </a:r>
            <a:r>
              <a:rPr lang="en-US" altLang="en-US" sz="1700" b="1" dirty="0">
                <a:solidFill>
                  <a:schemeClr val="bg1">
                    <a:lumMod val="75000"/>
                  </a:schemeClr>
                </a:solidFill>
              </a:rPr>
              <a:t>C</a:t>
            </a:r>
            <a:r>
              <a:rPr lang="en-US" altLang="en-US" sz="1600" dirty="0">
                <a:solidFill>
                  <a:schemeClr val="bg1">
                    <a:lumMod val="75000"/>
                  </a:schemeClr>
                </a:solidFill>
              </a:rPr>
              <a:t>orneal </a:t>
            </a:r>
            <a:r>
              <a:rPr lang="en-US" altLang="en-US" sz="1700" b="1" dirty="0">
                <a:solidFill>
                  <a:schemeClr val="bg1">
                    <a:lumMod val="75000"/>
                  </a:schemeClr>
                </a:solidFill>
              </a:rPr>
              <a:t>R</a:t>
            </a:r>
            <a:r>
              <a:rPr lang="en-US" altLang="en-US" sz="1600" dirty="0">
                <a:solidFill>
                  <a:schemeClr val="bg1">
                    <a:lumMod val="75000"/>
                  </a:schemeClr>
                </a:solidFill>
              </a:rPr>
              <a:t>ing </a:t>
            </a:r>
            <a:r>
              <a:rPr lang="en-US" altLang="en-US" sz="1700" b="1" dirty="0">
                <a:solidFill>
                  <a:schemeClr val="bg1">
                    <a:lumMod val="75000"/>
                  </a:schemeClr>
                </a:solidFill>
              </a:rPr>
              <a:t>S</a:t>
            </a:r>
            <a:r>
              <a:rPr lang="en-US" altLang="en-US" sz="1600" dirty="0">
                <a:solidFill>
                  <a:schemeClr val="bg1">
                    <a:lumMod val="75000"/>
                  </a:schemeClr>
                </a:solidFill>
              </a:rPr>
              <a:t>egments</a:t>
            </a:r>
          </a:p>
        </p:txBody>
      </p:sp>
      <p:sp>
        <p:nvSpPr>
          <p:cNvPr id="58" name="Text Box 25">
            <a:extLst>
              <a:ext uri="{FF2B5EF4-FFF2-40B4-BE49-F238E27FC236}">
                <a16:creationId xmlns:a16="http://schemas.microsoft.com/office/drawing/2014/main" id="{9FFB1EB1-E721-4D0E-938A-B988B363FFC2}"/>
              </a:ext>
            </a:extLst>
          </p:cNvPr>
          <p:cNvSpPr txBox="1">
            <a:spLocks noChangeArrowheads="1"/>
          </p:cNvSpPr>
          <p:nvPr/>
        </p:nvSpPr>
        <p:spPr bwMode="auto">
          <a:xfrm>
            <a:off x="5846987" y="5272777"/>
            <a:ext cx="207781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S</a:t>
            </a:r>
            <a:r>
              <a:rPr lang="en-US" altLang="en-US" sz="1600" dirty="0">
                <a:solidFill>
                  <a:schemeClr val="bg1">
                    <a:lumMod val="75000"/>
                  </a:schemeClr>
                </a:solidFill>
              </a:rPr>
              <a:t>mall</a:t>
            </a:r>
            <a:r>
              <a:rPr lang="en-US" altLang="en-US" sz="1700" dirty="0">
                <a:solidFill>
                  <a:schemeClr val="bg1">
                    <a:lumMod val="75000"/>
                  </a:schemeClr>
                </a:solidFill>
              </a:rPr>
              <a:t> </a:t>
            </a:r>
            <a:r>
              <a:rPr lang="en-US" altLang="en-US" sz="1700" b="1" dirty="0">
                <a:solidFill>
                  <a:schemeClr val="bg1">
                    <a:lumMod val="75000"/>
                  </a:schemeClr>
                </a:solidFill>
              </a:rPr>
              <a:t>A</a:t>
            </a:r>
            <a:r>
              <a:rPr lang="en-US" altLang="en-US" sz="1600" dirty="0">
                <a:solidFill>
                  <a:schemeClr val="bg1">
                    <a:lumMod val="75000"/>
                  </a:schemeClr>
                </a:solidFill>
              </a:rPr>
              <a:t>perture</a:t>
            </a:r>
            <a:r>
              <a:rPr lang="en-US" altLang="en-US" sz="17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nlay</a:t>
            </a:r>
          </a:p>
        </p:txBody>
      </p:sp>
      <p:sp>
        <p:nvSpPr>
          <p:cNvPr id="60" name="Text Box 25">
            <a:extLst>
              <a:ext uri="{FF2B5EF4-FFF2-40B4-BE49-F238E27FC236}">
                <a16:creationId xmlns:a16="http://schemas.microsoft.com/office/drawing/2014/main" id="{7A954115-1074-425A-976D-93E9F3531E73}"/>
              </a:ext>
            </a:extLst>
          </p:cNvPr>
          <p:cNvSpPr txBox="1">
            <a:spLocks noChangeArrowheads="1"/>
          </p:cNvSpPr>
          <p:nvPr/>
        </p:nvSpPr>
        <p:spPr bwMode="auto">
          <a:xfrm>
            <a:off x="5494748" y="5891074"/>
            <a:ext cx="246894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t>C</a:t>
            </a:r>
            <a:r>
              <a:rPr lang="en-US" altLang="en-US" sz="1600" dirty="0"/>
              <a:t>orneal </a:t>
            </a:r>
            <a:r>
              <a:rPr lang="en-US" altLang="en-US" sz="1700" b="1" dirty="0"/>
              <a:t>CROSS</a:t>
            </a:r>
            <a:r>
              <a:rPr lang="en-US" altLang="en-US" sz="1600" dirty="0"/>
              <a:t> </a:t>
            </a:r>
            <a:r>
              <a:rPr lang="en-US" altLang="en-US" sz="1700" b="1" dirty="0"/>
              <a:t>L</a:t>
            </a:r>
            <a:r>
              <a:rPr lang="en-US" altLang="en-US" sz="1600" dirty="0"/>
              <a:t>inking</a:t>
            </a:r>
          </a:p>
        </p:txBody>
      </p:sp>
      <p:sp>
        <p:nvSpPr>
          <p:cNvPr id="61" name="Text Box 25">
            <a:extLst>
              <a:ext uri="{FF2B5EF4-FFF2-40B4-BE49-F238E27FC236}">
                <a16:creationId xmlns:a16="http://schemas.microsoft.com/office/drawing/2014/main" id="{10027FF6-B77F-4F32-8353-5C0E4C9CCC5F}"/>
              </a:ext>
            </a:extLst>
          </p:cNvPr>
          <p:cNvSpPr txBox="1">
            <a:spLocks noChangeArrowheads="1"/>
          </p:cNvSpPr>
          <p:nvPr/>
        </p:nvSpPr>
        <p:spPr bwMode="auto">
          <a:xfrm>
            <a:off x="5462266" y="5572780"/>
            <a:ext cx="246253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C</a:t>
            </a:r>
            <a:r>
              <a:rPr lang="en-US" altLang="en-US" sz="1600" dirty="0">
                <a:solidFill>
                  <a:schemeClr val="bg1">
                    <a:lumMod val="75000"/>
                  </a:schemeClr>
                </a:solidFill>
              </a:rPr>
              <a:t>orneal</a:t>
            </a:r>
            <a:r>
              <a:rPr lang="en-US" altLang="en-US" sz="1700" dirty="0">
                <a:solidFill>
                  <a:schemeClr val="bg1">
                    <a:lumMod val="75000"/>
                  </a:schemeClr>
                </a:solidFill>
              </a:rPr>
              <a:t> </a:t>
            </a:r>
            <a:r>
              <a:rPr lang="en-US" altLang="en-US" sz="1700" b="1" dirty="0">
                <a:solidFill>
                  <a:schemeClr val="bg1">
                    <a:lumMod val="75000"/>
                  </a:schemeClr>
                </a:solidFill>
              </a:rPr>
              <a:t>R</a:t>
            </a:r>
            <a:r>
              <a:rPr lang="en-US" altLang="en-US" sz="1600" dirty="0">
                <a:solidFill>
                  <a:schemeClr val="bg1">
                    <a:lumMod val="75000"/>
                  </a:schemeClr>
                </a:solidFill>
              </a:rPr>
              <a:t>eshaping</a:t>
            </a:r>
            <a:r>
              <a:rPr lang="en-US" altLang="en-US" sz="17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nlay</a:t>
            </a:r>
          </a:p>
        </p:txBody>
      </p:sp>
      <p:sp>
        <p:nvSpPr>
          <p:cNvPr id="62" name="Text Box 36">
            <a:extLst>
              <a:ext uri="{FF2B5EF4-FFF2-40B4-BE49-F238E27FC236}">
                <a16:creationId xmlns:a16="http://schemas.microsoft.com/office/drawing/2014/main" id="{FD2E54F2-4187-4702-82CD-2EF75A517BFA}"/>
              </a:ext>
            </a:extLst>
          </p:cNvPr>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t>Other</a:t>
            </a:r>
          </a:p>
        </p:txBody>
      </p:sp>
      <p:sp>
        <p:nvSpPr>
          <p:cNvPr id="2" name="Frame 1">
            <a:extLst>
              <a:ext uri="{FF2B5EF4-FFF2-40B4-BE49-F238E27FC236}">
                <a16:creationId xmlns:a16="http://schemas.microsoft.com/office/drawing/2014/main" id="{7E2196BB-D8BA-45F3-ACB6-F7D771D93B73}"/>
              </a:ext>
            </a:extLst>
          </p:cNvPr>
          <p:cNvSpPr/>
          <p:nvPr/>
        </p:nvSpPr>
        <p:spPr>
          <a:xfrm>
            <a:off x="3200400" y="5905610"/>
            <a:ext cx="5483078" cy="45719"/>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63" name="TextBox 1">
            <a:extLst>
              <a:ext uri="{FF2B5EF4-FFF2-40B4-BE49-F238E27FC236}">
                <a16:creationId xmlns:a16="http://schemas.microsoft.com/office/drawing/2014/main" id="{C8E0F8E5-E3A1-4395-B8A9-90E6EC55AE0E}"/>
              </a:ext>
            </a:extLst>
          </p:cNvPr>
          <p:cNvSpPr txBox="1">
            <a:spLocks noChangeArrowheads="1"/>
          </p:cNvSpPr>
          <p:nvPr/>
        </p:nvSpPr>
        <p:spPr bwMode="auto">
          <a:xfrm>
            <a:off x="1169504" y="4834547"/>
            <a:ext cx="7046648" cy="954107"/>
          </a:xfrm>
          <a:prstGeom prst="rect">
            <a:avLst/>
          </a:prstGeom>
          <a:solidFill>
            <a:srgbClr val="99FF99"/>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dirty="0">
                <a:solidFill>
                  <a:srgbClr val="0000FF"/>
                </a:solidFill>
              </a:rPr>
              <a:t>CXL</a:t>
            </a:r>
            <a:r>
              <a:rPr lang="en-US" altLang="en-US" sz="1400" dirty="0">
                <a:solidFill>
                  <a:srgbClr val="0000FF"/>
                </a:solidFill>
              </a:rPr>
              <a:t> involves the induction of a chemical reaction that  strengthens the bonds between corneal stroma fibrils . The result is a stabilization of the keratoconus process. </a:t>
            </a:r>
            <a:endParaRPr lang="en-US" altLang="en-US" sz="1400" dirty="0">
              <a:solidFill>
                <a:srgbClr val="99FF99"/>
              </a:solidFill>
            </a:endParaRPr>
          </a:p>
          <a:p>
            <a:r>
              <a:rPr lang="en-US" altLang="en-US" sz="1400" b="1" dirty="0">
                <a:solidFill>
                  <a:srgbClr val="99FF99"/>
                </a:solidFill>
              </a:rPr>
              <a:t>ICRS</a:t>
            </a:r>
            <a:r>
              <a:rPr lang="en-US" altLang="en-US" sz="1400" dirty="0">
                <a:solidFill>
                  <a:srgbClr val="99FF99"/>
                </a:solidFill>
              </a:rPr>
              <a:t> employs semicircular segments of PMMA. These segments are placed in the peripheral corneal stroma, where they produce local flattening. </a:t>
            </a:r>
          </a:p>
        </p:txBody>
      </p:sp>
      <p:sp>
        <p:nvSpPr>
          <p:cNvPr id="64" name="Oval 63">
            <a:extLst>
              <a:ext uri="{FF2B5EF4-FFF2-40B4-BE49-F238E27FC236}">
                <a16:creationId xmlns:a16="http://schemas.microsoft.com/office/drawing/2014/main" id="{55643B0A-06C6-4D61-8D89-B6916CEB0ABF}"/>
              </a:ext>
            </a:extLst>
          </p:cNvPr>
          <p:cNvSpPr/>
          <p:nvPr/>
        </p:nvSpPr>
        <p:spPr>
          <a:xfrm>
            <a:off x="5334000" y="5751699"/>
            <a:ext cx="3419803" cy="64910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569D14B-9731-4489-A29D-D7191F519BD4}"/>
              </a:ext>
            </a:extLst>
          </p:cNvPr>
          <p:cNvSpPr/>
          <p:nvPr/>
        </p:nvSpPr>
        <p:spPr>
          <a:xfrm>
            <a:off x="5562746" y="4876800"/>
            <a:ext cx="2618965" cy="2188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707774E3-FD7A-4274-AFDF-F9DF920FC574}"/>
              </a:ext>
            </a:extLst>
          </p:cNvPr>
          <p:cNvSpPr/>
          <p:nvPr/>
        </p:nvSpPr>
        <p:spPr>
          <a:xfrm>
            <a:off x="1233488" y="5115134"/>
            <a:ext cx="1690277" cy="202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4340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9" name="Group 3">
            <a:extLst>
              <a:ext uri="{FF2B5EF4-FFF2-40B4-BE49-F238E27FC236}">
                <a16:creationId xmlns:a16="http://schemas.microsoft.com/office/drawing/2014/main" id="{F32FC4BF-0152-49C2-8315-048871C44836}"/>
              </a:ext>
            </a:extLst>
          </p:cNvPr>
          <p:cNvGrpSpPr>
            <a:grpSpLocks/>
          </p:cNvGrpSpPr>
          <p:nvPr/>
        </p:nvGrpSpPr>
        <p:grpSpPr bwMode="auto">
          <a:xfrm>
            <a:off x="5638800" y="2743200"/>
            <a:ext cx="1752600" cy="1524000"/>
            <a:chOff x="2832" y="1728"/>
            <a:chExt cx="1104" cy="960"/>
          </a:xfrm>
        </p:grpSpPr>
        <p:sp>
          <p:nvSpPr>
            <p:cNvPr id="24591" name="Oval 4">
              <a:extLst>
                <a:ext uri="{FF2B5EF4-FFF2-40B4-BE49-F238E27FC236}">
                  <a16:creationId xmlns:a16="http://schemas.microsoft.com/office/drawing/2014/main" id="{6D473435-EAFF-4D3F-BCD4-F88587484945}"/>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4592" name="Oval 5">
              <a:extLst>
                <a:ext uri="{FF2B5EF4-FFF2-40B4-BE49-F238E27FC236}">
                  <a16:creationId xmlns:a16="http://schemas.microsoft.com/office/drawing/2014/main" id="{0189C48B-4F21-404C-BF8E-D6829E9173B4}"/>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4593" name="AutoShape 6">
              <a:extLst>
                <a:ext uri="{FF2B5EF4-FFF2-40B4-BE49-F238E27FC236}">
                  <a16:creationId xmlns:a16="http://schemas.microsoft.com/office/drawing/2014/main" id="{912B6361-E666-423B-A9D8-6147F474D715}"/>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4594" name="AutoShape 7">
              <a:extLst>
                <a:ext uri="{FF2B5EF4-FFF2-40B4-BE49-F238E27FC236}">
                  <a16:creationId xmlns:a16="http://schemas.microsoft.com/office/drawing/2014/main" id="{5107A573-ABA9-44E9-86A8-FC1452824794}"/>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24582" name="Line 10">
            <a:extLst>
              <a:ext uri="{FF2B5EF4-FFF2-40B4-BE49-F238E27FC236}">
                <a16:creationId xmlns:a16="http://schemas.microsoft.com/office/drawing/2014/main" id="{1D28FFF2-003A-46B9-8E3D-A94C73FD485F}"/>
              </a:ext>
            </a:extLst>
          </p:cNvPr>
          <p:cNvSpPr>
            <a:spLocks noChangeShapeType="1"/>
          </p:cNvSpPr>
          <p:nvPr/>
        </p:nvSpPr>
        <p:spPr bwMode="auto">
          <a:xfrm>
            <a:off x="304800" y="3048000"/>
            <a:ext cx="548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3" name="Line 11">
            <a:extLst>
              <a:ext uri="{FF2B5EF4-FFF2-40B4-BE49-F238E27FC236}">
                <a16:creationId xmlns:a16="http://schemas.microsoft.com/office/drawing/2014/main" id="{CC783E98-8A96-4856-9FD0-9322327AEC76}"/>
              </a:ext>
            </a:extLst>
          </p:cNvPr>
          <p:cNvSpPr>
            <a:spLocks noChangeShapeType="1"/>
          </p:cNvSpPr>
          <p:nvPr/>
        </p:nvSpPr>
        <p:spPr bwMode="auto">
          <a:xfrm>
            <a:off x="304800" y="3962400"/>
            <a:ext cx="5562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4" name="Text Box 12">
            <a:extLst>
              <a:ext uri="{FF2B5EF4-FFF2-40B4-BE49-F238E27FC236}">
                <a16:creationId xmlns:a16="http://schemas.microsoft.com/office/drawing/2014/main" id="{36F2426B-E43E-49B1-9512-9A99C1E855CD}"/>
              </a:ext>
            </a:extLst>
          </p:cNvPr>
          <p:cNvSpPr txBox="1">
            <a:spLocks noChangeArrowheads="1"/>
          </p:cNvSpPr>
          <p:nvPr/>
        </p:nvSpPr>
        <p:spPr bwMode="auto">
          <a:xfrm>
            <a:off x="3305175" y="1676400"/>
            <a:ext cx="2486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t>The Myopic Eye</a:t>
            </a:r>
          </a:p>
        </p:txBody>
      </p:sp>
      <p:sp>
        <p:nvSpPr>
          <p:cNvPr id="24586" name="Text Box 14">
            <a:extLst>
              <a:ext uri="{FF2B5EF4-FFF2-40B4-BE49-F238E27FC236}">
                <a16:creationId xmlns:a16="http://schemas.microsoft.com/office/drawing/2014/main" id="{3EBB9A3A-62B0-429C-B3F2-BD4DEE7415D4}"/>
              </a:ext>
            </a:extLst>
          </p:cNvPr>
          <p:cNvSpPr txBox="1">
            <a:spLocks noChangeArrowheads="1"/>
          </p:cNvSpPr>
          <p:nvPr/>
        </p:nvSpPr>
        <p:spPr bwMode="auto">
          <a:xfrm>
            <a:off x="76200" y="4495800"/>
            <a:ext cx="866134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B2B2B2"/>
                </a:solidFill>
              </a:rPr>
              <a:t>In contrast to the sharp uncorrected distance vision of the emmetrope, consider the</a:t>
            </a:r>
          </a:p>
          <a:p>
            <a:pPr eaLnBrk="1" hangingPunct="1">
              <a:spcBef>
                <a:spcPct val="0"/>
              </a:spcBef>
              <a:buClrTx/>
              <a:buSzTx/>
              <a:buFontTx/>
              <a:buNone/>
            </a:pPr>
            <a:r>
              <a:rPr lang="en-US" altLang="en-US" sz="1800" dirty="0">
                <a:solidFill>
                  <a:schemeClr val="bg1">
                    <a:lumMod val="75000"/>
                  </a:schemeClr>
                </a:solidFill>
              </a:rPr>
              <a:t>plight of the </a:t>
            </a:r>
            <a:r>
              <a:rPr lang="en-US" altLang="en-US" sz="1800" b="1" dirty="0">
                <a:solidFill>
                  <a:schemeClr val="bg1">
                    <a:lumMod val="75000"/>
                  </a:schemeClr>
                </a:solidFill>
              </a:rPr>
              <a:t>myope</a:t>
            </a:r>
            <a:r>
              <a:rPr lang="en-US" altLang="en-US" sz="1800" dirty="0">
                <a:solidFill>
                  <a:schemeClr val="bg1">
                    <a:lumMod val="75000"/>
                  </a:schemeClr>
                </a:solidFill>
              </a:rPr>
              <a:t>.</a:t>
            </a:r>
          </a:p>
          <a:p>
            <a:pPr eaLnBrk="1" hangingPunct="1">
              <a:spcBef>
                <a:spcPct val="0"/>
              </a:spcBef>
              <a:buClrTx/>
              <a:buSzTx/>
              <a:buFontTx/>
              <a:buNone/>
            </a:pPr>
            <a:r>
              <a:rPr lang="en-US" altLang="en-US" sz="1800" dirty="0"/>
              <a:t>In the myopic eye, rays from infinity meet </a:t>
            </a:r>
            <a:r>
              <a:rPr lang="en-US" altLang="en-US" sz="1800" dirty="0">
                <a:solidFill>
                  <a:srgbClr val="FF0000"/>
                </a:solidFill>
              </a:rPr>
              <a:t> in the vitreous </a:t>
            </a:r>
            <a:r>
              <a:rPr lang="en-US" altLang="en-US" sz="1800" dirty="0"/>
              <a:t>. </a:t>
            </a:r>
          </a:p>
        </p:txBody>
      </p:sp>
      <p:sp>
        <p:nvSpPr>
          <p:cNvPr id="24587" name="Oval 15">
            <a:extLst>
              <a:ext uri="{FF2B5EF4-FFF2-40B4-BE49-F238E27FC236}">
                <a16:creationId xmlns:a16="http://schemas.microsoft.com/office/drawing/2014/main" id="{527B5105-F8E2-478D-B74E-07FF8B27C5F5}"/>
              </a:ext>
            </a:extLst>
          </p:cNvPr>
          <p:cNvSpPr>
            <a:spLocks noChangeArrowheads="1"/>
          </p:cNvSpPr>
          <p:nvPr/>
        </p:nvSpPr>
        <p:spPr bwMode="auto">
          <a:xfrm>
            <a:off x="6781800" y="3048000"/>
            <a:ext cx="563490" cy="974762"/>
          </a:xfrm>
          <a:prstGeom prst="ellipse">
            <a:avLst/>
          </a:prstGeom>
          <a:solidFill>
            <a:schemeClr val="bg1"/>
          </a:solidFill>
          <a:ln w="28575">
            <a:solidFill>
              <a:schemeClr val="bg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4590" name="Slide Number Placeholder 1">
            <a:extLst>
              <a:ext uri="{FF2B5EF4-FFF2-40B4-BE49-F238E27FC236}">
                <a16:creationId xmlns:a16="http://schemas.microsoft.com/office/drawing/2014/main" id="{5D938C3C-76B0-473E-A7E8-40413EA24216}"/>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13DEBFE-728E-487C-8F20-25F59AED25C2}" type="slidenum">
              <a:rPr lang="en-US" altLang="en-US" sz="1000"/>
              <a:pPr>
                <a:spcBef>
                  <a:spcPct val="0"/>
                </a:spcBef>
                <a:buClrTx/>
                <a:buSzTx/>
                <a:buFontTx/>
                <a:buNone/>
              </a:pPr>
              <a:t>18</a:t>
            </a:fld>
            <a:endParaRPr lang="en-US" altLang="en-US" sz="1000"/>
          </a:p>
        </p:txBody>
      </p:sp>
      <p:sp>
        <p:nvSpPr>
          <p:cNvPr id="21" name="Text Box 13">
            <a:extLst>
              <a:ext uri="{FF2B5EF4-FFF2-40B4-BE49-F238E27FC236}">
                <a16:creationId xmlns:a16="http://schemas.microsoft.com/office/drawing/2014/main" id="{2E591F24-0345-407D-A917-97333C9C1958}"/>
              </a:ext>
            </a:extLst>
          </p:cNvPr>
          <p:cNvSpPr txBox="1">
            <a:spLocks noChangeArrowheads="1"/>
          </p:cNvSpPr>
          <p:nvPr/>
        </p:nvSpPr>
        <p:spPr bwMode="auto">
          <a:xfrm>
            <a:off x="110323" y="3273625"/>
            <a:ext cx="12061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Parallel rays from infinity</a:t>
            </a:r>
          </a:p>
        </p:txBody>
      </p:sp>
      <p:sp>
        <p:nvSpPr>
          <p:cNvPr id="2" name="Oval 1">
            <a:extLst>
              <a:ext uri="{FF2B5EF4-FFF2-40B4-BE49-F238E27FC236}">
                <a16:creationId xmlns:a16="http://schemas.microsoft.com/office/drawing/2014/main" id="{EB24FFEC-17C8-42DE-B2F1-048089907CF2}"/>
              </a:ext>
            </a:extLst>
          </p:cNvPr>
          <p:cNvSpPr/>
          <p:nvPr/>
        </p:nvSpPr>
        <p:spPr>
          <a:xfrm>
            <a:off x="7143058" y="3163957"/>
            <a:ext cx="152400"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ectangle 2">
            <a:extLst>
              <a:ext uri="{FF2B5EF4-FFF2-40B4-BE49-F238E27FC236}">
                <a16:creationId xmlns:a16="http://schemas.microsoft.com/office/drawing/2014/main" id="{6588C692-FF10-4CBB-A80F-5A5A646D0020}"/>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3" name="TextBox 2">
            <a:extLst>
              <a:ext uri="{FF2B5EF4-FFF2-40B4-BE49-F238E27FC236}">
                <a16:creationId xmlns:a16="http://schemas.microsoft.com/office/drawing/2014/main" id="{25980EC3-1BD0-48A1-B3EB-4EE27F7D30AB}"/>
              </a:ext>
            </a:extLst>
          </p:cNvPr>
          <p:cNvSpPr txBox="1"/>
          <p:nvPr/>
        </p:nvSpPr>
        <p:spPr>
          <a:xfrm>
            <a:off x="6274904" y="3087469"/>
            <a:ext cx="513658" cy="646331"/>
          </a:xfrm>
          <a:prstGeom prst="rect">
            <a:avLst/>
          </a:prstGeom>
          <a:noFill/>
        </p:spPr>
        <p:txBody>
          <a:bodyPr wrap="square" rtlCol="0">
            <a:spAutoFit/>
          </a:bodyPr>
          <a:lstStyle/>
          <a:p>
            <a:r>
              <a:rPr lang="en-US" sz="3600" b="1" i="1" dirty="0"/>
              <a:t>?</a:t>
            </a:r>
          </a:p>
        </p:txBody>
      </p:sp>
      <p:sp>
        <p:nvSpPr>
          <p:cNvPr id="20" name="TextBox 19">
            <a:extLst>
              <a:ext uri="{FF2B5EF4-FFF2-40B4-BE49-F238E27FC236}">
                <a16:creationId xmlns:a16="http://schemas.microsoft.com/office/drawing/2014/main" id="{D3300119-B6F6-4F69-8165-2FA4E8AFA349}"/>
              </a:ext>
            </a:extLst>
          </p:cNvPr>
          <p:cNvSpPr txBox="1"/>
          <p:nvPr/>
        </p:nvSpPr>
        <p:spPr>
          <a:xfrm>
            <a:off x="7639742" y="3087469"/>
            <a:ext cx="513658" cy="646331"/>
          </a:xfrm>
          <a:prstGeom prst="rect">
            <a:avLst/>
          </a:prstGeom>
          <a:noFill/>
        </p:spPr>
        <p:txBody>
          <a:bodyPr wrap="square" rtlCol="0">
            <a:spAutoFit/>
          </a:bodyPr>
          <a:lstStyle/>
          <a:p>
            <a:r>
              <a:rPr lang="en-US" sz="3600" b="1" i="1" dirty="0"/>
              <a:t>?</a:t>
            </a:r>
          </a:p>
        </p:txBody>
      </p:sp>
      <p:sp>
        <p:nvSpPr>
          <p:cNvPr id="22" name="TextBox 21">
            <a:extLst>
              <a:ext uri="{FF2B5EF4-FFF2-40B4-BE49-F238E27FC236}">
                <a16:creationId xmlns:a16="http://schemas.microsoft.com/office/drawing/2014/main" id="{81B660EF-CE27-4725-8867-756E2D81404D}"/>
              </a:ext>
            </a:extLst>
          </p:cNvPr>
          <p:cNvSpPr txBox="1"/>
          <p:nvPr/>
        </p:nvSpPr>
        <p:spPr>
          <a:xfrm>
            <a:off x="7315200" y="3773269"/>
            <a:ext cx="513658" cy="646331"/>
          </a:xfrm>
          <a:prstGeom prst="rect">
            <a:avLst/>
          </a:prstGeom>
          <a:noFill/>
        </p:spPr>
        <p:txBody>
          <a:bodyPr wrap="square" rtlCol="0">
            <a:spAutoFit/>
          </a:bodyPr>
          <a:lstStyle/>
          <a:p>
            <a:r>
              <a:rPr lang="en-US" sz="3600" b="1" i="1" dirty="0"/>
              <a:t>?</a:t>
            </a:r>
          </a:p>
        </p:txBody>
      </p:sp>
      <p:sp>
        <p:nvSpPr>
          <p:cNvPr id="23" name="TextBox 22">
            <a:extLst>
              <a:ext uri="{FF2B5EF4-FFF2-40B4-BE49-F238E27FC236}">
                <a16:creationId xmlns:a16="http://schemas.microsoft.com/office/drawing/2014/main" id="{DDFA3796-5703-4C32-B57F-961458E88F59}"/>
              </a:ext>
            </a:extLst>
          </p:cNvPr>
          <p:cNvSpPr txBox="1"/>
          <p:nvPr/>
        </p:nvSpPr>
        <p:spPr>
          <a:xfrm>
            <a:off x="7334942" y="2325469"/>
            <a:ext cx="513658" cy="646331"/>
          </a:xfrm>
          <a:prstGeom prst="rect">
            <a:avLst/>
          </a:prstGeom>
          <a:noFill/>
        </p:spPr>
        <p:txBody>
          <a:bodyPr wrap="square" rtlCol="0">
            <a:spAutoFit/>
          </a:bodyPr>
          <a:lstStyle/>
          <a:p>
            <a:r>
              <a:rPr lang="en-US" sz="3600" b="1" i="1" dirty="0"/>
              <a:t>?</a:t>
            </a:r>
          </a:p>
        </p:txBody>
      </p:sp>
      <p:sp>
        <p:nvSpPr>
          <p:cNvPr id="24" name="TextBox 23">
            <a:extLst>
              <a:ext uri="{FF2B5EF4-FFF2-40B4-BE49-F238E27FC236}">
                <a16:creationId xmlns:a16="http://schemas.microsoft.com/office/drawing/2014/main" id="{9EDA5013-7A48-4703-BE0E-A0D1C8F6DCD3}"/>
              </a:ext>
            </a:extLst>
          </p:cNvPr>
          <p:cNvSpPr txBox="1"/>
          <p:nvPr/>
        </p:nvSpPr>
        <p:spPr>
          <a:xfrm>
            <a:off x="4953000" y="3087469"/>
            <a:ext cx="513658" cy="646331"/>
          </a:xfrm>
          <a:prstGeom prst="rect">
            <a:avLst/>
          </a:prstGeom>
          <a:noFill/>
        </p:spPr>
        <p:txBody>
          <a:bodyPr wrap="square" rtlCol="0">
            <a:spAutoFit/>
          </a:bodyPr>
          <a:lstStyle/>
          <a:p>
            <a:r>
              <a:rPr lang="en-US" sz="3600" b="1" i="1" dirty="0"/>
              <a:t>?</a:t>
            </a:r>
          </a:p>
        </p:txBody>
      </p:sp>
      <p:sp>
        <p:nvSpPr>
          <p:cNvPr id="4" name="Rectangle 3">
            <a:extLst>
              <a:ext uri="{FF2B5EF4-FFF2-40B4-BE49-F238E27FC236}">
                <a16:creationId xmlns:a16="http://schemas.microsoft.com/office/drawing/2014/main" id="{9B229046-18E1-4DD6-88A5-7712D31C6C77}"/>
              </a:ext>
            </a:extLst>
          </p:cNvPr>
          <p:cNvSpPr/>
          <p:nvPr/>
        </p:nvSpPr>
        <p:spPr>
          <a:xfrm>
            <a:off x="4406872" y="5105400"/>
            <a:ext cx="1480588" cy="2617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three words</a:t>
            </a:r>
          </a:p>
        </p:txBody>
      </p:sp>
      <p:sp>
        <p:nvSpPr>
          <p:cNvPr id="25" name="TextBox 24">
            <a:extLst>
              <a:ext uri="{FF2B5EF4-FFF2-40B4-BE49-F238E27FC236}">
                <a16:creationId xmlns:a16="http://schemas.microsoft.com/office/drawing/2014/main" id="{FF294C01-C98F-40C8-8DCD-2DDFAF032803}"/>
              </a:ext>
            </a:extLst>
          </p:cNvPr>
          <p:cNvSpPr txBox="1"/>
          <p:nvPr/>
        </p:nvSpPr>
        <p:spPr>
          <a:xfrm>
            <a:off x="833417" y="1668463"/>
            <a:ext cx="2595583" cy="461665"/>
          </a:xfrm>
          <a:prstGeom prst="rect">
            <a:avLst/>
          </a:prstGeom>
          <a:noFill/>
        </p:spPr>
        <p:txBody>
          <a:bodyPr wrap="none" rtlCol="0">
            <a:spAutoFit/>
          </a:bodyPr>
          <a:lstStyle/>
          <a:p>
            <a:pPr algn="r"/>
            <a:r>
              <a:rPr lang="en-US" sz="2400" dirty="0"/>
              <a:t>(The Far Point of)</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 Box 35">
            <a:extLst>
              <a:ext uri="{FF2B5EF4-FFF2-40B4-BE49-F238E27FC236}">
                <a16:creationId xmlns:a16="http://schemas.microsoft.com/office/drawing/2014/main" id="{847439BD-F329-4459-BD44-0035324586A7}"/>
              </a:ext>
            </a:extLst>
          </p:cNvPr>
          <p:cNvSpPr txBox="1">
            <a:spLocks noChangeArrowheads="1"/>
          </p:cNvSpPr>
          <p:nvPr/>
        </p:nvSpPr>
        <p:spPr bwMode="auto">
          <a:xfrm>
            <a:off x="8153400" y="4997242"/>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bg1">
                    <a:lumMod val="75000"/>
                  </a:schemeClr>
                </a:solidFill>
              </a:rPr>
              <a:t>CK</a:t>
            </a:r>
          </a:p>
        </p:txBody>
      </p:sp>
      <p:sp>
        <p:nvSpPr>
          <p:cNvPr id="54" name="Text Box 40">
            <a:extLst>
              <a:ext uri="{FF2B5EF4-FFF2-40B4-BE49-F238E27FC236}">
                <a16:creationId xmlns:a16="http://schemas.microsoft.com/office/drawing/2014/main" id="{FE597447-E0B2-4123-B6B9-D14E9F32E289}"/>
              </a:ext>
            </a:extLst>
          </p:cNvPr>
          <p:cNvSpPr txBox="1">
            <a:spLocks noChangeArrowheads="1"/>
          </p:cNvSpPr>
          <p:nvPr/>
        </p:nvSpPr>
        <p:spPr bwMode="auto">
          <a:xfrm>
            <a:off x="8153400" y="5309979"/>
            <a:ext cx="484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dirty="0">
                <a:solidFill>
                  <a:schemeClr val="bg1">
                    <a:lumMod val="75000"/>
                  </a:schemeClr>
                </a:solidFill>
              </a:rPr>
              <a:t>SAI</a:t>
            </a:r>
          </a:p>
        </p:txBody>
      </p:sp>
      <p:sp>
        <p:nvSpPr>
          <p:cNvPr id="56" name="Text Box 40">
            <a:extLst>
              <a:ext uri="{FF2B5EF4-FFF2-40B4-BE49-F238E27FC236}">
                <a16:creationId xmlns:a16="http://schemas.microsoft.com/office/drawing/2014/main" id="{745CC5AB-F9F8-4815-8825-76A0ECCD4FEA}"/>
              </a:ext>
            </a:extLst>
          </p:cNvPr>
          <p:cNvSpPr txBox="1">
            <a:spLocks noChangeArrowheads="1"/>
          </p:cNvSpPr>
          <p:nvPr/>
        </p:nvSpPr>
        <p:spPr bwMode="auto">
          <a:xfrm>
            <a:off x="8153400" y="5630654"/>
            <a:ext cx="493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bg1">
                    <a:lumMod val="75000"/>
                  </a:schemeClr>
                </a:solidFill>
              </a:rPr>
              <a:t>CRI</a:t>
            </a:r>
          </a:p>
        </p:txBody>
      </p:sp>
      <p:sp>
        <p:nvSpPr>
          <p:cNvPr id="59" name="Text Box 25">
            <a:extLst>
              <a:ext uri="{FF2B5EF4-FFF2-40B4-BE49-F238E27FC236}">
                <a16:creationId xmlns:a16="http://schemas.microsoft.com/office/drawing/2014/main" id="{B74985BD-0F28-4D21-A4BA-4C21D6AF639E}"/>
              </a:ext>
            </a:extLst>
          </p:cNvPr>
          <p:cNvSpPr txBox="1">
            <a:spLocks noChangeArrowheads="1"/>
          </p:cNvSpPr>
          <p:nvPr/>
        </p:nvSpPr>
        <p:spPr bwMode="auto">
          <a:xfrm>
            <a:off x="5497853" y="4963940"/>
            <a:ext cx="243688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C</a:t>
            </a:r>
            <a:r>
              <a:rPr lang="en-US" altLang="en-US" sz="1600" dirty="0">
                <a:solidFill>
                  <a:schemeClr val="bg1">
                    <a:lumMod val="75000"/>
                  </a:schemeClr>
                </a:solidFill>
              </a:rPr>
              <a:t>onductive </a:t>
            </a:r>
            <a:r>
              <a:rPr lang="en-US" altLang="en-US" sz="1700" b="1" dirty="0">
                <a:solidFill>
                  <a:schemeClr val="bg1">
                    <a:lumMod val="75000"/>
                  </a:schemeClr>
                </a:solidFill>
              </a:rPr>
              <a:t>K</a:t>
            </a:r>
            <a:r>
              <a:rPr lang="en-US" altLang="en-US" sz="1600" dirty="0">
                <a:solidFill>
                  <a:schemeClr val="bg1">
                    <a:lumMod val="75000"/>
                  </a:schemeClr>
                </a:solidFill>
              </a:rPr>
              <a:t>eratoplasty</a:t>
            </a:r>
          </a:p>
        </p:txBody>
      </p:sp>
      <p:sp>
        <p:nvSpPr>
          <p:cNvPr id="75778" name="Text Box 3"/>
          <p:cNvSpPr txBox="1">
            <a:spLocks noChangeArrowheads="1"/>
          </p:cNvSpPr>
          <p:nvPr/>
        </p:nvSpPr>
        <p:spPr bwMode="auto">
          <a:xfrm>
            <a:off x="3960813" y="762000"/>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7577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75780" name="Text Box 5"/>
          <p:cNvSpPr txBox="1">
            <a:spLocks noChangeArrowheads="1"/>
          </p:cNvSpPr>
          <p:nvPr/>
        </p:nvSpPr>
        <p:spPr bwMode="auto">
          <a:xfrm>
            <a:off x="4416278" y="3048000"/>
            <a:ext cx="1146468"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7578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2" name="Line 7"/>
          <p:cNvSpPr>
            <a:spLocks noChangeShapeType="1"/>
          </p:cNvSpPr>
          <p:nvPr/>
        </p:nvSpPr>
        <p:spPr bwMode="auto">
          <a:xfrm>
            <a:off x="4724400" y="1474788"/>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3" name="Line 8"/>
          <p:cNvSpPr>
            <a:spLocks noChangeShapeType="1"/>
          </p:cNvSpPr>
          <p:nvPr/>
        </p:nvSpPr>
        <p:spPr bwMode="auto">
          <a:xfrm flipH="1">
            <a:off x="5424488"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4" name="Line 9"/>
          <p:cNvSpPr>
            <a:spLocks noChangeShapeType="1"/>
          </p:cNvSpPr>
          <p:nvPr/>
        </p:nvSpPr>
        <p:spPr bwMode="auto">
          <a:xfrm>
            <a:off x="6583363" y="2544763"/>
            <a:ext cx="1417637" cy="415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5" name="Text Box 36"/>
          <p:cNvSpPr txBox="1">
            <a:spLocks noChangeArrowheads="1"/>
          </p:cNvSpPr>
          <p:nvPr/>
        </p:nvSpPr>
        <p:spPr bwMode="auto">
          <a:xfrm>
            <a:off x="6248400" y="3068638"/>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solidFill>
                  <a:schemeClr val="bg1">
                    <a:lumMod val="75000"/>
                  </a:schemeClr>
                </a:solidFill>
              </a:rPr>
              <a:t>Laser</a:t>
            </a:r>
          </a:p>
        </p:txBody>
      </p:sp>
      <p:sp>
        <p:nvSpPr>
          <p:cNvPr id="757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6EF3252-6681-4659-95F8-1003B78F1A8A}" type="slidenum">
              <a:rPr lang="en-US" altLang="en-US" sz="1000" smtClean="0"/>
              <a:pPr>
                <a:spcBef>
                  <a:spcPct val="0"/>
                </a:spcBef>
                <a:buClrTx/>
                <a:buSzTx/>
                <a:buFontTx/>
                <a:buNone/>
              </a:pPr>
              <a:t>180</a:t>
            </a:fld>
            <a:endParaRPr lang="en-US" altLang="en-US" sz="1000"/>
          </a:p>
        </p:txBody>
      </p:sp>
      <p:sp>
        <p:nvSpPr>
          <p:cNvPr id="75792" name="Rectangle 2"/>
          <p:cNvSpPr>
            <a:spLocks noGrp="1" noChangeArrowheads="1"/>
          </p:cNvSpPr>
          <p:nvPr>
            <p:ph type="title"/>
          </p:nvPr>
        </p:nvSpPr>
        <p:spPr>
          <a:xfrm>
            <a:off x="457200" y="122238"/>
            <a:ext cx="7543800" cy="555625"/>
          </a:xfrm>
        </p:spPr>
        <p:txBody>
          <a:bodyPr/>
          <a:lstStyle/>
          <a:p>
            <a:pPr eaLnBrk="1" hangingPunct="1"/>
            <a:r>
              <a:rPr lang="en-US" altLang="en-US" sz="3200" b="0" dirty="0"/>
              <a:t>Refractive Surgery Overview</a:t>
            </a:r>
          </a:p>
        </p:txBody>
      </p:sp>
      <p:sp>
        <p:nvSpPr>
          <p:cNvPr id="75794" name="Text Box 4"/>
          <p:cNvSpPr txBox="1">
            <a:spLocks noChangeArrowheads="1"/>
          </p:cNvSpPr>
          <p:nvPr/>
        </p:nvSpPr>
        <p:spPr bwMode="auto">
          <a:xfrm>
            <a:off x="1403350"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75795"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Pseudophakic</a:t>
            </a:r>
          </a:p>
        </p:txBody>
      </p:sp>
      <p:sp>
        <p:nvSpPr>
          <p:cNvPr id="75796"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7"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8"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cxnSp>
        <p:nvCxnSpPr>
          <p:cNvPr id="14" name="Straight Arrow Connector 13"/>
          <p:cNvCxnSpPr>
            <a:stCxn id="75783" idx="0"/>
          </p:cNvCxnSpPr>
          <p:nvPr/>
        </p:nvCxnSpPr>
        <p:spPr>
          <a:xfrm>
            <a:off x="6583363" y="2522538"/>
            <a:ext cx="0" cy="4492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Line 11">
            <a:extLst>
              <a:ext uri="{FF2B5EF4-FFF2-40B4-BE49-F238E27FC236}">
                <a16:creationId xmlns:a16="http://schemas.microsoft.com/office/drawing/2014/main" id="{875003D2-F497-4AFF-93D3-904C47FEA379}"/>
              </a:ext>
            </a:extLst>
          </p:cNvPr>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3">
            <a:extLst>
              <a:ext uri="{FF2B5EF4-FFF2-40B4-BE49-F238E27FC236}">
                <a16:creationId xmlns:a16="http://schemas.microsoft.com/office/drawing/2014/main" id="{17085238-D0F2-41D2-B701-51BEB9A7AD1A}"/>
              </a:ext>
            </a:extLst>
          </p:cNvPr>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5">
            <a:extLst>
              <a:ext uri="{FF2B5EF4-FFF2-40B4-BE49-F238E27FC236}">
                <a16:creationId xmlns:a16="http://schemas.microsoft.com/office/drawing/2014/main" id="{594AEAD0-AC3F-47EB-8BDF-7449769FF754}"/>
              </a:ext>
            </a:extLst>
          </p:cNvPr>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1">
            <a:extLst>
              <a:ext uri="{FF2B5EF4-FFF2-40B4-BE49-F238E27FC236}">
                <a16:creationId xmlns:a16="http://schemas.microsoft.com/office/drawing/2014/main" id="{8006F3EE-2D34-424C-A3FC-DF34FB3A14C6}"/>
              </a:ext>
            </a:extLst>
          </p:cNvPr>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3">
            <a:extLst>
              <a:ext uri="{FF2B5EF4-FFF2-40B4-BE49-F238E27FC236}">
                <a16:creationId xmlns:a16="http://schemas.microsoft.com/office/drawing/2014/main" id="{B420A104-E742-4025-B2C6-48E8B991CCA9}"/>
              </a:ext>
            </a:extLst>
          </p:cNvPr>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5">
            <a:extLst>
              <a:ext uri="{FF2B5EF4-FFF2-40B4-BE49-F238E27FC236}">
                <a16:creationId xmlns:a16="http://schemas.microsoft.com/office/drawing/2014/main" id="{C27F41C3-22E0-4253-B5CD-1628190B702C}"/>
              </a:ext>
            </a:extLst>
          </p:cNvPr>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cxnSp>
        <p:nvCxnSpPr>
          <p:cNvPr id="25" name="Straight Connector 24">
            <a:extLst>
              <a:ext uri="{FF2B5EF4-FFF2-40B4-BE49-F238E27FC236}">
                <a16:creationId xmlns:a16="http://schemas.microsoft.com/office/drawing/2014/main" id="{2F0E6575-37AF-43A8-B59F-A9659165FD9B}"/>
              </a:ext>
            </a:extLst>
          </p:cNvPr>
          <p:cNvCxnSpPr/>
          <p:nvPr/>
        </p:nvCxnSpPr>
        <p:spPr>
          <a:xfrm>
            <a:off x="6400800" y="3429000"/>
            <a:ext cx="0" cy="1371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 Box 35">
            <a:extLst>
              <a:ext uri="{FF2B5EF4-FFF2-40B4-BE49-F238E27FC236}">
                <a16:creationId xmlns:a16="http://schemas.microsoft.com/office/drawing/2014/main" id="{224E2072-3937-4C60-B2D4-6266344C5CBB}"/>
              </a:ext>
            </a:extLst>
          </p:cNvPr>
          <p:cNvSpPr txBox="1">
            <a:spLocks noChangeArrowheads="1"/>
          </p:cNvSpPr>
          <p:nvPr/>
        </p:nvSpPr>
        <p:spPr bwMode="auto">
          <a:xfrm>
            <a:off x="6530381" y="3429006"/>
            <a:ext cx="55496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27" name="Text Box 37">
            <a:extLst>
              <a:ext uri="{FF2B5EF4-FFF2-40B4-BE49-F238E27FC236}">
                <a16:creationId xmlns:a16="http://schemas.microsoft.com/office/drawing/2014/main" id="{6D2C7C62-6908-4663-B635-5164A6F722DA}"/>
              </a:ext>
            </a:extLst>
          </p:cNvPr>
          <p:cNvSpPr txBox="1">
            <a:spLocks noChangeArrowheads="1"/>
          </p:cNvSpPr>
          <p:nvPr/>
        </p:nvSpPr>
        <p:spPr bwMode="auto">
          <a:xfrm>
            <a:off x="6533556" y="3733806"/>
            <a:ext cx="76495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28" name="Text Box 37">
            <a:extLst>
              <a:ext uri="{FF2B5EF4-FFF2-40B4-BE49-F238E27FC236}">
                <a16:creationId xmlns:a16="http://schemas.microsoft.com/office/drawing/2014/main" id="{CD492C5B-F700-4065-9F56-38E1AE7A9DE2}"/>
              </a:ext>
            </a:extLst>
          </p:cNvPr>
          <p:cNvSpPr txBox="1">
            <a:spLocks noChangeArrowheads="1"/>
          </p:cNvSpPr>
          <p:nvPr/>
        </p:nvSpPr>
        <p:spPr bwMode="auto">
          <a:xfrm>
            <a:off x="6549431" y="4343406"/>
            <a:ext cx="694421"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29" name="Text Box 40">
            <a:extLst>
              <a:ext uri="{FF2B5EF4-FFF2-40B4-BE49-F238E27FC236}">
                <a16:creationId xmlns:a16="http://schemas.microsoft.com/office/drawing/2014/main" id="{6A206956-31B0-4485-BC75-F4729D8B3CD6}"/>
              </a:ext>
            </a:extLst>
          </p:cNvPr>
          <p:cNvSpPr txBox="1">
            <a:spLocks noChangeArrowheads="1"/>
          </p:cNvSpPr>
          <p:nvPr/>
        </p:nvSpPr>
        <p:spPr bwMode="auto">
          <a:xfrm>
            <a:off x="6543087" y="4648206"/>
            <a:ext cx="73289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30" name="Text Box 40">
            <a:extLst>
              <a:ext uri="{FF2B5EF4-FFF2-40B4-BE49-F238E27FC236}">
                <a16:creationId xmlns:a16="http://schemas.microsoft.com/office/drawing/2014/main" id="{72DA77EC-16CE-40F2-8501-BCBA4588F62F}"/>
              </a:ext>
            </a:extLst>
          </p:cNvPr>
          <p:cNvSpPr txBox="1">
            <a:spLocks noChangeArrowheads="1"/>
          </p:cNvSpPr>
          <p:nvPr/>
        </p:nvSpPr>
        <p:spPr bwMode="auto">
          <a:xfrm>
            <a:off x="6530381" y="4038606"/>
            <a:ext cx="1013419"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31" name="Line 10">
            <a:extLst>
              <a:ext uri="{FF2B5EF4-FFF2-40B4-BE49-F238E27FC236}">
                <a16:creationId xmlns:a16="http://schemas.microsoft.com/office/drawing/2014/main" id="{15ACC7BA-4575-42F4-9F7D-3D5B281D7B72}"/>
              </a:ext>
            </a:extLst>
          </p:cNvPr>
          <p:cNvSpPr>
            <a:spLocks noChangeShapeType="1"/>
          </p:cNvSpPr>
          <p:nvPr/>
        </p:nvSpPr>
        <p:spPr bwMode="auto">
          <a:xfrm>
            <a:off x="4868863" y="34064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2" name="Line 11">
            <a:extLst>
              <a:ext uri="{FF2B5EF4-FFF2-40B4-BE49-F238E27FC236}">
                <a16:creationId xmlns:a16="http://schemas.microsoft.com/office/drawing/2014/main" id="{4E9DE7DE-8D8F-4E4B-AF40-C6772745F552}"/>
              </a:ext>
            </a:extLst>
          </p:cNvPr>
          <p:cNvSpPr>
            <a:spLocks noChangeShapeType="1"/>
          </p:cNvSpPr>
          <p:nvPr/>
        </p:nvSpPr>
        <p:spPr bwMode="auto">
          <a:xfrm>
            <a:off x="4724400" y="35588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3" name="Line 12">
            <a:extLst>
              <a:ext uri="{FF2B5EF4-FFF2-40B4-BE49-F238E27FC236}">
                <a16:creationId xmlns:a16="http://schemas.microsoft.com/office/drawing/2014/main" id="{631B6E9D-AA65-47BE-AED9-27AA6CC1B6AC}"/>
              </a:ext>
            </a:extLst>
          </p:cNvPr>
          <p:cNvSpPr>
            <a:spLocks noChangeShapeType="1"/>
          </p:cNvSpPr>
          <p:nvPr/>
        </p:nvSpPr>
        <p:spPr bwMode="auto">
          <a:xfrm>
            <a:off x="4868863" y="35588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4" name="Line 13">
            <a:extLst>
              <a:ext uri="{FF2B5EF4-FFF2-40B4-BE49-F238E27FC236}">
                <a16:creationId xmlns:a16="http://schemas.microsoft.com/office/drawing/2014/main" id="{869F0C8A-D764-4F7C-9049-488452FA4697}"/>
              </a:ext>
            </a:extLst>
          </p:cNvPr>
          <p:cNvSpPr>
            <a:spLocks noChangeShapeType="1"/>
          </p:cNvSpPr>
          <p:nvPr/>
        </p:nvSpPr>
        <p:spPr bwMode="auto">
          <a:xfrm>
            <a:off x="4724400" y="38636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5" name="Line 14">
            <a:extLst>
              <a:ext uri="{FF2B5EF4-FFF2-40B4-BE49-F238E27FC236}">
                <a16:creationId xmlns:a16="http://schemas.microsoft.com/office/drawing/2014/main" id="{89252AA7-D550-48AA-A6EB-2B05998E5CAB}"/>
              </a:ext>
            </a:extLst>
          </p:cNvPr>
          <p:cNvSpPr>
            <a:spLocks noChangeShapeType="1"/>
          </p:cNvSpPr>
          <p:nvPr/>
        </p:nvSpPr>
        <p:spPr bwMode="auto">
          <a:xfrm>
            <a:off x="4868863" y="38636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6" name="Line 15">
            <a:extLst>
              <a:ext uri="{FF2B5EF4-FFF2-40B4-BE49-F238E27FC236}">
                <a16:creationId xmlns:a16="http://schemas.microsoft.com/office/drawing/2014/main" id="{4D5000C4-91C9-4572-B020-5FA46CDCDD4B}"/>
              </a:ext>
            </a:extLst>
          </p:cNvPr>
          <p:cNvSpPr>
            <a:spLocks noChangeShapeType="1"/>
          </p:cNvSpPr>
          <p:nvPr/>
        </p:nvSpPr>
        <p:spPr bwMode="auto">
          <a:xfrm>
            <a:off x="4724400" y="41684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0" name="Text Box 35">
            <a:extLst>
              <a:ext uri="{FF2B5EF4-FFF2-40B4-BE49-F238E27FC236}">
                <a16:creationId xmlns:a16="http://schemas.microsoft.com/office/drawing/2014/main" id="{7DEF46B5-F715-4B7B-B0EB-BEED7FB46E78}"/>
              </a:ext>
            </a:extLst>
          </p:cNvPr>
          <p:cNvSpPr txBox="1">
            <a:spLocks noChangeArrowheads="1"/>
          </p:cNvSpPr>
          <p:nvPr/>
        </p:nvSpPr>
        <p:spPr bwMode="auto">
          <a:xfrm>
            <a:off x="4953002" y="3406428"/>
            <a:ext cx="444352"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RK</a:t>
            </a:r>
          </a:p>
        </p:txBody>
      </p:sp>
      <p:sp>
        <p:nvSpPr>
          <p:cNvPr id="41" name="Text Box 37">
            <a:extLst>
              <a:ext uri="{FF2B5EF4-FFF2-40B4-BE49-F238E27FC236}">
                <a16:creationId xmlns:a16="http://schemas.microsoft.com/office/drawing/2014/main" id="{685BA597-D6CD-48E2-B397-261D284FAA9A}"/>
              </a:ext>
            </a:extLst>
          </p:cNvPr>
          <p:cNvSpPr txBox="1">
            <a:spLocks noChangeArrowheads="1"/>
          </p:cNvSpPr>
          <p:nvPr/>
        </p:nvSpPr>
        <p:spPr bwMode="auto">
          <a:xfrm>
            <a:off x="4956177" y="3711228"/>
            <a:ext cx="425116"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AK</a:t>
            </a:r>
          </a:p>
        </p:txBody>
      </p:sp>
      <p:sp>
        <p:nvSpPr>
          <p:cNvPr id="42" name="Text Box 40">
            <a:extLst>
              <a:ext uri="{FF2B5EF4-FFF2-40B4-BE49-F238E27FC236}">
                <a16:creationId xmlns:a16="http://schemas.microsoft.com/office/drawing/2014/main" id="{B69419A3-D750-4693-85FB-00936E09DEC1}"/>
              </a:ext>
            </a:extLst>
          </p:cNvPr>
          <p:cNvSpPr txBox="1">
            <a:spLocks noChangeArrowheads="1"/>
          </p:cNvSpPr>
          <p:nvPr/>
        </p:nvSpPr>
        <p:spPr bwMode="auto">
          <a:xfrm>
            <a:off x="4953000" y="4016028"/>
            <a:ext cx="473206"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LRI</a:t>
            </a:r>
          </a:p>
        </p:txBody>
      </p:sp>
      <p:sp>
        <p:nvSpPr>
          <p:cNvPr id="44" name="Line 10">
            <a:extLst>
              <a:ext uri="{FF2B5EF4-FFF2-40B4-BE49-F238E27FC236}">
                <a16:creationId xmlns:a16="http://schemas.microsoft.com/office/drawing/2014/main" id="{9A527789-E390-4240-9032-9352797E20D8}"/>
              </a:ext>
            </a:extLst>
          </p:cNvPr>
          <p:cNvSpPr>
            <a:spLocks noChangeShapeType="1"/>
          </p:cNvSpPr>
          <p:nvPr/>
        </p:nvSpPr>
        <p:spPr bwMode="auto">
          <a:xfrm>
            <a:off x="7975929" y="3382963"/>
            <a:ext cx="17134" cy="18319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11">
            <a:extLst>
              <a:ext uri="{FF2B5EF4-FFF2-40B4-BE49-F238E27FC236}">
                <a16:creationId xmlns:a16="http://schemas.microsoft.com/office/drawing/2014/main" id="{6927E435-4353-4B53-B7F0-070035D490ED}"/>
              </a:ext>
            </a:extLst>
          </p:cNvPr>
          <p:cNvSpPr>
            <a:spLocks noChangeShapeType="1"/>
          </p:cNvSpPr>
          <p:nvPr/>
        </p:nvSpPr>
        <p:spPr bwMode="auto">
          <a:xfrm>
            <a:off x="7900988" y="5149642"/>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6" name="Line 12">
            <a:extLst>
              <a:ext uri="{FF2B5EF4-FFF2-40B4-BE49-F238E27FC236}">
                <a16:creationId xmlns:a16="http://schemas.microsoft.com/office/drawing/2014/main" id="{719083F7-C4ED-4439-9581-37C9FCDC3E32}"/>
              </a:ext>
            </a:extLst>
          </p:cNvPr>
          <p:cNvSpPr>
            <a:spLocks noChangeShapeType="1"/>
          </p:cNvSpPr>
          <p:nvPr/>
        </p:nvSpPr>
        <p:spPr bwMode="auto">
          <a:xfrm>
            <a:off x="7993063" y="5149642"/>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7" name="Line 13">
            <a:extLst>
              <a:ext uri="{FF2B5EF4-FFF2-40B4-BE49-F238E27FC236}">
                <a16:creationId xmlns:a16="http://schemas.microsoft.com/office/drawing/2014/main" id="{EB1CD613-41F6-421B-909B-8B7CF5F3DBA7}"/>
              </a:ext>
            </a:extLst>
          </p:cNvPr>
          <p:cNvSpPr>
            <a:spLocks noChangeShapeType="1"/>
          </p:cNvSpPr>
          <p:nvPr/>
        </p:nvSpPr>
        <p:spPr bwMode="auto">
          <a:xfrm>
            <a:off x="7900988" y="5454442"/>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8" name="Line 14">
            <a:extLst>
              <a:ext uri="{FF2B5EF4-FFF2-40B4-BE49-F238E27FC236}">
                <a16:creationId xmlns:a16="http://schemas.microsoft.com/office/drawing/2014/main" id="{CE299009-3CA4-4E96-9F4C-908FBC302C77}"/>
              </a:ext>
            </a:extLst>
          </p:cNvPr>
          <p:cNvSpPr>
            <a:spLocks noChangeShapeType="1"/>
          </p:cNvSpPr>
          <p:nvPr/>
        </p:nvSpPr>
        <p:spPr bwMode="auto">
          <a:xfrm>
            <a:off x="7993063" y="5454442"/>
            <a:ext cx="23812" cy="9445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15">
            <a:extLst>
              <a:ext uri="{FF2B5EF4-FFF2-40B4-BE49-F238E27FC236}">
                <a16:creationId xmlns:a16="http://schemas.microsoft.com/office/drawing/2014/main" id="{4DD4B1FE-97FD-445F-94A9-BD227A3AED11}"/>
              </a:ext>
            </a:extLst>
          </p:cNvPr>
          <p:cNvSpPr>
            <a:spLocks noChangeShapeType="1"/>
          </p:cNvSpPr>
          <p:nvPr/>
        </p:nvSpPr>
        <p:spPr bwMode="auto">
          <a:xfrm>
            <a:off x="7900988" y="5759242"/>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50" name="Line 13">
            <a:extLst>
              <a:ext uri="{FF2B5EF4-FFF2-40B4-BE49-F238E27FC236}">
                <a16:creationId xmlns:a16="http://schemas.microsoft.com/office/drawing/2014/main" id="{6E38F7FF-ECB9-4242-B452-045797E2223D}"/>
              </a:ext>
            </a:extLst>
          </p:cNvPr>
          <p:cNvSpPr>
            <a:spLocks noChangeShapeType="1"/>
          </p:cNvSpPr>
          <p:nvPr/>
        </p:nvSpPr>
        <p:spPr bwMode="auto">
          <a:xfrm>
            <a:off x="7908925" y="6081504"/>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52" name="Text Box 37">
            <a:extLst>
              <a:ext uri="{FF2B5EF4-FFF2-40B4-BE49-F238E27FC236}">
                <a16:creationId xmlns:a16="http://schemas.microsoft.com/office/drawing/2014/main" id="{22866A5B-1203-4110-B046-E45892F5ECC7}"/>
              </a:ext>
            </a:extLst>
          </p:cNvPr>
          <p:cNvSpPr txBox="1">
            <a:spLocks noChangeArrowheads="1"/>
          </p:cNvSpPr>
          <p:nvPr/>
        </p:nvSpPr>
        <p:spPr bwMode="auto">
          <a:xfrm>
            <a:off x="8156575" y="6238667"/>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bg1">
                    <a:lumMod val="75000"/>
                  </a:schemeClr>
                </a:solidFill>
              </a:rPr>
              <a:t>ICRS</a:t>
            </a:r>
          </a:p>
        </p:txBody>
      </p:sp>
      <p:sp>
        <p:nvSpPr>
          <p:cNvPr id="53" name="Text Box 40">
            <a:extLst>
              <a:ext uri="{FF2B5EF4-FFF2-40B4-BE49-F238E27FC236}">
                <a16:creationId xmlns:a16="http://schemas.microsoft.com/office/drawing/2014/main" id="{84D82AF7-AF97-47EB-99F3-42407CDA2474}"/>
              </a:ext>
            </a:extLst>
          </p:cNvPr>
          <p:cNvSpPr txBox="1">
            <a:spLocks noChangeArrowheads="1"/>
          </p:cNvSpPr>
          <p:nvPr/>
        </p:nvSpPr>
        <p:spPr bwMode="auto">
          <a:xfrm>
            <a:off x="8161337" y="5937042"/>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t>CXL</a:t>
            </a:r>
          </a:p>
        </p:txBody>
      </p:sp>
      <p:sp>
        <p:nvSpPr>
          <p:cNvPr id="55" name="Line 15">
            <a:extLst>
              <a:ext uri="{FF2B5EF4-FFF2-40B4-BE49-F238E27FC236}">
                <a16:creationId xmlns:a16="http://schemas.microsoft.com/office/drawing/2014/main" id="{5BECD71A-D8DE-4C6C-BFC3-4CD904AF1AC3}"/>
              </a:ext>
            </a:extLst>
          </p:cNvPr>
          <p:cNvSpPr>
            <a:spLocks noChangeShapeType="1"/>
          </p:cNvSpPr>
          <p:nvPr/>
        </p:nvSpPr>
        <p:spPr bwMode="auto">
          <a:xfrm>
            <a:off x="7924800" y="6400592"/>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57" name="Text Box 25">
            <a:extLst>
              <a:ext uri="{FF2B5EF4-FFF2-40B4-BE49-F238E27FC236}">
                <a16:creationId xmlns:a16="http://schemas.microsoft.com/office/drawing/2014/main" id="{AF1AA7E0-1139-4996-863C-0964AE815295}"/>
              </a:ext>
            </a:extLst>
          </p:cNvPr>
          <p:cNvSpPr txBox="1">
            <a:spLocks noChangeArrowheads="1"/>
          </p:cNvSpPr>
          <p:nvPr/>
        </p:nvSpPr>
        <p:spPr bwMode="auto">
          <a:xfrm>
            <a:off x="4434763" y="6199257"/>
            <a:ext cx="3534942"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I</a:t>
            </a:r>
            <a:r>
              <a:rPr lang="en-US" altLang="en-US" sz="1600" dirty="0">
                <a:solidFill>
                  <a:schemeClr val="bg1">
                    <a:lumMod val="75000"/>
                  </a:schemeClr>
                </a:solidFill>
              </a:rPr>
              <a:t>ntrastromal </a:t>
            </a:r>
            <a:r>
              <a:rPr lang="en-US" altLang="en-US" sz="1700" b="1" dirty="0">
                <a:solidFill>
                  <a:schemeClr val="bg1">
                    <a:lumMod val="75000"/>
                  </a:schemeClr>
                </a:solidFill>
              </a:rPr>
              <a:t>C</a:t>
            </a:r>
            <a:r>
              <a:rPr lang="en-US" altLang="en-US" sz="1600" dirty="0">
                <a:solidFill>
                  <a:schemeClr val="bg1">
                    <a:lumMod val="75000"/>
                  </a:schemeClr>
                </a:solidFill>
              </a:rPr>
              <a:t>orneal </a:t>
            </a:r>
            <a:r>
              <a:rPr lang="en-US" altLang="en-US" sz="1700" b="1" dirty="0">
                <a:solidFill>
                  <a:schemeClr val="bg1">
                    <a:lumMod val="75000"/>
                  </a:schemeClr>
                </a:solidFill>
              </a:rPr>
              <a:t>R</a:t>
            </a:r>
            <a:r>
              <a:rPr lang="en-US" altLang="en-US" sz="1600" dirty="0">
                <a:solidFill>
                  <a:schemeClr val="bg1">
                    <a:lumMod val="75000"/>
                  </a:schemeClr>
                </a:solidFill>
              </a:rPr>
              <a:t>ing </a:t>
            </a:r>
            <a:r>
              <a:rPr lang="en-US" altLang="en-US" sz="1700" b="1" dirty="0">
                <a:solidFill>
                  <a:schemeClr val="bg1">
                    <a:lumMod val="75000"/>
                  </a:schemeClr>
                </a:solidFill>
              </a:rPr>
              <a:t>S</a:t>
            </a:r>
            <a:r>
              <a:rPr lang="en-US" altLang="en-US" sz="1600" dirty="0">
                <a:solidFill>
                  <a:schemeClr val="bg1">
                    <a:lumMod val="75000"/>
                  </a:schemeClr>
                </a:solidFill>
              </a:rPr>
              <a:t>egments</a:t>
            </a:r>
          </a:p>
        </p:txBody>
      </p:sp>
      <p:sp>
        <p:nvSpPr>
          <p:cNvPr id="58" name="Text Box 25">
            <a:extLst>
              <a:ext uri="{FF2B5EF4-FFF2-40B4-BE49-F238E27FC236}">
                <a16:creationId xmlns:a16="http://schemas.microsoft.com/office/drawing/2014/main" id="{9FFB1EB1-E721-4D0E-938A-B988B363FFC2}"/>
              </a:ext>
            </a:extLst>
          </p:cNvPr>
          <p:cNvSpPr txBox="1">
            <a:spLocks noChangeArrowheads="1"/>
          </p:cNvSpPr>
          <p:nvPr/>
        </p:nvSpPr>
        <p:spPr bwMode="auto">
          <a:xfrm>
            <a:off x="5846987" y="5272777"/>
            <a:ext cx="207781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S</a:t>
            </a:r>
            <a:r>
              <a:rPr lang="en-US" altLang="en-US" sz="1600" dirty="0">
                <a:solidFill>
                  <a:schemeClr val="bg1">
                    <a:lumMod val="75000"/>
                  </a:schemeClr>
                </a:solidFill>
              </a:rPr>
              <a:t>mall</a:t>
            </a:r>
            <a:r>
              <a:rPr lang="en-US" altLang="en-US" sz="1700" dirty="0">
                <a:solidFill>
                  <a:schemeClr val="bg1">
                    <a:lumMod val="75000"/>
                  </a:schemeClr>
                </a:solidFill>
              </a:rPr>
              <a:t> </a:t>
            </a:r>
            <a:r>
              <a:rPr lang="en-US" altLang="en-US" sz="1700" b="1" dirty="0">
                <a:solidFill>
                  <a:schemeClr val="bg1">
                    <a:lumMod val="75000"/>
                  </a:schemeClr>
                </a:solidFill>
              </a:rPr>
              <a:t>A</a:t>
            </a:r>
            <a:r>
              <a:rPr lang="en-US" altLang="en-US" sz="1600" dirty="0">
                <a:solidFill>
                  <a:schemeClr val="bg1">
                    <a:lumMod val="75000"/>
                  </a:schemeClr>
                </a:solidFill>
              </a:rPr>
              <a:t>perture</a:t>
            </a:r>
            <a:r>
              <a:rPr lang="en-US" altLang="en-US" sz="17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nlay</a:t>
            </a:r>
          </a:p>
        </p:txBody>
      </p:sp>
      <p:sp>
        <p:nvSpPr>
          <p:cNvPr id="60" name="Text Box 25">
            <a:extLst>
              <a:ext uri="{FF2B5EF4-FFF2-40B4-BE49-F238E27FC236}">
                <a16:creationId xmlns:a16="http://schemas.microsoft.com/office/drawing/2014/main" id="{7A954115-1074-425A-976D-93E9F3531E73}"/>
              </a:ext>
            </a:extLst>
          </p:cNvPr>
          <p:cNvSpPr txBox="1">
            <a:spLocks noChangeArrowheads="1"/>
          </p:cNvSpPr>
          <p:nvPr/>
        </p:nvSpPr>
        <p:spPr bwMode="auto">
          <a:xfrm>
            <a:off x="5494748" y="5891074"/>
            <a:ext cx="246894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t>C</a:t>
            </a:r>
            <a:r>
              <a:rPr lang="en-US" altLang="en-US" sz="1600" dirty="0"/>
              <a:t>orneal </a:t>
            </a:r>
            <a:r>
              <a:rPr lang="en-US" altLang="en-US" sz="1700" b="1" dirty="0"/>
              <a:t>CROSS</a:t>
            </a:r>
            <a:r>
              <a:rPr lang="en-US" altLang="en-US" sz="1600" dirty="0"/>
              <a:t> </a:t>
            </a:r>
            <a:r>
              <a:rPr lang="en-US" altLang="en-US" sz="1700" b="1" dirty="0"/>
              <a:t>L</a:t>
            </a:r>
            <a:r>
              <a:rPr lang="en-US" altLang="en-US" sz="1600" dirty="0"/>
              <a:t>inking</a:t>
            </a:r>
          </a:p>
        </p:txBody>
      </p:sp>
      <p:sp>
        <p:nvSpPr>
          <p:cNvPr id="61" name="Text Box 25">
            <a:extLst>
              <a:ext uri="{FF2B5EF4-FFF2-40B4-BE49-F238E27FC236}">
                <a16:creationId xmlns:a16="http://schemas.microsoft.com/office/drawing/2014/main" id="{10027FF6-B77F-4F32-8353-5C0E4C9CCC5F}"/>
              </a:ext>
            </a:extLst>
          </p:cNvPr>
          <p:cNvSpPr txBox="1">
            <a:spLocks noChangeArrowheads="1"/>
          </p:cNvSpPr>
          <p:nvPr/>
        </p:nvSpPr>
        <p:spPr bwMode="auto">
          <a:xfrm>
            <a:off x="5462266" y="5572780"/>
            <a:ext cx="246253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C</a:t>
            </a:r>
            <a:r>
              <a:rPr lang="en-US" altLang="en-US" sz="1600" dirty="0">
                <a:solidFill>
                  <a:schemeClr val="bg1">
                    <a:lumMod val="75000"/>
                  </a:schemeClr>
                </a:solidFill>
              </a:rPr>
              <a:t>orneal</a:t>
            </a:r>
            <a:r>
              <a:rPr lang="en-US" altLang="en-US" sz="1700" dirty="0">
                <a:solidFill>
                  <a:schemeClr val="bg1">
                    <a:lumMod val="75000"/>
                  </a:schemeClr>
                </a:solidFill>
              </a:rPr>
              <a:t> </a:t>
            </a:r>
            <a:r>
              <a:rPr lang="en-US" altLang="en-US" sz="1700" b="1" dirty="0">
                <a:solidFill>
                  <a:schemeClr val="bg1">
                    <a:lumMod val="75000"/>
                  </a:schemeClr>
                </a:solidFill>
              </a:rPr>
              <a:t>R</a:t>
            </a:r>
            <a:r>
              <a:rPr lang="en-US" altLang="en-US" sz="1600" dirty="0">
                <a:solidFill>
                  <a:schemeClr val="bg1">
                    <a:lumMod val="75000"/>
                  </a:schemeClr>
                </a:solidFill>
              </a:rPr>
              <a:t>eshaping</a:t>
            </a:r>
            <a:r>
              <a:rPr lang="en-US" altLang="en-US" sz="17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nlay</a:t>
            </a:r>
          </a:p>
        </p:txBody>
      </p:sp>
      <p:sp>
        <p:nvSpPr>
          <p:cNvPr id="62" name="Text Box 36">
            <a:extLst>
              <a:ext uri="{FF2B5EF4-FFF2-40B4-BE49-F238E27FC236}">
                <a16:creationId xmlns:a16="http://schemas.microsoft.com/office/drawing/2014/main" id="{FD2E54F2-4187-4702-82CD-2EF75A517BFA}"/>
              </a:ext>
            </a:extLst>
          </p:cNvPr>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t>Other</a:t>
            </a:r>
          </a:p>
        </p:txBody>
      </p:sp>
      <p:sp>
        <p:nvSpPr>
          <p:cNvPr id="2" name="Frame 1">
            <a:extLst>
              <a:ext uri="{FF2B5EF4-FFF2-40B4-BE49-F238E27FC236}">
                <a16:creationId xmlns:a16="http://schemas.microsoft.com/office/drawing/2014/main" id="{7E2196BB-D8BA-45F3-ACB6-F7D771D93B73}"/>
              </a:ext>
            </a:extLst>
          </p:cNvPr>
          <p:cNvSpPr/>
          <p:nvPr/>
        </p:nvSpPr>
        <p:spPr>
          <a:xfrm>
            <a:off x="3200400" y="5905610"/>
            <a:ext cx="5483078" cy="45719"/>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63" name="TextBox 1">
            <a:extLst>
              <a:ext uri="{FF2B5EF4-FFF2-40B4-BE49-F238E27FC236}">
                <a16:creationId xmlns:a16="http://schemas.microsoft.com/office/drawing/2014/main" id="{C8E0F8E5-E3A1-4395-B8A9-90E6EC55AE0E}"/>
              </a:ext>
            </a:extLst>
          </p:cNvPr>
          <p:cNvSpPr txBox="1">
            <a:spLocks noChangeArrowheads="1"/>
          </p:cNvSpPr>
          <p:nvPr/>
        </p:nvSpPr>
        <p:spPr bwMode="auto">
          <a:xfrm>
            <a:off x="1169504" y="4834547"/>
            <a:ext cx="7046648" cy="954107"/>
          </a:xfrm>
          <a:prstGeom prst="rect">
            <a:avLst/>
          </a:prstGeom>
          <a:solidFill>
            <a:srgbClr val="99FF99"/>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dirty="0">
                <a:solidFill>
                  <a:srgbClr val="0000FF"/>
                </a:solidFill>
              </a:rPr>
              <a:t>CXL</a:t>
            </a:r>
            <a:r>
              <a:rPr lang="en-US" altLang="en-US" sz="1400" dirty="0">
                <a:solidFill>
                  <a:srgbClr val="0000FF"/>
                </a:solidFill>
              </a:rPr>
              <a:t> involves the induction of a chemical reaction that  strengthens the bonds between corneal stroma fibrils . The result is a stabilization of the keratoconus process. </a:t>
            </a:r>
            <a:endParaRPr lang="en-US" altLang="en-US" sz="1400" dirty="0">
              <a:solidFill>
                <a:srgbClr val="99FF99"/>
              </a:solidFill>
            </a:endParaRPr>
          </a:p>
          <a:p>
            <a:r>
              <a:rPr lang="en-US" altLang="en-US" sz="1400" b="1" dirty="0">
                <a:solidFill>
                  <a:srgbClr val="99FF99"/>
                </a:solidFill>
              </a:rPr>
              <a:t>ICRS</a:t>
            </a:r>
            <a:r>
              <a:rPr lang="en-US" altLang="en-US" sz="1400" dirty="0">
                <a:solidFill>
                  <a:srgbClr val="99FF99"/>
                </a:solidFill>
              </a:rPr>
              <a:t> employs semicircular segments of PMMA. These segments are placed in the peripheral corneal stroma, where they produce local flattening. </a:t>
            </a:r>
          </a:p>
        </p:txBody>
      </p:sp>
      <p:sp>
        <p:nvSpPr>
          <p:cNvPr id="64" name="Oval 63">
            <a:extLst>
              <a:ext uri="{FF2B5EF4-FFF2-40B4-BE49-F238E27FC236}">
                <a16:creationId xmlns:a16="http://schemas.microsoft.com/office/drawing/2014/main" id="{55643B0A-06C6-4D61-8D89-B6916CEB0ABF}"/>
              </a:ext>
            </a:extLst>
          </p:cNvPr>
          <p:cNvSpPr/>
          <p:nvPr/>
        </p:nvSpPr>
        <p:spPr>
          <a:xfrm>
            <a:off x="5334000" y="5751699"/>
            <a:ext cx="3419803" cy="64910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434301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CF3270-39B0-41A2-9B4E-A84D4D2D0200}" type="slidenum">
              <a:rPr lang="en-US" altLang="en-US" sz="1000"/>
              <a:pPr>
                <a:spcBef>
                  <a:spcPct val="0"/>
                </a:spcBef>
                <a:buClrTx/>
                <a:buSzTx/>
                <a:buFontTx/>
                <a:buNone/>
              </a:pPr>
              <a:t>181</a:t>
            </a:fld>
            <a:endParaRPr lang="en-US" altLang="en-US" sz="1000"/>
          </a:p>
        </p:txBody>
      </p:sp>
      <p:sp>
        <p:nvSpPr>
          <p:cNvPr id="49" name="Rectangle 2">
            <a:extLst>
              <a:ext uri="{FF2B5EF4-FFF2-40B4-BE49-F238E27FC236}">
                <a16:creationId xmlns:a16="http://schemas.microsoft.com/office/drawing/2014/main" id="{A7C9837B-472C-467A-AE2C-677A34ABB674}"/>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4" name="TextBox 3">
            <a:extLst>
              <a:ext uri="{FF2B5EF4-FFF2-40B4-BE49-F238E27FC236}">
                <a16:creationId xmlns:a16="http://schemas.microsoft.com/office/drawing/2014/main" id="{ED58BCD5-5B4E-4FBE-9E02-9F9373653637}"/>
              </a:ext>
            </a:extLst>
          </p:cNvPr>
          <p:cNvSpPr txBox="1"/>
          <p:nvPr/>
        </p:nvSpPr>
        <p:spPr>
          <a:xfrm>
            <a:off x="3779796" y="6019800"/>
            <a:ext cx="1496949" cy="369332"/>
          </a:xfrm>
          <a:prstGeom prst="rect">
            <a:avLst/>
          </a:prstGeom>
          <a:noFill/>
        </p:spPr>
        <p:txBody>
          <a:bodyPr wrap="none" rtlCol="0">
            <a:spAutoFit/>
          </a:bodyPr>
          <a:lstStyle/>
          <a:p>
            <a:pPr algn="ctr"/>
            <a:r>
              <a:rPr lang="en-US" dirty="0"/>
              <a:t>CXL concept</a:t>
            </a:r>
          </a:p>
        </p:txBody>
      </p:sp>
      <p:pic>
        <p:nvPicPr>
          <p:cNvPr id="5" name="Picture 4">
            <a:extLst>
              <a:ext uri="{FF2B5EF4-FFF2-40B4-BE49-F238E27FC236}">
                <a16:creationId xmlns:a16="http://schemas.microsoft.com/office/drawing/2014/main" id="{9B808720-B7E0-46B0-83BC-2249F929E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973" y="1532587"/>
            <a:ext cx="8330594" cy="3613395"/>
          </a:xfrm>
          <a:prstGeom prst="rect">
            <a:avLst/>
          </a:prstGeom>
        </p:spPr>
      </p:pic>
    </p:spTree>
    <p:extLst>
      <p:ext uri="{BB962C8B-B14F-4D97-AF65-F5344CB8AC3E}">
        <p14:creationId xmlns:p14="http://schemas.microsoft.com/office/powerpoint/2010/main" val="326931843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CF3270-39B0-41A2-9B4E-A84D4D2D0200}" type="slidenum">
              <a:rPr lang="en-US" altLang="en-US" sz="1000"/>
              <a:pPr>
                <a:spcBef>
                  <a:spcPct val="0"/>
                </a:spcBef>
                <a:buClrTx/>
                <a:buSzTx/>
                <a:buFontTx/>
                <a:buNone/>
              </a:pPr>
              <a:t>182</a:t>
            </a:fld>
            <a:endParaRPr lang="en-US" altLang="en-US" sz="1000"/>
          </a:p>
        </p:txBody>
      </p:sp>
      <p:sp>
        <p:nvSpPr>
          <p:cNvPr id="49" name="Rectangle 2">
            <a:extLst>
              <a:ext uri="{FF2B5EF4-FFF2-40B4-BE49-F238E27FC236}">
                <a16:creationId xmlns:a16="http://schemas.microsoft.com/office/drawing/2014/main" id="{A7C9837B-472C-467A-AE2C-677A34ABB674}"/>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4" name="TextBox 3">
            <a:extLst>
              <a:ext uri="{FF2B5EF4-FFF2-40B4-BE49-F238E27FC236}">
                <a16:creationId xmlns:a16="http://schemas.microsoft.com/office/drawing/2014/main" id="{648D8759-08D4-4FC9-B2DF-0E055441FFD1}"/>
              </a:ext>
            </a:extLst>
          </p:cNvPr>
          <p:cNvSpPr txBox="1"/>
          <p:nvPr/>
        </p:nvSpPr>
        <p:spPr>
          <a:xfrm>
            <a:off x="3730617" y="6019800"/>
            <a:ext cx="1595310" cy="369332"/>
          </a:xfrm>
          <a:prstGeom prst="rect">
            <a:avLst/>
          </a:prstGeom>
          <a:noFill/>
        </p:spPr>
        <p:txBody>
          <a:bodyPr wrap="none" rtlCol="0">
            <a:spAutoFit/>
          </a:bodyPr>
          <a:lstStyle/>
          <a:p>
            <a:pPr algn="ctr"/>
            <a:r>
              <a:rPr lang="en-US" dirty="0"/>
              <a:t>CXL: Process</a:t>
            </a:r>
          </a:p>
        </p:txBody>
      </p:sp>
      <p:pic>
        <p:nvPicPr>
          <p:cNvPr id="5" name="Picture 4">
            <a:extLst>
              <a:ext uri="{FF2B5EF4-FFF2-40B4-BE49-F238E27FC236}">
                <a16:creationId xmlns:a16="http://schemas.microsoft.com/office/drawing/2014/main" id="{624EF463-7E61-4B03-9FEB-AB5A788D2B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095" y="1030310"/>
            <a:ext cx="8038354" cy="4506130"/>
          </a:xfrm>
          <a:prstGeom prst="rect">
            <a:avLst/>
          </a:prstGeom>
        </p:spPr>
      </p:pic>
    </p:spTree>
    <p:extLst>
      <p:ext uri="{BB962C8B-B14F-4D97-AF65-F5344CB8AC3E}">
        <p14:creationId xmlns:p14="http://schemas.microsoft.com/office/powerpoint/2010/main" val="194361557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CF3270-39B0-41A2-9B4E-A84D4D2D0200}" type="slidenum">
              <a:rPr lang="en-US" altLang="en-US" sz="1000"/>
              <a:pPr>
                <a:spcBef>
                  <a:spcPct val="0"/>
                </a:spcBef>
                <a:buClrTx/>
                <a:buSzTx/>
                <a:buFontTx/>
                <a:buNone/>
              </a:pPr>
              <a:t>183</a:t>
            </a:fld>
            <a:endParaRPr lang="en-US" altLang="en-US" sz="1000"/>
          </a:p>
        </p:txBody>
      </p:sp>
      <p:sp>
        <p:nvSpPr>
          <p:cNvPr id="49" name="Rectangle 2">
            <a:extLst>
              <a:ext uri="{FF2B5EF4-FFF2-40B4-BE49-F238E27FC236}">
                <a16:creationId xmlns:a16="http://schemas.microsoft.com/office/drawing/2014/main" id="{A7C9837B-472C-467A-AE2C-677A34ABB674}"/>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4" name="TextBox 3">
            <a:extLst>
              <a:ext uri="{FF2B5EF4-FFF2-40B4-BE49-F238E27FC236}">
                <a16:creationId xmlns:a16="http://schemas.microsoft.com/office/drawing/2014/main" id="{4CBDCCFF-C2EA-4B3B-BB21-5CBEA920BF31}"/>
              </a:ext>
            </a:extLst>
          </p:cNvPr>
          <p:cNvSpPr txBox="1"/>
          <p:nvPr/>
        </p:nvSpPr>
        <p:spPr>
          <a:xfrm>
            <a:off x="3730617" y="6019800"/>
            <a:ext cx="1595310" cy="369332"/>
          </a:xfrm>
          <a:prstGeom prst="rect">
            <a:avLst/>
          </a:prstGeom>
          <a:noFill/>
        </p:spPr>
        <p:txBody>
          <a:bodyPr wrap="none" rtlCol="0">
            <a:spAutoFit/>
          </a:bodyPr>
          <a:lstStyle/>
          <a:p>
            <a:pPr algn="ctr"/>
            <a:r>
              <a:rPr lang="en-US" dirty="0"/>
              <a:t>CXL: Process</a:t>
            </a:r>
          </a:p>
        </p:txBody>
      </p:sp>
      <p:pic>
        <p:nvPicPr>
          <p:cNvPr id="5" name="Picture 4">
            <a:extLst>
              <a:ext uri="{FF2B5EF4-FFF2-40B4-BE49-F238E27FC236}">
                <a16:creationId xmlns:a16="http://schemas.microsoft.com/office/drawing/2014/main" id="{7BA6BF81-8214-49CA-B57A-99BACB9FEF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122" y="1107582"/>
            <a:ext cx="7966299" cy="4481043"/>
          </a:xfrm>
          <a:prstGeom prst="rect">
            <a:avLst/>
          </a:prstGeom>
        </p:spPr>
      </p:pic>
    </p:spTree>
    <p:extLst>
      <p:ext uri="{BB962C8B-B14F-4D97-AF65-F5344CB8AC3E}">
        <p14:creationId xmlns:p14="http://schemas.microsoft.com/office/powerpoint/2010/main" val="175799818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 Box 35">
            <a:extLst>
              <a:ext uri="{FF2B5EF4-FFF2-40B4-BE49-F238E27FC236}">
                <a16:creationId xmlns:a16="http://schemas.microsoft.com/office/drawing/2014/main" id="{847439BD-F329-4459-BD44-0035324586A7}"/>
              </a:ext>
            </a:extLst>
          </p:cNvPr>
          <p:cNvSpPr txBox="1">
            <a:spLocks noChangeArrowheads="1"/>
          </p:cNvSpPr>
          <p:nvPr/>
        </p:nvSpPr>
        <p:spPr bwMode="auto">
          <a:xfrm>
            <a:off x="8153400" y="4997242"/>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bg1">
                    <a:lumMod val="75000"/>
                  </a:schemeClr>
                </a:solidFill>
              </a:rPr>
              <a:t>CK</a:t>
            </a:r>
          </a:p>
        </p:txBody>
      </p:sp>
      <p:sp>
        <p:nvSpPr>
          <p:cNvPr id="54" name="Text Box 40">
            <a:extLst>
              <a:ext uri="{FF2B5EF4-FFF2-40B4-BE49-F238E27FC236}">
                <a16:creationId xmlns:a16="http://schemas.microsoft.com/office/drawing/2014/main" id="{FE597447-E0B2-4123-B6B9-D14E9F32E289}"/>
              </a:ext>
            </a:extLst>
          </p:cNvPr>
          <p:cNvSpPr txBox="1">
            <a:spLocks noChangeArrowheads="1"/>
          </p:cNvSpPr>
          <p:nvPr/>
        </p:nvSpPr>
        <p:spPr bwMode="auto">
          <a:xfrm>
            <a:off x="8153400" y="5309979"/>
            <a:ext cx="484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dirty="0">
                <a:solidFill>
                  <a:schemeClr val="bg1">
                    <a:lumMod val="75000"/>
                  </a:schemeClr>
                </a:solidFill>
              </a:rPr>
              <a:t>SAI</a:t>
            </a:r>
          </a:p>
        </p:txBody>
      </p:sp>
      <p:sp>
        <p:nvSpPr>
          <p:cNvPr id="56" name="Text Box 40">
            <a:extLst>
              <a:ext uri="{FF2B5EF4-FFF2-40B4-BE49-F238E27FC236}">
                <a16:creationId xmlns:a16="http://schemas.microsoft.com/office/drawing/2014/main" id="{745CC5AB-F9F8-4815-8825-76A0ECCD4FEA}"/>
              </a:ext>
            </a:extLst>
          </p:cNvPr>
          <p:cNvSpPr txBox="1">
            <a:spLocks noChangeArrowheads="1"/>
          </p:cNvSpPr>
          <p:nvPr/>
        </p:nvSpPr>
        <p:spPr bwMode="auto">
          <a:xfrm>
            <a:off x="8153400" y="5630654"/>
            <a:ext cx="493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bg1">
                    <a:lumMod val="75000"/>
                  </a:schemeClr>
                </a:solidFill>
              </a:rPr>
              <a:t>CRI</a:t>
            </a:r>
          </a:p>
        </p:txBody>
      </p:sp>
      <p:sp>
        <p:nvSpPr>
          <p:cNvPr id="59" name="Text Box 25">
            <a:extLst>
              <a:ext uri="{FF2B5EF4-FFF2-40B4-BE49-F238E27FC236}">
                <a16:creationId xmlns:a16="http://schemas.microsoft.com/office/drawing/2014/main" id="{B74985BD-0F28-4D21-A4BA-4C21D6AF639E}"/>
              </a:ext>
            </a:extLst>
          </p:cNvPr>
          <p:cNvSpPr txBox="1">
            <a:spLocks noChangeArrowheads="1"/>
          </p:cNvSpPr>
          <p:nvPr/>
        </p:nvSpPr>
        <p:spPr bwMode="auto">
          <a:xfrm>
            <a:off x="5497853" y="4963940"/>
            <a:ext cx="243688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C</a:t>
            </a:r>
            <a:r>
              <a:rPr lang="en-US" altLang="en-US" sz="1600" dirty="0">
                <a:solidFill>
                  <a:schemeClr val="bg1">
                    <a:lumMod val="75000"/>
                  </a:schemeClr>
                </a:solidFill>
              </a:rPr>
              <a:t>onductive </a:t>
            </a:r>
            <a:r>
              <a:rPr lang="en-US" altLang="en-US" sz="1700" b="1" dirty="0">
                <a:solidFill>
                  <a:schemeClr val="bg1">
                    <a:lumMod val="75000"/>
                  </a:schemeClr>
                </a:solidFill>
              </a:rPr>
              <a:t>K</a:t>
            </a:r>
            <a:r>
              <a:rPr lang="en-US" altLang="en-US" sz="1600" dirty="0">
                <a:solidFill>
                  <a:schemeClr val="bg1">
                    <a:lumMod val="75000"/>
                  </a:schemeClr>
                </a:solidFill>
              </a:rPr>
              <a:t>eratoplasty</a:t>
            </a:r>
          </a:p>
        </p:txBody>
      </p:sp>
      <p:sp>
        <p:nvSpPr>
          <p:cNvPr id="75778" name="Text Box 3"/>
          <p:cNvSpPr txBox="1">
            <a:spLocks noChangeArrowheads="1"/>
          </p:cNvSpPr>
          <p:nvPr/>
        </p:nvSpPr>
        <p:spPr bwMode="auto">
          <a:xfrm>
            <a:off x="3960813" y="762000"/>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7577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75780" name="Text Box 5"/>
          <p:cNvSpPr txBox="1">
            <a:spLocks noChangeArrowheads="1"/>
          </p:cNvSpPr>
          <p:nvPr/>
        </p:nvSpPr>
        <p:spPr bwMode="auto">
          <a:xfrm>
            <a:off x="4416278" y="3048000"/>
            <a:ext cx="1146468"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7578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2" name="Line 7"/>
          <p:cNvSpPr>
            <a:spLocks noChangeShapeType="1"/>
          </p:cNvSpPr>
          <p:nvPr/>
        </p:nvSpPr>
        <p:spPr bwMode="auto">
          <a:xfrm>
            <a:off x="4724400" y="1474788"/>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3" name="Line 8"/>
          <p:cNvSpPr>
            <a:spLocks noChangeShapeType="1"/>
          </p:cNvSpPr>
          <p:nvPr/>
        </p:nvSpPr>
        <p:spPr bwMode="auto">
          <a:xfrm flipH="1">
            <a:off x="5424488"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4" name="Line 9"/>
          <p:cNvSpPr>
            <a:spLocks noChangeShapeType="1"/>
          </p:cNvSpPr>
          <p:nvPr/>
        </p:nvSpPr>
        <p:spPr bwMode="auto">
          <a:xfrm>
            <a:off x="6583363" y="2544763"/>
            <a:ext cx="1417637" cy="415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5" name="Text Box 36"/>
          <p:cNvSpPr txBox="1">
            <a:spLocks noChangeArrowheads="1"/>
          </p:cNvSpPr>
          <p:nvPr/>
        </p:nvSpPr>
        <p:spPr bwMode="auto">
          <a:xfrm>
            <a:off x="6248400" y="3068638"/>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solidFill>
                  <a:schemeClr val="bg1">
                    <a:lumMod val="75000"/>
                  </a:schemeClr>
                </a:solidFill>
              </a:rPr>
              <a:t>Laser</a:t>
            </a:r>
          </a:p>
        </p:txBody>
      </p:sp>
      <p:sp>
        <p:nvSpPr>
          <p:cNvPr id="757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6EF3252-6681-4659-95F8-1003B78F1A8A}" type="slidenum">
              <a:rPr lang="en-US" altLang="en-US" sz="1000" smtClean="0"/>
              <a:pPr>
                <a:spcBef>
                  <a:spcPct val="0"/>
                </a:spcBef>
                <a:buClrTx/>
                <a:buSzTx/>
                <a:buFontTx/>
                <a:buNone/>
              </a:pPr>
              <a:t>184</a:t>
            </a:fld>
            <a:endParaRPr lang="en-US" altLang="en-US" sz="1000"/>
          </a:p>
        </p:txBody>
      </p:sp>
      <p:sp>
        <p:nvSpPr>
          <p:cNvPr id="75792" name="Rectangle 2"/>
          <p:cNvSpPr>
            <a:spLocks noGrp="1" noChangeArrowheads="1"/>
          </p:cNvSpPr>
          <p:nvPr>
            <p:ph type="title"/>
          </p:nvPr>
        </p:nvSpPr>
        <p:spPr>
          <a:xfrm>
            <a:off x="457200" y="122238"/>
            <a:ext cx="7543800" cy="555625"/>
          </a:xfrm>
        </p:spPr>
        <p:txBody>
          <a:bodyPr/>
          <a:lstStyle/>
          <a:p>
            <a:pPr eaLnBrk="1" hangingPunct="1"/>
            <a:r>
              <a:rPr lang="en-US" altLang="en-US" sz="3200" b="0" dirty="0"/>
              <a:t>Refractive Surgery Overview</a:t>
            </a:r>
          </a:p>
        </p:txBody>
      </p:sp>
      <p:sp>
        <p:nvSpPr>
          <p:cNvPr id="75794" name="Text Box 4"/>
          <p:cNvSpPr txBox="1">
            <a:spLocks noChangeArrowheads="1"/>
          </p:cNvSpPr>
          <p:nvPr/>
        </p:nvSpPr>
        <p:spPr bwMode="auto">
          <a:xfrm>
            <a:off x="1403350"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75795"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Pseudophakic</a:t>
            </a:r>
          </a:p>
        </p:txBody>
      </p:sp>
      <p:sp>
        <p:nvSpPr>
          <p:cNvPr id="75796"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7"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8"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cxnSp>
        <p:nvCxnSpPr>
          <p:cNvPr id="14" name="Straight Arrow Connector 13"/>
          <p:cNvCxnSpPr>
            <a:stCxn id="75783" idx="0"/>
          </p:cNvCxnSpPr>
          <p:nvPr/>
        </p:nvCxnSpPr>
        <p:spPr>
          <a:xfrm>
            <a:off x="6583363" y="2522538"/>
            <a:ext cx="0" cy="4492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Line 11">
            <a:extLst>
              <a:ext uri="{FF2B5EF4-FFF2-40B4-BE49-F238E27FC236}">
                <a16:creationId xmlns:a16="http://schemas.microsoft.com/office/drawing/2014/main" id="{875003D2-F497-4AFF-93D3-904C47FEA379}"/>
              </a:ext>
            </a:extLst>
          </p:cNvPr>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3">
            <a:extLst>
              <a:ext uri="{FF2B5EF4-FFF2-40B4-BE49-F238E27FC236}">
                <a16:creationId xmlns:a16="http://schemas.microsoft.com/office/drawing/2014/main" id="{17085238-D0F2-41D2-B701-51BEB9A7AD1A}"/>
              </a:ext>
            </a:extLst>
          </p:cNvPr>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5">
            <a:extLst>
              <a:ext uri="{FF2B5EF4-FFF2-40B4-BE49-F238E27FC236}">
                <a16:creationId xmlns:a16="http://schemas.microsoft.com/office/drawing/2014/main" id="{594AEAD0-AC3F-47EB-8BDF-7449769FF754}"/>
              </a:ext>
            </a:extLst>
          </p:cNvPr>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1">
            <a:extLst>
              <a:ext uri="{FF2B5EF4-FFF2-40B4-BE49-F238E27FC236}">
                <a16:creationId xmlns:a16="http://schemas.microsoft.com/office/drawing/2014/main" id="{8006F3EE-2D34-424C-A3FC-DF34FB3A14C6}"/>
              </a:ext>
            </a:extLst>
          </p:cNvPr>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3">
            <a:extLst>
              <a:ext uri="{FF2B5EF4-FFF2-40B4-BE49-F238E27FC236}">
                <a16:creationId xmlns:a16="http://schemas.microsoft.com/office/drawing/2014/main" id="{B420A104-E742-4025-B2C6-48E8B991CCA9}"/>
              </a:ext>
            </a:extLst>
          </p:cNvPr>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5">
            <a:extLst>
              <a:ext uri="{FF2B5EF4-FFF2-40B4-BE49-F238E27FC236}">
                <a16:creationId xmlns:a16="http://schemas.microsoft.com/office/drawing/2014/main" id="{C27F41C3-22E0-4253-B5CD-1628190B702C}"/>
              </a:ext>
            </a:extLst>
          </p:cNvPr>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cxnSp>
        <p:nvCxnSpPr>
          <p:cNvPr id="25" name="Straight Connector 24">
            <a:extLst>
              <a:ext uri="{FF2B5EF4-FFF2-40B4-BE49-F238E27FC236}">
                <a16:creationId xmlns:a16="http://schemas.microsoft.com/office/drawing/2014/main" id="{2F0E6575-37AF-43A8-B59F-A9659165FD9B}"/>
              </a:ext>
            </a:extLst>
          </p:cNvPr>
          <p:cNvCxnSpPr/>
          <p:nvPr/>
        </p:nvCxnSpPr>
        <p:spPr>
          <a:xfrm>
            <a:off x="6400800" y="3429000"/>
            <a:ext cx="0" cy="1371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 Box 35">
            <a:extLst>
              <a:ext uri="{FF2B5EF4-FFF2-40B4-BE49-F238E27FC236}">
                <a16:creationId xmlns:a16="http://schemas.microsoft.com/office/drawing/2014/main" id="{224E2072-3937-4C60-B2D4-6266344C5CBB}"/>
              </a:ext>
            </a:extLst>
          </p:cNvPr>
          <p:cNvSpPr txBox="1">
            <a:spLocks noChangeArrowheads="1"/>
          </p:cNvSpPr>
          <p:nvPr/>
        </p:nvSpPr>
        <p:spPr bwMode="auto">
          <a:xfrm>
            <a:off x="6530381" y="3429006"/>
            <a:ext cx="55496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27" name="Text Box 37">
            <a:extLst>
              <a:ext uri="{FF2B5EF4-FFF2-40B4-BE49-F238E27FC236}">
                <a16:creationId xmlns:a16="http://schemas.microsoft.com/office/drawing/2014/main" id="{6D2C7C62-6908-4663-B635-5164A6F722DA}"/>
              </a:ext>
            </a:extLst>
          </p:cNvPr>
          <p:cNvSpPr txBox="1">
            <a:spLocks noChangeArrowheads="1"/>
          </p:cNvSpPr>
          <p:nvPr/>
        </p:nvSpPr>
        <p:spPr bwMode="auto">
          <a:xfrm>
            <a:off x="6533556" y="3733806"/>
            <a:ext cx="76495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28" name="Text Box 37">
            <a:extLst>
              <a:ext uri="{FF2B5EF4-FFF2-40B4-BE49-F238E27FC236}">
                <a16:creationId xmlns:a16="http://schemas.microsoft.com/office/drawing/2014/main" id="{CD492C5B-F700-4065-9F56-38E1AE7A9DE2}"/>
              </a:ext>
            </a:extLst>
          </p:cNvPr>
          <p:cNvSpPr txBox="1">
            <a:spLocks noChangeArrowheads="1"/>
          </p:cNvSpPr>
          <p:nvPr/>
        </p:nvSpPr>
        <p:spPr bwMode="auto">
          <a:xfrm>
            <a:off x="6549431" y="4343406"/>
            <a:ext cx="694421"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29" name="Text Box 40">
            <a:extLst>
              <a:ext uri="{FF2B5EF4-FFF2-40B4-BE49-F238E27FC236}">
                <a16:creationId xmlns:a16="http://schemas.microsoft.com/office/drawing/2014/main" id="{6A206956-31B0-4485-BC75-F4729D8B3CD6}"/>
              </a:ext>
            </a:extLst>
          </p:cNvPr>
          <p:cNvSpPr txBox="1">
            <a:spLocks noChangeArrowheads="1"/>
          </p:cNvSpPr>
          <p:nvPr/>
        </p:nvSpPr>
        <p:spPr bwMode="auto">
          <a:xfrm>
            <a:off x="6543087" y="4648206"/>
            <a:ext cx="73289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30" name="Text Box 40">
            <a:extLst>
              <a:ext uri="{FF2B5EF4-FFF2-40B4-BE49-F238E27FC236}">
                <a16:creationId xmlns:a16="http://schemas.microsoft.com/office/drawing/2014/main" id="{72DA77EC-16CE-40F2-8501-BCBA4588F62F}"/>
              </a:ext>
            </a:extLst>
          </p:cNvPr>
          <p:cNvSpPr txBox="1">
            <a:spLocks noChangeArrowheads="1"/>
          </p:cNvSpPr>
          <p:nvPr/>
        </p:nvSpPr>
        <p:spPr bwMode="auto">
          <a:xfrm>
            <a:off x="6530381" y="4038606"/>
            <a:ext cx="1013419"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31" name="Line 10">
            <a:extLst>
              <a:ext uri="{FF2B5EF4-FFF2-40B4-BE49-F238E27FC236}">
                <a16:creationId xmlns:a16="http://schemas.microsoft.com/office/drawing/2014/main" id="{15ACC7BA-4575-42F4-9F7D-3D5B281D7B72}"/>
              </a:ext>
            </a:extLst>
          </p:cNvPr>
          <p:cNvSpPr>
            <a:spLocks noChangeShapeType="1"/>
          </p:cNvSpPr>
          <p:nvPr/>
        </p:nvSpPr>
        <p:spPr bwMode="auto">
          <a:xfrm>
            <a:off x="4868863" y="34064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2" name="Line 11">
            <a:extLst>
              <a:ext uri="{FF2B5EF4-FFF2-40B4-BE49-F238E27FC236}">
                <a16:creationId xmlns:a16="http://schemas.microsoft.com/office/drawing/2014/main" id="{4E9DE7DE-8D8F-4E4B-AF40-C6772745F552}"/>
              </a:ext>
            </a:extLst>
          </p:cNvPr>
          <p:cNvSpPr>
            <a:spLocks noChangeShapeType="1"/>
          </p:cNvSpPr>
          <p:nvPr/>
        </p:nvSpPr>
        <p:spPr bwMode="auto">
          <a:xfrm>
            <a:off x="4724400" y="35588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3" name="Line 12">
            <a:extLst>
              <a:ext uri="{FF2B5EF4-FFF2-40B4-BE49-F238E27FC236}">
                <a16:creationId xmlns:a16="http://schemas.microsoft.com/office/drawing/2014/main" id="{631B6E9D-AA65-47BE-AED9-27AA6CC1B6AC}"/>
              </a:ext>
            </a:extLst>
          </p:cNvPr>
          <p:cNvSpPr>
            <a:spLocks noChangeShapeType="1"/>
          </p:cNvSpPr>
          <p:nvPr/>
        </p:nvSpPr>
        <p:spPr bwMode="auto">
          <a:xfrm>
            <a:off x="4868863" y="35588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4" name="Line 13">
            <a:extLst>
              <a:ext uri="{FF2B5EF4-FFF2-40B4-BE49-F238E27FC236}">
                <a16:creationId xmlns:a16="http://schemas.microsoft.com/office/drawing/2014/main" id="{869F0C8A-D764-4F7C-9049-488452FA4697}"/>
              </a:ext>
            </a:extLst>
          </p:cNvPr>
          <p:cNvSpPr>
            <a:spLocks noChangeShapeType="1"/>
          </p:cNvSpPr>
          <p:nvPr/>
        </p:nvSpPr>
        <p:spPr bwMode="auto">
          <a:xfrm>
            <a:off x="4724400" y="38636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5" name="Line 14">
            <a:extLst>
              <a:ext uri="{FF2B5EF4-FFF2-40B4-BE49-F238E27FC236}">
                <a16:creationId xmlns:a16="http://schemas.microsoft.com/office/drawing/2014/main" id="{89252AA7-D550-48AA-A6EB-2B05998E5CAB}"/>
              </a:ext>
            </a:extLst>
          </p:cNvPr>
          <p:cNvSpPr>
            <a:spLocks noChangeShapeType="1"/>
          </p:cNvSpPr>
          <p:nvPr/>
        </p:nvSpPr>
        <p:spPr bwMode="auto">
          <a:xfrm>
            <a:off x="4868863" y="38636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6" name="Line 15">
            <a:extLst>
              <a:ext uri="{FF2B5EF4-FFF2-40B4-BE49-F238E27FC236}">
                <a16:creationId xmlns:a16="http://schemas.microsoft.com/office/drawing/2014/main" id="{4D5000C4-91C9-4572-B020-5FA46CDCDD4B}"/>
              </a:ext>
            </a:extLst>
          </p:cNvPr>
          <p:cNvSpPr>
            <a:spLocks noChangeShapeType="1"/>
          </p:cNvSpPr>
          <p:nvPr/>
        </p:nvSpPr>
        <p:spPr bwMode="auto">
          <a:xfrm>
            <a:off x="4724400" y="41684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0" name="Text Box 35">
            <a:extLst>
              <a:ext uri="{FF2B5EF4-FFF2-40B4-BE49-F238E27FC236}">
                <a16:creationId xmlns:a16="http://schemas.microsoft.com/office/drawing/2014/main" id="{7DEF46B5-F715-4B7B-B0EB-BEED7FB46E78}"/>
              </a:ext>
            </a:extLst>
          </p:cNvPr>
          <p:cNvSpPr txBox="1">
            <a:spLocks noChangeArrowheads="1"/>
          </p:cNvSpPr>
          <p:nvPr/>
        </p:nvSpPr>
        <p:spPr bwMode="auto">
          <a:xfrm>
            <a:off x="4953002" y="3406428"/>
            <a:ext cx="444352"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RK</a:t>
            </a:r>
          </a:p>
        </p:txBody>
      </p:sp>
      <p:sp>
        <p:nvSpPr>
          <p:cNvPr id="41" name="Text Box 37">
            <a:extLst>
              <a:ext uri="{FF2B5EF4-FFF2-40B4-BE49-F238E27FC236}">
                <a16:creationId xmlns:a16="http://schemas.microsoft.com/office/drawing/2014/main" id="{685BA597-D6CD-48E2-B397-261D284FAA9A}"/>
              </a:ext>
            </a:extLst>
          </p:cNvPr>
          <p:cNvSpPr txBox="1">
            <a:spLocks noChangeArrowheads="1"/>
          </p:cNvSpPr>
          <p:nvPr/>
        </p:nvSpPr>
        <p:spPr bwMode="auto">
          <a:xfrm>
            <a:off x="4956177" y="3711228"/>
            <a:ext cx="425116"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AK</a:t>
            </a:r>
          </a:p>
        </p:txBody>
      </p:sp>
      <p:sp>
        <p:nvSpPr>
          <p:cNvPr id="42" name="Text Box 40">
            <a:extLst>
              <a:ext uri="{FF2B5EF4-FFF2-40B4-BE49-F238E27FC236}">
                <a16:creationId xmlns:a16="http://schemas.microsoft.com/office/drawing/2014/main" id="{B69419A3-D750-4693-85FB-00936E09DEC1}"/>
              </a:ext>
            </a:extLst>
          </p:cNvPr>
          <p:cNvSpPr txBox="1">
            <a:spLocks noChangeArrowheads="1"/>
          </p:cNvSpPr>
          <p:nvPr/>
        </p:nvSpPr>
        <p:spPr bwMode="auto">
          <a:xfrm>
            <a:off x="4953000" y="4016028"/>
            <a:ext cx="473206"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LRI</a:t>
            </a:r>
          </a:p>
        </p:txBody>
      </p:sp>
      <p:sp>
        <p:nvSpPr>
          <p:cNvPr id="44" name="Line 10">
            <a:extLst>
              <a:ext uri="{FF2B5EF4-FFF2-40B4-BE49-F238E27FC236}">
                <a16:creationId xmlns:a16="http://schemas.microsoft.com/office/drawing/2014/main" id="{9A527789-E390-4240-9032-9352797E20D8}"/>
              </a:ext>
            </a:extLst>
          </p:cNvPr>
          <p:cNvSpPr>
            <a:spLocks noChangeShapeType="1"/>
          </p:cNvSpPr>
          <p:nvPr/>
        </p:nvSpPr>
        <p:spPr bwMode="auto">
          <a:xfrm>
            <a:off x="7975929" y="3382963"/>
            <a:ext cx="17134" cy="18319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11">
            <a:extLst>
              <a:ext uri="{FF2B5EF4-FFF2-40B4-BE49-F238E27FC236}">
                <a16:creationId xmlns:a16="http://schemas.microsoft.com/office/drawing/2014/main" id="{6927E435-4353-4B53-B7F0-070035D490ED}"/>
              </a:ext>
            </a:extLst>
          </p:cNvPr>
          <p:cNvSpPr>
            <a:spLocks noChangeShapeType="1"/>
          </p:cNvSpPr>
          <p:nvPr/>
        </p:nvSpPr>
        <p:spPr bwMode="auto">
          <a:xfrm>
            <a:off x="7900988" y="5149642"/>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6" name="Line 12">
            <a:extLst>
              <a:ext uri="{FF2B5EF4-FFF2-40B4-BE49-F238E27FC236}">
                <a16:creationId xmlns:a16="http://schemas.microsoft.com/office/drawing/2014/main" id="{719083F7-C4ED-4439-9581-37C9FCDC3E32}"/>
              </a:ext>
            </a:extLst>
          </p:cNvPr>
          <p:cNvSpPr>
            <a:spLocks noChangeShapeType="1"/>
          </p:cNvSpPr>
          <p:nvPr/>
        </p:nvSpPr>
        <p:spPr bwMode="auto">
          <a:xfrm>
            <a:off x="7993063" y="5149642"/>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7" name="Line 13">
            <a:extLst>
              <a:ext uri="{FF2B5EF4-FFF2-40B4-BE49-F238E27FC236}">
                <a16:creationId xmlns:a16="http://schemas.microsoft.com/office/drawing/2014/main" id="{EB1CD613-41F6-421B-909B-8B7CF5F3DBA7}"/>
              </a:ext>
            </a:extLst>
          </p:cNvPr>
          <p:cNvSpPr>
            <a:spLocks noChangeShapeType="1"/>
          </p:cNvSpPr>
          <p:nvPr/>
        </p:nvSpPr>
        <p:spPr bwMode="auto">
          <a:xfrm>
            <a:off x="7900988" y="5454442"/>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8" name="Line 14">
            <a:extLst>
              <a:ext uri="{FF2B5EF4-FFF2-40B4-BE49-F238E27FC236}">
                <a16:creationId xmlns:a16="http://schemas.microsoft.com/office/drawing/2014/main" id="{CE299009-3CA4-4E96-9F4C-908FBC302C77}"/>
              </a:ext>
            </a:extLst>
          </p:cNvPr>
          <p:cNvSpPr>
            <a:spLocks noChangeShapeType="1"/>
          </p:cNvSpPr>
          <p:nvPr/>
        </p:nvSpPr>
        <p:spPr bwMode="auto">
          <a:xfrm>
            <a:off x="7993063" y="5454442"/>
            <a:ext cx="23812" cy="9445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15">
            <a:extLst>
              <a:ext uri="{FF2B5EF4-FFF2-40B4-BE49-F238E27FC236}">
                <a16:creationId xmlns:a16="http://schemas.microsoft.com/office/drawing/2014/main" id="{4DD4B1FE-97FD-445F-94A9-BD227A3AED11}"/>
              </a:ext>
            </a:extLst>
          </p:cNvPr>
          <p:cNvSpPr>
            <a:spLocks noChangeShapeType="1"/>
          </p:cNvSpPr>
          <p:nvPr/>
        </p:nvSpPr>
        <p:spPr bwMode="auto">
          <a:xfrm>
            <a:off x="7900988" y="5759242"/>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50" name="Line 13">
            <a:extLst>
              <a:ext uri="{FF2B5EF4-FFF2-40B4-BE49-F238E27FC236}">
                <a16:creationId xmlns:a16="http://schemas.microsoft.com/office/drawing/2014/main" id="{6E38F7FF-ECB9-4242-B452-045797E2223D}"/>
              </a:ext>
            </a:extLst>
          </p:cNvPr>
          <p:cNvSpPr>
            <a:spLocks noChangeShapeType="1"/>
          </p:cNvSpPr>
          <p:nvPr/>
        </p:nvSpPr>
        <p:spPr bwMode="auto">
          <a:xfrm>
            <a:off x="7908925" y="6081504"/>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52" name="Text Box 37">
            <a:extLst>
              <a:ext uri="{FF2B5EF4-FFF2-40B4-BE49-F238E27FC236}">
                <a16:creationId xmlns:a16="http://schemas.microsoft.com/office/drawing/2014/main" id="{22866A5B-1203-4110-B046-E45892F5ECC7}"/>
              </a:ext>
            </a:extLst>
          </p:cNvPr>
          <p:cNvSpPr txBox="1">
            <a:spLocks noChangeArrowheads="1"/>
          </p:cNvSpPr>
          <p:nvPr/>
        </p:nvSpPr>
        <p:spPr bwMode="auto">
          <a:xfrm>
            <a:off x="8156575" y="6238667"/>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rgbClr val="0000FF"/>
                </a:solidFill>
              </a:rPr>
              <a:t>ICRS</a:t>
            </a:r>
          </a:p>
        </p:txBody>
      </p:sp>
      <p:sp>
        <p:nvSpPr>
          <p:cNvPr id="53" name="Text Box 40">
            <a:extLst>
              <a:ext uri="{FF2B5EF4-FFF2-40B4-BE49-F238E27FC236}">
                <a16:creationId xmlns:a16="http://schemas.microsoft.com/office/drawing/2014/main" id="{84D82AF7-AF97-47EB-99F3-42407CDA2474}"/>
              </a:ext>
            </a:extLst>
          </p:cNvPr>
          <p:cNvSpPr txBox="1">
            <a:spLocks noChangeArrowheads="1"/>
          </p:cNvSpPr>
          <p:nvPr/>
        </p:nvSpPr>
        <p:spPr bwMode="auto">
          <a:xfrm>
            <a:off x="8161337" y="5937042"/>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bg1">
                    <a:lumMod val="75000"/>
                  </a:schemeClr>
                </a:solidFill>
              </a:rPr>
              <a:t>CXL</a:t>
            </a:r>
          </a:p>
        </p:txBody>
      </p:sp>
      <p:sp>
        <p:nvSpPr>
          <p:cNvPr id="55" name="Line 15">
            <a:extLst>
              <a:ext uri="{FF2B5EF4-FFF2-40B4-BE49-F238E27FC236}">
                <a16:creationId xmlns:a16="http://schemas.microsoft.com/office/drawing/2014/main" id="{5BECD71A-D8DE-4C6C-BFC3-4CD904AF1AC3}"/>
              </a:ext>
            </a:extLst>
          </p:cNvPr>
          <p:cNvSpPr>
            <a:spLocks noChangeShapeType="1"/>
          </p:cNvSpPr>
          <p:nvPr/>
        </p:nvSpPr>
        <p:spPr bwMode="auto">
          <a:xfrm>
            <a:off x="7924800" y="6400592"/>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Text Box 25">
            <a:extLst>
              <a:ext uri="{FF2B5EF4-FFF2-40B4-BE49-F238E27FC236}">
                <a16:creationId xmlns:a16="http://schemas.microsoft.com/office/drawing/2014/main" id="{AF1AA7E0-1139-4996-863C-0964AE815295}"/>
              </a:ext>
            </a:extLst>
          </p:cNvPr>
          <p:cNvSpPr txBox="1">
            <a:spLocks noChangeArrowheads="1"/>
          </p:cNvSpPr>
          <p:nvPr/>
        </p:nvSpPr>
        <p:spPr bwMode="auto">
          <a:xfrm>
            <a:off x="4434763" y="6199257"/>
            <a:ext cx="3534942"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rgbClr val="0000FF"/>
                </a:solidFill>
              </a:rPr>
              <a:t>I</a:t>
            </a:r>
            <a:r>
              <a:rPr lang="en-US" altLang="en-US" sz="1600" dirty="0">
                <a:solidFill>
                  <a:srgbClr val="0000FF"/>
                </a:solidFill>
              </a:rPr>
              <a:t>ntrastromal </a:t>
            </a:r>
            <a:r>
              <a:rPr lang="en-US" altLang="en-US" sz="1700" b="1" dirty="0">
                <a:solidFill>
                  <a:srgbClr val="0000FF"/>
                </a:solidFill>
              </a:rPr>
              <a:t>C</a:t>
            </a:r>
            <a:r>
              <a:rPr lang="en-US" altLang="en-US" sz="1600" dirty="0">
                <a:solidFill>
                  <a:srgbClr val="0000FF"/>
                </a:solidFill>
              </a:rPr>
              <a:t>orneal </a:t>
            </a:r>
            <a:r>
              <a:rPr lang="en-US" altLang="en-US" sz="1700" b="1" dirty="0">
                <a:solidFill>
                  <a:srgbClr val="0000FF"/>
                </a:solidFill>
              </a:rPr>
              <a:t>R</a:t>
            </a:r>
            <a:r>
              <a:rPr lang="en-US" altLang="en-US" sz="1600" dirty="0">
                <a:solidFill>
                  <a:srgbClr val="0000FF"/>
                </a:solidFill>
              </a:rPr>
              <a:t>ing </a:t>
            </a:r>
            <a:r>
              <a:rPr lang="en-US" altLang="en-US" sz="1700" b="1" dirty="0">
                <a:solidFill>
                  <a:srgbClr val="0000FF"/>
                </a:solidFill>
              </a:rPr>
              <a:t>S</a:t>
            </a:r>
            <a:r>
              <a:rPr lang="en-US" altLang="en-US" sz="1600" dirty="0">
                <a:solidFill>
                  <a:srgbClr val="0000FF"/>
                </a:solidFill>
              </a:rPr>
              <a:t>egments</a:t>
            </a:r>
          </a:p>
        </p:txBody>
      </p:sp>
      <p:sp>
        <p:nvSpPr>
          <p:cNvPr id="58" name="Text Box 25">
            <a:extLst>
              <a:ext uri="{FF2B5EF4-FFF2-40B4-BE49-F238E27FC236}">
                <a16:creationId xmlns:a16="http://schemas.microsoft.com/office/drawing/2014/main" id="{9FFB1EB1-E721-4D0E-938A-B988B363FFC2}"/>
              </a:ext>
            </a:extLst>
          </p:cNvPr>
          <p:cNvSpPr txBox="1">
            <a:spLocks noChangeArrowheads="1"/>
          </p:cNvSpPr>
          <p:nvPr/>
        </p:nvSpPr>
        <p:spPr bwMode="auto">
          <a:xfrm>
            <a:off x="5846987" y="5272777"/>
            <a:ext cx="207781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S</a:t>
            </a:r>
            <a:r>
              <a:rPr lang="en-US" altLang="en-US" sz="1600" dirty="0">
                <a:solidFill>
                  <a:schemeClr val="bg1">
                    <a:lumMod val="75000"/>
                  </a:schemeClr>
                </a:solidFill>
              </a:rPr>
              <a:t>mall</a:t>
            </a:r>
            <a:r>
              <a:rPr lang="en-US" altLang="en-US" sz="1700" dirty="0">
                <a:solidFill>
                  <a:schemeClr val="bg1">
                    <a:lumMod val="75000"/>
                  </a:schemeClr>
                </a:solidFill>
              </a:rPr>
              <a:t> </a:t>
            </a:r>
            <a:r>
              <a:rPr lang="en-US" altLang="en-US" sz="1700" b="1" dirty="0">
                <a:solidFill>
                  <a:schemeClr val="bg1">
                    <a:lumMod val="75000"/>
                  </a:schemeClr>
                </a:solidFill>
              </a:rPr>
              <a:t>A</a:t>
            </a:r>
            <a:r>
              <a:rPr lang="en-US" altLang="en-US" sz="1600" dirty="0">
                <a:solidFill>
                  <a:schemeClr val="bg1">
                    <a:lumMod val="75000"/>
                  </a:schemeClr>
                </a:solidFill>
              </a:rPr>
              <a:t>perture</a:t>
            </a:r>
            <a:r>
              <a:rPr lang="en-US" altLang="en-US" sz="17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nlay</a:t>
            </a:r>
          </a:p>
        </p:txBody>
      </p:sp>
      <p:sp>
        <p:nvSpPr>
          <p:cNvPr id="60" name="Text Box 25">
            <a:extLst>
              <a:ext uri="{FF2B5EF4-FFF2-40B4-BE49-F238E27FC236}">
                <a16:creationId xmlns:a16="http://schemas.microsoft.com/office/drawing/2014/main" id="{7A954115-1074-425A-976D-93E9F3531E73}"/>
              </a:ext>
            </a:extLst>
          </p:cNvPr>
          <p:cNvSpPr txBox="1">
            <a:spLocks noChangeArrowheads="1"/>
          </p:cNvSpPr>
          <p:nvPr/>
        </p:nvSpPr>
        <p:spPr bwMode="auto">
          <a:xfrm>
            <a:off x="5494748" y="5891074"/>
            <a:ext cx="246894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C</a:t>
            </a:r>
            <a:r>
              <a:rPr lang="en-US" altLang="en-US" sz="1600" dirty="0">
                <a:solidFill>
                  <a:schemeClr val="bg1">
                    <a:lumMod val="75000"/>
                  </a:schemeClr>
                </a:solidFill>
              </a:rPr>
              <a:t>orneal </a:t>
            </a:r>
            <a:r>
              <a:rPr lang="en-US" altLang="en-US" sz="1700" b="1" dirty="0">
                <a:solidFill>
                  <a:schemeClr val="bg1">
                    <a:lumMod val="75000"/>
                  </a:schemeClr>
                </a:solidFill>
              </a:rPr>
              <a:t>CROSS</a:t>
            </a:r>
            <a:r>
              <a:rPr lang="en-US" altLang="en-US" sz="1600" dirty="0">
                <a:solidFill>
                  <a:schemeClr val="bg1">
                    <a:lumMod val="75000"/>
                  </a:schemeClr>
                </a:solidFill>
              </a:rPr>
              <a:t> </a:t>
            </a:r>
            <a:r>
              <a:rPr lang="en-US" altLang="en-US" sz="1700" b="1" dirty="0">
                <a:solidFill>
                  <a:schemeClr val="bg1">
                    <a:lumMod val="75000"/>
                  </a:schemeClr>
                </a:solidFill>
              </a:rPr>
              <a:t>L</a:t>
            </a:r>
            <a:r>
              <a:rPr lang="en-US" altLang="en-US" sz="1600" dirty="0">
                <a:solidFill>
                  <a:schemeClr val="bg1">
                    <a:lumMod val="75000"/>
                  </a:schemeClr>
                </a:solidFill>
              </a:rPr>
              <a:t>inking</a:t>
            </a:r>
          </a:p>
        </p:txBody>
      </p:sp>
      <p:sp>
        <p:nvSpPr>
          <p:cNvPr id="61" name="Text Box 25">
            <a:extLst>
              <a:ext uri="{FF2B5EF4-FFF2-40B4-BE49-F238E27FC236}">
                <a16:creationId xmlns:a16="http://schemas.microsoft.com/office/drawing/2014/main" id="{10027FF6-B77F-4F32-8353-5C0E4C9CCC5F}"/>
              </a:ext>
            </a:extLst>
          </p:cNvPr>
          <p:cNvSpPr txBox="1">
            <a:spLocks noChangeArrowheads="1"/>
          </p:cNvSpPr>
          <p:nvPr/>
        </p:nvSpPr>
        <p:spPr bwMode="auto">
          <a:xfrm>
            <a:off x="5462266" y="5572780"/>
            <a:ext cx="246253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C</a:t>
            </a:r>
            <a:r>
              <a:rPr lang="en-US" altLang="en-US" sz="1600" dirty="0">
                <a:solidFill>
                  <a:schemeClr val="bg1">
                    <a:lumMod val="75000"/>
                  </a:schemeClr>
                </a:solidFill>
              </a:rPr>
              <a:t>orneal</a:t>
            </a:r>
            <a:r>
              <a:rPr lang="en-US" altLang="en-US" sz="1700" dirty="0">
                <a:solidFill>
                  <a:schemeClr val="bg1">
                    <a:lumMod val="75000"/>
                  </a:schemeClr>
                </a:solidFill>
              </a:rPr>
              <a:t> </a:t>
            </a:r>
            <a:r>
              <a:rPr lang="en-US" altLang="en-US" sz="1700" b="1" dirty="0">
                <a:solidFill>
                  <a:schemeClr val="bg1">
                    <a:lumMod val="75000"/>
                  </a:schemeClr>
                </a:solidFill>
              </a:rPr>
              <a:t>R</a:t>
            </a:r>
            <a:r>
              <a:rPr lang="en-US" altLang="en-US" sz="1600" dirty="0">
                <a:solidFill>
                  <a:schemeClr val="bg1">
                    <a:lumMod val="75000"/>
                  </a:schemeClr>
                </a:solidFill>
              </a:rPr>
              <a:t>eshaping</a:t>
            </a:r>
            <a:r>
              <a:rPr lang="en-US" altLang="en-US" sz="17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nlay</a:t>
            </a:r>
          </a:p>
        </p:txBody>
      </p:sp>
      <p:sp>
        <p:nvSpPr>
          <p:cNvPr id="62" name="Text Box 36">
            <a:extLst>
              <a:ext uri="{FF2B5EF4-FFF2-40B4-BE49-F238E27FC236}">
                <a16:creationId xmlns:a16="http://schemas.microsoft.com/office/drawing/2014/main" id="{FD2E54F2-4187-4702-82CD-2EF75A517BFA}"/>
              </a:ext>
            </a:extLst>
          </p:cNvPr>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t>Other</a:t>
            </a:r>
          </a:p>
        </p:txBody>
      </p:sp>
      <p:sp>
        <p:nvSpPr>
          <p:cNvPr id="2" name="Frame 1">
            <a:extLst>
              <a:ext uri="{FF2B5EF4-FFF2-40B4-BE49-F238E27FC236}">
                <a16:creationId xmlns:a16="http://schemas.microsoft.com/office/drawing/2014/main" id="{7E2196BB-D8BA-45F3-ACB6-F7D771D93B73}"/>
              </a:ext>
            </a:extLst>
          </p:cNvPr>
          <p:cNvSpPr/>
          <p:nvPr/>
        </p:nvSpPr>
        <p:spPr>
          <a:xfrm>
            <a:off x="3200400" y="5905610"/>
            <a:ext cx="5483078" cy="45719"/>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63" name="TextBox 1">
            <a:extLst>
              <a:ext uri="{FF2B5EF4-FFF2-40B4-BE49-F238E27FC236}">
                <a16:creationId xmlns:a16="http://schemas.microsoft.com/office/drawing/2014/main" id="{C8E0F8E5-E3A1-4395-B8A9-90E6EC55AE0E}"/>
              </a:ext>
            </a:extLst>
          </p:cNvPr>
          <p:cNvSpPr txBox="1">
            <a:spLocks noChangeArrowheads="1"/>
          </p:cNvSpPr>
          <p:nvPr/>
        </p:nvSpPr>
        <p:spPr bwMode="auto">
          <a:xfrm>
            <a:off x="1169504" y="4834547"/>
            <a:ext cx="7046648" cy="954107"/>
          </a:xfrm>
          <a:prstGeom prst="rect">
            <a:avLst/>
          </a:prstGeom>
          <a:solidFill>
            <a:srgbClr val="99FF99"/>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dirty="0">
                <a:solidFill>
                  <a:schemeClr val="bg1">
                    <a:lumMod val="65000"/>
                  </a:schemeClr>
                </a:solidFill>
              </a:rPr>
              <a:t>CXL</a:t>
            </a:r>
            <a:r>
              <a:rPr lang="en-US" altLang="en-US" sz="1400" dirty="0">
                <a:solidFill>
                  <a:schemeClr val="bg1">
                    <a:lumMod val="65000"/>
                  </a:schemeClr>
                </a:solidFill>
              </a:rPr>
              <a:t> involves the induction of a chemical reaction that  strengthens the bonds between corneal stroma fibrils . The result is a stabilization of the keratoconus process. </a:t>
            </a:r>
          </a:p>
          <a:p>
            <a:r>
              <a:rPr lang="en-US" altLang="en-US" sz="1400" b="1" dirty="0"/>
              <a:t>ICRS</a:t>
            </a:r>
            <a:r>
              <a:rPr lang="en-US" altLang="en-US" sz="1400" dirty="0"/>
              <a:t> employs  semicircular  segments of  PMMA . These segments are placed in the peripheral corneal  stroma , where they produce local  flattening . </a:t>
            </a:r>
          </a:p>
        </p:txBody>
      </p:sp>
      <p:sp>
        <p:nvSpPr>
          <p:cNvPr id="64" name="Oval 63">
            <a:extLst>
              <a:ext uri="{FF2B5EF4-FFF2-40B4-BE49-F238E27FC236}">
                <a16:creationId xmlns:a16="http://schemas.microsoft.com/office/drawing/2014/main" id="{49676F17-A3C0-4ABC-B367-C4343CECD649}"/>
              </a:ext>
            </a:extLst>
          </p:cNvPr>
          <p:cNvSpPr/>
          <p:nvPr/>
        </p:nvSpPr>
        <p:spPr>
          <a:xfrm>
            <a:off x="4276397" y="6056499"/>
            <a:ext cx="4562803" cy="64910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DBFAFCB-4D62-44F4-9EEB-C79D9FC26627}"/>
              </a:ext>
            </a:extLst>
          </p:cNvPr>
          <p:cNvSpPr/>
          <p:nvPr/>
        </p:nvSpPr>
        <p:spPr>
          <a:xfrm>
            <a:off x="2428874" y="5302042"/>
            <a:ext cx="1076325" cy="213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shape</a:t>
            </a:r>
          </a:p>
        </p:txBody>
      </p:sp>
      <p:sp>
        <p:nvSpPr>
          <p:cNvPr id="65" name="Rectangle 64">
            <a:extLst>
              <a:ext uri="{FF2B5EF4-FFF2-40B4-BE49-F238E27FC236}">
                <a16:creationId xmlns:a16="http://schemas.microsoft.com/office/drawing/2014/main" id="{BA59D9D5-9895-47F4-A6EA-B2B99DA4617D}"/>
              </a:ext>
            </a:extLst>
          </p:cNvPr>
          <p:cNvSpPr/>
          <p:nvPr/>
        </p:nvSpPr>
        <p:spPr>
          <a:xfrm>
            <a:off x="4572000" y="5300710"/>
            <a:ext cx="600503" cy="241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abb.</a:t>
            </a:r>
          </a:p>
        </p:txBody>
      </p:sp>
      <p:sp>
        <p:nvSpPr>
          <p:cNvPr id="66" name="Rectangle 65">
            <a:extLst>
              <a:ext uri="{FF2B5EF4-FFF2-40B4-BE49-F238E27FC236}">
                <a16:creationId xmlns:a16="http://schemas.microsoft.com/office/drawing/2014/main" id="{6D0F33BB-5522-45AE-AFA3-43FE48187CA3}"/>
              </a:ext>
            </a:extLst>
          </p:cNvPr>
          <p:cNvSpPr/>
          <p:nvPr/>
        </p:nvSpPr>
        <p:spPr>
          <a:xfrm>
            <a:off x="2700028" y="5511432"/>
            <a:ext cx="676703" cy="241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layer</a:t>
            </a:r>
          </a:p>
        </p:txBody>
      </p:sp>
      <p:sp>
        <p:nvSpPr>
          <p:cNvPr id="67" name="Rectangle 66">
            <a:extLst>
              <a:ext uri="{FF2B5EF4-FFF2-40B4-BE49-F238E27FC236}">
                <a16:creationId xmlns:a16="http://schemas.microsoft.com/office/drawing/2014/main" id="{C6D7BC51-1F05-4C71-9DAC-1538B8ECED29}"/>
              </a:ext>
            </a:extLst>
          </p:cNvPr>
          <p:cNvSpPr/>
          <p:nvPr/>
        </p:nvSpPr>
        <p:spPr>
          <a:xfrm>
            <a:off x="5476875" y="5533430"/>
            <a:ext cx="1076325" cy="231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flattening v steepening</a:t>
            </a:r>
          </a:p>
        </p:txBody>
      </p:sp>
    </p:spTree>
    <p:extLst>
      <p:ext uri="{BB962C8B-B14F-4D97-AF65-F5344CB8AC3E}">
        <p14:creationId xmlns:p14="http://schemas.microsoft.com/office/powerpoint/2010/main" val="172972625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 Box 35">
            <a:extLst>
              <a:ext uri="{FF2B5EF4-FFF2-40B4-BE49-F238E27FC236}">
                <a16:creationId xmlns:a16="http://schemas.microsoft.com/office/drawing/2014/main" id="{847439BD-F329-4459-BD44-0035324586A7}"/>
              </a:ext>
            </a:extLst>
          </p:cNvPr>
          <p:cNvSpPr txBox="1">
            <a:spLocks noChangeArrowheads="1"/>
          </p:cNvSpPr>
          <p:nvPr/>
        </p:nvSpPr>
        <p:spPr bwMode="auto">
          <a:xfrm>
            <a:off x="8153400" y="4997242"/>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bg1">
                    <a:lumMod val="75000"/>
                  </a:schemeClr>
                </a:solidFill>
              </a:rPr>
              <a:t>CK</a:t>
            </a:r>
          </a:p>
        </p:txBody>
      </p:sp>
      <p:sp>
        <p:nvSpPr>
          <p:cNvPr id="54" name="Text Box 40">
            <a:extLst>
              <a:ext uri="{FF2B5EF4-FFF2-40B4-BE49-F238E27FC236}">
                <a16:creationId xmlns:a16="http://schemas.microsoft.com/office/drawing/2014/main" id="{FE597447-E0B2-4123-B6B9-D14E9F32E289}"/>
              </a:ext>
            </a:extLst>
          </p:cNvPr>
          <p:cNvSpPr txBox="1">
            <a:spLocks noChangeArrowheads="1"/>
          </p:cNvSpPr>
          <p:nvPr/>
        </p:nvSpPr>
        <p:spPr bwMode="auto">
          <a:xfrm>
            <a:off x="8153400" y="5309979"/>
            <a:ext cx="484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dirty="0">
                <a:solidFill>
                  <a:schemeClr val="bg1">
                    <a:lumMod val="75000"/>
                  </a:schemeClr>
                </a:solidFill>
              </a:rPr>
              <a:t>SAI</a:t>
            </a:r>
          </a:p>
        </p:txBody>
      </p:sp>
      <p:sp>
        <p:nvSpPr>
          <p:cNvPr id="56" name="Text Box 40">
            <a:extLst>
              <a:ext uri="{FF2B5EF4-FFF2-40B4-BE49-F238E27FC236}">
                <a16:creationId xmlns:a16="http://schemas.microsoft.com/office/drawing/2014/main" id="{745CC5AB-F9F8-4815-8825-76A0ECCD4FEA}"/>
              </a:ext>
            </a:extLst>
          </p:cNvPr>
          <p:cNvSpPr txBox="1">
            <a:spLocks noChangeArrowheads="1"/>
          </p:cNvSpPr>
          <p:nvPr/>
        </p:nvSpPr>
        <p:spPr bwMode="auto">
          <a:xfrm>
            <a:off x="8153400" y="5630654"/>
            <a:ext cx="493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bg1">
                    <a:lumMod val="75000"/>
                  </a:schemeClr>
                </a:solidFill>
              </a:rPr>
              <a:t>CRI</a:t>
            </a:r>
          </a:p>
        </p:txBody>
      </p:sp>
      <p:sp>
        <p:nvSpPr>
          <p:cNvPr id="59" name="Text Box 25">
            <a:extLst>
              <a:ext uri="{FF2B5EF4-FFF2-40B4-BE49-F238E27FC236}">
                <a16:creationId xmlns:a16="http://schemas.microsoft.com/office/drawing/2014/main" id="{B74985BD-0F28-4D21-A4BA-4C21D6AF639E}"/>
              </a:ext>
            </a:extLst>
          </p:cNvPr>
          <p:cNvSpPr txBox="1">
            <a:spLocks noChangeArrowheads="1"/>
          </p:cNvSpPr>
          <p:nvPr/>
        </p:nvSpPr>
        <p:spPr bwMode="auto">
          <a:xfrm>
            <a:off x="5497853" y="4963940"/>
            <a:ext cx="243688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C</a:t>
            </a:r>
            <a:r>
              <a:rPr lang="en-US" altLang="en-US" sz="1600" dirty="0">
                <a:solidFill>
                  <a:schemeClr val="bg1">
                    <a:lumMod val="75000"/>
                  </a:schemeClr>
                </a:solidFill>
              </a:rPr>
              <a:t>onductive </a:t>
            </a:r>
            <a:r>
              <a:rPr lang="en-US" altLang="en-US" sz="1700" b="1" dirty="0">
                <a:solidFill>
                  <a:schemeClr val="bg1">
                    <a:lumMod val="75000"/>
                  </a:schemeClr>
                </a:solidFill>
              </a:rPr>
              <a:t>K</a:t>
            </a:r>
            <a:r>
              <a:rPr lang="en-US" altLang="en-US" sz="1600" dirty="0">
                <a:solidFill>
                  <a:schemeClr val="bg1">
                    <a:lumMod val="75000"/>
                  </a:schemeClr>
                </a:solidFill>
              </a:rPr>
              <a:t>eratoplasty</a:t>
            </a:r>
          </a:p>
        </p:txBody>
      </p:sp>
      <p:sp>
        <p:nvSpPr>
          <p:cNvPr id="75778" name="Text Box 3"/>
          <p:cNvSpPr txBox="1">
            <a:spLocks noChangeArrowheads="1"/>
          </p:cNvSpPr>
          <p:nvPr/>
        </p:nvSpPr>
        <p:spPr bwMode="auto">
          <a:xfrm>
            <a:off x="3960813" y="762000"/>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7577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75780" name="Text Box 5"/>
          <p:cNvSpPr txBox="1">
            <a:spLocks noChangeArrowheads="1"/>
          </p:cNvSpPr>
          <p:nvPr/>
        </p:nvSpPr>
        <p:spPr bwMode="auto">
          <a:xfrm>
            <a:off x="4416278" y="3048000"/>
            <a:ext cx="1146468"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Incisional</a:t>
            </a:r>
          </a:p>
        </p:txBody>
      </p:sp>
      <p:sp>
        <p:nvSpPr>
          <p:cNvPr id="7578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2" name="Line 7"/>
          <p:cNvSpPr>
            <a:spLocks noChangeShapeType="1"/>
          </p:cNvSpPr>
          <p:nvPr/>
        </p:nvSpPr>
        <p:spPr bwMode="auto">
          <a:xfrm>
            <a:off x="4724400" y="1474788"/>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3" name="Line 8"/>
          <p:cNvSpPr>
            <a:spLocks noChangeShapeType="1"/>
          </p:cNvSpPr>
          <p:nvPr/>
        </p:nvSpPr>
        <p:spPr bwMode="auto">
          <a:xfrm flipH="1">
            <a:off x="5424488" y="2522538"/>
            <a:ext cx="1158875" cy="449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4" name="Line 9"/>
          <p:cNvSpPr>
            <a:spLocks noChangeShapeType="1"/>
          </p:cNvSpPr>
          <p:nvPr/>
        </p:nvSpPr>
        <p:spPr bwMode="auto">
          <a:xfrm>
            <a:off x="6583363" y="2544763"/>
            <a:ext cx="1417637" cy="415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5" name="Text Box 36"/>
          <p:cNvSpPr txBox="1">
            <a:spLocks noChangeArrowheads="1"/>
          </p:cNvSpPr>
          <p:nvPr/>
        </p:nvSpPr>
        <p:spPr bwMode="auto">
          <a:xfrm>
            <a:off x="6248400" y="3068638"/>
            <a:ext cx="76200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solidFill>
                  <a:schemeClr val="bg1">
                    <a:lumMod val="75000"/>
                  </a:schemeClr>
                </a:solidFill>
              </a:rPr>
              <a:t>Laser</a:t>
            </a:r>
          </a:p>
        </p:txBody>
      </p:sp>
      <p:sp>
        <p:nvSpPr>
          <p:cNvPr id="757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6EF3252-6681-4659-95F8-1003B78F1A8A}" type="slidenum">
              <a:rPr lang="en-US" altLang="en-US" sz="1000" smtClean="0"/>
              <a:pPr>
                <a:spcBef>
                  <a:spcPct val="0"/>
                </a:spcBef>
                <a:buClrTx/>
                <a:buSzTx/>
                <a:buFontTx/>
                <a:buNone/>
              </a:pPr>
              <a:t>185</a:t>
            </a:fld>
            <a:endParaRPr lang="en-US" altLang="en-US" sz="1000"/>
          </a:p>
        </p:txBody>
      </p:sp>
      <p:sp>
        <p:nvSpPr>
          <p:cNvPr id="75792" name="Rectangle 2"/>
          <p:cNvSpPr>
            <a:spLocks noGrp="1" noChangeArrowheads="1"/>
          </p:cNvSpPr>
          <p:nvPr>
            <p:ph type="title"/>
          </p:nvPr>
        </p:nvSpPr>
        <p:spPr>
          <a:xfrm>
            <a:off x="457200" y="122238"/>
            <a:ext cx="7543800" cy="555625"/>
          </a:xfrm>
        </p:spPr>
        <p:txBody>
          <a:bodyPr/>
          <a:lstStyle/>
          <a:p>
            <a:pPr eaLnBrk="1" hangingPunct="1"/>
            <a:r>
              <a:rPr lang="en-US" altLang="en-US" sz="3200" b="0" dirty="0"/>
              <a:t>Refractive Surgery Overview</a:t>
            </a:r>
          </a:p>
        </p:txBody>
      </p:sp>
      <p:sp>
        <p:nvSpPr>
          <p:cNvPr id="75794" name="Text Box 4"/>
          <p:cNvSpPr txBox="1">
            <a:spLocks noChangeArrowheads="1"/>
          </p:cNvSpPr>
          <p:nvPr/>
        </p:nvSpPr>
        <p:spPr bwMode="auto">
          <a:xfrm>
            <a:off x="1403350"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75795"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solidFill>
                  <a:schemeClr val="bg1">
                    <a:lumMod val="75000"/>
                  </a:schemeClr>
                </a:solidFill>
              </a:rPr>
              <a:t>Pseudophakic</a:t>
            </a:r>
          </a:p>
        </p:txBody>
      </p:sp>
      <p:sp>
        <p:nvSpPr>
          <p:cNvPr id="75796"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7"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8"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cxnSp>
        <p:nvCxnSpPr>
          <p:cNvPr id="14" name="Straight Arrow Connector 13"/>
          <p:cNvCxnSpPr>
            <a:stCxn id="75783" idx="0"/>
          </p:cNvCxnSpPr>
          <p:nvPr/>
        </p:nvCxnSpPr>
        <p:spPr>
          <a:xfrm>
            <a:off x="6583363" y="2522538"/>
            <a:ext cx="0" cy="4492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Line 11">
            <a:extLst>
              <a:ext uri="{FF2B5EF4-FFF2-40B4-BE49-F238E27FC236}">
                <a16:creationId xmlns:a16="http://schemas.microsoft.com/office/drawing/2014/main" id="{875003D2-F497-4AFF-93D3-904C47FEA379}"/>
              </a:ext>
            </a:extLst>
          </p:cNvPr>
          <p:cNvSpPr>
            <a:spLocks noChangeShapeType="1"/>
          </p:cNvSpPr>
          <p:nvPr/>
        </p:nvSpPr>
        <p:spPr bwMode="auto">
          <a:xfrm>
            <a:off x="6301781" y="35814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3">
            <a:extLst>
              <a:ext uri="{FF2B5EF4-FFF2-40B4-BE49-F238E27FC236}">
                <a16:creationId xmlns:a16="http://schemas.microsoft.com/office/drawing/2014/main" id="{17085238-D0F2-41D2-B701-51BEB9A7AD1A}"/>
              </a:ext>
            </a:extLst>
          </p:cNvPr>
          <p:cNvSpPr>
            <a:spLocks noChangeShapeType="1"/>
          </p:cNvSpPr>
          <p:nvPr/>
        </p:nvSpPr>
        <p:spPr bwMode="auto">
          <a:xfrm>
            <a:off x="6301781" y="38862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5">
            <a:extLst>
              <a:ext uri="{FF2B5EF4-FFF2-40B4-BE49-F238E27FC236}">
                <a16:creationId xmlns:a16="http://schemas.microsoft.com/office/drawing/2014/main" id="{594AEAD0-AC3F-47EB-8BDF-7449769FF754}"/>
              </a:ext>
            </a:extLst>
          </p:cNvPr>
          <p:cNvSpPr>
            <a:spLocks noChangeShapeType="1"/>
          </p:cNvSpPr>
          <p:nvPr/>
        </p:nvSpPr>
        <p:spPr bwMode="auto">
          <a:xfrm>
            <a:off x="6301781"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1">
            <a:extLst>
              <a:ext uri="{FF2B5EF4-FFF2-40B4-BE49-F238E27FC236}">
                <a16:creationId xmlns:a16="http://schemas.microsoft.com/office/drawing/2014/main" id="{8006F3EE-2D34-424C-A3FC-DF34FB3A14C6}"/>
              </a:ext>
            </a:extLst>
          </p:cNvPr>
          <p:cNvSpPr>
            <a:spLocks noChangeShapeType="1"/>
          </p:cNvSpPr>
          <p:nvPr/>
        </p:nvSpPr>
        <p:spPr bwMode="auto">
          <a:xfrm>
            <a:off x="6285906" y="41910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3">
            <a:extLst>
              <a:ext uri="{FF2B5EF4-FFF2-40B4-BE49-F238E27FC236}">
                <a16:creationId xmlns:a16="http://schemas.microsoft.com/office/drawing/2014/main" id="{B420A104-E742-4025-B2C6-48E8B991CCA9}"/>
              </a:ext>
            </a:extLst>
          </p:cNvPr>
          <p:cNvSpPr>
            <a:spLocks noChangeShapeType="1"/>
          </p:cNvSpPr>
          <p:nvPr/>
        </p:nvSpPr>
        <p:spPr bwMode="auto">
          <a:xfrm>
            <a:off x="6285906" y="44958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5">
            <a:extLst>
              <a:ext uri="{FF2B5EF4-FFF2-40B4-BE49-F238E27FC236}">
                <a16:creationId xmlns:a16="http://schemas.microsoft.com/office/drawing/2014/main" id="{C27F41C3-22E0-4253-B5CD-1628190B702C}"/>
              </a:ext>
            </a:extLst>
          </p:cNvPr>
          <p:cNvSpPr>
            <a:spLocks noChangeShapeType="1"/>
          </p:cNvSpPr>
          <p:nvPr/>
        </p:nvSpPr>
        <p:spPr bwMode="auto">
          <a:xfrm>
            <a:off x="6285906" y="4800600"/>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cxnSp>
        <p:nvCxnSpPr>
          <p:cNvPr id="25" name="Straight Connector 24">
            <a:extLst>
              <a:ext uri="{FF2B5EF4-FFF2-40B4-BE49-F238E27FC236}">
                <a16:creationId xmlns:a16="http://schemas.microsoft.com/office/drawing/2014/main" id="{2F0E6575-37AF-43A8-B59F-A9659165FD9B}"/>
              </a:ext>
            </a:extLst>
          </p:cNvPr>
          <p:cNvCxnSpPr/>
          <p:nvPr/>
        </p:nvCxnSpPr>
        <p:spPr>
          <a:xfrm>
            <a:off x="6400800" y="3429000"/>
            <a:ext cx="0" cy="1371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 Box 35">
            <a:extLst>
              <a:ext uri="{FF2B5EF4-FFF2-40B4-BE49-F238E27FC236}">
                <a16:creationId xmlns:a16="http://schemas.microsoft.com/office/drawing/2014/main" id="{224E2072-3937-4C60-B2D4-6266344C5CBB}"/>
              </a:ext>
            </a:extLst>
          </p:cNvPr>
          <p:cNvSpPr txBox="1">
            <a:spLocks noChangeArrowheads="1"/>
          </p:cNvSpPr>
          <p:nvPr/>
        </p:nvSpPr>
        <p:spPr bwMode="auto">
          <a:xfrm>
            <a:off x="6530381" y="3429006"/>
            <a:ext cx="55496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PRK</a:t>
            </a:r>
          </a:p>
        </p:txBody>
      </p:sp>
      <p:sp>
        <p:nvSpPr>
          <p:cNvPr id="27" name="Text Box 37">
            <a:extLst>
              <a:ext uri="{FF2B5EF4-FFF2-40B4-BE49-F238E27FC236}">
                <a16:creationId xmlns:a16="http://schemas.microsoft.com/office/drawing/2014/main" id="{6D2C7C62-6908-4663-B635-5164A6F722DA}"/>
              </a:ext>
            </a:extLst>
          </p:cNvPr>
          <p:cNvSpPr txBox="1">
            <a:spLocks noChangeArrowheads="1"/>
          </p:cNvSpPr>
          <p:nvPr/>
        </p:nvSpPr>
        <p:spPr bwMode="auto">
          <a:xfrm>
            <a:off x="6533556" y="3733806"/>
            <a:ext cx="76495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LASEK</a:t>
            </a:r>
          </a:p>
        </p:txBody>
      </p:sp>
      <p:sp>
        <p:nvSpPr>
          <p:cNvPr id="28" name="Text Box 37">
            <a:extLst>
              <a:ext uri="{FF2B5EF4-FFF2-40B4-BE49-F238E27FC236}">
                <a16:creationId xmlns:a16="http://schemas.microsoft.com/office/drawing/2014/main" id="{CD492C5B-F700-4065-9F56-38E1AE7A9DE2}"/>
              </a:ext>
            </a:extLst>
          </p:cNvPr>
          <p:cNvSpPr txBox="1">
            <a:spLocks noChangeArrowheads="1"/>
          </p:cNvSpPr>
          <p:nvPr/>
        </p:nvSpPr>
        <p:spPr bwMode="auto">
          <a:xfrm>
            <a:off x="6549431" y="4343406"/>
            <a:ext cx="694421"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LASIK</a:t>
            </a:r>
          </a:p>
        </p:txBody>
      </p:sp>
      <p:sp>
        <p:nvSpPr>
          <p:cNvPr id="29" name="Text Box 40">
            <a:extLst>
              <a:ext uri="{FF2B5EF4-FFF2-40B4-BE49-F238E27FC236}">
                <a16:creationId xmlns:a16="http://schemas.microsoft.com/office/drawing/2014/main" id="{6A206956-31B0-4485-BC75-F4729D8B3CD6}"/>
              </a:ext>
            </a:extLst>
          </p:cNvPr>
          <p:cNvSpPr txBox="1">
            <a:spLocks noChangeArrowheads="1"/>
          </p:cNvSpPr>
          <p:nvPr/>
        </p:nvSpPr>
        <p:spPr bwMode="auto">
          <a:xfrm>
            <a:off x="6543087" y="4648206"/>
            <a:ext cx="73289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SMILE</a:t>
            </a:r>
          </a:p>
        </p:txBody>
      </p:sp>
      <p:sp>
        <p:nvSpPr>
          <p:cNvPr id="30" name="Text Box 40">
            <a:extLst>
              <a:ext uri="{FF2B5EF4-FFF2-40B4-BE49-F238E27FC236}">
                <a16:creationId xmlns:a16="http://schemas.microsoft.com/office/drawing/2014/main" id="{72DA77EC-16CE-40F2-8501-BCBA4588F62F}"/>
              </a:ext>
            </a:extLst>
          </p:cNvPr>
          <p:cNvSpPr txBox="1">
            <a:spLocks noChangeArrowheads="1"/>
          </p:cNvSpPr>
          <p:nvPr/>
        </p:nvSpPr>
        <p:spPr bwMode="auto">
          <a:xfrm>
            <a:off x="6530381" y="4038606"/>
            <a:ext cx="1013419"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Epi-LASIK</a:t>
            </a:r>
          </a:p>
        </p:txBody>
      </p:sp>
      <p:sp>
        <p:nvSpPr>
          <p:cNvPr id="31" name="Line 10">
            <a:extLst>
              <a:ext uri="{FF2B5EF4-FFF2-40B4-BE49-F238E27FC236}">
                <a16:creationId xmlns:a16="http://schemas.microsoft.com/office/drawing/2014/main" id="{15ACC7BA-4575-42F4-9F7D-3D5B281D7B72}"/>
              </a:ext>
            </a:extLst>
          </p:cNvPr>
          <p:cNvSpPr>
            <a:spLocks noChangeShapeType="1"/>
          </p:cNvSpPr>
          <p:nvPr/>
        </p:nvSpPr>
        <p:spPr bwMode="auto">
          <a:xfrm>
            <a:off x="4868863" y="34064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2" name="Line 11">
            <a:extLst>
              <a:ext uri="{FF2B5EF4-FFF2-40B4-BE49-F238E27FC236}">
                <a16:creationId xmlns:a16="http://schemas.microsoft.com/office/drawing/2014/main" id="{4E9DE7DE-8D8F-4E4B-AF40-C6772745F552}"/>
              </a:ext>
            </a:extLst>
          </p:cNvPr>
          <p:cNvSpPr>
            <a:spLocks noChangeShapeType="1"/>
          </p:cNvSpPr>
          <p:nvPr/>
        </p:nvSpPr>
        <p:spPr bwMode="auto">
          <a:xfrm>
            <a:off x="4724400" y="35588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3" name="Line 12">
            <a:extLst>
              <a:ext uri="{FF2B5EF4-FFF2-40B4-BE49-F238E27FC236}">
                <a16:creationId xmlns:a16="http://schemas.microsoft.com/office/drawing/2014/main" id="{631B6E9D-AA65-47BE-AED9-27AA6CC1B6AC}"/>
              </a:ext>
            </a:extLst>
          </p:cNvPr>
          <p:cNvSpPr>
            <a:spLocks noChangeShapeType="1"/>
          </p:cNvSpPr>
          <p:nvPr/>
        </p:nvSpPr>
        <p:spPr bwMode="auto">
          <a:xfrm>
            <a:off x="4868863" y="35588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4" name="Line 13">
            <a:extLst>
              <a:ext uri="{FF2B5EF4-FFF2-40B4-BE49-F238E27FC236}">
                <a16:creationId xmlns:a16="http://schemas.microsoft.com/office/drawing/2014/main" id="{869F0C8A-D764-4F7C-9049-488452FA4697}"/>
              </a:ext>
            </a:extLst>
          </p:cNvPr>
          <p:cNvSpPr>
            <a:spLocks noChangeShapeType="1"/>
          </p:cNvSpPr>
          <p:nvPr/>
        </p:nvSpPr>
        <p:spPr bwMode="auto">
          <a:xfrm>
            <a:off x="4724400" y="38636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5" name="Line 14">
            <a:extLst>
              <a:ext uri="{FF2B5EF4-FFF2-40B4-BE49-F238E27FC236}">
                <a16:creationId xmlns:a16="http://schemas.microsoft.com/office/drawing/2014/main" id="{89252AA7-D550-48AA-A6EB-2B05998E5CAB}"/>
              </a:ext>
            </a:extLst>
          </p:cNvPr>
          <p:cNvSpPr>
            <a:spLocks noChangeShapeType="1"/>
          </p:cNvSpPr>
          <p:nvPr/>
        </p:nvSpPr>
        <p:spPr bwMode="auto">
          <a:xfrm>
            <a:off x="4868863" y="3863626"/>
            <a:ext cx="0" cy="30480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36" name="Line 15">
            <a:extLst>
              <a:ext uri="{FF2B5EF4-FFF2-40B4-BE49-F238E27FC236}">
                <a16:creationId xmlns:a16="http://schemas.microsoft.com/office/drawing/2014/main" id="{4D5000C4-91C9-4572-B020-5FA46CDCDD4B}"/>
              </a:ext>
            </a:extLst>
          </p:cNvPr>
          <p:cNvSpPr>
            <a:spLocks noChangeShapeType="1"/>
          </p:cNvSpPr>
          <p:nvPr/>
        </p:nvSpPr>
        <p:spPr bwMode="auto">
          <a:xfrm>
            <a:off x="4724400" y="4168426"/>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0" name="Text Box 35">
            <a:extLst>
              <a:ext uri="{FF2B5EF4-FFF2-40B4-BE49-F238E27FC236}">
                <a16:creationId xmlns:a16="http://schemas.microsoft.com/office/drawing/2014/main" id="{7DEF46B5-F715-4B7B-B0EB-BEED7FB46E78}"/>
              </a:ext>
            </a:extLst>
          </p:cNvPr>
          <p:cNvSpPr txBox="1">
            <a:spLocks noChangeArrowheads="1"/>
          </p:cNvSpPr>
          <p:nvPr/>
        </p:nvSpPr>
        <p:spPr bwMode="auto">
          <a:xfrm>
            <a:off x="4953002" y="3406428"/>
            <a:ext cx="444352"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RK</a:t>
            </a:r>
          </a:p>
        </p:txBody>
      </p:sp>
      <p:sp>
        <p:nvSpPr>
          <p:cNvPr id="41" name="Text Box 37">
            <a:extLst>
              <a:ext uri="{FF2B5EF4-FFF2-40B4-BE49-F238E27FC236}">
                <a16:creationId xmlns:a16="http://schemas.microsoft.com/office/drawing/2014/main" id="{685BA597-D6CD-48E2-B397-261D284FAA9A}"/>
              </a:ext>
            </a:extLst>
          </p:cNvPr>
          <p:cNvSpPr txBox="1">
            <a:spLocks noChangeArrowheads="1"/>
          </p:cNvSpPr>
          <p:nvPr/>
        </p:nvSpPr>
        <p:spPr bwMode="auto">
          <a:xfrm>
            <a:off x="4956177" y="3711228"/>
            <a:ext cx="425116"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AK</a:t>
            </a:r>
          </a:p>
        </p:txBody>
      </p:sp>
      <p:sp>
        <p:nvSpPr>
          <p:cNvPr id="42" name="Text Box 40">
            <a:extLst>
              <a:ext uri="{FF2B5EF4-FFF2-40B4-BE49-F238E27FC236}">
                <a16:creationId xmlns:a16="http://schemas.microsoft.com/office/drawing/2014/main" id="{B69419A3-D750-4693-85FB-00936E09DEC1}"/>
              </a:ext>
            </a:extLst>
          </p:cNvPr>
          <p:cNvSpPr txBox="1">
            <a:spLocks noChangeArrowheads="1"/>
          </p:cNvSpPr>
          <p:nvPr/>
        </p:nvSpPr>
        <p:spPr bwMode="auto">
          <a:xfrm>
            <a:off x="4953000" y="4016028"/>
            <a:ext cx="473206"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chemeClr val="bg1">
                    <a:lumMod val="75000"/>
                  </a:schemeClr>
                </a:solidFill>
              </a:rPr>
              <a:t>LRI</a:t>
            </a:r>
          </a:p>
        </p:txBody>
      </p:sp>
      <p:sp>
        <p:nvSpPr>
          <p:cNvPr id="44" name="Line 10">
            <a:extLst>
              <a:ext uri="{FF2B5EF4-FFF2-40B4-BE49-F238E27FC236}">
                <a16:creationId xmlns:a16="http://schemas.microsoft.com/office/drawing/2014/main" id="{9A527789-E390-4240-9032-9352797E20D8}"/>
              </a:ext>
            </a:extLst>
          </p:cNvPr>
          <p:cNvSpPr>
            <a:spLocks noChangeShapeType="1"/>
          </p:cNvSpPr>
          <p:nvPr/>
        </p:nvSpPr>
        <p:spPr bwMode="auto">
          <a:xfrm>
            <a:off x="7975929" y="3382963"/>
            <a:ext cx="17134" cy="18319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11">
            <a:extLst>
              <a:ext uri="{FF2B5EF4-FFF2-40B4-BE49-F238E27FC236}">
                <a16:creationId xmlns:a16="http://schemas.microsoft.com/office/drawing/2014/main" id="{6927E435-4353-4B53-B7F0-070035D490ED}"/>
              </a:ext>
            </a:extLst>
          </p:cNvPr>
          <p:cNvSpPr>
            <a:spLocks noChangeShapeType="1"/>
          </p:cNvSpPr>
          <p:nvPr/>
        </p:nvSpPr>
        <p:spPr bwMode="auto">
          <a:xfrm>
            <a:off x="7900988" y="5149642"/>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6" name="Line 12">
            <a:extLst>
              <a:ext uri="{FF2B5EF4-FFF2-40B4-BE49-F238E27FC236}">
                <a16:creationId xmlns:a16="http://schemas.microsoft.com/office/drawing/2014/main" id="{719083F7-C4ED-4439-9581-37C9FCDC3E32}"/>
              </a:ext>
            </a:extLst>
          </p:cNvPr>
          <p:cNvSpPr>
            <a:spLocks noChangeShapeType="1"/>
          </p:cNvSpPr>
          <p:nvPr/>
        </p:nvSpPr>
        <p:spPr bwMode="auto">
          <a:xfrm>
            <a:off x="7993063" y="5149642"/>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7" name="Line 13">
            <a:extLst>
              <a:ext uri="{FF2B5EF4-FFF2-40B4-BE49-F238E27FC236}">
                <a16:creationId xmlns:a16="http://schemas.microsoft.com/office/drawing/2014/main" id="{EB1CD613-41F6-421B-909B-8B7CF5F3DBA7}"/>
              </a:ext>
            </a:extLst>
          </p:cNvPr>
          <p:cNvSpPr>
            <a:spLocks noChangeShapeType="1"/>
          </p:cNvSpPr>
          <p:nvPr/>
        </p:nvSpPr>
        <p:spPr bwMode="auto">
          <a:xfrm>
            <a:off x="7900988" y="5454442"/>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48" name="Line 14">
            <a:extLst>
              <a:ext uri="{FF2B5EF4-FFF2-40B4-BE49-F238E27FC236}">
                <a16:creationId xmlns:a16="http://schemas.microsoft.com/office/drawing/2014/main" id="{CE299009-3CA4-4E96-9F4C-908FBC302C77}"/>
              </a:ext>
            </a:extLst>
          </p:cNvPr>
          <p:cNvSpPr>
            <a:spLocks noChangeShapeType="1"/>
          </p:cNvSpPr>
          <p:nvPr/>
        </p:nvSpPr>
        <p:spPr bwMode="auto">
          <a:xfrm>
            <a:off x="7993063" y="5454442"/>
            <a:ext cx="23812" cy="9445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15">
            <a:extLst>
              <a:ext uri="{FF2B5EF4-FFF2-40B4-BE49-F238E27FC236}">
                <a16:creationId xmlns:a16="http://schemas.microsoft.com/office/drawing/2014/main" id="{4DD4B1FE-97FD-445F-94A9-BD227A3AED11}"/>
              </a:ext>
            </a:extLst>
          </p:cNvPr>
          <p:cNvSpPr>
            <a:spLocks noChangeShapeType="1"/>
          </p:cNvSpPr>
          <p:nvPr/>
        </p:nvSpPr>
        <p:spPr bwMode="auto">
          <a:xfrm>
            <a:off x="7900988" y="5759242"/>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50" name="Line 13">
            <a:extLst>
              <a:ext uri="{FF2B5EF4-FFF2-40B4-BE49-F238E27FC236}">
                <a16:creationId xmlns:a16="http://schemas.microsoft.com/office/drawing/2014/main" id="{6E38F7FF-ECB9-4242-B452-045797E2223D}"/>
              </a:ext>
            </a:extLst>
          </p:cNvPr>
          <p:cNvSpPr>
            <a:spLocks noChangeShapeType="1"/>
          </p:cNvSpPr>
          <p:nvPr/>
        </p:nvSpPr>
        <p:spPr bwMode="auto">
          <a:xfrm>
            <a:off x="7908925" y="6081504"/>
            <a:ext cx="2286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52" name="Text Box 37">
            <a:extLst>
              <a:ext uri="{FF2B5EF4-FFF2-40B4-BE49-F238E27FC236}">
                <a16:creationId xmlns:a16="http://schemas.microsoft.com/office/drawing/2014/main" id="{22866A5B-1203-4110-B046-E45892F5ECC7}"/>
              </a:ext>
            </a:extLst>
          </p:cNvPr>
          <p:cNvSpPr txBox="1">
            <a:spLocks noChangeArrowheads="1"/>
          </p:cNvSpPr>
          <p:nvPr/>
        </p:nvSpPr>
        <p:spPr bwMode="auto">
          <a:xfrm>
            <a:off x="8156575" y="6238667"/>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rgbClr val="0000FF"/>
                </a:solidFill>
              </a:rPr>
              <a:t>ICRS</a:t>
            </a:r>
          </a:p>
        </p:txBody>
      </p:sp>
      <p:sp>
        <p:nvSpPr>
          <p:cNvPr id="53" name="Text Box 40">
            <a:extLst>
              <a:ext uri="{FF2B5EF4-FFF2-40B4-BE49-F238E27FC236}">
                <a16:creationId xmlns:a16="http://schemas.microsoft.com/office/drawing/2014/main" id="{84D82AF7-AF97-47EB-99F3-42407CDA2474}"/>
              </a:ext>
            </a:extLst>
          </p:cNvPr>
          <p:cNvSpPr txBox="1">
            <a:spLocks noChangeArrowheads="1"/>
          </p:cNvSpPr>
          <p:nvPr/>
        </p:nvSpPr>
        <p:spPr bwMode="auto">
          <a:xfrm>
            <a:off x="8161337" y="5937042"/>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bg1">
                    <a:lumMod val="75000"/>
                  </a:schemeClr>
                </a:solidFill>
              </a:rPr>
              <a:t>CXL</a:t>
            </a:r>
          </a:p>
        </p:txBody>
      </p:sp>
      <p:sp>
        <p:nvSpPr>
          <p:cNvPr id="55" name="Line 15">
            <a:extLst>
              <a:ext uri="{FF2B5EF4-FFF2-40B4-BE49-F238E27FC236}">
                <a16:creationId xmlns:a16="http://schemas.microsoft.com/office/drawing/2014/main" id="{5BECD71A-D8DE-4C6C-BFC3-4CD904AF1AC3}"/>
              </a:ext>
            </a:extLst>
          </p:cNvPr>
          <p:cNvSpPr>
            <a:spLocks noChangeShapeType="1"/>
          </p:cNvSpPr>
          <p:nvPr/>
        </p:nvSpPr>
        <p:spPr bwMode="auto">
          <a:xfrm>
            <a:off x="7924800" y="6400592"/>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Text Box 25">
            <a:extLst>
              <a:ext uri="{FF2B5EF4-FFF2-40B4-BE49-F238E27FC236}">
                <a16:creationId xmlns:a16="http://schemas.microsoft.com/office/drawing/2014/main" id="{AF1AA7E0-1139-4996-863C-0964AE815295}"/>
              </a:ext>
            </a:extLst>
          </p:cNvPr>
          <p:cNvSpPr txBox="1">
            <a:spLocks noChangeArrowheads="1"/>
          </p:cNvSpPr>
          <p:nvPr/>
        </p:nvSpPr>
        <p:spPr bwMode="auto">
          <a:xfrm>
            <a:off x="4434763" y="6199257"/>
            <a:ext cx="3534942"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rgbClr val="0000FF"/>
                </a:solidFill>
              </a:rPr>
              <a:t>I</a:t>
            </a:r>
            <a:r>
              <a:rPr lang="en-US" altLang="en-US" sz="1600" dirty="0">
                <a:solidFill>
                  <a:srgbClr val="0000FF"/>
                </a:solidFill>
              </a:rPr>
              <a:t>ntrastromal </a:t>
            </a:r>
            <a:r>
              <a:rPr lang="en-US" altLang="en-US" sz="1700" b="1" dirty="0">
                <a:solidFill>
                  <a:srgbClr val="0000FF"/>
                </a:solidFill>
              </a:rPr>
              <a:t>C</a:t>
            </a:r>
            <a:r>
              <a:rPr lang="en-US" altLang="en-US" sz="1600" dirty="0">
                <a:solidFill>
                  <a:srgbClr val="0000FF"/>
                </a:solidFill>
              </a:rPr>
              <a:t>orneal </a:t>
            </a:r>
            <a:r>
              <a:rPr lang="en-US" altLang="en-US" sz="1700" b="1" dirty="0">
                <a:solidFill>
                  <a:srgbClr val="0000FF"/>
                </a:solidFill>
              </a:rPr>
              <a:t>R</a:t>
            </a:r>
            <a:r>
              <a:rPr lang="en-US" altLang="en-US" sz="1600" dirty="0">
                <a:solidFill>
                  <a:srgbClr val="0000FF"/>
                </a:solidFill>
              </a:rPr>
              <a:t>ing </a:t>
            </a:r>
            <a:r>
              <a:rPr lang="en-US" altLang="en-US" sz="1700" b="1" dirty="0">
                <a:solidFill>
                  <a:srgbClr val="0000FF"/>
                </a:solidFill>
              </a:rPr>
              <a:t>S</a:t>
            </a:r>
            <a:r>
              <a:rPr lang="en-US" altLang="en-US" sz="1600" dirty="0">
                <a:solidFill>
                  <a:srgbClr val="0000FF"/>
                </a:solidFill>
              </a:rPr>
              <a:t>egments</a:t>
            </a:r>
          </a:p>
        </p:txBody>
      </p:sp>
      <p:sp>
        <p:nvSpPr>
          <p:cNvPr id="58" name="Text Box 25">
            <a:extLst>
              <a:ext uri="{FF2B5EF4-FFF2-40B4-BE49-F238E27FC236}">
                <a16:creationId xmlns:a16="http://schemas.microsoft.com/office/drawing/2014/main" id="{9FFB1EB1-E721-4D0E-938A-B988B363FFC2}"/>
              </a:ext>
            </a:extLst>
          </p:cNvPr>
          <p:cNvSpPr txBox="1">
            <a:spLocks noChangeArrowheads="1"/>
          </p:cNvSpPr>
          <p:nvPr/>
        </p:nvSpPr>
        <p:spPr bwMode="auto">
          <a:xfrm>
            <a:off x="5846987" y="5272777"/>
            <a:ext cx="207781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S</a:t>
            </a:r>
            <a:r>
              <a:rPr lang="en-US" altLang="en-US" sz="1600" dirty="0">
                <a:solidFill>
                  <a:schemeClr val="bg1">
                    <a:lumMod val="75000"/>
                  </a:schemeClr>
                </a:solidFill>
              </a:rPr>
              <a:t>mall</a:t>
            </a:r>
            <a:r>
              <a:rPr lang="en-US" altLang="en-US" sz="1700" dirty="0">
                <a:solidFill>
                  <a:schemeClr val="bg1">
                    <a:lumMod val="75000"/>
                  </a:schemeClr>
                </a:solidFill>
              </a:rPr>
              <a:t> </a:t>
            </a:r>
            <a:r>
              <a:rPr lang="en-US" altLang="en-US" sz="1700" b="1" dirty="0">
                <a:solidFill>
                  <a:schemeClr val="bg1">
                    <a:lumMod val="75000"/>
                  </a:schemeClr>
                </a:solidFill>
              </a:rPr>
              <a:t>A</a:t>
            </a:r>
            <a:r>
              <a:rPr lang="en-US" altLang="en-US" sz="1600" dirty="0">
                <a:solidFill>
                  <a:schemeClr val="bg1">
                    <a:lumMod val="75000"/>
                  </a:schemeClr>
                </a:solidFill>
              </a:rPr>
              <a:t>perture</a:t>
            </a:r>
            <a:r>
              <a:rPr lang="en-US" altLang="en-US" sz="17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nlay</a:t>
            </a:r>
          </a:p>
        </p:txBody>
      </p:sp>
      <p:sp>
        <p:nvSpPr>
          <p:cNvPr id="60" name="Text Box 25">
            <a:extLst>
              <a:ext uri="{FF2B5EF4-FFF2-40B4-BE49-F238E27FC236}">
                <a16:creationId xmlns:a16="http://schemas.microsoft.com/office/drawing/2014/main" id="{7A954115-1074-425A-976D-93E9F3531E73}"/>
              </a:ext>
            </a:extLst>
          </p:cNvPr>
          <p:cNvSpPr txBox="1">
            <a:spLocks noChangeArrowheads="1"/>
          </p:cNvSpPr>
          <p:nvPr/>
        </p:nvSpPr>
        <p:spPr bwMode="auto">
          <a:xfrm>
            <a:off x="5494748" y="5891074"/>
            <a:ext cx="246894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C</a:t>
            </a:r>
            <a:r>
              <a:rPr lang="en-US" altLang="en-US" sz="1600" dirty="0">
                <a:solidFill>
                  <a:schemeClr val="bg1">
                    <a:lumMod val="75000"/>
                  </a:schemeClr>
                </a:solidFill>
              </a:rPr>
              <a:t>orneal </a:t>
            </a:r>
            <a:r>
              <a:rPr lang="en-US" altLang="en-US" sz="1700" b="1" dirty="0">
                <a:solidFill>
                  <a:schemeClr val="bg1">
                    <a:lumMod val="75000"/>
                  </a:schemeClr>
                </a:solidFill>
              </a:rPr>
              <a:t>CROSS</a:t>
            </a:r>
            <a:r>
              <a:rPr lang="en-US" altLang="en-US" sz="1600" dirty="0">
                <a:solidFill>
                  <a:schemeClr val="bg1">
                    <a:lumMod val="75000"/>
                  </a:schemeClr>
                </a:solidFill>
              </a:rPr>
              <a:t> </a:t>
            </a:r>
            <a:r>
              <a:rPr lang="en-US" altLang="en-US" sz="1700" b="1" dirty="0">
                <a:solidFill>
                  <a:schemeClr val="bg1">
                    <a:lumMod val="75000"/>
                  </a:schemeClr>
                </a:solidFill>
              </a:rPr>
              <a:t>L</a:t>
            </a:r>
            <a:r>
              <a:rPr lang="en-US" altLang="en-US" sz="1600" dirty="0">
                <a:solidFill>
                  <a:schemeClr val="bg1">
                    <a:lumMod val="75000"/>
                  </a:schemeClr>
                </a:solidFill>
              </a:rPr>
              <a:t>inking</a:t>
            </a:r>
          </a:p>
        </p:txBody>
      </p:sp>
      <p:sp>
        <p:nvSpPr>
          <p:cNvPr id="61" name="Text Box 25">
            <a:extLst>
              <a:ext uri="{FF2B5EF4-FFF2-40B4-BE49-F238E27FC236}">
                <a16:creationId xmlns:a16="http://schemas.microsoft.com/office/drawing/2014/main" id="{10027FF6-B77F-4F32-8353-5C0E4C9CCC5F}"/>
              </a:ext>
            </a:extLst>
          </p:cNvPr>
          <p:cNvSpPr txBox="1">
            <a:spLocks noChangeArrowheads="1"/>
          </p:cNvSpPr>
          <p:nvPr/>
        </p:nvSpPr>
        <p:spPr bwMode="auto">
          <a:xfrm>
            <a:off x="5462266" y="5572780"/>
            <a:ext cx="246253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dirty="0">
                <a:solidFill>
                  <a:schemeClr val="bg1">
                    <a:lumMod val="75000"/>
                  </a:schemeClr>
                </a:solidFill>
              </a:rPr>
              <a:t>C</a:t>
            </a:r>
            <a:r>
              <a:rPr lang="en-US" altLang="en-US" sz="1600" dirty="0">
                <a:solidFill>
                  <a:schemeClr val="bg1">
                    <a:lumMod val="75000"/>
                  </a:schemeClr>
                </a:solidFill>
              </a:rPr>
              <a:t>orneal</a:t>
            </a:r>
            <a:r>
              <a:rPr lang="en-US" altLang="en-US" sz="1700" dirty="0">
                <a:solidFill>
                  <a:schemeClr val="bg1">
                    <a:lumMod val="75000"/>
                  </a:schemeClr>
                </a:solidFill>
              </a:rPr>
              <a:t> </a:t>
            </a:r>
            <a:r>
              <a:rPr lang="en-US" altLang="en-US" sz="1700" b="1" dirty="0">
                <a:solidFill>
                  <a:schemeClr val="bg1">
                    <a:lumMod val="75000"/>
                  </a:schemeClr>
                </a:solidFill>
              </a:rPr>
              <a:t>R</a:t>
            </a:r>
            <a:r>
              <a:rPr lang="en-US" altLang="en-US" sz="1600" dirty="0">
                <a:solidFill>
                  <a:schemeClr val="bg1">
                    <a:lumMod val="75000"/>
                  </a:schemeClr>
                </a:solidFill>
              </a:rPr>
              <a:t>eshaping</a:t>
            </a:r>
            <a:r>
              <a:rPr lang="en-US" altLang="en-US" sz="1700" dirty="0">
                <a:solidFill>
                  <a:schemeClr val="bg1">
                    <a:lumMod val="75000"/>
                  </a:schemeClr>
                </a:solidFill>
              </a:rPr>
              <a:t> </a:t>
            </a:r>
            <a:r>
              <a:rPr lang="en-US" altLang="en-US" sz="1700" b="1" dirty="0">
                <a:solidFill>
                  <a:schemeClr val="bg1">
                    <a:lumMod val="75000"/>
                  </a:schemeClr>
                </a:solidFill>
              </a:rPr>
              <a:t>I</a:t>
            </a:r>
            <a:r>
              <a:rPr lang="en-US" altLang="en-US" sz="1600" dirty="0">
                <a:solidFill>
                  <a:schemeClr val="bg1">
                    <a:lumMod val="75000"/>
                  </a:schemeClr>
                </a:solidFill>
              </a:rPr>
              <a:t>nlay</a:t>
            </a:r>
          </a:p>
        </p:txBody>
      </p:sp>
      <p:sp>
        <p:nvSpPr>
          <p:cNvPr id="62" name="Text Box 36">
            <a:extLst>
              <a:ext uri="{FF2B5EF4-FFF2-40B4-BE49-F238E27FC236}">
                <a16:creationId xmlns:a16="http://schemas.microsoft.com/office/drawing/2014/main" id="{FD2E54F2-4187-4702-82CD-2EF75A517BFA}"/>
              </a:ext>
            </a:extLst>
          </p:cNvPr>
          <p:cNvSpPr txBox="1">
            <a:spLocks noChangeArrowheads="1"/>
          </p:cNvSpPr>
          <p:nvPr/>
        </p:nvSpPr>
        <p:spPr bwMode="auto">
          <a:xfrm>
            <a:off x="7900988" y="3048000"/>
            <a:ext cx="762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t>Other</a:t>
            </a:r>
          </a:p>
        </p:txBody>
      </p:sp>
      <p:sp>
        <p:nvSpPr>
          <p:cNvPr id="2" name="Frame 1">
            <a:extLst>
              <a:ext uri="{FF2B5EF4-FFF2-40B4-BE49-F238E27FC236}">
                <a16:creationId xmlns:a16="http://schemas.microsoft.com/office/drawing/2014/main" id="{7E2196BB-D8BA-45F3-ACB6-F7D771D93B73}"/>
              </a:ext>
            </a:extLst>
          </p:cNvPr>
          <p:cNvSpPr/>
          <p:nvPr/>
        </p:nvSpPr>
        <p:spPr>
          <a:xfrm>
            <a:off x="3200400" y="5905610"/>
            <a:ext cx="5483078" cy="45719"/>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63" name="TextBox 1">
            <a:extLst>
              <a:ext uri="{FF2B5EF4-FFF2-40B4-BE49-F238E27FC236}">
                <a16:creationId xmlns:a16="http://schemas.microsoft.com/office/drawing/2014/main" id="{C8E0F8E5-E3A1-4395-B8A9-90E6EC55AE0E}"/>
              </a:ext>
            </a:extLst>
          </p:cNvPr>
          <p:cNvSpPr txBox="1">
            <a:spLocks noChangeArrowheads="1"/>
          </p:cNvSpPr>
          <p:nvPr/>
        </p:nvSpPr>
        <p:spPr bwMode="auto">
          <a:xfrm>
            <a:off x="1169504" y="4834547"/>
            <a:ext cx="7046648" cy="954107"/>
          </a:xfrm>
          <a:prstGeom prst="rect">
            <a:avLst/>
          </a:prstGeom>
          <a:solidFill>
            <a:srgbClr val="99FF99"/>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dirty="0">
                <a:solidFill>
                  <a:schemeClr val="bg1">
                    <a:lumMod val="65000"/>
                  </a:schemeClr>
                </a:solidFill>
              </a:rPr>
              <a:t>CXL</a:t>
            </a:r>
            <a:r>
              <a:rPr lang="en-US" altLang="en-US" sz="1400" dirty="0">
                <a:solidFill>
                  <a:schemeClr val="bg1">
                    <a:lumMod val="65000"/>
                  </a:schemeClr>
                </a:solidFill>
              </a:rPr>
              <a:t> involves the induction of a chemical reaction that  strengthens the bonds between corneal stroma fibrils . The result is a stabilization of the keratoconus process. </a:t>
            </a:r>
          </a:p>
          <a:p>
            <a:r>
              <a:rPr lang="en-US" altLang="en-US" sz="1400" b="1" dirty="0"/>
              <a:t>ICRS</a:t>
            </a:r>
            <a:r>
              <a:rPr lang="en-US" altLang="en-US" sz="1400" dirty="0"/>
              <a:t> employs  semicircular  segments of  PMMA . These segments are placed in the peripheral corneal  stroma , where they produce local  flattening . </a:t>
            </a:r>
          </a:p>
        </p:txBody>
      </p:sp>
      <p:sp>
        <p:nvSpPr>
          <p:cNvPr id="64" name="Oval 63">
            <a:extLst>
              <a:ext uri="{FF2B5EF4-FFF2-40B4-BE49-F238E27FC236}">
                <a16:creationId xmlns:a16="http://schemas.microsoft.com/office/drawing/2014/main" id="{49676F17-A3C0-4ABC-B367-C4343CECD649}"/>
              </a:ext>
            </a:extLst>
          </p:cNvPr>
          <p:cNvSpPr/>
          <p:nvPr/>
        </p:nvSpPr>
        <p:spPr>
          <a:xfrm>
            <a:off x="4276397" y="6056499"/>
            <a:ext cx="4562803" cy="64910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532927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CF3270-39B0-41A2-9B4E-A84D4D2D0200}" type="slidenum">
              <a:rPr lang="en-US" altLang="en-US" sz="1000"/>
              <a:pPr>
                <a:spcBef>
                  <a:spcPct val="0"/>
                </a:spcBef>
                <a:buClrTx/>
                <a:buSzTx/>
                <a:buFontTx/>
                <a:buNone/>
              </a:pPr>
              <a:t>186</a:t>
            </a:fld>
            <a:endParaRPr lang="en-US" altLang="en-US" sz="1000"/>
          </a:p>
        </p:txBody>
      </p:sp>
      <p:sp>
        <p:nvSpPr>
          <p:cNvPr id="49" name="Rectangle 2">
            <a:extLst>
              <a:ext uri="{FF2B5EF4-FFF2-40B4-BE49-F238E27FC236}">
                <a16:creationId xmlns:a16="http://schemas.microsoft.com/office/drawing/2014/main" id="{A7C9837B-472C-467A-AE2C-677A34ABB674}"/>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4" name="TextBox 3">
            <a:extLst>
              <a:ext uri="{FF2B5EF4-FFF2-40B4-BE49-F238E27FC236}">
                <a16:creationId xmlns:a16="http://schemas.microsoft.com/office/drawing/2014/main" id="{9A3202FC-A068-4C3F-8EF5-28785C50E726}"/>
              </a:ext>
            </a:extLst>
          </p:cNvPr>
          <p:cNvSpPr txBox="1"/>
          <p:nvPr/>
        </p:nvSpPr>
        <p:spPr>
          <a:xfrm>
            <a:off x="3108824" y="6019800"/>
            <a:ext cx="2916184" cy="369332"/>
          </a:xfrm>
          <a:prstGeom prst="rect">
            <a:avLst/>
          </a:prstGeom>
          <a:noFill/>
        </p:spPr>
        <p:txBody>
          <a:bodyPr wrap="none" rtlCol="0">
            <a:spAutoFit/>
          </a:bodyPr>
          <a:lstStyle/>
          <a:p>
            <a:pPr algn="ctr"/>
            <a:r>
              <a:rPr lang="en-US" dirty="0"/>
              <a:t>Intrastromal ring segments</a:t>
            </a:r>
          </a:p>
        </p:txBody>
      </p:sp>
      <p:pic>
        <p:nvPicPr>
          <p:cNvPr id="5" name="Picture 4">
            <a:extLst>
              <a:ext uri="{FF2B5EF4-FFF2-40B4-BE49-F238E27FC236}">
                <a16:creationId xmlns:a16="http://schemas.microsoft.com/office/drawing/2014/main" id="{2D6C8976-1929-4078-BCCD-29C58D676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684" y="1335555"/>
            <a:ext cx="5389716" cy="4186889"/>
          </a:xfrm>
          <a:prstGeom prst="rect">
            <a:avLst/>
          </a:prstGeom>
        </p:spPr>
      </p:pic>
    </p:spTree>
    <p:extLst>
      <p:ext uri="{BB962C8B-B14F-4D97-AF65-F5344CB8AC3E}">
        <p14:creationId xmlns:p14="http://schemas.microsoft.com/office/powerpoint/2010/main" val="27923855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CF3270-39B0-41A2-9B4E-A84D4D2D0200}" type="slidenum">
              <a:rPr lang="en-US" altLang="en-US" sz="1000"/>
              <a:pPr>
                <a:spcBef>
                  <a:spcPct val="0"/>
                </a:spcBef>
                <a:buClrTx/>
                <a:buSzTx/>
                <a:buFontTx/>
                <a:buNone/>
              </a:pPr>
              <a:t>187</a:t>
            </a:fld>
            <a:endParaRPr lang="en-US" altLang="en-US" sz="1000"/>
          </a:p>
        </p:txBody>
      </p:sp>
      <p:sp>
        <p:nvSpPr>
          <p:cNvPr id="49" name="Rectangle 2">
            <a:extLst>
              <a:ext uri="{FF2B5EF4-FFF2-40B4-BE49-F238E27FC236}">
                <a16:creationId xmlns:a16="http://schemas.microsoft.com/office/drawing/2014/main" id="{A7C9837B-472C-467A-AE2C-677A34ABB674}"/>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4" name="TextBox 3">
            <a:extLst>
              <a:ext uri="{FF2B5EF4-FFF2-40B4-BE49-F238E27FC236}">
                <a16:creationId xmlns:a16="http://schemas.microsoft.com/office/drawing/2014/main" id="{105233EE-D940-4BE6-B186-8C0A3F1F101C}"/>
              </a:ext>
            </a:extLst>
          </p:cNvPr>
          <p:cNvSpPr txBox="1"/>
          <p:nvPr/>
        </p:nvSpPr>
        <p:spPr>
          <a:xfrm>
            <a:off x="2775401" y="6019800"/>
            <a:ext cx="3583033" cy="369332"/>
          </a:xfrm>
          <a:prstGeom prst="rect">
            <a:avLst/>
          </a:prstGeom>
          <a:noFill/>
        </p:spPr>
        <p:txBody>
          <a:bodyPr wrap="none" rtlCol="0">
            <a:spAutoFit/>
          </a:bodyPr>
          <a:lstStyle/>
          <a:p>
            <a:pPr algn="ctr"/>
            <a:r>
              <a:rPr lang="en-US" dirty="0"/>
              <a:t>Intrastromal ring segments </a:t>
            </a:r>
            <a:r>
              <a:rPr lang="en-US" i="1" dirty="0"/>
              <a:t>in situ</a:t>
            </a:r>
          </a:p>
        </p:txBody>
      </p:sp>
      <p:pic>
        <p:nvPicPr>
          <p:cNvPr id="5" name="Picture 4">
            <a:extLst>
              <a:ext uri="{FF2B5EF4-FFF2-40B4-BE49-F238E27FC236}">
                <a16:creationId xmlns:a16="http://schemas.microsoft.com/office/drawing/2014/main" id="{FCD80096-7650-49F9-B342-F62158B5C0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817" y="1174750"/>
            <a:ext cx="6934200" cy="4508500"/>
          </a:xfrm>
          <a:prstGeom prst="rect">
            <a:avLst/>
          </a:prstGeom>
        </p:spPr>
      </p:pic>
    </p:spTree>
    <p:extLst>
      <p:ext uri="{BB962C8B-B14F-4D97-AF65-F5344CB8AC3E}">
        <p14:creationId xmlns:p14="http://schemas.microsoft.com/office/powerpoint/2010/main" val="170377177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CF3270-39B0-41A2-9B4E-A84D4D2D0200}" type="slidenum">
              <a:rPr lang="en-US" altLang="en-US" sz="1000"/>
              <a:pPr>
                <a:spcBef>
                  <a:spcPct val="0"/>
                </a:spcBef>
                <a:buClrTx/>
                <a:buSzTx/>
                <a:buFontTx/>
                <a:buNone/>
              </a:pPr>
              <a:t>188</a:t>
            </a:fld>
            <a:endParaRPr lang="en-US" altLang="en-US" sz="1000"/>
          </a:p>
        </p:txBody>
      </p:sp>
      <p:sp>
        <p:nvSpPr>
          <p:cNvPr id="49" name="Rectangle 2">
            <a:extLst>
              <a:ext uri="{FF2B5EF4-FFF2-40B4-BE49-F238E27FC236}">
                <a16:creationId xmlns:a16="http://schemas.microsoft.com/office/drawing/2014/main" id="{A7C9837B-472C-467A-AE2C-677A34ABB674}"/>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6" name="TextBox 5">
            <a:extLst>
              <a:ext uri="{FF2B5EF4-FFF2-40B4-BE49-F238E27FC236}">
                <a16:creationId xmlns:a16="http://schemas.microsoft.com/office/drawing/2014/main" id="{0BA9DF2D-C165-40AD-A1EE-DF3E8EEECC2E}"/>
              </a:ext>
            </a:extLst>
          </p:cNvPr>
          <p:cNvSpPr txBox="1"/>
          <p:nvPr/>
        </p:nvSpPr>
        <p:spPr>
          <a:xfrm>
            <a:off x="2294500" y="6019800"/>
            <a:ext cx="4544835" cy="369332"/>
          </a:xfrm>
          <a:prstGeom prst="rect">
            <a:avLst/>
          </a:prstGeom>
          <a:noFill/>
        </p:spPr>
        <p:txBody>
          <a:bodyPr wrap="none" rtlCol="0">
            <a:spAutoFit/>
          </a:bodyPr>
          <a:lstStyle/>
          <a:p>
            <a:pPr algn="ctr"/>
            <a:r>
              <a:rPr lang="en-US" dirty="0"/>
              <a:t>Intrastromal ring segments placed for KCN</a:t>
            </a:r>
          </a:p>
        </p:txBody>
      </p:sp>
      <p:pic>
        <p:nvPicPr>
          <p:cNvPr id="7" name="Picture 6">
            <a:extLst>
              <a:ext uri="{FF2B5EF4-FFF2-40B4-BE49-F238E27FC236}">
                <a16:creationId xmlns:a16="http://schemas.microsoft.com/office/drawing/2014/main" id="{8212F306-21AD-4F0E-AC6C-916C8A003E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8227" y="1600200"/>
            <a:ext cx="4937380" cy="4078848"/>
          </a:xfrm>
          <a:prstGeom prst="rect">
            <a:avLst/>
          </a:prstGeom>
        </p:spPr>
      </p:pic>
    </p:spTree>
    <p:extLst>
      <p:ext uri="{BB962C8B-B14F-4D97-AF65-F5344CB8AC3E}">
        <p14:creationId xmlns:p14="http://schemas.microsoft.com/office/powerpoint/2010/main" val="2786564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9" name="Group 3">
            <a:extLst>
              <a:ext uri="{FF2B5EF4-FFF2-40B4-BE49-F238E27FC236}">
                <a16:creationId xmlns:a16="http://schemas.microsoft.com/office/drawing/2014/main" id="{F32FC4BF-0152-49C2-8315-048871C44836}"/>
              </a:ext>
            </a:extLst>
          </p:cNvPr>
          <p:cNvGrpSpPr>
            <a:grpSpLocks/>
          </p:cNvGrpSpPr>
          <p:nvPr/>
        </p:nvGrpSpPr>
        <p:grpSpPr bwMode="auto">
          <a:xfrm>
            <a:off x="5638800" y="2743200"/>
            <a:ext cx="1752600" cy="1524000"/>
            <a:chOff x="2832" y="1728"/>
            <a:chExt cx="1104" cy="960"/>
          </a:xfrm>
        </p:grpSpPr>
        <p:sp>
          <p:nvSpPr>
            <p:cNvPr id="24591" name="Oval 4">
              <a:extLst>
                <a:ext uri="{FF2B5EF4-FFF2-40B4-BE49-F238E27FC236}">
                  <a16:creationId xmlns:a16="http://schemas.microsoft.com/office/drawing/2014/main" id="{6D473435-EAFF-4D3F-BCD4-F88587484945}"/>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4592" name="Oval 5">
              <a:extLst>
                <a:ext uri="{FF2B5EF4-FFF2-40B4-BE49-F238E27FC236}">
                  <a16:creationId xmlns:a16="http://schemas.microsoft.com/office/drawing/2014/main" id="{0189C48B-4F21-404C-BF8E-D6829E9173B4}"/>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4593" name="AutoShape 6">
              <a:extLst>
                <a:ext uri="{FF2B5EF4-FFF2-40B4-BE49-F238E27FC236}">
                  <a16:creationId xmlns:a16="http://schemas.microsoft.com/office/drawing/2014/main" id="{912B6361-E666-423B-A9D8-6147F474D715}"/>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4594" name="AutoShape 7">
              <a:extLst>
                <a:ext uri="{FF2B5EF4-FFF2-40B4-BE49-F238E27FC236}">
                  <a16:creationId xmlns:a16="http://schemas.microsoft.com/office/drawing/2014/main" id="{5107A573-ABA9-44E9-86A8-FC1452824794}"/>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24580" name="Line 8">
            <a:extLst>
              <a:ext uri="{FF2B5EF4-FFF2-40B4-BE49-F238E27FC236}">
                <a16:creationId xmlns:a16="http://schemas.microsoft.com/office/drawing/2014/main" id="{AB717247-36B6-4C4D-9135-D5D543F7F4E2}"/>
              </a:ext>
            </a:extLst>
          </p:cNvPr>
          <p:cNvSpPr>
            <a:spLocks noChangeShapeType="1"/>
          </p:cNvSpPr>
          <p:nvPr/>
        </p:nvSpPr>
        <p:spPr bwMode="auto">
          <a:xfrm>
            <a:off x="5943600" y="3048000"/>
            <a:ext cx="1371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1" name="Line 9">
            <a:extLst>
              <a:ext uri="{FF2B5EF4-FFF2-40B4-BE49-F238E27FC236}">
                <a16:creationId xmlns:a16="http://schemas.microsoft.com/office/drawing/2014/main" id="{684FD400-7E46-40EE-BFFC-AFF624D91061}"/>
              </a:ext>
            </a:extLst>
          </p:cNvPr>
          <p:cNvSpPr>
            <a:spLocks noChangeShapeType="1"/>
          </p:cNvSpPr>
          <p:nvPr/>
        </p:nvSpPr>
        <p:spPr bwMode="auto">
          <a:xfrm flipV="1">
            <a:off x="5943600" y="3200400"/>
            <a:ext cx="1371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2" name="Line 10">
            <a:extLst>
              <a:ext uri="{FF2B5EF4-FFF2-40B4-BE49-F238E27FC236}">
                <a16:creationId xmlns:a16="http://schemas.microsoft.com/office/drawing/2014/main" id="{1D28FFF2-003A-46B9-8E3D-A94C73FD485F}"/>
              </a:ext>
            </a:extLst>
          </p:cNvPr>
          <p:cNvSpPr>
            <a:spLocks noChangeShapeType="1"/>
          </p:cNvSpPr>
          <p:nvPr/>
        </p:nvSpPr>
        <p:spPr bwMode="auto">
          <a:xfrm>
            <a:off x="304800" y="3048000"/>
            <a:ext cx="548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3" name="Line 11">
            <a:extLst>
              <a:ext uri="{FF2B5EF4-FFF2-40B4-BE49-F238E27FC236}">
                <a16:creationId xmlns:a16="http://schemas.microsoft.com/office/drawing/2014/main" id="{CC783E98-8A96-4856-9FD0-9322327AEC76}"/>
              </a:ext>
            </a:extLst>
          </p:cNvPr>
          <p:cNvSpPr>
            <a:spLocks noChangeShapeType="1"/>
          </p:cNvSpPr>
          <p:nvPr/>
        </p:nvSpPr>
        <p:spPr bwMode="auto">
          <a:xfrm>
            <a:off x="304800" y="3962400"/>
            <a:ext cx="5562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4" name="Text Box 12">
            <a:extLst>
              <a:ext uri="{FF2B5EF4-FFF2-40B4-BE49-F238E27FC236}">
                <a16:creationId xmlns:a16="http://schemas.microsoft.com/office/drawing/2014/main" id="{36F2426B-E43E-49B1-9512-9A99C1E855CD}"/>
              </a:ext>
            </a:extLst>
          </p:cNvPr>
          <p:cNvSpPr txBox="1">
            <a:spLocks noChangeArrowheads="1"/>
          </p:cNvSpPr>
          <p:nvPr/>
        </p:nvSpPr>
        <p:spPr bwMode="auto">
          <a:xfrm>
            <a:off x="3305175" y="1676400"/>
            <a:ext cx="2486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t>The Myopic Eye</a:t>
            </a:r>
          </a:p>
        </p:txBody>
      </p:sp>
      <p:sp>
        <p:nvSpPr>
          <p:cNvPr id="24586" name="Text Box 14">
            <a:extLst>
              <a:ext uri="{FF2B5EF4-FFF2-40B4-BE49-F238E27FC236}">
                <a16:creationId xmlns:a16="http://schemas.microsoft.com/office/drawing/2014/main" id="{3EBB9A3A-62B0-429C-B3F2-BD4DEE7415D4}"/>
              </a:ext>
            </a:extLst>
          </p:cNvPr>
          <p:cNvSpPr txBox="1">
            <a:spLocks noChangeArrowheads="1"/>
          </p:cNvSpPr>
          <p:nvPr/>
        </p:nvSpPr>
        <p:spPr bwMode="auto">
          <a:xfrm>
            <a:off x="76200" y="4495800"/>
            <a:ext cx="866134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B2B2B2"/>
                </a:solidFill>
              </a:rPr>
              <a:t>In contrast to the sharp uncorrected distance vision of the emmetrope, consider the</a:t>
            </a:r>
          </a:p>
          <a:p>
            <a:pPr eaLnBrk="1" hangingPunct="1">
              <a:spcBef>
                <a:spcPct val="0"/>
              </a:spcBef>
              <a:buClrTx/>
              <a:buSzTx/>
              <a:buFontTx/>
              <a:buNone/>
            </a:pPr>
            <a:r>
              <a:rPr lang="en-US" altLang="en-US" sz="1800" dirty="0">
                <a:solidFill>
                  <a:schemeClr val="bg1">
                    <a:lumMod val="75000"/>
                  </a:schemeClr>
                </a:solidFill>
              </a:rPr>
              <a:t>plight of the </a:t>
            </a:r>
            <a:r>
              <a:rPr lang="en-US" altLang="en-US" sz="1800" b="1" dirty="0">
                <a:solidFill>
                  <a:schemeClr val="bg1">
                    <a:lumMod val="75000"/>
                  </a:schemeClr>
                </a:solidFill>
              </a:rPr>
              <a:t>myope</a:t>
            </a:r>
            <a:r>
              <a:rPr lang="en-US" altLang="en-US" sz="1800" dirty="0">
                <a:solidFill>
                  <a:schemeClr val="bg1">
                    <a:lumMod val="75000"/>
                  </a:schemeClr>
                </a:solidFill>
              </a:rPr>
              <a:t>.</a:t>
            </a:r>
          </a:p>
          <a:p>
            <a:pPr eaLnBrk="1" hangingPunct="1">
              <a:spcBef>
                <a:spcPct val="0"/>
              </a:spcBef>
              <a:buClrTx/>
              <a:buSzTx/>
              <a:buFontTx/>
              <a:buNone/>
            </a:pPr>
            <a:r>
              <a:rPr lang="en-US" altLang="en-US" sz="1800" dirty="0"/>
              <a:t>In the myopic eye, rays from infinity meet </a:t>
            </a:r>
            <a:r>
              <a:rPr lang="en-US" altLang="en-US" sz="1800" dirty="0">
                <a:solidFill>
                  <a:srgbClr val="FF0000"/>
                </a:solidFill>
              </a:rPr>
              <a:t> in the vitreous </a:t>
            </a:r>
            <a:r>
              <a:rPr lang="en-US" altLang="en-US" sz="1800" dirty="0"/>
              <a:t>. </a:t>
            </a:r>
          </a:p>
        </p:txBody>
      </p:sp>
      <p:sp>
        <p:nvSpPr>
          <p:cNvPr id="24587" name="Oval 15">
            <a:extLst>
              <a:ext uri="{FF2B5EF4-FFF2-40B4-BE49-F238E27FC236}">
                <a16:creationId xmlns:a16="http://schemas.microsoft.com/office/drawing/2014/main" id="{527B5105-F8E2-478D-B74E-07FF8B27C5F5}"/>
              </a:ext>
            </a:extLst>
          </p:cNvPr>
          <p:cNvSpPr>
            <a:spLocks noChangeArrowheads="1"/>
          </p:cNvSpPr>
          <p:nvPr/>
        </p:nvSpPr>
        <p:spPr bwMode="auto">
          <a:xfrm>
            <a:off x="6781800" y="3048000"/>
            <a:ext cx="563490" cy="974762"/>
          </a:xfrm>
          <a:prstGeom prst="ellipse">
            <a:avLst/>
          </a:prstGeom>
          <a:solidFill>
            <a:schemeClr val="bg1"/>
          </a:solidFill>
          <a:ln w="28575">
            <a:solidFill>
              <a:schemeClr val="bg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4588" name="Line 16">
            <a:extLst>
              <a:ext uri="{FF2B5EF4-FFF2-40B4-BE49-F238E27FC236}">
                <a16:creationId xmlns:a16="http://schemas.microsoft.com/office/drawing/2014/main" id="{93BAE200-513C-4263-83F3-085A8CBE1607}"/>
              </a:ext>
            </a:extLst>
          </p:cNvPr>
          <p:cNvSpPr>
            <a:spLocks noChangeShapeType="1"/>
          </p:cNvSpPr>
          <p:nvPr/>
        </p:nvSpPr>
        <p:spPr bwMode="auto">
          <a:xfrm flipV="1">
            <a:off x="5715000" y="3581400"/>
            <a:ext cx="1020690" cy="1447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0" name="Slide Number Placeholder 1">
            <a:extLst>
              <a:ext uri="{FF2B5EF4-FFF2-40B4-BE49-F238E27FC236}">
                <a16:creationId xmlns:a16="http://schemas.microsoft.com/office/drawing/2014/main" id="{5D938C3C-76B0-473E-A7E8-40413EA24216}"/>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13DEBFE-728E-487C-8F20-25F59AED25C2}" type="slidenum">
              <a:rPr lang="en-US" altLang="en-US" sz="1000"/>
              <a:pPr>
                <a:spcBef>
                  <a:spcPct val="0"/>
                </a:spcBef>
                <a:buClrTx/>
                <a:buSzTx/>
                <a:buFontTx/>
                <a:buNone/>
              </a:pPr>
              <a:t>19</a:t>
            </a:fld>
            <a:endParaRPr lang="en-US" altLang="en-US" sz="1000"/>
          </a:p>
        </p:txBody>
      </p:sp>
      <p:sp>
        <p:nvSpPr>
          <p:cNvPr id="21" name="Text Box 13">
            <a:extLst>
              <a:ext uri="{FF2B5EF4-FFF2-40B4-BE49-F238E27FC236}">
                <a16:creationId xmlns:a16="http://schemas.microsoft.com/office/drawing/2014/main" id="{2E591F24-0345-407D-A917-97333C9C1958}"/>
              </a:ext>
            </a:extLst>
          </p:cNvPr>
          <p:cNvSpPr txBox="1">
            <a:spLocks noChangeArrowheads="1"/>
          </p:cNvSpPr>
          <p:nvPr/>
        </p:nvSpPr>
        <p:spPr bwMode="auto">
          <a:xfrm>
            <a:off x="110323" y="3273625"/>
            <a:ext cx="12061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Parallel rays from infinity</a:t>
            </a:r>
          </a:p>
        </p:txBody>
      </p:sp>
      <p:sp>
        <p:nvSpPr>
          <p:cNvPr id="2" name="Oval 1">
            <a:extLst>
              <a:ext uri="{FF2B5EF4-FFF2-40B4-BE49-F238E27FC236}">
                <a16:creationId xmlns:a16="http://schemas.microsoft.com/office/drawing/2014/main" id="{EB24FFEC-17C8-42DE-B2F1-048089907CF2}"/>
              </a:ext>
            </a:extLst>
          </p:cNvPr>
          <p:cNvSpPr/>
          <p:nvPr/>
        </p:nvSpPr>
        <p:spPr>
          <a:xfrm>
            <a:off x="7143058" y="3163957"/>
            <a:ext cx="152400" cy="152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ectangle 2">
            <a:extLst>
              <a:ext uri="{FF2B5EF4-FFF2-40B4-BE49-F238E27FC236}">
                <a16:creationId xmlns:a16="http://schemas.microsoft.com/office/drawing/2014/main" id="{6588C692-FF10-4CBB-A80F-5A5A646D0020}"/>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19" name="TextBox 18">
            <a:extLst>
              <a:ext uri="{FF2B5EF4-FFF2-40B4-BE49-F238E27FC236}">
                <a16:creationId xmlns:a16="http://schemas.microsoft.com/office/drawing/2014/main" id="{8CCD4242-3802-459C-8F5B-AD72681D5C5B}"/>
              </a:ext>
            </a:extLst>
          </p:cNvPr>
          <p:cNvSpPr txBox="1"/>
          <p:nvPr/>
        </p:nvSpPr>
        <p:spPr>
          <a:xfrm>
            <a:off x="833417" y="1668463"/>
            <a:ext cx="2595583" cy="461665"/>
          </a:xfrm>
          <a:prstGeom prst="rect">
            <a:avLst/>
          </a:prstGeom>
          <a:noFill/>
        </p:spPr>
        <p:txBody>
          <a:bodyPr wrap="none" rtlCol="0">
            <a:spAutoFit/>
          </a:bodyPr>
          <a:lstStyle/>
          <a:p>
            <a:pPr algn="r"/>
            <a:r>
              <a:rPr lang="en-US" sz="2400" dirty="0"/>
              <a:t>(The Far Point of)</a:t>
            </a:r>
          </a:p>
        </p:txBody>
      </p:sp>
    </p:spTree>
    <p:extLst>
      <p:ext uri="{BB962C8B-B14F-4D97-AF65-F5344CB8AC3E}">
        <p14:creationId xmlns:p14="http://schemas.microsoft.com/office/powerpoint/2010/main" val="3443671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1">
            <a:extLst>
              <a:ext uri="{FF2B5EF4-FFF2-40B4-BE49-F238E27FC236}">
                <a16:creationId xmlns:a16="http://schemas.microsoft.com/office/drawing/2014/main" id="{60BF9897-734A-4E5E-867C-7289084B10C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6EFD3D1-933F-474B-AC36-21876A0A653A}" type="slidenum">
              <a:rPr lang="en-US" altLang="en-US" sz="1000"/>
              <a:pPr>
                <a:spcBef>
                  <a:spcPct val="0"/>
                </a:spcBef>
                <a:buClrTx/>
                <a:buSzTx/>
                <a:buFontTx/>
                <a:buNone/>
              </a:pPr>
              <a:t>2</a:t>
            </a:fld>
            <a:endParaRPr lang="en-US" altLang="en-US" sz="1000"/>
          </a:p>
        </p:txBody>
      </p:sp>
      <p:sp>
        <p:nvSpPr>
          <p:cNvPr id="4" name="Rectangle 2">
            <a:extLst>
              <a:ext uri="{FF2B5EF4-FFF2-40B4-BE49-F238E27FC236}">
                <a16:creationId xmlns:a16="http://schemas.microsoft.com/office/drawing/2014/main" id="{84267927-5CCA-43C0-837E-00A898468450}"/>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3" name="TextBox 2">
            <a:extLst>
              <a:ext uri="{FF2B5EF4-FFF2-40B4-BE49-F238E27FC236}">
                <a16:creationId xmlns:a16="http://schemas.microsoft.com/office/drawing/2014/main" id="{0E0BDF35-5365-4B4A-84F5-7F701C1981A9}"/>
              </a:ext>
            </a:extLst>
          </p:cNvPr>
          <p:cNvSpPr txBox="1"/>
          <p:nvPr/>
        </p:nvSpPr>
        <p:spPr>
          <a:xfrm>
            <a:off x="285750" y="786849"/>
            <a:ext cx="8553450" cy="5632311"/>
          </a:xfrm>
          <a:prstGeom prst="rect">
            <a:avLst/>
          </a:prstGeom>
          <a:solidFill>
            <a:srgbClr val="FFFF9B"/>
          </a:solidFill>
        </p:spPr>
        <p:txBody>
          <a:bodyPr wrap="square" rtlCol="0">
            <a:spAutoFit/>
          </a:bodyPr>
          <a:lstStyle/>
          <a:p>
            <a:r>
              <a:rPr lang="en-US" sz="1500" dirty="0"/>
              <a:t>The goal of refractive surgery is deceptively straightforward and simple: To render the </a:t>
            </a:r>
            <a:r>
              <a:rPr lang="en-US" sz="1500" dirty="0" err="1"/>
              <a:t>pt</a:t>
            </a:r>
            <a:r>
              <a:rPr lang="en-US" sz="1500" dirty="0"/>
              <a:t> less reliant upon refractive accoutrements (</a:t>
            </a:r>
            <a:r>
              <a:rPr lang="en-US" sz="1500" dirty="0" err="1"/>
              <a:t>ie</a:t>
            </a:r>
            <a:r>
              <a:rPr lang="en-US" sz="1500" dirty="0"/>
              <a:t>, contacts and glasses). Ideally, a </a:t>
            </a:r>
            <a:r>
              <a:rPr lang="en-US" sz="1500" dirty="0" err="1"/>
              <a:t>pt</a:t>
            </a:r>
            <a:r>
              <a:rPr lang="en-US" sz="1500" dirty="0"/>
              <a:t> s/p refractive surgery would have 20/20 vision at </a:t>
            </a:r>
            <a:r>
              <a:rPr lang="en-US" sz="1500" i="1" dirty="0"/>
              <a:t>all</a:t>
            </a:r>
            <a:r>
              <a:rPr lang="en-US" sz="1500" dirty="0"/>
              <a:t> distances, under </a:t>
            </a:r>
            <a:r>
              <a:rPr lang="en-US" sz="1500" i="1" dirty="0"/>
              <a:t>any</a:t>
            </a:r>
            <a:r>
              <a:rPr lang="en-US" sz="1500" dirty="0"/>
              <a:t> lighting conditions, with </a:t>
            </a:r>
            <a:r>
              <a:rPr lang="en-US" sz="1500" i="1" dirty="0"/>
              <a:t>no</a:t>
            </a:r>
            <a:r>
              <a:rPr lang="en-US" sz="1500" dirty="0"/>
              <a:t> dysphotopsias (visual experiences that degrade vision quality), and with </a:t>
            </a:r>
            <a:r>
              <a:rPr lang="en-US" sz="1500" i="1" dirty="0"/>
              <a:t>no</a:t>
            </a:r>
            <a:r>
              <a:rPr lang="en-US" sz="1500" dirty="0"/>
              <a:t> risk of future negative repercussions vis a vis the long-term health and/or optical performance of the eye. Also ideally, the above could be achieved irrespective of pre-op refractive status and/or pre-existing ocular conditions. </a:t>
            </a:r>
          </a:p>
          <a:p>
            <a:endParaRPr lang="en-US" sz="1500" dirty="0">
              <a:solidFill>
                <a:srgbClr val="0000FF"/>
              </a:solidFill>
            </a:endParaRPr>
          </a:p>
          <a:p>
            <a:r>
              <a:rPr lang="en-US" sz="1500" dirty="0">
                <a:solidFill>
                  <a:srgbClr val="0000FF"/>
                </a:solidFill>
              </a:rPr>
              <a:t>Current technology is unable to meet this lofty ideal, and thus refractive surgery necessitates compromises and trade-offs; </a:t>
            </a:r>
            <a:r>
              <a:rPr lang="en-US" sz="1500" dirty="0" err="1">
                <a:solidFill>
                  <a:srgbClr val="0000FF"/>
                </a:solidFill>
              </a:rPr>
              <a:t>eg</a:t>
            </a:r>
            <a:r>
              <a:rPr lang="en-US" sz="1500" dirty="0">
                <a:solidFill>
                  <a:srgbClr val="0000FF"/>
                </a:solidFill>
              </a:rPr>
              <a:t>, If you </a:t>
            </a:r>
            <a:r>
              <a:rPr lang="en-US" sz="1500" i="1" dirty="0">
                <a:solidFill>
                  <a:srgbClr val="0000FF"/>
                </a:solidFill>
              </a:rPr>
              <a:t>had</a:t>
            </a:r>
            <a:r>
              <a:rPr lang="en-US" sz="1500" dirty="0">
                <a:solidFill>
                  <a:srgbClr val="0000FF"/>
                </a:solidFill>
              </a:rPr>
              <a:t> to pick one, would you rather be spectacle-free at distance, or near? Would it be acceptable if you only needed glasses in dimly-lit restaurants?    How bothersome would haloes around lights at night be? Because </a:t>
            </a:r>
            <a:r>
              <a:rPr lang="en-US" sz="1500" i="1" dirty="0">
                <a:solidFill>
                  <a:srgbClr val="0000FF"/>
                </a:solidFill>
              </a:rPr>
              <a:t>some</a:t>
            </a:r>
            <a:r>
              <a:rPr lang="en-US" sz="1500" dirty="0">
                <a:solidFill>
                  <a:srgbClr val="0000FF"/>
                </a:solidFill>
              </a:rPr>
              <a:t> aspect of the </a:t>
            </a:r>
            <a:r>
              <a:rPr lang="en-US" sz="1500" dirty="0" err="1">
                <a:solidFill>
                  <a:srgbClr val="0000FF"/>
                </a:solidFill>
              </a:rPr>
              <a:t>pt’s</a:t>
            </a:r>
            <a:r>
              <a:rPr lang="en-US" sz="1500" dirty="0">
                <a:solidFill>
                  <a:srgbClr val="0000FF"/>
                </a:solidFill>
              </a:rPr>
              <a:t> post-op visual life will be less than ideal, key to successful refractive surgery is 1) developing a solid understanding of the </a:t>
            </a:r>
            <a:r>
              <a:rPr lang="en-US" sz="1500" dirty="0" err="1">
                <a:solidFill>
                  <a:srgbClr val="0000FF"/>
                </a:solidFill>
              </a:rPr>
              <a:t>pt’s</a:t>
            </a:r>
            <a:r>
              <a:rPr lang="en-US" sz="1500" dirty="0">
                <a:solidFill>
                  <a:srgbClr val="0000FF"/>
                </a:solidFill>
              </a:rPr>
              <a:t> visual preferences and requirements, and 2) communicating effectively with the </a:t>
            </a:r>
            <a:r>
              <a:rPr lang="en-US" sz="1500" dirty="0" err="1">
                <a:solidFill>
                  <a:srgbClr val="0000FF"/>
                </a:solidFill>
              </a:rPr>
              <a:t>pt</a:t>
            </a:r>
            <a:r>
              <a:rPr lang="en-US" sz="1500" dirty="0">
                <a:solidFill>
                  <a:srgbClr val="0000FF"/>
                </a:solidFill>
              </a:rPr>
              <a:t> regarding what her post-op visual life will be; </a:t>
            </a:r>
            <a:r>
              <a:rPr lang="en-US" sz="1500" dirty="0" err="1">
                <a:solidFill>
                  <a:srgbClr val="0000FF"/>
                </a:solidFill>
              </a:rPr>
              <a:t>ie</a:t>
            </a:r>
            <a:r>
              <a:rPr lang="en-US" sz="1500" dirty="0">
                <a:solidFill>
                  <a:srgbClr val="0000FF"/>
                </a:solidFill>
              </a:rPr>
              <a:t>, establishing expectations that are realistic and achievable. </a:t>
            </a:r>
            <a:r>
              <a:rPr lang="en-US" sz="1500" dirty="0">
                <a:solidFill>
                  <a:srgbClr val="FFFF9B"/>
                </a:solidFill>
              </a:rPr>
              <a:t>Further, the surgeon must have a refined eye (ahem) for recognizing pre-existing ocular conditions that render the </a:t>
            </a:r>
            <a:r>
              <a:rPr lang="en-US" sz="1500" dirty="0" err="1">
                <a:solidFill>
                  <a:srgbClr val="FFFF9B"/>
                </a:solidFill>
              </a:rPr>
              <a:t>pt</a:t>
            </a:r>
            <a:r>
              <a:rPr lang="en-US" sz="1500" dirty="0">
                <a:solidFill>
                  <a:srgbClr val="FFFF9B"/>
                </a:solidFill>
              </a:rPr>
              <a:t> a poor surgical candidate (or increase the risk of complications down the road).</a:t>
            </a:r>
          </a:p>
          <a:p>
            <a:endParaRPr lang="en-US" sz="1500" dirty="0">
              <a:solidFill>
                <a:srgbClr val="FFFF9B"/>
              </a:solidFill>
            </a:endParaRPr>
          </a:p>
          <a:p>
            <a:r>
              <a:rPr lang="en-US" sz="1500" dirty="0">
                <a:solidFill>
                  <a:srgbClr val="FFFF9B"/>
                </a:solidFill>
              </a:rPr>
              <a:t>Just as the goal of refractive surgery is simple, so too is its organization. Broadly speaking, there are but two types of surgery: </a:t>
            </a:r>
            <a:r>
              <a:rPr lang="en-US" sz="1500" b="1" dirty="0">
                <a:solidFill>
                  <a:srgbClr val="FFFF9B"/>
                </a:solidFill>
              </a:rPr>
              <a:t>Corneal </a:t>
            </a:r>
            <a:r>
              <a:rPr lang="en-US" sz="1500" dirty="0">
                <a:solidFill>
                  <a:srgbClr val="FFFF9B"/>
                </a:solidFill>
              </a:rPr>
              <a:t>and</a:t>
            </a:r>
            <a:r>
              <a:rPr lang="en-US" sz="1500" b="1" dirty="0">
                <a:solidFill>
                  <a:srgbClr val="FFFF9B"/>
                </a:solidFill>
              </a:rPr>
              <a:t> intraocular</a:t>
            </a:r>
            <a:r>
              <a:rPr lang="en-US" sz="1500" dirty="0">
                <a:solidFill>
                  <a:srgbClr val="FFFF9B"/>
                </a:solidFill>
              </a:rPr>
              <a:t>. Corneal (aka </a:t>
            </a:r>
            <a:r>
              <a:rPr lang="en-US" sz="1500" i="1" dirty="0" err="1">
                <a:solidFill>
                  <a:srgbClr val="FFFF9B"/>
                </a:solidFill>
              </a:rPr>
              <a:t>keratorefractive</a:t>
            </a:r>
            <a:r>
              <a:rPr lang="en-US" sz="1500" dirty="0">
                <a:solidFill>
                  <a:srgbClr val="FFFF9B"/>
                </a:solidFill>
              </a:rPr>
              <a:t>) procedures work by reshaping the cornea to offset the native refractive error of the eye; there are a plethora of techniques and technologies for doing this. In contrast, </a:t>
            </a:r>
            <a:r>
              <a:rPr lang="en-US" sz="1500" i="1" dirty="0">
                <a:solidFill>
                  <a:srgbClr val="FFFF9B"/>
                </a:solidFill>
              </a:rPr>
              <a:t>intraocular procedures </a:t>
            </a:r>
            <a:r>
              <a:rPr lang="en-US" sz="1500" dirty="0">
                <a:solidFill>
                  <a:srgbClr val="FFFF9B"/>
                </a:solidFill>
              </a:rPr>
              <a:t>are more limited in their variety: They involve either replacing the native lens with an IOL, or placing in the anterior chamber an accessory IOL that offsets the eye’s native refractive error. </a:t>
            </a:r>
          </a:p>
        </p:txBody>
      </p:sp>
    </p:spTree>
    <p:extLst>
      <p:ext uri="{BB962C8B-B14F-4D97-AF65-F5344CB8AC3E}">
        <p14:creationId xmlns:p14="http://schemas.microsoft.com/office/powerpoint/2010/main" val="3603622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9" name="Group 3">
            <a:extLst>
              <a:ext uri="{FF2B5EF4-FFF2-40B4-BE49-F238E27FC236}">
                <a16:creationId xmlns:a16="http://schemas.microsoft.com/office/drawing/2014/main" id="{F32FC4BF-0152-49C2-8315-048871C44836}"/>
              </a:ext>
            </a:extLst>
          </p:cNvPr>
          <p:cNvGrpSpPr>
            <a:grpSpLocks/>
          </p:cNvGrpSpPr>
          <p:nvPr/>
        </p:nvGrpSpPr>
        <p:grpSpPr bwMode="auto">
          <a:xfrm>
            <a:off x="5638800" y="2743200"/>
            <a:ext cx="1752600" cy="1524000"/>
            <a:chOff x="2832" y="1728"/>
            <a:chExt cx="1104" cy="960"/>
          </a:xfrm>
        </p:grpSpPr>
        <p:sp>
          <p:nvSpPr>
            <p:cNvPr id="24591" name="Oval 4">
              <a:extLst>
                <a:ext uri="{FF2B5EF4-FFF2-40B4-BE49-F238E27FC236}">
                  <a16:creationId xmlns:a16="http://schemas.microsoft.com/office/drawing/2014/main" id="{6D473435-EAFF-4D3F-BCD4-F88587484945}"/>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4592" name="Oval 5">
              <a:extLst>
                <a:ext uri="{FF2B5EF4-FFF2-40B4-BE49-F238E27FC236}">
                  <a16:creationId xmlns:a16="http://schemas.microsoft.com/office/drawing/2014/main" id="{0189C48B-4F21-404C-BF8E-D6829E9173B4}"/>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4593" name="AutoShape 6">
              <a:extLst>
                <a:ext uri="{FF2B5EF4-FFF2-40B4-BE49-F238E27FC236}">
                  <a16:creationId xmlns:a16="http://schemas.microsoft.com/office/drawing/2014/main" id="{912B6361-E666-423B-A9D8-6147F474D715}"/>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4594" name="AutoShape 7">
              <a:extLst>
                <a:ext uri="{FF2B5EF4-FFF2-40B4-BE49-F238E27FC236}">
                  <a16:creationId xmlns:a16="http://schemas.microsoft.com/office/drawing/2014/main" id="{5107A573-ABA9-44E9-86A8-FC1452824794}"/>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24580" name="Line 8">
            <a:extLst>
              <a:ext uri="{FF2B5EF4-FFF2-40B4-BE49-F238E27FC236}">
                <a16:creationId xmlns:a16="http://schemas.microsoft.com/office/drawing/2014/main" id="{AB717247-36B6-4C4D-9135-D5D543F7F4E2}"/>
              </a:ext>
            </a:extLst>
          </p:cNvPr>
          <p:cNvSpPr>
            <a:spLocks noChangeShapeType="1"/>
          </p:cNvSpPr>
          <p:nvPr/>
        </p:nvSpPr>
        <p:spPr bwMode="auto">
          <a:xfrm>
            <a:off x="5943600" y="3048000"/>
            <a:ext cx="1371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1" name="Line 9">
            <a:extLst>
              <a:ext uri="{FF2B5EF4-FFF2-40B4-BE49-F238E27FC236}">
                <a16:creationId xmlns:a16="http://schemas.microsoft.com/office/drawing/2014/main" id="{684FD400-7E46-40EE-BFFC-AFF624D91061}"/>
              </a:ext>
            </a:extLst>
          </p:cNvPr>
          <p:cNvSpPr>
            <a:spLocks noChangeShapeType="1"/>
          </p:cNvSpPr>
          <p:nvPr/>
        </p:nvSpPr>
        <p:spPr bwMode="auto">
          <a:xfrm flipV="1">
            <a:off x="5943600" y="3200400"/>
            <a:ext cx="1371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2" name="Line 10">
            <a:extLst>
              <a:ext uri="{FF2B5EF4-FFF2-40B4-BE49-F238E27FC236}">
                <a16:creationId xmlns:a16="http://schemas.microsoft.com/office/drawing/2014/main" id="{1D28FFF2-003A-46B9-8E3D-A94C73FD485F}"/>
              </a:ext>
            </a:extLst>
          </p:cNvPr>
          <p:cNvSpPr>
            <a:spLocks noChangeShapeType="1"/>
          </p:cNvSpPr>
          <p:nvPr/>
        </p:nvSpPr>
        <p:spPr bwMode="auto">
          <a:xfrm>
            <a:off x="304800" y="3048000"/>
            <a:ext cx="548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3" name="Line 11">
            <a:extLst>
              <a:ext uri="{FF2B5EF4-FFF2-40B4-BE49-F238E27FC236}">
                <a16:creationId xmlns:a16="http://schemas.microsoft.com/office/drawing/2014/main" id="{CC783E98-8A96-4856-9FD0-9322327AEC76}"/>
              </a:ext>
            </a:extLst>
          </p:cNvPr>
          <p:cNvSpPr>
            <a:spLocks noChangeShapeType="1"/>
          </p:cNvSpPr>
          <p:nvPr/>
        </p:nvSpPr>
        <p:spPr bwMode="auto">
          <a:xfrm>
            <a:off x="304800" y="3962400"/>
            <a:ext cx="5562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4" name="Text Box 12">
            <a:extLst>
              <a:ext uri="{FF2B5EF4-FFF2-40B4-BE49-F238E27FC236}">
                <a16:creationId xmlns:a16="http://schemas.microsoft.com/office/drawing/2014/main" id="{36F2426B-E43E-49B1-9512-9A99C1E855CD}"/>
              </a:ext>
            </a:extLst>
          </p:cNvPr>
          <p:cNvSpPr txBox="1">
            <a:spLocks noChangeArrowheads="1"/>
          </p:cNvSpPr>
          <p:nvPr/>
        </p:nvSpPr>
        <p:spPr bwMode="auto">
          <a:xfrm>
            <a:off x="3305175" y="1676400"/>
            <a:ext cx="2486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t>The Myopic Eye</a:t>
            </a:r>
          </a:p>
        </p:txBody>
      </p:sp>
      <p:sp>
        <p:nvSpPr>
          <p:cNvPr id="24586" name="Text Box 14">
            <a:extLst>
              <a:ext uri="{FF2B5EF4-FFF2-40B4-BE49-F238E27FC236}">
                <a16:creationId xmlns:a16="http://schemas.microsoft.com/office/drawing/2014/main" id="{3EBB9A3A-62B0-429C-B3F2-BD4DEE7415D4}"/>
              </a:ext>
            </a:extLst>
          </p:cNvPr>
          <p:cNvSpPr txBox="1">
            <a:spLocks noChangeArrowheads="1"/>
          </p:cNvSpPr>
          <p:nvPr/>
        </p:nvSpPr>
        <p:spPr bwMode="auto">
          <a:xfrm>
            <a:off x="76200" y="4495800"/>
            <a:ext cx="8686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chemeClr val="bg1">
                    <a:lumMod val="75000"/>
                  </a:schemeClr>
                </a:solidFill>
              </a:rPr>
              <a:t>In contrast to the sharp uncorrected distance vision of the emmetrope, consider the</a:t>
            </a:r>
          </a:p>
          <a:p>
            <a:pPr eaLnBrk="1" hangingPunct="1">
              <a:spcBef>
                <a:spcPct val="0"/>
              </a:spcBef>
              <a:buClrTx/>
              <a:buSzTx/>
              <a:buFontTx/>
              <a:buNone/>
            </a:pPr>
            <a:r>
              <a:rPr lang="en-US" altLang="en-US" sz="1800" dirty="0">
                <a:solidFill>
                  <a:schemeClr val="bg1">
                    <a:lumMod val="75000"/>
                  </a:schemeClr>
                </a:solidFill>
              </a:rPr>
              <a:t>plight of the </a:t>
            </a:r>
            <a:r>
              <a:rPr lang="en-US" altLang="en-US" sz="1800" b="1" dirty="0">
                <a:solidFill>
                  <a:schemeClr val="bg1">
                    <a:lumMod val="75000"/>
                  </a:schemeClr>
                </a:solidFill>
              </a:rPr>
              <a:t>myope</a:t>
            </a:r>
            <a:r>
              <a:rPr lang="en-US" altLang="en-US" sz="1800" dirty="0">
                <a:solidFill>
                  <a:schemeClr val="bg1">
                    <a:lumMod val="75000"/>
                  </a:schemeClr>
                </a:solidFill>
              </a:rPr>
              <a:t>.</a:t>
            </a:r>
          </a:p>
          <a:p>
            <a:pPr eaLnBrk="1" hangingPunct="1">
              <a:spcBef>
                <a:spcPct val="0"/>
              </a:spcBef>
              <a:buClrTx/>
              <a:buSzTx/>
              <a:buFontTx/>
              <a:buNone/>
            </a:pPr>
            <a:r>
              <a:rPr lang="en-US" altLang="en-US" sz="1800" dirty="0"/>
              <a:t>In the myopic eye, rays from infinity meet </a:t>
            </a:r>
            <a:r>
              <a:rPr lang="en-US" altLang="en-US" sz="1800" dirty="0">
                <a:solidFill>
                  <a:srgbClr val="FF0000"/>
                </a:solidFill>
              </a:rPr>
              <a:t> in the vitreous </a:t>
            </a:r>
            <a:r>
              <a:rPr lang="en-US" altLang="en-US" sz="1800" dirty="0"/>
              <a:t>. By the time they reach     the retina, the rays have diverged to form a  </a:t>
            </a:r>
            <a:r>
              <a:rPr lang="en-US" altLang="en-US" sz="1800" dirty="0">
                <a:solidFill>
                  <a:srgbClr val="3333FF"/>
                </a:solidFill>
              </a:rPr>
              <a:t>blur </a:t>
            </a:r>
            <a:r>
              <a:rPr lang="en-US" altLang="en-US" sz="1800" dirty="0"/>
              <a:t>circle , not a focal point.</a:t>
            </a:r>
          </a:p>
        </p:txBody>
      </p:sp>
      <p:sp>
        <p:nvSpPr>
          <p:cNvPr id="24590" name="Slide Number Placeholder 1">
            <a:extLst>
              <a:ext uri="{FF2B5EF4-FFF2-40B4-BE49-F238E27FC236}">
                <a16:creationId xmlns:a16="http://schemas.microsoft.com/office/drawing/2014/main" id="{5D938C3C-76B0-473E-A7E8-40413EA24216}"/>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13DEBFE-728E-487C-8F20-25F59AED25C2}" type="slidenum">
              <a:rPr lang="en-US" altLang="en-US" sz="1000"/>
              <a:pPr>
                <a:spcBef>
                  <a:spcPct val="0"/>
                </a:spcBef>
                <a:buClrTx/>
                <a:buSzTx/>
                <a:buFontTx/>
                <a:buNone/>
              </a:pPr>
              <a:t>20</a:t>
            </a:fld>
            <a:endParaRPr lang="en-US" altLang="en-US" sz="1000"/>
          </a:p>
        </p:txBody>
      </p:sp>
      <p:sp>
        <p:nvSpPr>
          <p:cNvPr id="21" name="Text Box 13">
            <a:extLst>
              <a:ext uri="{FF2B5EF4-FFF2-40B4-BE49-F238E27FC236}">
                <a16:creationId xmlns:a16="http://schemas.microsoft.com/office/drawing/2014/main" id="{2E591F24-0345-407D-A917-97333C9C1958}"/>
              </a:ext>
            </a:extLst>
          </p:cNvPr>
          <p:cNvSpPr txBox="1">
            <a:spLocks noChangeArrowheads="1"/>
          </p:cNvSpPr>
          <p:nvPr/>
        </p:nvSpPr>
        <p:spPr bwMode="auto">
          <a:xfrm>
            <a:off x="110323" y="3273625"/>
            <a:ext cx="12061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Parallel rays from infinity</a:t>
            </a:r>
          </a:p>
        </p:txBody>
      </p:sp>
      <p:sp>
        <p:nvSpPr>
          <p:cNvPr id="17" name="Line 16">
            <a:extLst>
              <a:ext uri="{FF2B5EF4-FFF2-40B4-BE49-F238E27FC236}">
                <a16:creationId xmlns:a16="http://schemas.microsoft.com/office/drawing/2014/main" id="{AF858D4C-E658-40DB-888F-028D3AC1BEAC}"/>
              </a:ext>
            </a:extLst>
          </p:cNvPr>
          <p:cNvSpPr>
            <a:spLocks noChangeShapeType="1"/>
          </p:cNvSpPr>
          <p:nvPr/>
        </p:nvSpPr>
        <p:spPr bwMode="auto">
          <a:xfrm flipV="1">
            <a:off x="6842955" y="3581400"/>
            <a:ext cx="319845" cy="140679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Rectangle 2">
            <a:extLst>
              <a:ext uri="{FF2B5EF4-FFF2-40B4-BE49-F238E27FC236}">
                <a16:creationId xmlns:a16="http://schemas.microsoft.com/office/drawing/2014/main" id="{A05EFCFA-28C2-49E9-91BC-A9995DAEF5B5}"/>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19" name="Rectangle 18">
            <a:extLst>
              <a:ext uri="{FF2B5EF4-FFF2-40B4-BE49-F238E27FC236}">
                <a16:creationId xmlns:a16="http://schemas.microsoft.com/office/drawing/2014/main" id="{0A1895C1-6F91-4310-BDCC-B262780F0DF3}"/>
              </a:ext>
            </a:extLst>
          </p:cNvPr>
          <p:cNvSpPr/>
          <p:nvPr/>
        </p:nvSpPr>
        <p:spPr>
          <a:xfrm>
            <a:off x="4620382" y="5360809"/>
            <a:ext cx="1018418" cy="277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20" name="TextBox 19">
            <a:extLst>
              <a:ext uri="{FF2B5EF4-FFF2-40B4-BE49-F238E27FC236}">
                <a16:creationId xmlns:a16="http://schemas.microsoft.com/office/drawing/2014/main" id="{98FAA50E-77B7-488C-BBB2-E81D92AE0793}"/>
              </a:ext>
            </a:extLst>
          </p:cNvPr>
          <p:cNvSpPr txBox="1"/>
          <p:nvPr/>
        </p:nvSpPr>
        <p:spPr>
          <a:xfrm>
            <a:off x="833417" y="1668463"/>
            <a:ext cx="2595583" cy="461665"/>
          </a:xfrm>
          <a:prstGeom prst="rect">
            <a:avLst/>
          </a:prstGeom>
          <a:noFill/>
        </p:spPr>
        <p:txBody>
          <a:bodyPr wrap="none" rtlCol="0">
            <a:spAutoFit/>
          </a:bodyPr>
          <a:lstStyle/>
          <a:p>
            <a:pPr algn="r"/>
            <a:r>
              <a:rPr lang="en-US" sz="2400" dirty="0"/>
              <a:t>(The Far Point of)</a:t>
            </a:r>
          </a:p>
        </p:txBody>
      </p:sp>
    </p:spTree>
    <p:extLst>
      <p:ext uri="{BB962C8B-B14F-4D97-AF65-F5344CB8AC3E}">
        <p14:creationId xmlns:p14="http://schemas.microsoft.com/office/powerpoint/2010/main" val="1518874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9" name="Group 3">
            <a:extLst>
              <a:ext uri="{FF2B5EF4-FFF2-40B4-BE49-F238E27FC236}">
                <a16:creationId xmlns:a16="http://schemas.microsoft.com/office/drawing/2014/main" id="{F32FC4BF-0152-49C2-8315-048871C44836}"/>
              </a:ext>
            </a:extLst>
          </p:cNvPr>
          <p:cNvGrpSpPr>
            <a:grpSpLocks/>
          </p:cNvGrpSpPr>
          <p:nvPr/>
        </p:nvGrpSpPr>
        <p:grpSpPr bwMode="auto">
          <a:xfrm>
            <a:off x="5638800" y="2743200"/>
            <a:ext cx="1752600" cy="1524000"/>
            <a:chOff x="2832" y="1728"/>
            <a:chExt cx="1104" cy="960"/>
          </a:xfrm>
        </p:grpSpPr>
        <p:sp>
          <p:nvSpPr>
            <p:cNvPr id="24591" name="Oval 4">
              <a:extLst>
                <a:ext uri="{FF2B5EF4-FFF2-40B4-BE49-F238E27FC236}">
                  <a16:creationId xmlns:a16="http://schemas.microsoft.com/office/drawing/2014/main" id="{6D473435-EAFF-4D3F-BCD4-F88587484945}"/>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4592" name="Oval 5">
              <a:extLst>
                <a:ext uri="{FF2B5EF4-FFF2-40B4-BE49-F238E27FC236}">
                  <a16:creationId xmlns:a16="http://schemas.microsoft.com/office/drawing/2014/main" id="{0189C48B-4F21-404C-BF8E-D6829E9173B4}"/>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4593" name="AutoShape 6">
              <a:extLst>
                <a:ext uri="{FF2B5EF4-FFF2-40B4-BE49-F238E27FC236}">
                  <a16:creationId xmlns:a16="http://schemas.microsoft.com/office/drawing/2014/main" id="{912B6361-E666-423B-A9D8-6147F474D715}"/>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4594" name="AutoShape 7">
              <a:extLst>
                <a:ext uri="{FF2B5EF4-FFF2-40B4-BE49-F238E27FC236}">
                  <a16:creationId xmlns:a16="http://schemas.microsoft.com/office/drawing/2014/main" id="{5107A573-ABA9-44E9-86A8-FC1452824794}"/>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24580" name="Line 8">
            <a:extLst>
              <a:ext uri="{FF2B5EF4-FFF2-40B4-BE49-F238E27FC236}">
                <a16:creationId xmlns:a16="http://schemas.microsoft.com/office/drawing/2014/main" id="{AB717247-36B6-4C4D-9135-D5D543F7F4E2}"/>
              </a:ext>
            </a:extLst>
          </p:cNvPr>
          <p:cNvSpPr>
            <a:spLocks noChangeShapeType="1"/>
          </p:cNvSpPr>
          <p:nvPr/>
        </p:nvSpPr>
        <p:spPr bwMode="auto">
          <a:xfrm>
            <a:off x="5943600" y="3048000"/>
            <a:ext cx="1371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1" name="Line 9">
            <a:extLst>
              <a:ext uri="{FF2B5EF4-FFF2-40B4-BE49-F238E27FC236}">
                <a16:creationId xmlns:a16="http://schemas.microsoft.com/office/drawing/2014/main" id="{684FD400-7E46-40EE-BFFC-AFF624D91061}"/>
              </a:ext>
            </a:extLst>
          </p:cNvPr>
          <p:cNvSpPr>
            <a:spLocks noChangeShapeType="1"/>
          </p:cNvSpPr>
          <p:nvPr/>
        </p:nvSpPr>
        <p:spPr bwMode="auto">
          <a:xfrm flipV="1">
            <a:off x="5943600" y="3200400"/>
            <a:ext cx="1371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2" name="Line 10">
            <a:extLst>
              <a:ext uri="{FF2B5EF4-FFF2-40B4-BE49-F238E27FC236}">
                <a16:creationId xmlns:a16="http://schemas.microsoft.com/office/drawing/2014/main" id="{1D28FFF2-003A-46B9-8E3D-A94C73FD485F}"/>
              </a:ext>
            </a:extLst>
          </p:cNvPr>
          <p:cNvSpPr>
            <a:spLocks noChangeShapeType="1"/>
          </p:cNvSpPr>
          <p:nvPr/>
        </p:nvSpPr>
        <p:spPr bwMode="auto">
          <a:xfrm>
            <a:off x="304800" y="3048000"/>
            <a:ext cx="548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3" name="Line 11">
            <a:extLst>
              <a:ext uri="{FF2B5EF4-FFF2-40B4-BE49-F238E27FC236}">
                <a16:creationId xmlns:a16="http://schemas.microsoft.com/office/drawing/2014/main" id="{CC783E98-8A96-4856-9FD0-9322327AEC76}"/>
              </a:ext>
            </a:extLst>
          </p:cNvPr>
          <p:cNvSpPr>
            <a:spLocks noChangeShapeType="1"/>
          </p:cNvSpPr>
          <p:nvPr/>
        </p:nvSpPr>
        <p:spPr bwMode="auto">
          <a:xfrm>
            <a:off x="304800" y="3962400"/>
            <a:ext cx="5562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4" name="Text Box 12">
            <a:extLst>
              <a:ext uri="{FF2B5EF4-FFF2-40B4-BE49-F238E27FC236}">
                <a16:creationId xmlns:a16="http://schemas.microsoft.com/office/drawing/2014/main" id="{36F2426B-E43E-49B1-9512-9A99C1E855CD}"/>
              </a:ext>
            </a:extLst>
          </p:cNvPr>
          <p:cNvSpPr txBox="1">
            <a:spLocks noChangeArrowheads="1"/>
          </p:cNvSpPr>
          <p:nvPr/>
        </p:nvSpPr>
        <p:spPr bwMode="auto">
          <a:xfrm>
            <a:off x="3305175" y="1676400"/>
            <a:ext cx="2486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t>The Myopic Eye</a:t>
            </a:r>
          </a:p>
        </p:txBody>
      </p:sp>
      <p:sp>
        <p:nvSpPr>
          <p:cNvPr id="24586" name="Text Box 14">
            <a:extLst>
              <a:ext uri="{FF2B5EF4-FFF2-40B4-BE49-F238E27FC236}">
                <a16:creationId xmlns:a16="http://schemas.microsoft.com/office/drawing/2014/main" id="{3EBB9A3A-62B0-429C-B3F2-BD4DEE7415D4}"/>
              </a:ext>
            </a:extLst>
          </p:cNvPr>
          <p:cNvSpPr txBox="1">
            <a:spLocks noChangeArrowheads="1"/>
          </p:cNvSpPr>
          <p:nvPr/>
        </p:nvSpPr>
        <p:spPr bwMode="auto">
          <a:xfrm>
            <a:off x="76200" y="4495800"/>
            <a:ext cx="8686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chemeClr val="bg1">
                    <a:lumMod val="75000"/>
                  </a:schemeClr>
                </a:solidFill>
              </a:rPr>
              <a:t>In contrast to the sharp uncorrected distance vision of the emmetrope, consider the</a:t>
            </a:r>
          </a:p>
          <a:p>
            <a:pPr eaLnBrk="1" hangingPunct="1">
              <a:spcBef>
                <a:spcPct val="0"/>
              </a:spcBef>
              <a:buClrTx/>
              <a:buSzTx/>
              <a:buFontTx/>
              <a:buNone/>
            </a:pPr>
            <a:r>
              <a:rPr lang="en-US" altLang="en-US" sz="1800" dirty="0">
                <a:solidFill>
                  <a:schemeClr val="bg1">
                    <a:lumMod val="75000"/>
                  </a:schemeClr>
                </a:solidFill>
              </a:rPr>
              <a:t>plight of the </a:t>
            </a:r>
            <a:r>
              <a:rPr lang="en-US" altLang="en-US" sz="1800" b="1" dirty="0">
                <a:solidFill>
                  <a:schemeClr val="bg1">
                    <a:lumMod val="75000"/>
                  </a:schemeClr>
                </a:solidFill>
              </a:rPr>
              <a:t>myope</a:t>
            </a:r>
            <a:r>
              <a:rPr lang="en-US" altLang="en-US" sz="1800" dirty="0">
                <a:solidFill>
                  <a:schemeClr val="bg1">
                    <a:lumMod val="75000"/>
                  </a:schemeClr>
                </a:solidFill>
              </a:rPr>
              <a:t>.</a:t>
            </a:r>
          </a:p>
          <a:p>
            <a:pPr eaLnBrk="1" hangingPunct="1">
              <a:spcBef>
                <a:spcPct val="0"/>
              </a:spcBef>
              <a:buClrTx/>
              <a:buSzTx/>
              <a:buFontTx/>
              <a:buNone/>
            </a:pPr>
            <a:r>
              <a:rPr lang="en-US" altLang="en-US" sz="1800" dirty="0"/>
              <a:t>In the myopic eye, rays from infinity meet </a:t>
            </a:r>
            <a:r>
              <a:rPr lang="en-US" altLang="en-US" sz="1800" dirty="0">
                <a:solidFill>
                  <a:srgbClr val="FF0000"/>
                </a:solidFill>
              </a:rPr>
              <a:t> in the vitreous </a:t>
            </a:r>
            <a:r>
              <a:rPr lang="en-US" altLang="en-US" sz="1800" dirty="0"/>
              <a:t>. By the time they reach     the retina, the rays have diverged to form a  </a:t>
            </a:r>
            <a:r>
              <a:rPr lang="en-US" altLang="en-US" sz="1800" dirty="0">
                <a:solidFill>
                  <a:srgbClr val="3333FF"/>
                </a:solidFill>
              </a:rPr>
              <a:t>blur circle </a:t>
            </a:r>
            <a:r>
              <a:rPr lang="en-US" altLang="en-US" sz="1800" dirty="0"/>
              <a:t>, not a focal point.</a:t>
            </a:r>
          </a:p>
        </p:txBody>
      </p:sp>
      <p:sp>
        <p:nvSpPr>
          <p:cNvPr id="24587" name="Oval 15">
            <a:extLst>
              <a:ext uri="{FF2B5EF4-FFF2-40B4-BE49-F238E27FC236}">
                <a16:creationId xmlns:a16="http://schemas.microsoft.com/office/drawing/2014/main" id="{527B5105-F8E2-478D-B74E-07FF8B27C5F5}"/>
              </a:ext>
            </a:extLst>
          </p:cNvPr>
          <p:cNvSpPr>
            <a:spLocks noChangeArrowheads="1"/>
          </p:cNvSpPr>
          <p:nvPr/>
        </p:nvSpPr>
        <p:spPr bwMode="auto">
          <a:xfrm>
            <a:off x="7239000" y="3200400"/>
            <a:ext cx="152400" cy="609600"/>
          </a:xfrm>
          <a:prstGeom prst="ellipse">
            <a:avLst/>
          </a:prstGeom>
          <a:noFill/>
          <a:ln w="2857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4590" name="Slide Number Placeholder 1">
            <a:extLst>
              <a:ext uri="{FF2B5EF4-FFF2-40B4-BE49-F238E27FC236}">
                <a16:creationId xmlns:a16="http://schemas.microsoft.com/office/drawing/2014/main" id="{5D938C3C-76B0-473E-A7E8-40413EA24216}"/>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13DEBFE-728E-487C-8F20-25F59AED25C2}" type="slidenum">
              <a:rPr lang="en-US" altLang="en-US" sz="1000"/>
              <a:pPr>
                <a:spcBef>
                  <a:spcPct val="0"/>
                </a:spcBef>
                <a:buClrTx/>
                <a:buSzTx/>
                <a:buFontTx/>
                <a:buNone/>
              </a:pPr>
              <a:t>21</a:t>
            </a:fld>
            <a:endParaRPr lang="en-US" altLang="en-US" sz="1000"/>
          </a:p>
        </p:txBody>
      </p:sp>
      <p:sp>
        <p:nvSpPr>
          <p:cNvPr id="21" name="Text Box 13">
            <a:extLst>
              <a:ext uri="{FF2B5EF4-FFF2-40B4-BE49-F238E27FC236}">
                <a16:creationId xmlns:a16="http://schemas.microsoft.com/office/drawing/2014/main" id="{2E591F24-0345-407D-A917-97333C9C1958}"/>
              </a:ext>
            </a:extLst>
          </p:cNvPr>
          <p:cNvSpPr txBox="1">
            <a:spLocks noChangeArrowheads="1"/>
          </p:cNvSpPr>
          <p:nvPr/>
        </p:nvSpPr>
        <p:spPr bwMode="auto">
          <a:xfrm>
            <a:off x="110323" y="3273625"/>
            <a:ext cx="12061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Parallel rays from infinity</a:t>
            </a:r>
          </a:p>
        </p:txBody>
      </p:sp>
      <p:sp>
        <p:nvSpPr>
          <p:cNvPr id="17" name="Line 16">
            <a:extLst>
              <a:ext uri="{FF2B5EF4-FFF2-40B4-BE49-F238E27FC236}">
                <a16:creationId xmlns:a16="http://schemas.microsoft.com/office/drawing/2014/main" id="{AF858D4C-E658-40DB-888F-028D3AC1BEAC}"/>
              </a:ext>
            </a:extLst>
          </p:cNvPr>
          <p:cNvSpPr>
            <a:spLocks noChangeShapeType="1"/>
          </p:cNvSpPr>
          <p:nvPr/>
        </p:nvSpPr>
        <p:spPr bwMode="auto">
          <a:xfrm flipV="1">
            <a:off x="6842955" y="3581400"/>
            <a:ext cx="319845" cy="140679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Rectangle 2">
            <a:extLst>
              <a:ext uri="{FF2B5EF4-FFF2-40B4-BE49-F238E27FC236}">
                <a16:creationId xmlns:a16="http://schemas.microsoft.com/office/drawing/2014/main" id="{A05EFCFA-28C2-49E9-91BC-A9995DAEF5B5}"/>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19" name="TextBox 18">
            <a:extLst>
              <a:ext uri="{FF2B5EF4-FFF2-40B4-BE49-F238E27FC236}">
                <a16:creationId xmlns:a16="http://schemas.microsoft.com/office/drawing/2014/main" id="{CFD4877D-63FD-4892-B2EB-E4779F18A33E}"/>
              </a:ext>
            </a:extLst>
          </p:cNvPr>
          <p:cNvSpPr txBox="1"/>
          <p:nvPr/>
        </p:nvSpPr>
        <p:spPr>
          <a:xfrm>
            <a:off x="833417" y="1668463"/>
            <a:ext cx="2595583" cy="461665"/>
          </a:xfrm>
          <a:prstGeom prst="rect">
            <a:avLst/>
          </a:prstGeom>
          <a:noFill/>
        </p:spPr>
        <p:txBody>
          <a:bodyPr wrap="none" rtlCol="0">
            <a:spAutoFit/>
          </a:bodyPr>
          <a:lstStyle/>
          <a:p>
            <a:pPr algn="r"/>
            <a:r>
              <a:rPr lang="en-US" sz="2400" dirty="0"/>
              <a:t>(The Far Point of)</a:t>
            </a:r>
          </a:p>
        </p:txBody>
      </p:sp>
    </p:spTree>
    <p:extLst>
      <p:ext uri="{BB962C8B-B14F-4D97-AF65-F5344CB8AC3E}">
        <p14:creationId xmlns:p14="http://schemas.microsoft.com/office/powerpoint/2010/main" val="2896982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3" name="Group 3">
            <a:extLst>
              <a:ext uri="{FF2B5EF4-FFF2-40B4-BE49-F238E27FC236}">
                <a16:creationId xmlns:a16="http://schemas.microsoft.com/office/drawing/2014/main" id="{3DBF5480-AC1C-4861-A6C8-756F0C4FE3AD}"/>
              </a:ext>
            </a:extLst>
          </p:cNvPr>
          <p:cNvGrpSpPr>
            <a:grpSpLocks/>
          </p:cNvGrpSpPr>
          <p:nvPr/>
        </p:nvGrpSpPr>
        <p:grpSpPr bwMode="auto">
          <a:xfrm>
            <a:off x="5638800" y="2743200"/>
            <a:ext cx="1752600" cy="1524000"/>
            <a:chOff x="2832" y="1728"/>
            <a:chExt cx="1104" cy="960"/>
          </a:xfrm>
        </p:grpSpPr>
        <p:sp>
          <p:nvSpPr>
            <p:cNvPr id="25615" name="Oval 4">
              <a:extLst>
                <a:ext uri="{FF2B5EF4-FFF2-40B4-BE49-F238E27FC236}">
                  <a16:creationId xmlns:a16="http://schemas.microsoft.com/office/drawing/2014/main" id="{2DCE7AAC-8740-4799-98F0-2F6D8A076AB4}"/>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5616" name="Oval 5">
              <a:extLst>
                <a:ext uri="{FF2B5EF4-FFF2-40B4-BE49-F238E27FC236}">
                  <a16:creationId xmlns:a16="http://schemas.microsoft.com/office/drawing/2014/main" id="{BCA1CAAC-5824-4E0F-89DB-A8920E47BC62}"/>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5617" name="AutoShape 6">
              <a:extLst>
                <a:ext uri="{FF2B5EF4-FFF2-40B4-BE49-F238E27FC236}">
                  <a16:creationId xmlns:a16="http://schemas.microsoft.com/office/drawing/2014/main" id="{7DCF99F0-255B-4B3A-8923-1CC14CE4905E}"/>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5618" name="AutoShape 7">
              <a:extLst>
                <a:ext uri="{FF2B5EF4-FFF2-40B4-BE49-F238E27FC236}">
                  <a16:creationId xmlns:a16="http://schemas.microsoft.com/office/drawing/2014/main" id="{39E42552-70DD-4EB0-B453-42F12E124427}"/>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25604" name="Line 8">
            <a:extLst>
              <a:ext uri="{FF2B5EF4-FFF2-40B4-BE49-F238E27FC236}">
                <a16:creationId xmlns:a16="http://schemas.microsoft.com/office/drawing/2014/main" id="{C4559A3B-8BB5-4924-9D34-3CC0E04CE59A}"/>
              </a:ext>
            </a:extLst>
          </p:cNvPr>
          <p:cNvSpPr>
            <a:spLocks noChangeShapeType="1"/>
          </p:cNvSpPr>
          <p:nvPr/>
        </p:nvSpPr>
        <p:spPr bwMode="auto">
          <a:xfrm>
            <a:off x="5943600" y="3048000"/>
            <a:ext cx="1371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5" name="Line 9">
            <a:extLst>
              <a:ext uri="{FF2B5EF4-FFF2-40B4-BE49-F238E27FC236}">
                <a16:creationId xmlns:a16="http://schemas.microsoft.com/office/drawing/2014/main" id="{5F6A6B2B-5D98-45A0-9009-A9EA11E45327}"/>
              </a:ext>
            </a:extLst>
          </p:cNvPr>
          <p:cNvSpPr>
            <a:spLocks noChangeShapeType="1"/>
          </p:cNvSpPr>
          <p:nvPr/>
        </p:nvSpPr>
        <p:spPr bwMode="auto">
          <a:xfrm flipV="1">
            <a:off x="5943600" y="3200400"/>
            <a:ext cx="1371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6" name="Line 10">
            <a:extLst>
              <a:ext uri="{FF2B5EF4-FFF2-40B4-BE49-F238E27FC236}">
                <a16:creationId xmlns:a16="http://schemas.microsoft.com/office/drawing/2014/main" id="{4340647D-1865-4C88-917B-67E68CF7F0C9}"/>
              </a:ext>
            </a:extLst>
          </p:cNvPr>
          <p:cNvSpPr>
            <a:spLocks noChangeShapeType="1"/>
          </p:cNvSpPr>
          <p:nvPr/>
        </p:nvSpPr>
        <p:spPr bwMode="auto">
          <a:xfrm>
            <a:off x="304800" y="3048000"/>
            <a:ext cx="548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7" name="Line 11">
            <a:extLst>
              <a:ext uri="{FF2B5EF4-FFF2-40B4-BE49-F238E27FC236}">
                <a16:creationId xmlns:a16="http://schemas.microsoft.com/office/drawing/2014/main" id="{74BABE3E-0D40-43D8-BB3A-FECF9E367A23}"/>
              </a:ext>
            </a:extLst>
          </p:cNvPr>
          <p:cNvSpPr>
            <a:spLocks noChangeShapeType="1"/>
          </p:cNvSpPr>
          <p:nvPr/>
        </p:nvSpPr>
        <p:spPr bwMode="auto">
          <a:xfrm>
            <a:off x="304800" y="3962400"/>
            <a:ext cx="5562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 name="Text Box 12">
            <a:extLst>
              <a:ext uri="{FF2B5EF4-FFF2-40B4-BE49-F238E27FC236}">
                <a16:creationId xmlns:a16="http://schemas.microsoft.com/office/drawing/2014/main" id="{C2D287F8-8493-42EA-A5CF-E1F834346781}"/>
              </a:ext>
            </a:extLst>
          </p:cNvPr>
          <p:cNvSpPr txBox="1">
            <a:spLocks noChangeArrowheads="1"/>
          </p:cNvSpPr>
          <p:nvPr/>
        </p:nvSpPr>
        <p:spPr bwMode="auto">
          <a:xfrm>
            <a:off x="3305175" y="1676400"/>
            <a:ext cx="2486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t>The Myopic Eye</a:t>
            </a:r>
          </a:p>
        </p:txBody>
      </p:sp>
      <p:sp>
        <p:nvSpPr>
          <p:cNvPr id="25609" name="Text Box 13">
            <a:extLst>
              <a:ext uri="{FF2B5EF4-FFF2-40B4-BE49-F238E27FC236}">
                <a16:creationId xmlns:a16="http://schemas.microsoft.com/office/drawing/2014/main" id="{D566CB8E-28CB-45A8-A353-9280371364B2}"/>
              </a:ext>
            </a:extLst>
          </p:cNvPr>
          <p:cNvSpPr txBox="1">
            <a:spLocks noChangeArrowheads="1"/>
          </p:cNvSpPr>
          <p:nvPr/>
        </p:nvSpPr>
        <p:spPr bwMode="auto">
          <a:xfrm>
            <a:off x="5695950" y="2057400"/>
            <a:ext cx="2980303"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The myopic eye has too  much</a:t>
            </a:r>
          </a:p>
          <a:p>
            <a:pPr eaLnBrk="1" hangingPunct="1">
              <a:lnSpc>
                <a:spcPct val="90000"/>
              </a:lnSpc>
              <a:spcBef>
                <a:spcPct val="0"/>
              </a:spcBef>
              <a:buClrTx/>
              <a:buSzTx/>
              <a:buFontTx/>
              <a:buNone/>
            </a:pPr>
            <a:r>
              <a:rPr lang="en-US" altLang="en-US" sz="1600" i="1" dirty="0">
                <a:solidFill>
                  <a:srgbClr val="0000FF"/>
                </a:solidFill>
              </a:rPr>
              <a:t>converging power for its length</a:t>
            </a:r>
          </a:p>
        </p:txBody>
      </p:sp>
      <p:sp>
        <p:nvSpPr>
          <p:cNvPr id="25611" name="Text Box 15">
            <a:extLst>
              <a:ext uri="{FF2B5EF4-FFF2-40B4-BE49-F238E27FC236}">
                <a16:creationId xmlns:a16="http://schemas.microsoft.com/office/drawing/2014/main" id="{430E7FEA-44FF-4684-93F9-C4460F2EC6FF}"/>
              </a:ext>
            </a:extLst>
          </p:cNvPr>
          <p:cNvSpPr txBox="1">
            <a:spLocks noChangeArrowheads="1"/>
          </p:cNvSpPr>
          <p:nvPr/>
        </p:nvSpPr>
        <p:spPr bwMode="auto">
          <a:xfrm>
            <a:off x="76200" y="4495800"/>
            <a:ext cx="865698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chemeClr val="bg1">
                    <a:lumMod val="75000"/>
                  </a:schemeClr>
                </a:solidFill>
              </a:rPr>
              <a:t>In contrast to the sharp uncorrected distance vision of the emmetrope, consider the</a:t>
            </a:r>
          </a:p>
          <a:p>
            <a:pPr eaLnBrk="1" hangingPunct="1">
              <a:spcBef>
                <a:spcPct val="0"/>
              </a:spcBef>
              <a:buClrTx/>
              <a:buSzTx/>
              <a:buFontTx/>
              <a:buNone/>
            </a:pPr>
            <a:r>
              <a:rPr lang="en-US" altLang="en-US" sz="1800" dirty="0">
                <a:solidFill>
                  <a:schemeClr val="bg1">
                    <a:lumMod val="75000"/>
                  </a:schemeClr>
                </a:solidFill>
              </a:rPr>
              <a:t>plight of the </a:t>
            </a:r>
            <a:r>
              <a:rPr lang="en-US" altLang="en-US" sz="1800" b="1" dirty="0">
                <a:solidFill>
                  <a:schemeClr val="bg1">
                    <a:lumMod val="75000"/>
                  </a:schemeClr>
                </a:solidFill>
              </a:rPr>
              <a:t>myope</a:t>
            </a:r>
            <a:r>
              <a:rPr lang="en-US" altLang="en-US" sz="1800" dirty="0">
                <a:solidFill>
                  <a:schemeClr val="bg1">
                    <a:lumMod val="75000"/>
                  </a:schemeClr>
                </a:solidFill>
              </a:rPr>
              <a:t>.</a:t>
            </a:r>
          </a:p>
          <a:p>
            <a:pPr eaLnBrk="1" hangingPunct="1">
              <a:spcBef>
                <a:spcPct val="0"/>
              </a:spcBef>
              <a:buClrTx/>
              <a:buSzTx/>
              <a:buFontTx/>
              <a:buNone/>
            </a:pPr>
            <a:r>
              <a:rPr lang="en-US" altLang="en-US" sz="1800" dirty="0">
                <a:solidFill>
                  <a:schemeClr val="bg1">
                    <a:lumMod val="75000"/>
                  </a:schemeClr>
                </a:solidFill>
              </a:rPr>
              <a:t>In the myopic eye, rays from infinity meet  in the vitreous . By the time they reach  the retina, the rays have diverged to form a  blur circle , not a focal point.</a:t>
            </a:r>
          </a:p>
          <a:p>
            <a:pPr eaLnBrk="1" hangingPunct="1">
              <a:spcBef>
                <a:spcPct val="0"/>
              </a:spcBef>
              <a:buClrTx/>
              <a:buSzTx/>
              <a:buFontTx/>
              <a:buNone/>
            </a:pPr>
            <a:r>
              <a:rPr lang="en-US" altLang="en-US" sz="1800" dirty="0"/>
              <a:t>You could say </a:t>
            </a:r>
            <a:r>
              <a:rPr lang="en-US" altLang="en-US" sz="1800" dirty="0">
                <a:solidFill>
                  <a:srgbClr val="0000FF"/>
                </a:solidFill>
              </a:rPr>
              <a:t>the myopic eye has too  much  converging power for its length</a:t>
            </a:r>
            <a:r>
              <a:rPr lang="en-US" altLang="en-US" sz="1800" dirty="0"/>
              <a:t>.</a:t>
            </a:r>
          </a:p>
        </p:txBody>
      </p:sp>
      <p:sp>
        <p:nvSpPr>
          <p:cNvPr id="25612" name="Oval 16">
            <a:extLst>
              <a:ext uri="{FF2B5EF4-FFF2-40B4-BE49-F238E27FC236}">
                <a16:creationId xmlns:a16="http://schemas.microsoft.com/office/drawing/2014/main" id="{5C802FB8-417C-48E2-9C6C-EA3E3B60266B}"/>
              </a:ext>
            </a:extLst>
          </p:cNvPr>
          <p:cNvSpPr>
            <a:spLocks noChangeArrowheads="1"/>
          </p:cNvSpPr>
          <p:nvPr/>
        </p:nvSpPr>
        <p:spPr bwMode="auto">
          <a:xfrm>
            <a:off x="7239000" y="3200400"/>
            <a:ext cx="152400" cy="609600"/>
          </a:xfrm>
          <a:prstGeom prst="ellipse">
            <a:avLst/>
          </a:prstGeom>
          <a:noFill/>
          <a:ln w="2857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5614" name="Slide Number Placeholder 1">
            <a:extLst>
              <a:ext uri="{FF2B5EF4-FFF2-40B4-BE49-F238E27FC236}">
                <a16:creationId xmlns:a16="http://schemas.microsoft.com/office/drawing/2014/main" id="{39CF72DD-8BB4-4B4C-B70A-1DEAFFAF945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3804764-1ED2-4462-8EAA-8ED3CB967ECD}" type="slidenum">
              <a:rPr lang="en-US" altLang="en-US" sz="1000"/>
              <a:pPr>
                <a:spcBef>
                  <a:spcPct val="0"/>
                </a:spcBef>
                <a:buClrTx/>
                <a:buSzTx/>
                <a:buFontTx/>
                <a:buNone/>
              </a:pPr>
              <a:t>22</a:t>
            </a:fld>
            <a:endParaRPr lang="en-US" altLang="en-US" sz="1000"/>
          </a:p>
        </p:txBody>
      </p:sp>
      <p:sp>
        <p:nvSpPr>
          <p:cNvPr id="21" name="Text Box 13">
            <a:extLst>
              <a:ext uri="{FF2B5EF4-FFF2-40B4-BE49-F238E27FC236}">
                <a16:creationId xmlns:a16="http://schemas.microsoft.com/office/drawing/2014/main" id="{A9F5F810-0AE2-4464-8AFC-1EF80E621D0A}"/>
              </a:ext>
            </a:extLst>
          </p:cNvPr>
          <p:cNvSpPr txBox="1">
            <a:spLocks noChangeArrowheads="1"/>
          </p:cNvSpPr>
          <p:nvPr/>
        </p:nvSpPr>
        <p:spPr bwMode="auto">
          <a:xfrm>
            <a:off x="110323" y="3273625"/>
            <a:ext cx="12061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Parallel rays from infinity</a:t>
            </a:r>
          </a:p>
        </p:txBody>
      </p:sp>
      <p:sp>
        <p:nvSpPr>
          <p:cNvPr id="17" name="Rectangle 2">
            <a:extLst>
              <a:ext uri="{FF2B5EF4-FFF2-40B4-BE49-F238E27FC236}">
                <a16:creationId xmlns:a16="http://schemas.microsoft.com/office/drawing/2014/main" id="{BC38D008-1FFB-4D7D-A4FF-DBA854037B75}"/>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18" name="Rectangle 17">
            <a:extLst>
              <a:ext uri="{FF2B5EF4-FFF2-40B4-BE49-F238E27FC236}">
                <a16:creationId xmlns:a16="http://schemas.microsoft.com/office/drawing/2014/main" id="{47F84FCD-73FA-4AD3-BDA7-FB8BA7085395}"/>
              </a:ext>
            </a:extLst>
          </p:cNvPr>
          <p:cNvSpPr/>
          <p:nvPr/>
        </p:nvSpPr>
        <p:spPr>
          <a:xfrm>
            <a:off x="4047882" y="5665609"/>
            <a:ext cx="713618" cy="277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much v little</a:t>
            </a:r>
          </a:p>
        </p:txBody>
      </p:sp>
      <p:sp>
        <p:nvSpPr>
          <p:cNvPr id="19" name="Rectangle 18">
            <a:extLst>
              <a:ext uri="{FF2B5EF4-FFF2-40B4-BE49-F238E27FC236}">
                <a16:creationId xmlns:a16="http://schemas.microsoft.com/office/drawing/2014/main" id="{EA294EE9-78AF-4725-82B7-03363E8B82FA}"/>
              </a:ext>
            </a:extLst>
          </p:cNvPr>
          <p:cNvSpPr/>
          <p:nvPr/>
        </p:nvSpPr>
        <p:spPr>
          <a:xfrm>
            <a:off x="7973182" y="2057400"/>
            <a:ext cx="713618" cy="277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much v little</a:t>
            </a:r>
          </a:p>
        </p:txBody>
      </p:sp>
      <p:sp>
        <p:nvSpPr>
          <p:cNvPr id="20" name="TextBox 19">
            <a:extLst>
              <a:ext uri="{FF2B5EF4-FFF2-40B4-BE49-F238E27FC236}">
                <a16:creationId xmlns:a16="http://schemas.microsoft.com/office/drawing/2014/main" id="{C9FDC8F5-362B-4640-8A0D-65B573AD95C7}"/>
              </a:ext>
            </a:extLst>
          </p:cNvPr>
          <p:cNvSpPr txBox="1"/>
          <p:nvPr/>
        </p:nvSpPr>
        <p:spPr>
          <a:xfrm>
            <a:off x="833417" y="1668463"/>
            <a:ext cx="2595583" cy="461665"/>
          </a:xfrm>
          <a:prstGeom prst="rect">
            <a:avLst/>
          </a:prstGeom>
          <a:noFill/>
        </p:spPr>
        <p:txBody>
          <a:bodyPr wrap="none" rtlCol="0">
            <a:spAutoFit/>
          </a:bodyPr>
          <a:lstStyle/>
          <a:p>
            <a:pPr algn="r"/>
            <a:r>
              <a:rPr lang="en-US" sz="2400" dirty="0"/>
              <a:t>(The Far Point of)</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3" name="Group 3">
            <a:extLst>
              <a:ext uri="{FF2B5EF4-FFF2-40B4-BE49-F238E27FC236}">
                <a16:creationId xmlns:a16="http://schemas.microsoft.com/office/drawing/2014/main" id="{3DBF5480-AC1C-4861-A6C8-756F0C4FE3AD}"/>
              </a:ext>
            </a:extLst>
          </p:cNvPr>
          <p:cNvGrpSpPr>
            <a:grpSpLocks/>
          </p:cNvGrpSpPr>
          <p:nvPr/>
        </p:nvGrpSpPr>
        <p:grpSpPr bwMode="auto">
          <a:xfrm>
            <a:off x="5638800" y="2743200"/>
            <a:ext cx="1752600" cy="1524000"/>
            <a:chOff x="2832" y="1728"/>
            <a:chExt cx="1104" cy="960"/>
          </a:xfrm>
        </p:grpSpPr>
        <p:sp>
          <p:nvSpPr>
            <p:cNvPr id="25615" name="Oval 4">
              <a:extLst>
                <a:ext uri="{FF2B5EF4-FFF2-40B4-BE49-F238E27FC236}">
                  <a16:creationId xmlns:a16="http://schemas.microsoft.com/office/drawing/2014/main" id="{2DCE7AAC-8740-4799-98F0-2F6D8A076AB4}"/>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5616" name="Oval 5">
              <a:extLst>
                <a:ext uri="{FF2B5EF4-FFF2-40B4-BE49-F238E27FC236}">
                  <a16:creationId xmlns:a16="http://schemas.microsoft.com/office/drawing/2014/main" id="{BCA1CAAC-5824-4E0F-89DB-A8920E47BC62}"/>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5617" name="AutoShape 6">
              <a:extLst>
                <a:ext uri="{FF2B5EF4-FFF2-40B4-BE49-F238E27FC236}">
                  <a16:creationId xmlns:a16="http://schemas.microsoft.com/office/drawing/2014/main" id="{7DCF99F0-255B-4B3A-8923-1CC14CE4905E}"/>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5618" name="AutoShape 7">
              <a:extLst>
                <a:ext uri="{FF2B5EF4-FFF2-40B4-BE49-F238E27FC236}">
                  <a16:creationId xmlns:a16="http://schemas.microsoft.com/office/drawing/2014/main" id="{39E42552-70DD-4EB0-B453-42F12E124427}"/>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25604" name="Line 8">
            <a:extLst>
              <a:ext uri="{FF2B5EF4-FFF2-40B4-BE49-F238E27FC236}">
                <a16:creationId xmlns:a16="http://schemas.microsoft.com/office/drawing/2014/main" id="{C4559A3B-8BB5-4924-9D34-3CC0E04CE59A}"/>
              </a:ext>
            </a:extLst>
          </p:cNvPr>
          <p:cNvSpPr>
            <a:spLocks noChangeShapeType="1"/>
          </p:cNvSpPr>
          <p:nvPr/>
        </p:nvSpPr>
        <p:spPr bwMode="auto">
          <a:xfrm>
            <a:off x="5943600" y="3048000"/>
            <a:ext cx="1371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5" name="Line 9">
            <a:extLst>
              <a:ext uri="{FF2B5EF4-FFF2-40B4-BE49-F238E27FC236}">
                <a16:creationId xmlns:a16="http://schemas.microsoft.com/office/drawing/2014/main" id="{5F6A6B2B-5D98-45A0-9009-A9EA11E45327}"/>
              </a:ext>
            </a:extLst>
          </p:cNvPr>
          <p:cNvSpPr>
            <a:spLocks noChangeShapeType="1"/>
          </p:cNvSpPr>
          <p:nvPr/>
        </p:nvSpPr>
        <p:spPr bwMode="auto">
          <a:xfrm flipV="1">
            <a:off x="5943600" y="3200400"/>
            <a:ext cx="1371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6" name="Line 10">
            <a:extLst>
              <a:ext uri="{FF2B5EF4-FFF2-40B4-BE49-F238E27FC236}">
                <a16:creationId xmlns:a16="http://schemas.microsoft.com/office/drawing/2014/main" id="{4340647D-1865-4C88-917B-67E68CF7F0C9}"/>
              </a:ext>
            </a:extLst>
          </p:cNvPr>
          <p:cNvSpPr>
            <a:spLocks noChangeShapeType="1"/>
          </p:cNvSpPr>
          <p:nvPr/>
        </p:nvSpPr>
        <p:spPr bwMode="auto">
          <a:xfrm>
            <a:off x="304800" y="3048000"/>
            <a:ext cx="548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7" name="Line 11">
            <a:extLst>
              <a:ext uri="{FF2B5EF4-FFF2-40B4-BE49-F238E27FC236}">
                <a16:creationId xmlns:a16="http://schemas.microsoft.com/office/drawing/2014/main" id="{74BABE3E-0D40-43D8-BB3A-FECF9E367A23}"/>
              </a:ext>
            </a:extLst>
          </p:cNvPr>
          <p:cNvSpPr>
            <a:spLocks noChangeShapeType="1"/>
          </p:cNvSpPr>
          <p:nvPr/>
        </p:nvSpPr>
        <p:spPr bwMode="auto">
          <a:xfrm>
            <a:off x="304800" y="3962400"/>
            <a:ext cx="5562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 name="Text Box 12">
            <a:extLst>
              <a:ext uri="{FF2B5EF4-FFF2-40B4-BE49-F238E27FC236}">
                <a16:creationId xmlns:a16="http://schemas.microsoft.com/office/drawing/2014/main" id="{C2D287F8-8493-42EA-A5CF-E1F834346781}"/>
              </a:ext>
            </a:extLst>
          </p:cNvPr>
          <p:cNvSpPr txBox="1">
            <a:spLocks noChangeArrowheads="1"/>
          </p:cNvSpPr>
          <p:nvPr/>
        </p:nvSpPr>
        <p:spPr bwMode="auto">
          <a:xfrm>
            <a:off x="3305175" y="1676400"/>
            <a:ext cx="2486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t>The Myopic Eye</a:t>
            </a:r>
          </a:p>
        </p:txBody>
      </p:sp>
      <p:sp>
        <p:nvSpPr>
          <p:cNvPr id="25609" name="Text Box 13">
            <a:extLst>
              <a:ext uri="{FF2B5EF4-FFF2-40B4-BE49-F238E27FC236}">
                <a16:creationId xmlns:a16="http://schemas.microsoft.com/office/drawing/2014/main" id="{D566CB8E-28CB-45A8-A353-9280371364B2}"/>
              </a:ext>
            </a:extLst>
          </p:cNvPr>
          <p:cNvSpPr txBox="1">
            <a:spLocks noChangeArrowheads="1"/>
          </p:cNvSpPr>
          <p:nvPr/>
        </p:nvSpPr>
        <p:spPr bwMode="auto">
          <a:xfrm>
            <a:off x="5695950" y="2057400"/>
            <a:ext cx="2980303"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The myopic eye has too  much</a:t>
            </a:r>
          </a:p>
          <a:p>
            <a:pPr eaLnBrk="1" hangingPunct="1">
              <a:lnSpc>
                <a:spcPct val="90000"/>
              </a:lnSpc>
              <a:spcBef>
                <a:spcPct val="0"/>
              </a:spcBef>
              <a:buClrTx/>
              <a:buSzTx/>
              <a:buFontTx/>
              <a:buNone/>
            </a:pPr>
            <a:r>
              <a:rPr lang="en-US" altLang="en-US" sz="1600" i="1" dirty="0">
                <a:solidFill>
                  <a:srgbClr val="0000FF"/>
                </a:solidFill>
              </a:rPr>
              <a:t>converging power for its length</a:t>
            </a:r>
          </a:p>
        </p:txBody>
      </p:sp>
      <p:sp>
        <p:nvSpPr>
          <p:cNvPr id="25611" name="Text Box 15">
            <a:extLst>
              <a:ext uri="{FF2B5EF4-FFF2-40B4-BE49-F238E27FC236}">
                <a16:creationId xmlns:a16="http://schemas.microsoft.com/office/drawing/2014/main" id="{430E7FEA-44FF-4684-93F9-C4460F2EC6FF}"/>
              </a:ext>
            </a:extLst>
          </p:cNvPr>
          <p:cNvSpPr txBox="1">
            <a:spLocks noChangeArrowheads="1"/>
          </p:cNvSpPr>
          <p:nvPr/>
        </p:nvSpPr>
        <p:spPr bwMode="auto">
          <a:xfrm>
            <a:off x="76200" y="4495800"/>
            <a:ext cx="865698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chemeClr val="bg1">
                    <a:lumMod val="75000"/>
                  </a:schemeClr>
                </a:solidFill>
              </a:rPr>
              <a:t>In contrast to the sharp uncorrected distance vision of the emmetrope, consider the</a:t>
            </a:r>
          </a:p>
          <a:p>
            <a:pPr eaLnBrk="1" hangingPunct="1">
              <a:spcBef>
                <a:spcPct val="0"/>
              </a:spcBef>
              <a:buClrTx/>
              <a:buSzTx/>
              <a:buFontTx/>
              <a:buNone/>
            </a:pPr>
            <a:r>
              <a:rPr lang="en-US" altLang="en-US" sz="1800" dirty="0">
                <a:solidFill>
                  <a:schemeClr val="bg1">
                    <a:lumMod val="75000"/>
                  </a:schemeClr>
                </a:solidFill>
              </a:rPr>
              <a:t>plight of the </a:t>
            </a:r>
            <a:r>
              <a:rPr lang="en-US" altLang="en-US" sz="1800" b="1" dirty="0">
                <a:solidFill>
                  <a:schemeClr val="bg1">
                    <a:lumMod val="75000"/>
                  </a:schemeClr>
                </a:solidFill>
              </a:rPr>
              <a:t>myope</a:t>
            </a:r>
            <a:r>
              <a:rPr lang="en-US" altLang="en-US" sz="1800" dirty="0">
                <a:solidFill>
                  <a:schemeClr val="bg1">
                    <a:lumMod val="75000"/>
                  </a:schemeClr>
                </a:solidFill>
              </a:rPr>
              <a:t>.</a:t>
            </a:r>
          </a:p>
          <a:p>
            <a:pPr eaLnBrk="1" hangingPunct="1">
              <a:spcBef>
                <a:spcPct val="0"/>
              </a:spcBef>
              <a:buClrTx/>
              <a:buSzTx/>
              <a:buFontTx/>
              <a:buNone/>
            </a:pPr>
            <a:r>
              <a:rPr lang="en-US" altLang="en-US" sz="1800" dirty="0">
                <a:solidFill>
                  <a:schemeClr val="bg1">
                    <a:lumMod val="75000"/>
                  </a:schemeClr>
                </a:solidFill>
              </a:rPr>
              <a:t>In the myopic eye, rays from infinity meet  in the vitreous . By the time they reach  the retina, the rays have diverged to form a  blur circle , not a focal point.</a:t>
            </a:r>
          </a:p>
          <a:p>
            <a:pPr eaLnBrk="1" hangingPunct="1">
              <a:spcBef>
                <a:spcPct val="0"/>
              </a:spcBef>
              <a:buClrTx/>
              <a:buSzTx/>
              <a:buFontTx/>
              <a:buNone/>
            </a:pPr>
            <a:r>
              <a:rPr lang="en-US" altLang="en-US" sz="1800" dirty="0"/>
              <a:t>You could say </a:t>
            </a:r>
            <a:r>
              <a:rPr lang="en-US" altLang="en-US" sz="1800" dirty="0">
                <a:solidFill>
                  <a:srgbClr val="0000FF"/>
                </a:solidFill>
              </a:rPr>
              <a:t>the myopic eye has too  much  converging power for its length</a:t>
            </a:r>
            <a:r>
              <a:rPr lang="en-US" altLang="en-US" sz="1800" dirty="0"/>
              <a:t>.</a:t>
            </a:r>
          </a:p>
        </p:txBody>
      </p:sp>
      <p:sp>
        <p:nvSpPr>
          <p:cNvPr id="25612" name="Oval 16">
            <a:extLst>
              <a:ext uri="{FF2B5EF4-FFF2-40B4-BE49-F238E27FC236}">
                <a16:creationId xmlns:a16="http://schemas.microsoft.com/office/drawing/2014/main" id="{5C802FB8-417C-48E2-9C6C-EA3E3B60266B}"/>
              </a:ext>
            </a:extLst>
          </p:cNvPr>
          <p:cNvSpPr>
            <a:spLocks noChangeArrowheads="1"/>
          </p:cNvSpPr>
          <p:nvPr/>
        </p:nvSpPr>
        <p:spPr bwMode="auto">
          <a:xfrm>
            <a:off x="7239000" y="3200400"/>
            <a:ext cx="152400" cy="609600"/>
          </a:xfrm>
          <a:prstGeom prst="ellipse">
            <a:avLst/>
          </a:prstGeom>
          <a:noFill/>
          <a:ln w="2857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5614" name="Slide Number Placeholder 1">
            <a:extLst>
              <a:ext uri="{FF2B5EF4-FFF2-40B4-BE49-F238E27FC236}">
                <a16:creationId xmlns:a16="http://schemas.microsoft.com/office/drawing/2014/main" id="{39CF72DD-8BB4-4B4C-B70A-1DEAFFAF945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3804764-1ED2-4462-8EAA-8ED3CB967ECD}" type="slidenum">
              <a:rPr lang="en-US" altLang="en-US" sz="1000"/>
              <a:pPr>
                <a:spcBef>
                  <a:spcPct val="0"/>
                </a:spcBef>
                <a:buClrTx/>
                <a:buSzTx/>
                <a:buFontTx/>
                <a:buNone/>
              </a:pPr>
              <a:t>23</a:t>
            </a:fld>
            <a:endParaRPr lang="en-US" altLang="en-US" sz="1000"/>
          </a:p>
        </p:txBody>
      </p:sp>
      <p:sp>
        <p:nvSpPr>
          <p:cNvPr id="21" name="Text Box 13">
            <a:extLst>
              <a:ext uri="{FF2B5EF4-FFF2-40B4-BE49-F238E27FC236}">
                <a16:creationId xmlns:a16="http://schemas.microsoft.com/office/drawing/2014/main" id="{A9F5F810-0AE2-4464-8AFC-1EF80E621D0A}"/>
              </a:ext>
            </a:extLst>
          </p:cNvPr>
          <p:cNvSpPr txBox="1">
            <a:spLocks noChangeArrowheads="1"/>
          </p:cNvSpPr>
          <p:nvPr/>
        </p:nvSpPr>
        <p:spPr bwMode="auto">
          <a:xfrm>
            <a:off x="110323" y="3273625"/>
            <a:ext cx="12061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Parallel rays from infinity</a:t>
            </a:r>
          </a:p>
        </p:txBody>
      </p:sp>
      <p:sp>
        <p:nvSpPr>
          <p:cNvPr id="17" name="Rectangle 2">
            <a:extLst>
              <a:ext uri="{FF2B5EF4-FFF2-40B4-BE49-F238E27FC236}">
                <a16:creationId xmlns:a16="http://schemas.microsoft.com/office/drawing/2014/main" id="{BC38D008-1FFB-4D7D-A4FF-DBA854037B75}"/>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18" name="TextBox 17">
            <a:extLst>
              <a:ext uri="{FF2B5EF4-FFF2-40B4-BE49-F238E27FC236}">
                <a16:creationId xmlns:a16="http://schemas.microsoft.com/office/drawing/2014/main" id="{690C64E0-0299-45D2-AB05-73E73DCD7EBE}"/>
              </a:ext>
            </a:extLst>
          </p:cNvPr>
          <p:cNvSpPr txBox="1"/>
          <p:nvPr/>
        </p:nvSpPr>
        <p:spPr>
          <a:xfrm>
            <a:off x="833417" y="1668463"/>
            <a:ext cx="2595583" cy="461665"/>
          </a:xfrm>
          <a:prstGeom prst="rect">
            <a:avLst/>
          </a:prstGeom>
          <a:noFill/>
        </p:spPr>
        <p:txBody>
          <a:bodyPr wrap="none" rtlCol="0">
            <a:spAutoFit/>
          </a:bodyPr>
          <a:lstStyle/>
          <a:p>
            <a:pPr algn="r"/>
            <a:r>
              <a:rPr lang="en-US" sz="2400" dirty="0"/>
              <a:t>(The Far Point of)</a:t>
            </a:r>
          </a:p>
        </p:txBody>
      </p:sp>
    </p:spTree>
    <p:extLst>
      <p:ext uri="{BB962C8B-B14F-4D97-AF65-F5344CB8AC3E}">
        <p14:creationId xmlns:p14="http://schemas.microsoft.com/office/powerpoint/2010/main" val="1135986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1" name="Text Box 15">
            <a:extLst>
              <a:ext uri="{FF2B5EF4-FFF2-40B4-BE49-F238E27FC236}">
                <a16:creationId xmlns:a16="http://schemas.microsoft.com/office/drawing/2014/main" id="{430E7FEA-44FF-4684-93F9-C4460F2EC6FF}"/>
              </a:ext>
            </a:extLst>
          </p:cNvPr>
          <p:cNvSpPr txBox="1">
            <a:spLocks noChangeArrowheads="1"/>
          </p:cNvSpPr>
          <p:nvPr/>
        </p:nvSpPr>
        <p:spPr bwMode="auto">
          <a:xfrm>
            <a:off x="76200" y="4495800"/>
            <a:ext cx="865698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chemeClr val="bg1">
                    <a:lumMod val="75000"/>
                  </a:schemeClr>
                </a:solidFill>
              </a:rPr>
              <a:t>In contrast to the sharp uncorrected distance vision of the emmetrope, consider the</a:t>
            </a:r>
          </a:p>
          <a:p>
            <a:pPr eaLnBrk="1" hangingPunct="1">
              <a:spcBef>
                <a:spcPct val="0"/>
              </a:spcBef>
              <a:buClrTx/>
              <a:buSzTx/>
              <a:buFontTx/>
              <a:buNone/>
            </a:pPr>
            <a:r>
              <a:rPr lang="en-US" altLang="en-US" sz="1800" dirty="0">
                <a:solidFill>
                  <a:schemeClr val="bg1">
                    <a:lumMod val="75000"/>
                  </a:schemeClr>
                </a:solidFill>
              </a:rPr>
              <a:t>plight of the </a:t>
            </a:r>
            <a:r>
              <a:rPr lang="en-US" altLang="en-US" sz="1800" b="1" dirty="0">
                <a:solidFill>
                  <a:schemeClr val="bg1">
                    <a:lumMod val="75000"/>
                  </a:schemeClr>
                </a:solidFill>
              </a:rPr>
              <a:t>myope</a:t>
            </a:r>
            <a:r>
              <a:rPr lang="en-US" altLang="en-US" sz="1800" dirty="0">
                <a:solidFill>
                  <a:schemeClr val="bg1">
                    <a:lumMod val="75000"/>
                  </a:schemeClr>
                </a:solidFill>
              </a:rPr>
              <a:t>.</a:t>
            </a:r>
          </a:p>
          <a:p>
            <a:pPr eaLnBrk="1" hangingPunct="1">
              <a:spcBef>
                <a:spcPct val="0"/>
              </a:spcBef>
              <a:buClrTx/>
              <a:buSzTx/>
              <a:buFontTx/>
              <a:buNone/>
            </a:pPr>
            <a:r>
              <a:rPr lang="en-US" altLang="en-US" sz="1800" dirty="0">
                <a:solidFill>
                  <a:schemeClr val="bg1">
                    <a:lumMod val="75000"/>
                  </a:schemeClr>
                </a:solidFill>
              </a:rPr>
              <a:t>In the myopic eye, rays from infinity meet  in the vitreous . By the time they reach  the retina, the rays have diverged to form a  blur circle , not a focal point.</a:t>
            </a:r>
          </a:p>
          <a:p>
            <a:pPr eaLnBrk="1" hangingPunct="1">
              <a:spcBef>
                <a:spcPct val="0"/>
              </a:spcBef>
              <a:buClrTx/>
              <a:buSzTx/>
              <a:buFontTx/>
              <a:buNone/>
            </a:pPr>
            <a:r>
              <a:rPr lang="en-US" altLang="en-US" sz="1800" dirty="0"/>
              <a:t>You could say </a:t>
            </a:r>
            <a:r>
              <a:rPr lang="en-US" altLang="en-US" sz="1800" dirty="0">
                <a:solidFill>
                  <a:srgbClr val="0000FF"/>
                </a:solidFill>
              </a:rPr>
              <a:t>the myopic eye has too  much  converging power for its length</a:t>
            </a:r>
            <a:r>
              <a:rPr lang="en-US" altLang="en-US" sz="1800" dirty="0"/>
              <a:t>.</a:t>
            </a:r>
          </a:p>
        </p:txBody>
      </p:sp>
      <p:sp>
        <p:nvSpPr>
          <p:cNvPr id="3" name="TextBox 2">
            <a:extLst>
              <a:ext uri="{FF2B5EF4-FFF2-40B4-BE49-F238E27FC236}">
                <a16:creationId xmlns:a16="http://schemas.microsoft.com/office/drawing/2014/main" id="{42CB4BEC-2260-435B-BFF2-5545610A62A3}"/>
              </a:ext>
            </a:extLst>
          </p:cNvPr>
          <p:cNvSpPr txBox="1"/>
          <p:nvPr/>
        </p:nvSpPr>
        <p:spPr>
          <a:xfrm>
            <a:off x="5257800" y="4442936"/>
            <a:ext cx="2743200" cy="738664"/>
          </a:xfrm>
          <a:prstGeom prst="rect">
            <a:avLst/>
          </a:prstGeom>
          <a:solidFill>
            <a:schemeClr val="accent6">
              <a:lumMod val="20000"/>
              <a:lumOff val="80000"/>
            </a:schemeClr>
          </a:solidFill>
        </p:spPr>
        <p:txBody>
          <a:bodyPr wrap="square" rtlCol="0">
            <a:spAutoFit/>
          </a:bodyPr>
          <a:lstStyle/>
          <a:p>
            <a:r>
              <a:rPr lang="en-US" sz="1400" dirty="0"/>
              <a:t>Note that if the retina was </a:t>
            </a:r>
            <a:r>
              <a:rPr lang="en-US" sz="1400" i="1" dirty="0"/>
              <a:t>here</a:t>
            </a:r>
            <a:r>
              <a:rPr lang="en-US" sz="1400" dirty="0"/>
              <a:t>, the rays from infinity would be focused to a point.</a:t>
            </a:r>
          </a:p>
        </p:txBody>
      </p:sp>
      <p:grpSp>
        <p:nvGrpSpPr>
          <p:cNvPr id="25603" name="Group 3">
            <a:extLst>
              <a:ext uri="{FF2B5EF4-FFF2-40B4-BE49-F238E27FC236}">
                <a16:creationId xmlns:a16="http://schemas.microsoft.com/office/drawing/2014/main" id="{3DBF5480-AC1C-4861-A6C8-756F0C4FE3AD}"/>
              </a:ext>
            </a:extLst>
          </p:cNvPr>
          <p:cNvGrpSpPr>
            <a:grpSpLocks/>
          </p:cNvGrpSpPr>
          <p:nvPr/>
        </p:nvGrpSpPr>
        <p:grpSpPr bwMode="auto">
          <a:xfrm>
            <a:off x="5638800" y="2743200"/>
            <a:ext cx="1752600" cy="1524000"/>
            <a:chOff x="2832" y="1728"/>
            <a:chExt cx="1104" cy="960"/>
          </a:xfrm>
        </p:grpSpPr>
        <p:sp>
          <p:nvSpPr>
            <p:cNvPr id="25615" name="Oval 4">
              <a:extLst>
                <a:ext uri="{FF2B5EF4-FFF2-40B4-BE49-F238E27FC236}">
                  <a16:creationId xmlns:a16="http://schemas.microsoft.com/office/drawing/2014/main" id="{2DCE7AAC-8740-4799-98F0-2F6D8A076AB4}"/>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5616" name="Oval 5">
              <a:extLst>
                <a:ext uri="{FF2B5EF4-FFF2-40B4-BE49-F238E27FC236}">
                  <a16:creationId xmlns:a16="http://schemas.microsoft.com/office/drawing/2014/main" id="{BCA1CAAC-5824-4E0F-89DB-A8920E47BC62}"/>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5617" name="AutoShape 6">
              <a:extLst>
                <a:ext uri="{FF2B5EF4-FFF2-40B4-BE49-F238E27FC236}">
                  <a16:creationId xmlns:a16="http://schemas.microsoft.com/office/drawing/2014/main" id="{7DCF99F0-255B-4B3A-8923-1CC14CE4905E}"/>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5618" name="AutoShape 7">
              <a:extLst>
                <a:ext uri="{FF2B5EF4-FFF2-40B4-BE49-F238E27FC236}">
                  <a16:creationId xmlns:a16="http://schemas.microsoft.com/office/drawing/2014/main" id="{39E42552-70DD-4EB0-B453-42F12E124427}"/>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25604" name="Line 8">
            <a:extLst>
              <a:ext uri="{FF2B5EF4-FFF2-40B4-BE49-F238E27FC236}">
                <a16:creationId xmlns:a16="http://schemas.microsoft.com/office/drawing/2014/main" id="{C4559A3B-8BB5-4924-9D34-3CC0E04CE59A}"/>
              </a:ext>
            </a:extLst>
          </p:cNvPr>
          <p:cNvSpPr>
            <a:spLocks noChangeShapeType="1"/>
          </p:cNvSpPr>
          <p:nvPr/>
        </p:nvSpPr>
        <p:spPr bwMode="auto">
          <a:xfrm>
            <a:off x="5943600" y="3048000"/>
            <a:ext cx="1371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5" name="Line 9">
            <a:extLst>
              <a:ext uri="{FF2B5EF4-FFF2-40B4-BE49-F238E27FC236}">
                <a16:creationId xmlns:a16="http://schemas.microsoft.com/office/drawing/2014/main" id="{5F6A6B2B-5D98-45A0-9009-A9EA11E45327}"/>
              </a:ext>
            </a:extLst>
          </p:cNvPr>
          <p:cNvSpPr>
            <a:spLocks noChangeShapeType="1"/>
          </p:cNvSpPr>
          <p:nvPr/>
        </p:nvSpPr>
        <p:spPr bwMode="auto">
          <a:xfrm flipV="1">
            <a:off x="5943600" y="3200400"/>
            <a:ext cx="1371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6" name="Line 10">
            <a:extLst>
              <a:ext uri="{FF2B5EF4-FFF2-40B4-BE49-F238E27FC236}">
                <a16:creationId xmlns:a16="http://schemas.microsoft.com/office/drawing/2014/main" id="{4340647D-1865-4C88-917B-67E68CF7F0C9}"/>
              </a:ext>
            </a:extLst>
          </p:cNvPr>
          <p:cNvSpPr>
            <a:spLocks noChangeShapeType="1"/>
          </p:cNvSpPr>
          <p:nvPr/>
        </p:nvSpPr>
        <p:spPr bwMode="auto">
          <a:xfrm>
            <a:off x="304800" y="3048000"/>
            <a:ext cx="548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7" name="Line 11">
            <a:extLst>
              <a:ext uri="{FF2B5EF4-FFF2-40B4-BE49-F238E27FC236}">
                <a16:creationId xmlns:a16="http://schemas.microsoft.com/office/drawing/2014/main" id="{74BABE3E-0D40-43D8-BB3A-FECF9E367A23}"/>
              </a:ext>
            </a:extLst>
          </p:cNvPr>
          <p:cNvSpPr>
            <a:spLocks noChangeShapeType="1"/>
          </p:cNvSpPr>
          <p:nvPr/>
        </p:nvSpPr>
        <p:spPr bwMode="auto">
          <a:xfrm>
            <a:off x="304800" y="3962400"/>
            <a:ext cx="5562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 name="Text Box 12">
            <a:extLst>
              <a:ext uri="{FF2B5EF4-FFF2-40B4-BE49-F238E27FC236}">
                <a16:creationId xmlns:a16="http://schemas.microsoft.com/office/drawing/2014/main" id="{C2D287F8-8493-42EA-A5CF-E1F834346781}"/>
              </a:ext>
            </a:extLst>
          </p:cNvPr>
          <p:cNvSpPr txBox="1">
            <a:spLocks noChangeArrowheads="1"/>
          </p:cNvSpPr>
          <p:nvPr/>
        </p:nvSpPr>
        <p:spPr bwMode="auto">
          <a:xfrm>
            <a:off x="3305175" y="1676400"/>
            <a:ext cx="2486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t>The Myopic Eye</a:t>
            </a:r>
          </a:p>
        </p:txBody>
      </p:sp>
      <p:sp>
        <p:nvSpPr>
          <p:cNvPr id="25609" name="Text Box 13">
            <a:extLst>
              <a:ext uri="{FF2B5EF4-FFF2-40B4-BE49-F238E27FC236}">
                <a16:creationId xmlns:a16="http://schemas.microsoft.com/office/drawing/2014/main" id="{D566CB8E-28CB-45A8-A353-9280371364B2}"/>
              </a:ext>
            </a:extLst>
          </p:cNvPr>
          <p:cNvSpPr txBox="1">
            <a:spLocks noChangeArrowheads="1"/>
          </p:cNvSpPr>
          <p:nvPr/>
        </p:nvSpPr>
        <p:spPr bwMode="auto">
          <a:xfrm>
            <a:off x="5695950" y="2057400"/>
            <a:ext cx="2980303"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The myopic eye has too  much</a:t>
            </a:r>
          </a:p>
          <a:p>
            <a:pPr eaLnBrk="1" hangingPunct="1">
              <a:lnSpc>
                <a:spcPct val="90000"/>
              </a:lnSpc>
              <a:spcBef>
                <a:spcPct val="0"/>
              </a:spcBef>
              <a:buClrTx/>
              <a:buSzTx/>
              <a:buFontTx/>
              <a:buNone/>
            </a:pPr>
            <a:r>
              <a:rPr lang="en-US" altLang="en-US" sz="1600" i="1" dirty="0">
                <a:solidFill>
                  <a:srgbClr val="0000FF"/>
                </a:solidFill>
              </a:rPr>
              <a:t>converging power for its length</a:t>
            </a:r>
          </a:p>
        </p:txBody>
      </p:sp>
      <p:sp>
        <p:nvSpPr>
          <p:cNvPr id="25612" name="Oval 16">
            <a:extLst>
              <a:ext uri="{FF2B5EF4-FFF2-40B4-BE49-F238E27FC236}">
                <a16:creationId xmlns:a16="http://schemas.microsoft.com/office/drawing/2014/main" id="{5C802FB8-417C-48E2-9C6C-EA3E3B60266B}"/>
              </a:ext>
            </a:extLst>
          </p:cNvPr>
          <p:cNvSpPr>
            <a:spLocks noChangeArrowheads="1"/>
          </p:cNvSpPr>
          <p:nvPr/>
        </p:nvSpPr>
        <p:spPr bwMode="auto">
          <a:xfrm>
            <a:off x="7239000" y="3200400"/>
            <a:ext cx="152400" cy="609600"/>
          </a:xfrm>
          <a:prstGeom prst="ellipse">
            <a:avLst/>
          </a:prstGeom>
          <a:noFill/>
          <a:ln w="2857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5614" name="Slide Number Placeholder 1">
            <a:extLst>
              <a:ext uri="{FF2B5EF4-FFF2-40B4-BE49-F238E27FC236}">
                <a16:creationId xmlns:a16="http://schemas.microsoft.com/office/drawing/2014/main" id="{39CF72DD-8BB4-4B4C-B70A-1DEAFFAF945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3804764-1ED2-4462-8EAA-8ED3CB967ECD}" type="slidenum">
              <a:rPr lang="en-US" altLang="en-US" sz="1000"/>
              <a:pPr>
                <a:spcBef>
                  <a:spcPct val="0"/>
                </a:spcBef>
                <a:buClrTx/>
                <a:buSzTx/>
                <a:buFontTx/>
                <a:buNone/>
              </a:pPr>
              <a:t>24</a:t>
            </a:fld>
            <a:endParaRPr lang="en-US" altLang="en-US" sz="1000"/>
          </a:p>
        </p:txBody>
      </p:sp>
      <p:sp>
        <p:nvSpPr>
          <p:cNvPr id="21" name="Text Box 13">
            <a:extLst>
              <a:ext uri="{FF2B5EF4-FFF2-40B4-BE49-F238E27FC236}">
                <a16:creationId xmlns:a16="http://schemas.microsoft.com/office/drawing/2014/main" id="{A9F5F810-0AE2-4464-8AFC-1EF80E621D0A}"/>
              </a:ext>
            </a:extLst>
          </p:cNvPr>
          <p:cNvSpPr txBox="1">
            <a:spLocks noChangeArrowheads="1"/>
          </p:cNvSpPr>
          <p:nvPr/>
        </p:nvSpPr>
        <p:spPr bwMode="auto">
          <a:xfrm>
            <a:off x="110323" y="3273625"/>
            <a:ext cx="12061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Parallel rays from infinity</a:t>
            </a:r>
          </a:p>
        </p:txBody>
      </p:sp>
      <p:sp>
        <p:nvSpPr>
          <p:cNvPr id="17" name="Rectangle 2">
            <a:extLst>
              <a:ext uri="{FF2B5EF4-FFF2-40B4-BE49-F238E27FC236}">
                <a16:creationId xmlns:a16="http://schemas.microsoft.com/office/drawing/2014/main" id="{BC38D008-1FFB-4D7D-A4FF-DBA854037B75}"/>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2" name="Moon 1">
            <a:extLst>
              <a:ext uri="{FF2B5EF4-FFF2-40B4-BE49-F238E27FC236}">
                <a16:creationId xmlns:a16="http://schemas.microsoft.com/office/drawing/2014/main" id="{05B3F29B-785F-4015-A72A-52E9C05EEA09}"/>
              </a:ext>
            </a:extLst>
          </p:cNvPr>
          <p:cNvSpPr/>
          <p:nvPr/>
        </p:nvSpPr>
        <p:spPr>
          <a:xfrm flipH="1">
            <a:off x="6039177" y="3048000"/>
            <a:ext cx="742623" cy="971275"/>
          </a:xfrm>
          <a:prstGeom prst="moon">
            <a:avLst>
              <a:gd name="adj" fmla="val 0"/>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40DEE36A-C716-417A-9A0A-619EF567E251}"/>
              </a:ext>
            </a:extLst>
          </p:cNvPr>
          <p:cNvCxnSpPr>
            <a:cxnSpLocks/>
            <a:endCxn id="2" idx="1"/>
          </p:cNvCxnSpPr>
          <p:nvPr/>
        </p:nvCxnSpPr>
        <p:spPr>
          <a:xfrm flipH="1" flipV="1">
            <a:off x="6781800" y="3533638"/>
            <a:ext cx="742623" cy="9621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1FBFB558-4028-49F6-8580-2B96C13FC38F}"/>
              </a:ext>
            </a:extLst>
          </p:cNvPr>
          <p:cNvSpPr txBox="1"/>
          <p:nvPr/>
        </p:nvSpPr>
        <p:spPr>
          <a:xfrm>
            <a:off x="833417" y="1668463"/>
            <a:ext cx="2595583" cy="461665"/>
          </a:xfrm>
          <a:prstGeom prst="rect">
            <a:avLst/>
          </a:prstGeom>
          <a:noFill/>
        </p:spPr>
        <p:txBody>
          <a:bodyPr wrap="none" rtlCol="0">
            <a:spAutoFit/>
          </a:bodyPr>
          <a:lstStyle/>
          <a:p>
            <a:pPr algn="r"/>
            <a:r>
              <a:rPr lang="en-US" sz="2400" dirty="0"/>
              <a:t>(The Far Point of)</a:t>
            </a:r>
          </a:p>
        </p:txBody>
      </p:sp>
    </p:spTree>
    <p:extLst>
      <p:ext uri="{BB962C8B-B14F-4D97-AF65-F5344CB8AC3E}">
        <p14:creationId xmlns:p14="http://schemas.microsoft.com/office/powerpoint/2010/main" val="306983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1" name="Group 3">
            <a:extLst>
              <a:ext uri="{FF2B5EF4-FFF2-40B4-BE49-F238E27FC236}">
                <a16:creationId xmlns:a16="http://schemas.microsoft.com/office/drawing/2014/main" id="{D7E98D31-6FCA-4844-9837-BC9F8D3252D5}"/>
              </a:ext>
            </a:extLst>
          </p:cNvPr>
          <p:cNvGrpSpPr>
            <a:grpSpLocks/>
          </p:cNvGrpSpPr>
          <p:nvPr/>
        </p:nvGrpSpPr>
        <p:grpSpPr bwMode="auto">
          <a:xfrm>
            <a:off x="5638800" y="2743200"/>
            <a:ext cx="1752600" cy="1524000"/>
            <a:chOff x="2832" y="1728"/>
            <a:chExt cx="1104" cy="960"/>
          </a:xfrm>
        </p:grpSpPr>
        <p:sp>
          <p:nvSpPr>
            <p:cNvPr id="27665" name="Oval 4">
              <a:extLst>
                <a:ext uri="{FF2B5EF4-FFF2-40B4-BE49-F238E27FC236}">
                  <a16:creationId xmlns:a16="http://schemas.microsoft.com/office/drawing/2014/main" id="{4EC01F6A-4629-4ADE-9B68-EA5E5CDE4D7D}"/>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7666" name="Oval 5">
              <a:extLst>
                <a:ext uri="{FF2B5EF4-FFF2-40B4-BE49-F238E27FC236}">
                  <a16:creationId xmlns:a16="http://schemas.microsoft.com/office/drawing/2014/main" id="{334BB78E-A71C-4FCE-896F-E808B431AC4B}"/>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7667" name="AutoShape 6">
              <a:extLst>
                <a:ext uri="{FF2B5EF4-FFF2-40B4-BE49-F238E27FC236}">
                  <a16:creationId xmlns:a16="http://schemas.microsoft.com/office/drawing/2014/main" id="{BA7F5F41-1C97-4DDF-A410-F84876BBA3A9}"/>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7668" name="AutoShape 7">
              <a:extLst>
                <a:ext uri="{FF2B5EF4-FFF2-40B4-BE49-F238E27FC236}">
                  <a16:creationId xmlns:a16="http://schemas.microsoft.com/office/drawing/2014/main" id="{18B20116-1E7F-43E5-B2DA-CAFA35E4D7DE}"/>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27652" name="Line 8">
            <a:extLst>
              <a:ext uri="{FF2B5EF4-FFF2-40B4-BE49-F238E27FC236}">
                <a16:creationId xmlns:a16="http://schemas.microsoft.com/office/drawing/2014/main" id="{C1E9C970-DDB9-4DA6-9D2C-B253EDC21B32}"/>
              </a:ext>
            </a:extLst>
          </p:cNvPr>
          <p:cNvSpPr>
            <a:spLocks noChangeShapeType="1"/>
          </p:cNvSpPr>
          <p:nvPr/>
        </p:nvSpPr>
        <p:spPr bwMode="auto">
          <a:xfrm>
            <a:off x="5943600" y="3048000"/>
            <a:ext cx="1371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3" name="Line 9">
            <a:extLst>
              <a:ext uri="{FF2B5EF4-FFF2-40B4-BE49-F238E27FC236}">
                <a16:creationId xmlns:a16="http://schemas.microsoft.com/office/drawing/2014/main" id="{29804D40-FD2D-423E-A04F-9BB89F63176B}"/>
              </a:ext>
            </a:extLst>
          </p:cNvPr>
          <p:cNvSpPr>
            <a:spLocks noChangeShapeType="1"/>
          </p:cNvSpPr>
          <p:nvPr/>
        </p:nvSpPr>
        <p:spPr bwMode="auto">
          <a:xfrm flipV="1">
            <a:off x="5943600" y="3200400"/>
            <a:ext cx="1371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4" name="Line 10">
            <a:extLst>
              <a:ext uri="{FF2B5EF4-FFF2-40B4-BE49-F238E27FC236}">
                <a16:creationId xmlns:a16="http://schemas.microsoft.com/office/drawing/2014/main" id="{7314224B-6CC9-4FEF-A619-D86EEDE81498}"/>
              </a:ext>
            </a:extLst>
          </p:cNvPr>
          <p:cNvSpPr>
            <a:spLocks noChangeShapeType="1"/>
          </p:cNvSpPr>
          <p:nvPr/>
        </p:nvSpPr>
        <p:spPr bwMode="auto">
          <a:xfrm>
            <a:off x="304800" y="3048000"/>
            <a:ext cx="548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5" name="Line 11">
            <a:extLst>
              <a:ext uri="{FF2B5EF4-FFF2-40B4-BE49-F238E27FC236}">
                <a16:creationId xmlns:a16="http://schemas.microsoft.com/office/drawing/2014/main" id="{7099B625-4DC0-44AA-9C36-49F5F2FEBC37}"/>
              </a:ext>
            </a:extLst>
          </p:cNvPr>
          <p:cNvSpPr>
            <a:spLocks noChangeShapeType="1"/>
          </p:cNvSpPr>
          <p:nvPr/>
        </p:nvSpPr>
        <p:spPr bwMode="auto">
          <a:xfrm>
            <a:off x="304800" y="3962400"/>
            <a:ext cx="5562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6" name="Text Box 12">
            <a:extLst>
              <a:ext uri="{FF2B5EF4-FFF2-40B4-BE49-F238E27FC236}">
                <a16:creationId xmlns:a16="http://schemas.microsoft.com/office/drawing/2014/main" id="{813E321E-9A55-409A-9B11-F525B5F8A667}"/>
              </a:ext>
            </a:extLst>
          </p:cNvPr>
          <p:cNvSpPr txBox="1">
            <a:spLocks noChangeArrowheads="1"/>
          </p:cNvSpPr>
          <p:nvPr/>
        </p:nvSpPr>
        <p:spPr bwMode="auto">
          <a:xfrm>
            <a:off x="3305175" y="1676400"/>
            <a:ext cx="2486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t>The Myopic Eye</a:t>
            </a:r>
          </a:p>
        </p:txBody>
      </p:sp>
      <p:sp>
        <p:nvSpPr>
          <p:cNvPr id="27658" name="Text Box 14">
            <a:extLst>
              <a:ext uri="{FF2B5EF4-FFF2-40B4-BE49-F238E27FC236}">
                <a16:creationId xmlns:a16="http://schemas.microsoft.com/office/drawing/2014/main" id="{3EC802F9-A03D-475F-A04E-D9C1715FF14C}"/>
              </a:ext>
            </a:extLst>
          </p:cNvPr>
          <p:cNvSpPr txBox="1">
            <a:spLocks noChangeArrowheads="1"/>
          </p:cNvSpPr>
          <p:nvPr/>
        </p:nvSpPr>
        <p:spPr bwMode="auto">
          <a:xfrm>
            <a:off x="76200" y="4495800"/>
            <a:ext cx="892202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chemeClr val="bg1">
                    <a:lumMod val="75000"/>
                  </a:schemeClr>
                </a:solidFill>
              </a:rPr>
              <a:t>In contrast to the sharp uncorrected distance vision of the emmetrope, consider the</a:t>
            </a:r>
          </a:p>
          <a:p>
            <a:pPr eaLnBrk="1" hangingPunct="1">
              <a:spcBef>
                <a:spcPct val="0"/>
              </a:spcBef>
              <a:buClrTx/>
              <a:buSzTx/>
              <a:buFontTx/>
              <a:buNone/>
            </a:pPr>
            <a:r>
              <a:rPr lang="en-US" altLang="en-US" sz="1800" dirty="0">
                <a:solidFill>
                  <a:schemeClr val="bg1">
                    <a:lumMod val="75000"/>
                  </a:schemeClr>
                </a:solidFill>
              </a:rPr>
              <a:t>plight of the </a:t>
            </a:r>
            <a:r>
              <a:rPr lang="en-US" altLang="en-US" sz="1800" b="1" dirty="0">
                <a:solidFill>
                  <a:schemeClr val="bg1">
                    <a:lumMod val="75000"/>
                  </a:schemeClr>
                </a:solidFill>
              </a:rPr>
              <a:t>myope</a:t>
            </a:r>
            <a:r>
              <a:rPr lang="en-US" altLang="en-US" sz="1800" dirty="0">
                <a:solidFill>
                  <a:schemeClr val="bg1">
                    <a:lumMod val="75000"/>
                  </a:schemeClr>
                </a:solidFill>
              </a:rPr>
              <a:t>.</a:t>
            </a:r>
          </a:p>
          <a:p>
            <a:pPr eaLnBrk="1" hangingPunct="1">
              <a:spcBef>
                <a:spcPct val="0"/>
              </a:spcBef>
              <a:buClrTx/>
              <a:buSzTx/>
              <a:buFontTx/>
              <a:buNone/>
            </a:pPr>
            <a:r>
              <a:rPr lang="en-US" altLang="en-US" sz="1800" dirty="0">
                <a:solidFill>
                  <a:schemeClr val="bg1">
                    <a:lumMod val="75000"/>
                  </a:schemeClr>
                </a:solidFill>
              </a:rPr>
              <a:t>In the myopic eye, rays from infinity meet  in the vitreous . By the time they reach       the retina, the rays have diverged to form a  blur circle , not a focal point.</a:t>
            </a:r>
          </a:p>
          <a:p>
            <a:pPr eaLnBrk="1" hangingPunct="1">
              <a:spcBef>
                <a:spcPct val="0"/>
              </a:spcBef>
              <a:buClrTx/>
              <a:buSzTx/>
              <a:buFontTx/>
              <a:buNone/>
            </a:pPr>
            <a:r>
              <a:rPr lang="en-US" altLang="en-US" sz="1800" dirty="0">
                <a:solidFill>
                  <a:schemeClr val="bg1">
                    <a:lumMod val="75000"/>
                  </a:schemeClr>
                </a:solidFill>
              </a:rPr>
              <a:t>You could say the myopic eye has too  much  converging power for its length.</a:t>
            </a:r>
          </a:p>
          <a:p>
            <a:pPr eaLnBrk="1" hangingPunct="1">
              <a:spcBef>
                <a:spcPct val="0"/>
              </a:spcBef>
              <a:buClrTx/>
              <a:buSzTx/>
              <a:buNone/>
            </a:pPr>
            <a:r>
              <a:rPr lang="en-US" altLang="en-US" sz="1800" dirty="0"/>
              <a:t>To be focused on the retina, the Far Point of a myopic eye will have to offset its excess convergence with an equivalent amount of divergence. </a:t>
            </a:r>
            <a:r>
              <a:rPr lang="en-US" altLang="en-US" sz="1800" b="1" dirty="0"/>
              <a:t>To accomplish this…</a:t>
            </a:r>
          </a:p>
          <a:p>
            <a:pPr eaLnBrk="1" hangingPunct="1">
              <a:spcBef>
                <a:spcPct val="0"/>
              </a:spcBef>
              <a:buClrTx/>
              <a:buSzTx/>
              <a:buFontTx/>
              <a:buNone/>
            </a:pPr>
            <a:endParaRPr lang="en-US" altLang="en-US" sz="1800" dirty="0"/>
          </a:p>
        </p:txBody>
      </p:sp>
      <p:sp>
        <p:nvSpPr>
          <p:cNvPr id="27659" name="Oval 15">
            <a:extLst>
              <a:ext uri="{FF2B5EF4-FFF2-40B4-BE49-F238E27FC236}">
                <a16:creationId xmlns:a16="http://schemas.microsoft.com/office/drawing/2014/main" id="{B6211C4F-A754-4F65-B69F-2A01EA33FECC}"/>
              </a:ext>
            </a:extLst>
          </p:cNvPr>
          <p:cNvSpPr>
            <a:spLocks noChangeArrowheads="1"/>
          </p:cNvSpPr>
          <p:nvPr/>
        </p:nvSpPr>
        <p:spPr bwMode="auto">
          <a:xfrm>
            <a:off x="7239000" y="3200400"/>
            <a:ext cx="152400" cy="609600"/>
          </a:xfrm>
          <a:prstGeom prst="ellipse">
            <a:avLst/>
          </a:prstGeom>
          <a:noFill/>
          <a:ln w="2857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7662" name="Text Box 19">
            <a:extLst>
              <a:ext uri="{FF2B5EF4-FFF2-40B4-BE49-F238E27FC236}">
                <a16:creationId xmlns:a16="http://schemas.microsoft.com/office/drawing/2014/main" id="{A3AD9B91-4915-4A3D-81DF-B21C52832EC1}"/>
              </a:ext>
            </a:extLst>
          </p:cNvPr>
          <p:cNvSpPr txBox="1">
            <a:spLocks noChangeArrowheads="1"/>
          </p:cNvSpPr>
          <p:nvPr/>
        </p:nvSpPr>
        <p:spPr bwMode="auto">
          <a:xfrm>
            <a:off x="5695950" y="2057400"/>
            <a:ext cx="2980303"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The myopic eye has too  much</a:t>
            </a:r>
          </a:p>
          <a:p>
            <a:pPr eaLnBrk="1" hangingPunct="1">
              <a:lnSpc>
                <a:spcPct val="90000"/>
              </a:lnSpc>
              <a:spcBef>
                <a:spcPct val="0"/>
              </a:spcBef>
              <a:buClrTx/>
              <a:buSzTx/>
              <a:buFontTx/>
              <a:buNone/>
            </a:pPr>
            <a:r>
              <a:rPr lang="en-US" altLang="en-US" sz="1600" i="1" dirty="0">
                <a:solidFill>
                  <a:srgbClr val="0000FF"/>
                </a:solidFill>
              </a:rPr>
              <a:t>converging power for its length</a:t>
            </a:r>
          </a:p>
        </p:txBody>
      </p:sp>
      <p:sp>
        <p:nvSpPr>
          <p:cNvPr id="27663" name="Text Box 20">
            <a:extLst>
              <a:ext uri="{FF2B5EF4-FFF2-40B4-BE49-F238E27FC236}">
                <a16:creationId xmlns:a16="http://schemas.microsoft.com/office/drawing/2014/main" id="{F1C2968C-9E34-45FA-AEC6-8E18B81B93E4}"/>
              </a:ext>
            </a:extLst>
          </p:cNvPr>
          <p:cNvSpPr txBox="1">
            <a:spLocks noChangeArrowheads="1"/>
          </p:cNvSpPr>
          <p:nvPr/>
        </p:nvSpPr>
        <p:spPr bwMode="auto">
          <a:xfrm>
            <a:off x="1458913" y="3297238"/>
            <a:ext cx="822325" cy="485775"/>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600" b="1" i="1"/>
              <a:t>Far</a:t>
            </a:r>
          </a:p>
          <a:p>
            <a:pPr algn="ctr" eaLnBrk="1" hangingPunct="1">
              <a:lnSpc>
                <a:spcPct val="80000"/>
              </a:lnSpc>
              <a:spcBef>
                <a:spcPct val="0"/>
              </a:spcBef>
              <a:buClrTx/>
              <a:buSzTx/>
              <a:buFontTx/>
              <a:buNone/>
            </a:pPr>
            <a:r>
              <a:rPr lang="en-US" altLang="en-US" sz="1600" b="1" i="1"/>
              <a:t>Point?</a:t>
            </a:r>
          </a:p>
        </p:txBody>
      </p:sp>
      <p:sp>
        <p:nvSpPr>
          <p:cNvPr id="27664" name="Slide Number Placeholder 1">
            <a:extLst>
              <a:ext uri="{FF2B5EF4-FFF2-40B4-BE49-F238E27FC236}">
                <a16:creationId xmlns:a16="http://schemas.microsoft.com/office/drawing/2014/main" id="{CF0EC086-C4CE-42AA-A05D-D1E266EEB4D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4376C35-D8E6-4532-B863-B04039C985C4}" type="slidenum">
              <a:rPr lang="en-US" altLang="en-US" sz="1000"/>
              <a:pPr>
                <a:spcBef>
                  <a:spcPct val="0"/>
                </a:spcBef>
                <a:buClrTx/>
                <a:buSzTx/>
                <a:buFontTx/>
                <a:buNone/>
              </a:pPr>
              <a:t>25</a:t>
            </a:fld>
            <a:endParaRPr lang="en-US" altLang="en-US" sz="1000"/>
          </a:p>
        </p:txBody>
      </p:sp>
      <p:sp>
        <p:nvSpPr>
          <p:cNvPr id="21" name="Text Box 13">
            <a:extLst>
              <a:ext uri="{FF2B5EF4-FFF2-40B4-BE49-F238E27FC236}">
                <a16:creationId xmlns:a16="http://schemas.microsoft.com/office/drawing/2014/main" id="{5E180E7B-518A-4517-9460-F045800EDB65}"/>
              </a:ext>
            </a:extLst>
          </p:cNvPr>
          <p:cNvSpPr txBox="1">
            <a:spLocks noChangeArrowheads="1"/>
          </p:cNvSpPr>
          <p:nvPr/>
        </p:nvSpPr>
        <p:spPr bwMode="auto">
          <a:xfrm>
            <a:off x="110323" y="3273625"/>
            <a:ext cx="12061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Parallel rays from infinity</a:t>
            </a:r>
          </a:p>
        </p:txBody>
      </p:sp>
      <p:sp>
        <p:nvSpPr>
          <p:cNvPr id="18" name="Rectangle 2">
            <a:extLst>
              <a:ext uri="{FF2B5EF4-FFF2-40B4-BE49-F238E27FC236}">
                <a16:creationId xmlns:a16="http://schemas.microsoft.com/office/drawing/2014/main" id="{B7013636-A837-4CF7-B484-B0A7417BCBAF}"/>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19" name="TextBox 18">
            <a:extLst>
              <a:ext uri="{FF2B5EF4-FFF2-40B4-BE49-F238E27FC236}">
                <a16:creationId xmlns:a16="http://schemas.microsoft.com/office/drawing/2014/main" id="{5AE3CFED-9F80-48E6-93D8-028B30F23B1E}"/>
              </a:ext>
            </a:extLst>
          </p:cNvPr>
          <p:cNvSpPr txBox="1"/>
          <p:nvPr/>
        </p:nvSpPr>
        <p:spPr>
          <a:xfrm>
            <a:off x="833417" y="1668463"/>
            <a:ext cx="2595583" cy="461665"/>
          </a:xfrm>
          <a:prstGeom prst="rect">
            <a:avLst/>
          </a:prstGeom>
          <a:noFill/>
        </p:spPr>
        <p:txBody>
          <a:bodyPr wrap="none" rtlCol="0">
            <a:spAutoFit/>
          </a:bodyPr>
          <a:lstStyle/>
          <a:p>
            <a:pPr algn="r"/>
            <a:r>
              <a:rPr lang="en-US" sz="2400" dirty="0"/>
              <a:t>(The Far Point of)</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9" name="Group 3">
            <a:extLst>
              <a:ext uri="{FF2B5EF4-FFF2-40B4-BE49-F238E27FC236}">
                <a16:creationId xmlns:a16="http://schemas.microsoft.com/office/drawing/2014/main" id="{44330BE0-BCAF-4625-B615-A72789CA5159}"/>
              </a:ext>
            </a:extLst>
          </p:cNvPr>
          <p:cNvGrpSpPr>
            <a:grpSpLocks/>
          </p:cNvGrpSpPr>
          <p:nvPr/>
        </p:nvGrpSpPr>
        <p:grpSpPr bwMode="auto">
          <a:xfrm>
            <a:off x="5638800" y="2743200"/>
            <a:ext cx="1752600" cy="1524000"/>
            <a:chOff x="2832" y="1728"/>
            <a:chExt cx="1104" cy="960"/>
          </a:xfrm>
        </p:grpSpPr>
        <p:sp>
          <p:nvSpPr>
            <p:cNvPr id="29720" name="Oval 4">
              <a:extLst>
                <a:ext uri="{FF2B5EF4-FFF2-40B4-BE49-F238E27FC236}">
                  <a16:creationId xmlns:a16="http://schemas.microsoft.com/office/drawing/2014/main" id="{3941B3D2-C02A-4D3F-A1F8-DBB6AF4B3B39}"/>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9721" name="Oval 5">
              <a:extLst>
                <a:ext uri="{FF2B5EF4-FFF2-40B4-BE49-F238E27FC236}">
                  <a16:creationId xmlns:a16="http://schemas.microsoft.com/office/drawing/2014/main" id="{6256BA0A-FF02-4634-862B-E0EC55521626}"/>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9722" name="AutoShape 6">
              <a:extLst>
                <a:ext uri="{FF2B5EF4-FFF2-40B4-BE49-F238E27FC236}">
                  <a16:creationId xmlns:a16="http://schemas.microsoft.com/office/drawing/2014/main" id="{38A9AD7D-9BD0-4010-98A1-C0EB9F51AB7F}"/>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9723" name="AutoShape 7">
              <a:extLst>
                <a:ext uri="{FF2B5EF4-FFF2-40B4-BE49-F238E27FC236}">
                  <a16:creationId xmlns:a16="http://schemas.microsoft.com/office/drawing/2014/main" id="{318015F5-6BDA-4A87-B888-B569C5B0C7D1}"/>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29700" name="Line 8">
            <a:extLst>
              <a:ext uri="{FF2B5EF4-FFF2-40B4-BE49-F238E27FC236}">
                <a16:creationId xmlns:a16="http://schemas.microsoft.com/office/drawing/2014/main" id="{2653FFFE-4507-4A02-8391-89A86975E251}"/>
              </a:ext>
            </a:extLst>
          </p:cNvPr>
          <p:cNvSpPr>
            <a:spLocks noChangeShapeType="1"/>
          </p:cNvSpPr>
          <p:nvPr/>
        </p:nvSpPr>
        <p:spPr bwMode="auto">
          <a:xfrm>
            <a:off x="5943600" y="3048000"/>
            <a:ext cx="1447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1" name="Line 9">
            <a:extLst>
              <a:ext uri="{FF2B5EF4-FFF2-40B4-BE49-F238E27FC236}">
                <a16:creationId xmlns:a16="http://schemas.microsoft.com/office/drawing/2014/main" id="{8FEDD328-4E92-48EB-8756-E293F504C9D2}"/>
              </a:ext>
            </a:extLst>
          </p:cNvPr>
          <p:cNvSpPr>
            <a:spLocks noChangeShapeType="1"/>
          </p:cNvSpPr>
          <p:nvPr/>
        </p:nvSpPr>
        <p:spPr bwMode="auto">
          <a:xfrm flipV="1">
            <a:off x="5943600" y="3429000"/>
            <a:ext cx="1447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2" name="Line 10">
            <a:extLst>
              <a:ext uri="{FF2B5EF4-FFF2-40B4-BE49-F238E27FC236}">
                <a16:creationId xmlns:a16="http://schemas.microsoft.com/office/drawing/2014/main" id="{4CAB2A53-A5BB-417F-9D3A-BE6AD36F752E}"/>
              </a:ext>
            </a:extLst>
          </p:cNvPr>
          <p:cNvSpPr>
            <a:spLocks noChangeShapeType="1"/>
          </p:cNvSpPr>
          <p:nvPr/>
        </p:nvSpPr>
        <p:spPr bwMode="auto">
          <a:xfrm flipV="1">
            <a:off x="2590800" y="3048000"/>
            <a:ext cx="3200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3" name="Line 11">
            <a:extLst>
              <a:ext uri="{FF2B5EF4-FFF2-40B4-BE49-F238E27FC236}">
                <a16:creationId xmlns:a16="http://schemas.microsoft.com/office/drawing/2014/main" id="{315F7C3C-6493-49B8-9B8C-2C54B4A4E4AD}"/>
              </a:ext>
            </a:extLst>
          </p:cNvPr>
          <p:cNvSpPr>
            <a:spLocks noChangeShapeType="1"/>
          </p:cNvSpPr>
          <p:nvPr/>
        </p:nvSpPr>
        <p:spPr bwMode="auto">
          <a:xfrm>
            <a:off x="2590800" y="3581400"/>
            <a:ext cx="3276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4" name="Text Box 12">
            <a:extLst>
              <a:ext uri="{FF2B5EF4-FFF2-40B4-BE49-F238E27FC236}">
                <a16:creationId xmlns:a16="http://schemas.microsoft.com/office/drawing/2014/main" id="{E4344A3D-8A61-48D8-BA76-0A5086E31090}"/>
              </a:ext>
            </a:extLst>
          </p:cNvPr>
          <p:cNvSpPr txBox="1">
            <a:spLocks noChangeArrowheads="1"/>
          </p:cNvSpPr>
          <p:nvPr/>
        </p:nvSpPr>
        <p:spPr bwMode="auto">
          <a:xfrm>
            <a:off x="3305175" y="1676400"/>
            <a:ext cx="2486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t>The Myopic Eye</a:t>
            </a:r>
          </a:p>
        </p:txBody>
      </p:sp>
      <p:sp>
        <p:nvSpPr>
          <p:cNvPr id="29705" name="Line 13">
            <a:extLst>
              <a:ext uri="{FF2B5EF4-FFF2-40B4-BE49-F238E27FC236}">
                <a16:creationId xmlns:a16="http://schemas.microsoft.com/office/drawing/2014/main" id="{81354CC1-CDBC-4420-9FC3-3E816ADD2E90}"/>
              </a:ext>
            </a:extLst>
          </p:cNvPr>
          <p:cNvSpPr>
            <a:spLocks noChangeShapeType="1"/>
          </p:cNvSpPr>
          <p:nvPr/>
        </p:nvSpPr>
        <p:spPr bwMode="auto">
          <a:xfrm>
            <a:off x="2590800" y="3352800"/>
            <a:ext cx="0" cy="685800"/>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6" name="Line 14">
            <a:extLst>
              <a:ext uri="{FF2B5EF4-FFF2-40B4-BE49-F238E27FC236}">
                <a16:creationId xmlns:a16="http://schemas.microsoft.com/office/drawing/2014/main" id="{2423D5C9-7417-4445-BC50-1AAA6E50A2F4}"/>
              </a:ext>
            </a:extLst>
          </p:cNvPr>
          <p:cNvSpPr>
            <a:spLocks noChangeShapeType="1"/>
          </p:cNvSpPr>
          <p:nvPr/>
        </p:nvSpPr>
        <p:spPr bwMode="auto">
          <a:xfrm>
            <a:off x="2590800" y="4038600"/>
            <a:ext cx="3048000" cy="0"/>
          </a:xfrm>
          <a:prstGeom prst="line">
            <a:avLst/>
          </a:prstGeom>
          <a:noFill/>
          <a:ln w="28575">
            <a:solidFill>
              <a:srgbClr val="3333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7" name="Text Box 15">
            <a:extLst>
              <a:ext uri="{FF2B5EF4-FFF2-40B4-BE49-F238E27FC236}">
                <a16:creationId xmlns:a16="http://schemas.microsoft.com/office/drawing/2014/main" id="{0B649592-79B8-4CCF-B64D-89A0D7DC308A}"/>
              </a:ext>
            </a:extLst>
          </p:cNvPr>
          <p:cNvSpPr txBox="1">
            <a:spLocks noChangeArrowheads="1"/>
          </p:cNvSpPr>
          <p:nvPr/>
        </p:nvSpPr>
        <p:spPr bwMode="auto">
          <a:xfrm>
            <a:off x="2854325" y="4038600"/>
            <a:ext cx="2503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solidFill>
                  <a:srgbClr val="3333FF"/>
                </a:solidFill>
              </a:rPr>
              <a:t>Distance &lt;&lt; Infinity (&lt;20 feet)</a:t>
            </a:r>
          </a:p>
        </p:txBody>
      </p:sp>
      <p:sp>
        <p:nvSpPr>
          <p:cNvPr id="29708" name="Line 16">
            <a:extLst>
              <a:ext uri="{FF2B5EF4-FFF2-40B4-BE49-F238E27FC236}">
                <a16:creationId xmlns:a16="http://schemas.microsoft.com/office/drawing/2014/main" id="{4C178F63-866F-4C67-9510-337E428C94E6}"/>
              </a:ext>
            </a:extLst>
          </p:cNvPr>
          <p:cNvSpPr>
            <a:spLocks noChangeShapeType="1"/>
          </p:cNvSpPr>
          <p:nvPr/>
        </p:nvSpPr>
        <p:spPr bwMode="auto">
          <a:xfrm>
            <a:off x="5638800" y="3352800"/>
            <a:ext cx="0" cy="685800"/>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9" name="Text Box 17">
            <a:extLst>
              <a:ext uri="{FF2B5EF4-FFF2-40B4-BE49-F238E27FC236}">
                <a16:creationId xmlns:a16="http://schemas.microsoft.com/office/drawing/2014/main" id="{53092F5D-5906-4C49-BC67-D54B7130DF6F}"/>
              </a:ext>
            </a:extLst>
          </p:cNvPr>
          <p:cNvSpPr txBox="1">
            <a:spLocks noChangeArrowheads="1"/>
          </p:cNvSpPr>
          <p:nvPr/>
        </p:nvSpPr>
        <p:spPr bwMode="auto">
          <a:xfrm>
            <a:off x="304800" y="4556125"/>
            <a:ext cx="86868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dirty="0"/>
              <a:t>…the Far Point of a myopic eye is just anterior to the corneal plane.</a:t>
            </a:r>
            <a:r>
              <a:rPr lang="en-US" altLang="en-US" sz="1800" dirty="0"/>
              <a:t> </a:t>
            </a:r>
            <a:endParaRPr lang="en-US" altLang="en-US" sz="1800" dirty="0">
              <a:solidFill>
                <a:srgbClr val="0000FF"/>
              </a:solidFill>
            </a:endParaRPr>
          </a:p>
        </p:txBody>
      </p:sp>
      <p:sp>
        <p:nvSpPr>
          <p:cNvPr id="29710" name="Oval 18">
            <a:extLst>
              <a:ext uri="{FF2B5EF4-FFF2-40B4-BE49-F238E27FC236}">
                <a16:creationId xmlns:a16="http://schemas.microsoft.com/office/drawing/2014/main" id="{87349293-42D5-406F-9712-C10E4B801F09}"/>
              </a:ext>
            </a:extLst>
          </p:cNvPr>
          <p:cNvSpPr>
            <a:spLocks noChangeArrowheads="1"/>
          </p:cNvSpPr>
          <p:nvPr/>
        </p:nvSpPr>
        <p:spPr bwMode="auto">
          <a:xfrm>
            <a:off x="2514600" y="35052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p>
        </p:txBody>
      </p:sp>
      <p:sp>
        <p:nvSpPr>
          <p:cNvPr id="29711" name="WordArt 19">
            <a:extLst>
              <a:ext uri="{FF2B5EF4-FFF2-40B4-BE49-F238E27FC236}">
                <a16:creationId xmlns:a16="http://schemas.microsoft.com/office/drawing/2014/main" id="{172F7597-C54B-4AC5-9F0D-FF4C625540A5}"/>
              </a:ext>
            </a:extLst>
          </p:cNvPr>
          <p:cNvSpPr>
            <a:spLocks noChangeArrowheads="1" noChangeShapeType="1" noTextEdit="1"/>
          </p:cNvSpPr>
          <p:nvPr/>
        </p:nvSpPr>
        <p:spPr bwMode="auto">
          <a:xfrm>
            <a:off x="3971925" y="3276600"/>
            <a:ext cx="1438275" cy="533400"/>
          </a:xfrm>
          <a:prstGeom prst="rect">
            <a:avLst/>
          </a:prstGeom>
        </p:spPr>
        <p:txBody>
          <a:bodyPr wrap="none" fromWordArt="1">
            <a:prstTxWarp prst="textFadeLeft">
              <a:avLst>
                <a:gd name="adj" fmla="val 33333"/>
              </a:avLst>
            </a:prstTxWarp>
          </a:bodyPr>
          <a:lstStyle/>
          <a:p>
            <a:pPr algn="ctr"/>
            <a:r>
              <a:rPr lang="en-US" sz="1400" kern="10">
                <a:ln w="9525">
                  <a:solidFill>
                    <a:srgbClr val="000000"/>
                  </a:solidFill>
                  <a:round/>
                  <a:headEnd/>
                  <a:tailEnd/>
                </a:ln>
                <a:solidFill>
                  <a:srgbClr val="FFFFFF"/>
                </a:solidFill>
                <a:latin typeface="Arial Black" panose="020B0A04020102020204" pitchFamily="34" charset="0"/>
              </a:rPr>
              <a:t>Diverging light</a:t>
            </a:r>
          </a:p>
        </p:txBody>
      </p:sp>
      <p:sp>
        <p:nvSpPr>
          <p:cNvPr id="29712" name="Text Box 20">
            <a:extLst>
              <a:ext uri="{FF2B5EF4-FFF2-40B4-BE49-F238E27FC236}">
                <a16:creationId xmlns:a16="http://schemas.microsoft.com/office/drawing/2014/main" id="{BA30CB85-AD5C-4721-832A-9B940652EE3D}"/>
              </a:ext>
            </a:extLst>
          </p:cNvPr>
          <p:cNvSpPr txBox="1">
            <a:spLocks noChangeArrowheads="1"/>
          </p:cNvSpPr>
          <p:nvPr/>
        </p:nvSpPr>
        <p:spPr bwMode="auto">
          <a:xfrm>
            <a:off x="1524000" y="3297238"/>
            <a:ext cx="692150" cy="482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600" b="1" i="1"/>
              <a:t>Far</a:t>
            </a:r>
          </a:p>
          <a:p>
            <a:pPr algn="ctr" eaLnBrk="1" hangingPunct="1">
              <a:lnSpc>
                <a:spcPct val="80000"/>
              </a:lnSpc>
              <a:spcBef>
                <a:spcPct val="0"/>
              </a:spcBef>
              <a:buClrTx/>
              <a:buSzTx/>
              <a:buFontTx/>
              <a:buNone/>
            </a:pPr>
            <a:r>
              <a:rPr lang="en-US" altLang="en-US" sz="1600" b="1" i="1"/>
              <a:t>Point</a:t>
            </a:r>
          </a:p>
        </p:txBody>
      </p:sp>
      <p:sp>
        <p:nvSpPr>
          <p:cNvPr id="29713" name="Line 21">
            <a:extLst>
              <a:ext uri="{FF2B5EF4-FFF2-40B4-BE49-F238E27FC236}">
                <a16:creationId xmlns:a16="http://schemas.microsoft.com/office/drawing/2014/main" id="{53520349-CA11-4890-8E89-D5F60E079A73}"/>
              </a:ext>
            </a:extLst>
          </p:cNvPr>
          <p:cNvSpPr>
            <a:spLocks noChangeShapeType="1"/>
          </p:cNvSpPr>
          <p:nvPr/>
        </p:nvSpPr>
        <p:spPr bwMode="auto">
          <a:xfrm>
            <a:off x="2209800" y="35814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9" name="Slide Number Placeholder 1">
            <a:extLst>
              <a:ext uri="{FF2B5EF4-FFF2-40B4-BE49-F238E27FC236}">
                <a16:creationId xmlns:a16="http://schemas.microsoft.com/office/drawing/2014/main" id="{63DBE11B-34B8-4308-BE67-2837D53D7A9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EAE86A1-345D-46D1-AAC4-8C620E1A174E}" type="slidenum">
              <a:rPr lang="en-US" altLang="en-US" sz="1000"/>
              <a:pPr>
                <a:spcBef>
                  <a:spcPct val="0"/>
                </a:spcBef>
                <a:buClrTx/>
                <a:buSzTx/>
                <a:buFontTx/>
                <a:buNone/>
              </a:pPr>
              <a:t>26</a:t>
            </a:fld>
            <a:endParaRPr lang="en-US" altLang="en-US" sz="1000"/>
          </a:p>
        </p:txBody>
      </p:sp>
      <p:sp>
        <p:nvSpPr>
          <p:cNvPr id="23" name="Rectangle 2">
            <a:extLst>
              <a:ext uri="{FF2B5EF4-FFF2-40B4-BE49-F238E27FC236}">
                <a16:creationId xmlns:a16="http://schemas.microsoft.com/office/drawing/2014/main" id="{CDA7283C-88B8-43BD-B6E8-90CEEB5BD225}"/>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24" name="Text Box 19">
            <a:extLst>
              <a:ext uri="{FF2B5EF4-FFF2-40B4-BE49-F238E27FC236}">
                <a16:creationId xmlns:a16="http://schemas.microsoft.com/office/drawing/2014/main" id="{09A1F2F8-A0EA-42DC-9A6D-695A0F271F34}"/>
              </a:ext>
            </a:extLst>
          </p:cNvPr>
          <p:cNvSpPr txBox="1">
            <a:spLocks noChangeArrowheads="1"/>
          </p:cNvSpPr>
          <p:nvPr/>
        </p:nvSpPr>
        <p:spPr bwMode="auto">
          <a:xfrm>
            <a:off x="5695950" y="2057400"/>
            <a:ext cx="2980303"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The myopic eye has too  much</a:t>
            </a:r>
          </a:p>
          <a:p>
            <a:pPr eaLnBrk="1" hangingPunct="1">
              <a:lnSpc>
                <a:spcPct val="90000"/>
              </a:lnSpc>
              <a:spcBef>
                <a:spcPct val="0"/>
              </a:spcBef>
              <a:buClrTx/>
              <a:buSzTx/>
              <a:buFontTx/>
              <a:buNone/>
            </a:pPr>
            <a:r>
              <a:rPr lang="en-US" altLang="en-US" sz="1600" i="1" dirty="0">
                <a:solidFill>
                  <a:srgbClr val="0000FF"/>
                </a:solidFill>
              </a:rPr>
              <a:t>converging power for its length</a:t>
            </a:r>
          </a:p>
        </p:txBody>
      </p:sp>
      <p:sp>
        <p:nvSpPr>
          <p:cNvPr id="25" name="TextBox 24">
            <a:extLst>
              <a:ext uri="{FF2B5EF4-FFF2-40B4-BE49-F238E27FC236}">
                <a16:creationId xmlns:a16="http://schemas.microsoft.com/office/drawing/2014/main" id="{23F2B4F3-6DF4-4DDE-BE79-35D30FF30E13}"/>
              </a:ext>
            </a:extLst>
          </p:cNvPr>
          <p:cNvSpPr txBox="1"/>
          <p:nvPr/>
        </p:nvSpPr>
        <p:spPr>
          <a:xfrm>
            <a:off x="833417" y="1668463"/>
            <a:ext cx="2595583" cy="461665"/>
          </a:xfrm>
          <a:prstGeom prst="rect">
            <a:avLst/>
          </a:prstGeom>
          <a:noFill/>
        </p:spPr>
        <p:txBody>
          <a:bodyPr wrap="none" rtlCol="0">
            <a:spAutoFit/>
          </a:bodyPr>
          <a:lstStyle/>
          <a:p>
            <a:pPr algn="r"/>
            <a:r>
              <a:rPr lang="en-US" sz="2400" dirty="0"/>
              <a:t>(The Far Point of)</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9" name="Group 3">
            <a:extLst>
              <a:ext uri="{FF2B5EF4-FFF2-40B4-BE49-F238E27FC236}">
                <a16:creationId xmlns:a16="http://schemas.microsoft.com/office/drawing/2014/main" id="{44330BE0-BCAF-4625-B615-A72789CA5159}"/>
              </a:ext>
            </a:extLst>
          </p:cNvPr>
          <p:cNvGrpSpPr>
            <a:grpSpLocks/>
          </p:cNvGrpSpPr>
          <p:nvPr/>
        </p:nvGrpSpPr>
        <p:grpSpPr bwMode="auto">
          <a:xfrm>
            <a:off x="5638800" y="2743200"/>
            <a:ext cx="1752600" cy="1524000"/>
            <a:chOff x="2832" y="1728"/>
            <a:chExt cx="1104" cy="960"/>
          </a:xfrm>
        </p:grpSpPr>
        <p:sp>
          <p:nvSpPr>
            <p:cNvPr id="29720" name="Oval 4">
              <a:extLst>
                <a:ext uri="{FF2B5EF4-FFF2-40B4-BE49-F238E27FC236}">
                  <a16:creationId xmlns:a16="http://schemas.microsoft.com/office/drawing/2014/main" id="{3941B3D2-C02A-4D3F-A1F8-DBB6AF4B3B39}"/>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9721" name="Oval 5">
              <a:extLst>
                <a:ext uri="{FF2B5EF4-FFF2-40B4-BE49-F238E27FC236}">
                  <a16:creationId xmlns:a16="http://schemas.microsoft.com/office/drawing/2014/main" id="{6256BA0A-FF02-4634-862B-E0EC55521626}"/>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9722" name="AutoShape 6">
              <a:extLst>
                <a:ext uri="{FF2B5EF4-FFF2-40B4-BE49-F238E27FC236}">
                  <a16:creationId xmlns:a16="http://schemas.microsoft.com/office/drawing/2014/main" id="{38A9AD7D-9BD0-4010-98A1-C0EB9F51AB7F}"/>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9723" name="AutoShape 7">
              <a:extLst>
                <a:ext uri="{FF2B5EF4-FFF2-40B4-BE49-F238E27FC236}">
                  <a16:creationId xmlns:a16="http://schemas.microsoft.com/office/drawing/2014/main" id="{318015F5-6BDA-4A87-B888-B569C5B0C7D1}"/>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29700" name="Line 8">
            <a:extLst>
              <a:ext uri="{FF2B5EF4-FFF2-40B4-BE49-F238E27FC236}">
                <a16:creationId xmlns:a16="http://schemas.microsoft.com/office/drawing/2014/main" id="{2653FFFE-4507-4A02-8391-89A86975E251}"/>
              </a:ext>
            </a:extLst>
          </p:cNvPr>
          <p:cNvSpPr>
            <a:spLocks noChangeShapeType="1"/>
          </p:cNvSpPr>
          <p:nvPr/>
        </p:nvSpPr>
        <p:spPr bwMode="auto">
          <a:xfrm>
            <a:off x="5943600" y="3048000"/>
            <a:ext cx="1447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1" name="Line 9">
            <a:extLst>
              <a:ext uri="{FF2B5EF4-FFF2-40B4-BE49-F238E27FC236}">
                <a16:creationId xmlns:a16="http://schemas.microsoft.com/office/drawing/2014/main" id="{8FEDD328-4E92-48EB-8756-E293F504C9D2}"/>
              </a:ext>
            </a:extLst>
          </p:cNvPr>
          <p:cNvSpPr>
            <a:spLocks noChangeShapeType="1"/>
          </p:cNvSpPr>
          <p:nvPr/>
        </p:nvSpPr>
        <p:spPr bwMode="auto">
          <a:xfrm flipV="1">
            <a:off x="5943600" y="3429000"/>
            <a:ext cx="1447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2" name="Line 10">
            <a:extLst>
              <a:ext uri="{FF2B5EF4-FFF2-40B4-BE49-F238E27FC236}">
                <a16:creationId xmlns:a16="http://schemas.microsoft.com/office/drawing/2014/main" id="{4CAB2A53-A5BB-417F-9D3A-BE6AD36F752E}"/>
              </a:ext>
            </a:extLst>
          </p:cNvPr>
          <p:cNvSpPr>
            <a:spLocks noChangeShapeType="1"/>
          </p:cNvSpPr>
          <p:nvPr/>
        </p:nvSpPr>
        <p:spPr bwMode="auto">
          <a:xfrm flipV="1">
            <a:off x="2590800" y="3048000"/>
            <a:ext cx="3200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3" name="Line 11">
            <a:extLst>
              <a:ext uri="{FF2B5EF4-FFF2-40B4-BE49-F238E27FC236}">
                <a16:creationId xmlns:a16="http://schemas.microsoft.com/office/drawing/2014/main" id="{315F7C3C-6493-49B8-9B8C-2C54B4A4E4AD}"/>
              </a:ext>
            </a:extLst>
          </p:cNvPr>
          <p:cNvSpPr>
            <a:spLocks noChangeShapeType="1"/>
          </p:cNvSpPr>
          <p:nvPr/>
        </p:nvSpPr>
        <p:spPr bwMode="auto">
          <a:xfrm>
            <a:off x="2590800" y="3581400"/>
            <a:ext cx="3276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4" name="Text Box 12">
            <a:extLst>
              <a:ext uri="{FF2B5EF4-FFF2-40B4-BE49-F238E27FC236}">
                <a16:creationId xmlns:a16="http://schemas.microsoft.com/office/drawing/2014/main" id="{E4344A3D-8A61-48D8-BA76-0A5086E31090}"/>
              </a:ext>
            </a:extLst>
          </p:cNvPr>
          <p:cNvSpPr txBox="1">
            <a:spLocks noChangeArrowheads="1"/>
          </p:cNvSpPr>
          <p:nvPr/>
        </p:nvSpPr>
        <p:spPr bwMode="auto">
          <a:xfrm>
            <a:off x="3305175" y="1676400"/>
            <a:ext cx="2486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t>The Myopic Eye</a:t>
            </a:r>
          </a:p>
        </p:txBody>
      </p:sp>
      <p:sp>
        <p:nvSpPr>
          <p:cNvPr id="29705" name="Line 13">
            <a:extLst>
              <a:ext uri="{FF2B5EF4-FFF2-40B4-BE49-F238E27FC236}">
                <a16:creationId xmlns:a16="http://schemas.microsoft.com/office/drawing/2014/main" id="{81354CC1-CDBC-4420-9FC3-3E816ADD2E90}"/>
              </a:ext>
            </a:extLst>
          </p:cNvPr>
          <p:cNvSpPr>
            <a:spLocks noChangeShapeType="1"/>
          </p:cNvSpPr>
          <p:nvPr/>
        </p:nvSpPr>
        <p:spPr bwMode="auto">
          <a:xfrm>
            <a:off x="2590800" y="3352800"/>
            <a:ext cx="0" cy="685800"/>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6" name="Line 14">
            <a:extLst>
              <a:ext uri="{FF2B5EF4-FFF2-40B4-BE49-F238E27FC236}">
                <a16:creationId xmlns:a16="http://schemas.microsoft.com/office/drawing/2014/main" id="{2423D5C9-7417-4445-BC50-1AAA6E50A2F4}"/>
              </a:ext>
            </a:extLst>
          </p:cNvPr>
          <p:cNvSpPr>
            <a:spLocks noChangeShapeType="1"/>
          </p:cNvSpPr>
          <p:nvPr/>
        </p:nvSpPr>
        <p:spPr bwMode="auto">
          <a:xfrm>
            <a:off x="2590800" y="4038600"/>
            <a:ext cx="3048000" cy="0"/>
          </a:xfrm>
          <a:prstGeom prst="line">
            <a:avLst/>
          </a:prstGeom>
          <a:noFill/>
          <a:ln w="28575">
            <a:solidFill>
              <a:srgbClr val="3333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7" name="Text Box 15">
            <a:extLst>
              <a:ext uri="{FF2B5EF4-FFF2-40B4-BE49-F238E27FC236}">
                <a16:creationId xmlns:a16="http://schemas.microsoft.com/office/drawing/2014/main" id="{0B649592-79B8-4CCF-B64D-89A0D7DC308A}"/>
              </a:ext>
            </a:extLst>
          </p:cNvPr>
          <p:cNvSpPr txBox="1">
            <a:spLocks noChangeArrowheads="1"/>
          </p:cNvSpPr>
          <p:nvPr/>
        </p:nvSpPr>
        <p:spPr bwMode="auto">
          <a:xfrm>
            <a:off x="2854325" y="4038600"/>
            <a:ext cx="2503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solidFill>
                  <a:srgbClr val="3333FF"/>
                </a:solidFill>
              </a:rPr>
              <a:t>Distance &lt;&lt; Infinity (&lt;20 feet)</a:t>
            </a:r>
          </a:p>
        </p:txBody>
      </p:sp>
      <p:sp>
        <p:nvSpPr>
          <p:cNvPr id="29708" name="Line 16">
            <a:extLst>
              <a:ext uri="{FF2B5EF4-FFF2-40B4-BE49-F238E27FC236}">
                <a16:creationId xmlns:a16="http://schemas.microsoft.com/office/drawing/2014/main" id="{4C178F63-866F-4C67-9510-337E428C94E6}"/>
              </a:ext>
            </a:extLst>
          </p:cNvPr>
          <p:cNvSpPr>
            <a:spLocks noChangeShapeType="1"/>
          </p:cNvSpPr>
          <p:nvPr/>
        </p:nvSpPr>
        <p:spPr bwMode="auto">
          <a:xfrm>
            <a:off x="5638800" y="3352800"/>
            <a:ext cx="0" cy="685800"/>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9" name="Text Box 17">
            <a:extLst>
              <a:ext uri="{FF2B5EF4-FFF2-40B4-BE49-F238E27FC236}">
                <a16:creationId xmlns:a16="http://schemas.microsoft.com/office/drawing/2014/main" id="{53092F5D-5906-4C49-BC67-D54B7130DF6F}"/>
              </a:ext>
            </a:extLst>
          </p:cNvPr>
          <p:cNvSpPr txBox="1">
            <a:spLocks noChangeArrowheads="1"/>
          </p:cNvSpPr>
          <p:nvPr/>
        </p:nvSpPr>
        <p:spPr bwMode="auto">
          <a:xfrm>
            <a:off x="304800" y="4556125"/>
            <a:ext cx="868680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dirty="0"/>
              <a:t>…the Far Point of a myopic eye is just anterior to the corneal plane.</a:t>
            </a:r>
            <a:r>
              <a:rPr lang="en-US" altLang="en-US" sz="1800" dirty="0"/>
              <a:t> </a:t>
            </a:r>
            <a:r>
              <a:rPr lang="en-US" altLang="en-US" sz="1800" dirty="0">
                <a:solidFill>
                  <a:srgbClr val="0000FF"/>
                </a:solidFill>
              </a:rPr>
              <a:t>Rays from</a:t>
            </a:r>
          </a:p>
          <a:p>
            <a:pPr eaLnBrk="1" hangingPunct="1">
              <a:spcBef>
                <a:spcPct val="0"/>
              </a:spcBef>
              <a:buClrTx/>
              <a:buSzTx/>
              <a:buFontTx/>
              <a:buNone/>
            </a:pPr>
            <a:r>
              <a:rPr lang="en-US" altLang="en-US" sz="1800" dirty="0">
                <a:solidFill>
                  <a:srgbClr val="0000FF"/>
                </a:solidFill>
              </a:rPr>
              <a:t>this location are still quite divergent when they reach the eye, and this divergence offsets the excess convergence that is built into the myopic eye. Thus, rays originating from the far point end up sharply focused at the retina.</a:t>
            </a:r>
          </a:p>
        </p:txBody>
      </p:sp>
      <p:sp>
        <p:nvSpPr>
          <p:cNvPr id="29710" name="Oval 18">
            <a:extLst>
              <a:ext uri="{FF2B5EF4-FFF2-40B4-BE49-F238E27FC236}">
                <a16:creationId xmlns:a16="http://schemas.microsoft.com/office/drawing/2014/main" id="{87349293-42D5-406F-9712-C10E4B801F09}"/>
              </a:ext>
            </a:extLst>
          </p:cNvPr>
          <p:cNvSpPr>
            <a:spLocks noChangeArrowheads="1"/>
          </p:cNvSpPr>
          <p:nvPr/>
        </p:nvSpPr>
        <p:spPr bwMode="auto">
          <a:xfrm>
            <a:off x="2514600" y="35052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p>
        </p:txBody>
      </p:sp>
      <p:sp>
        <p:nvSpPr>
          <p:cNvPr id="29711" name="WordArt 19">
            <a:extLst>
              <a:ext uri="{FF2B5EF4-FFF2-40B4-BE49-F238E27FC236}">
                <a16:creationId xmlns:a16="http://schemas.microsoft.com/office/drawing/2014/main" id="{172F7597-C54B-4AC5-9F0D-FF4C625540A5}"/>
              </a:ext>
            </a:extLst>
          </p:cNvPr>
          <p:cNvSpPr>
            <a:spLocks noChangeArrowheads="1" noChangeShapeType="1" noTextEdit="1"/>
          </p:cNvSpPr>
          <p:nvPr/>
        </p:nvSpPr>
        <p:spPr bwMode="auto">
          <a:xfrm>
            <a:off x="3971925" y="3276600"/>
            <a:ext cx="1438275" cy="533400"/>
          </a:xfrm>
          <a:prstGeom prst="rect">
            <a:avLst/>
          </a:prstGeom>
        </p:spPr>
        <p:txBody>
          <a:bodyPr wrap="none" fromWordArt="1">
            <a:prstTxWarp prst="textFadeLeft">
              <a:avLst>
                <a:gd name="adj" fmla="val 33333"/>
              </a:avLst>
            </a:prstTxWarp>
          </a:bodyPr>
          <a:lstStyle/>
          <a:p>
            <a:pPr algn="ctr"/>
            <a:r>
              <a:rPr lang="en-US" sz="1400" kern="10">
                <a:ln w="9525">
                  <a:solidFill>
                    <a:srgbClr val="000000"/>
                  </a:solidFill>
                  <a:round/>
                  <a:headEnd/>
                  <a:tailEnd/>
                </a:ln>
                <a:solidFill>
                  <a:srgbClr val="FFFFFF"/>
                </a:solidFill>
                <a:latin typeface="Arial Black" panose="020B0A04020102020204" pitchFamily="34" charset="0"/>
              </a:rPr>
              <a:t>Diverging light</a:t>
            </a:r>
          </a:p>
        </p:txBody>
      </p:sp>
      <p:sp>
        <p:nvSpPr>
          <p:cNvPr id="29712" name="Text Box 20">
            <a:extLst>
              <a:ext uri="{FF2B5EF4-FFF2-40B4-BE49-F238E27FC236}">
                <a16:creationId xmlns:a16="http://schemas.microsoft.com/office/drawing/2014/main" id="{BA30CB85-AD5C-4721-832A-9B940652EE3D}"/>
              </a:ext>
            </a:extLst>
          </p:cNvPr>
          <p:cNvSpPr txBox="1">
            <a:spLocks noChangeArrowheads="1"/>
          </p:cNvSpPr>
          <p:nvPr/>
        </p:nvSpPr>
        <p:spPr bwMode="auto">
          <a:xfrm>
            <a:off x="1524000" y="3297238"/>
            <a:ext cx="692150" cy="482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600" b="1" i="1"/>
              <a:t>Far</a:t>
            </a:r>
          </a:p>
          <a:p>
            <a:pPr algn="ctr" eaLnBrk="1" hangingPunct="1">
              <a:lnSpc>
                <a:spcPct val="80000"/>
              </a:lnSpc>
              <a:spcBef>
                <a:spcPct val="0"/>
              </a:spcBef>
              <a:buClrTx/>
              <a:buSzTx/>
              <a:buFontTx/>
              <a:buNone/>
            </a:pPr>
            <a:r>
              <a:rPr lang="en-US" altLang="en-US" sz="1600" b="1" i="1"/>
              <a:t>Point</a:t>
            </a:r>
          </a:p>
        </p:txBody>
      </p:sp>
      <p:sp>
        <p:nvSpPr>
          <p:cNvPr id="29713" name="Line 21">
            <a:extLst>
              <a:ext uri="{FF2B5EF4-FFF2-40B4-BE49-F238E27FC236}">
                <a16:creationId xmlns:a16="http://schemas.microsoft.com/office/drawing/2014/main" id="{53520349-CA11-4890-8E89-D5F60E079A73}"/>
              </a:ext>
            </a:extLst>
          </p:cNvPr>
          <p:cNvSpPr>
            <a:spLocks noChangeShapeType="1"/>
          </p:cNvSpPr>
          <p:nvPr/>
        </p:nvSpPr>
        <p:spPr bwMode="auto">
          <a:xfrm>
            <a:off x="2209800" y="35814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9" name="Slide Number Placeholder 1">
            <a:extLst>
              <a:ext uri="{FF2B5EF4-FFF2-40B4-BE49-F238E27FC236}">
                <a16:creationId xmlns:a16="http://schemas.microsoft.com/office/drawing/2014/main" id="{63DBE11B-34B8-4308-BE67-2837D53D7A9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EAE86A1-345D-46D1-AAC4-8C620E1A174E}" type="slidenum">
              <a:rPr lang="en-US" altLang="en-US" sz="1000"/>
              <a:pPr>
                <a:spcBef>
                  <a:spcPct val="0"/>
                </a:spcBef>
                <a:buClrTx/>
                <a:buSzTx/>
                <a:buFontTx/>
                <a:buNone/>
              </a:pPr>
              <a:t>27</a:t>
            </a:fld>
            <a:endParaRPr lang="en-US" altLang="en-US" sz="1000"/>
          </a:p>
        </p:txBody>
      </p:sp>
      <p:sp>
        <p:nvSpPr>
          <p:cNvPr id="23" name="Rectangle 2">
            <a:extLst>
              <a:ext uri="{FF2B5EF4-FFF2-40B4-BE49-F238E27FC236}">
                <a16:creationId xmlns:a16="http://schemas.microsoft.com/office/drawing/2014/main" id="{CDA7283C-88B8-43BD-B6E8-90CEEB5BD225}"/>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24" name="Text Box 19">
            <a:extLst>
              <a:ext uri="{FF2B5EF4-FFF2-40B4-BE49-F238E27FC236}">
                <a16:creationId xmlns:a16="http://schemas.microsoft.com/office/drawing/2014/main" id="{09A1F2F8-A0EA-42DC-9A6D-695A0F271F34}"/>
              </a:ext>
            </a:extLst>
          </p:cNvPr>
          <p:cNvSpPr txBox="1">
            <a:spLocks noChangeArrowheads="1"/>
          </p:cNvSpPr>
          <p:nvPr/>
        </p:nvSpPr>
        <p:spPr bwMode="auto">
          <a:xfrm>
            <a:off x="5695950" y="2057400"/>
            <a:ext cx="2980303"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The myopic eye has too  much</a:t>
            </a:r>
          </a:p>
          <a:p>
            <a:pPr eaLnBrk="1" hangingPunct="1">
              <a:lnSpc>
                <a:spcPct val="90000"/>
              </a:lnSpc>
              <a:spcBef>
                <a:spcPct val="0"/>
              </a:spcBef>
              <a:buClrTx/>
              <a:buSzTx/>
              <a:buFontTx/>
              <a:buNone/>
            </a:pPr>
            <a:r>
              <a:rPr lang="en-US" altLang="en-US" sz="1600" i="1" dirty="0">
                <a:solidFill>
                  <a:srgbClr val="0000FF"/>
                </a:solidFill>
              </a:rPr>
              <a:t>converging power for its length</a:t>
            </a:r>
          </a:p>
        </p:txBody>
      </p:sp>
      <p:sp>
        <p:nvSpPr>
          <p:cNvPr id="25" name="TextBox 24">
            <a:extLst>
              <a:ext uri="{FF2B5EF4-FFF2-40B4-BE49-F238E27FC236}">
                <a16:creationId xmlns:a16="http://schemas.microsoft.com/office/drawing/2014/main" id="{C0B96F62-9E82-4AD4-80F1-4A463A21627E}"/>
              </a:ext>
            </a:extLst>
          </p:cNvPr>
          <p:cNvSpPr txBox="1"/>
          <p:nvPr/>
        </p:nvSpPr>
        <p:spPr>
          <a:xfrm>
            <a:off x="833417" y="1668463"/>
            <a:ext cx="2595583" cy="461665"/>
          </a:xfrm>
          <a:prstGeom prst="rect">
            <a:avLst/>
          </a:prstGeom>
          <a:noFill/>
        </p:spPr>
        <p:txBody>
          <a:bodyPr wrap="none" rtlCol="0">
            <a:spAutoFit/>
          </a:bodyPr>
          <a:lstStyle/>
          <a:p>
            <a:pPr algn="r"/>
            <a:r>
              <a:rPr lang="en-US" sz="2400" dirty="0"/>
              <a:t>(The Far Point of)</a:t>
            </a:r>
          </a:p>
        </p:txBody>
      </p:sp>
    </p:spTree>
    <p:extLst>
      <p:ext uri="{BB962C8B-B14F-4D97-AF65-F5344CB8AC3E}">
        <p14:creationId xmlns:p14="http://schemas.microsoft.com/office/powerpoint/2010/main" val="3275674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D717A5-9EF4-4573-92EE-A7FD48B1E8F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52600" y="2866817"/>
            <a:ext cx="1878207" cy="1588128"/>
          </a:xfrm>
          <a:prstGeom prst="rect">
            <a:avLst/>
          </a:prstGeom>
        </p:spPr>
      </p:pic>
      <p:grpSp>
        <p:nvGrpSpPr>
          <p:cNvPr id="29699" name="Group 3">
            <a:extLst>
              <a:ext uri="{FF2B5EF4-FFF2-40B4-BE49-F238E27FC236}">
                <a16:creationId xmlns:a16="http://schemas.microsoft.com/office/drawing/2014/main" id="{44330BE0-BCAF-4625-B615-A72789CA5159}"/>
              </a:ext>
            </a:extLst>
          </p:cNvPr>
          <p:cNvGrpSpPr>
            <a:grpSpLocks/>
          </p:cNvGrpSpPr>
          <p:nvPr/>
        </p:nvGrpSpPr>
        <p:grpSpPr bwMode="auto">
          <a:xfrm>
            <a:off x="5638800" y="2743200"/>
            <a:ext cx="1752600" cy="1524000"/>
            <a:chOff x="2832" y="1728"/>
            <a:chExt cx="1104" cy="960"/>
          </a:xfrm>
        </p:grpSpPr>
        <p:sp>
          <p:nvSpPr>
            <p:cNvPr id="29720" name="Oval 4">
              <a:extLst>
                <a:ext uri="{FF2B5EF4-FFF2-40B4-BE49-F238E27FC236}">
                  <a16:creationId xmlns:a16="http://schemas.microsoft.com/office/drawing/2014/main" id="{3941B3D2-C02A-4D3F-A1F8-DBB6AF4B3B39}"/>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9721" name="Oval 5">
              <a:extLst>
                <a:ext uri="{FF2B5EF4-FFF2-40B4-BE49-F238E27FC236}">
                  <a16:creationId xmlns:a16="http://schemas.microsoft.com/office/drawing/2014/main" id="{6256BA0A-FF02-4634-862B-E0EC55521626}"/>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9722" name="AutoShape 6">
              <a:extLst>
                <a:ext uri="{FF2B5EF4-FFF2-40B4-BE49-F238E27FC236}">
                  <a16:creationId xmlns:a16="http://schemas.microsoft.com/office/drawing/2014/main" id="{38A9AD7D-9BD0-4010-98A1-C0EB9F51AB7F}"/>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9723" name="AutoShape 7">
              <a:extLst>
                <a:ext uri="{FF2B5EF4-FFF2-40B4-BE49-F238E27FC236}">
                  <a16:creationId xmlns:a16="http://schemas.microsoft.com/office/drawing/2014/main" id="{318015F5-6BDA-4A87-B888-B569C5B0C7D1}"/>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29700" name="Line 8">
            <a:extLst>
              <a:ext uri="{FF2B5EF4-FFF2-40B4-BE49-F238E27FC236}">
                <a16:creationId xmlns:a16="http://schemas.microsoft.com/office/drawing/2014/main" id="{2653FFFE-4507-4A02-8391-89A86975E251}"/>
              </a:ext>
            </a:extLst>
          </p:cNvPr>
          <p:cNvSpPr>
            <a:spLocks noChangeShapeType="1"/>
          </p:cNvSpPr>
          <p:nvPr/>
        </p:nvSpPr>
        <p:spPr bwMode="auto">
          <a:xfrm>
            <a:off x="5943600" y="3048000"/>
            <a:ext cx="1447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1" name="Line 9">
            <a:extLst>
              <a:ext uri="{FF2B5EF4-FFF2-40B4-BE49-F238E27FC236}">
                <a16:creationId xmlns:a16="http://schemas.microsoft.com/office/drawing/2014/main" id="{8FEDD328-4E92-48EB-8756-E293F504C9D2}"/>
              </a:ext>
            </a:extLst>
          </p:cNvPr>
          <p:cNvSpPr>
            <a:spLocks noChangeShapeType="1"/>
          </p:cNvSpPr>
          <p:nvPr/>
        </p:nvSpPr>
        <p:spPr bwMode="auto">
          <a:xfrm flipV="1">
            <a:off x="5943600" y="3429000"/>
            <a:ext cx="1447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2" name="Line 10">
            <a:extLst>
              <a:ext uri="{FF2B5EF4-FFF2-40B4-BE49-F238E27FC236}">
                <a16:creationId xmlns:a16="http://schemas.microsoft.com/office/drawing/2014/main" id="{4CAB2A53-A5BB-417F-9D3A-BE6AD36F752E}"/>
              </a:ext>
            </a:extLst>
          </p:cNvPr>
          <p:cNvSpPr>
            <a:spLocks noChangeShapeType="1"/>
          </p:cNvSpPr>
          <p:nvPr/>
        </p:nvSpPr>
        <p:spPr bwMode="auto">
          <a:xfrm flipV="1">
            <a:off x="2590800" y="3048000"/>
            <a:ext cx="3200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3" name="Line 11">
            <a:extLst>
              <a:ext uri="{FF2B5EF4-FFF2-40B4-BE49-F238E27FC236}">
                <a16:creationId xmlns:a16="http://schemas.microsoft.com/office/drawing/2014/main" id="{315F7C3C-6493-49B8-9B8C-2C54B4A4E4AD}"/>
              </a:ext>
            </a:extLst>
          </p:cNvPr>
          <p:cNvSpPr>
            <a:spLocks noChangeShapeType="1"/>
          </p:cNvSpPr>
          <p:nvPr/>
        </p:nvSpPr>
        <p:spPr bwMode="auto">
          <a:xfrm>
            <a:off x="2590800" y="3581400"/>
            <a:ext cx="3276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4" name="Text Box 12">
            <a:extLst>
              <a:ext uri="{FF2B5EF4-FFF2-40B4-BE49-F238E27FC236}">
                <a16:creationId xmlns:a16="http://schemas.microsoft.com/office/drawing/2014/main" id="{E4344A3D-8A61-48D8-BA76-0A5086E31090}"/>
              </a:ext>
            </a:extLst>
          </p:cNvPr>
          <p:cNvSpPr txBox="1">
            <a:spLocks noChangeArrowheads="1"/>
          </p:cNvSpPr>
          <p:nvPr/>
        </p:nvSpPr>
        <p:spPr bwMode="auto">
          <a:xfrm>
            <a:off x="3305175" y="1676400"/>
            <a:ext cx="2486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t>The Myopic Eye</a:t>
            </a:r>
          </a:p>
        </p:txBody>
      </p:sp>
      <p:sp>
        <p:nvSpPr>
          <p:cNvPr id="29705" name="Line 13">
            <a:extLst>
              <a:ext uri="{FF2B5EF4-FFF2-40B4-BE49-F238E27FC236}">
                <a16:creationId xmlns:a16="http://schemas.microsoft.com/office/drawing/2014/main" id="{81354CC1-CDBC-4420-9FC3-3E816ADD2E90}"/>
              </a:ext>
            </a:extLst>
          </p:cNvPr>
          <p:cNvSpPr>
            <a:spLocks noChangeShapeType="1"/>
          </p:cNvSpPr>
          <p:nvPr/>
        </p:nvSpPr>
        <p:spPr bwMode="auto">
          <a:xfrm>
            <a:off x="2590800" y="3352800"/>
            <a:ext cx="0" cy="685800"/>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6" name="Line 14">
            <a:extLst>
              <a:ext uri="{FF2B5EF4-FFF2-40B4-BE49-F238E27FC236}">
                <a16:creationId xmlns:a16="http://schemas.microsoft.com/office/drawing/2014/main" id="{2423D5C9-7417-4445-BC50-1AAA6E50A2F4}"/>
              </a:ext>
            </a:extLst>
          </p:cNvPr>
          <p:cNvSpPr>
            <a:spLocks noChangeShapeType="1"/>
          </p:cNvSpPr>
          <p:nvPr/>
        </p:nvSpPr>
        <p:spPr bwMode="auto">
          <a:xfrm>
            <a:off x="2590800" y="4038600"/>
            <a:ext cx="3048000" cy="0"/>
          </a:xfrm>
          <a:prstGeom prst="line">
            <a:avLst/>
          </a:prstGeom>
          <a:noFill/>
          <a:ln w="28575">
            <a:solidFill>
              <a:srgbClr val="3333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7" name="Text Box 15">
            <a:extLst>
              <a:ext uri="{FF2B5EF4-FFF2-40B4-BE49-F238E27FC236}">
                <a16:creationId xmlns:a16="http://schemas.microsoft.com/office/drawing/2014/main" id="{0B649592-79B8-4CCF-B64D-89A0D7DC308A}"/>
              </a:ext>
            </a:extLst>
          </p:cNvPr>
          <p:cNvSpPr txBox="1">
            <a:spLocks noChangeArrowheads="1"/>
          </p:cNvSpPr>
          <p:nvPr/>
        </p:nvSpPr>
        <p:spPr bwMode="auto">
          <a:xfrm>
            <a:off x="2854325" y="4038600"/>
            <a:ext cx="2503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solidFill>
                  <a:srgbClr val="3333FF"/>
                </a:solidFill>
              </a:rPr>
              <a:t>Distance &lt;&lt; Infinity (&lt;20 feet)</a:t>
            </a:r>
          </a:p>
        </p:txBody>
      </p:sp>
      <p:sp>
        <p:nvSpPr>
          <p:cNvPr id="29708" name="Line 16">
            <a:extLst>
              <a:ext uri="{FF2B5EF4-FFF2-40B4-BE49-F238E27FC236}">
                <a16:creationId xmlns:a16="http://schemas.microsoft.com/office/drawing/2014/main" id="{4C178F63-866F-4C67-9510-337E428C94E6}"/>
              </a:ext>
            </a:extLst>
          </p:cNvPr>
          <p:cNvSpPr>
            <a:spLocks noChangeShapeType="1"/>
          </p:cNvSpPr>
          <p:nvPr/>
        </p:nvSpPr>
        <p:spPr bwMode="auto">
          <a:xfrm>
            <a:off x="5638800" y="3352800"/>
            <a:ext cx="0" cy="685800"/>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9" name="Text Box 17">
            <a:extLst>
              <a:ext uri="{FF2B5EF4-FFF2-40B4-BE49-F238E27FC236}">
                <a16:creationId xmlns:a16="http://schemas.microsoft.com/office/drawing/2014/main" id="{53092F5D-5906-4C49-BC67-D54B7130DF6F}"/>
              </a:ext>
            </a:extLst>
          </p:cNvPr>
          <p:cNvSpPr txBox="1">
            <a:spLocks noChangeArrowheads="1"/>
          </p:cNvSpPr>
          <p:nvPr/>
        </p:nvSpPr>
        <p:spPr bwMode="auto">
          <a:xfrm>
            <a:off x="304800" y="4556125"/>
            <a:ext cx="868680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dirty="0">
                <a:solidFill>
                  <a:schemeClr val="bg1">
                    <a:lumMod val="75000"/>
                  </a:schemeClr>
                </a:solidFill>
              </a:rPr>
              <a:t>…the Far Point of a myopic eye is just anterior to the corneal plane.</a:t>
            </a:r>
            <a:r>
              <a:rPr lang="en-US" altLang="en-US" sz="1800" dirty="0">
                <a:solidFill>
                  <a:schemeClr val="bg1">
                    <a:lumMod val="75000"/>
                  </a:schemeClr>
                </a:solidFill>
              </a:rPr>
              <a:t> Rays from</a:t>
            </a:r>
          </a:p>
          <a:p>
            <a:pPr eaLnBrk="1" hangingPunct="1">
              <a:spcBef>
                <a:spcPct val="0"/>
              </a:spcBef>
              <a:buClrTx/>
              <a:buSzTx/>
              <a:buFontTx/>
              <a:buNone/>
            </a:pPr>
            <a:r>
              <a:rPr lang="en-US" altLang="en-US" sz="1800" dirty="0">
                <a:solidFill>
                  <a:schemeClr val="bg1">
                    <a:lumMod val="75000"/>
                  </a:schemeClr>
                </a:solidFill>
              </a:rPr>
              <a:t>this location are still quite divergent when they reach the eye, and this divergence offsets the excess convergence that is built into the myopic eye. Thus, rays originating from the far point end up sharply focused at the retina. </a:t>
            </a:r>
            <a:r>
              <a:rPr lang="en-US" altLang="en-US" sz="1800" dirty="0"/>
              <a:t>This is why nearsighted individuals can read without glasses—they’re able to put the material at or near their far point.</a:t>
            </a:r>
          </a:p>
        </p:txBody>
      </p:sp>
      <p:sp>
        <p:nvSpPr>
          <p:cNvPr id="29710" name="Oval 18">
            <a:extLst>
              <a:ext uri="{FF2B5EF4-FFF2-40B4-BE49-F238E27FC236}">
                <a16:creationId xmlns:a16="http://schemas.microsoft.com/office/drawing/2014/main" id="{87349293-42D5-406F-9712-C10E4B801F09}"/>
              </a:ext>
            </a:extLst>
          </p:cNvPr>
          <p:cNvSpPr>
            <a:spLocks noChangeArrowheads="1"/>
          </p:cNvSpPr>
          <p:nvPr/>
        </p:nvSpPr>
        <p:spPr bwMode="auto">
          <a:xfrm>
            <a:off x="2514600" y="35052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p>
        </p:txBody>
      </p:sp>
      <p:sp>
        <p:nvSpPr>
          <p:cNvPr id="29711" name="WordArt 19">
            <a:extLst>
              <a:ext uri="{FF2B5EF4-FFF2-40B4-BE49-F238E27FC236}">
                <a16:creationId xmlns:a16="http://schemas.microsoft.com/office/drawing/2014/main" id="{172F7597-C54B-4AC5-9F0D-FF4C625540A5}"/>
              </a:ext>
            </a:extLst>
          </p:cNvPr>
          <p:cNvSpPr>
            <a:spLocks noChangeArrowheads="1" noChangeShapeType="1" noTextEdit="1"/>
          </p:cNvSpPr>
          <p:nvPr/>
        </p:nvSpPr>
        <p:spPr bwMode="auto">
          <a:xfrm>
            <a:off x="3971925" y="3276600"/>
            <a:ext cx="1438275" cy="533400"/>
          </a:xfrm>
          <a:prstGeom prst="rect">
            <a:avLst/>
          </a:prstGeom>
        </p:spPr>
        <p:txBody>
          <a:bodyPr wrap="none" fromWordArt="1">
            <a:prstTxWarp prst="textFadeLeft">
              <a:avLst>
                <a:gd name="adj" fmla="val 33333"/>
              </a:avLst>
            </a:prstTxWarp>
          </a:bodyPr>
          <a:lstStyle/>
          <a:p>
            <a:pPr algn="ctr"/>
            <a:r>
              <a:rPr lang="en-US" sz="1400" kern="10">
                <a:ln w="9525">
                  <a:solidFill>
                    <a:srgbClr val="000000"/>
                  </a:solidFill>
                  <a:round/>
                  <a:headEnd/>
                  <a:tailEnd/>
                </a:ln>
                <a:solidFill>
                  <a:srgbClr val="FFFFFF"/>
                </a:solidFill>
                <a:latin typeface="Arial Black" panose="020B0A04020102020204" pitchFamily="34" charset="0"/>
              </a:rPr>
              <a:t>Diverging light</a:t>
            </a:r>
          </a:p>
        </p:txBody>
      </p:sp>
      <p:sp>
        <p:nvSpPr>
          <p:cNvPr id="29712" name="Text Box 20">
            <a:extLst>
              <a:ext uri="{FF2B5EF4-FFF2-40B4-BE49-F238E27FC236}">
                <a16:creationId xmlns:a16="http://schemas.microsoft.com/office/drawing/2014/main" id="{BA30CB85-AD5C-4721-832A-9B940652EE3D}"/>
              </a:ext>
            </a:extLst>
          </p:cNvPr>
          <p:cNvSpPr txBox="1">
            <a:spLocks noChangeArrowheads="1"/>
          </p:cNvSpPr>
          <p:nvPr/>
        </p:nvSpPr>
        <p:spPr bwMode="auto">
          <a:xfrm>
            <a:off x="1524000" y="3297238"/>
            <a:ext cx="692150" cy="482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600" b="1" i="1"/>
              <a:t>Far</a:t>
            </a:r>
          </a:p>
          <a:p>
            <a:pPr algn="ctr" eaLnBrk="1" hangingPunct="1">
              <a:lnSpc>
                <a:spcPct val="80000"/>
              </a:lnSpc>
              <a:spcBef>
                <a:spcPct val="0"/>
              </a:spcBef>
              <a:buClrTx/>
              <a:buSzTx/>
              <a:buFontTx/>
              <a:buNone/>
            </a:pPr>
            <a:r>
              <a:rPr lang="en-US" altLang="en-US" sz="1600" b="1" i="1"/>
              <a:t>Point</a:t>
            </a:r>
          </a:p>
        </p:txBody>
      </p:sp>
      <p:sp>
        <p:nvSpPr>
          <p:cNvPr id="29713" name="Line 21">
            <a:extLst>
              <a:ext uri="{FF2B5EF4-FFF2-40B4-BE49-F238E27FC236}">
                <a16:creationId xmlns:a16="http://schemas.microsoft.com/office/drawing/2014/main" id="{53520349-CA11-4890-8E89-D5F60E079A73}"/>
              </a:ext>
            </a:extLst>
          </p:cNvPr>
          <p:cNvSpPr>
            <a:spLocks noChangeShapeType="1"/>
          </p:cNvSpPr>
          <p:nvPr/>
        </p:nvSpPr>
        <p:spPr bwMode="auto">
          <a:xfrm>
            <a:off x="2209800" y="35814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9" name="Slide Number Placeholder 1">
            <a:extLst>
              <a:ext uri="{FF2B5EF4-FFF2-40B4-BE49-F238E27FC236}">
                <a16:creationId xmlns:a16="http://schemas.microsoft.com/office/drawing/2014/main" id="{63DBE11B-34B8-4308-BE67-2837D53D7A9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EAE86A1-345D-46D1-AAC4-8C620E1A174E}" type="slidenum">
              <a:rPr lang="en-US" altLang="en-US" sz="1000"/>
              <a:pPr>
                <a:spcBef>
                  <a:spcPct val="0"/>
                </a:spcBef>
                <a:buClrTx/>
                <a:buSzTx/>
                <a:buFontTx/>
                <a:buNone/>
              </a:pPr>
              <a:t>28</a:t>
            </a:fld>
            <a:endParaRPr lang="en-US" altLang="en-US" sz="1000"/>
          </a:p>
        </p:txBody>
      </p:sp>
      <p:sp>
        <p:nvSpPr>
          <p:cNvPr id="23" name="Rectangle 2">
            <a:extLst>
              <a:ext uri="{FF2B5EF4-FFF2-40B4-BE49-F238E27FC236}">
                <a16:creationId xmlns:a16="http://schemas.microsoft.com/office/drawing/2014/main" id="{CDA7283C-88B8-43BD-B6E8-90CEEB5BD225}"/>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25" name="Text Box 19">
            <a:extLst>
              <a:ext uri="{FF2B5EF4-FFF2-40B4-BE49-F238E27FC236}">
                <a16:creationId xmlns:a16="http://schemas.microsoft.com/office/drawing/2014/main" id="{CE0D8528-B7FD-4284-97B9-58C0489DE376}"/>
              </a:ext>
            </a:extLst>
          </p:cNvPr>
          <p:cNvSpPr txBox="1">
            <a:spLocks noChangeArrowheads="1"/>
          </p:cNvSpPr>
          <p:nvPr/>
        </p:nvSpPr>
        <p:spPr bwMode="auto">
          <a:xfrm>
            <a:off x="5695950" y="2057400"/>
            <a:ext cx="2980303"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The myopic eye has too  much</a:t>
            </a:r>
          </a:p>
          <a:p>
            <a:pPr eaLnBrk="1" hangingPunct="1">
              <a:lnSpc>
                <a:spcPct val="90000"/>
              </a:lnSpc>
              <a:spcBef>
                <a:spcPct val="0"/>
              </a:spcBef>
              <a:buClrTx/>
              <a:buSzTx/>
              <a:buFontTx/>
              <a:buNone/>
            </a:pPr>
            <a:r>
              <a:rPr lang="en-US" altLang="en-US" sz="1600" i="1" dirty="0">
                <a:solidFill>
                  <a:srgbClr val="0000FF"/>
                </a:solidFill>
              </a:rPr>
              <a:t>converging power for its length</a:t>
            </a:r>
          </a:p>
        </p:txBody>
      </p:sp>
      <p:sp>
        <p:nvSpPr>
          <p:cNvPr id="26" name="TextBox 25">
            <a:extLst>
              <a:ext uri="{FF2B5EF4-FFF2-40B4-BE49-F238E27FC236}">
                <a16:creationId xmlns:a16="http://schemas.microsoft.com/office/drawing/2014/main" id="{1499AFFD-B5DA-4D9B-9585-B45C7E0F41DA}"/>
              </a:ext>
            </a:extLst>
          </p:cNvPr>
          <p:cNvSpPr txBox="1"/>
          <p:nvPr/>
        </p:nvSpPr>
        <p:spPr>
          <a:xfrm>
            <a:off x="833417" y="1668463"/>
            <a:ext cx="2595583" cy="461665"/>
          </a:xfrm>
          <a:prstGeom prst="rect">
            <a:avLst/>
          </a:prstGeom>
          <a:noFill/>
        </p:spPr>
        <p:txBody>
          <a:bodyPr wrap="none" rtlCol="0">
            <a:spAutoFit/>
          </a:bodyPr>
          <a:lstStyle/>
          <a:p>
            <a:pPr algn="r"/>
            <a:r>
              <a:rPr lang="en-US" sz="2400" dirty="0"/>
              <a:t>(The Far Point of)</a:t>
            </a:r>
          </a:p>
        </p:txBody>
      </p:sp>
    </p:spTree>
    <p:extLst>
      <p:ext uri="{BB962C8B-B14F-4D97-AF65-F5344CB8AC3E}">
        <p14:creationId xmlns:p14="http://schemas.microsoft.com/office/powerpoint/2010/main" val="2378442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1" name="Group 3">
            <a:extLst>
              <a:ext uri="{FF2B5EF4-FFF2-40B4-BE49-F238E27FC236}">
                <a16:creationId xmlns:a16="http://schemas.microsoft.com/office/drawing/2014/main" id="{157F56F2-B3EA-4981-B2DD-79997C9B582D}"/>
              </a:ext>
            </a:extLst>
          </p:cNvPr>
          <p:cNvGrpSpPr>
            <a:grpSpLocks/>
          </p:cNvGrpSpPr>
          <p:nvPr/>
        </p:nvGrpSpPr>
        <p:grpSpPr bwMode="auto">
          <a:xfrm>
            <a:off x="5638800" y="2743200"/>
            <a:ext cx="1752600" cy="1524000"/>
            <a:chOff x="2832" y="1728"/>
            <a:chExt cx="1104" cy="960"/>
          </a:xfrm>
        </p:grpSpPr>
        <p:sp>
          <p:nvSpPr>
            <p:cNvPr id="32779" name="Oval 4">
              <a:extLst>
                <a:ext uri="{FF2B5EF4-FFF2-40B4-BE49-F238E27FC236}">
                  <a16:creationId xmlns:a16="http://schemas.microsoft.com/office/drawing/2014/main" id="{076429E6-5141-4EE7-8A28-9769AD1C27AA}"/>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2780" name="Oval 5">
              <a:extLst>
                <a:ext uri="{FF2B5EF4-FFF2-40B4-BE49-F238E27FC236}">
                  <a16:creationId xmlns:a16="http://schemas.microsoft.com/office/drawing/2014/main" id="{8CA4F5B2-837B-49DA-97BF-EF34DDEF9AB9}"/>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2781" name="AutoShape 6">
              <a:extLst>
                <a:ext uri="{FF2B5EF4-FFF2-40B4-BE49-F238E27FC236}">
                  <a16:creationId xmlns:a16="http://schemas.microsoft.com/office/drawing/2014/main" id="{62C9B3E1-02C4-4C76-8411-0761965404D6}"/>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2782" name="AutoShape 7">
              <a:extLst>
                <a:ext uri="{FF2B5EF4-FFF2-40B4-BE49-F238E27FC236}">
                  <a16:creationId xmlns:a16="http://schemas.microsoft.com/office/drawing/2014/main" id="{85A4C635-DEAA-432C-87CE-18682954E61E}"/>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32772" name="Line 8">
            <a:extLst>
              <a:ext uri="{FF2B5EF4-FFF2-40B4-BE49-F238E27FC236}">
                <a16:creationId xmlns:a16="http://schemas.microsoft.com/office/drawing/2014/main" id="{C2B90E9D-D23B-4840-80A3-6974602F7A5D}"/>
              </a:ext>
            </a:extLst>
          </p:cNvPr>
          <p:cNvSpPr>
            <a:spLocks noChangeShapeType="1"/>
          </p:cNvSpPr>
          <p:nvPr/>
        </p:nvSpPr>
        <p:spPr bwMode="auto">
          <a:xfrm>
            <a:off x="304800" y="3048000"/>
            <a:ext cx="548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3" name="Line 9">
            <a:extLst>
              <a:ext uri="{FF2B5EF4-FFF2-40B4-BE49-F238E27FC236}">
                <a16:creationId xmlns:a16="http://schemas.microsoft.com/office/drawing/2014/main" id="{06968430-8E71-4BDE-BBE1-B1CAE86D99DC}"/>
              </a:ext>
            </a:extLst>
          </p:cNvPr>
          <p:cNvSpPr>
            <a:spLocks noChangeShapeType="1"/>
          </p:cNvSpPr>
          <p:nvPr/>
        </p:nvSpPr>
        <p:spPr bwMode="auto">
          <a:xfrm>
            <a:off x="304800" y="3962400"/>
            <a:ext cx="5562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4" name="Text Box 10">
            <a:extLst>
              <a:ext uri="{FF2B5EF4-FFF2-40B4-BE49-F238E27FC236}">
                <a16:creationId xmlns:a16="http://schemas.microsoft.com/office/drawing/2014/main" id="{162621AA-45AE-48AE-BDB3-2EEED6A7D665}"/>
              </a:ext>
            </a:extLst>
          </p:cNvPr>
          <p:cNvSpPr txBox="1">
            <a:spLocks noChangeArrowheads="1"/>
          </p:cNvSpPr>
          <p:nvPr/>
        </p:nvSpPr>
        <p:spPr bwMode="auto">
          <a:xfrm>
            <a:off x="3092450" y="1676400"/>
            <a:ext cx="292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t>The Hyperopic Eye</a:t>
            </a:r>
          </a:p>
        </p:txBody>
      </p:sp>
      <p:sp>
        <p:nvSpPr>
          <p:cNvPr id="32775" name="Text Box 11">
            <a:extLst>
              <a:ext uri="{FF2B5EF4-FFF2-40B4-BE49-F238E27FC236}">
                <a16:creationId xmlns:a16="http://schemas.microsoft.com/office/drawing/2014/main" id="{2D4FBC8E-DC27-4342-9CC3-2A04533898A4}"/>
              </a:ext>
            </a:extLst>
          </p:cNvPr>
          <p:cNvSpPr txBox="1">
            <a:spLocks noChangeArrowheads="1"/>
          </p:cNvSpPr>
          <p:nvPr/>
        </p:nvSpPr>
        <p:spPr bwMode="auto">
          <a:xfrm>
            <a:off x="76200" y="2717800"/>
            <a:ext cx="3311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t>Parallel rays from infinity (vergence = 0)</a:t>
            </a:r>
          </a:p>
        </p:txBody>
      </p:sp>
      <p:sp>
        <p:nvSpPr>
          <p:cNvPr id="32778" name="Slide Number Placeholder 1">
            <a:extLst>
              <a:ext uri="{FF2B5EF4-FFF2-40B4-BE49-F238E27FC236}">
                <a16:creationId xmlns:a16="http://schemas.microsoft.com/office/drawing/2014/main" id="{8F2159E0-4DEC-40E2-8178-424C0D72D801}"/>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930B76C-546A-4116-B292-CB1FE5AE015C}" type="slidenum">
              <a:rPr lang="en-US" altLang="en-US" sz="1000"/>
              <a:pPr>
                <a:spcBef>
                  <a:spcPct val="0"/>
                </a:spcBef>
                <a:buClrTx/>
                <a:buSzTx/>
                <a:buFontTx/>
                <a:buNone/>
              </a:pPr>
              <a:t>29</a:t>
            </a:fld>
            <a:endParaRPr lang="en-US" altLang="en-US" sz="1000"/>
          </a:p>
        </p:txBody>
      </p:sp>
      <p:sp>
        <p:nvSpPr>
          <p:cNvPr id="15" name="Text Box 13">
            <a:extLst>
              <a:ext uri="{FF2B5EF4-FFF2-40B4-BE49-F238E27FC236}">
                <a16:creationId xmlns:a16="http://schemas.microsoft.com/office/drawing/2014/main" id="{5F7B9AF7-F72B-48EE-B1C0-C7E96B6C0DC6}"/>
              </a:ext>
            </a:extLst>
          </p:cNvPr>
          <p:cNvSpPr txBox="1">
            <a:spLocks noChangeArrowheads="1"/>
          </p:cNvSpPr>
          <p:nvPr/>
        </p:nvSpPr>
        <p:spPr bwMode="auto">
          <a:xfrm>
            <a:off x="110323" y="3273625"/>
            <a:ext cx="12061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Parallel rays from infinity</a:t>
            </a:r>
          </a:p>
        </p:txBody>
      </p:sp>
      <p:sp>
        <p:nvSpPr>
          <p:cNvPr id="14" name="Rectangle 2">
            <a:extLst>
              <a:ext uri="{FF2B5EF4-FFF2-40B4-BE49-F238E27FC236}">
                <a16:creationId xmlns:a16="http://schemas.microsoft.com/office/drawing/2014/main" id="{BA375A62-C3EF-41FE-BE7E-51B0FFE5CC0E}"/>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17" name="Text Box 14">
            <a:extLst>
              <a:ext uri="{FF2B5EF4-FFF2-40B4-BE49-F238E27FC236}">
                <a16:creationId xmlns:a16="http://schemas.microsoft.com/office/drawing/2014/main" id="{82C01F9E-979C-44A1-B6C5-D9A712C0A730}"/>
              </a:ext>
            </a:extLst>
          </p:cNvPr>
          <p:cNvSpPr txBox="1">
            <a:spLocks noChangeArrowheads="1"/>
          </p:cNvSpPr>
          <p:nvPr/>
        </p:nvSpPr>
        <p:spPr bwMode="auto">
          <a:xfrm>
            <a:off x="381000" y="4495800"/>
            <a:ext cx="76354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t>Now consider the </a:t>
            </a:r>
            <a:r>
              <a:rPr lang="en-US" altLang="en-US" sz="1800" b="1" dirty="0"/>
              <a:t>hyperope</a:t>
            </a:r>
            <a:r>
              <a:rPr lang="en-US" altLang="en-US" sz="1800" dirty="0"/>
              <a:t>. Where do parallel rays meet in </a:t>
            </a:r>
            <a:r>
              <a:rPr lang="en-US" altLang="en-US" sz="1800" i="1" dirty="0"/>
              <a:t>these</a:t>
            </a:r>
            <a:r>
              <a:rPr lang="en-US" altLang="en-US" sz="1800" dirty="0"/>
              <a:t> eyes?</a:t>
            </a:r>
          </a:p>
        </p:txBody>
      </p:sp>
      <p:sp>
        <p:nvSpPr>
          <p:cNvPr id="18" name="TextBox 17">
            <a:extLst>
              <a:ext uri="{FF2B5EF4-FFF2-40B4-BE49-F238E27FC236}">
                <a16:creationId xmlns:a16="http://schemas.microsoft.com/office/drawing/2014/main" id="{D91CC9B1-3F1B-4542-AAB8-A8D92502E731}"/>
              </a:ext>
            </a:extLst>
          </p:cNvPr>
          <p:cNvSpPr txBox="1"/>
          <p:nvPr/>
        </p:nvSpPr>
        <p:spPr>
          <a:xfrm>
            <a:off x="6274904" y="3087469"/>
            <a:ext cx="513658" cy="646331"/>
          </a:xfrm>
          <a:prstGeom prst="rect">
            <a:avLst/>
          </a:prstGeom>
          <a:noFill/>
        </p:spPr>
        <p:txBody>
          <a:bodyPr wrap="square" rtlCol="0">
            <a:spAutoFit/>
          </a:bodyPr>
          <a:lstStyle/>
          <a:p>
            <a:r>
              <a:rPr lang="en-US" sz="3600" b="1" i="1" dirty="0"/>
              <a:t>?</a:t>
            </a:r>
          </a:p>
        </p:txBody>
      </p:sp>
      <p:sp>
        <p:nvSpPr>
          <p:cNvPr id="19" name="TextBox 18">
            <a:extLst>
              <a:ext uri="{FF2B5EF4-FFF2-40B4-BE49-F238E27FC236}">
                <a16:creationId xmlns:a16="http://schemas.microsoft.com/office/drawing/2014/main" id="{04180232-3C21-4309-8D20-DF579DA13A98}"/>
              </a:ext>
            </a:extLst>
          </p:cNvPr>
          <p:cNvSpPr txBox="1"/>
          <p:nvPr/>
        </p:nvSpPr>
        <p:spPr>
          <a:xfrm>
            <a:off x="7639742" y="3087469"/>
            <a:ext cx="513658" cy="646331"/>
          </a:xfrm>
          <a:prstGeom prst="rect">
            <a:avLst/>
          </a:prstGeom>
          <a:noFill/>
        </p:spPr>
        <p:txBody>
          <a:bodyPr wrap="square" rtlCol="0">
            <a:spAutoFit/>
          </a:bodyPr>
          <a:lstStyle/>
          <a:p>
            <a:r>
              <a:rPr lang="en-US" sz="3600" b="1" i="1" dirty="0"/>
              <a:t>?</a:t>
            </a:r>
          </a:p>
        </p:txBody>
      </p:sp>
      <p:sp>
        <p:nvSpPr>
          <p:cNvPr id="20" name="TextBox 19">
            <a:extLst>
              <a:ext uri="{FF2B5EF4-FFF2-40B4-BE49-F238E27FC236}">
                <a16:creationId xmlns:a16="http://schemas.microsoft.com/office/drawing/2014/main" id="{F69F523B-A726-4754-B809-1E15970CCE83}"/>
              </a:ext>
            </a:extLst>
          </p:cNvPr>
          <p:cNvSpPr txBox="1"/>
          <p:nvPr/>
        </p:nvSpPr>
        <p:spPr>
          <a:xfrm>
            <a:off x="7315200" y="3773269"/>
            <a:ext cx="513658" cy="646331"/>
          </a:xfrm>
          <a:prstGeom prst="rect">
            <a:avLst/>
          </a:prstGeom>
          <a:noFill/>
        </p:spPr>
        <p:txBody>
          <a:bodyPr wrap="square" rtlCol="0">
            <a:spAutoFit/>
          </a:bodyPr>
          <a:lstStyle/>
          <a:p>
            <a:r>
              <a:rPr lang="en-US" sz="3600" b="1" i="1" dirty="0"/>
              <a:t>?</a:t>
            </a:r>
          </a:p>
        </p:txBody>
      </p:sp>
      <p:sp>
        <p:nvSpPr>
          <p:cNvPr id="21" name="TextBox 20">
            <a:extLst>
              <a:ext uri="{FF2B5EF4-FFF2-40B4-BE49-F238E27FC236}">
                <a16:creationId xmlns:a16="http://schemas.microsoft.com/office/drawing/2014/main" id="{38B77ED9-5654-418F-8BA0-33FCE67C22C0}"/>
              </a:ext>
            </a:extLst>
          </p:cNvPr>
          <p:cNvSpPr txBox="1"/>
          <p:nvPr/>
        </p:nvSpPr>
        <p:spPr>
          <a:xfrm>
            <a:off x="7334942" y="2325469"/>
            <a:ext cx="513658" cy="646331"/>
          </a:xfrm>
          <a:prstGeom prst="rect">
            <a:avLst/>
          </a:prstGeom>
          <a:noFill/>
        </p:spPr>
        <p:txBody>
          <a:bodyPr wrap="square" rtlCol="0">
            <a:spAutoFit/>
          </a:bodyPr>
          <a:lstStyle/>
          <a:p>
            <a:r>
              <a:rPr lang="en-US" sz="3600" b="1" i="1" dirty="0"/>
              <a:t>?</a:t>
            </a:r>
          </a:p>
        </p:txBody>
      </p:sp>
      <p:sp>
        <p:nvSpPr>
          <p:cNvPr id="22" name="TextBox 21">
            <a:extLst>
              <a:ext uri="{FF2B5EF4-FFF2-40B4-BE49-F238E27FC236}">
                <a16:creationId xmlns:a16="http://schemas.microsoft.com/office/drawing/2014/main" id="{0FAB7660-55E3-4990-A2C0-AF1F740F3A3B}"/>
              </a:ext>
            </a:extLst>
          </p:cNvPr>
          <p:cNvSpPr txBox="1"/>
          <p:nvPr/>
        </p:nvSpPr>
        <p:spPr>
          <a:xfrm>
            <a:off x="4953000" y="3087469"/>
            <a:ext cx="513658" cy="646331"/>
          </a:xfrm>
          <a:prstGeom prst="rect">
            <a:avLst/>
          </a:prstGeom>
          <a:noFill/>
        </p:spPr>
        <p:txBody>
          <a:bodyPr wrap="square" rtlCol="0">
            <a:spAutoFit/>
          </a:bodyPr>
          <a:lstStyle/>
          <a:p>
            <a:r>
              <a:rPr lang="en-US" sz="3600" b="1" i="1" dirty="0"/>
              <a:t>?</a:t>
            </a:r>
          </a:p>
        </p:txBody>
      </p:sp>
      <p:sp>
        <p:nvSpPr>
          <p:cNvPr id="23" name="TextBox 22">
            <a:extLst>
              <a:ext uri="{FF2B5EF4-FFF2-40B4-BE49-F238E27FC236}">
                <a16:creationId xmlns:a16="http://schemas.microsoft.com/office/drawing/2014/main" id="{7D440FC0-D4E9-44D5-B9C4-6F7A396B9B13}"/>
              </a:ext>
            </a:extLst>
          </p:cNvPr>
          <p:cNvSpPr txBox="1"/>
          <p:nvPr/>
        </p:nvSpPr>
        <p:spPr>
          <a:xfrm>
            <a:off x="609600" y="1668463"/>
            <a:ext cx="2595583" cy="461665"/>
          </a:xfrm>
          <a:prstGeom prst="rect">
            <a:avLst/>
          </a:prstGeom>
          <a:noFill/>
        </p:spPr>
        <p:txBody>
          <a:bodyPr wrap="none" rtlCol="0">
            <a:spAutoFit/>
          </a:bodyPr>
          <a:lstStyle/>
          <a:p>
            <a:pPr algn="r"/>
            <a:r>
              <a:rPr lang="en-US" sz="2400" dirty="0"/>
              <a:t>(The Far Point of)</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1">
            <a:extLst>
              <a:ext uri="{FF2B5EF4-FFF2-40B4-BE49-F238E27FC236}">
                <a16:creationId xmlns:a16="http://schemas.microsoft.com/office/drawing/2014/main" id="{60BF9897-734A-4E5E-867C-7289084B10C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6EFD3D1-933F-474B-AC36-21876A0A653A}" type="slidenum">
              <a:rPr lang="en-US" altLang="en-US" sz="1000"/>
              <a:pPr>
                <a:spcBef>
                  <a:spcPct val="0"/>
                </a:spcBef>
                <a:buClrTx/>
                <a:buSzTx/>
                <a:buFontTx/>
                <a:buNone/>
              </a:pPr>
              <a:t>3</a:t>
            </a:fld>
            <a:endParaRPr lang="en-US" altLang="en-US" sz="1000"/>
          </a:p>
        </p:txBody>
      </p:sp>
      <p:sp>
        <p:nvSpPr>
          <p:cNvPr id="4" name="Rectangle 2">
            <a:extLst>
              <a:ext uri="{FF2B5EF4-FFF2-40B4-BE49-F238E27FC236}">
                <a16:creationId xmlns:a16="http://schemas.microsoft.com/office/drawing/2014/main" id="{84267927-5CCA-43C0-837E-00A898468450}"/>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3" name="TextBox 2">
            <a:extLst>
              <a:ext uri="{FF2B5EF4-FFF2-40B4-BE49-F238E27FC236}">
                <a16:creationId xmlns:a16="http://schemas.microsoft.com/office/drawing/2014/main" id="{0E0BDF35-5365-4B4A-84F5-7F701C1981A9}"/>
              </a:ext>
            </a:extLst>
          </p:cNvPr>
          <p:cNvSpPr txBox="1"/>
          <p:nvPr/>
        </p:nvSpPr>
        <p:spPr>
          <a:xfrm>
            <a:off x="285750" y="786849"/>
            <a:ext cx="8553450" cy="5632311"/>
          </a:xfrm>
          <a:prstGeom prst="rect">
            <a:avLst/>
          </a:prstGeom>
          <a:solidFill>
            <a:srgbClr val="FFFF9B"/>
          </a:solidFill>
        </p:spPr>
        <p:txBody>
          <a:bodyPr wrap="square" rtlCol="0">
            <a:spAutoFit/>
          </a:bodyPr>
          <a:lstStyle/>
          <a:p>
            <a:r>
              <a:rPr lang="en-US" sz="1500" dirty="0"/>
              <a:t>The goal of refractive surgery is deceptively straightforward and simple: To render the </a:t>
            </a:r>
            <a:r>
              <a:rPr lang="en-US" sz="1500" dirty="0" err="1"/>
              <a:t>pt</a:t>
            </a:r>
            <a:r>
              <a:rPr lang="en-US" sz="1500" dirty="0"/>
              <a:t> less reliant upon refractive accoutrements (</a:t>
            </a:r>
            <a:r>
              <a:rPr lang="en-US" sz="1500" dirty="0" err="1"/>
              <a:t>ie</a:t>
            </a:r>
            <a:r>
              <a:rPr lang="en-US" sz="1500" dirty="0"/>
              <a:t>, contacts and glasses). Ideally, a </a:t>
            </a:r>
            <a:r>
              <a:rPr lang="en-US" sz="1500" dirty="0" err="1"/>
              <a:t>pt</a:t>
            </a:r>
            <a:r>
              <a:rPr lang="en-US" sz="1500" dirty="0"/>
              <a:t> s/p refractive surgery would have 20/20 vision at </a:t>
            </a:r>
            <a:r>
              <a:rPr lang="en-US" sz="1500" i="1" dirty="0"/>
              <a:t>all</a:t>
            </a:r>
            <a:r>
              <a:rPr lang="en-US" sz="1500" dirty="0"/>
              <a:t> distances, under </a:t>
            </a:r>
            <a:r>
              <a:rPr lang="en-US" sz="1500" i="1" dirty="0"/>
              <a:t>any</a:t>
            </a:r>
            <a:r>
              <a:rPr lang="en-US" sz="1500" dirty="0"/>
              <a:t> lighting conditions, with </a:t>
            </a:r>
            <a:r>
              <a:rPr lang="en-US" sz="1500" i="1" dirty="0"/>
              <a:t>no</a:t>
            </a:r>
            <a:r>
              <a:rPr lang="en-US" sz="1500" dirty="0"/>
              <a:t> dysphotopsias (visual experiences that degrade vision quality), and with </a:t>
            </a:r>
            <a:r>
              <a:rPr lang="en-US" sz="1500" i="1" dirty="0"/>
              <a:t>no</a:t>
            </a:r>
            <a:r>
              <a:rPr lang="en-US" sz="1500" dirty="0"/>
              <a:t> risk of future negative repercussions vis a vis the long-term health and/or optical performance of the eye. Also ideally, the above could be achieved irrespective of pre-op refractive status and/or pre-existing ocular conditions. </a:t>
            </a:r>
          </a:p>
          <a:p>
            <a:endParaRPr lang="en-US" sz="1500" dirty="0">
              <a:solidFill>
                <a:srgbClr val="0000FF"/>
              </a:solidFill>
            </a:endParaRPr>
          </a:p>
          <a:p>
            <a:r>
              <a:rPr lang="en-US" sz="1500" dirty="0">
                <a:solidFill>
                  <a:srgbClr val="0000FF"/>
                </a:solidFill>
              </a:rPr>
              <a:t>Current technology is unable to meet this lofty ideal, and thus refractive surgery necessitates compromises and trade-offs; </a:t>
            </a:r>
            <a:r>
              <a:rPr lang="en-US" sz="1500" dirty="0" err="1">
                <a:solidFill>
                  <a:srgbClr val="0000FF"/>
                </a:solidFill>
              </a:rPr>
              <a:t>eg</a:t>
            </a:r>
            <a:r>
              <a:rPr lang="en-US" sz="1500" dirty="0">
                <a:solidFill>
                  <a:srgbClr val="0000FF"/>
                </a:solidFill>
              </a:rPr>
              <a:t>, If you </a:t>
            </a:r>
            <a:r>
              <a:rPr lang="en-US" sz="1500" i="1" dirty="0">
                <a:solidFill>
                  <a:srgbClr val="0000FF"/>
                </a:solidFill>
              </a:rPr>
              <a:t>had</a:t>
            </a:r>
            <a:r>
              <a:rPr lang="en-US" sz="1500" dirty="0">
                <a:solidFill>
                  <a:srgbClr val="0000FF"/>
                </a:solidFill>
              </a:rPr>
              <a:t> to pick one, would you rather be spectacle-free at distance, or near? Would it be acceptable if you only needed glasses in dimly-lit restaurants?    How bothersome would haloes around lights at night be? Because </a:t>
            </a:r>
            <a:r>
              <a:rPr lang="en-US" sz="1500" i="1" dirty="0">
                <a:solidFill>
                  <a:srgbClr val="0000FF"/>
                </a:solidFill>
              </a:rPr>
              <a:t>some</a:t>
            </a:r>
            <a:r>
              <a:rPr lang="en-US" sz="1500" dirty="0">
                <a:solidFill>
                  <a:srgbClr val="0000FF"/>
                </a:solidFill>
              </a:rPr>
              <a:t> aspect of the </a:t>
            </a:r>
            <a:r>
              <a:rPr lang="en-US" sz="1500" dirty="0" err="1">
                <a:solidFill>
                  <a:srgbClr val="0000FF"/>
                </a:solidFill>
              </a:rPr>
              <a:t>pt’s</a:t>
            </a:r>
            <a:r>
              <a:rPr lang="en-US" sz="1500" dirty="0">
                <a:solidFill>
                  <a:srgbClr val="0000FF"/>
                </a:solidFill>
              </a:rPr>
              <a:t> post-op visual life will be less than ideal, key to successful refractive surgery is 1) developing a solid understanding of the </a:t>
            </a:r>
            <a:r>
              <a:rPr lang="en-US" sz="1500" dirty="0" err="1">
                <a:solidFill>
                  <a:srgbClr val="0000FF"/>
                </a:solidFill>
              </a:rPr>
              <a:t>pt’s</a:t>
            </a:r>
            <a:r>
              <a:rPr lang="en-US" sz="1500" dirty="0">
                <a:solidFill>
                  <a:srgbClr val="0000FF"/>
                </a:solidFill>
              </a:rPr>
              <a:t> visual preferences and requirements, and 2) communicating effectively with the </a:t>
            </a:r>
            <a:r>
              <a:rPr lang="en-US" sz="1500" dirty="0" err="1">
                <a:solidFill>
                  <a:srgbClr val="0000FF"/>
                </a:solidFill>
              </a:rPr>
              <a:t>pt</a:t>
            </a:r>
            <a:r>
              <a:rPr lang="en-US" sz="1500" dirty="0">
                <a:solidFill>
                  <a:srgbClr val="0000FF"/>
                </a:solidFill>
              </a:rPr>
              <a:t> regarding what her post-op visual life will be; </a:t>
            </a:r>
            <a:r>
              <a:rPr lang="en-US" sz="1500" dirty="0" err="1">
                <a:solidFill>
                  <a:srgbClr val="0000FF"/>
                </a:solidFill>
              </a:rPr>
              <a:t>ie</a:t>
            </a:r>
            <a:r>
              <a:rPr lang="en-US" sz="1500" dirty="0">
                <a:solidFill>
                  <a:srgbClr val="0000FF"/>
                </a:solidFill>
              </a:rPr>
              <a:t>, establishing expectations that are realistic and achievable. </a:t>
            </a:r>
            <a:r>
              <a:rPr lang="en-US" sz="1500" dirty="0"/>
              <a:t>Further, the surgeon must have a refined eye (ahem) for recognizing pre-existing ocular conditions that render the </a:t>
            </a:r>
            <a:r>
              <a:rPr lang="en-US" sz="1500" dirty="0" err="1"/>
              <a:t>pt</a:t>
            </a:r>
            <a:r>
              <a:rPr lang="en-US" sz="1500" dirty="0"/>
              <a:t> a poor surgical candidate (or increase the risk of complications down the road).</a:t>
            </a:r>
            <a:endParaRPr lang="en-US" sz="1500" dirty="0">
              <a:solidFill>
                <a:srgbClr val="FFFF9B"/>
              </a:solidFill>
            </a:endParaRPr>
          </a:p>
          <a:p>
            <a:endParaRPr lang="en-US" sz="1500" dirty="0">
              <a:solidFill>
                <a:srgbClr val="FFFF9B"/>
              </a:solidFill>
            </a:endParaRPr>
          </a:p>
          <a:p>
            <a:r>
              <a:rPr lang="en-US" sz="1500" dirty="0">
                <a:solidFill>
                  <a:srgbClr val="FFFF9B"/>
                </a:solidFill>
              </a:rPr>
              <a:t>Just as the goal of refractive surgery is simple, so too is its organization. Broadly speaking, there are but two types of surgery: </a:t>
            </a:r>
            <a:r>
              <a:rPr lang="en-US" sz="1500" b="1" dirty="0">
                <a:solidFill>
                  <a:srgbClr val="FFFF9B"/>
                </a:solidFill>
              </a:rPr>
              <a:t>Corneal </a:t>
            </a:r>
            <a:r>
              <a:rPr lang="en-US" sz="1500" dirty="0">
                <a:solidFill>
                  <a:srgbClr val="FFFF9B"/>
                </a:solidFill>
              </a:rPr>
              <a:t>and</a:t>
            </a:r>
            <a:r>
              <a:rPr lang="en-US" sz="1500" b="1" dirty="0">
                <a:solidFill>
                  <a:srgbClr val="FFFF9B"/>
                </a:solidFill>
              </a:rPr>
              <a:t> intraocular</a:t>
            </a:r>
            <a:r>
              <a:rPr lang="en-US" sz="1500" dirty="0">
                <a:solidFill>
                  <a:srgbClr val="FFFF9B"/>
                </a:solidFill>
              </a:rPr>
              <a:t>. Corneal (aka </a:t>
            </a:r>
            <a:r>
              <a:rPr lang="en-US" sz="1500" i="1" dirty="0" err="1">
                <a:solidFill>
                  <a:srgbClr val="FFFF9B"/>
                </a:solidFill>
              </a:rPr>
              <a:t>keratorefractive</a:t>
            </a:r>
            <a:r>
              <a:rPr lang="en-US" sz="1500" dirty="0">
                <a:solidFill>
                  <a:srgbClr val="FFFF9B"/>
                </a:solidFill>
              </a:rPr>
              <a:t>) procedures work by reshaping the cornea to offset the native refractive error of the eye; there are a plethora of techniques and technologies for doing this. In contrast, </a:t>
            </a:r>
            <a:r>
              <a:rPr lang="en-US" sz="1500" i="1" dirty="0">
                <a:solidFill>
                  <a:srgbClr val="FFFF9B"/>
                </a:solidFill>
              </a:rPr>
              <a:t>intraocular procedures </a:t>
            </a:r>
            <a:r>
              <a:rPr lang="en-US" sz="1500" dirty="0">
                <a:solidFill>
                  <a:srgbClr val="FFFF9B"/>
                </a:solidFill>
              </a:rPr>
              <a:t>are more limited in their variety: They involve either replacing the native lens with an IOL, or placing in the anterior chamber an accessory IOL that offsets the eye’s native refractive error. </a:t>
            </a:r>
          </a:p>
        </p:txBody>
      </p:sp>
    </p:spTree>
    <p:extLst>
      <p:ext uri="{BB962C8B-B14F-4D97-AF65-F5344CB8AC3E}">
        <p14:creationId xmlns:p14="http://schemas.microsoft.com/office/powerpoint/2010/main" val="437851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5" name="Group 3">
            <a:extLst>
              <a:ext uri="{FF2B5EF4-FFF2-40B4-BE49-F238E27FC236}">
                <a16:creationId xmlns:a16="http://schemas.microsoft.com/office/drawing/2014/main" id="{E2BC575A-058D-4D12-A8FC-367A59BCDAD5}"/>
              </a:ext>
            </a:extLst>
          </p:cNvPr>
          <p:cNvGrpSpPr>
            <a:grpSpLocks/>
          </p:cNvGrpSpPr>
          <p:nvPr/>
        </p:nvGrpSpPr>
        <p:grpSpPr bwMode="auto">
          <a:xfrm>
            <a:off x="5638800" y="2743200"/>
            <a:ext cx="1752600" cy="1524000"/>
            <a:chOff x="2832" y="1728"/>
            <a:chExt cx="1104" cy="960"/>
          </a:xfrm>
        </p:grpSpPr>
        <p:sp>
          <p:nvSpPr>
            <p:cNvPr id="33809" name="Oval 4">
              <a:extLst>
                <a:ext uri="{FF2B5EF4-FFF2-40B4-BE49-F238E27FC236}">
                  <a16:creationId xmlns:a16="http://schemas.microsoft.com/office/drawing/2014/main" id="{9550368C-0DE6-47D5-A5FA-4FBA0C5C9F8B}"/>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3810" name="Oval 5">
              <a:extLst>
                <a:ext uri="{FF2B5EF4-FFF2-40B4-BE49-F238E27FC236}">
                  <a16:creationId xmlns:a16="http://schemas.microsoft.com/office/drawing/2014/main" id="{B84061E6-EE14-4E76-A636-76968A092111}"/>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3811" name="AutoShape 6">
              <a:extLst>
                <a:ext uri="{FF2B5EF4-FFF2-40B4-BE49-F238E27FC236}">
                  <a16:creationId xmlns:a16="http://schemas.microsoft.com/office/drawing/2014/main" id="{CEC2B6CE-3E31-41C0-9B7F-ED57E1F09AC6}"/>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3812" name="AutoShape 7">
              <a:extLst>
                <a:ext uri="{FF2B5EF4-FFF2-40B4-BE49-F238E27FC236}">
                  <a16:creationId xmlns:a16="http://schemas.microsoft.com/office/drawing/2014/main" id="{98363125-509D-46DA-B066-ADAD053C5185}"/>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33796" name="Line 8">
            <a:extLst>
              <a:ext uri="{FF2B5EF4-FFF2-40B4-BE49-F238E27FC236}">
                <a16:creationId xmlns:a16="http://schemas.microsoft.com/office/drawing/2014/main" id="{422EAE9F-C145-4748-9237-61C58B154B01}"/>
              </a:ext>
            </a:extLst>
          </p:cNvPr>
          <p:cNvSpPr>
            <a:spLocks noChangeShapeType="1"/>
          </p:cNvSpPr>
          <p:nvPr/>
        </p:nvSpPr>
        <p:spPr bwMode="auto">
          <a:xfrm>
            <a:off x="5943600" y="3048000"/>
            <a:ext cx="14478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97" name="Line 9">
            <a:extLst>
              <a:ext uri="{FF2B5EF4-FFF2-40B4-BE49-F238E27FC236}">
                <a16:creationId xmlns:a16="http://schemas.microsoft.com/office/drawing/2014/main" id="{0BA361E9-E33E-414C-B064-E2C12EEBFE8D}"/>
              </a:ext>
            </a:extLst>
          </p:cNvPr>
          <p:cNvSpPr>
            <a:spLocks noChangeShapeType="1"/>
          </p:cNvSpPr>
          <p:nvPr/>
        </p:nvSpPr>
        <p:spPr bwMode="auto">
          <a:xfrm flipV="1">
            <a:off x="5943600" y="3581400"/>
            <a:ext cx="14478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98" name="Line 10">
            <a:extLst>
              <a:ext uri="{FF2B5EF4-FFF2-40B4-BE49-F238E27FC236}">
                <a16:creationId xmlns:a16="http://schemas.microsoft.com/office/drawing/2014/main" id="{C2E84760-741C-40E1-8729-BAA1420FF86E}"/>
              </a:ext>
            </a:extLst>
          </p:cNvPr>
          <p:cNvSpPr>
            <a:spLocks noChangeShapeType="1"/>
          </p:cNvSpPr>
          <p:nvPr/>
        </p:nvSpPr>
        <p:spPr bwMode="auto">
          <a:xfrm>
            <a:off x="304800" y="3048000"/>
            <a:ext cx="548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99" name="Line 11">
            <a:extLst>
              <a:ext uri="{FF2B5EF4-FFF2-40B4-BE49-F238E27FC236}">
                <a16:creationId xmlns:a16="http://schemas.microsoft.com/office/drawing/2014/main" id="{560663B2-F0DE-4514-AE21-FA38D4A408BB}"/>
              </a:ext>
            </a:extLst>
          </p:cNvPr>
          <p:cNvSpPr>
            <a:spLocks noChangeShapeType="1"/>
          </p:cNvSpPr>
          <p:nvPr/>
        </p:nvSpPr>
        <p:spPr bwMode="auto">
          <a:xfrm>
            <a:off x="304800" y="3962400"/>
            <a:ext cx="5562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0" name="Text Box 12">
            <a:extLst>
              <a:ext uri="{FF2B5EF4-FFF2-40B4-BE49-F238E27FC236}">
                <a16:creationId xmlns:a16="http://schemas.microsoft.com/office/drawing/2014/main" id="{526C25F4-22FD-44B5-A062-E68FB39DC7B1}"/>
              </a:ext>
            </a:extLst>
          </p:cNvPr>
          <p:cNvSpPr txBox="1">
            <a:spLocks noChangeArrowheads="1"/>
          </p:cNvSpPr>
          <p:nvPr/>
        </p:nvSpPr>
        <p:spPr bwMode="auto">
          <a:xfrm>
            <a:off x="3092450" y="1676400"/>
            <a:ext cx="292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t>The Hyperopic Eye</a:t>
            </a:r>
          </a:p>
        </p:txBody>
      </p:sp>
      <p:sp>
        <p:nvSpPr>
          <p:cNvPr id="33801" name="Text Box 13">
            <a:extLst>
              <a:ext uri="{FF2B5EF4-FFF2-40B4-BE49-F238E27FC236}">
                <a16:creationId xmlns:a16="http://schemas.microsoft.com/office/drawing/2014/main" id="{CA0C5D36-A9F7-40AD-9510-2E7BA312C59F}"/>
              </a:ext>
            </a:extLst>
          </p:cNvPr>
          <p:cNvSpPr txBox="1">
            <a:spLocks noChangeArrowheads="1"/>
          </p:cNvSpPr>
          <p:nvPr/>
        </p:nvSpPr>
        <p:spPr bwMode="auto">
          <a:xfrm>
            <a:off x="76200" y="2717800"/>
            <a:ext cx="3311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t>Parallel rays from infinity (vergence = 0)</a:t>
            </a:r>
          </a:p>
        </p:txBody>
      </p:sp>
      <p:sp>
        <p:nvSpPr>
          <p:cNvPr id="33802" name="Text Box 14">
            <a:extLst>
              <a:ext uri="{FF2B5EF4-FFF2-40B4-BE49-F238E27FC236}">
                <a16:creationId xmlns:a16="http://schemas.microsoft.com/office/drawing/2014/main" id="{8BAF9401-505F-4E6D-BC22-D8127D36658F}"/>
              </a:ext>
            </a:extLst>
          </p:cNvPr>
          <p:cNvSpPr txBox="1">
            <a:spLocks noChangeArrowheads="1"/>
          </p:cNvSpPr>
          <p:nvPr/>
        </p:nvSpPr>
        <p:spPr bwMode="auto">
          <a:xfrm>
            <a:off x="381000" y="4495800"/>
            <a:ext cx="867416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t>Now consider the </a:t>
            </a:r>
            <a:r>
              <a:rPr lang="en-US" altLang="en-US" sz="1800" b="1" dirty="0"/>
              <a:t>hyperope</a:t>
            </a:r>
            <a:r>
              <a:rPr lang="en-US" altLang="en-US" sz="1800" dirty="0"/>
              <a:t>. Where do parallel rays meet in </a:t>
            </a:r>
            <a:r>
              <a:rPr lang="en-US" altLang="en-US" sz="1800" i="1" dirty="0"/>
              <a:t>these</a:t>
            </a:r>
            <a:r>
              <a:rPr lang="en-US" altLang="en-US" sz="1800" dirty="0"/>
              <a:t> eyes?</a:t>
            </a:r>
          </a:p>
          <a:p>
            <a:pPr eaLnBrk="1" hangingPunct="1">
              <a:spcBef>
                <a:spcPct val="0"/>
              </a:spcBef>
              <a:buClrTx/>
              <a:buSzTx/>
              <a:buFontTx/>
              <a:buNone/>
            </a:pPr>
            <a:r>
              <a:rPr lang="en-US" altLang="en-US" sz="1800" dirty="0"/>
              <a:t>In the hyperopic eye, rays from infinity never meet—they run out of eyeball first. </a:t>
            </a:r>
          </a:p>
          <a:p>
            <a:pPr eaLnBrk="1" hangingPunct="1">
              <a:spcBef>
                <a:spcPct val="0"/>
              </a:spcBef>
              <a:buClrTx/>
              <a:buSzTx/>
              <a:buFontTx/>
              <a:buNone/>
            </a:pPr>
            <a:r>
              <a:rPr lang="en-US" altLang="en-US" sz="1800" dirty="0"/>
              <a:t>Thus, like the myopic eye, the rays form a </a:t>
            </a:r>
            <a:r>
              <a:rPr lang="en-US" altLang="en-US" sz="1800" dirty="0">
                <a:solidFill>
                  <a:srgbClr val="0000FF"/>
                </a:solidFill>
              </a:rPr>
              <a:t>blur circle</a:t>
            </a:r>
            <a:r>
              <a:rPr lang="en-US" altLang="en-US" sz="1800" dirty="0"/>
              <a:t>, not a focal point, at the retina.</a:t>
            </a:r>
          </a:p>
        </p:txBody>
      </p:sp>
      <p:sp>
        <p:nvSpPr>
          <p:cNvPr id="33803" name="Line 15">
            <a:extLst>
              <a:ext uri="{FF2B5EF4-FFF2-40B4-BE49-F238E27FC236}">
                <a16:creationId xmlns:a16="http://schemas.microsoft.com/office/drawing/2014/main" id="{0856F3BD-9BD5-4C52-B954-0CDECF27053B}"/>
              </a:ext>
            </a:extLst>
          </p:cNvPr>
          <p:cNvSpPr>
            <a:spLocks noChangeShapeType="1"/>
          </p:cNvSpPr>
          <p:nvPr/>
        </p:nvSpPr>
        <p:spPr bwMode="auto">
          <a:xfrm>
            <a:off x="7391400" y="3352800"/>
            <a:ext cx="381000" cy="762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4" name="Line 16">
            <a:extLst>
              <a:ext uri="{FF2B5EF4-FFF2-40B4-BE49-F238E27FC236}">
                <a16:creationId xmlns:a16="http://schemas.microsoft.com/office/drawing/2014/main" id="{E713BAF3-12EC-4266-972E-392E505447D5}"/>
              </a:ext>
            </a:extLst>
          </p:cNvPr>
          <p:cNvSpPr>
            <a:spLocks noChangeShapeType="1"/>
          </p:cNvSpPr>
          <p:nvPr/>
        </p:nvSpPr>
        <p:spPr bwMode="auto">
          <a:xfrm flipV="1">
            <a:off x="7391400" y="3429000"/>
            <a:ext cx="381000" cy="1524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5" name="Text Box 17">
            <a:extLst>
              <a:ext uri="{FF2B5EF4-FFF2-40B4-BE49-F238E27FC236}">
                <a16:creationId xmlns:a16="http://schemas.microsoft.com/office/drawing/2014/main" id="{BAA32F4C-B423-499D-B914-E07145F62062}"/>
              </a:ext>
            </a:extLst>
          </p:cNvPr>
          <p:cNvSpPr txBox="1">
            <a:spLocks noChangeArrowheads="1"/>
          </p:cNvSpPr>
          <p:nvPr/>
        </p:nvSpPr>
        <p:spPr bwMode="auto">
          <a:xfrm>
            <a:off x="7803691" y="3013501"/>
            <a:ext cx="1351495" cy="830997"/>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dirty="0">
                <a:solidFill>
                  <a:srgbClr val="3333FF"/>
                </a:solidFill>
              </a:rPr>
              <a:t>This is where the rays would meet if they hadn’t run into the retina.</a:t>
            </a:r>
          </a:p>
        </p:txBody>
      </p:sp>
      <p:sp>
        <p:nvSpPr>
          <p:cNvPr id="33806" name="Oval 18">
            <a:extLst>
              <a:ext uri="{FF2B5EF4-FFF2-40B4-BE49-F238E27FC236}">
                <a16:creationId xmlns:a16="http://schemas.microsoft.com/office/drawing/2014/main" id="{A55C682B-876A-4139-A441-0E67D3D78F51}"/>
              </a:ext>
            </a:extLst>
          </p:cNvPr>
          <p:cNvSpPr>
            <a:spLocks noChangeArrowheads="1"/>
          </p:cNvSpPr>
          <p:nvPr/>
        </p:nvSpPr>
        <p:spPr bwMode="auto">
          <a:xfrm>
            <a:off x="7315200" y="3352800"/>
            <a:ext cx="76200" cy="228600"/>
          </a:xfrm>
          <a:prstGeom prst="ellipse">
            <a:avLst/>
          </a:prstGeom>
          <a:noFill/>
          <a:ln w="2857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3808" name="Slide Number Placeholder 1">
            <a:extLst>
              <a:ext uri="{FF2B5EF4-FFF2-40B4-BE49-F238E27FC236}">
                <a16:creationId xmlns:a16="http://schemas.microsoft.com/office/drawing/2014/main" id="{4BD72308-8960-4D4F-99A3-4F18DFAD181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354CA16-E4BC-4D0F-8330-E154F983AA4F}" type="slidenum">
              <a:rPr lang="en-US" altLang="en-US" sz="1000"/>
              <a:pPr>
                <a:spcBef>
                  <a:spcPct val="0"/>
                </a:spcBef>
                <a:buClrTx/>
                <a:buSzTx/>
                <a:buFontTx/>
                <a:buNone/>
              </a:pPr>
              <a:t>30</a:t>
            </a:fld>
            <a:endParaRPr lang="en-US" altLang="en-US" sz="1000"/>
          </a:p>
        </p:txBody>
      </p:sp>
      <p:sp>
        <p:nvSpPr>
          <p:cNvPr id="21" name="Text Box 13">
            <a:extLst>
              <a:ext uri="{FF2B5EF4-FFF2-40B4-BE49-F238E27FC236}">
                <a16:creationId xmlns:a16="http://schemas.microsoft.com/office/drawing/2014/main" id="{E315F07B-846F-45B1-B080-18726A3882D6}"/>
              </a:ext>
            </a:extLst>
          </p:cNvPr>
          <p:cNvSpPr txBox="1">
            <a:spLocks noChangeArrowheads="1"/>
          </p:cNvSpPr>
          <p:nvPr/>
        </p:nvSpPr>
        <p:spPr bwMode="auto">
          <a:xfrm>
            <a:off x="110323" y="3273625"/>
            <a:ext cx="12061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Parallel rays from infinity</a:t>
            </a:r>
          </a:p>
        </p:txBody>
      </p:sp>
      <p:sp>
        <p:nvSpPr>
          <p:cNvPr id="20" name="Rectangle 2">
            <a:extLst>
              <a:ext uri="{FF2B5EF4-FFF2-40B4-BE49-F238E27FC236}">
                <a16:creationId xmlns:a16="http://schemas.microsoft.com/office/drawing/2014/main" id="{C0BF2032-573E-4BB1-B8F0-F567A54D35AF}"/>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3" name="Group 3">
            <a:extLst>
              <a:ext uri="{FF2B5EF4-FFF2-40B4-BE49-F238E27FC236}">
                <a16:creationId xmlns:a16="http://schemas.microsoft.com/office/drawing/2014/main" id="{937B2AAE-30E5-4E1D-9AE2-1CD9E06D3289}"/>
              </a:ext>
            </a:extLst>
          </p:cNvPr>
          <p:cNvGrpSpPr>
            <a:grpSpLocks/>
          </p:cNvGrpSpPr>
          <p:nvPr/>
        </p:nvGrpSpPr>
        <p:grpSpPr bwMode="auto">
          <a:xfrm>
            <a:off x="5638800" y="2743200"/>
            <a:ext cx="1752600" cy="1524000"/>
            <a:chOff x="2832" y="1728"/>
            <a:chExt cx="1104" cy="960"/>
          </a:xfrm>
        </p:grpSpPr>
        <p:sp>
          <p:nvSpPr>
            <p:cNvPr id="35857" name="Oval 4">
              <a:extLst>
                <a:ext uri="{FF2B5EF4-FFF2-40B4-BE49-F238E27FC236}">
                  <a16:creationId xmlns:a16="http://schemas.microsoft.com/office/drawing/2014/main" id="{4B3C48DE-BE97-4D3F-8B84-C209F4E81587}"/>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58" name="Oval 5">
              <a:extLst>
                <a:ext uri="{FF2B5EF4-FFF2-40B4-BE49-F238E27FC236}">
                  <a16:creationId xmlns:a16="http://schemas.microsoft.com/office/drawing/2014/main" id="{E2932B03-631B-46E2-BAFE-D0FB4A92DEA0}"/>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59" name="AutoShape 6">
              <a:extLst>
                <a:ext uri="{FF2B5EF4-FFF2-40B4-BE49-F238E27FC236}">
                  <a16:creationId xmlns:a16="http://schemas.microsoft.com/office/drawing/2014/main" id="{C07A10B1-9737-44FE-97CB-0D5EE070CE4F}"/>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60" name="AutoShape 7">
              <a:extLst>
                <a:ext uri="{FF2B5EF4-FFF2-40B4-BE49-F238E27FC236}">
                  <a16:creationId xmlns:a16="http://schemas.microsoft.com/office/drawing/2014/main" id="{43763F61-A7DF-4E25-AD42-F377EEA91286}"/>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35844" name="Line 8">
            <a:extLst>
              <a:ext uri="{FF2B5EF4-FFF2-40B4-BE49-F238E27FC236}">
                <a16:creationId xmlns:a16="http://schemas.microsoft.com/office/drawing/2014/main" id="{D7A8A855-C320-4E5B-861C-707289B26F77}"/>
              </a:ext>
            </a:extLst>
          </p:cNvPr>
          <p:cNvSpPr>
            <a:spLocks noChangeShapeType="1"/>
          </p:cNvSpPr>
          <p:nvPr/>
        </p:nvSpPr>
        <p:spPr bwMode="auto">
          <a:xfrm>
            <a:off x="304800" y="3048000"/>
            <a:ext cx="548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5" name="Line 9">
            <a:extLst>
              <a:ext uri="{FF2B5EF4-FFF2-40B4-BE49-F238E27FC236}">
                <a16:creationId xmlns:a16="http://schemas.microsoft.com/office/drawing/2014/main" id="{8C980245-D76E-46E6-95DA-46D40B524208}"/>
              </a:ext>
            </a:extLst>
          </p:cNvPr>
          <p:cNvSpPr>
            <a:spLocks noChangeShapeType="1"/>
          </p:cNvSpPr>
          <p:nvPr/>
        </p:nvSpPr>
        <p:spPr bwMode="auto">
          <a:xfrm>
            <a:off x="304800" y="3962400"/>
            <a:ext cx="5562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6" name="Text Box 10">
            <a:extLst>
              <a:ext uri="{FF2B5EF4-FFF2-40B4-BE49-F238E27FC236}">
                <a16:creationId xmlns:a16="http://schemas.microsoft.com/office/drawing/2014/main" id="{D0D499B6-2514-4E81-A966-688A942FB5CD}"/>
              </a:ext>
            </a:extLst>
          </p:cNvPr>
          <p:cNvSpPr txBox="1">
            <a:spLocks noChangeArrowheads="1"/>
          </p:cNvSpPr>
          <p:nvPr/>
        </p:nvSpPr>
        <p:spPr bwMode="auto">
          <a:xfrm>
            <a:off x="3092450" y="1676400"/>
            <a:ext cx="292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t>The Hyperopic Eye</a:t>
            </a:r>
          </a:p>
        </p:txBody>
      </p:sp>
      <p:sp>
        <p:nvSpPr>
          <p:cNvPr id="35847" name="Text Box 11">
            <a:extLst>
              <a:ext uri="{FF2B5EF4-FFF2-40B4-BE49-F238E27FC236}">
                <a16:creationId xmlns:a16="http://schemas.microsoft.com/office/drawing/2014/main" id="{2CE292DE-F5CB-4B87-A0EA-E5D81F4143BA}"/>
              </a:ext>
            </a:extLst>
          </p:cNvPr>
          <p:cNvSpPr txBox="1">
            <a:spLocks noChangeArrowheads="1"/>
          </p:cNvSpPr>
          <p:nvPr/>
        </p:nvSpPr>
        <p:spPr bwMode="auto">
          <a:xfrm>
            <a:off x="76200" y="2717800"/>
            <a:ext cx="3311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t>Parallel rays from infinity (vergence = 0)</a:t>
            </a:r>
          </a:p>
        </p:txBody>
      </p:sp>
      <p:sp>
        <p:nvSpPr>
          <p:cNvPr id="35848" name="Text Box 12">
            <a:extLst>
              <a:ext uri="{FF2B5EF4-FFF2-40B4-BE49-F238E27FC236}">
                <a16:creationId xmlns:a16="http://schemas.microsoft.com/office/drawing/2014/main" id="{F0FE7B85-8B2E-4E9D-A677-A535C00ED165}"/>
              </a:ext>
            </a:extLst>
          </p:cNvPr>
          <p:cNvSpPr txBox="1">
            <a:spLocks noChangeArrowheads="1"/>
          </p:cNvSpPr>
          <p:nvPr/>
        </p:nvSpPr>
        <p:spPr bwMode="auto">
          <a:xfrm>
            <a:off x="381000" y="4495800"/>
            <a:ext cx="867416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chemeClr val="bg1">
                    <a:lumMod val="75000"/>
                  </a:schemeClr>
                </a:solidFill>
              </a:rPr>
              <a:t>Now consider the </a:t>
            </a:r>
            <a:r>
              <a:rPr lang="en-US" altLang="en-US" sz="1800" b="1" dirty="0">
                <a:solidFill>
                  <a:schemeClr val="bg1">
                    <a:lumMod val="75000"/>
                  </a:schemeClr>
                </a:solidFill>
              </a:rPr>
              <a:t>hyperope</a:t>
            </a:r>
            <a:r>
              <a:rPr lang="en-US" altLang="en-US" sz="1800" dirty="0">
                <a:solidFill>
                  <a:schemeClr val="bg1">
                    <a:lumMod val="75000"/>
                  </a:schemeClr>
                </a:solidFill>
              </a:rPr>
              <a:t>. Where do parallel rays meet in </a:t>
            </a:r>
            <a:r>
              <a:rPr lang="en-US" altLang="en-US" sz="1800" i="1" dirty="0">
                <a:solidFill>
                  <a:schemeClr val="bg1">
                    <a:lumMod val="75000"/>
                  </a:schemeClr>
                </a:solidFill>
              </a:rPr>
              <a:t>these</a:t>
            </a:r>
            <a:r>
              <a:rPr lang="en-US" altLang="en-US" sz="1800" dirty="0">
                <a:solidFill>
                  <a:schemeClr val="bg1">
                    <a:lumMod val="75000"/>
                  </a:schemeClr>
                </a:solidFill>
              </a:rPr>
              <a:t> eyes?</a:t>
            </a:r>
          </a:p>
          <a:p>
            <a:pPr eaLnBrk="1" hangingPunct="1">
              <a:spcBef>
                <a:spcPct val="0"/>
              </a:spcBef>
              <a:buClrTx/>
              <a:buSzTx/>
              <a:buFontTx/>
              <a:buNone/>
            </a:pPr>
            <a:r>
              <a:rPr lang="en-US" altLang="en-US" sz="1800" dirty="0">
                <a:solidFill>
                  <a:schemeClr val="bg1">
                    <a:lumMod val="75000"/>
                  </a:schemeClr>
                </a:solidFill>
              </a:rPr>
              <a:t>In the hyperopic eye, rays from infinity never meet—they run out of eyeball first. </a:t>
            </a:r>
          </a:p>
          <a:p>
            <a:pPr eaLnBrk="1" hangingPunct="1">
              <a:spcBef>
                <a:spcPct val="0"/>
              </a:spcBef>
              <a:buClrTx/>
              <a:buSzTx/>
              <a:buFontTx/>
              <a:buNone/>
            </a:pPr>
            <a:r>
              <a:rPr lang="en-US" altLang="en-US" sz="1800" dirty="0">
                <a:solidFill>
                  <a:schemeClr val="bg1">
                    <a:lumMod val="75000"/>
                  </a:schemeClr>
                </a:solidFill>
              </a:rPr>
              <a:t>Thus, like the myopic eye, the rays form a blur circle, not a focal point, at the retina.</a:t>
            </a:r>
          </a:p>
          <a:p>
            <a:pPr eaLnBrk="1" hangingPunct="1">
              <a:spcBef>
                <a:spcPct val="0"/>
              </a:spcBef>
              <a:buClrTx/>
              <a:buSzTx/>
              <a:buFontTx/>
              <a:buNone/>
            </a:pPr>
            <a:r>
              <a:rPr lang="en-US" altLang="en-US" sz="1800" dirty="0"/>
              <a:t>You could say </a:t>
            </a:r>
            <a:r>
              <a:rPr lang="en-US" altLang="en-US" sz="1800" dirty="0">
                <a:solidFill>
                  <a:srgbClr val="0000FF"/>
                </a:solidFill>
              </a:rPr>
              <a:t>the hyperopic eye has too  </a:t>
            </a:r>
            <a:r>
              <a:rPr lang="en-US" altLang="en-US" sz="1800" i="1" dirty="0">
                <a:solidFill>
                  <a:srgbClr val="0000FF"/>
                </a:solidFill>
              </a:rPr>
              <a:t>little </a:t>
            </a:r>
            <a:r>
              <a:rPr lang="en-US" altLang="en-US" sz="1800" dirty="0">
                <a:solidFill>
                  <a:srgbClr val="0000FF"/>
                </a:solidFill>
              </a:rPr>
              <a:t> converging power for its length.</a:t>
            </a:r>
          </a:p>
        </p:txBody>
      </p:sp>
      <p:sp>
        <p:nvSpPr>
          <p:cNvPr id="35849" name="Line 13">
            <a:extLst>
              <a:ext uri="{FF2B5EF4-FFF2-40B4-BE49-F238E27FC236}">
                <a16:creationId xmlns:a16="http://schemas.microsoft.com/office/drawing/2014/main" id="{14CA6288-D6EA-4B09-A29A-181ED5E9327F}"/>
              </a:ext>
            </a:extLst>
          </p:cNvPr>
          <p:cNvSpPr>
            <a:spLocks noChangeShapeType="1"/>
          </p:cNvSpPr>
          <p:nvPr/>
        </p:nvSpPr>
        <p:spPr bwMode="auto">
          <a:xfrm>
            <a:off x="5943600" y="3048000"/>
            <a:ext cx="14478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0" name="Line 14">
            <a:extLst>
              <a:ext uri="{FF2B5EF4-FFF2-40B4-BE49-F238E27FC236}">
                <a16:creationId xmlns:a16="http://schemas.microsoft.com/office/drawing/2014/main" id="{083964F9-8331-4DF2-B659-C1EBDF682E65}"/>
              </a:ext>
            </a:extLst>
          </p:cNvPr>
          <p:cNvSpPr>
            <a:spLocks noChangeShapeType="1"/>
          </p:cNvSpPr>
          <p:nvPr/>
        </p:nvSpPr>
        <p:spPr bwMode="auto">
          <a:xfrm flipV="1">
            <a:off x="5943600" y="3581400"/>
            <a:ext cx="14478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1" name="Line 15">
            <a:extLst>
              <a:ext uri="{FF2B5EF4-FFF2-40B4-BE49-F238E27FC236}">
                <a16:creationId xmlns:a16="http://schemas.microsoft.com/office/drawing/2014/main" id="{87681012-767D-4792-990C-6ECB88A374A8}"/>
              </a:ext>
            </a:extLst>
          </p:cNvPr>
          <p:cNvSpPr>
            <a:spLocks noChangeShapeType="1"/>
          </p:cNvSpPr>
          <p:nvPr/>
        </p:nvSpPr>
        <p:spPr bwMode="auto">
          <a:xfrm>
            <a:off x="7391400" y="3352800"/>
            <a:ext cx="381000" cy="762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2" name="Line 16">
            <a:extLst>
              <a:ext uri="{FF2B5EF4-FFF2-40B4-BE49-F238E27FC236}">
                <a16:creationId xmlns:a16="http://schemas.microsoft.com/office/drawing/2014/main" id="{5D48D6AA-CD67-48C3-9B78-7DCC96660071}"/>
              </a:ext>
            </a:extLst>
          </p:cNvPr>
          <p:cNvSpPr>
            <a:spLocks noChangeShapeType="1"/>
          </p:cNvSpPr>
          <p:nvPr/>
        </p:nvSpPr>
        <p:spPr bwMode="auto">
          <a:xfrm flipV="1">
            <a:off x="7391400" y="3429000"/>
            <a:ext cx="381000" cy="1524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3" name="Oval 17">
            <a:extLst>
              <a:ext uri="{FF2B5EF4-FFF2-40B4-BE49-F238E27FC236}">
                <a16:creationId xmlns:a16="http://schemas.microsoft.com/office/drawing/2014/main" id="{4F6931DC-89CA-4FCC-AF91-279DFC6DE538}"/>
              </a:ext>
            </a:extLst>
          </p:cNvPr>
          <p:cNvSpPr>
            <a:spLocks noChangeArrowheads="1"/>
          </p:cNvSpPr>
          <p:nvPr/>
        </p:nvSpPr>
        <p:spPr bwMode="auto">
          <a:xfrm>
            <a:off x="7315200" y="3352800"/>
            <a:ext cx="76200" cy="228600"/>
          </a:xfrm>
          <a:prstGeom prst="ellipse">
            <a:avLst/>
          </a:prstGeom>
          <a:noFill/>
          <a:ln w="2857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55" name="Text Box 19">
            <a:extLst>
              <a:ext uri="{FF2B5EF4-FFF2-40B4-BE49-F238E27FC236}">
                <a16:creationId xmlns:a16="http://schemas.microsoft.com/office/drawing/2014/main" id="{AB101B48-461D-43C1-A6A6-20D63A4CD7F8}"/>
              </a:ext>
            </a:extLst>
          </p:cNvPr>
          <p:cNvSpPr txBox="1">
            <a:spLocks noChangeArrowheads="1"/>
          </p:cNvSpPr>
          <p:nvPr/>
        </p:nvSpPr>
        <p:spPr bwMode="auto">
          <a:xfrm>
            <a:off x="5715000" y="2057400"/>
            <a:ext cx="3081293"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The hyperopic eye has too  little</a:t>
            </a:r>
          </a:p>
          <a:p>
            <a:pPr eaLnBrk="1" hangingPunct="1">
              <a:lnSpc>
                <a:spcPct val="90000"/>
              </a:lnSpc>
              <a:spcBef>
                <a:spcPct val="0"/>
              </a:spcBef>
              <a:buClrTx/>
              <a:buSzTx/>
              <a:buFontTx/>
              <a:buNone/>
            </a:pPr>
            <a:r>
              <a:rPr lang="en-US" altLang="en-US" sz="1600" i="1" dirty="0">
                <a:solidFill>
                  <a:srgbClr val="0000FF"/>
                </a:solidFill>
              </a:rPr>
              <a:t>converging power for its length</a:t>
            </a:r>
          </a:p>
        </p:txBody>
      </p:sp>
      <p:sp>
        <p:nvSpPr>
          <p:cNvPr id="35856" name="Slide Number Placeholder 1">
            <a:extLst>
              <a:ext uri="{FF2B5EF4-FFF2-40B4-BE49-F238E27FC236}">
                <a16:creationId xmlns:a16="http://schemas.microsoft.com/office/drawing/2014/main" id="{50198984-BD1B-4041-99C1-85A70C1886F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EDAB3AC-DDF9-4C5F-A682-3AB8A70DF5F4}" type="slidenum">
              <a:rPr lang="en-US" altLang="en-US" sz="1000"/>
              <a:pPr>
                <a:spcBef>
                  <a:spcPct val="0"/>
                </a:spcBef>
                <a:buClrTx/>
                <a:buSzTx/>
                <a:buFontTx/>
                <a:buNone/>
              </a:pPr>
              <a:t>31</a:t>
            </a:fld>
            <a:endParaRPr lang="en-US" altLang="en-US" sz="1000"/>
          </a:p>
        </p:txBody>
      </p:sp>
      <p:sp>
        <p:nvSpPr>
          <p:cNvPr id="21" name="Text Box 13">
            <a:extLst>
              <a:ext uri="{FF2B5EF4-FFF2-40B4-BE49-F238E27FC236}">
                <a16:creationId xmlns:a16="http://schemas.microsoft.com/office/drawing/2014/main" id="{C7D81EF9-BFA7-4C89-87E1-81809D670D28}"/>
              </a:ext>
            </a:extLst>
          </p:cNvPr>
          <p:cNvSpPr txBox="1">
            <a:spLocks noChangeArrowheads="1"/>
          </p:cNvSpPr>
          <p:nvPr/>
        </p:nvSpPr>
        <p:spPr bwMode="auto">
          <a:xfrm>
            <a:off x="110323" y="3273625"/>
            <a:ext cx="12061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Parallel rays from infinity</a:t>
            </a:r>
          </a:p>
        </p:txBody>
      </p:sp>
      <p:sp>
        <p:nvSpPr>
          <p:cNvPr id="20" name="Rectangle 2">
            <a:extLst>
              <a:ext uri="{FF2B5EF4-FFF2-40B4-BE49-F238E27FC236}">
                <a16:creationId xmlns:a16="http://schemas.microsoft.com/office/drawing/2014/main" id="{EA94F8DD-9659-4536-920E-1D0A65C19A40}"/>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22" name="Rectangle 21">
            <a:extLst>
              <a:ext uri="{FF2B5EF4-FFF2-40B4-BE49-F238E27FC236}">
                <a16:creationId xmlns:a16="http://schemas.microsoft.com/office/drawing/2014/main" id="{3C63F7B6-6442-41D1-8313-D1BB81B800A4}"/>
              </a:ext>
            </a:extLst>
          </p:cNvPr>
          <p:cNvSpPr/>
          <p:nvPr/>
        </p:nvSpPr>
        <p:spPr>
          <a:xfrm>
            <a:off x="4581939" y="5360809"/>
            <a:ext cx="599661" cy="335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much v little</a:t>
            </a:r>
          </a:p>
        </p:txBody>
      </p:sp>
      <p:sp>
        <p:nvSpPr>
          <p:cNvPr id="23" name="Rectangle 22">
            <a:extLst>
              <a:ext uri="{FF2B5EF4-FFF2-40B4-BE49-F238E27FC236}">
                <a16:creationId xmlns:a16="http://schemas.microsoft.com/office/drawing/2014/main" id="{785F1D3C-221E-4E6B-8F38-D79C68B85DF9}"/>
              </a:ext>
            </a:extLst>
          </p:cNvPr>
          <p:cNvSpPr/>
          <p:nvPr/>
        </p:nvSpPr>
        <p:spPr>
          <a:xfrm>
            <a:off x="8229600" y="1981200"/>
            <a:ext cx="599661" cy="335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much v little</a:t>
            </a:r>
          </a:p>
        </p:txBody>
      </p:sp>
      <p:sp>
        <p:nvSpPr>
          <p:cNvPr id="24" name="TextBox 23">
            <a:extLst>
              <a:ext uri="{FF2B5EF4-FFF2-40B4-BE49-F238E27FC236}">
                <a16:creationId xmlns:a16="http://schemas.microsoft.com/office/drawing/2014/main" id="{A805D53A-A1C6-4033-8815-808514CA9880}"/>
              </a:ext>
            </a:extLst>
          </p:cNvPr>
          <p:cNvSpPr txBox="1"/>
          <p:nvPr/>
        </p:nvSpPr>
        <p:spPr>
          <a:xfrm>
            <a:off x="609600" y="1668463"/>
            <a:ext cx="2595583" cy="461665"/>
          </a:xfrm>
          <a:prstGeom prst="rect">
            <a:avLst/>
          </a:prstGeom>
          <a:noFill/>
        </p:spPr>
        <p:txBody>
          <a:bodyPr wrap="none" rtlCol="0">
            <a:spAutoFit/>
          </a:bodyPr>
          <a:lstStyle/>
          <a:p>
            <a:pPr algn="r"/>
            <a:r>
              <a:rPr lang="en-US" sz="2400" dirty="0"/>
              <a:t>(The Far Point of)</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3" name="Group 3">
            <a:extLst>
              <a:ext uri="{FF2B5EF4-FFF2-40B4-BE49-F238E27FC236}">
                <a16:creationId xmlns:a16="http://schemas.microsoft.com/office/drawing/2014/main" id="{937B2AAE-30E5-4E1D-9AE2-1CD9E06D3289}"/>
              </a:ext>
            </a:extLst>
          </p:cNvPr>
          <p:cNvGrpSpPr>
            <a:grpSpLocks/>
          </p:cNvGrpSpPr>
          <p:nvPr/>
        </p:nvGrpSpPr>
        <p:grpSpPr bwMode="auto">
          <a:xfrm>
            <a:off x="5638800" y="2743200"/>
            <a:ext cx="1752600" cy="1524000"/>
            <a:chOff x="2832" y="1728"/>
            <a:chExt cx="1104" cy="960"/>
          </a:xfrm>
        </p:grpSpPr>
        <p:sp>
          <p:nvSpPr>
            <p:cNvPr id="35857" name="Oval 4">
              <a:extLst>
                <a:ext uri="{FF2B5EF4-FFF2-40B4-BE49-F238E27FC236}">
                  <a16:creationId xmlns:a16="http://schemas.microsoft.com/office/drawing/2014/main" id="{4B3C48DE-BE97-4D3F-8B84-C209F4E81587}"/>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58" name="Oval 5">
              <a:extLst>
                <a:ext uri="{FF2B5EF4-FFF2-40B4-BE49-F238E27FC236}">
                  <a16:creationId xmlns:a16="http://schemas.microsoft.com/office/drawing/2014/main" id="{E2932B03-631B-46E2-BAFE-D0FB4A92DEA0}"/>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59" name="AutoShape 6">
              <a:extLst>
                <a:ext uri="{FF2B5EF4-FFF2-40B4-BE49-F238E27FC236}">
                  <a16:creationId xmlns:a16="http://schemas.microsoft.com/office/drawing/2014/main" id="{C07A10B1-9737-44FE-97CB-0D5EE070CE4F}"/>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60" name="AutoShape 7">
              <a:extLst>
                <a:ext uri="{FF2B5EF4-FFF2-40B4-BE49-F238E27FC236}">
                  <a16:creationId xmlns:a16="http://schemas.microsoft.com/office/drawing/2014/main" id="{43763F61-A7DF-4E25-AD42-F377EEA91286}"/>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35844" name="Line 8">
            <a:extLst>
              <a:ext uri="{FF2B5EF4-FFF2-40B4-BE49-F238E27FC236}">
                <a16:creationId xmlns:a16="http://schemas.microsoft.com/office/drawing/2014/main" id="{D7A8A855-C320-4E5B-861C-707289B26F77}"/>
              </a:ext>
            </a:extLst>
          </p:cNvPr>
          <p:cNvSpPr>
            <a:spLocks noChangeShapeType="1"/>
          </p:cNvSpPr>
          <p:nvPr/>
        </p:nvSpPr>
        <p:spPr bwMode="auto">
          <a:xfrm>
            <a:off x="304800" y="3048000"/>
            <a:ext cx="548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5" name="Line 9">
            <a:extLst>
              <a:ext uri="{FF2B5EF4-FFF2-40B4-BE49-F238E27FC236}">
                <a16:creationId xmlns:a16="http://schemas.microsoft.com/office/drawing/2014/main" id="{8C980245-D76E-46E6-95DA-46D40B524208}"/>
              </a:ext>
            </a:extLst>
          </p:cNvPr>
          <p:cNvSpPr>
            <a:spLocks noChangeShapeType="1"/>
          </p:cNvSpPr>
          <p:nvPr/>
        </p:nvSpPr>
        <p:spPr bwMode="auto">
          <a:xfrm>
            <a:off x="304800" y="3962400"/>
            <a:ext cx="5562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6" name="Text Box 10">
            <a:extLst>
              <a:ext uri="{FF2B5EF4-FFF2-40B4-BE49-F238E27FC236}">
                <a16:creationId xmlns:a16="http://schemas.microsoft.com/office/drawing/2014/main" id="{D0D499B6-2514-4E81-A966-688A942FB5CD}"/>
              </a:ext>
            </a:extLst>
          </p:cNvPr>
          <p:cNvSpPr txBox="1">
            <a:spLocks noChangeArrowheads="1"/>
          </p:cNvSpPr>
          <p:nvPr/>
        </p:nvSpPr>
        <p:spPr bwMode="auto">
          <a:xfrm>
            <a:off x="3092450" y="1676400"/>
            <a:ext cx="292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t>The Hyperopic Eye</a:t>
            </a:r>
          </a:p>
        </p:txBody>
      </p:sp>
      <p:sp>
        <p:nvSpPr>
          <p:cNvPr id="35847" name="Text Box 11">
            <a:extLst>
              <a:ext uri="{FF2B5EF4-FFF2-40B4-BE49-F238E27FC236}">
                <a16:creationId xmlns:a16="http://schemas.microsoft.com/office/drawing/2014/main" id="{2CE292DE-F5CB-4B87-A0EA-E5D81F4143BA}"/>
              </a:ext>
            </a:extLst>
          </p:cNvPr>
          <p:cNvSpPr txBox="1">
            <a:spLocks noChangeArrowheads="1"/>
          </p:cNvSpPr>
          <p:nvPr/>
        </p:nvSpPr>
        <p:spPr bwMode="auto">
          <a:xfrm>
            <a:off x="76200" y="2717800"/>
            <a:ext cx="3311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t>Parallel rays from infinity (vergence = 0)</a:t>
            </a:r>
          </a:p>
        </p:txBody>
      </p:sp>
      <p:sp>
        <p:nvSpPr>
          <p:cNvPr id="35848" name="Text Box 12">
            <a:extLst>
              <a:ext uri="{FF2B5EF4-FFF2-40B4-BE49-F238E27FC236}">
                <a16:creationId xmlns:a16="http://schemas.microsoft.com/office/drawing/2014/main" id="{F0FE7B85-8B2E-4E9D-A677-A535C00ED165}"/>
              </a:ext>
            </a:extLst>
          </p:cNvPr>
          <p:cNvSpPr txBox="1">
            <a:spLocks noChangeArrowheads="1"/>
          </p:cNvSpPr>
          <p:nvPr/>
        </p:nvSpPr>
        <p:spPr bwMode="auto">
          <a:xfrm>
            <a:off x="381000" y="4495800"/>
            <a:ext cx="867416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chemeClr val="bg1">
                    <a:lumMod val="75000"/>
                  </a:schemeClr>
                </a:solidFill>
              </a:rPr>
              <a:t>Now consider the </a:t>
            </a:r>
            <a:r>
              <a:rPr lang="en-US" altLang="en-US" sz="1800" b="1" dirty="0">
                <a:solidFill>
                  <a:schemeClr val="bg1">
                    <a:lumMod val="75000"/>
                  </a:schemeClr>
                </a:solidFill>
              </a:rPr>
              <a:t>hyperope</a:t>
            </a:r>
            <a:r>
              <a:rPr lang="en-US" altLang="en-US" sz="1800" dirty="0">
                <a:solidFill>
                  <a:schemeClr val="bg1">
                    <a:lumMod val="75000"/>
                  </a:schemeClr>
                </a:solidFill>
              </a:rPr>
              <a:t>. Where do parallel rays meet in </a:t>
            </a:r>
            <a:r>
              <a:rPr lang="en-US" altLang="en-US" sz="1800" i="1" dirty="0">
                <a:solidFill>
                  <a:schemeClr val="bg1">
                    <a:lumMod val="75000"/>
                  </a:schemeClr>
                </a:solidFill>
              </a:rPr>
              <a:t>these</a:t>
            </a:r>
            <a:r>
              <a:rPr lang="en-US" altLang="en-US" sz="1800" dirty="0">
                <a:solidFill>
                  <a:schemeClr val="bg1">
                    <a:lumMod val="75000"/>
                  </a:schemeClr>
                </a:solidFill>
              </a:rPr>
              <a:t> eyes?</a:t>
            </a:r>
          </a:p>
          <a:p>
            <a:pPr eaLnBrk="1" hangingPunct="1">
              <a:spcBef>
                <a:spcPct val="0"/>
              </a:spcBef>
              <a:buClrTx/>
              <a:buSzTx/>
              <a:buFontTx/>
              <a:buNone/>
            </a:pPr>
            <a:r>
              <a:rPr lang="en-US" altLang="en-US" sz="1800" dirty="0">
                <a:solidFill>
                  <a:schemeClr val="bg1">
                    <a:lumMod val="75000"/>
                  </a:schemeClr>
                </a:solidFill>
              </a:rPr>
              <a:t>In the hyperopic eye, rays from infinity never meet—they run out of eyeball first. </a:t>
            </a:r>
          </a:p>
          <a:p>
            <a:pPr eaLnBrk="1" hangingPunct="1">
              <a:spcBef>
                <a:spcPct val="0"/>
              </a:spcBef>
              <a:buClrTx/>
              <a:buSzTx/>
              <a:buFontTx/>
              <a:buNone/>
            </a:pPr>
            <a:r>
              <a:rPr lang="en-US" altLang="en-US" sz="1800" dirty="0">
                <a:solidFill>
                  <a:schemeClr val="bg1">
                    <a:lumMod val="75000"/>
                  </a:schemeClr>
                </a:solidFill>
              </a:rPr>
              <a:t>Thus, like the myopic eye, the rays form a blur circle, not a focal point, at the retina.</a:t>
            </a:r>
          </a:p>
          <a:p>
            <a:pPr eaLnBrk="1" hangingPunct="1">
              <a:spcBef>
                <a:spcPct val="0"/>
              </a:spcBef>
              <a:buClrTx/>
              <a:buSzTx/>
              <a:buFontTx/>
              <a:buNone/>
            </a:pPr>
            <a:r>
              <a:rPr lang="en-US" altLang="en-US" sz="1800" dirty="0"/>
              <a:t>You could say </a:t>
            </a:r>
            <a:r>
              <a:rPr lang="en-US" altLang="en-US" sz="1800" dirty="0">
                <a:solidFill>
                  <a:srgbClr val="0000FF"/>
                </a:solidFill>
              </a:rPr>
              <a:t>the hyperopic eye has too  </a:t>
            </a:r>
            <a:r>
              <a:rPr lang="en-US" altLang="en-US" sz="1800" i="1" dirty="0">
                <a:solidFill>
                  <a:srgbClr val="0000FF"/>
                </a:solidFill>
              </a:rPr>
              <a:t>little </a:t>
            </a:r>
            <a:r>
              <a:rPr lang="en-US" altLang="en-US" sz="1800" dirty="0">
                <a:solidFill>
                  <a:srgbClr val="0000FF"/>
                </a:solidFill>
              </a:rPr>
              <a:t> converging power for its length.</a:t>
            </a:r>
          </a:p>
        </p:txBody>
      </p:sp>
      <p:sp>
        <p:nvSpPr>
          <p:cNvPr id="35849" name="Line 13">
            <a:extLst>
              <a:ext uri="{FF2B5EF4-FFF2-40B4-BE49-F238E27FC236}">
                <a16:creationId xmlns:a16="http://schemas.microsoft.com/office/drawing/2014/main" id="{14CA6288-D6EA-4B09-A29A-181ED5E9327F}"/>
              </a:ext>
            </a:extLst>
          </p:cNvPr>
          <p:cNvSpPr>
            <a:spLocks noChangeShapeType="1"/>
          </p:cNvSpPr>
          <p:nvPr/>
        </p:nvSpPr>
        <p:spPr bwMode="auto">
          <a:xfrm>
            <a:off x="5943600" y="3048000"/>
            <a:ext cx="14478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0" name="Line 14">
            <a:extLst>
              <a:ext uri="{FF2B5EF4-FFF2-40B4-BE49-F238E27FC236}">
                <a16:creationId xmlns:a16="http://schemas.microsoft.com/office/drawing/2014/main" id="{083964F9-8331-4DF2-B659-C1EBDF682E65}"/>
              </a:ext>
            </a:extLst>
          </p:cNvPr>
          <p:cNvSpPr>
            <a:spLocks noChangeShapeType="1"/>
          </p:cNvSpPr>
          <p:nvPr/>
        </p:nvSpPr>
        <p:spPr bwMode="auto">
          <a:xfrm flipV="1">
            <a:off x="5943600" y="3581400"/>
            <a:ext cx="14478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1" name="Line 15">
            <a:extLst>
              <a:ext uri="{FF2B5EF4-FFF2-40B4-BE49-F238E27FC236}">
                <a16:creationId xmlns:a16="http://schemas.microsoft.com/office/drawing/2014/main" id="{87681012-767D-4792-990C-6ECB88A374A8}"/>
              </a:ext>
            </a:extLst>
          </p:cNvPr>
          <p:cNvSpPr>
            <a:spLocks noChangeShapeType="1"/>
          </p:cNvSpPr>
          <p:nvPr/>
        </p:nvSpPr>
        <p:spPr bwMode="auto">
          <a:xfrm>
            <a:off x="7391400" y="3352800"/>
            <a:ext cx="381000" cy="762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2" name="Line 16">
            <a:extLst>
              <a:ext uri="{FF2B5EF4-FFF2-40B4-BE49-F238E27FC236}">
                <a16:creationId xmlns:a16="http://schemas.microsoft.com/office/drawing/2014/main" id="{5D48D6AA-CD67-48C3-9B78-7DCC96660071}"/>
              </a:ext>
            </a:extLst>
          </p:cNvPr>
          <p:cNvSpPr>
            <a:spLocks noChangeShapeType="1"/>
          </p:cNvSpPr>
          <p:nvPr/>
        </p:nvSpPr>
        <p:spPr bwMode="auto">
          <a:xfrm flipV="1">
            <a:off x="7391400" y="3429000"/>
            <a:ext cx="381000" cy="1524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3" name="Oval 17">
            <a:extLst>
              <a:ext uri="{FF2B5EF4-FFF2-40B4-BE49-F238E27FC236}">
                <a16:creationId xmlns:a16="http://schemas.microsoft.com/office/drawing/2014/main" id="{4F6931DC-89CA-4FCC-AF91-279DFC6DE538}"/>
              </a:ext>
            </a:extLst>
          </p:cNvPr>
          <p:cNvSpPr>
            <a:spLocks noChangeArrowheads="1"/>
          </p:cNvSpPr>
          <p:nvPr/>
        </p:nvSpPr>
        <p:spPr bwMode="auto">
          <a:xfrm>
            <a:off x="7315200" y="3352800"/>
            <a:ext cx="76200" cy="228600"/>
          </a:xfrm>
          <a:prstGeom prst="ellipse">
            <a:avLst/>
          </a:prstGeom>
          <a:noFill/>
          <a:ln w="2857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55" name="Text Box 19">
            <a:extLst>
              <a:ext uri="{FF2B5EF4-FFF2-40B4-BE49-F238E27FC236}">
                <a16:creationId xmlns:a16="http://schemas.microsoft.com/office/drawing/2014/main" id="{AB101B48-461D-43C1-A6A6-20D63A4CD7F8}"/>
              </a:ext>
            </a:extLst>
          </p:cNvPr>
          <p:cNvSpPr txBox="1">
            <a:spLocks noChangeArrowheads="1"/>
          </p:cNvSpPr>
          <p:nvPr/>
        </p:nvSpPr>
        <p:spPr bwMode="auto">
          <a:xfrm>
            <a:off x="5715000" y="2057400"/>
            <a:ext cx="3081293"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The hyperopic eye has too  little</a:t>
            </a:r>
          </a:p>
          <a:p>
            <a:pPr eaLnBrk="1" hangingPunct="1">
              <a:lnSpc>
                <a:spcPct val="90000"/>
              </a:lnSpc>
              <a:spcBef>
                <a:spcPct val="0"/>
              </a:spcBef>
              <a:buClrTx/>
              <a:buSzTx/>
              <a:buFontTx/>
              <a:buNone/>
            </a:pPr>
            <a:r>
              <a:rPr lang="en-US" altLang="en-US" sz="1600" i="1" dirty="0">
                <a:solidFill>
                  <a:srgbClr val="0000FF"/>
                </a:solidFill>
              </a:rPr>
              <a:t>converging power for its length</a:t>
            </a:r>
          </a:p>
        </p:txBody>
      </p:sp>
      <p:sp>
        <p:nvSpPr>
          <p:cNvPr id="35856" name="Slide Number Placeholder 1">
            <a:extLst>
              <a:ext uri="{FF2B5EF4-FFF2-40B4-BE49-F238E27FC236}">
                <a16:creationId xmlns:a16="http://schemas.microsoft.com/office/drawing/2014/main" id="{50198984-BD1B-4041-99C1-85A70C1886F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EDAB3AC-DDF9-4C5F-A682-3AB8A70DF5F4}" type="slidenum">
              <a:rPr lang="en-US" altLang="en-US" sz="1000"/>
              <a:pPr>
                <a:spcBef>
                  <a:spcPct val="0"/>
                </a:spcBef>
                <a:buClrTx/>
                <a:buSzTx/>
                <a:buFontTx/>
                <a:buNone/>
              </a:pPr>
              <a:t>32</a:t>
            </a:fld>
            <a:endParaRPr lang="en-US" altLang="en-US" sz="1000"/>
          </a:p>
        </p:txBody>
      </p:sp>
      <p:sp>
        <p:nvSpPr>
          <p:cNvPr id="21" name="Text Box 13">
            <a:extLst>
              <a:ext uri="{FF2B5EF4-FFF2-40B4-BE49-F238E27FC236}">
                <a16:creationId xmlns:a16="http://schemas.microsoft.com/office/drawing/2014/main" id="{C7D81EF9-BFA7-4C89-87E1-81809D670D28}"/>
              </a:ext>
            </a:extLst>
          </p:cNvPr>
          <p:cNvSpPr txBox="1">
            <a:spLocks noChangeArrowheads="1"/>
          </p:cNvSpPr>
          <p:nvPr/>
        </p:nvSpPr>
        <p:spPr bwMode="auto">
          <a:xfrm>
            <a:off x="110323" y="3273625"/>
            <a:ext cx="12061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Parallel rays from infinity</a:t>
            </a:r>
          </a:p>
        </p:txBody>
      </p:sp>
      <p:sp>
        <p:nvSpPr>
          <p:cNvPr id="20" name="Rectangle 2">
            <a:extLst>
              <a:ext uri="{FF2B5EF4-FFF2-40B4-BE49-F238E27FC236}">
                <a16:creationId xmlns:a16="http://schemas.microsoft.com/office/drawing/2014/main" id="{EA94F8DD-9659-4536-920E-1D0A65C19A40}"/>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22" name="TextBox 21">
            <a:extLst>
              <a:ext uri="{FF2B5EF4-FFF2-40B4-BE49-F238E27FC236}">
                <a16:creationId xmlns:a16="http://schemas.microsoft.com/office/drawing/2014/main" id="{65AB9647-CCAD-4BF7-A6CC-A92C655A903C}"/>
              </a:ext>
            </a:extLst>
          </p:cNvPr>
          <p:cNvSpPr txBox="1"/>
          <p:nvPr/>
        </p:nvSpPr>
        <p:spPr>
          <a:xfrm>
            <a:off x="609600" y="1668463"/>
            <a:ext cx="2595583" cy="461665"/>
          </a:xfrm>
          <a:prstGeom prst="rect">
            <a:avLst/>
          </a:prstGeom>
          <a:noFill/>
        </p:spPr>
        <p:txBody>
          <a:bodyPr wrap="none" rtlCol="0">
            <a:spAutoFit/>
          </a:bodyPr>
          <a:lstStyle/>
          <a:p>
            <a:pPr algn="r"/>
            <a:r>
              <a:rPr lang="en-US" sz="2400" dirty="0"/>
              <a:t>(The Far Point of)</a:t>
            </a:r>
          </a:p>
        </p:txBody>
      </p:sp>
    </p:spTree>
    <p:extLst>
      <p:ext uri="{BB962C8B-B14F-4D97-AF65-F5344CB8AC3E}">
        <p14:creationId xmlns:p14="http://schemas.microsoft.com/office/powerpoint/2010/main" val="1435468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3" name="Group 3">
            <a:extLst>
              <a:ext uri="{FF2B5EF4-FFF2-40B4-BE49-F238E27FC236}">
                <a16:creationId xmlns:a16="http://schemas.microsoft.com/office/drawing/2014/main" id="{937B2AAE-30E5-4E1D-9AE2-1CD9E06D3289}"/>
              </a:ext>
            </a:extLst>
          </p:cNvPr>
          <p:cNvGrpSpPr>
            <a:grpSpLocks/>
          </p:cNvGrpSpPr>
          <p:nvPr/>
        </p:nvGrpSpPr>
        <p:grpSpPr bwMode="auto">
          <a:xfrm>
            <a:off x="5638800" y="2743200"/>
            <a:ext cx="1752600" cy="1524000"/>
            <a:chOff x="2832" y="1728"/>
            <a:chExt cx="1104" cy="960"/>
          </a:xfrm>
        </p:grpSpPr>
        <p:sp>
          <p:nvSpPr>
            <p:cNvPr id="35857" name="Oval 4">
              <a:extLst>
                <a:ext uri="{FF2B5EF4-FFF2-40B4-BE49-F238E27FC236}">
                  <a16:creationId xmlns:a16="http://schemas.microsoft.com/office/drawing/2014/main" id="{4B3C48DE-BE97-4D3F-8B84-C209F4E81587}"/>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58" name="Oval 5">
              <a:extLst>
                <a:ext uri="{FF2B5EF4-FFF2-40B4-BE49-F238E27FC236}">
                  <a16:creationId xmlns:a16="http://schemas.microsoft.com/office/drawing/2014/main" id="{E2932B03-631B-46E2-BAFE-D0FB4A92DEA0}"/>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59" name="AutoShape 6">
              <a:extLst>
                <a:ext uri="{FF2B5EF4-FFF2-40B4-BE49-F238E27FC236}">
                  <a16:creationId xmlns:a16="http://schemas.microsoft.com/office/drawing/2014/main" id="{C07A10B1-9737-44FE-97CB-0D5EE070CE4F}"/>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60" name="AutoShape 7">
              <a:extLst>
                <a:ext uri="{FF2B5EF4-FFF2-40B4-BE49-F238E27FC236}">
                  <a16:creationId xmlns:a16="http://schemas.microsoft.com/office/drawing/2014/main" id="{43763F61-A7DF-4E25-AD42-F377EEA91286}"/>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35844" name="Line 8">
            <a:extLst>
              <a:ext uri="{FF2B5EF4-FFF2-40B4-BE49-F238E27FC236}">
                <a16:creationId xmlns:a16="http://schemas.microsoft.com/office/drawing/2014/main" id="{D7A8A855-C320-4E5B-861C-707289B26F77}"/>
              </a:ext>
            </a:extLst>
          </p:cNvPr>
          <p:cNvSpPr>
            <a:spLocks noChangeShapeType="1"/>
          </p:cNvSpPr>
          <p:nvPr/>
        </p:nvSpPr>
        <p:spPr bwMode="auto">
          <a:xfrm>
            <a:off x="304800" y="3048000"/>
            <a:ext cx="548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5" name="Line 9">
            <a:extLst>
              <a:ext uri="{FF2B5EF4-FFF2-40B4-BE49-F238E27FC236}">
                <a16:creationId xmlns:a16="http://schemas.microsoft.com/office/drawing/2014/main" id="{8C980245-D76E-46E6-95DA-46D40B524208}"/>
              </a:ext>
            </a:extLst>
          </p:cNvPr>
          <p:cNvSpPr>
            <a:spLocks noChangeShapeType="1"/>
          </p:cNvSpPr>
          <p:nvPr/>
        </p:nvSpPr>
        <p:spPr bwMode="auto">
          <a:xfrm>
            <a:off x="304800" y="3962400"/>
            <a:ext cx="5562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6" name="Text Box 10">
            <a:extLst>
              <a:ext uri="{FF2B5EF4-FFF2-40B4-BE49-F238E27FC236}">
                <a16:creationId xmlns:a16="http://schemas.microsoft.com/office/drawing/2014/main" id="{D0D499B6-2514-4E81-A966-688A942FB5CD}"/>
              </a:ext>
            </a:extLst>
          </p:cNvPr>
          <p:cNvSpPr txBox="1">
            <a:spLocks noChangeArrowheads="1"/>
          </p:cNvSpPr>
          <p:nvPr/>
        </p:nvSpPr>
        <p:spPr bwMode="auto">
          <a:xfrm>
            <a:off x="3092450" y="1676400"/>
            <a:ext cx="292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t>The Hyperopic Eye</a:t>
            </a:r>
          </a:p>
        </p:txBody>
      </p:sp>
      <p:sp>
        <p:nvSpPr>
          <p:cNvPr id="35847" name="Text Box 11">
            <a:extLst>
              <a:ext uri="{FF2B5EF4-FFF2-40B4-BE49-F238E27FC236}">
                <a16:creationId xmlns:a16="http://schemas.microsoft.com/office/drawing/2014/main" id="{2CE292DE-F5CB-4B87-A0EA-E5D81F4143BA}"/>
              </a:ext>
            </a:extLst>
          </p:cNvPr>
          <p:cNvSpPr txBox="1">
            <a:spLocks noChangeArrowheads="1"/>
          </p:cNvSpPr>
          <p:nvPr/>
        </p:nvSpPr>
        <p:spPr bwMode="auto">
          <a:xfrm>
            <a:off x="76200" y="2717800"/>
            <a:ext cx="3311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t>Parallel rays from infinity (vergence = 0)</a:t>
            </a:r>
          </a:p>
        </p:txBody>
      </p:sp>
      <p:sp>
        <p:nvSpPr>
          <p:cNvPr id="35848" name="Text Box 12">
            <a:extLst>
              <a:ext uri="{FF2B5EF4-FFF2-40B4-BE49-F238E27FC236}">
                <a16:creationId xmlns:a16="http://schemas.microsoft.com/office/drawing/2014/main" id="{F0FE7B85-8B2E-4E9D-A677-A535C00ED165}"/>
              </a:ext>
            </a:extLst>
          </p:cNvPr>
          <p:cNvSpPr txBox="1">
            <a:spLocks noChangeArrowheads="1"/>
          </p:cNvSpPr>
          <p:nvPr/>
        </p:nvSpPr>
        <p:spPr bwMode="auto">
          <a:xfrm>
            <a:off x="381000" y="4495800"/>
            <a:ext cx="867416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chemeClr val="bg1">
                    <a:lumMod val="75000"/>
                  </a:schemeClr>
                </a:solidFill>
              </a:rPr>
              <a:t>Now consider the </a:t>
            </a:r>
            <a:r>
              <a:rPr lang="en-US" altLang="en-US" sz="1800" b="1" dirty="0">
                <a:solidFill>
                  <a:schemeClr val="bg1">
                    <a:lumMod val="75000"/>
                  </a:schemeClr>
                </a:solidFill>
              </a:rPr>
              <a:t>hyperope</a:t>
            </a:r>
            <a:r>
              <a:rPr lang="en-US" altLang="en-US" sz="1800" dirty="0">
                <a:solidFill>
                  <a:schemeClr val="bg1">
                    <a:lumMod val="75000"/>
                  </a:schemeClr>
                </a:solidFill>
              </a:rPr>
              <a:t>. Where do parallel rays meet in these eyes?</a:t>
            </a:r>
          </a:p>
          <a:p>
            <a:pPr eaLnBrk="1" hangingPunct="1">
              <a:spcBef>
                <a:spcPct val="0"/>
              </a:spcBef>
              <a:buClrTx/>
              <a:buSzTx/>
              <a:buFontTx/>
              <a:buNone/>
            </a:pPr>
            <a:r>
              <a:rPr lang="en-US" altLang="en-US" sz="1800" dirty="0">
                <a:solidFill>
                  <a:schemeClr val="bg1">
                    <a:lumMod val="75000"/>
                  </a:schemeClr>
                </a:solidFill>
              </a:rPr>
              <a:t>In the hyperopic eye, rays from infinity never meet—they run out of eyeball first. </a:t>
            </a:r>
          </a:p>
          <a:p>
            <a:pPr eaLnBrk="1" hangingPunct="1">
              <a:spcBef>
                <a:spcPct val="0"/>
              </a:spcBef>
              <a:buClrTx/>
              <a:buSzTx/>
              <a:buFontTx/>
              <a:buNone/>
            </a:pPr>
            <a:r>
              <a:rPr lang="en-US" altLang="en-US" sz="1800" dirty="0">
                <a:solidFill>
                  <a:schemeClr val="bg1">
                    <a:lumMod val="75000"/>
                  </a:schemeClr>
                </a:solidFill>
              </a:rPr>
              <a:t>Thus, like the myopic eye, the rays form a blur circle, not a focal point, at the retina.</a:t>
            </a:r>
          </a:p>
          <a:p>
            <a:pPr eaLnBrk="1" hangingPunct="1">
              <a:spcBef>
                <a:spcPct val="0"/>
              </a:spcBef>
              <a:buClrTx/>
              <a:buSzTx/>
              <a:buFontTx/>
              <a:buNone/>
            </a:pPr>
            <a:r>
              <a:rPr lang="en-US" altLang="en-US" sz="1800" dirty="0"/>
              <a:t>You could say </a:t>
            </a:r>
            <a:r>
              <a:rPr lang="en-US" altLang="en-US" sz="1800" dirty="0">
                <a:solidFill>
                  <a:srgbClr val="0000FF"/>
                </a:solidFill>
              </a:rPr>
              <a:t>the hyperopic eye has too  </a:t>
            </a:r>
            <a:r>
              <a:rPr lang="en-US" altLang="en-US" sz="1800" i="1" dirty="0">
                <a:solidFill>
                  <a:srgbClr val="0000FF"/>
                </a:solidFill>
              </a:rPr>
              <a:t>little</a:t>
            </a:r>
            <a:r>
              <a:rPr lang="en-US" altLang="en-US" sz="1800" dirty="0">
                <a:solidFill>
                  <a:srgbClr val="0000FF"/>
                </a:solidFill>
              </a:rPr>
              <a:t>  converging power for its length.</a:t>
            </a:r>
          </a:p>
        </p:txBody>
      </p:sp>
      <p:sp>
        <p:nvSpPr>
          <p:cNvPr id="35849" name="Line 13">
            <a:extLst>
              <a:ext uri="{FF2B5EF4-FFF2-40B4-BE49-F238E27FC236}">
                <a16:creationId xmlns:a16="http://schemas.microsoft.com/office/drawing/2014/main" id="{14CA6288-D6EA-4B09-A29A-181ED5E9327F}"/>
              </a:ext>
            </a:extLst>
          </p:cNvPr>
          <p:cNvSpPr>
            <a:spLocks noChangeShapeType="1"/>
          </p:cNvSpPr>
          <p:nvPr/>
        </p:nvSpPr>
        <p:spPr bwMode="auto">
          <a:xfrm>
            <a:off x="5943600" y="3048000"/>
            <a:ext cx="14478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0" name="Line 14">
            <a:extLst>
              <a:ext uri="{FF2B5EF4-FFF2-40B4-BE49-F238E27FC236}">
                <a16:creationId xmlns:a16="http://schemas.microsoft.com/office/drawing/2014/main" id="{083964F9-8331-4DF2-B659-C1EBDF682E65}"/>
              </a:ext>
            </a:extLst>
          </p:cNvPr>
          <p:cNvSpPr>
            <a:spLocks noChangeShapeType="1"/>
          </p:cNvSpPr>
          <p:nvPr/>
        </p:nvSpPr>
        <p:spPr bwMode="auto">
          <a:xfrm flipV="1">
            <a:off x="5943600" y="3581400"/>
            <a:ext cx="14478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1" name="Line 15">
            <a:extLst>
              <a:ext uri="{FF2B5EF4-FFF2-40B4-BE49-F238E27FC236}">
                <a16:creationId xmlns:a16="http://schemas.microsoft.com/office/drawing/2014/main" id="{87681012-767D-4792-990C-6ECB88A374A8}"/>
              </a:ext>
            </a:extLst>
          </p:cNvPr>
          <p:cNvSpPr>
            <a:spLocks noChangeShapeType="1"/>
          </p:cNvSpPr>
          <p:nvPr/>
        </p:nvSpPr>
        <p:spPr bwMode="auto">
          <a:xfrm>
            <a:off x="7391400" y="3352800"/>
            <a:ext cx="381000" cy="762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2" name="Line 16">
            <a:extLst>
              <a:ext uri="{FF2B5EF4-FFF2-40B4-BE49-F238E27FC236}">
                <a16:creationId xmlns:a16="http://schemas.microsoft.com/office/drawing/2014/main" id="{5D48D6AA-CD67-48C3-9B78-7DCC96660071}"/>
              </a:ext>
            </a:extLst>
          </p:cNvPr>
          <p:cNvSpPr>
            <a:spLocks noChangeShapeType="1"/>
          </p:cNvSpPr>
          <p:nvPr/>
        </p:nvSpPr>
        <p:spPr bwMode="auto">
          <a:xfrm flipV="1">
            <a:off x="7391400" y="3429000"/>
            <a:ext cx="381000" cy="1524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3" name="Oval 17">
            <a:extLst>
              <a:ext uri="{FF2B5EF4-FFF2-40B4-BE49-F238E27FC236}">
                <a16:creationId xmlns:a16="http://schemas.microsoft.com/office/drawing/2014/main" id="{4F6931DC-89CA-4FCC-AF91-279DFC6DE538}"/>
              </a:ext>
            </a:extLst>
          </p:cNvPr>
          <p:cNvSpPr>
            <a:spLocks noChangeArrowheads="1"/>
          </p:cNvSpPr>
          <p:nvPr/>
        </p:nvSpPr>
        <p:spPr bwMode="auto">
          <a:xfrm>
            <a:off x="7315200" y="3352800"/>
            <a:ext cx="76200" cy="228600"/>
          </a:xfrm>
          <a:prstGeom prst="ellipse">
            <a:avLst/>
          </a:prstGeom>
          <a:noFill/>
          <a:ln w="2857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56" name="Slide Number Placeholder 1">
            <a:extLst>
              <a:ext uri="{FF2B5EF4-FFF2-40B4-BE49-F238E27FC236}">
                <a16:creationId xmlns:a16="http://schemas.microsoft.com/office/drawing/2014/main" id="{50198984-BD1B-4041-99C1-85A70C1886F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EDAB3AC-DDF9-4C5F-A682-3AB8A70DF5F4}" type="slidenum">
              <a:rPr lang="en-US" altLang="en-US" sz="1000"/>
              <a:pPr>
                <a:spcBef>
                  <a:spcPct val="0"/>
                </a:spcBef>
                <a:buClrTx/>
                <a:buSzTx/>
                <a:buFontTx/>
                <a:buNone/>
              </a:pPr>
              <a:t>33</a:t>
            </a:fld>
            <a:endParaRPr lang="en-US" altLang="en-US" sz="1000"/>
          </a:p>
        </p:txBody>
      </p:sp>
      <p:sp>
        <p:nvSpPr>
          <p:cNvPr id="21" name="Text Box 13">
            <a:extLst>
              <a:ext uri="{FF2B5EF4-FFF2-40B4-BE49-F238E27FC236}">
                <a16:creationId xmlns:a16="http://schemas.microsoft.com/office/drawing/2014/main" id="{C7D81EF9-BFA7-4C89-87E1-81809D670D28}"/>
              </a:ext>
            </a:extLst>
          </p:cNvPr>
          <p:cNvSpPr txBox="1">
            <a:spLocks noChangeArrowheads="1"/>
          </p:cNvSpPr>
          <p:nvPr/>
        </p:nvSpPr>
        <p:spPr bwMode="auto">
          <a:xfrm>
            <a:off x="110323" y="3273625"/>
            <a:ext cx="12061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Parallel rays from infinity</a:t>
            </a:r>
          </a:p>
        </p:txBody>
      </p:sp>
      <p:sp>
        <p:nvSpPr>
          <p:cNvPr id="20" name="Rectangle 2">
            <a:extLst>
              <a:ext uri="{FF2B5EF4-FFF2-40B4-BE49-F238E27FC236}">
                <a16:creationId xmlns:a16="http://schemas.microsoft.com/office/drawing/2014/main" id="{EA94F8DD-9659-4536-920E-1D0A65C19A40}"/>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22" name="TextBox 21">
            <a:extLst>
              <a:ext uri="{FF2B5EF4-FFF2-40B4-BE49-F238E27FC236}">
                <a16:creationId xmlns:a16="http://schemas.microsoft.com/office/drawing/2014/main" id="{48A69928-1579-48D8-817A-D283E1386288}"/>
              </a:ext>
            </a:extLst>
          </p:cNvPr>
          <p:cNvSpPr txBox="1"/>
          <p:nvPr/>
        </p:nvSpPr>
        <p:spPr>
          <a:xfrm>
            <a:off x="6144039" y="4522205"/>
            <a:ext cx="2743200" cy="738664"/>
          </a:xfrm>
          <a:prstGeom prst="rect">
            <a:avLst/>
          </a:prstGeom>
          <a:solidFill>
            <a:schemeClr val="accent6">
              <a:lumMod val="20000"/>
              <a:lumOff val="80000"/>
            </a:schemeClr>
          </a:solidFill>
        </p:spPr>
        <p:txBody>
          <a:bodyPr wrap="square" rtlCol="0">
            <a:spAutoFit/>
          </a:bodyPr>
          <a:lstStyle/>
          <a:p>
            <a:r>
              <a:rPr lang="en-US" sz="1400" dirty="0"/>
              <a:t>Note that if the retina was </a:t>
            </a:r>
            <a:r>
              <a:rPr lang="en-US" sz="1400" i="1" dirty="0"/>
              <a:t>here</a:t>
            </a:r>
            <a:r>
              <a:rPr lang="en-US" sz="1400" dirty="0"/>
              <a:t>, the rays from infinity would be focused to a point.</a:t>
            </a:r>
          </a:p>
        </p:txBody>
      </p:sp>
      <p:cxnSp>
        <p:nvCxnSpPr>
          <p:cNvPr id="24" name="Straight Arrow Connector 23">
            <a:extLst>
              <a:ext uri="{FF2B5EF4-FFF2-40B4-BE49-F238E27FC236}">
                <a16:creationId xmlns:a16="http://schemas.microsoft.com/office/drawing/2014/main" id="{26437492-7AC3-4935-8D4D-816C98D4B235}"/>
              </a:ext>
            </a:extLst>
          </p:cNvPr>
          <p:cNvCxnSpPr>
            <a:cxnSpLocks/>
          </p:cNvCxnSpPr>
          <p:nvPr/>
        </p:nvCxnSpPr>
        <p:spPr>
          <a:xfrm flipH="1" flipV="1">
            <a:off x="7812680" y="3412051"/>
            <a:ext cx="569320" cy="11101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Oval 3">
            <a:extLst>
              <a:ext uri="{FF2B5EF4-FFF2-40B4-BE49-F238E27FC236}">
                <a16:creationId xmlns:a16="http://schemas.microsoft.com/office/drawing/2014/main" id="{F5C78002-C2CD-476C-A6B3-480C0949DF36}"/>
              </a:ext>
            </a:extLst>
          </p:cNvPr>
          <p:cNvSpPr/>
          <p:nvPr/>
        </p:nvSpPr>
        <p:spPr>
          <a:xfrm>
            <a:off x="5791200" y="2557670"/>
            <a:ext cx="2021479" cy="1885262"/>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oon 8">
            <a:extLst>
              <a:ext uri="{FF2B5EF4-FFF2-40B4-BE49-F238E27FC236}">
                <a16:creationId xmlns:a16="http://schemas.microsoft.com/office/drawing/2014/main" id="{6FE82775-FAD6-48DF-B9E9-21389E451BA9}"/>
              </a:ext>
            </a:extLst>
          </p:cNvPr>
          <p:cNvSpPr/>
          <p:nvPr/>
        </p:nvSpPr>
        <p:spPr>
          <a:xfrm>
            <a:off x="5714999" y="3073401"/>
            <a:ext cx="198511" cy="802577"/>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9">
            <a:extLst>
              <a:ext uri="{FF2B5EF4-FFF2-40B4-BE49-F238E27FC236}">
                <a16:creationId xmlns:a16="http://schemas.microsoft.com/office/drawing/2014/main" id="{9F5453EF-2684-425A-8D97-5C4EDD540903}"/>
              </a:ext>
            </a:extLst>
          </p:cNvPr>
          <p:cNvSpPr txBox="1">
            <a:spLocks noChangeArrowheads="1"/>
          </p:cNvSpPr>
          <p:nvPr/>
        </p:nvSpPr>
        <p:spPr bwMode="auto">
          <a:xfrm>
            <a:off x="5715000" y="2057400"/>
            <a:ext cx="3081293"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The hyperopic eye has too  little</a:t>
            </a:r>
          </a:p>
          <a:p>
            <a:pPr eaLnBrk="1" hangingPunct="1">
              <a:lnSpc>
                <a:spcPct val="90000"/>
              </a:lnSpc>
              <a:spcBef>
                <a:spcPct val="0"/>
              </a:spcBef>
              <a:buClrTx/>
              <a:buSzTx/>
              <a:buFontTx/>
              <a:buNone/>
            </a:pPr>
            <a:r>
              <a:rPr lang="en-US" altLang="en-US" sz="1600" i="1" dirty="0">
                <a:solidFill>
                  <a:srgbClr val="0000FF"/>
                </a:solidFill>
              </a:rPr>
              <a:t>converging power for its length</a:t>
            </a:r>
          </a:p>
        </p:txBody>
      </p:sp>
      <p:sp>
        <p:nvSpPr>
          <p:cNvPr id="26" name="TextBox 25">
            <a:extLst>
              <a:ext uri="{FF2B5EF4-FFF2-40B4-BE49-F238E27FC236}">
                <a16:creationId xmlns:a16="http://schemas.microsoft.com/office/drawing/2014/main" id="{B9C63F39-D1F4-4E3F-AAA9-550CB7BDD4F2}"/>
              </a:ext>
            </a:extLst>
          </p:cNvPr>
          <p:cNvSpPr txBox="1"/>
          <p:nvPr/>
        </p:nvSpPr>
        <p:spPr>
          <a:xfrm>
            <a:off x="609600" y="1668463"/>
            <a:ext cx="2595583" cy="461665"/>
          </a:xfrm>
          <a:prstGeom prst="rect">
            <a:avLst/>
          </a:prstGeom>
          <a:noFill/>
        </p:spPr>
        <p:txBody>
          <a:bodyPr wrap="none" rtlCol="0">
            <a:spAutoFit/>
          </a:bodyPr>
          <a:lstStyle/>
          <a:p>
            <a:pPr algn="r"/>
            <a:r>
              <a:rPr lang="en-US" sz="2400" dirty="0"/>
              <a:t>(The Far Point of)</a:t>
            </a:r>
          </a:p>
        </p:txBody>
      </p:sp>
    </p:spTree>
    <p:extLst>
      <p:ext uri="{BB962C8B-B14F-4D97-AF65-F5344CB8AC3E}">
        <p14:creationId xmlns:p14="http://schemas.microsoft.com/office/powerpoint/2010/main" val="2320631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1" name="Group 3">
            <a:extLst>
              <a:ext uri="{FF2B5EF4-FFF2-40B4-BE49-F238E27FC236}">
                <a16:creationId xmlns:a16="http://schemas.microsoft.com/office/drawing/2014/main" id="{94B0D9C8-6198-4E5C-B066-33DDF48B8D96}"/>
              </a:ext>
            </a:extLst>
          </p:cNvPr>
          <p:cNvGrpSpPr>
            <a:grpSpLocks/>
          </p:cNvGrpSpPr>
          <p:nvPr/>
        </p:nvGrpSpPr>
        <p:grpSpPr bwMode="auto">
          <a:xfrm>
            <a:off x="5638800" y="2743200"/>
            <a:ext cx="1752600" cy="1524000"/>
            <a:chOff x="2832" y="1728"/>
            <a:chExt cx="1104" cy="960"/>
          </a:xfrm>
        </p:grpSpPr>
        <p:sp>
          <p:nvSpPr>
            <p:cNvPr id="37907" name="Oval 4">
              <a:extLst>
                <a:ext uri="{FF2B5EF4-FFF2-40B4-BE49-F238E27FC236}">
                  <a16:creationId xmlns:a16="http://schemas.microsoft.com/office/drawing/2014/main" id="{E72D7A94-C411-45FF-B449-AB926D3480CF}"/>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7908" name="Oval 5">
              <a:extLst>
                <a:ext uri="{FF2B5EF4-FFF2-40B4-BE49-F238E27FC236}">
                  <a16:creationId xmlns:a16="http://schemas.microsoft.com/office/drawing/2014/main" id="{148D2571-0BF7-4AB9-A95E-8302245AD526}"/>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7909" name="AutoShape 6">
              <a:extLst>
                <a:ext uri="{FF2B5EF4-FFF2-40B4-BE49-F238E27FC236}">
                  <a16:creationId xmlns:a16="http://schemas.microsoft.com/office/drawing/2014/main" id="{0CA180BF-CF25-4790-9921-B5A8FB42532C}"/>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7910" name="AutoShape 7">
              <a:extLst>
                <a:ext uri="{FF2B5EF4-FFF2-40B4-BE49-F238E27FC236}">
                  <a16:creationId xmlns:a16="http://schemas.microsoft.com/office/drawing/2014/main" id="{9E7467D9-C42C-447F-81FB-057FD0030037}"/>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37892" name="Line 8">
            <a:extLst>
              <a:ext uri="{FF2B5EF4-FFF2-40B4-BE49-F238E27FC236}">
                <a16:creationId xmlns:a16="http://schemas.microsoft.com/office/drawing/2014/main" id="{9D3A81E9-669B-420A-9D02-6AB4EDB4F14A}"/>
              </a:ext>
            </a:extLst>
          </p:cNvPr>
          <p:cNvSpPr>
            <a:spLocks noChangeShapeType="1"/>
          </p:cNvSpPr>
          <p:nvPr/>
        </p:nvSpPr>
        <p:spPr bwMode="auto">
          <a:xfrm>
            <a:off x="304800" y="3048000"/>
            <a:ext cx="548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3" name="Line 9">
            <a:extLst>
              <a:ext uri="{FF2B5EF4-FFF2-40B4-BE49-F238E27FC236}">
                <a16:creationId xmlns:a16="http://schemas.microsoft.com/office/drawing/2014/main" id="{52BE7E2E-D6BB-4F33-8164-8BF7D877EF1F}"/>
              </a:ext>
            </a:extLst>
          </p:cNvPr>
          <p:cNvSpPr>
            <a:spLocks noChangeShapeType="1"/>
          </p:cNvSpPr>
          <p:nvPr/>
        </p:nvSpPr>
        <p:spPr bwMode="auto">
          <a:xfrm>
            <a:off x="304800" y="3962400"/>
            <a:ext cx="5562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4" name="Text Box 10">
            <a:extLst>
              <a:ext uri="{FF2B5EF4-FFF2-40B4-BE49-F238E27FC236}">
                <a16:creationId xmlns:a16="http://schemas.microsoft.com/office/drawing/2014/main" id="{F500FD18-A8D8-47E3-B27C-A050D7739A4E}"/>
              </a:ext>
            </a:extLst>
          </p:cNvPr>
          <p:cNvSpPr txBox="1">
            <a:spLocks noChangeArrowheads="1"/>
          </p:cNvSpPr>
          <p:nvPr/>
        </p:nvSpPr>
        <p:spPr bwMode="auto">
          <a:xfrm>
            <a:off x="3092450" y="1676400"/>
            <a:ext cx="292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t>The Hyperopic Eye</a:t>
            </a:r>
          </a:p>
        </p:txBody>
      </p:sp>
      <p:sp>
        <p:nvSpPr>
          <p:cNvPr id="37895" name="Text Box 11">
            <a:extLst>
              <a:ext uri="{FF2B5EF4-FFF2-40B4-BE49-F238E27FC236}">
                <a16:creationId xmlns:a16="http://schemas.microsoft.com/office/drawing/2014/main" id="{46F94E37-C29E-4851-829A-B830EDEA7DCA}"/>
              </a:ext>
            </a:extLst>
          </p:cNvPr>
          <p:cNvSpPr txBox="1">
            <a:spLocks noChangeArrowheads="1"/>
          </p:cNvSpPr>
          <p:nvPr/>
        </p:nvSpPr>
        <p:spPr bwMode="auto">
          <a:xfrm>
            <a:off x="76200" y="2717800"/>
            <a:ext cx="3311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t>Parallel rays from infinity (vergence = 0)</a:t>
            </a:r>
          </a:p>
        </p:txBody>
      </p:sp>
      <p:sp>
        <p:nvSpPr>
          <p:cNvPr id="37896" name="Text Box 12">
            <a:extLst>
              <a:ext uri="{FF2B5EF4-FFF2-40B4-BE49-F238E27FC236}">
                <a16:creationId xmlns:a16="http://schemas.microsoft.com/office/drawing/2014/main" id="{2E810D94-E3A2-473B-9415-F91EDF0A4806}"/>
              </a:ext>
            </a:extLst>
          </p:cNvPr>
          <p:cNvSpPr txBox="1">
            <a:spLocks noChangeArrowheads="1"/>
          </p:cNvSpPr>
          <p:nvPr/>
        </p:nvSpPr>
        <p:spPr bwMode="auto">
          <a:xfrm>
            <a:off x="381000" y="4495800"/>
            <a:ext cx="8674169"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chemeClr val="bg1">
                    <a:lumMod val="75000"/>
                  </a:schemeClr>
                </a:solidFill>
              </a:rPr>
              <a:t>Now consider the </a:t>
            </a:r>
            <a:r>
              <a:rPr lang="en-US" altLang="en-US" sz="1800" b="1" dirty="0">
                <a:solidFill>
                  <a:schemeClr val="bg1">
                    <a:lumMod val="75000"/>
                  </a:schemeClr>
                </a:solidFill>
              </a:rPr>
              <a:t>hyperope</a:t>
            </a:r>
            <a:r>
              <a:rPr lang="en-US" altLang="en-US" sz="1800" dirty="0">
                <a:solidFill>
                  <a:schemeClr val="bg1">
                    <a:lumMod val="75000"/>
                  </a:schemeClr>
                </a:solidFill>
              </a:rPr>
              <a:t>. Where do parallel rays meet in </a:t>
            </a:r>
            <a:r>
              <a:rPr lang="en-US" altLang="en-US" sz="1800" i="1" dirty="0">
                <a:solidFill>
                  <a:schemeClr val="bg1">
                    <a:lumMod val="75000"/>
                  </a:schemeClr>
                </a:solidFill>
              </a:rPr>
              <a:t>these</a:t>
            </a:r>
            <a:r>
              <a:rPr lang="en-US" altLang="en-US" sz="1800" dirty="0">
                <a:solidFill>
                  <a:schemeClr val="bg1">
                    <a:lumMod val="75000"/>
                  </a:schemeClr>
                </a:solidFill>
              </a:rPr>
              <a:t> eyes?</a:t>
            </a:r>
          </a:p>
          <a:p>
            <a:pPr eaLnBrk="1" hangingPunct="1">
              <a:spcBef>
                <a:spcPct val="0"/>
              </a:spcBef>
              <a:buClrTx/>
              <a:buSzTx/>
              <a:buFontTx/>
              <a:buNone/>
            </a:pPr>
            <a:r>
              <a:rPr lang="en-US" altLang="en-US" sz="1800" dirty="0">
                <a:solidFill>
                  <a:schemeClr val="bg1">
                    <a:lumMod val="75000"/>
                  </a:schemeClr>
                </a:solidFill>
              </a:rPr>
              <a:t>In the hyperopic eye, rays from infinity never meet—they run out of eyeball first. </a:t>
            </a:r>
          </a:p>
          <a:p>
            <a:pPr eaLnBrk="1" hangingPunct="1">
              <a:spcBef>
                <a:spcPct val="0"/>
              </a:spcBef>
              <a:buClrTx/>
              <a:buSzTx/>
              <a:buFontTx/>
              <a:buNone/>
            </a:pPr>
            <a:r>
              <a:rPr lang="en-US" altLang="en-US" sz="1800" dirty="0">
                <a:solidFill>
                  <a:schemeClr val="bg1">
                    <a:lumMod val="75000"/>
                  </a:schemeClr>
                </a:solidFill>
              </a:rPr>
              <a:t>Thus, like the myopic eye, the rays form a blur circle, not a focal point, at the retina.</a:t>
            </a:r>
          </a:p>
          <a:p>
            <a:pPr eaLnBrk="1" hangingPunct="1">
              <a:spcBef>
                <a:spcPct val="0"/>
              </a:spcBef>
              <a:buClrTx/>
              <a:buSzTx/>
              <a:buFontTx/>
              <a:buNone/>
            </a:pPr>
            <a:r>
              <a:rPr lang="en-US" altLang="en-US" sz="1800" dirty="0">
                <a:solidFill>
                  <a:schemeClr val="bg1">
                    <a:lumMod val="75000"/>
                  </a:schemeClr>
                </a:solidFill>
              </a:rPr>
              <a:t>You could say the hyperopic eye has too  </a:t>
            </a:r>
            <a:r>
              <a:rPr lang="en-US" altLang="en-US" sz="1800" i="1" dirty="0">
                <a:solidFill>
                  <a:schemeClr val="bg1">
                    <a:lumMod val="75000"/>
                  </a:schemeClr>
                </a:solidFill>
              </a:rPr>
              <a:t>little </a:t>
            </a:r>
            <a:r>
              <a:rPr lang="en-US" altLang="en-US" sz="1800" dirty="0">
                <a:solidFill>
                  <a:schemeClr val="bg1">
                    <a:lumMod val="75000"/>
                  </a:schemeClr>
                </a:solidFill>
              </a:rPr>
              <a:t> converging power for its length.</a:t>
            </a:r>
          </a:p>
          <a:p>
            <a:pPr eaLnBrk="1" hangingPunct="1">
              <a:spcBef>
                <a:spcPct val="0"/>
              </a:spcBef>
              <a:buClrTx/>
              <a:buSzTx/>
              <a:buFontTx/>
              <a:buNone/>
            </a:pPr>
            <a:r>
              <a:rPr lang="en-US" altLang="en-US" sz="1800" dirty="0"/>
              <a:t>In order to be conjugate to the retina, the Far Point of a hyperopic eye must</a:t>
            </a:r>
          </a:p>
          <a:p>
            <a:pPr eaLnBrk="1" hangingPunct="1">
              <a:spcBef>
                <a:spcPct val="0"/>
              </a:spcBef>
              <a:buClrTx/>
              <a:buSzTx/>
              <a:buFontTx/>
              <a:buNone/>
            </a:pPr>
            <a:r>
              <a:rPr lang="en-US" altLang="en-US" sz="1800" dirty="0"/>
              <a:t>contribute convergence to compensate for this lack of converging power.</a:t>
            </a:r>
          </a:p>
          <a:p>
            <a:pPr eaLnBrk="1" hangingPunct="1">
              <a:spcBef>
                <a:spcPct val="0"/>
              </a:spcBef>
              <a:buClrTx/>
              <a:buSzTx/>
              <a:buFontTx/>
              <a:buNone/>
            </a:pPr>
            <a:r>
              <a:rPr lang="en-US" altLang="en-US" sz="1800" b="1" dirty="0">
                <a:solidFill>
                  <a:srgbClr val="0000FF"/>
                </a:solidFill>
              </a:rPr>
              <a:t>To accomplish this…</a:t>
            </a:r>
          </a:p>
        </p:txBody>
      </p:sp>
      <p:sp>
        <p:nvSpPr>
          <p:cNvPr id="37897" name="Line 13">
            <a:extLst>
              <a:ext uri="{FF2B5EF4-FFF2-40B4-BE49-F238E27FC236}">
                <a16:creationId xmlns:a16="http://schemas.microsoft.com/office/drawing/2014/main" id="{02C65944-CA90-4281-84C4-A0D6345D3569}"/>
              </a:ext>
            </a:extLst>
          </p:cNvPr>
          <p:cNvSpPr>
            <a:spLocks noChangeShapeType="1"/>
          </p:cNvSpPr>
          <p:nvPr/>
        </p:nvSpPr>
        <p:spPr bwMode="auto">
          <a:xfrm>
            <a:off x="5943600" y="3048000"/>
            <a:ext cx="14478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8" name="Line 14">
            <a:extLst>
              <a:ext uri="{FF2B5EF4-FFF2-40B4-BE49-F238E27FC236}">
                <a16:creationId xmlns:a16="http://schemas.microsoft.com/office/drawing/2014/main" id="{E56B24B4-FD3D-4C9B-B874-FF42BAF230C8}"/>
              </a:ext>
            </a:extLst>
          </p:cNvPr>
          <p:cNvSpPr>
            <a:spLocks noChangeShapeType="1"/>
          </p:cNvSpPr>
          <p:nvPr/>
        </p:nvSpPr>
        <p:spPr bwMode="auto">
          <a:xfrm flipV="1">
            <a:off x="5943600" y="3581400"/>
            <a:ext cx="14478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9" name="Line 15">
            <a:extLst>
              <a:ext uri="{FF2B5EF4-FFF2-40B4-BE49-F238E27FC236}">
                <a16:creationId xmlns:a16="http://schemas.microsoft.com/office/drawing/2014/main" id="{0CE0503E-8BD1-469E-B257-D6D8307FD191}"/>
              </a:ext>
            </a:extLst>
          </p:cNvPr>
          <p:cNvSpPr>
            <a:spLocks noChangeShapeType="1"/>
          </p:cNvSpPr>
          <p:nvPr/>
        </p:nvSpPr>
        <p:spPr bwMode="auto">
          <a:xfrm>
            <a:off x="7391400" y="3352800"/>
            <a:ext cx="381000" cy="762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0" name="Line 16">
            <a:extLst>
              <a:ext uri="{FF2B5EF4-FFF2-40B4-BE49-F238E27FC236}">
                <a16:creationId xmlns:a16="http://schemas.microsoft.com/office/drawing/2014/main" id="{F99993A6-1C9E-4BF7-A410-0DBC5AD895B0}"/>
              </a:ext>
            </a:extLst>
          </p:cNvPr>
          <p:cNvSpPr>
            <a:spLocks noChangeShapeType="1"/>
          </p:cNvSpPr>
          <p:nvPr/>
        </p:nvSpPr>
        <p:spPr bwMode="auto">
          <a:xfrm flipV="1">
            <a:off x="7391400" y="3429000"/>
            <a:ext cx="381000" cy="1524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1" name="Oval 17">
            <a:extLst>
              <a:ext uri="{FF2B5EF4-FFF2-40B4-BE49-F238E27FC236}">
                <a16:creationId xmlns:a16="http://schemas.microsoft.com/office/drawing/2014/main" id="{8604E071-3A23-40B6-AB90-9AA0761F5C2D}"/>
              </a:ext>
            </a:extLst>
          </p:cNvPr>
          <p:cNvSpPr>
            <a:spLocks noChangeArrowheads="1"/>
          </p:cNvSpPr>
          <p:nvPr/>
        </p:nvSpPr>
        <p:spPr bwMode="auto">
          <a:xfrm>
            <a:off x="7315200" y="3352800"/>
            <a:ext cx="76200" cy="228600"/>
          </a:xfrm>
          <a:prstGeom prst="ellipse">
            <a:avLst/>
          </a:prstGeom>
          <a:noFill/>
          <a:ln w="2857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7902" name="Text Box 18">
            <a:extLst>
              <a:ext uri="{FF2B5EF4-FFF2-40B4-BE49-F238E27FC236}">
                <a16:creationId xmlns:a16="http://schemas.microsoft.com/office/drawing/2014/main" id="{64627663-FEC2-440D-8E71-A2C60AEFA952}"/>
              </a:ext>
            </a:extLst>
          </p:cNvPr>
          <p:cNvSpPr txBox="1">
            <a:spLocks noChangeArrowheads="1"/>
          </p:cNvSpPr>
          <p:nvPr/>
        </p:nvSpPr>
        <p:spPr bwMode="auto">
          <a:xfrm>
            <a:off x="1462088" y="3297238"/>
            <a:ext cx="815975" cy="482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600" b="1" i="1"/>
              <a:t>Far</a:t>
            </a:r>
          </a:p>
          <a:p>
            <a:pPr algn="ctr" eaLnBrk="1" hangingPunct="1">
              <a:lnSpc>
                <a:spcPct val="80000"/>
              </a:lnSpc>
              <a:spcBef>
                <a:spcPct val="0"/>
              </a:spcBef>
              <a:buClrTx/>
              <a:buSzTx/>
              <a:buFontTx/>
              <a:buNone/>
            </a:pPr>
            <a:r>
              <a:rPr lang="en-US" altLang="en-US" sz="1600" b="1" i="1"/>
              <a:t>Point?</a:t>
            </a:r>
          </a:p>
        </p:txBody>
      </p:sp>
      <p:sp>
        <p:nvSpPr>
          <p:cNvPr id="37906" name="Slide Number Placeholder 1">
            <a:extLst>
              <a:ext uri="{FF2B5EF4-FFF2-40B4-BE49-F238E27FC236}">
                <a16:creationId xmlns:a16="http://schemas.microsoft.com/office/drawing/2014/main" id="{8B078911-0176-49D1-A136-72BF9AA26C5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F627FB7-138E-43AA-85E8-95E1F8482FE7}" type="slidenum">
              <a:rPr lang="en-US" altLang="en-US" sz="1000"/>
              <a:pPr>
                <a:spcBef>
                  <a:spcPct val="0"/>
                </a:spcBef>
                <a:buClrTx/>
                <a:buSzTx/>
                <a:buFontTx/>
                <a:buNone/>
              </a:pPr>
              <a:t>34</a:t>
            </a:fld>
            <a:endParaRPr lang="en-US" altLang="en-US" sz="1000"/>
          </a:p>
        </p:txBody>
      </p:sp>
      <p:sp>
        <p:nvSpPr>
          <p:cNvPr id="23" name="Text Box 13">
            <a:extLst>
              <a:ext uri="{FF2B5EF4-FFF2-40B4-BE49-F238E27FC236}">
                <a16:creationId xmlns:a16="http://schemas.microsoft.com/office/drawing/2014/main" id="{CF0A5EBB-FD53-4E28-B3CC-F8F7DC924967}"/>
              </a:ext>
            </a:extLst>
          </p:cNvPr>
          <p:cNvSpPr txBox="1">
            <a:spLocks noChangeArrowheads="1"/>
          </p:cNvSpPr>
          <p:nvPr/>
        </p:nvSpPr>
        <p:spPr bwMode="auto">
          <a:xfrm>
            <a:off x="110323" y="3273625"/>
            <a:ext cx="12061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Parallel rays from infinity</a:t>
            </a:r>
          </a:p>
        </p:txBody>
      </p:sp>
      <p:sp>
        <p:nvSpPr>
          <p:cNvPr id="21" name="Rectangle 2">
            <a:extLst>
              <a:ext uri="{FF2B5EF4-FFF2-40B4-BE49-F238E27FC236}">
                <a16:creationId xmlns:a16="http://schemas.microsoft.com/office/drawing/2014/main" id="{4F111549-51BE-470E-918C-144433D19B33}"/>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22" name="Text Box 19">
            <a:extLst>
              <a:ext uri="{FF2B5EF4-FFF2-40B4-BE49-F238E27FC236}">
                <a16:creationId xmlns:a16="http://schemas.microsoft.com/office/drawing/2014/main" id="{01A9EAB2-71D8-43D5-922E-7B7AB69C1E6A}"/>
              </a:ext>
            </a:extLst>
          </p:cNvPr>
          <p:cNvSpPr txBox="1">
            <a:spLocks noChangeArrowheads="1"/>
          </p:cNvSpPr>
          <p:nvPr/>
        </p:nvSpPr>
        <p:spPr bwMode="auto">
          <a:xfrm>
            <a:off x="5715000" y="2057400"/>
            <a:ext cx="3081293"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The hyperopic eye has too  little</a:t>
            </a:r>
          </a:p>
          <a:p>
            <a:pPr eaLnBrk="1" hangingPunct="1">
              <a:lnSpc>
                <a:spcPct val="90000"/>
              </a:lnSpc>
              <a:spcBef>
                <a:spcPct val="0"/>
              </a:spcBef>
              <a:buClrTx/>
              <a:buSzTx/>
              <a:buFontTx/>
              <a:buNone/>
            </a:pPr>
            <a:r>
              <a:rPr lang="en-US" altLang="en-US" sz="1600" i="1" dirty="0">
                <a:solidFill>
                  <a:srgbClr val="0000FF"/>
                </a:solidFill>
              </a:rPr>
              <a:t>converging power for its length</a:t>
            </a:r>
          </a:p>
        </p:txBody>
      </p:sp>
      <p:sp>
        <p:nvSpPr>
          <p:cNvPr id="24" name="TextBox 23">
            <a:extLst>
              <a:ext uri="{FF2B5EF4-FFF2-40B4-BE49-F238E27FC236}">
                <a16:creationId xmlns:a16="http://schemas.microsoft.com/office/drawing/2014/main" id="{CD6EEBC4-C4FF-4826-AC89-134419C85950}"/>
              </a:ext>
            </a:extLst>
          </p:cNvPr>
          <p:cNvSpPr txBox="1"/>
          <p:nvPr/>
        </p:nvSpPr>
        <p:spPr>
          <a:xfrm>
            <a:off x="609600" y="1668463"/>
            <a:ext cx="2595583" cy="461665"/>
          </a:xfrm>
          <a:prstGeom prst="rect">
            <a:avLst/>
          </a:prstGeom>
          <a:noFill/>
        </p:spPr>
        <p:txBody>
          <a:bodyPr wrap="none" rtlCol="0">
            <a:spAutoFit/>
          </a:bodyPr>
          <a:lstStyle/>
          <a:p>
            <a:pPr algn="r"/>
            <a:r>
              <a:rPr lang="en-US" sz="2400" dirty="0"/>
              <a:t>(The Far Point of)</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id="{24A84381-BF09-4706-9013-5153BF9B1133}"/>
              </a:ext>
            </a:extLst>
          </p:cNvPr>
          <p:cNvSpPr txBox="1">
            <a:spLocks noChangeArrowheads="1"/>
          </p:cNvSpPr>
          <p:nvPr/>
        </p:nvSpPr>
        <p:spPr bwMode="auto">
          <a:xfrm>
            <a:off x="381000" y="4724400"/>
            <a:ext cx="70070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dirty="0">
                <a:solidFill>
                  <a:srgbClr val="3333FF"/>
                </a:solidFill>
              </a:rPr>
              <a:t>…the far point of a hyperopic eye is </a:t>
            </a:r>
            <a:r>
              <a:rPr lang="en-US" altLang="en-US" sz="1800" b="1" i="1" dirty="0">
                <a:solidFill>
                  <a:srgbClr val="3333FF"/>
                </a:solidFill>
              </a:rPr>
              <a:t>behind</a:t>
            </a:r>
            <a:r>
              <a:rPr lang="en-US" altLang="en-US" sz="1800" b="1" dirty="0">
                <a:solidFill>
                  <a:srgbClr val="3333FF"/>
                </a:solidFill>
              </a:rPr>
              <a:t> the corneal plane</a:t>
            </a:r>
            <a:r>
              <a:rPr lang="en-US" altLang="en-US" sz="1800" dirty="0"/>
              <a:t>. </a:t>
            </a:r>
          </a:p>
        </p:txBody>
      </p:sp>
      <p:grpSp>
        <p:nvGrpSpPr>
          <p:cNvPr id="38916" name="Group 4">
            <a:extLst>
              <a:ext uri="{FF2B5EF4-FFF2-40B4-BE49-F238E27FC236}">
                <a16:creationId xmlns:a16="http://schemas.microsoft.com/office/drawing/2014/main" id="{262FF880-C850-40C4-8E6A-12DA6A2C1C75}"/>
              </a:ext>
            </a:extLst>
          </p:cNvPr>
          <p:cNvGrpSpPr>
            <a:grpSpLocks/>
          </p:cNvGrpSpPr>
          <p:nvPr/>
        </p:nvGrpSpPr>
        <p:grpSpPr bwMode="auto">
          <a:xfrm>
            <a:off x="5638800" y="2743200"/>
            <a:ext cx="1752600" cy="1524000"/>
            <a:chOff x="2832" y="1728"/>
            <a:chExt cx="1104" cy="960"/>
          </a:xfrm>
        </p:grpSpPr>
        <p:sp>
          <p:nvSpPr>
            <p:cNvPr id="38934" name="Oval 5">
              <a:extLst>
                <a:ext uri="{FF2B5EF4-FFF2-40B4-BE49-F238E27FC236}">
                  <a16:creationId xmlns:a16="http://schemas.microsoft.com/office/drawing/2014/main" id="{91249800-ADCF-4E74-87DE-2110ACB87C18}"/>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35" name="Oval 6">
              <a:extLst>
                <a:ext uri="{FF2B5EF4-FFF2-40B4-BE49-F238E27FC236}">
                  <a16:creationId xmlns:a16="http://schemas.microsoft.com/office/drawing/2014/main" id="{7F989873-EFF7-464A-B80A-CB3D2EA5E602}"/>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36" name="AutoShape 7">
              <a:extLst>
                <a:ext uri="{FF2B5EF4-FFF2-40B4-BE49-F238E27FC236}">
                  <a16:creationId xmlns:a16="http://schemas.microsoft.com/office/drawing/2014/main" id="{918CA23F-18F1-42C4-9BAC-229B1E441AB2}"/>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37" name="AutoShape 8">
              <a:extLst>
                <a:ext uri="{FF2B5EF4-FFF2-40B4-BE49-F238E27FC236}">
                  <a16:creationId xmlns:a16="http://schemas.microsoft.com/office/drawing/2014/main" id="{BBEAC6C7-814D-4902-8AB9-DCEC041D6AE6}"/>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38917" name="Line 9">
            <a:extLst>
              <a:ext uri="{FF2B5EF4-FFF2-40B4-BE49-F238E27FC236}">
                <a16:creationId xmlns:a16="http://schemas.microsoft.com/office/drawing/2014/main" id="{5155A93C-A550-446B-9C9F-4FD92E518DCC}"/>
              </a:ext>
            </a:extLst>
          </p:cNvPr>
          <p:cNvSpPr>
            <a:spLocks noChangeShapeType="1"/>
          </p:cNvSpPr>
          <p:nvPr/>
        </p:nvSpPr>
        <p:spPr bwMode="auto">
          <a:xfrm>
            <a:off x="381000" y="2209800"/>
            <a:ext cx="5410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8" name="Line 10">
            <a:extLst>
              <a:ext uri="{FF2B5EF4-FFF2-40B4-BE49-F238E27FC236}">
                <a16:creationId xmlns:a16="http://schemas.microsoft.com/office/drawing/2014/main" id="{F6CCBEAD-A837-44CE-9164-21AECF3CF2A7}"/>
              </a:ext>
            </a:extLst>
          </p:cNvPr>
          <p:cNvSpPr>
            <a:spLocks noChangeShapeType="1"/>
          </p:cNvSpPr>
          <p:nvPr/>
        </p:nvSpPr>
        <p:spPr bwMode="auto">
          <a:xfrm flipV="1">
            <a:off x="381000" y="3962400"/>
            <a:ext cx="548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9" name="Text Box 11">
            <a:extLst>
              <a:ext uri="{FF2B5EF4-FFF2-40B4-BE49-F238E27FC236}">
                <a16:creationId xmlns:a16="http://schemas.microsoft.com/office/drawing/2014/main" id="{78918A88-F35D-45DB-B201-CC3668E1691A}"/>
              </a:ext>
            </a:extLst>
          </p:cNvPr>
          <p:cNvSpPr txBox="1">
            <a:spLocks noChangeArrowheads="1"/>
          </p:cNvSpPr>
          <p:nvPr/>
        </p:nvSpPr>
        <p:spPr bwMode="auto">
          <a:xfrm>
            <a:off x="3092450" y="1676400"/>
            <a:ext cx="292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t>The Hyperopic Eye</a:t>
            </a:r>
          </a:p>
        </p:txBody>
      </p:sp>
      <p:sp>
        <p:nvSpPr>
          <p:cNvPr id="38920" name="Line 12">
            <a:extLst>
              <a:ext uri="{FF2B5EF4-FFF2-40B4-BE49-F238E27FC236}">
                <a16:creationId xmlns:a16="http://schemas.microsoft.com/office/drawing/2014/main" id="{98AD5911-9D5D-49FC-B9BE-7CD1A4865B64}"/>
              </a:ext>
            </a:extLst>
          </p:cNvPr>
          <p:cNvSpPr>
            <a:spLocks noChangeShapeType="1"/>
          </p:cNvSpPr>
          <p:nvPr/>
        </p:nvSpPr>
        <p:spPr bwMode="auto">
          <a:xfrm>
            <a:off x="5715000" y="3048000"/>
            <a:ext cx="3048000" cy="45720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1" name="Line 13">
            <a:extLst>
              <a:ext uri="{FF2B5EF4-FFF2-40B4-BE49-F238E27FC236}">
                <a16:creationId xmlns:a16="http://schemas.microsoft.com/office/drawing/2014/main" id="{2E6F28E3-FA73-4F27-8388-7B2564394141}"/>
              </a:ext>
            </a:extLst>
          </p:cNvPr>
          <p:cNvSpPr>
            <a:spLocks noChangeShapeType="1"/>
          </p:cNvSpPr>
          <p:nvPr/>
        </p:nvSpPr>
        <p:spPr bwMode="auto">
          <a:xfrm flipV="1">
            <a:off x="5867400" y="3505200"/>
            <a:ext cx="2895600" cy="45720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2" name="Line 14">
            <a:extLst>
              <a:ext uri="{FF2B5EF4-FFF2-40B4-BE49-F238E27FC236}">
                <a16:creationId xmlns:a16="http://schemas.microsoft.com/office/drawing/2014/main" id="{A84B6EE2-A10E-4086-910C-5D5F7D561E23}"/>
              </a:ext>
            </a:extLst>
          </p:cNvPr>
          <p:cNvSpPr>
            <a:spLocks noChangeShapeType="1"/>
          </p:cNvSpPr>
          <p:nvPr/>
        </p:nvSpPr>
        <p:spPr bwMode="auto">
          <a:xfrm>
            <a:off x="5867400" y="3048000"/>
            <a:ext cx="1524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3" name="Line 15">
            <a:extLst>
              <a:ext uri="{FF2B5EF4-FFF2-40B4-BE49-F238E27FC236}">
                <a16:creationId xmlns:a16="http://schemas.microsoft.com/office/drawing/2014/main" id="{C04AF729-9415-4438-A433-A04941DBD1F6}"/>
              </a:ext>
            </a:extLst>
          </p:cNvPr>
          <p:cNvSpPr>
            <a:spLocks noChangeShapeType="1"/>
          </p:cNvSpPr>
          <p:nvPr/>
        </p:nvSpPr>
        <p:spPr bwMode="auto">
          <a:xfrm flipV="1">
            <a:off x="5867400" y="3505200"/>
            <a:ext cx="1524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4" name="Oval 16">
            <a:extLst>
              <a:ext uri="{FF2B5EF4-FFF2-40B4-BE49-F238E27FC236}">
                <a16:creationId xmlns:a16="http://schemas.microsoft.com/office/drawing/2014/main" id="{31E2373B-0BFB-4B71-9430-5B8C17096793}"/>
              </a:ext>
            </a:extLst>
          </p:cNvPr>
          <p:cNvSpPr>
            <a:spLocks noChangeArrowheads="1"/>
          </p:cNvSpPr>
          <p:nvPr/>
        </p:nvSpPr>
        <p:spPr bwMode="auto">
          <a:xfrm>
            <a:off x="8686800" y="3429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p>
        </p:txBody>
      </p:sp>
      <p:sp>
        <p:nvSpPr>
          <p:cNvPr id="38925" name="Text Box 17">
            <a:extLst>
              <a:ext uri="{FF2B5EF4-FFF2-40B4-BE49-F238E27FC236}">
                <a16:creationId xmlns:a16="http://schemas.microsoft.com/office/drawing/2014/main" id="{FF5D5239-640D-4057-85C0-43216E11993F}"/>
              </a:ext>
            </a:extLst>
          </p:cNvPr>
          <p:cNvSpPr txBox="1">
            <a:spLocks noChangeArrowheads="1"/>
          </p:cNvSpPr>
          <p:nvPr/>
        </p:nvSpPr>
        <p:spPr bwMode="auto">
          <a:xfrm>
            <a:off x="8382000" y="2535238"/>
            <a:ext cx="692150" cy="482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600" b="1" i="1"/>
              <a:t>Far</a:t>
            </a:r>
          </a:p>
          <a:p>
            <a:pPr algn="ctr" eaLnBrk="1" hangingPunct="1">
              <a:lnSpc>
                <a:spcPct val="80000"/>
              </a:lnSpc>
              <a:spcBef>
                <a:spcPct val="0"/>
              </a:spcBef>
              <a:buClrTx/>
              <a:buSzTx/>
              <a:buFontTx/>
              <a:buNone/>
            </a:pPr>
            <a:r>
              <a:rPr lang="en-US" altLang="en-US" sz="1600" b="1" i="1"/>
              <a:t>Point</a:t>
            </a:r>
          </a:p>
        </p:txBody>
      </p:sp>
      <p:sp>
        <p:nvSpPr>
          <p:cNvPr id="38926" name="Line 18">
            <a:extLst>
              <a:ext uri="{FF2B5EF4-FFF2-40B4-BE49-F238E27FC236}">
                <a16:creationId xmlns:a16="http://schemas.microsoft.com/office/drawing/2014/main" id="{D5DD1E6C-80AB-4644-ADC6-29219259E709}"/>
              </a:ext>
            </a:extLst>
          </p:cNvPr>
          <p:cNvSpPr>
            <a:spLocks noChangeShapeType="1"/>
          </p:cNvSpPr>
          <p:nvPr/>
        </p:nvSpPr>
        <p:spPr bwMode="auto">
          <a:xfrm>
            <a:off x="8763000" y="30480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7" name="WordArt 19">
            <a:extLst>
              <a:ext uri="{FF2B5EF4-FFF2-40B4-BE49-F238E27FC236}">
                <a16:creationId xmlns:a16="http://schemas.microsoft.com/office/drawing/2014/main" id="{423A76BA-F5A2-443D-8CAC-E50B33DFAB48}"/>
              </a:ext>
            </a:extLst>
          </p:cNvPr>
          <p:cNvSpPr>
            <a:spLocks noChangeArrowheads="1" noChangeShapeType="1" noTextEdit="1"/>
          </p:cNvSpPr>
          <p:nvPr/>
        </p:nvSpPr>
        <p:spPr bwMode="auto">
          <a:xfrm>
            <a:off x="1219200" y="3048000"/>
            <a:ext cx="4076700" cy="952500"/>
          </a:xfrm>
          <a:prstGeom prst="rect">
            <a:avLst/>
          </a:prstGeom>
        </p:spPr>
        <p:txBody>
          <a:bodyPr wrap="none" fromWordArt="1">
            <a:prstTxWarp prst="textFadeRight">
              <a:avLst>
                <a:gd name="adj" fmla="val 33333"/>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Converging light</a:t>
            </a:r>
          </a:p>
        </p:txBody>
      </p:sp>
      <p:sp>
        <p:nvSpPr>
          <p:cNvPr id="38930" name="Text Box 25">
            <a:extLst>
              <a:ext uri="{FF2B5EF4-FFF2-40B4-BE49-F238E27FC236}">
                <a16:creationId xmlns:a16="http://schemas.microsoft.com/office/drawing/2014/main" id="{42F5B1FD-1179-40A9-AD0E-71CEE158ABC7}"/>
              </a:ext>
            </a:extLst>
          </p:cNvPr>
          <p:cNvSpPr txBox="1">
            <a:spLocks noChangeArrowheads="1"/>
          </p:cNvSpPr>
          <p:nvPr/>
        </p:nvSpPr>
        <p:spPr bwMode="auto">
          <a:xfrm>
            <a:off x="6324600" y="4267200"/>
            <a:ext cx="2633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t>A and B are conjugate points</a:t>
            </a:r>
          </a:p>
        </p:txBody>
      </p:sp>
      <p:sp>
        <p:nvSpPr>
          <p:cNvPr id="38933" name="Slide Number Placeholder 1">
            <a:extLst>
              <a:ext uri="{FF2B5EF4-FFF2-40B4-BE49-F238E27FC236}">
                <a16:creationId xmlns:a16="http://schemas.microsoft.com/office/drawing/2014/main" id="{CC12E249-E269-4507-B42B-00D0FBFF6CF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CEA8E3D-8D4C-456D-8DF0-384EB0BF7BF0}" type="slidenum">
              <a:rPr lang="en-US" altLang="en-US" sz="1000"/>
              <a:pPr>
                <a:spcBef>
                  <a:spcPct val="0"/>
                </a:spcBef>
                <a:buClrTx/>
                <a:buSzTx/>
                <a:buFontTx/>
                <a:buNone/>
              </a:pPr>
              <a:t>35</a:t>
            </a:fld>
            <a:endParaRPr lang="en-US" altLang="en-US" sz="1000"/>
          </a:p>
        </p:txBody>
      </p:sp>
      <p:sp>
        <p:nvSpPr>
          <p:cNvPr id="22" name="Rectangle 2">
            <a:extLst>
              <a:ext uri="{FF2B5EF4-FFF2-40B4-BE49-F238E27FC236}">
                <a16:creationId xmlns:a16="http://schemas.microsoft.com/office/drawing/2014/main" id="{50DD7B87-7E82-4939-A673-CCADD3B346B9}"/>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23" name="Text Box 19">
            <a:extLst>
              <a:ext uri="{FF2B5EF4-FFF2-40B4-BE49-F238E27FC236}">
                <a16:creationId xmlns:a16="http://schemas.microsoft.com/office/drawing/2014/main" id="{8C7B1DF3-B799-4735-AA0E-433D74CAFEC5}"/>
              </a:ext>
            </a:extLst>
          </p:cNvPr>
          <p:cNvSpPr txBox="1">
            <a:spLocks noChangeArrowheads="1"/>
          </p:cNvSpPr>
          <p:nvPr/>
        </p:nvSpPr>
        <p:spPr bwMode="auto">
          <a:xfrm>
            <a:off x="5715000" y="2057400"/>
            <a:ext cx="3081293"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The hyperopic eye has too  little</a:t>
            </a:r>
          </a:p>
          <a:p>
            <a:pPr eaLnBrk="1" hangingPunct="1">
              <a:lnSpc>
                <a:spcPct val="90000"/>
              </a:lnSpc>
              <a:spcBef>
                <a:spcPct val="0"/>
              </a:spcBef>
              <a:buClrTx/>
              <a:buSzTx/>
              <a:buFontTx/>
              <a:buNone/>
            </a:pPr>
            <a:r>
              <a:rPr lang="en-US" altLang="en-US" sz="1600" i="1" dirty="0">
                <a:solidFill>
                  <a:srgbClr val="0000FF"/>
                </a:solidFill>
              </a:rPr>
              <a:t>converging power for its length</a:t>
            </a:r>
          </a:p>
        </p:txBody>
      </p:sp>
      <p:sp>
        <p:nvSpPr>
          <p:cNvPr id="24" name="TextBox 23">
            <a:extLst>
              <a:ext uri="{FF2B5EF4-FFF2-40B4-BE49-F238E27FC236}">
                <a16:creationId xmlns:a16="http://schemas.microsoft.com/office/drawing/2014/main" id="{B91F1182-EF15-459C-93C9-5AA9B7258E23}"/>
              </a:ext>
            </a:extLst>
          </p:cNvPr>
          <p:cNvSpPr txBox="1"/>
          <p:nvPr/>
        </p:nvSpPr>
        <p:spPr>
          <a:xfrm>
            <a:off x="609600" y="1668463"/>
            <a:ext cx="2595583" cy="461665"/>
          </a:xfrm>
          <a:prstGeom prst="rect">
            <a:avLst/>
          </a:prstGeom>
          <a:noFill/>
        </p:spPr>
        <p:txBody>
          <a:bodyPr wrap="none" rtlCol="0">
            <a:spAutoFit/>
          </a:bodyPr>
          <a:lstStyle/>
          <a:p>
            <a:pPr algn="r"/>
            <a:r>
              <a:rPr lang="en-US" sz="2400" dirty="0"/>
              <a:t>(The Far Point of)</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id="{24A84381-BF09-4706-9013-5153BF9B1133}"/>
              </a:ext>
            </a:extLst>
          </p:cNvPr>
          <p:cNvSpPr txBox="1">
            <a:spLocks noChangeArrowheads="1"/>
          </p:cNvSpPr>
          <p:nvPr/>
        </p:nvSpPr>
        <p:spPr bwMode="auto">
          <a:xfrm>
            <a:off x="381000" y="4724400"/>
            <a:ext cx="857157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dirty="0">
                <a:solidFill>
                  <a:srgbClr val="3333FF"/>
                </a:solidFill>
              </a:rPr>
              <a:t>…the far point of a hyperopic eye is </a:t>
            </a:r>
            <a:r>
              <a:rPr lang="en-US" altLang="en-US" sz="1800" b="1" i="1" dirty="0">
                <a:solidFill>
                  <a:srgbClr val="3333FF"/>
                </a:solidFill>
              </a:rPr>
              <a:t>behind</a:t>
            </a:r>
            <a:r>
              <a:rPr lang="en-US" altLang="en-US" sz="1800" b="1" dirty="0">
                <a:solidFill>
                  <a:srgbClr val="3333FF"/>
                </a:solidFill>
              </a:rPr>
              <a:t> the corneal plane</a:t>
            </a:r>
            <a:r>
              <a:rPr lang="en-US" altLang="en-US" sz="1800" dirty="0"/>
              <a:t>. </a:t>
            </a:r>
            <a:r>
              <a:rPr lang="en-US" altLang="en-US" sz="1800" dirty="0">
                <a:solidFill>
                  <a:srgbClr val="FF0000"/>
                </a:solidFill>
              </a:rPr>
              <a:t>It contributes </a:t>
            </a:r>
          </a:p>
          <a:p>
            <a:pPr eaLnBrk="1" hangingPunct="1">
              <a:spcBef>
                <a:spcPct val="0"/>
              </a:spcBef>
              <a:buClrTx/>
              <a:buSzTx/>
              <a:buFontTx/>
              <a:buNone/>
            </a:pPr>
            <a:r>
              <a:rPr lang="en-US" altLang="en-US" sz="1800" b="1" dirty="0">
                <a:solidFill>
                  <a:srgbClr val="FF0000"/>
                </a:solidFill>
              </a:rPr>
              <a:t>convergence</a:t>
            </a:r>
            <a:r>
              <a:rPr lang="en-US" altLang="en-US" sz="1800" dirty="0">
                <a:solidFill>
                  <a:srgbClr val="FF0000"/>
                </a:solidFill>
              </a:rPr>
              <a:t> to make up for the inadequate native convergence of the hyperopic </a:t>
            </a:r>
          </a:p>
          <a:p>
            <a:pPr eaLnBrk="1" hangingPunct="1">
              <a:spcBef>
                <a:spcPct val="0"/>
              </a:spcBef>
              <a:buClrTx/>
              <a:buSzTx/>
              <a:buFontTx/>
              <a:buNone/>
            </a:pPr>
            <a:r>
              <a:rPr lang="en-US" altLang="en-US" sz="1800" dirty="0">
                <a:solidFill>
                  <a:srgbClr val="FF0000"/>
                </a:solidFill>
              </a:rPr>
              <a:t>eye</a:t>
            </a:r>
            <a:r>
              <a:rPr lang="en-US" altLang="en-US" sz="1800" dirty="0"/>
              <a:t>. </a:t>
            </a:r>
          </a:p>
        </p:txBody>
      </p:sp>
      <p:grpSp>
        <p:nvGrpSpPr>
          <p:cNvPr id="38916" name="Group 4">
            <a:extLst>
              <a:ext uri="{FF2B5EF4-FFF2-40B4-BE49-F238E27FC236}">
                <a16:creationId xmlns:a16="http://schemas.microsoft.com/office/drawing/2014/main" id="{262FF880-C850-40C4-8E6A-12DA6A2C1C75}"/>
              </a:ext>
            </a:extLst>
          </p:cNvPr>
          <p:cNvGrpSpPr>
            <a:grpSpLocks/>
          </p:cNvGrpSpPr>
          <p:nvPr/>
        </p:nvGrpSpPr>
        <p:grpSpPr bwMode="auto">
          <a:xfrm>
            <a:off x="5638800" y="2743200"/>
            <a:ext cx="1752600" cy="1524000"/>
            <a:chOff x="2832" y="1728"/>
            <a:chExt cx="1104" cy="960"/>
          </a:xfrm>
        </p:grpSpPr>
        <p:sp>
          <p:nvSpPr>
            <p:cNvPr id="38934" name="Oval 5">
              <a:extLst>
                <a:ext uri="{FF2B5EF4-FFF2-40B4-BE49-F238E27FC236}">
                  <a16:creationId xmlns:a16="http://schemas.microsoft.com/office/drawing/2014/main" id="{91249800-ADCF-4E74-87DE-2110ACB87C18}"/>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35" name="Oval 6">
              <a:extLst>
                <a:ext uri="{FF2B5EF4-FFF2-40B4-BE49-F238E27FC236}">
                  <a16:creationId xmlns:a16="http://schemas.microsoft.com/office/drawing/2014/main" id="{7F989873-EFF7-464A-B80A-CB3D2EA5E602}"/>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36" name="AutoShape 7">
              <a:extLst>
                <a:ext uri="{FF2B5EF4-FFF2-40B4-BE49-F238E27FC236}">
                  <a16:creationId xmlns:a16="http://schemas.microsoft.com/office/drawing/2014/main" id="{918CA23F-18F1-42C4-9BAC-229B1E441AB2}"/>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37" name="AutoShape 8">
              <a:extLst>
                <a:ext uri="{FF2B5EF4-FFF2-40B4-BE49-F238E27FC236}">
                  <a16:creationId xmlns:a16="http://schemas.microsoft.com/office/drawing/2014/main" id="{BBEAC6C7-814D-4902-8AB9-DCEC041D6AE6}"/>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38917" name="Line 9">
            <a:extLst>
              <a:ext uri="{FF2B5EF4-FFF2-40B4-BE49-F238E27FC236}">
                <a16:creationId xmlns:a16="http://schemas.microsoft.com/office/drawing/2014/main" id="{5155A93C-A550-446B-9C9F-4FD92E518DCC}"/>
              </a:ext>
            </a:extLst>
          </p:cNvPr>
          <p:cNvSpPr>
            <a:spLocks noChangeShapeType="1"/>
          </p:cNvSpPr>
          <p:nvPr/>
        </p:nvSpPr>
        <p:spPr bwMode="auto">
          <a:xfrm>
            <a:off x="381000" y="2209800"/>
            <a:ext cx="5410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8" name="Line 10">
            <a:extLst>
              <a:ext uri="{FF2B5EF4-FFF2-40B4-BE49-F238E27FC236}">
                <a16:creationId xmlns:a16="http://schemas.microsoft.com/office/drawing/2014/main" id="{F6CCBEAD-A837-44CE-9164-21AECF3CF2A7}"/>
              </a:ext>
            </a:extLst>
          </p:cNvPr>
          <p:cNvSpPr>
            <a:spLocks noChangeShapeType="1"/>
          </p:cNvSpPr>
          <p:nvPr/>
        </p:nvSpPr>
        <p:spPr bwMode="auto">
          <a:xfrm flipV="1">
            <a:off x="381000" y="3962400"/>
            <a:ext cx="548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9" name="Text Box 11">
            <a:extLst>
              <a:ext uri="{FF2B5EF4-FFF2-40B4-BE49-F238E27FC236}">
                <a16:creationId xmlns:a16="http://schemas.microsoft.com/office/drawing/2014/main" id="{78918A88-F35D-45DB-B201-CC3668E1691A}"/>
              </a:ext>
            </a:extLst>
          </p:cNvPr>
          <p:cNvSpPr txBox="1">
            <a:spLocks noChangeArrowheads="1"/>
          </p:cNvSpPr>
          <p:nvPr/>
        </p:nvSpPr>
        <p:spPr bwMode="auto">
          <a:xfrm>
            <a:off x="3092450" y="1676400"/>
            <a:ext cx="292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t>The Hyperopic Eye</a:t>
            </a:r>
          </a:p>
        </p:txBody>
      </p:sp>
      <p:sp>
        <p:nvSpPr>
          <p:cNvPr id="38920" name="Line 12">
            <a:extLst>
              <a:ext uri="{FF2B5EF4-FFF2-40B4-BE49-F238E27FC236}">
                <a16:creationId xmlns:a16="http://schemas.microsoft.com/office/drawing/2014/main" id="{98AD5911-9D5D-49FC-B9BE-7CD1A4865B64}"/>
              </a:ext>
            </a:extLst>
          </p:cNvPr>
          <p:cNvSpPr>
            <a:spLocks noChangeShapeType="1"/>
          </p:cNvSpPr>
          <p:nvPr/>
        </p:nvSpPr>
        <p:spPr bwMode="auto">
          <a:xfrm>
            <a:off x="5715000" y="3048000"/>
            <a:ext cx="3048000" cy="45720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1" name="Line 13">
            <a:extLst>
              <a:ext uri="{FF2B5EF4-FFF2-40B4-BE49-F238E27FC236}">
                <a16:creationId xmlns:a16="http://schemas.microsoft.com/office/drawing/2014/main" id="{2E6F28E3-FA73-4F27-8388-7B2564394141}"/>
              </a:ext>
            </a:extLst>
          </p:cNvPr>
          <p:cNvSpPr>
            <a:spLocks noChangeShapeType="1"/>
          </p:cNvSpPr>
          <p:nvPr/>
        </p:nvSpPr>
        <p:spPr bwMode="auto">
          <a:xfrm flipV="1">
            <a:off x="5867400" y="3505200"/>
            <a:ext cx="2895600" cy="45720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2" name="Line 14">
            <a:extLst>
              <a:ext uri="{FF2B5EF4-FFF2-40B4-BE49-F238E27FC236}">
                <a16:creationId xmlns:a16="http://schemas.microsoft.com/office/drawing/2014/main" id="{A84B6EE2-A10E-4086-910C-5D5F7D561E23}"/>
              </a:ext>
            </a:extLst>
          </p:cNvPr>
          <p:cNvSpPr>
            <a:spLocks noChangeShapeType="1"/>
          </p:cNvSpPr>
          <p:nvPr/>
        </p:nvSpPr>
        <p:spPr bwMode="auto">
          <a:xfrm>
            <a:off x="5867400" y="3048000"/>
            <a:ext cx="1524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3" name="Line 15">
            <a:extLst>
              <a:ext uri="{FF2B5EF4-FFF2-40B4-BE49-F238E27FC236}">
                <a16:creationId xmlns:a16="http://schemas.microsoft.com/office/drawing/2014/main" id="{C04AF729-9415-4438-A433-A04941DBD1F6}"/>
              </a:ext>
            </a:extLst>
          </p:cNvPr>
          <p:cNvSpPr>
            <a:spLocks noChangeShapeType="1"/>
          </p:cNvSpPr>
          <p:nvPr/>
        </p:nvSpPr>
        <p:spPr bwMode="auto">
          <a:xfrm flipV="1">
            <a:off x="5867400" y="3505200"/>
            <a:ext cx="1524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4" name="Oval 16">
            <a:extLst>
              <a:ext uri="{FF2B5EF4-FFF2-40B4-BE49-F238E27FC236}">
                <a16:creationId xmlns:a16="http://schemas.microsoft.com/office/drawing/2014/main" id="{31E2373B-0BFB-4B71-9430-5B8C17096793}"/>
              </a:ext>
            </a:extLst>
          </p:cNvPr>
          <p:cNvSpPr>
            <a:spLocks noChangeArrowheads="1"/>
          </p:cNvSpPr>
          <p:nvPr/>
        </p:nvSpPr>
        <p:spPr bwMode="auto">
          <a:xfrm>
            <a:off x="8686800" y="3429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p>
        </p:txBody>
      </p:sp>
      <p:sp>
        <p:nvSpPr>
          <p:cNvPr id="38925" name="Text Box 17">
            <a:extLst>
              <a:ext uri="{FF2B5EF4-FFF2-40B4-BE49-F238E27FC236}">
                <a16:creationId xmlns:a16="http://schemas.microsoft.com/office/drawing/2014/main" id="{FF5D5239-640D-4057-85C0-43216E11993F}"/>
              </a:ext>
            </a:extLst>
          </p:cNvPr>
          <p:cNvSpPr txBox="1">
            <a:spLocks noChangeArrowheads="1"/>
          </p:cNvSpPr>
          <p:nvPr/>
        </p:nvSpPr>
        <p:spPr bwMode="auto">
          <a:xfrm>
            <a:off x="8382000" y="2535238"/>
            <a:ext cx="692150" cy="482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600" b="1" i="1"/>
              <a:t>Far</a:t>
            </a:r>
          </a:p>
          <a:p>
            <a:pPr algn="ctr" eaLnBrk="1" hangingPunct="1">
              <a:lnSpc>
                <a:spcPct val="80000"/>
              </a:lnSpc>
              <a:spcBef>
                <a:spcPct val="0"/>
              </a:spcBef>
              <a:buClrTx/>
              <a:buSzTx/>
              <a:buFontTx/>
              <a:buNone/>
            </a:pPr>
            <a:r>
              <a:rPr lang="en-US" altLang="en-US" sz="1600" b="1" i="1"/>
              <a:t>Point</a:t>
            </a:r>
          </a:p>
        </p:txBody>
      </p:sp>
      <p:sp>
        <p:nvSpPr>
          <p:cNvPr id="38926" name="Line 18">
            <a:extLst>
              <a:ext uri="{FF2B5EF4-FFF2-40B4-BE49-F238E27FC236}">
                <a16:creationId xmlns:a16="http://schemas.microsoft.com/office/drawing/2014/main" id="{D5DD1E6C-80AB-4644-ADC6-29219259E709}"/>
              </a:ext>
            </a:extLst>
          </p:cNvPr>
          <p:cNvSpPr>
            <a:spLocks noChangeShapeType="1"/>
          </p:cNvSpPr>
          <p:nvPr/>
        </p:nvSpPr>
        <p:spPr bwMode="auto">
          <a:xfrm>
            <a:off x="8763000" y="30480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7" name="WordArt 19">
            <a:extLst>
              <a:ext uri="{FF2B5EF4-FFF2-40B4-BE49-F238E27FC236}">
                <a16:creationId xmlns:a16="http://schemas.microsoft.com/office/drawing/2014/main" id="{423A76BA-F5A2-443D-8CAC-E50B33DFAB48}"/>
              </a:ext>
            </a:extLst>
          </p:cNvPr>
          <p:cNvSpPr>
            <a:spLocks noChangeArrowheads="1" noChangeShapeType="1" noTextEdit="1"/>
          </p:cNvSpPr>
          <p:nvPr/>
        </p:nvSpPr>
        <p:spPr bwMode="auto">
          <a:xfrm>
            <a:off x="1219200" y="3048000"/>
            <a:ext cx="4076700" cy="952500"/>
          </a:xfrm>
          <a:prstGeom prst="rect">
            <a:avLst/>
          </a:prstGeom>
        </p:spPr>
        <p:txBody>
          <a:bodyPr wrap="none" fromWordArt="1">
            <a:prstTxWarp prst="textFadeRight">
              <a:avLst>
                <a:gd name="adj" fmla="val 33333"/>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Converging light</a:t>
            </a:r>
          </a:p>
        </p:txBody>
      </p:sp>
      <p:sp>
        <p:nvSpPr>
          <p:cNvPr id="38930" name="Text Box 25">
            <a:extLst>
              <a:ext uri="{FF2B5EF4-FFF2-40B4-BE49-F238E27FC236}">
                <a16:creationId xmlns:a16="http://schemas.microsoft.com/office/drawing/2014/main" id="{42F5B1FD-1179-40A9-AD0E-71CEE158ABC7}"/>
              </a:ext>
            </a:extLst>
          </p:cNvPr>
          <p:cNvSpPr txBox="1">
            <a:spLocks noChangeArrowheads="1"/>
          </p:cNvSpPr>
          <p:nvPr/>
        </p:nvSpPr>
        <p:spPr bwMode="auto">
          <a:xfrm>
            <a:off x="6324600" y="4267200"/>
            <a:ext cx="2633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t>A and B are conjugate points</a:t>
            </a:r>
          </a:p>
        </p:txBody>
      </p:sp>
      <p:sp>
        <p:nvSpPr>
          <p:cNvPr id="38933" name="Slide Number Placeholder 1">
            <a:extLst>
              <a:ext uri="{FF2B5EF4-FFF2-40B4-BE49-F238E27FC236}">
                <a16:creationId xmlns:a16="http://schemas.microsoft.com/office/drawing/2014/main" id="{CC12E249-E269-4507-B42B-00D0FBFF6CF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CEA8E3D-8D4C-456D-8DF0-384EB0BF7BF0}" type="slidenum">
              <a:rPr lang="en-US" altLang="en-US" sz="1000"/>
              <a:pPr>
                <a:spcBef>
                  <a:spcPct val="0"/>
                </a:spcBef>
                <a:buClrTx/>
                <a:buSzTx/>
                <a:buFontTx/>
                <a:buNone/>
              </a:pPr>
              <a:t>36</a:t>
            </a:fld>
            <a:endParaRPr lang="en-US" altLang="en-US" sz="1000"/>
          </a:p>
        </p:txBody>
      </p:sp>
      <p:sp>
        <p:nvSpPr>
          <p:cNvPr id="22" name="Rectangle 2">
            <a:extLst>
              <a:ext uri="{FF2B5EF4-FFF2-40B4-BE49-F238E27FC236}">
                <a16:creationId xmlns:a16="http://schemas.microsoft.com/office/drawing/2014/main" id="{50DD7B87-7E82-4939-A673-CCADD3B346B9}"/>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23" name="Text Box 19">
            <a:extLst>
              <a:ext uri="{FF2B5EF4-FFF2-40B4-BE49-F238E27FC236}">
                <a16:creationId xmlns:a16="http://schemas.microsoft.com/office/drawing/2014/main" id="{8C7B1DF3-B799-4735-AA0E-433D74CAFEC5}"/>
              </a:ext>
            </a:extLst>
          </p:cNvPr>
          <p:cNvSpPr txBox="1">
            <a:spLocks noChangeArrowheads="1"/>
          </p:cNvSpPr>
          <p:nvPr/>
        </p:nvSpPr>
        <p:spPr bwMode="auto">
          <a:xfrm>
            <a:off x="5715000" y="2057400"/>
            <a:ext cx="3081293"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The hyperopic eye has too  little</a:t>
            </a:r>
          </a:p>
          <a:p>
            <a:pPr eaLnBrk="1" hangingPunct="1">
              <a:lnSpc>
                <a:spcPct val="90000"/>
              </a:lnSpc>
              <a:spcBef>
                <a:spcPct val="0"/>
              </a:spcBef>
              <a:buClrTx/>
              <a:buSzTx/>
              <a:buFontTx/>
              <a:buNone/>
            </a:pPr>
            <a:r>
              <a:rPr lang="en-US" altLang="en-US" sz="1600" i="1" dirty="0">
                <a:solidFill>
                  <a:srgbClr val="0000FF"/>
                </a:solidFill>
              </a:rPr>
              <a:t>converging power for its length</a:t>
            </a:r>
          </a:p>
        </p:txBody>
      </p:sp>
      <p:sp>
        <p:nvSpPr>
          <p:cNvPr id="24" name="TextBox 23">
            <a:extLst>
              <a:ext uri="{FF2B5EF4-FFF2-40B4-BE49-F238E27FC236}">
                <a16:creationId xmlns:a16="http://schemas.microsoft.com/office/drawing/2014/main" id="{142F8B17-5D84-4082-9423-692C9AF7C866}"/>
              </a:ext>
            </a:extLst>
          </p:cNvPr>
          <p:cNvSpPr txBox="1"/>
          <p:nvPr/>
        </p:nvSpPr>
        <p:spPr>
          <a:xfrm>
            <a:off x="609600" y="1668463"/>
            <a:ext cx="2595583" cy="461665"/>
          </a:xfrm>
          <a:prstGeom prst="rect">
            <a:avLst/>
          </a:prstGeom>
          <a:noFill/>
        </p:spPr>
        <p:txBody>
          <a:bodyPr wrap="none" rtlCol="0">
            <a:spAutoFit/>
          </a:bodyPr>
          <a:lstStyle/>
          <a:p>
            <a:pPr algn="r"/>
            <a:r>
              <a:rPr lang="en-US" sz="2400" dirty="0"/>
              <a:t>(The Far Point of)</a:t>
            </a:r>
          </a:p>
        </p:txBody>
      </p:sp>
    </p:spTree>
    <p:extLst>
      <p:ext uri="{BB962C8B-B14F-4D97-AF65-F5344CB8AC3E}">
        <p14:creationId xmlns:p14="http://schemas.microsoft.com/office/powerpoint/2010/main" val="100429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id="{24A84381-BF09-4706-9013-5153BF9B1133}"/>
              </a:ext>
            </a:extLst>
          </p:cNvPr>
          <p:cNvSpPr txBox="1">
            <a:spLocks noChangeArrowheads="1"/>
          </p:cNvSpPr>
          <p:nvPr/>
        </p:nvSpPr>
        <p:spPr bwMode="auto">
          <a:xfrm>
            <a:off x="381000" y="4724400"/>
            <a:ext cx="857157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dirty="0">
                <a:solidFill>
                  <a:srgbClr val="3333FF"/>
                </a:solidFill>
              </a:rPr>
              <a:t>…the far point of a hyperopic eye is </a:t>
            </a:r>
            <a:r>
              <a:rPr lang="en-US" altLang="en-US" sz="1800" b="1" i="1" dirty="0">
                <a:solidFill>
                  <a:srgbClr val="3333FF"/>
                </a:solidFill>
              </a:rPr>
              <a:t>behind</a:t>
            </a:r>
            <a:r>
              <a:rPr lang="en-US" altLang="en-US" sz="1800" b="1" dirty="0">
                <a:solidFill>
                  <a:srgbClr val="3333FF"/>
                </a:solidFill>
              </a:rPr>
              <a:t> the corneal plane</a:t>
            </a:r>
            <a:r>
              <a:rPr lang="en-US" altLang="en-US" sz="1800" dirty="0"/>
              <a:t>. </a:t>
            </a:r>
            <a:r>
              <a:rPr lang="en-US" altLang="en-US" sz="1800" dirty="0">
                <a:solidFill>
                  <a:srgbClr val="FF0000"/>
                </a:solidFill>
              </a:rPr>
              <a:t>It contributes </a:t>
            </a:r>
          </a:p>
          <a:p>
            <a:pPr eaLnBrk="1" hangingPunct="1">
              <a:spcBef>
                <a:spcPct val="0"/>
              </a:spcBef>
              <a:buClrTx/>
              <a:buSzTx/>
              <a:buFontTx/>
              <a:buNone/>
            </a:pPr>
            <a:r>
              <a:rPr lang="en-US" altLang="en-US" sz="1800" b="1" dirty="0">
                <a:solidFill>
                  <a:srgbClr val="FF0000"/>
                </a:solidFill>
              </a:rPr>
              <a:t>convergence</a:t>
            </a:r>
            <a:r>
              <a:rPr lang="en-US" altLang="en-US" sz="1800" dirty="0">
                <a:solidFill>
                  <a:srgbClr val="FF0000"/>
                </a:solidFill>
              </a:rPr>
              <a:t> to make up for the inadequate native convergence of the hyperopic </a:t>
            </a:r>
          </a:p>
          <a:p>
            <a:pPr eaLnBrk="1" hangingPunct="1">
              <a:spcBef>
                <a:spcPct val="0"/>
              </a:spcBef>
              <a:buClrTx/>
              <a:buSzTx/>
              <a:buFontTx/>
              <a:buNone/>
            </a:pPr>
            <a:r>
              <a:rPr lang="en-US" altLang="en-US" sz="1800" dirty="0">
                <a:solidFill>
                  <a:srgbClr val="FF0000"/>
                </a:solidFill>
              </a:rPr>
              <a:t>eye</a:t>
            </a:r>
            <a:r>
              <a:rPr lang="en-US" altLang="en-US" sz="1800" dirty="0"/>
              <a:t>. Thus, rays associated with the far point end up sharply focused at the retina.</a:t>
            </a:r>
          </a:p>
        </p:txBody>
      </p:sp>
      <p:grpSp>
        <p:nvGrpSpPr>
          <p:cNvPr id="38916" name="Group 4">
            <a:extLst>
              <a:ext uri="{FF2B5EF4-FFF2-40B4-BE49-F238E27FC236}">
                <a16:creationId xmlns:a16="http://schemas.microsoft.com/office/drawing/2014/main" id="{262FF880-C850-40C4-8E6A-12DA6A2C1C75}"/>
              </a:ext>
            </a:extLst>
          </p:cNvPr>
          <p:cNvGrpSpPr>
            <a:grpSpLocks/>
          </p:cNvGrpSpPr>
          <p:nvPr/>
        </p:nvGrpSpPr>
        <p:grpSpPr bwMode="auto">
          <a:xfrm>
            <a:off x="5638800" y="2743200"/>
            <a:ext cx="1752600" cy="1524000"/>
            <a:chOff x="2832" y="1728"/>
            <a:chExt cx="1104" cy="960"/>
          </a:xfrm>
        </p:grpSpPr>
        <p:sp>
          <p:nvSpPr>
            <p:cNvPr id="38934" name="Oval 5">
              <a:extLst>
                <a:ext uri="{FF2B5EF4-FFF2-40B4-BE49-F238E27FC236}">
                  <a16:creationId xmlns:a16="http://schemas.microsoft.com/office/drawing/2014/main" id="{91249800-ADCF-4E74-87DE-2110ACB87C18}"/>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35" name="Oval 6">
              <a:extLst>
                <a:ext uri="{FF2B5EF4-FFF2-40B4-BE49-F238E27FC236}">
                  <a16:creationId xmlns:a16="http://schemas.microsoft.com/office/drawing/2014/main" id="{7F989873-EFF7-464A-B80A-CB3D2EA5E602}"/>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36" name="AutoShape 7">
              <a:extLst>
                <a:ext uri="{FF2B5EF4-FFF2-40B4-BE49-F238E27FC236}">
                  <a16:creationId xmlns:a16="http://schemas.microsoft.com/office/drawing/2014/main" id="{918CA23F-18F1-42C4-9BAC-229B1E441AB2}"/>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37" name="AutoShape 8">
              <a:extLst>
                <a:ext uri="{FF2B5EF4-FFF2-40B4-BE49-F238E27FC236}">
                  <a16:creationId xmlns:a16="http://schemas.microsoft.com/office/drawing/2014/main" id="{BBEAC6C7-814D-4902-8AB9-DCEC041D6AE6}"/>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38917" name="Line 9">
            <a:extLst>
              <a:ext uri="{FF2B5EF4-FFF2-40B4-BE49-F238E27FC236}">
                <a16:creationId xmlns:a16="http://schemas.microsoft.com/office/drawing/2014/main" id="{5155A93C-A550-446B-9C9F-4FD92E518DCC}"/>
              </a:ext>
            </a:extLst>
          </p:cNvPr>
          <p:cNvSpPr>
            <a:spLocks noChangeShapeType="1"/>
          </p:cNvSpPr>
          <p:nvPr/>
        </p:nvSpPr>
        <p:spPr bwMode="auto">
          <a:xfrm>
            <a:off x="381000" y="2209800"/>
            <a:ext cx="5410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8" name="Line 10">
            <a:extLst>
              <a:ext uri="{FF2B5EF4-FFF2-40B4-BE49-F238E27FC236}">
                <a16:creationId xmlns:a16="http://schemas.microsoft.com/office/drawing/2014/main" id="{F6CCBEAD-A837-44CE-9164-21AECF3CF2A7}"/>
              </a:ext>
            </a:extLst>
          </p:cNvPr>
          <p:cNvSpPr>
            <a:spLocks noChangeShapeType="1"/>
          </p:cNvSpPr>
          <p:nvPr/>
        </p:nvSpPr>
        <p:spPr bwMode="auto">
          <a:xfrm flipV="1">
            <a:off x="381000" y="3962400"/>
            <a:ext cx="548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9" name="Text Box 11">
            <a:extLst>
              <a:ext uri="{FF2B5EF4-FFF2-40B4-BE49-F238E27FC236}">
                <a16:creationId xmlns:a16="http://schemas.microsoft.com/office/drawing/2014/main" id="{78918A88-F35D-45DB-B201-CC3668E1691A}"/>
              </a:ext>
            </a:extLst>
          </p:cNvPr>
          <p:cNvSpPr txBox="1">
            <a:spLocks noChangeArrowheads="1"/>
          </p:cNvSpPr>
          <p:nvPr/>
        </p:nvSpPr>
        <p:spPr bwMode="auto">
          <a:xfrm>
            <a:off x="3092450" y="1676400"/>
            <a:ext cx="292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t>The Hyperopic Eye</a:t>
            </a:r>
          </a:p>
        </p:txBody>
      </p:sp>
      <p:sp>
        <p:nvSpPr>
          <p:cNvPr id="38920" name="Line 12">
            <a:extLst>
              <a:ext uri="{FF2B5EF4-FFF2-40B4-BE49-F238E27FC236}">
                <a16:creationId xmlns:a16="http://schemas.microsoft.com/office/drawing/2014/main" id="{98AD5911-9D5D-49FC-B9BE-7CD1A4865B64}"/>
              </a:ext>
            </a:extLst>
          </p:cNvPr>
          <p:cNvSpPr>
            <a:spLocks noChangeShapeType="1"/>
          </p:cNvSpPr>
          <p:nvPr/>
        </p:nvSpPr>
        <p:spPr bwMode="auto">
          <a:xfrm>
            <a:off x="5715000" y="3048000"/>
            <a:ext cx="3048000" cy="45720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1" name="Line 13">
            <a:extLst>
              <a:ext uri="{FF2B5EF4-FFF2-40B4-BE49-F238E27FC236}">
                <a16:creationId xmlns:a16="http://schemas.microsoft.com/office/drawing/2014/main" id="{2E6F28E3-FA73-4F27-8388-7B2564394141}"/>
              </a:ext>
            </a:extLst>
          </p:cNvPr>
          <p:cNvSpPr>
            <a:spLocks noChangeShapeType="1"/>
          </p:cNvSpPr>
          <p:nvPr/>
        </p:nvSpPr>
        <p:spPr bwMode="auto">
          <a:xfrm flipV="1">
            <a:off x="5867400" y="3505200"/>
            <a:ext cx="2895600" cy="45720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2" name="Line 14">
            <a:extLst>
              <a:ext uri="{FF2B5EF4-FFF2-40B4-BE49-F238E27FC236}">
                <a16:creationId xmlns:a16="http://schemas.microsoft.com/office/drawing/2014/main" id="{A84B6EE2-A10E-4086-910C-5D5F7D561E23}"/>
              </a:ext>
            </a:extLst>
          </p:cNvPr>
          <p:cNvSpPr>
            <a:spLocks noChangeShapeType="1"/>
          </p:cNvSpPr>
          <p:nvPr/>
        </p:nvSpPr>
        <p:spPr bwMode="auto">
          <a:xfrm>
            <a:off x="5867400" y="3048000"/>
            <a:ext cx="1524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3" name="Line 15">
            <a:extLst>
              <a:ext uri="{FF2B5EF4-FFF2-40B4-BE49-F238E27FC236}">
                <a16:creationId xmlns:a16="http://schemas.microsoft.com/office/drawing/2014/main" id="{C04AF729-9415-4438-A433-A04941DBD1F6}"/>
              </a:ext>
            </a:extLst>
          </p:cNvPr>
          <p:cNvSpPr>
            <a:spLocks noChangeShapeType="1"/>
          </p:cNvSpPr>
          <p:nvPr/>
        </p:nvSpPr>
        <p:spPr bwMode="auto">
          <a:xfrm flipV="1">
            <a:off x="5867400" y="3505200"/>
            <a:ext cx="1524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4" name="Oval 16">
            <a:extLst>
              <a:ext uri="{FF2B5EF4-FFF2-40B4-BE49-F238E27FC236}">
                <a16:creationId xmlns:a16="http://schemas.microsoft.com/office/drawing/2014/main" id="{31E2373B-0BFB-4B71-9430-5B8C17096793}"/>
              </a:ext>
            </a:extLst>
          </p:cNvPr>
          <p:cNvSpPr>
            <a:spLocks noChangeArrowheads="1"/>
          </p:cNvSpPr>
          <p:nvPr/>
        </p:nvSpPr>
        <p:spPr bwMode="auto">
          <a:xfrm>
            <a:off x="8686800" y="3429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p>
        </p:txBody>
      </p:sp>
      <p:sp>
        <p:nvSpPr>
          <p:cNvPr id="38925" name="Text Box 17">
            <a:extLst>
              <a:ext uri="{FF2B5EF4-FFF2-40B4-BE49-F238E27FC236}">
                <a16:creationId xmlns:a16="http://schemas.microsoft.com/office/drawing/2014/main" id="{FF5D5239-640D-4057-85C0-43216E11993F}"/>
              </a:ext>
            </a:extLst>
          </p:cNvPr>
          <p:cNvSpPr txBox="1">
            <a:spLocks noChangeArrowheads="1"/>
          </p:cNvSpPr>
          <p:nvPr/>
        </p:nvSpPr>
        <p:spPr bwMode="auto">
          <a:xfrm>
            <a:off x="8382000" y="2535238"/>
            <a:ext cx="692150" cy="482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600" b="1" i="1"/>
              <a:t>Far</a:t>
            </a:r>
          </a:p>
          <a:p>
            <a:pPr algn="ctr" eaLnBrk="1" hangingPunct="1">
              <a:lnSpc>
                <a:spcPct val="80000"/>
              </a:lnSpc>
              <a:spcBef>
                <a:spcPct val="0"/>
              </a:spcBef>
              <a:buClrTx/>
              <a:buSzTx/>
              <a:buFontTx/>
              <a:buNone/>
            </a:pPr>
            <a:r>
              <a:rPr lang="en-US" altLang="en-US" sz="1600" b="1" i="1"/>
              <a:t>Point</a:t>
            </a:r>
          </a:p>
        </p:txBody>
      </p:sp>
      <p:sp>
        <p:nvSpPr>
          <p:cNvPr id="38926" name="Line 18">
            <a:extLst>
              <a:ext uri="{FF2B5EF4-FFF2-40B4-BE49-F238E27FC236}">
                <a16:creationId xmlns:a16="http://schemas.microsoft.com/office/drawing/2014/main" id="{D5DD1E6C-80AB-4644-ADC6-29219259E709}"/>
              </a:ext>
            </a:extLst>
          </p:cNvPr>
          <p:cNvSpPr>
            <a:spLocks noChangeShapeType="1"/>
          </p:cNvSpPr>
          <p:nvPr/>
        </p:nvSpPr>
        <p:spPr bwMode="auto">
          <a:xfrm>
            <a:off x="8763000" y="30480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7" name="WordArt 19">
            <a:extLst>
              <a:ext uri="{FF2B5EF4-FFF2-40B4-BE49-F238E27FC236}">
                <a16:creationId xmlns:a16="http://schemas.microsoft.com/office/drawing/2014/main" id="{423A76BA-F5A2-443D-8CAC-E50B33DFAB48}"/>
              </a:ext>
            </a:extLst>
          </p:cNvPr>
          <p:cNvSpPr>
            <a:spLocks noChangeArrowheads="1" noChangeShapeType="1" noTextEdit="1"/>
          </p:cNvSpPr>
          <p:nvPr/>
        </p:nvSpPr>
        <p:spPr bwMode="auto">
          <a:xfrm>
            <a:off x="1219200" y="3048000"/>
            <a:ext cx="4076700" cy="952500"/>
          </a:xfrm>
          <a:prstGeom prst="rect">
            <a:avLst/>
          </a:prstGeom>
        </p:spPr>
        <p:txBody>
          <a:bodyPr wrap="none" fromWordArt="1">
            <a:prstTxWarp prst="textFadeRight">
              <a:avLst>
                <a:gd name="adj" fmla="val 33333"/>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Converging light</a:t>
            </a:r>
          </a:p>
        </p:txBody>
      </p:sp>
      <p:sp>
        <p:nvSpPr>
          <p:cNvPr id="38930" name="Text Box 25">
            <a:extLst>
              <a:ext uri="{FF2B5EF4-FFF2-40B4-BE49-F238E27FC236}">
                <a16:creationId xmlns:a16="http://schemas.microsoft.com/office/drawing/2014/main" id="{42F5B1FD-1179-40A9-AD0E-71CEE158ABC7}"/>
              </a:ext>
            </a:extLst>
          </p:cNvPr>
          <p:cNvSpPr txBox="1">
            <a:spLocks noChangeArrowheads="1"/>
          </p:cNvSpPr>
          <p:nvPr/>
        </p:nvSpPr>
        <p:spPr bwMode="auto">
          <a:xfrm>
            <a:off x="6324600" y="4267200"/>
            <a:ext cx="2633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t>A and B are conjugate points</a:t>
            </a:r>
          </a:p>
        </p:txBody>
      </p:sp>
      <p:sp>
        <p:nvSpPr>
          <p:cNvPr id="38933" name="Slide Number Placeholder 1">
            <a:extLst>
              <a:ext uri="{FF2B5EF4-FFF2-40B4-BE49-F238E27FC236}">
                <a16:creationId xmlns:a16="http://schemas.microsoft.com/office/drawing/2014/main" id="{CC12E249-E269-4507-B42B-00D0FBFF6CF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CEA8E3D-8D4C-456D-8DF0-384EB0BF7BF0}" type="slidenum">
              <a:rPr lang="en-US" altLang="en-US" sz="1000"/>
              <a:pPr>
                <a:spcBef>
                  <a:spcPct val="0"/>
                </a:spcBef>
                <a:buClrTx/>
                <a:buSzTx/>
                <a:buFontTx/>
                <a:buNone/>
              </a:pPr>
              <a:t>37</a:t>
            </a:fld>
            <a:endParaRPr lang="en-US" altLang="en-US" sz="1000"/>
          </a:p>
        </p:txBody>
      </p:sp>
      <p:sp>
        <p:nvSpPr>
          <p:cNvPr id="22" name="Rectangle 2">
            <a:extLst>
              <a:ext uri="{FF2B5EF4-FFF2-40B4-BE49-F238E27FC236}">
                <a16:creationId xmlns:a16="http://schemas.microsoft.com/office/drawing/2014/main" id="{EEC7A0F9-1FA5-42AE-954D-73A58E5480FE}"/>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23" name="Text Box 19">
            <a:extLst>
              <a:ext uri="{FF2B5EF4-FFF2-40B4-BE49-F238E27FC236}">
                <a16:creationId xmlns:a16="http://schemas.microsoft.com/office/drawing/2014/main" id="{3F5F9B3E-50C2-4FC9-BBE2-F1FC4C68C5AB}"/>
              </a:ext>
            </a:extLst>
          </p:cNvPr>
          <p:cNvSpPr txBox="1">
            <a:spLocks noChangeArrowheads="1"/>
          </p:cNvSpPr>
          <p:nvPr/>
        </p:nvSpPr>
        <p:spPr bwMode="auto">
          <a:xfrm>
            <a:off x="5715000" y="2057400"/>
            <a:ext cx="3081293"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The hyperopic eye has too  little</a:t>
            </a:r>
          </a:p>
          <a:p>
            <a:pPr eaLnBrk="1" hangingPunct="1">
              <a:lnSpc>
                <a:spcPct val="90000"/>
              </a:lnSpc>
              <a:spcBef>
                <a:spcPct val="0"/>
              </a:spcBef>
              <a:buClrTx/>
              <a:buSzTx/>
              <a:buFontTx/>
              <a:buNone/>
            </a:pPr>
            <a:r>
              <a:rPr lang="en-US" altLang="en-US" sz="1600" i="1" dirty="0">
                <a:solidFill>
                  <a:srgbClr val="0000FF"/>
                </a:solidFill>
              </a:rPr>
              <a:t>converging power for its length</a:t>
            </a:r>
          </a:p>
        </p:txBody>
      </p:sp>
      <p:sp>
        <p:nvSpPr>
          <p:cNvPr id="24" name="TextBox 23">
            <a:extLst>
              <a:ext uri="{FF2B5EF4-FFF2-40B4-BE49-F238E27FC236}">
                <a16:creationId xmlns:a16="http://schemas.microsoft.com/office/drawing/2014/main" id="{F5DBD719-F8FF-4960-A25F-659D430AA228}"/>
              </a:ext>
            </a:extLst>
          </p:cNvPr>
          <p:cNvSpPr txBox="1"/>
          <p:nvPr/>
        </p:nvSpPr>
        <p:spPr>
          <a:xfrm>
            <a:off x="609600" y="1668463"/>
            <a:ext cx="2595583" cy="461665"/>
          </a:xfrm>
          <a:prstGeom prst="rect">
            <a:avLst/>
          </a:prstGeom>
          <a:noFill/>
        </p:spPr>
        <p:txBody>
          <a:bodyPr wrap="none" rtlCol="0">
            <a:spAutoFit/>
          </a:bodyPr>
          <a:lstStyle/>
          <a:p>
            <a:pPr algn="r"/>
            <a:r>
              <a:rPr lang="en-US" sz="2400" dirty="0"/>
              <a:t>(The Far Point of)</a:t>
            </a:r>
          </a:p>
        </p:txBody>
      </p:sp>
    </p:spTree>
    <p:extLst>
      <p:ext uri="{BB962C8B-B14F-4D97-AF65-F5344CB8AC3E}">
        <p14:creationId xmlns:p14="http://schemas.microsoft.com/office/powerpoint/2010/main" val="750497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95873CF-F4CC-49FF-A717-376F8D97B27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000999" y="3076134"/>
            <a:ext cx="1139411" cy="967001"/>
          </a:xfrm>
          <a:prstGeom prst="rect">
            <a:avLst/>
          </a:prstGeom>
        </p:spPr>
      </p:pic>
      <p:sp>
        <p:nvSpPr>
          <p:cNvPr id="38914" name="Text Box 2">
            <a:extLst>
              <a:ext uri="{FF2B5EF4-FFF2-40B4-BE49-F238E27FC236}">
                <a16:creationId xmlns:a16="http://schemas.microsoft.com/office/drawing/2014/main" id="{24A84381-BF09-4706-9013-5153BF9B1133}"/>
              </a:ext>
            </a:extLst>
          </p:cNvPr>
          <p:cNvSpPr txBox="1">
            <a:spLocks noChangeArrowheads="1"/>
          </p:cNvSpPr>
          <p:nvPr/>
        </p:nvSpPr>
        <p:spPr bwMode="auto">
          <a:xfrm>
            <a:off x="381000" y="4724400"/>
            <a:ext cx="857726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dirty="0">
                <a:solidFill>
                  <a:schemeClr val="bg1">
                    <a:lumMod val="75000"/>
                  </a:schemeClr>
                </a:solidFill>
              </a:rPr>
              <a:t>…the far point of a hyperopic eye is </a:t>
            </a:r>
            <a:r>
              <a:rPr lang="en-US" altLang="en-US" sz="1800" b="1" i="1" dirty="0">
                <a:solidFill>
                  <a:schemeClr val="bg1">
                    <a:lumMod val="75000"/>
                  </a:schemeClr>
                </a:solidFill>
              </a:rPr>
              <a:t>behind</a:t>
            </a:r>
            <a:r>
              <a:rPr lang="en-US" altLang="en-US" sz="1800" b="1" dirty="0">
                <a:solidFill>
                  <a:schemeClr val="bg1">
                    <a:lumMod val="75000"/>
                  </a:schemeClr>
                </a:solidFill>
              </a:rPr>
              <a:t> the corneal plane</a:t>
            </a:r>
            <a:r>
              <a:rPr lang="en-US" altLang="en-US" sz="1800" dirty="0">
                <a:solidFill>
                  <a:schemeClr val="bg1">
                    <a:lumMod val="75000"/>
                  </a:schemeClr>
                </a:solidFill>
              </a:rPr>
              <a:t>. It contributes </a:t>
            </a:r>
          </a:p>
          <a:p>
            <a:pPr eaLnBrk="1" hangingPunct="1">
              <a:spcBef>
                <a:spcPct val="0"/>
              </a:spcBef>
              <a:buClrTx/>
              <a:buSzTx/>
              <a:buFontTx/>
              <a:buNone/>
            </a:pPr>
            <a:r>
              <a:rPr lang="en-US" altLang="en-US" sz="1800" b="1" dirty="0">
                <a:solidFill>
                  <a:schemeClr val="bg1">
                    <a:lumMod val="75000"/>
                  </a:schemeClr>
                </a:solidFill>
              </a:rPr>
              <a:t>convergence</a:t>
            </a:r>
            <a:r>
              <a:rPr lang="en-US" altLang="en-US" sz="1800" dirty="0">
                <a:solidFill>
                  <a:schemeClr val="bg1">
                    <a:lumMod val="75000"/>
                  </a:schemeClr>
                </a:solidFill>
              </a:rPr>
              <a:t> to make up for the inadequate native convergence of the hyperopic </a:t>
            </a:r>
          </a:p>
          <a:p>
            <a:pPr eaLnBrk="1" hangingPunct="1">
              <a:spcBef>
                <a:spcPct val="0"/>
              </a:spcBef>
              <a:buClrTx/>
              <a:buSzTx/>
              <a:buFontTx/>
              <a:buNone/>
            </a:pPr>
            <a:r>
              <a:rPr lang="en-US" altLang="en-US" sz="1800" dirty="0">
                <a:solidFill>
                  <a:schemeClr val="bg1">
                    <a:lumMod val="75000"/>
                  </a:schemeClr>
                </a:solidFill>
              </a:rPr>
              <a:t>eye. Thus, rays associated with the far point end up sharply focused at the retina.</a:t>
            </a:r>
          </a:p>
          <a:p>
            <a:pPr eaLnBrk="1" hangingPunct="1">
              <a:spcBef>
                <a:spcPct val="0"/>
              </a:spcBef>
              <a:buClrTx/>
              <a:buSzTx/>
              <a:buFontTx/>
              <a:buNone/>
            </a:pPr>
            <a:r>
              <a:rPr lang="en-US" altLang="en-US" sz="1800" dirty="0">
                <a:solidFill>
                  <a:srgbClr val="0000FF"/>
                </a:solidFill>
              </a:rPr>
              <a:t>Don’t get it twisted—hyperopes can’t actually see behind their heads. (Do I really have to say that?)</a:t>
            </a:r>
            <a:endParaRPr lang="en-US" altLang="en-US" sz="1800" dirty="0"/>
          </a:p>
        </p:txBody>
      </p:sp>
      <p:grpSp>
        <p:nvGrpSpPr>
          <p:cNvPr id="38916" name="Group 4">
            <a:extLst>
              <a:ext uri="{FF2B5EF4-FFF2-40B4-BE49-F238E27FC236}">
                <a16:creationId xmlns:a16="http://schemas.microsoft.com/office/drawing/2014/main" id="{262FF880-C850-40C4-8E6A-12DA6A2C1C75}"/>
              </a:ext>
            </a:extLst>
          </p:cNvPr>
          <p:cNvGrpSpPr>
            <a:grpSpLocks/>
          </p:cNvGrpSpPr>
          <p:nvPr/>
        </p:nvGrpSpPr>
        <p:grpSpPr bwMode="auto">
          <a:xfrm>
            <a:off x="5638800" y="2743200"/>
            <a:ext cx="1752600" cy="1524000"/>
            <a:chOff x="2832" y="1728"/>
            <a:chExt cx="1104" cy="960"/>
          </a:xfrm>
        </p:grpSpPr>
        <p:sp>
          <p:nvSpPr>
            <p:cNvPr id="38934" name="Oval 5">
              <a:extLst>
                <a:ext uri="{FF2B5EF4-FFF2-40B4-BE49-F238E27FC236}">
                  <a16:creationId xmlns:a16="http://schemas.microsoft.com/office/drawing/2014/main" id="{91249800-ADCF-4E74-87DE-2110ACB87C18}"/>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35" name="Oval 6">
              <a:extLst>
                <a:ext uri="{FF2B5EF4-FFF2-40B4-BE49-F238E27FC236}">
                  <a16:creationId xmlns:a16="http://schemas.microsoft.com/office/drawing/2014/main" id="{7F989873-EFF7-464A-B80A-CB3D2EA5E602}"/>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36" name="AutoShape 7">
              <a:extLst>
                <a:ext uri="{FF2B5EF4-FFF2-40B4-BE49-F238E27FC236}">
                  <a16:creationId xmlns:a16="http://schemas.microsoft.com/office/drawing/2014/main" id="{918CA23F-18F1-42C4-9BAC-229B1E441AB2}"/>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37" name="AutoShape 8">
              <a:extLst>
                <a:ext uri="{FF2B5EF4-FFF2-40B4-BE49-F238E27FC236}">
                  <a16:creationId xmlns:a16="http://schemas.microsoft.com/office/drawing/2014/main" id="{BBEAC6C7-814D-4902-8AB9-DCEC041D6AE6}"/>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38917" name="Line 9">
            <a:extLst>
              <a:ext uri="{FF2B5EF4-FFF2-40B4-BE49-F238E27FC236}">
                <a16:creationId xmlns:a16="http://schemas.microsoft.com/office/drawing/2014/main" id="{5155A93C-A550-446B-9C9F-4FD92E518DCC}"/>
              </a:ext>
            </a:extLst>
          </p:cNvPr>
          <p:cNvSpPr>
            <a:spLocks noChangeShapeType="1"/>
          </p:cNvSpPr>
          <p:nvPr/>
        </p:nvSpPr>
        <p:spPr bwMode="auto">
          <a:xfrm>
            <a:off x="381000" y="2209800"/>
            <a:ext cx="5410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8" name="Line 10">
            <a:extLst>
              <a:ext uri="{FF2B5EF4-FFF2-40B4-BE49-F238E27FC236}">
                <a16:creationId xmlns:a16="http://schemas.microsoft.com/office/drawing/2014/main" id="{F6CCBEAD-A837-44CE-9164-21AECF3CF2A7}"/>
              </a:ext>
            </a:extLst>
          </p:cNvPr>
          <p:cNvSpPr>
            <a:spLocks noChangeShapeType="1"/>
          </p:cNvSpPr>
          <p:nvPr/>
        </p:nvSpPr>
        <p:spPr bwMode="auto">
          <a:xfrm flipV="1">
            <a:off x="381000" y="3962400"/>
            <a:ext cx="548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9" name="Text Box 11">
            <a:extLst>
              <a:ext uri="{FF2B5EF4-FFF2-40B4-BE49-F238E27FC236}">
                <a16:creationId xmlns:a16="http://schemas.microsoft.com/office/drawing/2014/main" id="{78918A88-F35D-45DB-B201-CC3668E1691A}"/>
              </a:ext>
            </a:extLst>
          </p:cNvPr>
          <p:cNvSpPr txBox="1">
            <a:spLocks noChangeArrowheads="1"/>
          </p:cNvSpPr>
          <p:nvPr/>
        </p:nvSpPr>
        <p:spPr bwMode="auto">
          <a:xfrm>
            <a:off x="3092450" y="1676400"/>
            <a:ext cx="292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t>The Hyperopic Eye</a:t>
            </a:r>
          </a:p>
        </p:txBody>
      </p:sp>
      <p:sp>
        <p:nvSpPr>
          <p:cNvPr id="38920" name="Line 12">
            <a:extLst>
              <a:ext uri="{FF2B5EF4-FFF2-40B4-BE49-F238E27FC236}">
                <a16:creationId xmlns:a16="http://schemas.microsoft.com/office/drawing/2014/main" id="{98AD5911-9D5D-49FC-B9BE-7CD1A4865B64}"/>
              </a:ext>
            </a:extLst>
          </p:cNvPr>
          <p:cNvSpPr>
            <a:spLocks noChangeShapeType="1"/>
          </p:cNvSpPr>
          <p:nvPr/>
        </p:nvSpPr>
        <p:spPr bwMode="auto">
          <a:xfrm>
            <a:off x="5715000" y="3048000"/>
            <a:ext cx="3048000" cy="45720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1" name="Line 13">
            <a:extLst>
              <a:ext uri="{FF2B5EF4-FFF2-40B4-BE49-F238E27FC236}">
                <a16:creationId xmlns:a16="http://schemas.microsoft.com/office/drawing/2014/main" id="{2E6F28E3-FA73-4F27-8388-7B2564394141}"/>
              </a:ext>
            </a:extLst>
          </p:cNvPr>
          <p:cNvSpPr>
            <a:spLocks noChangeShapeType="1"/>
          </p:cNvSpPr>
          <p:nvPr/>
        </p:nvSpPr>
        <p:spPr bwMode="auto">
          <a:xfrm flipV="1">
            <a:off x="5867400" y="3505200"/>
            <a:ext cx="2895600" cy="45720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2" name="Line 14">
            <a:extLst>
              <a:ext uri="{FF2B5EF4-FFF2-40B4-BE49-F238E27FC236}">
                <a16:creationId xmlns:a16="http://schemas.microsoft.com/office/drawing/2014/main" id="{A84B6EE2-A10E-4086-910C-5D5F7D561E23}"/>
              </a:ext>
            </a:extLst>
          </p:cNvPr>
          <p:cNvSpPr>
            <a:spLocks noChangeShapeType="1"/>
          </p:cNvSpPr>
          <p:nvPr/>
        </p:nvSpPr>
        <p:spPr bwMode="auto">
          <a:xfrm>
            <a:off x="5867400" y="3048000"/>
            <a:ext cx="1524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3" name="Line 15">
            <a:extLst>
              <a:ext uri="{FF2B5EF4-FFF2-40B4-BE49-F238E27FC236}">
                <a16:creationId xmlns:a16="http://schemas.microsoft.com/office/drawing/2014/main" id="{C04AF729-9415-4438-A433-A04941DBD1F6}"/>
              </a:ext>
            </a:extLst>
          </p:cNvPr>
          <p:cNvSpPr>
            <a:spLocks noChangeShapeType="1"/>
          </p:cNvSpPr>
          <p:nvPr/>
        </p:nvSpPr>
        <p:spPr bwMode="auto">
          <a:xfrm flipV="1">
            <a:off x="5867400" y="3505200"/>
            <a:ext cx="1524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4" name="Oval 16">
            <a:extLst>
              <a:ext uri="{FF2B5EF4-FFF2-40B4-BE49-F238E27FC236}">
                <a16:creationId xmlns:a16="http://schemas.microsoft.com/office/drawing/2014/main" id="{31E2373B-0BFB-4B71-9430-5B8C17096793}"/>
              </a:ext>
            </a:extLst>
          </p:cNvPr>
          <p:cNvSpPr>
            <a:spLocks noChangeArrowheads="1"/>
          </p:cNvSpPr>
          <p:nvPr/>
        </p:nvSpPr>
        <p:spPr bwMode="auto">
          <a:xfrm>
            <a:off x="8686800" y="3429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p>
        </p:txBody>
      </p:sp>
      <p:sp>
        <p:nvSpPr>
          <p:cNvPr id="38925" name="Text Box 17">
            <a:extLst>
              <a:ext uri="{FF2B5EF4-FFF2-40B4-BE49-F238E27FC236}">
                <a16:creationId xmlns:a16="http://schemas.microsoft.com/office/drawing/2014/main" id="{FF5D5239-640D-4057-85C0-43216E11993F}"/>
              </a:ext>
            </a:extLst>
          </p:cNvPr>
          <p:cNvSpPr txBox="1">
            <a:spLocks noChangeArrowheads="1"/>
          </p:cNvSpPr>
          <p:nvPr/>
        </p:nvSpPr>
        <p:spPr bwMode="auto">
          <a:xfrm>
            <a:off x="8382000" y="2535238"/>
            <a:ext cx="692150" cy="482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600" b="1" i="1"/>
              <a:t>Far</a:t>
            </a:r>
          </a:p>
          <a:p>
            <a:pPr algn="ctr" eaLnBrk="1" hangingPunct="1">
              <a:lnSpc>
                <a:spcPct val="80000"/>
              </a:lnSpc>
              <a:spcBef>
                <a:spcPct val="0"/>
              </a:spcBef>
              <a:buClrTx/>
              <a:buSzTx/>
              <a:buFontTx/>
              <a:buNone/>
            </a:pPr>
            <a:r>
              <a:rPr lang="en-US" altLang="en-US" sz="1600" b="1" i="1"/>
              <a:t>Point</a:t>
            </a:r>
          </a:p>
        </p:txBody>
      </p:sp>
      <p:sp>
        <p:nvSpPr>
          <p:cNvPr id="38926" name="Line 18">
            <a:extLst>
              <a:ext uri="{FF2B5EF4-FFF2-40B4-BE49-F238E27FC236}">
                <a16:creationId xmlns:a16="http://schemas.microsoft.com/office/drawing/2014/main" id="{D5DD1E6C-80AB-4644-ADC6-29219259E709}"/>
              </a:ext>
            </a:extLst>
          </p:cNvPr>
          <p:cNvSpPr>
            <a:spLocks noChangeShapeType="1"/>
          </p:cNvSpPr>
          <p:nvPr/>
        </p:nvSpPr>
        <p:spPr bwMode="auto">
          <a:xfrm>
            <a:off x="8763000" y="30480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7" name="WordArt 19">
            <a:extLst>
              <a:ext uri="{FF2B5EF4-FFF2-40B4-BE49-F238E27FC236}">
                <a16:creationId xmlns:a16="http://schemas.microsoft.com/office/drawing/2014/main" id="{423A76BA-F5A2-443D-8CAC-E50B33DFAB48}"/>
              </a:ext>
            </a:extLst>
          </p:cNvPr>
          <p:cNvSpPr>
            <a:spLocks noChangeArrowheads="1" noChangeShapeType="1" noTextEdit="1"/>
          </p:cNvSpPr>
          <p:nvPr/>
        </p:nvSpPr>
        <p:spPr bwMode="auto">
          <a:xfrm>
            <a:off x="1219200" y="3048000"/>
            <a:ext cx="4076700" cy="952500"/>
          </a:xfrm>
          <a:prstGeom prst="rect">
            <a:avLst/>
          </a:prstGeom>
        </p:spPr>
        <p:txBody>
          <a:bodyPr wrap="none" fromWordArt="1">
            <a:prstTxWarp prst="textFadeRight">
              <a:avLst>
                <a:gd name="adj" fmla="val 33333"/>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Converging light</a:t>
            </a:r>
          </a:p>
        </p:txBody>
      </p:sp>
      <p:sp>
        <p:nvSpPr>
          <p:cNvPr id="38930" name="Text Box 25">
            <a:extLst>
              <a:ext uri="{FF2B5EF4-FFF2-40B4-BE49-F238E27FC236}">
                <a16:creationId xmlns:a16="http://schemas.microsoft.com/office/drawing/2014/main" id="{42F5B1FD-1179-40A9-AD0E-71CEE158ABC7}"/>
              </a:ext>
            </a:extLst>
          </p:cNvPr>
          <p:cNvSpPr txBox="1">
            <a:spLocks noChangeArrowheads="1"/>
          </p:cNvSpPr>
          <p:nvPr/>
        </p:nvSpPr>
        <p:spPr bwMode="auto">
          <a:xfrm>
            <a:off x="6324600" y="4267200"/>
            <a:ext cx="2633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t>A and B are conjugate points</a:t>
            </a:r>
          </a:p>
        </p:txBody>
      </p:sp>
      <p:sp>
        <p:nvSpPr>
          <p:cNvPr id="38933" name="Slide Number Placeholder 1">
            <a:extLst>
              <a:ext uri="{FF2B5EF4-FFF2-40B4-BE49-F238E27FC236}">
                <a16:creationId xmlns:a16="http://schemas.microsoft.com/office/drawing/2014/main" id="{CC12E249-E269-4507-B42B-00D0FBFF6CF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CEA8E3D-8D4C-456D-8DF0-384EB0BF7BF0}" type="slidenum">
              <a:rPr lang="en-US" altLang="en-US" sz="1000"/>
              <a:pPr>
                <a:spcBef>
                  <a:spcPct val="0"/>
                </a:spcBef>
                <a:buClrTx/>
                <a:buSzTx/>
                <a:buFontTx/>
                <a:buNone/>
              </a:pPr>
              <a:t>38</a:t>
            </a:fld>
            <a:endParaRPr lang="en-US" altLang="en-US" sz="1000"/>
          </a:p>
        </p:txBody>
      </p:sp>
      <p:sp>
        <p:nvSpPr>
          <p:cNvPr id="22" name="Rectangle 2">
            <a:extLst>
              <a:ext uri="{FF2B5EF4-FFF2-40B4-BE49-F238E27FC236}">
                <a16:creationId xmlns:a16="http://schemas.microsoft.com/office/drawing/2014/main" id="{EEC7A0F9-1FA5-42AE-954D-73A58E5480FE}"/>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2" name="&quot;Not Allowed&quot; Symbol 1">
            <a:extLst>
              <a:ext uri="{FF2B5EF4-FFF2-40B4-BE49-F238E27FC236}">
                <a16:creationId xmlns:a16="http://schemas.microsoft.com/office/drawing/2014/main" id="{AC9781C4-1CE0-46B0-9948-FDABFC366930}"/>
              </a:ext>
            </a:extLst>
          </p:cNvPr>
          <p:cNvSpPr/>
          <p:nvPr/>
        </p:nvSpPr>
        <p:spPr>
          <a:xfrm>
            <a:off x="8276397" y="3260726"/>
            <a:ext cx="685801" cy="609600"/>
          </a:xfrm>
          <a:prstGeom prst="noSmoking">
            <a:avLst>
              <a:gd name="adj" fmla="val 10137"/>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5" name="Text Box 19">
            <a:extLst>
              <a:ext uri="{FF2B5EF4-FFF2-40B4-BE49-F238E27FC236}">
                <a16:creationId xmlns:a16="http://schemas.microsoft.com/office/drawing/2014/main" id="{A0B9889E-C5A5-4155-905A-AFD47A75D23F}"/>
              </a:ext>
            </a:extLst>
          </p:cNvPr>
          <p:cNvSpPr txBox="1">
            <a:spLocks noChangeArrowheads="1"/>
          </p:cNvSpPr>
          <p:nvPr/>
        </p:nvSpPr>
        <p:spPr bwMode="auto">
          <a:xfrm>
            <a:off x="5715000" y="2057400"/>
            <a:ext cx="3081293"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The hyperopic eye has too  little</a:t>
            </a:r>
          </a:p>
          <a:p>
            <a:pPr eaLnBrk="1" hangingPunct="1">
              <a:lnSpc>
                <a:spcPct val="90000"/>
              </a:lnSpc>
              <a:spcBef>
                <a:spcPct val="0"/>
              </a:spcBef>
              <a:buClrTx/>
              <a:buSzTx/>
              <a:buFontTx/>
              <a:buNone/>
            </a:pPr>
            <a:r>
              <a:rPr lang="en-US" altLang="en-US" sz="1600" i="1" dirty="0">
                <a:solidFill>
                  <a:srgbClr val="0000FF"/>
                </a:solidFill>
              </a:rPr>
              <a:t>converging power for its length</a:t>
            </a:r>
          </a:p>
        </p:txBody>
      </p:sp>
      <p:sp>
        <p:nvSpPr>
          <p:cNvPr id="26" name="TextBox 25">
            <a:extLst>
              <a:ext uri="{FF2B5EF4-FFF2-40B4-BE49-F238E27FC236}">
                <a16:creationId xmlns:a16="http://schemas.microsoft.com/office/drawing/2014/main" id="{9AE1C526-8CFC-4C0B-9DE8-ECE09C474DF5}"/>
              </a:ext>
            </a:extLst>
          </p:cNvPr>
          <p:cNvSpPr txBox="1"/>
          <p:nvPr/>
        </p:nvSpPr>
        <p:spPr>
          <a:xfrm>
            <a:off x="609600" y="1668463"/>
            <a:ext cx="2595583" cy="461665"/>
          </a:xfrm>
          <a:prstGeom prst="rect">
            <a:avLst/>
          </a:prstGeom>
          <a:noFill/>
        </p:spPr>
        <p:txBody>
          <a:bodyPr wrap="none" rtlCol="0">
            <a:spAutoFit/>
          </a:bodyPr>
          <a:lstStyle/>
          <a:p>
            <a:pPr algn="r"/>
            <a:r>
              <a:rPr lang="en-US" sz="2400" dirty="0"/>
              <a:t>(The Far Point of)</a:t>
            </a:r>
          </a:p>
        </p:txBody>
      </p:sp>
    </p:spTree>
    <p:extLst>
      <p:ext uri="{BB962C8B-B14F-4D97-AF65-F5344CB8AC3E}">
        <p14:creationId xmlns:p14="http://schemas.microsoft.com/office/powerpoint/2010/main" val="17452206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95873CF-F4CC-49FF-A717-376F8D97B27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000999" y="3076134"/>
            <a:ext cx="1139411" cy="967001"/>
          </a:xfrm>
          <a:prstGeom prst="rect">
            <a:avLst/>
          </a:prstGeom>
        </p:spPr>
      </p:pic>
      <p:sp>
        <p:nvSpPr>
          <p:cNvPr id="38914" name="Text Box 2">
            <a:extLst>
              <a:ext uri="{FF2B5EF4-FFF2-40B4-BE49-F238E27FC236}">
                <a16:creationId xmlns:a16="http://schemas.microsoft.com/office/drawing/2014/main" id="{24A84381-BF09-4706-9013-5153BF9B1133}"/>
              </a:ext>
            </a:extLst>
          </p:cNvPr>
          <p:cNvSpPr txBox="1">
            <a:spLocks noChangeArrowheads="1"/>
          </p:cNvSpPr>
          <p:nvPr/>
        </p:nvSpPr>
        <p:spPr bwMode="auto">
          <a:xfrm>
            <a:off x="381000" y="4724400"/>
            <a:ext cx="857726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dirty="0">
                <a:solidFill>
                  <a:schemeClr val="bg1">
                    <a:lumMod val="75000"/>
                  </a:schemeClr>
                </a:solidFill>
              </a:rPr>
              <a:t>…the far point of a hyperopic eye is </a:t>
            </a:r>
            <a:r>
              <a:rPr lang="en-US" altLang="en-US" sz="1800" b="1" i="1" dirty="0">
                <a:solidFill>
                  <a:schemeClr val="bg1">
                    <a:lumMod val="75000"/>
                  </a:schemeClr>
                </a:solidFill>
              </a:rPr>
              <a:t>behind</a:t>
            </a:r>
            <a:r>
              <a:rPr lang="en-US" altLang="en-US" sz="1800" b="1" dirty="0">
                <a:solidFill>
                  <a:schemeClr val="bg1">
                    <a:lumMod val="75000"/>
                  </a:schemeClr>
                </a:solidFill>
              </a:rPr>
              <a:t> the corneal plane</a:t>
            </a:r>
            <a:r>
              <a:rPr lang="en-US" altLang="en-US" sz="1800" dirty="0">
                <a:solidFill>
                  <a:schemeClr val="bg1">
                    <a:lumMod val="75000"/>
                  </a:schemeClr>
                </a:solidFill>
              </a:rPr>
              <a:t>. It contributes </a:t>
            </a:r>
          </a:p>
          <a:p>
            <a:pPr eaLnBrk="1" hangingPunct="1">
              <a:spcBef>
                <a:spcPct val="0"/>
              </a:spcBef>
              <a:buClrTx/>
              <a:buSzTx/>
              <a:buFontTx/>
              <a:buNone/>
            </a:pPr>
            <a:r>
              <a:rPr lang="en-US" altLang="en-US" sz="1800" b="1" dirty="0">
                <a:solidFill>
                  <a:schemeClr val="bg1">
                    <a:lumMod val="75000"/>
                  </a:schemeClr>
                </a:solidFill>
              </a:rPr>
              <a:t>convergence</a:t>
            </a:r>
            <a:r>
              <a:rPr lang="en-US" altLang="en-US" sz="1800" dirty="0">
                <a:solidFill>
                  <a:schemeClr val="bg1">
                    <a:lumMod val="75000"/>
                  </a:schemeClr>
                </a:solidFill>
              </a:rPr>
              <a:t> to make up for the inadequate native convergence of the hyperopic </a:t>
            </a:r>
          </a:p>
          <a:p>
            <a:pPr eaLnBrk="1" hangingPunct="1">
              <a:spcBef>
                <a:spcPct val="0"/>
              </a:spcBef>
              <a:buClrTx/>
              <a:buSzTx/>
              <a:buFontTx/>
              <a:buNone/>
            </a:pPr>
            <a:r>
              <a:rPr lang="en-US" altLang="en-US" sz="1800" dirty="0">
                <a:solidFill>
                  <a:schemeClr val="bg1">
                    <a:lumMod val="75000"/>
                  </a:schemeClr>
                </a:solidFill>
              </a:rPr>
              <a:t>eye. Thus, rays associated with the far point end up sharply focused at the retina.</a:t>
            </a:r>
          </a:p>
          <a:p>
            <a:pPr eaLnBrk="1" hangingPunct="1">
              <a:spcBef>
                <a:spcPct val="0"/>
              </a:spcBef>
              <a:buClrTx/>
              <a:buSzTx/>
              <a:buFontTx/>
              <a:buNone/>
            </a:pPr>
            <a:r>
              <a:rPr lang="en-US" altLang="en-US" sz="1800" dirty="0">
                <a:solidFill>
                  <a:srgbClr val="0000FF"/>
                </a:solidFill>
              </a:rPr>
              <a:t>Don’t get it twisted—hyperopes can’t actually see behind their heads. (Do I really have to say that?) </a:t>
            </a:r>
            <a:r>
              <a:rPr lang="en-US" altLang="en-US" sz="1800" dirty="0"/>
              <a:t>Unlike myopes—who can see at their far point just out in front of their faces—</a:t>
            </a:r>
            <a:r>
              <a:rPr lang="en-US" altLang="en-US" sz="1800" u="sng" dirty="0"/>
              <a:t>a hyperope is out of focus at </a:t>
            </a:r>
            <a:r>
              <a:rPr lang="en-US" altLang="en-US" sz="1800" b="1" u="sng" dirty="0"/>
              <a:t>all</a:t>
            </a:r>
            <a:r>
              <a:rPr lang="en-US" altLang="en-US" sz="1800" u="sng" dirty="0"/>
              <a:t> distances</a:t>
            </a:r>
            <a:r>
              <a:rPr lang="en-US" altLang="en-US" sz="1800" dirty="0"/>
              <a:t> (absent correction or accommodation.)</a:t>
            </a:r>
          </a:p>
        </p:txBody>
      </p:sp>
      <p:grpSp>
        <p:nvGrpSpPr>
          <p:cNvPr id="38916" name="Group 4">
            <a:extLst>
              <a:ext uri="{FF2B5EF4-FFF2-40B4-BE49-F238E27FC236}">
                <a16:creationId xmlns:a16="http://schemas.microsoft.com/office/drawing/2014/main" id="{262FF880-C850-40C4-8E6A-12DA6A2C1C75}"/>
              </a:ext>
            </a:extLst>
          </p:cNvPr>
          <p:cNvGrpSpPr>
            <a:grpSpLocks/>
          </p:cNvGrpSpPr>
          <p:nvPr/>
        </p:nvGrpSpPr>
        <p:grpSpPr bwMode="auto">
          <a:xfrm>
            <a:off x="5638800" y="2743200"/>
            <a:ext cx="1752600" cy="1524000"/>
            <a:chOff x="2832" y="1728"/>
            <a:chExt cx="1104" cy="960"/>
          </a:xfrm>
        </p:grpSpPr>
        <p:sp>
          <p:nvSpPr>
            <p:cNvPr id="38934" name="Oval 5">
              <a:extLst>
                <a:ext uri="{FF2B5EF4-FFF2-40B4-BE49-F238E27FC236}">
                  <a16:creationId xmlns:a16="http://schemas.microsoft.com/office/drawing/2014/main" id="{91249800-ADCF-4E74-87DE-2110ACB87C18}"/>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35" name="Oval 6">
              <a:extLst>
                <a:ext uri="{FF2B5EF4-FFF2-40B4-BE49-F238E27FC236}">
                  <a16:creationId xmlns:a16="http://schemas.microsoft.com/office/drawing/2014/main" id="{7F989873-EFF7-464A-B80A-CB3D2EA5E602}"/>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36" name="AutoShape 7">
              <a:extLst>
                <a:ext uri="{FF2B5EF4-FFF2-40B4-BE49-F238E27FC236}">
                  <a16:creationId xmlns:a16="http://schemas.microsoft.com/office/drawing/2014/main" id="{918CA23F-18F1-42C4-9BAC-229B1E441AB2}"/>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37" name="AutoShape 8">
              <a:extLst>
                <a:ext uri="{FF2B5EF4-FFF2-40B4-BE49-F238E27FC236}">
                  <a16:creationId xmlns:a16="http://schemas.microsoft.com/office/drawing/2014/main" id="{BBEAC6C7-814D-4902-8AB9-DCEC041D6AE6}"/>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38917" name="Line 9">
            <a:extLst>
              <a:ext uri="{FF2B5EF4-FFF2-40B4-BE49-F238E27FC236}">
                <a16:creationId xmlns:a16="http://schemas.microsoft.com/office/drawing/2014/main" id="{5155A93C-A550-446B-9C9F-4FD92E518DCC}"/>
              </a:ext>
            </a:extLst>
          </p:cNvPr>
          <p:cNvSpPr>
            <a:spLocks noChangeShapeType="1"/>
          </p:cNvSpPr>
          <p:nvPr/>
        </p:nvSpPr>
        <p:spPr bwMode="auto">
          <a:xfrm>
            <a:off x="381000" y="2209800"/>
            <a:ext cx="5410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8" name="Line 10">
            <a:extLst>
              <a:ext uri="{FF2B5EF4-FFF2-40B4-BE49-F238E27FC236}">
                <a16:creationId xmlns:a16="http://schemas.microsoft.com/office/drawing/2014/main" id="{F6CCBEAD-A837-44CE-9164-21AECF3CF2A7}"/>
              </a:ext>
            </a:extLst>
          </p:cNvPr>
          <p:cNvSpPr>
            <a:spLocks noChangeShapeType="1"/>
          </p:cNvSpPr>
          <p:nvPr/>
        </p:nvSpPr>
        <p:spPr bwMode="auto">
          <a:xfrm flipV="1">
            <a:off x="381000" y="3962400"/>
            <a:ext cx="548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9" name="Text Box 11">
            <a:extLst>
              <a:ext uri="{FF2B5EF4-FFF2-40B4-BE49-F238E27FC236}">
                <a16:creationId xmlns:a16="http://schemas.microsoft.com/office/drawing/2014/main" id="{78918A88-F35D-45DB-B201-CC3668E1691A}"/>
              </a:ext>
            </a:extLst>
          </p:cNvPr>
          <p:cNvSpPr txBox="1">
            <a:spLocks noChangeArrowheads="1"/>
          </p:cNvSpPr>
          <p:nvPr/>
        </p:nvSpPr>
        <p:spPr bwMode="auto">
          <a:xfrm>
            <a:off x="3092450" y="1676400"/>
            <a:ext cx="292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t>The Hyperopic Eye</a:t>
            </a:r>
          </a:p>
        </p:txBody>
      </p:sp>
      <p:sp>
        <p:nvSpPr>
          <p:cNvPr id="38920" name="Line 12">
            <a:extLst>
              <a:ext uri="{FF2B5EF4-FFF2-40B4-BE49-F238E27FC236}">
                <a16:creationId xmlns:a16="http://schemas.microsoft.com/office/drawing/2014/main" id="{98AD5911-9D5D-49FC-B9BE-7CD1A4865B64}"/>
              </a:ext>
            </a:extLst>
          </p:cNvPr>
          <p:cNvSpPr>
            <a:spLocks noChangeShapeType="1"/>
          </p:cNvSpPr>
          <p:nvPr/>
        </p:nvSpPr>
        <p:spPr bwMode="auto">
          <a:xfrm>
            <a:off x="5715000" y="3048000"/>
            <a:ext cx="3048000" cy="45720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1" name="Line 13">
            <a:extLst>
              <a:ext uri="{FF2B5EF4-FFF2-40B4-BE49-F238E27FC236}">
                <a16:creationId xmlns:a16="http://schemas.microsoft.com/office/drawing/2014/main" id="{2E6F28E3-FA73-4F27-8388-7B2564394141}"/>
              </a:ext>
            </a:extLst>
          </p:cNvPr>
          <p:cNvSpPr>
            <a:spLocks noChangeShapeType="1"/>
          </p:cNvSpPr>
          <p:nvPr/>
        </p:nvSpPr>
        <p:spPr bwMode="auto">
          <a:xfrm flipV="1">
            <a:off x="5867400" y="3505200"/>
            <a:ext cx="2895600" cy="45720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2" name="Line 14">
            <a:extLst>
              <a:ext uri="{FF2B5EF4-FFF2-40B4-BE49-F238E27FC236}">
                <a16:creationId xmlns:a16="http://schemas.microsoft.com/office/drawing/2014/main" id="{A84B6EE2-A10E-4086-910C-5D5F7D561E23}"/>
              </a:ext>
            </a:extLst>
          </p:cNvPr>
          <p:cNvSpPr>
            <a:spLocks noChangeShapeType="1"/>
          </p:cNvSpPr>
          <p:nvPr/>
        </p:nvSpPr>
        <p:spPr bwMode="auto">
          <a:xfrm>
            <a:off x="5867400" y="3048000"/>
            <a:ext cx="1524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3" name="Line 15">
            <a:extLst>
              <a:ext uri="{FF2B5EF4-FFF2-40B4-BE49-F238E27FC236}">
                <a16:creationId xmlns:a16="http://schemas.microsoft.com/office/drawing/2014/main" id="{C04AF729-9415-4438-A433-A04941DBD1F6}"/>
              </a:ext>
            </a:extLst>
          </p:cNvPr>
          <p:cNvSpPr>
            <a:spLocks noChangeShapeType="1"/>
          </p:cNvSpPr>
          <p:nvPr/>
        </p:nvSpPr>
        <p:spPr bwMode="auto">
          <a:xfrm flipV="1">
            <a:off x="5867400" y="3505200"/>
            <a:ext cx="1524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4" name="Oval 16">
            <a:extLst>
              <a:ext uri="{FF2B5EF4-FFF2-40B4-BE49-F238E27FC236}">
                <a16:creationId xmlns:a16="http://schemas.microsoft.com/office/drawing/2014/main" id="{31E2373B-0BFB-4B71-9430-5B8C17096793}"/>
              </a:ext>
            </a:extLst>
          </p:cNvPr>
          <p:cNvSpPr>
            <a:spLocks noChangeArrowheads="1"/>
          </p:cNvSpPr>
          <p:nvPr/>
        </p:nvSpPr>
        <p:spPr bwMode="auto">
          <a:xfrm>
            <a:off x="8686800" y="3429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p>
        </p:txBody>
      </p:sp>
      <p:sp>
        <p:nvSpPr>
          <p:cNvPr id="38925" name="Text Box 17">
            <a:extLst>
              <a:ext uri="{FF2B5EF4-FFF2-40B4-BE49-F238E27FC236}">
                <a16:creationId xmlns:a16="http://schemas.microsoft.com/office/drawing/2014/main" id="{FF5D5239-640D-4057-85C0-43216E11993F}"/>
              </a:ext>
            </a:extLst>
          </p:cNvPr>
          <p:cNvSpPr txBox="1">
            <a:spLocks noChangeArrowheads="1"/>
          </p:cNvSpPr>
          <p:nvPr/>
        </p:nvSpPr>
        <p:spPr bwMode="auto">
          <a:xfrm>
            <a:off x="8382000" y="2535238"/>
            <a:ext cx="692150" cy="482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600" b="1" i="1"/>
              <a:t>Far</a:t>
            </a:r>
          </a:p>
          <a:p>
            <a:pPr algn="ctr" eaLnBrk="1" hangingPunct="1">
              <a:lnSpc>
                <a:spcPct val="80000"/>
              </a:lnSpc>
              <a:spcBef>
                <a:spcPct val="0"/>
              </a:spcBef>
              <a:buClrTx/>
              <a:buSzTx/>
              <a:buFontTx/>
              <a:buNone/>
            </a:pPr>
            <a:r>
              <a:rPr lang="en-US" altLang="en-US" sz="1600" b="1" i="1"/>
              <a:t>Point</a:t>
            </a:r>
          </a:p>
        </p:txBody>
      </p:sp>
      <p:sp>
        <p:nvSpPr>
          <p:cNvPr id="38926" name="Line 18">
            <a:extLst>
              <a:ext uri="{FF2B5EF4-FFF2-40B4-BE49-F238E27FC236}">
                <a16:creationId xmlns:a16="http://schemas.microsoft.com/office/drawing/2014/main" id="{D5DD1E6C-80AB-4644-ADC6-29219259E709}"/>
              </a:ext>
            </a:extLst>
          </p:cNvPr>
          <p:cNvSpPr>
            <a:spLocks noChangeShapeType="1"/>
          </p:cNvSpPr>
          <p:nvPr/>
        </p:nvSpPr>
        <p:spPr bwMode="auto">
          <a:xfrm>
            <a:off x="8763000" y="30480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7" name="WordArt 19">
            <a:extLst>
              <a:ext uri="{FF2B5EF4-FFF2-40B4-BE49-F238E27FC236}">
                <a16:creationId xmlns:a16="http://schemas.microsoft.com/office/drawing/2014/main" id="{423A76BA-F5A2-443D-8CAC-E50B33DFAB48}"/>
              </a:ext>
            </a:extLst>
          </p:cNvPr>
          <p:cNvSpPr>
            <a:spLocks noChangeArrowheads="1" noChangeShapeType="1" noTextEdit="1"/>
          </p:cNvSpPr>
          <p:nvPr/>
        </p:nvSpPr>
        <p:spPr bwMode="auto">
          <a:xfrm>
            <a:off x="1219200" y="3048000"/>
            <a:ext cx="4076700" cy="952500"/>
          </a:xfrm>
          <a:prstGeom prst="rect">
            <a:avLst/>
          </a:prstGeom>
        </p:spPr>
        <p:txBody>
          <a:bodyPr wrap="none" fromWordArt="1">
            <a:prstTxWarp prst="textFadeRight">
              <a:avLst>
                <a:gd name="adj" fmla="val 33333"/>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Converging light</a:t>
            </a:r>
          </a:p>
        </p:txBody>
      </p:sp>
      <p:sp>
        <p:nvSpPr>
          <p:cNvPr id="38930" name="Text Box 25">
            <a:extLst>
              <a:ext uri="{FF2B5EF4-FFF2-40B4-BE49-F238E27FC236}">
                <a16:creationId xmlns:a16="http://schemas.microsoft.com/office/drawing/2014/main" id="{42F5B1FD-1179-40A9-AD0E-71CEE158ABC7}"/>
              </a:ext>
            </a:extLst>
          </p:cNvPr>
          <p:cNvSpPr txBox="1">
            <a:spLocks noChangeArrowheads="1"/>
          </p:cNvSpPr>
          <p:nvPr/>
        </p:nvSpPr>
        <p:spPr bwMode="auto">
          <a:xfrm>
            <a:off x="6324600" y="4267200"/>
            <a:ext cx="2633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t>A and B are conjugate points</a:t>
            </a:r>
          </a:p>
        </p:txBody>
      </p:sp>
      <p:sp>
        <p:nvSpPr>
          <p:cNvPr id="38933" name="Slide Number Placeholder 1">
            <a:extLst>
              <a:ext uri="{FF2B5EF4-FFF2-40B4-BE49-F238E27FC236}">
                <a16:creationId xmlns:a16="http://schemas.microsoft.com/office/drawing/2014/main" id="{CC12E249-E269-4507-B42B-00D0FBFF6CF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CEA8E3D-8D4C-456D-8DF0-384EB0BF7BF0}" type="slidenum">
              <a:rPr lang="en-US" altLang="en-US" sz="1000"/>
              <a:pPr>
                <a:spcBef>
                  <a:spcPct val="0"/>
                </a:spcBef>
                <a:buClrTx/>
                <a:buSzTx/>
                <a:buFontTx/>
                <a:buNone/>
              </a:pPr>
              <a:t>39</a:t>
            </a:fld>
            <a:endParaRPr lang="en-US" altLang="en-US" sz="1000"/>
          </a:p>
        </p:txBody>
      </p:sp>
      <p:sp>
        <p:nvSpPr>
          <p:cNvPr id="22" name="Rectangle 2">
            <a:extLst>
              <a:ext uri="{FF2B5EF4-FFF2-40B4-BE49-F238E27FC236}">
                <a16:creationId xmlns:a16="http://schemas.microsoft.com/office/drawing/2014/main" id="{EEC7A0F9-1FA5-42AE-954D-73A58E5480FE}"/>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26" name="&quot;Not Allowed&quot; Symbol 25">
            <a:extLst>
              <a:ext uri="{FF2B5EF4-FFF2-40B4-BE49-F238E27FC236}">
                <a16:creationId xmlns:a16="http://schemas.microsoft.com/office/drawing/2014/main" id="{D6EA6614-CE59-43AC-B2FF-76AD13346178}"/>
              </a:ext>
            </a:extLst>
          </p:cNvPr>
          <p:cNvSpPr/>
          <p:nvPr/>
        </p:nvSpPr>
        <p:spPr>
          <a:xfrm>
            <a:off x="8276397" y="3260726"/>
            <a:ext cx="685801" cy="609600"/>
          </a:xfrm>
          <a:prstGeom prst="noSmoking">
            <a:avLst>
              <a:gd name="adj" fmla="val 10137"/>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5" name="Text Box 19">
            <a:extLst>
              <a:ext uri="{FF2B5EF4-FFF2-40B4-BE49-F238E27FC236}">
                <a16:creationId xmlns:a16="http://schemas.microsoft.com/office/drawing/2014/main" id="{770A2A4F-4B15-4E35-A887-6B0742CBAA3B}"/>
              </a:ext>
            </a:extLst>
          </p:cNvPr>
          <p:cNvSpPr txBox="1">
            <a:spLocks noChangeArrowheads="1"/>
          </p:cNvSpPr>
          <p:nvPr/>
        </p:nvSpPr>
        <p:spPr bwMode="auto">
          <a:xfrm>
            <a:off x="5715000" y="2057400"/>
            <a:ext cx="3081293"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The hyperopic eye has too  little</a:t>
            </a:r>
          </a:p>
          <a:p>
            <a:pPr eaLnBrk="1" hangingPunct="1">
              <a:lnSpc>
                <a:spcPct val="90000"/>
              </a:lnSpc>
              <a:spcBef>
                <a:spcPct val="0"/>
              </a:spcBef>
              <a:buClrTx/>
              <a:buSzTx/>
              <a:buFontTx/>
              <a:buNone/>
            </a:pPr>
            <a:r>
              <a:rPr lang="en-US" altLang="en-US" sz="1600" i="1" dirty="0">
                <a:solidFill>
                  <a:srgbClr val="0000FF"/>
                </a:solidFill>
              </a:rPr>
              <a:t>converging power for its length</a:t>
            </a:r>
          </a:p>
        </p:txBody>
      </p:sp>
      <p:sp>
        <p:nvSpPr>
          <p:cNvPr id="27" name="TextBox 26">
            <a:extLst>
              <a:ext uri="{FF2B5EF4-FFF2-40B4-BE49-F238E27FC236}">
                <a16:creationId xmlns:a16="http://schemas.microsoft.com/office/drawing/2014/main" id="{9CB59C73-470F-45A6-A802-F991056D21A4}"/>
              </a:ext>
            </a:extLst>
          </p:cNvPr>
          <p:cNvSpPr txBox="1"/>
          <p:nvPr/>
        </p:nvSpPr>
        <p:spPr>
          <a:xfrm>
            <a:off x="609600" y="1668463"/>
            <a:ext cx="2595583" cy="461665"/>
          </a:xfrm>
          <a:prstGeom prst="rect">
            <a:avLst/>
          </a:prstGeom>
          <a:noFill/>
        </p:spPr>
        <p:txBody>
          <a:bodyPr wrap="none" rtlCol="0">
            <a:spAutoFit/>
          </a:bodyPr>
          <a:lstStyle/>
          <a:p>
            <a:pPr algn="r"/>
            <a:r>
              <a:rPr lang="en-US" sz="2400" dirty="0"/>
              <a:t>(The Far Point of)</a:t>
            </a:r>
          </a:p>
        </p:txBody>
      </p:sp>
    </p:spTree>
    <p:extLst>
      <p:ext uri="{BB962C8B-B14F-4D97-AF65-F5344CB8AC3E}">
        <p14:creationId xmlns:p14="http://schemas.microsoft.com/office/powerpoint/2010/main" val="125324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1">
            <a:extLst>
              <a:ext uri="{FF2B5EF4-FFF2-40B4-BE49-F238E27FC236}">
                <a16:creationId xmlns:a16="http://schemas.microsoft.com/office/drawing/2014/main" id="{60BF9897-734A-4E5E-867C-7289084B10C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6EFD3D1-933F-474B-AC36-21876A0A653A}" type="slidenum">
              <a:rPr lang="en-US" altLang="en-US" sz="1000"/>
              <a:pPr>
                <a:spcBef>
                  <a:spcPct val="0"/>
                </a:spcBef>
                <a:buClrTx/>
                <a:buSzTx/>
                <a:buFontTx/>
                <a:buNone/>
              </a:pPr>
              <a:t>4</a:t>
            </a:fld>
            <a:endParaRPr lang="en-US" altLang="en-US" sz="1000"/>
          </a:p>
        </p:txBody>
      </p:sp>
      <p:sp>
        <p:nvSpPr>
          <p:cNvPr id="4" name="Rectangle 2">
            <a:extLst>
              <a:ext uri="{FF2B5EF4-FFF2-40B4-BE49-F238E27FC236}">
                <a16:creationId xmlns:a16="http://schemas.microsoft.com/office/drawing/2014/main" id="{84267927-5CCA-43C0-837E-00A898468450}"/>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3" name="TextBox 2">
            <a:extLst>
              <a:ext uri="{FF2B5EF4-FFF2-40B4-BE49-F238E27FC236}">
                <a16:creationId xmlns:a16="http://schemas.microsoft.com/office/drawing/2014/main" id="{0E0BDF35-5365-4B4A-84F5-7F701C1981A9}"/>
              </a:ext>
            </a:extLst>
          </p:cNvPr>
          <p:cNvSpPr txBox="1"/>
          <p:nvPr/>
        </p:nvSpPr>
        <p:spPr>
          <a:xfrm>
            <a:off x="285750" y="786849"/>
            <a:ext cx="8553450" cy="5632311"/>
          </a:xfrm>
          <a:prstGeom prst="rect">
            <a:avLst/>
          </a:prstGeom>
          <a:solidFill>
            <a:srgbClr val="FFFF9B"/>
          </a:solidFill>
        </p:spPr>
        <p:txBody>
          <a:bodyPr wrap="square" rtlCol="0">
            <a:spAutoFit/>
          </a:bodyPr>
          <a:lstStyle/>
          <a:p>
            <a:r>
              <a:rPr lang="en-US" sz="1500" dirty="0"/>
              <a:t>The goal of refractive surgery is deceptively straightforward and simple: To render the </a:t>
            </a:r>
            <a:r>
              <a:rPr lang="en-US" sz="1500" dirty="0" err="1"/>
              <a:t>pt</a:t>
            </a:r>
            <a:r>
              <a:rPr lang="en-US" sz="1500" dirty="0"/>
              <a:t> less reliant upon refractive accoutrements (</a:t>
            </a:r>
            <a:r>
              <a:rPr lang="en-US" sz="1500" dirty="0" err="1"/>
              <a:t>ie</a:t>
            </a:r>
            <a:r>
              <a:rPr lang="en-US" sz="1500" dirty="0"/>
              <a:t>, contacts and glasses). Ideally, a </a:t>
            </a:r>
            <a:r>
              <a:rPr lang="en-US" sz="1500" dirty="0" err="1"/>
              <a:t>pt</a:t>
            </a:r>
            <a:r>
              <a:rPr lang="en-US" sz="1500" dirty="0"/>
              <a:t> s/p refractive surgery would have 20/20 vision at </a:t>
            </a:r>
            <a:r>
              <a:rPr lang="en-US" sz="1500" i="1" dirty="0"/>
              <a:t>all</a:t>
            </a:r>
            <a:r>
              <a:rPr lang="en-US" sz="1500" dirty="0"/>
              <a:t> distances, under </a:t>
            </a:r>
            <a:r>
              <a:rPr lang="en-US" sz="1500" i="1" dirty="0"/>
              <a:t>any</a:t>
            </a:r>
            <a:r>
              <a:rPr lang="en-US" sz="1500" dirty="0"/>
              <a:t> lighting conditions, with </a:t>
            </a:r>
            <a:r>
              <a:rPr lang="en-US" sz="1500" i="1" dirty="0"/>
              <a:t>no</a:t>
            </a:r>
            <a:r>
              <a:rPr lang="en-US" sz="1500" dirty="0"/>
              <a:t> dysphotopsias (visual experiences that degrade vision quality), and with </a:t>
            </a:r>
            <a:r>
              <a:rPr lang="en-US" sz="1500" i="1" dirty="0"/>
              <a:t>no</a:t>
            </a:r>
            <a:r>
              <a:rPr lang="en-US" sz="1500" dirty="0"/>
              <a:t> risk of future negative repercussions vis a vis the long-term health and/or optical performance of the eye. Also ideally, the above could be achieved irrespective of pre-op refractive status and/or pre-existing ocular conditions. </a:t>
            </a:r>
          </a:p>
          <a:p>
            <a:endParaRPr lang="en-US" sz="1500" dirty="0">
              <a:solidFill>
                <a:srgbClr val="0000FF"/>
              </a:solidFill>
            </a:endParaRPr>
          </a:p>
          <a:p>
            <a:r>
              <a:rPr lang="en-US" sz="1500" dirty="0">
                <a:solidFill>
                  <a:srgbClr val="0000FF"/>
                </a:solidFill>
              </a:rPr>
              <a:t>Current technology is unable to meet this lofty ideal, and thus refractive surgery necessitates compromises and trade-offs; </a:t>
            </a:r>
            <a:r>
              <a:rPr lang="en-US" sz="1500" dirty="0" err="1">
                <a:solidFill>
                  <a:srgbClr val="0000FF"/>
                </a:solidFill>
              </a:rPr>
              <a:t>eg</a:t>
            </a:r>
            <a:r>
              <a:rPr lang="en-US" sz="1500" dirty="0">
                <a:solidFill>
                  <a:srgbClr val="0000FF"/>
                </a:solidFill>
              </a:rPr>
              <a:t>, If you </a:t>
            </a:r>
            <a:r>
              <a:rPr lang="en-US" sz="1500" i="1" dirty="0">
                <a:solidFill>
                  <a:srgbClr val="0000FF"/>
                </a:solidFill>
              </a:rPr>
              <a:t>had</a:t>
            </a:r>
            <a:r>
              <a:rPr lang="en-US" sz="1500" dirty="0">
                <a:solidFill>
                  <a:srgbClr val="0000FF"/>
                </a:solidFill>
              </a:rPr>
              <a:t> to pick one, would you rather be spectacle-free at distance, or near? Would it be acceptable if you only needed glasses in dimly-lit restaurants?    How bothersome would haloes around lights at night be? Because </a:t>
            </a:r>
            <a:r>
              <a:rPr lang="en-US" sz="1500" i="1" dirty="0">
                <a:solidFill>
                  <a:srgbClr val="0000FF"/>
                </a:solidFill>
              </a:rPr>
              <a:t>some</a:t>
            </a:r>
            <a:r>
              <a:rPr lang="en-US" sz="1500" dirty="0">
                <a:solidFill>
                  <a:srgbClr val="0000FF"/>
                </a:solidFill>
              </a:rPr>
              <a:t> aspect of the </a:t>
            </a:r>
            <a:r>
              <a:rPr lang="en-US" sz="1500" dirty="0" err="1">
                <a:solidFill>
                  <a:srgbClr val="0000FF"/>
                </a:solidFill>
              </a:rPr>
              <a:t>pt’s</a:t>
            </a:r>
            <a:r>
              <a:rPr lang="en-US" sz="1500" dirty="0">
                <a:solidFill>
                  <a:srgbClr val="0000FF"/>
                </a:solidFill>
              </a:rPr>
              <a:t> post-op visual life will be less than ideal, key to successful refractive surgery is 1) developing a solid understanding of the </a:t>
            </a:r>
            <a:r>
              <a:rPr lang="en-US" sz="1500" dirty="0" err="1">
                <a:solidFill>
                  <a:srgbClr val="0000FF"/>
                </a:solidFill>
              </a:rPr>
              <a:t>pt’s</a:t>
            </a:r>
            <a:r>
              <a:rPr lang="en-US" sz="1500" dirty="0">
                <a:solidFill>
                  <a:srgbClr val="0000FF"/>
                </a:solidFill>
              </a:rPr>
              <a:t> visual preferences and requirements, and 2) communicating effectively with the </a:t>
            </a:r>
            <a:r>
              <a:rPr lang="en-US" sz="1500" dirty="0" err="1">
                <a:solidFill>
                  <a:srgbClr val="0000FF"/>
                </a:solidFill>
              </a:rPr>
              <a:t>pt</a:t>
            </a:r>
            <a:r>
              <a:rPr lang="en-US" sz="1500" dirty="0">
                <a:solidFill>
                  <a:srgbClr val="0000FF"/>
                </a:solidFill>
              </a:rPr>
              <a:t> regarding what her post-op visual life will be; </a:t>
            </a:r>
            <a:r>
              <a:rPr lang="en-US" sz="1500" dirty="0" err="1">
                <a:solidFill>
                  <a:srgbClr val="0000FF"/>
                </a:solidFill>
              </a:rPr>
              <a:t>ie</a:t>
            </a:r>
            <a:r>
              <a:rPr lang="en-US" sz="1500" dirty="0">
                <a:solidFill>
                  <a:srgbClr val="0000FF"/>
                </a:solidFill>
              </a:rPr>
              <a:t>, establishing expectations that are realistic and achievable. </a:t>
            </a:r>
            <a:r>
              <a:rPr lang="en-US" sz="1500" dirty="0"/>
              <a:t>Further, the surgeon must have a refined eye (ahem) for recognizing pre-existing ocular conditions that render the </a:t>
            </a:r>
            <a:r>
              <a:rPr lang="en-US" sz="1500" dirty="0" err="1"/>
              <a:t>pt</a:t>
            </a:r>
            <a:r>
              <a:rPr lang="en-US" sz="1500" dirty="0"/>
              <a:t> a poor surgical candidate (or increase the risk of complications down the road).</a:t>
            </a:r>
          </a:p>
          <a:p>
            <a:endParaRPr lang="en-US" sz="1500" dirty="0"/>
          </a:p>
          <a:p>
            <a:r>
              <a:rPr lang="en-US" sz="1500" dirty="0">
                <a:solidFill>
                  <a:srgbClr val="0000FF"/>
                </a:solidFill>
              </a:rPr>
              <a:t>Just as the goal of refractive surgery is simple, so too is its organization. Broadly speaking, there are but two types of surgery: </a:t>
            </a:r>
            <a:r>
              <a:rPr lang="en-US" sz="1500" b="1" dirty="0">
                <a:solidFill>
                  <a:srgbClr val="0000FF"/>
                </a:solidFill>
              </a:rPr>
              <a:t>Corneal </a:t>
            </a:r>
            <a:r>
              <a:rPr lang="en-US" sz="1500" dirty="0">
                <a:solidFill>
                  <a:srgbClr val="0000FF"/>
                </a:solidFill>
              </a:rPr>
              <a:t>and</a:t>
            </a:r>
            <a:r>
              <a:rPr lang="en-US" sz="1500" b="1" dirty="0">
                <a:solidFill>
                  <a:srgbClr val="0000FF"/>
                </a:solidFill>
              </a:rPr>
              <a:t> intraocular</a:t>
            </a:r>
            <a:r>
              <a:rPr lang="en-US" sz="1500" dirty="0">
                <a:solidFill>
                  <a:srgbClr val="0000FF"/>
                </a:solidFill>
              </a:rPr>
              <a:t>. </a:t>
            </a:r>
            <a:r>
              <a:rPr lang="en-US" sz="1500" dirty="0">
                <a:solidFill>
                  <a:srgbClr val="FFFF9B"/>
                </a:solidFill>
              </a:rPr>
              <a:t>Corneal (aka </a:t>
            </a:r>
            <a:r>
              <a:rPr lang="en-US" sz="1500" i="1" dirty="0" err="1">
                <a:solidFill>
                  <a:srgbClr val="FFFF9B"/>
                </a:solidFill>
              </a:rPr>
              <a:t>keratorefractive</a:t>
            </a:r>
            <a:r>
              <a:rPr lang="en-US" sz="1500" dirty="0">
                <a:solidFill>
                  <a:srgbClr val="FFFF9B"/>
                </a:solidFill>
              </a:rPr>
              <a:t>) procedures work by reshaping the cornea to offset the native refractive error of the eye; there are a plethora of techniques and technologies for doing this. In contrast, </a:t>
            </a:r>
            <a:r>
              <a:rPr lang="en-US" sz="1500" i="1" dirty="0">
                <a:solidFill>
                  <a:srgbClr val="FFFF9B"/>
                </a:solidFill>
              </a:rPr>
              <a:t>intraocular procedures </a:t>
            </a:r>
            <a:r>
              <a:rPr lang="en-US" sz="1500" dirty="0">
                <a:solidFill>
                  <a:srgbClr val="FFFF9B"/>
                </a:solidFill>
              </a:rPr>
              <a:t>are more limited in their variety: They involve either replacing the native lens with an IOL, or placing in the anterior chamber an accessory IOL that offsets the eye’s native refractive error. </a:t>
            </a:r>
          </a:p>
        </p:txBody>
      </p:sp>
    </p:spTree>
    <p:extLst>
      <p:ext uri="{BB962C8B-B14F-4D97-AF65-F5344CB8AC3E}">
        <p14:creationId xmlns:p14="http://schemas.microsoft.com/office/powerpoint/2010/main" val="354985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body" idx="1"/>
          </p:nvPr>
        </p:nvSpPr>
        <p:spPr>
          <a:xfrm>
            <a:off x="457200" y="922338"/>
            <a:ext cx="8229600" cy="4411662"/>
          </a:xfrm>
        </p:spPr>
        <p:txBody>
          <a:bodyPr/>
          <a:lstStyle/>
          <a:p>
            <a:pPr eaLnBrk="1" hangingPunct="1"/>
            <a:r>
              <a:rPr lang="en-US" altLang="en-US" dirty="0"/>
              <a:t>The myopic eye has too much </a:t>
            </a:r>
            <a:r>
              <a:rPr lang="en-US" altLang="en-US" i="1" dirty="0">
                <a:solidFill>
                  <a:srgbClr val="0000FF"/>
                </a:solidFill>
              </a:rPr>
              <a:t>converging</a:t>
            </a:r>
            <a:r>
              <a:rPr lang="en-US" altLang="en-US" dirty="0"/>
              <a:t> power for its length, as we said</a:t>
            </a:r>
          </a:p>
        </p:txBody>
      </p:sp>
      <p:grpSp>
        <p:nvGrpSpPr>
          <p:cNvPr id="5124" name="Group 11"/>
          <p:cNvGrpSpPr>
            <a:grpSpLocks/>
          </p:cNvGrpSpPr>
          <p:nvPr/>
        </p:nvGrpSpPr>
        <p:grpSpPr bwMode="auto">
          <a:xfrm>
            <a:off x="1752600" y="3048000"/>
            <a:ext cx="1752600" cy="1524000"/>
            <a:chOff x="2832" y="1728"/>
            <a:chExt cx="1104" cy="960"/>
          </a:xfrm>
        </p:grpSpPr>
        <p:sp>
          <p:nvSpPr>
            <p:cNvPr id="5133" name="Oval 12"/>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34" name="Oval 13"/>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35" name="AutoShape 14"/>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36" name="AutoShape 15"/>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5125" name="Oval 16"/>
          <p:cNvSpPr>
            <a:spLocks noChangeArrowheads="1"/>
          </p:cNvSpPr>
          <p:nvPr/>
        </p:nvSpPr>
        <p:spPr bwMode="auto">
          <a:xfrm>
            <a:off x="2057400" y="3352800"/>
            <a:ext cx="152400" cy="838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6" name="Line 19"/>
          <p:cNvSpPr>
            <a:spLocks noChangeShapeType="1"/>
          </p:cNvSpPr>
          <p:nvPr/>
        </p:nvSpPr>
        <p:spPr bwMode="auto">
          <a:xfrm flipH="1">
            <a:off x="838200" y="3429000"/>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7" name="Line 20"/>
          <p:cNvSpPr>
            <a:spLocks noChangeShapeType="1"/>
          </p:cNvSpPr>
          <p:nvPr/>
        </p:nvSpPr>
        <p:spPr bwMode="auto">
          <a:xfrm flipH="1">
            <a:off x="838200" y="4191000"/>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 name="Line 23"/>
          <p:cNvSpPr>
            <a:spLocks noChangeShapeType="1"/>
          </p:cNvSpPr>
          <p:nvPr/>
        </p:nvSpPr>
        <p:spPr bwMode="auto">
          <a:xfrm>
            <a:off x="1981200" y="3429000"/>
            <a:ext cx="1447800" cy="7620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9" name="Line 24"/>
          <p:cNvSpPr>
            <a:spLocks noChangeShapeType="1"/>
          </p:cNvSpPr>
          <p:nvPr/>
        </p:nvSpPr>
        <p:spPr bwMode="auto">
          <a:xfrm flipV="1">
            <a:off x="1981200" y="3352800"/>
            <a:ext cx="1371600" cy="8382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0" name="Text Box 26"/>
          <p:cNvSpPr txBox="1">
            <a:spLocks noChangeArrowheads="1"/>
          </p:cNvSpPr>
          <p:nvPr/>
        </p:nvSpPr>
        <p:spPr bwMode="auto">
          <a:xfrm>
            <a:off x="2070100" y="4616450"/>
            <a:ext cx="1301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a:solidFill>
                  <a:srgbClr val="3333FF"/>
                </a:solidFill>
              </a:rPr>
              <a:t>Myopic Eye</a:t>
            </a:r>
          </a:p>
        </p:txBody>
      </p:sp>
      <p:sp>
        <p:nvSpPr>
          <p:cNvPr id="513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FCBC369-0C1F-47CE-BA72-E916DC00331E}" type="slidenum">
              <a:rPr lang="en-US" altLang="en-US" sz="1000" smtClean="0"/>
              <a:pPr>
                <a:spcBef>
                  <a:spcPct val="0"/>
                </a:spcBef>
                <a:buClrTx/>
                <a:buSzTx/>
                <a:buFontTx/>
                <a:buNone/>
              </a:pPr>
              <a:t>40</a:t>
            </a:fld>
            <a:endParaRPr lang="en-US" altLang="en-US" sz="1000"/>
          </a:p>
        </p:txBody>
      </p:sp>
      <p:sp>
        <p:nvSpPr>
          <p:cNvPr id="5132" name="Rectangle 2"/>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5122" name="Rectangle 2"/>
          <p:cNvSpPr>
            <a:spLocks noChangeArrowheads="1"/>
          </p:cNvSpPr>
          <p:nvPr/>
        </p:nvSpPr>
        <p:spPr bwMode="auto">
          <a:xfrm>
            <a:off x="6019800" y="990600"/>
            <a:ext cx="1905000" cy="4572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extLst>
      <p:ext uri="{BB962C8B-B14F-4D97-AF65-F5344CB8AC3E}">
        <p14:creationId xmlns:p14="http://schemas.microsoft.com/office/powerpoint/2010/main" val="31316089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019800" y="990600"/>
            <a:ext cx="19050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3" name="Rectangle 4"/>
          <p:cNvSpPr>
            <a:spLocks noGrp="1" noChangeArrowheads="1"/>
          </p:cNvSpPr>
          <p:nvPr>
            <p:ph type="body" idx="1"/>
          </p:nvPr>
        </p:nvSpPr>
        <p:spPr>
          <a:xfrm>
            <a:off x="457200" y="922338"/>
            <a:ext cx="8229600" cy="4411662"/>
          </a:xfrm>
        </p:spPr>
        <p:txBody>
          <a:bodyPr/>
          <a:lstStyle/>
          <a:p>
            <a:pPr eaLnBrk="1" hangingPunct="1"/>
            <a:r>
              <a:rPr lang="en-US" altLang="en-US" dirty="0"/>
              <a:t>The myopic eye has too much </a:t>
            </a:r>
            <a:r>
              <a:rPr lang="en-US" altLang="en-US" i="1" dirty="0">
                <a:solidFill>
                  <a:srgbClr val="0000FF"/>
                </a:solidFill>
              </a:rPr>
              <a:t>converging</a:t>
            </a:r>
            <a:r>
              <a:rPr lang="en-US" altLang="en-US" dirty="0"/>
              <a:t> power for its length, as we said</a:t>
            </a:r>
          </a:p>
        </p:txBody>
      </p:sp>
      <p:grpSp>
        <p:nvGrpSpPr>
          <p:cNvPr id="5124" name="Group 11"/>
          <p:cNvGrpSpPr>
            <a:grpSpLocks/>
          </p:cNvGrpSpPr>
          <p:nvPr/>
        </p:nvGrpSpPr>
        <p:grpSpPr bwMode="auto">
          <a:xfrm>
            <a:off x="1752600" y="3048000"/>
            <a:ext cx="1752600" cy="1524000"/>
            <a:chOff x="2832" y="1728"/>
            <a:chExt cx="1104" cy="960"/>
          </a:xfrm>
        </p:grpSpPr>
        <p:sp>
          <p:nvSpPr>
            <p:cNvPr id="5133" name="Oval 12"/>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34" name="Oval 13"/>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35" name="AutoShape 14"/>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36" name="AutoShape 15"/>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5125" name="Oval 16"/>
          <p:cNvSpPr>
            <a:spLocks noChangeArrowheads="1"/>
          </p:cNvSpPr>
          <p:nvPr/>
        </p:nvSpPr>
        <p:spPr bwMode="auto">
          <a:xfrm>
            <a:off x="2057400" y="3352800"/>
            <a:ext cx="152400" cy="838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6" name="Line 19"/>
          <p:cNvSpPr>
            <a:spLocks noChangeShapeType="1"/>
          </p:cNvSpPr>
          <p:nvPr/>
        </p:nvSpPr>
        <p:spPr bwMode="auto">
          <a:xfrm flipH="1">
            <a:off x="838200" y="3429000"/>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7" name="Line 20"/>
          <p:cNvSpPr>
            <a:spLocks noChangeShapeType="1"/>
          </p:cNvSpPr>
          <p:nvPr/>
        </p:nvSpPr>
        <p:spPr bwMode="auto">
          <a:xfrm flipH="1">
            <a:off x="838200" y="4191000"/>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 name="Line 23"/>
          <p:cNvSpPr>
            <a:spLocks noChangeShapeType="1"/>
          </p:cNvSpPr>
          <p:nvPr/>
        </p:nvSpPr>
        <p:spPr bwMode="auto">
          <a:xfrm>
            <a:off x="1981200" y="3429000"/>
            <a:ext cx="1447800" cy="7620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9" name="Line 24"/>
          <p:cNvSpPr>
            <a:spLocks noChangeShapeType="1"/>
          </p:cNvSpPr>
          <p:nvPr/>
        </p:nvSpPr>
        <p:spPr bwMode="auto">
          <a:xfrm flipV="1">
            <a:off x="1981200" y="3352800"/>
            <a:ext cx="1371600" cy="8382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0" name="Text Box 26"/>
          <p:cNvSpPr txBox="1">
            <a:spLocks noChangeArrowheads="1"/>
          </p:cNvSpPr>
          <p:nvPr/>
        </p:nvSpPr>
        <p:spPr bwMode="auto">
          <a:xfrm>
            <a:off x="2070100" y="4616450"/>
            <a:ext cx="1301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a:solidFill>
                  <a:srgbClr val="3333FF"/>
                </a:solidFill>
              </a:rPr>
              <a:t>Myopic Eye</a:t>
            </a:r>
          </a:p>
        </p:txBody>
      </p:sp>
      <p:sp>
        <p:nvSpPr>
          <p:cNvPr id="513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FCBC369-0C1F-47CE-BA72-E916DC00331E}" type="slidenum">
              <a:rPr lang="en-US" altLang="en-US" sz="1000" smtClean="0"/>
              <a:pPr>
                <a:spcBef>
                  <a:spcPct val="0"/>
                </a:spcBef>
                <a:buClrTx/>
                <a:buSzTx/>
                <a:buFontTx/>
                <a:buNone/>
              </a:pPr>
              <a:t>41</a:t>
            </a:fld>
            <a:endParaRPr lang="en-US" altLang="en-US" sz="1000"/>
          </a:p>
        </p:txBody>
      </p:sp>
      <p:sp>
        <p:nvSpPr>
          <p:cNvPr id="5132" name="Rectangle 2"/>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Tree>
    <p:extLst>
      <p:ext uri="{BB962C8B-B14F-4D97-AF65-F5344CB8AC3E}">
        <p14:creationId xmlns:p14="http://schemas.microsoft.com/office/powerpoint/2010/main" val="3145120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019800" y="990600"/>
            <a:ext cx="19050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47" name="Rectangle 4"/>
          <p:cNvSpPr>
            <a:spLocks noGrp="1" noChangeArrowheads="1"/>
          </p:cNvSpPr>
          <p:nvPr>
            <p:ph type="body" idx="1"/>
          </p:nvPr>
        </p:nvSpPr>
        <p:spPr>
          <a:xfrm>
            <a:off x="457200" y="922338"/>
            <a:ext cx="8229600" cy="4411662"/>
          </a:xfrm>
        </p:spPr>
        <p:txBody>
          <a:bodyPr/>
          <a:lstStyle/>
          <a:p>
            <a:pPr eaLnBrk="1" hangingPunct="1"/>
            <a:r>
              <a:rPr lang="en-US" altLang="en-US" dirty="0"/>
              <a:t>The myopic eye has too much </a:t>
            </a:r>
            <a:r>
              <a:rPr lang="en-US" altLang="en-US" i="1" dirty="0">
                <a:solidFill>
                  <a:srgbClr val="0000FF"/>
                </a:solidFill>
              </a:rPr>
              <a:t>converging</a:t>
            </a:r>
            <a:r>
              <a:rPr lang="en-US" altLang="en-US" dirty="0"/>
              <a:t> power for its length, as we said</a:t>
            </a:r>
          </a:p>
        </p:txBody>
      </p:sp>
      <p:grpSp>
        <p:nvGrpSpPr>
          <p:cNvPr id="6148" name="Group 11"/>
          <p:cNvGrpSpPr>
            <a:grpSpLocks/>
          </p:cNvGrpSpPr>
          <p:nvPr/>
        </p:nvGrpSpPr>
        <p:grpSpPr bwMode="auto">
          <a:xfrm>
            <a:off x="1752600" y="3048000"/>
            <a:ext cx="1752600" cy="1524000"/>
            <a:chOff x="3648" y="1824"/>
            <a:chExt cx="1104" cy="960"/>
          </a:xfrm>
        </p:grpSpPr>
        <p:grpSp>
          <p:nvGrpSpPr>
            <p:cNvPr id="6159" name="Group 12"/>
            <p:cNvGrpSpPr>
              <a:grpSpLocks/>
            </p:cNvGrpSpPr>
            <p:nvPr/>
          </p:nvGrpSpPr>
          <p:grpSpPr bwMode="auto">
            <a:xfrm>
              <a:off x="3648" y="1824"/>
              <a:ext cx="1104" cy="960"/>
              <a:chOff x="2832" y="1728"/>
              <a:chExt cx="1104" cy="960"/>
            </a:xfrm>
          </p:grpSpPr>
          <p:sp>
            <p:nvSpPr>
              <p:cNvPr id="6162" name="Oval 13"/>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63" name="Oval 14"/>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64" name="AutoShape 15"/>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65" name="AutoShape 16"/>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6160" name="Oval 17"/>
            <p:cNvSpPr>
              <a:spLocks noChangeArrowheads="1"/>
            </p:cNvSpPr>
            <p:nvPr/>
          </p:nvSpPr>
          <p:spPr bwMode="auto">
            <a:xfrm>
              <a:off x="3840" y="2016"/>
              <a:ext cx="96" cy="52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61" name="Oval 18"/>
            <p:cNvSpPr>
              <a:spLocks noChangeArrowheads="1"/>
            </p:cNvSpPr>
            <p:nvPr/>
          </p:nvSpPr>
          <p:spPr bwMode="auto">
            <a:xfrm>
              <a:off x="3744" y="2016"/>
              <a:ext cx="96" cy="528"/>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6149" name="Line 21"/>
          <p:cNvSpPr>
            <a:spLocks noChangeShapeType="1"/>
          </p:cNvSpPr>
          <p:nvPr/>
        </p:nvSpPr>
        <p:spPr bwMode="auto">
          <a:xfrm flipH="1">
            <a:off x="838200" y="3429000"/>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0" name="Line 22"/>
          <p:cNvSpPr>
            <a:spLocks noChangeShapeType="1"/>
          </p:cNvSpPr>
          <p:nvPr/>
        </p:nvSpPr>
        <p:spPr bwMode="auto">
          <a:xfrm flipH="1">
            <a:off x="838200" y="4191000"/>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1" name="Line 25"/>
          <p:cNvSpPr>
            <a:spLocks noChangeShapeType="1"/>
          </p:cNvSpPr>
          <p:nvPr/>
        </p:nvSpPr>
        <p:spPr bwMode="auto">
          <a:xfrm>
            <a:off x="1981200" y="3429000"/>
            <a:ext cx="1447800" cy="7620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2" name="Line 26"/>
          <p:cNvSpPr>
            <a:spLocks noChangeShapeType="1"/>
          </p:cNvSpPr>
          <p:nvPr/>
        </p:nvSpPr>
        <p:spPr bwMode="auto">
          <a:xfrm flipV="1">
            <a:off x="1981200" y="3352800"/>
            <a:ext cx="1371600" cy="8382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3" name="Text Box 28"/>
          <p:cNvSpPr txBox="1">
            <a:spLocks noChangeArrowheads="1"/>
          </p:cNvSpPr>
          <p:nvPr/>
        </p:nvSpPr>
        <p:spPr bwMode="auto">
          <a:xfrm>
            <a:off x="2070100" y="4616450"/>
            <a:ext cx="1301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a:solidFill>
                  <a:srgbClr val="3333FF"/>
                </a:solidFill>
              </a:rPr>
              <a:t>Myopic Eye</a:t>
            </a:r>
          </a:p>
        </p:txBody>
      </p:sp>
      <p:sp>
        <p:nvSpPr>
          <p:cNvPr id="6154" name="Text Box 33"/>
          <p:cNvSpPr txBox="1">
            <a:spLocks noChangeArrowheads="1"/>
          </p:cNvSpPr>
          <p:nvPr/>
        </p:nvSpPr>
        <p:spPr bwMode="auto">
          <a:xfrm>
            <a:off x="304800" y="5200650"/>
            <a:ext cx="8250848" cy="830997"/>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a:solidFill>
                  <a:srgbClr val="0000FF"/>
                </a:solidFill>
              </a:rPr>
              <a:t>Think of it this way: The myopic eye refracts light as if an extra ‘plus’ lens was built into it.</a:t>
            </a:r>
          </a:p>
          <a:p>
            <a:pPr eaLnBrk="1" hangingPunct="1">
              <a:spcBef>
                <a:spcPct val="0"/>
              </a:spcBef>
              <a:buClrTx/>
              <a:buSzTx/>
              <a:buFontTx/>
              <a:buNone/>
            </a:pPr>
            <a:r>
              <a:rPr lang="en-US" altLang="en-US" sz="1600">
                <a:solidFill>
                  <a:srgbClr val="0000FF"/>
                </a:solidFill>
              </a:rPr>
              <a:t>This so-called </a:t>
            </a:r>
            <a:r>
              <a:rPr lang="en-US" altLang="en-US" sz="1600" b="1">
                <a:solidFill>
                  <a:srgbClr val="0000FF"/>
                </a:solidFill>
              </a:rPr>
              <a:t>error lens</a:t>
            </a:r>
            <a:r>
              <a:rPr lang="en-US" altLang="en-US" sz="1600">
                <a:solidFill>
                  <a:srgbClr val="0000FF"/>
                </a:solidFill>
              </a:rPr>
              <a:t> contributes the excess convergence that produces a myopic</a:t>
            </a:r>
          </a:p>
          <a:p>
            <a:pPr eaLnBrk="1" hangingPunct="1">
              <a:spcBef>
                <a:spcPct val="0"/>
              </a:spcBef>
              <a:buClrTx/>
              <a:buSzTx/>
              <a:buFontTx/>
              <a:buNone/>
            </a:pPr>
            <a:r>
              <a:rPr lang="en-US" altLang="en-US" sz="1600">
                <a:solidFill>
                  <a:srgbClr val="0000FF"/>
                </a:solidFill>
              </a:rPr>
              <a:t>refractive error. </a:t>
            </a:r>
          </a:p>
        </p:txBody>
      </p:sp>
      <p:sp>
        <p:nvSpPr>
          <p:cNvPr id="615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DC2AB6D-2B0C-4520-AF51-DC1D130A1513}" type="slidenum">
              <a:rPr lang="en-US" altLang="en-US" sz="1000" smtClean="0"/>
              <a:pPr>
                <a:spcBef>
                  <a:spcPct val="0"/>
                </a:spcBef>
                <a:buClrTx/>
                <a:buSzTx/>
                <a:buFontTx/>
                <a:buNone/>
              </a:pPr>
              <a:t>42</a:t>
            </a:fld>
            <a:endParaRPr lang="en-US" altLang="en-US" sz="1000"/>
          </a:p>
        </p:txBody>
      </p:sp>
      <p:sp>
        <p:nvSpPr>
          <p:cNvPr id="6156" name="Rectangle 2"/>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6157" name="Text Box 31"/>
          <p:cNvSpPr txBox="1">
            <a:spLocks noChangeArrowheads="1"/>
          </p:cNvSpPr>
          <p:nvPr/>
        </p:nvSpPr>
        <p:spPr bwMode="auto">
          <a:xfrm>
            <a:off x="517525" y="4525963"/>
            <a:ext cx="1190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b="1">
                <a:solidFill>
                  <a:srgbClr val="0000FF"/>
                </a:solidFill>
              </a:rPr>
              <a:t>Plus</a:t>
            </a:r>
            <a:r>
              <a:rPr lang="en-US" altLang="en-US" sz="1200" i="1">
                <a:solidFill>
                  <a:srgbClr val="0000FF"/>
                </a:solidFill>
              </a:rPr>
              <a:t> error lens</a:t>
            </a:r>
          </a:p>
        </p:txBody>
      </p:sp>
      <p:sp>
        <p:nvSpPr>
          <p:cNvPr id="6158" name="Line 32"/>
          <p:cNvSpPr>
            <a:spLocks noChangeShapeType="1"/>
          </p:cNvSpPr>
          <p:nvPr/>
        </p:nvSpPr>
        <p:spPr bwMode="auto">
          <a:xfrm flipV="1">
            <a:off x="1524000" y="4035425"/>
            <a:ext cx="457200" cy="533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374030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019800" y="990600"/>
            <a:ext cx="19050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171" name="Rectangle 4"/>
          <p:cNvSpPr>
            <a:spLocks noGrp="1" noChangeArrowheads="1"/>
          </p:cNvSpPr>
          <p:nvPr>
            <p:ph type="body" idx="1"/>
          </p:nvPr>
        </p:nvSpPr>
        <p:spPr>
          <a:xfrm>
            <a:off x="457200" y="922338"/>
            <a:ext cx="8229600" cy="4411662"/>
          </a:xfrm>
        </p:spPr>
        <p:txBody>
          <a:bodyPr/>
          <a:lstStyle/>
          <a:p>
            <a:pPr eaLnBrk="1" hangingPunct="1"/>
            <a:r>
              <a:rPr lang="en-US" altLang="en-US" dirty="0"/>
              <a:t>The myopic eye has too much </a:t>
            </a:r>
            <a:r>
              <a:rPr lang="en-US" altLang="en-US" i="1" dirty="0">
                <a:solidFill>
                  <a:srgbClr val="0000FF"/>
                </a:solidFill>
              </a:rPr>
              <a:t>converging</a:t>
            </a:r>
            <a:r>
              <a:rPr lang="en-US" altLang="en-US" dirty="0">
                <a:solidFill>
                  <a:srgbClr val="0000FF"/>
                </a:solidFill>
              </a:rPr>
              <a:t> </a:t>
            </a:r>
            <a:r>
              <a:rPr lang="en-US" altLang="en-US" dirty="0"/>
              <a:t>power for its length, as we said</a:t>
            </a:r>
          </a:p>
        </p:txBody>
      </p:sp>
      <p:grpSp>
        <p:nvGrpSpPr>
          <p:cNvPr id="7172" name="Group 13"/>
          <p:cNvGrpSpPr>
            <a:grpSpLocks/>
          </p:cNvGrpSpPr>
          <p:nvPr/>
        </p:nvGrpSpPr>
        <p:grpSpPr bwMode="auto">
          <a:xfrm>
            <a:off x="1752600" y="3048000"/>
            <a:ext cx="1752600" cy="1524000"/>
            <a:chOff x="3648" y="1824"/>
            <a:chExt cx="1104" cy="960"/>
          </a:xfrm>
        </p:grpSpPr>
        <p:grpSp>
          <p:nvGrpSpPr>
            <p:cNvPr id="7188" name="Group 14"/>
            <p:cNvGrpSpPr>
              <a:grpSpLocks/>
            </p:cNvGrpSpPr>
            <p:nvPr/>
          </p:nvGrpSpPr>
          <p:grpSpPr bwMode="auto">
            <a:xfrm>
              <a:off x="3648" y="1824"/>
              <a:ext cx="1104" cy="960"/>
              <a:chOff x="2832" y="1728"/>
              <a:chExt cx="1104" cy="960"/>
            </a:xfrm>
          </p:grpSpPr>
          <p:sp>
            <p:nvSpPr>
              <p:cNvPr id="7191" name="Oval 15"/>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192" name="Oval 16"/>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193" name="AutoShape 17"/>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194" name="AutoShape 18"/>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7189" name="Oval 19"/>
            <p:cNvSpPr>
              <a:spLocks noChangeArrowheads="1"/>
            </p:cNvSpPr>
            <p:nvPr/>
          </p:nvSpPr>
          <p:spPr bwMode="auto">
            <a:xfrm>
              <a:off x="3840" y="2016"/>
              <a:ext cx="96" cy="52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190" name="Oval 20"/>
            <p:cNvSpPr>
              <a:spLocks noChangeArrowheads="1"/>
            </p:cNvSpPr>
            <p:nvPr/>
          </p:nvSpPr>
          <p:spPr bwMode="auto">
            <a:xfrm>
              <a:off x="3744" y="2016"/>
              <a:ext cx="96" cy="528"/>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7173" name="Line 23"/>
          <p:cNvSpPr>
            <a:spLocks noChangeShapeType="1"/>
          </p:cNvSpPr>
          <p:nvPr/>
        </p:nvSpPr>
        <p:spPr bwMode="auto">
          <a:xfrm flipH="1">
            <a:off x="838200" y="3429000"/>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 name="Line 24"/>
          <p:cNvSpPr>
            <a:spLocks noChangeShapeType="1"/>
          </p:cNvSpPr>
          <p:nvPr/>
        </p:nvSpPr>
        <p:spPr bwMode="auto">
          <a:xfrm flipH="1">
            <a:off x="838200" y="4191000"/>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 name="Line 27"/>
          <p:cNvSpPr>
            <a:spLocks noChangeShapeType="1"/>
          </p:cNvSpPr>
          <p:nvPr/>
        </p:nvSpPr>
        <p:spPr bwMode="auto">
          <a:xfrm>
            <a:off x="1981200" y="3429000"/>
            <a:ext cx="1447800" cy="762000"/>
          </a:xfrm>
          <a:prstGeom prst="line">
            <a:avLst/>
          </a:prstGeom>
          <a:noFill/>
          <a:ln w="9525">
            <a:solidFill>
              <a:schemeClr val="bg1">
                <a:lumMod val="75000"/>
              </a:schemeClr>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 name="Line 28"/>
          <p:cNvSpPr>
            <a:spLocks noChangeShapeType="1"/>
          </p:cNvSpPr>
          <p:nvPr/>
        </p:nvSpPr>
        <p:spPr bwMode="auto">
          <a:xfrm flipV="1">
            <a:off x="1981200" y="3352800"/>
            <a:ext cx="1371600" cy="838200"/>
          </a:xfrm>
          <a:prstGeom prst="line">
            <a:avLst/>
          </a:prstGeom>
          <a:noFill/>
          <a:ln w="9525">
            <a:solidFill>
              <a:schemeClr val="bg1">
                <a:lumMod val="75000"/>
              </a:schemeClr>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7" name="Text Box 30"/>
          <p:cNvSpPr txBox="1">
            <a:spLocks noChangeArrowheads="1"/>
          </p:cNvSpPr>
          <p:nvPr/>
        </p:nvSpPr>
        <p:spPr bwMode="auto">
          <a:xfrm>
            <a:off x="2070100" y="4616450"/>
            <a:ext cx="1301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a:solidFill>
                  <a:srgbClr val="3333FF"/>
                </a:solidFill>
              </a:rPr>
              <a:t>Myopic Eye</a:t>
            </a:r>
          </a:p>
        </p:txBody>
      </p:sp>
      <p:sp>
        <p:nvSpPr>
          <p:cNvPr id="7178" name="AutoShape 36"/>
          <p:cNvSpPr>
            <a:spLocks noChangeArrowheads="1"/>
          </p:cNvSpPr>
          <p:nvPr/>
        </p:nvSpPr>
        <p:spPr bwMode="auto">
          <a:xfrm rot="10800000">
            <a:off x="1524000" y="3352800"/>
            <a:ext cx="217488" cy="533400"/>
          </a:xfrm>
          <a:prstGeom prst="triangle">
            <a:avLst>
              <a:gd name="adj" fmla="val 50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179" name="AutoShape 37"/>
          <p:cNvSpPr>
            <a:spLocks noChangeArrowheads="1"/>
          </p:cNvSpPr>
          <p:nvPr/>
        </p:nvSpPr>
        <p:spPr bwMode="auto">
          <a:xfrm>
            <a:off x="1524000" y="3811588"/>
            <a:ext cx="217488" cy="455612"/>
          </a:xfrm>
          <a:prstGeom prst="triangle">
            <a:avLst>
              <a:gd name="adj" fmla="val 50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180" name="Text Box 38"/>
          <p:cNvSpPr txBox="1">
            <a:spLocks noChangeArrowheads="1"/>
          </p:cNvSpPr>
          <p:nvPr/>
        </p:nvSpPr>
        <p:spPr bwMode="auto">
          <a:xfrm>
            <a:off x="228600" y="3048000"/>
            <a:ext cx="1647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b="1">
                <a:solidFill>
                  <a:srgbClr val="008000"/>
                </a:solidFill>
              </a:rPr>
              <a:t>Minus</a:t>
            </a:r>
            <a:r>
              <a:rPr lang="en-US" altLang="en-US" sz="1200" i="1">
                <a:solidFill>
                  <a:srgbClr val="008000"/>
                </a:solidFill>
              </a:rPr>
              <a:t> corrective lens</a:t>
            </a:r>
          </a:p>
        </p:txBody>
      </p:sp>
      <p:sp>
        <p:nvSpPr>
          <p:cNvPr id="7181" name="Line 39"/>
          <p:cNvSpPr>
            <a:spLocks noChangeShapeType="1"/>
          </p:cNvSpPr>
          <p:nvPr/>
        </p:nvSpPr>
        <p:spPr bwMode="auto">
          <a:xfrm>
            <a:off x="1066800" y="3276600"/>
            <a:ext cx="457200" cy="30480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2" name="Text Box 40"/>
          <p:cNvSpPr txBox="1">
            <a:spLocks noChangeArrowheads="1"/>
          </p:cNvSpPr>
          <p:nvPr/>
        </p:nvSpPr>
        <p:spPr bwMode="auto">
          <a:xfrm>
            <a:off x="3962400" y="3048000"/>
            <a:ext cx="3557588" cy="15049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a:solidFill>
                  <a:srgbClr val="008000"/>
                </a:solidFill>
              </a:rPr>
              <a:t>This explains why </a:t>
            </a:r>
            <a:r>
              <a:rPr lang="en-US" altLang="en-US" sz="1800" b="1">
                <a:solidFill>
                  <a:srgbClr val="008000"/>
                </a:solidFill>
              </a:rPr>
              <a:t>myopes wear</a:t>
            </a:r>
          </a:p>
          <a:p>
            <a:pPr eaLnBrk="1" hangingPunct="1">
              <a:lnSpc>
                <a:spcPct val="85000"/>
              </a:lnSpc>
              <a:spcBef>
                <a:spcPct val="0"/>
              </a:spcBef>
              <a:buClrTx/>
              <a:buSzTx/>
              <a:buFontTx/>
              <a:buNone/>
            </a:pPr>
            <a:r>
              <a:rPr lang="en-US" altLang="en-US" sz="1800" b="1">
                <a:solidFill>
                  <a:srgbClr val="008000"/>
                </a:solidFill>
              </a:rPr>
              <a:t>minus lenses</a:t>
            </a:r>
            <a:r>
              <a:rPr lang="en-US" altLang="en-US" sz="1800">
                <a:solidFill>
                  <a:srgbClr val="008000"/>
                </a:solidFill>
              </a:rPr>
              <a:t> to correct their</a:t>
            </a:r>
          </a:p>
          <a:p>
            <a:pPr eaLnBrk="1" hangingPunct="1">
              <a:lnSpc>
                <a:spcPct val="85000"/>
              </a:lnSpc>
              <a:spcBef>
                <a:spcPct val="0"/>
              </a:spcBef>
              <a:buClrTx/>
              <a:buSzTx/>
              <a:buFontTx/>
              <a:buNone/>
            </a:pPr>
            <a:r>
              <a:rPr lang="en-US" altLang="en-US" sz="1800">
                <a:solidFill>
                  <a:srgbClr val="008000"/>
                </a:solidFill>
              </a:rPr>
              <a:t>refractive error—minus lenses</a:t>
            </a:r>
          </a:p>
          <a:p>
            <a:pPr eaLnBrk="1" hangingPunct="1">
              <a:lnSpc>
                <a:spcPct val="85000"/>
              </a:lnSpc>
              <a:spcBef>
                <a:spcPct val="0"/>
              </a:spcBef>
              <a:buClrTx/>
              <a:buSzTx/>
              <a:buFontTx/>
              <a:buNone/>
            </a:pPr>
            <a:r>
              <a:rPr lang="en-US" altLang="en-US" sz="1800">
                <a:solidFill>
                  <a:srgbClr val="008000"/>
                </a:solidFill>
              </a:rPr>
              <a:t>are needed to offset the excess</a:t>
            </a:r>
          </a:p>
          <a:p>
            <a:pPr eaLnBrk="1" hangingPunct="1">
              <a:lnSpc>
                <a:spcPct val="85000"/>
              </a:lnSpc>
              <a:spcBef>
                <a:spcPct val="0"/>
              </a:spcBef>
              <a:buClrTx/>
              <a:buSzTx/>
              <a:buFontTx/>
              <a:buNone/>
            </a:pPr>
            <a:r>
              <a:rPr lang="en-US" altLang="en-US" sz="1800">
                <a:solidFill>
                  <a:srgbClr val="008000"/>
                </a:solidFill>
              </a:rPr>
              <a:t>convergence induced by the plus</a:t>
            </a:r>
          </a:p>
          <a:p>
            <a:pPr eaLnBrk="1" hangingPunct="1">
              <a:lnSpc>
                <a:spcPct val="85000"/>
              </a:lnSpc>
              <a:spcBef>
                <a:spcPct val="0"/>
              </a:spcBef>
              <a:buClrTx/>
              <a:buSzTx/>
              <a:buFontTx/>
              <a:buNone/>
            </a:pPr>
            <a:r>
              <a:rPr lang="en-US" altLang="en-US" sz="1800">
                <a:solidFill>
                  <a:srgbClr val="008000"/>
                </a:solidFill>
              </a:rPr>
              <a:t>error lenses in their eyes.</a:t>
            </a:r>
          </a:p>
        </p:txBody>
      </p:sp>
      <p:sp>
        <p:nvSpPr>
          <p:cNvPr id="7183" name="Text Box 46"/>
          <p:cNvSpPr txBox="1">
            <a:spLocks noChangeArrowheads="1"/>
          </p:cNvSpPr>
          <p:nvPr/>
        </p:nvSpPr>
        <p:spPr bwMode="auto">
          <a:xfrm>
            <a:off x="304800" y="5200650"/>
            <a:ext cx="8795356" cy="830997"/>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lumMod val="75000"/>
                  </a:schemeClr>
                </a:solidFill>
              </a:rPr>
              <a:t>Think of it this way: The </a:t>
            </a:r>
            <a:r>
              <a:rPr lang="en-US" altLang="en-US" sz="1600" b="1" dirty="0">
                <a:solidFill>
                  <a:srgbClr val="008000"/>
                </a:solidFill>
              </a:rPr>
              <a:t>myopic eye refracts light as if an extra ‘plus’ lens was built into it</a:t>
            </a:r>
            <a:r>
              <a:rPr lang="en-US" altLang="en-US" sz="1600" dirty="0">
                <a:solidFill>
                  <a:srgbClr val="0000FF"/>
                </a:solidFill>
              </a:rPr>
              <a:t>.</a:t>
            </a:r>
          </a:p>
          <a:p>
            <a:pPr eaLnBrk="1" hangingPunct="1">
              <a:spcBef>
                <a:spcPct val="0"/>
              </a:spcBef>
              <a:buClrTx/>
              <a:buSzTx/>
              <a:buFontTx/>
              <a:buNone/>
            </a:pPr>
            <a:r>
              <a:rPr lang="en-US" altLang="en-US" sz="1600" dirty="0">
                <a:solidFill>
                  <a:schemeClr val="bg1">
                    <a:lumMod val="75000"/>
                  </a:schemeClr>
                </a:solidFill>
              </a:rPr>
              <a:t>This so-called </a:t>
            </a:r>
            <a:r>
              <a:rPr lang="en-US" altLang="en-US" sz="1600" b="1" dirty="0">
                <a:solidFill>
                  <a:schemeClr val="bg1">
                    <a:lumMod val="75000"/>
                  </a:schemeClr>
                </a:solidFill>
              </a:rPr>
              <a:t>error lens</a:t>
            </a:r>
            <a:r>
              <a:rPr lang="en-US" altLang="en-US" sz="1600" dirty="0">
                <a:solidFill>
                  <a:schemeClr val="bg1">
                    <a:lumMod val="75000"/>
                  </a:schemeClr>
                </a:solidFill>
              </a:rPr>
              <a:t> contributes the excess convergence that produces a myopic</a:t>
            </a:r>
          </a:p>
          <a:p>
            <a:pPr eaLnBrk="1" hangingPunct="1">
              <a:spcBef>
                <a:spcPct val="0"/>
              </a:spcBef>
              <a:buClrTx/>
              <a:buSzTx/>
              <a:buFontTx/>
              <a:buNone/>
            </a:pPr>
            <a:r>
              <a:rPr lang="en-US" altLang="en-US" sz="1600" dirty="0">
                <a:solidFill>
                  <a:schemeClr val="bg1">
                    <a:lumMod val="75000"/>
                  </a:schemeClr>
                </a:solidFill>
              </a:rPr>
              <a:t>refractive error. </a:t>
            </a:r>
          </a:p>
        </p:txBody>
      </p:sp>
      <p:sp>
        <p:nvSpPr>
          <p:cNvPr id="7184"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8052167-6326-4ECA-84D6-C89C691D6475}" type="slidenum">
              <a:rPr lang="en-US" altLang="en-US" sz="1000" smtClean="0"/>
              <a:pPr>
                <a:spcBef>
                  <a:spcPct val="0"/>
                </a:spcBef>
                <a:buClrTx/>
                <a:buSzTx/>
                <a:buFontTx/>
                <a:buNone/>
              </a:pPr>
              <a:t>43</a:t>
            </a:fld>
            <a:endParaRPr lang="en-US" altLang="en-US" sz="1000"/>
          </a:p>
        </p:txBody>
      </p:sp>
      <p:sp>
        <p:nvSpPr>
          <p:cNvPr id="7185" name="Rectangle 2"/>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7186" name="Text Box 31"/>
          <p:cNvSpPr txBox="1">
            <a:spLocks noChangeArrowheads="1"/>
          </p:cNvSpPr>
          <p:nvPr/>
        </p:nvSpPr>
        <p:spPr bwMode="auto">
          <a:xfrm>
            <a:off x="517525" y="4525963"/>
            <a:ext cx="1190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b="1">
                <a:solidFill>
                  <a:srgbClr val="0000FF"/>
                </a:solidFill>
              </a:rPr>
              <a:t>Plus</a:t>
            </a:r>
            <a:r>
              <a:rPr lang="en-US" altLang="en-US" sz="1200" i="1">
                <a:solidFill>
                  <a:srgbClr val="0000FF"/>
                </a:solidFill>
              </a:rPr>
              <a:t> error lens</a:t>
            </a:r>
          </a:p>
        </p:txBody>
      </p:sp>
      <p:sp>
        <p:nvSpPr>
          <p:cNvPr id="7187" name="Line 32"/>
          <p:cNvSpPr>
            <a:spLocks noChangeShapeType="1"/>
          </p:cNvSpPr>
          <p:nvPr/>
        </p:nvSpPr>
        <p:spPr bwMode="auto">
          <a:xfrm flipV="1">
            <a:off x="1524000" y="4035425"/>
            <a:ext cx="457200" cy="533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14">
            <a:extLst>
              <a:ext uri="{FF2B5EF4-FFF2-40B4-BE49-F238E27FC236}">
                <a16:creationId xmlns:a16="http://schemas.microsoft.com/office/drawing/2014/main" id="{F2E46581-C687-4CB3-A7A8-34DA07B79F0B}"/>
              </a:ext>
            </a:extLst>
          </p:cNvPr>
          <p:cNvSpPr>
            <a:spLocks noChangeShapeType="1"/>
          </p:cNvSpPr>
          <p:nvPr/>
        </p:nvSpPr>
        <p:spPr bwMode="auto">
          <a:xfrm>
            <a:off x="1938338" y="3400387"/>
            <a:ext cx="1543878" cy="369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15">
            <a:extLst>
              <a:ext uri="{FF2B5EF4-FFF2-40B4-BE49-F238E27FC236}">
                <a16:creationId xmlns:a16="http://schemas.microsoft.com/office/drawing/2014/main" id="{B977929D-A8DF-49A1-A7AB-D0B5F9CC85BE}"/>
              </a:ext>
            </a:extLst>
          </p:cNvPr>
          <p:cNvSpPr>
            <a:spLocks noChangeShapeType="1"/>
          </p:cNvSpPr>
          <p:nvPr/>
        </p:nvSpPr>
        <p:spPr bwMode="auto">
          <a:xfrm flipV="1">
            <a:off x="2070100" y="3770313"/>
            <a:ext cx="1412116" cy="40301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673376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7"/>
          <p:cNvSpPr>
            <a:spLocks noChangeArrowheads="1"/>
          </p:cNvSpPr>
          <p:nvPr/>
        </p:nvSpPr>
        <p:spPr bwMode="auto">
          <a:xfrm>
            <a:off x="6019800" y="990600"/>
            <a:ext cx="1905000" cy="457200"/>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0" name="Rectangle 2"/>
          <p:cNvSpPr>
            <a:spLocks noGrp="1" noChangeArrowheads="1"/>
          </p:cNvSpPr>
          <p:nvPr>
            <p:ph type="body" idx="1"/>
          </p:nvPr>
        </p:nvSpPr>
        <p:spPr>
          <a:xfrm>
            <a:off x="457200" y="922338"/>
            <a:ext cx="8229600" cy="4411662"/>
          </a:xfrm>
        </p:spPr>
        <p:txBody>
          <a:bodyPr/>
          <a:lstStyle/>
          <a:p>
            <a:pPr eaLnBrk="1" hangingPunct="1"/>
            <a:r>
              <a:rPr lang="en-US" altLang="en-US" dirty="0">
                <a:solidFill>
                  <a:schemeClr val="bg1">
                    <a:lumMod val="75000"/>
                  </a:schemeClr>
                </a:solidFill>
              </a:rPr>
              <a:t>The myopic eye has too much </a:t>
            </a:r>
            <a:r>
              <a:rPr lang="en-US" altLang="en-US" i="1" dirty="0">
                <a:solidFill>
                  <a:schemeClr val="bg1">
                    <a:lumMod val="75000"/>
                  </a:schemeClr>
                </a:solidFill>
              </a:rPr>
              <a:t>converging</a:t>
            </a:r>
            <a:r>
              <a:rPr lang="en-US" altLang="en-US" dirty="0">
                <a:solidFill>
                  <a:schemeClr val="bg1">
                    <a:lumMod val="75000"/>
                  </a:schemeClr>
                </a:solidFill>
              </a:rPr>
              <a:t> power for its length, as we said</a:t>
            </a:r>
          </a:p>
          <a:p>
            <a:pPr eaLnBrk="1" hangingPunct="1"/>
            <a:r>
              <a:rPr lang="en-US" altLang="en-US" dirty="0"/>
              <a:t>In contrast, the hyperopic eye has too much </a:t>
            </a:r>
            <a:r>
              <a:rPr lang="en-US" altLang="en-US" i="1" dirty="0">
                <a:solidFill>
                  <a:srgbClr val="0000FF"/>
                </a:solidFill>
              </a:rPr>
              <a:t>diverging</a:t>
            </a:r>
            <a:r>
              <a:rPr lang="en-US" altLang="en-US" dirty="0"/>
              <a:t> power for its length </a:t>
            </a:r>
          </a:p>
        </p:txBody>
      </p:sp>
      <p:grpSp>
        <p:nvGrpSpPr>
          <p:cNvPr id="9221" name="Group 3"/>
          <p:cNvGrpSpPr>
            <a:grpSpLocks/>
          </p:cNvGrpSpPr>
          <p:nvPr/>
        </p:nvGrpSpPr>
        <p:grpSpPr bwMode="auto">
          <a:xfrm>
            <a:off x="6019800" y="3048000"/>
            <a:ext cx="1676400" cy="1524000"/>
            <a:chOff x="2832" y="1728"/>
            <a:chExt cx="1104" cy="960"/>
          </a:xfrm>
        </p:grpSpPr>
        <p:sp>
          <p:nvSpPr>
            <p:cNvPr id="9230" name="Oval 4"/>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31" name="Oval 5"/>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32" name="AutoShape 6"/>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33" name="AutoShape 7"/>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9222" name="Oval 8"/>
          <p:cNvSpPr>
            <a:spLocks noChangeArrowheads="1"/>
          </p:cNvSpPr>
          <p:nvPr/>
        </p:nvSpPr>
        <p:spPr bwMode="auto">
          <a:xfrm>
            <a:off x="6310313" y="3354388"/>
            <a:ext cx="146050" cy="8366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3" name="Line 15"/>
          <p:cNvSpPr>
            <a:spLocks noChangeShapeType="1"/>
          </p:cNvSpPr>
          <p:nvPr/>
        </p:nvSpPr>
        <p:spPr bwMode="auto">
          <a:xfrm flipH="1">
            <a:off x="5029200" y="3429000"/>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4" name="Line 16"/>
          <p:cNvSpPr>
            <a:spLocks noChangeShapeType="1"/>
          </p:cNvSpPr>
          <p:nvPr/>
        </p:nvSpPr>
        <p:spPr bwMode="auto">
          <a:xfrm flipH="1">
            <a:off x="5029200" y="4191000"/>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5" name="Line 19"/>
          <p:cNvSpPr>
            <a:spLocks noChangeShapeType="1"/>
          </p:cNvSpPr>
          <p:nvPr/>
        </p:nvSpPr>
        <p:spPr bwMode="auto">
          <a:xfrm>
            <a:off x="6248400" y="3429000"/>
            <a:ext cx="2133600" cy="3810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6" name="Line 20"/>
          <p:cNvSpPr>
            <a:spLocks noChangeShapeType="1"/>
          </p:cNvSpPr>
          <p:nvPr/>
        </p:nvSpPr>
        <p:spPr bwMode="auto">
          <a:xfrm flipV="1">
            <a:off x="6248400" y="3810000"/>
            <a:ext cx="2133600" cy="3810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7" name="Text Box 23"/>
          <p:cNvSpPr txBox="1">
            <a:spLocks noChangeArrowheads="1"/>
          </p:cNvSpPr>
          <p:nvPr/>
        </p:nvSpPr>
        <p:spPr bwMode="auto">
          <a:xfrm>
            <a:off x="6115050" y="4616450"/>
            <a:ext cx="1593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a:solidFill>
                  <a:srgbClr val="3333FF"/>
                </a:solidFill>
              </a:rPr>
              <a:t>Hyperopic Eye</a:t>
            </a:r>
          </a:p>
        </p:txBody>
      </p:sp>
      <p:sp>
        <p:nvSpPr>
          <p:cNvPr id="922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9685339-52CB-473E-AB38-F8547BB1CF88}" type="slidenum">
              <a:rPr lang="en-US" altLang="en-US" sz="1000" smtClean="0"/>
              <a:pPr>
                <a:spcBef>
                  <a:spcPct val="0"/>
                </a:spcBef>
                <a:buClrTx/>
                <a:buSzTx/>
                <a:buFontTx/>
                <a:buNone/>
              </a:pPr>
              <a:t>44</a:t>
            </a:fld>
            <a:endParaRPr lang="en-US" altLang="en-US" sz="1000"/>
          </a:p>
        </p:txBody>
      </p:sp>
      <p:sp>
        <p:nvSpPr>
          <p:cNvPr id="9229" name="Rectangle 2"/>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9218" name="Rectangle 28"/>
          <p:cNvSpPr>
            <a:spLocks noChangeArrowheads="1"/>
          </p:cNvSpPr>
          <p:nvPr/>
        </p:nvSpPr>
        <p:spPr bwMode="auto">
          <a:xfrm>
            <a:off x="838200" y="2438400"/>
            <a:ext cx="1600200" cy="457200"/>
          </a:xfrm>
          <a:prstGeom prst="rect">
            <a:avLst/>
          </a:prstGeom>
          <a:solidFill>
            <a:srgbClr val="CC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extLst>
      <p:ext uri="{BB962C8B-B14F-4D97-AF65-F5344CB8AC3E}">
        <p14:creationId xmlns:p14="http://schemas.microsoft.com/office/powerpoint/2010/main" val="5430639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8"/>
          <p:cNvSpPr>
            <a:spLocks noChangeArrowheads="1"/>
          </p:cNvSpPr>
          <p:nvPr/>
        </p:nvSpPr>
        <p:spPr bwMode="auto">
          <a:xfrm>
            <a:off x="838200" y="2438400"/>
            <a:ext cx="1600200" cy="457200"/>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19" name="Rectangle 27"/>
          <p:cNvSpPr>
            <a:spLocks noChangeArrowheads="1"/>
          </p:cNvSpPr>
          <p:nvPr/>
        </p:nvSpPr>
        <p:spPr bwMode="auto">
          <a:xfrm>
            <a:off x="6019800" y="990600"/>
            <a:ext cx="1905000" cy="457200"/>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0" name="Rectangle 2"/>
          <p:cNvSpPr>
            <a:spLocks noGrp="1" noChangeArrowheads="1"/>
          </p:cNvSpPr>
          <p:nvPr>
            <p:ph type="body" idx="1"/>
          </p:nvPr>
        </p:nvSpPr>
        <p:spPr>
          <a:xfrm>
            <a:off x="457200" y="922338"/>
            <a:ext cx="8229600" cy="4411662"/>
          </a:xfrm>
        </p:spPr>
        <p:txBody>
          <a:bodyPr/>
          <a:lstStyle/>
          <a:p>
            <a:pPr eaLnBrk="1" hangingPunct="1"/>
            <a:r>
              <a:rPr lang="en-US" altLang="en-US" dirty="0">
                <a:solidFill>
                  <a:schemeClr val="bg1">
                    <a:lumMod val="75000"/>
                  </a:schemeClr>
                </a:solidFill>
              </a:rPr>
              <a:t>The myopic eye has too much </a:t>
            </a:r>
            <a:r>
              <a:rPr lang="en-US" altLang="en-US" i="1" dirty="0">
                <a:solidFill>
                  <a:schemeClr val="bg1">
                    <a:lumMod val="75000"/>
                  </a:schemeClr>
                </a:solidFill>
              </a:rPr>
              <a:t>converging</a:t>
            </a:r>
            <a:r>
              <a:rPr lang="en-US" altLang="en-US" dirty="0">
                <a:solidFill>
                  <a:schemeClr val="bg1">
                    <a:lumMod val="75000"/>
                  </a:schemeClr>
                </a:solidFill>
              </a:rPr>
              <a:t> power for its length, as we said</a:t>
            </a:r>
          </a:p>
          <a:p>
            <a:pPr eaLnBrk="1" hangingPunct="1"/>
            <a:r>
              <a:rPr lang="en-US" altLang="en-US" dirty="0"/>
              <a:t>In contrast, the hyperopic eye has too much </a:t>
            </a:r>
            <a:r>
              <a:rPr lang="en-US" altLang="en-US" i="1" dirty="0">
                <a:solidFill>
                  <a:srgbClr val="0000FF"/>
                </a:solidFill>
              </a:rPr>
              <a:t>diverging</a:t>
            </a:r>
            <a:r>
              <a:rPr lang="en-US" altLang="en-US" dirty="0"/>
              <a:t> power for its length </a:t>
            </a:r>
          </a:p>
        </p:txBody>
      </p:sp>
      <p:grpSp>
        <p:nvGrpSpPr>
          <p:cNvPr id="9221" name="Group 3"/>
          <p:cNvGrpSpPr>
            <a:grpSpLocks/>
          </p:cNvGrpSpPr>
          <p:nvPr/>
        </p:nvGrpSpPr>
        <p:grpSpPr bwMode="auto">
          <a:xfrm>
            <a:off x="6019800" y="3048000"/>
            <a:ext cx="1676400" cy="1524000"/>
            <a:chOff x="2832" y="1728"/>
            <a:chExt cx="1104" cy="960"/>
          </a:xfrm>
        </p:grpSpPr>
        <p:sp>
          <p:nvSpPr>
            <p:cNvPr id="9230" name="Oval 4"/>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31" name="Oval 5"/>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32" name="AutoShape 6"/>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33" name="AutoShape 7"/>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9222" name="Oval 8"/>
          <p:cNvSpPr>
            <a:spLocks noChangeArrowheads="1"/>
          </p:cNvSpPr>
          <p:nvPr/>
        </p:nvSpPr>
        <p:spPr bwMode="auto">
          <a:xfrm>
            <a:off x="6310313" y="3354388"/>
            <a:ext cx="146050" cy="8366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3" name="Line 15"/>
          <p:cNvSpPr>
            <a:spLocks noChangeShapeType="1"/>
          </p:cNvSpPr>
          <p:nvPr/>
        </p:nvSpPr>
        <p:spPr bwMode="auto">
          <a:xfrm flipH="1">
            <a:off x="5029200" y="3429000"/>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4" name="Line 16"/>
          <p:cNvSpPr>
            <a:spLocks noChangeShapeType="1"/>
          </p:cNvSpPr>
          <p:nvPr/>
        </p:nvSpPr>
        <p:spPr bwMode="auto">
          <a:xfrm flipH="1">
            <a:off x="5029200" y="4191000"/>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5" name="Line 19"/>
          <p:cNvSpPr>
            <a:spLocks noChangeShapeType="1"/>
          </p:cNvSpPr>
          <p:nvPr/>
        </p:nvSpPr>
        <p:spPr bwMode="auto">
          <a:xfrm>
            <a:off x="6248400" y="3429000"/>
            <a:ext cx="2133600" cy="3810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6" name="Line 20"/>
          <p:cNvSpPr>
            <a:spLocks noChangeShapeType="1"/>
          </p:cNvSpPr>
          <p:nvPr/>
        </p:nvSpPr>
        <p:spPr bwMode="auto">
          <a:xfrm flipV="1">
            <a:off x="6248400" y="3810000"/>
            <a:ext cx="2133600" cy="3810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7" name="Text Box 23"/>
          <p:cNvSpPr txBox="1">
            <a:spLocks noChangeArrowheads="1"/>
          </p:cNvSpPr>
          <p:nvPr/>
        </p:nvSpPr>
        <p:spPr bwMode="auto">
          <a:xfrm>
            <a:off x="6115050" y="4616450"/>
            <a:ext cx="1593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a:solidFill>
                  <a:srgbClr val="3333FF"/>
                </a:solidFill>
              </a:rPr>
              <a:t>Hyperopic Eye</a:t>
            </a:r>
          </a:p>
        </p:txBody>
      </p:sp>
      <p:sp>
        <p:nvSpPr>
          <p:cNvPr id="922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9685339-52CB-473E-AB38-F8547BB1CF88}" type="slidenum">
              <a:rPr lang="en-US" altLang="en-US" sz="1000" smtClean="0"/>
              <a:pPr>
                <a:spcBef>
                  <a:spcPct val="0"/>
                </a:spcBef>
                <a:buClrTx/>
                <a:buSzTx/>
                <a:buFontTx/>
                <a:buNone/>
              </a:pPr>
              <a:t>45</a:t>
            </a:fld>
            <a:endParaRPr lang="en-US" altLang="en-US" sz="1000"/>
          </a:p>
        </p:txBody>
      </p:sp>
      <p:sp>
        <p:nvSpPr>
          <p:cNvPr id="9229" name="Rectangle 2"/>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Tree>
    <p:extLst>
      <p:ext uri="{BB962C8B-B14F-4D97-AF65-F5344CB8AC3E}">
        <p14:creationId xmlns:p14="http://schemas.microsoft.com/office/powerpoint/2010/main" val="18147888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8"/>
          <p:cNvSpPr>
            <a:spLocks noChangeArrowheads="1"/>
          </p:cNvSpPr>
          <p:nvPr/>
        </p:nvSpPr>
        <p:spPr bwMode="auto">
          <a:xfrm>
            <a:off x="838200" y="2438400"/>
            <a:ext cx="1600200" cy="457200"/>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243" name="Rectangle 2"/>
          <p:cNvSpPr>
            <a:spLocks noChangeArrowheads="1"/>
          </p:cNvSpPr>
          <p:nvPr/>
        </p:nvSpPr>
        <p:spPr bwMode="auto">
          <a:xfrm>
            <a:off x="6019800" y="990600"/>
            <a:ext cx="19050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244" name="Rectangle 4"/>
          <p:cNvSpPr>
            <a:spLocks noGrp="1" noChangeArrowheads="1"/>
          </p:cNvSpPr>
          <p:nvPr>
            <p:ph type="body" idx="1"/>
          </p:nvPr>
        </p:nvSpPr>
        <p:spPr>
          <a:xfrm>
            <a:off x="457200" y="922338"/>
            <a:ext cx="8229600" cy="4411662"/>
          </a:xfrm>
        </p:spPr>
        <p:txBody>
          <a:bodyPr/>
          <a:lstStyle/>
          <a:p>
            <a:pPr eaLnBrk="1" hangingPunct="1"/>
            <a:r>
              <a:rPr lang="en-US" altLang="en-US" dirty="0">
                <a:solidFill>
                  <a:schemeClr val="bg1">
                    <a:lumMod val="75000"/>
                  </a:schemeClr>
                </a:solidFill>
              </a:rPr>
              <a:t>The myopic eye has too much </a:t>
            </a:r>
            <a:r>
              <a:rPr lang="en-US" altLang="en-US" i="1" dirty="0">
                <a:solidFill>
                  <a:schemeClr val="bg1">
                    <a:lumMod val="75000"/>
                  </a:schemeClr>
                </a:solidFill>
              </a:rPr>
              <a:t>converging</a:t>
            </a:r>
            <a:r>
              <a:rPr lang="en-US" altLang="en-US" dirty="0">
                <a:solidFill>
                  <a:schemeClr val="bg1">
                    <a:lumMod val="75000"/>
                  </a:schemeClr>
                </a:solidFill>
              </a:rPr>
              <a:t> power for its length, as we said</a:t>
            </a:r>
          </a:p>
          <a:p>
            <a:pPr eaLnBrk="1" hangingPunct="1"/>
            <a:r>
              <a:rPr lang="en-US" altLang="en-US" dirty="0"/>
              <a:t>In contrast, the hyperopic eye has too much </a:t>
            </a:r>
            <a:r>
              <a:rPr lang="en-US" altLang="en-US" i="1" dirty="0">
                <a:solidFill>
                  <a:srgbClr val="0000FF"/>
                </a:solidFill>
              </a:rPr>
              <a:t>diverging</a:t>
            </a:r>
            <a:r>
              <a:rPr lang="en-US" altLang="en-US" dirty="0"/>
              <a:t> power for its length</a:t>
            </a:r>
          </a:p>
        </p:txBody>
      </p:sp>
      <p:grpSp>
        <p:nvGrpSpPr>
          <p:cNvPr id="10245" name="Group 5"/>
          <p:cNvGrpSpPr>
            <a:grpSpLocks/>
          </p:cNvGrpSpPr>
          <p:nvPr/>
        </p:nvGrpSpPr>
        <p:grpSpPr bwMode="auto">
          <a:xfrm>
            <a:off x="6019800" y="3048000"/>
            <a:ext cx="1676400" cy="1524000"/>
            <a:chOff x="2832" y="1728"/>
            <a:chExt cx="1104" cy="960"/>
          </a:xfrm>
        </p:grpSpPr>
        <p:sp>
          <p:nvSpPr>
            <p:cNvPr id="10259" name="Oval 6"/>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260" name="Oval 7"/>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261" name="AutoShape 8"/>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262" name="AutoShape 9"/>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10246" name="Oval 10"/>
          <p:cNvSpPr>
            <a:spLocks noChangeArrowheads="1"/>
          </p:cNvSpPr>
          <p:nvPr/>
        </p:nvSpPr>
        <p:spPr bwMode="auto">
          <a:xfrm>
            <a:off x="6310313" y="3354388"/>
            <a:ext cx="146050" cy="8366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247" name="AutoShape 11"/>
          <p:cNvSpPr>
            <a:spLocks noChangeArrowheads="1"/>
          </p:cNvSpPr>
          <p:nvPr/>
        </p:nvSpPr>
        <p:spPr bwMode="auto">
          <a:xfrm rot="10800000">
            <a:off x="6092825" y="3352800"/>
            <a:ext cx="217488" cy="533400"/>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248" name="AutoShape 12"/>
          <p:cNvSpPr>
            <a:spLocks noChangeArrowheads="1"/>
          </p:cNvSpPr>
          <p:nvPr/>
        </p:nvSpPr>
        <p:spPr bwMode="auto">
          <a:xfrm>
            <a:off x="6092825" y="3811588"/>
            <a:ext cx="217488" cy="455612"/>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249" name="Line 21"/>
          <p:cNvSpPr>
            <a:spLocks noChangeShapeType="1"/>
          </p:cNvSpPr>
          <p:nvPr/>
        </p:nvSpPr>
        <p:spPr bwMode="auto">
          <a:xfrm flipH="1">
            <a:off x="5029200" y="3429000"/>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0" name="Line 22"/>
          <p:cNvSpPr>
            <a:spLocks noChangeShapeType="1"/>
          </p:cNvSpPr>
          <p:nvPr/>
        </p:nvSpPr>
        <p:spPr bwMode="auto">
          <a:xfrm flipH="1">
            <a:off x="5029200" y="4191000"/>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1" name="Line 25"/>
          <p:cNvSpPr>
            <a:spLocks noChangeShapeType="1"/>
          </p:cNvSpPr>
          <p:nvPr/>
        </p:nvSpPr>
        <p:spPr bwMode="auto">
          <a:xfrm>
            <a:off x="6248400" y="3429000"/>
            <a:ext cx="2133600" cy="3810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Line 26"/>
          <p:cNvSpPr>
            <a:spLocks noChangeShapeType="1"/>
          </p:cNvSpPr>
          <p:nvPr/>
        </p:nvSpPr>
        <p:spPr bwMode="auto">
          <a:xfrm flipV="1">
            <a:off x="6248400" y="3810000"/>
            <a:ext cx="2133600" cy="3810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Text Box 29"/>
          <p:cNvSpPr txBox="1">
            <a:spLocks noChangeArrowheads="1"/>
          </p:cNvSpPr>
          <p:nvPr/>
        </p:nvSpPr>
        <p:spPr bwMode="auto">
          <a:xfrm>
            <a:off x="6115050" y="4616450"/>
            <a:ext cx="1593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a:solidFill>
                  <a:srgbClr val="3333FF"/>
                </a:solidFill>
              </a:rPr>
              <a:t>Hyperopic Eye</a:t>
            </a:r>
          </a:p>
        </p:txBody>
      </p:sp>
      <p:sp>
        <p:nvSpPr>
          <p:cNvPr id="10254" name="Text Box 37"/>
          <p:cNvSpPr txBox="1">
            <a:spLocks noChangeArrowheads="1"/>
          </p:cNvSpPr>
          <p:nvPr/>
        </p:nvSpPr>
        <p:spPr bwMode="auto">
          <a:xfrm>
            <a:off x="304800" y="5200650"/>
            <a:ext cx="7750175" cy="584200"/>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a:solidFill>
                  <a:srgbClr val="0000FF"/>
                </a:solidFill>
              </a:rPr>
              <a:t>Thus, the hyperopic eye acts as if it has a </a:t>
            </a:r>
            <a:r>
              <a:rPr lang="en-US" altLang="en-US" sz="1600" i="1">
                <a:solidFill>
                  <a:srgbClr val="0000FF"/>
                </a:solidFill>
              </a:rPr>
              <a:t>minus</a:t>
            </a:r>
            <a:r>
              <a:rPr lang="en-US" altLang="en-US" sz="1600">
                <a:solidFill>
                  <a:srgbClr val="0000FF"/>
                </a:solidFill>
              </a:rPr>
              <a:t> error lens within it, contributing the</a:t>
            </a:r>
          </a:p>
          <a:p>
            <a:pPr eaLnBrk="1" hangingPunct="1">
              <a:spcBef>
                <a:spcPct val="0"/>
              </a:spcBef>
              <a:buClrTx/>
              <a:buSzTx/>
              <a:buFontTx/>
              <a:buNone/>
            </a:pPr>
            <a:r>
              <a:rPr lang="en-US" altLang="en-US" sz="1600">
                <a:solidFill>
                  <a:srgbClr val="0000FF"/>
                </a:solidFill>
              </a:rPr>
              <a:t>excess divergence resulting in a hyperopic refractive error.</a:t>
            </a:r>
          </a:p>
        </p:txBody>
      </p:sp>
      <p:sp>
        <p:nvSpPr>
          <p:cNvPr id="1025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DDEF686-3C37-4BEC-B6CD-2B7A954C6AF9}" type="slidenum">
              <a:rPr lang="en-US" altLang="en-US" sz="1000" smtClean="0"/>
              <a:pPr>
                <a:spcBef>
                  <a:spcPct val="0"/>
                </a:spcBef>
                <a:buClrTx/>
                <a:buSzTx/>
                <a:buFontTx/>
                <a:buNone/>
              </a:pPr>
              <a:t>46</a:t>
            </a:fld>
            <a:endParaRPr lang="en-US" altLang="en-US" sz="1000"/>
          </a:p>
        </p:txBody>
      </p:sp>
      <p:sp>
        <p:nvSpPr>
          <p:cNvPr id="10256" name="Rectangle 2"/>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10257" name="Text Box 35"/>
          <p:cNvSpPr txBox="1">
            <a:spLocks noChangeArrowheads="1"/>
          </p:cNvSpPr>
          <p:nvPr/>
        </p:nvSpPr>
        <p:spPr bwMode="auto">
          <a:xfrm>
            <a:off x="4572000" y="4525963"/>
            <a:ext cx="13096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b="1">
                <a:solidFill>
                  <a:srgbClr val="0000FF"/>
                </a:solidFill>
              </a:rPr>
              <a:t>Minus</a:t>
            </a:r>
            <a:r>
              <a:rPr lang="en-US" altLang="en-US" sz="1200" i="1">
                <a:solidFill>
                  <a:srgbClr val="0000FF"/>
                </a:solidFill>
              </a:rPr>
              <a:t> error lens</a:t>
            </a:r>
          </a:p>
        </p:txBody>
      </p:sp>
      <p:sp>
        <p:nvSpPr>
          <p:cNvPr id="10258" name="Line 36"/>
          <p:cNvSpPr>
            <a:spLocks noChangeShapeType="1"/>
          </p:cNvSpPr>
          <p:nvPr/>
        </p:nvSpPr>
        <p:spPr bwMode="auto">
          <a:xfrm flipV="1">
            <a:off x="5715000" y="4035425"/>
            <a:ext cx="457200" cy="533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824609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8"/>
          <p:cNvSpPr>
            <a:spLocks noChangeArrowheads="1"/>
          </p:cNvSpPr>
          <p:nvPr/>
        </p:nvSpPr>
        <p:spPr bwMode="auto">
          <a:xfrm>
            <a:off x="838200" y="2438400"/>
            <a:ext cx="1600200" cy="457200"/>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1267" name="Rectangle 2"/>
          <p:cNvSpPr>
            <a:spLocks noChangeArrowheads="1"/>
          </p:cNvSpPr>
          <p:nvPr/>
        </p:nvSpPr>
        <p:spPr bwMode="auto">
          <a:xfrm>
            <a:off x="6019800" y="990600"/>
            <a:ext cx="19050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1268" name="Rectangle 4"/>
          <p:cNvSpPr>
            <a:spLocks noGrp="1" noChangeArrowheads="1"/>
          </p:cNvSpPr>
          <p:nvPr>
            <p:ph type="body" idx="1"/>
          </p:nvPr>
        </p:nvSpPr>
        <p:spPr>
          <a:xfrm>
            <a:off x="457200" y="922338"/>
            <a:ext cx="8229600" cy="4411662"/>
          </a:xfrm>
        </p:spPr>
        <p:txBody>
          <a:bodyPr/>
          <a:lstStyle/>
          <a:p>
            <a:pPr eaLnBrk="1" hangingPunct="1"/>
            <a:r>
              <a:rPr lang="en-US" altLang="en-US" dirty="0">
                <a:solidFill>
                  <a:schemeClr val="bg1">
                    <a:lumMod val="75000"/>
                  </a:schemeClr>
                </a:solidFill>
              </a:rPr>
              <a:t>The myopic eye has too much </a:t>
            </a:r>
            <a:r>
              <a:rPr lang="en-US" altLang="en-US" i="1" dirty="0">
                <a:solidFill>
                  <a:schemeClr val="bg1">
                    <a:lumMod val="75000"/>
                  </a:schemeClr>
                </a:solidFill>
              </a:rPr>
              <a:t>converging</a:t>
            </a:r>
            <a:r>
              <a:rPr lang="en-US" altLang="en-US" dirty="0">
                <a:solidFill>
                  <a:schemeClr val="bg1">
                    <a:lumMod val="75000"/>
                  </a:schemeClr>
                </a:solidFill>
              </a:rPr>
              <a:t> power for its length, as we said</a:t>
            </a:r>
          </a:p>
          <a:p>
            <a:pPr eaLnBrk="1" hangingPunct="1"/>
            <a:r>
              <a:rPr lang="en-US" altLang="en-US" dirty="0"/>
              <a:t>In contrast, the hyperopic eye has too much </a:t>
            </a:r>
            <a:r>
              <a:rPr lang="en-US" altLang="en-US" i="1" dirty="0">
                <a:solidFill>
                  <a:srgbClr val="0000FF"/>
                </a:solidFill>
              </a:rPr>
              <a:t>diverging</a:t>
            </a:r>
            <a:r>
              <a:rPr lang="en-US" altLang="en-US" dirty="0">
                <a:solidFill>
                  <a:srgbClr val="0000FF"/>
                </a:solidFill>
              </a:rPr>
              <a:t> </a:t>
            </a:r>
            <a:r>
              <a:rPr lang="en-US" altLang="en-US" dirty="0"/>
              <a:t>power for its length </a:t>
            </a:r>
          </a:p>
        </p:txBody>
      </p:sp>
      <p:grpSp>
        <p:nvGrpSpPr>
          <p:cNvPr id="11269" name="Group 5"/>
          <p:cNvGrpSpPr>
            <a:grpSpLocks/>
          </p:cNvGrpSpPr>
          <p:nvPr/>
        </p:nvGrpSpPr>
        <p:grpSpPr bwMode="auto">
          <a:xfrm>
            <a:off x="6019800" y="3048000"/>
            <a:ext cx="1676400" cy="1524000"/>
            <a:chOff x="2832" y="1728"/>
            <a:chExt cx="1104" cy="960"/>
          </a:xfrm>
        </p:grpSpPr>
        <p:sp>
          <p:nvSpPr>
            <p:cNvPr id="11287" name="Oval 6"/>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1288" name="Oval 7"/>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1289" name="AutoShape 8"/>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1290" name="AutoShape 9"/>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11270" name="Oval 10"/>
          <p:cNvSpPr>
            <a:spLocks noChangeArrowheads="1"/>
          </p:cNvSpPr>
          <p:nvPr/>
        </p:nvSpPr>
        <p:spPr bwMode="auto">
          <a:xfrm>
            <a:off x="6310313" y="3354388"/>
            <a:ext cx="146050" cy="8366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1271" name="AutoShape 11"/>
          <p:cNvSpPr>
            <a:spLocks noChangeArrowheads="1"/>
          </p:cNvSpPr>
          <p:nvPr/>
        </p:nvSpPr>
        <p:spPr bwMode="auto">
          <a:xfrm rot="10800000">
            <a:off x="6092825" y="3352800"/>
            <a:ext cx="217488" cy="533400"/>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1272" name="AutoShape 12"/>
          <p:cNvSpPr>
            <a:spLocks noChangeArrowheads="1"/>
          </p:cNvSpPr>
          <p:nvPr/>
        </p:nvSpPr>
        <p:spPr bwMode="auto">
          <a:xfrm>
            <a:off x="6092825" y="3811588"/>
            <a:ext cx="217488" cy="455612"/>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1273" name="Line 21"/>
          <p:cNvSpPr>
            <a:spLocks noChangeShapeType="1"/>
          </p:cNvSpPr>
          <p:nvPr/>
        </p:nvSpPr>
        <p:spPr bwMode="auto">
          <a:xfrm flipH="1">
            <a:off x="5029200" y="3429000"/>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4" name="Line 22"/>
          <p:cNvSpPr>
            <a:spLocks noChangeShapeType="1"/>
          </p:cNvSpPr>
          <p:nvPr/>
        </p:nvSpPr>
        <p:spPr bwMode="auto">
          <a:xfrm flipH="1">
            <a:off x="5029200" y="4191000"/>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5" name="Line 25"/>
          <p:cNvSpPr>
            <a:spLocks noChangeShapeType="1"/>
          </p:cNvSpPr>
          <p:nvPr/>
        </p:nvSpPr>
        <p:spPr bwMode="auto">
          <a:xfrm>
            <a:off x="6248400" y="3429000"/>
            <a:ext cx="2133600" cy="381000"/>
          </a:xfrm>
          <a:prstGeom prst="line">
            <a:avLst/>
          </a:prstGeom>
          <a:noFill/>
          <a:ln w="9525">
            <a:solidFill>
              <a:schemeClr val="bg1">
                <a:lumMod val="75000"/>
              </a:schemeClr>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6" name="Line 26"/>
          <p:cNvSpPr>
            <a:spLocks noChangeShapeType="1"/>
          </p:cNvSpPr>
          <p:nvPr/>
        </p:nvSpPr>
        <p:spPr bwMode="auto">
          <a:xfrm flipV="1">
            <a:off x="6248400" y="3810000"/>
            <a:ext cx="2133600" cy="381000"/>
          </a:xfrm>
          <a:prstGeom prst="line">
            <a:avLst/>
          </a:prstGeom>
          <a:noFill/>
          <a:ln w="9525">
            <a:solidFill>
              <a:schemeClr val="bg1">
                <a:lumMod val="75000"/>
              </a:schemeClr>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7" name="Text Box 29"/>
          <p:cNvSpPr txBox="1">
            <a:spLocks noChangeArrowheads="1"/>
          </p:cNvSpPr>
          <p:nvPr/>
        </p:nvSpPr>
        <p:spPr bwMode="auto">
          <a:xfrm>
            <a:off x="6115050" y="4616450"/>
            <a:ext cx="1593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a:solidFill>
                  <a:srgbClr val="3333FF"/>
                </a:solidFill>
              </a:rPr>
              <a:t>Hyperopic Eye</a:t>
            </a:r>
          </a:p>
        </p:txBody>
      </p:sp>
      <p:sp>
        <p:nvSpPr>
          <p:cNvPr id="11278" name="Text Box 41"/>
          <p:cNvSpPr txBox="1">
            <a:spLocks noChangeArrowheads="1"/>
          </p:cNvSpPr>
          <p:nvPr/>
        </p:nvSpPr>
        <p:spPr bwMode="auto">
          <a:xfrm>
            <a:off x="4421188" y="3030538"/>
            <a:ext cx="15287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b="1">
                <a:solidFill>
                  <a:srgbClr val="FF0000"/>
                </a:solidFill>
              </a:rPr>
              <a:t>Plus</a:t>
            </a:r>
            <a:r>
              <a:rPr lang="en-US" altLang="en-US" sz="1200" i="1">
                <a:solidFill>
                  <a:srgbClr val="FF0000"/>
                </a:solidFill>
              </a:rPr>
              <a:t> corrective lens</a:t>
            </a:r>
          </a:p>
        </p:txBody>
      </p:sp>
      <p:sp>
        <p:nvSpPr>
          <p:cNvPr id="11279" name="Line 42"/>
          <p:cNvSpPr>
            <a:spLocks noChangeShapeType="1"/>
          </p:cNvSpPr>
          <p:nvPr/>
        </p:nvSpPr>
        <p:spPr bwMode="auto">
          <a:xfrm>
            <a:off x="5259388" y="3259138"/>
            <a:ext cx="457200" cy="304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0" name="Text Box 43"/>
          <p:cNvSpPr txBox="1">
            <a:spLocks noChangeArrowheads="1"/>
          </p:cNvSpPr>
          <p:nvPr/>
        </p:nvSpPr>
        <p:spPr bwMode="auto">
          <a:xfrm>
            <a:off x="696913" y="3135313"/>
            <a:ext cx="3570287" cy="1504950"/>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1800">
                <a:solidFill>
                  <a:srgbClr val="FF0000"/>
                </a:solidFill>
              </a:rPr>
              <a:t>This explains why </a:t>
            </a:r>
            <a:r>
              <a:rPr lang="en-US" altLang="en-US" sz="1800" b="1">
                <a:solidFill>
                  <a:srgbClr val="FF0000"/>
                </a:solidFill>
              </a:rPr>
              <a:t>hyperopes</a:t>
            </a:r>
          </a:p>
          <a:p>
            <a:pPr eaLnBrk="1" hangingPunct="1">
              <a:lnSpc>
                <a:spcPct val="85000"/>
              </a:lnSpc>
              <a:spcBef>
                <a:spcPct val="0"/>
              </a:spcBef>
              <a:buClrTx/>
              <a:buSzTx/>
              <a:buFontTx/>
              <a:buNone/>
            </a:pPr>
            <a:r>
              <a:rPr lang="en-US" altLang="en-US" sz="1800" b="1">
                <a:solidFill>
                  <a:srgbClr val="FF0000"/>
                </a:solidFill>
              </a:rPr>
              <a:t>wear plus lenses</a:t>
            </a:r>
            <a:r>
              <a:rPr lang="en-US" altLang="en-US" sz="1800">
                <a:solidFill>
                  <a:srgbClr val="FF0000"/>
                </a:solidFill>
              </a:rPr>
              <a:t> to correct their</a:t>
            </a:r>
          </a:p>
          <a:p>
            <a:pPr eaLnBrk="1" hangingPunct="1">
              <a:lnSpc>
                <a:spcPct val="85000"/>
              </a:lnSpc>
              <a:spcBef>
                <a:spcPct val="0"/>
              </a:spcBef>
              <a:buClrTx/>
              <a:buSzTx/>
              <a:buFontTx/>
              <a:buNone/>
            </a:pPr>
            <a:r>
              <a:rPr lang="en-US" altLang="en-US" sz="1800">
                <a:solidFill>
                  <a:srgbClr val="FF0000"/>
                </a:solidFill>
              </a:rPr>
              <a:t>refractive error—plus lenses are</a:t>
            </a:r>
          </a:p>
          <a:p>
            <a:pPr eaLnBrk="1" hangingPunct="1">
              <a:lnSpc>
                <a:spcPct val="85000"/>
              </a:lnSpc>
              <a:spcBef>
                <a:spcPct val="0"/>
              </a:spcBef>
              <a:buClrTx/>
              <a:buSzTx/>
              <a:buFontTx/>
              <a:buNone/>
            </a:pPr>
            <a:r>
              <a:rPr lang="en-US" altLang="en-US" sz="1800">
                <a:solidFill>
                  <a:srgbClr val="FF0000"/>
                </a:solidFill>
              </a:rPr>
              <a:t>needed to offset the excess</a:t>
            </a:r>
          </a:p>
          <a:p>
            <a:pPr eaLnBrk="1" hangingPunct="1">
              <a:lnSpc>
                <a:spcPct val="85000"/>
              </a:lnSpc>
              <a:spcBef>
                <a:spcPct val="0"/>
              </a:spcBef>
              <a:buClrTx/>
              <a:buSzTx/>
              <a:buFontTx/>
              <a:buNone/>
            </a:pPr>
            <a:r>
              <a:rPr lang="en-US" altLang="en-US" sz="1800">
                <a:solidFill>
                  <a:srgbClr val="FF0000"/>
                </a:solidFill>
              </a:rPr>
              <a:t>divergence induced by the minus</a:t>
            </a:r>
          </a:p>
          <a:p>
            <a:pPr eaLnBrk="1" hangingPunct="1">
              <a:lnSpc>
                <a:spcPct val="85000"/>
              </a:lnSpc>
              <a:spcBef>
                <a:spcPct val="0"/>
              </a:spcBef>
              <a:buClrTx/>
              <a:buSzTx/>
              <a:buFontTx/>
              <a:buNone/>
            </a:pPr>
            <a:r>
              <a:rPr lang="en-US" altLang="en-US" sz="1800">
                <a:solidFill>
                  <a:srgbClr val="FF0000"/>
                </a:solidFill>
              </a:rPr>
              <a:t>error lenses in their eyes.</a:t>
            </a:r>
          </a:p>
        </p:txBody>
      </p:sp>
      <p:sp>
        <p:nvSpPr>
          <p:cNvPr id="11281" name="Oval 44"/>
          <p:cNvSpPr>
            <a:spLocks noChangeArrowheads="1"/>
          </p:cNvSpPr>
          <p:nvPr/>
        </p:nvSpPr>
        <p:spPr bwMode="auto">
          <a:xfrm>
            <a:off x="5791200" y="3352800"/>
            <a:ext cx="146050" cy="836613"/>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1282" name="Text Box 46"/>
          <p:cNvSpPr txBox="1">
            <a:spLocks noChangeArrowheads="1"/>
          </p:cNvSpPr>
          <p:nvPr/>
        </p:nvSpPr>
        <p:spPr bwMode="auto">
          <a:xfrm>
            <a:off x="304800" y="5200650"/>
            <a:ext cx="8202613" cy="584200"/>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lumMod val="75000"/>
                  </a:schemeClr>
                </a:solidFill>
              </a:rPr>
              <a:t>Thus, the </a:t>
            </a:r>
            <a:r>
              <a:rPr lang="en-US" altLang="en-US" sz="1600" b="1" dirty="0">
                <a:solidFill>
                  <a:srgbClr val="FF0000"/>
                </a:solidFill>
              </a:rPr>
              <a:t>hyperopic eye acts as if it has a </a:t>
            </a:r>
            <a:r>
              <a:rPr lang="en-US" altLang="en-US" sz="1600" b="1" i="1" dirty="0">
                <a:solidFill>
                  <a:srgbClr val="FF0000"/>
                </a:solidFill>
              </a:rPr>
              <a:t>minus</a:t>
            </a:r>
            <a:r>
              <a:rPr lang="en-US" altLang="en-US" sz="1600" b="1" dirty="0">
                <a:solidFill>
                  <a:srgbClr val="FF0000"/>
                </a:solidFill>
              </a:rPr>
              <a:t> error lens within it</a:t>
            </a:r>
            <a:r>
              <a:rPr lang="en-US" altLang="en-US" sz="1600" dirty="0">
                <a:solidFill>
                  <a:schemeClr val="bg1">
                    <a:lumMod val="75000"/>
                  </a:schemeClr>
                </a:solidFill>
              </a:rPr>
              <a:t>, contributing the</a:t>
            </a:r>
          </a:p>
          <a:p>
            <a:pPr eaLnBrk="1" hangingPunct="1">
              <a:spcBef>
                <a:spcPct val="0"/>
              </a:spcBef>
              <a:buClrTx/>
              <a:buSzTx/>
              <a:buFontTx/>
              <a:buNone/>
            </a:pPr>
            <a:r>
              <a:rPr lang="en-US" altLang="en-US" sz="1600" dirty="0">
                <a:solidFill>
                  <a:schemeClr val="bg1">
                    <a:lumMod val="75000"/>
                  </a:schemeClr>
                </a:solidFill>
              </a:rPr>
              <a:t>excess divergence resulting in a hyperopic refractive error.</a:t>
            </a:r>
          </a:p>
        </p:txBody>
      </p:sp>
      <p:sp>
        <p:nvSpPr>
          <p:cNvPr id="1128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EFCDE09-D158-4F41-BC6C-FEA4B2C8928B}" type="slidenum">
              <a:rPr lang="en-US" altLang="en-US" sz="1000" smtClean="0"/>
              <a:pPr>
                <a:spcBef>
                  <a:spcPct val="0"/>
                </a:spcBef>
                <a:buClrTx/>
                <a:buSzTx/>
                <a:buFontTx/>
                <a:buNone/>
              </a:pPr>
              <a:t>47</a:t>
            </a:fld>
            <a:endParaRPr lang="en-US" altLang="en-US" sz="1000"/>
          </a:p>
        </p:txBody>
      </p:sp>
      <p:sp>
        <p:nvSpPr>
          <p:cNvPr id="11284" name="Rectangle 2"/>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11285" name="Text Box 35"/>
          <p:cNvSpPr txBox="1">
            <a:spLocks noChangeArrowheads="1"/>
          </p:cNvSpPr>
          <p:nvPr/>
        </p:nvSpPr>
        <p:spPr bwMode="auto">
          <a:xfrm>
            <a:off x="4572000" y="4525963"/>
            <a:ext cx="13096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b="1">
                <a:solidFill>
                  <a:srgbClr val="0000FF"/>
                </a:solidFill>
              </a:rPr>
              <a:t>Minus</a:t>
            </a:r>
            <a:r>
              <a:rPr lang="en-US" altLang="en-US" sz="1200" i="1">
                <a:solidFill>
                  <a:srgbClr val="0000FF"/>
                </a:solidFill>
              </a:rPr>
              <a:t> error lens</a:t>
            </a:r>
          </a:p>
        </p:txBody>
      </p:sp>
      <p:sp>
        <p:nvSpPr>
          <p:cNvPr id="11286" name="Line 36"/>
          <p:cNvSpPr>
            <a:spLocks noChangeShapeType="1"/>
          </p:cNvSpPr>
          <p:nvPr/>
        </p:nvSpPr>
        <p:spPr bwMode="auto">
          <a:xfrm flipV="1">
            <a:off x="5715000" y="4035425"/>
            <a:ext cx="457200" cy="533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14">
            <a:extLst>
              <a:ext uri="{FF2B5EF4-FFF2-40B4-BE49-F238E27FC236}">
                <a16:creationId xmlns:a16="http://schemas.microsoft.com/office/drawing/2014/main" id="{0EB5D487-70D8-4063-803E-7F815424CBF7}"/>
              </a:ext>
            </a:extLst>
          </p:cNvPr>
          <p:cNvSpPr>
            <a:spLocks noChangeShapeType="1"/>
          </p:cNvSpPr>
          <p:nvPr/>
        </p:nvSpPr>
        <p:spPr bwMode="auto">
          <a:xfrm>
            <a:off x="6172200" y="3352800"/>
            <a:ext cx="1524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15">
            <a:extLst>
              <a:ext uri="{FF2B5EF4-FFF2-40B4-BE49-F238E27FC236}">
                <a16:creationId xmlns:a16="http://schemas.microsoft.com/office/drawing/2014/main" id="{C1FFF6BC-5162-47D7-BB8C-F63E4E221ED5}"/>
              </a:ext>
            </a:extLst>
          </p:cNvPr>
          <p:cNvSpPr>
            <a:spLocks noChangeShapeType="1"/>
          </p:cNvSpPr>
          <p:nvPr/>
        </p:nvSpPr>
        <p:spPr bwMode="auto">
          <a:xfrm flipV="1">
            <a:off x="6172200" y="3810000"/>
            <a:ext cx="1524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691911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D7B7AFC-3516-44B1-9DDB-FFC657F09B03}" type="slidenum">
              <a:rPr lang="en-US" altLang="en-US" sz="1000" smtClean="0"/>
              <a:pPr>
                <a:spcBef>
                  <a:spcPct val="0"/>
                </a:spcBef>
                <a:buClrTx/>
                <a:buSzTx/>
                <a:buFontTx/>
                <a:buNone/>
              </a:pPr>
              <a:t>48</a:t>
            </a:fld>
            <a:endParaRPr lang="en-US" altLang="en-US" sz="1000"/>
          </a:p>
        </p:txBody>
      </p:sp>
      <p:sp>
        <p:nvSpPr>
          <p:cNvPr id="13319" name="Rectangle 2"/>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grpSp>
        <p:nvGrpSpPr>
          <p:cNvPr id="47" name="Group 5">
            <a:extLst>
              <a:ext uri="{FF2B5EF4-FFF2-40B4-BE49-F238E27FC236}">
                <a16:creationId xmlns:a16="http://schemas.microsoft.com/office/drawing/2014/main" id="{86222539-3E1E-454C-BFF0-51F7FC27D8A3}"/>
              </a:ext>
            </a:extLst>
          </p:cNvPr>
          <p:cNvGrpSpPr>
            <a:grpSpLocks/>
          </p:cNvGrpSpPr>
          <p:nvPr/>
        </p:nvGrpSpPr>
        <p:grpSpPr bwMode="auto">
          <a:xfrm>
            <a:off x="6019800" y="3048000"/>
            <a:ext cx="1676400" cy="1524000"/>
            <a:chOff x="2832" y="1728"/>
            <a:chExt cx="1104" cy="960"/>
          </a:xfrm>
        </p:grpSpPr>
        <p:sp>
          <p:nvSpPr>
            <p:cNvPr id="51" name="Oval 6">
              <a:extLst>
                <a:ext uri="{FF2B5EF4-FFF2-40B4-BE49-F238E27FC236}">
                  <a16:creationId xmlns:a16="http://schemas.microsoft.com/office/drawing/2014/main" id="{B9CB2AC4-CBF9-4FD3-B775-84EC87E5F8E1}"/>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2" name="Oval 7">
              <a:extLst>
                <a:ext uri="{FF2B5EF4-FFF2-40B4-BE49-F238E27FC236}">
                  <a16:creationId xmlns:a16="http://schemas.microsoft.com/office/drawing/2014/main" id="{200AA04A-9A29-405B-A6E5-33C5C1DCDF52}"/>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3" name="AutoShape 8">
              <a:extLst>
                <a:ext uri="{FF2B5EF4-FFF2-40B4-BE49-F238E27FC236}">
                  <a16:creationId xmlns:a16="http://schemas.microsoft.com/office/drawing/2014/main" id="{23C4EB0A-7468-4AD6-AB70-DF49B50BC4E4}"/>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4" name="AutoShape 9">
              <a:extLst>
                <a:ext uri="{FF2B5EF4-FFF2-40B4-BE49-F238E27FC236}">
                  <a16:creationId xmlns:a16="http://schemas.microsoft.com/office/drawing/2014/main" id="{9C4E6B5E-5071-4DB2-98D6-1551871F2C47}"/>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55" name="Oval 10">
            <a:extLst>
              <a:ext uri="{FF2B5EF4-FFF2-40B4-BE49-F238E27FC236}">
                <a16:creationId xmlns:a16="http://schemas.microsoft.com/office/drawing/2014/main" id="{B71E3B9D-D48E-48DD-87A2-A911E8EFDD8A}"/>
              </a:ext>
            </a:extLst>
          </p:cNvPr>
          <p:cNvSpPr>
            <a:spLocks noChangeArrowheads="1"/>
          </p:cNvSpPr>
          <p:nvPr/>
        </p:nvSpPr>
        <p:spPr bwMode="auto">
          <a:xfrm>
            <a:off x="6310313" y="3354388"/>
            <a:ext cx="146050" cy="8366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6" name="AutoShape 11">
            <a:extLst>
              <a:ext uri="{FF2B5EF4-FFF2-40B4-BE49-F238E27FC236}">
                <a16:creationId xmlns:a16="http://schemas.microsoft.com/office/drawing/2014/main" id="{9458F9FC-0BB5-4193-8F38-958624521660}"/>
              </a:ext>
            </a:extLst>
          </p:cNvPr>
          <p:cNvSpPr>
            <a:spLocks noChangeArrowheads="1"/>
          </p:cNvSpPr>
          <p:nvPr/>
        </p:nvSpPr>
        <p:spPr bwMode="auto">
          <a:xfrm rot="10800000">
            <a:off x="6092825" y="3352800"/>
            <a:ext cx="217488" cy="533400"/>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7" name="AutoShape 12">
            <a:extLst>
              <a:ext uri="{FF2B5EF4-FFF2-40B4-BE49-F238E27FC236}">
                <a16:creationId xmlns:a16="http://schemas.microsoft.com/office/drawing/2014/main" id="{5B06D227-BA9A-4A24-816D-9137A8D8A36B}"/>
              </a:ext>
            </a:extLst>
          </p:cNvPr>
          <p:cNvSpPr>
            <a:spLocks noChangeArrowheads="1"/>
          </p:cNvSpPr>
          <p:nvPr/>
        </p:nvSpPr>
        <p:spPr bwMode="auto">
          <a:xfrm>
            <a:off x="6092825" y="3811588"/>
            <a:ext cx="217488" cy="455612"/>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8" name="Line 21">
            <a:extLst>
              <a:ext uri="{FF2B5EF4-FFF2-40B4-BE49-F238E27FC236}">
                <a16:creationId xmlns:a16="http://schemas.microsoft.com/office/drawing/2014/main" id="{05088C97-7392-4F3C-A90F-C1AD3BB03116}"/>
              </a:ext>
            </a:extLst>
          </p:cNvPr>
          <p:cNvSpPr>
            <a:spLocks noChangeShapeType="1"/>
          </p:cNvSpPr>
          <p:nvPr/>
        </p:nvSpPr>
        <p:spPr bwMode="auto">
          <a:xfrm flipH="1">
            <a:off x="5029200" y="3429000"/>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22">
            <a:extLst>
              <a:ext uri="{FF2B5EF4-FFF2-40B4-BE49-F238E27FC236}">
                <a16:creationId xmlns:a16="http://schemas.microsoft.com/office/drawing/2014/main" id="{6DF9659E-67BB-4B70-9D4A-EB8F95546199}"/>
              </a:ext>
            </a:extLst>
          </p:cNvPr>
          <p:cNvSpPr>
            <a:spLocks noChangeShapeType="1"/>
          </p:cNvSpPr>
          <p:nvPr/>
        </p:nvSpPr>
        <p:spPr bwMode="auto">
          <a:xfrm flipH="1">
            <a:off x="5029200" y="4191000"/>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Line 25">
            <a:extLst>
              <a:ext uri="{FF2B5EF4-FFF2-40B4-BE49-F238E27FC236}">
                <a16:creationId xmlns:a16="http://schemas.microsoft.com/office/drawing/2014/main" id="{397B45CC-0690-4325-95BD-33DCB5743D0F}"/>
              </a:ext>
            </a:extLst>
          </p:cNvPr>
          <p:cNvSpPr>
            <a:spLocks noChangeShapeType="1"/>
          </p:cNvSpPr>
          <p:nvPr/>
        </p:nvSpPr>
        <p:spPr bwMode="auto">
          <a:xfrm>
            <a:off x="6248400" y="3429000"/>
            <a:ext cx="2133600" cy="381000"/>
          </a:xfrm>
          <a:prstGeom prst="line">
            <a:avLst/>
          </a:prstGeom>
          <a:noFill/>
          <a:ln w="9525">
            <a:solidFill>
              <a:schemeClr val="bg1">
                <a:lumMod val="75000"/>
              </a:schemeClr>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Line 26">
            <a:extLst>
              <a:ext uri="{FF2B5EF4-FFF2-40B4-BE49-F238E27FC236}">
                <a16:creationId xmlns:a16="http://schemas.microsoft.com/office/drawing/2014/main" id="{6FC4666C-A006-4049-BFC2-1424D46587F9}"/>
              </a:ext>
            </a:extLst>
          </p:cNvPr>
          <p:cNvSpPr>
            <a:spLocks noChangeShapeType="1"/>
          </p:cNvSpPr>
          <p:nvPr/>
        </p:nvSpPr>
        <p:spPr bwMode="auto">
          <a:xfrm flipV="1">
            <a:off x="6248400" y="3810000"/>
            <a:ext cx="2133600" cy="381000"/>
          </a:xfrm>
          <a:prstGeom prst="line">
            <a:avLst/>
          </a:prstGeom>
          <a:noFill/>
          <a:ln w="9525">
            <a:solidFill>
              <a:schemeClr val="bg1">
                <a:lumMod val="75000"/>
              </a:schemeClr>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Text Box 29">
            <a:extLst>
              <a:ext uri="{FF2B5EF4-FFF2-40B4-BE49-F238E27FC236}">
                <a16:creationId xmlns:a16="http://schemas.microsoft.com/office/drawing/2014/main" id="{8CCE1304-8BB9-4A6D-B48A-927AAD190B93}"/>
              </a:ext>
            </a:extLst>
          </p:cNvPr>
          <p:cNvSpPr txBox="1">
            <a:spLocks noChangeArrowheads="1"/>
          </p:cNvSpPr>
          <p:nvPr/>
        </p:nvSpPr>
        <p:spPr bwMode="auto">
          <a:xfrm>
            <a:off x="5928373" y="4616450"/>
            <a:ext cx="19672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a:solidFill>
                  <a:srgbClr val="3333FF"/>
                </a:solidFill>
              </a:rPr>
              <a:t>Hyperopic Eye</a:t>
            </a:r>
          </a:p>
        </p:txBody>
      </p:sp>
      <p:sp>
        <p:nvSpPr>
          <p:cNvPr id="66" name="Text Box 35">
            <a:extLst>
              <a:ext uri="{FF2B5EF4-FFF2-40B4-BE49-F238E27FC236}">
                <a16:creationId xmlns:a16="http://schemas.microsoft.com/office/drawing/2014/main" id="{5CD2DDDD-E510-4B53-91BA-BB7B7D589362}"/>
              </a:ext>
            </a:extLst>
          </p:cNvPr>
          <p:cNvSpPr txBox="1">
            <a:spLocks noChangeArrowheads="1"/>
          </p:cNvSpPr>
          <p:nvPr/>
        </p:nvSpPr>
        <p:spPr bwMode="auto">
          <a:xfrm>
            <a:off x="4376147" y="4525963"/>
            <a:ext cx="150554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400" b="1">
                <a:solidFill>
                  <a:srgbClr val="0000FF"/>
                </a:solidFill>
              </a:rPr>
              <a:t>Minus</a:t>
            </a:r>
            <a:r>
              <a:rPr lang="en-US" altLang="en-US" sz="1400" i="1">
                <a:solidFill>
                  <a:srgbClr val="0000FF"/>
                </a:solidFill>
              </a:rPr>
              <a:t> error lens</a:t>
            </a:r>
          </a:p>
        </p:txBody>
      </p:sp>
      <p:sp>
        <p:nvSpPr>
          <p:cNvPr id="67" name="Line 36">
            <a:extLst>
              <a:ext uri="{FF2B5EF4-FFF2-40B4-BE49-F238E27FC236}">
                <a16:creationId xmlns:a16="http://schemas.microsoft.com/office/drawing/2014/main" id="{6DB4A277-B5FA-42C6-AC65-C73262453B27}"/>
              </a:ext>
            </a:extLst>
          </p:cNvPr>
          <p:cNvSpPr>
            <a:spLocks noChangeShapeType="1"/>
          </p:cNvSpPr>
          <p:nvPr/>
        </p:nvSpPr>
        <p:spPr bwMode="auto">
          <a:xfrm flipV="1">
            <a:off x="5715000" y="4035425"/>
            <a:ext cx="457200" cy="533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Line 14">
            <a:extLst>
              <a:ext uri="{FF2B5EF4-FFF2-40B4-BE49-F238E27FC236}">
                <a16:creationId xmlns:a16="http://schemas.microsoft.com/office/drawing/2014/main" id="{DA8C69B4-F29D-4F10-AD17-9A553E6B8C82}"/>
              </a:ext>
            </a:extLst>
          </p:cNvPr>
          <p:cNvSpPr>
            <a:spLocks noChangeShapeType="1"/>
          </p:cNvSpPr>
          <p:nvPr/>
        </p:nvSpPr>
        <p:spPr bwMode="auto">
          <a:xfrm>
            <a:off x="6172200" y="3352800"/>
            <a:ext cx="1524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Line 15">
            <a:extLst>
              <a:ext uri="{FF2B5EF4-FFF2-40B4-BE49-F238E27FC236}">
                <a16:creationId xmlns:a16="http://schemas.microsoft.com/office/drawing/2014/main" id="{BEA951B7-7CBD-40A9-9A10-39FD18CF3D8F}"/>
              </a:ext>
            </a:extLst>
          </p:cNvPr>
          <p:cNvSpPr>
            <a:spLocks noChangeShapeType="1"/>
          </p:cNvSpPr>
          <p:nvPr/>
        </p:nvSpPr>
        <p:spPr bwMode="auto">
          <a:xfrm flipV="1">
            <a:off x="6172200" y="3810000"/>
            <a:ext cx="1524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0" name="Group 13">
            <a:extLst>
              <a:ext uri="{FF2B5EF4-FFF2-40B4-BE49-F238E27FC236}">
                <a16:creationId xmlns:a16="http://schemas.microsoft.com/office/drawing/2014/main" id="{24F388A3-36E0-4417-99FA-DB65C0DC976D}"/>
              </a:ext>
            </a:extLst>
          </p:cNvPr>
          <p:cNvGrpSpPr>
            <a:grpSpLocks/>
          </p:cNvGrpSpPr>
          <p:nvPr/>
        </p:nvGrpSpPr>
        <p:grpSpPr bwMode="auto">
          <a:xfrm>
            <a:off x="1752600" y="3048000"/>
            <a:ext cx="1752600" cy="1524000"/>
            <a:chOff x="3648" y="1824"/>
            <a:chExt cx="1104" cy="960"/>
          </a:xfrm>
        </p:grpSpPr>
        <p:grpSp>
          <p:nvGrpSpPr>
            <p:cNvPr id="71" name="Group 14">
              <a:extLst>
                <a:ext uri="{FF2B5EF4-FFF2-40B4-BE49-F238E27FC236}">
                  <a16:creationId xmlns:a16="http://schemas.microsoft.com/office/drawing/2014/main" id="{AF8C758C-14BF-4CDE-A7A4-E713FB34609E}"/>
                </a:ext>
              </a:extLst>
            </p:cNvPr>
            <p:cNvGrpSpPr>
              <a:grpSpLocks/>
            </p:cNvGrpSpPr>
            <p:nvPr/>
          </p:nvGrpSpPr>
          <p:grpSpPr bwMode="auto">
            <a:xfrm>
              <a:off x="3648" y="1824"/>
              <a:ext cx="1104" cy="960"/>
              <a:chOff x="2832" y="1728"/>
              <a:chExt cx="1104" cy="960"/>
            </a:xfrm>
          </p:grpSpPr>
          <p:sp>
            <p:nvSpPr>
              <p:cNvPr id="74" name="Oval 15">
                <a:extLst>
                  <a:ext uri="{FF2B5EF4-FFF2-40B4-BE49-F238E27FC236}">
                    <a16:creationId xmlns:a16="http://schemas.microsoft.com/office/drawing/2014/main" id="{499F335F-34AC-4CCF-9770-24D4343EEC58}"/>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5" name="Oval 16">
                <a:extLst>
                  <a:ext uri="{FF2B5EF4-FFF2-40B4-BE49-F238E27FC236}">
                    <a16:creationId xmlns:a16="http://schemas.microsoft.com/office/drawing/2014/main" id="{3C6C9FC8-60B4-4FFE-AC98-47EE88E40EEB}"/>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6" name="AutoShape 17">
                <a:extLst>
                  <a:ext uri="{FF2B5EF4-FFF2-40B4-BE49-F238E27FC236}">
                    <a16:creationId xmlns:a16="http://schemas.microsoft.com/office/drawing/2014/main" id="{AC3A3A30-3E39-4818-92B1-B9AFD303586D}"/>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7" name="AutoShape 18">
                <a:extLst>
                  <a:ext uri="{FF2B5EF4-FFF2-40B4-BE49-F238E27FC236}">
                    <a16:creationId xmlns:a16="http://schemas.microsoft.com/office/drawing/2014/main" id="{4FA40A7A-7D07-4066-84F0-DFB43612AEF2}"/>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72" name="Oval 19">
              <a:extLst>
                <a:ext uri="{FF2B5EF4-FFF2-40B4-BE49-F238E27FC236}">
                  <a16:creationId xmlns:a16="http://schemas.microsoft.com/office/drawing/2014/main" id="{D576E670-EC59-4799-AB99-505A2B842426}"/>
                </a:ext>
              </a:extLst>
            </p:cNvPr>
            <p:cNvSpPr>
              <a:spLocks noChangeArrowheads="1"/>
            </p:cNvSpPr>
            <p:nvPr/>
          </p:nvSpPr>
          <p:spPr bwMode="auto">
            <a:xfrm>
              <a:off x="3840" y="2016"/>
              <a:ext cx="96" cy="52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3" name="Oval 20">
              <a:extLst>
                <a:ext uri="{FF2B5EF4-FFF2-40B4-BE49-F238E27FC236}">
                  <a16:creationId xmlns:a16="http://schemas.microsoft.com/office/drawing/2014/main" id="{47041BBE-E8C4-434A-BF22-2E6AF0E4A3E9}"/>
                </a:ext>
              </a:extLst>
            </p:cNvPr>
            <p:cNvSpPr>
              <a:spLocks noChangeArrowheads="1"/>
            </p:cNvSpPr>
            <p:nvPr/>
          </p:nvSpPr>
          <p:spPr bwMode="auto">
            <a:xfrm>
              <a:off x="3744" y="2016"/>
              <a:ext cx="96" cy="528"/>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78" name="Line 23">
            <a:extLst>
              <a:ext uri="{FF2B5EF4-FFF2-40B4-BE49-F238E27FC236}">
                <a16:creationId xmlns:a16="http://schemas.microsoft.com/office/drawing/2014/main" id="{F7E967EF-C907-439A-ACFD-2ACAB1B2102C}"/>
              </a:ext>
            </a:extLst>
          </p:cNvPr>
          <p:cNvSpPr>
            <a:spLocks noChangeShapeType="1"/>
          </p:cNvSpPr>
          <p:nvPr/>
        </p:nvSpPr>
        <p:spPr bwMode="auto">
          <a:xfrm flipH="1">
            <a:off x="838200" y="3429000"/>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Line 24">
            <a:extLst>
              <a:ext uri="{FF2B5EF4-FFF2-40B4-BE49-F238E27FC236}">
                <a16:creationId xmlns:a16="http://schemas.microsoft.com/office/drawing/2014/main" id="{85E8F379-C557-4879-8E4F-D4F07D4BF113}"/>
              </a:ext>
            </a:extLst>
          </p:cNvPr>
          <p:cNvSpPr>
            <a:spLocks noChangeShapeType="1"/>
          </p:cNvSpPr>
          <p:nvPr/>
        </p:nvSpPr>
        <p:spPr bwMode="auto">
          <a:xfrm flipH="1">
            <a:off x="838200" y="4191000"/>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Line 27">
            <a:extLst>
              <a:ext uri="{FF2B5EF4-FFF2-40B4-BE49-F238E27FC236}">
                <a16:creationId xmlns:a16="http://schemas.microsoft.com/office/drawing/2014/main" id="{5356542C-B99B-46EA-8B9F-642CD51399FA}"/>
              </a:ext>
            </a:extLst>
          </p:cNvPr>
          <p:cNvSpPr>
            <a:spLocks noChangeShapeType="1"/>
          </p:cNvSpPr>
          <p:nvPr/>
        </p:nvSpPr>
        <p:spPr bwMode="auto">
          <a:xfrm>
            <a:off x="1981200" y="3429000"/>
            <a:ext cx="1447800" cy="762000"/>
          </a:xfrm>
          <a:prstGeom prst="line">
            <a:avLst/>
          </a:prstGeom>
          <a:noFill/>
          <a:ln w="9525">
            <a:solidFill>
              <a:schemeClr val="bg1">
                <a:lumMod val="75000"/>
              </a:schemeClr>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Line 28">
            <a:extLst>
              <a:ext uri="{FF2B5EF4-FFF2-40B4-BE49-F238E27FC236}">
                <a16:creationId xmlns:a16="http://schemas.microsoft.com/office/drawing/2014/main" id="{3BA528BB-019F-40AB-A05D-C53638D19E99}"/>
              </a:ext>
            </a:extLst>
          </p:cNvPr>
          <p:cNvSpPr>
            <a:spLocks noChangeShapeType="1"/>
          </p:cNvSpPr>
          <p:nvPr/>
        </p:nvSpPr>
        <p:spPr bwMode="auto">
          <a:xfrm flipV="1">
            <a:off x="1981200" y="3352800"/>
            <a:ext cx="1371600" cy="838200"/>
          </a:xfrm>
          <a:prstGeom prst="line">
            <a:avLst/>
          </a:prstGeom>
          <a:noFill/>
          <a:ln w="9525">
            <a:solidFill>
              <a:schemeClr val="bg1">
                <a:lumMod val="75000"/>
              </a:schemeClr>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Text Box 30">
            <a:extLst>
              <a:ext uri="{FF2B5EF4-FFF2-40B4-BE49-F238E27FC236}">
                <a16:creationId xmlns:a16="http://schemas.microsoft.com/office/drawing/2014/main" id="{90B93B78-F648-4733-AD63-1632F1ABF407}"/>
              </a:ext>
            </a:extLst>
          </p:cNvPr>
          <p:cNvSpPr txBox="1">
            <a:spLocks noChangeArrowheads="1"/>
          </p:cNvSpPr>
          <p:nvPr/>
        </p:nvSpPr>
        <p:spPr bwMode="auto">
          <a:xfrm>
            <a:off x="1923321" y="4616450"/>
            <a:ext cx="159530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solidFill>
                  <a:srgbClr val="3333FF"/>
                </a:solidFill>
              </a:rPr>
              <a:t>Myopic Eye</a:t>
            </a:r>
          </a:p>
        </p:txBody>
      </p:sp>
      <p:sp>
        <p:nvSpPr>
          <p:cNvPr id="87" name="Text Box 31">
            <a:extLst>
              <a:ext uri="{FF2B5EF4-FFF2-40B4-BE49-F238E27FC236}">
                <a16:creationId xmlns:a16="http://schemas.microsoft.com/office/drawing/2014/main" id="{F22E58D6-C4FC-4A53-846C-B75A1DCA79B1}"/>
              </a:ext>
            </a:extLst>
          </p:cNvPr>
          <p:cNvSpPr txBox="1">
            <a:spLocks noChangeArrowheads="1"/>
          </p:cNvSpPr>
          <p:nvPr/>
        </p:nvSpPr>
        <p:spPr bwMode="auto">
          <a:xfrm>
            <a:off x="340468" y="4525963"/>
            <a:ext cx="136768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400" b="1" dirty="0">
                <a:solidFill>
                  <a:srgbClr val="0000FF"/>
                </a:solidFill>
              </a:rPr>
              <a:t>Plus</a:t>
            </a:r>
            <a:r>
              <a:rPr lang="en-US" altLang="en-US" sz="1400" i="1" dirty="0">
                <a:solidFill>
                  <a:srgbClr val="0000FF"/>
                </a:solidFill>
              </a:rPr>
              <a:t> error lens</a:t>
            </a:r>
          </a:p>
        </p:txBody>
      </p:sp>
      <p:sp>
        <p:nvSpPr>
          <p:cNvPr id="88" name="Line 32">
            <a:extLst>
              <a:ext uri="{FF2B5EF4-FFF2-40B4-BE49-F238E27FC236}">
                <a16:creationId xmlns:a16="http://schemas.microsoft.com/office/drawing/2014/main" id="{8D9B8B1D-0350-406D-86FB-729FA2DFB24C}"/>
              </a:ext>
            </a:extLst>
          </p:cNvPr>
          <p:cNvSpPr>
            <a:spLocks noChangeShapeType="1"/>
          </p:cNvSpPr>
          <p:nvPr/>
        </p:nvSpPr>
        <p:spPr bwMode="auto">
          <a:xfrm flipV="1">
            <a:off x="1524000" y="4035425"/>
            <a:ext cx="457200" cy="533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Line 14">
            <a:extLst>
              <a:ext uri="{FF2B5EF4-FFF2-40B4-BE49-F238E27FC236}">
                <a16:creationId xmlns:a16="http://schemas.microsoft.com/office/drawing/2014/main" id="{DDCFF7AF-8E6D-4F0A-8B87-C7889F76D0C4}"/>
              </a:ext>
            </a:extLst>
          </p:cNvPr>
          <p:cNvSpPr>
            <a:spLocks noChangeShapeType="1"/>
          </p:cNvSpPr>
          <p:nvPr/>
        </p:nvSpPr>
        <p:spPr bwMode="auto">
          <a:xfrm>
            <a:off x="1938338" y="3400387"/>
            <a:ext cx="1543878" cy="369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 name="Line 15">
            <a:extLst>
              <a:ext uri="{FF2B5EF4-FFF2-40B4-BE49-F238E27FC236}">
                <a16:creationId xmlns:a16="http://schemas.microsoft.com/office/drawing/2014/main" id="{7E2BCCDE-7E51-4F13-BFA3-BD1224CDC48F}"/>
              </a:ext>
            </a:extLst>
          </p:cNvPr>
          <p:cNvSpPr>
            <a:spLocks noChangeShapeType="1"/>
          </p:cNvSpPr>
          <p:nvPr/>
        </p:nvSpPr>
        <p:spPr bwMode="auto">
          <a:xfrm flipV="1">
            <a:off x="2070100" y="3770313"/>
            <a:ext cx="1412116" cy="40301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1825B67B-3816-4603-B203-D501A3304C6B}"/>
              </a:ext>
            </a:extLst>
          </p:cNvPr>
          <p:cNvSpPr txBox="1"/>
          <p:nvPr/>
        </p:nvSpPr>
        <p:spPr>
          <a:xfrm>
            <a:off x="265970" y="1156404"/>
            <a:ext cx="8612060" cy="1200329"/>
          </a:xfrm>
          <a:prstGeom prst="rect">
            <a:avLst/>
          </a:prstGeom>
          <a:solidFill>
            <a:schemeClr val="accent6">
              <a:lumMod val="20000"/>
              <a:lumOff val="80000"/>
            </a:schemeClr>
          </a:solidFill>
        </p:spPr>
        <p:txBody>
          <a:bodyPr wrap="square" rtlCol="0">
            <a:spAutoFit/>
          </a:bodyPr>
          <a:lstStyle/>
          <a:p>
            <a:pPr algn="ctr"/>
            <a:r>
              <a:rPr lang="en-US" sz="2400" i="1" dirty="0">
                <a:effectLst>
                  <a:outerShdw blurRad="38100" dist="38100" dir="2700000" algn="tl">
                    <a:srgbClr val="000000">
                      <a:alpha val="43137"/>
                    </a:srgbClr>
                  </a:outerShdw>
                </a:effectLst>
              </a:rPr>
              <a:t>The goal of refractive surgery is to produce an error-lens offset that is </a:t>
            </a:r>
            <a:r>
              <a:rPr lang="en-US" sz="2400" dirty="0">
                <a:effectLst>
                  <a:outerShdw blurRad="38100" dist="38100" dir="2700000" algn="tl">
                    <a:srgbClr val="000000">
                      <a:alpha val="43137"/>
                    </a:srgbClr>
                  </a:outerShdw>
                </a:effectLst>
              </a:rPr>
              <a:t>incorporated into the eye itself</a:t>
            </a:r>
            <a:r>
              <a:rPr lang="en-US" sz="2400" i="1" dirty="0">
                <a:effectLst>
                  <a:outerShdw blurRad="38100" dist="38100" dir="2700000" algn="tl">
                    <a:srgbClr val="000000">
                      <a:alpha val="43137"/>
                    </a:srgbClr>
                  </a:outerShdw>
                </a:effectLst>
              </a:rPr>
              <a:t>, rather than worn on (CLs) or near (glasses) its anterior surface</a:t>
            </a:r>
          </a:p>
        </p:txBody>
      </p:sp>
    </p:spTree>
    <p:extLst>
      <p:ext uri="{BB962C8B-B14F-4D97-AF65-F5344CB8AC3E}">
        <p14:creationId xmlns:p14="http://schemas.microsoft.com/office/powerpoint/2010/main" val="20467686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3960813" y="762000"/>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3315" name="Text Box 4"/>
          <p:cNvSpPr txBox="1">
            <a:spLocks noChangeArrowheads="1"/>
          </p:cNvSpPr>
          <p:nvPr/>
        </p:nvSpPr>
        <p:spPr bwMode="auto">
          <a:xfrm>
            <a:off x="6370638" y="2209800"/>
            <a:ext cx="1173162" cy="36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2200" b="1" i="1" dirty="0"/>
              <a:t>?</a:t>
            </a:r>
          </a:p>
        </p:txBody>
      </p:sp>
      <p:sp>
        <p:nvSpPr>
          <p:cNvPr id="13316" name="Line 6"/>
          <p:cNvSpPr>
            <a:spLocks noChangeShapeType="1"/>
          </p:cNvSpPr>
          <p:nvPr/>
        </p:nvSpPr>
        <p:spPr bwMode="auto">
          <a:xfrm flipH="1">
            <a:off x="2884488" y="1474788"/>
            <a:ext cx="1839912" cy="703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7" name="Line 7"/>
          <p:cNvSpPr>
            <a:spLocks noChangeShapeType="1"/>
          </p:cNvSpPr>
          <p:nvPr/>
        </p:nvSpPr>
        <p:spPr bwMode="auto">
          <a:xfrm>
            <a:off x="4724400" y="1474788"/>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D7B7AFC-3516-44B1-9DDB-FFC657F09B03}" type="slidenum">
              <a:rPr lang="en-US" altLang="en-US" sz="1000" smtClean="0"/>
              <a:pPr>
                <a:spcBef>
                  <a:spcPct val="0"/>
                </a:spcBef>
                <a:buClrTx/>
                <a:buSzTx/>
                <a:buFontTx/>
                <a:buNone/>
              </a:pPr>
              <a:t>49</a:t>
            </a:fld>
            <a:endParaRPr lang="en-US" altLang="en-US" sz="1000"/>
          </a:p>
        </p:txBody>
      </p:sp>
      <p:sp>
        <p:nvSpPr>
          <p:cNvPr id="13319" name="Rectangle 2"/>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13320" name="Text Box 4"/>
          <p:cNvSpPr txBox="1">
            <a:spLocks noChangeArrowheads="1"/>
          </p:cNvSpPr>
          <p:nvPr/>
        </p:nvSpPr>
        <p:spPr bwMode="auto">
          <a:xfrm>
            <a:off x="2514600" y="2209800"/>
            <a:ext cx="357790" cy="3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lnSpc>
                <a:spcPct val="80000"/>
              </a:lnSpc>
              <a:spcBef>
                <a:spcPct val="0"/>
              </a:spcBef>
              <a:buClrTx/>
              <a:buSzTx/>
              <a:buFontTx/>
              <a:buNone/>
            </a:pPr>
            <a:r>
              <a:rPr lang="en-US" altLang="en-US" sz="2200" b="1" i="1" dirty="0"/>
              <a:t>?</a:t>
            </a:r>
          </a:p>
        </p:txBody>
      </p:sp>
      <p:sp>
        <p:nvSpPr>
          <p:cNvPr id="10" name="TextBox 9">
            <a:extLst>
              <a:ext uri="{FF2B5EF4-FFF2-40B4-BE49-F238E27FC236}">
                <a16:creationId xmlns:a16="http://schemas.microsoft.com/office/drawing/2014/main" id="{4CC0350A-9712-497D-AF96-5A86111DC0C4}"/>
              </a:ext>
            </a:extLst>
          </p:cNvPr>
          <p:cNvSpPr txBox="1"/>
          <p:nvPr/>
        </p:nvSpPr>
        <p:spPr>
          <a:xfrm>
            <a:off x="228600" y="3200400"/>
            <a:ext cx="8607287" cy="646331"/>
          </a:xfrm>
          <a:prstGeom prst="rect">
            <a:avLst/>
          </a:prstGeom>
          <a:noFill/>
        </p:spPr>
        <p:txBody>
          <a:bodyPr wrap="square" rtlCol="0">
            <a:spAutoFit/>
          </a:bodyPr>
          <a:lstStyle/>
          <a:p>
            <a:r>
              <a:rPr lang="en-US" dirty="0"/>
              <a:t>As mentioned previously, refractive surgical procedures come in two basic forms—</a:t>
            </a:r>
            <a:r>
              <a:rPr lang="en-US" i="1" dirty="0">
                <a:solidFill>
                  <a:srgbClr val="0000FF"/>
                </a:solidFill>
              </a:rPr>
              <a:t>intraocular</a:t>
            </a:r>
            <a:r>
              <a:rPr lang="en-US" dirty="0">
                <a:solidFill>
                  <a:srgbClr val="0000FF"/>
                </a:solidFill>
              </a:rPr>
              <a:t>  </a:t>
            </a:r>
            <a:r>
              <a:rPr lang="en-US" dirty="0"/>
              <a:t>and </a:t>
            </a:r>
            <a:r>
              <a:rPr lang="en-US" dirty="0">
                <a:solidFill>
                  <a:srgbClr val="0000FF"/>
                </a:solidFill>
              </a:rPr>
              <a:t> </a:t>
            </a:r>
            <a:r>
              <a:rPr lang="en-US" i="1" dirty="0">
                <a:solidFill>
                  <a:srgbClr val="0000FF"/>
                </a:solidFill>
              </a:rPr>
              <a:t>corneal</a:t>
            </a:r>
            <a:r>
              <a:rPr lang="en-US" dirty="0"/>
              <a:t>. </a:t>
            </a:r>
            <a:endParaRPr lang="en-US" dirty="0">
              <a:solidFill>
                <a:srgbClr val="0000FF"/>
              </a:solidFill>
            </a:endParaRPr>
          </a:p>
        </p:txBody>
      </p:sp>
      <p:sp>
        <p:nvSpPr>
          <p:cNvPr id="2" name="TextBox 1">
            <a:extLst>
              <a:ext uri="{FF2B5EF4-FFF2-40B4-BE49-F238E27FC236}">
                <a16:creationId xmlns:a16="http://schemas.microsoft.com/office/drawing/2014/main" id="{A6B7ADF3-EF4D-40F5-BBFE-9A557EC3DD48}"/>
              </a:ext>
            </a:extLst>
          </p:cNvPr>
          <p:cNvSpPr txBox="1"/>
          <p:nvPr/>
        </p:nvSpPr>
        <p:spPr>
          <a:xfrm>
            <a:off x="4256747" y="1524000"/>
            <a:ext cx="979755" cy="553998"/>
          </a:xfrm>
          <a:prstGeom prst="rect">
            <a:avLst/>
          </a:prstGeom>
          <a:noFill/>
        </p:spPr>
        <p:txBody>
          <a:bodyPr wrap="none" rtlCol="0">
            <a:spAutoFit/>
          </a:bodyPr>
          <a:lstStyle/>
          <a:p>
            <a:pPr algn="ctr">
              <a:lnSpc>
                <a:spcPts val="1200"/>
              </a:lnSpc>
            </a:pPr>
            <a:r>
              <a:rPr lang="en-US" sz="1200" dirty="0"/>
              <a:t>Two</a:t>
            </a:r>
          </a:p>
          <a:p>
            <a:pPr algn="ctr">
              <a:lnSpc>
                <a:spcPts val="1200"/>
              </a:lnSpc>
            </a:pPr>
            <a:r>
              <a:rPr lang="en-US" sz="1200" dirty="0"/>
              <a:t>basic</a:t>
            </a:r>
          </a:p>
          <a:p>
            <a:pPr algn="ctr">
              <a:lnSpc>
                <a:spcPts val="1200"/>
              </a:lnSpc>
            </a:pPr>
            <a:r>
              <a:rPr lang="en-US" sz="1200" dirty="0"/>
              <a:t>types of RS</a:t>
            </a:r>
          </a:p>
        </p:txBody>
      </p:sp>
      <p:sp>
        <p:nvSpPr>
          <p:cNvPr id="3" name="Rectangle 2">
            <a:extLst>
              <a:ext uri="{FF2B5EF4-FFF2-40B4-BE49-F238E27FC236}">
                <a16:creationId xmlns:a16="http://schemas.microsoft.com/office/drawing/2014/main" id="{13740AAC-1353-4D5D-B2BA-D4FD07E42E91}"/>
              </a:ext>
            </a:extLst>
          </p:cNvPr>
          <p:cNvSpPr/>
          <p:nvPr/>
        </p:nvSpPr>
        <p:spPr>
          <a:xfrm>
            <a:off x="228600" y="3523565"/>
            <a:ext cx="1219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1DB5EE-53CD-48D4-9F8B-0243CFA2AA98}"/>
              </a:ext>
            </a:extLst>
          </p:cNvPr>
          <p:cNvSpPr/>
          <p:nvPr/>
        </p:nvSpPr>
        <p:spPr>
          <a:xfrm>
            <a:off x="1943100" y="3537491"/>
            <a:ext cx="1143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6007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1">
            <a:extLst>
              <a:ext uri="{FF2B5EF4-FFF2-40B4-BE49-F238E27FC236}">
                <a16:creationId xmlns:a16="http://schemas.microsoft.com/office/drawing/2014/main" id="{60BF9897-734A-4E5E-867C-7289084B10C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6EFD3D1-933F-474B-AC36-21876A0A653A}" type="slidenum">
              <a:rPr lang="en-US" altLang="en-US" sz="1000"/>
              <a:pPr>
                <a:spcBef>
                  <a:spcPct val="0"/>
                </a:spcBef>
                <a:buClrTx/>
                <a:buSzTx/>
                <a:buFontTx/>
                <a:buNone/>
              </a:pPr>
              <a:t>5</a:t>
            </a:fld>
            <a:endParaRPr lang="en-US" altLang="en-US" sz="1000"/>
          </a:p>
        </p:txBody>
      </p:sp>
      <p:sp>
        <p:nvSpPr>
          <p:cNvPr id="4" name="Rectangle 2">
            <a:extLst>
              <a:ext uri="{FF2B5EF4-FFF2-40B4-BE49-F238E27FC236}">
                <a16:creationId xmlns:a16="http://schemas.microsoft.com/office/drawing/2014/main" id="{84267927-5CCA-43C0-837E-00A898468450}"/>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3" name="TextBox 2">
            <a:extLst>
              <a:ext uri="{FF2B5EF4-FFF2-40B4-BE49-F238E27FC236}">
                <a16:creationId xmlns:a16="http://schemas.microsoft.com/office/drawing/2014/main" id="{0E0BDF35-5365-4B4A-84F5-7F701C1981A9}"/>
              </a:ext>
            </a:extLst>
          </p:cNvPr>
          <p:cNvSpPr txBox="1"/>
          <p:nvPr/>
        </p:nvSpPr>
        <p:spPr>
          <a:xfrm>
            <a:off x="285750" y="786849"/>
            <a:ext cx="8553450" cy="5632311"/>
          </a:xfrm>
          <a:prstGeom prst="rect">
            <a:avLst/>
          </a:prstGeom>
          <a:solidFill>
            <a:srgbClr val="FFFF9B"/>
          </a:solidFill>
        </p:spPr>
        <p:txBody>
          <a:bodyPr wrap="square" rtlCol="0">
            <a:spAutoFit/>
          </a:bodyPr>
          <a:lstStyle/>
          <a:p>
            <a:r>
              <a:rPr lang="en-US" sz="1500" dirty="0"/>
              <a:t>The goal of refractive surgery is deceptively straightforward and simple: To render the </a:t>
            </a:r>
            <a:r>
              <a:rPr lang="en-US" sz="1500" dirty="0" err="1"/>
              <a:t>pt</a:t>
            </a:r>
            <a:r>
              <a:rPr lang="en-US" sz="1500" dirty="0"/>
              <a:t> less reliant upon refractive accoutrements (</a:t>
            </a:r>
            <a:r>
              <a:rPr lang="en-US" sz="1500" dirty="0" err="1"/>
              <a:t>ie</a:t>
            </a:r>
            <a:r>
              <a:rPr lang="en-US" sz="1500" dirty="0"/>
              <a:t>, contacts and glasses). Ideally, a </a:t>
            </a:r>
            <a:r>
              <a:rPr lang="en-US" sz="1500" dirty="0" err="1"/>
              <a:t>pt</a:t>
            </a:r>
            <a:r>
              <a:rPr lang="en-US" sz="1500" dirty="0"/>
              <a:t> s/p refractive surgery would have 20/20 vision at </a:t>
            </a:r>
            <a:r>
              <a:rPr lang="en-US" sz="1500" i="1" dirty="0"/>
              <a:t>all</a:t>
            </a:r>
            <a:r>
              <a:rPr lang="en-US" sz="1500" dirty="0"/>
              <a:t> distances, under </a:t>
            </a:r>
            <a:r>
              <a:rPr lang="en-US" sz="1500" i="1" dirty="0"/>
              <a:t>any</a:t>
            </a:r>
            <a:r>
              <a:rPr lang="en-US" sz="1500" dirty="0"/>
              <a:t> lighting conditions, with </a:t>
            </a:r>
            <a:r>
              <a:rPr lang="en-US" sz="1500" i="1" dirty="0"/>
              <a:t>no</a:t>
            </a:r>
            <a:r>
              <a:rPr lang="en-US" sz="1500" dirty="0"/>
              <a:t> dysphotopsias (visual experiences that degrade vision quality), and with </a:t>
            </a:r>
            <a:r>
              <a:rPr lang="en-US" sz="1500" i="1" dirty="0"/>
              <a:t>no</a:t>
            </a:r>
            <a:r>
              <a:rPr lang="en-US" sz="1500" dirty="0"/>
              <a:t> risk of future negative repercussions vis a vis the long-term health and/or optical performance of the eye. Also ideally, the above could be achieved irrespective of pre-op refractive status and/or pre-existing ocular conditions. </a:t>
            </a:r>
          </a:p>
          <a:p>
            <a:endParaRPr lang="en-US" sz="1500" dirty="0">
              <a:solidFill>
                <a:srgbClr val="0000FF"/>
              </a:solidFill>
            </a:endParaRPr>
          </a:p>
          <a:p>
            <a:r>
              <a:rPr lang="en-US" sz="1500" dirty="0">
                <a:solidFill>
                  <a:srgbClr val="0000FF"/>
                </a:solidFill>
              </a:rPr>
              <a:t>Current technology is unable to meet this lofty ideal, and thus refractive surgery necessitates compromises and trade-offs; </a:t>
            </a:r>
            <a:r>
              <a:rPr lang="en-US" sz="1500" dirty="0" err="1">
                <a:solidFill>
                  <a:srgbClr val="0000FF"/>
                </a:solidFill>
              </a:rPr>
              <a:t>eg</a:t>
            </a:r>
            <a:r>
              <a:rPr lang="en-US" sz="1500" dirty="0">
                <a:solidFill>
                  <a:srgbClr val="0000FF"/>
                </a:solidFill>
              </a:rPr>
              <a:t>, If you </a:t>
            </a:r>
            <a:r>
              <a:rPr lang="en-US" sz="1500" i="1" dirty="0">
                <a:solidFill>
                  <a:srgbClr val="0000FF"/>
                </a:solidFill>
              </a:rPr>
              <a:t>had</a:t>
            </a:r>
            <a:r>
              <a:rPr lang="en-US" sz="1500" dirty="0">
                <a:solidFill>
                  <a:srgbClr val="0000FF"/>
                </a:solidFill>
              </a:rPr>
              <a:t> to pick one, would you rather be spectacle-free at distance, or near? Would it be acceptable if you only needed glasses in dimly-lit restaurants?    How bothersome would haloes around lights at night be? Because </a:t>
            </a:r>
            <a:r>
              <a:rPr lang="en-US" sz="1500" i="1" dirty="0">
                <a:solidFill>
                  <a:srgbClr val="0000FF"/>
                </a:solidFill>
              </a:rPr>
              <a:t>some</a:t>
            </a:r>
            <a:r>
              <a:rPr lang="en-US" sz="1500" dirty="0">
                <a:solidFill>
                  <a:srgbClr val="0000FF"/>
                </a:solidFill>
              </a:rPr>
              <a:t> aspect of the </a:t>
            </a:r>
            <a:r>
              <a:rPr lang="en-US" sz="1500" dirty="0" err="1">
                <a:solidFill>
                  <a:srgbClr val="0000FF"/>
                </a:solidFill>
              </a:rPr>
              <a:t>pt’s</a:t>
            </a:r>
            <a:r>
              <a:rPr lang="en-US" sz="1500" dirty="0">
                <a:solidFill>
                  <a:srgbClr val="0000FF"/>
                </a:solidFill>
              </a:rPr>
              <a:t> post-op visual life will be less than ideal, key to successful refractive surgery is 1) developing a solid understanding of the </a:t>
            </a:r>
            <a:r>
              <a:rPr lang="en-US" sz="1500" dirty="0" err="1">
                <a:solidFill>
                  <a:srgbClr val="0000FF"/>
                </a:solidFill>
              </a:rPr>
              <a:t>pt’s</a:t>
            </a:r>
            <a:r>
              <a:rPr lang="en-US" sz="1500" dirty="0">
                <a:solidFill>
                  <a:srgbClr val="0000FF"/>
                </a:solidFill>
              </a:rPr>
              <a:t> visual preferences and requirements, and 2) communicating effectively with the </a:t>
            </a:r>
            <a:r>
              <a:rPr lang="en-US" sz="1500" dirty="0" err="1">
                <a:solidFill>
                  <a:srgbClr val="0000FF"/>
                </a:solidFill>
              </a:rPr>
              <a:t>pt</a:t>
            </a:r>
            <a:r>
              <a:rPr lang="en-US" sz="1500" dirty="0">
                <a:solidFill>
                  <a:srgbClr val="0000FF"/>
                </a:solidFill>
              </a:rPr>
              <a:t> regarding what her post-op visual life will be; </a:t>
            </a:r>
            <a:r>
              <a:rPr lang="en-US" sz="1500" dirty="0" err="1">
                <a:solidFill>
                  <a:srgbClr val="0000FF"/>
                </a:solidFill>
              </a:rPr>
              <a:t>ie</a:t>
            </a:r>
            <a:r>
              <a:rPr lang="en-US" sz="1500" dirty="0">
                <a:solidFill>
                  <a:srgbClr val="0000FF"/>
                </a:solidFill>
              </a:rPr>
              <a:t>, establishing expectations that are realistic and achievable. </a:t>
            </a:r>
            <a:r>
              <a:rPr lang="en-US" sz="1500" dirty="0"/>
              <a:t>Further, the surgeon must have a refined eye (ahem) for recognizing pre-existing ocular conditions that render the </a:t>
            </a:r>
            <a:r>
              <a:rPr lang="en-US" sz="1500" dirty="0" err="1"/>
              <a:t>pt</a:t>
            </a:r>
            <a:r>
              <a:rPr lang="en-US" sz="1500" dirty="0"/>
              <a:t> a poor surgical candidate (or increase the risk of complications down the road).</a:t>
            </a:r>
          </a:p>
          <a:p>
            <a:endParaRPr lang="en-US" sz="1500" dirty="0"/>
          </a:p>
          <a:p>
            <a:r>
              <a:rPr lang="en-US" sz="1500" dirty="0">
                <a:solidFill>
                  <a:srgbClr val="0000FF"/>
                </a:solidFill>
              </a:rPr>
              <a:t>Just as the goal of refractive surgery is simple, so too is its organization. Broadly speaking, there are but two types of surgery: </a:t>
            </a:r>
            <a:r>
              <a:rPr lang="en-US" sz="1500" b="1" dirty="0">
                <a:solidFill>
                  <a:srgbClr val="0000FF"/>
                </a:solidFill>
              </a:rPr>
              <a:t>Corneal </a:t>
            </a:r>
            <a:r>
              <a:rPr lang="en-US" sz="1500" dirty="0">
                <a:solidFill>
                  <a:srgbClr val="0000FF"/>
                </a:solidFill>
              </a:rPr>
              <a:t>and</a:t>
            </a:r>
            <a:r>
              <a:rPr lang="en-US" sz="1500" b="1" dirty="0">
                <a:solidFill>
                  <a:srgbClr val="0000FF"/>
                </a:solidFill>
              </a:rPr>
              <a:t> intraocular</a:t>
            </a:r>
            <a:r>
              <a:rPr lang="en-US" sz="1500" dirty="0">
                <a:solidFill>
                  <a:srgbClr val="0000FF"/>
                </a:solidFill>
              </a:rPr>
              <a:t>. </a:t>
            </a:r>
            <a:r>
              <a:rPr lang="en-US" sz="1500" dirty="0"/>
              <a:t>Corneal (aka </a:t>
            </a:r>
            <a:r>
              <a:rPr lang="en-US" sz="1500" i="1" dirty="0" err="1"/>
              <a:t>keratorefractive</a:t>
            </a:r>
            <a:r>
              <a:rPr lang="en-US" sz="1500" dirty="0"/>
              <a:t>) procedures work by reshaping the cornea to offset the native refractive error of the eye; there are a plethora of techniques and technologies for doing this. </a:t>
            </a:r>
            <a:r>
              <a:rPr lang="en-US" sz="1500" dirty="0">
                <a:solidFill>
                  <a:srgbClr val="FFFF9B"/>
                </a:solidFill>
              </a:rPr>
              <a:t>In contrast, </a:t>
            </a:r>
            <a:r>
              <a:rPr lang="en-US" sz="1500" i="1" dirty="0">
                <a:solidFill>
                  <a:srgbClr val="FFFF9B"/>
                </a:solidFill>
              </a:rPr>
              <a:t>intraocular procedures </a:t>
            </a:r>
            <a:r>
              <a:rPr lang="en-US" sz="1500" dirty="0">
                <a:solidFill>
                  <a:srgbClr val="FFFF9B"/>
                </a:solidFill>
              </a:rPr>
              <a:t>are more limited in their variety: They involve either replacing the native lens with an IOL, or placing in the anterior chamber an accessory IOL that offsets the eye’s native refractive error. </a:t>
            </a:r>
          </a:p>
        </p:txBody>
      </p:sp>
    </p:spTree>
    <p:extLst>
      <p:ext uri="{BB962C8B-B14F-4D97-AF65-F5344CB8AC3E}">
        <p14:creationId xmlns:p14="http://schemas.microsoft.com/office/powerpoint/2010/main" val="6181585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3960813" y="762000"/>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3315"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13316" name="Line 6"/>
          <p:cNvSpPr>
            <a:spLocks noChangeShapeType="1"/>
          </p:cNvSpPr>
          <p:nvPr/>
        </p:nvSpPr>
        <p:spPr bwMode="auto">
          <a:xfrm flipH="1">
            <a:off x="2884488" y="1474788"/>
            <a:ext cx="1839912" cy="703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7" name="Line 7"/>
          <p:cNvSpPr>
            <a:spLocks noChangeShapeType="1"/>
          </p:cNvSpPr>
          <p:nvPr/>
        </p:nvSpPr>
        <p:spPr bwMode="auto">
          <a:xfrm>
            <a:off x="4724400" y="1474788"/>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D7B7AFC-3516-44B1-9DDB-FFC657F09B03}" type="slidenum">
              <a:rPr lang="en-US" altLang="en-US" sz="1000" smtClean="0"/>
              <a:pPr>
                <a:spcBef>
                  <a:spcPct val="0"/>
                </a:spcBef>
                <a:buClrTx/>
                <a:buSzTx/>
                <a:buFontTx/>
                <a:buNone/>
              </a:pPr>
              <a:t>50</a:t>
            </a:fld>
            <a:endParaRPr lang="en-US" altLang="en-US" sz="1000"/>
          </a:p>
        </p:txBody>
      </p:sp>
      <p:sp>
        <p:nvSpPr>
          <p:cNvPr id="13319" name="Rectangle 2"/>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13320" name="Text Box 4"/>
          <p:cNvSpPr txBox="1">
            <a:spLocks noChangeArrowheads="1"/>
          </p:cNvSpPr>
          <p:nvPr/>
        </p:nvSpPr>
        <p:spPr bwMode="auto">
          <a:xfrm>
            <a:off x="1403350"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Intraocular</a:t>
            </a:r>
          </a:p>
        </p:txBody>
      </p:sp>
      <p:sp>
        <p:nvSpPr>
          <p:cNvPr id="10" name="TextBox 9">
            <a:extLst>
              <a:ext uri="{FF2B5EF4-FFF2-40B4-BE49-F238E27FC236}">
                <a16:creationId xmlns:a16="http://schemas.microsoft.com/office/drawing/2014/main" id="{4CC0350A-9712-497D-AF96-5A86111DC0C4}"/>
              </a:ext>
            </a:extLst>
          </p:cNvPr>
          <p:cNvSpPr txBox="1"/>
          <p:nvPr/>
        </p:nvSpPr>
        <p:spPr>
          <a:xfrm>
            <a:off x="228600" y="3200400"/>
            <a:ext cx="8607287" cy="646331"/>
          </a:xfrm>
          <a:prstGeom prst="rect">
            <a:avLst/>
          </a:prstGeom>
          <a:noFill/>
        </p:spPr>
        <p:txBody>
          <a:bodyPr wrap="square" rtlCol="0">
            <a:spAutoFit/>
          </a:bodyPr>
          <a:lstStyle/>
          <a:p>
            <a:r>
              <a:rPr lang="en-US" dirty="0"/>
              <a:t>As mentioned previously, refractive surgical procedures come in two basic forms—</a:t>
            </a:r>
            <a:r>
              <a:rPr lang="en-US" i="1" dirty="0">
                <a:solidFill>
                  <a:srgbClr val="0000FF"/>
                </a:solidFill>
              </a:rPr>
              <a:t>intraocular </a:t>
            </a:r>
            <a:r>
              <a:rPr lang="en-US" dirty="0">
                <a:solidFill>
                  <a:srgbClr val="0000FF"/>
                </a:solidFill>
              </a:rPr>
              <a:t> </a:t>
            </a:r>
            <a:r>
              <a:rPr lang="en-US" dirty="0"/>
              <a:t>and </a:t>
            </a:r>
            <a:r>
              <a:rPr lang="en-US" dirty="0">
                <a:solidFill>
                  <a:srgbClr val="0000FF"/>
                </a:solidFill>
              </a:rPr>
              <a:t> </a:t>
            </a:r>
            <a:r>
              <a:rPr lang="en-US" i="1" dirty="0">
                <a:solidFill>
                  <a:srgbClr val="0000FF"/>
                </a:solidFill>
              </a:rPr>
              <a:t>corneal</a:t>
            </a:r>
            <a:r>
              <a:rPr lang="en-US" dirty="0"/>
              <a:t>. </a:t>
            </a:r>
            <a:endParaRPr lang="en-US" dirty="0">
              <a:solidFill>
                <a:srgbClr val="0000FF"/>
              </a:solidFill>
            </a:endParaRPr>
          </a:p>
        </p:txBody>
      </p:sp>
      <p:sp>
        <p:nvSpPr>
          <p:cNvPr id="2" name="TextBox 1">
            <a:extLst>
              <a:ext uri="{FF2B5EF4-FFF2-40B4-BE49-F238E27FC236}">
                <a16:creationId xmlns:a16="http://schemas.microsoft.com/office/drawing/2014/main" id="{A6B7ADF3-EF4D-40F5-BBFE-9A557EC3DD48}"/>
              </a:ext>
            </a:extLst>
          </p:cNvPr>
          <p:cNvSpPr txBox="1"/>
          <p:nvPr/>
        </p:nvSpPr>
        <p:spPr>
          <a:xfrm>
            <a:off x="4256747" y="1524000"/>
            <a:ext cx="979755" cy="553998"/>
          </a:xfrm>
          <a:prstGeom prst="rect">
            <a:avLst/>
          </a:prstGeom>
          <a:noFill/>
        </p:spPr>
        <p:txBody>
          <a:bodyPr wrap="none" rtlCol="0">
            <a:spAutoFit/>
          </a:bodyPr>
          <a:lstStyle/>
          <a:p>
            <a:pPr algn="ctr">
              <a:lnSpc>
                <a:spcPts val="1200"/>
              </a:lnSpc>
            </a:pPr>
            <a:r>
              <a:rPr lang="en-US" sz="1200" dirty="0"/>
              <a:t>Two</a:t>
            </a:r>
          </a:p>
          <a:p>
            <a:pPr algn="ctr">
              <a:lnSpc>
                <a:spcPts val="1200"/>
              </a:lnSpc>
            </a:pPr>
            <a:r>
              <a:rPr lang="en-US" sz="1200" dirty="0"/>
              <a:t>basic</a:t>
            </a:r>
          </a:p>
          <a:p>
            <a:pPr algn="ctr">
              <a:lnSpc>
                <a:spcPts val="1200"/>
              </a:lnSpc>
            </a:pPr>
            <a:r>
              <a:rPr lang="en-US" sz="1200" dirty="0"/>
              <a:t>types of RS</a:t>
            </a:r>
          </a:p>
        </p:txBody>
      </p:sp>
    </p:spTree>
    <p:extLst>
      <p:ext uri="{BB962C8B-B14F-4D97-AF65-F5344CB8AC3E}">
        <p14:creationId xmlns:p14="http://schemas.microsoft.com/office/powerpoint/2010/main" val="19748308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3960813" y="762000"/>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3315"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Corneal</a:t>
            </a:r>
          </a:p>
        </p:txBody>
      </p:sp>
      <p:sp>
        <p:nvSpPr>
          <p:cNvPr id="13316" name="Line 6"/>
          <p:cNvSpPr>
            <a:spLocks noChangeShapeType="1"/>
          </p:cNvSpPr>
          <p:nvPr/>
        </p:nvSpPr>
        <p:spPr bwMode="auto">
          <a:xfrm flipH="1">
            <a:off x="2884488" y="1474788"/>
            <a:ext cx="1839912" cy="703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7" name="Line 7"/>
          <p:cNvSpPr>
            <a:spLocks noChangeShapeType="1"/>
          </p:cNvSpPr>
          <p:nvPr/>
        </p:nvSpPr>
        <p:spPr bwMode="auto">
          <a:xfrm>
            <a:off x="4724400" y="1474788"/>
            <a:ext cx="1614488" cy="700087"/>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D7B7AFC-3516-44B1-9DDB-FFC657F09B03}" type="slidenum">
              <a:rPr lang="en-US" altLang="en-US" sz="1000" smtClean="0"/>
              <a:pPr>
                <a:spcBef>
                  <a:spcPct val="0"/>
                </a:spcBef>
                <a:buClrTx/>
                <a:buSzTx/>
                <a:buFontTx/>
                <a:buNone/>
              </a:pPr>
              <a:t>51</a:t>
            </a:fld>
            <a:endParaRPr lang="en-US" altLang="en-US" sz="1000"/>
          </a:p>
        </p:txBody>
      </p:sp>
      <p:sp>
        <p:nvSpPr>
          <p:cNvPr id="13319" name="Rectangle 2"/>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13320" name="Text Box 4"/>
          <p:cNvSpPr txBox="1">
            <a:spLocks noChangeArrowheads="1"/>
          </p:cNvSpPr>
          <p:nvPr/>
        </p:nvSpPr>
        <p:spPr bwMode="auto">
          <a:xfrm>
            <a:off x="1403350"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Intraocular</a:t>
            </a:r>
          </a:p>
        </p:txBody>
      </p:sp>
      <p:sp>
        <p:nvSpPr>
          <p:cNvPr id="2" name="TextBox 1">
            <a:extLst>
              <a:ext uri="{FF2B5EF4-FFF2-40B4-BE49-F238E27FC236}">
                <a16:creationId xmlns:a16="http://schemas.microsoft.com/office/drawing/2014/main" id="{CA3C7475-8EE2-494D-96D6-AA5A266C498A}"/>
              </a:ext>
            </a:extLst>
          </p:cNvPr>
          <p:cNvSpPr txBox="1"/>
          <p:nvPr/>
        </p:nvSpPr>
        <p:spPr>
          <a:xfrm>
            <a:off x="152400" y="3571876"/>
            <a:ext cx="5025887" cy="646331"/>
          </a:xfrm>
          <a:prstGeom prst="rect">
            <a:avLst/>
          </a:prstGeom>
          <a:noFill/>
        </p:spPr>
        <p:txBody>
          <a:bodyPr wrap="square" rtlCol="0">
            <a:spAutoFit/>
          </a:bodyPr>
          <a:lstStyle/>
          <a:p>
            <a:r>
              <a:rPr lang="en-US" dirty="0">
                <a:solidFill>
                  <a:srgbClr val="0000FF"/>
                </a:solidFill>
              </a:rPr>
              <a:t>Likewise, </a:t>
            </a:r>
            <a:r>
              <a:rPr lang="en-US" b="1" dirty="0">
                <a:solidFill>
                  <a:srgbClr val="0000FF"/>
                </a:solidFill>
              </a:rPr>
              <a:t>intraocular procedures </a:t>
            </a:r>
            <a:r>
              <a:rPr lang="en-US" dirty="0">
                <a:solidFill>
                  <a:srgbClr val="0000FF"/>
                </a:solidFill>
              </a:rPr>
              <a:t>come in two forms—</a:t>
            </a:r>
            <a:r>
              <a:rPr lang="en-US" i="1" dirty="0">
                <a:solidFill>
                  <a:srgbClr val="0000FF"/>
                </a:solidFill>
              </a:rPr>
              <a:t>pseudophakic </a:t>
            </a:r>
            <a:r>
              <a:rPr lang="en-US" dirty="0">
                <a:solidFill>
                  <a:srgbClr val="0000FF"/>
                </a:solidFill>
              </a:rPr>
              <a:t>, and  </a:t>
            </a:r>
            <a:r>
              <a:rPr lang="en-US" i="1" dirty="0">
                <a:solidFill>
                  <a:srgbClr val="0000FF"/>
                </a:solidFill>
              </a:rPr>
              <a:t>phakic IOL </a:t>
            </a:r>
            <a:r>
              <a:rPr lang="en-US" dirty="0">
                <a:solidFill>
                  <a:srgbClr val="0000FF"/>
                </a:solidFill>
              </a:rPr>
              <a:t>(PIOL). </a:t>
            </a:r>
          </a:p>
        </p:txBody>
      </p:sp>
      <p:sp>
        <p:nvSpPr>
          <p:cNvPr id="10" name="Text Box 5">
            <a:extLst>
              <a:ext uri="{FF2B5EF4-FFF2-40B4-BE49-F238E27FC236}">
                <a16:creationId xmlns:a16="http://schemas.microsoft.com/office/drawing/2014/main" id="{DE6E5ED8-9B4C-4BC9-8A62-CE019F7A1D75}"/>
              </a:ext>
            </a:extLst>
          </p:cNvPr>
          <p:cNvSpPr txBox="1">
            <a:spLocks noChangeArrowheads="1"/>
          </p:cNvSpPr>
          <p:nvPr/>
        </p:nvSpPr>
        <p:spPr bwMode="auto">
          <a:xfrm>
            <a:off x="806304" y="2971800"/>
            <a:ext cx="32573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b="1" i="1" dirty="0"/>
              <a:t>?</a:t>
            </a:r>
          </a:p>
        </p:txBody>
      </p:sp>
      <p:sp>
        <p:nvSpPr>
          <p:cNvPr id="11" name="Line 8">
            <a:extLst>
              <a:ext uri="{FF2B5EF4-FFF2-40B4-BE49-F238E27FC236}">
                <a16:creationId xmlns:a16="http://schemas.microsoft.com/office/drawing/2014/main" id="{389BA633-FBC9-4320-910A-1F6A616CB837}"/>
              </a:ext>
            </a:extLst>
          </p:cNvPr>
          <p:cNvSpPr>
            <a:spLocks noChangeShapeType="1"/>
          </p:cNvSpPr>
          <p:nvPr/>
        </p:nvSpPr>
        <p:spPr bwMode="auto">
          <a:xfrm flipH="1">
            <a:off x="1233488" y="2590800"/>
            <a:ext cx="914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9">
            <a:extLst>
              <a:ext uri="{FF2B5EF4-FFF2-40B4-BE49-F238E27FC236}">
                <a16:creationId xmlns:a16="http://schemas.microsoft.com/office/drawing/2014/main" id="{98DF80DD-0E9C-4995-A485-90E39BBBF60C}"/>
              </a:ext>
            </a:extLst>
          </p:cNvPr>
          <p:cNvSpPr>
            <a:spLocks noChangeShapeType="1"/>
          </p:cNvSpPr>
          <p:nvPr/>
        </p:nvSpPr>
        <p:spPr bwMode="auto">
          <a:xfrm>
            <a:off x="2147888" y="2590800"/>
            <a:ext cx="914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Text Box 36">
            <a:extLst>
              <a:ext uri="{FF2B5EF4-FFF2-40B4-BE49-F238E27FC236}">
                <a16:creationId xmlns:a16="http://schemas.microsoft.com/office/drawing/2014/main" id="{C0F54490-B68F-4CB7-B4C6-5F5B1ABE32F4}"/>
              </a:ext>
            </a:extLst>
          </p:cNvPr>
          <p:cNvSpPr txBox="1">
            <a:spLocks noChangeArrowheads="1"/>
          </p:cNvSpPr>
          <p:nvPr/>
        </p:nvSpPr>
        <p:spPr bwMode="auto">
          <a:xfrm>
            <a:off x="3027070" y="2992438"/>
            <a:ext cx="32573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b="1" i="1" dirty="0"/>
              <a:t>?</a:t>
            </a:r>
          </a:p>
        </p:txBody>
      </p:sp>
      <p:sp>
        <p:nvSpPr>
          <p:cNvPr id="14" name="TextBox 13">
            <a:extLst>
              <a:ext uri="{FF2B5EF4-FFF2-40B4-BE49-F238E27FC236}">
                <a16:creationId xmlns:a16="http://schemas.microsoft.com/office/drawing/2014/main" id="{F576D4F0-4F0A-4A3A-85E1-24878FE467CD}"/>
              </a:ext>
            </a:extLst>
          </p:cNvPr>
          <p:cNvSpPr txBox="1"/>
          <p:nvPr/>
        </p:nvSpPr>
        <p:spPr>
          <a:xfrm>
            <a:off x="1650798" y="2647296"/>
            <a:ext cx="994182" cy="438903"/>
          </a:xfrm>
          <a:prstGeom prst="rect">
            <a:avLst/>
          </a:prstGeom>
          <a:noFill/>
        </p:spPr>
        <p:txBody>
          <a:bodyPr wrap="none" rtlCol="0">
            <a:spAutoFit/>
          </a:bodyPr>
          <a:lstStyle/>
          <a:p>
            <a:pPr algn="ctr">
              <a:lnSpc>
                <a:spcPts val="900"/>
              </a:lnSpc>
            </a:pPr>
            <a:r>
              <a:rPr lang="en-US" sz="1000" dirty="0"/>
              <a:t>Two</a:t>
            </a:r>
          </a:p>
          <a:p>
            <a:pPr algn="ctr">
              <a:lnSpc>
                <a:spcPts val="900"/>
              </a:lnSpc>
            </a:pPr>
            <a:r>
              <a:rPr lang="en-US" sz="1000" dirty="0"/>
              <a:t>types of</a:t>
            </a:r>
          </a:p>
          <a:p>
            <a:pPr algn="ctr">
              <a:lnSpc>
                <a:spcPts val="900"/>
              </a:lnSpc>
            </a:pPr>
            <a:r>
              <a:rPr lang="en-US" sz="1000" dirty="0"/>
              <a:t>intraocular RS</a:t>
            </a:r>
          </a:p>
        </p:txBody>
      </p:sp>
      <p:sp>
        <p:nvSpPr>
          <p:cNvPr id="3" name="Rectangle 2">
            <a:extLst>
              <a:ext uri="{FF2B5EF4-FFF2-40B4-BE49-F238E27FC236}">
                <a16:creationId xmlns:a16="http://schemas.microsoft.com/office/drawing/2014/main" id="{46879CBF-B775-43F9-B5B9-FCF1783ECB56}"/>
              </a:ext>
            </a:extLst>
          </p:cNvPr>
          <p:cNvSpPr/>
          <p:nvPr/>
        </p:nvSpPr>
        <p:spPr>
          <a:xfrm>
            <a:off x="969169" y="3899805"/>
            <a:ext cx="1524000" cy="289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901D48F-5824-4758-A3B2-C8A54E6A3422}"/>
              </a:ext>
            </a:extLst>
          </p:cNvPr>
          <p:cNvSpPr/>
          <p:nvPr/>
        </p:nvSpPr>
        <p:spPr>
          <a:xfrm>
            <a:off x="3096646" y="3906446"/>
            <a:ext cx="1932553" cy="289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70594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3960813" y="762000"/>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3315"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Corneal</a:t>
            </a:r>
          </a:p>
        </p:txBody>
      </p:sp>
      <p:sp>
        <p:nvSpPr>
          <p:cNvPr id="13316" name="Line 6"/>
          <p:cNvSpPr>
            <a:spLocks noChangeShapeType="1"/>
          </p:cNvSpPr>
          <p:nvPr/>
        </p:nvSpPr>
        <p:spPr bwMode="auto">
          <a:xfrm flipH="1">
            <a:off x="2884488" y="1474788"/>
            <a:ext cx="1839912" cy="703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7" name="Line 7"/>
          <p:cNvSpPr>
            <a:spLocks noChangeShapeType="1"/>
          </p:cNvSpPr>
          <p:nvPr/>
        </p:nvSpPr>
        <p:spPr bwMode="auto">
          <a:xfrm>
            <a:off x="4724400" y="1474788"/>
            <a:ext cx="1614488" cy="700087"/>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D7B7AFC-3516-44B1-9DDB-FFC657F09B03}" type="slidenum">
              <a:rPr lang="en-US" altLang="en-US" sz="1000" smtClean="0"/>
              <a:pPr>
                <a:spcBef>
                  <a:spcPct val="0"/>
                </a:spcBef>
                <a:buClrTx/>
                <a:buSzTx/>
                <a:buFontTx/>
                <a:buNone/>
              </a:pPr>
              <a:t>52</a:t>
            </a:fld>
            <a:endParaRPr lang="en-US" altLang="en-US" sz="1000"/>
          </a:p>
        </p:txBody>
      </p:sp>
      <p:sp>
        <p:nvSpPr>
          <p:cNvPr id="13319" name="Rectangle 2"/>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13320" name="Text Box 4"/>
          <p:cNvSpPr txBox="1">
            <a:spLocks noChangeArrowheads="1"/>
          </p:cNvSpPr>
          <p:nvPr/>
        </p:nvSpPr>
        <p:spPr bwMode="auto">
          <a:xfrm>
            <a:off x="1403350"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Intraocular</a:t>
            </a:r>
          </a:p>
        </p:txBody>
      </p:sp>
      <p:sp>
        <p:nvSpPr>
          <p:cNvPr id="2" name="TextBox 1">
            <a:extLst>
              <a:ext uri="{FF2B5EF4-FFF2-40B4-BE49-F238E27FC236}">
                <a16:creationId xmlns:a16="http://schemas.microsoft.com/office/drawing/2014/main" id="{CA3C7475-8EE2-494D-96D6-AA5A266C498A}"/>
              </a:ext>
            </a:extLst>
          </p:cNvPr>
          <p:cNvSpPr txBox="1"/>
          <p:nvPr/>
        </p:nvSpPr>
        <p:spPr>
          <a:xfrm>
            <a:off x="152400" y="3571876"/>
            <a:ext cx="5025887" cy="646331"/>
          </a:xfrm>
          <a:prstGeom prst="rect">
            <a:avLst/>
          </a:prstGeom>
          <a:noFill/>
        </p:spPr>
        <p:txBody>
          <a:bodyPr wrap="square" rtlCol="0">
            <a:spAutoFit/>
          </a:bodyPr>
          <a:lstStyle/>
          <a:p>
            <a:r>
              <a:rPr lang="en-US" dirty="0">
                <a:solidFill>
                  <a:srgbClr val="0000FF"/>
                </a:solidFill>
              </a:rPr>
              <a:t>Likewise, </a:t>
            </a:r>
            <a:r>
              <a:rPr lang="en-US" b="1" dirty="0">
                <a:solidFill>
                  <a:srgbClr val="0000FF"/>
                </a:solidFill>
              </a:rPr>
              <a:t>intraocular procedures </a:t>
            </a:r>
            <a:r>
              <a:rPr lang="en-US" dirty="0">
                <a:solidFill>
                  <a:srgbClr val="0000FF"/>
                </a:solidFill>
              </a:rPr>
              <a:t>come in two forms—</a:t>
            </a:r>
            <a:r>
              <a:rPr lang="en-US" i="1" dirty="0">
                <a:solidFill>
                  <a:srgbClr val="0000FF"/>
                </a:solidFill>
              </a:rPr>
              <a:t>pseudophakic </a:t>
            </a:r>
            <a:r>
              <a:rPr lang="en-US" dirty="0">
                <a:solidFill>
                  <a:srgbClr val="0000FF"/>
                </a:solidFill>
              </a:rPr>
              <a:t>, and  </a:t>
            </a:r>
            <a:r>
              <a:rPr lang="en-US" i="1" dirty="0">
                <a:solidFill>
                  <a:srgbClr val="0000FF"/>
                </a:solidFill>
              </a:rPr>
              <a:t>phakic IOL </a:t>
            </a:r>
            <a:r>
              <a:rPr lang="en-US" dirty="0">
                <a:solidFill>
                  <a:srgbClr val="0000FF"/>
                </a:solidFill>
              </a:rPr>
              <a:t>(PIOL) </a:t>
            </a:r>
          </a:p>
        </p:txBody>
      </p:sp>
      <p:sp>
        <p:nvSpPr>
          <p:cNvPr id="10" name="Text Box 5">
            <a:extLst>
              <a:ext uri="{FF2B5EF4-FFF2-40B4-BE49-F238E27FC236}">
                <a16:creationId xmlns:a16="http://schemas.microsoft.com/office/drawing/2014/main" id="{DE6E5ED8-9B4C-4BC9-8A62-CE019F7A1D75}"/>
              </a:ext>
            </a:extLst>
          </p:cNvPr>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t>Pseudophakic</a:t>
            </a:r>
          </a:p>
        </p:txBody>
      </p:sp>
      <p:sp>
        <p:nvSpPr>
          <p:cNvPr id="11" name="Line 8">
            <a:extLst>
              <a:ext uri="{FF2B5EF4-FFF2-40B4-BE49-F238E27FC236}">
                <a16:creationId xmlns:a16="http://schemas.microsoft.com/office/drawing/2014/main" id="{389BA633-FBC9-4320-910A-1F6A616CB837}"/>
              </a:ext>
            </a:extLst>
          </p:cNvPr>
          <p:cNvSpPr>
            <a:spLocks noChangeShapeType="1"/>
          </p:cNvSpPr>
          <p:nvPr/>
        </p:nvSpPr>
        <p:spPr bwMode="auto">
          <a:xfrm flipH="1">
            <a:off x="1233488" y="2590800"/>
            <a:ext cx="914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9">
            <a:extLst>
              <a:ext uri="{FF2B5EF4-FFF2-40B4-BE49-F238E27FC236}">
                <a16:creationId xmlns:a16="http://schemas.microsoft.com/office/drawing/2014/main" id="{98DF80DD-0E9C-4995-A485-90E39BBBF60C}"/>
              </a:ext>
            </a:extLst>
          </p:cNvPr>
          <p:cNvSpPr>
            <a:spLocks noChangeShapeType="1"/>
          </p:cNvSpPr>
          <p:nvPr/>
        </p:nvSpPr>
        <p:spPr bwMode="auto">
          <a:xfrm>
            <a:off x="2147888" y="2590800"/>
            <a:ext cx="914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Text Box 36">
            <a:extLst>
              <a:ext uri="{FF2B5EF4-FFF2-40B4-BE49-F238E27FC236}">
                <a16:creationId xmlns:a16="http://schemas.microsoft.com/office/drawing/2014/main" id="{C0F54490-B68F-4CB7-B4C6-5F5B1ABE32F4}"/>
              </a:ext>
            </a:extLst>
          </p:cNvPr>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dirty="0"/>
              <a:t>Phakic IOL</a:t>
            </a:r>
          </a:p>
        </p:txBody>
      </p:sp>
      <p:sp>
        <p:nvSpPr>
          <p:cNvPr id="14" name="TextBox 13">
            <a:extLst>
              <a:ext uri="{FF2B5EF4-FFF2-40B4-BE49-F238E27FC236}">
                <a16:creationId xmlns:a16="http://schemas.microsoft.com/office/drawing/2014/main" id="{A87B8767-52E7-478E-B190-9ED53AC4476C}"/>
              </a:ext>
            </a:extLst>
          </p:cNvPr>
          <p:cNvSpPr txBox="1"/>
          <p:nvPr/>
        </p:nvSpPr>
        <p:spPr>
          <a:xfrm>
            <a:off x="1650798" y="2647296"/>
            <a:ext cx="994182" cy="438903"/>
          </a:xfrm>
          <a:prstGeom prst="rect">
            <a:avLst/>
          </a:prstGeom>
          <a:noFill/>
        </p:spPr>
        <p:txBody>
          <a:bodyPr wrap="none" rtlCol="0">
            <a:spAutoFit/>
          </a:bodyPr>
          <a:lstStyle/>
          <a:p>
            <a:pPr algn="ctr">
              <a:lnSpc>
                <a:spcPts val="900"/>
              </a:lnSpc>
            </a:pPr>
            <a:r>
              <a:rPr lang="en-US" sz="1000" dirty="0"/>
              <a:t>Two</a:t>
            </a:r>
          </a:p>
          <a:p>
            <a:pPr algn="ctr">
              <a:lnSpc>
                <a:spcPts val="900"/>
              </a:lnSpc>
            </a:pPr>
            <a:r>
              <a:rPr lang="en-US" sz="1000" dirty="0"/>
              <a:t>types of</a:t>
            </a:r>
          </a:p>
          <a:p>
            <a:pPr algn="ctr">
              <a:lnSpc>
                <a:spcPts val="900"/>
              </a:lnSpc>
            </a:pPr>
            <a:r>
              <a:rPr lang="en-US" sz="1000" dirty="0"/>
              <a:t>intraocular RS</a:t>
            </a:r>
          </a:p>
        </p:txBody>
      </p:sp>
    </p:spTree>
    <p:extLst>
      <p:ext uri="{BB962C8B-B14F-4D97-AF65-F5344CB8AC3E}">
        <p14:creationId xmlns:p14="http://schemas.microsoft.com/office/powerpoint/2010/main" val="30653075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3960813" y="762000"/>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5363"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Corneal</a:t>
            </a:r>
          </a:p>
        </p:txBody>
      </p:sp>
      <p:sp>
        <p:nvSpPr>
          <p:cNvPr id="15364" name="Line 6"/>
          <p:cNvSpPr>
            <a:spLocks noChangeShapeType="1"/>
          </p:cNvSpPr>
          <p:nvPr/>
        </p:nvSpPr>
        <p:spPr bwMode="auto">
          <a:xfrm flipH="1">
            <a:off x="2884488" y="1474788"/>
            <a:ext cx="1839912" cy="703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5" name="Line 7"/>
          <p:cNvSpPr>
            <a:spLocks noChangeShapeType="1"/>
          </p:cNvSpPr>
          <p:nvPr/>
        </p:nvSpPr>
        <p:spPr bwMode="auto">
          <a:xfrm>
            <a:off x="4724400" y="1474788"/>
            <a:ext cx="1614488" cy="700087"/>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D75C3CE-E7BB-4421-9599-DFA56E20F011}" type="slidenum">
              <a:rPr lang="en-US" altLang="en-US" sz="1000" smtClean="0"/>
              <a:pPr>
                <a:spcBef>
                  <a:spcPct val="0"/>
                </a:spcBef>
                <a:buClrTx/>
                <a:buSzTx/>
                <a:buFontTx/>
                <a:buNone/>
              </a:pPr>
              <a:t>53</a:t>
            </a:fld>
            <a:endParaRPr lang="en-US" altLang="en-US" sz="1000"/>
          </a:p>
        </p:txBody>
      </p:sp>
      <p:sp>
        <p:nvSpPr>
          <p:cNvPr id="15367" name="Rectangle 2"/>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15368" name="Text Box 4"/>
          <p:cNvSpPr txBox="1">
            <a:spLocks noChangeArrowheads="1"/>
          </p:cNvSpPr>
          <p:nvPr/>
        </p:nvSpPr>
        <p:spPr bwMode="auto">
          <a:xfrm>
            <a:off x="1403350"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Intraocular</a:t>
            </a:r>
          </a:p>
        </p:txBody>
      </p:sp>
      <p:sp>
        <p:nvSpPr>
          <p:cNvPr id="15369" name="Text Box 5"/>
          <p:cNvSpPr txBox="1">
            <a:spLocks noChangeArrowheads="1"/>
          </p:cNvSpPr>
          <p:nvPr/>
        </p:nvSpPr>
        <p:spPr bwMode="auto">
          <a:xfrm>
            <a:off x="94570" y="2971800"/>
            <a:ext cx="174919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b="1" dirty="0"/>
              <a:t>Pseudophakic</a:t>
            </a:r>
          </a:p>
        </p:txBody>
      </p:sp>
      <p:sp>
        <p:nvSpPr>
          <p:cNvPr id="15370" name="Line 8"/>
          <p:cNvSpPr>
            <a:spLocks noChangeShapeType="1"/>
          </p:cNvSpPr>
          <p:nvPr/>
        </p:nvSpPr>
        <p:spPr bwMode="auto">
          <a:xfrm flipH="1">
            <a:off x="1233488" y="2590800"/>
            <a:ext cx="914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FD3E44DD-5078-48D3-BC9F-B3688D7E3BB7}"/>
              </a:ext>
            </a:extLst>
          </p:cNvPr>
          <p:cNvSpPr txBox="1"/>
          <p:nvPr/>
        </p:nvSpPr>
        <p:spPr>
          <a:xfrm>
            <a:off x="752009" y="3572470"/>
            <a:ext cx="7858591" cy="830997"/>
          </a:xfrm>
          <a:prstGeom prst="rect">
            <a:avLst/>
          </a:prstGeom>
          <a:noFill/>
        </p:spPr>
        <p:txBody>
          <a:bodyPr wrap="square" rtlCol="0">
            <a:spAutoFit/>
          </a:bodyPr>
          <a:lstStyle/>
          <a:p>
            <a:r>
              <a:rPr lang="en-US" sz="1600" dirty="0">
                <a:solidFill>
                  <a:srgbClr val="0000FF"/>
                </a:solidFill>
              </a:rPr>
              <a:t>A </a:t>
            </a:r>
            <a:r>
              <a:rPr lang="en-US" sz="1600" i="1" dirty="0"/>
              <a:t>pseudophakic procedure </a:t>
            </a:r>
            <a:r>
              <a:rPr lang="en-US" sz="1600" dirty="0">
                <a:solidFill>
                  <a:srgbClr val="0000FF"/>
                </a:solidFill>
              </a:rPr>
              <a:t>involves removing the native lens and replacing it with an IOL powered to put parallel rays on the retina. The surgery itself is identical to that performed for cataracts. (Such procedures are referred to as  </a:t>
            </a:r>
            <a:r>
              <a:rPr lang="en-US" sz="1600" i="1" dirty="0"/>
              <a:t>clear lens extraction </a:t>
            </a:r>
            <a:r>
              <a:rPr lang="en-US" sz="1600" dirty="0">
                <a:solidFill>
                  <a:srgbClr val="0000FF"/>
                </a:solidFill>
              </a:rPr>
              <a:t>.)</a:t>
            </a:r>
          </a:p>
        </p:txBody>
      </p:sp>
      <p:grpSp>
        <p:nvGrpSpPr>
          <p:cNvPr id="12" name="Group 12">
            <a:extLst>
              <a:ext uri="{FF2B5EF4-FFF2-40B4-BE49-F238E27FC236}">
                <a16:creationId xmlns:a16="http://schemas.microsoft.com/office/drawing/2014/main" id="{C59E9DC5-1844-478C-BB97-1A181ACBBFAA}"/>
              </a:ext>
            </a:extLst>
          </p:cNvPr>
          <p:cNvGrpSpPr>
            <a:grpSpLocks/>
          </p:cNvGrpSpPr>
          <p:nvPr/>
        </p:nvGrpSpPr>
        <p:grpSpPr bwMode="auto">
          <a:xfrm>
            <a:off x="1905000" y="4679558"/>
            <a:ext cx="1752600" cy="1524000"/>
            <a:chOff x="2832" y="1728"/>
            <a:chExt cx="1104" cy="960"/>
          </a:xfrm>
        </p:grpSpPr>
        <p:sp>
          <p:nvSpPr>
            <p:cNvPr id="13" name="Oval 13">
              <a:extLst>
                <a:ext uri="{FF2B5EF4-FFF2-40B4-BE49-F238E27FC236}">
                  <a16:creationId xmlns:a16="http://schemas.microsoft.com/office/drawing/2014/main" id="{A98D407B-3F1F-4B3A-A0A3-B1FED0CF8858}"/>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 name="Oval 14">
              <a:extLst>
                <a:ext uri="{FF2B5EF4-FFF2-40B4-BE49-F238E27FC236}">
                  <a16:creationId xmlns:a16="http://schemas.microsoft.com/office/drawing/2014/main" id="{097B6360-D335-4D53-B6C7-68BBFB9B10D4}"/>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 name="AutoShape 15">
              <a:extLst>
                <a:ext uri="{FF2B5EF4-FFF2-40B4-BE49-F238E27FC236}">
                  <a16:creationId xmlns:a16="http://schemas.microsoft.com/office/drawing/2014/main" id="{E96BF4B5-2809-48E5-B107-0D861E941C72}"/>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 name="AutoShape 16">
              <a:extLst>
                <a:ext uri="{FF2B5EF4-FFF2-40B4-BE49-F238E27FC236}">
                  <a16:creationId xmlns:a16="http://schemas.microsoft.com/office/drawing/2014/main" id="{3E5075E2-B456-4B72-9E1F-B127D84D7E0A}"/>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17" name="Oval 18">
            <a:extLst>
              <a:ext uri="{FF2B5EF4-FFF2-40B4-BE49-F238E27FC236}">
                <a16:creationId xmlns:a16="http://schemas.microsoft.com/office/drawing/2014/main" id="{FB871E40-CCAF-4FBE-9548-822C8E70797C}"/>
              </a:ext>
            </a:extLst>
          </p:cNvPr>
          <p:cNvSpPr>
            <a:spLocks noChangeArrowheads="1"/>
          </p:cNvSpPr>
          <p:nvPr/>
        </p:nvSpPr>
        <p:spPr bwMode="auto">
          <a:xfrm>
            <a:off x="2057400" y="4984358"/>
            <a:ext cx="152400" cy="83820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 name="Line 21">
            <a:extLst>
              <a:ext uri="{FF2B5EF4-FFF2-40B4-BE49-F238E27FC236}">
                <a16:creationId xmlns:a16="http://schemas.microsoft.com/office/drawing/2014/main" id="{5A441535-1BCF-4F44-834A-684F085B3320}"/>
              </a:ext>
            </a:extLst>
          </p:cNvPr>
          <p:cNvSpPr>
            <a:spLocks noChangeShapeType="1"/>
          </p:cNvSpPr>
          <p:nvPr/>
        </p:nvSpPr>
        <p:spPr bwMode="auto">
          <a:xfrm flipH="1">
            <a:off x="990600" y="5060558"/>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22">
            <a:extLst>
              <a:ext uri="{FF2B5EF4-FFF2-40B4-BE49-F238E27FC236}">
                <a16:creationId xmlns:a16="http://schemas.microsoft.com/office/drawing/2014/main" id="{62A5F4C6-5319-4FF5-A3BF-EAFA7A59093A}"/>
              </a:ext>
            </a:extLst>
          </p:cNvPr>
          <p:cNvSpPr>
            <a:spLocks noChangeShapeType="1"/>
          </p:cNvSpPr>
          <p:nvPr/>
        </p:nvSpPr>
        <p:spPr bwMode="auto">
          <a:xfrm flipH="1">
            <a:off x="990600" y="5822558"/>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 Box 28">
            <a:extLst>
              <a:ext uri="{FF2B5EF4-FFF2-40B4-BE49-F238E27FC236}">
                <a16:creationId xmlns:a16="http://schemas.microsoft.com/office/drawing/2014/main" id="{A646EDBF-8EC3-4068-A2CF-DEDA0CA66CE2}"/>
              </a:ext>
            </a:extLst>
          </p:cNvPr>
          <p:cNvSpPr txBox="1">
            <a:spLocks noChangeArrowheads="1"/>
          </p:cNvSpPr>
          <p:nvPr/>
        </p:nvSpPr>
        <p:spPr bwMode="auto">
          <a:xfrm>
            <a:off x="2222500" y="6248008"/>
            <a:ext cx="1301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a:solidFill>
                  <a:srgbClr val="3333FF"/>
                </a:solidFill>
              </a:rPr>
              <a:t>Myopic Eye</a:t>
            </a:r>
          </a:p>
        </p:txBody>
      </p:sp>
      <p:grpSp>
        <p:nvGrpSpPr>
          <p:cNvPr id="21" name="Group 5">
            <a:extLst>
              <a:ext uri="{FF2B5EF4-FFF2-40B4-BE49-F238E27FC236}">
                <a16:creationId xmlns:a16="http://schemas.microsoft.com/office/drawing/2014/main" id="{2B0EC4C7-79E0-4EA1-90EE-171B3BB54EB3}"/>
              </a:ext>
            </a:extLst>
          </p:cNvPr>
          <p:cNvGrpSpPr>
            <a:grpSpLocks/>
          </p:cNvGrpSpPr>
          <p:nvPr/>
        </p:nvGrpSpPr>
        <p:grpSpPr bwMode="auto">
          <a:xfrm>
            <a:off x="6172200" y="4679558"/>
            <a:ext cx="1676400" cy="1524000"/>
            <a:chOff x="2832" y="1728"/>
            <a:chExt cx="1104" cy="960"/>
          </a:xfrm>
        </p:grpSpPr>
        <p:sp>
          <p:nvSpPr>
            <p:cNvPr id="22" name="Oval 6">
              <a:extLst>
                <a:ext uri="{FF2B5EF4-FFF2-40B4-BE49-F238E27FC236}">
                  <a16:creationId xmlns:a16="http://schemas.microsoft.com/office/drawing/2014/main" id="{649AFBD0-559F-4361-8D41-6EA2155FC9CD}"/>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3" name="Oval 7">
              <a:extLst>
                <a:ext uri="{FF2B5EF4-FFF2-40B4-BE49-F238E27FC236}">
                  <a16:creationId xmlns:a16="http://schemas.microsoft.com/office/drawing/2014/main" id="{F84C1BC7-D8B7-45E1-A087-C91C7DF429ED}"/>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4" name="AutoShape 8">
              <a:extLst>
                <a:ext uri="{FF2B5EF4-FFF2-40B4-BE49-F238E27FC236}">
                  <a16:creationId xmlns:a16="http://schemas.microsoft.com/office/drawing/2014/main" id="{B598FF50-930F-4B3E-AE74-65DAA2ABAB84}"/>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5" name="AutoShape 9">
              <a:extLst>
                <a:ext uri="{FF2B5EF4-FFF2-40B4-BE49-F238E27FC236}">
                  <a16:creationId xmlns:a16="http://schemas.microsoft.com/office/drawing/2014/main" id="{580D58D0-C2E7-41D4-AFA5-B2C06C495F37}"/>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26" name="AutoShape 11">
            <a:extLst>
              <a:ext uri="{FF2B5EF4-FFF2-40B4-BE49-F238E27FC236}">
                <a16:creationId xmlns:a16="http://schemas.microsoft.com/office/drawing/2014/main" id="{91F36DE3-BF25-4373-8E5A-2438DC4F29D2}"/>
              </a:ext>
            </a:extLst>
          </p:cNvPr>
          <p:cNvSpPr>
            <a:spLocks noChangeArrowheads="1"/>
          </p:cNvSpPr>
          <p:nvPr/>
        </p:nvSpPr>
        <p:spPr bwMode="auto">
          <a:xfrm rot="10800000">
            <a:off x="6245225" y="4984358"/>
            <a:ext cx="217488" cy="533400"/>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7" name="AutoShape 12">
            <a:extLst>
              <a:ext uri="{FF2B5EF4-FFF2-40B4-BE49-F238E27FC236}">
                <a16:creationId xmlns:a16="http://schemas.microsoft.com/office/drawing/2014/main" id="{F9E0EA1F-B985-4CD4-8A70-CC7C2E7E832F}"/>
              </a:ext>
            </a:extLst>
          </p:cNvPr>
          <p:cNvSpPr>
            <a:spLocks noChangeArrowheads="1"/>
          </p:cNvSpPr>
          <p:nvPr/>
        </p:nvSpPr>
        <p:spPr bwMode="auto">
          <a:xfrm>
            <a:off x="6245225" y="5443146"/>
            <a:ext cx="217488" cy="455612"/>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8" name="Line 21">
            <a:extLst>
              <a:ext uri="{FF2B5EF4-FFF2-40B4-BE49-F238E27FC236}">
                <a16:creationId xmlns:a16="http://schemas.microsoft.com/office/drawing/2014/main" id="{599174BE-4FD3-4E25-8B5A-E8840A5C9681}"/>
              </a:ext>
            </a:extLst>
          </p:cNvPr>
          <p:cNvSpPr>
            <a:spLocks noChangeShapeType="1"/>
          </p:cNvSpPr>
          <p:nvPr/>
        </p:nvSpPr>
        <p:spPr bwMode="auto">
          <a:xfrm flipH="1">
            <a:off x="5181600" y="5060558"/>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22">
            <a:extLst>
              <a:ext uri="{FF2B5EF4-FFF2-40B4-BE49-F238E27FC236}">
                <a16:creationId xmlns:a16="http://schemas.microsoft.com/office/drawing/2014/main" id="{CE03F367-2E32-4F6F-9759-C5C6F839203C}"/>
              </a:ext>
            </a:extLst>
          </p:cNvPr>
          <p:cNvSpPr>
            <a:spLocks noChangeShapeType="1"/>
          </p:cNvSpPr>
          <p:nvPr/>
        </p:nvSpPr>
        <p:spPr bwMode="auto">
          <a:xfrm flipH="1">
            <a:off x="5181600" y="5822558"/>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Text Box 29">
            <a:extLst>
              <a:ext uri="{FF2B5EF4-FFF2-40B4-BE49-F238E27FC236}">
                <a16:creationId xmlns:a16="http://schemas.microsoft.com/office/drawing/2014/main" id="{7F0CC9E4-F1B5-4D4B-864C-274A40A6335C}"/>
              </a:ext>
            </a:extLst>
          </p:cNvPr>
          <p:cNvSpPr txBox="1">
            <a:spLocks noChangeArrowheads="1"/>
          </p:cNvSpPr>
          <p:nvPr/>
        </p:nvSpPr>
        <p:spPr bwMode="auto">
          <a:xfrm>
            <a:off x="6267450" y="6248008"/>
            <a:ext cx="1593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a:solidFill>
                  <a:srgbClr val="3333FF"/>
                </a:solidFill>
              </a:rPr>
              <a:t>Hyperopic Eye</a:t>
            </a:r>
          </a:p>
        </p:txBody>
      </p:sp>
      <p:sp>
        <p:nvSpPr>
          <p:cNvPr id="31" name="Line 25">
            <a:extLst>
              <a:ext uri="{FF2B5EF4-FFF2-40B4-BE49-F238E27FC236}">
                <a16:creationId xmlns:a16="http://schemas.microsoft.com/office/drawing/2014/main" id="{73FAC71C-1227-4F81-8C64-1645D06B3BB9}"/>
              </a:ext>
            </a:extLst>
          </p:cNvPr>
          <p:cNvSpPr>
            <a:spLocks noChangeShapeType="1"/>
          </p:cNvSpPr>
          <p:nvPr/>
        </p:nvSpPr>
        <p:spPr bwMode="auto">
          <a:xfrm>
            <a:off x="6400800" y="5060558"/>
            <a:ext cx="1447800" cy="338138"/>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26">
            <a:extLst>
              <a:ext uri="{FF2B5EF4-FFF2-40B4-BE49-F238E27FC236}">
                <a16:creationId xmlns:a16="http://schemas.microsoft.com/office/drawing/2014/main" id="{583C577D-47DC-4144-8542-F898CA21F9DF}"/>
              </a:ext>
            </a:extLst>
          </p:cNvPr>
          <p:cNvSpPr>
            <a:spLocks noChangeShapeType="1"/>
          </p:cNvSpPr>
          <p:nvPr/>
        </p:nvSpPr>
        <p:spPr bwMode="auto">
          <a:xfrm flipV="1">
            <a:off x="6400800" y="5398696"/>
            <a:ext cx="1447800" cy="42386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27">
            <a:extLst>
              <a:ext uri="{FF2B5EF4-FFF2-40B4-BE49-F238E27FC236}">
                <a16:creationId xmlns:a16="http://schemas.microsoft.com/office/drawing/2014/main" id="{1D5ECDD3-F999-4B24-B833-B04F3A14AE94}"/>
              </a:ext>
            </a:extLst>
          </p:cNvPr>
          <p:cNvSpPr>
            <a:spLocks noChangeShapeType="1"/>
          </p:cNvSpPr>
          <p:nvPr/>
        </p:nvSpPr>
        <p:spPr bwMode="auto">
          <a:xfrm>
            <a:off x="2133600" y="5060558"/>
            <a:ext cx="1524000" cy="350838"/>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28">
            <a:extLst>
              <a:ext uri="{FF2B5EF4-FFF2-40B4-BE49-F238E27FC236}">
                <a16:creationId xmlns:a16="http://schemas.microsoft.com/office/drawing/2014/main" id="{EBC8E5B7-CEF4-4B6F-8276-3A76EFC37FB7}"/>
              </a:ext>
            </a:extLst>
          </p:cNvPr>
          <p:cNvSpPr>
            <a:spLocks noChangeShapeType="1"/>
          </p:cNvSpPr>
          <p:nvPr/>
        </p:nvSpPr>
        <p:spPr bwMode="auto">
          <a:xfrm flipV="1">
            <a:off x="2133600" y="5384408"/>
            <a:ext cx="1547813" cy="43815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5" name="Group 34">
            <a:extLst>
              <a:ext uri="{FF2B5EF4-FFF2-40B4-BE49-F238E27FC236}">
                <a16:creationId xmlns:a16="http://schemas.microsoft.com/office/drawing/2014/main" id="{5269519C-5E48-4DBB-B90D-18E78B71D151}"/>
              </a:ext>
            </a:extLst>
          </p:cNvPr>
          <p:cNvGrpSpPr>
            <a:grpSpLocks/>
          </p:cNvGrpSpPr>
          <p:nvPr/>
        </p:nvGrpSpPr>
        <p:grpSpPr bwMode="auto">
          <a:xfrm>
            <a:off x="2122488" y="4903396"/>
            <a:ext cx="423862" cy="1038225"/>
            <a:chOff x="1409439" y="201178"/>
            <a:chExt cx="424539" cy="1038537"/>
          </a:xfrm>
        </p:grpSpPr>
        <p:sp>
          <p:nvSpPr>
            <p:cNvPr id="36" name="Oval 35">
              <a:extLst>
                <a:ext uri="{FF2B5EF4-FFF2-40B4-BE49-F238E27FC236}">
                  <a16:creationId xmlns:a16="http://schemas.microsoft.com/office/drawing/2014/main" id="{05425EE8-F8ED-4239-AE83-6396101A4ACB}"/>
                </a:ext>
              </a:extLst>
            </p:cNvPr>
            <p:cNvSpPr/>
            <p:nvPr/>
          </p:nvSpPr>
          <p:spPr>
            <a:xfrm>
              <a:off x="1523922" y="526713"/>
              <a:ext cx="122432" cy="3668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Arc 36">
              <a:extLst>
                <a:ext uri="{FF2B5EF4-FFF2-40B4-BE49-F238E27FC236}">
                  <a16:creationId xmlns:a16="http://schemas.microsoft.com/office/drawing/2014/main" id="{8328AA12-0411-4970-B18B-42C5889FF761}"/>
                </a:ext>
              </a:extLst>
            </p:cNvPr>
            <p:cNvSpPr/>
            <p:nvPr/>
          </p:nvSpPr>
          <p:spPr>
            <a:xfrm rot="12741971">
              <a:off x="1480990" y="201178"/>
              <a:ext cx="352988" cy="368411"/>
            </a:xfrm>
            <a:prstGeom prst="arc">
              <a:avLst>
                <a:gd name="adj1" fmla="val 16200000"/>
                <a:gd name="adj2" fmla="val 729464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 name="Arc 37">
              <a:extLst>
                <a:ext uri="{FF2B5EF4-FFF2-40B4-BE49-F238E27FC236}">
                  <a16:creationId xmlns:a16="http://schemas.microsoft.com/office/drawing/2014/main" id="{2C03043A-7B42-4209-89C3-C3C624833DE7}"/>
                </a:ext>
              </a:extLst>
            </p:cNvPr>
            <p:cNvSpPr/>
            <p:nvPr/>
          </p:nvSpPr>
          <p:spPr>
            <a:xfrm>
              <a:off x="1409439" y="882420"/>
              <a:ext cx="343448" cy="357295"/>
            </a:xfrm>
            <a:prstGeom prst="arc">
              <a:avLst>
                <a:gd name="adj1" fmla="val 16200000"/>
                <a:gd name="adj2" fmla="val 729464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39" name="Group 38">
            <a:extLst>
              <a:ext uri="{FF2B5EF4-FFF2-40B4-BE49-F238E27FC236}">
                <a16:creationId xmlns:a16="http://schemas.microsoft.com/office/drawing/2014/main" id="{3AB8B17A-1894-4231-9B52-17AFDF842DB3}"/>
              </a:ext>
            </a:extLst>
          </p:cNvPr>
          <p:cNvGrpSpPr>
            <a:grpSpLocks/>
          </p:cNvGrpSpPr>
          <p:nvPr/>
        </p:nvGrpSpPr>
        <p:grpSpPr bwMode="auto">
          <a:xfrm>
            <a:off x="6357938" y="4931971"/>
            <a:ext cx="423862" cy="1038225"/>
            <a:chOff x="1409439" y="201178"/>
            <a:chExt cx="424539" cy="1038537"/>
          </a:xfrm>
        </p:grpSpPr>
        <p:sp>
          <p:nvSpPr>
            <p:cNvPr id="40" name="Oval 39">
              <a:extLst>
                <a:ext uri="{FF2B5EF4-FFF2-40B4-BE49-F238E27FC236}">
                  <a16:creationId xmlns:a16="http://schemas.microsoft.com/office/drawing/2014/main" id="{D5EC2A2E-7C6B-4AFA-9068-A65F5C5171A0}"/>
                </a:ext>
              </a:extLst>
            </p:cNvPr>
            <p:cNvSpPr/>
            <p:nvPr/>
          </p:nvSpPr>
          <p:spPr>
            <a:xfrm>
              <a:off x="1523922" y="526713"/>
              <a:ext cx="122432" cy="3668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Arc 40">
              <a:extLst>
                <a:ext uri="{FF2B5EF4-FFF2-40B4-BE49-F238E27FC236}">
                  <a16:creationId xmlns:a16="http://schemas.microsoft.com/office/drawing/2014/main" id="{0C8F9C03-37CF-4256-9711-D533F87FDE2E}"/>
                </a:ext>
              </a:extLst>
            </p:cNvPr>
            <p:cNvSpPr/>
            <p:nvPr/>
          </p:nvSpPr>
          <p:spPr>
            <a:xfrm rot="12741971">
              <a:off x="1480990" y="201178"/>
              <a:ext cx="352988" cy="368411"/>
            </a:xfrm>
            <a:prstGeom prst="arc">
              <a:avLst>
                <a:gd name="adj1" fmla="val 16200000"/>
                <a:gd name="adj2" fmla="val 729464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2" name="Arc 41">
              <a:extLst>
                <a:ext uri="{FF2B5EF4-FFF2-40B4-BE49-F238E27FC236}">
                  <a16:creationId xmlns:a16="http://schemas.microsoft.com/office/drawing/2014/main" id="{86FC1A8D-9A13-4784-8BB5-649085FDB379}"/>
                </a:ext>
              </a:extLst>
            </p:cNvPr>
            <p:cNvSpPr/>
            <p:nvPr/>
          </p:nvSpPr>
          <p:spPr>
            <a:xfrm>
              <a:off x="1409439" y="882420"/>
              <a:ext cx="343448" cy="357295"/>
            </a:xfrm>
            <a:prstGeom prst="arc">
              <a:avLst>
                <a:gd name="adj1" fmla="val 16200000"/>
                <a:gd name="adj2" fmla="val 729464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43" name="Text Box 31">
            <a:extLst>
              <a:ext uri="{FF2B5EF4-FFF2-40B4-BE49-F238E27FC236}">
                <a16:creationId xmlns:a16="http://schemas.microsoft.com/office/drawing/2014/main" id="{C2A424AD-A914-404A-A00C-4488BF42B70E}"/>
              </a:ext>
            </a:extLst>
          </p:cNvPr>
          <p:cNvSpPr txBox="1">
            <a:spLocks noChangeArrowheads="1"/>
          </p:cNvSpPr>
          <p:nvPr/>
        </p:nvSpPr>
        <p:spPr bwMode="auto">
          <a:xfrm>
            <a:off x="669925" y="6157521"/>
            <a:ext cx="1190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b="1">
                <a:solidFill>
                  <a:srgbClr val="0000FF"/>
                </a:solidFill>
              </a:rPr>
              <a:t>Plus</a:t>
            </a:r>
            <a:r>
              <a:rPr lang="en-US" altLang="en-US" sz="1200" i="1">
                <a:solidFill>
                  <a:srgbClr val="0000FF"/>
                </a:solidFill>
              </a:rPr>
              <a:t> error lens</a:t>
            </a:r>
          </a:p>
        </p:txBody>
      </p:sp>
      <p:sp>
        <p:nvSpPr>
          <p:cNvPr id="44" name="Line 32">
            <a:extLst>
              <a:ext uri="{FF2B5EF4-FFF2-40B4-BE49-F238E27FC236}">
                <a16:creationId xmlns:a16="http://schemas.microsoft.com/office/drawing/2014/main" id="{7E79FB00-2F64-4594-9739-CD2AD72ABFB1}"/>
              </a:ext>
            </a:extLst>
          </p:cNvPr>
          <p:cNvSpPr>
            <a:spLocks noChangeShapeType="1"/>
          </p:cNvSpPr>
          <p:nvPr/>
        </p:nvSpPr>
        <p:spPr bwMode="auto">
          <a:xfrm flipV="1">
            <a:off x="1676400" y="5666983"/>
            <a:ext cx="457200" cy="533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Text Box 35">
            <a:extLst>
              <a:ext uri="{FF2B5EF4-FFF2-40B4-BE49-F238E27FC236}">
                <a16:creationId xmlns:a16="http://schemas.microsoft.com/office/drawing/2014/main" id="{200C1862-C45A-4643-91AF-911A5D45C363}"/>
              </a:ext>
            </a:extLst>
          </p:cNvPr>
          <p:cNvSpPr txBox="1">
            <a:spLocks noChangeArrowheads="1"/>
          </p:cNvSpPr>
          <p:nvPr/>
        </p:nvSpPr>
        <p:spPr bwMode="auto">
          <a:xfrm>
            <a:off x="4724400" y="6157521"/>
            <a:ext cx="13096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b="1">
                <a:solidFill>
                  <a:srgbClr val="0000FF"/>
                </a:solidFill>
              </a:rPr>
              <a:t>Minus</a:t>
            </a:r>
            <a:r>
              <a:rPr lang="en-US" altLang="en-US" sz="1200" i="1">
                <a:solidFill>
                  <a:srgbClr val="0000FF"/>
                </a:solidFill>
              </a:rPr>
              <a:t> error lens</a:t>
            </a:r>
          </a:p>
        </p:txBody>
      </p:sp>
      <p:sp>
        <p:nvSpPr>
          <p:cNvPr id="46" name="Line 36">
            <a:extLst>
              <a:ext uri="{FF2B5EF4-FFF2-40B4-BE49-F238E27FC236}">
                <a16:creationId xmlns:a16="http://schemas.microsoft.com/office/drawing/2014/main" id="{995015BD-940C-49B1-8C28-641DD9CDD391}"/>
              </a:ext>
            </a:extLst>
          </p:cNvPr>
          <p:cNvSpPr>
            <a:spLocks noChangeShapeType="1"/>
          </p:cNvSpPr>
          <p:nvPr/>
        </p:nvSpPr>
        <p:spPr bwMode="auto">
          <a:xfrm flipV="1">
            <a:off x="5867400" y="5666983"/>
            <a:ext cx="457200" cy="533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 name="Line 9">
            <a:extLst>
              <a:ext uri="{FF2B5EF4-FFF2-40B4-BE49-F238E27FC236}">
                <a16:creationId xmlns:a16="http://schemas.microsoft.com/office/drawing/2014/main" id="{ADA09BD7-9F1F-41C5-93FF-BD1684CAB5B6}"/>
              </a:ext>
            </a:extLst>
          </p:cNvPr>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Text Box 36">
            <a:extLst>
              <a:ext uri="{FF2B5EF4-FFF2-40B4-BE49-F238E27FC236}">
                <a16:creationId xmlns:a16="http://schemas.microsoft.com/office/drawing/2014/main" id="{94317C5B-CFDC-4869-86EE-E839DDFB1A9A}"/>
              </a:ext>
            </a:extLst>
          </p:cNvPr>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sp>
        <p:nvSpPr>
          <p:cNvPr id="3" name="Rectangle 2">
            <a:extLst>
              <a:ext uri="{FF2B5EF4-FFF2-40B4-BE49-F238E27FC236}">
                <a16:creationId xmlns:a16="http://schemas.microsoft.com/office/drawing/2014/main" id="{84216A6D-4E8C-40D9-993C-2D0336C3FEC2}"/>
              </a:ext>
            </a:extLst>
          </p:cNvPr>
          <p:cNvSpPr/>
          <p:nvPr/>
        </p:nvSpPr>
        <p:spPr>
          <a:xfrm>
            <a:off x="6338888" y="4114800"/>
            <a:ext cx="1831070" cy="242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three words</a:t>
            </a:r>
          </a:p>
        </p:txBody>
      </p:sp>
    </p:spTree>
    <p:extLst>
      <p:ext uri="{BB962C8B-B14F-4D97-AF65-F5344CB8AC3E}">
        <p14:creationId xmlns:p14="http://schemas.microsoft.com/office/powerpoint/2010/main" val="33412640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3960813" y="762000"/>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5363"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Corneal</a:t>
            </a:r>
          </a:p>
        </p:txBody>
      </p:sp>
      <p:sp>
        <p:nvSpPr>
          <p:cNvPr id="15364" name="Line 6"/>
          <p:cNvSpPr>
            <a:spLocks noChangeShapeType="1"/>
          </p:cNvSpPr>
          <p:nvPr/>
        </p:nvSpPr>
        <p:spPr bwMode="auto">
          <a:xfrm flipH="1">
            <a:off x="2884488" y="1474788"/>
            <a:ext cx="1839912" cy="703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5" name="Line 7"/>
          <p:cNvSpPr>
            <a:spLocks noChangeShapeType="1"/>
          </p:cNvSpPr>
          <p:nvPr/>
        </p:nvSpPr>
        <p:spPr bwMode="auto">
          <a:xfrm>
            <a:off x="4724400" y="1474788"/>
            <a:ext cx="1614488" cy="700087"/>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D75C3CE-E7BB-4421-9599-DFA56E20F011}" type="slidenum">
              <a:rPr lang="en-US" altLang="en-US" sz="1000" smtClean="0"/>
              <a:pPr>
                <a:spcBef>
                  <a:spcPct val="0"/>
                </a:spcBef>
                <a:buClrTx/>
                <a:buSzTx/>
                <a:buFontTx/>
                <a:buNone/>
              </a:pPr>
              <a:t>54</a:t>
            </a:fld>
            <a:endParaRPr lang="en-US" altLang="en-US" sz="1000"/>
          </a:p>
        </p:txBody>
      </p:sp>
      <p:sp>
        <p:nvSpPr>
          <p:cNvPr id="15367" name="Rectangle 2"/>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15368" name="Text Box 4"/>
          <p:cNvSpPr txBox="1">
            <a:spLocks noChangeArrowheads="1"/>
          </p:cNvSpPr>
          <p:nvPr/>
        </p:nvSpPr>
        <p:spPr bwMode="auto">
          <a:xfrm>
            <a:off x="1403350"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Intraocular</a:t>
            </a:r>
          </a:p>
        </p:txBody>
      </p:sp>
      <p:sp>
        <p:nvSpPr>
          <p:cNvPr id="15369" name="Text Box 5"/>
          <p:cNvSpPr txBox="1">
            <a:spLocks noChangeArrowheads="1"/>
          </p:cNvSpPr>
          <p:nvPr/>
        </p:nvSpPr>
        <p:spPr bwMode="auto">
          <a:xfrm>
            <a:off x="94570" y="2971800"/>
            <a:ext cx="174919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b="1" dirty="0"/>
              <a:t>Pseudophakic</a:t>
            </a:r>
          </a:p>
        </p:txBody>
      </p:sp>
      <p:sp>
        <p:nvSpPr>
          <p:cNvPr id="15370" name="Line 8"/>
          <p:cNvSpPr>
            <a:spLocks noChangeShapeType="1"/>
          </p:cNvSpPr>
          <p:nvPr/>
        </p:nvSpPr>
        <p:spPr bwMode="auto">
          <a:xfrm flipH="1">
            <a:off x="1233488" y="2590800"/>
            <a:ext cx="914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FD3E44DD-5078-48D3-BC9F-B3688D7E3BB7}"/>
              </a:ext>
            </a:extLst>
          </p:cNvPr>
          <p:cNvSpPr txBox="1"/>
          <p:nvPr/>
        </p:nvSpPr>
        <p:spPr>
          <a:xfrm>
            <a:off x="752009" y="3572470"/>
            <a:ext cx="7858591" cy="830997"/>
          </a:xfrm>
          <a:prstGeom prst="rect">
            <a:avLst/>
          </a:prstGeom>
          <a:noFill/>
        </p:spPr>
        <p:txBody>
          <a:bodyPr wrap="square" rtlCol="0">
            <a:spAutoFit/>
          </a:bodyPr>
          <a:lstStyle/>
          <a:p>
            <a:r>
              <a:rPr lang="en-US" sz="1600" dirty="0">
                <a:solidFill>
                  <a:srgbClr val="0000FF"/>
                </a:solidFill>
              </a:rPr>
              <a:t>A </a:t>
            </a:r>
            <a:r>
              <a:rPr lang="en-US" sz="1600" i="1" dirty="0"/>
              <a:t>pseudophakic procedure </a:t>
            </a:r>
            <a:r>
              <a:rPr lang="en-US" sz="1600" dirty="0">
                <a:solidFill>
                  <a:srgbClr val="0000FF"/>
                </a:solidFill>
              </a:rPr>
              <a:t>involves removing the native lens and replacing it with an IOL powered to put parallel rays on the retina. The surgery itself is identical to that performed for cataracts. (Such procedures are referred to as  </a:t>
            </a:r>
            <a:r>
              <a:rPr lang="en-US" sz="1600" i="1" dirty="0"/>
              <a:t>clear lens extraction </a:t>
            </a:r>
            <a:r>
              <a:rPr lang="en-US" sz="1600" dirty="0">
                <a:solidFill>
                  <a:srgbClr val="0000FF"/>
                </a:solidFill>
              </a:rPr>
              <a:t>.)</a:t>
            </a:r>
          </a:p>
        </p:txBody>
      </p:sp>
      <p:grpSp>
        <p:nvGrpSpPr>
          <p:cNvPr id="12" name="Group 12">
            <a:extLst>
              <a:ext uri="{FF2B5EF4-FFF2-40B4-BE49-F238E27FC236}">
                <a16:creationId xmlns:a16="http://schemas.microsoft.com/office/drawing/2014/main" id="{C59E9DC5-1844-478C-BB97-1A181ACBBFAA}"/>
              </a:ext>
            </a:extLst>
          </p:cNvPr>
          <p:cNvGrpSpPr>
            <a:grpSpLocks/>
          </p:cNvGrpSpPr>
          <p:nvPr/>
        </p:nvGrpSpPr>
        <p:grpSpPr bwMode="auto">
          <a:xfrm>
            <a:off x="1905000" y="4679558"/>
            <a:ext cx="1752600" cy="1524000"/>
            <a:chOff x="2832" y="1728"/>
            <a:chExt cx="1104" cy="960"/>
          </a:xfrm>
        </p:grpSpPr>
        <p:sp>
          <p:nvSpPr>
            <p:cNvPr id="13" name="Oval 13">
              <a:extLst>
                <a:ext uri="{FF2B5EF4-FFF2-40B4-BE49-F238E27FC236}">
                  <a16:creationId xmlns:a16="http://schemas.microsoft.com/office/drawing/2014/main" id="{A98D407B-3F1F-4B3A-A0A3-B1FED0CF8858}"/>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 name="Oval 14">
              <a:extLst>
                <a:ext uri="{FF2B5EF4-FFF2-40B4-BE49-F238E27FC236}">
                  <a16:creationId xmlns:a16="http://schemas.microsoft.com/office/drawing/2014/main" id="{097B6360-D335-4D53-B6C7-68BBFB9B10D4}"/>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 name="AutoShape 15">
              <a:extLst>
                <a:ext uri="{FF2B5EF4-FFF2-40B4-BE49-F238E27FC236}">
                  <a16:creationId xmlns:a16="http://schemas.microsoft.com/office/drawing/2014/main" id="{E96BF4B5-2809-48E5-B107-0D861E941C72}"/>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 name="AutoShape 16">
              <a:extLst>
                <a:ext uri="{FF2B5EF4-FFF2-40B4-BE49-F238E27FC236}">
                  <a16:creationId xmlns:a16="http://schemas.microsoft.com/office/drawing/2014/main" id="{3E5075E2-B456-4B72-9E1F-B127D84D7E0A}"/>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17" name="Oval 18">
            <a:extLst>
              <a:ext uri="{FF2B5EF4-FFF2-40B4-BE49-F238E27FC236}">
                <a16:creationId xmlns:a16="http://schemas.microsoft.com/office/drawing/2014/main" id="{FB871E40-CCAF-4FBE-9548-822C8E70797C}"/>
              </a:ext>
            </a:extLst>
          </p:cNvPr>
          <p:cNvSpPr>
            <a:spLocks noChangeArrowheads="1"/>
          </p:cNvSpPr>
          <p:nvPr/>
        </p:nvSpPr>
        <p:spPr bwMode="auto">
          <a:xfrm>
            <a:off x="2057400" y="4984358"/>
            <a:ext cx="152400" cy="83820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 name="Line 21">
            <a:extLst>
              <a:ext uri="{FF2B5EF4-FFF2-40B4-BE49-F238E27FC236}">
                <a16:creationId xmlns:a16="http://schemas.microsoft.com/office/drawing/2014/main" id="{5A441535-1BCF-4F44-834A-684F085B3320}"/>
              </a:ext>
            </a:extLst>
          </p:cNvPr>
          <p:cNvSpPr>
            <a:spLocks noChangeShapeType="1"/>
          </p:cNvSpPr>
          <p:nvPr/>
        </p:nvSpPr>
        <p:spPr bwMode="auto">
          <a:xfrm flipH="1">
            <a:off x="990600" y="5060558"/>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22">
            <a:extLst>
              <a:ext uri="{FF2B5EF4-FFF2-40B4-BE49-F238E27FC236}">
                <a16:creationId xmlns:a16="http://schemas.microsoft.com/office/drawing/2014/main" id="{62A5F4C6-5319-4FF5-A3BF-EAFA7A59093A}"/>
              </a:ext>
            </a:extLst>
          </p:cNvPr>
          <p:cNvSpPr>
            <a:spLocks noChangeShapeType="1"/>
          </p:cNvSpPr>
          <p:nvPr/>
        </p:nvSpPr>
        <p:spPr bwMode="auto">
          <a:xfrm flipH="1">
            <a:off x="990600" y="5822558"/>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 Box 28">
            <a:extLst>
              <a:ext uri="{FF2B5EF4-FFF2-40B4-BE49-F238E27FC236}">
                <a16:creationId xmlns:a16="http://schemas.microsoft.com/office/drawing/2014/main" id="{A646EDBF-8EC3-4068-A2CF-DEDA0CA66CE2}"/>
              </a:ext>
            </a:extLst>
          </p:cNvPr>
          <p:cNvSpPr txBox="1">
            <a:spLocks noChangeArrowheads="1"/>
          </p:cNvSpPr>
          <p:nvPr/>
        </p:nvSpPr>
        <p:spPr bwMode="auto">
          <a:xfrm>
            <a:off x="2222500" y="6248008"/>
            <a:ext cx="1301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a:solidFill>
                  <a:srgbClr val="3333FF"/>
                </a:solidFill>
              </a:rPr>
              <a:t>Myopic Eye</a:t>
            </a:r>
          </a:p>
        </p:txBody>
      </p:sp>
      <p:grpSp>
        <p:nvGrpSpPr>
          <p:cNvPr id="21" name="Group 5">
            <a:extLst>
              <a:ext uri="{FF2B5EF4-FFF2-40B4-BE49-F238E27FC236}">
                <a16:creationId xmlns:a16="http://schemas.microsoft.com/office/drawing/2014/main" id="{2B0EC4C7-79E0-4EA1-90EE-171B3BB54EB3}"/>
              </a:ext>
            </a:extLst>
          </p:cNvPr>
          <p:cNvGrpSpPr>
            <a:grpSpLocks/>
          </p:cNvGrpSpPr>
          <p:nvPr/>
        </p:nvGrpSpPr>
        <p:grpSpPr bwMode="auto">
          <a:xfrm>
            <a:off x="6172200" y="4679558"/>
            <a:ext cx="1676400" cy="1524000"/>
            <a:chOff x="2832" y="1728"/>
            <a:chExt cx="1104" cy="960"/>
          </a:xfrm>
        </p:grpSpPr>
        <p:sp>
          <p:nvSpPr>
            <p:cNvPr id="22" name="Oval 6">
              <a:extLst>
                <a:ext uri="{FF2B5EF4-FFF2-40B4-BE49-F238E27FC236}">
                  <a16:creationId xmlns:a16="http://schemas.microsoft.com/office/drawing/2014/main" id="{649AFBD0-559F-4361-8D41-6EA2155FC9CD}"/>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3" name="Oval 7">
              <a:extLst>
                <a:ext uri="{FF2B5EF4-FFF2-40B4-BE49-F238E27FC236}">
                  <a16:creationId xmlns:a16="http://schemas.microsoft.com/office/drawing/2014/main" id="{F84C1BC7-D8B7-45E1-A087-C91C7DF429ED}"/>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4" name="AutoShape 8">
              <a:extLst>
                <a:ext uri="{FF2B5EF4-FFF2-40B4-BE49-F238E27FC236}">
                  <a16:creationId xmlns:a16="http://schemas.microsoft.com/office/drawing/2014/main" id="{B598FF50-930F-4B3E-AE74-65DAA2ABAB84}"/>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5" name="AutoShape 9">
              <a:extLst>
                <a:ext uri="{FF2B5EF4-FFF2-40B4-BE49-F238E27FC236}">
                  <a16:creationId xmlns:a16="http://schemas.microsoft.com/office/drawing/2014/main" id="{580D58D0-C2E7-41D4-AFA5-B2C06C495F37}"/>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26" name="AutoShape 11">
            <a:extLst>
              <a:ext uri="{FF2B5EF4-FFF2-40B4-BE49-F238E27FC236}">
                <a16:creationId xmlns:a16="http://schemas.microsoft.com/office/drawing/2014/main" id="{91F36DE3-BF25-4373-8E5A-2438DC4F29D2}"/>
              </a:ext>
            </a:extLst>
          </p:cNvPr>
          <p:cNvSpPr>
            <a:spLocks noChangeArrowheads="1"/>
          </p:cNvSpPr>
          <p:nvPr/>
        </p:nvSpPr>
        <p:spPr bwMode="auto">
          <a:xfrm rot="10800000">
            <a:off x="6245225" y="4984358"/>
            <a:ext cx="217488" cy="533400"/>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7" name="AutoShape 12">
            <a:extLst>
              <a:ext uri="{FF2B5EF4-FFF2-40B4-BE49-F238E27FC236}">
                <a16:creationId xmlns:a16="http://schemas.microsoft.com/office/drawing/2014/main" id="{F9E0EA1F-B985-4CD4-8A70-CC7C2E7E832F}"/>
              </a:ext>
            </a:extLst>
          </p:cNvPr>
          <p:cNvSpPr>
            <a:spLocks noChangeArrowheads="1"/>
          </p:cNvSpPr>
          <p:nvPr/>
        </p:nvSpPr>
        <p:spPr bwMode="auto">
          <a:xfrm>
            <a:off x="6245225" y="5443146"/>
            <a:ext cx="217488" cy="455612"/>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8" name="Line 21">
            <a:extLst>
              <a:ext uri="{FF2B5EF4-FFF2-40B4-BE49-F238E27FC236}">
                <a16:creationId xmlns:a16="http://schemas.microsoft.com/office/drawing/2014/main" id="{599174BE-4FD3-4E25-8B5A-E8840A5C9681}"/>
              </a:ext>
            </a:extLst>
          </p:cNvPr>
          <p:cNvSpPr>
            <a:spLocks noChangeShapeType="1"/>
          </p:cNvSpPr>
          <p:nvPr/>
        </p:nvSpPr>
        <p:spPr bwMode="auto">
          <a:xfrm flipH="1">
            <a:off x="5181600" y="5060558"/>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22">
            <a:extLst>
              <a:ext uri="{FF2B5EF4-FFF2-40B4-BE49-F238E27FC236}">
                <a16:creationId xmlns:a16="http://schemas.microsoft.com/office/drawing/2014/main" id="{CE03F367-2E32-4F6F-9759-C5C6F839203C}"/>
              </a:ext>
            </a:extLst>
          </p:cNvPr>
          <p:cNvSpPr>
            <a:spLocks noChangeShapeType="1"/>
          </p:cNvSpPr>
          <p:nvPr/>
        </p:nvSpPr>
        <p:spPr bwMode="auto">
          <a:xfrm flipH="1">
            <a:off x="5181600" y="5822558"/>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Text Box 29">
            <a:extLst>
              <a:ext uri="{FF2B5EF4-FFF2-40B4-BE49-F238E27FC236}">
                <a16:creationId xmlns:a16="http://schemas.microsoft.com/office/drawing/2014/main" id="{7F0CC9E4-F1B5-4D4B-864C-274A40A6335C}"/>
              </a:ext>
            </a:extLst>
          </p:cNvPr>
          <p:cNvSpPr txBox="1">
            <a:spLocks noChangeArrowheads="1"/>
          </p:cNvSpPr>
          <p:nvPr/>
        </p:nvSpPr>
        <p:spPr bwMode="auto">
          <a:xfrm>
            <a:off x="6267450" y="6248008"/>
            <a:ext cx="1593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a:solidFill>
                  <a:srgbClr val="3333FF"/>
                </a:solidFill>
              </a:rPr>
              <a:t>Hyperopic Eye</a:t>
            </a:r>
          </a:p>
        </p:txBody>
      </p:sp>
      <p:sp>
        <p:nvSpPr>
          <p:cNvPr id="31" name="Line 25">
            <a:extLst>
              <a:ext uri="{FF2B5EF4-FFF2-40B4-BE49-F238E27FC236}">
                <a16:creationId xmlns:a16="http://schemas.microsoft.com/office/drawing/2014/main" id="{73FAC71C-1227-4F81-8C64-1645D06B3BB9}"/>
              </a:ext>
            </a:extLst>
          </p:cNvPr>
          <p:cNvSpPr>
            <a:spLocks noChangeShapeType="1"/>
          </p:cNvSpPr>
          <p:nvPr/>
        </p:nvSpPr>
        <p:spPr bwMode="auto">
          <a:xfrm>
            <a:off x="6400800" y="5060558"/>
            <a:ext cx="1447800" cy="338138"/>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26">
            <a:extLst>
              <a:ext uri="{FF2B5EF4-FFF2-40B4-BE49-F238E27FC236}">
                <a16:creationId xmlns:a16="http://schemas.microsoft.com/office/drawing/2014/main" id="{583C577D-47DC-4144-8542-F898CA21F9DF}"/>
              </a:ext>
            </a:extLst>
          </p:cNvPr>
          <p:cNvSpPr>
            <a:spLocks noChangeShapeType="1"/>
          </p:cNvSpPr>
          <p:nvPr/>
        </p:nvSpPr>
        <p:spPr bwMode="auto">
          <a:xfrm flipV="1">
            <a:off x="6400800" y="5398696"/>
            <a:ext cx="1447800" cy="42386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27">
            <a:extLst>
              <a:ext uri="{FF2B5EF4-FFF2-40B4-BE49-F238E27FC236}">
                <a16:creationId xmlns:a16="http://schemas.microsoft.com/office/drawing/2014/main" id="{1D5ECDD3-F999-4B24-B833-B04F3A14AE94}"/>
              </a:ext>
            </a:extLst>
          </p:cNvPr>
          <p:cNvSpPr>
            <a:spLocks noChangeShapeType="1"/>
          </p:cNvSpPr>
          <p:nvPr/>
        </p:nvSpPr>
        <p:spPr bwMode="auto">
          <a:xfrm>
            <a:off x="2133600" y="5060558"/>
            <a:ext cx="1524000" cy="350838"/>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28">
            <a:extLst>
              <a:ext uri="{FF2B5EF4-FFF2-40B4-BE49-F238E27FC236}">
                <a16:creationId xmlns:a16="http://schemas.microsoft.com/office/drawing/2014/main" id="{EBC8E5B7-CEF4-4B6F-8276-3A76EFC37FB7}"/>
              </a:ext>
            </a:extLst>
          </p:cNvPr>
          <p:cNvSpPr>
            <a:spLocks noChangeShapeType="1"/>
          </p:cNvSpPr>
          <p:nvPr/>
        </p:nvSpPr>
        <p:spPr bwMode="auto">
          <a:xfrm flipV="1">
            <a:off x="2133600" y="5384408"/>
            <a:ext cx="1547813" cy="43815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5" name="Group 34">
            <a:extLst>
              <a:ext uri="{FF2B5EF4-FFF2-40B4-BE49-F238E27FC236}">
                <a16:creationId xmlns:a16="http://schemas.microsoft.com/office/drawing/2014/main" id="{5269519C-5E48-4DBB-B90D-18E78B71D151}"/>
              </a:ext>
            </a:extLst>
          </p:cNvPr>
          <p:cNvGrpSpPr>
            <a:grpSpLocks/>
          </p:cNvGrpSpPr>
          <p:nvPr/>
        </p:nvGrpSpPr>
        <p:grpSpPr bwMode="auto">
          <a:xfrm>
            <a:off x="2122488" y="4903396"/>
            <a:ext cx="423862" cy="1038225"/>
            <a:chOff x="1409439" y="201178"/>
            <a:chExt cx="424539" cy="1038537"/>
          </a:xfrm>
        </p:grpSpPr>
        <p:sp>
          <p:nvSpPr>
            <p:cNvPr id="36" name="Oval 35">
              <a:extLst>
                <a:ext uri="{FF2B5EF4-FFF2-40B4-BE49-F238E27FC236}">
                  <a16:creationId xmlns:a16="http://schemas.microsoft.com/office/drawing/2014/main" id="{05425EE8-F8ED-4239-AE83-6396101A4ACB}"/>
                </a:ext>
              </a:extLst>
            </p:cNvPr>
            <p:cNvSpPr/>
            <p:nvPr/>
          </p:nvSpPr>
          <p:spPr>
            <a:xfrm>
              <a:off x="1523922" y="526713"/>
              <a:ext cx="122432" cy="3668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Arc 36">
              <a:extLst>
                <a:ext uri="{FF2B5EF4-FFF2-40B4-BE49-F238E27FC236}">
                  <a16:creationId xmlns:a16="http://schemas.microsoft.com/office/drawing/2014/main" id="{8328AA12-0411-4970-B18B-42C5889FF761}"/>
                </a:ext>
              </a:extLst>
            </p:cNvPr>
            <p:cNvSpPr/>
            <p:nvPr/>
          </p:nvSpPr>
          <p:spPr>
            <a:xfrm rot="12741971">
              <a:off x="1480990" y="201178"/>
              <a:ext cx="352988" cy="368411"/>
            </a:xfrm>
            <a:prstGeom prst="arc">
              <a:avLst>
                <a:gd name="adj1" fmla="val 16200000"/>
                <a:gd name="adj2" fmla="val 729464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 name="Arc 37">
              <a:extLst>
                <a:ext uri="{FF2B5EF4-FFF2-40B4-BE49-F238E27FC236}">
                  <a16:creationId xmlns:a16="http://schemas.microsoft.com/office/drawing/2014/main" id="{2C03043A-7B42-4209-89C3-C3C624833DE7}"/>
                </a:ext>
              </a:extLst>
            </p:cNvPr>
            <p:cNvSpPr/>
            <p:nvPr/>
          </p:nvSpPr>
          <p:spPr>
            <a:xfrm>
              <a:off x="1409439" y="882420"/>
              <a:ext cx="343448" cy="357295"/>
            </a:xfrm>
            <a:prstGeom prst="arc">
              <a:avLst>
                <a:gd name="adj1" fmla="val 16200000"/>
                <a:gd name="adj2" fmla="val 729464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39" name="Group 38">
            <a:extLst>
              <a:ext uri="{FF2B5EF4-FFF2-40B4-BE49-F238E27FC236}">
                <a16:creationId xmlns:a16="http://schemas.microsoft.com/office/drawing/2014/main" id="{3AB8B17A-1894-4231-9B52-17AFDF842DB3}"/>
              </a:ext>
            </a:extLst>
          </p:cNvPr>
          <p:cNvGrpSpPr>
            <a:grpSpLocks/>
          </p:cNvGrpSpPr>
          <p:nvPr/>
        </p:nvGrpSpPr>
        <p:grpSpPr bwMode="auto">
          <a:xfrm>
            <a:off x="6357938" y="4931971"/>
            <a:ext cx="423862" cy="1038225"/>
            <a:chOff x="1409439" y="201178"/>
            <a:chExt cx="424539" cy="1038537"/>
          </a:xfrm>
        </p:grpSpPr>
        <p:sp>
          <p:nvSpPr>
            <p:cNvPr id="40" name="Oval 39">
              <a:extLst>
                <a:ext uri="{FF2B5EF4-FFF2-40B4-BE49-F238E27FC236}">
                  <a16:creationId xmlns:a16="http://schemas.microsoft.com/office/drawing/2014/main" id="{D5EC2A2E-7C6B-4AFA-9068-A65F5C5171A0}"/>
                </a:ext>
              </a:extLst>
            </p:cNvPr>
            <p:cNvSpPr/>
            <p:nvPr/>
          </p:nvSpPr>
          <p:spPr>
            <a:xfrm>
              <a:off x="1523922" y="526713"/>
              <a:ext cx="122432" cy="3668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Arc 40">
              <a:extLst>
                <a:ext uri="{FF2B5EF4-FFF2-40B4-BE49-F238E27FC236}">
                  <a16:creationId xmlns:a16="http://schemas.microsoft.com/office/drawing/2014/main" id="{0C8F9C03-37CF-4256-9711-D533F87FDE2E}"/>
                </a:ext>
              </a:extLst>
            </p:cNvPr>
            <p:cNvSpPr/>
            <p:nvPr/>
          </p:nvSpPr>
          <p:spPr>
            <a:xfrm rot="12741971">
              <a:off x="1480990" y="201178"/>
              <a:ext cx="352988" cy="368411"/>
            </a:xfrm>
            <a:prstGeom prst="arc">
              <a:avLst>
                <a:gd name="adj1" fmla="val 16200000"/>
                <a:gd name="adj2" fmla="val 729464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2" name="Arc 41">
              <a:extLst>
                <a:ext uri="{FF2B5EF4-FFF2-40B4-BE49-F238E27FC236}">
                  <a16:creationId xmlns:a16="http://schemas.microsoft.com/office/drawing/2014/main" id="{86FC1A8D-9A13-4784-8BB5-649085FDB379}"/>
                </a:ext>
              </a:extLst>
            </p:cNvPr>
            <p:cNvSpPr/>
            <p:nvPr/>
          </p:nvSpPr>
          <p:spPr>
            <a:xfrm>
              <a:off x="1409439" y="882420"/>
              <a:ext cx="343448" cy="357295"/>
            </a:xfrm>
            <a:prstGeom prst="arc">
              <a:avLst>
                <a:gd name="adj1" fmla="val 16200000"/>
                <a:gd name="adj2" fmla="val 729464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43" name="Text Box 31">
            <a:extLst>
              <a:ext uri="{FF2B5EF4-FFF2-40B4-BE49-F238E27FC236}">
                <a16:creationId xmlns:a16="http://schemas.microsoft.com/office/drawing/2014/main" id="{C2A424AD-A914-404A-A00C-4488BF42B70E}"/>
              </a:ext>
            </a:extLst>
          </p:cNvPr>
          <p:cNvSpPr txBox="1">
            <a:spLocks noChangeArrowheads="1"/>
          </p:cNvSpPr>
          <p:nvPr/>
        </p:nvSpPr>
        <p:spPr bwMode="auto">
          <a:xfrm>
            <a:off x="669925" y="6157521"/>
            <a:ext cx="1190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b="1">
                <a:solidFill>
                  <a:srgbClr val="0000FF"/>
                </a:solidFill>
              </a:rPr>
              <a:t>Plus</a:t>
            </a:r>
            <a:r>
              <a:rPr lang="en-US" altLang="en-US" sz="1200" i="1">
                <a:solidFill>
                  <a:srgbClr val="0000FF"/>
                </a:solidFill>
              </a:rPr>
              <a:t> error lens</a:t>
            </a:r>
          </a:p>
        </p:txBody>
      </p:sp>
      <p:sp>
        <p:nvSpPr>
          <p:cNvPr id="44" name="Line 32">
            <a:extLst>
              <a:ext uri="{FF2B5EF4-FFF2-40B4-BE49-F238E27FC236}">
                <a16:creationId xmlns:a16="http://schemas.microsoft.com/office/drawing/2014/main" id="{7E79FB00-2F64-4594-9739-CD2AD72ABFB1}"/>
              </a:ext>
            </a:extLst>
          </p:cNvPr>
          <p:cNvSpPr>
            <a:spLocks noChangeShapeType="1"/>
          </p:cNvSpPr>
          <p:nvPr/>
        </p:nvSpPr>
        <p:spPr bwMode="auto">
          <a:xfrm flipV="1">
            <a:off x="1676400" y="5666983"/>
            <a:ext cx="457200" cy="533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Text Box 35">
            <a:extLst>
              <a:ext uri="{FF2B5EF4-FFF2-40B4-BE49-F238E27FC236}">
                <a16:creationId xmlns:a16="http://schemas.microsoft.com/office/drawing/2014/main" id="{200C1862-C45A-4643-91AF-911A5D45C363}"/>
              </a:ext>
            </a:extLst>
          </p:cNvPr>
          <p:cNvSpPr txBox="1">
            <a:spLocks noChangeArrowheads="1"/>
          </p:cNvSpPr>
          <p:nvPr/>
        </p:nvSpPr>
        <p:spPr bwMode="auto">
          <a:xfrm>
            <a:off x="4724400" y="6157521"/>
            <a:ext cx="13096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b="1">
                <a:solidFill>
                  <a:srgbClr val="0000FF"/>
                </a:solidFill>
              </a:rPr>
              <a:t>Minus</a:t>
            </a:r>
            <a:r>
              <a:rPr lang="en-US" altLang="en-US" sz="1200" i="1">
                <a:solidFill>
                  <a:srgbClr val="0000FF"/>
                </a:solidFill>
              </a:rPr>
              <a:t> error lens</a:t>
            </a:r>
          </a:p>
        </p:txBody>
      </p:sp>
      <p:sp>
        <p:nvSpPr>
          <p:cNvPr id="46" name="Line 36">
            <a:extLst>
              <a:ext uri="{FF2B5EF4-FFF2-40B4-BE49-F238E27FC236}">
                <a16:creationId xmlns:a16="http://schemas.microsoft.com/office/drawing/2014/main" id="{995015BD-940C-49B1-8C28-641DD9CDD391}"/>
              </a:ext>
            </a:extLst>
          </p:cNvPr>
          <p:cNvSpPr>
            <a:spLocks noChangeShapeType="1"/>
          </p:cNvSpPr>
          <p:nvPr/>
        </p:nvSpPr>
        <p:spPr bwMode="auto">
          <a:xfrm flipV="1">
            <a:off x="5867400" y="5666983"/>
            <a:ext cx="457200" cy="533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 name="Line 9">
            <a:extLst>
              <a:ext uri="{FF2B5EF4-FFF2-40B4-BE49-F238E27FC236}">
                <a16:creationId xmlns:a16="http://schemas.microsoft.com/office/drawing/2014/main" id="{ADA09BD7-9F1F-41C5-93FF-BD1684CAB5B6}"/>
              </a:ext>
            </a:extLst>
          </p:cNvPr>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Text Box 36">
            <a:extLst>
              <a:ext uri="{FF2B5EF4-FFF2-40B4-BE49-F238E27FC236}">
                <a16:creationId xmlns:a16="http://schemas.microsoft.com/office/drawing/2014/main" id="{94317C5B-CFDC-4869-86EE-E839DDFB1A9A}"/>
              </a:ext>
            </a:extLst>
          </p:cNvPr>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spTree>
    <p:extLst>
      <p:ext uri="{BB962C8B-B14F-4D97-AF65-F5344CB8AC3E}">
        <p14:creationId xmlns:p14="http://schemas.microsoft.com/office/powerpoint/2010/main" val="2872802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3960813" y="762000"/>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15363"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Corneal</a:t>
            </a:r>
          </a:p>
        </p:txBody>
      </p:sp>
      <p:sp>
        <p:nvSpPr>
          <p:cNvPr id="15364" name="Line 6"/>
          <p:cNvSpPr>
            <a:spLocks noChangeShapeType="1"/>
          </p:cNvSpPr>
          <p:nvPr/>
        </p:nvSpPr>
        <p:spPr bwMode="auto">
          <a:xfrm flipH="1">
            <a:off x="2884488" y="1474788"/>
            <a:ext cx="1839912" cy="703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5" name="Line 7"/>
          <p:cNvSpPr>
            <a:spLocks noChangeShapeType="1"/>
          </p:cNvSpPr>
          <p:nvPr/>
        </p:nvSpPr>
        <p:spPr bwMode="auto">
          <a:xfrm>
            <a:off x="4724400" y="1474788"/>
            <a:ext cx="1614488" cy="700087"/>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D75C3CE-E7BB-4421-9599-DFA56E20F011}" type="slidenum">
              <a:rPr lang="en-US" altLang="en-US" sz="1000" smtClean="0"/>
              <a:pPr>
                <a:spcBef>
                  <a:spcPct val="0"/>
                </a:spcBef>
                <a:buClrTx/>
                <a:buSzTx/>
                <a:buFontTx/>
                <a:buNone/>
              </a:pPr>
              <a:t>55</a:t>
            </a:fld>
            <a:endParaRPr lang="en-US" altLang="en-US" sz="1000"/>
          </a:p>
        </p:txBody>
      </p:sp>
      <p:sp>
        <p:nvSpPr>
          <p:cNvPr id="15367" name="Rectangle 2"/>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15368" name="Text Box 4"/>
          <p:cNvSpPr txBox="1">
            <a:spLocks noChangeArrowheads="1"/>
          </p:cNvSpPr>
          <p:nvPr/>
        </p:nvSpPr>
        <p:spPr bwMode="auto">
          <a:xfrm>
            <a:off x="1403350"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Intraocular</a:t>
            </a:r>
          </a:p>
        </p:txBody>
      </p:sp>
      <p:sp>
        <p:nvSpPr>
          <p:cNvPr id="15369"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15370"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1" name="Line 9"/>
          <p:cNvSpPr>
            <a:spLocks noChangeShapeType="1"/>
          </p:cNvSpPr>
          <p:nvPr/>
        </p:nvSpPr>
        <p:spPr bwMode="auto">
          <a:xfrm>
            <a:off x="2147888" y="2590800"/>
            <a:ext cx="914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2" name="Text Box 36"/>
          <p:cNvSpPr txBox="1">
            <a:spLocks noChangeArrowheads="1"/>
          </p:cNvSpPr>
          <p:nvPr/>
        </p:nvSpPr>
        <p:spPr bwMode="auto">
          <a:xfrm>
            <a:off x="2464919" y="2992438"/>
            <a:ext cx="13773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b="1" dirty="0"/>
              <a:t>Phakic IOL</a:t>
            </a:r>
          </a:p>
        </p:txBody>
      </p:sp>
      <p:sp>
        <p:nvSpPr>
          <p:cNvPr id="14" name="TextBox 13">
            <a:extLst>
              <a:ext uri="{FF2B5EF4-FFF2-40B4-BE49-F238E27FC236}">
                <a16:creationId xmlns:a16="http://schemas.microsoft.com/office/drawing/2014/main" id="{450561E5-CF98-45EF-9286-3B8264439539}"/>
              </a:ext>
            </a:extLst>
          </p:cNvPr>
          <p:cNvSpPr txBox="1"/>
          <p:nvPr/>
        </p:nvSpPr>
        <p:spPr>
          <a:xfrm>
            <a:off x="838200" y="3682425"/>
            <a:ext cx="7239000" cy="584775"/>
          </a:xfrm>
          <a:prstGeom prst="rect">
            <a:avLst/>
          </a:prstGeom>
          <a:noFill/>
        </p:spPr>
        <p:txBody>
          <a:bodyPr wrap="square" rtlCol="0">
            <a:spAutoFit/>
          </a:bodyPr>
          <a:lstStyle/>
          <a:p>
            <a:r>
              <a:rPr lang="en-US" sz="1600" dirty="0"/>
              <a:t>In a </a:t>
            </a:r>
            <a:r>
              <a:rPr lang="en-US" sz="1600" i="1" dirty="0">
                <a:solidFill>
                  <a:srgbClr val="0000FF"/>
                </a:solidFill>
              </a:rPr>
              <a:t>phakic IOL procedure</a:t>
            </a:r>
            <a:r>
              <a:rPr lang="en-US" sz="1600" dirty="0">
                <a:solidFill>
                  <a:srgbClr val="0000FF"/>
                </a:solidFill>
              </a:rPr>
              <a:t> </a:t>
            </a:r>
            <a:r>
              <a:rPr lang="en-US" sz="1600" dirty="0"/>
              <a:t>the native lens is left in place, and a corrective lens is placed in front of it—an ‘</a:t>
            </a:r>
            <a:r>
              <a:rPr lang="en-US" sz="1600" dirty="0">
                <a:solidFill>
                  <a:srgbClr val="0000FF"/>
                </a:solidFill>
              </a:rPr>
              <a:t>intraocular contact lens</a:t>
            </a:r>
            <a:r>
              <a:rPr lang="en-US" sz="1600" dirty="0"/>
              <a:t>’ if you will.</a:t>
            </a:r>
          </a:p>
        </p:txBody>
      </p:sp>
      <p:grpSp>
        <p:nvGrpSpPr>
          <p:cNvPr id="15" name="Group 11">
            <a:extLst>
              <a:ext uri="{FF2B5EF4-FFF2-40B4-BE49-F238E27FC236}">
                <a16:creationId xmlns:a16="http://schemas.microsoft.com/office/drawing/2014/main" id="{82B4AF27-0AF2-45C5-A63C-DD358262E2FF}"/>
              </a:ext>
            </a:extLst>
          </p:cNvPr>
          <p:cNvGrpSpPr>
            <a:grpSpLocks/>
          </p:cNvGrpSpPr>
          <p:nvPr/>
        </p:nvGrpSpPr>
        <p:grpSpPr bwMode="auto">
          <a:xfrm>
            <a:off x="1915881" y="4687717"/>
            <a:ext cx="1752600" cy="1524000"/>
            <a:chOff x="3648" y="1824"/>
            <a:chExt cx="1104" cy="960"/>
          </a:xfrm>
        </p:grpSpPr>
        <p:grpSp>
          <p:nvGrpSpPr>
            <p:cNvPr id="16" name="Group 12">
              <a:extLst>
                <a:ext uri="{FF2B5EF4-FFF2-40B4-BE49-F238E27FC236}">
                  <a16:creationId xmlns:a16="http://schemas.microsoft.com/office/drawing/2014/main" id="{4FDA7B37-54C2-45A8-A5F0-0043455747A4}"/>
                </a:ext>
              </a:extLst>
            </p:cNvPr>
            <p:cNvGrpSpPr>
              <a:grpSpLocks/>
            </p:cNvGrpSpPr>
            <p:nvPr/>
          </p:nvGrpSpPr>
          <p:grpSpPr bwMode="auto">
            <a:xfrm>
              <a:off x="3648" y="1824"/>
              <a:ext cx="1104" cy="960"/>
              <a:chOff x="2832" y="1728"/>
              <a:chExt cx="1104" cy="960"/>
            </a:xfrm>
          </p:grpSpPr>
          <p:sp>
            <p:nvSpPr>
              <p:cNvPr id="19" name="Oval 13">
                <a:extLst>
                  <a:ext uri="{FF2B5EF4-FFF2-40B4-BE49-F238E27FC236}">
                    <a16:creationId xmlns:a16="http://schemas.microsoft.com/office/drawing/2014/main" id="{77720795-71C8-4667-8826-CD61A48D9FEF}"/>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 name="Oval 14">
                <a:extLst>
                  <a:ext uri="{FF2B5EF4-FFF2-40B4-BE49-F238E27FC236}">
                    <a16:creationId xmlns:a16="http://schemas.microsoft.com/office/drawing/2014/main" id="{71F50F03-7595-418F-B957-6F2088A1E8CB}"/>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1" name="AutoShape 15">
                <a:extLst>
                  <a:ext uri="{FF2B5EF4-FFF2-40B4-BE49-F238E27FC236}">
                    <a16:creationId xmlns:a16="http://schemas.microsoft.com/office/drawing/2014/main" id="{75AA7298-DD0D-4E8A-B19A-A07963AEF0DD}"/>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2" name="AutoShape 16">
                <a:extLst>
                  <a:ext uri="{FF2B5EF4-FFF2-40B4-BE49-F238E27FC236}">
                    <a16:creationId xmlns:a16="http://schemas.microsoft.com/office/drawing/2014/main" id="{2151763A-9E91-4D21-A9C5-644E4150BF13}"/>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17" name="Oval 17">
              <a:extLst>
                <a:ext uri="{FF2B5EF4-FFF2-40B4-BE49-F238E27FC236}">
                  <a16:creationId xmlns:a16="http://schemas.microsoft.com/office/drawing/2014/main" id="{4E6725AF-4533-446B-9F49-0C764B6FF5B5}"/>
                </a:ext>
              </a:extLst>
            </p:cNvPr>
            <p:cNvSpPr>
              <a:spLocks noChangeArrowheads="1"/>
            </p:cNvSpPr>
            <p:nvPr/>
          </p:nvSpPr>
          <p:spPr bwMode="auto">
            <a:xfrm>
              <a:off x="3840" y="2016"/>
              <a:ext cx="96" cy="52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 name="Oval 18">
              <a:extLst>
                <a:ext uri="{FF2B5EF4-FFF2-40B4-BE49-F238E27FC236}">
                  <a16:creationId xmlns:a16="http://schemas.microsoft.com/office/drawing/2014/main" id="{5347D357-707E-4788-A2DF-4DCA3DC2AE78}"/>
                </a:ext>
              </a:extLst>
            </p:cNvPr>
            <p:cNvSpPr>
              <a:spLocks noChangeArrowheads="1"/>
            </p:cNvSpPr>
            <p:nvPr/>
          </p:nvSpPr>
          <p:spPr bwMode="auto">
            <a:xfrm>
              <a:off x="3744" y="2016"/>
              <a:ext cx="96" cy="528"/>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23" name="Line 21">
            <a:extLst>
              <a:ext uri="{FF2B5EF4-FFF2-40B4-BE49-F238E27FC236}">
                <a16:creationId xmlns:a16="http://schemas.microsoft.com/office/drawing/2014/main" id="{CBE579A4-8654-49C0-9DF2-1B622DC37986}"/>
              </a:ext>
            </a:extLst>
          </p:cNvPr>
          <p:cNvSpPr>
            <a:spLocks noChangeShapeType="1"/>
          </p:cNvSpPr>
          <p:nvPr/>
        </p:nvSpPr>
        <p:spPr bwMode="auto">
          <a:xfrm flipH="1">
            <a:off x="1001481" y="5068717"/>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22">
            <a:extLst>
              <a:ext uri="{FF2B5EF4-FFF2-40B4-BE49-F238E27FC236}">
                <a16:creationId xmlns:a16="http://schemas.microsoft.com/office/drawing/2014/main" id="{D573B281-50E1-40E8-9DDD-2DF13B8B6B94}"/>
              </a:ext>
            </a:extLst>
          </p:cNvPr>
          <p:cNvSpPr>
            <a:spLocks noChangeShapeType="1"/>
          </p:cNvSpPr>
          <p:nvPr/>
        </p:nvSpPr>
        <p:spPr bwMode="auto">
          <a:xfrm flipH="1">
            <a:off x="1001481" y="5830717"/>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28">
            <a:extLst>
              <a:ext uri="{FF2B5EF4-FFF2-40B4-BE49-F238E27FC236}">
                <a16:creationId xmlns:a16="http://schemas.microsoft.com/office/drawing/2014/main" id="{CAE1598E-CEF8-4F4B-B369-2789960B40CE}"/>
              </a:ext>
            </a:extLst>
          </p:cNvPr>
          <p:cNvSpPr txBox="1">
            <a:spLocks noChangeArrowheads="1"/>
          </p:cNvSpPr>
          <p:nvPr/>
        </p:nvSpPr>
        <p:spPr bwMode="auto">
          <a:xfrm>
            <a:off x="2233381" y="6256167"/>
            <a:ext cx="1301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a:solidFill>
                  <a:srgbClr val="3333FF"/>
                </a:solidFill>
              </a:rPr>
              <a:t>Myopic Eye</a:t>
            </a:r>
          </a:p>
        </p:txBody>
      </p:sp>
      <p:sp>
        <p:nvSpPr>
          <p:cNvPr id="26" name="Text Box 31">
            <a:extLst>
              <a:ext uri="{FF2B5EF4-FFF2-40B4-BE49-F238E27FC236}">
                <a16:creationId xmlns:a16="http://schemas.microsoft.com/office/drawing/2014/main" id="{288F3E37-1EAA-4F66-8339-F6A49AF7FCB3}"/>
              </a:ext>
            </a:extLst>
          </p:cNvPr>
          <p:cNvSpPr txBox="1">
            <a:spLocks noChangeArrowheads="1"/>
          </p:cNvSpPr>
          <p:nvPr/>
        </p:nvSpPr>
        <p:spPr bwMode="auto">
          <a:xfrm>
            <a:off x="680806" y="6165680"/>
            <a:ext cx="1190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b="1">
                <a:solidFill>
                  <a:srgbClr val="0000FF"/>
                </a:solidFill>
              </a:rPr>
              <a:t>Plus</a:t>
            </a:r>
            <a:r>
              <a:rPr lang="en-US" altLang="en-US" sz="1200" i="1">
                <a:solidFill>
                  <a:srgbClr val="0000FF"/>
                </a:solidFill>
              </a:rPr>
              <a:t> error lens</a:t>
            </a:r>
          </a:p>
        </p:txBody>
      </p:sp>
      <p:sp>
        <p:nvSpPr>
          <p:cNvPr id="27" name="Line 32">
            <a:extLst>
              <a:ext uri="{FF2B5EF4-FFF2-40B4-BE49-F238E27FC236}">
                <a16:creationId xmlns:a16="http://schemas.microsoft.com/office/drawing/2014/main" id="{4312B48C-0FDE-4DDE-A8B4-B78B38B665BD}"/>
              </a:ext>
            </a:extLst>
          </p:cNvPr>
          <p:cNvSpPr>
            <a:spLocks noChangeShapeType="1"/>
          </p:cNvSpPr>
          <p:nvPr/>
        </p:nvSpPr>
        <p:spPr bwMode="auto">
          <a:xfrm flipV="1">
            <a:off x="1687281" y="5675142"/>
            <a:ext cx="457200" cy="533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8" name="Group 5">
            <a:extLst>
              <a:ext uri="{FF2B5EF4-FFF2-40B4-BE49-F238E27FC236}">
                <a16:creationId xmlns:a16="http://schemas.microsoft.com/office/drawing/2014/main" id="{C8BF720D-66EE-4A4C-9AD3-D1D856F7640D}"/>
              </a:ext>
            </a:extLst>
          </p:cNvPr>
          <p:cNvGrpSpPr>
            <a:grpSpLocks/>
          </p:cNvGrpSpPr>
          <p:nvPr/>
        </p:nvGrpSpPr>
        <p:grpSpPr bwMode="auto">
          <a:xfrm>
            <a:off x="6183081" y="4687717"/>
            <a:ext cx="1676400" cy="1524000"/>
            <a:chOff x="2832" y="1728"/>
            <a:chExt cx="1104" cy="960"/>
          </a:xfrm>
        </p:grpSpPr>
        <p:sp>
          <p:nvSpPr>
            <p:cNvPr id="29" name="Oval 6">
              <a:extLst>
                <a:ext uri="{FF2B5EF4-FFF2-40B4-BE49-F238E27FC236}">
                  <a16:creationId xmlns:a16="http://schemas.microsoft.com/office/drawing/2014/main" id="{96D9A518-0CDE-4A42-8A9A-0A4DB872583D}"/>
                </a:ext>
              </a:extLst>
            </p:cNvPr>
            <p:cNvSpPr>
              <a:spLocks noChangeArrowheads="1"/>
            </p:cNvSpPr>
            <p:nvPr/>
          </p:nvSpPr>
          <p:spPr bwMode="auto">
            <a:xfrm>
              <a:off x="2928" y="1728"/>
              <a:ext cx="1008" cy="96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0" name="Oval 7">
              <a:extLst>
                <a:ext uri="{FF2B5EF4-FFF2-40B4-BE49-F238E27FC236}">
                  <a16:creationId xmlns:a16="http://schemas.microsoft.com/office/drawing/2014/main" id="{7739197C-55D7-42D2-A131-D72CEA964DC8}"/>
                </a:ext>
              </a:extLst>
            </p:cNvPr>
            <p:cNvSpPr>
              <a:spLocks noChangeArrowheads="1"/>
            </p:cNvSpPr>
            <p:nvPr/>
          </p:nvSpPr>
          <p:spPr bwMode="auto">
            <a:xfrm>
              <a:off x="2832" y="1872"/>
              <a:ext cx="624"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1" name="AutoShape 8">
              <a:extLst>
                <a:ext uri="{FF2B5EF4-FFF2-40B4-BE49-F238E27FC236}">
                  <a16:creationId xmlns:a16="http://schemas.microsoft.com/office/drawing/2014/main" id="{4BE6D1C8-1DE1-4040-887B-B019CC8D89FB}"/>
                </a:ext>
              </a:extLst>
            </p:cNvPr>
            <p:cNvSpPr>
              <a:spLocks noChangeArrowheads="1"/>
            </p:cNvSpPr>
            <p:nvPr/>
          </p:nvSpPr>
          <p:spPr bwMode="auto">
            <a:xfrm rot="19872917" flipH="1">
              <a:off x="3120" y="1776"/>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2" name="AutoShape 9">
              <a:extLst>
                <a:ext uri="{FF2B5EF4-FFF2-40B4-BE49-F238E27FC236}">
                  <a16:creationId xmlns:a16="http://schemas.microsoft.com/office/drawing/2014/main" id="{F67455C7-34C3-49AB-81C1-F4CB1DC28FBD}"/>
                </a:ext>
              </a:extLst>
            </p:cNvPr>
            <p:cNvSpPr>
              <a:spLocks noChangeArrowheads="1"/>
            </p:cNvSpPr>
            <p:nvPr/>
          </p:nvSpPr>
          <p:spPr bwMode="auto">
            <a:xfrm rot="2124722" flipH="1">
              <a:off x="3120" y="2064"/>
              <a:ext cx="384" cy="576"/>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sp>
        <p:nvSpPr>
          <p:cNvPr id="33" name="Oval 10">
            <a:extLst>
              <a:ext uri="{FF2B5EF4-FFF2-40B4-BE49-F238E27FC236}">
                <a16:creationId xmlns:a16="http://schemas.microsoft.com/office/drawing/2014/main" id="{2E0F1A66-AF66-4778-87A2-4F166AD8BABF}"/>
              </a:ext>
            </a:extLst>
          </p:cNvPr>
          <p:cNvSpPr>
            <a:spLocks noChangeArrowheads="1"/>
          </p:cNvSpPr>
          <p:nvPr/>
        </p:nvSpPr>
        <p:spPr bwMode="auto">
          <a:xfrm>
            <a:off x="6473594" y="4994105"/>
            <a:ext cx="146050" cy="8366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4" name="AutoShape 11">
            <a:extLst>
              <a:ext uri="{FF2B5EF4-FFF2-40B4-BE49-F238E27FC236}">
                <a16:creationId xmlns:a16="http://schemas.microsoft.com/office/drawing/2014/main" id="{74195486-C040-48F9-8FF4-7A000621A6FF}"/>
              </a:ext>
            </a:extLst>
          </p:cNvPr>
          <p:cNvSpPr>
            <a:spLocks noChangeArrowheads="1"/>
          </p:cNvSpPr>
          <p:nvPr/>
        </p:nvSpPr>
        <p:spPr bwMode="auto">
          <a:xfrm rot="10800000">
            <a:off x="6256106" y="4992517"/>
            <a:ext cx="217488" cy="533400"/>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 name="AutoShape 12">
            <a:extLst>
              <a:ext uri="{FF2B5EF4-FFF2-40B4-BE49-F238E27FC236}">
                <a16:creationId xmlns:a16="http://schemas.microsoft.com/office/drawing/2014/main" id="{0A71465A-CB33-448B-A071-42DE4F1E61A1}"/>
              </a:ext>
            </a:extLst>
          </p:cNvPr>
          <p:cNvSpPr>
            <a:spLocks noChangeArrowheads="1"/>
          </p:cNvSpPr>
          <p:nvPr/>
        </p:nvSpPr>
        <p:spPr bwMode="auto">
          <a:xfrm>
            <a:off x="6256106" y="5451305"/>
            <a:ext cx="217488" cy="455612"/>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 name="Line 21">
            <a:extLst>
              <a:ext uri="{FF2B5EF4-FFF2-40B4-BE49-F238E27FC236}">
                <a16:creationId xmlns:a16="http://schemas.microsoft.com/office/drawing/2014/main" id="{22B011F5-6B6E-41FC-9810-E17EB8AD867B}"/>
              </a:ext>
            </a:extLst>
          </p:cNvPr>
          <p:cNvSpPr>
            <a:spLocks noChangeShapeType="1"/>
          </p:cNvSpPr>
          <p:nvPr/>
        </p:nvSpPr>
        <p:spPr bwMode="auto">
          <a:xfrm flipH="1">
            <a:off x="5192481" y="5068717"/>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22">
            <a:extLst>
              <a:ext uri="{FF2B5EF4-FFF2-40B4-BE49-F238E27FC236}">
                <a16:creationId xmlns:a16="http://schemas.microsoft.com/office/drawing/2014/main" id="{22728FAD-6931-4B9F-9ACE-9264B234B417}"/>
              </a:ext>
            </a:extLst>
          </p:cNvPr>
          <p:cNvSpPr>
            <a:spLocks noChangeShapeType="1"/>
          </p:cNvSpPr>
          <p:nvPr/>
        </p:nvSpPr>
        <p:spPr bwMode="auto">
          <a:xfrm flipH="1">
            <a:off x="5192481" y="5830717"/>
            <a:ext cx="1143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Text Box 29">
            <a:extLst>
              <a:ext uri="{FF2B5EF4-FFF2-40B4-BE49-F238E27FC236}">
                <a16:creationId xmlns:a16="http://schemas.microsoft.com/office/drawing/2014/main" id="{22324BE4-CE0C-41DB-9D7B-08F893253679}"/>
              </a:ext>
            </a:extLst>
          </p:cNvPr>
          <p:cNvSpPr txBox="1">
            <a:spLocks noChangeArrowheads="1"/>
          </p:cNvSpPr>
          <p:nvPr/>
        </p:nvSpPr>
        <p:spPr bwMode="auto">
          <a:xfrm>
            <a:off x="6278331" y="6256167"/>
            <a:ext cx="1593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a:solidFill>
                  <a:srgbClr val="3333FF"/>
                </a:solidFill>
              </a:rPr>
              <a:t>Hyperopic Eye</a:t>
            </a:r>
          </a:p>
        </p:txBody>
      </p:sp>
      <p:sp>
        <p:nvSpPr>
          <p:cNvPr id="39" name="Text Box 35">
            <a:extLst>
              <a:ext uri="{FF2B5EF4-FFF2-40B4-BE49-F238E27FC236}">
                <a16:creationId xmlns:a16="http://schemas.microsoft.com/office/drawing/2014/main" id="{4180201B-ADE5-48FA-A8DD-5F37B2689EE1}"/>
              </a:ext>
            </a:extLst>
          </p:cNvPr>
          <p:cNvSpPr txBox="1">
            <a:spLocks noChangeArrowheads="1"/>
          </p:cNvSpPr>
          <p:nvPr/>
        </p:nvSpPr>
        <p:spPr bwMode="auto">
          <a:xfrm>
            <a:off x="4735281" y="6165680"/>
            <a:ext cx="13096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b="1">
                <a:solidFill>
                  <a:srgbClr val="0000FF"/>
                </a:solidFill>
              </a:rPr>
              <a:t>Minus</a:t>
            </a:r>
            <a:r>
              <a:rPr lang="en-US" altLang="en-US" sz="1200" i="1">
                <a:solidFill>
                  <a:srgbClr val="0000FF"/>
                </a:solidFill>
              </a:rPr>
              <a:t> error lens</a:t>
            </a:r>
          </a:p>
        </p:txBody>
      </p:sp>
      <p:sp>
        <p:nvSpPr>
          <p:cNvPr id="40" name="Line 36">
            <a:extLst>
              <a:ext uri="{FF2B5EF4-FFF2-40B4-BE49-F238E27FC236}">
                <a16:creationId xmlns:a16="http://schemas.microsoft.com/office/drawing/2014/main" id="{3B2774F1-ED37-4D30-8AD7-7004CFE6DDA5}"/>
              </a:ext>
            </a:extLst>
          </p:cNvPr>
          <p:cNvSpPr>
            <a:spLocks noChangeShapeType="1"/>
          </p:cNvSpPr>
          <p:nvPr/>
        </p:nvSpPr>
        <p:spPr bwMode="auto">
          <a:xfrm flipV="1">
            <a:off x="5878281" y="5675142"/>
            <a:ext cx="457200" cy="533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25">
            <a:extLst>
              <a:ext uri="{FF2B5EF4-FFF2-40B4-BE49-F238E27FC236}">
                <a16:creationId xmlns:a16="http://schemas.microsoft.com/office/drawing/2014/main" id="{C250C851-03D3-48D2-A412-B277E8BF96D5}"/>
              </a:ext>
            </a:extLst>
          </p:cNvPr>
          <p:cNvSpPr>
            <a:spLocks noChangeShapeType="1"/>
          </p:cNvSpPr>
          <p:nvPr/>
        </p:nvSpPr>
        <p:spPr bwMode="auto">
          <a:xfrm>
            <a:off x="6411681" y="5068717"/>
            <a:ext cx="1447800" cy="338138"/>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26">
            <a:extLst>
              <a:ext uri="{FF2B5EF4-FFF2-40B4-BE49-F238E27FC236}">
                <a16:creationId xmlns:a16="http://schemas.microsoft.com/office/drawing/2014/main" id="{753EFDE5-8AF8-401B-9D78-1258C85D0875}"/>
              </a:ext>
            </a:extLst>
          </p:cNvPr>
          <p:cNvSpPr>
            <a:spLocks noChangeShapeType="1"/>
          </p:cNvSpPr>
          <p:nvPr/>
        </p:nvSpPr>
        <p:spPr bwMode="auto">
          <a:xfrm flipV="1">
            <a:off x="6411681" y="5406855"/>
            <a:ext cx="1447800" cy="42386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27">
            <a:extLst>
              <a:ext uri="{FF2B5EF4-FFF2-40B4-BE49-F238E27FC236}">
                <a16:creationId xmlns:a16="http://schemas.microsoft.com/office/drawing/2014/main" id="{7BCAD735-A056-4A61-92E0-705EF0C5155A}"/>
              </a:ext>
            </a:extLst>
          </p:cNvPr>
          <p:cNvSpPr>
            <a:spLocks noChangeShapeType="1"/>
          </p:cNvSpPr>
          <p:nvPr/>
        </p:nvSpPr>
        <p:spPr bwMode="auto">
          <a:xfrm>
            <a:off x="2144481" y="5068717"/>
            <a:ext cx="1524000" cy="350838"/>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Line 28">
            <a:extLst>
              <a:ext uri="{FF2B5EF4-FFF2-40B4-BE49-F238E27FC236}">
                <a16:creationId xmlns:a16="http://schemas.microsoft.com/office/drawing/2014/main" id="{F1CDD57F-B818-4C44-981B-256FD797B836}"/>
              </a:ext>
            </a:extLst>
          </p:cNvPr>
          <p:cNvSpPr>
            <a:spLocks noChangeShapeType="1"/>
          </p:cNvSpPr>
          <p:nvPr/>
        </p:nvSpPr>
        <p:spPr bwMode="auto">
          <a:xfrm flipV="1">
            <a:off x="2144481" y="5392567"/>
            <a:ext cx="1547813" cy="43815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Oval 44">
            <a:extLst>
              <a:ext uri="{FF2B5EF4-FFF2-40B4-BE49-F238E27FC236}">
                <a16:creationId xmlns:a16="http://schemas.microsoft.com/office/drawing/2014/main" id="{99033BD2-2B98-44B9-9125-9E3DA0E42950}"/>
              </a:ext>
            </a:extLst>
          </p:cNvPr>
          <p:cNvSpPr/>
          <p:nvPr/>
        </p:nvSpPr>
        <p:spPr>
          <a:xfrm>
            <a:off x="6189431" y="5265567"/>
            <a:ext cx="122238" cy="3667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6" name="Group 2">
            <a:extLst>
              <a:ext uri="{FF2B5EF4-FFF2-40B4-BE49-F238E27FC236}">
                <a16:creationId xmlns:a16="http://schemas.microsoft.com/office/drawing/2014/main" id="{AB5EA103-B54D-46A6-B061-6A7BC797051D}"/>
              </a:ext>
            </a:extLst>
          </p:cNvPr>
          <p:cNvGrpSpPr>
            <a:grpSpLocks/>
          </p:cNvGrpSpPr>
          <p:nvPr/>
        </p:nvGrpSpPr>
        <p:grpSpPr bwMode="auto">
          <a:xfrm>
            <a:off x="1992081" y="5144917"/>
            <a:ext cx="79375" cy="523875"/>
            <a:chOff x="1066800" y="914400"/>
            <a:chExt cx="76200" cy="645992"/>
          </a:xfrm>
        </p:grpSpPr>
        <p:sp>
          <p:nvSpPr>
            <p:cNvPr id="47" name="Isosceles Triangle 46">
              <a:extLst>
                <a:ext uri="{FF2B5EF4-FFF2-40B4-BE49-F238E27FC236}">
                  <a16:creationId xmlns:a16="http://schemas.microsoft.com/office/drawing/2014/main" id="{6601AC71-B6B1-42AD-B5FE-D600A8F2CB17}"/>
                </a:ext>
              </a:extLst>
            </p:cNvPr>
            <p:cNvSpPr/>
            <p:nvPr/>
          </p:nvSpPr>
          <p:spPr>
            <a:xfrm>
              <a:off x="1066800" y="1219778"/>
              <a:ext cx="76200" cy="340614"/>
            </a:xfrm>
            <a:prstGeom prst="triangl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Isosceles Triangle 47">
              <a:extLst>
                <a:ext uri="{FF2B5EF4-FFF2-40B4-BE49-F238E27FC236}">
                  <a16:creationId xmlns:a16="http://schemas.microsoft.com/office/drawing/2014/main" id="{35AE92DC-9543-40BB-B39A-2D0487C1E2F0}"/>
                </a:ext>
              </a:extLst>
            </p:cNvPr>
            <p:cNvSpPr/>
            <p:nvPr/>
          </p:nvSpPr>
          <p:spPr>
            <a:xfrm rot="10800000">
              <a:off x="1066800" y="914400"/>
              <a:ext cx="76200" cy="340614"/>
            </a:xfrm>
            <a:prstGeom prst="triangl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9" name="Text Box 35">
            <a:extLst>
              <a:ext uri="{FF2B5EF4-FFF2-40B4-BE49-F238E27FC236}">
                <a16:creationId xmlns:a16="http://schemas.microsoft.com/office/drawing/2014/main" id="{588CA099-B674-4F86-A21E-DA98F0FF00E7}"/>
              </a:ext>
            </a:extLst>
          </p:cNvPr>
          <p:cNvSpPr txBox="1">
            <a:spLocks noChangeArrowheads="1"/>
          </p:cNvSpPr>
          <p:nvPr/>
        </p:nvSpPr>
        <p:spPr bwMode="auto">
          <a:xfrm>
            <a:off x="301394" y="5443367"/>
            <a:ext cx="14620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b="1">
                <a:solidFill>
                  <a:srgbClr val="0000FF"/>
                </a:solidFill>
              </a:rPr>
              <a:t>Minus</a:t>
            </a:r>
            <a:r>
              <a:rPr lang="en-US" altLang="en-US" sz="1200" i="1">
                <a:solidFill>
                  <a:srgbClr val="0000FF"/>
                </a:solidFill>
              </a:rPr>
              <a:t> corrective implant</a:t>
            </a:r>
          </a:p>
        </p:txBody>
      </p:sp>
      <p:sp>
        <p:nvSpPr>
          <p:cNvPr id="50" name="Line 36">
            <a:extLst>
              <a:ext uri="{FF2B5EF4-FFF2-40B4-BE49-F238E27FC236}">
                <a16:creationId xmlns:a16="http://schemas.microsoft.com/office/drawing/2014/main" id="{D2E83F03-A4C2-4122-A8CA-E99B9B06C6CF}"/>
              </a:ext>
            </a:extLst>
          </p:cNvPr>
          <p:cNvSpPr>
            <a:spLocks noChangeShapeType="1"/>
          </p:cNvSpPr>
          <p:nvPr/>
        </p:nvSpPr>
        <p:spPr bwMode="auto">
          <a:xfrm flipV="1">
            <a:off x="1444394" y="5297317"/>
            <a:ext cx="530225" cy="188913"/>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Text Box 35">
            <a:extLst>
              <a:ext uri="{FF2B5EF4-FFF2-40B4-BE49-F238E27FC236}">
                <a16:creationId xmlns:a16="http://schemas.microsoft.com/office/drawing/2014/main" id="{61BCFF2F-9BB6-4B9F-B7AA-6352994AC5B1}"/>
              </a:ext>
            </a:extLst>
          </p:cNvPr>
          <p:cNvSpPr txBox="1">
            <a:spLocks noChangeArrowheads="1"/>
          </p:cNvSpPr>
          <p:nvPr/>
        </p:nvSpPr>
        <p:spPr bwMode="auto">
          <a:xfrm>
            <a:off x="4509856" y="5441780"/>
            <a:ext cx="14620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b="1">
                <a:solidFill>
                  <a:srgbClr val="0000FF"/>
                </a:solidFill>
              </a:rPr>
              <a:t>Plus </a:t>
            </a:r>
            <a:r>
              <a:rPr lang="en-US" altLang="en-US" sz="1200" i="1">
                <a:solidFill>
                  <a:srgbClr val="0000FF"/>
                </a:solidFill>
              </a:rPr>
              <a:t>corrective implant</a:t>
            </a:r>
          </a:p>
        </p:txBody>
      </p:sp>
      <p:sp>
        <p:nvSpPr>
          <p:cNvPr id="52" name="Line 36">
            <a:extLst>
              <a:ext uri="{FF2B5EF4-FFF2-40B4-BE49-F238E27FC236}">
                <a16:creationId xmlns:a16="http://schemas.microsoft.com/office/drawing/2014/main" id="{F86603E6-B0FB-414B-B74D-B0A2B8CD56B8}"/>
              </a:ext>
            </a:extLst>
          </p:cNvPr>
          <p:cNvSpPr>
            <a:spLocks noChangeShapeType="1"/>
          </p:cNvSpPr>
          <p:nvPr/>
        </p:nvSpPr>
        <p:spPr bwMode="auto">
          <a:xfrm flipV="1">
            <a:off x="5705244" y="5486230"/>
            <a:ext cx="447675" cy="11271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3521585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337FCE-34E0-43B9-BE84-2F8A98FA117E}"/>
              </a:ext>
            </a:extLst>
          </p:cNvPr>
          <p:cNvSpPr txBox="1"/>
          <p:nvPr/>
        </p:nvSpPr>
        <p:spPr>
          <a:xfrm>
            <a:off x="3915414" y="6065952"/>
            <a:ext cx="1313180" cy="369332"/>
          </a:xfrm>
          <a:prstGeom prst="rect">
            <a:avLst/>
          </a:prstGeom>
          <a:noFill/>
        </p:spPr>
        <p:txBody>
          <a:bodyPr wrap="none" rtlCol="0">
            <a:spAutoFit/>
          </a:bodyPr>
          <a:lstStyle/>
          <a:p>
            <a:pPr algn="ctr"/>
            <a:r>
              <a:rPr lang="en-US" dirty="0"/>
              <a:t>Phakic IOL</a:t>
            </a:r>
          </a:p>
        </p:txBody>
      </p:sp>
      <p:pic>
        <p:nvPicPr>
          <p:cNvPr id="3" name="Picture 2">
            <a:extLst>
              <a:ext uri="{FF2B5EF4-FFF2-40B4-BE49-F238E27FC236}">
                <a16:creationId xmlns:a16="http://schemas.microsoft.com/office/drawing/2014/main" id="{4C287918-3F33-41AC-88C6-C7025EB1D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8789" y="1187665"/>
            <a:ext cx="6186421" cy="4527335"/>
          </a:xfrm>
          <a:prstGeom prst="rect">
            <a:avLst/>
          </a:prstGeom>
        </p:spPr>
      </p:pic>
      <p:sp>
        <p:nvSpPr>
          <p:cNvPr id="6" name="Rectangle 2">
            <a:extLst>
              <a:ext uri="{FF2B5EF4-FFF2-40B4-BE49-F238E27FC236}">
                <a16:creationId xmlns:a16="http://schemas.microsoft.com/office/drawing/2014/main" id="{E610FC90-19CD-4143-A3E0-16B11C50D551}"/>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Tree>
    <p:extLst>
      <p:ext uri="{BB962C8B-B14F-4D97-AF65-F5344CB8AC3E}">
        <p14:creationId xmlns:p14="http://schemas.microsoft.com/office/powerpoint/2010/main" val="40589321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4D1BCB-F8B6-4534-AC38-40D779B70414}"/>
              </a:ext>
            </a:extLst>
          </p:cNvPr>
          <p:cNvSpPr txBox="1"/>
          <p:nvPr/>
        </p:nvSpPr>
        <p:spPr>
          <a:xfrm>
            <a:off x="3887647" y="5995462"/>
            <a:ext cx="1368708" cy="369332"/>
          </a:xfrm>
          <a:prstGeom prst="rect">
            <a:avLst/>
          </a:prstGeom>
          <a:noFill/>
        </p:spPr>
        <p:txBody>
          <a:bodyPr wrap="none" rtlCol="0">
            <a:spAutoFit/>
          </a:bodyPr>
          <a:lstStyle/>
          <a:p>
            <a:pPr algn="ctr"/>
            <a:r>
              <a:rPr lang="en-US" dirty="0"/>
              <a:t>Phakic IOL </a:t>
            </a:r>
          </a:p>
        </p:txBody>
      </p:sp>
      <p:pic>
        <p:nvPicPr>
          <p:cNvPr id="3" name="Picture 2">
            <a:extLst>
              <a:ext uri="{FF2B5EF4-FFF2-40B4-BE49-F238E27FC236}">
                <a16:creationId xmlns:a16="http://schemas.microsoft.com/office/drawing/2014/main" id="{E58DDFC9-5BF7-4E16-9120-50BE83A158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2206" y="1201654"/>
            <a:ext cx="5939588" cy="4454691"/>
          </a:xfrm>
          <a:prstGeom prst="rect">
            <a:avLst/>
          </a:prstGeom>
        </p:spPr>
      </p:pic>
      <p:sp>
        <p:nvSpPr>
          <p:cNvPr id="6" name="Rectangle 2">
            <a:extLst>
              <a:ext uri="{FF2B5EF4-FFF2-40B4-BE49-F238E27FC236}">
                <a16:creationId xmlns:a16="http://schemas.microsoft.com/office/drawing/2014/main" id="{D9A88CF9-10B7-4573-B34A-DE13B293326C}"/>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Tree>
    <p:extLst>
      <p:ext uri="{BB962C8B-B14F-4D97-AF65-F5344CB8AC3E}">
        <p14:creationId xmlns:p14="http://schemas.microsoft.com/office/powerpoint/2010/main" val="18756606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50F755-DB57-4103-8193-CF963970BF10}"/>
              </a:ext>
            </a:extLst>
          </p:cNvPr>
          <p:cNvSpPr txBox="1"/>
          <p:nvPr/>
        </p:nvSpPr>
        <p:spPr>
          <a:xfrm>
            <a:off x="2457767" y="5995470"/>
            <a:ext cx="4228466" cy="369332"/>
          </a:xfrm>
          <a:prstGeom prst="rect">
            <a:avLst/>
          </a:prstGeom>
          <a:noFill/>
        </p:spPr>
        <p:txBody>
          <a:bodyPr wrap="none" rtlCol="0">
            <a:spAutoFit/>
          </a:bodyPr>
          <a:lstStyle/>
          <a:p>
            <a:pPr algn="ctr"/>
            <a:r>
              <a:rPr lang="en-US" dirty="0"/>
              <a:t>Phakic IOL vaulting over the native lens</a:t>
            </a:r>
          </a:p>
        </p:txBody>
      </p:sp>
      <p:pic>
        <p:nvPicPr>
          <p:cNvPr id="9" name="Picture 8">
            <a:extLst>
              <a:ext uri="{FF2B5EF4-FFF2-40B4-BE49-F238E27FC236}">
                <a16:creationId xmlns:a16="http://schemas.microsoft.com/office/drawing/2014/main" id="{9A17CDE2-EEDD-4567-A783-79DAAAFB2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3800" y="1376580"/>
            <a:ext cx="4636399" cy="4104839"/>
          </a:xfrm>
          <a:prstGeom prst="rect">
            <a:avLst/>
          </a:prstGeom>
        </p:spPr>
      </p:pic>
      <p:sp>
        <p:nvSpPr>
          <p:cNvPr id="6" name="Rectangle 2">
            <a:extLst>
              <a:ext uri="{FF2B5EF4-FFF2-40B4-BE49-F238E27FC236}">
                <a16:creationId xmlns:a16="http://schemas.microsoft.com/office/drawing/2014/main" id="{BAB14807-33F6-4300-97C4-74C30851FD15}"/>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Tree>
    <p:extLst>
      <p:ext uri="{BB962C8B-B14F-4D97-AF65-F5344CB8AC3E}">
        <p14:creationId xmlns:p14="http://schemas.microsoft.com/office/powerpoint/2010/main" val="5378784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3"/>
          <p:cNvSpPr txBox="1">
            <a:spLocks noChangeArrowheads="1"/>
          </p:cNvSpPr>
          <p:nvPr/>
        </p:nvSpPr>
        <p:spPr bwMode="auto">
          <a:xfrm>
            <a:off x="3960813" y="762000"/>
            <a:ext cx="1571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400"/>
              <a:t>Refractive</a:t>
            </a:r>
          </a:p>
          <a:p>
            <a:pPr algn="ctr" eaLnBrk="1" hangingPunct="1">
              <a:lnSpc>
                <a:spcPct val="80000"/>
              </a:lnSpc>
              <a:spcBef>
                <a:spcPct val="0"/>
              </a:spcBef>
              <a:buClrTx/>
              <a:buSzTx/>
              <a:buFontTx/>
              <a:buNone/>
            </a:pPr>
            <a:r>
              <a:rPr lang="en-US" altLang="en-US" sz="2400"/>
              <a:t>Surgery</a:t>
            </a:r>
          </a:p>
        </p:txBody>
      </p:sp>
      <p:sp>
        <p:nvSpPr>
          <p:cNvPr id="75779" name="Text Box 4"/>
          <p:cNvSpPr txBox="1">
            <a:spLocks noChangeArrowheads="1"/>
          </p:cNvSpPr>
          <p:nvPr/>
        </p:nvSpPr>
        <p:spPr bwMode="auto">
          <a:xfrm>
            <a:off x="5989638" y="2209800"/>
            <a:ext cx="117316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t>Corneal</a:t>
            </a:r>
          </a:p>
        </p:txBody>
      </p:sp>
      <p:sp>
        <p:nvSpPr>
          <p:cNvPr id="75781" name="Line 6"/>
          <p:cNvSpPr>
            <a:spLocks noChangeShapeType="1"/>
          </p:cNvSpPr>
          <p:nvPr/>
        </p:nvSpPr>
        <p:spPr bwMode="auto">
          <a:xfrm flipH="1">
            <a:off x="2884488" y="1474788"/>
            <a:ext cx="1839912" cy="703262"/>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2" name="Line 7"/>
          <p:cNvSpPr>
            <a:spLocks noChangeShapeType="1"/>
          </p:cNvSpPr>
          <p:nvPr/>
        </p:nvSpPr>
        <p:spPr bwMode="auto">
          <a:xfrm>
            <a:off x="4724400" y="1474788"/>
            <a:ext cx="1614488"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6EF3252-6681-4659-95F8-1003B78F1A8A}" type="slidenum">
              <a:rPr lang="en-US" altLang="en-US" sz="1000" smtClean="0"/>
              <a:pPr>
                <a:spcBef>
                  <a:spcPct val="0"/>
                </a:spcBef>
                <a:buClrTx/>
                <a:buSzTx/>
                <a:buFontTx/>
                <a:buNone/>
              </a:pPr>
              <a:t>59</a:t>
            </a:fld>
            <a:endParaRPr lang="en-US" altLang="en-US" sz="1000"/>
          </a:p>
        </p:txBody>
      </p:sp>
      <p:sp>
        <p:nvSpPr>
          <p:cNvPr id="75792" name="Rectangle 2"/>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75794" name="Text Box 4"/>
          <p:cNvSpPr txBox="1">
            <a:spLocks noChangeArrowheads="1"/>
          </p:cNvSpPr>
          <p:nvPr/>
        </p:nvSpPr>
        <p:spPr bwMode="auto">
          <a:xfrm>
            <a:off x="1403350" y="2209800"/>
            <a:ext cx="1520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2200">
                <a:solidFill>
                  <a:schemeClr val="bg1">
                    <a:lumMod val="75000"/>
                  </a:schemeClr>
                </a:solidFill>
              </a:rPr>
              <a:t>Intraocular</a:t>
            </a:r>
          </a:p>
        </p:txBody>
      </p:sp>
      <p:sp>
        <p:nvSpPr>
          <p:cNvPr id="75795" name="Text Box 5"/>
          <p:cNvSpPr txBox="1">
            <a:spLocks noChangeArrowheads="1"/>
          </p:cNvSpPr>
          <p:nvPr/>
        </p:nvSpPr>
        <p:spPr bwMode="auto">
          <a:xfrm>
            <a:off x="152400" y="2971800"/>
            <a:ext cx="1633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Pseudophakic</a:t>
            </a:r>
          </a:p>
        </p:txBody>
      </p:sp>
      <p:sp>
        <p:nvSpPr>
          <p:cNvPr id="75796" name="Line 8"/>
          <p:cNvSpPr>
            <a:spLocks noChangeShapeType="1"/>
          </p:cNvSpPr>
          <p:nvPr/>
        </p:nvSpPr>
        <p:spPr bwMode="auto">
          <a:xfrm flipH="1">
            <a:off x="12334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7" name="Line 9"/>
          <p:cNvSpPr>
            <a:spLocks noChangeShapeType="1"/>
          </p:cNvSpPr>
          <p:nvPr/>
        </p:nvSpPr>
        <p:spPr bwMode="auto">
          <a:xfrm>
            <a:off x="2147888" y="2590800"/>
            <a:ext cx="914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5798" name="Text Box 36"/>
          <p:cNvSpPr txBox="1">
            <a:spLocks noChangeArrowheads="1"/>
          </p:cNvSpPr>
          <p:nvPr/>
        </p:nvSpPr>
        <p:spPr bwMode="auto">
          <a:xfrm>
            <a:off x="2497138" y="2992438"/>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800">
                <a:solidFill>
                  <a:schemeClr val="bg1">
                    <a:lumMod val="75000"/>
                  </a:schemeClr>
                </a:solidFill>
              </a:rPr>
              <a:t>Phakic IOL</a:t>
            </a:r>
          </a:p>
        </p:txBody>
      </p:sp>
      <p:sp>
        <p:nvSpPr>
          <p:cNvPr id="20" name="TextBox 19">
            <a:extLst>
              <a:ext uri="{FF2B5EF4-FFF2-40B4-BE49-F238E27FC236}">
                <a16:creationId xmlns:a16="http://schemas.microsoft.com/office/drawing/2014/main" id="{7E97EDB8-D6C2-4079-A684-4CD266FAD27E}"/>
              </a:ext>
            </a:extLst>
          </p:cNvPr>
          <p:cNvSpPr txBox="1"/>
          <p:nvPr/>
        </p:nvSpPr>
        <p:spPr>
          <a:xfrm>
            <a:off x="1562100" y="3685014"/>
            <a:ext cx="6019800" cy="830997"/>
          </a:xfrm>
          <a:prstGeom prst="rect">
            <a:avLst/>
          </a:prstGeom>
          <a:solidFill>
            <a:schemeClr val="accent6">
              <a:lumMod val="20000"/>
              <a:lumOff val="80000"/>
            </a:schemeClr>
          </a:solidFill>
          <a:ln>
            <a:solidFill>
              <a:schemeClr val="tx1"/>
            </a:solidFill>
          </a:ln>
        </p:spPr>
        <p:txBody>
          <a:bodyPr wrap="square" rtlCol="0">
            <a:spAutoFit/>
          </a:bodyPr>
          <a:lstStyle/>
          <a:p>
            <a:r>
              <a:rPr lang="en-US" sz="2400" i="1" dirty="0">
                <a:effectLst>
                  <a:outerShdw blurRad="38100" dist="38100" dir="2700000" algn="tl">
                    <a:srgbClr val="000000">
                      <a:alpha val="43137"/>
                    </a:srgbClr>
                  </a:outerShdw>
                </a:effectLst>
              </a:rPr>
              <a:t>Before we get into cornea-based refractive surgeries, let’s take a look at </a:t>
            </a:r>
            <a:r>
              <a:rPr lang="en-US" sz="2400" i="1" dirty="0">
                <a:solidFill>
                  <a:srgbClr val="0000FF"/>
                </a:solidFill>
                <a:effectLst>
                  <a:outerShdw blurRad="38100" dist="38100" dir="2700000" algn="tl">
                    <a:srgbClr val="000000">
                      <a:alpha val="43137"/>
                    </a:srgbClr>
                  </a:outerShdw>
                </a:effectLst>
              </a:rPr>
              <a:t>corneal optics</a:t>
            </a:r>
          </a:p>
        </p:txBody>
      </p:sp>
    </p:spTree>
    <p:extLst>
      <p:ext uri="{BB962C8B-B14F-4D97-AF65-F5344CB8AC3E}">
        <p14:creationId xmlns:p14="http://schemas.microsoft.com/office/powerpoint/2010/main" val="1908269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1">
            <a:extLst>
              <a:ext uri="{FF2B5EF4-FFF2-40B4-BE49-F238E27FC236}">
                <a16:creationId xmlns:a16="http://schemas.microsoft.com/office/drawing/2014/main" id="{60BF9897-734A-4E5E-867C-7289084B10C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6EFD3D1-933F-474B-AC36-21876A0A653A}" type="slidenum">
              <a:rPr lang="en-US" altLang="en-US" sz="1000"/>
              <a:pPr>
                <a:spcBef>
                  <a:spcPct val="0"/>
                </a:spcBef>
                <a:buClrTx/>
                <a:buSzTx/>
                <a:buFontTx/>
                <a:buNone/>
              </a:pPr>
              <a:t>6</a:t>
            </a:fld>
            <a:endParaRPr lang="en-US" altLang="en-US" sz="1000"/>
          </a:p>
        </p:txBody>
      </p:sp>
      <p:sp>
        <p:nvSpPr>
          <p:cNvPr id="4" name="Rectangle 2">
            <a:extLst>
              <a:ext uri="{FF2B5EF4-FFF2-40B4-BE49-F238E27FC236}">
                <a16:creationId xmlns:a16="http://schemas.microsoft.com/office/drawing/2014/main" id="{84267927-5CCA-43C0-837E-00A898468450}"/>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3" name="TextBox 2">
            <a:extLst>
              <a:ext uri="{FF2B5EF4-FFF2-40B4-BE49-F238E27FC236}">
                <a16:creationId xmlns:a16="http://schemas.microsoft.com/office/drawing/2014/main" id="{0E0BDF35-5365-4B4A-84F5-7F701C1981A9}"/>
              </a:ext>
            </a:extLst>
          </p:cNvPr>
          <p:cNvSpPr txBox="1"/>
          <p:nvPr/>
        </p:nvSpPr>
        <p:spPr>
          <a:xfrm>
            <a:off x="285750" y="786849"/>
            <a:ext cx="8553450" cy="5632311"/>
          </a:xfrm>
          <a:prstGeom prst="rect">
            <a:avLst/>
          </a:prstGeom>
          <a:solidFill>
            <a:srgbClr val="FFFF9B"/>
          </a:solidFill>
        </p:spPr>
        <p:txBody>
          <a:bodyPr wrap="square" rtlCol="0">
            <a:spAutoFit/>
          </a:bodyPr>
          <a:lstStyle/>
          <a:p>
            <a:r>
              <a:rPr lang="en-US" sz="1500" dirty="0"/>
              <a:t>The goal of refractive surgery is deceptively straightforward and simple: To render the </a:t>
            </a:r>
            <a:r>
              <a:rPr lang="en-US" sz="1500" dirty="0" err="1"/>
              <a:t>pt</a:t>
            </a:r>
            <a:r>
              <a:rPr lang="en-US" sz="1500" dirty="0"/>
              <a:t> less reliant upon refractive accoutrements (</a:t>
            </a:r>
            <a:r>
              <a:rPr lang="en-US" sz="1500" dirty="0" err="1"/>
              <a:t>ie</a:t>
            </a:r>
            <a:r>
              <a:rPr lang="en-US" sz="1500" dirty="0"/>
              <a:t>, contacts and glasses). Ideally, a </a:t>
            </a:r>
            <a:r>
              <a:rPr lang="en-US" sz="1500" dirty="0" err="1"/>
              <a:t>pt</a:t>
            </a:r>
            <a:r>
              <a:rPr lang="en-US" sz="1500" dirty="0"/>
              <a:t> s/p refractive surgery would have 20/20 vision at </a:t>
            </a:r>
            <a:r>
              <a:rPr lang="en-US" sz="1500" i="1" dirty="0"/>
              <a:t>all</a:t>
            </a:r>
            <a:r>
              <a:rPr lang="en-US" sz="1500" dirty="0"/>
              <a:t> distances, under </a:t>
            </a:r>
            <a:r>
              <a:rPr lang="en-US" sz="1500" i="1" dirty="0"/>
              <a:t>any</a:t>
            </a:r>
            <a:r>
              <a:rPr lang="en-US" sz="1500" dirty="0"/>
              <a:t> lighting conditions, with </a:t>
            </a:r>
            <a:r>
              <a:rPr lang="en-US" sz="1500" i="1" dirty="0"/>
              <a:t>no</a:t>
            </a:r>
            <a:r>
              <a:rPr lang="en-US" sz="1500" dirty="0"/>
              <a:t> dysphotopsias (visual experiences that degrade vision quality), and with </a:t>
            </a:r>
            <a:r>
              <a:rPr lang="en-US" sz="1500" i="1" dirty="0"/>
              <a:t>no</a:t>
            </a:r>
            <a:r>
              <a:rPr lang="en-US" sz="1500" dirty="0"/>
              <a:t> risk of future negative repercussions vis a vis the long-term health and/or optical performance of the eye. Also ideally, the above could be achieved irrespective of pre-op refractive status and/or pre-existing ocular conditions. </a:t>
            </a:r>
          </a:p>
          <a:p>
            <a:endParaRPr lang="en-US" sz="1500" dirty="0">
              <a:solidFill>
                <a:srgbClr val="0000FF"/>
              </a:solidFill>
            </a:endParaRPr>
          </a:p>
          <a:p>
            <a:r>
              <a:rPr lang="en-US" sz="1500" dirty="0">
                <a:solidFill>
                  <a:srgbClr val="0000FF"/>
                </a:solidFill>
              </a:rPr>
              <a:t>Current technology is unable to meet this lofty ideal, and thus refractive surgery necessitates compromises and trade-offs; </a:t>
            </a:r>
            <a:r>
              <a:rPr lang="en-US" sz="1500" dirty="0" err="1">
                <a:solidFill>
                  <a:srgbClr val="0000FF"/>
                </a:solidFill>
              </a:rPr>
              <a:t>eg</a:t>
            </a:r>
            <a:r>
              <a:rPr lang="en-US" sz="1500" dirty="0">
                <a:solidFill>
                  <a:srgbClr val="0000FF"/>
                </a:solidFill>
              </a:rPr>
              <a:t>, If you </a:t>
            </a:r>
            <a:r>
              <a:rPr lang="en-US" sz="1500" i="1" dirty="0">
                <a:solidFill>
                  <a:srgbClr val="0000FF"/>
                </a:solidFill>
              </a:rPr>
              <a:t>had</a:t>
            </a:r>
            <a:r>
              <a:rPr lang="en-US" sz="1500" dirty="0">
                <a:solidFill>
                  <a:srgbClr val="0000FF"/>
                </a:solidFill>
              </a:rPr>
              <a:t> to pick one, would you rather be spectacle-free at distance, or near? Would it be acceptable if you only needed glasses in dimly-lit restaurants?    How bothersome would haloes around lights at night be? Because </a:t>
            </a:r>
            <a:r>
              <a:rPr lang="en-US" sz="1500" i="1" dirty="0">
                <a:solidFill>
                  <a:srgbClr val="0000FF"/>
                </a:solidFill>
              </a:rPr>
              <a:t>some</a:t>
            </a:r>
            <a:r>
              <a:rPr lang="en-US" sz="1500" dirty="0">
                <a:solidFill>
                  <a:srgbClr val="0000FF"/>
                </a:solidFill>
              </a:rPr>
              <a:t> aspect of the </a:t>
            </a:r>
            <a:r>
              <a:rPr lang="en-US" sz="1500" dirty="0" err="1">
                <a:solidFill>
                  <a:srgbClr val="0000FF"/>
                </a:solidFill>
              </a:rPr>
              <a:t>pt’s</a:t>
            </a:r>
            <a:r>
              <a:rPr lang="en-US" sz="1500" dirty="0">
                <a:solidFill>
                  <a:srgbClr val="0000FF"/>
                </a:solidFill>
              </a:rPr>
              <a:t> post-op visual life will be less than ideal, key to successful refractive surgery is 1) developing a solid understanding of the </a:t>
            </a:r>
            <a:r>
              <a:rPr lang="en-US" sz="1500" dirty="0" err="1">
                <a:solidFill>
                  <a:srgbClr val="0000FF"/>
                </a:solidFill>
              </a:rPr>
              <a:t>pt’s</a:t>
            </a:r>
            <a:r>
              <a:rPr lang="en-US" sz="1500" dirty="0">
                <a:solidFill>
                  <a:srgbClr val="0000FF"/>
                </a:solidFill>
              </a:rPr>
              <a:t> visual preferences and requirements, and 2) communicating effectively with the </a:t>
            </a:r>
            <a:r>
              <a:rPr lang="en-US" sz="1500" dirty="0" err="1">
                <a:solidFill>
                  <a:srgbClr val="0000FF"/>
                </a:solidFill>
              </a:rPr>
              <a:t>pt</a:t>
            </a:r>
            <a:r>
              <a:rPr lang="en-US" sz="1500" dirty="0">
                <a:solidFill>
                  <a:srgbClr val="0000FF"/>
                </a:solidFill>
              </a:rPr>
              <a:t> regarding what her post-op visual life will be; </a:t>
            </a:r>
            <a:r>
              <a:rPr lang="en-US" sz="1500" dirty="0" err="1">
                <a:solidFill>
                  <a:srgbClr val="0000FF"/>
                </a:solidFill>
              </a:rPr>
              <a:t>ie</a:t>
            </a:r>
            <a:r>
              <a:rPr lang="en-US" sz="1500" dirty="0">
                <a:solidFill>
                  <a:srgbClr val="0000FF"/>
                </a:solidFill>
              </a:rPr>
              <a:t>, establishing expectations that are realistic and achievable. </a:t>
            </a:r>
            <a:r>
              <a:rPr lang="en-US" sz="1500" dirty="0"/>
              <a:t>Further, the surgeon must have a refined eye (ahem) for recognizing pre-existing ocular conditions that render the </a:t>
            </a:r>
            <a:r>
              <a:rPr lang="en-US" sz="1500" dirty="0" err="1"/>
              <a:t>pt</a:t>
            </a:r>
            <a:r>
              <a:rPr lang="en-US" sz="1500" dirty="0"/>
              <a:t> a poor surgical candidate (or increase the risk of complications down the road).</a:t>
            </a:r>
          </a:p>
          <a:p>
            <a:endParaRPr lang="en-US" sz="1500" dirty="0"/>
          </a:p>
          <a:p>
            <a:r>
              <a:rPr lang="en-US" sz="1500" dirty="0">
                <a:solidFill>
                  <a:srgbClr val="0000FF"/>
                </a:solidFill>
              </a:rPr>
              <a:t>Just as the goal of refractive surgery is simple, so too is its organization. Broadly speaking, there are but two types of surgery: </a:t>
            </a:r>
            <a:r>
              <a:rPr lang="en-US" sz="1500" b="1" dirty="0">
                <a:solidFill>
                  <a:srgbClr val="0000FF"/>
                </a:solidFill>
              </a:rPr>
              <a:t>Corneal </a:t>
            </a:r>
            <a:r>
              <a:rPr lang="en-US" sz="1500" dirty="0">
                <a:solidFill>
                  <a:srgbClr val="0000FF"/>
                </a:solidFill>
              </a:rPr>
              <a:t>and</a:t>
            </a:r>
            <a:r>
              <a:rPr lang="en-US" sz="1500" b="1" dirty="0">
                <a:solidFill>
                  <a:srgbClr val="0000FF"/>
                </a:solidFill>
              </a:rPr>
              <a:t> intraocular</a:t>
            </a:r>
            <a:r>
              <a:rPr lang="en-US" sz="1500" dirty="0">
                <a:solidFill>
                  <a:srgbClr val="0000FF"/>
                </a:solidFill>
              </a:rPr>
              <a:t>. </a:t>
            </a:r>
            <a:r>
              <a:rPr lang="en-US" sz="1500" dirty="0"/>
              <a:t>Corneal (aka </a:t>
            </a:r>
            <a:r>
              <a:rPr lang="en-US" sz="1500" i="1" dirty="0" err="1"/>
              <a:t>keratorefractive</a:t>
            </a:r>
            <a:r>
              <a:rPr lang="en-US" sz="1500" dirty="0"/>
              <a:t>) procedures work by reshaping the cornea to offset the native refractive error of the eye; there are a plethora of techniques and technologies for doing this. </a:t>
            </a:r>
            <a:r>
              <a:rPr lang="en-US" sz="1500" dirty="0">
                <a:solidFill>
                  <a:srgbClr val="0000FF"/>
                </a:solidFill>
              </a:rPr>
              <a:t>In contrast, </a:t>
            </a:r>
            <a:r>
              <a:rPr lang="en-US" sz="1500" i="1" dirty="0">
                <a:solidFill>
                  <a:srgbClr val="0000FF"/>
                </a:solidFill>
              </a:rPr>
              <a:t>intraocular procedures </a:t>
            </a:r>
            <a:r>
              <a:rPr lang="en-US" sz="1500" dirty="0">
                <a:solidFill>
                  <a:srgbClr val="0000FF"/>
                </a:solidFill>
              </a:rPr>
              <a:t>are more limited in their variety: They involve either replacing the native lens with an IOL, or placing in the anterior chamber an accessory IOL that offsets the eye’s native refractive error. </a:t>
            </a:r>
          </a:p>
        </p:txBody>
      </p:sp>
    </p:spTree>
    <p:extLst>
      <p:ext uri="{BB962C8B-B14F-4D97-AF65-F5344CB8AC3E}">
        <p14:creationId xmlns:p14="http://schemas.microsoft.com/office/powerpoint/2010/main" val="42229951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a:extLst>
              <a:ext uri="{FF2B5EF4-FFF2-40B4-BE49-F238E27FC236}">
                <a16:creationId xmlns:a16="http://schemas.microsoft.com/office/drawing/2014/main" id="{8E449B11-9E00-475E-8E0F-4A3F7E3243DF}"/>
              </a:ext>
            </a:extLst>
          </p:cNvPr>
          <p:cNvSpPr>
            <a:spLocks noChangeArrowheads="1"/>
          </p:cNvSpPr>
          <p:nvPr/>
        </p:nvSpPr>
        <p:spPr bwMode="auto">
          <a:xfrm>
            <a:off x="3505200" y="1219200"/>
            <a:ext cx="4572000" cy="4800600"/>
          </a:xfrm>
          <a:prstGeom prst="ellipse">
            <a:avLst/>
          </a:prstGeom>
          <a:solidFill>
            <a:schemeClr val="accent1">
              <a:lumMod val="60000"/>
              <a:lumOff val="40000"/>
            </a:schemeClr>
          </a:solidFill>
          <a:ln w="9525">
            <a:solidFill>
              <a:schemeClr val="tx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p>
        </p:txBody>
      </p:sp>
      <p:sp>
        <p:nvSpPr>
          <p:cNvPr id="14343" name="Rectangle 8">
            <a:extLst>
              <a:ext uri="{FF2B5EF4-FFF2-40B4-BE49-F238E27FC236}">
                <a16:creationId xmlns:a16="http://schemas.microsoft.com/office/drawing/2014/main" id="{96CCF41B-19DE-4CAC-B5A6-A015800BBCA2}"/>
              </a:ext>
            </a:extLst>
          </p:cNvPr>
          <p:cNvSpPr>
            <a:spLocks noChangeArrowheads="1"/>
          </p:cNvSpPr>
          <p:nvPr/>
        </p:nvSpPr>
        <p:spPr bwMode="auto">
          <a:xfrm>
            <a:off x="3886200" y="2362200"/>
            <a:ext cx="838200" cy="2438400"/>
          </a:xfrm>
          <a:prstGeom prst="rect">
            <a:avLst/>
          </a:prstGeom>
          <a:solidFill>
            <a:schemeClr val="accent1">
              <a:lumMod val="60000"/>
              <a:lumOff val="40000"/>
            </a:schemeClr>
          </a:solidFill>
          <a:ln w="2857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352" name="Slide Number Placeholder 1">
            <a:extLst>
              <a:ext uri="{FF2B5EF4-FFF2-40B4-BE49-F238E27FC236}">
                <a16:creationId xmlns:a16="http://schemas.microsoft.com/office/drawing/2014/main" id="{AF73B723-86C5-4A2C-8664-D0C8E464ADC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0D33F2-BC7D-4C65-9A59-A1E73FE501FB}" type="slidenum">
              <a:rPr lang="en-US" altLang="en-US" sz="1000" smtClean="0"/>
              <a:pPr>
                <a:spcBef>
                  <a:spcPct val="0"/>
                </a:spcBef>
                <a:buClrTx/>
                <a:buSzTx/>
                <a:buFontTx/>
                <a:buNone/>
              </a:pPr>
              <a:t>60</a:t>
            </a:fld>
            <a:endParaRPr lang="en-US" altLang="en-US" sz="1000"/>
          </a:p>
        </p:txBody>
      </p:sp>
      <p:sp>
        <p:nvSpPr>
          <p:cNvPr id="14339" name="Oval 3">
            <a:extLst>
              <a:ext uri="{FF2B5EF4-FFF2-40B4-BE49-F238E27FC236}">
                <a16:creationId xmlns:a16="http://schemas.microsoft.com/office/drawing/2014/main" id="{87C847FA-E61E-46DF-B40A-BF0D08C914A8}"/>
              </a:ext>
            </a:extLst>
          </p:cNvPr>
          <p:cNvSpPr>
            <a:spLocks noChangeArrowheads="1"/>
          </p:cNvSpPr>
          <p:nvPr/>
        </p:nvSpPr>
        <p:spPr bwMode="auto">
          <a:xfrm>
            <a:off x="4191000" y="1676400"/>
            <a:ext cx="4191000" cy="3886200"/>
          </a:xfrm>
          <a:prstGeom prst="ellipse">
            <a:avLst/>
          </a:prstGeom>
          <a:solidFill>
            <a:schemeClr val="bg1"/>
          </a:solidFill>
          <a:ln w="9525">
            <a:solidFill>
              <a:schemeClr val="tx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dirty="0"/>
          </a:p>
        </p:txBody>
      </p:sp>
      <p:sp>
        <p:nvSpPr>
          <p:cNvPr id="14340" name="Rectangle 4">
            <a:extLst>
              <a:ext uri="{FF2B5EF4-FFF2-40B4-BE49-F238E27FC236}">
                <a16:creationId xmlns:a16="http://schemas.microsoft.com/office/drawing/2014/main" id="{9F57ECBA-52E5-48F8-A6A5-C5EBD918ADC4}"/>
              </a:ext>
            </a:extLst>
          </p:cNvPr>
          <p:cNvSpPr>
            <a:spLocks noChangeArrowheads="1"/>
          </p:cNvSpPr>
          <p:nvPr/>
        </p:nvSpPr>
        <p:spPr bwMode="auto">
          <a:xfrm>
            <a:off x="5638800" y="457200"/>
            <a:ext cx="2209795" cy="563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p>
        </p:txBody>
      </p:sp>
      <p:sp>
        <p:nvSpPr>
          <p:cNvPr id="20" name="Chord 19">
            <a:extLst>
              <a:ext uri="{FF2B5EF4-FFF2-40B4-BE49-F238E27FC236}">
                <a16:creationId xmlns:a16="http://schemas.microsoft.com/office/drawing/2014/main" id="{FEB5AC8D-C4BC-4361-90A7-2B6D548D32EE}"/>
              </a:ext>
            </a:extLst>
          </p:cNvPr>
          <p:cNvSpPr/>
          <p:nvPr/>
        </p:nvSpPr>
        <p:spPr>
          <a:xfrm>
            <a:off x="3506374" y="2384437"/>
            <a:ext cx="684626" cy="2416161"/>
          </a:xfrm>
          <a:prstGeom prst="chord">
            <a:avLst>
              <a:gd name="adj1" fmla="val 5334173"/>
              <a:gd name="adj2" fmla="val 16324565"/>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3A5FAFE-4832-4F0C-814C-9EF5896A14DB}"/>
              </a:ext>
            </a:extLst>
          </p:cNvPr>
          <p:cNvSpPr/>
          <p:nvPr/>
        </p:nvSpPr>
        <p:spPr>
          <a:xfrm>
            <a:off x="7391400" y="2133600"/>
            <a:ext cx="1217612" cy="2971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5C25D9CF-F3E8-46E4-85C8-6E74807ADD66}"/>
              </a:ext>
            </a:extLst>
          </p:cNvPr>
          <p:cNvSpPr/>
          <p:nvPr/>
        </p:nvSpPr>
        <p:spPr>
          <a:xfrm>
            <a:off x="3810000" y="2362200"/>
            <a:ext cx="152395" cy="243839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049F4BE-0823-49FA-88DD-BF8AC25FFF9F}"/>
              </a:ext>
            </a:extLst>
          </p:cNvPr>
          <p:cNvSpPr txBox="1"/>
          <p:nvPr/>
        </p:nvSpPr>
        <p:spPr>
          <a:xfrm>
            <a:off x="914400" y="811497"/>
            <a:ext cx="6991349" cy="830997"/>
          </a:xfrm>
          <a:prstGeom prst="rect">
            <a:avLst/>
          </a:prstGeom>
          <a:solidFill>
            <a:srgbClr val="99FF99"/>
          </a:solidFill>
        </p:spPr>
        <p:txBody>
          <a:bodyPr wrap="square" rtlCol="0">
            <a:spAutoFit/>
          </a:bodyPr>
          <a:lstStyle/>
          <a:p>
            <a:r>
              <a:rPr lang="en-US" altLang="en-US" sz="1600" dirty="0"/>
              <a:t>The shape of the human cornea is </a:t>
            </a:r>
            <a:r>
              <a:rPr lang="en-US" altLang="en-US" sz="1600" i="1" dirty="0"/>
              <a:t>prolate</a:t>
            </a:r>
            <a:r>
              <a:rPr lang="en-US" altLang="en-US" sz="1600" dirty="0"/>
              <a:t>, meaning the   central   portion is steeper (</a:t>
            </a:r>
            <a:r>
              <a:rPr lang="en-US" altLang="en-US" sz="1600" dirty="0" err="1"/>
              <a:t>ie</a:t>
            </a:r>
            <a:r>
              <a:rPr lang="en-US" altLang="en-US" sz="1600" dirty="0"/>
              <a:t>, has a shorter radius of curvature) than the peripheral portion. </a:t>
            </a:r>
            <a:r>
              <a:rPr lang="en-US" altLang="en-US" sz="1600" dirty="0">
                <a:solidFill>
                  <a:srgbClr val="99FF99"/>
                </a:solidFill>
              </a:rPr>
              <a:t>On average, the central cornea is about  3-4D  steeper than the periphery. </a:t>
            </a:r>
            <a:endParaRPr lang="en-US" sz="1600" dirty="0">
              <a:solidFill>
                <a:srgbClr val="99FF99"/>
              </a:solidFill>
            </a:endParaRPr>
          </a:p>
        </p:txBody>
      </p:sp>
      <p:sp>
        <p:nvSpPr>
          <p:cNvPr id="12" name="Rectangle 2">
            <a:extLst>
              <a:ext uri="{FF2B5EF4-FFF2-40B4-BE49-F238E27FC236}">
                <a16:creationId xmlns:a16="http://schemas.microsoft.com/office/drawing/2014/main" id="{38AEBBDD-3DED-4517-B409-27DFE3FDCF53}"/>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3" name="Rectangle 2">
            <a:extLst>
              <a:ext uri="{FF2B5EF4-FFF2-40B4-BE49-F238E27FC236}">
                <a16:creationId xmlns:a16="http://schemas.microsoft.com/office/drawing/2014/main" id="{D7870C7D-73D7-4216-A3C5-264C2CFB8C89}"/>
              </a:ext>
            </a:extLst>
          </p:cNvPr>
          <p:cNvSpPr/>
          <p:nvPr/>
        </p:nvSpPr>
        <p:spPr>
          <a:xfrm>
            <a:off x="5922062" y="1143000"/>
            <a:ext cx="935938" cy="2772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central vs peripheral</a:t>
            </a:r>
          </a:p>
        </p:txBody>
      </p:sp>
      <p:sp>
        <p:nvSpPr>
          <p:cNvPr id="13" name="Rectangle 12">
            <a:extLst>
              <a:ext uri="{FF2B5EF4-FFF2-40B4-BE49-F238E27FC236}">
                <a16:creationId xmlns:a16="http://schemas.microsoft.com/office/drawing/2014/main" id="{950F78D4-409F-47E4-B734-82DC7E051303}"/>
              </a:ext>
            </a:extLst>
          </p:cNvPr>
          <p:cNvSpPr/>
          <p:nvPr/>
        </p:nvSpPr>
        <p:spPr>
          <a:xfrm>
            <a:off x="6056243" y="821635"/>
            <a:ext cx="862215" cy="298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central vs peripheral</a:t>
            </a:r>
          </a:p>
        </p:txBody>
      </p:sp>
    </p:spTree>
    <p:extLst>
      <p:ext uri="{BB962C8B-B14F-4D97-AF65-F5344CB8AC3E}">
        <p14:creationId xmlns:p14="http://schemas.microsoft.com/office/powerpoint/2010/main" val="24512334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a:extLst>
              <a:ext uri="{FF2B5EF4-FFF2-40B4-BE49-F238E27FC236}">
                <a16:creationId xmlns:a16="http://schemas.microsoft.com/office/drawing/2014/main" id="{8E449B11-9E00-475E-8E0F-4A3F7E3243DF}"/>
              </a:ext>
            </a:extLst>
          </p:cNvPr>
          <p:cNvSpPr>
            <a:spLocks noChangeArrowheads="1"/>
          </p:cNvSpPr>
          <p:nvPr/>
        </p:nvSpPr>
        <p:spPr bwMode="auto">
          <a:xfrm>
            <a:off x="3505200" y="1219200"/>
            <a:ext cx="4572000" cy="4800600"/>
          </a:xfrm>
          <a:prstGeom prst="ellipse">
            <a:avLst/>
          </a:prstGeom>
          <a:solidFill>
            <a:schemeClr val="accent1">
              <a:lumMod val="60000"/>
              <a:lumOff val="40000"/>
            </a:schemeClr>
          </a:solidFill>
          <a:ln w="9525">
            <a:solidFill>
              <a:schemeClr val="tx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p>
        </p:txBody>
      </p:sp>
      <p:sp>
        <p:nvSpPr>
          <p:cNvPr id="14343" name="Rectangle 8">
            <a:extLst>
              <a:ext uri="{FF2B5EF4-FFF2-40B4-BE49-F238E27FC236}">
                <a16:creationId xmlns:a16="http://schemas.microsoft.com/office/drawing/2014/main" id="{96CCF41B-19DE-4CAC-B5A6-A015800BBCA2}"/>
              </a:ext>
            </a:extLst>
          </p:cNvPr>
          <p:cNvSpPr>
            <a:spLocks noChangeArrowheads="1"/>
          </p:cNvSpPr>
          <p:nvPr/>
        </p:nvSpPr>
        <p:spPr bwMode="auto">
          <a:xfrm>
            <a:off x="3886200" y="2362200"/>
            <a:ext cx="838200" cy="2438400"/>
          </a:xfrm>
          <a:prstGeom prst="rect">
            <a:avLst/>
          </a:prstGeom>
          <a:solidFill>
            <a:schemeClr val="accent1">
              <a:lumMod val="60000"/>
              <a:lumOff val="40000"/>
            </a:schemeClr>
          </a:solidFill>
          <a:ln w="2857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352" name="Slide Number Placeholder 1">
            <a:extLst>
              <a:ext uri="{FF2B5EF4-FFF2-40B4-BE49-F238E27FC236}">
                <a16:creationId xmlns:a16="http://schemas.microsoft.com/office/drawing/2014/main" id="{AF73B723-86C5-4A2C-8664-D0C8E464ADC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0D33F2-BC7D-4C65-9A59-A1E73FE501FB}" type="slidenum">
              <a:rPr lang="en-US" altLang="en-US" sz="1000" smtClean="0"/>
              <a:pPr>
                <a:spcBef>
                  <a:spcPct val="0"/>
                </a:spcBef>
                <a:buClrTx/>
                <a:buSzTx/>
                <a:buFontTx/>
                <a:buNone/>
              </a:pPr>
              <a:t>61</a:t>
            </a:fld>
            <a:endParaRPr lang="en-US" altLang="en-US" sz="1000"/>
          </a:p>
        </p:txBody>
      </p:sp>
      <p:sp>
        <p:nvSpPr>
          <p:cNvPr id="14339" name="Oval 3">
            <a:extLst>
              <a:ext uri="{FF2B5EF4-FFF2-40B4-BE49-F238E27FC236}">
                <a16:creationId xmlns:a16="http://schemas.microsoft.com/office/drawing/2014/main" id="{87C847FA-E61E-46DF-B40A-BF0D08C914A8}"/>
              </a:ext>
            </a:extLst>
          </p:cNvPr>
          <p:cNvSpPr>
            <a:spLocks noChangeArrowheads="1"/>
          </p:cNvSpPr>
          <p:nvPr/>
        </p:nvSpPr>
        <p:spPr bwMode="auto">
          <a:xfrm>
            <a:off x="4191000" y="1676400"/>
            <a:ext cx="4191000" cy="3886200"/>
          </a:xfrm>
          <a:prstGeom prst="ellipse">
            <a:avLst/>
          </a:prstGeom>
          <a:solidFill>
            <a:schemeClr val="bg1"/>
          </a:solidFill>
          <a:ln w="9525">
            <a:solidFill>
              <a:schemeClr val="tx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dirty="0"/>
          </a:p>
        </p:txBody>
      </p:sp>
      <p:sp>
        <p:nvSpPr>
          <p:cNvPr id="14340" name="Rectangle 4">
            <a:extLst>
              <a:ext uri="{FF2B5EF4-FFF2-40B4-BE49-F238E27FC236}">
                <a16:creationId xmlns:a16="http://schemas.microsoft.com/office/drawing/2014/main" id="{9F57ECBA-52E5-48F8-A6A5-C5EBD918ADC4}"/>
              </a:ext>
            </a:extLst>
          </p:cNvPr>
          <p:cNvSpPr>
            <a:spLocks noChangeArrowheads="1"/>
          </p:cNvSpPr>
          <p:nvPr/>
        </p:nvSpPr>
        <p:spPr bwMode="auto">
          <a:xfrm>
            <a:off x="5638800" y="457200"/>
            <a:ext cx="2209795" cy="563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p>
        </p:txBody>
      </p:sp>
      <p:sp>
        <p:nvSpPr>
          <p:cNvPr id="20" name="Chord 19">
            <a:extLst>
              <a:ext uri="{FF2B5EF4-FFF2-40B4-BE49-F238E27FC236}">
                <a16:creationId xmlns:a16="http://schemas.microsoft.com/office/drawing/2014/main" id="{FEB5AC8D-C4BC-4361-90A7-2B6D548D32EE}"/>
              </a:ext>
            </a:extLst>
          </p:cNvPr>
          <p:cNvSpPr/>
          <p:nvPr/>
        </p:nvSpPr>
        <p:spPr>
          <a:xfrm>
            <a:off x="3506374" y="2384437"/>
            <a:ext cx="684626" cy="2416161"/>
          </a:xfrm>
          <a:prstGeom prst="chord">
            <a:avLst>
              <a:gd name="adj1" fmla="val 5334173"/>
              <a:gd name="adj2" fmla="val 16324565"/>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3A5FAFE-4832-4F0C-814C-9EF5896A14DB}"/>
              </a:ext>
            </a:extLst>
          </p:cNvPr>
          <p:cNvSpPr/>
          <p:nvPr/>
        </p:nvSpPr>
        <p:spPr>
          <a:xfrm>
            <a:off x="7391400" y="2133600"/>
            <a:ext cx="1217612" cy="2971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5C25D9CF-F3E8-46E4-85C8-6E74807ADD66}"/>
              </a:ext>
            </a:extLst>
          </p:cNvPr>
          <p:cNvSpPr/>
          <p:nvPr/>
        </p:nvSpPr>
        <p:spPr>
          <a:xfrm>
            <a:off x="3810000" y="2362200"/>
            <a:ext cx="152395" cy="243839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049F4BE-0823-49FA-88DD-BF8AC25FFF9F}"/>
              </a:ext>
            </a:extLst>
          </p:cNvPr>
          <p:cNvSpPr txBox="1"/>
          <p:nvPr/>
        </p:nvSpPr>
        <p:spPr>
          <a:xfrm>
            <a:off x="914400" y="811497"/>
            <a:ext cx="6991349" cy="830997"/>
          </a:xfrm>
          <a:prstGeom prst="rect">
            <a:avLst/>
          </a:prstGeom>
          <a:solidFill>
            <a:srgbClr val="99FF99"/>
          </a:solidFill>
        </p:spPr>
        <p:txBody>
          <a:bodyPr wrap="square" rtlCol="0">
            <a:spAutoFit/>
          </a:bodyPr>
          <a:lstStyle/>
          <a:p>
            <a:r>
              <a:rPr lang="en-US" altLang="en-US" sz="1600" dirty="0"/>
              <a:t>The shape of the human cornea is </a:t>
            </a:r>
            <a:r>
              <a:rPr lang="en-US" altLang="en-US" sz="1600" i="1" dirty="0"/>
              <a:t>prolate</a:t>
            </a:r>
            <a:r>
              <a:rPr lang="en-US" altLang="en-US" sz="1600" dirty="0"/>
              <a:t>, meaning the   central   portion is steeper (</a:t>
            </a:r>
            <a:r>
              <a:rPr lang="en-US" altLang="en-US" sz="1600" dirty="0" err="1"/>
              <a:t>ie</a:t>
            </a:r>
            <a:r>
              <a:rPr lang="en-US" altLang="en-US" sz="1600" dirty="0"/>
              <a:t>, has a shorter radius of curvature) than the peripheral portion. </a:t>
            </a:r>
            <a:r>
              <a:rPr lang="en-US" altLang="en-US" sz="1600" dirty="0">
                <a:solidFill>
                  <a:srgbClr val="99FF99"/>
                </a:solidFill>
              </a:rPr>
              <a:t>On average, the central cornea is about  3-4D  steeper than the periphery. </a:t>
            </a:r>
            <a:endParaRPr lang="en-US" sz="1600" dirty="0">
              <a:solidFill>
                <a:srgbClr val="99FF99"/>
              </a:solidFill>
            </a:endParaRPr>
          </a:p>
        </p:txBody>
      </p:sp>
      <p:sp>
        <p:nvSpPr>
          <p:cNvPr id="12" name="Rectangle 2">
            <a:extLst>
              <a:ext uri="{FF2B5EF4-FFF2-40B4-BE49-F238E27FC236}">
                <a16:creationId xmlns:a16="http://schemas.microsoft.com/office/drawing/2014/main" id="{38AEBBDD-3DED-4517-B409-27DFE3FDCF53}"/>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Tree>
    <p:extLst>
      <p:ext uri="{BB962C8B-B14F-4D97-AF65-F5344CB8AC3E}">
        <p14:creationId xmlns:p14="http://schemas.microsoft.com/office/powerpoint/2010/main" val="33013096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a:extLst>
              <a:ext uri="{FF2B5EF4-FFF2-40B4-BE49-F238E27FC236}">
                <a16:creationId xmlns:a16="http://schemas.microsoft.com/office/drawing/2014/main" id="{8E449B11-9E00-475E-8E0F-4A3F7E3243DF}"/>
              </a:ext>
            </a:extLst>
          </p:cNvPr>
          <p:cNvSpPr>
            <a:spLocks noChangeArrowheads="1"/>
          </p:cNvSpPr>
          <p:nvPr/>
        </p:nvSpPr>
        <p:spPr bwMode="auto">
          <a:xfrm>
            <a:off x="3505200" y="1219200"/>
            <a:ext cx="4572000" cy="4800600"/>
          </a:xfrm>
          <a:prstGeom prst="ellipse">
            <a:avLst/>
          </a:prstGeom>
          <a:solidFill>
            <a:schemeClr val="accent1">
              <a:lumMod val="60000"/>
              <a:lumOff val="40000"/>
            </a:schemeClr>
          </a:solidFill>
          <a:ln w="9525">
            <a:solidFill>
              <a:schemeClr val="tx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p>
        </p:txBody>
      </p:sp>
      <p:sp>
        <p:nvSpPr>
          <p:cNvPr id="14343" name="Rectangle 8">
            <a:extLst>
              <a:ext uri="{FF2B5EF4-FFF2-40B4-BE49-F238E27FC236}">
                <a16:creationId xmlns:a16="http://schemas.microsoft.com/office/drawing/2014/main" id="{96CCF41B-19DE-4CAC-B5A6-A015800BBCA2}"/>
              </a:ext>
            </a:extLst>
          </p:cNvPr>
          <p:cNvSpPr>
            <a:spLocks noChangeArrowheads="1"/>
          </p:cNvSpPr>
          <p:nvPr/>
        </p:nvSpPr>
        <p:spPr bwMode="auto">
          <a:xfrm>
            <a:off x="3886200" y="2362200"/>
            <a:ext cx="838200" cy="2438400"/>
          </a:xfrm>
          <a:prstGeom prst="rect">
            <a:avLst/>
          </a:prstGeom>
          <a:solidFill>
            <a:schemeClr val="accent1">
              <a:lumMod val="60000"/>
              <a:lumOff val="40000"/>
            </a:schemeClr>
          </a:solidFill>
          <a:ln w="2857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352" name="Slide Number Placeholder 1">
            <a:extLst>
              <a:ext uri="{FF2B5EF4-FFF2-40B4-BE49-F238E27FC236}">
                <a16:creationId xmlns:a16="http://schemas.microsoft.com/office/drawing/2014/main" id="{AF73B723-86C5-4A2C-8664-D0C8E464ADC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0D33F2-BC7D-4C65-9A59-A1E73FE501FB}" type="slidenum">
              <a:rPr lang="en-US" altLang="en-US" sz="1000" smtClean="0"/>
              <a:pPr>
                <a:spcBef>
                  <a:spcPct val="0"/>
                </a:spcBef>
                <a:buClrTx/>
                <a:buSzTx/>
                <a:buFontTx/>
                <a:buNone/>
              </a:pPr>
              <a:t>62</a:t>
            </a:fld>
            <a:endParaRPr lang="en-US" altLang="en-US" sz="1000"/>
          </a:p>
        </p:txBody>
      </p:sp>
      <p:sp>
        <p:nvSpPr>
          <p:cNvPr id="14339" name="Oval 3">
            <a:extLst>
              <a:ext uri="{FF2B5EF4-FFF2-40B4-BE49-F238E27FC236}">
                <a16:creationId xmlns:a16="http://schemas.microsoft.com/office/drawing/2014/main" id="{87C847FA-E61E-46DF-B40A-BF0D08C914A8}"/>
              </a:ext>
            </a:extLst>
          </p:cNvPr>
          <p:cNvSpPr>
            <a:spLocks noChangeArrowheads="1"/>
          </p:cNvSpPr>
          <p:nvPr/>
        </p:nvSpPr>
        <p:spPr bwMode="auto">
          <a:xfrm>
            <a:off x="4191000" y="1676400"/>
            <a:ext cx="4191000" cy="3886200"/>
          </a:xfrm>
          <a:prstGeom prst="ellipse">
            <a:avLst/>
          </a:prstGeom>
          <a:solidFill>
            <a:schemeClr val="bg1"/>
          </a:solidFill>
          <a:ln w="9525">
            <a:solidFill>
              <a:schemeClr val="tx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dirty="0"/>
          </a:p>
        </p:txBody>
      </p:sp>
      <p:sp>
        <p:nvSpPr>
          <p:cNvPr id="14340" name="Rectangle 4">
            <a:extLst>
              <a:ext uri="{FF2B5EF4-FFF2-40B4-BE49-F238E27FC236}">
                <a16:creationId xmlns:a16="http://schemas.microsoft.com/office/drawing/2014/main" id="{9F57ECBA-52E5-48F8-A6A5-C5EBD918ADC4}"/>
              </a:ext>
            </a:extLst>
          </p:cNvPr>
          <p:cNvSpPr>
            <a:spLocks noChangeArrowheads="1"/>
          </p:cNvSpPr>
          <p:nvPr/>
        </p:nvSpPr>
        <p:spPr bwMode="auto">
          <a:xfrm>
            <a:off x="5638800" y="457200"/>
            <a:ext cx="2209795" cy="563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p>
        </p:txBody>
      </p:sp>
      <p:sp>
        <p:nvSpPr>
          <p:cNvPr id="20" name="Chord 19">
            <a:extLst>
              <a:ext uri="{FF2B5EF4-FFF2-40B4-BE49-F238E27FC236}">
                <a16:creationId xmlns:a16="http://schemas.microsoft.com/office/drawing/2014/main" id="{FEB5AC8D-C4BC-4361-90A7-2B6D548D32EE}"/>
              </a:ext>
            </a:extLst>
          </p:cNvPr>
          <p:cNvSpPr/>
          <p:nvPr/>
        </p:nvSpPr>
        <p:spPr>
          <a:xfrm>
            <a:off x="3506374" y="2384437"/>
            <a:ext cx="684626" cy="2416161"/>
          </a:xfrm>
          <a:prstGeom prst="chord">
            <a:avLst>
              <a:gd name="adj1" fmla="val 5334173"/>
              <a:gd name="adj2" fmla="val 16324565"/>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3A5FAFE-4832-4F0C-814C-9EF5896A14DB}"/>
              </a:ext>
            </a:extLst>
          </p:cNvPr>
          <p:cNvSpPr/>
          <p:nvPr/>
        </p:nvSpPr>
        <p:spPr>
          <a:xfrm>
            <a:off x="7391400" y="2133600"/>
            <a:ext cx="1217612" cy="2971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5C25D9CF-F3E8-46E4-85C8-6E74807ADD66}"/>
              </a:ext>
            </a:extLst>
          </p:cNvPr>
          <p:cNvSpPr/>
          <p:nvPr/>
        </p:nvSpPr>
        <p:spPr>
          <a:xfrm>
            <a:off x="3810000" y="2362200"/>
            <a:ext cx="152395" cy="243839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049F4BE-0823-49FA-88DD-BF8AC25FFF9F}"/>
              </a:ext>
            </a:extLst>
          </p:cNvPr>
          <p:cNvSpPr txBox="1"/>
          <p:nvPr/>
        </p:nvSpPr>
        <p:spPr>
          <a:xfrm>
            <a:off x="914400" y="811497"/>
            <a:ext cx="6991349" cy="830997"/>
          </a:xfrm>
          <a:prstGeom prst="rect">
            <a:avLst/>
          </a:prstGeom>
          <a:solidFill>
            <a:srgbClr val="99FF99"/>
          </a:solidFill>
        </p:spPr>
        <p:txBody>
          <a:bodyPr wrap="square" rtlCol="0">
            <a:spAutoFit/>
          </a:bodyPr>
          <a:lstStyle/>
          <a:p>
            <a:r>
              <a:rPr lang="en-US" altLang="en-US" sz="1600" dirty="0"/>
              <a:t>The shape of the human cornea is </a:t>
            </a:r>
            <a:r>
              <a:rPr lang="en-US" altLang="en-US" sz="1600" i="1" dirty="0"/>
              <a:t>prolate</a:t>
            </a:r>
            <a:r>
              <a:rPr lang="en-US" altLang="en-US" sz="1600" dirty="0"/>
              <a:t>, meaning the   central   portion is steeper (</a:t>
            </a:r>
            <a:r>
              <a:rPr lang="en-US" altLang="en-US" sz="1600" dirty="0" err="1"/>
              <a:t>ie</a:t>
            </a:r>
            <a:r>
              <a:rPr lang="en-US" altLang="en-US" sz="1600" dirty="0"/>
              <a:t>, has a shorter radius of curvature) than the peripheral portion. </a:t>
            </a:r>
            <a:r>
              <a:rPr lang="en-US" altLang="en-US" sz="1600" dirty="0">
                <a:solidFill>
                  <a:srgbClr val="0000FF"/>
                </a:solidFill>
              </a:rPr>
              <a:t>On average, the central cornea is about  3-4D  steeper than the periphery. </a:t>
            </a:r>
            <a:endParaRPr lang="en-US" sz="1600" dirty="0">
              <a:solidFill>
                <a:srgbClr val="0000FF"/>
              </a:solidFill>
            </a:endParaRPr>
          </a:p>
        </p:txBody>
      </p:sp>
      <p:sp>
        <p:nvSpPr>
          <p:cNvPr id="12" name="Rectangle 2">
            <a:extLst>
              <a:ext uri="{FF2B5EF4-FFF2-40B4-BE49-F238E27FC236}">
                <a16:creationId xmlns:a16="http://schemas.microsoft.com/office/drawing/2014/main" id="{38AEBBDD-3DED-4517-B409-27DFE3FDCF53}"/>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Tree>
    <p:extLst>
      <p:ext uri="{BB962C8B-B14F-4D97-AF65-F5344CB8AC3E}">
        <p14:creationId xmlns:p14="http://schemas.microsoft.com/office/powerpoint/2010/main" val="32666981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2" name="Slide Number Placeholder 1">
            <a:extLst>
              <a:ext uri="{FF2B5EF4-FFF2-40B4-BE49-F238E27FC236}">
                <a16:creationId xmlns:a16="http://schemas.microsoft.com/office/drawing/2014/main" id="{AF73B723-86C5-4A2C-8664-D0C8E464ADC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0D33F2-BC7D-4C65-9A59-A1E73FE501FB}" type="slidenum">
              <a:rPr lang="en-US" altLang="en-US" sz="1000" smtClean="0"/>
              <a:pPr>
                <a:spcBef>
                  <a:spcPct val="0"/>
                </a:spcBef>
                <a:buClrTx/>
                <a:buSzTx/>
                <a:buFontTx/>
                <a:buNone/>
              </a:pPr>
              <a:t>63</a:t>
            </a:fld>
            <a:endParaRPr lang="en-US" altLang="en-US" sz="1000"/>
          </a:p>
        </p:txBody>
      </p:sp>
      <p:sp>
        <p:nvSpPr>
          <p:cNvPr id="12" name="Rectangle 2">
            <a:extLst>
              <a:ext uri="{FF2B5EF4-FFF2-40B4-BE49-F238E27FC236}">
                <a16:creationId xmlns:a16="http://schemas.microsoft.com/office/drawing/2014/main" id="{38AEBBDD-3DED-4517-B409-27DFE3FDCF53}"/>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pic>
        <p:nvPicPr>
          <p:cNvPr id="13" name="Picture 5">
            <a:extLst>
              <a:ext uri="{FF2B5EF4-FFF2-40B4-BE49-F238E27FC236}">
                <a16:creationId xmlns:a16="http://schemas.microsoft.com/office/drawing/2014/main" id="{77F16074-75AC-4D4C-BE7F-1C34718527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6675" y="1279969"/>
            <a:ext cx="6470650" cy="429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5">
            <a:extLst>
              <a:ext uri="{FF2B5EF4-FFF2-40B4-BE49-F238E27FC236}">
                <a16:creationId xmlns:a16="http://schemas.microsoft.com/office/drawing/2014/main" id="{905DF7FB-E0CF-4E3F-9B6D-CF760A2CF06A}"/>
              </a:ext>
            </a:extLst>
          </p:cNvPr>
          <p:cNvSpPr txBox="1">
            <a:spLocks noChangeArrowheads="1"/>
          </p:cNvSpPr>
          <p:nvPr/>
        </p:nvSpPr>
        <p:spPr bwMode="auto">
          <a:xfrm>
            <a:off x="1984531" y="5943600"/>
            <a:ext cx="5174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a:t>Power differential of central vs peripheral cornea (don’t memorize the numbers)</a:t>
            </a:r>
          </a:p>
        </p:txBody>
      </p:sp>
    </p:spTree>
    <p:extLst>
      <p:ext uri="{BB962C8B-B14F-4D97-AF65-F5344CB8AC3E}">
        <p14:creationId xmlns:p14="http://schemas.microsoft.com/office/powerpoint/2010/main" val="18509491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a:extLst>
              <a:ext uri="{FF2B5EF4-FFF2-40B4-BE49-F238E27FC236}">
                <a16:creationId xmlns:a16="http://schemas.microsoft.com/office/drawing/2014/main" id="{8E449B11-9E00-475E-8E0F-4A3F7E3243DF}"/>
              </a:ext>
            </a:extLst>
          </p:cNvPr>
          <p:cNvSpPr>
            <a:spLocks noChangeArrowheads="1"/>
          </p:cNvSpPr>
          <p:nvPr/>
        </p:nvSpPr>
        <p:spPr bwMode="auto">
          <a:xfrm>
            <a:off x="3505200" y="1066800"/>
            <a:ext cx="4572000" cy="4800600"/>
          </a:xfrm>
          <a:prstGeom prst="ellipse">
            <a:avLst/>
          </a:prstGeom>
          <a:solidFill>
            <a:schemeClr val="bg1"/>
          </a:solidFill>
          <a:ln w="9525">
            <a:solidFill>
              <a:schemeClr val="tx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p>
        </p:txBody>
      </p:sp>
      <p:sp>
        <p:nvSpPr>
          <p:cNvPr id="8199" name="Line 7">
            <a:extLst>
              <a:ext uri="{FF2B5EF4-FFF2-40B4-BE49-F238E27FC236}">
                <a16:creationId xmlns:a16="http://schemas.microsoft.com/office/drawing/2014/main" id="{7B1AB8CD-142B-42B8-9D6C-A6A088454F88}"/>
              </a:ext>
            </a:extLst>
          </p:cNvPr>
          <p:cNvSpPr>
            <a:spLocks noChangeShapeType="1"/>
          </p:cNvSpPr>
          <p:nvPr/>
        </p:nvSpPr>
        <p:spPr bwMode="auto">
          <a:xfrm>
            <a:off x="1066800" y="3429000"/>
            <a:ext cx="2438400"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14352" name="Slide Number Placeholder 1">
            <a:extLst>
              <a:ext uri="{FF2B5EF4-FFF2-40B4-BE49-F238E27FC236}">
                <a16:creationId xmlns:a16="http://schemas.microsoft.com/office/drawing/2014/main" id="{AF73B723-86C5-4A2C-8664-D0C8E464ADC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0D33F2-BC7D-4C65-9A59-A1E73FE501FB}" type="slidenum">
              <a:rPr lang="en-US" altLang="en-US" sz="1000" smtClean="0"/>
              <a:pPr>
                <a:spcBef>
                  <a:spcPct val="0"/>
                </a:spcBef>
                <a:buClrTx/>
                <a:buSzTx/>
                <a:buFontTx/>
                <a:buNone/>
              </a:pPr>
              <a:t>64</a:t>
            </a:fld>
            <a:endParaRPr lang="en-US" altLang="en-US" sz="1000"/>
          </a:p>
        </p:txBody>
      </p:sp>
      <p:sp>
        <p:nvSpPr>
          <p:cNvPr id="14339" name="Oval 3">
            <a:extLst>
              <a:ext uri="{FF2B5EF4-FFF2-40B4-BE49-F238E27FC236}">
                <a16:creationId xmlns:a16="http://schemas.microsoft.com/office/drawing/2014/main" id="{87C847FA-E61E-46DF-B40A-BF0D08C914A8}"/>
              </a:ext>
            </a:extLst>
          </p:cNvPr>
          <p:cNvSpPr>
            <a:spLocks noChangeArrowheads="1"/>
          </p:cNvSpPr>
          <p:nvPr/>
        </p:nvSpPr>
        <p:spPr bwMode="auto">
          <a:xfrm>
            <a:off x="4191000" y="1524000"/>
            <a:ext cx="4191000" cy="3886200"/>
          </a:xfrm>
          <a:prstGeom prst="ellipse">
            <a:avLst/>
          </a:prstGeom>
          <a:solidFill>
            <a:schemeClr val="bg1"/>
          </a:solidFill>
          <a:ln w="9525">
            <a:solidFill>
              <a:schemeClr val="tx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340" name="Rectangle 4">
            <a:extLst>
              <a:ext uri="{FF2B5EF4-FFF2-40B4-BE49-F238E27FC236}">
                <a16:creationId xmlns:a16="http://schemas.microsoft.com/office/drawing/2014/main" id="{9F57ECBA-52E5-48F8-A6A5-C5EBD918ADC4}"/>
              </a:ext>
            </a:extLst>
          </p:cNvPr>
          <p:cNvSpPr>
            <a:spLocks noChangeArrowheads="1"/>
          </p:cNvSpPr>
          <p:nvPr/>
        </p:nvSpPr>
        <p:spPr bwMode="auto">
          <a:xfrm>
            <a:off x="5638800" y="457200"/>
            <a:ext cx="2209795" cy="563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p>
        </p:txBody>
      </p:sp>
      <p:sp>
        <p:nvSpPr>
          <p:cNvPr id="20" name="Chord 19">
            <a:extLst>
              <a:ext uri="{FF2B5EF4-FFF2-40B4-BE49-F238E27FC236}">
                <a16:creationId xmlns:a16="http://schemas.microsoft.com/office/drawing/2014/main" id="{FEB5AC8D-C4BC-4361-90A7-2B6D548D32EE}"/>
              </a:ext>
            </a:extLst>
          </p:cNvPr>
          <p:cNvSpPr/>
          <p:nvPr/>
        </p:nvSpPr>
        <p:spPr>
          <a:xfrm>
            <a:off x="3506374" y="2232037"/>
            <a:ext cx="684626" cy="2416161"/>
          </a:xfrm>
          <a:prstGeom prst="chord">
            <a:avLst>
              <a:gd name="adj1" fmla="val 5334173"/>
              <a:gd name="adj2" fmla="val 16324565"/>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8">
            <a:extLst>
              <a:ext uri="{FF2B5EF4-FFF2-40B4-BE49-F238E27FC236}">
                <a16:creationId xmlns:a16="http://schemas.microsoft.com/office/drawing/2014/main" id="{44F8E3FA-3C25-4923-BACE-04E6B917A89E}"/>
              </a:ext>
            </a:extLst>
          </p:cNvPr>
          <p:cNvSpPr>
            <a:spLocks noChangeArrowheads="1"/>
          </p:cNvSpPr>
          <p:nvPr/>
        </p:nvSpPr>
        <p:spPr bwMode="auto">
          <a:xfrm>
            <a:off x="3048000" y="2209800"/>
            <a:ext cx="838200" cy="24384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3" name="Oval 22">
            <a:extLst>
              <a:ext uri="{FF2B5EF4-FFF2-40B4-BE49-F238E27FC236}">
                <a16:creationId xmlns:a16="http://schemas.microsoft.com/office/drawing/2014/main" id="{293AB492-657D-44FD-B0E4-7FB0D890AF0D}"/>
              </a:ext>
            </a:extLst>
          </p:cNvPr>
          <p:cNvSpPr/>
          <p:nvPr/>
        </p:nvSpPr>
        <p:spPr>
          <a:xfrm>
            <a:off x="3149600" y="4152900"/>
            <a:ext cx="660400" cy="495300"/>
          </a:xfrm>
          <a:prstGeom prst="ellipse">
            <a:avLst/>
          </a:prstGeom>
          <a:solidFill>
            <a:srgbClr val="CCFF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Text Box 11">
            <a:extLst>
              <a:ext uri="{FF2B5EF4-FFF2-40B4-BE49-F238E27FC236}">
                <a16:creationId xmlns:a16="http://schemas.microsoft.com/office/drawing/2014/main" id="{5887B1C9-FA42-445D-B479-F0A3722B9C5C}"/>
              </a:ext>
            </a:extLst>
          </p:cNvPr>
          <p:cNvSpPr txBox="1">
            <a:spLocks noChangeArrowheads="1"/>
          </p:cNvSpPr>
          <p:nvPr/>
        </p:nvSpPr>
        <p:spPr bwMode="auto">
          <a:xfrm>
            <a:off x="3278835" y="4227513"/>
            <a:ext cx="325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i="1" dirty="0">
                <a:solidFill>
                  <a:srgbClr val="0000FF"/>
                </a:solidFill>
              </a:rPr>
              <a:t>?</a:t>
            </a:r>
          </a:p>
        </p:txBody>
      </p:sp>
      <p:sp>
        <p:nvSpPr>
          <p:cNvPr id="14345" name="Text Box 11">
            <a:extLst>
              <a:ext uri="{FF2B5EF4-FFF2-40B4-BE49-F238E27FC236}">
                <a16:creationId xmlns:a16="http://schemas.microsoft.com/office/drawing/2014/main" id="{34BC8E9A-FC3D-4676-87D6-65F2DE84ADCE}"/>
              </a:ext>
            </a:extLst>
          </p:cNvPr>
          <p:cNvSpPr txBox="1">
            <a:spLocks noChangeArrowheads="1"/>
          </p:cNvSpPr>
          <p:nvPr/>
        </p:nvSpPr>
        <p:spPr bwMode="auto">
          <a:xfrm>
            <a:off x="2128838" y="3386138"/>
            <a:ext cx="8429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i="1"/>
              <a:t>Light rays</a:t>
            </a:r>
          </a:p>
        </p:txBody>
      </p:sp>
      <p:sp>
        <p:nvSpPr>
          <p:cNvPr id="2" name="Rectangle 1">
            <a:extLst>
              <a:ext uri="{FF2B5EF4-FFF2-40B4-BE49-F238E27FC236}">
                <a16:creationId xmlns:a16="http://schemas.microsoft.com/office/drawing/2014/main" id="{A3A5FAFE-4832-4F0C-814C-9EF5896A14DB}"/>
              </a:ext>
            </a:extLst>
          </p:cNvPr>
          <p:cNvSpPr/>
          <p:nvPr/>
        </p:nvSpPr>
        <p:spPr>
          <a:xfrm>
            <a:off x="7391400" y="1981200"/>
            <a:ext cx="1217612" cy="2971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2A0EB11A-9E9D-4698-85F8-B2B0A6B5401C}"/>
              </a:ext>
            </a:extLst>
          </p:cNvPr>
          <p:cNvSpPr txBox="1"/>
          <p:nvPr/>
        </p:nvSpPr>
        <p:spPr>
          <a:xfrm>
            <a:off x="76195" y="1238071"/>
            <a:ext cx="4267200" cy="1200329"/>
          </a:xfrm>
          <a:prstGeom prst="rect">
            <a:avLst/>
          </a:prstGeom>
          <a:noFill/>
        </p:spPr>
        <p:txBody>
          <a:bodyPr wrap="square" rtlCol="0">
            <a:spAutoFit/>
          </a:bodyPr>
          <a:lstStyle/>
          <a:p>
            <a:r>
              <a:rPr lang="en-US" dirty="0"/>
              <a:t>The anterior corneal surface adds about </a:t>
            </a:r>
            <a:r>
              <a:rPr lang="en-US" b="1" dirty="0">
                <a:solidFill>
                  <a:srgbClr val="0000FF"/>
                </a:solidFill>
              </a:rPr>
              <a:t>49D  </a:t>
            </a:r>
            <a:r>
              <a:rPr lang="en-US" dirty="0"/>
              <a:t>of convergence to incoming light (note how the air-cornea interface   looks like a ‘plus’ lens)</a:t>
            </a:r>
          </a:p>
        </p:txBody>
      </p:sp>
      <p:sp>
        <p:nvSpPr>
          <p:cNvPr id="14" name="Rectangle 2">
            <a:extLst>
              <a:ext uri="{FF2B5EF4-FFF2-40B4-BE49-F238E27FC236}">
                <a16:creationId xmlns:a16="http://schemas.microsoft.com/office/drawing/2014/main" id="{038DA128-97C9-43EF-93CB-B7D6A4D96B5A}"/>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3" name="Rectangle 2">
            <a:extLst>
              <a:ext uri="{FF2B5EF4-FFF2-40B4-BE49-F238E27FC236}">
                <a16:creationId xmlns:a16="http://schemas.microsoft.com/office/drawing/2014/main" id="{E7F48EE6-EDA7-483C-9021-BD8AE50A7DE1}"/>
              </a:ext>
            </a:extLst>
          </p:cNvPr>
          <p:cNvSpPr/>
          <p:nvPr/>
        </p:nvSpPr>
        <p:spPr>
          <a:xfrm>
            <a:off x="76195" y="1590260"/>
            <a:ext cx="533405" cy="238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a:extLst>
              <a:ext uri="{FF2B5EF4-FFF2-40B4-BE49-F238E27FC236}">
                <a16:creationId xmlns:a16="http://schemas.microsoft.com/office/drawing/2014/main" id="{8E449B11-9E00-475E-8E0F-4A3F7E3243DF}"/>
              </a:ext>
            </a:extLst>
          </p:cNvPr>
          <p:cNvSpPr>
            <a:spLocks noChangeArrowheads="1"/>
          </p:cNvSpPr>
          <p:nvPr/>
        </p:nvSpPr>
        <p:spPr bwMode="auto">
          <a:xfrm>
            <a:off x="3505200" y="1066800"/>
            <a:ext cx="4572000" cy="4800600"/>
          </a:xfrm>
          <a:prstGeom prst="ellipse">
            <a:avLst/>
          </a:prstGeom>
          <a:solidFill>
            <a:schemeClr val="bg1"/>
          </a:solidFill>
          <a:ln w="9525">
            <a:solidFill>
              <a:schemeClr val="tx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p>
        </p:txBody>
      </p:sp>
      <p:sp>
        <p:nvSpPr>
          <p:cNvPr id="8199" name="Line 7">
            <a:extLst>
              <a:ext uri="{FF2B5EF4-FFF2-40B4-BE49-F238E27FC236}">
                <a16:creationId xmlns:a16="http://schemas.microsoft.com/office/drawing/2014/main" id="{7B1AB8CD-142B-42B8-9D6C-A6A088454F88}"/>
              </a:ext>
            </a:extLst>
          </p:cNvPr>
          <p:cNvSpPr>
            <a:spLocks noChangeShapeType="1"/>
          </p:cNvSpPr>
          <p:nvPr/>
        </p:nvSpPr>
        <p:spPr bwMode="auto">
          <a:xfrm>
            <a:off x="1066800" y="3429000"/>
            <a:ext cx="2438400"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14352" name="Slide Number Placeholder 1">
            <a:extLst>
              <a:ext uri="{FF2B5EF4-FFF2-40B4-BE49-F238E27FC236}">
                <a16:creationId xmlns:a16="http://schemas.microsoft.com/office/drawing/2014/main" id="{AF73B723-86C5-4A2C-8664-D0C8E464ADC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0D33F2-BC7D-4C65-9A59-A1E73FE501FB}" type="slidenum">
              <a:rPr lang="en-US" altLang="en-US" sz="1000" smtClean="0"/>
              <a:pPr>
                <a:spcBef>
                  <a:spcPct val="0"/>
                </a:spcBef>
                <a:buClrTx/>
                <a:buSzTx/>
                <a:buFontTx/>
                <a:buNone/>
              </a:pPr>
              <a:t>65</a:t>
            </a:fld>
            <a:endParaRPr lang="en-US" altLang="en-US" sz="1000"/>
          </a:p>
        </p:txBody>
      </p:sp>
      <p:sp>
        <p:nvSpPr>
          <p:cNvPr id="14339" name="Oval 3">
            <a:extLst>
              <a:ext uri="{FF2B5EF4-FFF2-40B4-BE49-F238E27FC236}">
                <a16:creationId xmlns:a16="http://schemas.microsoft.com/office/drawing/2014/main" id="{87C847FA-E61E-46DF-B40A-BF0D08C914A8}"/>
              </a:ext>
            </a:extLst>
          </p:cNvPr>
          <p:cNvSpPr>
            <a:spLocks noChangeArrowheads="1"/>
          </p:cNvSpPr>
          <p:nvPr/>
        </p:nvSpPr>
        <p:spPr bwMode="auto">
          <a:xfrm>
            <a:off x="4191000" y="1524000"/>
            <a:ext cx="4191000" cy="3886200"/>
          </a:xfrm>
          <a:prstGeom prst="ellipse">
            <a:avLst/>
          </a:prstGeom>
          <a:solidFill>
            <a:schemeClr val="bg1"/>
          </a:solidFill>
          <a:ln w="9525">
            <a:solidFill>
              <a:schemeClr val="tx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340" name="Rectangle 4">
            <a:extLst>
              <a:ext uri="{FF2B5EF4-FFF2-40B4-BE49-F238E27FC236}">
                <a16:creationId xmlns:a16="http://schemas.microsoft.com/office/drawing/2014/main" id="{9F57ECBA-52E5-48F8-A6A5-C5EBD918ADC4}"/>
              </a:ext>
            </a:extLst>
          </p:cNvPr>
          <p:cNvSpPr>
            <a:spLocks noChangeArrowheads="1"/>
          </p:cNvSpPr>
          <p:nvPr/>
        </p:nvSpPr>
        <p:spPr bwMode="auto">
          <a:xfrm>
            <a:off x="5638800" y="457200"/>
            <a:ext cx="2209795" cy="563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p>
        </p:txBody>
      </p:sp>
      <p:sp>
        <p:nvSpPr>
          <p:cNvPr id="20" name="Chord 19">
            <a:extLst>
              <a:ext uri="{FF2B5EF4-FFF2-40B4-BE49-F238E27FC236}">
                <a16:creationId xmlns:a16="http://schemas.microsoft.com/office/drawing/2014/main" id="{FEB5AC8D-C4BC-4361-90A7-2B6D548D32EE}"/>
              </a:ext>
            </a:extLst>
          </p:cNvPr>
          <p:cNvSpPr/>
          <p:nvPr/>
        </p:nvSpPr>
        <p:spPr>
          <a:xfrm>
            <a:off x="3506374" y="2232037"/>
            <a:ext cx="684626" cy="2416161"/>
          </a:xfrm>
          <a:prstGeom prst="chord">
            <a:avLst>
              <a:gd name="adj1" fmla="val 5334173"/>
              <a:gd name="adj2" fmla="val 16324565"/>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8">
            <a:extLst>
              <a:ext uri="{FF2B5EF4-FFF2-40B4-BE49-F238E27FC236}">
                <a16:creationId xmlns:a16="http://schemas.microsoft.com/office/drawing/2014/main" id="{44F8E3FA-3C25-4923-BACE-04E6B917A89E}"/>
              </a:ext>
            </a:extLst>
          </p:cNvPr>
          <p:cNvSpPr>
            <a:spLocks noChangeArrowheads="1"/>
          </p:cNvSpPr>
          <p:nvPr/>
        </p:nvSpPr>
        <p:spPr bwMode="auto">
          <a:xfrm>
            <a:off x="3048000" y="2209800"/>
            <a:ext cx="838200" cy="24384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3" name="Oval 22">
            <a:extLst>
              <a:ext uri="{FF2B5EF4-FFF2-40B4-BE49-F238E27FC236}">
                <a16:creationId xmlns:a16="http://schemas.microsoft.com/office/drawing/2014/main" id="{293AB492-657D-44FD-B0E4-7FB0D890AF0D}"/>
              </a:ext>
            </a:extLst>
          </p:cNvPr>
          <p:cNvSpPr/>
          <p:nvPr/>
        </p:nvSpPr>
        <p:spPr>
          <a:xfrm>
            <a:off x="3149600" y="4152900"/>
            <a:ext cx="660400" cy="495300"/>
          </a:xfrm>
          <a:prstGeom prst="ellipse">
            <a:avLst/>
          </a:prstGeom>
          <a:solidFill>
            <a:srgbClr val="CCFF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Text Box 11">
            <a:extLst>
              <a:ext uri="{FF2B5EF4-FFF2-40B4-BE49-F238E27FC236}">
                <a16:creationId xmlns:a16="http://schemas.microsoft.com/office/drawing/2014/main" id="{5887B1C9-FA42-445D-B479-F0A3722B9C5C}"/>
              </a:ext>
            </a:extLst>
          </p:cNvPr>
          <p:cNvSpPr txBox="1">
            <a:spLocks noChangeArrowheads="1"/>
          </p:cNvSpPr>
          <p:nvPr/>
        </p:nvSpPr>
        <p:spPr bwMode="auto">
          <a:xfrm>
            <a:off x="3073400" y="4227513"/>
            <a:ext cx="736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+49D</a:t>
            </a:r>
          </a:p>
        </p:txBody>
      </p:sp>
      <p:sp>
        <p:nvSpPr>
          <p:cNvPr id="14345" name="Text Box 11">
            <a:extLst>
              <a:ext uri="{FF2B5EF4-FFF2-40B4-BE49-F238E27FC236}">
                <a16:creationId xmlns:a16="http://schemas.microsoft.com/office/drawing/2014/main" id="{34BC8E9A-FC3D-4676-87D6-65F2DE84ADCE}"/>
              </a:ext>
            </a:extLst>
          </p:cNvPr>
          <p:cNvSpPr txBox="1">
            <a:spLocks noChangeArrowheads="1"/>
          </p:cNvSpPr>
          <p:nvPr/>
        </p:nvSpPr>
        <p:spPr bwMode="auto">
          <a:xfrm>
            <a:off x="2128838" y="3386138"/>
            <a:ext cx="8429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i="1"/>
              <a:t>Light rays</a:t>
            </a:r>
          </a:p>
        </p:txBody>
      </p:sp>
      <p:sp>
        <p:nvSpPr>
          <p:cNvPr id="2" name="Rectangle 1">
            <a:extLst>
              <a:ext uri="{FF2B5EF4-FFF2-40B4-BE49-F238E27FC236}">
                <a16:creationId xmlns:a16="http://schemas.microsoft.com/office/drawing/2014/main" id="{A3A5FAFE-4832-4F0C-814C-9EF5896A14DB}"/>
              </a:ext>
            </a:extLst>
          </p:cNvPr>
          <p:cNvSpPr/>
          <p:nvPr/>
        </p:nvSpPr>
        <p:spPr>
          <a:xfrm>
            <a:off x="7391400" y="1981200"/>
            <a:ext cx="1217612" cy="2971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2A0EB11A-9E9D-4698-85F8-B2B0A6B5401C}"/>
              </a:ext>
            </a:extLst>
          </p:cNvPr>
          <p:cNvSpPr txBox="1"/>
          <p:nvPr/>
        </p:nvSpPr>
        <p:spPr>
          <a:xfrm>
            <a:off x="76195" y="1238071"/>
            <a:ext cx="4267200" cy="1200329"/>
          </a:xfrm>
          <a:prstGeom prst="rect">
            <a:avLst/>
          </a:prstGeom>
          <a:noFill/>
        </p:spPr>
        <p:txBody>
          <a:bodyPr wrap="square" rtlCol="0">
            <a:spAutoFit/>
          </a:bodyPr>
          <a:lstStyle/>
          <a:p>
            <a:r>
              <a:rPr lang="en-US" dirty="0"/>
              <a:t>The anterior corneal surface adds about </a:t>
            </a:r>
            <a:r>
              <a:rPr lang="en-US" b="1" dirty="0">
                <a:solidFill>
                  <a:srgbClr val="0000FF"/>
                </a:solidFill>
              </a:rPr>
              <a:t>49D  </a:t>
            </a:r>
            <a:r>
              <a:rPr lang="en-US" dirty="0"/>
              <a:t>of convergence to incoming light (note how the air-cornea interface   looks like a ‘plus’ lens)</a:t>
            </a:r>
          </a:p>
        </p:txBody>
      </p:sp>
      <p:sp>
        <p:nvSpPr>
          <p:cNvPr id="14" name="Rectangle 2">
            <a:extLst>
              <a:ext uri="{FF2B5EF4-FFF2-40B4-BE49-F238E27FC236}">
                <a16:creationId xmlns:a16="http://schemas.microsoft.com/office/drawing/2014/main" id="{038DA128-97C9-43EF-93CB-B7D6A4D96B5A}"/>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Tree>
    <p:extLst>
      <p:ext uri="{BB962C8B-B14F-4D97-AF65-F5344CB8AC3E}">
        <p14:creationId xmlns:p14="http://schemas.microsoft.com/office/powerpoint/2010/main" val="34458653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a:extLst>
              <a:ext uri="{FF2B5EF4-FFF2-40B4-BE49-F238E27FC236}">
                <a16:creationId xmlns:a16="http://schemas.microsoft.com/office/drawing/2014/main" id="{8E449B11-9E00-475E-8E0F-4A3F7E3243DF}"/>
              </a:ext>
            </a:extLst>
          </p:cNvPr>
          <p:cNvSpPr>
            <a:spLocks noChangeArrowheads="1"/>
          </p:cNvSpPr>
          <p:nvPr/>
        </p:nvSpPr>
        <p:spPr bwMode="auto">
          <a:xfrm>
            <a:off x="3505200" y="1066800"/>
            <a:ext cx="4572000" cy="4800600"/>
          </a:xfrm>
          <a:prstGeom prst="ellipse">
            <a:avLst/>
          </a:prstGeom>
          <a:solidFill>
            <a:schemeClr val="bg1"/>
          </a:solidFill>
          <a:ln w="9525">
            <a:solidFill>
              <a:schemeClr val="tx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p>
        </p:txBody>
      </p:sp>
      <p:sp>
        <p:nvSpPr>
          <p:cNvPr id="14343" name="Rectangle 8">
            <a:extLst>
              <a:ext uri="{FF2B5EF4-FFF2-40B4-BE49-F238E27FC236}">
                <a16:creationId xmlns:a16="http://schemas.microsoft.com/office/drawing/2014/main" id="{96CCF41B-19DE-4CAC-B5A6-A015800BBCA2}"/>
              </a:ext>
            </a:extLst>
          </p:cNvPr>
          <p:cNvSpPr>
            <a:spLocks noChangeArrowheads="1"/>
          </p:cNvSpPr>
          <p:nvPr/>
        </p:nvSpPr>
        <p:spPr bwMode="auto">
          <a:xfrm>
            <a:off x="3886200" y="2209800"/>
            <a:ext cx="838200" cy="2438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352" name="Slide Number Placeholder 1">
            <a:extLst>
              <a:ext uri="{FF2B5EF4-FFF2-40B4-BE49-F238E27FC236}">
                <a16:creationId xmlns:a16="http://schemas.microsoft.com/office/drawing/2014/main" id="{AF73B723-86C5-4A2C-8664-D0C8E464ADC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0D33F2-BC7D-4C65-9A59-A1E73FE501FB}" type="slidenum">
              <a:rPr lang="en-US" altLang="en-US" sz="1000" smtClean="0"/>
              <a:pPr>
                <a:spcBef>
                  <a:spcPct val="0"/>
                </a:spcBef>
                <a:buClrTx/>
                <a:buSzTx/>
                <a:buFontTx/>
                <a:buNone/>
              </a:pPr>
              <a:t>66</a:t>
            </a:fld>
            <a:endParaRPr lang="en-US" altLang="en-US" sz="1000"/>
          </a:p>
        </p:txBody>
      </p:sp>
      <p:sp>
        <p:nvSpPr>
          <p:cNvPr id="14339" name="Oval 3">
            <a:extLst>
              <a:ext uri="{FF2B5EF4-FFF2-40B4-BE49-F238E27FC236}">
                <a16:creationId xmlns:a16="http://schemas.microsoft.com/office/drawing/2014/main" id="{87C847FA-E61E-46DF-B40A-BF0D08C914A8}"/>
              </a:ext>
            </a:extLst>
          </p:cNvPr>
          <p:cNvSpPr>
            <a:spLocks noChangeArrowheads="1"/>
          </p:cNvSpPr>
          <p:nvPr/>
        </p:nvSpPr>
        <p:spPr bwMode="auto">
          <a:xfrm>
            <a:off x="4191000" y="1524000"/>
            <a:ext cx="4191000" cy="3886200"/>
          </a:xfrm>
          <a:prstGeom prst="ellipse">
            <a:avLst/>
          </a:prstGeom>
          <a:solidFill>
            <a:schemeClr val="bg1"/>
          </a:solidFill>
          <a:ln w="9525">
            <a:solidFill>
              <a:schemeClr val="tx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dirty="0"/>
          </a:p>
        </p:txBody>
      </p:sp>
      <p:sp>
        <p:nvSpPr>
          <p:cNvPr id="14340" name="Rectangle 4">
            <a:extLst>
              <a:ext uri="{FF2B5EF4-FFF2-40B4-BE49-F238E27FC236}">
                <a16:creationId xmlns:a16="http://schemas.microsoft.com/office/drawing/2014/main" id="{9F57ECBA-52E5-48F8-A6A5-C5EBD918ADC4}"/>
              </a:ext>
            </a:extLst>
          </p:cNvPr>
          <p:cNvSpPr>
            <a:spLocks noChangeArrowheads="1"/>
          </p:cNvSpPr>
          <p:nvPr/>
        </p:nvSpPr>
        <p:spPr bwMode="auto">
          <a:xfrm>
            <a:off x="5638800" y="457200"/>
            <a:ext cx="2209795" cy="563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p>
        </p:txBody>
      </p:sp>
      <p:cxnSp>
        <p:nvCxnSpPr>
          <p:cNvPr id="3" name="Straight Connector 2">
            <a:extLst>
              <a:ext uri="{FF2B5EF4-FFF2-40B4-BE49-F238E27FC236}">
                <a16:creationId xmlns:a16="http://schemas.microsoft.com/office/drawing/2014/main" id="{215AAC60-585D-4EC6-B9BA-7F15EE4E4779}"/>
              </a:ext>
            </a:extLst>
          </p:cNvPr>
          <p:cNvCxnSpPr>
            <a:cxnSpLocks/>
          </p:cNvCxnSpPr>
          <p:nvPr/>
        </p:nvCxnSpPr>
        <p:spPr>
          <a:xfrm>
            <a:off x="4648200" y="2209800"/>
            <a:ext cx="0" cy="243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345" name="Text Box 11">
            <a:extLst>
              <a:ext uri="{FF2B5EF4-FFF2-40B4-BE49-F238E27FC236}">
                <a16:creationId xmlns:a16="http://schemas.microsoft.com/office/drawing/2014/main" id="{34BC8E9A-FC3D-4676-87D6-65F2DE84ADCE}"/>
              </a:ext>
            </a:extLst>
          </p:cNvPr>
          <p:cNvSpPr txBox="1">
            <a:spLocks noChangeArrowheads="1"/>
          </p:cNvSpPr>
          <p:nvPr/>
        </p:nvSpPr>
        <p:spPr bwMode="auto">
          <a:xfrm>
            <a:off x="2128838" y="3386138"/>
            <a:ext cx="8429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i="1"/>
              <a:t>Light rays</a:t>
            </a:r>
          </a:p>
        </p:txBody>
      </p:sp>
      <p:sp>
        <p:nvSpPr>
          <p:cNvPr id="14344" name="Line 9">
            <a:extLst>
              <a:ext uri="{FF2B5EF4-FFF2-40B4-BE49-F238E27FC236}">
                <a16:creationId xmlns:a16="http://schemas.microsoft.com/office/drawing/2014/main" id="{C52EEA4E-6C9C-4C46-9F54-60CBBE127F24}"/>
              </a:ext>
            </a:extLst>
          </p:cNvPr>
          <p:cNvSpPr>
            <a:spLocks noChangeShapeType="1"/>
          </p:cNvSpPr>
          <p:nvPr/>
        </p:nvSpPr>
        <p:spPr bwMode="auto">
          <a:xfrm>
            <a:off x="1752600" y="3657600"/>
            <a:ext cx="2438400"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Oval 24">
            <a:extLst>
              <a:ext uri="{FF2B5EF4-FFF2-40B4-BE49-F238E27FC236}">
                <a16:creationId xmlns:a16="http://schemas.microsoft.com/office/drawing/2014/main" id="{B3D5E325-0E3F-4920-95AC-443C5C661208}"/>
              </a:ext>
            </a:extLst>
          </p:cNvPr>
          <p:cNvSpPr/>
          <p:nvPr/>
        </p:nvSpPr>
        <p:spPr>
          <a:xfrm>
            <a:off x="3962400" y="4152901"/>
            <a:ext cx="609600" cy="495300"/>
          </a:xfrm>
          <a:prstGeom prst="ellipse">
            <a:avLst/>
          </a:prstGeom>
          <a:solidFill>
            <a:srgbClr val="CCFF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Text Box 12">
            <a:extLst>
              <a:ext uri="{FF2B5EF4-FFF2-40B4-BE49-F238E27FC236}">
                <a16:creationId xmlns:a16="http://schemas.microsoft.com/office/drawing/2014/main" id="{13BF5177-3670-4529-8742-09D0E91FF25B}"/>
              </a:ext>
            </a:extLst>
          </p:cNvPr>
          <p:cNvSpPr txBox="1">
            <a:spLocks noChangeArrowheads="1"/>
          </p:cNvSpPr>
          <p:nvPr/>
        </p:nvSpPr>
        <p:spPr bwMode="auto">
          <a:xfrm>
            <a:off x="4075760" y="4205288"/>
            <a:ext cx="325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i="1" dirty="0">
                <a:solidFill>
                  <a:srgbClr val="0000FF"/>
                </a:solidFill>
              </a:rPr>
              <a:t>?</a:t>
            </a:r>
          </a:p>
        </p:txBody>
      </p:sp>
      <p:sp>
        <p:nvSpPr>
          <p:cNvPr id="2" name="Rectangle 1">
            <a:extLst>
              <a:ext uri="{FF2B5EF4-FFF2-40B4-BE49-F238E27FC236}">
                <a16:creationId xmlns:a16="http://schemas.microsoft.com/office/drawing/2014/main" id="{A3A5FAFE-4832-4F0C-814C-9EF5896A14DB}"/>
              </a:ext>
            </a:extLst>
          </p:cNvPr>
          <p:cNvSpPr/>
          <p:nvPr/>
        </p:nvSpPr>
        <p:spPr>
          <a:xfrm>
            <a:off x="7391400" y="1981200"/>
            <a:ext cx="1217612" cy="2971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B34A974E-15FE-4323-AC6B-BFAD2625C806}"/>
              </a:ext>
            </a:extLst>
          </p:cNvPr>
          <p:cNvSpPr txBox="1"/>
          <p:nvPr/>
        </p:nvSpPr>
        <p:spPr>
          <a:xfrm>
            <a:off x="4724400" y="2818754"/>
            <a:ext cx="4340087" cy="1477328"/>
          </a:xfrm>
          <a:prstGeom prst="rect">
            <a:avLst/>
          </a:prstGeom>
          <a:noFill/>
        </p:spPr>
        <p:txBody>
          <a:bodyPr wrap="square" rtlCol="0">
            <a:spAutoFit/>
          </a:bodyPr>
          <a:lstStyle/>
          <a:p>
            <a:r>
              <a:rPr lang="en-US" dirty="0"/>
              <a:t>However, the posterior corneal surface adds about  </a:t>
            </a:r>
            <a:r>
              <a:rPr lang="en-US" b="1" dirty="0">
                <a:solidFill>
                  <a:srgbClr val="0000FF"/>
                </a:solidFill>
              </a:rPr>
              <a:t>6D</a:t>
            </a:r>
            <a:r>
              <a:rPr lang="en-US" dirty="0"/>
              <a:t>  of </a:t>
            </a:r>
            <a:r>
              <a:rPr lang="en-US" i="1" u="sng" dirty="0"/>
              <a:t>divergence</a:t>
            </a:r>
            <a:r>
              <a:rPr lang="en-US" dirty="0"/>
              <a:t> as light passes through it into the AC (note how the cornea-aqueous interface looks like a </a:t>
            </a:r>
            <a:r>
              <a:rPr lang="en-US" i="1" dirty="0"/>
              <a:t>minus</a:t>
            </a:r>
            <a:r>
              <a:rPr lang="en-US" dirty="0"/>
              <a:t> lens)</a:t>
            </a:r>
          </a:p>
        </p:txBody>
      </p:sp>
      <p:sp>
        <p:nvSpPr>
          <p:cNvPr id="14" name="Rectangle 2">
            <a:extLst>
              <a:ext uri="{FF2B5EF4-FFF2-40B4-BE49-F238E27FC236}">
                <a16:creationId xmlns:a16="http://schemas.microsoft.com/office/drawing/2014/main" id="{3A5C2DC9-3F0A-45FC-886B-959587C1D7F3}"/>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5" name="Rectangle 4">
            <a:extLst>
              <a:ext uri="{FF2B5EF4-FFF2-40B4-BE49-F238E27FC236}">
                <a16:creationId xmlns:a16="http://schemas.microsoft.com/office/drawing/2014/main" id="{D138F2BA-134D-425D-8292-152D68FE5BC2}"/>
              </a:ext>
            </a:extLst>
          </p:cNvPr>
          <p:cNvSpPr/>
          <p:nvPr/>
        </p:nvSpPr>
        <p:spPr>
          <a:xfrm>
            <a:off x="6019800" y="3147598"/>
            <a:ext cx="424071" cy="268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84142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a:extLst>
              <a:ext uri="{FF2B5EF4-FFF2-40B4-BE49-F238E27FC236}">
                <a16:creationId xmlns:a16="http://schemas.microsoft.com/office/drawing/2014/main" id="{8E449B11-9E00-475E-8E0F-4A3F7E3243DF}"/>
              </a:ext>
            </a:extLst>
          </p:cNvPr>
          <p:cNvSpPr>
            <a:spLocks noChangeArrowheads="1"/>
          </p:cNvSpPr>
          <p:nvPr/>
        </p:nvSpPr>
        <p:spPr bwMode="auto">
          <a:xfrm>
            <a:off x="3505200" y="1066800"/>
            <a:ext cx="4572000" cy="4800600"/>
          </a:xfrm>
          <a:prstGeom prst="ellipse">
            <a:avLst/>
          </a:prstGeom>
          <a:solidFill>
            <a:schemeClr val="bg1"/>
          </a:solidFill>
          <a:ln w="9525">
            <a:solidFill>
              <a:schemeClr val="tx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p>
        </p:txBody>
      </p:sp>
      <p:sp>
        <p:nvSpPr>
          <p:cNvPr id="14343" name="Rectangle 8">
            <a:extLst>
              <a:ext uri="{FF2B5EF4-FFF2-40B4-BE49-F238E27FC236}">
                <a16:creationId xmlns:a16="http://schemas.microsoft.com/office/drawing/2014/main" id="{96CCF41B-19DE-4CAC-B5A6-A015800BBCA2}"/>
              </a:ext>
            </a:extLst>
          </p:cNvPr>
          <p:cNvSpPr>
            <a:spLocks noChangeArrowheads="1"/>
          </p:cNvSpPr>
          <p:nvPr/>
        </p:nvSpPr>
        <p:spPr bwMode="auto">
          <a:xfrm>
            <a:off x="3886200" y="2209800"/>
            <a:ext cx="838200" cy="2438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352" name="Slide Number Placeholder 1">
            <a:extLst>
              <a:ext uri="{FF2B5EF4-FFF2-40B4-BE49-F238E27FC236}">
                <a16:creationId xmlns:a16="http://schemas.microsoft.com/office/drawing/2014/main" id="{AF73B723-86C5-4A2C-8664-D0C8E464ADC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0D33F2-BC7D-4C65-9A59-A1E73FE501FB}" type="slidenum">
              <a:rPr lang="en-US" altLang="en-US" sz="1000" smtClean="0"/>
              <a:pPr>
                <a:spcBef>
                  <a:spcPct val="0"/>
                </a:spcBef>
                <a:buClrTx/>
                <a:buSzTx/>
                <a:buFontTx/>
                <a:buNone/>
              </a:pPr>
              <a:t>67</a:t>
            </a:fld>
            <a:endParaRPr lang="en-US" altLang="en-US" sz="1000"/>
          </a:p>
        </p:txBody>
      </p:sp>
      <p:sp>
        <p:nvSpPr>
          <p:cNvPr id="14339" name="Oval 3">
            <a:extLst>
              <a:ext uri="{FF2B5EF4-FFF2-40B4-BE49-F238E27FC236}">
                <a16:creationId xmlns:a16="http://schemas.microsoft.com/office/drawing/2014/main" id="{87C847FA-E61E-46DF-B40A-BF0D08C914A8}"/>
              </a:ext>
            </a:extLst>
          </p:cNvPr>
          <p:cNvSpPr>
            <a:spLocks noChangeArrowheads="1"/>
          </p:cNvSpPr>
          <p:nvPr/>
        </p:nvSpPr>
        <p:spPr bwMode="auto">
          <a:xfrm>
            <a:off x="4191000" y="1524000"/>
            <a:ext cx="4191000" cy="3886200"/>
          </a:xfrm>
          <a:prstGeom prst="ellipse">
            <a:avLst/>
          </a:prstGeom>
          <a:solidFill>
            <a:schemeClr val="bg1"/>
          </a:solidFill>
          <a:ln w="9525">
            <a:solidFill>
              <a:schemeClr val="tx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dirty="0"/>
          </a:p>
        </p:txBody>
      </p:sp>
      <p:sp>
        <p:nvSpPr>
          <p:cNvPr id="14340" name="Rectangle 4">
            <a:extLst>
              <a:ext uri="{FF2B5EF4-FFF2-40B4-BE49-F238E27FC236}">
                <a16:creationId xmlns:a16="http://schemas.microsoft.com/office/drawing/2014/main" id="{9F57ECBA-52E5-48F8-A6A5-C5EBD918ADC4}"/>
              </a:ext>
            </a:extLst>
          </p:cNvPr>
          <p:cNvSpPr>
            <a:spLocks noChangeArrowheads="1"/>
          </p:cNvSpPr>
          <p:nvPr/>
        </p:nvSpPr>
        <p:spPr bwMode="auto">
          <a:xfrm>
            <a:off x="5638800" y="457200"/>
            <a:ext cx="2209795" cy="563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p>
        </p:txBody>
      </p:sp>
      <p:cxnSp>
        <p:nvCxnSpPr>
          <p:cNvPr id="3" name="Straight Connector 2">
            <a:extLst>
              <a:ext uri="{FF2B5EF4-FFF2-40B4-BE49-F238E27FC236}">
                <a16:creationId xmlns:a16="http://schemas.microsoft.com/office/drawing/2014/main" id="{215AAC60-585D-4EC6-B9BA-7F15EE4E4779}"/>
              </a:ext>
            </a:extLst>
          </p:cNvPr>
          <p:cNvCxnSpPr>
            <a:cxnSpLocks/>
          </p:cNvCxnSpPr>
          <p:nvPr/>
        </p:nvCxnSpPr>
        <p:spPr>
          <a:xfrm>
            <a:off x="4648200" y="2209800"/>
            <a:ext cx="0" cy="243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345" name="Text Box 11">
            <a:extLst>
              <a:ext uri="{FF2B5EF4-FFF2-40B4-BE49-F238E27FC236}">
                <a16:creationId xmlns:a16="http://schemas.microsoft.com/office/drawing/2014/main" id="{34BC8E9A-FC3D-4676-87D6-65F2DE84ADCE}"/>
              </a:ext>
            </a:extLst>
          </p:cNvPr>
          <p:cNvSpPr txBox="1">
            <a:spLocks noChangeArrowheads="1"/>
          </p:cNvSpPr>
          <p:nvPr/>
        </p:nvSpPr>
        <p:spPr bwMode="auto">
          <a:xfrm>
            <a:off x="2128838" y="3386138"/>
            <a:ext cx="8429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i="1"/>
              <a:t>Light rays</a:t>
            </a:r>
          </a:p>
        </p:txBody>
      </p:sp>
      <p:sp>
        <p:nvSpPr>
          <p:cNvPr id="14344" name="Line 9">
            <a:extLst>
              <a:ext uri="{FF2B5EF4-FFF2-40B4-BE49-F238E27FC236}">
                <a16:creationId xmlns:a16="http://schemas.microsoft.com/office/drawing/2014/main" id="{C52EEA4E-6C9C-4C46-9F54-60CBBE127F24}"/>
              </a:ext>
            </a:extLst>
          </p:cNvPr>
          <p:cNvSpPr>
            <a:spLocks noChangeShapeType="1"/>
          </p:cNvSpPr>
          <p:nvPr/>
        </p:nvSpPr>
        <p:spPr bwMode="auto">
          <a:xfrm>
            <a:off x="1752600" y="3657600"/>
            <a:ext cx="2438400"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Oval 24">
            <a:extLst>
              <a:ext uri="{FF2B5EF4-FFF2-40B4-BE49-F238E27FC236}">
                <a16:creationId xmlns:a16="http://schemas.microsoft.com/office/drawing/2014/main" id="{B3D5E325-0E3F-4920-95AC-443C5C661208}"/>
              </a:ext>
            </a:extLst>
          </p:cNvPr>
          <p:cNvSpPr/>
          <p:nvPr/>
        </p:nvSpPr>
        <p:spPr>
          <a:xfrm>
            <a:off x="3962400" y="4152901"/>
            <a:ext cx="609600" cy="495300"/>
          </a:xfrm>
          <a:prstGeom prst="ellipse">
            <a:avLst/>
          </a:prstGeom>
          <a:solidFill>
            <a:srgbClr val="CCFF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Text Box 12">
            <a:extLst>
              <a:ext uri="{FF2B5EF4-FFF2-40B4-BE49-F238E27FC236}">
                <a16:creationId xmlns:a16="http://schemas.microsoft.com/office/drawing/2014/main" id="{13BF5177-3670-4529-8742-09D0E91FF25B}"/>
              </a:ext>
            </a:extLst>
          </p:cNvPr>
          <p:cNvSpPr txBox="1">
            <a:spLocks noChangeArrowheads="1"/>
          </p:cNvSpPr>
          <p:nvPr/>
        </p:nvSpPr>
        <p:spPr bwMode="auto">
          <a:xfrm>
            <a:off x="3962400" y="4205288"/>
            <a:ext cx="552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dirty="0">
                <a:solidFill>
                  <a:srgbClr val="0000FF"/>
                </a:solidFill>
              </a:rPr>
              <a:t>-6D</a:t>
            </a:r>
          </a:p>
        </p:txBody>
      </p:sp>
      <p:sp>
        <p:nvSpPr>
          <p:cNvPr id="2" name="Rectangle 1">
            <a:extLst>
              <a:ext uri="{FF2B5EF4-FFF2-40B4-BE49-F238E27FC236}">
                <a16:creationId xmlns:a16="http://schemas.microsoft.com/office/drawing/2014/main" id="{A3A5FAFE-4832-4F0C-814C-9EF5896A14DB}"/>
              </a:ext>
            </a:extLst>
          </p:cNvPr>
          <p:cNvSpPr/>
          <p:nvPr/>
        </p:nvSpPr>
        <p:spPr>
          <a:xfrm>
            <a:off x="7391400" y="1981200"/>
            <a:ext cx="1217612" cy="2971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B34A974E-15FE-4323-AC6B-BFAD2625C806}"/>
              </a:ext>
            </a:extLst>
          </p:cNvPr>
          <p:cNvSpPr txBox="1"/>
          <p:nvPr/>
        </p:nvSpPr>
        <p:spPr>
          <a:xfrm>
            <a:off x="4724400" y="2818754"/>
            <a:ext cx="4340087" cy="1477328"/>
          </a:xfrm>
          <a:prstGeom prst="rect">
            <a:avLst/>
          </a:prstGeom>
          <a:noFill/>
        </p:spPr>
        <p:txBody>
          <a:bodyPr wrap="square" rtlCol="0">
            <a:spAutoFit/>
          </a:bodyPr>
          <a:lstStyle/>
          <a:p>
            <a:r>
              <a:rPr lang="en-US" dirty="0"/>
              <a:t>However, the posterior corneal surface adds about  </a:t>
            </a:r>
            <a:r>
              <a:rPr lang="en-US" b="1" dirty="0">
                <a:solidFill>
                  <a:srgbClr val="0000FF"/>
                </a:solidFill>
              </a:rPr>
              <a:t>6D</a:t>
            </a:r>
            <a:r>
              <a:rPr lang="en-US" dirty="0"/>
              <a:t>  of </a:t>
            </a:r>
            <a:r>
              <a:rPr lang="en-US" i="1" u="sng" dirty="0"/>
              <a:t>divergence</a:t>
            </a:r>
            <a:r>
              <a:rPr lang="en-US" dirty="0"/>
              <a:t> as light passes through it into the AC (note how the cornea-aqueous interface looks like a </a:t>
            </a:r>
            <a:r>
              <a:rPr lang="en-US" i="1" dirty="0"/>
              <a:t>minus</a:t>
            </a:r>
            <a:r>
              <a:rPr lang="en-US" dirty="0"/>
              <a:t> lens)</a:t>
            </a:r>
          </a:p>
        </p:txBody>
      </p:sp>
      <p:sp>
        <p:nvSpPr>
          <p:cNvPr id="14" name="Rectangle 2">
            <a:extLst>
              <a:ext uri="{FF2B5EF4-FFF2-40B4-BE49-F238E27FC236}">
                <a16:creationId xmlns:a16="http://schemas.microsoft.com/office/drawing/2014/main" id="{3A5C2DC9-3F0A-45FC-886B-959587C1D7F3}"/>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Tree>
    <p:extLst>
      <p:ext uri="{BB962C8B-B14F-4D97-AF65-F5344CB8AC3E}">
        <p14:creationId xmlns:p14="http://schemas.microsoft.com/office/powerpoint/2010/main" val="14022700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a:extLst>
              <a:ext uri="{FF2B5EF4-FFF2-40B4-BE49-F238E27FC236}">
                <a16:creationId xmlns:a16="http://schemas.microsoft.com/office/drawing/2014/main" id="{8E449B11-9E00-475E-8E0F-4A3F7E3243DF}"/>
              </a:ext>
            </a:extLst>
          </p:cNvPr>
          <p:cNvSpPr>
            <a:spLocks noChangeArrowheads="1"/>
          </p:cNvSpPr>
          <p:nvPr/>
        </p:nvSpPr>
        <p:spPr bwMode="auto">
          <a:xfrm>
            <a:off x="3505200" y="1066800"/>
            <a:ext cx="4572000" cy="4800600"/>
          </a:xfrm>
          <a:prstGeom prst="ellipse">
            <a:avLst/>
          </a:prstGeom>
          <a:solidFill>
            <a:schemeClr val="bg1"/>
          </a:solidFill>
          <a:ln w="9525">
            <a:solidFill>
              <a:schemeClr val="tx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p>
        </p:txBody>
      </p:sp>
      <p:sp>
        <p:nvSpPr>
          <p:cNvPr id="8199" name="Line 7">
            <a:extLst>
              <a:ext uri="{FF2B5EF4-FFF2-40B4-BE49-F238E27FC236}">
                <a16:creationId xmlns:a16="http://schemas.microsoft.com/office/drawing/2014/main" id="{7B1AB8CD-142B-42B8-9D6C-A6A088454F88}"/>
              </a:ext>
            </a:extLst>
          </p:cNvPr>
          <p:cNvSpPr>
            <a:spLocks noChangeShapeType="1"/>
          </p:cNvSpPr>
          <p:nvPr/>
        </p:nvSpPr>
        <p:spPr bwMode="auto">
          <a:xfrm>
            <a:off x="1066800" y="3429000"/>
            <a:ext cx="2438400"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14343" name="Rectangle 8">
            <a:extLst>
              <a:ext uri="{FF2B5EF4-FFF2-40B4-BE49-F238E27FC236}">
                <a16:creationId xmlns:a16="http://schemas.microsoft.com/office/drawing/2014/main" id="{96CCF41B-19DE-4CAC-B5A6-A015800BBCA2}"/>
              </a:ext>
            </a:extLst>
          </p:cNvPr>
          <p:cNvSpPr>
            <a:spLocks noChangeArrowheads="1"/>
          </p:cNvSpPr>
          <p:nvPr/>
        </p:nvSpPr>
        <p:spPr bwMode="auto">
          <a:xfrm>
            <a:off x="3886200" y="2209800"/>
            <a:ext cx="838200" cy="2438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352" name="Slide Number Placeholder 1">
            <a:extLst>
              <a:ext uri="{FF2B5EF4-FFF2-40B4-BE49-F238E27FC236}">
                <a16:creationId xmlns:a16="http://schemas.microsoft.com/office/drawing/2014/main" id="{AF73B723-86C5-4A2C-8664-D0C8E464ADC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0D33F2-BC7D-4C65-9A59-A1E73FE501FB}" type="slidenum">
              <a:rPr lang="en-US" altLang="en-US" sz="1000" smtClean="0"/>
              <a:pPr>
                <a:spcBef>
                  <a:spcPct val="0"/>
                </a:spcBef>
                <a:buClrTx/>
                <a:buSzTx/>
                <a:buFontTx/>
                <a:buNone/>
              </a:pPr>
              <a:t>68</a:t>
            </a:fld>
            <a:endParaRPr lang="en-US" altLang="en-US" sz="1000"/>
          </a:p>
        </p:txBody>
      </p:sp>
      <p:sp>
        <p:nvSpPr>
          <p:cNvPr id="14339" name="Oval 3">
            <a:extLst>
              <a:ext uri="{FF2B5EF4-FFF2-40B4-BE49-F238E27FC236}">
                <a16:creationId xmlns:a16="http://schemas.microsoft.com/office/drawing/2014/main" id="{87C847FA-E61E-46DF-B40A-BF0D08C914A8}"/>
              </a:ext>
            </a:extLst>
          </p:cNvPr>
          <p:cNvSpPr>
            <a:spLocks noChangeArrowheads="1"/>
          </p:cNvSpPr>
          <p:nvPr/>
        </p:nvSpPr>
        <p:spPr bwMode="auto">
          <a:xfrm>
            <a:off x="4191000" y="1524000"/>
            <a:ext cx="4191000" cy="3886200"/>
          </a:xfrm>
          <a:prstGeom prst="ellipse">
            <a:avLst/>
          </a:prstGeom>
          <a:solidFill>
            <a:schemeClr val="bg1"/>
          </a:solidFill>
          <a:ln w="9525">
            <a:solidFill>
              <a:schemeClr val="tx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340" name="Rectangle 4">
            <a:extLst>
              <a:ext uri="{FF2B5EF4-FFF2-40B4-BE49-F238E27FC236}">
                <a16:creationId xmlns:a16="http://schemas.microsoft.com/office/drawing/2014/main" id="{9F57ECBA-52E5-48F8-A6A5-C5EBD918ADC4}"/>
              </a:ext>
            </a:extLst>
          </p:cNvPr>
          <p:cNvSpPr>
            <a:spLocks noChangeArrowheads="1"/>
          </p:cNvSpPr>
          <p:nvPr/>
        </p:nvSpPr>
        <p:spPr bwMode="auto">
          <a:xfrm>
            <a:off x="5638800" y="457200"/>
            <a:ext cx="2209795" cy="563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p>
        </p:txBody>
      </p:sp>
      <p:cxnSp>
        <p:nvCxnSpPr>
          <p:cNvPr id="3" name="Straight Connector 2">
            <a:extLst>
              <a:ext uri="{FF2B5EF4-FFF2-40B4-BE49-F238E27FC236}">
                <a16:creationId xmlns:a16="http://schemas.microsoft.com/office/drawing/2014/main" id="{215AAC60-585D-4EC6-B9BA-7F15EE4E4779}"/>
              </a:ext>
            </a:extLst>
          </p:cNvPr>
          <p:cNvCxnSpPr>
            <a:cxnSpLocks/>
          </p:cNvCxnSpPr>
          <p:nvPr/>
        </p:nvCxnSpPr>
        <p:spPr>
          <a:xfrm>
            <a:off x="4648200" y="2209800"/>
            <a:ext cx="0" cy="243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hord 19">
            <a:extLst>
              <a:ext uri="{FF2B5EF4-FFF2-40B4-BE49-F238E27FC236}">
                <a16:creationId xmlns:a16="http://schemas.microsoft.com/office/drawing/2014/main" id="{FEB5AC8D-C4BC-4361-90A7-2B6D548D32EE}"/>
              </a:ext>
            </a:extLst>
          </p:cNvPr>
          <p:cNvSpPr/>
          <p:nvPr/>
        </p:nvSpPr>
        <p:spPr>
          <a:xfrm>
            <a:off x="3506374" y="2232037"/>
            <a:ext cx="684626" cy="2416161"/>
          </a:xfrm>
          <a:prstGeom prst="chord">
            <a:avLst>
              <a:gd name="adj1" fmla="val 5334173"/>
              <a:gd name="adj2" fmla="val 16324565"/>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8">
            <a:extLst>
              <a:ext uri="{FF2B5EF4-FFF2-40B4-BE49-F238E27FC236}">
                <a16:creationId xmlns:a16="http://schemas.microsoft.com/office/drawing/2014/main" id="{44F8E3FA-3C25-4923-BACE-04E6B917A89E}"/>
              </a:ext>
            </a:extLst>
          </p:cNvPr>
          <p:cNvSpPr>
            <a:spLocks noChangeArrowheads="1"/>
          </p:cNvSpPr>
          <p:nvPr/>
        </p:nvSpPr>
        <p:spPr bwMode="auto">
          <a:xfrm>
            <a:off x="3048000" y="2209800"/>
            <a:ext cx="838200" cy="24384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3" name="Oval 22">
            <a:extLst>
              <a:ext uri="{FF2B5EF4-FFF2-40B4-BE49-F238E27FC236}">
                <a16:creationId xmlns:a16="http://schemas.microsoft.com/office/drawing/2014/main" id="{293AB492-657D-44FD-B0E4-7FB0D890AF0D}"/>
              </a:ext>
            </a:extLst>
          </p:cNvPr>
          <p:cNvSpPr/>
          <p:nvPr/>
        </p:nvSpPr>
        <p:spPr>
          <a:xfrm>
            <a:off x="3149600" y="4152900"/>
            <a:ext cx="660400" cy="495300"/>
          </a:xfrm>
          <a:prstGeom prst="ellipse">
            <a:avLst/>
          </a:prstGeom>
          <a:solidFill>
            <a:srgbClr val="CCFF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Text Box 11">
            <a:extLst>
              <a:ext uri="{FF2B5EF4-FFF2-40B4-BE49-F238E27FC236}">
                <a16:creationId xmlns:a16="http://schemas.microsoft.com/office/drawing/2014/main" id="{5887B1C9-FA42-445D-B479-F0A3722B9C5C}"/>
              </a:ext>
            </a:extLst>
          </p:cNvPr>
          <p:cNvSpPr txBox="1">
            <a:spLocks noChangeArrowheads="1"/>
          </p:cNvSpPr>
          <p:nvPr/>
        </p:nvSpPr>
        <p:spPr bwMode="auto">
          <a:xfrm>
            <a:off x="3073400" y="4227513"/>
            <a:ext cx="736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+49D</a:t>
            </a:r>
          </a:p>
        </p:txBody>
      </p:sp>
      <p:sp>
        <p:nvSpPr>
          <p:cNvPr id="14345" name="Text Box 11">
            <a:extLst>
              <a:ext uri="{FF2B5EF4-FFF2-40B4-BE49-F238E27FC236}">
                <a16:creationId xmlns:a16="http://schemas.microsoft.com/office/drawing/2014/main" id="{34BC8E9A-FC3D-4676-87D6-65F2DE84ADCE}"/>
              </a:ext>
            </a:extLst>
          </p:cNvPr>
          <p:cNvSpPr txBox="1">
            <a:spLocks noChangeArrowheads="1"/>
          </p:cNvSpPr>
          <p:nvPr/>
        </p:nvSpPr>
        <p:spPr bwMode="auto">
          <a:xfrm>
            <a:off x="2128838" y="3386138"/>
            <a:ext cx="8429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i="1"/>
              <a:t>Light rays</a:t>
            </a:r>
          </a:p>
        </p:txBody>
      </p:sp>
      <p:sp>
        <p:nvSpPr>
          <p:cNvPr id="14344" name="Line 9">
            <a:extLst>
              <a:ext uri="{FF2B5EF4-FFF2-40B4-BE49-F238E27FC236}">
                <a16:creationId xmlns:a16="http://schemas.microsoft.com/office/drawing/2014/main" id="{C52EEA4E-6C9C-4C46-9F54-60CBBE127F24}"/>
              </a:ext>
            </a:extLst>
          </p:cNvPr>
          <p:cNvSpPr>
            <a:spLocks noChangeShapeType="1"/>
          </p:cNvSpPr>
          <p:nvPr/>
        </p:nvSpPr>
        <p:spPr bwMode="auto">
          <a:xfrm>
            <a:off x="1752600" y="3657600"/>
            <a:ext cx="2438400"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Oval 24">
            <a:extLst>
              <a:ext uri="{FF2B5EF4-FFF2-40B4-BE49-F238E27FC236}">
                <a16:creationId xmlns:a16="http://schemas.microsoft.com/office/drawing/2014/main" id="{B3D5E325-0E3F-4920-95AC-443C5C661208}"/>
              </a:ext>
            </a:extLst>
          </p:cNvPr>
          <p:cNvSpPr/>
          <p:nvPr/>
        </p:nvSpPr>
        <p:spPr>
          <a:xfrm>
            <a:off x="3962400" y="4152901"/>
            <a:ext cx="609600" cy="495300"/>
          </a:xfrm>
          <a:prstGeom prst="ellipse">
            <a:avLst/>
          </a:prstGeom>
          <a:solidFill>
            <a:srgbClr val="CCFF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Text Box 12">
            <a:extLst>
              <a:ext uri="{FF2B5EF4-FFF2-40B4-BE49-F238E27FC236}">
                <a16:creationId xmlns:a16="http://schemas.microsoft.com/office/drawing/2014/main" id="{13BF5177-3670-4529-8742-09D0E91FF25B}"/>
              </a:ext>
            </a:extLst>
          </p:cNvPr>
          <p:cNvSpPr txBox="1">
            <a:spLocks noChangeArrowheads="1"/>
          </p:cNvSpPr>
          <p:nvPr/>
        </p:nvSpPr>
        <p:spPr bwMode="auto">
          <a:xfrm>
            <a:off x="3962400" y="4205288"/>
            <a:ext cx="552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dirty="0">
                <a:solidFill>
                  <a:srgbClr val="0000FF"/>
                </a:solidFill>
              </a:rPr>
              <a:t>-6D</a:t>
            </a:r>
          </a:p>
        </p:txBody>
      </p:sp>
      <p:sp>
        <p:nvSpPr>
          <p:cNvPr id="28" name="Line 14">
            <a:extLst>
              <a:ext uri="{FF2B5EF4-FFF2-40B4-BE49-F238E27FC236}">
                <a16:creationId xmlns:a16="http://schemas.microsoft.com/office/drawing/2014/main" id="{F5B6E57A-21C4-4320-9C5D-98FB5CE63DD0}"/>
              </a:ext>
            </a:extLst>
          </p:cNvPr>
          <p:cNvSpPr>
            <a:spLocks noChangeShapeType="1"/>
          </p:cNvSpPr>
          <p:nvPr/>
        </p:nvSpPr>
        <p:spPr bwMode="auto">
          <a:xfrm>
            <a:off x="2819400" y="4724400"/>
            <a:ext cx="0" cy="3810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15">
            <a:extLst>
              <a:ext uri="{FF2B5EF4-FFF2-40B4-BE49-F238E27FC236}">
                <a16:creationId xmlns:a16="http://schemas.microsoft.com/office/drawing/2014/main" id="{E90557A8-9D06-417A-A12E-339E22DE3494}"/>
              </a:ext>
            </a:extLst>
          </p:cNvPr>
          <p:cNvSpPr>
            <a:spLocks noChangeShapeType="1"/>
          </p:cNvSpPr>
          <p:nvPr/>
        </p:nvSpPr>
        <p:spPr bwMode="auto">
          <a:xfrm>
            <a:off x="5029200" y="4724400"/>
            <a:ext cx="0" cy="3810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16">
            <a:extLst>
              <a:ext uri="{FF2B5EF4-FFF2-40B4-BE49-F238E27FC236}">
                <a16:creationId xmlns:a16="http://schemas.microsoft.com/office/drawing/2014/main" id="{902298F7-02EC-4BCA-9FFC-A01F7B7B7213}"/>
              </a:ext>
            </a:extLst>
          </p:cNvPr>
          <p:cNvSpPr>
            <a:spLocks noChangeShapeType="1"/>
          </p:cNvSpPr>
          <p:nvPr/>
        </p:nvSpPr>
        <p:spPr bwMode="auto">
          <a:xfrm>
            <a:off x="2819400" y="5105400"/>
            <a:ext cx="220980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Oval 30">
            <a:extLst>
              <a:ext uri="{FF2B5EF4-FFF2-40B4-BE49-F238E27FC236}">
                <a16:creationId xmlns:a16="http://schemas.microsoft.com/office/drawing/2014/main" id="{6E8F49FD-D700-467A-A96A-5F0351F8279D}"/>
              </a:ext>
            </a:extLst>
          </p:cNvPr>
          <p:cNvSpPr/>
          <p:nvPr/>
        </p:nvSpPr>
        <p:spPr>
          <a:xfrm>
            <a:off x="3352800" y="4648200"/>
            <a:ext cx="1144588" cy="457200"/>
          </a:xfrm>
          <a:prstGeom prst="ellipse">
            <a:avLst/>
          </a:prstGeom>
          <a:solidFill>
            <a:srgbClr val="CCFF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 name="Text Box 13">
            <a:extLst>
              <a:ext uri="{FF2B5EF4-FFF2-40B4-BE49-F238E27FC236}">
                <a16:creationId xmlns:a16="http://schemas.microsoft.com/office/drawing/2014/main" id="{09E06425-B4B4-47CF-B7E8-11E686FB2054}"/>
              </a:ext>
            </a:extLst>
          </p:cNvPr>
          <p:cNvSpPr txBox="1">
            <a:spLocks noChangeArrowheads="1"/>
          </p:cNvSpPr>
          <p:nvPr/>
        </p:nvSpPr>
        <p:spPr bwMode="auto">
          <a:xfrm>
            <a:off x="3421063" y="4648200"/>
            <a:ext cx="922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solidFill>
                  <a:srgbClr val="0000FF"/>
                </a:solidFill>
              </a:rPr>
              <a:t>+43D</a:t>
            </a:r>
          </a:p>
        </p:txBody>
      </p:sp>
      <p:sp>
        <p:nvSpPr>
          <p:cNvPr id="2" name="Rectangle 1">
            <a:extLst>
              <a:ext uri="{FF2B5EF4-FFF2-40B4-BE49-F238E27FC236}">
                <a16:creationId xmlns:a16="http://schemas.microsoft.com/office/drawing/2014/main" id="{A3A5FAFE-4832-4F0C-814C-9EF5896A14DB}"/>
              </a:ext>
            </a:extLst>
          </p:cNvPr>
          <p:cNvSpPr/>
          <p:nvPr/>
        </p:nvSpPr>
        <p:spPr>
          <a:xfrm>
            <a:off x="7391400" y="1981200"/>
            <a:ext cx="1217612" cy="2971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Text Box 19">
            <a:extLst>
              <a:ext uri="{FF2B5EF4-FFF2-40B4-BE49-F238E27FC236}">
                <a16:creationId xmlns:a16="http://schemas.microsoft.com/office/drawing/2014/main" id="{055478B9-E73B-43B2-B503-46C5E5CDB98D}"/>
              </a:ext>
            </a:extLst>
          </p:cNvPr>
          <p:cNvSpPr txBox="1">
            <a:spLocks noChangeArrowheads="1"/>
          </p:cNvSpPr>
          <p:nvPr/>
        </p:nvSpPr>
        <p:spPr bwMode="auto">
          <a:xfrm>
            <a:off x="609600" y="6362700"/>
            <a:ext cx="7964040" cy="369332"/>
          </a:xfrm>
          <a:prstGeom prst="rect">
            <a:avLst/>
          </a:prstGeom>
          <a:solidFill>
            <a:srgbClr val="00206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2000" i="1" dirty="0">
                <a:solidFill>
                  <a:schemeClr val="bg1"/>
                </a:solidFill>
              </a:rPr>
              <a:t>The net result across the cornea is an </a:t>
            </a:r>
            <a:r>
              <a:rPr lang="en-US" altLang="en-US" sz="2000" b="1" dirty="0">
                <a:solidFill>
                  <a:schemeClr val="bg1"/>
                </a:solidFill>
              </a:rPr>
              <a:t>overall power of about +43D</a:t>
            </a:r>
          </a:p>
        </p:txBody>
      </p:sp>
      <p:cxnSp>
        <p:nvCxnSpPr>
          <p:cNvPr id="33" name="Straight Arrow Connector 32">
            <a:extLst>
              <a:ext uri="{FF2B5EF4-FFF2-40B4-BE49-F238E27FC236}">
                <a16:creationId xmlns:a16="http://schemas.microsoft.com/office/drawing/2014/main" id="{98DFB1E1-99FE-4D55-9A47-1A765DF8A22C}"/>
              </a:ext>
            </a:extLst>
          </p:cNvPr>
          <p:cNvCxnSpPr/>
          <p:nvPr/>
        </p:nvCxnSpPr>
        <p:spPr>
          <a:xfrm flipH="1" flipV="1">
            <a:off x="3883025" y="5105400"/>
            <a:ext cx="669925" cy="1260475"/>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2">
            <a:extLst>
              <a:ext uri="{FF2B5EF4-FFF2-40B4-BE49-F238E27FC236}">
                <a16:creationId xmlns:a16="http://schemas.microsoft.com/office/drawing/2014/main" id="{544EA09B-2399-48FC-B1EE-C25EF22404C7}"/>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Tree>
    <p:extLst>
      <p:ext uri="{BB962C8B-B14F-4D97-AF65-F5344CB8AC3E}">
        <p14:creationId xmlns:p14="http://schemas.microsoft.com/office/powerpoint/2010/main" val="8872626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a:extLst>
              <a:ext uri="{FF2B5EF4-FFF2-40B4-BE49-F238E27FC236}">
                <a16:creationId xmlns:a16="http://schemas.microsoft.com/office/drawing/2014/main" id="{8E449B11-9E00-475E-8E0F-4A3F7E3243DF}"/>
              </a:ext>
            </a:extLst>
          </p:cNvPr>
          <p:cNvSpPr>
            <a:spLocks noChangeArrowheads="1"/>
          </p:cNvSpPr>
          <p:nvPr/>
        </p:nvSpPr>
        <p:spPr bwMode="auto">
          <a:xfrm>
            <a:off x="3505200" y="1066800"/>
            <a:ext cx="4572000" cy="4800600"/>
          </a:xfrm>
          <a:prstGeom prst="ellipse">
            <a:avLst/>
          </a:prstGeom>
          <a:solidFill>
            <a:schemeClr val="bg1"/>
          </a:solidFill>
          <a:ln w="9525">
            <a:solidFill>
              <a:schemeClr val="tx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p>
        </p:txBody>
      </p:sp>
      <p:sp>
        <p:nvSpPr>
          <p:cNvPr id="8199" name="Line 7">
            <a:extLst>
              <a:ext uri="{FF2B5EF4-FFF2-40B4-BE49-F238E27FC236}">
                <a16:creationId xmlns:a16="http://schemas.microsoft.com/office/drawing/2014/main" id="{7B1AB8CD-142B-42B8-9D6C-A6A088454F88}"/>
              </a:ext>
            </a:extLst>
          </p:cNvPr>
          <p:cNvSpPr>
            <a:spLocks noChangeShapeType="1"/>
          </p:cNvSpPr>
          <p:nvPr/>
        </p:nvSpPr>
        <p:spPr bwMode="auto">
          <a:xfrm>
            <a:off x="1066800" y="3429000"/>
            <a:ext cx="2438400"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14343" name="Rectangle 8">
            <a:extLst>
              <a:ext uri="{FF2B5EF4-FFF2-40B4-BE49-F238E27FC236}">
                <a16:creationId xmlns:a16="http://schemas.microsoft.com/office/drawing/2014/main" id="{96CCF41B-19DE-4CAC-B5A6-A015800BBCA2}"/>
              </a:ext>
            </a:extLst>
          </p:cNvPr>
          <p:cNvSpPr>
            <a:spLocks noChangeArrowheads="1"/>
          </p:cNvSpPr>
          <p:nvPr/>
        </p:nvSpPr>
        <p:spPr bwMode="auto">
          <a:xfrm>
            <a:off x="3886200" y="2209800"/>
            <a:ext cx="838200" cy="2438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352" name="Slide Number Placeholder 1">
            <a:extLst>
              <a:ext uri="{FF2B5EF4-FFF2-40B4-BE49-F238E27FC236}">
                <a16:creationId xmlns:a16="http://schemas.microsoft.com/office/drawing/2014/main" id="{AF73B723-86C5-4A2C-8664-D0C8E464ADC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0D33F2-BC7D-4C65-9A59-A1E73FE501FB}" type="slidenum">
              <a:rPr lang="en-US" altLang="en-US" sz="1000" smtClean="0"/>
              <a:pPr>
                <a:spcBef>
                  <a:spcPct val="0"/>
                </a:spcBef>
                <a:buClrTx/>
                <a:buSzTx/>
                <a:buFontTx/>
                <a:buNone/>
              </a:pPr>
              <a:t>69</a:t>
            </a:fld>
            <a:endParaRPr lang="en-US" altLang="en-US" sz="1000"/>
          </a:p>
        </p:txBody>
      </p:sp>
      <p:sp>
        <p:nvSpPr>
          <p:cNvPr id="14339" name="Oval 3">
            <a:extLst>
              <a:ext uri="{FF2B5EF4-FFF2-40B4-BE49-F238E27FC236}">
                <a16:creationId xmlns:a16="http://schemas.microsoft.com/office/drawing/2014/main" id="{87C847FA-E61E-46DF-B40A-BF0D08C914A8}"/>
              </a:ext>
            </a:extLst>
          </p:cNvPr>
          <p:cNvSpPr>
            <a:spLocks noChangeArrowheads="1"/>
          </p:cNvSpPr>
          <p:nvPr/>
        </p:nvSpPr>
        <p:spPr bwMode="auto">
          <a:xfrm>
            <a:off x="4191000" y="1524000"/>
            <a:ext cx="4191000" cy="3886200"/>
          </a:xfrm>
          <a:prstGeom prst="ellipse">
            <a:avLst/>
          </a:prstGeom>
          <a:solidFill>
            <a:schemeClr val="bg1"/>
          </a:solidFill>
          <a:ln w="9525">
            <a:solidFill>
              <a:schemeClr val="tx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dirty="0"/>
          </a:p>
        </p:txBody>
      </p:sp>
      <p:sp>
        <p:nvSpPr>
          <p:cNvPr id="14340" name="Rectangle 4">
            <a:extLst>
              <a:ext uri="{FF2B5EF4-FFF2-40B4-BE49-F238E27FC236}">
                <a16:creationId xmlns:a16="http://schemas.microsoft.com/office/drawing/2014/main" id="{9F57ECBA-52E5-48F8-A6A5-C5EBD918ADC4}"/>
              </a:ext>
            </a:extLst>
          </p:cNvPr>
          <p:cNvSpPr>
            <a:spLocks noChangeArrowheads="1"/>
          </p:cNvSpPr>
          <p:nvPr/>
        </p:nvSpPr>
        <p:spPr bwMode="auto">
          <a:xfrm>
            <a:off x="5638800" y="457200"/>
            <a:ext cx="2209795" cy="563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p>
        </p:txBody>
      </p:sp>
      <p:cxnSp>
        <p:nvCxnSpPr>
          <p:cNvPr id="3" name="Straight Connector 2">
            <a:extLst>
              <a:ext uri="{FF2B5EF4-FFF2-40B4-BE49-F238E27FC236}">
                <a16:creationId xmlns:a16="http://schemas.microsoft.com/office/drawing/2014/main" id="{215AAC60-585D-4EC6-B9BA-7F15EE4E4779}"/>
              </a:ext>
            </a:extLst>
          </p:cNvPr>
          <p:cNvCxnSpPr>
            <a:cxnSpLocks/>
          </p:cNvCxnSpPr>
          <p:nvPr/>
        </p:nvCxnSpPr>
        <p:spPr>
          <a:xfrm>
            <a:off x="4648200" y="2209800"/>
            <a:ext cx="0" cy="243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hord 19">
            <a:extLst>
              <a:ext uri="{FF2B5EF4-FFF2-40B4-BE49-F238E27FC236}">
                <a16:creationId xmlns:a16="http://schemas.microsoft.com/office/drawing/2014/main" id="{FEB5AC8D-C4BC-4361-90A7-2B6D548D32EE}"/>
              </a:ext>
            </a:extLst>
          </p:cNvPr>
          <p:cNvSpPr/>
          <p:nvPr/>
        </p:nvSpPr>
        <p:spPr>
          <a:xfrm>
            <a:off x="3506374" y="2232037"/>
            <a:ext cx="684626" cy="2416161"/>
          </a:xfrm>
          <a:prstGeom prst="chord">
            <a:avLst>
              <a:gd name="adj1" fmla="val 5334173"/>
              <a:gd name="adj2" fmla="val 16324565"/>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8">
            <a:extLst>
              <a:ext uri="{FF2B5EF4-FFF2-40B4-BE49-F238E27FC236}">
                <a16:creationId xmlns:a16="http://schemas.microsoft.com/office/drawing/2014/main" id="{44F8E3FA-3C25-4923-BACE-04E6B917A89E}"/>
              </a:ext>
            </a:extLst>
          </p:cNvPr>
          <p:cNvSpPr>
            <a:spLocks noChangeArrowheads="1"/>
          </p:cNvSpPr>
          <p:nvPr/>
        </p:nvSpPr>
        <p:spPr bwMode="auto">
          <a:xfrm>
            <a:off x="3048000" y="2209800"/>
            <a:ext cx="838200" cy="24384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3" name="Oval 22">
            <a:extLst>
              <a:ext uri="{FF2B5EF4-FFF2-40B4-BE49-F238E27FC236}">
                <a16:creationId xmlns:a16="http://schemas.microsoft.com/office/drawing/2014/main" id="{293AB492-657D-44FD-B0E4-7FB0D890AF0D}"/>
              </a:ext>
            </a:extLst>
          </p:cNvPr>
          <p:cNvSpPr/>
          <p:nvPr/>
        </p:nvSpPr>
        <p:spPr>
          <a:xfrm>
            <a:off x="3149600" y="4152900"/>
            <a:ext cx="660400" cy="495300"/>
          </a:xfrm>
          <a:prstGeom prst="ellipse">
            <a:avLst/>
          </a:prstGeom>
          <a:solidFill>
            <a:srgbClr val="CCFF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Text Box 11">
            <a:extLst>
              <a:ext uri="{FF2B5EF4-FFF2-40B4-BE49-F238E27FC236}">
                <a16:creationId xmlns:a16="http://schemas.microsoft.com/office/drawing/2014/main" id="{5887B1C9-FA42-445D-B479-F0A3722B9C5C}"/>
              </a:ext>
            </a:extLst>
          </p:cNvPr>
          <p:cNvSpPr txBox="1">
            <a:spLocks noChangeArrowheads="1"/>
          </p:cNvSpPr>
          <p:nvPr/>
        </p:nvSpPr>
        <p:spPr bwMode="auto">
          <a:xfrm>
            <a:off x="3073400" y="4227513"/>
            <a:ext cx="736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+49D</a:t>
            </a:r>
          </a:p>
        </p:txBody>
      </p:sp>
      <p:sp>
        <p:nvSpPr>
          <p:cNvPr id="14345" name="Text Box 11">
            <a:extLst>
              <a:ext uri="{FF2B5EF4-FFF2-40B4-BE49-F238E27FC236}">
                <a16:creationId xmlns:a16="http://schemas.microsoft.com/office/drawing/2014/main" id="{34BC8E9A-FC3D-4676-87D6-65F2DE84ADCE}"/>
              </a:ext>
            </a:extLst>
          </p:cNvPr>
          <p:cNvSpPr txBox="1">
            <a:spLocks noChangeArrowheads="1"/>
          </p:cNvSpPr>
          <p:nvPr/>
        </p:nvSpPr>
        <p:spPr bwMode="auto">
          <a:xfrm>
            <a:off x="2128838" y="3386138"/>
            <a:ext cx="8429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i="1"/>
              <a:t>Light rays</a:t>
            </a:r>
          </a:p>
        </p:txBody>
      </p:sp>
      <p:sp>
        <p:nvSpPr>
          <p:cNvPr id="14344" name="Line 9">
            <a:extLst>
              <a:ext uri="{FF2B5EF4-FFF2-40B4-BE49-F238E27FC236}">
                <a16:creationId xmlns:a16="http://schemas.microsoft.com/office/drawing/2014/main" id="{C52EEA4E-6C9C-4C46-9F54-60CBBE127F24}"/>
              </a:ext>
            </a:extLst>
          </p:cNvPr>
          <p:cNvSpPr>
            <a:spLocks noChangeShapeType="1"/>
          </p:cNvSpPr>
          <p:nvPr/>
        </p:nvSpPr>
        <p:spPr bwMode="auto">
          <a:xfrm>
            <a:off x="1752600" y="3657600"/>
            <a:ext cx="2438400"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Oval 24">
            <a:extLst>
              <a:ext uri="{FF2B5EF4-FFF2-40B4-BE49-F238E27FC236}">
                <a16:creationId xmlns:a16="http://schemas.microsoft.com/office/drawing/2014/main" id="{B3D5E325-0E3F-4920-95AC-443C5C661208}"/>
              </a:ext>
            </a:extLst>
          </p:cNvPr>
          <p:cNvSpPr/>
          <p:nvPr/>
        </p:nvSpPr>
        <p:spPr>
          <a:xfrm>
            <a:off x="3962400" y="4152901"/>
            <a:ext cx="609600" cy="495300"/>
          </a:xfrm>
          <a:prstGeom prst="ellipse">
            <a:avLst/>
          </a:prstGeom>
          <a:solidFill>
            <a:srgbClr val="CCFF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Text Box 12">
            <a:extLst>
              <a:ext uri="{FF2B5EF4-FFF2-40B4-BE49-F238E27FC236}">
                <a16:creationId xmlns:a16="http://schemas.microsoft.com/office/drawing/2014/main" id="{13BF5177-3670-4529-8742-09D0E91FF25B}"/>
              </a:ext>
            </a:extLst>
          </p:cNvPr>
          <p:cNvSpPr txBox="1">
            <a:spLocks noChangeArrowheads="1"/>
          </p:cNvSpPr>
          <p:nvPr/>
        </p:nvSpPr>
        <p:spPr bwMode="auto">
          <a:xfrm>
            <a:off x="3962400" y="4205288"/>
            <a:ext cx="552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dirty="0">
                <a:solidFill>
                  <a:srgbClr val="0000FF"/>
                </a:solidFill>
              </a:rPr>
              <a:t>-6D</a:t>
            </a:r>
          </a:p>
        </p:txBody>
      </p:sp>
      <p:sp>
        <p:nvSpPr>
          <p:cNvPr id="28" name="Line 14">
            <a:extLst>
              <a:ext uri="{FF2B5EF4-FFF2-40B4-BE49-F238E27FC236}">
                <a16:creationId xmlns:a16="http://schemas.microsoft.com/office/drawing/2014/main" id="{F5B6E57A-21C4-4320-9C5D-98FB5CE63DD0}"/>
              </a:ext>
            </a:extLst>
          </p:cNvPr>
          <p:cNvSpPr>
            <a:spLocks noChangeShapeType="1"/>
          </p:cNvSpPr>
          <p:nvPr/>
        </p:nvSpPr>
        <p:spPr bwMode="auto">
          <a:xfrm>
            <a:off x="2819400" y="4724400"/>
            <a:ext cx="0" cy="3810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15">
            <a:extLst>
              <a:ext uri="{FF2B5EF4-FFF2-40B4-BE49-F238E27FC236}">
                <a16:creationId xmlns:a16="http://schemas.microsoft.com/office/drawing/2014/main" id="{E90557A8-9D06-417A-A12E-339E22DE3494}"/>
              </a:ext>
            </a:extLst>
          </p:cNvPr>
          <p:cNvSpPr>
            <a:spLocks noChangeShapeType="1"/>
          </p:cNvSpPr>
          <p:nvPr/>
        </p:nvSpPr>
        <p:spPr bwMode="auto">
          <a:xfrm>
            <a:off x="5029200" y="4724400"/>
            <a:ext cx="0" cy="3810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16">
            <a:extLst>
              <a:ext uri="{FF2B5EF4-FFF2-40B4-BE49-F238E27FC236}">
                <a16:creationId xmlns:a16="http://schemas.microsoft.com/office/drawing/2014/main" id="{902298F7-02EC-4BCA-9FFC-A01F7B7B7213}"/>
              </a:ext>
            </a:extLst>
          </p:cNvPr>
          <p:cNvSpPr>
            <a:spLocks noChangeShapeType="1"/>
          </p:cNvSpPr>
          <p:nvPr/>
        </p:nvSpPr>
        <p:spPr bwMode="auto">
          <a:xfrm>
            <a:off x="2819400" y="5105400"/>
            <a:ext cx="220980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Oval 30">
            <a:extLst>
              <a:ext uri="{FF2B5EF4-FFF2-40B4-BE49-F238E27FC236}">
                <a16:creationId xmlns:a16="http://schemas.microsoft.com/office/drawing/2014/main" id="{6E8F49FD-D700-467A-A96A-5F0351F8279D}"/>
              </a:ext>
            </a:extLst>
          </p:cNvPr>
          <p:cNvSpPr/>
          <p:nvPr/>
        </p:nvSpPr>
        <p:spPr>
          <a:xfrm>
            <a:off x="3352800" y="4648200"/>
            <a:ext cx="1144588" cy="457200"/>
          </a:xfrm>
          <a:prstGeom prst="ellipse">
            <a:avLst/>
          </a:prstGeom>
          <a:solidFill>
            <a:srgbClr val="CCFF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 name="Text Box 13">
            <a:extLst>
              <a:ext uri="{FF2B5EF4-FFF2-40B4-BE49-F238E27FC236}">
                <a16:creationId xmlns:a16="http://schemas.microsoft.com/office/drawing/2014/main" id="{09E06425-B4B4-47CF-B7E8-11E686FB2054}"/>
              </a:ext>
            </a:extLst>
          </p:cNvPr>
          <p:cNvSpPr txBox="1">
            <a:spLocks noChangeArrowheads="1"/>
          </p:cNvSpPr>
          <p:nvPr/>
        </p:nvSpPr>
        <p:spPr bwMode="auto">
          <a:xfrm>
            <a:off x="3421063" y="4648200"/>
            <a:ext cx="922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solidFill>
                  <a:srgbClr val="0000FF"/>
                </a:solidFill>
              </a:rPr>
              <a:t>+43D</a:t>
            </a:r>
          </a:p>
        </p:txBody>
      </p:sp>
      <p:sp>
        <p:nvSpPr>
          <p:cNvPr id="2" name="Rectangle 1">
            <a:extLst>
              <a:ext uri="{FF2B5EF4-FFF2-40B4-BE49-F238E27FC236}">
                <a16:creationId xmlns:a16="http://schemas.microsoft.com/office/drawing/2014/main" id="{A3A5FAFE-4832-4F0C-814C-9EF5896A14DB}"/>
              </a:ext>
            </a:extLst>
          </p:cNvPr>
          <p:cNvSpPr/>
          <p:nvPr/>
        </p:nvSpPr>
        <p:spPr>
          <a:xfrm>
            <a:off x="7391400" y="1981200"/>
            <a:ext cx="1217612" cy="2971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Text Box 19">
            <a:extLst>
              <a:ext uri="{FF2B5EF4-FFF2-40B4-BE49-F238E27FC236}">
                <a16:creationId xmlns:a16="http://schemas.microsoft.com/office/drawing/2014/main" id="{055478B9-E73B-43B2-B503-46C5E5CDB98D}"/>
              </a:ext>
            </a:extLst>
          </p:cNvPr>
          <p:cNvSpPr txBox="1">
            <a:spLocks noChangeArrowheads="1"/>
          </p:cNvSpPr>
          <p:nvPr/>
        </p:nvSpPr>
        <p:spPr bwMode="auto">
          <a:xfrm>
            <a:off x="609600" y="6362700"/>
            <a:ext cx="7964040" cy="369332"/>
          </a:xfrm>
          <a:prstGeom prst="rect">
            <a:avLst/>
          </a:prstGeom>
          <a:solidFill>
            <a:srgbClr val="00206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2000" i="1" dirty="0">
                <a:solidFill>
                  <a:schemeClr val="bg1"/>
                </a:solidFill>
              </a:rPr>
              <a:t>The net result across the cornea is an </a:t>
            </a:r>
            <a:r>
              <a:rPr lang="en-US" altLang="en-US" sz="2000" b="1" dirty="0">
                <a:solidFill>
                  <a:schemeClr val="bg1"/>
                </a:solidFill>
              </a:rPr>
              <a:t>overall power of about +43D</a:t>
            </a:r>
          </a:p>
        </p:txBody>
      </p:sp>
      <p:sp>
        <p:nvSpPr>
          <p:cNvPr id="34" name="TextBox 33">
            <a:extLst>
              <a:ext uri="{FF2B5EF4-FFF2-40B4-BE49-F238E27FC236}">
                <a16:creationId xmlns:a16="http://schemas.microsoft.com/office/drawing/2014/main" id="{9BF14B1A-30CE-4D42-A345-DF226FFF764D}"/>
              </a:ext>
            </a:extLst>
          </p:cNvPr>
          <p:cNvSpPr txBox="1"/>
          <p:nvPr/>
        </p:nvSpPr>
        <p:spPr>
          <a:xfrm>
            <a:off x="1471354" y="905470"/>
            <a:ext cx="5217318" cy="923330"/>
          </a:xfrm>
          <a:prstGeom prst="rect">
            <a:avLst/>
          </a:prstGeom>
          <a:solidFill>
            <a:schemeClr val="accent6">
              <a:lumMod val="40000"/>
              <a:lumOff val="60000"/>
            </a:schemeClr>
          </a:solidFill>
        </p:spPr>
        <p:txBody>
          <a:bodyPr wrap="square" rtlCol="0">
            <a:spAutoFit/>
          </a:bodyPr>
          <a:lstStyle/>
          <a:p>
            <a:r>
              <a:rPr lang="en-US" dirty="0">
                <a:solidFill>
                  <a:srgbClr val="0000FF"/>
                </a:solidFill>
              </a:rPr>
              <a:t>The human eye averages about  </a:t>
            </a:r>
            <a:r>
              <a:rPr lang="en-US" b="1" dirty="0"/>
              <a:t>60D</a:t>
            </a:r>
            <a:r>
              <a:rPr lang="en-US" dirty="0">
                <a:solidFill>
                  <a:srgbClr val="0000FF"/>
                </a:solidFill>
              </a:rPr>
              <a:t>  of total convergence, implying (correctly) that the cornea accounts for roughly  </a:t>
            </a:r>
            <a:r>
              <a:rPr lang="en-US" b="1" dirty="0"/>
              <a:t>2/3</a:t>
            </a:r>
            <a:r>
              <a:rPr lang="en-US" dirty="0">
                <a:solidFill>
                  <a:srgbClr val="0000FF"/>
                </a:solidFill>
              </a:rPr>
              <a:t>  of its focusing power</a:t>
            </a:r>
          </a:p>
        </p:txBody>
      </p:sp>
      <p:cxnSp>
        <p:nvCxnSpPr>
          <p:cNvPr id="35" name="Straight Arrow Connector 34">
            <a:extLst>
              <a:ext uri="{FF2B5EF4-FFF2-40B4-BE49-F238E27FC236}">
                <a16:creationId xmlns:a16="http://schemas.microsoft.com/office/drawing/2014/main" id="{9EE0C378-7566-4C3C-8ED5-F4F19D9AC248}"/>
              </a:ext>
            </a:extLst>
          </p:cNvPr>
          <p:cNvCxnSpPr/>
          <p:nvPr/>
        </p:nvCxnSpPr>
        <p:spPr>
          <a:xfrm flipH="1" flipV="1">
            <a:off x="3883025" y="5105400"/>
            <a:ext cx="669925" cy="1260475"/>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2">
            <a:extLst>
              <a:ext uri="{FF2B5EF4-FFF2-40B4-BE49-F238E27FC236}">
                <a16:creationId xmlns:a16="http://schemas.microsoft.com/office/drawing/2014/main" id="{AA1687D7-E179-42AA-8368-4CDEABF13AA8}"/>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4" name="Rectangle 3">
            <a:extLst>
              <a:ext uri="{FF2B5EF4-FFF2-40B4-BE49-F238E27FC236}">
                <a16:creationId xmlns:a16="http://schemas.microsoft.com/office/drawing/2014/main" id="{EB0E2799-37E0-41F6-A98A-C0658389664C}"/>
              </a:ext>
            </a:extLst>
          </p:cNvPr>
          <p:cNvSpPr/>
          <p:nvPr/>
        </p:nvSpPr>
        <p:spPr>
          <a:xfrm>
            <a:off x="4881424" y="998883"/>
            <a:ext cx="457200" cy="237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8B32703-7A38-48E4-8FC1-19A9325CDBEF}"/>
              </a:ext>
            </a:extLst>
          </p:cNvPr>
          <p:cNvSpPr/>
          <p:nvPr/>
        </p:nvSpPr>
        <p:spPr>
          <a:xfrm>
            <a:off x="3653631" y="1548705"/>
            <a:ext cx="457200" cy="237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983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1">
            <a:extLst>
              <a:ext uri="{FF2B5EF4-FFF2-40B4-BE49-F238E27FC236}">
                <a16:creationId xmlns:a16="http://schemas.microsoft.com/office/drawing/2014/main" id="{60BF9897-734A-4E5E-867C-7289084B10C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6EFD3D1-933F-474B-AC36-21876A0A653A}" type="slidenum">
              <a:rPr lang="en-US" altLang="en-US" sz="1000"/>
              <a:pPr>
                <a:spcBef>
                  <a:spcPct val="0"/>
                </a:spcBef>
                <a:buClrTx/>
                <a:buSzTx/>
                <a:buFontTx/>
                <a:buNone/>
              </a:pPr>
              <a:t>7</a:t>
            </a:fld>
            <a:endParaRPr lang="en-US" altLang="en-US" sz="1000"/>
          </a:p>
        </p:txBody>
      </p:sp>
      <p:sp>
        <p:nvSpPr>
          <p:cNvPr id="4" name="Rectangle 2">
            <a:extLst>
              <a:ext uri="{FF2B5EF4-FFF2-40B4-BE49-F238E27FC236}">
                <a16:creationId xmlns:a16="http://schemas.microsoft.com/office/drawing/2014/main" id="{84267927-5CCA-43C0-837E-00A898468450}"/>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3" name="TextBox 2">
            <a:extLst>
              <a:ext uri="{FF2B5EF4-FFF2-40B4-BE49-F238E27FC236}">
                <a16:creationId xmlns:a16="http://schemas.microsoft.com/office/drawing/2014/main" id="{0E0BDF35-5365-4B4A-84F5-7F701C1981A9}"/>
              </a:ext>
            </a:extLst>
          </p:cNvPr>
          <p:cNvSpPr txBox="1"/>
          <p:nvPr/>
        </p:nvSpPr>
        <p:spPr>
          <a:xfrm>
            <a:off x="285750" y="786849"/>
            <a:ext cx="8553450" cy="5632311"/>
          </a:xfrm>
          <a:prstGeom prst="rect">
            <a:avLst/>
          </a:prstGeom>
          <a:solidFill>
            <a:srgbClr val="FFFF9B"/>
          </a:solidFill>
        </p:spPr>
        <p:txBody>
          <a:bodyPr wrap="square" rtlCol="0">
            <a:spAutoFit/>
          </a:bodyPr>
          <a:lstStyle/>
          <a:p>
            <a:r>
              <a:rPr lang="en-US" sz="1500" dirty="0">
                <a:solidFill>
                  <a:schemeClr val="bg1">
                    <a:lumMod val="75000"/>
                  </a:schemeClr>
                </a:solidFill>
              </a:rPr>
              <a:t>The goal of refractive surgery is deceptively straightforward and simple: To render the </a:t>
            </a:r>
            <a:r>
              <a:rPr lang="en-US" sz="1500" dirty="0" err="1">
                <a:solidFill>
                  <a:schemeClr val="bg1">
                    <a:lumMod val="75000"/>
                  </a:schemeClr>
                </a:solidFill>
              </a:rPr>
              <a:t>pt</a:t>
            </a:r>
            <a:r>
              <a:rPr lang="en-US" sz="1500" dirty="0">
                <a:solidFill>
                  <a:schemeClr val="bg1">
                    <a:lumMod val="75000"/>
                  </a:schemeClr>
                </a:solidFill>
              </a:rPr>
              <a:t> less reliant upon refractive accoutrements (</a:t>
            </a:r>
            <a:r>
              <a:rPr lang="en-US" sz="1500" dirty="0" err="1">
                <a:solidFill>
                  <a:schemeClr val="bg1">
                    <a:lumMod val="75000"/>
                  </a:schemeClr>
                </a:solidFill>
              </a:rPr>
              <a:t>ie</a:t>
            </a:r>
            <a:r>
              <a:rPr lang="en-US" sz="1500" dirty="0">
                <a:solidFill>
                  <a:schemeClr val="bg1">
                    <a:lumMod val="75000"/>
                  </a:schemeClr>
                </a:solidFill>
              </a:rPr>
              <a:t>, contacts and glasses). Ideally, a </a:t>
            </a:r>
            <a:r>
              <a:rPr lang="en-US" sz="1500" dirty="0" err="1">
                <a:solidFill>
                  <a:schemeClr val="bg1">
                    <a:lumMod val="75000"/>
                  </a:schemeClr>
                </a:solidFill>
              </a:rPr>
              <a:t>pt</a:t>
            </a:r>
            <a:r>
              <a:rPr lang="en-US" sz="1500" dirty="0">
                <a:solidFill>
                  <a:schemeClr val="bg1">
                    <a:lumMod val="75000"/>
                  </a:schemeClr>
                </a:solidFill>
              </a:rPr>
              <a:t> s/p refractive surgery would have 20/20 vision at </a:t>
            </a:r>
            <a:r>
              <a:rPr lang="en-US" sz="1500" i="1" dirty="0">
                <a:solidFill>
                  <a:schemeClr val="bg1">
                    <a:lumMod val="75000"/>
                  </a:schemeClr>
                </a:solidFill>
              </a:rPr>
              <a:t>all</a:t>
            </a:r>
            <a:r>
              <a:rPr lang="en-US" sz="1500" dirty="0">
                <a:solidFill>
                  <a:schemeClr val="bg1">
                    <a:lumMod val="75000"/>
                  </a:schemeClr>
                </a:solidFill>
              </a:rPr>
              <a:t> distances, under </a:t>
            </a:r>
            <a:r>
              <a:rPr lang="en-US" sz="1500" i="1" dirty="0">
                <a:solidFill>
                  <a:schemeClr val="bg1">
                    <a:lumMod val="75000"/>
                  </a:schemeClr>
                </a:solidFill>
              </a:rPr>
              <a:t>any</a:t>
            </a:r>
            <a:r>
              <a:rPr lang="en-US" sz="1500" dirty="0">
                <a:solidFill>
                  <a:schemeClr val="bg1">
                    <a:lumMod val="75000"/>
                  </a:schemeClr>
                </a:solidFill>
              </a:rPr>
              <a:t> lighting conditions, with </a:t>
            </a:r>
            <a:r>
              <a:rPr lang="en-US" sz="1500" i="1" dirty="0">
                <a:solidFill>
                  <a:schemeClr val="bg1">
                    <a:lumMod val="75000"/>
                  </a:schemeClr>
                </a:solidFill>
              </a:rPr>
              <a:t>no</a:t>
            </a:r>
            <a:r>
              <a:rPr lang="en-US" sz="1500" dirty="0">
                <a:solidFill>
                  <a:schemeClr val="bg1">
                    <a:lumMod val="75000"/>
                  </a:schemeClr>
                </a:solidFill>
              </a:rPr>
              <a:t> dysphotopsias (visual experiences that degrade vision quality), and with </a:t>
            </a:r>
            <a:r>
              <a:rPr lang="en-US" sz="1500" i="1" dirty="0">
                <a:solidFill>
                  <a:schemeClr val="bg1">
                    <a:lumMod val="75000"/>
                  </a:schemeClr>
                </a:solidFill>
              </a:rPr>
              <a:t>no</a:t>
            </a:r>
            <a:r>
              <a:rPr lang="en-US" sz="1500" dirty="0">
                <a:solidFill>
                  <a:schemeClr val="bg1">
                    <a:lumMod val="75000"/>
                  </a:schemeClr>
                </a:solidFill>
              </a:rPr>
              <a:t> risk of future negative repercussions vis a vis the long-term health and/or optical performance of the eye. Also ideally, the above could be achieved irrespective of pre-op refractive status and/or pre-existing ocular conditions. </a:t>
            </a:r>
          </a:p>
          <a:p>
            <a:endParaRPr lang="en-US" sz="1500" dirty="0">
              <a:solidFill>
                <a:schemeClr val="bg1">
                  <a:lumMod val="75000"/>
                </a:schemeClr>
              </a:solidFill>
            </a:endParaRPr>
          </a:p>
          <a:p>
            <a:r>
              <a:rPr lang="en-US" sz="1500" dirty="0">
                <a:solidFill>
                  <a:schemeClr val="bg1">
                    <a:lumMod val="75000"/>
                  </a:schemeClr>
                </a:solidFill>
              </a:rPr>
              <a:t>Current technology is unable to meet this lofty ideal, and thus refractive surgery necessitates compromises and trade-offs; </a:t>
            </a:r>
            <a:r>
              <a:rPr lang="en-US" sz="1500" dirty="0" err="1">
                <a:solidFill>
                  <a:schemeClr val="bg1">
                    <a:lumMod val="75000"/>
                  </a:schemeClr>
                </a:solidFill>
              </a:rPr>
              <a:t>eg</a:t>
            </a:r>
            <a:r>
              <a:rPr lang="en-US" sz="1500" dirty="0">
                <a:solidFill>
                  <a:schemeClr val="bg1">
                    <a:lumMod val="75000"/>
                  </a:schemeClr>
                </a:solidFill>
              </a:rPr>
              <a:t>, If you </a:t>
            </a:r>
            <a:r>
              <a:rPr lang="en-US" sz="1500" i="1" dirty="0">
                <a:solidFill>
                  <a:schemeClr val="bg1">
                    <a:lumMod val="75000"/>
                  </a:schemeClr>
                </a:solidFill>
              </a:rPr>
              <a:t>had</a:t>
            </a:r>
            <a:r>
              <a:rPr lang="en-US" sz="1500" dirty="0">
                <a:solidFill>
                  <a:schemeClr val="bg1">
                    <a:lumMod val="75000"/>
                  </a:schemeClr>
                </a:solidFill>
              </a:rPr>
              <a:t> to pick one, would you rather be spectacle-free at distance, or near? Would it be acceptable if you only needed glasses in dimly-lit restaurants?    How bothersome would haloes around lights at night be? Because </a:t>
            </a:r>
            <a:r>
              <a:rPr lang="en-US" sz="1500" i="1" dirty="0">
                <a:solidFill>
                  <a:schemeClr val="bg1">
                    <a:lumMod val="75000"/>
                  </a:schemeClr>
                </a:solidFill>
              </a:rPr>
              <a:t>some</a:t>
            </a:r>
            <a:r>
              <a:rPr lang="en-US" sz="1500" dirty="0">
                <a:solidFill>
                  <a:schemeClr val="bg1">
                    <a:lumMod val="75000"/>
                  </a:schemeClr>
                </a:solidFill>
              </a:rPr>
              <a:t> aspect of the </a:t>
            </a:r>
            <a:r>
              <a:rPr lang="en-US" sz="1500" dirty="0" err="1">
                <a:solidFill>
                  <a:schemeClr val="bg1">
                    <a:lumMod val="75000"/>
                  </a:schemeClr>
                </a:solidFill>
              </a:rPr>
              <a:t>pt’s</a:t>
            </a:r>
            <a:r>
              <a:rPr lang="en-US" sz="1500" dirty="0">
                <a:solidFill>
                  <a:schemeClr val="bg1">
                    <a:lumMod val="75000"/>
                  </a:schemeClr>
                </a:solidFill>
              </a:rPr>
              <a:t> post-op visual life will be less than ideal, key to successful refractive surgery is 1) developing a solid understanding of the </a:t>
            </a:r>
            <a:r>
              <a:rPr lang="en-US" sz="1500" dirty="0" err="1">
                <a:solidFill>
                  <a:schemeClr val="bg1">
                    <a:lumMod val="75000"/>
                  </a:schemeClr>
                </a:solidFill>
              </a:rPr>
              <a:t>pt’s</a:t>
            </a:r>
            <a:r>
              <a:rPr lang="en-US" sz="1500" dirty="0">
                <a:solidFill>
                  <a:schemeClr val="bg1">
                    <a:lumMod val="75000"/>
                  </a:schemeClr>
                </a:solidFill>
              </a:rPr>
              <a:t> visual preferences and requirements, and 2) communicating effectively with the </a:t>
            </a:r>
            <a:r>
              <a:rPr lang="en-US" sz="1500" dirty="0" err="1">
                <a:solidFill>
                  <a:schemeClr val="bg1">
                    <a:lumMod val="75000"/>
                  </a:schemeClr>
                </a:solidFill>
              </a:rPr>
              <a:t>pt</a:t>
            </a:r>
            <a:r>
              <a:rPr lang="en-US" sz="1500" dirty="0">
                <a:solidFill>
                  <a:schemeClr val="bg1">
                    <a:lumMod val="75000"/>
                  </a:schemeClr>
                </a:solidFill>
              </a:rPr>
              <a:t> regarding what her post-op visual life will be; </a:t>
            </a:r>
            <a:r>
              <a:rPr lang="en-US" sz="1500" dirty="0" err="1">
                <a:solidFill>
                  <a:schemeClr val="bg1">
                    <a:lumMod val="75000"/>
                  </a:schemeClr>
                </a:solidFill>
              </a:rPr>
              <a:t>ie</a:t>
            </a:r>
            <a:r>
              <a:rPr lang="en-US" sz="1500" dirty="0">
                <a:solidFill>
                  <a:schemeClr val="bg1">
                    <a:lumMod val="75000"/>
                  </a:schemeClr>
                </a:solidFill>
              </a:rPr>
              <a:t>, establishing expectations that are realistic and achievable. Further, the surgeon must have a refined eye (ahem) for recognizing pre-existing ocular conditions that render the </a:t>
            </a:r>
            <a:r>
              <a:rPr lang="en-US" sz="1500" dirty="0" err="1">
                <a:solidFill>
                  <a:schemeClr val="bg1">
                    <a:lumMod val="75000"/>
                  </a:schemeClr>
                </a:solidFill>
              </a:rPr>
              <a:t>pt</a:t>
            </a:r>
            <a:r>
              <a:rPr lang="en-US" sz="1500" dirty="0">
                <a:solidFill>
                  <a:schemeClr val="bg1">
                    <a:lumMod val="75000"/>
                  </a:schemeClr>
                </a:solidFill>
              </a:rPr>
              <a:t> a poor surgical candidate (or increase the risk of complications down the road).</a:t>
            </a:r>
          </a:p>
          <a:p>
            <a:endParaRPr lang="en-US" sz="1500" dirty="0">
              <a:solidFill>
                <a:schemeClr val="bg1">
                  <a:lumMod val="75000"/>
                </a:schemeClr>
              </a:solidFill>
            </a:endParaRPr>
          </a:p>
          <a:p>
            <a:r>
              <a:rPr lang="en-US" sz="1500" dirty="0">
                <a:solidFill>
                  <a:schemeClr val="bg1">
                    <a:lumMod val="75000"/>
                  </a:schemeClr>
                </a:solidFill>
              </a:rPr>
              <a:t>Just as the goal of refractive surgery is simple, so too is its organization. Broadly speaking, there are but two types of surgery: </a:t>
            </a:r>
            <a:r>
              <a:rPr lang="en-US" sz="1500" b="1" dirty="0">
                <a:solidFill>
                  <a:schemeClr val="bg1">
                    <a:lumMod val="75000"/>
                  </a:schemeClr>
                </a:solidFill>
              </a:rPr>
              <a:t>Corneal </a:t>
            </a:r>
            <a:r>
              <a:rPr lang="en-US" sz="1500" dirty="0">
                <a:solidFill>
                  <a:schemeClr val="bg1">
                    <a:lumMod val="75000"/>
                  </a:schemeClr>
                </a:solidFill>
              </a:rPr>
              <a:t>and</a:t>
            </a:r>
            <a:r>
              <a:rPr lang="en-US" sz="1500" b="1" dirty="0">
                <a:solidFill>
                  <a:schemeClr val="bg1">
                    <a:lumMod val="75000"/>
                  </a:schemeClr>
                </a:solidFill>
              </a:rPr>
              <a:t> intraocular</a:t>
            </a:r>
            <a:r>
              <a:rPr lang="en-US" sz="1500" dirty="0">
                <a:solidFill>
                  <a:schemeClr val="bg1">
                    <a:lumMod val="75000"/>
                  </a:schemeClr>
                </a:solidFill>
              </a:rPr>
              <a:t>. Corneal (aka </a:t>
            </a:r>
            <a:r>
              <a:rPr lang="en-US" sz="1500" i="1" dirty="0" err="1">
                <a:solidFill>
                  <a:schemeClr val="bg1">
                    <a:lumMod val="75000"/>
                  </a:schemeClr>
                </a:solidFill>
              </a:rPr>
              <a:t>keratorefractive</a:t>
            </a:r>
            <a:r>
              <a:rPr lang="en-US" sz="1500" dirty="0">
                <a:solidFill>
                  <a:schemeClr val="bg1">
                    <a:lumMod val="75000"/>
                  </a:schemeClr>
                </a:solidFill>
              </a:rPr>
              <a:t>) procedures work by reshaping the cornea to offset the native refractive error of the eye; there are a plethora of techniques and technologies for doing this. In contrast, </a:t>
            </a:r>
            <a:r>
              <a:rPr lang="en-US" sz="1500" i="1" dirty="0">
                <a:solidFill>
                  <a:schemeClr val="bg1">
                    <a:lumMod val="75000"/>
                  </a:schemeClr>
                </a:solidFill>
              </a:rPr>
              <a:t>intraocular procedures </a:t>
            </a:r>
            <a:r>
              <a:rPr lang="en-US" sz="1500" dirty="0">
                <a:solidFill>
                  <a:schemeClr val="bg1">
                    <a:lumMod val="75000"/>
                  </a:schemeClr>
                </a:solidFill>
              </a:rPr>
              <a:t>are more limited in their variety: They involve either replacing the native lens with an IOL, or placing in the anterior chamber an accessory IOL that offsets the eye’s native refractive error. </a:t>
            </a:r>
          </a:p>
        </p:txBody>
      </p:sp>
      <p:sp>
        <p:nvSpPr>
          <p:cNvPr id="2" name="TextBox 1">
            <a:extLst>
              <a:ext uri="{FF2B5EF4-FFF2-40B4-BE49-F238E27FC236}">
                <a16:creationId xmlns:a16="http://schemas.microsoft.com/office/drawing/2014/main" id="{1CFA4D96-58B2-44EB-A67D-BCA4A80D2084}"/>
              </a:ext>
            </a:extLst>
          </p:cNvPr>
          <p:cNvSpPr txBox="1"/>
          <p:nvPr/>
        </p:nvSpPr>
        <p:spPr>
          <a:xfrm>
            <a:off x="1221685" y="3228945"/>
            <a:ext cx="6491714" cy="461665"/>
          </a:xfrm>
          <a:prstGeom prst="rect">
            <a:avLst/>
          </a:prstGeom>
          <a:solidFill>
            <a:schemeClr val="accent6">
              <a:lumMod val="20000"/>
              <a:lumOff val="80000"/>
            </a:schemeClr>
          </a:solidFill>
          <a:ln>
            <a:solidFill>
              <a:schemeClr val="tx1"/>
            </a:solidFill>
          </a:ln>
        </p:spPr>
        <p:txBody>
          <a:bodyPr wrap="none" rtlCol="0">
            <a:spAutoFit/>
          </a:bodyPr>
          <a:lstStyle/>
          <a:p>
            <a:pPr algn="ctr"/>
            <a:r>
              <a:rPr lang="en-US" sz="2400" i="1" dirty="0">
                <a:effectLst>
                  <a:outerShdw blurRad="38100" dist="38100" dir="2700000" algn="tl">
                    <a:srgbClr val="000000">
                      <a:alpha val="43137"/>
                    </a:srgbClr>
                  </a:outerShdw>
                </a:effectLst>
              </a:rPr>
              <a:t>Let’s start with a brief review of </a:t>
            </a:r>
            <a:r>
              <a:rPr lang="en-US" sz="2400" dirty="0">
                <a:effectLst>
                  <a:outerShdw blurRad="38100" dist="38100" dir="2700000" algn="tl">
                    <a:srgbClr val="000000">
                      <a:alpha val="43137"/>
                    </a:srgbClr>
                  </a:outerShdw>
                </a:effectLst>
              </a:rPr>
              <a:t>refractive error</a:t>
            </a:r>
          </a:p>
        </p:txBody>
      </p:sp>
    </p:spTree>
    <p:extLst>
      <p:ext uri="{BB962C8B-B14F-4D97-AF65-F5344CB8AC3E}">
        <p14:creationId xmlns:p14="http://schemas.microsoft.com/office/powerpoint/2010/main" val="10435456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a:extLst>
              <a:ext uri="{FF2B5EF4-FFF2-40B4-BE49-F238E27FC236}">
                <a16:creationId xmlns:a16="http://schemas.microsoft.com/office/drawing/2014/main" id="{8E449B11-9E00-475E-8E0F-4A3F7E3243DF}"/>
              </a:ext>
            </a:extLst>
          </p:cNvPr>
          <p:cNvSpPr>
            <a:spLocks noChangeArrowheads="1"/>
          </p:cNvSpPr>
          <p:nvPr/>
        </p:nvSpPr>
        <p:spPr bwMode="auto">
          <a:xfrm>
            <a:off x="3505200" y="1066800"/>
            <a:ext cx="4572000" cy="4800600"/>
          </a:xfrm>
          <a:prstGeom prst="ellipse">
            <a:avLst/>
          </a:prstGeom>
          <a:solidFill>
            <a:schemeClr val="bg1"/>
          </a:solidFill>
          <a:ln w="9525">
            <a:solidFill>
              <a:schemeClr val="tx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p>
        </p:txBody>
      </p:sp>
      <p:sp>
        <p:nvSpPr>
          <p:cNvPr id="8199" name="Line 7">
            <a:extLst>
              <a:ext uri="{FF2B5EF4-FFF2-40B4-BE49-F238E27FC236}">
                <a16:creationId xmlns:a16="http://schemas.microsoft.com/office/drawing/2014/main" id="{7B1AB8CD-142B-42B8-9D6C-A6A088454F88}"/>
              </a:ext>
            </a:extLst>
          </p:cNvPr>
          <p:cNvSpPr>
            <a:spLocks noChangeShapeType="1"/>
          </p:cNvSpPr>
          <p:nvPr/>
        </p:nvSpPr>
        <p:spPr bwMode="auto">
          <a:xfrm>
            <a:off x="1066800" y="3429000"/>
            <a:ext cx="2438400"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14343" name="Rectangle 8">
            <a:extLst>
              <a:ext uri="{FF2B5EF4-FFF2-40B4-BE49-F238E27FC236}">
                <a16:creationId xmlns:a16="http://schemas.microsoft.com/office/drawing/2014/main" id="{96CCF41B-19DE-4CAC-B5A6-A015800BBCA2}"/>
              </a:ext>
            </a:extLst>
          </p:cNvPr>
          <p:cNvSpPr>
            <a:spLocks noChangeArrowheads="1"/>
          </p:cNvSpPr>
          <p:nvPr/>
        </p:nvSpPr>
        <p:spPr bwMode="auto">
          <a:xfrm>
            <a:off x="3886200" y="2209800"/>
            <a:ext cx="838200" cy="2438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352" name="Slide Number Placeholder 1">
            <a:extLst>
              <a:ext uri="{FF2B5EF4-FFF2-40B4-BE49-F238E27FC236}">
                <a16:creationId xmlns:a16="http://schemas.microsoft.com/office/drawing/2014/main" id="{AF73B723-86C5-4A2C-8664-D0C8E464ADC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0D33F2-BC7D-4C65-9A59-A1E73FE501FB}" type="slidenum">
              <a:rPr lang="en-US" altLang="en-US" sz="1000" smtClean="0"/>
              <a:pPr>
                <a:spcBef>
                  <a:spcPct val="0"/>
                </a:spcBef>
                <a:buClrTx/>
                <a:buSzTx/>
                <a:buFontTx/>
                <a:buNone/>
              </a:pPr>
              <a:t>70</a:t>
            </a:fld>
            <a:endParaRPr lang="en-US" altLang="en-US" sz="1000"/>
          </a:p>
        </p:txBody>
      </p:sp>
      <p:sp>
        <p:nvSpPr>
          <p:cNvPr id="14339" name="Oval 3">
            <a:extLst>
              <a:ext uri="{FF2B5EF4-FFF2-40B4-BE49-F238E27FC236}">
                <a16:creationId xmlns:a16="http://schemas.microsoft.com/office/drawing/2014/main" id="{87C847FA-E61E-46DF-B40A-BF0D08C914A8}"/>
              </a:ext>
            </a:extLst>
          </p:cNvPr>
          <p:cNvSpPr>
            <a:spLocks noChangeArrowheads="1"/>
          </p:cNvSpPr>
          <p:nvPr/>
        </p:nvSpPr>
        <p:spPr bwMode="auto">
          <a:xfrm>
            <a:off x="4191000" y="1524000"/>
            <a:ext cx="4191000" cy="3886200"/>
          </a:xfrm>
          <a:prstGeom prst="ellipse">
            <a:avLst/>
          </a:prstGeom>
          <a:solidFill>
            <a:schemeClr val="bg1"/>
          </a:solidFill>
          <a:ln w="9525">
            <a:solidFill>
              <a:schemeClr val="tx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dirty="0"/>
          </a:p>
        </p:txBody>
      </p:sp>
      <p:sp>
        <p:nvSpPr>
          <p:cNvPr id="14340" name="Rectangle 4">
            <a:extLst>
              <a:ext uri="{FF2B5EF4-FFF2-40B4-BE49-F238E27FC236}">
                <a16:creationId xmlns:a16="http://schemas.microsoft.com/office/drawing/2014/main" id="{9F57ECBA-52E5-48F8-A6A5-C5EBD918ADC4}"/>
              </a:ext>
            </a:extLst>
          </p:cNvPr>
          <p:cNvSpPr>
            <a:spLocks noChangeArrowheads="1"/>
          </p:cNvSpPr>
          <p:nvPr/>
        </p:nvSpPr>
        <p:spPr bwMode="auto">
          <a:xfrm>
            <a:off x="5638800" y="457200"/>
            <a:ext cx="2209795" cy="563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p>
        </p:txBody>
      </p:sp>
      <p:cxnSp>
        <p:nvCxnSpPr>
          <p:cNvPr id="3" name="Straight Connector 2">
            <a:extLst>
              <a:ext uri="{FF2B5EF4-FFF2-40B4-BE49-F238E27FC236}">
                <a16:creationId xmlns:a16="http://schemas.microsoft.com/office/drawing/2014/main" id="{215AAC60-585D-4EC6-B9BA-7F15EE4E4779}"/>
              </a:ext>
            </a:extLst>
          </p:cNvPr>
          <p:cNvCxnSpPr>
            <a:cxnSpLocks/>
          </p:cNvCxnSpPr>
          <p:nvPr/>
        </p:nvCxnSpPr>
        <p:spPr>
          <a:xfrm>
            <a:off x="4648200" y="2209800"/>
            <a:ext cx="0" cy="243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hord 19">
            <a:extLst>
              <a:ext uri="{FF2B5EF4-FFF2-40B4-BE49-F238E27FC236}">
                <a16:creationId xmlns:a16="http://schemas.microsoft.com/office/drawing/2014/main" id="{FEB5AC8D-C4BC-4361-90A7-2B6D548D32EE}"/>
              </a:ext>
            </a:extLst>
          </p:cNvPr>
          <p:cNvSpPr/>
          <p:nvPr/>
        </p:nvSpPr>
        <p:spPr>
          <a:xfrm>
            <a:off x="3506374" y="2232037"/>
            <a:ext cx="684626" cy="2416161"/>
          </a:xfrm>
          <a:prstGeom prst="chord">
            <a:avLst>
              <a:gd name="adj1" fmla="val 5334173"/>
              <a:gd name="adj2" fmla="val 16324565"/>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8">
            <a:extLst>
              <a:ext uri="{FF2B5EF4-FFF2-40B4-BE49-F238E27FC236}">
                <a16:creationId xmlns:a16="http://schemas.microsoft.com/office/drawing/2014/main" id="{44F8E3FA-3C25-4923-BACE-04E6B917A89E}"/>
              </a:ext>
            </a:extLst>
          </p:cNvPr>
          <p:cNvSpPr>
            <a:spLocks noChangeArrowheads="1"/>
          </p:cNvSpPr>
          <p:nvPr/>
        </p:nvSpPr>
        <p:spPr bwMode="auto">
          <a:xfrm>
            <a:off x="3048000" y="2209800"/>
            <a:ext cx="838200" cy="24384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3" name="Oval 22">
            <a:extLst>
              <a:ext uri="{FF2B5EF4-FFF2-40B4-BE49-F238E27FC236}">
                <a16:creationId xmlns:a16="http://schemas.microsoft.com/office/drawing/2014/main" id="{293AB492-657D-44FD-B0E4-7FB0D890AF0D}"/>
              </a:ext>
            </a:extLst>
          </p:cNvPr>
          <p:cNvSpPr/>
          <p:nvPr/>
        </p:nvSpPr>
        <p:spPr>
          <a:xfrm>
            <a:off x="3149600" y="4152900"/>
            <a:ext cx="660400" cy="495300"/>
          </a:xfrm>
          <a:prstGeom prst="ellipse">
            <a:avLst/>
          </a:prstGeom>
          <a:solidFill>
            <a:srgbClr val="CCFF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Text Box 11">
            <a:extLst>
              <a:ext uri="{FF2B5EF4-FFF2-40B4-BE49-F238E27FC236}">
                <a16:creationId xmlns:a16="http://schemas.microsoft.com/office/drawing/2014/main" id="{5887B1C9-FA42-445D-B479-F0A3722B9C5C}"/>
              </a:ext>
            </a:extLst>
          </p:cNvPr>
          <p:cNvSpPr txBox="1">
            <a:spLocks noChangeArrowheads="1"/>
          </p:cNvSpPr>
          <p:nvPr/>
        </p:nvSpPr>
        <p:spPr bwMode="auto">
          <a:xfrm>
            <a:off x="3073400" y="4227513"/>
            <a:ext cx="736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+49D</a:t>
            </a:r>
          </a:p>
        </p:txBody>
      </p:sp>
      <p:sp>
        <p:nvSpPr>
          <p:cNvPr id="14345" name="Text Box 11">
            <a:extLst>
              <a:ext uri="{FF2B5EF4-FFF2-40B4-BE49-F238E27FC236}">
                <a16:creationId xmlns:a16="http://schemas.microsoft.com/office/drawing/2014/main" id="{34BC8E9A-FC3D-4676-87D6-65F2DE84ADCE}"/>
              </a:ext>
            </a:extLst>
          </p:cNvPr>
          <p:cNvSpPr txBox="1">
            <a:spLocks noChangeArrowheads="1"/>
          </p:cNvSpPr>
          <p:nvPr/>
        </p:nvSpPr>
        <p:spPr bwMode="auto">
          <a:xfrm>
            <a:off x="2128838" y="3386138"/>
            <a:ext cx="8429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i="1"/>
              <a:t>Light rays</a:t>
            </a:r>
          </a:p>
        </p:txBody>
      </p:sp>
      <p:sp>
        <p:nvSpPr>
          <p:cNvPr id="14344" name="Line 9">
            <a:extLst>
              <a:ext uri="{FF2B5EF4-FFF2-40B4-BE49-F238E27FC236}">
                <a16:creationId xmlns:a16="http://schemas.microsoft.com/office/drawing/2014/main" id="{C52EEA4E-6C9C-4C46-9F54-60CBBE127F24}"/>
              </a:ext>
            </a:extLst>
          </p:cNvPr>
          <p:cNvSpPr>
            <a:spLocks noChangeShapeType="1"/>
          </p:cNvSpPr>
          <p:nvPr/>
        </p:nvSpPr>
        <p:spPr bwMode="auto">
          <a:xfrm>
            <a:off x="1752600" y="3657600"/>
            <a:ext cx="2438400"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Oval 24">
            <a:extLst>
              <a:ext uri="{FF2B5EF4-FFF2-40B4-BE49-F238E27FC236}">
                <a16:creationId xmlns:a16="http://schemas.microsoft.com/office/drawing/2014/main" id="{B3D5E325-0E3F-4920-95AC-443C5C661208}"/>
              </a:ext>
            </a:extLst>
          </p:cNvPr>
          <p:cNvSpPr/>
          <p:nvPr/>
        </p:nvSpPr>
        <p:spPr>
          <a:xfrm>
            <a:off x="3962400" y="4152901"/>
            <a:ext cx="609600" cy="495300"/>
          </a:xfrm>
          <a:prstGeom prst="ellipse">
            <a:avLst/>
          </a:prstGeom>
          <a:solidFill>
            <a:srgbClr val="CCFF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Text Box 12">
            <a:extLst>
              <a:ext uri="{FF2B5EF4-FFF2-40B4-BE49-F238E27FC236}">
                <a16:creationId xmlns:a16="http://schemas.microsoft.com/office/drawing/2014/main" id="{13BF5177-3670-4529-8742-09D0E91FF25B}"/>
              </a:ext>
            </a:extLst>
          </p:cNvPr>
          <p:cNvSpPr txBox="1">
            <a:spLocks noChangeArrowheads="1"/>
          </p:cNvSpPr>
          <p:nvPr/>
        </p:nvSpPr>
        <p:spPr bwMode="auto">
          <a:xfrm>
            <a:off x="3962400" y="4205288"/>
            <a:ext cx="552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dirty="0">
                <a:solidFill>
                  <a:srgbClr val="0000FF"/>
                </a:solidFill>
              </a:rPr>
              <a:t>-6D</a:t>
            </a:r>
          </a:p>
        </p:txBody>
      </p:sp>
      <p:sp>
        <p:nvSpPr>
          <p:cNvPr id="28" name="Line 14">
            <a:extLst>
              <a:ext uri="{FF2B5EF4-FFF2-40B4-BE49-F238E27FC236}">
                <a16:creationId xmlns:a16="http://schemas.microsoft.com/office/drawing/2014/main" id="{F5B6E57A-21C4-4320-9C5D-98FB5CE63DD0}"/>
              </a:ext>
            </a:extLst>
          </p:cNvPr>
          <p:cNvSpPr>
            <a:spLocks noChangeShapeType="1"/>
          </p:cNvSpPr>
          <p:nvPr/>
        </p:nvSpPr>
        <p:spPr bwMode="auto">
          <a:xfrm>
            <a:off x="2819400" y="4724400"/>
            <a:ext cx="0" cy="3810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15">
            <a:extLst>
              <a:ext uri="{FF2B5EF4-FFF2-40B4-BE49-F238E27FC236}">
                <a16:creationId xmlns:a16="http://schemas.microsoft.com/office/drawing/2014/main" id="{E90557A8-9D06-417A-A12E-339E22DE3494}"/>
              </a:ext>
            </a:extLst>
          </p:cNvPr>
          <p:cNvSpPr>
            <a:spLocks noChangeShapeType="1"/>
          </p:cNvSpPr>
          <p:nvPr/>
        </p:nvSpPr>
        <p:spPr bwMode="auto">
          <a:xfrm>
            <a:off x="5029200" y="4724400"/>
            <a:ext cx="0" cy="3810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16">
            <a:extLst>
              <a:ext uri="{FF2B5EF4-FFF2-40B4-BE49-F238E27FC236}">
                <a16:creationId xmlns:a16="http://schemas.microsoft.com/office/drawing/2014/main" id="{902298F7-02EC-4BCA-9FFC-A01F7B7B7213}"/>
              </a:ext>
            </a:extLst>
          </p:cNvPr>
          <p:cNvSpPr>
            <a:spLocks noChangeShapeType="1"/>
          </p:cNvSpPr>
          <p:nvPr/>
        </p:nvSpPr>
        <p:spPr bwMode="auto">
          <a:xfrm>
            <a:off x="2819400" y="5105400"/>
            <a:ext cx="220980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Oval 30">
            <a:extLst>
              <a:ext uri="{FF2B5EF4-FFF2-40B4-BE49-F238E27FC236}">
                <a16:creationId xmlns:a16="http://schemas.microsoft.com/office/drawing/2014/main" id="{6E8F49FD-D700-467A-A96A-5F0351F8279D}"/>
              </a:ext>
            </a:extLst>
          </p:cNvPr>
          <p:cNvSpPr/>
          <p:nvPr/>
        </p:nvSpPr>
        <p:spPr>
          <a:xfrm>
            <a:off x="3352800" y="4648200"/>
            <a:ext cx="1144588" cy="457200"/>
          </a:xfrm>
          <a:prstGeom prst="ellipse">
            <a:avLst/>
          </a:prstGeom>
          <a:solidFill>
            <a:srgbClr val="CCFF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 name="Text Box 13">
            <a:extLst>
              <a:ext uri="{FF2B5EF4-FFF2-40B4-BE49-F238E27FC236}">
                <a16:creationId xmlns:a16="http://schemas.microsoft.com/office/drawing/2014/main" id="{09E06425-B4B4-47CF-B7E8-11E686FB2054}"/>
              </a:ext>
            </a:extLst>
          </p:cNvPr>
          <p:cNvSpPr txBox="1">
            <a:spLocks noChangeArrowheads="1"/>
          </p:cNvSpPr>
          <p:nvPr/>
        </p:nvSpPr>
        <p:spPr bwMode="auto">
          <a:xfrm>
            <a:off x="3421063" y="4648200"/>
            <a:ext cx="922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solidFill>
                  <a:srgbClr val="0000FF"/>
                </a:solidFill>
              </a:rPr>
              <a:t>+43D</a:t>
            </a:r>
          </a:p>
        </p:txBody>
      </p:sp>
      <p:sp>
        <p:nvSpPr>
          <p:cNvPr id="2" name="Rectangle 1">
            <a:extLst>
              <a:ext uri="{FF2B5EF4-FFF2-40B4-BE49-F238E27FC236}">
                <a16:creationId xmlns:a16="http://schemas.microsoft.com/office/drawing/2014/main" id="{A3A5FAFE-4832-4F0C-814C-9EF5896A14DB}"/>
              </a:ext>
            </a:extLst>
          </p:cNvPr>
          <p:cNvSpPr/>
          <p:nvPr/>
        </p:nvSpPr>
        <p:spPr>
          <a:xfrm>
            <a:off x="7391400" y="1981200"/>
            <a:ext cx="1217612" cy="2971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Text Box 19">
            <a:extLst>
              <a:ext uri="{FF2B5EF4-FFF2-40B4-BE49-F238E27FC236}">
                <a16:creationId xmlns:a16="http://schemas.microsoft.com/office/drawing/2014/main" id="{055478B9-E73B-43B2-B503-46C5E5CDB98D}"/>
              </a:ext>
            </a:extLst>
          </p:cNvPr>
          <p:cNvSpPr txBox="1">
            <a:spLocks noChangeArrowheads="1"/>
          </p:cNvSpPr>
          <p:nvPr/>
        </p:nvSpPr>
        <p:spPr bwMode="auto">
          <a:xfrm>
            <a:off x="609600" y="6362700"/>
            <a:ext cx="7964040" cy="369332"/>
          </a:xfrm>
          <a:prstGeom prst="rect">
            <a:avLst/>
          </a:prstGeom>
          <a:solidFill>
            <a:srgbClr val="00206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2000" i="1" dirty="0">
                <a:solidFill>
                  <a:schemeClr val="bg1"/>
                </a:solidFill>
              </a:rPr>
              <a:t>The net result across the cornea is an </a:t>
            </a:r>
            <a:r>
              <a:rPr lang="en-US" altLang="en-US" sz="2000" b="1" dirty="0">
                <a:solidFill>
                  <a:schemeClr val="bg1"/>
                </a:solidFill>
              </a:rPr>
              <a:t>overall power of about +43D</a:t>
            </a:r>
          </a:p>
        </p:txBody>
      </p:sp>
      <p:sp>
        <p:nvSpPr>
          <p:cNvPr id="34" name="TextBox 33">
            <a:extLst>
              <a:ext uri="{FF2B5EF4-FFF2-40B4-BE49-F238E27FC236}">
                <a16:creationId xmlns:a16="http://schemas.microsoft.com/office/drawing/2014/main" id="{9BF14B1A-30CE-4D42-A345-DF226FFF764D}"/>
              </a:ext>
            </a:extLst>
          </p:cNvPr>
          <p:cNvSpPr txBox="1"/>
          <p:nvPr/>
        </p:nvSpPr>
        <p:spPr>
          <a:xfrm>
            <a:off x="1471354" y="905470"/>
            <a:ext cx="5217318" cy="923330"/>
          </a:xfrm>
          <a:prstGeom prst="rect">
            <a:avLst/>
          </a:prstGeom>
          <a:solidFill>
            <a:schemeClr val="accent6">
              <a:lumMod val="40000"/>
              <a:lumOff val="60000"/>
            </a:schemeClr>
          </a:solidFill>
        </p:spPr>
        <p:txBody>
          <a:bodyPr wrap="square" rtlCol="0">
            <a:spAutoFit/>
          </a:bodyPr>
          <a:lstStyle/>
          <a:p>
            <a:r>
              <a:rPr lang="en-US" dirty="0">
                <a:solidFill>
                  <a:srgbClr val="0000FF"/>
                </a:solidFill>
              </a:rPr>
              <a:t>The human eye averages about  </a:t>
            </a:r>
            <a:r>
              <a:rPr lang="en-US" b="1" dirty="0"/>
              <a:t>60D</a:t>
            </a:r>
            <a:r>
              <a:rPr lang="en-US" dirty="0">
                <a:solidFill>
                  <a:srgbClr val="0000FF"/>
                </a:solidFill>
              </a:rPr>
              <a:t>  of total convergence, implying (correctly) that the cornea accounts for roughly  </a:t>
            </a:r>
            <a:r>
              <a:rPr lang="en-US" b="1" dirty="0"/>
              <a:t>2/3</a:t>
            </a:r>
            <a:r>
              <a:rPr lang="en-US" dirty="0">
                <a:solidFill>
                  <a:srgbClr val="0000FF"/>
                </a:solidFill>
              </a:rPr>
              <a:t>  of its focusing power</a:t>
            </a:r>
          </a:p>
        </p:txBody>
      </p:sp>
      <p:cxnSp>
        <p:nvCxnSpPr>
          <p:cNvPr id="35" name="Straight Arrow Connector 34">
            <a:extLst>
              <a:ext uri="{FF2B5EF4-FFF2-40B4-BE49-F238E27FC236}">
                <a16:creationId xmlns:a16="http://schemas.microsoft.com/office/drawing/2014/main" id="{9EE0C378-7566-4C3C-8ED5-F4F19D9AC248}"/>
              </a:ext>
            </a:extLst>
          </p:cNvPr>
          <p:cNvCxnSpPr/>
          <p:nvPr/>
        </p:nvCxnSpPr>
        <p:spPr>
          <a:xfrm flipH="1" flipV="1">
            <a:off x="3883025" y="5105400"/>
            <a:ext cx="669925" cy="1260475"/>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2">
            <a:extLst>
              <a:ext uri="{FF2B5EF4-FFF2-40B4-BE49-F238E27FC236}">
                <a16:creationId xmlns:a16="http://schemas.microsoft.com/office/drawing/2014/main" id="{AA1687D7-E179-42AA-8368-4CDEABF13AA8}"/>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Tree>
    <p:extLst>
      <p:ext uri="{BB962C8B-B14F-4D97-AF65-F5344CB8AC3E}">
        <p14:creationId xmlns:p14="http://schemas.microsoft.com/office/powerpoint/2010/main" val="25261529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a:extLst>
              <a:ext uri="{FF2B5EF4-FFF2-40B4-BE49-F238E27FC236}">
                <a16:creationId xmlns:a16="http://schemas.microsoft.com/office/drawing/2014/main" id="{8E449B11-9E00-475E-8E0F-4A3F7E3243DF}"/>
              </a:ext>
            </a:extLst>
          </p:cNvPr>
          <p:cNvSpPr>
            <a:spLocks noChangeArrowheads="1"/>
          </p:cNvSpPr>
          <p:nvPr/>
        </p:nvSpPr>
        <p:spPr bwMode="auto">
          <a:xfrm>
            <a:off x="3505200" y="1066800"/>
            <a:ext cx="4572000" cy="4800600"/>
          </a:xfrm>
          <a:prstGeom prst="ellipse">
            <a:avLst/>
          </a:prstGeom>
          <a:solidFill>
            <a:schemeClr val="bg1"/>
          </a:solidFill>
          <a:ln w="9525">
            <a:solidFill>
              <a:schemeClr val="tx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p>
        </p:txBody>
      </p:sp>
      <p:sp>
        <p:nvSpPr>
          <p:cNvPr id="8199" name="Line 7">
            <a:extLst>
              <a:ext uri="{FF2B5EF4-FFF2-40B4-BE49-F238E27FC236}">
                <a16:creationId xmlns:a16="http://schemas.microsoft.com/office/drawing/2014/main" id="{7B1AB8CD-142B-42B8-9D6C-A6A088454F88}"/>
              </a:ext>
            </a:extLst>
          </p:cNvPr>
          <p:cNvSpPr>
            <a:spLocks noChangeShapeType="1"/>
          </p:cNvSpPr>
          <p:nvPr/>
        </p:nvSpPr>
        <p:spPr bwMode="auto">
          <a:xfrm>
            <a:off x="1066800" y="3429000"/>
            <a:ext cx="2438400"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14343" name="Rectangle 8">
            <a:extLst>
              <a:ext uri="{FF2B5EF4-FFF2-40B4-BE49-F238E27FC236}">
                <a16:creationId xmlns:a16="http://schemas.microsoft.com/office/drawing/2014/main" id="{96CCF41B-19DE-4CAC-B5A6-A015800BBCA2}"/>
              </a:ext>
            </a:extLst>
          </p:cNvPr>
          <p:cNvSpPr>
            <a:spLocks noChangeArrowheads="1"/>
          </p:cNvSpPr>
          <p:nvPr/>
        </p:nvSpPr>
        <p:spPr bwMode="auto">
          <a:xfrm>
            <a:off x="3886200" y="2209800"/>
            <a:ext cx="838200" cy="2438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352" name="Slide Number Placeholder 1">
            <a:extLst>
              <a:ext uri="{FF2B5EF4-FFF2-40B4-BE49-F238E27FC236}">
                <a16:creationId xmlns:a16="http://schemas.microsoft.com/office/drawing/2014/main" id="{AF73B723-86C5-4A2C-8664-D0C8E464ADC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0D33F2-BC7D-4C65-9A59-A1E73FE501FB}" type="slidenum">
              <a:rPr lang="en-US" altLang="en-US" sz="1000" smtClean="0"/>
              <a:pPr>
                <a:spcBef>
                  <a:spcPct val="0"/>
                </a:spcBef>
                <a:buClrTx/>
                <a:buSzTx/>
                <a:buFontTx/>
                <a:buNone/>
              </a:pPr>
              <a:t>71</a:t>
            </a:fld>
            <a:endParaRPr lang="en-US" altLang="en-US" sz="1000"/>
          </a:p>
        </p:txBody>
      </p:sp>
      <p:sp>
        <p:nvSpPr>
          <p:cNvPr id="14339" name="Oval 3">
            <a:extLst>
              <a:ext uri="{FF2B5EF4-FFF2-40B4-BE49-F238E27FC236}">
                <a16:creationId xmlns:a16="http://schemas.microsoft.com/office/drawing/2014/main" id="{87C847FA-E61E-46DF-B40A-BF0D08C914A8}"/>
              </a:ext>
            </a:extLst>
          </p:cNvPr>
          <p:cNvSpPr>
            <a:spLocks noChangeArrowheads="1"/>
          </p:cNvSpPr>
          <p:nvPr/>
        </p:nvSpPr>
        <p:spPr bwMode="auto">
          <a:xfrm>
            <a:off x="4191000" y="1524000"/>
            <a:ext cx="4191000" cy="3886200"/>
          </a:xfrm>
          <a:prstGeom prst="ellipse">
            <a:avLst/>
          </a:prstGeom>
          <a:solidFill>
            <a:schemeClr val="bg1"/>
          </a:solidFill>
          <a:ln w="9525">
            <a:solidFill>
              <a:schemeClr val="tx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dirty="0"/>
          </a:p>
        </p:txBody>
      </p:sp>
      <p:sp>
        <p:nvSpPr>
          <p:cNvPr id="14340" name="Rectangle 4">
            <a:extLst>
              <a:ext uri="{FF2B5EF4-FFF2-40B4-BE49-F238E27FC236}">
                <a16:creationId xmlns:a16="http://schemas.microsoft.com/office/drawing/2014/main" id="{9F57ECBA-52E5-48F8-A6A5-C5EBD918ADC4}"/>
              </a:ext>
            </a:extLst>
          </p:cNvPr>
          <p:cNvSpPr>
            <a:spLocks noChangeArrowheads="1"/>
          </p:cNvSpPr>
          <p:nvPr/>
        </p:nvSpPr>
        <p:spPr bwMode="auto">
          <a:xfrm>
            <a:off x="5638800" y="457200"/>
            <a:ext cx="2209795" cy="563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dirty="0"/>
          </a:p>
        </p:txBody>
      </p:sp>
      <p:cxnSp>
        <p:nvCxnSpPr>
          <p:cNvPr id="3" name="Straight Connector 2">
            <a:extLst>
              <a:ext uri="{FF2B5EF4-FFF2-40B4-BE49-F238E27FC236}">
                <a16:creationId xmlns:a16="http://schemas.microsoft.com/office/drawing/2014/main" id="{215AAC60-585D-4EC6-B9BA-7F15EE4E4779}"/>
              </a:ext>
            </a:extLst>
          </p:cNvPr>
          <p:cNvCxnSpPr>
            <a:cxnSpLocks/>
          </p:cNvCxnSpPr>
          <p:nvPr/>
        </p:nvCxnSpPr>
        <p:spPr>
          <a:xfrm>
            <a:off x="4648200" y="2209800"/>
            <a:ext cx="0" cy="243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hord 19">
            <a:extLst>
              <a:ext uri="{FF2B5EF4-FFF2-40B4-BE49-F238E27FC236}">
                <a16:creationId xmlns:a16="http://schemas.microsoft.com/office/drawing/2014/main" id="{FEB5AC8D-C4BC-4361-90A7-2B6D548D32EE}"/>
              </a:ext>
            </a:extLst>
          </p:cNvPr>
          <p:cNvSpPr/>
          <p:nvPr/>
        </p:nvSpPr>
        <p:spPr>
          <a:xfrm>
            <a:off x="3506374" y="2232037"/>
            <a:ext cx="684626" cy="2416161"/>
          </a:xfrm>
          <a:prstGeom prst="chord">
            <a:avLst>
              <a:gd name="adj1" fmla="val 5334173"/>
              <a:gd name="adj2" fmla="val 16324565"/>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8">
            <a:extLst>
              <a:ext uri="{FF2B5EF4-FFF2-40B4-BE49-F238E27FC236}">
                <a16:creationId xmlns:a16="http://schemas.microsoft.com/office/drawing/2014/main" id="{44F8E3FA-3C25-4923-BACE-04E6B917A89E}"/>
              </a:ext>
            </a:extLst>
          </p:cNvPr>
          <p:cNvSpPr>
            <a:spLocks noChangeArrowheads="1"/>
          </p:cNvSpPr>
          <p:nvPr/>
        </p:nvSpPr>
        <p:spPr bwMode="auto">
          <a:xfrm>
            <a:off x="3048000" y="2209800"/>
            <a:ext cx="838200" cy="24384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3" name="Oval 22">
            <a:extLst>
              <a:ext uri="{FF2B5EF4-FFF2-40B4-BE49-F238E27FC236}">
                <a16:creationId xmlns:a16="http://schemas.microsoft.com/office/drawing/2014/main" id="{293AB492-657D-44FD-B0E4-7FB0D890AF0D}"/>
              </a:ext>
            </a:extLst>
          </p:cNvPr>
          <p:cNvSpPr/>
          <p:nvPr/>
        </p:nvSpPr>
        <p:spPr>
          <a:xfrm>
            <a:off x="3149600" y="4152900"/>
            <a:ext cx="660400" cy="495300"/>
          </a:xfrm>
          <a:prstGeom prst="ellipse">
            <a:avLst/>
          </a:prstGeom>
          <a:solidFill>
            <a:srgbClr val="CCFF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Text Box 11">
            <a:extLst>
              <a:ext uri="{FF2B5EF4-FFF2-40B4-BE49-F238E27FC236}">
                <a16:creationId xmlns:a16="http://schemas.microsoft.com/office/drawing/2014/main" id="{5887B1C9-FA42-445D-B479-F0A3722B9C5C}"/>
              </a:ext>
            </a:extLst>
          </p:cNvPr>
          <p:cNvSpPr txBox="1">
            <a:spLocks noChangeArrowheads="1"/>
          </p:cNvSpPr>
          <p:nvPr/>
        </p:nvSpPr>
        <p:spPr bwMode="auto">
          <a:xfrm>
            <a:off x="3073400" y="4227513"/>
            <a:ext cx="736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+49D</a:t>
            </a:r>
          </a:p>
        </p:txBody>
      </p:sp>
      <p:sp>
        <p:nvSpPr>
          <p:cNvPr id="14345" name="Text Box 11">
            <a:extLst>
              <a:ext uri="{FF2B5EF4-FFF2-40B4-BE49-F238E27FC236}">
                <a16:creationId xmlns:a16="http://schemas.microsoft.com/office/drawing/2014/main" id="{34BC8E9A-FC3D-4676-87D6-65F2DE84ADCE}"/>
              </a:ext>
            </a:extLst>
          </p:cNvPr>
          <p:cNvSpPr txBox="1">
            <a:spLocks noChangeArrowheads="1"/>
          </p:cNvSpPr>
          <p:nvPr/>
        </p:nvSpPr>
        <p:spPr bwMode="auto">
          <a:xfrm>
            <a:off x="2128838" y="3386138"/>
            <a:ext cx="8429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i="1"/>
              <a:t>Light rays</a:t>
            </a:r>
          </a:p>
        </p:txBody>
      </p:sp>
      <p:sp>
        <p:nvSpPr>
          <p:cNvPr id="14344" name="Line 9">
            <a:extLst>
              <a:ext uri="{FF2B5EF4-FFF2-40B4-BE49-F238E27FC236}">
                <a16:creationId xmlns:a16="http://schemas.microsoft.com/office/drawing/2014/main" id="{C52EEA4E-6C9C-4C46-9F54-60CBBE127F24}"/>
              </a:ext>
            </a:extLst>
          </p:cNvPr>
          <p:cNvSpPr>
            <a:spLocks noChangeShapeType="1"/>
          </p:cNvSpPr>
          <p:nvPr/>
        </p:nvSpPr>
        <p:spPr bwMode="auto">
          <a:xfrm>
            <a:off x="1752600" y="3657600"/>
            <a:ext cx="2438400"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Oval 24">
            <a:extLst>
              <a:ext uri="{FF2B5EF4-FFF2-40B4-BE49-F238E27FC236}">
                <a16:creationId xmlns:a16="http://schemas.microsoft.com/office/drawing/2014/main" id="{B3D5E325-0E3F-4920-95AC-443C5C661208}"/>
              </a:ext>
            </a:extLst>
          </p:cNvPr>
          <p:cNvSpPr/>
          <p:nvPr/>
        </p:nvSpPr>
        <p:spPr>
          <a:xfrm>
            <a:off x="3962400" y="4152901"/>
            <a:ext cx="609600" cy="495300"/>
          </a:xfrm>
          <a:prstGeom prst="ellipse">
            <a:avLst/>
          </a:prstGeom>
          <a:solidFill>
            <a:srgbClr val="CCFF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Text Box 12">
            <a:extLst>
              <a:ext uri="{FF2B5EF4-FFF2-40B4-BE49-F238E27FC236}">
                <a16:creationId xmlns:a16="http://schemas.microsoft.com/office/drawing/2014/main" id="{13BF5177-3670-4529-8742-09D0E91FF25B}"/>
              </a:ext>
            </a:extLst>
          </p:cNvPr>
          <p:cNvSpPr txBox="1">
            <a:spLocks noChangeArrowheads="1"/>
          </p:cNvSpPr>
          <p:nvPr/>
        </p:nvSpPr>
        <p:spPr bwMode="auto">
          <a:xfrm>
            <a:off x="3962400" y="4205288"/>
            <a:ext cx="552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dirty="0">
                <a:solidFill>
                  <a:srgbClr val="0000FF"/>
                </a:solidFill>
              </a:rPr>
              <a:t>-6D</a:t>
            </a:r>
          </a:p>
        </p:txBody>
      </p:sp>
      <p:sp>
        <p:nvSpPr>
          <p:cNvPr id="28" name="Line 14">
            <a:extLst>
              <a:ext uri="{FF2B5EF4-FFF2-40B4-BE49-F238E27FC236}">
                <a16:creationId xmlns:a16="http://schemas.microsoft.com/office/drawing/2014/main" id="{F5B6E57A-21C4-4320-9C5D-98FB5CE63DD0}"/>
              </a:ext>
            </a:extLst>
          </p:cNvPr>
          <p:cNvSpPr>
            <a:spLocks noChangeShapeType="1"/>
          </p:cNvSpPr>
          <p:nvPr/>
        </p:nvSpPr>
        <p:spPr bwMode="auto">
          <a:xfrm>
            <a:off x="2819400" y="4724400"/>
            <a:ext cx="0" cy="3810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15">
            <a:extLst>
              <a:ext uri="{FF2B5EF4-FFF2-40B4-BE49-F238E27FC236}">
                <a16:creationId xmlns:a16="http://schemas.microsoft.com/office/drawing/2014/main" id="{E90557A8-9D06-417A-A12E-339E22DE3494}"/>
              </a:ext>
            </a:extLst>
          </p:cNvPr>
          <p:cNvSpPr>
            <a:spLocks noChangeShapeType="1"/>
          </p:cNvSpPr>
          <p:nvPr/>
        </p:nvSpPr>
        <p:spPr bwMode="auto">
          <a:xfrm>
            <a:off x="5029200" y="4724400"/>
            <a:ext cx="0" cy="3810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16">
            <a:extLst>
              <a:ext uri="{FF2B5EF4-FFF2-40B4-BE49-F238E27FC236}">
                <a16:creationId xmlns:a16="http://schemas.microsoft.com/office/drawing/2014/main" id="{902298F7-02EC-4BCA-9FFC-A01F7B7B7213}"/>
              </a:ext>
            </a:extLst>
          </p:cNvPr>
          <p:cNvSpPr>
            <a:spLocks noChangeShapeType="1"/>
          </p:cNvSpPr>
          <p:nvPr/>
        </p:nvSpPr>
        <p:spPr bwMode="auto">
          <a:xfrm>
            <a:off x="2819400" y="5105400"/>
            <a:ext cx="220980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Oval 30">
            <a:extLst>
              <a:ext uri="{FF2B5EF4-FFF2-40B4-BE49-F238E27FC236}">
                <a16:creationId xmlns:a16="http://schemas.microsoft.com/office/drawing/2014/main" id="{6E8F49FD-D700-467A-A96A-5F0351F8279D}"/>
              </a:ext>
            </a:extLst>
          </p:cNvPr>
          <p:cNvSpPr/>
          <p:nvPr/>
        </p:nvSpPr>
        <p:spPr>
          <a:xfrm>
            <a:off x="3352800" y="4648200"/>
            <a:ext cx="1144588" cy="457200"/>
          </a:xfrm>
          <a:prstGeom prst="ellipse">
            <a:avLst/>
          </a:prstGeom>
          <a:solidFill>
            <a:srgbClr val="CCFF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 name="Text Box 13">
            <a:extLst>
              <a:ext uri="{FF2B5EF4-FFF2-40B4-BE49-F238E27FC236}">
                <a16:creationId xmlns:a16="http://schemas.microsoft.com/office/drawing/2014/main" id="{09E06425-B4B4-47CF-B7E8-11E686FB2054}"/>
              </a:ext>
            </a:extLst>
          </p:cNvPr>
          <p:cNvSpPr txBox="1">
            <a:spLocks noChangeArrowheads="1"/>
          </p:cNvSpPr>
          <p:nvPr/>
        </p:nvSpPr>
        <p:spPr bwMode="auto">
          <a:xfrm>
            <a:off x="3421063" y="4648200"/>
            <a:ext cx="922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solidFill>
                  <a:srgbClr val="0000FF"/>
                </a:solidFill>
              </a:rPr>
              <a:t>+43D</a:t>
            </a:r>
          </a:p>
        </p:txBody>
      </p:sp>
      <p:sp>
        <p:nvSpPr>
          <p:cNvPr id="2" name="Rectangle 1">
            <a:extLst>
              <a:ext uri="{FF2B5EF4-FFF2-40B4-BE49-F238E27FC236}">
                <a16:creationId xmlns:a16="http://schemas.microsoft.com/office/drawing/2014/main" id="{A3A5FAFE-4832-4F0C-814C-9EF5896A14DB}"/>
              </a:ext>
            </a:extLst>
          </p:cNvPr>
          <p:cNvSpPr/>
          <p:nvPr/>
        </p:nvSpPr>
        <p:spPr>
          <a:xfrm>
            <a:off x="7391400" y="1981200"/>
            <a:ext cx="1217612" cy="2971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Text Box 19">
            <a:extLst>
              <a:ext uri="{FF2B5EF4-FFF2-40B4-BE49-F238E27FC236}">
                <a16:creationId xmlns:a16="http://schemas.microsoft.com/office/drawing/2014/main" id="{055478B9-E73B-43B2-B503-46C5E5CDB98D}"/>
              </a:ext>
            </a:extLst>
          </p:cNvPr>
          <p:cNvSpPr txBox="1">
            <a:spLocks noChangeArrowheads="1"/>
          </p:cNvSpPr>
          <p:nvPr/>
        </p:nvSpPr>
        <p:spPr bwMode="auto">
          <a:xfrm>
            <a:off x="609600" y="6362700"/>
            <a:ext cx="7964040" cy="369332"/>
          </a:xfrm>
          <a:prstGeom prst="rect">
            <a:avLst/>
          </a:prstGeom>
          <a:solidFill>
            <a:srgbClr val="00206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2000" i="1" dirty="0">
                <a:solidFill>
                  <a:schemeClr val="bg1"/>
                </a:solidFill>
              </a:rPr>
              <a:t>The net result across the cornea is an </a:t>
            </a:r>
            <a:r>
              <a:rPr lang="en-US" altLang="en-US" sz="2000" b="1" dirty="0">
                <a:solidFill>
                  <a:schemeClr val="bg1"/>
                </a:solidFill>
              </a:rPr>
              <a:t>overall power of about +43D</a:t>
            </a:r>
          </a:p>
        </p:txBody>
      </p:sp>
      <p:sp>
        <p:nvSpPr>
          <p:cNvPr id="8" name="Arrow: Left 7">
            <a:extLst>
              <a:ext uri="{FF2B5EF4-FFF2-40B4-BE49-F238E27FC236}">
                <a16:creationId xmlns:a16="http://schemas.microsoft.com/office/drawing/2014/main" id="{F7B0E9DD-2E34-4B18-888B-72AF1CE030CA}"/>
              </a:ext>
            </a:extLst>
          </p:cNvPr>
          <p:cNvSpPr/>
          <p:nvPr/>
        </p:nvSpPr>
        <p:spPr>
          <a:xfrm>
            <a:off x="4825992" y="4465425"/>
            <a:ext cx="736608" cy="258969"/>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EEBA36B-0607-48A9-AABB-220B5CA06503}"/>
              </a:ext>
            </a:extLst>
          </p:cNvPr>
          <p:cNvSpPr txBox="1"/>
          <p:nvPr/>
        </p:nvSpPr>
        <p:spPr>
          <a:xfrm>
            <a:off x="5630862" y="3932505"/>
            <a:ext cx="3513138" cy="1569660"/>
          </a:xfrm>
          <a:prstGeom prst="rect">
            <a:avLst/>
          </a:prstGeom>
          <a:noFill/>
        </p:spPr>
        <p:txBody>
          <a:bodyPr wrap="square" rtlCol="0">
            <a:spAutoFit/>
          </a:bodyPr>
          <a:lstStyle/>
          <a:p>
            <a:r>
              <a:rPr lang="en-US" sz="1600" dirty="0"/>
              <a:t>Of course, these are only averages. </a:t>
            </a:r>
            <a:r>
              <a:rPr lang="en-US" sz="1600" dirty="0">
                <a:solidFill>
                  <a:srgbClr val="0000FF"/>
                </a:solidFill>
              </a:rPr>
              <a:t>In order to perform keratorefractive surgery, one must have accurate measurements of central corneal power—ideally, at both its anterior and posterior surfaces.</a:t>
            </a:r>
          </a:p>
        </p:txBody>
      </p:sp>
      <p:cxnSp>
        <p:nvCxnSpPr>
          <p:cNvPr id="34" name="Straight Arrow Connector 33">
            <a:extLst>
              <a:ext uri="{FF2B5EF4-FFF2-40B4-BE49-F238E27FC236}">
                <a16:creationId xmlns:a16="http://schemas.microsoft.com/office/drawing/2014/main" id="{4416733B-0960-4094-A9A4-E9B3795C1D3F}"/>
              </a:ext>
            </a:extLst>
          </p:cNvPr>
          <p:cNvCxnSpPr/>
          <p:nvPr/>
        </p:nvCxnSpPr>
        <p:spPr>
          <a:xfrm flipH="1" flipV="1">
            <a:off x="3883025" y="5105400"/>
            <a:ext cx="669925" cy="1260475"/>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Frame 6">
            <a:extLst>
              <a:ext uri="{FF2B5EF4-FFF2-40B4-BE49-F238E27FC236}">
                <a16:creationId xmlns:a16="http://schemas.microsoft.com/office/drawing/2014/main" id="{3E438E50-8998-4854-A083-56B7830003F4}"/>
              </a:ext>
            </a:extLst>
          </p:cNvPr>
          <p:cNvSpPr/>
          <p:nvPr/>
        </p:nvSpPr>
        <p:spPr>
          <a:xfrm>
            <a:off x="2903538" y="3886199"/>
            <a:ext cx="1897053" cy="1494183"/>
          </a:xfrm>
          <a:prstGeom prst="fram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Rectangle 2">
            <a:extLst>
              <a:ext uri="{FF2B5EF4-FFF2-40B4-BE49-F238E27FC236}">
                <a16:creationId xmlns:a16="http://schemas.microsoft.com/office/drawing/2014/main" id="{09DBDFC5-050E-4024-A421-3492C879496E}"/>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35" name="TextBox 34">
            <a:extLst>
              <a:ext uri="{FF2B5EF4-FFF2-40B4-BE49-F238E27FC236}">
                <a16:creationId xmlns:a16="http://schemas.microsoft.com/office/drawing/2014/main" id="{3E6B261E-5D86-442A-840D-4181A5584EB7}"/>
              </a:ext>
            </a:extLst>
          </p:cNvPr>
          <p:cNvSpPr txBox="1"/>
          <p:nvPr/>
        </p:nvSpPr>
        <p:spPr>
          <a:xfrm>
            <a:off x="1471354" y="905470"/>
            <a:ext cx="5217318" cy="923330"/>
          </a:xfrm>
          <a:prstGeom prst="rect">
            <a:avLst/>
          </a:prstGeom>
          <a:solidFill>
            <a:schemeClr val="accent6">
              <a:lumMod val="40000"/>
              <a:lumOff val="60000"/>
            </a:schemeClr>
          </a:solidFill>
        </p:spPr>
        <p:txBody>
          <a:bodyPr wrap="square" rtlCol="0">
            <a:spAutoFit/>
          </a:bodyPr>
          <a:lstStyle/>
          <a:p>
            <a:r>
              <a:rPr lang="en-US" dirty="0">
                <a:solidFill>
                  <a:srgbClr val="0000FF"/>
                </a:solidFill>
              </a:rPr>
              <a:t>The human eye averages about  </a:t>
            </a:r>
            <a:r>
              <a:rPr lang="en-US" b="1" dirty="0"/>
              <a:t>60D</a:t>
            </a:r>
            <a:r>
              <a:rPr lang="en-US" dirty="0">
                <a:solidFill>
                  <a:srgbClr val="0000FF"/>
                </a:solidFill>
              </a:rPr>
              <a:t>  of total convergence, implying (correctly) that the cornea accounts for roughly </a:t>
            </a:r>
            <a:r>
              <a:rPr lang="en-US" b="1" dirty="0">
                <a:solidFill>
                  <a:srgbClr val="0000FF"/>
                </a:solidFill>
              </a:rPr>
              <a:t> </a:t>
            </a:r>
            <a:r>
              <a:rPr lang="en-US" b="1" dirty="0"/>
              <a:t>2/3</a:t>
            </a:r>
            <a:r>
              <a:rPr lang="en-US" b="1" dirty="0">
                <a:solidFill>
                  <a:srgbClr val="0000FF"/>
                </a:solidFill>
              </a:rPr>
              <a:t>  </a:t>
            </a:r>
            <a:r>
              <a:rPr lang="en-US" dirty="0">
                <a:solidFill>
                  <a:srgbClr val="0000FF"/>
                </a:solidFill>
              </a:rPr>
              <a:t>of its focusing power</a:t>
            </a:r>
          </a:p>
        </p:txBody>
      </p:sp>
    </p:spTree>
    <p:extLst>
      <p:ext uri="{BB962C8B-B14F-4D97-AF65-F5344CB8AC3E}">
        <p14:creationId xmlns:p14="http://schemas.microsoft.com/office/powerpoint/2010/main" val="20294382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a:extLst>
              <a:ext uri="{FF2B5EF4-FFF2-40B4-BE49-F238E27FC236}">
                <a16:creationId xmlns:a16="http://schemas.microsoft.com/office/drawing/2014/main" id="{8E449B11-9E00-475E-8E0F-4A3F7E3243DF}"/>
              </a:ext>
            </a:extLst>
          </p:cNvPr>
          <p:cNvSpPr>
            <a:spLocks noChangeArrowheads="1"/>
          </p:cNvSpPr>
          <p:nvPr/>
        </p:nvSpPr>
        <p:spPr bwMode="auto">
          <a:xfrm>
            <a:off x="3505200" y="1066800"/>
            <a:ext cx="4572000" cy="4800600"/>
          </a:xfrm>
          <a:prstGeom prst="ellipse">
            <a:avLst/>
          </a:prstGeom>
          <a:solidFill>
            <a:schemeClr val="bg1"/>
          </a:solidFill>
          <a:ln w="9525">
            <a:solidFill>
              <a:schemeClr val="tx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p>
        </p:txBody>
      </p:sp>
      <p:sp>
        <p:nvSpPr>
          <p:cNvPr id="14343" name="Rectangle 8">
            <a:extLst>
              <a:ext uri="{FF2B5EF4-FFF2-40B4-BE49-F238E27FC236}">
                <a16:creationId xmlns:a16="http://schemas.microsoft.com/office/drawing/2014/main" id="{96CCF41B-19DE-4CAC-B5A6-A015800BBCA2}"/>
              </a:ext>
            </a:extLst>
          </p:cNvPr>
          <p:cNvSpPr>
            <a:spLocks noChangeArrowheads="1"/>
          </p:cNvSpPr>
          <p:nvPr/>
        </p:nvSpPr>
        <p:spPr bwMode="auto">
          <a:xfrm>
            <a:off x="3886200" y="2209800"/>
            <a:ext cx="838200" cy="2438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352" name="Slide Number Placeholder 1">
            <a:extLst>
              <a:ext uri="{FF2B5EF4-FFF2-40B4-BE49-F238E27FC236}">
                <a16:creationId xmlns:a16="http://schemas.microsoft.com/office/drawing/2014/main" id="{AF73B723-86C5-4A2C-8664-D0C8E464ADC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0D33F2-BC7D-4C65-9A59-A1E73FE501FB}" type="slidenum">
              <a:rPr lang="en-US" altLang="en-US" sz="1000" smtClean="0"/>
              <a:pPr>
                <a:spcBef>
                  <a:spcPct val="0"/>
                </a:spcBef>
                <a:buClrTx/>
                <a:buSzTx/>
                <a:buFontTx/>
                <a:buNone/>
              </a:pPr>
              <a:t>72</a:t>
            </a:fld>
            <a:endParaRPr lang="en-US" altLang="en-US" sz="1000"/>
          </a:p>
        </p:txBody>
      </p:sp>
      <p:sp>
        <p:nvSpPr>
          <p:cNvPr id="14339" name="Oval 3">
            <a:extLst>
              <a:ext uri="{FF2B5EF4-FFF2-40B4-BE49-F238E27FC236}">
                <a16:creationId xmlns:a16="http://schemas.microsoft.com/office/drawing/2014/main" id="{87C847FA-E61E-46DF-B40A-BF0D08C914A8}"/>
              </a:ext>
            </a:extLst>
          </p:cNvPr>
          <p:cNvSpPr>
            <a:spLocks noChangeArrowheads="1"/>
          </p:cNvSpPr>
          <p:nvPr/>
        </p:nvSpPr>
        <p:spPr bwMode="auto">
          <a:xfrm>
            <a:off x="4191000" y="1524000"/>
            <a:ext cx="4191000" cy="3886200"/>
          </a:xfrm>
          <a:prstGeom prst="ellipse">
            <a:avLst/>
          </a:prstGeom>
          <a:solidFill>
            <a:schemeClr val="bg1"/>
          </a:solidFill>
          <a:ln w="9525">
            <a:solidFill>
              <a:schemeClr val="tx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dirty="0"/>
          </a:p>
        </p:txBody>
      </p:sp>
      <p:sp>
        <p:nvSpPr>
          <p:cNvPr id="14340" name="Rectangle 4">
            <a:extLst>
              <a:ext uri="{FF2B5EF4-FFF2-40B4-BE49-F238E27FC236}">
                <a16:creationId xmlns:a16="http://schemas.microsoft.com/office/drawing/2014/main" id="{9F57ECBA-52E5-48F8-A6A5-C5EBD918ADC4}"/>
              </a:ext>
            </a:extLst>
          </p:cNvPr>
          <p:cNvSpPr>
            <a:spLocks noChangeArrowheads="1"/>
          </p:cNvSpPr>
          <p:nvPr/>
        </p:nvSpPr>
        <p:spPr bwMode="auto">
          <a:xfrm>
            <a:off x="5638800" y="457200"/>
            <a:ext cx="2209795" cy="563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dirty="0"/>
          </a:p>
        </p:txBody>
      </p:sp>
      <p:cxnSp>
        <p:nvCxnSpPr>
          <p:cNvPr id="3" name="Straight Connector 2">
            <a:extLst>
              <a:ext uri="{FF2B5EF4-FFF2-40B4-BE49-F238E27FC236}">
                <a16:creationId xmlns:a16="http://schemas.microsoft.com/office/drawing/2014/main" id="{215AAC60-585D-4EC6-B9BA-7F15EE4E4779}"/>
              </a:ext>
            </a:extLst>
          </p:cNvPr>
          <p:cNvCxnSpPr>
            <a:cxnSpLocks/>
          </p:cNvCxnSpPr>
          <p:nvPr/>
        </p:nvCxnSpPr>
        <p:spPr>
          <a:xfrm>
            <a:off x="4648200" y="2209800"/>
            <a:ext cx="0" cy="243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hord 19">
            <a:extLst>
              <a:ext uri="{FF2B5EF4-FFF2-40B4-BE49-F238E27FC236}">
                <a16:creationId xmlns:a16="http://schemas.microsoft.com/office/drawing/2014/main" id="{FEB5AC8D-C4BC-4361-90A7-2B6D548D32EE}"/>
              </a:ext>
            </a:extLst>
          </p:cNvPr>
          <p:cNvSpPr/>
          <p:nvPr/>
        </p:nvSpPr>
        <p:spPr>
          <a:xfrm>
            <a:off x="3506374" y="2232037"/>
            <a:ext cx="684626" cy="2416161"/>
          </a:xfrm>
          <a:prstGeom prst="chord">
            <a:avLst>
              <a:gd name="adj1" fmla="val 5334173"/>
              <a:gd name="adj2" fmla="val 16324565"/>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8">
            <a:extLst>
              <a:ext uri="{FF2B5EF4-FFF2-40B4-BE49-F238E27FC236}">
                <a16:creationId xmlns:a16="http://schemas.microsoft.com/office/drawing/2014/main" id="{44F8E3FA-3C25-4923-BACE-04E6B917A89E}"/>
              </a:ext>
            </a:extLst>
          </p:cNvPr>
          <p:cNvSpPr>
            <a:spLocks noChangeArrowheads="1"/>
          </p:cNvSpPr>
          <p:nvPr/>
        </p:nvSpPr>
        <p:spPr bwMode="auto">
          <a:xfrm>
            <a:off x="3048000" y="2209800"/>
            <a:ext cx="838200" cy="24384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3" name="Oval 22">
            <a:extLst>
              <a:ext uri="{FF2B5EF4-FFF2-40B4-BE49-F238E27FC236}">
                <a16:creationId xmlns:a16="http://schemas.microsoft.com/office/drawing/2014/main" id="{293AB492-657D-44FD-B0E4-7FB0D890AF0D}"/>
              </a:ext>
            </a:extLst>
          </p:cNvPr>
          <p:cNvSpPr/>
          <p:nvPr/>
        </p:nvSpPr>
        <p:spPr>
          <a:xfrm>
            <a:off x="3149600" y="4152900"/>
            <a:ext cx="660400" cy="495300"/>
          </a:xfrm>
          <a:prstGeom prst="ellipse">
            <a:avLst/>
          </a:prstGeom>
          <a:solidFill>
            <a:srgbClr val="CCFF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i="1"/>
          </a:p>
        </p:txBody>
      </p:sp>
      <p:sp>
        <p:nvSpPr>
          <p:cNvPr id="24" name="Text Box 11">
            <a:extLst>
              <a:ext uri="{FF2B5EF4-FFF2-40B4-BE49-F238E27FC236}">
                <a16:creationId xmlns:a16="http://schemas.microsoft.com/office/drawing/2014/main" id="{5887B1C9-FA42-445D-B479-F0A3722B9C5C}"/>
              </a:ext>
            </a:extLst>
          </p:cNvPr>
          <p:cNvSpPr txBox="1">
            <a:spLocks noChangeArrowheads="1"/>
          </p:cNvSpPr>
          <p:nvPr/>
        </p:nvSpPr>
        <p:spPr bwMode="auto">
          <a:xfrm>
            <a:off x="3073400" y="4227513"/>
            <a:ext cx="6912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i="1" dirty="0">
                <a:solidFill>
                  <a:srgbClr val="0000FF"/>
                </a:solidFill>
              </a:rPr>
              <a:t> +D?</a:t>
            </a:r>
          </a:p>
        </p:txBody>
      </p:sp>
      <p:sp>
        <p:nvSpPr>
          <p:cNvPr id="25" name="Oval 24">
            <a:extLst>
              <a:ext uri="{FF2B5EF4-FFF2-40B4-BE49-F238E27FC236}">
                <a16:creationId xmlns:a16="http://schemas.microsoft.com/office/drawing/2014/main" id="{B3D5E325-0E3F-4920-95AC-443C5C661208}"/>
              </a:ext>
            </a:extLst>
          </p:cNvPr>
          <p:cNvSpPr/>
          <p:nvPr/>
        </p:nvSpPr>
        <p:spPr>
          <a:xfrm>
            <a:off x="3962400" y="4152901"/>
            <a:ext cx="609600" cy="495300"/>
          </a:xfrm>
          <a:prstGeom prst="ellipse">
            <a:avLst/>
          </a:prstGeom>
          <a:solidFill>
            <a:srgbClr val="CCFF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i="1"/>
          </a:p>
        </p:txBody>
      </p:sp>
      <p:sp>
        <p:nvSpPr>
          <p:cNvPr id="26" name="Text Box 12">
            <a:extLst>
              <a:ext uri="{FF2B5EF4-FFF2-40B4-BE49-F238E27FC236}">
                <a16:creationId xmlns:a16="http://schemas.microsoft.com/office/drawing/2014/main" id="{13BF5177-3670-4529-8742-09D0E91FF25B}"/>
              </a:ext>
            </a:extLst>
          </p:cNvPr>
          <p:cNvSpPr txBox="1">
            <a:spLocks noChangeArrowheads="1"/>
          </p:cNvSpPr>
          <p:nvPr/>
        </p:nvSpPr>
        <p:spPr bwMode="auto">
          <a:xfrm>
            <a:off x="3962400" y="4205288"/>
            <a:ext cx="569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i="1" dirty="0">
                <a:solidFill>
                  <a:srgbClr val="0000FF"/>
                </a:solidFill>
              </a:rPr>
              <a:t>-D?</a:t>
            </a:r>
          </a:p>
        </p:txBody>
      </p:sp>
      <p:sp>
        <p:nvSpPr>
          <p:cNvPr id="28" name="Line 14">
            <a:extLst>
              <a:ext uri="{FF2B5EF4-FFF2-40B4-BE49-F238E27FC236}">
                <a16:creationId xmlns:a16="http://schemas.microsoft.com/office/drawing/2014/main" id="{F5B6E57A-21C4-4320-9C5D-98FB5CE63DD0}"/>
              </a:ext>
            </a:extLst>
          </p:cNvPr>
          <p:cNvSpPr>
            <a:spLocks noChangeShapeType="1"/>
          </p:cNvSpPr>
          <p:nvPr/>
        </p:nvSpPr>
        <p:spPr bwMode="auto">
          <a:xfrm>
            <a:off x="2819400" y="4724400"/>
            <a:ext cx="0" cy="3810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1"/>
          </a:p>
        </p:txBody>
      </p:sp>
      <p:sp>
        <p:nvSpPr>
          <p:cNvPr id="29" name="Line 15">
            <a:extLst>
              <a:ext uri="{FF2B5EF4-FFF2-40B4-BE49-F238E27FC236}">
                <a16:creationId xmlns:a16="http://schemas.microsoft.com/office/drawing/2014/main" id="{E90557A8-9D06-417A-A12E-339E22DE3494}"/>
              </a:ext>
            </a:extLst>
          </p:cNvPr>
          <p:cNvSpPr>
            <a:spLocks noChangeShapeType="1"/>
          </p:cNvSpPr>
          <p:nvPr/>
        </p:nvSpPr>
        <p:spPr bwMode="auto">
          <a:xfrm>
            <a:off x="5029200" y="4724400"/>
            <a:ext cx="0" cy="3810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1"/>
          </a:p>
        </p:txBody>
      </p:sp>
      <p:sp>
        <p:nvSpPr>
          <p:cNvPr id="30" name="Line 16">
            <a:extLst>
              <a:ext uri="{FF2B5EF4-FFF2-40B4-BE49-F238E27FC236}">
                <a16:creationId xmlns:a16="http://schemas.microsoft.com/office/drawing/2014/main" id="{902298F7-02EC-4BCA-9FFC-A01F7B7B7213}"/>
              </a:ext>
            </a:extLst>
          </p:cNvPr>
          <p:cNvSpPr>
            <a:spLocks noChangeShapeType="1"/>
          </p:cNvSpPr>
          <p:nvPr/>
        </p:nvSpPr>
        <p:spPr bwMode="auto">
          <a:xfrm>
            <a:off x="2819400" y="5105400"/>
            <a:ext cx="220980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1"/>
          </a:p>
        </p:txBody>
      </p:sp>
      <p:sp>
        <p:nvSpPr>
          <p:cNvPr id="31" name="Oval 30">
            <a:extLst>
              <a:ext uri="{FF2B5EF4-FFF2-40B4-BE49-F238E27FC236}">
                <a16:creationId xmlns:a16="http://schemas.microsoft.com/office/drawing/2014/main" id="{6E8F49FD-D700-467A-A96A-5F0351F8279D}"/>
              </a:ext>
            </a:extLst>
          </p:cNvPr>
          <p:cNvSpPr/>
          <p:nvPr/>
        </p:nvSpPr>
        <p:spPr>
          <a:xfrm>
            <a:off x="3352800" y="4648200"/>
            <a:ext cx="1144588" cy="457200"/>
          </a:xfrm>
          <a:prstGeom prst="ellipse">
            <a:avLst/>
          </a:prstGeom>
          <a:solidFill>
            <a:srgbClr val="CCFF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i="1"/>
          </a:p>
        </p:txBody>
      </p:sp>
      <p:sp>
        <p:nvSpPr>
          <p:cNvPr id="32" name="Text Box 13">
            <a:extLst>
              <a:ext uri="{FF2B5EF4-FFF2-40B4-BE49-F238E27FC236}">
                <a16:creationId xmlns:a16="http://schemas.microsoft.com/office/drawing/2014/main" id="{09E06425-B4B4-47CF-B7E8-11E686FB2054}"/>
              </a:ext>
            </a:extLst>
          </p:cNvPr>
          <p:cNvSpPr txBox="1">
            <a:spLocks noChangeArrowheads="1"/>
          </p:cNvSpPr>
          <p:nvPr/>
        </p:nvSpPr>
        <p:spPr bwMode="auto">
          <a:xfrm>
            <a:off x="3421063" y="4648200"/>
            <a:ext cx="8595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i="1" dirty="0">
                <a:solidFill>
                  <a:srgbClr val="0000FF"/>
                </a:solidFill>
              </a:rPr>
              <a:t> +D?</a:t>
            </a:r>
          </a:p>
        </p:txBody>
      </p:sp>
      <p:sp>
        <p:nvSpPr>
          <p:cNvPr id="2" name="Rectangle 1">
            <a:extLst>
              <a:ext uri="{FF2B5EF4-FFF2-40B4-BE49-F238E27FC236}">
                <a16:creationId xmlns:a16="http://schemas.microsoft.com/office/drawing/2014/main" id="{A3A5FAFE-4832-4F0C-814C-9EF5896A14DB}"/>
              </a:ext>
            </a:extLst>
          </p:cNvPr>
          <p:cNvSpPr/>
          <p:nvPr/>
        </p:nvSpPr>
        <p:spPr>
          <a:xfrm>
            <a:off x="7391400" y="1981200"/>
            <a:ext cx="1217612" cy="2971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TextBox 32">
            <a:extLst>
              <a:ext uri="{FF2B5EF4-FFF2-40B4-BE49-F238E27FC236}">
                <a16:creationId xmlns:a16="http://schemas.microsoft.com/office/drawing/2014/main" id="{992E7F2D-180F-4DF1-9AEB-63428877EFF4}"/>
              </a:ext>
            </a:extLst>
          </p:cNvPr>
          <p:cNvSpPr txBox="1"/>
          <p:nvPr/>
        </p:nvSpPr>
        <p:spPr>
          <a:xfrm>
            <a:off x="566117" y="3163669"/>
            <a:ext cx="6825281" cy="646331"/>
          </a:xfrm>
          <a:prstGeom prst="rect">
            <a:avLst/>
          </a:prstGeom>
          <a:solidFill>
            <a:srgbClr val="FF99FF"/>
          </a:solidFill>
        </p:spPr>
        <p:txBody>
          <a:bodyPr wrap="square" rtlCol="0">
            <a:spAutoFit/>
          </a:bodyPr>
          <a:lstStyle/>
          <a:p>
            <a:r>
              <a:rPr lang="en-US" altLang="en-US" dirty="0"/>
              <a:t>Two technologies are widely employed to determine central corneal power: Corneal  </a:t>
            </a:r>
            <a:r>
              <a:rPr lang="en-US" altLang="en-US" b="1" dirty="0"/>
              <a:t>topography </a:t>
            </a:r>
            <a:r>
              <a:rPr lang="en-US" altLang="en-US" dirty="0"/>
              <a:t>, and corneal  </a:t>
            </a:r>
            <a:r>
              <a:rPr lang="en-US" altLang="en-US" b="1" dirty="0"/>
              <a:t>tomography</a:t>
            </a:r>
            <a:endParaRPr lang="en-US" dirty="0">
              <a:solidFill>
                <a:srgbClr val="0000FF"/>
              </a:solidFill>
            </a:endParaRPr>
          </a:p>
        </p:txBody>
      </p:sp>
      <p:sp>
        <p:nvSpPr>
          <p:cNvPr id="21" name="Rectangle 2">
            <a:extLst>
              <a:ext uri="{FF2B5EF4-FFF2-40B4-BE49-F238E27FC236}">
                <a16:creationId xmlns:a16="http://schemas.microsoft.com/office/drawing/2014/main" id="{E4BAE739-0A5C-478A-BCFA-D12145CF7DDA}"/>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4" name="Rectangle 3">
            <a:extLst>
              <a:ext uri="{FF2B5EF4-FFF2-40B4-BE49-F238E27FC236}">
                <a16:creationId xmlns:a16="http://schemas.microsoft.com/office/drawing/2014/main" id="{850C3EB5-2C7C-4138-9848-AFECD01385BA}"/>
              </a:ext>
            </a:extLst>
          </p:cNvPr>
          <p:cNvSpPr/>
          <p:nvPr/>
        </p:nvSpPr>
        <p:spPr>
          <a:xfrm>
            <a:off x="3083338" y="3469978"/>
            <a:ext cx="1346195" cy="266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40F2B65-6687-4036-9E4D-8D9282AC843B}"/>
              </a:ext>
            </a:extLst>
          </p:cNvPr>
          <p:cNvSpPr/>
          <p:nvPr/>
        </p:nvSpPr>
        <p:spPr>
          <a:xfrm>
            <a:off x="5890035" y="3486834"/>
            <a:ext cx="1346195" cy="266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91588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a:extLst>
              <a:ext uri="{FF2B5EF4-FFF2-40B4-BE49-F238E27FC236}">
                <a16:creationId xmlns:a16="http://schemas.microsoft.com/office/drawing/2014/main" id="{8E449B11-9E00-475E-8E0F-4A3F7E3243DF}"/>
              </a:ext>
            </a:extLst>
          </p:cNvPr>
          <p:cNvSpPr>
            <a:spLocks noChangeArrowheads="1"/>
          </p:cNvSpPr>
          <p:nvPr/>
        </p:nvSpPr>
        <p:spPr bwMode="auto">
          <a:xfrm>
            <a:off x="3505200" y="1066800"/>
            <a:ext cx="4572000" cy="4800600"/>
          </a:xfrm>
          <a:prstGeom prst="ellipse">
            <a:avLst/>
          </a:prstGeom>
          <a:solidFill>
            <a:schemeClr val="bg1"/>
          </a:solidFill>
          <a:ln w="9525">
            <a:solidFill>
              <a:schemeClr val="tx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p>
        </p:txBody>
      </p:sp>
      <p:sp>
        <p:nvSpPr>
          <p:cNvPr id="14343" name="Rectangle 8">
            <a:extLst>
              <a:ext uri="{FF2B5EF4-FFF2-40B4-BE49-F238E27FC236}">
                <a16:creationId xmlns:a16="http://schemas.microsoft.com/office/drawing/2014/main" id="{96CCF41B-19DE-4CAC-B5A6-A015800BBCA2}"/>
              </a:ext>
            </a:extLst>
          </p:cNvPr>
          <p:cNvSpPr>
            <a:spLocks noChangeArrowheads="1"/>
          </p:cNvSpPr>
          <p:nvPr/>
        </p:nvSpPr>
        <p:spPr bwMode="auto">
          <a:xfrm>
            <a:off x="3886200" y="2209800"/>
            <a:ext cx="838200" cy="2438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352" name="Slide Number Placeholder 1">
            <a:extLst>
              <a:ext uri="{FF2B5EF4-FFF2-40B4-BE49-F238E27FC236}">
                <a16:creationId xmlns:a16="http://schemas.microsoft.com/office/drawing/2014/main" id="{AF73B723-86C5-4A2C-8664-D0C8E464ADC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0D33F2-BC7D-4C65-9A59-A1E73FE501FB}" type="slidenum">
              <a:rPr lang="en-US" altLang="en-US" sz="1000" smtClean="0"/>
              <a:pPr>
                <a:spcBef>
                  <a:spcPct val="0"/>
                </a:spcBef>
                <a:buClrTx/>
                <a:buSzTx/>
                <a:buFontTx/>
                <a:buNone/>
              </a:pPr>
              <a:t>73</a:t>
            </a:fld>
            <a:endParaRPr lang="en-US" altLang="en-US" sz="1000"/>
          </a:p>
        </p:txBody>
      </p:sp>
      <p:sp>
        <p:nvSpPr>
          <p:cNvPr id="14339" name="Oval 3">
            <a:extLst>
              <a:ext uri="{FF2B5EF4-FFF2-40B4-BE49-F238E27FC236}">
                <a16:creationId xmlns:a16="http://schemas.microsoft.com/office/drawing/2014/main" id="{87C847FA-E61E-46DF-B40A-BF0D08C914A8}"/>
              </a:ext>
            </a:extLst>
          </p:cNvPr>
          <p:cNvSpPr>
            <a:spLocks noChangeArrowheads="1"/>
          </p:cNvSpPr>
          <p:nvPr/>
        </p:nvSpPr>
        <p:spPr bwMode="auto">
          <a:xfrm>
            <a:off x="4191000" y="1524000"/>
            <a:ext cx="4191000" cy="3886200"/>
          </a:xfrm>
          <a:prstGeom prst="ellipse">
            <a:avLst/>
          </a:prstGeom>
          <a:solidFill>
            <a:schemeClr val="bg1"/>
          </a:solidFill>
          <a:ln w="9525">
            <a:solidFill>
              <a:schemeClr val="tx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dirty="0"/>
          </a:p>
        </p:txBody>
      </p:sp>
      <p:sp>
        <p:nvSpPr>
          <p:cNvPr id="14340" name="Rectangle 4">
            <a:extLst>
              <a:ext uri="{FF2B5EF4-FFF2-40B4-BE49-F238E27FC236}">
                <a16:creationId xmlns:a16="http://schemas.microsoft.com/office/drawing/2014/main" id="{9F57ECBA-52E5-48F8-A6A5-C5EBD918ADC4}"/>
              </a:ext>
            </a:extLst>
          </p:cNvPr>
          <p:cNvSpPr>
            <a:spLocks noChangeArrowheads="1"/>
          </p:cNvSpPr>
          <p:nvPr/>
        </p:nvSpPr>
        <p:spPr bwMode="auto">
          <a:xfrm>
            <a:off x="5638800" y="457200"/>
            <a:ext cx="2209795" cy="563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dirty="0"/>
          </a:p>
        </p:txBody>
      </p:sp>
      <p:cxnSp>
        <p:nvCxnSpPr>
          <p:cNvPr id="3" name="Straight Connector 2">
            <a:extLst>
              <a:ext uri="{FF2B5EF4-FFF2-40B4-BE49-F238E27FC236}">
                <a16:creationId xmlns:a16="http://schemas.microsoft.com/office/drawing/2014/main" id="{215AAC60-585D-4EC6-B9BA-7F15EE4E4779}"/>
              </a:ext>
            </a:extLst>
          </p:cNvPr>
          <p:cNvCxnSpPr>
            <a:cxnSpLocks/>
          </p:cNvCxnSpPr>
          <p:nvPr/>
        </p:nvCxnSpPr>
        <p:spPr>
          <a:xfrm>
            <a:off x="4648200" y="2209800"/>
            <a:ext cx="0" cy="243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hord 19">
            <a:extLst>
              <a:ext uri="{FF2B5EF4-FFF2-40B4-BE49-F238E27FC236}">
                <a16:creationId xmlns:a16="http://schemas.microsoft.com/office/drawing/2014/main" id="{FEB5AC8D-C4BC-4361-90A7-2B6D548D32EE}"/>
              </a:ext>
            </a:extLst>
          </p:cNvPr>
          <p:cNvSpPr/>
          <p:nvPr/>
        </p:nvSpPr>
        <p:spPr>
          <a:xfrm>
            <a:off x="3506374" y="2232037"/>
            <a:ext cx="684626" cy="2416161"/>
          </a:xfrm>
          <a:prstGeom prst="chord">
            <a:avLst>
              <a:gd name="adj1" fmla="val 5334173"/>
              <a:gd name="adj2" fmla="val 16324565"/>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8">
            <a:extLst>
              <a:ext uri="{FF2B5EF4-FFF2-40B4-BE49-F238E27FC236}">
                <a16:creationId xmlns:a16="http://schemas.microsoft.com/office/drawing/2014/main" id="{44F8E3FA-3C25-4923-BACE-04E6B917A89E}"/>
              </a:ext>
            </a:extLst>
          </p:cNvPr>
          <p:cNvSpPr>
            <a:spLocks noChangeArrowheads="1"/>
          </p:cNvSpPr>
          <p:nvPr/>
        </p:nvSpPr>
        <p:spPr bwMode="auto">
          <a:xfrm>
            <a:off x="3048000" y="2209800"/>
            <a:ext cx="838200" cy="24384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3" name="Oval 22">
            <a:extLst>
              <a:ext uri="{FF2B5EF4-FFF2-40B4-BE49-F238E27FC236}">
                <a16:creationId xmlns:a16="http://schemas.microsoft.com/office/drawing/2014/main" id="{293AB492-657D-44FD-B0E4-7FB0D890AF0D}"/>
              </a:ext>
            </a:extLst>
          </p:cNvPr>
          <p:cNvSpPr/>
          <p:nvPr/>
        </p:nvSpPr>
        <p:spPr>
          <a:xfrm>
            <a:off x="3149600" y="4152900"/>
            <a:ext cx="660400" cy="495300"/>
          </a:xfrm>
          <a:prstGeom prst="ellipse">
            <a:avLst/>
          </a:prstGeom>
          <a:solidFill>
            <a:srgbClr val="CCFF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i="1"/>
          </a:p>
        </p:txBody>
      </p:sp>
      <p:sp>
        <p:nvSpPr>
          <p:cNvPr id="24" name="Text Box 11">
            <a:extLst>
              <a:ext uri="{FF2B5EF4-FFF2-40B4-BE49-F238E27FC236}">
                <a16:creationId xmlns:a16="http://schemas.microsoft.com/office/drawing/2014/main" id="{5887B1C9-FA42-445D-B479-F0A3722B9C5C}"/>
              </a:ext>
            </a:extLst>
          </p:cNvPr>
          <p:cNvSpPr txBox="1">
            <a:spLocks noChangeArrowheads="1"/>
          </p:cNvSpPr>
          <p:nvPr/>
        </p:nvSpPr>
        <p:spPr bwMode="auto">
          <a:xfrm>
            <a:off x="3073400" y="4227513"/>
            <a:ext cx="6912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i="1" dirty="0">
                <a:solidFill>
                  <a:srgbClr val="0000FF"/>
                </a:solidFill>
              </a:rPr>
              <a:t> +D?</a:t>
            </a:r>
          </a:p>
        </p:txBody>
      </p:sp>
      <p:sp>
        <p:nvSpPr>
          <p:cNvPr id="25" name="Oval 24">
            <a:extLst>
              <a:ext uri="{FF2B5EF4-FFF2-40B4-BE49-F238E27FC236}">
                <a16:creationId xmlns:a16="http://schemas.microsoft.com/office/drawing/2014/main" id="{B3D5E325-0E3F-4920-95AC-443C5C661208}"/>
              </a:ext>
            </a:extLst>
          </p:cNvPr>
          <p:cNvSpPr/>
          <p:nvPr/>
        </p:nvSpPr>
        <p:spPr>
          <a:xfrm>
            <a:off x="3962400" y="4152901"/>
            <a:ext cx="609600" cy="495300"/>
          </a:xfrm>
          <a:prstGeom prst="ellipse">
            <a:avLst/>
          </a:prstGeom>
          <a:solidFill>
            <a:srgbClr val="CCFF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i="1"/>
          </a:p>
        </p:txBody>
      </p:sp>
      <p:sp>
        <p:nvSpPr>
          <p:cNvPr id="26" name="Text Box 12">
            <a:extLst>
              <a:ext uri="{FF2B5EF4-FFF2-40B4-BE49-F238E27FC236}">
                <a16:creationId xmlns:a16="http://schemas.microsoft.com/office/drawing/2014/main" id="{13BF5177-3670-4529-8742-09D0E91FF25B}"/>
              </a:ext>
            </a:extLst>
          </p:cNvPr>
          <p:cNvSpPr txBox="1">
            <a:spLocks noChangeArrowheads="1"/>
          </p:cNvSpPr>
          <p:nvPr/>
        </p:nvSpPr>
        <p:spPr bwMode="auto">
          <a:xfrm>
            <a:off x="3962400" y="4205288"/>
            <a:ext cx="569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i="1" dirty="0">
                <a:solidFill>
                  <a:srgbClr val="0000FF"/>
                </a:solidFill>
              </a:rPr>
              <a:t>-D?</a:t>
            </a:r>
          </a:p>
        </p:txBody>
      </p:sp>
      <p:sp>
        <p:nvSpPr>
          <p:cNvPr id="28" name="Line 14">
            <a:extLst>
              <a:ext uri="{FF2B5EF4-FFF2-40B4-BE49-F238E27FC236}">
                <a16:creationId xmlns:a16="http://schemas.microsoft.com/office/drawing/2014/main" id="{F5B6E57A-21C4-4320-9C5D-98FB5CE63DD0}"/>
              </a:ext>
            </a:extLst>
          </p:cNvPr>
          <p:cNvSpPr>
            <a:spLocks noChangeShapeType="1"/>
          </p:cNvSpPr>
          <p:nvPr/>
        </p:nvSpPr>
        <p:spPr bwMode="auto">
          <a:xfrm>
            <a:off x="2819400" y="4724400"/>
            <a:ext cx="0" cy="3810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1"/>
          </a:p>
        </p:txBody>
      </p:sp>
      <p:sp>
        <p:nvSpPr>
          <p:cNvPr id="29" name="Line 15">
            <a:extLst>
              <a:ext uri="{FF2B5EF4-FFF2-40B4-BE49-F238E27FC236}">
                <a16:creationId xmlns:a16="http://schemas.microsoft.com/office/drawing/2014/main" id="{E90557A8-9D06-417A-A12E-339E22DE3494}"/>
              </a:ext>
            </a:extLst>
          </p:cNvPr>
          <p:cNvSpPr>
            <a:spLocks noChangeShapeType="1"/>
          </p:cNvSpPr>
          <p:nvPr/>
        </p:nvSpPr>
        <p:spPr bwMode="auto">
          <a:xfrm>
            <a:off x="5029200" y="4724400"/>
            <a:ext cx="0" cy="3810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1"/>
          </a:p>
        </p:txBody>
      </p:sp>
      <p:sp>
        <p:nvSpPr>
          <p:cNvPr id="30" name="Line 16">
            <a:extLst>
              <a:ext uri="{FF2B5EF4-FFF2-40B4-BE49-F238E27FC236}">
                <a16:creationId xmlns:a16="http://schemas.microsoft.com/office/drawing/2014/main" id="{902298F7-02EC-4BCA-9FFC-A01F7B7B7213}"/>
              </a:ext>
            </a:extLst>
          </p:cNvPr>
          <p:cNvSpPr>
            <a:spLocks noChangeShapeType="1"/>
          </p:cNvSpPr>
          <p:nvPr/>
        </p:nvSpPr>
        <p:spPr bwMode="auto">
          <a:xfrm>
            <a:off x="2819400" y="5105400"/>
            <a:ext cx="220980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1"/>
          </a:p>
        </p:txBody>
      </p:sp>
      <p:sp>
        <p:nvSpPr>
          <p:cNvPr id="31" name="Oval 30">
            <a:extLst>
              <a:ext uri="{FF2B5EF4-FFF2-40B4-BE49-F238E27FC236}">
                <a16:creationId xmlns:a16="http://schemas.microsoft.com/office/drawing/2014/main" id="{6E8F49FD-D700-467A-A96A-5F0351F8279D}"/>
              </a:ext>
            </a:extLst>
          </p:cNvPr>
          <p:cNvSpPr/>
          <p:nvPr/>
        </p:nvSpPr>
        <p:spPr>
          <a:xfrm>
            <a:off x="3352800" y="4648200"/>
            <a:ext cx="1144588" cy="457200"/>
          </a:xfrm>
          <a:prstGeom prst="ellipse">
            <a:avLst/>
          </a:prstGeom>
          <a:solidFill>
            <a:srgbClr val="CCFF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i="1"/>
          </a:p>
        </p:txBody>
      </p:sp>
      <p:sp>
        <p:nvSpPr>
          <p:cNvPr id="32" name="Text Box 13">
            <a:extLst>
              <a:ext uri="{FF2B5EF4-FFF2-40B4-BE49-F238E27FC236}">
                <a16:creationId xmlns:a16="http://schemas.microsoft.com/office/drawing/2014/main" id="{09E06425-B4B4-47CF-B7E8-11E686FB2054}"/>
              </a:ext>
            </a:extLst>
          </p:cNvPr>
          <p:cNvSpPr txBox="1">
            <a:spLocks noChangeArrowheads="1"/>
          </p:cNvSpPr>
          <p:nvPr/>
        </p:nvSpPr>
        <p:spPr bwMode="auto">
          <a:xfrm>
            <a:off x="3421063" y="4648200"/>
            <a:ext cx="8595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i="1" dirty="0">
                <a:solidFill>
                  <a:srgbClr val="0000FF"/>
                </a:solidFill>
              </a:rPr>
              <a:t> +D?</a:t>
            </a:r>
          </a:p>
        </p:txBody>
      </p:sp>
      <p:sp>
        <p:nvSpPr>
          <p:cNvPr id="2" name="Rectangle 1">
            <a:extLst>
              <a:ext uri="{FF2B5EF4-FFF2-40B4-BE49-F238E27FC236}">
                <a16:creationId xmlns:a16="http://schemas.microsoft.com/office/drawing/2014/main" id="{A3A5FAFE-4832-4F0C-814C-9EF5896A14DB}"/>
              </a:ext>
            </a:extLst>
          </p:cNvPr>
          <p:cNvSpPr/>
          <p:nvPr/>
        </p:nvSpPr>
        <p:spPr>
          <a:xfrm>
            <a:off x="7391400" y="1981200"/>
            <a:ext cx="1217612" cy="2971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TextBox 32">
            <a:extLst>
              <a:ext uri="{FF2B5EF4-FFF2-40B4-BE49-F238E27FC236}">
                <a16:creationId xmlns:a16="http://schemas.microsoft.com/office/drawing/2014/main" id="{992E7F2D-180F-4DF1-9AEB-63428877EFF4}"/>
              </a:ext>
            </a:extLst>
          </p:cNvPr>
          <p:cNvSpPr txBox="1"/>
          <p:nvPr/>
        </p:nvSpPr>
        <p:spPr>
          <a:xfrm>
            <a:off x="566117" y="3163669"/>
            <a:ext cx="6825281" cy="646331"/>
          </a:xfrm>
          <a:prstGeom prst="rect">
            <a:avLst/>
          </a:prstGeom>
          <a:solidFill>
            <a:srgbClr val="FF99FF"/>
          </a:solidFill>
        </p:spPr>
        <p:txBody>
          <a:bodyPr wrap="square" rtlCol="0">
            <a:spAutoFit/>
          </a:bodyPr>
          <a:lstStyle/>
          <a:p>
            <a:r>
              <a:rPr lang="en-US" altLang="en-US" dirty="0"/>
              <a:t>Two technologies are widely employed to determine central corneal power: Corneal  </a:t>
            </a:r>
            <a:r>
              <a:rPr lang="en-US" altLang="en-US" b="1" dirty="0"/>
              <a:t>topography </a:t>
            </a:r>
            <a:r>
              <a:rPr lang="en-US" altLang="en-US" dirty="0"/>
              <a:t>, and corneal  </a:t>
            </a:r>
            <a:r>
              <a:rPr lang="en-US" altLang="en-US" b="1" dirty="0"/>
              <a:t>tomography</a:t>
            </a:r>
            <a:endParaRPr lang="en-US" dirty="0">
              <a:solidFill>
                <a:srgbClr val="0000FF"/>
              </a:solidFill>
            </a:endParaRPr>
          </a:p>
        </p:txBody>
      </p:sp>
      <p:sp>
        <p:nvSpPr>
          <p:cNvPr id="21" name="Rectangle 2">
            <a:extLst>
              <a:ext uri="{FF2B5EF4-FFF2-40B4-BE49-F238E27FC236}">
                <a16:creationId xmlns:a16="http://schemas.microsoft.com/office/drawing/2014/main" id="{E4BAE739-0A5C-478A-BCFA-D12145CF7DDA}"/>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Tree>
    <p:extLst>
      <p:ext uri="{BB962C8B-B14F-4D97-AF65-F5344CB8AC3E}">
        <p14:creationId xmlns:p14="http://schemas.microsoft.com/office/powerpoint/2010/main" val="2542865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2" name="Slide Number Placeholder 1">
            <a:extLst>
              <a:ext uri="{FF2B5EF4-FFF2-40B4-BE49-F238E27FC236}">
                <a16:creationId xmlns:a16="http://schemas.microsoft.com/office/drawing/2014/main" id="{AF73B723-86C5-4A2C-8664-D0C8E464ADC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0D33F2-BC7D-4C65-9A59-A1E73FE501FB}" type="slidenum">
              <a:rPr lang="en-US" altLang="en-US" sz="1000" smtClean="0"/>
              <a:pPr>
                <a:spcBef>
                  <a:spcPct val="0"/>
                </a:spcBef>
                <a:buClrTx/>
                <a:buSzTx/>
                <a:buFontTx/>
                <a:buNone/>
              </a:pPr>
              <a:t>74</a:t>
            </a:fld>
            <a:endParaRPr lang="en-US" altLang="en-US" sz="1000"/>
          </a:p>
        </p:txBody>
      </p:sp>
      <p:sp>
        <p:nvSpPr>
          <p:cNvPr id="14340" name="Rectangle 4">
            <a:extLst>
              <a:ext uri="{FF2B5EF4-FFF2-40B4-BE49-F238E27FC236}">
                <a16:creationId xmlns:a16="http://schemas.microsoft.com/office/drawing/2014/main" id="{9F57ECBA-52E5-48F8-A6A5-C5EBD918ADC4}"/>
              </a:ext>
            </a:extLst>
          </p:cNvPr>
          <p:cNvSpPr>
            <a:spLocks noChangeArrowheads="1"/>
          </p:cNvSpPr>
          <p:nvPr/>
        </p:nvSpPr>
        <p:spPr bwMode="auto">
          <a:xfrm>
            <a:off x="5638800" y="457200"/>
            <a:ext cx="2209795" cy="563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dirty="0"/>
          </a:p>
        </p:txBody>
      </p:sp>
      <p:sp>
        <p:nvSpPr>
          <p:cNvPr id="21" name="Rectangle 2">
            <a:extLst>
              <a:ext uri="{FF2B5EF4-FFF2-40B4-BE49-F238E27FC236}">
                <a16:creationId xmlns:a16="http://schemas.microsoft.com/office/drawing/2014/main" id="{E4BAE739-0A5C-478A-BCFA-D12145CF7DDA}"/>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pic>
        <p:nvPicPr>
          <p:cNvPr id="27" name="Picture 3">
            <a:extLst>
              <a:ext uri="{FF2B5EF4-FFF2-40B4-BE49-F238E27FC236}">
                <a16:creationId xmlns:a16="http://schemas.microsoft.com/office/drawing/2014/main" id="{4D411949-B344-4C92-9EFD-A42B5E15BE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352800"/>
            <a:ext cx="3048000" cy="337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a:extLst>
              <a:ext uri="{FF2B5EF4-FFF2-40B4-BE49-F238E27FC236}">
                <a16:creationId xmlns:a16="http://schemas.microsoft.com/office/drawing/2014/main" id="{EB9DE587-99E7-420C-987A-6F3523282B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23179"/>
            <a:ext cx="3598865" cy="283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a:extLst>
              <a:ext uri="{FF2B5EF4-FFF2-40B4-BE49-F238E27FC236}">
                <a16:creationId xmlns:a16="http://schemas.microsoft.com/office/drawing/2014/main" id="{991D8063-8A36-44DF-B562-46D19AE1DF9C}"/>
              </a:ext>
            </a:extLst>
          </p:cNvPr>
          <p:cNvSpPr txBox="1"/>
          <p:nvPr/>
        </p:nvSpPr>
        <p:spPr>
          <a:xfrm>
            <a:off x="533400" y="886361"/>
            <a:ext cx="7239000" cy="830997"/>
          </a:xfrm>
          <a:prstGeom prst="rect">
            <a:avLst/>
          </a:prstGeom>
          <a:noFill/>
        </p:spPr>
        <p:txBody>
          <a:bodyPr wrap="square">
            <a:spAutoFit/>
          </a:bodyPr>
          <a:lstStyle/>
          <a:p>
            <a:pPr>
              <a:defRPr/>
            </a:pPr>
            <a:r>
              <a:rPr lang="en-US" sz="1600" b="1" dirty="0">
                <a:solidFill>
                  <a:srgbClr val="0000FF"/>
                </a:solidFill>
              </a:rPr>
              <a:t>Corneal topography </a:t>
            </a:r>
            <a:r>
              <a:rPr lang="en-US" sz="1600" dirty="0">
                <a:solidFill>
                  <a:srgbClr val="0000FF"/>
                </a:solidFill>
              </a:rPr>
              <a:t>works by reflecting a set of concentric rings (collectively called a  </a:t>
            </a:r>
            <a:r>
              <a:rPr lang="en-US" sz="1600" i="1" dirty="0">
                <a:solidFill>
                  <a:srgbClr val="0000FF"/>
                </a:solidFill>
              </a:rPr>
              <a:t>Placido disk </a:t>
            </a:r>
            <a:r>
              <a:rPr lang="en-US" sz="1600" dirty="0">
                <a:solidFill>
                  <a:srgbClr val="0000FF"/>
                </a:solidFill>
              </a:rPr>
              <a:t>) from the anterior corneal surface, and a computer analyzes the distances between, and shapes of, the reflected rings. </a:t>
            </a:r>
          </a:p>
        </p:txBody>
      </p:sp>
      <p:sp>
        <p:nvSpPr>
          <p:cNvPr id="2" name="Rectangle 1">
            <a:extLst>
              <a:ext uri="{FF2B5EF4-FFF2-40B4-BE49-F238E27FC236}">
                <a16:creationId xmlns:a16="http://schemas.microsoft.com/office/drawing/2014/main" id="{314F881E-C4A5-420E-8D62-D30F6EAD2B55}"/>
              </a:ext>
            </a:extLst>
          </p:cNvPr>
          <p:cNvSpPr/>
          <p:nvPr/>
        </p:nvSpPr>
        <p:spPr>
          <a:xfrm>
            <a:off x="1371600" y="1219200"/>
            <a:ext cx="1219200" cy="185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13743169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2" name="Slide Number Placeholder 1">
            <a:extLst>
              <a:ext uri="{FF2B5EF4-FFF2-40B4-BE49-F238E27FC236}">
                <a16:creationId xmlns:a16="http://schemas.microsoft.com/office/drawing/2014/main" id="{AF73B723-86C5-4A2C-8664-D0C8E464ADC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0D33F2-BC7D-4C65-9A59-A1E73FE501FB}" type="slidenum">
              <a:rPr lang="en-US" altLang="en-US" sz="1000" smtClean="0"/>
              <a:pPr>
                <a:spcBef>
                  <a:spcPct val="0"/>
                </a:spcBef>
                <a:buClrTx/>
                <a:buSzTx/>
                <a:buFontTx/>
                <a:buNone/>
              </a:pPr>
              <a:t>75</a:t>
            </a:fld>
            <a:endParaRPr lang="en-US" altLang="en-US" sz="1000"/>
          </a:p>
        </p:txBody>
      </p:sp>
      <p:sp>
        <p:nvSpPr>
          <p:cNvPr id="14340" name="Rectangle 4">
            <a:extLst>
              <a:ext uri="{FF2B5EF4-FFF2-40B4-BE49-F238E27FC236}">
                <a16:creationId xmlns:a16="http://schemas.microsoft.com/office/drawing/2014/main" id="{9F57ECBA-52E5-48F8-A6A5-C5EBD918ADC4}"/>
              </a:ext>
            </a:extLst>
          </p:cNvPr>
          <p:cNvSpPr>
            <a:spLocks noChangeArrowheads="1"/>
          </p:cNvSpPr>
          <p:nvPr/>
        </p:nvSpPr>
        <p:spPr bwMode="auto">
          <a:xfrm>
            <a:off x="5638800" y="457200"/>
            <a:ext cx="2209795" cy="563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dirty="0"/>
          </a:p>
        </p:txBody>
      </p:sp>
      <p:sp>
        <p:nvSpPr>
          <p:cNvPr id="21" name="Rectangle 2">
            <a:extLst>
              <a:ext uri="{FF2B5EF4-FFF2-40B4-BE49-F238E27FC236}">
                <a16:creationId xmlns:a16="http://schemas.microsoft.com/office/drawing/2014/main" id="{E4BAE739-0A5C-478A-BCFA-D12145CF7DDA}"/>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pic>
        <p:nvPicPr>
          <p:cNvPr id="27" name="Picture 3">
            <a:extLst>
              <a:ext uri="{FF2B5EF4-FFF2-40B4-BE49-F238E27FC236}">
                <a16:creationId xmlns:a16="http://schemas.microsoft.com/office/drawing/2014/main" id="{4D411949-B344-4C92-9EFD-A42B5E15BE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352800"/>
            <a:ext cx="3048000" cy="337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a:extLst>
              <a:ext uri="{FF2B5EF4-FFF2-40B4-BE49-F238E27FC236}">
                <a16:creationId xmlns:a16="http://schemas.microsoft.com/office/drawing/2014/main" id="{EB9DE587-99E7-420C-987A-6F3523282B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23179"/>
            <a:ext cx="3598865" cy="283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a:extLst>
              <a:ext uri="{FF2B5EF4-FFF2-40B4-BE49-F238E27FC236}">
                <a16:creationId xmlns:a16="http://schemas.microsoft.com/office/drawing/2014/main" id="{991D8063-8A36-44DF-B562-46D19AE1DF9C}"/>
              </a:ext>
            </a:extLst>
          </p:cNvPr>
          <p:cNvSpPr txBox="1"/>
          <p:nvPr/>
        </p:nvSpPr>
        <p:spPr>
          <a:xfrm>
            <a:off x="533400" y="886361"/>
            <a:ext cx="7239000" cy="830997"/>
          </a:xfrm>
          <a:prstGeom prst="rect">
            <a:avLst/>
          </a:prstGeom>
          <a:noFill/>
        </p:spPr>
        <p:txBody>
          <a:bodyPr wrap="square">
            <a:spAutoFit/>
          </a:bodyPr>
          <a:lstStyle/>
          <a:p>
            <a:pPr>
              <a:defRPr/>
            </a:pPr>
            <a:r>
              <a:rPr lang="en-US" sz="1600" b="1" dirty="0">
                <a:solidFill>
                  <a:srgbClr val="0000FF"/>
                </a:solidFill>
              </a:rPr>
              <a:t>Corneal topography </a:t>
            </a:r>
            <a:r>
              <a:rPr lang="en-US" sz="1600" dirty="0">
                <a:solidFill>
                  <a:srgbClr val="0000FF"/>
                </a:solidFill>
              </a:rPr>
              <a:t>works by reflecting a set of concentric rings (collectively called a  </a:t>
            </a:r>
            <a:r>
              <a:rPr lang="en-US" sz="1600" i="1" dirty="0">
                <a:solidFill>
                  <a:srgbClr val="0000FF"/>
                </a:solidFill>
              </a:rPr>
              <a:t>Placido disk </a:t>
            </a:r>
            <a:r>
              <a:rPr lang="en-US" sz="1600" dirty="0">
                <a:solidFill>
                  <a:srgbClr val="0000FF"/>
                </a:solidFill>
              </a:rPr>
              <a:t>) from the anterior corneal surface, and a computer analyzes the distances between, and shapes of, the reflected rings. </a:t>
            </a:r>
          </a:p>
        </p:txBody>
      </p:sp>
    </p:spTree>
    <p:extLst>
      <p:ext uri="{BB962C8B-B14F-4D97-AF65-F5344CB8AC3E}">
        <p14:creationId xmlns:p14="http://schemas.microsoft.com/office/powerpoint/2010/main" val="29327316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2" name="Slide Number Placeholder 1">
            <a:extLst>
              <a:ext uri="{FF2B5EF4-FFF2-40B4-BE49-F238E27FC236}">
                <a16:creationId xmlns:a16="http://schemas.microsoft.com/office/drawing/2014/main" id="{AF73B723-86C5-4A2C-8664-D0C8E464ADC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0D33F2-BC7D-4C65-9A59-A1E73FE501FB}" type="slidenum">
              <a:rPr lang="en-US" altLang="en-US" sz="1000" smtClean="0"/>
              <a:pPr>
                <a:spcBef>
                  <a:spcPct val="0"/>
                </a:spcBef>
                <a:buClrTx/>
                <a:buSzTx/>
                <a:buFontTx/>
                <a:buNone/>
              </a:pPr>
              <a:t>76</a:t>
            </a:fld>
            <a:endParaRPr lang="en-US" altLang="en-US" sz="1000"/>
          </a:p>
        </p:txBody>
      </p:sp>
      <p:sp>
        <p:nvSpPr>
          <p:cNvPr id="14340" name="Rectangle 4">
            <a:extLst>
              <a:ext uri="{FF2B5EF4-FFF2-40B4-BE49-F238E27FC236}">
                <a16:creationId xmlns:a16="http://schemas.microsoft.com/office/drawing/2014/main" id="{9F57ECBA-52E5-48F8-A6A5-C5EBD918ADC4}"/>
              </a:ext>
            </a:extLst>
          </p:cNvPr>
          <p:cNvSpPr>
            <a:spLocks noChangeArrowheads="1"/>
          </p:cNvSpPr>
          <p:nvPr/>
        </p:nvSpPr>
        <p:spPr bwMode="auto">
          <a:xfrm>
            <a:off x="5638800" y="457200"/>
            <a:ext cx="2209795" cy="563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dirty="0"/>
          </a:p>
        </p:txBody>
      </p:sp>
      <p:sp>
        <p:nvSpPr>
          <p:cNvPr id="21" name="Rectangle 2">
            <a:extLst>
              <a:ext uri="{FF2B5EF4-FFF2-40B4-BE49-F238E27FC236}">
                <a16:creationId xmlns:a16="http://schemas.microsoft.com/office/drawing/2014/main" id="{E4BAE739-0A5C-478A-BCFA-D12145CF7DDA}"/>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pic>
        <p:nvPicPr>
          <p:cNvPr id="5" name="Picture 3">
            <a:extLst>
              <a:ext uri="{FF2B5EF4-FFF2-40B4-BE49-F238E27FC236}">
                <a16:creationId xmlns:a16="http://schemas.microsoft.com/office/drawing/2014/main" id="{B4272F36-306A-4E85-908E-42393AA9A0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352800"/>
            <a:ext cx="3048000" cy="337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2D92C22B-EBD9-45DD-81EF-1570199B73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23179"/>
            <a:ext cx="3598865" cy="283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425D20E-885D-4BA4-97B8-33B57FCE5B52}"/>
              </a:ext>
            </a:extLst>
          </p:cNvPr>
          <p:cNvSpPr txBox="1"/>
          <p:nvPr/>
        </p:nvSpPr>
        <p:spPr>
          <a:xfrm>
            <a:off x="533400" y="886361"/>
            <a:ext cx="7239000" cy="1323439"/>
          </a:xfrm>
          <a:prstGeom prst="rect">
            <a:avLst/>
          </a:prstGeom>
          <a:noFill/>
        </p:spPr>
        <p:txBody>
          <a:bodyPr wrap="square">
            <a:spAutoFit/>
          </a:bodyPr>
          <a:lstStyle/>
          <a:p>
            <a:pPr>
              <a:defRPr/>
            </a:pPr>
            <a:r>
              <a:rPr lang="en-US" sz="1600" b="1" dirty="0">
                <a:solidFill>
                  <a:srgbClr val="0000FF"/>
                </a:solidFill>
              </a:rPr>
              <a:t>Corneal topography </a:t>
            </a:r>
            <a:r>
              <a:rPr lang="en-US" sz="1600" dirty="0">
                <a:solidFill>
                  <a:srgbClr val="0000FF"/>
                </a:solidFill>
              </a:rPr>
              <a:t>works by reflecting a set of concentric rings (collectively called a  </a:t>
            </a:r>
            <a:r>
              <a:rPr lang="en-US" sz="1600" i="1" dirty="0">
                <a:solidFill>
                  <a:srgbClr val="0000FF"/>
                </a:solidFill>
              </a:rPr>
              <a:t>Placido disk </a:t>
            </a:r>
            <a:r>
              <a:rPr lang="en-US" sz="1600" dirty="0">
                <a:solidFill>
                  <a:srgbClr val="0000FF"/>
                </a:solidFill>
              </a:rPr>
              <a:t>) from the anterior corneal surface, and a computer analyzes the distances between, and shapes of, the reflected rings. </a:t>
            </a:r>
            <a:r>
              <a:rPr lang="en-US" sz="1600" dirty="0"/>
              <a:t>Based on this analysis, the topographer creates a color-coded ‘map’ depicting the curvature across the corneal surface.</a:t>
            </a:r>
            <a:endParaRPr lang="en-US" sz="1600" dirty="0">
              <a:solidFill>
                <a:srgbClr val="0000FF"/>
              </a:solidFill>
            </a:endParaRPr>
          </a:p>
        </p:txBody>
      </p:sp>
    </p:spTree>
    <p:extLst>
      <p:ext uri="{BB962C8B-B14F-4D97-AF65-F5344CB8AC3E}">
        <p14:creationId xmlns:p14="http://schemas.microsoft.com/office/powerpoint/2010/main" val="33706085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2" name="Slide Number Placeholder 1">
            <a:extLst>
              <a:ext uri="{FF2B5EF4-FFF2-40B4-BE49-F238E27FC236}">
                <a16:creationId xmlns:a16="http://schemas.microsoft.com/office/drawing/2014/main" id="{AF73B723-86C5-4A2C-8664-D0C8E464ADC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0D33F2-BC7D-4C65-9A59-A1E73FE501FB}" type="slidenum">
              <a:rPr lang="en-US" altLang="en-US" sz="1000" smtClean="0"/>
              <a:pPr>
                <a:spcBef>
                  <a:spcPct val="0"/>
                </a:spcBef>
                <a:buClrTx/>
                <a:buSzTx/>
                <a:buFontTx/>
                <a:buNone/>
              </a:pPr>
              <a:t>77</a:t>
            </a:fld>
            <a:endParaRPr lang="en-US" altLang="en-US" sz="1000"/>
          </a:p>
        </p:txBody>
      </p:sp>
      <p:sp>
        <p:nvSpPr>
          <p:cNvPr id="14340" name="Rectangle 4">
            <a:extLst>
              <a:ext uri="{FF2B5EF4-FFF2-40B4-BE49-F238E27FC236}">
                <a16:creationId xmlns:a16="http://schemas.microsoft.com/office/drawing/2014/main" id="{9F57ECBA-52E5-48F8-A6A5-C5EBD918ADC4}"/>
              </a:ext>
            </a:extLst>
          </p:cNvPr>
          <p:cNvSpPr>
            <a:spLocks noChangeArrowheads="1"/>
          </p:cNvSpPr>
          <p:nvPr/>
        </p:nvSpPr>
        <p:spPr bwMode="auto">
          <a:xfrm>
            <a:off x="5638800" y="457200"/>
            <a:ext cx="2209795" cy="563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dirty="0"/>
          </a:p>
        </p:txBody>
      </p:sp>
      <p:sp>
        <p:nvSpPr>
          <p:cNvPr id="21" name="Rectangle 2">
            <a:extLst>
              <a:ext uri="{FF2B5EF4-FFF2-40B4-BE49-F238E27FC236}">
                <a16:creationId xmlns:a16="http://schemas.microsoft.com/office/drawing/2014/main" id="{E4BAE739-0A5C-478A-BCFA-D12145CF7DDA}"/>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7" name="TextBox 6">
            <a:extLst>
              <a:ext uri="{FF2B5EF4-FFF2-40B4-BE49-F238E27FC236}">
                <a16:creationId xmlns:a16="http://schemas.microsoft.com/office/drawing/2014/main" id="{5D266959-8D99-4A83-8600-462910AACD2A}"/>
              </a:ext>
            </a:extLst>
          </p:cNvPr>
          <p:cNvSpPr txBox="1"/>
          <p:nvPr/>
        </p:nvSpPr>
        <p:spPr>
          <a:xfrm>
            <a:off x="533400" y="886361"/>
            <a:ext cx="7239000" cy="1323439"/>
          </a:xfrm>
          <a:prstGeom prst="rect">
            <a:avLst/>
          </a:prstGeom>
          <a:noFill/>
        </p:spPr>
        <p:txBody>
          <a:bodyPr wrap="square">
            <a:spAutoFit/>
          </a:bodyPr>
          <a:lstStyle/>
          <a:p>
            <a:pPr>
              <a:defRPr/>
            </a:pPr>
            <a:r>
              <a:rPr lang="en-US" sz="1600" b="1" dirty="0">
                <a:solidFill>
                  <a:schemeClr val="bg1">
                    <a:lumMod val="75000"/>
                  </a:schemeClr>
                </a:solidFill>
              </a:rPr>
              <a:t>Corneal topography </a:t>
            </a:r>
            <a:r>
              <a:rPr lang="en-US" sz="1600" dirty="0">
                <a:solidFill>
                  <a:schemeClr val="bg1">
                    <a:lumMod val="75000"/>
                  </a:schemeClr>
                </a:solidFill>
              </a:rPr>
              <a:t>works by reflecting a set of concentric rings (collectively called a  </a:t>
            </a:r>
            <a:r>
              <a:rPr lang="en-US" sz="1600" i="1" dirty="0">
                <a:solidFill>
                  <a:schemeClr val="bg1">
                    <a:lumMod val="75000"/>
                  </a:schemeClr>
                </a:solidFill>
              </a:rPr>
              <a:t>Placido disk </a:t>
            </a:r>
            <a:r>
              <a:rPr lang="en-US" sz="1600" dirty="0">
                <a:solidFill>
                  <a:schemeClr val="bg1">
                    <a:lumMod val="75000"/>
                  </a:schemeClr>
                </a:solidFill>
              </a:rPr>
              <a:t>) from the anterior corneal surface, and a computer analyzes the distances between, and shapes of, the reflected rings. </a:t>
            </a:r>
            <a:r>
              <a:rPr lang="en-US" sz="1600" dirty="0"/>
              <a:t>Based on this analysis, the topographer creates a color-coded ‘map’ depicting the curvature across the corneal surface.</a:t>
            </a:r>
            <a:endParaRPr lang="en-US" sz="1600" dirty="0">
              <a:solidFill>
                <a:srgbClr val="0000FF"/>
              </a:solidFill>
            </a:endParaRPr>
          </a:p>
        </p:txBody>
      </p:sp>
    </p:spTree>
    <p:extLst>
      <p:ext uri="{BB962C8B-B14F-4D97-AF65-F5344CB8AC3E}">
        <p14:creationId xmlns:p14="http://schemas.microsoft.com/office/powerpoint/2010/main" val="34173725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2" name="Slide Number Placeholder 1">
            <a:extLst>
              <a:ext uri="{FF2B5EF4-FFF2-40B4-BE49-F238E27FC236}">
                <a16:creationId xmlns:a16="http://schemas.microsoft.com/office/drawing/2014/main" id="{AF73B723-86C5-4A2C-8664-D0C8E464ADC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0D33F2-BC7D-4C65-9A59-A1E73FE501FB}" type="slidenum">
              <a:rPr lang="en-US" altLang="en-US" sz="1000" smtClean="0"/>
              <a:pPr>
                <a:spcBef>
                  <a:spcPct val="0"/>
                </a:spcBef>
                <a:buClrTx/>
                <a:buSzTx/>
                <a:buFontTx/>
                <a:buNone/>
              </a:pPr>
              <a:t>78</a:t>
            </a:fld>
            <a:endParaRPr lang="en-US" altLang="en-US" sz="1000"/>
          </a:p>
        </p:txBody>
      </p:sp>
      <p:sp>
        <p:nvSpPr>
          <p:cNvPr id="14340" name="Rectangle 4">
            <a:extLst>
              <a:ext uri="{FF2B5EF4-FFF2-40B4-BE49-F238E27FC236}">
                <a16:creationId xmlns:a16="http://schemas.microsoft.com/office/drawing/2014/main" id="{9F57ECBA-52E5-48F8-A6A5-C5EBD918ADC4}"/>
              </a:ext>
            </a:extLst>
          </p:cNvPr>
          <p:cNvSpPr>
            <a:spLocks noChangeArrowheads="1"/>
          </p:cNvSpPr>
          <p:nvPr/>
        </p:nvSpPr>
        <p:spPr bwMode="auto">
          <a:xfrm>
            <a:off x="5638800" y="457200"/>
            <a:ext cx="2209795" cy="563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dirty="0"/>
          </a:p>
        </p:txBody>
      </p:sp>
      <p:sp>
        <p:nvSpPr>
          <p:cNvPr id="21" name="Rectangle 2">
            <a:extLst>
              <a:ext uri="{FF2B5EF4-FFF2-40B4-BE49-F238E27FC236}">
                <a16:creationId xmlns:a16="http://schemas.microsoft.com/office/drawing/2014/main" id="{E4BAE739-0A5C-478A-BCFA-D12145CF7DDA}"/>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5" name="TextBox 3">
            <a:extLst>
              <a:ext uri="{FF2B5EF4-FFF2-40B4-BE49-F238E27FC236}">
                <a16:creationId xmlns:a16="http://schemas.microsoft.com/office/drawing/2014/main" id="{DBFE4FA4-7EA5-4FC1-8392-661CDAFB11A3}"/>
              </a:ext>
            </a:extLst>
          </p:cNvPr>
          <p:cNvSpPr txBox="1">
            <a:spLocks noChangeArrowheads="1"/>
          </p:cNvSpPr>
          <p:nvPr/>
        </p:nvSpPr>
        <p:spPr bwMode="auto">
          <a:xfrm>
            <a:off x="1388165" y="6158251"/>
            <a:ext cx="67652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FF"/>
                </a:solidFill>
              </a:rPr>
              <a:t>Corneal Placido-disk topography: Color map demonstrating  </a:t>
            </a:r>
            <a:r>
              <a:rPr lang="en-US" altLang="en-US" sz="1600" i="1" dirty="0">
                <a:solidFill>
                  <a:srgbClr val="0000FF"/>
                </a:solidFill>
              </a:rPr>
              <a:t>with-the-rule  astigmatism </a:t>
            </a:r>
            <a:r>
              <a:rPr lang="en-US" altLang="en-US" sz="1600" dirty="0">
                <a:solidFill>
                  <a:srgbClr val="0000FF"/>
                </a:solidFill>
              </a:rPr>
              <a:t>(</a:t>
            </a:r>
            <a:r>
              <a:rPr lang="en-US" altLang="en-US" sz="1600" dirty="0" err="1">
                <a:solidFill>
                  <a:srgbClr val="0000FF"/>
                </a:solidFill>
              </a:rPr>
              <a:t>ie</a:t>
            </a:r>
            <a:r>
              <a:rPr lang="en-US" altLang="en-US" sz="1600" dirty="0">
                <a:solidFill>
                  <a:srgbClr val="0000FF"/>
                </a:solidFill>
              </a:rPr>
              <a:t>, the cornea is steeper in its  vertical  meridian)</a:t>
            </a:r>
          </a:p>
        </p:txBody>
      </p:sp>
      <p:pic>
        <p:nvPicPr>
          <p:cNvPr id="6" name="Picture 4">
            <a:extLst>
              <a:ext uri="{FF2B5EF4-FFF2-40B4-BE49-F238E27FC236}">
                <a16:creationId xmlns:a16="http://schemas.microsoft.com/office/drawing/2014/main" id="{B7FBFC35-BFA6-488C-B8D8-1D3DE6FE39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7759" y="3156542"/>
            <a:ext cx="4028481" cy="2804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D266959-8D99-4A83-8600-462910AACD2A}"/>
              </a:ext>
            </a:extLst>
          </p:cNvPr>
          <p:cNvSpPr txBox="1"/>
          <p:nvPr/>
        </p:nvSpPr>
        <p:spPr>
          <a:xfrm>
            <a:off x="533400" y="886361"/>
            <a:ext cx="7239000" cy="1323439"/>
          </a:xfrm>
          <a:prstGeom prst="rect">
            <a:avLst/>
          </a:prstGeom>
          <a:noFill/>
        </p:spPr>
        <p:txBody>
          <a:bodyPr wrap="square">
            <a:spAutoFit/>
          </a:bodyPr>
          <a:lstStyle/>
          <a:p>
            <a:pPr>
              <a:defRPr/>
            </a:pPr>
            <a:r>
              <a:rPr lang="en-US" sz="1600" b="1" dirty="0">
                <a:solidFill>
                  <a:schemeClr val="bg1">
                    <a:lumMod val="75000"/>
                  </a:schemeClr>
                </a:solidFill>
              </a:rPr>
              <a:t>Corneal topography </a:t>
            </a:r>
            <a:r>
              <a:rPr lang="en-US" sz="1600" dirty="0">
                <a:solidFill>
                  <a:schemeClr val="bg1">
                    <a:lumMod val="75000"/>
                  </a:schemeClr>
                </a:solidFill>
              </a:rPr>
              <a:t>works by reflecting a set of concentric rings (collectively called a  </a:t>
            </a:r>
            <a:r>
              <a:rPr lang="en-US" sz="1600" i="1" dirty="0">
                <a:solidFill>
                  <a:schemeClr val="bg1">
                    <a:lumMod val="75000"/>
                  </a:schemeClr>
                </a:solidFill>
              </a:rPr>
              <a:t>Placido disk </a:t>
            </a:r>
            <a:r>
              <a:rPr lang="en-US" sz="1600" dirty="0">
                <a:solidFill>
                  <a:schemeClr val="bg1">
                    <a:lumMod val="75000"/>
                  </a:schemeClr>
                </a:solidFill>
              </a:rPr>
              <a:t>) from the anterior corneal surface, and a computer analyzes the distances between, and shapes of, the reflected rings. </a:t>
            </a:r>
            <a:r>
              <a:rPr lang="en-US" sz="1600" dirty="0"/>
              <a:t>Based on this analysis, the topographer creates a color-coded ‘map’ depicting the curvature across the corneal surface.</a:t>
            </a:r>
            <a:endParaRPr lang="en-US" sz="1600" dirty="0">
              <a:solidFill>
                <a:srgbClr val="0000FF"/>
              </a:solidFill>
            </a:endParaRPr>
          </a:p>
        </p:txBody>
      </p:sp>
      <p:sp>
        <p:nvSpPr>
          <p:cNvPr id="2" name="Rectangle 1">
            <a:extLst>
              <a:ext uri="{FF2B5EF4-FFF2-40B4-BE49-F238E27FC236}">
                <a16:creationId xmlns:a16="http://schemas.microsoft.com/office/drawing/2014/main" id="{4B65798D-A87C-49CA-884B-B082C4E748FF}"/>
              </a:ext>
            </a:extLst>
          </p:cNvPr>
          <p:cNvSpPr/>
          <p:nvPr/>
        </p:nvSpPr>
        <p:spPr>
          <a:xfrm>
            <a:off x="6858000" y="6175512"/>
            <a:ext cx="1143000" cy="265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three words</a:t>
            </a:r>
          </a:p>
        </p:txBody>
      </p:sp>
      <p:sp>
        <p:nvSpPr>
          <p:cNvPr id="9" name="Rectangle 8">
            <a:extLst>
              <a:ext uri="{FF2B5EF4-FFF2-40B4-BE49-F238E27FC236}">
                <a16:creationId xmlns:a16="http://schemas.microsoft.com/office/drawing/2014/main" id="{4626034C-E264-47F6-9445-B9D509121B02}"/>
              </a:ext>
            </a:extLst>
          </p:cNvPr>
          <p:cNvSpPr/>
          <p:nvPr/>
        </p:nvSpPr>
        <p:spPr>
          <a:xfrm>
            <a:off x="5410200" y="6460176"/>
            <a:ext cx="762000" cy="275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Tree>
    <p:extLst>
      <p:ext uri="{BB962C8B-B14F-4D97-AF65-F5344CB8AC3E}">
        <p14:creationId xmlns:p14="http://schemas.microsoft.com/office/powerpoint/2010/main" val="41573833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2" name="Slide Number Placeholder 1">
            <a:extLst>
              <a:ext uri="{FF2B5EF4-FFF2-40B4-BE49-F238E27FC236}">
                <a16:creationId xmlns:a16="http://schemas.microsoft.com/office/drawing/2014/main" id="{AF73B723-86C5-4A2C-8664-D0C8E464ADC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0D33F2-BC7D-4C65-9A59-A1E73FE501FB}" type="slidenum">
              <a:rPr lang="en-US" altLang="en-US" sz="1000" smtClean="0"/>
              <a:pPr>
                <a:spcBef>
                  <a:spcPct val="0"/>
                </a:spcBef>
                <a:buClrTx/>
                <a:buSzTx/>
                <a:buFontTx/>
                <a:buNone/>
              </a:pPr>
              <a:t>79</a:t>
            </a:fld>
            <a:endParaRPr lang="en-US" altLang="en-US" sz="1000"/>
          </a:p>
        </p:txBody>
      </p:sp>
      <p:sp>
        <p:nvSpPr>
          <p:cNvPr id="14340" name="Rectangle 4">
            <a:extLst>
              <a:ext uri="{FF2B5EF4-FFF2-40B4-BE49-F238E27FC236}">
                <a16:creationId xmlns:a16="http://schemas.microsoft.com/office/drawing/2014/main" id="{9F57ECBA-52E5-48F8-A6A5-C5EBD918ADC4}"/>
              </a:ext>
            </a:extLst>
          </p:cNvPr>
          <p:cNvSpPr>
            <a:spLocks noChangeArrowheads="1"/>
          </p:cNvSpPr>
          <p:nvPr/>
        </p:nvSpPr>
        <p:spPr bwMode="auto">
          <a:xfrm>
            <a:off x="5638800" y="457200"/>
            <a:ext cx="2209795" cy="563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dirty="0"/>
          </a:p>
        </p:txBody>
      </p:sp>
      <p:sp>
        <p:nvSpPr>
          <p:cNvPr id="21" name="Rectangle 2">
            <a:extLst>
              <a:ext uri="{FF2B5EF4-FFF2-40B4-BE49-F238E27FC236}">
                <a16:creationId xmlns:a16="http://schemas.microsoft.com/office/drawing/2014/main" id="{E4BAE739-0A5C-478A-BCFA-D12145CF7DDA}"/>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5" name="TextBox 3">
            <a:extLst>
              <a:ext uri="{FF2B5EF4-FFF2-40B4-BE49-F238E27FC236}">
                <a16:creationId xmlns:a16="http://schemas.microsoft.com/office/drawing/2014/main" id="{DBFE4FA4-7EA5-4FC1-8392-661CDAFB11A3}"/>
              </a:ext>
            </a:extLst>
          </p:cNvPr>
          <p:cNvSpPr txBox="1">
            <a:spLocks noChangeArrowheads="1"/>
          </p:cNvSpPr>
          <p:nvPr/>
        </p:nvSpPr>
        <p:spPr bwMode="auto">
          <a:xfrm>
            <a:off x="1388165" y="6158251"/>
            <a:ext cx="67652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FF"/>
                </a:solidFill>
              </a:rPr>
              <a:t>Corneal Placido-disk topography: Color map demonstrating  </a:t>
            </a:r>
            <a:r>
              <a:rPr lang="en-US" altLang="en-US" sz="1600" i="1" dirty="0"/>
              <a:t>with-the-rule </a:t>
            </a:r>
            <a:r>
              <a:rPr lang="en-US" altLang="en-US" sz="1600" i="1" dirty="0">
                <a:solidFill>
                  <a:srgbClr val="0000FF"/>
                </a:solidFill>
              </a:rPr>
              <a:t> astigmatism </a:t>
            </a:r>
            <a:r>
              <a:rPr lang="en-US" altLang="en-US" sz="1600" dirty="0">
                <a:solidFill>
                  <a:srgbClr val="0000FF"/>
                </a:solidFill>
              </a:rPr>
              <a:t>(</a:t>
            </a:r>
            <a:r>
              <a:rPr lang="en-US" altLang="en-US" sz="1600" dirty="0" err="1">
                <a:solidFill>
                  <a:srgbClr val="0000FF"/>
                </a:solidFill>
              </a:rPr>
              <a:t>ie</a:t>
            </a:r>
            <a:r>
              <a:rPr lang="en-US" altLang="en-US" sz="1600" dirty="0">
                <a:solidFill>
                  <a:srgbClr val="0000FF"/>
                </a:solidFill>
              </a:rPr>
              <a:t>, the cornea is steeper in its  </a:t>
            </a:r>
            <a:r>
              <a:rPr lang="en-US" altLang="en-US" sz="1600" dirty="0"/>
              <a:t>vertical</a:t>
            </a:r>
            <a:r>
              <a:rPr lang="en-US" altLang="en-US" sz="1600" dirty="0">
                <a:solidFill>
                  <a:srgbClr val="0000FF"/>
                </a:solidFill>
              </a:rPr>
              <a:t>  meridian)</a:t>
            </a:r>
          </a:p>
        </p:txBody>
      </p:sp>
      <p:pic>
        <p:nvPicPr>
          <p:cNvPr id="6" name="Picture 4">
            <a:extLst>
              <a:ext uri="{FF2B5EF4-FFF2-40B4-BE49-F238E27FC236}">
                <a16:creationId xmlns:a16="http://schemas.microsoft.com/office/drawing/2014/main" id="{B7FBFC35-BFA6-488C-B8D8-1D3DE6FE39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7759" y="3156542"/>
            <a:ext cx="4028481" cy="2804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D266959-8D99-4A83-8600-462910AACD2A}"/>
              </a:ext>
            </a:extLst>
          </p:cNvPr>
          <p:cNvSpPr txBox="1"/>
          <p:nvPr/>
        </p:nvSpPr>
        <p:spPr>
          <a:xfrm>
            <a:off x="533400" y="886361"/>
            <a:ext cx="7239000" cy="1323439"/>
          </a:xfrm>
          <a:prstGeom prst="rect">
            <a:avLst/>
          </a:prstGeom>
          <a:noFill/>
        </p:spPr>
        <p:txBody>
          <a:bodyPr wrap="square">
            <a:spAutoFit/>
          </a:bodyPr>
          <a:lstStyle/>
          <a:p>
            <a:pPr>
              <a:defRPr/>
            </a:pPr>
            <a:r>
              <a:rPr lang="en-US" sz="1600" b="1" dirty="0">
                <a:solidFill>
                  <a:schemeClr val="bg1">
                    <a:lumMod val="75000"/>
                  </a:schemeClr>
                </a:solidFill>
              </a:rPr>
              <a:t>Corneal topography </a:t>
            </a:r>
            <a:r>
              <a:rPr lang="en-US" sz="1600" dirty="0">
                <a:solidFill>
                  <a:schemeClr val="bg1">
                    <a:lumMod val="75000"/>
                  </a:schemeClr>
                </a:solidFill>
              </a:rPr>
              <a:t>works by reflecting a set of concentric rings (collectively called a  </a:t>
            </a:r>
            <a:r>
              <a:rPr lang="en-US" sz="1600" i="1" dirty="0">
                <a:solidFill>
                  <a:schemeClr val="bg1">
                    <a:lumMod val="75000"/>
                  </a:schemeClr>
                </a:solidFill>
              </a:rPr>
              <a:t>Placido disk </a:t>
            </a:r>
            <a:r>
              <a:rPr lang="en-US" sz="1600" dirty="0">
                <a:solidFill>
                  <a:schemeClr val="bg1">
                    <a:lumMod val="75000"/>
                  </a:schemeClr>
                </a:solidFill>
              </a:rPr>
              <a:t>) from the anterior corneal surface, and a computer analyzes the distances between, and shapes of, the reflected rings. </a:t>
            </a:r>
            <a:r>
              <a:rPr lang="en-US" sz="1600" dirty="0"/>
              <a:t>Based on this analysis, the topographer creates a color-coded ‘map’ depicting the curvature across the corneal surface.</a:t>
            </a:r>
            <a:endParaRPr lang="en-US" sz="1600" dirty="0">
              <a:solidFill>
                <a:srgbClr val="0000FF"/>
              </a:solidFill>
            </a:endParaRPr>
          </a:p>
        </p:txBody>
      </p:sp>
    </p:spTree>
    <p:extLst>
      <p:ext uri="{BB962C8B-B14F-4D97-AF65-F5344CB8AC3E}">
        <p14:creationId xmlns:p14="http://schemas.microsoft.com/office/powerpoint/2010/main" val="145797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a:extLst>
              <a:ext uri="{FF2B5EF4-FFF2-40B4-BE49-F238E27FC236}">
                <a16:creationId xmlns:a16="http://schemas.microsoft.com/office/drawing/2014/main" id="{F2A45AD5-04B2-4005-9674-698822A801A6}"/>
              </a:ext>
            </a:extLst>
          </p:cNvPr>
          <p:cNvSpPr>
            <a:spLocks noGrp="1" noChangeArrowheads="1"/>
          </p:cNvSpPr>
          <p:nvPr>
            <p:ph type="body" idx="1"/>
          </p:nvPr>
        </p:nvSpPr>
        <p:spPr>
          <a:xfrm>
            <a:off x="385970" y="1760538"/>
            <a:ext cx="7919830" cy="4411662"/>
          </a:xfrm>
        </p:spPr>
        <p:txBody>
          <a:bodyPr/>
          <a:lstStyle/>
          <a:p>
            <a:pPr eaLnBrk="1" hangingPunct="1">
              <a:lnSpc>
                <a:spcPct val="90000"/>
              </a:lnSpc>
            </a:pPr>
            <a:r>
              <a:rPr lang="en-US" altLang="en-US" sz="2600" dirty="0"/>
              <a:t>The refractive state of an eye—that is, whether it is  </a:t>
            </a:r>
            <a:r>
              <a:rPr lang="en-US" altLang="en-US" sz="2600" dirty="0">
                <a:solidFill>
                  <a:srgbClr val="FF0000"/>
                </a:solidFill>
              </a:rPr>
              <a:t>emmetropic </a:t>
            </a:r>
            <a:r>
              <a:rPr lang="en-US" altLang="en-US" sz="2600" dirty="0"/>
              <a:t>,  </a:t>
            </a:r>
            <a:r>
              <a:rPr lang="en-US" altLang="en-US" sz="2600" dirty="0">
                <a:solidFill>
                  <a:srgbClr val="FF0000"/>
                </a:solidFill>
              </a:rPr>
              <a:t>myopic</a:t>
            </a:r>
            <a:r>
              <a:rPr lang="en-US" altLang="en-US" sz="2600" dirty="0"/>
              <a:t>  or  </a:t>
            </a:r>
            <a:r>
              <a:rPr lang="en-US" altLang="en-US" sz="2600" dirty="0">
                <a:solidFill>
                  <a:srgbClr val="FF0000"/>
                </a:solidFill>
              </a:rPr>
              <a:t>hyperopic</a:t>
            </a:r>
            <a:r>
              <a:rPr lang="en-US" altLang="en-US" sz="2600" dirty="0"/>
              <a:t>—is determined by the location of its  </a:t>
            </a:r>
            <a:r>
              <a:rPr lang="en-US" altLang="en-US" sz="2600" b="1" i="1" dirty="0"/>
              <a:t>far point</a:t>
            </a:r>
          </a:p>
        </p:txBody>
      </p:sp>
      <p:sp>
        <p:nvSpPr>
          <p:cNvPr id="13340" name="Slide Number Placeholder 1">
            <a:extLst>
              <a:ext uri="{FF2B5EF4-FFF2-40B4-BE49-F238E27FC236}">
                <a16:creationId xmlns:a16="http://schemas.microsoft.com/office/drawing/2014/main" id="{AC2AB527-BEAF-4589-BB9E-A0F795E6074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1DA1A81-B25A-4935-BF02-289B46E5E099}" type="slidenum">
              <a:rPr lang="en-US" altLang="en-US" sz="1000"/>
              <a:pPr>
                <a:spcBef>
                  <a:spcPct val="0"/>
                </a:spcBef>
                <a:buClrTx/>
                <a:buSzTx/>
                <a:buFontTx/>
                <a:buNone/>
              </a:pPr>
              <a:t>8</a:t>
            </a:fld>
            <a:endParaRPr lang="en-US" altLang="en-US" sz="1000"/>
          </a:p>
        </p:txBody>
      </p:sp>
      <p:sp>
        <p:nvSpPr>
          <p:cNvPr id="18" name="Rectangle 2">
            <a:extLst>
              <a:ext uri="{FF2B5EF4-FFF2-40B4-BE49-F238E27FC236}">
                <a16:creationId xmlns:a16="http://schemas.microsoft.com/office/drawing/2014/main" id="{F37FA8D7-9E4E-4E0B-AE33-E6D05996353C}"/>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19" name="Rectangle 18">
            <a:extLst>
              <a:ext uri="{FF2B5EF4-FFF2-40B4-BE49-F238E27FC236}">
                <a16:creationId xmlns:a16="http://schemas.microsoft.com/office/drawing/2014/main" id="{2AFBC0A7-FBC1-4667-AC5B-EDB72AC3525E}"/>
              </a:ext>
            </a:extLst>
          </p:cNvPr>
          <p:cNvSpPr/>
          <p:nvPr/>
        </p:nvSpPr>
        <p:spPr>
          <a:xfrm>
            <a:off x="1143000" y="2133600"/>
            <a:ext cx="1828800" cy="381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505003F-930C-468F-BC7A-0E18EB3F2A89}"/>
              </a:ext>
            </a:extLst>
          </p:cNvPr>
          <p:cNvSpPr/>
          <p:nvPr/>
        </p:nvSpPr>
        <p:spPr>
          <a:xfrm>
            <a:off x="4915936" y="2133600"/>
            <a:ext cx="1637264" cy="381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13ADA91-CD05-4ADE-BF89-199311EF9CD9}"/>
              </a:ext>
            </a:extLst>
          </p:cNvPr>
          <p:cNvSpPr/>
          <p:nvPr/>
        </p:nvSpPr>
        <p:spPr>
          <a:xfrm>
            <a:off x="3200400" y="2146300"/>
            <a:ext cx="1219200" cy="381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ECF1DFB-29D2-4384-8846-DD35E5211905}"/>
              </a:ext>
            </a:extLst>
          </p:cNvPr>
          <p:cNvSpPr/>
          <p:nvPr/>
        </p:nvSpPr>
        <p:spPr>
          <a:xfrm>
            <a:off x="5588794" y="2514600"/>
            <a:ext cx="1637264" cy="381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two words</a:t>
            </a:r>
          </a:p>
        </p:txBody>
      </p:sp>
    </p:spTree>
    <p:extLst>
      <p:ext uri="{BB962C8B-B14F-4D97-AF65-F5344CB8AC3E}">
        <p14:creationId xmlns:p14="http://schemas.microsoft.com/office/powerpoint/2010/main" val="38043321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2" name="Slide Number Placeholder 1">
            <a:extLst>
              <a:ext uri="{FF2B5EF4-FFF2-40B4-BE49-F238E27FC236}">
                <a16:creationId xmlns:a16="http://schemas.microsoft.com/office/drawing/2014/main" id="{AF73B723-86C5-4A2C-8664-D0C8E464ADC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0D33F2-BC7D-4C65-9A59-A1E73FE501FB}" type="slidenum">
              <a:rPr lang="en-US" altLang="en-US" sz="1000" smtClean="0"/>
              <a:pPr>
                <a:spcBef>
                  <a:spcPct val="0"/>
                </a:spcBef>
                <a:buClrTx/>
                <a:buSzTx/>
                <a:buFontTx/>
                <a:buNone/>
              </a:pPr>
              <a:t>80</a:t>
            </a:fld>
            <a:endParaRPr lang="en-US" altLang="en-US" sz="1000"/>
          </a:p>
        </p:txBody>
      </p:sp>
      <p:sp>
        <p:nvSpPr>
          <p:cNvPr id="14340" name="Rectangle 4">
            <a:extLst>
              <a:ext uri="{FF2B5EF4-FFF2-40B4-BE49-F238E27FC236}">
                <a16:creationId xmlns:a16="http://schemas.microsoft.com/office/drawing/2014/main" id="{9F57ECBA-52E5-48F8-A6A5-C5EBD918ADC4}"/>
              </a:ext>
            </a:extLst>
          </p:cNvPr>
          <p:cNvSpPr>
            <a:spLocks noChangeArrowheads="1"/>
          </p:cNvSpPr>
          <p:nvPr/>
        </p:nvSpPr>
        <p:spPr bwMode="auto">
          <a:xfrm>
            <a:off x="5638800" y="457200"/>
            <a:ext cx="2209795" cy="563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dirty="0"/>
          </a:p>
        </p:txBody>
      </p:sp>
      <p:sp>
        <p:nvSpPr>
          <p:cNvPr id="21" name="Rectangle 2">
            <a:extLst>
              <a:ext uri="{FF2B5EF4-FFF2-40B4-BE49-F238E27FC236}">
                <a16:creationId xmlns:a16="http://schemas.microsoft.com/office/drawing/2014/main" id="{E4BAE739-0A5C-478A-BCFA-D12145CF7DDA}"/>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5" name="TextBox 4">
            <a:extLst>
              <a:ext uri="{FF2B5EF4-FFF2-40B4-BE49-F238E27FC236}">
                <a16:creationId xmlns:a16="http://schemas.microsoft.com/office/drawing/2014/main" id="{9374EFB3-F65C-4807-AF6A-475CFC27C970}"/>
              </a:ext>
            </a:extLst>
          </p:cNvPr>
          <p:cNvSpPr txBox="1">
            <a:spLocks noChangeArrowheads="1"/>
          </p:cNvSpPr>
          <p:nvPr/>
        </p:nvSpPr>
        <p:spPr bwMode="auto">
          <a:xfrm>
            <a:off x="533400" y="950655"/>
            <a:ext cx="7571582" cy="830997"/>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dirty="0"/>
              <a:t>Corneal tomography </a:t>
            </a:r>
            <a:r>
              <a:rPr lang="en-US" altLang="en-US" sz="1600" dirty="0"/>
              <a:t>works by mapping the anterior and posterior corneal surfaces in relation to one another. It allows for 3-D modeling of the cornea, including both anterior and posterior surface curvature and corneal thickness.  </a:t>
            </a:r>
          </a:p>
        </p:txBody>
      </p:sp>
    </p:spTree>
    <p:extLst>
      <p:ext uri="{BB962C8B-B14F-4D97-AF65-F5344CB8AC3E}">
        <p14:creationId xmlns:p14="http://schemas.microsoft.com/office/powerpoint/2010/main" val="17408635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2" name="Slide Number Placeholder 1">
            <a:extLst>
              <a:ext uri="{FF2B5EF4-FFF2-40B4-BE49-F238E27FC236}">
                <a16:creationId xmlns:a16="http://schemas.microsoft.com/office/drawing/2014/main" id="{AF73B723-86C5-4A2C-8664-D0C8E464ADC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0D33F2-BC7D-4C65-9A59-A1E73FE501FB}" type="slidenum">
              <a:rPr lang="en-US" altLang="en-US" sz="1000" smtClean="0"/>
              <a:pPr>
                <a:spcBef>
                  <a:spcPct val="0"/>
                </a:spcBef>
                <a:buClrTx/>
                <a:buSzTx/>
                <a:buFontTx/>
                <a:buNone/>
              </a:pPr>
              <a:t>81</a:t>
            </a:fld>
            <a:endParaRPr lang="en-US" altLang="en-US" sz="1000"/>
          </a:p>
        </p:txBody>
      </p:sp>
      <p:sp>
        <p:nvSpPr>
          <p:cNvPr id="14340" name="Rectangle 4">
            <a:extLst>
              <a:ext uri="{FF2B5EF4-FFF2-40B4-BE49-F238E27FC236}">
                <a16:creationId xmlns:a16="http://schemas.microsoft.com/office/drawing/2014/main" id="{9F57ECBA-52E5-48F8-A6A5-C5EBD918ADC4}"/>
              </a:ext>
            </a:extLst>
          </p:cNvPr>
          <p:cNvSpPr>
            <a:spLocks noChangeArrowheads="1"/>
          </p:cNvSpPr>
          <p:nvPr/>
        </p:nvSpPr>
        <p:spPr bwMode="auto">
          <a:xfrm>
            <a:off x="5638800" y="457200"/>
            <a:ext cx="2209795" cy="563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dirty="0"/>
          </a:p>
        </p:txBody>
      </p:sp>
      <p:sp>
        <p:nvSpPr>
          <p:cNvPr id="21" name="Rectangle 2">
            <a:extLst>
              <a:ext uri="{FF2B5EF4-FFF2-40B4-BE49-F238E27FC236}">
                <a16:creationId xmlns:a16="http://schemas.microsoft.com/office/drawing/2014/main" id="{E4BAE739-0A5C-478A-BCFA-D12145CF7DDA}"/>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pic>
        <p:nvPicPr>
          <p:cNvPr id="5" name="Picture 4">
            <a:extLst>
              <a:ext uri="{FF2B5EF4-FFF2-40B4-BE49-F238E27FC236}">
                <a16:creationId xmlns:a16="http://schemas.microsoft.com/office/drawing/2014/main" id="{5B7D22E8-04A0-49AB-AFBF-E5CEA5207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3050383"/>
            <a:ext cx="3151982" cy="3434672"/>
          </a:xfrm>
          <a:prstGeom prst="rect">
            <a:avLst/>
          </a:prstGeom>
        </p:spPr>
      </p:pic>
      <p:pic>
        <p:nvPicPr>
          <p:cNvPr id="6" name="Picture 5">
            <a:extLst>
              <a:ext uri="{FF2B5EF4-FFF2-40B4-BE49-F238E27FC236}">
                <a16:creationId xmlns:a16="http://schemas.microsoft.com/office/drawing/2014/main" id="{7586DA1B-F8AA-4A9E-8769-ECEDF6F896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261" y="3050384"/>
            <a:ext cx="3652480" cy="3434672"/>
          </a:xfrm>
          <a:prstGeom prst="rect">
            <a:avLst/>
          </a:prstGeom>
        </p:spPr>
      </p:pic>
      <p:sp>
        <p:nvSpPr>
          <p:cNvPr id="7" name="TextBox 6">
            <a:extLst>
              <a:ext uri="{FF2B5EF4-FFF2-40B4-BE49-F238E27FC236}">
                <a16:creationId xmlns:a16="http://schemas.microsoft.com/office/drawing/2014/main" id="{1157233C-FC17-4075-988E-3972812EB458}"/>
              </a:ext>
            </a:extLst>
          </p:cNvPr>
          <p:cNvSpPr txBox="1">
            <a:spLocks noChangeArrowheads="1"/>
          </p:cNvSpPr>
          <p:nvPr/>
        </p:nvSpPr>
        <p:spPr bwMode="auto">
          <a:xfrm>
            <a:off x="533400" y="950655"/>
            <a:ext cx="7571582" cy="1815882"/>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dirty="0">
                <a:solidFill>
                  <a:schemeClr val="bg1">
                    <a:lumMod val="75000"/>
                  </a:schemeClr>
                </a:solidFill>
              </a:rPr>
              <a:t>Corneal tomography </a:t>
            </a:r>
            <a:r>
              <a:rPr lang="en-US" altLang="en-US" sz="1600" dirty="0">
                <a:solidFill>
                  <a:schemeClr val="bg1">
                    <a:lumMod val="75000"/>
                  </a:schemeClr>
                </a:solidFill>
              </a:rPr>
              <a:t>works by mapping the anterior and posterior corneal surfaces in relation to one another. It allows for 3-D modeling of the cornea, including both anterior and posterior surface curvature and corneal thickness.  </a:t>
            </a:r>
            <a:r>
              <a:rPr lang="en-US" altLang="en-US" sz="1600" dirty="0">
                <a:solidFill>
                  <a:srgbClr val="0000FF"/>
                </a:solidFill>
              </a:rPr>
              <a:t>The data are acquired via one of two technologies (or both in combination):</a:t>
            </a:r>
          </a:p>
          <a:p>
            <a:r>
              <a:rPr lang="en-US" altLang="en-US" sz="1600" dirty="0">
                <a:solidFill>
                  <a:srgbClr val="0000FF"/>
                </a:solidFill>
              </a:rPr>
              <a:t>--</a:t>
            </a:r>
            <a:r>
              <a:rPr lang="en-US" altLang="en-US" sz="1600" i="1" dirty="0">
                <a:solidFill>
                  <a:srgbClr val="0000FF"/>
                </a:solidFill>
              </a:rPr>
              <a:t>Scanning-slit </a:t>
            </a:r>
            <a:r>
              <a:rPr lang="en-US" altLang="en-US" sz="1600" dirty="0">
                <a:solidFill>
                  <a:srgbClr val="0000FF"/>
                </a:solidFill>
              </a:rPr>
              <a:t>: A series of overlapping scans are directed at the cornea. The light reflects off both the anterior and posterior surfaces. These reflections are acquired and analyzed to produce a model of the central cornea.</a:t>
            </a:r>
          </a:p>
        </p:txBody>
      </p:sp>
      <p:sp>
        <p:nvSpPr>
          <p:cNvPr id="2" name="Rectangle 1">
            <a:extLst>
              <a:ext uri="{FF2B5EF4-FFF2-40B4-BE49-F238E27FC236}">
                <a16:creationId xmlns:a16="http://schemas.microsoft.com/office/drawing/2014/main" id="{8AFC9503-9093-45FE-95ED-71EEDB012BBD}"/>
              </a:ext>
            </a:extLst>
          </p:cNvPr>
          <p:cNvSpPr/>
          <p:nvPr/>
        </p:nvSpPr>
        <p:spPr>
          <a:xfrm>
            <a:off x="762000" y="1981200"/>
            <a:ext cx="1219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two-words</a:t>
            </a:r>
          </a:p>
        </p:txBody>
      </p:sp>
    </p:spTree>
    <p:extLst>
      <p:ext uri="{BB962C8B-B14F-4D97-AF65-F5344CB8AC3E}">
        <p14:creationId xmlns:p14="http://schemas.microsoft.com/office/powerpoint/2010/main" val="28085222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2" name="Slide Number Placeholder 1">
            <a:extLst>
              <a:ext uri="{FF2B5EF4-FFF2-40B4-BE49-F238E27FC236}">
                <a16:creationId xmlns:a16="http://schemas.microsoft.com/office/drawing/2014/main" id="{AF73B723-86C5-4A2C-8664-D0C8E464ADC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0D33F2-BC7D-4C65-9A59-A1E73FE501FB}" type="slidenum">
              <a:rPr lang="en-US" altLang="en-US" sz="1000" smtClean="0"/>
              <a:pPr>
                <a:spcBef>
                  <a:spcPct val="0"/>
                </a:spcBef>
                <a:buClrTx/>
                <a:buSzTx/>
                <a:buFontTx/>
                <a:buNone/>
              </a:pPr>
              <a:t>82</a:t>
            </a:fld>
            <a:endParaRPr lang="en-US" altLang="en-US" sz="1000"/>
          </a:p>
        </p:txBody>
      </p:sp>
      <p:sp>
        <p:nvSpPr>
          <p:cNvPr id="14340" name="Rectangle 4">
            <a:extLst>
              <a:ext uri="{FF2B5EF4-FFF2-40B4-BE49-F238E27FC236}">
                <a16:creationId xmlns:a16="http://schemas.microsoft.com/office/drawing/2014/main" id="{9F57ECBA-52E5-48F8-A6A5-C5EBD918ADC4}"/>
              </a:ext>
            </a:extLst>
          </p:cNvPr>
          <p:cNvSpPr>
            <a:spLocks noChangeArrowheads="1"/>
          </p:cNvSpPr>
          <p:nvPr/>
        </p:nvSpPr>
        <p:spPr bwMode="auto">
          <a:xfrm>
            <a:off x="5638800" y="457200"/>
            <a:ext cx="2209795" cy="563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dirty="0"/>
          </a:p>
        </p:txBody>
      </p:sp>
      <p:sp>
        <p:nvSpPr>
          <p:cNvPr id="21" name="Rectangle 2">
            <a:extLst>
              <a:ext uri="{FF2B5EF4-FFF2-40B4-BE49-F238E27FC236}">
                <a16:creationId xmlns:a16="http://schemas.microsoft.com/office/drawing/2014/main" id="{E4BAE739-0A5C-478A-BCFA-D12145CF7DDA}"/>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pic>
        <p:nvPicPr>
          <p:cNvPr id="5" name="Picture 4">
            <a:extLst>
              <a:ext uri="{FF2B5EF4-FFF2-40B4-BE49-F238E27FC236}">
                <a16:creationId xmlns:a16="http://schemas.microsoft.com/office/drawing/2014/main" id="{5B7D22E8-04A0-49AB-AFBF-E5CEA5207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3050383"/>
            <a:ext cx="3151982" cy="3434672"/>
          </a:xfrm>
          <a:prstGeom prst="rect">
            <a:avLst/>
          </a:prstGeom>
        </p:spPr>
      </p:pic>
      <p:pic>
        <p:nvPicPr>
          <p:cNvPr id="6" name="Picture 5">
            <a:extLst>
              <a:ext uri="{FF2B5EF4-FFF2-40B4-BE49-F238E27FC236}">
                <a16:creationId xmlns:a16="http://schemas.microsoft.com/office/drawing/2014/main" id="{7586DA1B-F8AA-4A9E-8769-ECEDF6F896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261" y="3050384"/>
            <a:ext cx="3652480" cy="3434672"/>
          </a:xfrm>
          <a:prstGeom prst="rect">
            <a:avLst/>
          </a:prstGeom>
        </p:spPr>
      </p:pic>
      <p:sp>
        <p:nvSpPr>
          <p:cNvPr id="7" name="TextBox 6">
            <a:extLst>
              <a:ext uri="{FF2B5EF4-FFF2-40B4-BE49-F238E27FC236}">
                <a16:creationId xmlns:a16="http://schemas.microsoft.com/office/drawing/2014/main" id="{1157233C-FC17-4075-988E-3972812EB458}"/>
              </a:ext>
            </a:extLst>
          </p:cNvPr>
          <p:cNvSpPr txBox="1">
            <a:spLocks noChangeArrowheads="1"/>
          </p:cNvSpPr>
          <p:nvPr/>
        </p:nvSpPr>
        <p:spPr bwMode="auto">
          <a:xfrm>
            <a:off x="533400" y="950655"/>
            <a:ext cx="7571582" cy="1815882"/>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dirty="0">
                <a:solidFill>
                  <a:schemeClr val="bg1">
                    <a:lumMod val="75000"/>
                  </a:schemeClr>
                </a:solidFill>
              </a:rPr>
              <a:t>Corneal tomography </a:t>
            </a:r>
            <a:r>
              <a:rPr lang="en-US" altLang="en-US" sz="1600" dirty="0">
                <a:solidFill>
                  <a:schemeClr val="bg1">
                    <a:lumMod val="75000"/>
                  </a:schemeClr>
                </a:solidFill>
              </a:rPr>
              <a:t>works by mapping the anterior and posterior corneal surfaces in relation to one another. It allows for 3-D modeling of the cornea, including both anterior and posterior surface curvature and corneal thickness.  </a:t>
            </a:r>
            <a:r>
              <a:rPr lang="en-US" altLang="en-US" sz="1600" dirty="0">
                <a:solidFill>
                  <a:srgbClr val="0000FF"/>
                </a:solidFill>
              </a:rPr>
              <a:t>The data are acquired via one of two technologies (or both in combination):</a:t>
            </a:r>
          </a:p>
          <a:p>
            <a:r>
              <a:rPr lang="en-US" altLang="en-US" sz="1600" dirty="0">
                <a:solidFill>
                  <a:srgbClr val="0000FF"/>
                </a:solidFill>
              </a:rPr>
              <a:t>--</a:t>
            </a:r>
            <a:r>
              <a:rPr lang="en-US" altLang="en-US" sz="1600" i="1" dirty="0">
                <a:solidFill>
                  <a:srgbClr val="0000FF"/>
                </a:solidFill>
              </a:rPr>
              <a:t>Scanning-slit </a:t>
            </a:r>
            <a:r>
              <a:rPr lang="en-US" altLang="en-US" sz="1600" dirty="0">
                <a:solidFill>
                  <a:srgbClr val="0000FF"/>
                </a:solidFill>
              </a:rPr>
              <a:t>: A series of overlapping scans are directed at the cornea. The light reflects off both the anterior and posterior surfaces. These reflections are acquired and analyzed to produce a model of the central cornea.</a:t>
            </a:r>
          </a:p>
        </p:txBody>
      </p:sp>
    </p:spTree>
    <p:extLst>
      <p:ext uri="{BB962C8B-B14F-4D97-AF65-F5344CB8AC3E}">
        <p14:creationId xmlns:p14="http://schemas.microsoft.com/office/powerpoint/2010/main" val="35158018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2" name="Slide Number Placeholder 1">
            <a:extLst>
              <a:ext uri="{FF2B5EF4-FFF2-40B4-BE49-F238E27FC236}">
                <a16:creationId xmlns:a16="http://schemas.microsoft.com/office/drawing/2014/main" id="{AF73B723-86C5-4A2C-8664-D0C8E464ADC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0D33F2-BC7D-4C65-9A59-A1E73FE501FB}" type="slidenum">
              <a:rPr lang="en-US" altLang="en-US" sz="1000" smtClean="0"/>
              <a:pPr>
                <a:spcBef>
                  <a:spcPct val="0"/>
                </a:spcBef>
                <a:buClrTx/>
                <a:buSzTx/>
                <a:buFontTx/>
                <a:buNone/>
              </a:pPr>
              <a:t>83</a:t>
            </a:fld>
            <a:endParaRPr lang="en-US" altLang="en-US" sz="1000"/>
          </a:p>
        </p:txBody>
      </p:sp>
      <p:sp>
        <p:nvSpPr>
          <p:cNvPr id="14340" name="Rectangle 4">
            <a:extLst>
              <a:ext uri="{FF2B5EF4-FFF2-40B4-BE49-F238E27FC236}">
                <a16:creationId xmlns:a16="http://schemas.microsoft.com/office/drawing/2014/main" id="{9F57ECBA-52E5-48F8-A6A5-C5EBD918ADC4}"/>
              </a:ext>
            </a:extLst>
          </p:cNvPr>
          <p:cNvSpPr>
            <a:spLocks noChangeArrowheads="1"/>
          </p:cNvSpPr>
          <p:nvPr/>
        </p:nvSpPr>
        <p:spPr bwMode="auto">
          <a:xfrm>
            <a:off x="5638800" y="457200"/>
            <a:ext cx="2209795" cy="563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dirty="0"/>
          </a:p>
        </p:txBody>
      </p:sp>
      <p:sp>
        <p:nvSpPr>
          <p:cNvPr id="21" name="Rectangle 2">
            <a:extLst>
              <a:ext uri="{FF2B5EF4-FFF2-40B4-BE49-F238E27FC236}">
                <a16:creationId xmlns:a16="http://schemas.microsoft.com/office/drawing/2014/main" id="{E4BAE739-0A5C-478A-BCFA-D12145CF7DDA}"/>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5" name="TextBox 4">
            <a:extLst>
              <a:ext uri="{FF2B5EF4-FFF2-40B4-BE49-F238E27FC236}">
                <a16:creationId xmlns:a16="http://schemas.microsoft.com/office/drawing/2014/main" id="{FD0A3AFA-E749-40E1-BD00-B525AE4CA349}"/>
              </a:ext>
            </a:extLst>
          </p:cNvPr>
          <p:cNvSpPr txBox="1">
            <a:spLocks noChangeArrowheads="1"/>
          </p:cNvSpPr>
          <p:nvPr/>
        </p:nvSpPr>
        <p:spPr bwMode="auto">
          <a:xfrm>
            <a:off x="533400" y="950655"/>
            <a:ext cx="7571582" cy="2554545"/>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dirty="0">
                <a:solidFill>
                  <a:schemeClr val="bg1">
                    <a:lumMod val="75000"/>
                  </a:schemeClr>
                </a:solidFill>
              </a:rPr>
              <a:t>Corneal tomography </a:t>
            </a:r>
            <a:r>
              <a:rPr lang="en-US" altLang="en-US" sz="1600" dirty="0">
                <a:solidFill>
                  <a:schemeClr val="bg1">
                    <a:lumMod val="75000"/>
                  </a:schemeClr>
                </a:solidFill>
              </a:rPr>
              <a:t>works by mapping the anterior and posterior corneal surfaces in relation to one another. It allows for 3-D modeling of the cornea, including both anterior and posterior surface curvature and corneal thickness.  </a:t>
            </a:r>
            <a:r>
              <a:rPr lang="en-US" altLang="en-US" sz="1600" dirty="0">
                <a:solidFill>
                  <a:srgbClr val="0000FF"/>
                </a:solidFill>
              </a:rPr>
              <a:t>The data are acquired via one of two technologies (or both in combination):</a:t>
            </a:r>
          </a:p>
          <a:p>
            <a:r>
              <a:rPr lang="en-US" altLang="en-US" sz="1600" dirty="0">
                <a:solidFill>
                  <a:schemeClr val="bg1">
                    <a:lumMod val="75000"/>
                  </a:schemeClr>
                </a:solidFill>
              </a:rPr>
              <a:t>--</a:t>
            </a:r>
            <a:r>
              <a:rPr lang="en-US" altLang="en-US" sz="1600" i="1" dirty="0">
                <a:solidFill>
                  <a:schemeClr val="bg1">
                    <a:lumMod val="75000"/>
                  </a:schemeClr>
                </a:solidFill>
              </a:rPr>
              <a:t>Scanning-slit</a:t>
            </a:r>
            <a:r>
              <a:rPr lang="en-US" altLang="en-US" sz="1600" dirty="0">
                <a:solidFill>
                  <a:schemeClr val="bg1">
                    <a:lumMod val="75000"/>
                  </a:schemeClr>
                </a:solidFill>
              </a:rPr>
              <a:t>: A series of overlapping scans are directed at the cornea. The light reflects off both the anterior and posterior surfaces. These reflections are acquired and analyzed to produce a model of the central cornea.</a:t>
            </a:r>
          </a:p>
          <a:p>
            <a:r>
              <a:rPr lang="en-US" altLang="en-US" sz="1600" dirty="0"/>
              <a:t>--</a:t>
            </a:r>
            <a:r>
              <a:rPr lang="en-US" altLang="en-US" sz="1600" i="1" dirty="0" err="1"/>
              <a:t>Scheimpflug</a:t>
            </a:r>
            <a:r>
              <a:rPr lang="en-US" altLang="en-US" sz="1600" i="1" dirty="0"/>
              <a:t>  imaging</a:t>
            </a:r>
            <a:r>
              <a:rPr lang="en-US" altLang="en-US" sz="1600" dirty="0"/>
              <a:t>: A series of  </a:t>
            </a:r>
            <a:r>
              <a:rPr lang="en-US" altLang="en-US" sz="1600" dirty="0" err="1"/>
              <a:t>Scheimpflug</a:t>
            </a:r>
            <a:r>
              <a:rPr lang="en-US" altLang="en-US" sz="1600" dirty="0"/>
              <a:t>  images are taken and analyzed with respect to anterior and posterior corneal curvature and corneal thickness. The data from each image are knitted together to produce a model of the cornea.</a:t>
            </a:r>
          </a:p>
        </p:txBody>
      </p:sp>
      <p:pic>
        <p:nvPicPr>
          <p:cNvPr id="6" name="Picture 1">
            <a:extLst>
              <a:ext uri="{FF2B5EF4-FFF2-40B4-BE49-F238E27FC236}">
                <a16:creationId xmlns:a16="http://schemas.microsoft.com/office/drawing/2014/main" id="{170C42B6-CF1F-4CC8-99D9-996A03E3A4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9144" y="3921333"/>
            <a:ext cx="5139911" cy="230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a:extLst>
              <a:ext uri="{FF2B5EF4-FFF2-40B4-BE49-F238E27FC236}">
                <a16:creationId xmlns:a16="http://schemas.microsoft.com/office/drawing/2014/main" id="{F68A135D-598B-4F0F-ADA1-8DE5FA78657A}"/>
              </a:ext>
            </a:extLst>
          </p:cNvPr>
          <p:cNvSpPr txBox="1">
            <a:spLocks noChangeArrowheads="1"/>
          </p:cNvSpPr>
          <p:nvPr/>
        </p:nvSpPr>
        <p:spPr bwMode="auto">
          <a:xfrm>
            <a:off x="2842607" y="6400800"/>
            <a:ext cx="28007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err="1"/>
              <a:t>Scheimpflug</a:t>
            </a:r>
            <a:r>
              <a:rPr lang="en-US" altLang="en-US" sz="1400" dirty="0"/>
              <a:t> image of the cornea</a:t>
            </a:r>
          </a:p>
        </p:txBody>
      </p:sp>
      <p:sp>
        <p:nvSpPr>
          <p:cNvPr id="8" name="Rectangle 7">
            <a:extLst>
              <a:ext uri="{FF2B5EF4-FFF2-40B4-BE49-F238E27FC236}">
                <a16:creationId xmlns:a16="http://schemas.microsoft.com/office/drawing/2014/main" id="{08577D4B-01ED-4CCC-B98D-B1D5AA49270D}"/>
              </a:ext>
            </a:extLst>
          </p:cNvPr>
          <p:cNvSpPr/>
          <p:nvPr/>
        </p:nvSpPr>
        <p:spPr>
          <a:xfrm>
            <a:off x="685805" y="2743200"/>
            <a:ext cx="1219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eponym</a:t>
            </a:r>
          </a:p>
        </p:txBody>
      </p:sp>
      <p:sp>
        <p:nvSpPr>
          <p:cNvPr id="9" name="Rectangle 8">
            <a:extLst>
              <a:ext uri="{FF2B5EF4-FFF2-40B4-BE49-F238E27FC236}">
                <a16:creationId xmlns:a16="http://schemas.microsoft.com/office/drawing/2014/main" id="{A09536B1-DCF3-4413-82E8-1C57F75FFFA1}"/>
              </a:ext>
            </a:extLst>
          </p:cNvPr>
          <p:cNvSpPr/>
          <p:nvPr/>
        </p:nvSpPr>
        <p:spPr>
          <a:xfrm>
            <a:off x="3810000" y="2743200"/>
            <a:ext cx="1219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eponym</a:t>
            </a:r>
          </a:p>
        </p:txBody>
      </p:sp>
    </p:spTree>
    <p:extLst>
      <p:ext uri="{BB962C8B-B14F-4D97-AF65-F5344CB8AC3E}">
        <p14:creationId xmlns:p14="http://schemas.microsoft.com/office/powerpoint/2010/main" val="10851902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2" name="Slide Number Placeholder 1">
            <a:extLst>
              <a:ext uri="{FF2B5EF4-FFF2-40B4-BE49-F238E27FC236}">
                <a16:creationId xmlns:a16="http://schemas.microsoft.com/office/drawing/2014/main" id="{AF73B723-86C5-4A2C-8664-D0C8E464ADC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0D33F2-BC7D-4C65-9A59-A1E73FE501FB}" type="slidenum">
              <a:rPr lang="en-US" altLang="en-US" sz="1000" smtClean="0"/>
              <a:pPr>
                <a:spcBef>
                  <a:spcPct val="0"/>
                </a:spcBef>
                <a:buClrTx/>
                <a:buSzTx/>
                <a:buFontTx/>
                <a:buNone/>
              </a:pPr>
              <a:t>84</a:t>
            </a:fld>
            <a:endParaRPr lang="en-US" altLang="en-US" sz="1000"/>
          </a:p>
        </p:txBody>
      </p:sp>
      <p:sp>
        <p:nvSpPr>
          <p:cNvPr id="14340" name="Rectangle 4">
            <a:extLst>
              <a:ext uri="{FF2B5EF4-FFF2-40B4-BE49-F238E27FC236}">
                <a16:creationId xmlns:a16="http://schemas.microsoft.com/office/drawing/2014/main" id="{9F57ECBA-52E5-48F8-A6A5-C5EBD918ADC4}"/>
              </a:ext>
            </a:extLst>
          </p:cNvPr>
          <p:cNvSpPr>
            <a:spLocks noChangeArrowheads="1"/>
          </p:cNvSpPr>
          <p:nvPr/>
        </p:nvSpPr>
        <p:spPr bwMode="auto">
          <a:xfrm>
            <a:off x="5638800" y="457200"/>
            <a:ext cx="2209795" cy="563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dirty="0"/>
          </a:p>
        </p:txBody>
      </p:sp>
      <p:sp>
        <p:nvSpPr>
          <p:cNvPr id="21" name="Rectangle 2">
            <a:extLst>
              <a:ext uri="{FF2B5EF4-FFF2-40B4-BE49-F238E27FC236}">
                <a16:creationId xmlns:a16="http://schemas.microsoft.com/office/drawing/2014/main" id="{E4BAE739-0A5C-478A-BCFA-D12145CF7DDA}"/>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5" name="TextBox 4">
            <a:extLst>
              <a:ext uri="{FF2B5EF4-FFF2-40B4-BE49-F238E27FC236}">
                <a16:creationId xmlns:a16="http://schemas.microsoft.com/office/drawing/2014/main" id="{FD0A3AFA-E749-40E1-BD00-B525AE4CA349}"/>
              </a:ext>
            </a:extLst>
          </p:cNvPr>
          <p:cNvSpPr txBox="1">
            <a:spLocks noChangeArrowheads="1"/>
          </p:cNvSpPr>
          <p:nvPr/>
        </p:nvSpPr>
        <p:spPr bwMode="auto">
          <a:xfrm>
            <a:off x="533400" y="950655"/>
            <a:ext cx="7571582" cy="2554545"/>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dirty="0">
                <a:solidFill>
                  <a:schemeClr val="bg1">
                    <a:lumMod val="75000"/>
                  </a:schemeClr>
                </a:solidFill>
              </a:rPr>
              <a:t>Corneal tomography </a:t>
            </a:r>
            <a:r>
              <a:rPr lang="en-US" altLang="en-US" sz="1600" dirty="0">
                <a:solidFill>
                  <a:schemeClr val="bg1">
                    <a:lumMod val="75000"/>
                  </a:schemeClr>
                </a:solidFill>
              </a:rPr>
              <a:t>works by mapping the anterior and posterior corneal surfaces in relation to one another. It allows for 3-D modeling of the cornea, including both anterior and posterior surface curvature and corneal thickness.  </a:t>
            </a:r>
            <a:r>
              <a:rPr lang="en-US" altLang="en-US" sz="1600" dirty="0">
                <a:solidFill>
                  <a:srgbClr val="0000FF"/>
                </a:solidFill>
              </a:rPr>
              <a:t>The data are acquired via one of two technologies (or both in combination):</a:t>
            </a:r>
          </a:p>
          <a:p>
            <a:r>
              <a:rPr lang="en-US" altLang="en-US" sz="1600" dirty="0">
                <a:solidFill>
                  <a:schemeClr val="bg1">
                    <a:lumMod val="75000"/>
                  </a:schemeClr>
                </a:solidFill>
              </a:rPr>
              <a:t>--</a:t>
            </a:r>
            <a:r>
              <a:rPr lang="en-US" altLang="en-US" sz="1600" i="1" dirty="0">
                <a:solidFill>
                  <a:schemeClr val="bg1">
                    <a:lumMod val="75000"/>
                  </a:schemeClr>
                </a:solidFill>
              </a:rPr>
              <a:t>Scanning-slit</a:t>
            </a:r>
            <a:r>
              <a:rPr lang="en-US" altLang="en-US" sz="1600" dirty="0">
                <a:solidFill>
                  <a:schemeClr val="bg1">
                    <a:lumMod val="75000"/>
                  </a:schemeClr>
                </a:solidFill>
              </a:rPr>
              <a:t>: A series of overlapping scans are directed at the cornea. The light reflects off both the anterior and posterior surfaces. These reflections are acquired and analyzed to produce a model of the central cornea.</a:t>
            </a:r>
          </a:p>
          <a:p>
            <a:r>
              <a:rPr lang="en-US" altLang="en-US" sz="1600" dirty="0"/>
              <a:t>--</a:t>
            </a:r>
            <a:r>
              <a:rPr lang="en-US" altLang="en-US" sz="1600" i="1" dirty="0" err="1"/>
              <a:t>Scheimpflug</a:t>
            </a:r>
            <a:r>
              <a:rPr lang="en-US" altLang="en-US" sz="1600" i="1" dirty="0"/>
              <a:t>  imaging</a:t>
            </a:r>
            <a:r>
              <a:rPr lang="en-US" altLang="en-US" sz="1600" dirty="0"/>
              <a:t>: A series of  </a:t>
            </a:r>
            <a:r>
              <a:rPr lang="en-US" altLang="en-US" sz="1600" dirty="0" err="1"/>
              <a:t>Scheimpflug</a:t>
            </a:r>
            <a:r>
              <a:rPr lang="en-US" altLang="en-US" sz="1600" dirty="0"/>
              <a:t>  images are taken and analyzed with respect to anterior and posterior corneal curvature and corneal thickness. The data from each image are knitted together to produce a model of the cornea.</a:t>
            </a:r>
          </a:p>
        </p:txBody>
      </p:sp>
      <p:pic>
        <p:nvPicPr>
          <p:cNvPr id="6" name="Picture 1">
            <a:extLst>
              <a:ext uri="{FF2B5EF4-FFF2-40B4-BE49-F238E27FC236}">
                <a16:creationId xmlns:a16="http://schemas.microsoft.com/office/drawing/2014/main" id="{170C42B6-CF1F-4CC8-99D9-996A03E3A4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9144" y="3921333"/>
            <a:ext cx="5139911" cy="230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a:extLst>
              <a:ext uri="{FF2B5EF4-FFF2-40B4-BE49-F238E27FC236}">
                <a16:creationId xmlns:a16="http://schemas.microsoft.com/office/drawing/2014/main" id="{F68A135D-598B-4F0F-ADA1-8DE5FA78657A}"/>
              </a:ext>
            </a:extLst>
          </p:cNvPr>
          <p:cNvSpPr txBox="1">
            <a:spLocks noChangeArrowheads="1"/>
          </p:cNvSpPr>
          <p:nvPr/>
        </p:nvSpPr>
        <p:spPr bwMode="auto">
          <a:xfrm>
            <a:off x="2842607" y="6400800"/>
            <a:ext cx="28007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err="1"/>
              <a:t>Scheimpflug</a:t>
            </a:r>
            <a:r>
              <a:rPr lang="en-US" altLang="en-US" sz="1400" dirty="0"/>
              <a:t> image of the cornea</a:t>
            </a:r>
          </a:p>
        </p:txBody>
      </p:sp>
    </p:spTree>
    <p:extLst>
      <p:ext uri="{BB962C8B-B14F-4D97-AF65-F5344CB8AC3E}">
        <p14:creationId xmlns:p14="http://schemas.microsoft.com/office/powerpoint/2010/main" val="11468861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2" name="Slide Number Placeholder 1">
            <a:extLst>
              <a:ext uri="{FF2B5EF4-FFF2-40B4-BE49-F238E27FC236}">
                <a16:creationId xmlns:a16="http://schemas.microsoft.com/office/drawing/2014/main" id="{AF73B723-86C5-4A2C-8664-D0C8E464ADC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0D33F2-BC7D-4C65-9A59-A1E73FE501FB}" type="slidenum">
              <a:rPr lang="en-US" altLang="en-US" sz="1000" smtClean="0"/>
              <a:pPr>
                <a:spcBef>
                  <a:spcPct val="0"/>
                </a:spcBef>
                <a:buClrTx/>
                <a:buSzTx/>
                <a:buFontTx/>
                <a:buNone/>
              </a:pPr>
              <a:t>85</a:t>
            </a:fld>
            <a:endParaRPr lang="en-US" altLang="en-US" sz="1000"/>
          </a:p>
        </p:txBody>
      </p:sp>
      <p:sp>
        <p:nvSpPr>
          <p:cNvPr id="14340" name="Rectangle 4">
            <a:extLst>
              <a:ext uri="{FF2B5EF4-FFF2-40B4-BE49-F238E27FC236}">
                <a16:creationId xmlns:a16="http://schemas.microsoft.com/office/drawing/2014/main" id="{9F57ECBA-52E5-48F8-A6A5-C5EBD918ADC4}"/>
              </a:ext>
            </a:extLst>
          </p:cNvPr>
          <p:cNvSpPr>
            <a:spLocks noChangeArrowheads="1"/>
          </p:cNvSpPr>
          <p:nvPr/>
        </p:nvSpPr>
        <p:spPr bwMode="auto">
          <a:xfrm>
            <a:off x="5638800" y="457200"/>
            <a:ext cx="2209795" cy="563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dirty="0"/>
          </a:p>
        </p:txBody>
      </p:sp>
      <p:sp>
        <p:nvSpPr>
          <p:cNvPr id="21" name="Rectangle 2">
            <a:extLst>
              <a:ext uri="{FF2B5EF4-FFF2-40B4-BE49-F238E27FC236}">
                <a16:creationId xmlns:a16="http://schemas.microsoft.com/office/drawing/2014/main" id="{E4BAE739-0A5C-478A-BCFA-D12145CF7DDA}"/>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pic>
        <p:nvPicPr>
          <p:cNvPr id="5" name="Picture 2">
            <a:extLst>
              <a:ext uri="{FF2B5EF4-FFF2-40B4-BE49-F238E27FC236}">
                <a16:creationId xmlns:a16="http://schemas.microsoft.com/office/drawing/2014/main" id="{CD1730A1-319C-48DC-A5D2-D5C3B85803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11452"/>
            <a:ext cx="5098256" cy="36054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EA2C9B9-B660-4FC3-93D2-E7710C695790}"/>
              </a:ext>
            </a:extLst>
          </p:cNvPr>
          <p:cNvSpPr txBox="1"/>
          <p:nvPr/>
        </p:nvSpPr>
        <p:spPr>
          <a:xfrm>
            <a:off x="6171071" y="2380327"/>
            <a:ext cx="2439529" cy="646331"/>
          </a:xfrm>
          <a:prstGeom prst="rect">
            <a:avLst/>
          </a:prstGeom>
          <a:noFill/>
        </p:spPr>
        <p:txBody>
          <a:bodyPr wrap="square" rtlCol="0">
            <a:spAutoFit/>
          </a:bodyPr>
          <a:lstStyle/>
          <a:p>
            <a:pPr algn="ctr"/>
            <a:r>
              <a:rPr lang="en-US" dirty="0" err="1"/>
              <a:t>Pentacam</a:t>
            </a:r>
            <a:r>
              <a:rPr lang="en-US" dirty="0"/>
              <a:t> corneal </a:t>
            </a:r>
            <a:r>
              <a:rPr lang="en-US" dirty="0" err="1"/>
              <a:t>tomographer</a:t>
            </a:r>
            <a:r>
              <a:rPr lang="en-US" dirty="0"/>
              <a:t> readout</a:t>
            </a:r>
          </a:p>
        </p:txBody>
      </p:sp>
    </p:spTree>
    <p:extLst>
      <p:ext uri="{BB962C8B-B14F-4D97-AF65-F5344CB8AC3E}">
        <p14:creationId xmlns:p14="http://schemas.microsoft.com/office/powerpoint/2010/main" val="6793785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2" name="Slide Number Placeholder 1">
            <a:extLst>
              <a:ext uri="{FF2B5EF4-FFF2-40B4-BE49-F238E27FC236}">
                <a16:creationId xmlns:a16="http://schemas.microsoft.com/office/drawing/2014/main" id="{AF73B723-86C5-4A2C-8664-D0C8E464ADC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0D33F2-BC7D-4C65-9A59-A1E73FE501FB}" type="slidenum">
              <a:rPr lang="en-US" altLang="en-US" sz="1000" smtClean="0"/>
              <a:pPr>
                <a:spcBef>
                  <a:spcPct val="0"/>
                </a:spcBef>
                <a:buClrTx/>
                <a:buSzTx/>
                <a:buFontTx/>
                <a:buNone/>
              </a:pPr>
              <a:t>86</a:t>
            </a:fld>
            <a:endParaRPr lang="en-US" altLang="en-US" sz="1000"/>
          </a:p>
        </p:txBody>
      </p:sp>
      <p:sp>
        <p:nvSpPr>
          <p:cNvPr id="14340" name="Rectangle 4">
            <a:extLst>
              <a:ext uri="{FF2B5EF4-FFF2-40B4-BE49-F238E27FC236}">
                <a16:creationId xmlns:a16="http://schemas.microsoft.com/office/drawing/2014/main" id="{9F57ECBA-52E5-48F8-A6A5-C5EBD918ADC4}"/>
              </a:ext>
            </a:extLst>
          </p:cNvPr>
          <p:cNvSpPr>
            <a:spLocks noChangeArrowheads="1"/>
          </p:cNvSpPr>
          <p:nvPr/>
        </p:nvSpPr>
        <p:spPr bwMode="auto">
          <a:xfrm>
            <a:off x="5638800" y="457200"/>
            <a:ext cx="2209795" cy="563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dirty="0"/>
          </a:p>
        </p:txBody>
      </p:sp>
      <p:sp>
        <p:nvSpPr>
          <p:cNvPr id="21" name="Rectangle 2">
            <a:extLst>
              <a:ext uri="{FF2B5EF4-FFF2-40B4-BE49-F238E27FC236}">
                <a16:creationId xmlns:a16="http://schemas.microsoft.com/office/drawing/2014/main" id="{E4BAE739-0A5C-478A-BCFA-D12145CF7DDA}"/>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5" name="TextBox 4">
            <a:extLst>
              <a:ext uri="{FF2B5EF4-FFF2-40B4-BE49-F238E27FC236}">
                <a16:creationId xmlns:a16="http://schemas.microsoft.com/office/drawing/2014/main" id="{D86A3ED2-57D7-468B-8456-DB63220D20C0}"/>
              </a:ext>
            </a:extLst>
          </p:cNvPr>
          <p:cNvSpPr txBox="1"/>
          <p:nvPr/>
        </p:nvSpPr>
        <p:spPr>
          <a:xfrm>
            <a:off x="1295400" y="4750475"/>
            <a:ext cx="6438900" cy="2031325"/>
          </a:xfrm>
          <a:prstGeom prst="rect">
            <a:avLst/>
          </a:prstGeom>
          <a:noFill/>
        </p:spPr>
        <p:txBody>
          <a:bodyPr wrap="square" rtlCol="0">
            <a:spAutoFit/>
          </a:bodyPr>
          <a:lstStyle/>
          <a:p>
            <a:pPr algn="l"/>
            <a:r>
              <a:rPr lang="en-US" sz="1400" b="1" i="0" dirty="0">
                <a:solidFill>
                  <a:srgbClr val="0000FF"/>
                </a:solidFill>
                <a:effectLst/>
                <a:latin typeface="+mn-lt"/>
              </a:rPr>
              <a:t>A) Anterior corneal values</a:t>
            </a:r>
            <a:endParaRPr lang="en-US" sz="1400" b="0" i="0" dirty="0">
              <a:solidFill>
                <a:srgbClr val="0000FF"/>
              </a:solidFill>
              <a:effectLst/>
              <a:latin typeface="+mn-lt"/>
            </a:endParaRPr>
          </a:p>
          <a:p>
            <a:pPr algn="l">
              <a:buFont typeface="Arial" panose="020B0604020202020204" pitchFamily="34" charset="0"/>
              <a:buChar char="•"/>
            </a:pPr>
            <a:r>
              <a:rPr lang="en-US" sz="1400" b="0" i="0" dirty="0">
                <a:solidFill>
                  <a:srgbClr val="0000FF"/>
                </a:solidFill>
                <a:effectLst/>
                <a:latin typeface="+mn-lt"/>
              </a:rPr>
              <a:t>K</a:t>
            </a:r>
            <a:r>
              <a:rPr lang="en-US" sz="1400" b="0" i="0" baseline="-25000" dirty="0">
                <a:solidFill>
                  <a:srgbClr val="0000FF"/>
                </a:solidFill>
                <a:effectLst/>
                <a:latin typeface="+mn-lt"/>
              </a:rPr>
              <a:t>1</a:t>
            </a:r>
            <a:r>
              <a:rPr lang="en-US" sz="1400" b="0" i="0" dirty="0">
                <a:solidFill>
                  <a:srgbClr val="0000FF"/>
                </a:solidFill>
                <a:effectLst/>
                <a:latin typeface="+mn-lt"/>
              </a:rPr>
              <a:t>, K</a:t>
            </a:r>
            <a:r>
              <a:rPr lang="en-US" sz="1400" b="0" i="0" baseline="-25000" dirty="0">
                <a:solidFill>
                  <a:srgbClr val="0000FF"/>
                </a:solidFill>
                <a:effectLst/>
                <a:latin typeface="+mn-lt"/>
              </a:rPr>
              <a:t>2, </a:t>
            </a:r>
            <a:r>
              <a:rPr lang="en-US" sz="1400" b="0" i="0" dirty="0">
                <a:solidFill>
                  <a:srgbClr val="0000FF"/>
                </a:solidFill>
                <a:effectLst/>
                <a:latin typeface="+mn-lt"/>
              </a:rPr>
              <a:t>K</a:t>
            </a:r>
            <a:r>
              <a:rPr lang="en-US" sz="1400" b="0" i="0" baseline="-25000" dirty="0">
                <a:solidFill>
                  <a:srgbClr val="0000FF"/>
                </a:solidFill>
                <a:effectLst/>
                <a:latin typeface="+mn-lt"/>
              </a:rPr>
              <a:t>m</a:t>
            </a:r>
            <a:r>
              <a:rPr lang="en-US" sz="1400" b="0" i="0" dirty="0">
                <a:solidFill>
                  <a:srgbClr val="0000FF"/>
                </a:solidFill>
                <a:effectLst/>
                <a:latin typeface="+mn-lt"/>
              </a:rPr>
              <a:t>: The two major meridians (</a:t>
            </a:r>
            <a:r>
              <a:rPr lang="en-US" sz="1400" b="1" i="0" dirty="0">
                <a:solidFill>
                  <a:srgbClr val="0000FF"/>
                </a:solidFill>
                <a:effectLst/>
                <a:latin typeface="+mn-lt"/>
              </a:rPr>
              <a:t>K</a:t>
            </a:r>
            <a:r>
              <a:rPr lang="en-US" sz="1400" b="1" i="0" baseline="-25000" dirty="0">
                <a:solidFill>
                  <a:srgbClr val="0000FF"/>
                </a:solidFill>
                <a:effectLst/>
                <a:latin typeface="+mn-lt"/>
              </a:rPr>
              <a:t>1</a:t>
            </a:r>
            <a:r>
              <a:rPr lang="en-US" sz="1400" b="1" i="0" dirty="0">
                <a:solidFill>
                  <a:srgbClr val="0000FF"/>
                </a:solidFill>
                <a:effectLst/>
                <a:latin typeface="+mn-lt"/>
              </a:rPr>
              <a:t>, K</a:t>
            </a:r>
            <a:r>
              <a:rPr lang="en-US" sz="1400" b="1" i="0" baseline="-25000" dirty="0">
                <a:solidFill>
                  <a:srgbClr val="0000FF"/>
                </a:solidFill>
                <a:effectLst/>
                <a:latin typeface="+mn-lt"/>
              </a:rPr>
              <a:t>2</a:t>
            </a:r>
            <a:r>
              <a:rPr lang="en-US" sz="1400" b="0" i="0" dirty="0">
                <a:solidFill>
                  <a:srgbClr val="0000FF"/>
                </a:solidFill>
                <a:effectLst/>
                <a:latin typeface="+mn-lt"/>
              </a:rPr>
              <a:t>). </a:t>
            </a:r>
            <a:r>
              <a:rPr lang="en-US" sz="1400" b="1" i="0" dirty="0">
                <a:solidFill>
                  <a:srgbClr val="0000FF"/>
                </a:solidFill>
                <a:effectLst/>
                <a:latin typeface="+mn-lt"/>
              </a:rPr>
              <a:t>K</a:t>
            </a:r>
            <a:r>
              <a:rPr lang="en-US" sz="1400" b="1" i="0" baseline="-25000" dirty="0">
                <a:solidFill>
                  <a:srgbClr val="0000FF"/>
                </a:solidFill>
                <a:effectLst/>
                <a:latin typeface="+mn-lt"/>
              </a:rPr>
              <a:t>m</a:t>
            </a:r>
            <a:r>
              <a:rPr lang="en-US" sz="1400" b="1" i="0" dirty="0">
                <a:solidFill>
                  <a:srgbClr val="0000FF"/>
                </a:solidFill>
                <a:effectLst/>
                <a:latin typeface="+mn-lt"/>
              </a:rPr>
              <a:t> </a:t>
            </a:r>
            <a:r>
              <a:rPr lang="en-US" sz="1400" b="0" i="0" dirty="0">
                <a:solidFill>
                  <a:srgbClr val="0000FF"/>
                </a:solidFill>
                <a:effectLst/>
                <a:latin typeface="+mn-lt"/>
              </a:rPr>
              <a:t>is the average of </a:t>
            </a:r>
            <a:r>
              <a:rPr lang="en-US" sz="1400" b="1" i="0" dirty="0">
                <a:solidFill>
                  <a:srgbClr val="0000FF"/>
                </a:solidFill>
                <a:effectLst/>
                <a:latin typeface="+mn-lt"/>
              </a:rPr>
              <a:t>K</a:t>
            </a:r>
            <a:r>
              <a:rPr lang="en-US" sz="1400" b="1" i="0" baseline="-25000" dirty="0">
                <a:solidFill>
                  <a:srgbClr val="0000FF"/>
                </a:solidFill>
                <a:effectLst/>
                <a:latin typeface="+mn-lt"/>
              </a:rPr>
              <a:t>1</a:t>
            </a:r>
            <a:r>
              <a:rPr lang="en-US" sz="1400" b="1" i="0" dirty="0">
                <a:solidFill>
                  <a:srgbClr val="0000FF"/>
                </a:solidFill>
                <a:effectLst/>
                <a:latin typeface="+mn-lt"/>
              </a:rPr>
              <a:t> </a:t>
            </a:r>
            <a:r>
              <a:rPr lang="en-US" sz="1400" b="0" i="0" dirty="0">
                <a:solidFill>
                  <a:srgbClr val="0000FF"/>
                </a:solidFill>
                <a:effectLst/>
                <a:latin typeface="+mn-lt"/>
              </a:rPr>
              <a:t>and</a:t>
            </a:r>
            <a:r>
              <a:rPr lang="en-US" sz="1400" b="1" i="0" dirty="0">
                <a:solidFill>
                  <a:srgbClr val="0000FF"/>
                </a:solidFill>
                <a:effectLst/>
                <a:latin typeface="+mn-lt"/>
              </a:rPr>
              <a:t> K</a:t>
            </a:r>
            <a:r>
              <a:rPr lang="en-US" sz="1400" b="1" i="0" baseline="-25000" dirty="0">
                <a:solidFill>
                  <a:srgbClr val="0000FF"/>
                </a:solidFill>
                <a:effectLst/>
                <a:latin typeface="+mn-lt"/>
              </a:rPr>
              <a:t>2</a:t>
            </a:r>
            <a:endParaRPr lang="en-US" sz="1400" b="0" i="0" dirty="0">
              <a:solidFill>
                <a:srgbClr val="0000FF"/>
              </a:solidFill>
              <a:effectLst/>
              <a:latin typeface="+mn-lt"/>
            </a:endParaRPr>
          </a:p>
          <a:p>
            <a:pPr algn="l">
              <a:buFont typeface="Arial" panose="020B0604020202020204" pitchFamily="34" charset="0"/>
              <a:buChar char="•"/>
            </a:pPr>
            <a:r>
              <a:rPr lang="en-US" sz="1400" b="0" i="0" dirty="0">
                <a:solidFill>
                  <a:srgbClr val="0000FF"/>
                </a:solidFill>
                <a:effectLst/>
                <a:latin typeface="+mn-lt"/>
              </a:rPr>
              <a:t>R</a:t>
            </a:r>
            <a:r>
              <a:rPr lang="en-US" sz="1400" b="0" i="0" baseline="-25000" dirty="0">
                <a:solidFill>
                  <a:srgbClr val="0000FF"/>
                </a:solidFill>
                <a:effectLst/>
                <a:latin typeface="+mn-lt"/>
              </a:rPr>
              <a:t>f</a:t>
            </a:r>
            <a:r>
              <a:rPr lang="en-US" sz="1400" b="0" i="0" dirty="0">
                <a:solidFill>
                  <a:srgbClr val="0000FF"/>
                </a:solidFill>
                <a:effectLst/>
                <a:latin typeface="+mn-lt"/>
              </a:rPr>
              <a:t>, R</a:t>
            </a:r>
            <a:r>
              <a:rPr lang="en-US" sz="1400" b="0" i="0" baseline="-25000" dirty="0">
                <a:solidFill>
                  <a:srgbClr val="0000FF"/>
                </a:solidFill>
                <a:effectLst/>
                <a:latin typeface="+mn-lt"/>
              </a:rPr>
              <a:t>s</a:t>
            </a:r>
            <a:r>
              <a:rPr lang="en-US" sz="1400" b="0" i="0" dirty="0">
                <a:solidFill>
                  <a:srgbClr val="0000FF"/>
                </a:solidFill>
                <a:effectLst/>
                <a:latin typeface="+mn-lt"/>
              </a:rPr>
              <a:t>, R</a:t>
            </a:r>
            <a:r>
              <a:rPr lang="en-US" sz="1400" b="0" i="0" baseline="-25000" dirty="0">
                <a:solidFill>
                  <a:srgbClr val="0000FF"/>
                </a:solidFill>
                <a:effectLst/>
                <a:latin typeface="+mn-lt"/>
              </a:rPr>
              <a:t>m</a:t>
            </a:r>
            <a:r>
              <a:rPr lang="en-US" sz="1400" b="0" i="0" dirty="0">
                <a:solidFill>
                  <a:srgbClr val="0000FF"/>
                </a:solidFill>
                <a:effectLst/>
                <a:latin typeface="+mn-lt"/>
              </a:rPr>
              <a:t>: Radii corresponding with </a:t>
            </a:r>
            <a:r>
              <a:rPr lang="en-US" sz="1400" b="1" i="0" dirty="0">
                <a:solidFill>
                  <a:srgbClr val="0000FF"/>
                </a:solidFill>
                <a:effectLst/>
                <a:latin typeface="+mn-lt"/>
              </a:rPr>
              <a:t>K</a:t>
            </a:r>
            <a:r>
              <a:rPr lang="en-US" sz="1400" b="1" i="0" baseline="-25000" dirty="0">
                <a:solidFill>
                  <a:srgbClr val="0000FF"/>
                </a:solidFill>
                <a:effectLst/>
                <a:latin typeface="+mn-lt"/>
              </a:rPr>
              <a:t>1</a:t>
            </a:r>
            <a:r>
              <a:rPr lang="en-US" sz="1400" b="1" i="0" dirty="0">
                <a:solidFill>
                  <a:srgbClr val="0000FF"/>
                </a:solidFill>
                <a:effectLst/>
                <a:latin typeface="+mn-lt"/>
              </a:rPr>
              <a:t>, K</a:t>
            </a:r>
            <a:r>
              <a:rPr lang="en-US" sz="1400" b="1" i="0" baseline="-25000" dirty="0">
                <a:solidFill>
                  <a:srgbClr val="0000FF"/>
                </a:solidFill>
                <a:effectLst/>
                <a:latin typeface="+mn-lt"/>
              </a:rPr>
              <a:t>2</a:t>
            </a:r>
            <a:r>
              <a:rPr lang="en-US" sz="1400" b="1" i="0" dirty="0">
                <a:solidFill>
                  <a:srgbClr val="0000FF"/>
                </a:solidFill>
                <a:effectLst/>
                <a:latin typeface="+mn-lt"/>
              </a:rPr>
              <a:t>, and K</a:t>
            </a:r>
            <a:r>
              <a:rPr lang="en-US" sz="1400" b="1" i="0" baseline="-25000" dirty="0">
                <a:solidFill>
                  <a:srgbClr val="0000FF"/>
                </a:solidFill>
                <a:effectLst/>
                <a:latin typeface="+mn-lt"/>
              </a:rPr>
              <a:t>m</a:t>
            </a:r>
            <a:r>
              <a:rPr lang="en-US" sz="1400" b="0" i="0" dirty="0">
                <a:solidFill>
                  <a:srgbClr val="0000FF"/>
                </a:solidFill>
                <a:effectLst/>
                <a:latin typeface="+mn-lt"/>
              </a:rPr>
              <a:t>, respectively</a:t>
            </a:r>
          </a:p>
          <a:p>
            <a:pPr algn="l">
              <a:buFont typeface="Arial" panose="020B0604020202020204" pitchFamily="34" charset="0"/>
              <a:buChar char="•"/>
            </a:pPr>
            <a:r>
              <a:rPr lang="en-US" sz="1400" b="0" i="0" dirty="0">
                <a:solidFill>
                  <a:srgbClr val="0000FF"/>
                </a:solidFill>
                <a:effectLst/>
                <a:latin typeface="+mn-lt"/>
              </a:rPr>
              <a:t>QS: Quality score (I.e. “OK,” “Data gaps,” “Fix,” “Model)</a:t>
            </a:r>
          </a:p>
          <a:p>
            <a:pPr algn="l">
              <a:buFont typeface="Arial" panose="020B0604020202020204" pitchFamily="34" charset="0"/>
              <a:buChar char="•"/>
            </a:pPr>
            <a:r>
              <a:rPr lang="en-US" sz="1400" b="0" i="0" dirty="0">
                <a:solidFill>
                  <a:srgbClr val="0000FF"/>
                </a:solidFill>
                <a:effectLst/>
                <a:latin typeface="+mn-lt"/>
              </a:rPr>
              <a:t>Axis: The meridian that requires no cylinder power to correct astigmatism</a:t>
            </a:r>
          </a:p>
          <a:p>
            <a:pPr algn="l">
              <a:buFont typeface="Arial" panose="020B0604020202020204" pitchFamily="34" charset="0"/>
              <a:buChar char="•"/>
            </a:pPr>
            <a:r>
              <a:rPr lang="en-US" sz="1400" b="0" i="0" dirty="0" err="1">
                <a:solidFill>
                  <a:srgbClr val="0000FF"/>
                </a:solidFill>
                <a:effectLst/>
                <a:latin typeface="+mn-lt"/>
              </a:rPr>
              <a:t>Astig</a:t>
            </a:r>
            <a:r>
              <a:rPr lang="en-US" sz="1400" b="0" i="0" dirty="0">
                <a:solidFill>
                  <a:srgbClr val="0000FF"/>
                </a:solidFill>
                <a:effectLst/>
                <a:latin typeface="+mn-lt"/>
              </a:rPr>
              <a:t>: The central corneal astigmatism</a:t>
            </a:r>
          </a:p>
          <a:p>
            <a:pPr algn="l"/>
            <a:r>
              <a:rPr lang="en-US" sz="1400" b="1" i="0" dirty="0">
                <a:solidFill>
                  <a:srgbClr val="0000FF"/>
                </a:solidFill>
                <a:effectLst/>
                <a:latin typeface="+mn-lt"/>
              </a:rPr>
              <a:t>B) Posterior corneal values</a:t>
            </a:r>
            <a:endParaRPr lang="en-US" sz="1400" b="0" i="0" dirty="0">
              <a:solidFill>
                <a:srgbClr val="0000FF"/>
              </a:solidFill>
              <a:effectLst/>
              <a:latin typeface="+mn-lt"/>
            </a:endParaRPr>
          </a:p>
          <a:p>
            <a:pPr algn="l"/>
            <a:r>
              <a:rPr lang="en-US" sz="1400" b="0" i="0" dirty="0">
                <a:solidFill>
                  <a:srgbClr val="0000FF"/>
                </a:solidFill>
                <a:effectLst/>
                <a:latin typeface="+mn-lt"/>
              </a:rPr>
              <a:t>The same variables described for the back of the cornea.</a:t>
            </a:r>
          </a:p>
          <a:p>
            <a:r>
              <a:rPr lang="en-US" sz="1400" b="1" dirty="0">
                <a:solidFill>
                  <a:srgbClr val="0000FF"/>
                </a:solidFill>
                <a:latin typeface="+mn-lt"/>
              </a:rPr>
              <a:t>C), D) </a:t>
            </a:r>
            <a:r>
              <a:rPr lang="en-US" sz="1400" b="1" dirty="0" err="1">
                <a:solidFill>
                  <a:srgbClr val="0000FF"/>
                </a:solidFill>
                <a:latin typeface="+mn-lt"/>
              </a:rPr>
              <a:t>Fuggedaboudit</a:t>
            </a:r>
            <a:r>
              <a:rPr lang="en-US" sz="1400" dirty="0">
                <a:solidFill>
                  <a:srgbClr val="0000FF"/>
                </a:solidFill>
                <a:latin typeface="+mn-lt"/>
              </a:rPr>
              <a:t> (too much for this overview)</a:t>
            </a:r>
          </a:p>
        </p:txBody>
      </p:sp>
      <p:pic>
        <p:nvPicPr>
          <p:cNvPr id="6" name="Picture 2">
            <a:extLst>
              <a:ext uri="{FF2B5EF4-FFF2-40B4-BE49-F238E27FC236}">
                <a16:creationId xmlns:a16="http://schemas.microsoft.com/office/drawing/2014/main" id="{62EDD928-7C53-4C20-8089-E8A2E2433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11452"/>
            <a:ext cx="5098256" cy="36054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A4891D8-DF12-4AD5-A49F-8F2B0ECE4C96}"/>
              </a:ext>
            </a:extLst>
          </p:cNvPr>
          <p:cNvSpPr txBox="1"/>
          <p:nvPr/>
        </p:nvSpPr>
        <p:spPr>
          <a:xfrm>
            <a:off x="6171071" y="2380327"/>
            <a:ext cx="2439529" cy="646331"/>
          </a:xfrm>
          <a:prstGeom prst="rect">
            <a:avLst/>
          </a:prstGeom>
          <a:noFill/>
        </p:spPr>
        <p:txBody>
          <a:bodyPr wrap="square" rtlCol="0">
            <a:spAutoFit/>
          </a:bodyPr>
          <a:lstStyle/>
          <a:p>
            <a:pPr algn="ctr"/>
            <a:r>
              <a:rPr lang="en-US" dirty="0" err="1"/>
              <a:t>Pentacam</a:t>
            </a:r>
            <a:r>
              <a:rPr lang="en-US" dirty="0"/>
              <a:t> corneal </a:t>
            </a:r>
            <a:r>
              <a:rPr lang="en-US" dirty="0" err="1"/>
              <a:t>tomographer</a:t>
            </a:r>
            <a:r>
              <a:rPr lang="en-US" dirty="0"/>
              <a:t> readout</a:t>
            </a:r>
          </a:p>
        </p:txBody>
      </p:sp>
    </p:spTree>
    <p:extLst>
      <p:ext uri="{BB962C8B-B14F-4D97-AF65-F5344CB8AC3E}">
        <p14:creationId xmlns:p14="http://schemas.microsoft.com/office/powerpoint/2010/main" val="40592835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a:extLst>
              <a:ext uri="{FF2B5EF4-FFF2-40B4-BE49-F238E27FC236}">
                <a16:creationId xmlns:a16="http://schemas.microsoft.com/office/drawing/2014/main" id="{8E449B11-9E00-475E-8E0F-4A3F7E3243DF}"/>
              </a:ext>
            </a:extLst>
          </p:cNvPr>
          <p:cNvSpPr>
            <a:spLocks noChangeArrowheads="1"/>
          </p:cNvSpPr>
          <p:nvPr/>
        </p:nvSpPr>
        <p:spPr bwMode="auto">
          <a:xfrm>
            <a:off x="3505200" y="1066800"/>
            <a:ext cx="4572000" cy="4800600"/>
          </a:xfrm>
          <a:prstGeom prst="ellipse">
            <a:avLst/>
          </a:prstGeom>
          <a:solidFill>
            <a:schemeClr val="bg1"/>
          </a:solidFill>
          <a:ln w="9525">
            <a:solidFill>
              <a:schemeClr val="tx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p>
        </p:txBody>
      </p:sp>
      <p:sp>
        <p:nvSpPr>
          <p:cNvPr id="14343" name="Rectangle 8">
            <a:extLst>
              <a:ext uri="{FF2B5EF4-FFF2-40B4-BE49-F238E27FC236}">
                <a16:creationId xmlns:a16="http://schemas.microsoft.com/office/drawing/2014/main" id="{96CCF41B-19DE-4CAC-B5A6-A015800BBCA2}"/>
              </a:ext>
            </a:extLst>
          </p:cNvPr>
          <p:cNvSpPr>
            <a:spLocks noChangeArrowheads="1"/>
          </p:cNvSpPr>
          <p:nvPr/>
        </p:nvSpPr>
        <p:spPr bwMode="auto">
          <a:xfrm>
            <a:off x="3886200" y="2209800"/>
            <a:ext cx="838200" cy="2438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352" name="Slide Number Placeholder 1">
            <a:extLst>
              <a:ext uri="{FF2B5EF4-FFF2-40B4-BE49-F238E27FC236}">
                <a16:creationId xmlns:a16="http://schemas.microsoft.com/office/drawing/2014/main" id="{AF73B723-86C5-4A2C-8664-D0C8E464ADC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0D33F2-BC7D-4C65-9A59-A1E73FE501FB}" type="slidenum">
              <a:rPr lang="en-US" altLang="en-US" sz="1000" smtClean="0"/>
              <a:pPr>
                <a:spcBef>
                  <a:spcPct val="0"/>
                </a:spcBef>
                <a:buClrTx/>
                <a:buSzTx/>
                <a:buFontTx/>
                <a:buNone/>
              </a:pPr>
              <a:t>87</a:t>
            </a:fld>
            <a:endParaRPr lang="en-US" altLang="en-US" sz="1000"/>
          </a:p>
        </p:txBody>
      </p:sp>
      <p:sp>
        <p:nvSpPr>
          <p:cNvPr id="14339" name="Oval 3">
            <a:extLst>
              <a:ext uri="{FF2B5EF4-FFF2-40B4-BE49-F238E27FC236}">
                <a16:creationId xmlns:a16="http://schemas.microsoft.com/office/drawing/2014/main" id="{87C847FA-E61E-46DF-B40A-BF0D08C914A8}"/>
              </a:ext>
            </a:extLst>
          </p:cNvPr>
          <p:cNvSpPr>
            <a:spLocks noChangeArrowheads="1"/>
          </p:cNvSpPr>
          <p:nvPr/>
        </p:nvSpPr>
        <p:spPr bwMode="auto">
          <a:xfrm>
            <a:off x="4191000" y="1524000"/>
            <a:ext cx="4191000" cy="3886200"/>
          </a:xfrm>
          <a:prstGeom prst="ellipse">
            <a:avLst/>
          </a:prstGeom>
          <a:solidFill>
            <a:schemeClr val="bg1"/>
          </a:solidFill>
          <a:ln w="9525">
            <a:solidFill>
              <a:schemeClr val="tx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dirty="0"/>
          </a:p>
        </p:txBody>
      </p:sp>
      <p:sp>
        <p:nvSpPr>
          <p:cNvPr id="14340" name="Rectangle 4">
            <a:extLst>
              <a:ext uri="{FF2B5EF4-FFF2-40B4-BE49-F238E27FC236}">
                <a16:creationId xmlns:a16="http://schemas.microsoft.com/office/drawing/2014/main" id="{9F57ECBA-52E5-48F8-A6A5-C5EBD918ADC4}"/>
              </a:ext>
            </a:extLst>
          </p:cNvPr>
          <p:cNvSpPr>
            <a:spLocks noChangeArrowheads="1"/>
          </p:cNvSpPr>
          <p:nvPr/>
        </p:nvSpPr>
        <p:spPr bwMode="auto">
          <a:xfrm>
            <a:off x="5638800" y="457200"/>
            <a:ext cx="2209795" cy="563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dirty="0"/>
          </a:p>
        </p:txBody>
      </p:sp>
      <p:cxnSp>
        <p:nvCxnSpPr>
          <p:cNvPr id="3" name="Straight Connector 2">
            <a:extLst>
              <a:ext uri="{FF2B5EF4-FFF2-40B4-BE49-F238E27FC236}">
                <a16:creationId xmlns:a16="http://schemas.microsoft.com/office/drawing/2014/main" id="{215AAC60-585D-4EC6-B9BA-7F15EE4E4779}"/>
              </a:ext>
            </a:extLst>
          </p:cNvPr>
          <p:cNvCxnSpPr>
            <a:cxnSpLocks/>
          </p:cNvCxnSpPr>
          <p:nvPr/>
        </p:nvCxnSpPr>
        <p:spPr>
          <a:xfrm>
            <a:off x="4648200" y="2209800"/>
            <a:ext cx="0" cy="243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hord 19">
            <a:extLst>
              <a:ext uri="{FF2B5EF4-FFF2-40B4-BE49-F238E27FC236}">
                <a16:creationId xmlns:a16="http://schemas.microsoft.com/office/drawing/2014/main" id="{FEB5AC8D-C4BC-4361-90A7-2B6D548D32EE}"/>
              </a:ext>
            </a:extLst>
          </p:cNvPr>
          <p:cNvSpPr/>
          <p:nvPr/>
        </p:nvSpPr>
        <p:spPr>
          <a:xfrm>
            <a:off x="3506374" y="2232037"/>
            <a:ext cx="684626" cy="2416161"/>
          </a:xfrm>
          <a:prstGeom prst="chord">
            <a:avLst>
              <a:gd name="adj1" fmla="val 5334173"/>
              <a:gd name="adj2" fmla="val 16324565"/>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8">
            <a:extLst>
              <a:ext uri="{FF2B5EF4-FFF2-40B4-BE49-F238E27FC236}">
                <a16:creationId xmlns:a16="http://schemas.microsoft.com/office/drawing/2014/main" id="{44F8E3FA-3C25-4923-BACE-04E6B917A89E}"/>
              </a:ext>
            </a:extLst>
          </p:cNvPr>
          <p:cNvSpPr>
            <a:spLocks noChangeArrowheads="1"/>
          </p:cNvSpPr>
          <p:nvPr/>
        </p:nvSpPr>
        <p:spPr bwMode="auto">
          <a:xfrm>
            <a:off x="3048000" y="2209800"/>
            <a:ext cx="838200" cy="24384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3" name="Oval 22">
            <a:extLst>
              <a:ext uri="{FF2B5EF4-FFF2-40B4-BE49-F238E27FC236}">
                <a16:creationId xmlns:a16="http://schemas.microsoft.com/office/drawing/2014/main" id="{293AB492-657D-44FD-B0E4-7FB0D890AF0D}"/>
              </a:ext>
            </a:extLst>
          </p:cNvPr>
          <p:cNvSpPr/>
          <p:nvPr/>
        </p:nvSpPr>
        <p:spPr>
          <a:xfrm>
            <a:off x="3149600" y="4152900"/>
            <a:ext cx="660400" cy="495300"/>
          </a:xfrm>
          <a:prstGeom prst="ellipse">
            <a:avLst/>
          </a:prstGeom>
          <a:solidFill>
            <a:srgbClr val="CCFF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i="1">
              <a:solidFill>
                <a:schemeClr val="bg1">
                  <a:lumMod val="75000"/>
                </a:schemeClr>
              </a:solidFill>
            </a:endParaRPr>
          </a:p>
        </p:txBody>
      </p:sp>
      <p:sp>
        <p:nvSpPr>
          <p:cNvPr id="24" name="Text Box 11">
            <a:extLst>
              <a:ext uri="{FF2B5EF4-FFF2-40B4-BE49-F238E27FC236}">
                <a16:creationId xmlns:a16="http://schemas.microsoft.com/office/drawing/2014/main" id="{5887B1C9-FA42-445D-B479-F0A3722B9C5C}"/>
              </a:ext>
            </a:extLst>
          </p:cNvPr>
          <p:cNvSpPr txBox="1">
            <a:spLocks noChangeArrowheads="1"/>
          </p:cNvSpPr>
          <p:nvPr/>
        </p:nvSpPr>
        <p:spPr bwMode="auto">
          <a:xfrm>
            <a:off x="3073400" y="4227513"/>
            <a:ext cx="6912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i="1" dirty="0">
                <a:solidFill>
                  <a:schemeClr val="bg1">
                    <a:lumMod val="75000"/>
                  </a:schemeClr>
                </a:solidFill>
              </a:rPr>
              <a:t> +D?</a:t>
            </a:r>
          </a:p>
        </p:txBody>
      </p:sp>
      <p:sp>
        <p:nvSpPr>
          <p:cNvPr id="25" name="Oval 24">
            <a:extLst>
              <a:ext uri="{FF2B5EF4-FFF2-40B4-BE49-F238E27FC236}">
                <a16:creationId xmlns:a16="http://schemas.microsoft.com/office/drawing/2014/main" id="{B3D5E325-0E3F-4920-95AC-443C5C661208}"/>
              </a:ext>
            </a:extLst>
          </p:cNvPr>
          <p:cNvSpPr/>
          <p:nvPr/>
        </p:nvSpPr>
        <p:spPr>
          <a:xfrm>
            <a:off x="3962400" y="4152901"/>
            <a:ext cx="609600" cy="495300"/>
          </a:xfrm>
          <a:prstGeom prst="ellipse">
            <a:avLst/>
          </a:prstGeom>
          <a:solidFill>
            <a:srgbClr val="CCFF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i="1">
              <a:solidFill>
                <a:schemeClr val="bg1">
                  <a:lumMod val="75000"/>
                </a:schemeClr>
              </a:solidFill>
            </a:endParaRPr>
          </a:p>
        </p:txBody>
      </p:sp>
      <p:sp>
        <p:nvSpPr>
          <p:cNvPr id="26" name="Text Box 12">
            <a:extLst>
              <a:ext uri="{FF2B5EF4-FFF2-40B4-BE49-F238E27FC236}">
                <a16:creationId xmlns:a16="http://schemas.microsoft.com/office/drawing/2014/main" id="{13BF5177-3670-4529-8742-09D0E91FF25B}"/>
              </a:ext>
            </a:extLst>
          </p:cNvPr>
          <p:cNvSpPr txBox="1">
            <a:spLocks noChangeArrowheads="1"/>
          </p:cNvSpPr>
          <p:nvPr/>
        </p:nvSpPr>
        <p:spPr bwMode="auto">
          <a:xfrm>
            <a:off x="3962400" y="4205288"/>
            <a:ext cx="569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i="1" dirty="0">
                <a:solidFill>
                  <a:schemeClr val="bg1">
                    <a:lumMod val="75000"/>
                  </a:schemeClr>
                </a:solidFill>
              </a:rPr>
              <a:t>-D?</a:t>
            </a:r>
          </a:p>
        </p:txBody>
      </p:sp>
      <p:sp>
        <p:nvSpPr>
          <p:cNvPr id="28" name="Line 14">
            <a:extLst>
              <a:ext uri="{FF2B5EF4-FFF2-40B4-BE49-F238E27FC236}">
                <a16:creationId xmlns:a16="http://schemas.microsoft.com/office/drawing/2014/main" id="{F5B6E57A-21C4-4320-9C5D-98FB5CE63DD0}"/>
              </a:ext>
            </a:extLst>
          </p:cNvPr>
          <p:cNvSpPr>
            <a:spLocks noChangeShapeType="1"/>
          </p:cNvSpPr>
          <p:nvPr/>
        </p:nvSpPr>
        <p:spPr bwMode="auto">
          <a:xfrm>
            <a:off x="2819400" y="4724400"/>
            <a:ext cx="0" cy="38100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1">
              <a:solidFill>
                <a:schemeClr val="bg1">
                  <a:lumMod val="75000"/>
                </a:schemeClr>
              </a:solidFill>
            </a:endParaRPr>
          </a:p>
        </p:txBody>
      </p:sp>
      <p:sp>
        <p:nvSpPr>
          <p:cNvPr id="29" name="Line 15">
            <a:extLst>
              <a:ext uri="{FF2B5EF4-FFF2-40B4-BE49-F238E27FC236}">
                <a16:creationId xmlns:a16="http://schemas.microsoft.com/office/drawing/2014/main" id="{E90557A8-9D06-417A-A12E-339E22DE3494}"/>
              </a:ext>
            </a:extLst>
          </p:cNvPr>
          <p:cNvSpPr>
            <a:spLocks noChangeShapeType="1"/>
          </p:cNvSpPr>
          <p:nvPr/>
        </p:nvSpPr>
        <p:spPr bwMode="auto">
          <a:xfrm>
            <a:off x="5029200" y="4724400"/>
            <a:ext cx="0" cy="38100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1">
              <a:solidFill>
                <a:schemeClr val="bg1">
                  <a:lumMod val="75000"/>
                </a:schemeClr>
              </a:solidFill>
            </a:endParaRPr>
          </a:p>
        </p:txBody>
      </p:sp>
      <p:sp>
        <p:nvSpPr>
          <p:cNvPr id="30" name="Line 16">
            <a:extLst>
              <a:ext uri="{FF2B5EF4-FFF2-40B4-BE49-F238E27FC236}">
                <a16:creationId xmlns:a16="http://schemas.microsoft.com/office/drawing/2014/main" id="{902298F7-02EC-4BCA-9FFC-A01F7B7B7213}"/>
              </a:ext>
            </a:extLst>
          </p:cNvPr>
          <p:cNvSpPr>
            <a:spLocks noChangeShapeType="1"/>
          </p:cNvSpPr>
          <p:nvPr/>
        </p:nvSpPr>
        <p:spPr bwMode="auto">
          <a:xfrm>
            <a:off x="2819400" y="5105400"/>
            <a:ext cx="2209800" cy="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1">
              <a:solidFill>
                <a:schemeClr val="bg1">
                  <a:lumMod val="75000"/>
                </a:schemeClr>
              </a:solidFill>
            </a:endParaRPr>
          </a:p>
        </p:txBody>
      </p:sp>
      <p:sp>
        <p:nvSpPr>
          <p:cNvPr id="31" name="Oval 30">
            <a:extLst>
              <a:ext uri="{FF2B5EF4-FFF2-40B4-BE49-F238E27FC236}">
                <a16:creationId xmlns:a16="http://schemas.microsoft.com/office/drawing/2014/main" id="{6E8F49FD-D700-467A-A96A-5F0351F8279D}"/>
              </a:ext>
            </a:extLst>
          </p:cNvPr>
          <p:cNvSpPr/>
          <p:nvPr/>
        </p:nvSpPr>
        <p:spPr>
          <a:xfrm>
            <a:off x="3352800" y="4648200"/>
            <a:ext cx="1144588" cy="457200"/>
          </a:xfrm>
          <a:prstGeom prst="ellipse">
            <a:avLst/>
          </a:prstGeom>
          <a:solidFill>
            <a:srgbClr val="CCFF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i="1">
              <a:solidFill>
                <a:schemeClr val="bg1">
                  <a:lumMod val="75000"/>
                </a:schemeClr>
              </a:solidFill>
            </a:endParaRPr>
          </a:p>
        </p:txBody>
      </p:sp>
      <p:sp>
        <p:nvSpPr>
          <p:cNvPr id="2" name="Rectangle 1">
            <a:extLst>
              <a:ext uri="{FF2B5EF4-FFF2-40B4-BE49-F238E27FC236}">
                <a16:creationId xmlns:a16="http://schemas.microsoft.com/office/drawing/2014/main" id="{A3A5FAFE-4832-4F0C-814C-9EF5896A14DB}"/>
              </a:ext>
            </a:extLst>
          </p:cNvPr>
          <p:cNvSpPr/>
          <p:nvPr/>
        </p:nvSpPr>
        <p:spPr>
          <a:xfrm>
            <a:off x="7391400" y="1855197"/>
            <a:ext cx="1217612" cy="2971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Text Box 13">
            <a:extLst>
              <a:ext uri="{FF2B5EF4-FFF2-40B4-BE49-F238E27FC236}">
                <a16:creationId xmlns:a16="http://schemas.microsoft.com/office/drawing/2014/main" id="{6665E218-400C-4AFA-9939-F49C65A71DB9}"/>
              </a:ext>
            </a:extLst>
          </p:cNvPr>
          <p:cNvSpPr txBox="1">
            <a:spLocks noChangeArrowheads="1"/>
          </p:cNvSpPr>
          <p:nvPr/>
        </p:nvSpPr>
        <p:spPr bwMode="auto">
          <a:xfrm>
            <a:off x="3421063" y="4648200"/>
            <a:ext cx="8595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i="1" dirty="0">
                <a:solidFill>
                  <a:schemeClr val="bg1">
                    <a:lumMod val="75000"/>
                  </a:schemeClr>
                </a:solidFill>
              </a:rPr>
              <a:t> +D?</a:t>
            </a:r>
          </a:p>
        </p:txBody>
      </p:sp>
      <p:sp>
        <p:nvSpPr>
          <p:cNvPr id="21" name="Rectangle 2">
            <a:extLst>
              <a:ext uri="{FF2B5EF4-FFF2-40B4-BE49-F238E27FC236}">
                <a16:creationId xmlns:a16="http://schemas.microsoft.com/office/drawing/2014/main" id="{4AD53666-28C1-4849-96C3-7B9177475E0D}"/>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32" name="TextBox 31">
            <a:extLst>
              <a:ext uri="{FF2B5EF4-FFF2-40B4-BE49-F238E27FC236}">
                <a16:creationId xmlns:a16="http://schemas.microsoft.com/office/drawing/2014/main" id="{E3BAD71A-20BE-4BDD-AA67-F4E42F9C0901}"/>
              </a:ext>
            </a:extLst>
          </p:cNvPr>
          <p:cNvSpPr txBox="1"/>
          <p:nvPr/>
        </p:nvSpPr>
        <p:spPr>
          <a:xfrm>
            <a:off x="457200" y="2311464"/>
            <a:ext cx="8109132" cy="1569660"/>
          </a:xfrm>
          <a:prstGeom prst="rect">
            <a:avLst/>
          </a:prstGeom>
          <a:solidFill>
            <a:schemeClr val="accent5">
              <a:lumMod val="60000"/>
              <a:lumOff val="40000"/>
            </a:schemeClr>
          </a:solidFill>
        </p:spPr>
        <p:txBody>
          <a:bodyPr wrap="square" rtlCol="0">
            <a:spAutoFit/>
          </a:bodyPr>
          <a:lstStyle/>
          <a:p>
            <a:r>
              <a:rPr lang="en-US" sz="1600" dirty="0">
                <a:solidFill>
                  <a:srgbClr val="0000FF"/>
                </a:solidFill>
              </a:rPr>
              <a:t>In addition to determining corneal power, pre-op corneal mapping is employed to </a:t>
            </a:r>
            <a:r>
              <a:rPr lang="en-US" altLang="en-US" sz="1600" kern="0" dirty="0">
                <a:solidFill>
                  <a:srgbClr val="0000FF"/>
                </a:solidFill>
              </a:rPr>
              <a:t>determine whether a prospective keratorefractive </a:t>
            </a:r>
            <a:r>
              <a:rPr lang="en-US" altLang="en-US" sz="1600" kern="0" dirty="0" err="1">
                <a:solidFill>
                  <a:srgbClr val="0000FF"/>
                </a:solidFill>
              </a:rPr>
              <a:t>pt</a:t>
            </a:r>
            <a:r>
              <a:rPr lang="en-US" altLang="en-US" sz="1600" kern="0" dirty="0">
                <a:solidFill>
                  <a:srgbClr val="0000FF"/>
                </a:solidFill>
              </a:rPr>
              <a:t> has a  </a:t>
            </a:r>
            <a:r>
              <a:rPr lang="en-US" altLang="en-US" sz="1600" i="1" kern="0" dirty="0">
                <a:solidFill>
                  <a:srgbClr val="0000FF"/>
                </a:solidFill>
              </a:rPr>
              <a:t>corneal ectasia </a:t>
            </a:r>
            <a:r>
              <a:rPr lang="en-US" altLang="en-US" sz="1600" kern="0" dirty="0">
                <a:solidFill>
                  <a:srgbClr val="0000FF"/>
                </a:solidFill>
              </a:rPr>
              <a:t>. </a:t>
            </a:r>
            <a:r>
              <a:rPr lang="en-US" altLang="en-US" sz="1600" kern="0" dirty="0">
                <a:solidFill>
                  <a:schemeClr val="accent5">
                    <a:lumMod val="60000"/>
                    <a:lumOff val="40000"/>
                  </a:schemeClr>
                </a:solidFill>
              </a:rPr>
              <a:t>An ectasia is a </a:t>
            </a:r>
            <a:r>
              <a:rPr lang="en-US" sz="1600" dirty="0">
                <a:solidFill>
                  <a:schemeClr val="accent5">
                    <a:lumMod val="60000"/>
                    <a:lumOff val="40000"/>
                  </a:schemeClr>
                </a:solidFill>
              </a:rPr>
              <a:t>noninflammatory condition characterized by progressive corneal thinning, the end result of which is corneal warpage. Pre-existing ectasia is a strong contraindication to many elective keratorefractive procedures, </a:t>
            </a:r>
            <a:r>
              <a:rPr lang="en-US" sz="1600" dirty="0" err="1">
                <a:solidFill>
                  <a:schemeClr val="accent5">
                    <a:lumMod val="60000"/>
                    <a:lumOff val="40000"/>
                  </a:schemeClr>
                </a:solidFill>
              </a:rPr>
              <a:t>eg</a:t>
            </a:r>
            <a:r>
              <a:rPr lang="en-US" sz="1600" dirty="0">
                <a:solidFill>
                  <a:schemeClr val="accent5">
                    <a:lumMod val="60000"/>
                    <a:lumOff val="40000"/>
                  </a:schemeClr>
                </a:solidFill>
              </a:rPr>
              <a:t>, LASIK. The two most common ectasias are  </a:t>
            </a:r>
            <a:r>
              <a:rPr lang="en-US" sz="1600" b="1" dirty="0">
                <a:solidFill>
                  <a:schemeClr val="accent5">
                    <a:lumMod val="60000"/>
                    <a:lumOff val="40000"/>
                  </a:schemeClr>
                </a:solidFill>
              </a:rPr>
              <a:t>keratoconus</a:t>
            </a:r>
            <a:r>
              <a:rPr lang="en-US" sz="1600" dirty="0">
                <a:solidFill>
                  <a:schemeClr val="accent5">
                    <a:lumMod val="60000"/>
                    <a:lumOff val="40000"/>
                  </a:schemeClr>
                </a:solidFill>
              </a:rPr>
              <a:t> (KCN)  and  </a:t>
            </a:r>
            <a:r>
              <a:rPr lang="en-US" sz="1600" b="1" dirty="0">
                <a:solidFill>
                  <a:schemeClr val="accent5">
                    <a:lumMod val="60000"/>
                    <a:lumOff val="40000"/>
                  </a:schemeClr>
                </a:solidFill>
              </a:rPr>
              <a:t>pellucid marginal degeneration </a:t>
            </a:r>
            <a:r>
              <a:rPr lang="en-US" sz="1600" dirty="0">
                <a:solidFill>
                  <a:schemeClr val="accent5">
                    <a:lumMod val="60000"/>
                    <a:lumOff val="40000"/>
                  </a:schemeClr>
                </a:solidFill>
              </a:rPr>
              <a:t>(PMD) .</a:t>
            </a:r>
          </a:p>
        </p:txBody>
      </p:sp>
      <p:sp>
        <p:nvSpPr>
          <p:cNvPr id="6" name="Rectangle 5">
            <a:extLst>
              <a:ext uri="{FF2B5EF4-FFF2-40B4-BE49-F238E27FC236}">
                <a16:creationId xmlns:a16="http://schemas.microsoft.com/office/drawing/2014/main" id="{112C1F0C-2EFA-4D58-AE21-BB78E3354EA6}"/>
              </a:ext>
            </a:extLst>
          </p:cNvPr>
          <p:cNvSpPr/>
          <p:nvPr/>
        </p:nvSpPr>
        <p:spPr>
          <a:xfrm>
            <a:off x="5823132" y="2590800"/>
            <a:ext cx="1415868"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9127709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a:extLst>
              <a:ext uri="{FF2B5EF4-FFF2-40B4-BE49-F238E27FC236}">
                <a16:creationId xmlns:a16="http://schemas.microsoft.com/office/drawing/2014/main" id="{8E449B11-9E00-475E-8E0F-4A3F7E3243DF}"/>
              </a:ext>
            </a:extLst>
          </p:cNvPr>
          <p:cNvSpPr>
            <a:spLocks noChangeArrowheads="1"/>
          </p:cNvSpPr>
          <p:nvPr/>
        </p:nvSpPr>
        <p:spPr bwMode="auto">
          <a:xfrm>
            <a:off x="3505200" y="1066800"/>
            <a:ext cx="4572000" cy="4800600"/>
          </a:xfrm>
          <a:prstGeom prst="ellipse">
            <a:avLst/>
          </a:prstGeom>
          <a:solidFill>
            <a:schemeClr val="bg1"/>
          </a:solidFill>
          <a:ln w="9525">
            <a:solidFill>
              <a:schemeClr val="tx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p>
        </p:txBody>
      </p:sp>
      <p:sp>
        <p:nvSpPr>
          <p:cNvPr id="14343" name="Rectangle 8">
            <a:extLst>
              <a:ext uri="{FF2B5EF4-FFF2-40B4-BE49-F238E27FC236}">
                <a16:creationId xmlns:a16="http://schemas.microsoft.com/office/drawing/2014/main" id="{96CCF41B-19DE-4CAC-B5A6-A015800BBCA2}"/>
              </a:ext>
            </a:extLst>
          </p:cNvPr>
          <p:cNvSpPr>
            <a:spLocks noChangeArrowheads="1"/>
          </p:cNvSpPr>
          <p:nvPr/>
        </p:nvSpPr>
        <p:spPr bwMode="auto">
          <a:xfrm>
            <a:off x="3886200" y="2209800"/>
            <a:ext cx="838200" cy="2438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352" name="Slide Number Placeholder 1">
            <a:extLst>
              <a:ext uri="{FF2B5EF4-FFF2-40B4-BE49-F238E27FC236}">
                <a16:creationId xmlns:a16="http://schemas.microsoft.com/office/drawing/2014/main" id="{AF73B723-86C5-4A2C-8664-D0C8E464ADC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0D33F2-BC7D-4C65-9A59-A1E73FE501FB}" type="slidenum">
              <a:rPr lang="en-US" altLang="en-US" sz="1000" smtClean="0"/>
              <a:pPr>
                <a:spcBef>
                  <a:spcPct val="0"/>
                </a:spcBef>
                <a:buClrTx/>
                <a:buSzTx/>
                <a:buFontTx/>
                <a:buNone/>
              </a:pPr>
              <a:t>88</a:t>
            </a:fld>
            <a:endParaRPr lang="en-US" altLang="en-US" sz="1000"/>
          </a:p>
        </p:txBody>
      </p:sp>
      <p:sp>
        <p:nvSpPr>
          <p:cNvPr id="14339" name="Oval 3">
            <a:extLst>
              <a:ext uri="{FF2B5EF4-FFF2-40B4-BE49-F238E27FC236}">
                <a16:creationId xmlns:a16="http://schemas.microsoft.com/office/drawing/2014/main" id="{87C847FA-E61E-46DF-B40A-BF0D08C914A8}"/>
              </a:ext>
            </a:extLst>
          </p:cNvPr>
          <p:cNvSpPr>
            <a:spLocks noChangeArrowheads="1"/>
          </p:cNvSpPr>
          <p:nvPr/>
        </p:nvSpPr>
        <p:spPr bwMode="auto">
          <a:xfrm>
            <a:off x="4191000" y="1524000"/>
            <a:ext cx="4191000" cy="3886200"/>
          </a:xfrm>
          <a:prstGeom prst="ellipse">
            <a:avLst/>
          </a:prstGeom>
          <a:solidFill>
            <a:schemeClr val="bg1"/>
          </a:solidFill>
          <a:ln w="9525">
            <a:solidFill>
              <a:schemeClr val="tx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dirty="0"/>
          </a:p>
        </p:txBody>
      </p:sp>
      <p:sp>
        <p:nvSpPr>
          <p:cNvPr id="14340" name="Rectangle 4">
            <a:extLst>
              <a:ext uri="{FF2B5EF4-FFF2-40B4-BE49-F238E27FC236}">
                <a16:creationId xmlns:a16="http://schemas.microsoft.com/office/drawing/2014/main" id="{9F57ECBA-52E5-48F8-A6A5-C5EBD918ADC4}"/>
              </a:ext>
            </a:extLst>
          </p:cNvPr>
          <p:cNvSpPr>
            <a:spLocks noChangeArrowheads="1"/>
          </p:cNvSpPr>
          <p:nvPr/>
        </p:nvSpPr>
        <p:spPr bwMode="auto">
          <a:xfrm>
            <a:off x="5638800" y="457200"/>
            <a:ext cx="2209795" cy="563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dirty="0"/>
          </a:p>
        </p:txBody>
      </p:sp>
      <p:cxnSp>
        <p:nvCxnSpPr>
          <p:cNvPr id="3" name="Straight Connector 2">
            <a:extLst>
              <a:ext uri="{FF2B5EF4-FFF2-40B4-BE49-F238E27FC236}">
                <a16:creationId xmlns:a16="http://schemas.microsoft.com/office/drawing/2014/main" id="{215AAC60-585D-4EC6-B9BA-7F15EE4E4779}"/>
              </a:ext>
            </a:extLst>
          </p:cNvPr>
          <p:cNvCxnSpPr>
            <a:cxnSpLocks/>
          </p:cNvCxnSpPr>
          <p:nvPr/>
        </p:nvCxnSpPr>
        <p:spPr>
          <a:xfrm>
            <a:off x="4648200" y="2209800"/>
            <a:ext cx="0" cy="243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hord 19">
            <a:extLst>
              <a:ext uri="{FF2B5EF4-FFF2-40B4-BE49-F238E27FC236}">
                <a16:creationId xmlns:a16="http://schemas.microsoft.com/office/drawing/2014/main" id="{FEB5AC8D-C4BC-4361-90A7-2B6D548D32EE}"/>
              </a:ext>
            </a:extLst>
          </p:cNvPr>
          <p:cNvSpPr/>
          <p:nvPr/>
        </p:nvSpPr>
        <p:spPr>
          <a:xfrm>
            <a:off x="3506374" y="2232037"/>
            <a:ext cx="684626" cy="2416161"/>
          </a:xfrm>
          <a:prstGeom prst="chord">
            <a:avLst>
              <a:gd name="adj1" fmla="val 5334173"/>
              <a:gd name="adj2" fmla="val 16324565"/>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8">
            <a:extLst>
              <a:ext uri="{FF2B5EF4-FFF2-40B4-BE49-F238E27FC236}">
                <a16:creationId xmlns:a16="http://schemas.microsoft.com/office/drawing/2014/main" id="{44F8E3FA-3C25-4923-BACE-04E6B917A89E}"/>
              </a:ext>
            </a:extLst>
          </p:cNvPr>
          <p:cNvSpPr>
            <a:spLocks noChangeArrowheads="1"/>
          </p:cNvSpPr>
          <p:nvPr/>
        </p:nvSpPr>
        <p:spPr bwMode="auto">
          <a:xfrm>
            <a:off x="3048000" y="2209800"/>
            <a:ext cx="838200" cy="24384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3" name="Oval 22">
            <a:extLst>
              <a:ext uri="{FF2B5EF4-FFF2-40B4-BE49-F238E27FC236}">
                <a16:creationId xmlns:a16="http://schemas.microsoft.com/office/drawing/2014/main" id="{293AB492-657D-44FD-B0E4-7FB0D890AF0D}"/>
              </a:ext>
            </a:extLst>
          </p:cNvPr>
          <p:cNvSpPr/>
          <p:nvPr/>
        </p:nvSpPr>
        <p:spPr>
          <a:xfrm>
            <a:off x="3149600" y="4152900"/>
            <a:ext cx="660400" cy="495300"/>
          </a:xfrm>
          <a:prstGeom prst="ellipse">
            <a:avLst/>
          </a:prstGeom>
          <a:solidFill>
            <a:srgbClr val="CCFF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i="1">
              <a:solidFill>
                <a:schemeClr val="bg1">
                  <a:lumMod val="75000"/>
                </a:schemeClr>
              </a:solidFill>
            </a:endParaRPr>
          </a:p>
        </p:txBody>
      </p:sp>
      <p:sp>
        <p:nvSpPr>
          <p:cNvPr id="24" name="Text Box 11">
            <a:extLst>
              <a:ext uri="{FF2B5EF4-FFF2-40B4-BE49-F238E27FC236}">
                <a16:creationId xmlns:a16="http://schemas.microsoft.com/office/drawing/2014/main" id="{5887B1C9-FA42-445D-B479-F0A3722B9C5C}"/>
              </a:ext>
            </a:extLst>
          </p:cNvPr>
          <p:cNvSpPr txBox="1">
            <a:spLocks noChangeArrowheads="1"/>
          </p:cNvSpPr>
          <p:nvPr/>
        </p:nvSpPr>
        <p:spPr bwMode="auto">
          <a:xfrm>
            <a:off x="3073400" y="4227513"/>
            <a:ext cx="6912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i="1" dirty="0">
                <a:solidFill>
                  <a:schemeClr val="bg1">
                    <a:lumMod val="75000"/>
                  </a:schemeClr>
                </a:solidFill>
              </a:rPr>
              <a:t> +D?</a:t>
            </a:r>
          </a:p>
        </p:txBody>
      </p:sp>
      <p:sp>
        <p:nvSpPr>
          <p:cNvPr id="25" name="Oval 24">
            <a:extLst>
              <a:ext uri="{FF2B5EF4-FFF2-40B4-BE49-F238E27FC236}">
                <a16:creationId xmlns:a16="http://schemas.microsoft.com/office/drawing/2014/main" id="{B3D5E325-0E3F-4920-95AC-443C5C661208}"/>
              </a:ext>
            </a:extLst>
          </p:cNvPr>
          <p:cNvSpPr/>
          <p:nvPr/>
        </p:nvSpPr>
        <p:spPr>
          <a:xfrm>
            <a:off x="3962400" y="4152901"/>
            <a:ext cx="609600" cy="495300"/>
          </a:xfrm>
          <a:prstGeom prst="ellipse">
            <a:avLst/>
          </a:prstGeom>
          <a:solidFill>
            <a:srgbClr val="CCFF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i="1">
              <a:solidFill>
                <a:schemeClr val="bg1">
                  <a:lumMod val="75000"/>
                </a:schemeClr>
              </a:solidFill>
            </a:endParaRPr>
          </a:p>
        </p:txBody>
      </p:sp>
      <p:sp>
        <p:nvSpPr>
          <p:cNvPr id="26" name="Text Box 12">
            <a:extLst>
              <a:ext uri="{FF2B5EF4-FFF2-40B4-BE49-F238E27FC236}">
                <a16:creationId xmlns:a16="http://schemas.microsoft.com/office/drawing/2014/main" id="{13BF5177-3670-4529-8742-09D0E91FF25B}"/>
              </a:ext>
            </a:extLst>
          </p:cNvPr>
          <p:cNvSpPr txBox="1">
            <a:spLocks noChangeArrowheads="1"/>
          </p:cNvSpPr>
          <p:nvPr/>
        </p:nvSpPr>
        <p:spPr bwMode="auto">
          <a:xfrm>
            <a:off x="3962400" y="4205288"/>
            <a:ext cx="569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i="1" dirty="0">
                <a:solidFill>
                  <a:schemeClr val="bg1">
                    <a:lumMod val="75000"/>
                  </a:schemeClr>
                </a:solidFill>
              </a:rPr>
              <a:t>-D?</a:t>
            </a:r>
          </a:p>
        </p:txBody>
      </p:sp>
      <p:sp>
        <p:nvSpPr>
          <p:cNvPr id="28" name="Line 14">
            <a:extLst>
              <a:ext uri="{FF2B5EF4-FFF2-40B4-BE49-F238E27FC236}">
                <a16:creationId xmlns:a16="http://schemas.microsoft.com/office/drawing/2014/main" id="{F5B6E57A-21C4-4320-9C5D-98FB5CE63DD0}"/>
              </a:ext>
            </a:extLst>
          </p:cNvPr>
          <p:cNvSpPr>
            <a:spLocks noChangeShapeType="1"/>
          </p:cNvSpPr>
          <p:nvPr/>
        </p:nvSpPr>
        <p:spPr bwMode="auto">
          <a:xfrm>
            <a:off x="2819400" y="4724400"/>
            <a:ext cx="0" cy="38100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1">
              <a:solidFill>
                <a:schemeClr val="bg1">
                  <a:lumMod val="75000"/>
                </a:schemeClr>
              </a:solidFill>
            </a:endParaRPr>
          </a:p>
        </p:txBody>
      </p:sp>
      <p:sp>
        <p:nvSpPr>
          <p:cNvPr id="29" name="Line 15">
            <a:extLst>
              <a:ext uri="{FF2B5EF4-FFF2-40B4-BE49-F238E27FC236}">
                <a16:creationId xmlns:a16="http://schemas.microsoft.com/office/drawing/2014/main" id="{E90557A8-9D06-417A-A12E-339E22DE3494}"/>
              </a:ext>
            </a:extLst>
          </p:cNvPr>
          <p:cNvSpPr>
            <a:spLocks noChangeShapeType="1"/>
          </p:cNvSpPr>
          <p:nvPr/>
        </p:nvSpPr>
        <p:spPr bwMode="auto">
          <a:xfrm>
            <a:off x="5029200" y="4724400"/>
            <a:ext cx="0" cy="38100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1">
              <a:solidFill>
                <a:schemeClr val="bg1">
                  <a:lumMod val="75000"/>
                </a:schemeClr>
              </a:solidFill>
            </a:endParaRPr>
          </a:p>
        </p:txBody>
      </p:sp>
      <p:sp>
        <p:nvSpPr>
          <p:cNvPr id="30" name="Line 16">
            <a:extLst>
              <a:ext uri="{FF2B5EF4-FFF2-40B4-BE49-F238E27FC236}">
                <a16:creationId xmlns:a16="http://schemas.microsoft.com/office/drawing/2014/main" id="{902298F7-02EC-4BCA-9FFC-A01F7B7B7213}"/>
              </a:ext>
            </a:extLst>
          </p:cNvPr>
          <p:cNvSpPr>
            <a:spLocks noChangeShapeType="1"/>
          </p:cNvSpPr>
          <p:nvPr/>
        </p:nvSpPr>
        <p:spPr bwMode="auto">
          <a:xfrm>
            <a:off x="2819400" y="5105400"/>
            <a:ext cx="2209800" cy="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1">
              <a:solidFill>
                <a:schemeClr val="bg1">
                  <a:lumMod val="75000"/>
                </a:schemeClr>
              </a:solidFill>
            </a:endParaRPr>
          </a:p>
        </p:txBody>
      </p:sp>
      <p:sp>
        <p:nvSpPr>
          <p:cNvPr id="31" name="Oval 30">
            <a:extLst>
              <a:ext uri="{FF2B5EF4-FFF2-40B4-BE49-F238E27FC236}">
                <a16:creationId xmlns:a16="http://schemas.microsoft.com/office/drawing/2014/main" id="{6E8F49FD-D700-467A-A96A-5F0351F8279D}"/>
              </a:ext>
            </a:extLst>
          </p:cNvPr>
          <p:cNvSpPr/>
          <p:nvPr/>
        </p:nvSpPr>
        <p:spPr>
          <a:xfrm>
            <a:off x="3352800" y="4648200"/>
            <a:ext cx="1144588" cy="457200"/>
          </a:xfrm>
          <a:prstGeom prst="ellipse">
            <a:avLst/>
          </a:prstGeom>
          <a:solidFill>
            <a:srgbClr val="CCFF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i="1">
              <a:solidFill>
                <a:schemeClr val="bg1">
                  <a:lumMod val="75000"/>
                </a:schemeClr>
              </a:solidFill>
            </a:endParaRPr>
          </a:p>
        </p:txBody>
      </p:sp>
      <p:sp>
        <p:nvSpPr>
          <p:cNvPr id="2" name="Rectangle 1">
            <a:extLst>
              <a:ext uri="{FF2B5EF4-FFF2-40B4-BE49-F238E27FC236}">
                <a16:creationId xmlns:a16="http://schemas.microsoft.com/office/drawing/2014/main" id="{A3A5FAFE-4832-4F0C-814C-9EF5896A14DB}"/>
              </a:ext>
            </a:extLst>
          </p:cNvPr>
          <p:cNvSpPr/>
          <p:nvPr/>
        </p:nvSpPr>
        <p:spPr>
          <a:xfrm>
            <a:off x="7391400" y="1855197"/>
            <a:ext cx="1217612" cy="2971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Text Box 13">
            <a:extLst>
              <a:ext uri="{FF2B5EF4-FFF2-40B4-BE49-F238E27FC236}">
                <a16:creationId xmlns:a16="http://schemas.microsoft.com/office/drawing/2014/main" id="{6665E218-400C-4AFA-9939-F49C65A71DB9}"/>
              </a:ext>
            </a:extLst>
          </p:cNvPr>
          <p:cNvSpPr txBox="1">
            <a:spLocks noChangeArrowheads="1"/>
          </p:cNvSpPr>
          <p:nvPr/>
        </p:nvSpPr>
        <p:spPr bwMode="auto">
          <a:xfrm>
            <a:off x="3421063" y="4648200"/>
            <a:ext cx="8595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i="1" dirty="0">
                <a:solidFill>
                  <a:schemeClr val="bg1">
                    <a:lumMod val="75000"/>
                  </a:schemeClr>
                </a:solidFill>
              </a:rPr>
              <a:t> +D?</a:t>
            </a:r>
          </a:p>
        </p:txBody>
      </p:sp>
      <p:sp>
        <p:nvSpPr>
          <p:cNvPr id="21" name="Rectangle 2">
            <a:extLst>
              <a:ext uri="{FF2B5EF4-FFF2-40B4-BE49-F238E27FC236}">
                <a16:creationId xmlns:a16="http://schemas.microsoft.com/office/drawing/2014/main" id="{4AD53666-28C1-4849-96C3-7B9177475E0D}"/>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32" name="TextBox 31">
            <a:extLst>
              <a:ext uri="{FF2B5EF4-FFF2-40B4-BE49-F238E27FC236}">
                <a16:creationId xmlns:a16="http://schemas.microsoft.com/office/drawing/2014/main" id="{E3BAD71A-20BE-4BDD-AA67-F4E42F9C0901}"/>
              </a:ext>
            </a:extLst>
          </p:cNvPr>
          <p:cNvSpPr txBox="1"/>
          <p:nvPr/>
        </p:nvSpPr>
        <p:spPr>
          <a:xfrm>
            <a:off x="457200" y="2311464"/>
            <a:ext cx="8109132" cy="1569660"/>
          </a:xfrm>
          <a:prstGeom prst="rect">
            <a:avLst/>
          </a:prstGeom>
          <a:solidFill>
            <a:schemeClr val="accent5">
              <a:lumMod val="60000"/>
              <a:lumOff val="40000"/>
            </a:schemeClr>
          </a:solidFill>
        </p:spPr>
        <p:txBody>
          <a:bodyPr wrap="square" rtlCol="0">
            <a:spAutoFit/>
          </a:bodyPr>
          <a:lstStyle/>
          <a:p>
            <a:r>
              <a:rPr lang="en-US" sz="1600" dirty="0">
                <a:solidFill>
                  <a:srgbClr val="0000FF"/>
                </a:solidFill>
              </a:rPr>
              <a:t>In addition to determining corneal power, pre-op corneal mapping is employed to </a:t>
            </a:r>
            <a:r>
              <a:rPr lang="en-US" altLang="en-US" sz="1600" kern="0" dirty="0">
                <a:solidFill>
                  <a:srgbClr val="0000FF"/>
                </a:solidFill>
              </a:rPr>
              <a:t>determine whether a prospective keratorefractive </a:t>
            </a:r>
            <a:r>
              <a:rPr lang="en-US" altLang="en-US" sz="1600" kern="0" dirty="0" err="1">
                <a:solidFill>
                  <a:srgbClr val="0000FF"/>
                </a:solidFill>
              </a:rPr>
              <a:t>pt</a:t>
            </a:r>
            <a:r>
              <a:rPr lang="en-US" altLang="en-US" sz="1600" kern="0" dirty="0">
                <a:solidFill>
                  <a:srgbClr val="0000FF"/>
                </a:solidFill>
              </a:rPr>
              <a:t> has a  </a:t>
            </a:r>
            <a:r>
              <a:rPr lang="en-US" altLang="en-US" sz="1600" i="1" kern="0" dirty="0">
                <a:solidFill>
                  <a:srgbClr val="0000FF"/>
                </a:solidFill>
              </a:rPr>
              <a:t>corneal ectasia </a:t>
            </a:r>
            <a:r>
              <a:rPr lang="en-US" altLang="en-US" sz="1600" kern="0" dirty="0">
                <a:solidFill>
                  <a:srgbClr val="0000FF"/>
                </a:solidFill>
              </a:rPr>
              <a:t>. </a:t>
            </a:r>
            <a:r>
              <a:rPr lang="en-US" altLang="en-US" sz="1600" kern="0" dirty="0">
                <a:solidFill>
                  <a:schemeClr val="accent5">
                    <a:lumMod val="60000"/>
                    <a:lumOff val="40000"/>
                  </a:schemeClr>
                </a:solidFill>
              </a:rPr>
              <a:t>An ectasia is a </a:t>
            </a:r>
            <a:r>
              <a:rPr lang="en-US" sz="1600" dirty="0">
                <a:solidFill>
                  <a:schemeClr val="accent5">
                    <a:lumMod val="60000"/>
                    <a:lumOff val="40000"/>
                  </a:schemeClr>
                </a:solidFill>
              </a:rPr>
              <a:t>noninflammatory condition characterized by progressive corneal thinning, the end result of which is corneal warpage. Pre-existing ectasia is a strong contraindication to many elective keratorefractive procedures, </a:t>
            </a:r>
            <a:r>
              <a:rPr lang="en-US" sz="1600" dirty="0" err="1">
                <a:solidFill>
                  <a:schemeClr val="accent5">
                    <a:lumMod val="60000"/>
                    <a:lumOff val="40000"/>
                  </a:schemeClr>
                </a:solidFill>
              </a:rPr>
              <a:t>eg</a:t>
            </a:r>
            <a:r>
              <a:rPr lang="en-US" sz="1600" dirty="0">
                <a:solidFill>
                  <a:schemeClr val="accent5">
                    <a:lumMod val="60000"/>
                    <a:lumOff val="40000"/>
                  </a:schemeClr>
                </a:solidFill>
              </a:rPr>
              <a:t>, LASIK. The two most common ectasias are  </a:t>
            </a:r>
            <a:r>
              <a:rPr lang="en-US" sz="1600" b="1" dirty="0">
                <a:solidFill>
                  <a:schemeClr val="accent5">
                    <a:lumMod val="60000"/>
                    <a:lumOff val="40000"/>
                  </a:schemeClr>
                </a:solidFill>
              </a:rPr>
              <a:t>keratoconus</a:t>
            </a:r>
            <a:r>
              <a:rPr lang="en-US" sz="1600" dirty="0">
                <a:solidFill>
                  <a:schemeClr val="accent5">
                    <a:lumMod val="60000"/>
                    <a:lumOff val="40000"/>
                  </a:schemeClr>
                </a:solidFill>
              </a:rPr>
              <a:t> (KCN)  and  </a:t>
            </a:r>
            <a:r>
              <a:rPr lang="en-US" sz="1600" b="1" dirty="0">
                <a:solidFill>
                  <a:schemeClr val="accent5">
                    <a:lumMod val="60000"/>
                    <a:lumOff val="40000"/>
                  </a:schemeClr>
                </a:solidFill>
              </a:rPr>
              <a:t>pellucid marginal degeneration </a:t>
            </a:r>
            <a:r>
              <a:rPr lang="en-US" sz="1600" dirty="0">
                <a:solidFill>
                  <a:schemeClr val="accent5">
                    <a:lumMod val="60000"/>
                    <a:lumOff val="40000"/>
                  </a:schemeClr>
                </a:solidFill>
              </a:rPr>
              <a:t>(PMD) .</a:t>
            </a:r>
          </a:p>
        </p:txBody>
      </p:sp>
    </p:spTree>
    <p:extLst>
      <p:ext uri="{BB962C8B-B14F-4D97-AF65-F5344CB8AC3E}">
        <p14:creationId xmlns:p14="http://schemas.microsoft.com/office/powerpoint/2010/main" val="37015921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a:extLst>
              <a:ext uri="{FF2B5EF4-FFF2-40B4-BE49-F238E27FC236}">
                <a16:creationId xmlns:a16="http://schemas.microsoft.com/office/drawing/2014/main" id="{8E449B11-9E00-475E-8E0F-4A3F7E3243DF}"/>
              </a:ext>
            </a:extLst>
          </p:cNvPr>
          <p:cNvSpPr>
            <a:spLocks noChangeArrowheads="1"/>
          </p:cNvSpPr>
          <p:nvPr/>
        </p:nvSpPr>
        <p:spPr bwMode="auto">
          <a:xfrm>
            <a:off x="3505200" y="1066800"/>
            <a:ext cx="4572000" cy="4800600"/>
          </a:xfrm>
          <a:prstGeom prst="ellipse">
            <a:avLst/>
          </a:prstGeom>
          <a:solidFill>
            <a:schemeClr val="bg1"/>
          </a:solidFill>
          <a:ln w="9525">
            <a:solidFill>
              <a:schemeClr val="tx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p>
        </p:txBody>
      </p:sp>
      <p:sp>
        <p:nvSpPr>
          <p:cNvPr id="14343" name="Rectangle 8">
            <a:extLst>
              <a:ext uri="{FF2B5EF4-FFF2-40B4-BE49-F238E27FC236}">
                <a16:creationId xmlns:a16="http://schemas.microsoft.com/office/drawing/2014/main" id="{96CCF41B-19DE-4CAC-B5A6-A015800BBCA2}"/>
              </a:ext>
            </a:extLst>
          </p:cNvPr>
          <p:cNvSpPr>
            <a:spLocks noChangeArrowheads="1"/>
          </p:cNvSpPr>
          <p:nvPr/>
        </p:nvSpPr>
        <p:spPr bwMode="auto">
          <a:xfrm>
            <a:off x="3886200" y="2209800"/>
            <a:ext cx="838200" cy="2438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352" name="Slide Number Placeholder 1">
            <a:extLst>
              <a:ext uri="{FF2B5EF4-FFF2-40B4-BE49-F238E27FC236}">
                <a16:creationId xmlns:a16="http://schemas.microsoft.com/office/drawing/2014/main" id="{AF73B723-86C5-4A2C-8664-D0C8E464ADC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0D33F2-BC7D-4C65-9A59-A1E73FE501FB}" type="slidenum">
              <a:rPr lang="en-US" altLang="en-US" sz="1000" smtClean="0"/>
              <a:pPr>
                <a:spcBef>
                  <a:spcPct val="0"/>
                </a:spcBef>
                <a:buClrTx/>
                <a:buSzTx/>
                <a:buFontTx/>
                <a:buNone/>
              </a:pPr>
              <a:t>89</a:t>
            </a:fld>
            <a:endParaRPr lang="en-US" altLang="en-US" sz="1000"/>
          </a:p>
        </p:txBody>
      </p:sp>
      <p:sp>
        <p:nvSpPr>
          <p:cNvPr id="14339" name="Oval 3">
            <a:extLst>
              <a:ext uri="{FF2B5EF4-FFF2-40B4-BE49-F238E27FC236}">
                <a16:creationId xmlns:a16="http://schemas.microsoft.com/office/drawing/2014/main" id="{87C847FA-E61E-46DF-B40A-BF0D08C914A8}"/>
              </a:ext>
            </a:extLst>
          </p:cNvPr>
          <p:cNvSpPr>
            <a:spLocks noChangeArrowheads="1"/>
          </p:cNvSpPr>
          <p:nvPr/>
        </p:nvSpPr>
        <p:spPr bwMode="auto">
          <a:xfrm>
            <a:off x="4191000" y="1524000"/>
            <a:ext cx="4191000" cy="3886200"/>
          </a:xfrm>
          <a:prstGeom prst="ellipse">
            <a:avLst/>
          </a:prstGeom>
          <a:solidFill>
            <a:schemeClr val="bg1"/>
          </a:solidFill>
          <a:ln w="9525">
            <a:solidFill>
              <a:schemeClr val="tx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dirty="0"/>
          </a:p>
        </p:txBody>
      </p:sp>
      <p:sp>
        <p:nvSpPr>
          <p:cNvPr id="14340" name="Rectangle 4">
            <a:extLst>
              <a:ext uri="{FF2B5EF4-FFF2-40B4-BE49-F238E27FC236}">
                <a16:creationId xmlns:a16="http://schemas.microsoft.com/office/drawing/2014/main" id="{9F57ECBA-52E5-48F8-A6A5-C5EBD918ADC4}"/>
              </a:ext>
            </a:extLst>
          </p:cNvPr>
          <p:cNvSpPr>
            <a:spLocks noChangeArrowheads="1"/>
          </p:cNvSpPr>
          <p:nvPr/>
        </p:nvSpPr>
        <p:spPr bwMode="auto">
          <a:xfrm>
            <a:off x="5638800" y="457200"/>
            <a:ext cx="2209795" cy="563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dirty="0"/>
          </a:p>
        </p:txBody>
      </p:sp>
      <p:cxnSp>
        <p:nvCxnSpPr>
          <p:cNvPr id="3" name="Straight Connector 2">
            <a:extLst>
              <a:ext uri="{FF2B5EF4-FFF2-40B4-BE49-F238E27FC236}">
                <a16:creationId xmlns:a16="http://schemas.microsoft.com/office/drawing/2014/main" id="{215AAC60-585D-4EC6-B9BA-7F15EE4E4779}"/>
              </a:ext>
            </a:extLst>
          </p:cNvPr>
          <p:cNvCxnSpPr>
            <a:cxnSpLocks/>
          </p:cNvCxnSpPr>
          <p:nvPr/>
        </p:nvCxnSpPr>
        <p:spPr>
          <a:xfrm>
            <a:off x="4648200" y="2209800"/>
            <a:ext cx="0" cy="243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hord 19">
            <a:extLst>
              <a:ext uri="{FF2B5EF4-FFF2-40B4-BE49-F238E27FC236}">
                <a16:creationId xmlns:a16="http://schemas.microsoft.com/office/drawing/2014/main" id="{FEB5AC8D-C4BC-4361-90A7-2B6D548D32EE}"/>
              </a:ext>
            </a:extLst>
          </p:cNvPr>
          <p:cNvSpPr/>
          <p:nvPr/>
        </p:nvSpPr>
        <p:spPr>
          <a:xfrm>
            <a:off x="3506374" y="2232037"/>
            <a:ext cx="684626" cy="2416161"/>
          </a:xfrm>
          <a:prstGeom prst="chord">
            <a:avLst>
              <a:gd name="adj1" fmla="val 5334173"/>
              <a:gd name="adj2" fmla="val 16324565"/>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8">
            <a:extLst>
              <a:ext uri="{FF2B5EF4-FFF2-40B4-BE49-F238E27FC236}">
                <a16:creationId xmlns:a16="http://schemas.microsoft.com/office/drawing/2014/main" id="{44F8E3FA-3C25-4923-BACE-04E6B917A89E}"/>
              </a:ext>
            </a:extLst>
          </p:cNvPr>
          <p:cNvSpPr>
            <a:spLocks noChangeArrowheads="1"/>
          </p:cNvSpPr>
          <p:nvPr/>
        </p:nvSpPr>
        <p:spPr bwMode="auto">
          <a:xfrm>
            <a:off x="3048000" y="2209800"/>
            <a:ext cx="838200" cy="24384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3" name="Oval 22">
            <a:extLst>
              <a:ext uri="{FF2B5EF4-FFF2-40B4-BE49-F238E27FC236}">
                <a16:creationId xmlns:a16="http://schemas.microsoft.com/office/drawing/2014/main" id="{293AB492-657D-44FD-B0E4-7FB0D890AF0D}"/>
              </a:ext>
            </a:extLst>
          </p:cNvPr>
          <p:cNvSpPr/>
          <p:nvPr/>
        </p:nvSpPr>
        <p:spPr>
          <a:xfrm>
            <a:off x="3149600" y="4152900"/>
            <a:ext cx="660400" cy="495300"/>
          </a:xfrm>
          <a:prstGeom prst="ellipse">
            <a:avLst/>
          </a:prstGeom>
          <a:solidFill>
            <a:srgbClr val="CCFF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i="1">
              <a:solidFill>
                <a:schemeClr val="bg1">
                  <a:lumMod val="75000"/>
                </a:schemeClr>
              </a:solidFill>
            </a:endParaRPr>
          </a:p>
        </p:txBody>
      </p:sp>
      <p:sp>
        <p:nvSpPr>
          <p:cNvPr id="24" name="Text Box 11">
            <a:extLst>
              <a:ext uri="{FF2B5EF4-FFF2-40B4-BE49-F238E27FC236}">
                <a16:creationId xmlns:a16="http://schemas.microsoft.com/office/drawing/2014/main" id="{5887B1C9-FA42-445D-B479-F0A3722B9C5C}"/>
              </a:ext>
            </a:extLst>
          </p:cNvPr>
          <p:cNvSpPr txBox="1">
            <a:spLocks noChangeArrowheads="1"/>
          </p:cNvSpPr>
          <p:nvPr/>
        </p:nvSpPr>
        <p:spPr bwMode="auto">
          <a:xfrm>
            <a:off x="3073400" y="4227513"/>
            <a:ext cx="6912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i="1" dirty="0">
                <a:solidFill>
                  <a:schemeClr val="bg1">
                    <a:lumMod val="75000"/>
                  </a:schemeClr>
                </a:solidFill>
              </a:rPr>
              <a:t> +D?</a:t>
            </a:r>
          </a:p>
        </p:txBody>
      </p:sp>
      <p:sp>
        <p:nvSpPr>
          <p:cNvPr id="25" name="Oval 24">
            <a:extLst>
              <a:ext uri="{FF2B5EF4-FFF2-40B4-BE49-F238E27FC236}">
                <a16:creationId xmlns:a16="http://schemas.microsoft.com/office/drawing/2014/main" id="{B3D5E325-0E3F-4920-95AC-443C5C661208}"/>
              </a:ext>
            </a:extLst>
          </p:cNvPr>
          <p:cNvSpPr/>
          <p:nvPr/>
        </p:nvSpPr>
        <p:spPr>
          <a:xfrm>
            <a:off x="3962400" y="4152901"/>
            <a:ext cx="609600" cy="495300"/>
          </a:xfrm>
          <a:prstGeom prst="ellipse">
            <a:avLst/>
          </a:prstGeom>
          <a:solidFill>
            <a:srgbClr val="CCFF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i="1">
              <a:solidFill>
                <a:schemeClr val="bg1">
                  <a:lumMod val="75000"/>
                </a:schemeClr>
              </a:solidFill>
            </a:endParaRPr>
          </a:p>
        </p:txBody>
      </p:sp>
      <p:sp>
        <p:nvSpPr>
          <p:cNvPr id="26" name="Text Box 12">
            <a:extLst>
              <a:ext uri="{FF2B5EF4-FFF2-40B4-BE49-F238E27FC236}">
                <a16:creationId xmlns:a16="http://schemas.microsoft.com/office/drawing/2014/main" id="{13BF5177-3670-4529-8742-09D0E91FF25B}"/>
              </a:ext>
            </a:extLst>
          </p:cNvPr>
          <p:cNvSpPr txBox="1">
            <a:spLocks noChangeArrowheads="1"/>
          </p:cNvSpPr>
          <p:nvPr/>
        </p:nvSpPr>
        <p:spPr bwMode="auto">
          <a:xfrm>
            <a:off x="3962400" y="4205288"/>
            <a:ext cx="569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i="1" dirty="0">
                <a:solidFill>
                  <a:schemeClr val="bg1">
                    <a:lumMod val="75000"/>
                  </a:schemeClr>
                </a:solidFill>
              </a:rPr>
              <a:t>-D?</a:t>
            </a:r>
          </a:p>
        </p:txBody>
      </p:sp>
      <p:sp>
        <p:nvSpPr>
          <p:cNvPr id="28" name="Line 14">
            <a:extLst>
              <a:ext uri="{FF2B5EF4-FFF2-40B4-BE49-F238E27FC236}">
                <a16:creationId xmlns:a16="http://schemas.microsoft.com/office/drawing/2014/main" id="{F5B6E57A-21C4-4320-9C5D-98FB5CE63DD0}"/>
              </a:ext>
            </a:extLst>
          </p:cNvPr>
          <p:cNvSpPr>
            <a:spLocks noChangeShapeType="1"/>
          </p:cNvSpPr>
          <p:nvPr/>
        </p:nvSpPr>
        <p:spPr bwMode="auto">
          <a:xfrm>
            <a:off x="2819400" y="4724400"/>
            <a:ext cx="0" cy="38100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1">
              <a:solidFill>
                <a:schemeClr val="bg1">
                  <a:lumMod val="75000"/>
                </a:schemeClr>
              </a:solidFill>
            </a:endParaRPr>
          </a:p>
        </p:txBody>
      </p:sp>
      <p:sp>
        <p:nvSpPr>
          <p:cNvPr id="29" name="Line 15">
            <a:extLst>
              <a:ext uri="{FF2B5EF4-FFF2-40B4-BE49-F238E27FC236}">
                <a16:creationId xmlns:a16="http://schemas.microsoft.com/office/drawing/2014/main" id="{E90557A8-9D06-417A-A12E-339E22DE3494}"/>
              </a:ext>
            </a:extLst>
          </p:cNvPr>
          <p:cNvSpPr>
            <a:spLocks noChangeShapeType="1"/>
          </p:cNvSpPr>
          <p:nvPr/>
        </p:nvSpPr>
        <p:spPr bwMode="auto">
          <a:xfrm>
            <a:off x="5029200" y="4724400"/>
            <a:ext cx="0" cy="38100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1">
              <a:solidFill>
                <a:schemeClr val="bg1">
                  <a:lumMod val="75000"/>
                </a:schemeClr>
              </a:solidFill>
            </a:endParaRPr>
          </a:p>
        </p:txBody>
      </p:sp>
      <p:sp>
        <p:nvSpPr>
          <p:cNvPr id="30" name="Line 16">
            <a:extLst>
              <a:ext uri="{FF2B5EF4-FFF2-40B4-BE49-F238E27FC236}">
                <a16:creationId xmlns:a16="http://schemas.microsoft.com/office/drawing/2014/main" id="{902298F7-02EC-4BCA-9FFC-A01F7B7B7213}"/>
              </a:ext>
            </a:extLst>
          </p:cNvPr>
          <p:cNvSpPr>
            <a:spLocks noChangeShapeType="1"/>
          </p:cNvSpPr>
          <p:nvPr/>
        </p:nvSpPr>
        <p:spPr bwMode="auto">
          <a:xfrm>
            <a:off x="2819400" y="5105400"/>
            <a:ext cx="2209800" cy="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1">
              <a:solidFill>
                <a:schemeClr val="bg1">
                  <a:lumMod val="75000"/>
                </a:schemeClr>
              </a:solidFill>
            </a:endParaRPr>
          </a:p>
        </p:txBody>
      </p:sp>
      <p:sp>
        <p:nvSpPr>
          <p:cNvPr id="31" name="Oval 30">
            <a:extLst>
              <a:ext uri="{FF2B5EF4-FFF2-40B4-BE49-F238E27FC236}">
                <a16:creationId xmlns:a16="http://schemas.microsoft.com/office/drawing/2014/main" id="{6E8F49FD-D700-467A-A96A-5F0351F8279D}"/>
              </a:ext>
            </a:extLst>
          </p:cNvPr>
          <p:cNvSpPr/>
          <p:nvPr/>
        </p:nvSpPr>
        <p:spPr>
          <a:xfrm>
            <a:off x="3352800" y="4648200"/>
            <a:ext cx="1144588" cy="457200"/>
          </a:xfrm>
          <a:prstGeom prst="ellipse">
            <a:avLst/>
          </a:prstGeom>
          <a:solidFill>
            <a:srgbClr val="CCFF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i="1">
              <a:solidFill>
                <a:schemeClr val="bg1">
                  <a:lumMod val="75000"/>
                </a:schemeClr>
              </a:solidFill>
            </a:endParaRPr>
          </a:p>
        </p:txBody>
      </p:sp>
      <p:sp>
        <p:nvSpPr>
          <p:cNvPr id="2" name="Rectangle 1">
            <a:extLst>
              <a:ext uri="{FF2B5EF4-FFF2-40B4-BE49-F238E27FC236}">
                <a16:creationId xmlns:a16="http://schemas.microsoft.com/office/drawing/2014/main" id="{A3A5FAFE-4832-4F0C-814C-9EF5896A14DB}"/>
              </a:ext>
            </a:extLst>
          </p:cNvPr>
          <p:cNvSpPr/>
          <p:nvPr/>
        </p:nvSpPr>
        <p:spPr>
          <a:xfrm>
            <a:off x="7391400" y="1855197"/>
            <a:ext cx="1217612" cy="2971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Text Box 13">
            <a:extLst>
              <a:ext uri="{FF2B5EF4-FFF2-40B4-BE49-F238E27FC236}">
                <a16:creationId xmlns:a16="http://schemas.microsoft.com/office/drawing/2014/main" id="{6665E218-400C-4AFA-9939-F49C65A71DB9}"/>
              </a:ext>
            </a:extLst>
          </p:cNvPr>
          <p:cNvSpPr txBox="1">
            <a:spLocks noChangeArrowheads="1"/>
          </p:cNvSpPr>
          <p:nvPr/>
        </p:nvSpPr>
        <p:spPr bwMode="auto">
          <a:xfrm>
            <a:off x="3421063" y="4648200"/>
            <a:ext cx="8595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i="1" dirty="0">
                <a:solidFill>
                  <a:schemeClr val="bg1">
                    <a:lumMod val="75000"/>
                  </a:schemeClr>
                </a:solidFill>
              </a:rPr>
              <a:t> +D?</a:t>
            </a:r>
          </a:p>
        </p:txBody>
      </p:sp>
      <p:sp>
        <p:nvSpPr>
          <p:cNvPr id="21" name="Rectangle 2">
            <a:extLst>
              <a:ext uri="{FF2B5EF4-FFF2-40B4-BE49-F238E27FC236}">
                <a16:creationId xmlns:a16="http://schemas.microsoft.com/office/drawing/2014/main" id="{7BD388BF-86ED-40E3-9798-27CCC4B94C4A}"/>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33" name="TextBox 32">
            <a:extLst>
              <a:ext uri="{FF2B5EF4-FFF2-40B4-BE49-F238E27FC236}">
                <a16:creationId xmlns:a16="http://schemas.microsoft.com/office/drawing/2014/main" id="{56FD71CF-0D72-43B0-B1B7-6B6D4192AFF4}"/>
              </a:ext>
            </a:extLst>
          </p:cNvPr>
          <p:cNvSpPr txBox="1"/>
          <p:nvPr/>
        </p:nvSpPr>
        <p:spPr>
          <a:xfrm>
            <a:off x="457200" y="2311464"/>
            <a:ext cx="8109132" cy="1569660"/>
          </a:xfrm>
          <a:prstGeom prst="rect">
            <a:avLst/>
          </a:prstGeom>
          <a:solidFill>
            <a:schemeClr val="accent5">
              <a:lumMod val="60000"/>
              <a:lumOff val="40000"/>
            </a:schemeClr>
          </a:solidFill>
        </p:spPr>
        <p:txBody>
          <a:bodyPr wrap="square" rtlCol="0">
            <a:spAutoFit/>
          </a:bodyPr>
          <a:lstStyle/>
          <a:p>
            <a:r>
              <a:rPr lang="en-US" sz="1600" dirty="0">
                <a:solidFill>
                  <a:srgbClr val="0000FF"/>
                </a:solidFill>
              </a:rPr>
              <a:t>In addition to determining corneal power, pre-op corneal mapping is employed to </a:t>
            </a:r>
            <a:r>
              <a:rPr lang="en-US" altLang="en-US" sz="1600" kern="0" dirty="0">
                <a:solidFill>
                  <a:srgbClr val="0000FF"/>
                </a:solidFill>
              </a:rPr>
              <a:t>determine whether a prospective keratorefractive </a:t>
            </a:r>
            <a:r>
              <a:rPr lang="en-US" altLang="en-US" sz="1600" kern="0" dirty="0" err="1">
                <a:solidFill>
                  <a:srgbClr val="0000FF"/>
                </a:solidFill>
              </a:rPr>
              <a:t>pt</a:t>
            </a:r>
            <a:r>
              <a:rPr lang="en-US" altLang="en-US" sz="1600" kern="0" dirty="0">
                <a:solidFill>
                  <a:srgbClr val="0000FF"/>
                </a:solidFill>
              </a:rPr>
              <a:t> has a  </a:t>
            </a:r>
            <a:r>
              <a:rPr lang="en-US" altLang="en-US" sz="1600" i="1" kern="0" dirty="0">
                <a:solidFill>
                  <a:srgbClr val="0000FF"/>
                </a:solidFill>
              </a:rPr>
              <a:t>corneal ectasia </a:t>
            </a:r>
            <a:r>
              <a:rPr lang="en-US" altLang="en-US" sz="1600" kern="0" dirty="0">
                <a:solidFill>
                  <a:srgbClr val="0000FF"/>
                </a:solidFill>
              </a:rPr>
              <a:t>. </a:t>
            </a:r>
            <a:r>
              <a:rPr lang="en-US" altLang="en-US" sz="1600" kern="0" dirty="0"/>
              <a:t>An ectasia is a  </a:t>
            </a:r>
            <a:r>
              <a:rPr lang="en-US" sz="1600" dirty="0"/>
              <a:t>noninflammatory  condition characterized by progressive corneal  thinning , the end result of which is corneal  warpage . Pre-existing ectasia is a strong contraindication to many elective keratorefractive procedures, </a:t>
            </a:r>
            <a:r>
              <a:rPr lang="en-US" sz="1600" dirty="0" err="1"/>
              <a:t>eg</a:t>
            </a:r>
            <a:r>
              <a:rPr lang="en-US" sz="1600" dirty="0"/>
              <a:t>, LASIK. </a:t>
            </a:r>
            <a:r>
              <a:rPr lang="en-US" sz="1600" dirty="0">
                <a:solidFill>
                  <a:schemeClr val="accent5">
                    <a:lumMod val="60000"/>
                    <a:lumOff val="40000"/>
                  </a:schemeClr>
                </a:solidFill>
              </a:rPr>
              <a:t>The two most common ectasias are  </a:t>
            </a:r>
            <a:r>
              <a:rPr lang="en-US" sz="1600" b="1" dirty="0">
                <a:solidFill>
                  <a:schemeClr val="accent5">
                    <a:lumMod val="60000"/>
                    <a:lumOff val="40000"/>
                  </a:schemeClr>
                </a:solidFill>
              </a:rPr>
              <a:t>keratoconus</a:t>
            </a:r>
            <a:r>
              <a:rPr lang="en-US" sz="1600" dirty="0">
                <a:solidFill>
                  <a:schemeClr val="accent5">
                    <a:lumMod val="60000"/>
                    <a:lumOff val="40000"/>
                  </a:schemeClr>
                </a:solidFill>
              </a:rPr>
              <a:t> (KCN)  and  </a:t>
            </a:r>
            <a:r>
              <a:rPr lang="en-US" sz="1600" b="1" dirty="0">
                <a:solidFill>
                  <a:schemeClr val="accent5">
                    <a:lumMod val="60000"/>
                    <a:lumOff val="40000"/>
                  </a:schemeClr>
                </a:solidFill>
              </a:rPr>
              <a:t>pellucid marginal degeneration </a:t>
            </a:r>
            <a:r>
              <a:rPr lang="en-US" sz="1600" dirty="0">
                <a:solidFill>
                  <a:schemeClr val="accent5">
                    <a:lumMod val="60000"/>
                    <a:lumOff val="40000"/>
                  </a:schemeClr>
                </a:solidFill>
              </a:rPr>
              <a:t>(PMD) .</a:t>
            </a:r>
          </a:p>
        </p:txBody>
      </p:sp>
      <p:sp>
        <p:nvSpPr>
          <p:cNvPr id="34" name="Rectangle 33">
            <a:extLst>
              <a:ext uri="{FF2B5EF4-FFF2-40B4-BE49-F238E27FC236}">
                <a16:creationId xmlns:a16="http://schemas.microsoft.com/office/drawing/2014/main" id="{2C3D363A-2669-40DA-9D59-A5F9AF962A5F}"/>
              </a:ext>
            </a:extLst>
          </p:cNvPr>
          <p:cNvSpPr/>
          <p:nvPr/>
        </p:nvSpPr>
        <p:spPr>
          <a:xfrm>
            <a:off x="914400" y="2876232"/>
            <a:ext cx="1590989" cy="247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inflammatory vs non-</a:t>
            </a:r>
          </a:p>
        </p:txBody>
      </p:sp>
      <p:sp>
        <p:nvSpPr>
          <p:cNvPr id="35" name="Rectangle 34">
            <a:extLst>
              <a:ext uri="{FF2B5EF4-FFF2-40B4-BE49-F238E27FC236}">
                <a16:creationId xmlns:a16="http://schemas.microsoft.com/office/drawing/2014/main" id="{351BB2D0-C279-491A-9E4F-9FC5A2ADB651}"/>
              </a:ext>
            </a:extLst>
          </p:cNvPr>
          <p:cNvSpPr/>
          <p:nvPr/>
        </p:nvSpPr>
        <p:spPr>
          <a:xfrm>
            <a:off x="6830406" y="2849196"/>
            <a:ext cx="828989" cy="247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bad change 1</a:t>
            </a:r>
          </a:p>
        </p:txBody>
      </p:sp>
      <p:sp>
        <p:nvSpPr>
          <p:cNvPr id="36" name="Rectangle 35">
            <a:extLst>
              <a:ext uri="{FF2B5EF4-FFF2-40B4-BE49-F238E27FC236}">
                <a16:creationId xmlns:a16="http://schemas.microsoft.com/office/drawing/2014/main" id="{3B1E9FF1-0936-48CF-86AA-2047624CDFF7}"/>
              </a:ext>
            </a:extLst>
          </p:cNvPr>
          <p:cNvSpPr/>
          <p:nvPr/>
        </p:nvSpPr>
        <p:spPr>
          <a:xfrm>
            <a:off x="2875903" y="3124200"/>
            <a:ext cx="828989" cy="247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bad change 2</a:t>
            </a:r>
          </a:p>
        </p:txBody>
      </p:sp>
    </p:spTree>
    <p:extLst>
      <p:ext uri="{BB962C8B-B14F-4D97-AF65-F5344CB8AC3E}">
        <p14:creationId xmlns:p14="http://schemas.microsoft.com/office/powerpoint/2010/main" val="3023480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AFBC0A7-FBC1-4667-AC5B-EDB72AC3525E}"/>
              </a:ext>
            </a:extLst>
          </p:cNvPr>
          <p:cNvSpPr/>
          <p:nvPr/>
        </p:nvSpPr>
        <p:spPr>
          <a:xfrm>
            <a:off x="1143000" y="2133600"/>
            <a:ext cx="1828800" cy="381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505003F-930C-468F-BC7A-0E18EB3F2A89}"/>
              </a:ext>
            </a:extLst>
          </p:cNvPr>
          <p:cNvSpPr/>
          <p:nvPr/>
        </p:nvSpPr>
        <p:spPr>
          <a:xfrm>
            <a:off x="4915936" y="2133600"/>
            <a:ext cx="1637264" cy="381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13ADA91-CD05-4ADE-BF89-199311EF9CD9}"/>
              </a:ext>
            </a:extLst>
          </p:cNvPr>
          <p:cNvSpPr/>
          <p:nvPr/>
        </p:nvSpPr>
        <p:spPr>
          <a:xfrm>
            <a:off x="3200400" y="2146300"/>
            <a:ext cx="1219200" cy="381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ECF1DFB-29D2-4384-8846-DD35E5211905}"/>
              </a:ext>
            </a:extLst>
          </p:cNvPr>
          <p:cNvSpPr/>
          <p:nvPr/>
        </p:nvSpPr>
        <p:spPr>
          <a:xfrm>
            <a:off x="5588794" y="2514600"/>
            <a:ext cx="1637264" cy="381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3316" name="Rectangle 4">
            <a:extLst>
              <a:ext uri="{FF2B5EF4-FFF2-40B4-BE49-F238E27FC236}">
                <a16:creationId xmlns:a16="http://schemas.microsoft.com/office/drawing/2014/main" id="{F2A45AD5-04B2-4005-9674-698822A801A6}"/>
              </a:ext>
            </a:extLst>
          </p:cNvPr>
          <p:cNvSpPr>
            <a:spLocks noGrp="1" noChangeArrowheads="1"/>
          </p:cNvSpPr>
          <p:nvPr>
            <p:ph type="body" idx="1"/>
          </p:nvPr>
        </p:nvSpPr>
        <p:spPr>
          <a:xfrm>
            <a:off x="385970" y="1760538"/>
            <a:ext cx="7919830" cy="4411662"/>
          </a:xfrm>
        </p:spPr>
        <p:txBody>
          <a:bodyPr/>
          <a:lstStyle/>
          <a:p>
            <a:pPr eaLnBrk="1" hangingPunct="1">
              <a:lnSpc>
                <a:spcPct val="90000"/>
              </a:lnSpc>
            </a:pPr>
            <a:r>
              <a:rPr lang="en-US" altLang="en-US" sz="2600" dirty="0"/>
              <a:t>The refractive state of an eye—that is, whether it is  </a:t>
            </a:r>
            <a:r>
              <a:rPr lang="en-US" altLang="en-US" sz="2600" dirty="0">
                <a:solidFill>
                  <a:srgbClr val="FF0000"/>
                </a:solidFill>
              </a:rPr>
              <a:t>emmetropic </a:t>
            </a:r>
            <a:r>
              <a:rPr lang="en-US" altLang="en-US" sz="2600" dirty="0"/>
              <a:t>,  </a:t>
            </a:r>
            <a:r>
              <a:rPr lang="en-US" altLang="en-US" sz="2600" dirty="0">
                <a:solidFill>
                  <a:srgbClr val="FF0000"/>
                </a:solidFill>
              </a:rPr>
              <a:t>myopic</a:t>
            </a:r>
            <a:r>
              <a:rPr lang="en-US" altLang="en-US" sz="2600" dirty="0"/>
              <a:t>  or  </a:t>
            </a:r>
            <a:r>
              <a:rPr lang="en-US" altLang="en-US" sz="2600" dirty="0">
                <a:solidFill>
                  <a:srgbClr val="FF0000"/>
                </a:solidFill>
              </a:rPr>
              <a:t>hyperopic</a:t>
            </a:r>
            <a:r>
              <a:rPr lang="en-US" altLang="en-US" sz="2600" dirty="0"/>
              <a:t>—is determined by the location of its  </a:t>
            </a:r>
            <a:r>
              <a:rPr lang="en-US" altLang="en-US" sz="2600" b="1" i="1" dirty="0"/>
              <a:t>far point</a:t>
            </a:r>
          </a:p>
        </p:txBody>
      </p:sp>
      <p:sp>
        <p:nvSpPr>
          <p:cNvPr id="13340" name="Slide Number Placeholder 1">
            <a:extLst>
              <a:ext uri="{FF2B5EF4-FFF2-40B4-BE49-F238E27FC236}">
                <a16:creationId xmlns:a16="http://schemas.microsoft.com/office/drawing/2014/main" id="{AC2AB527-BEAF-4589-BB9E-A0F795E6074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1DA1A81-B25A-4935-BF02-289B46E5E099}" type="slidenum">
              <a:rPr lang="en-US" altLang="en-US" sz="1000"/>
              <a:pPr>
                <a:spcBef>
                  <a:spcPct val="0"/>
                </a:spcBef>
                <a:buClrTx/>
                <a:buSzTx/>
                <a:buFontTx/>
                <a:buNone/>
              </a:pPr>
              <a:t>9</a:t>
            </a:fld>
            <a:endParaRPr lang="en-US" altLang="en-US" sz="1000"/>
          </a:p>
        </p:txBody>
      </p:sp>
      <p:sp>
        <p:nvSpPr>
          <p:cNvPr id="18" name="Rectangle 2">
            <a:extLst>
              <a:ext uri="{FF2B5EF4-FFF2-40B4-BE49-F238E27FC236}">
                <a16:creationId xmlns:a16="http://schemas.microsoft.com/office/drawing/2014/main" id="{F37FA8D7-9E4E-4E0B-AE33-E6D05996353C}"/>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Tree>
    <p:extLst>
      <p:ext uri="{BB962C8B-B14F-4D97-AF65-F5344CB8AC3E}">
        <p14:creationId xmlns:p14="http://schemas.microsoft.com/office/powerpoint/2010/main" val="32678927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a:extLst>
              <a:ext uri="{FF2B5EF4-FFF2-40B4-BE49-F238E27FC236}">
                <a16:creationId xmlns:a16="http://schemas.microsoft.com/office/drawing/2014/main" id="{8E449B11-9E00-475E-8E0F-4A3F7E3243DF}"/>
              </a:ext>
            </a:extLst>
          </p:cNvPr>
          <p:cNvSpPr>
            <a:spLocks noChangeArrowheads="1"/>
          </p:cNvSpPr>
          <p:nvPr/>
        </p:nvSpPr>
        <p:spPr bwMode="auto">
          <a:xfrm>
            <a:off x="3505200" y="1066800"/>
            <a:ext cx="4572000" cy="4800600"/>
          </a:xfrm>
          <a:prstGeom prst="ellipse">
            <a:avLst/>
          </a:prstGeom>
          <a:solidFill>
            <a:schemeClr val="bg1"/>
          </a:solidFill>
          <a:ln w="9525">
            <a:solidFill>
              <a:schemeClr val="tx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p>
        </p:txBody>
      </p:sp>
      <p:sp>
        <p:nvSpPr>
          <p:cNvPr id="14343" name="Rectangle 8">
            <a:extLst>
              <a:ext uri="{FF2B5EF4-FFF2-40B4-BE49-F238E27FC236}">
                <a16:creationId xmlns:a16="http://schemas.microsoft.com/office/drawing/2014/main" id="{96CCF41B-19DE-4CAC-B5A6-A015800BBCA2}"/>
              </a:ext>
            </a:extLst>
          </p:cNvPr>
          <p:cNvSpPr>
            <a:spLocks noChangeArrowheads="1"/>
          </p:cNvSpPr>
          <p:nvPr/>
        </p:nvSpPr>
        <p:spPr bwMode="auto">
          <a:xfrm>
            <a:off x="3886200" y="2209800"/>
            <a:ext cx="838200" cy="2438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352" name="Slide Number Placeholder 1">
            <a:extLst>
              <a:ext uri="{FF2B5EF4-FFF2-40B4-BE49-F238E27FC236}">
                <a16:creationId xmlns:a16="http://schemas.microsoft.com/office/drawing/2014/main" id="{AF73B723-86C5-4A2C-8664-D0C8E464ADC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0D33F2-BC7D-4C65-9A59-A1E73FE501FB}" type="slidenum">
              <a:rPr lang="en-US" altLang="en-US" sz="1000" smtClean="0"/>
              <a:pPr>
                <a:spcBef>
                  <a:spcPct val="0"/>
                </a:spcBef>
                <a:buClrTx/>
                <a:buSzTx/>
                <a:buFontTx/>
                <a:buNone/>
              </a:pPr>
              <a:t>90</a:t>
            </a:fld>
            <a:endParaRPr lang="en-US" altLang="en-US" sz="1000"/>
          </a:p>
        </p:txBody>
      </p:sp>
      <p:sp>
        <p:nvSpPr>
          <p:cNvPr id="14339" name="Oval 3">
            <a:extLst>
              <a:ext uri="{FF2B5EF4-FFF2-40B4-BE49-F238E27FC236}">
                <a16:creationId xmlns:a16="http://schemas.microsoft.com/office/drawing/2014/main" id="{87C847FA-E61E-46DF-B40A-BF0D08C914A8}"/>
              </a:ext>
            </a:extLst>
          </p:cNvPr>
          <p:cNvSpPr>
            <a:spLocks noChangeArrowheads="1"/>
          </p:cNvSpPr>
          <p:nvPr/>
        </p:nvSpPr>
        <p:spPr bwMode="auto">
          <a:xfrm>
            <a:off x="4191000" y="1524000"/>
            <a:ext cx="4191000" cy="3886200"/>
          </a:xfrm>
          <a:prstGeom prst="ellipse">
            <a:avLst/>
          </a:prstGeom>
          <a:solidFill>
            <a:schemeClr val="bg1"/>
          </a:solidFill>
          <a:ln w="9525">
            <a:solidFill>
              <a:schemeClr val="tx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dirty="0"/>
          </a:p>
        </p:txBody>
      </p:sp>
      <p:sp>
        <p:nvSpPr>
          <p:cNvPr id="14340" name="Rectangle 4">
            <a:extLst>
              <a:ext uri="{FF2B5EF4-FFF2-40B4-BE49-F238E27FC236}">
                <a16:creationId xmlns:a16="http://schemas.microsoft.com/office/drawing/2014/main" id="{9F57ECBA-52E5-48F8-A6A5-C5EBD918ADC4}"/>
              </a:ext>
            </a:extLst>
          </p:cNvPr>
          <p:cNvSpPr>
            <a:spLocks noChangeArrowheads="1"/>
          </p:cNvSpPr>
          <p:nvPr/>
        </p:nvSpPr>
        <p:spPr bwMode="auto">
          <a:xfrm>
            <a:off x="5638800" y="457200"/>
            <a:ext cx="2209795" cy="563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dirty="0"/>
          </a:p>
        </p:txBody>
      </p:sp>
      <p:cxnSp>
        <p:nvCxnSpPr>
          <p:cNvPr id="3" name="Straight Connector 2">
            <a:extLst>
              <a:ext uri="{FF2B5EF4-FFF2-40B4-BE49-F238E27FC236}">
                <a16:creationId xmlns:a16="http://schemas.microsoft.com/office/drawing/2014/main" id="{215AAC60-585D-4EC6-B9BA-7F15EE4E4779}"/>
              </a:ext>
            </a:extLst>
          </p:cNvPr>
          <p:cNvCxnSpPr>
            <a:cxnSpLocks/>
          </p:cNvCxnSpPr>
          <p:nvPr/>
        </p:nvCxnSpPr>
        <p:spPr>
          <a:xfrm>
            <a:off x="4648200" y="2209800"/>
            <a:ext cx="0" cy="243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hord 19">
            <a:extLst>
              <a:ext uri="{FF2B5EF4-FFF2-40B4-BE49-F238E27FC236}">
                <a16:creationId xmlns:a16="http://schemas.microsoft.com/office/drawing/2014/main" id="{FEB5AC8D-C4BC-4361-90A7-2B6D548D32EE}"/>
              </a:ext>
            </a:extLst>
          </p:cNvPr>
          <p:cNvSpPr/>
          <p:nvPr/>
        </p:nvSpPr>
        <p:spPr>
          <a:xfrm>
            <a:off x="3506374" y="2232037"/>
            <a:ext cx="684626" cy="2416161"/>
          </a:xfrm>
          <a:prstGeom prst="chord">
            <a:avLst>
              <a:gd name="adj1" fmla="val 5334173"/>
              <a:gd name="adj2" fmla="val 16324565"/>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8">
            <a:extLst>
              <a:ext uri="{FF2B5EF4-FFF2-40B4-BE49-F238E27FC236}">
                <a16:creationId xmlns:a16="http://schemas.microsoft.com/office/drawing/2014/main" id="{44F8E3FA-3C25-4923-BACE-04E6B917A89E}"/>
              </a:ext>
            </a:extLst>
          </p:cNvPr>
          <p:cNvSpPr>
            <a:spLocks noChangeArrowheads="1"/>
          </p:cNvSpPr>
          <p:nvPr/>
        </p:nvSpPr>
        <p:spPr bwMode="auto">
          <a:xfrm>
            <a:off x="3048000" y="2209800"/>
            <a:ext cx="838200" cy="24384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3" name="Oval 22">
            <a:extLst>
              <a:ext uri="{FF2B5EF4-FFF2-40B4-BE49-F238E27FC236}">
                <a16:creationId xmlns:a16="http://schemas.microsoft.com/office/drawing/2014/main" id="{293AB492-657D-44FD-B0E4-7FB0D890AF0D}"/>
              </a:ext>
            </a:extLst>
          </p:cNvPr>
          <p:cNvSpPr/>
          <p:nvPr/>
        </p:nvSpPr>
        <p:spPr>
          <a:xfrm>
            <a:off x="3149600" y="4152900"/>
            <a:ext cx="660400" cy="495300"/>
          </a:xfrm>
          <a:prstGeom prst="ellipse">
            <a:avLst/>
          </a:prstGeom>
          <a:solidFill>
            <a:srgbClr val="CCFF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i="1">
              <a:solidFill>
                <a:schemeClr val="bg1">
                  <a:lumMod val="75000"/>
                </a:schemeClr>
              </a:solidFill>
            </a:endParaRPr>
          </a:p>
        </p:txBody>
      </p:sp>
      <p:sp>
        <p:nvSpPr>
          <p:cNvPr id="24" name="Text Box 11">
            <a:extLst>
              <a:ext uri="{FF2B5EF4-FFF2-40B4-BE49-F238E27FC236}">
                <a16:creationId xmlns:a16="http://schemas.microsoft.com/office/drawing/2014/main" id="{5887B1C9-FA42-445D-B479-F0A3722B9C5C}"/>
              </a:ext>
            </a:extLst>
          </p:cNvPr>
          <p:cNvSpPr txBox="1">
            <a:spLocks noChangeArrowheads="1"/>
          </p:cNvSpPr>
          <p:nvPr/>
        </p:nvSpPr>
        <p:spPr bwMode="auto">
          <a:xfrm>
            <a:off x="3073400" y="4227513"/>
            <a:ext cx="6912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i="1" dirty="0">
                <a:solidFill>
                  <a:schemeClr val="bg1">
                    <a:lumMod val="75000"/>
                  </a:schemeClr>
                </a:solidFill>
              </a:rPr>
              <a:t> +D?</a:t>
            </a:r>
          </a:p>
        </p:txBody>
      </p:sp>
      <p:sp>
        <p:nvSpPr>
          <p:cNvPr id="25" name="Oval 24">
            <a:extLst>
              <a:ext uri="{FF2B5EF4-FFF2-40B4-BE49-F238E27FC236}">
                <a16:creationId xmlns:a16="http://schemas.microsoft.com/office/drawing/2014/main" id="{B3D5E325-0E3F-4920-95AC-443C5C661208}"/>
              </a:ext>
            </a:extLst>
          </p:cNvPr>
          <p:cNvSpPr/>
          <p:nvPr/>
        </p:nvSpPr>
        <p:spPr>
          <a:xfrm>
            <a:off x="3962400" y="4152901"/>
            <a:ext cx="609600" cy="495300"/>
          </a:xfrm>
          <a:prstGeom prst="ellipse">
            <a:avLst/>
          </a:prstGeom>
          <a:solidFill>
            <a:srgbClr val="CCFF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i="1">
              <a:solidFill>
                <a:schemeClr val="bg1">
                  <a:lumMod val="75000"/>
                </a:schemeClr>
              </a:solidFill>
            </a:endParaRPr>
          </a:p>
        </p:txBody>
      </p:sp>
      <p:sp>
        <p:nvSpPr>
          <p:cNvPr id="26" name="Text Box 12">
            <a:extLst>
              <a:ext uri="{FF2B5EF4-FFF2-40B4-BE49-F238E27FC236}">
                <a16:creationId xmlns:a16="http://schemas.microsoft.com/office/drawing/2014/main" id="{13BF5177-3670-4529-8742-09D0E91FF25B}"/>
              </a:ext>
            </a:extLst>
          </p:cNvPr>
          <p:cNvSpPr txBox="1">
            <a:spLocks noChangeArrowheads="1"/>
          </p:cNvSpPr>
          <p:nvPr/>
        </p:nvSpPr>
        <p:spPr bwMode="auto">
          <a:xfrm>
            <a:off x="3962400" y="4205288"/>
            <a:ext cx="569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i="1" dirty="0">
                <a:solidFill>
                  <a:schemeClr val="bg1">
                    <a:lumMod val="75000"/>
                  </a:schemeClr>
                </a:solidFill>
              </a:rPr>
              <a:t>-D?</a:t>
            </a:r>
          </a:p>
        </p:txBody>
      </p:sp>
      <p:sp>
        <p:nvSpPr>
          <p:cNvPr id="28" name="Line 14">
            <a:extLst>
              <a:ext uri="{FF2B5EF4-FFF2-40B4-BE49-F238E27FC236}">
                <a16:creationId xmlns:a16="http://schemas.microsoft.com/office/drawing/2014/main" id="{F5B6E57A-21C4-4320-9C5D-98FB5CE63DD0}"/>
              </a:ext>
            </a:extLst>
          </p:cNvPr>
          <p:cNvSpPr>
            <a:spLocks noChangeShapeType="1"/>
          </p:cNvSpPr>
          <p:nvPr/>
        </p:nvSpPr>
        <p:spPr bwMode="auto">
          <a:xfrm>
            <a:off x="2819400" y="4724400"/>
            <a:ext cx="0" cy="38100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1">
              <a:solidFill>
                <a:schemeClr val="bg1">
                  <a:lumMod val="75000"/>
                </a:schemeClr>
              </a:solidFill>
            </a:endParaRPr>
          </a:p>
        </p:txBody>
      </p:sp>
      <p:sp>
        <p:nvSpPr>
          <p:cNvPr id="29" name="Line 15">
            <a:extLst>
              <a:ext uri="{FF2B5EF4-FFF2-40B4-BE49-F238E27FC236}">
                <a16:creationId xmlns:a16="http://schemas.microsoft.com/office/drawing/2014/main" id="{E90557A8-9D06-417A-A12E-339E22DE3494}"/>
              </a:ext>
            </a:extLst>
          </p:cNvPr>
          <p:cNvSpPr>
            <a:spLocks noChangeShapeType="1"/>
          </p:cNvSpPr>
          <p:nvPr/>
        </p:nvSpPr>
        <p:spPr bwMode="auto">
          <a:xfrm>
            <a:off x="5029200" y="4724400"/>
            <a:ext cx="0" cy="38100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1">
              <a:solidFill>
                <a:schemeClr val="bg1">
                  <a:lumMod val="75000"/>
                </a:schemeClr>
              </a:solidFill>
            </a:endParaRPr>
          </a:p>
        </p:txBody>
      </p:sp>
      <p:sp>
        <p:nvSpPr>
          <p:cNvPr id="30" name="Line 16">
            <a:extLst>
              <a:ext uri="{FF2B5EF4-FFF2-40B4-BE49-F238E27FC236}">
                <a16:creationId xmlns:a16="http://schemas.microsoft.com/office/drawing/2014/main" id="{902298F7-02EC-4BCA-9FFC-A01F7B7B7213}"/>
              </a:ext>
            </a:extLst>
          </p:cNvPr>
          <p:cNvSpPr>
            <a:spLocks noChangeShapeType="1"/>
          </p:cNvSpPr>
          <p:nvPr/>
        </p:nvSpPr>
        <p:spPr bwMode="auto">
          <a:xfrm>
            <a:off x="2819400" y="5105400"/>
            <a:ext cx="2209800" cy="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1">
              <a:solidFill>
                <a:schemeClr val="bg1">
                  <a:lumMod val="75000"/>
                </a:schemeClr>
              </a:solidFill>
            </a:endParaRPr>
          </a:p>
        </p:txBody>
      </p:sp>
      <p:sp>
        <p:nvSpPr>
          <p:cNvPr id="31" name="Oval 30">
            <a:extLst>
              <a:ext uri="{FF2B5EF4-FFF2-40B4-BE49-F238E27FC236}">
                <a16:creationId xmlns:a16="http://schemas.microsoft.com/office/drawing/2014/main" id="{6E8F49FD-D700-467A-A96A-5F0351F8279D}"/>
              </a:ext>
            </a:extLst>
          </p:cNvPr>
          <p:cNvSpPr/>
          <p:nvPr/>
        </p:nvSpPr>
        <p:spPr>
          <a:xfrm>
            <a:off x="3352800" y="4648200"/>
            <a:ext cx="1144588" cy="457200"/>
          </a:xfrm>
          <a:prstGeom prst="ellipse">
            <a:avLst/>
          </a:prstGeom>
          <a:solidFill>
            <a:srgbClr val="CCFF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i="1">
              <a:solidFill>
                <a:schemeClr val="bg1">
                  <a:lumMod val="75000"/>
                </a:schemeClr>
              </a:solidFill>
            </a:endParaRPr>
          </a:p>
        </p:txBody>
      </p:sp>
      <p:sp>
        <p:nvSpPr>
          <p:cNvPr id="2" name="Rectangle 1">
            <a:extLst>
              <a:ext uri="{FF2B5EF4-FFF2-40B4-BE49-F238E27FC236}">
                <a16:creationId xmlns:a16="http://schemas.microsoft.com/office/drawing/2014/main" id="{A3A5FAFE-4832-4F0C-814C-9EF5896A14DB}"/>
              </a:ext>
            </a:extLst>
          </p:cNvPr>
          <p:cNvSpPr/>
          <p:nvPr/>
        </p:nvSpPr>
        <p:spPr>
          <a:xfrm>
            <a:off x="7391400" y="1855197"/>
            <a:ext cx="1217612" cy="2971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Text Box 13">
            <a:extLst>
              <a:ext uri="{FF2B5EF4-FFF2-40B4-BE49-F238E27FC236}">
                <a16:creationId xmlns:a16="http://schemas.microsoft.com/office/drawing/2014/main" id="{6665E218-400C-4AFA-9939-F49C65A71DB9}"/>
              </a:ext>
            </a:extLst>
          </p:cNvPr>
          <p:cNvSpPr txBox="1">
            <a:spLocks noChangeArrowheads="1"/>
          </p:cNvSpPr>
          <p:nvPr/>
        </p:nvSpPr>
        <p:spPr bwMode="auto">
          <a:xfrm>
            <a:off x="3421063" y="4648200"/>
            <a:ext cx="8595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i="1" dirty="0">
                <a:solidFill>
                  <a:schemeClr val="bg1">
                    <a:lumMod val="75000"/>
                  </a:schemeClr>
                </a:solidFill>
              </a:rPr>
              <a:t> +D?</a:t>
            </a:r>
          </a:p>
        </p:txBody>
      </p:sp>
      <p:sp>
        <p:nvSpPr>
          <p:cNvPr id="21" name="Rectangle 2">
            <a:extLst>
              <a:ext uri="{FF2B5EF4-FFF2-40B4-BE49-F238E27FC236}">
                <a16:creationId xmlns:a16="http://schemas.microsoft.com/office/drawing/2014/main" id="{7BD388BF-86ED-40E3-9798-27CCC4B94C4A}"/>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33" name="TextBox 32">
            <a:extLst>
              <a:ext uri="{FF2B5EF4-FFF2-40B4-BE49-F238E27FC236}">
                <a16:creationId xmlns:a16="http://schemas.microsoft.com/office/drawing/2014/main" id="{56FD71CF-0D72-43B0-B1B7-6B6D4192AFF4}"/>
              </a:ext>
            </a:extLst>
          </p:cNvPr>
          <p:cNvSpPr txBox="1"/>
          <p:nvPr/>
        </p:nvSpPr>
        <p:spPr>
          <a:xfrm>
            <a:off x="457200" y="2311464"/>
            <a:ext cx="8109132" cy="1569660"/>
          </a:xfrm>
          <a:prstGeom prst="rect">
            <a:avLst/>
          </a:prstGeom>
          <a:solidFill>
            <a:schemeClr val="accent5">
              <a:lumMod val="60000"/>
              <a:lumOff val="40000"/>
            </a:schemeClr>
          </a:solidFill>
        </p:spPr>
        <p:txBody>
          <a:bodyPr wrap="square" rtlCol="0">
            <a:spAutoFit/>
          </a:bodyPr>
          <a:lstStyle/>
          <a:p>
            <a:r>
              <a:rPr lang="en-US" sz="1600" dirty="0">
                <a:solidFill>
                  <a:srgbClr val="0000FF"/>
                </a:solidFill>
              </a:rPr>
              <a:t>In addition to determining corneal power, pre-op corneal mapping is employed to </a:t>
            </a:r>
            <a:r>
              <a:rPr lang="en-US" altLang="en-US" sz="1600" kern="0" dirty="0">
                <a:solidFill>
                  <a:srgbClr val="0000FF"/>
                </a:solidFill>
              </a:rPr>
              <a:t>determine whether a prospective keratorefractive </a:t>
            </a:r>
            <a:r>
              <a:rPr lang="en-US" altLang="en-US" sz="1600" kern="0" dirty="0" err="1">
                <a:solidFill>
                  <a:srgbClr val="0000FF"/>
                </a:solidFill>
              </a:rPr>
              <a:t>pt</a:t>
            </a:r>
            <a:r>
              <a:rPr lang="en-US" altLang="en-US" sz="1600" kern="0" dirty="0">
                <a:solidFill>
                  <a:srgbClr val="0000FF"/>
                </a:solidFill>
              </a:rPr>
              <a:t> has a  </a:t>
            </a:r>
            <a:r>
              <a:rPr lang="en-US" altLang="en-US" sz="1600" i="1" kern="0" dirty="0">
                <a:solidFill>
                  <a:srgbClr val="0000FF"/>
                </a:solidFill>
              </a:rPr>
              <a:t>corneal ectasia </a:t>
            </a:r>
            <a:r>
              <a:rPr lang="en-US" altLang="en-US" sz="1600" kern="0" dirty="0">
                <a:solidFill>
                  <a:srgbClr val="0000FF"/>
                </a:solidFill>
              </a:rPr>
              <a:t>. </a:t>
            </a:r>
            <a:r>
              <a:rPr lang="en-US" altLang="en-US" sz="1600" kern="0" dirty="0"/>
              <a:t>An ectasia is a  </a:t>
            </a:r>
            <a:r>
              <a:rPr lang="en-US" sz="1600" dirty="0"/>
              <a:t>noninflammatory  condition characterized by progressive corneal  thinning , the end result of which is corneal  warpage . Pre-existing ectasia is a strong contraindication to many elective keratorefractive procedures, </a:t>
            </a:r>
            <a:r>
              <a:rPr lang="en-US" sz="1600" dirty="0" err="1"/>
              <a:t>eg</a:t>
            </a:r>
            <a:r>
              <a:rPr lang="en-US" sz="1600" dirty="0"/>
              <a:t>, LASIK. </a:t>
            </a:r>
            <a:r>
              <a:rPr lang="en-US" sz="1600" dirty="0">
                <a:solidFill>
                  <a:schemeClr val="accent5">
                    <a:lumMod val="60000"/>
                    <a:lumOff val="40000"/>
                  </a:schemeClr>
                </a:solidFill>
              </a:rPr>
              <a:t>The two most common ectasias are  </a:t>
            </a:r>
            <a:r>
              <a:rPr lang="en-US" sz="1600" b="1" dirty="0">
                <a:solidFill>
                  <a:schemeClr val="accent5">
                    <a:lumMod val="60000"/>
                    <a:lumOff val="40000"/>
                  </a:schemeClr>
                </a:solidFill>
              </a:rPr>
              <a:t>keratoconus</a:t>
            </a:r>
            <a:r>
              <a:rPr lang="en-US" sz="1600" dirty="0">
                <a:solidFill>
                  <a:schemeClr val="accent5">
                    <a:lumMod val="60000"/>
                    <a:lumOff val="40000"/>
                  </a:schemeClr>
                </a:solidFill>
              </a:rPr>
              <a:t> (KCN)  and  </a:t>
            </a:r>
            <a:r>
              <a:rPr lang="en-US" sz="1600" b="1" dirty="0">
                <a:solidFill>
                  <a:schemeClr val="accent5">
                    <a:lumMod val="60000"/>
                    <a:lumOff val="40000"/>
                  </a:schemeClr>
                </a:solidFill>
              </a:rPr>
              <a:t>pellucid marginal degeneration </a:t>
            </a:r>
            <a:r>
              <a:rPr lang="en-US" sz="1600" dirty="0">
                <a:solidFill>
                  <a:schemeClr val="accent5">
                    <a:lumMod val="60000"/>
                    <a:lumOff val="40000"/>
                  </a:schemeClr>
                </a:solidFill>
              </a:rPr>
              <a:t>(PMD) .</a:t>
            </a:r>
          </a:p>
        </p:txBody>
      </p:sp>
    </p:spTree>
    <p:extLst>
      <p:ext uri="{BB962C8B-B14F-4D97-AF65-F5344CB8AC3E}">
        <p14:creationId xmlns:p14="http://schemas.microsoft.com/office/powerpoint/2010/main" val="6826533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a:extLst>
              <a:ext uri="{FF2B5EF4-FFF2-40B4-BE49-F238E27FC236}">
                <a16:creationId xmlns:a16="http://schemas.microsoft.com/office/drawing/2014/main" id="{8E449B11-9E00-475E-8E0F-4A3F7E3243DF}"/>
              </a:ext>
            </a:extLst>
          </p:cNvPr>
          <p:cNvSpPr>
            <a:spLocks noChangeArrowheads="1"/>
          </p:cNvSpPr>
          <p:nvPr/>
        </p:nvSpPr>
        <p:spPr bwMode="auto">
          <a:xfrm>
            <a:off x="3505200" y="1066800"/>
            <a:ext cx="4572000" cy="4800600"/>
          </a:xfrm>
          <a:prstGeom prst="ellipse">
            <a:avLst/>
          </a:prstGeom>
          <a:solidFill>
            <a:schemeClr val="bg1"/>
          </a:solidFill>
          <a:ln w="9525">
            <a:solidFill>
              <a:schemeClr val="tx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p>
        </p:txBody>
      </p:sp>
      <p:sp>
        <p:nvSpPr>
          <p:cNvPr id="14343" name="Rectangle 8">
            <a:extLst>
              <a:ext uri="{FF2B5EF4-FFF2-40B4-BE49-F238E27FC236}">
                <a16:creationId xmlns:a16="http://schemas.microsoft.com/office/drawing/2014/main" id="{96CCF41B-19DE-4CAC-B5A6-A015800BBCA2}"/>
              </a:ext>
            </a:extLst>
          </p:cNvPr>
          <p:cNvSpPr>
            <a:spLocks noChangeArrowheads="1"/>
          </p:cNvSpPr>
          <p:nvPr/>
        </p:nvSpPr>
        <p:spPr bwMode="auto">
          <a:xfrm>
            <a:off x="3886200" y="2209800"/>
            <a:ext cx="838200" cy="2438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352" name="Slide Number Placeholder 1">
            <a:extLst>
              <a:ext uri="{FF2B5EF4-FFF2-40B4-BE49-F238E27FC236}">
                <a16:creationId xmlns:a16="http://schemas.microsoft.com/office/drawing/2014/main" id="{AF73B723-86C5-4A2C-8664-D0C8E464ADC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0D33F2-BC7D-4C65-9A59-A1E73FE501FB}" type="slidenum">
              <a:rPr lang="en-US" altLang="en-US" sz="1000" smtClean="0"/>
              <a:pPr>
                <a:spcBef>
                  <a:spcPct val="0"/>
                </a:spcBef>
                <a:buClrTx/>
                <a:buSzTx/>
                <a:buFontTx/>
                <a:buNone/>
              </a:pPr>
              <a:t>91</a:t>
            </a:fld>
            <a:endParaRPr lang="en-US" altLang="en-US" sz="1000"/>
          </a:p>
        </p:txBody>
      </p:sp>
      <p:sp>
        <p:nvSpPr>
          <p:cNvPr id="14339" name="Oval 3">
            <a:extLst>
              <a:ext uri="{FF2B5EF4-FFF2-40B4-BE49-F238E27FC236}">
                <a16:creationId xmlns:a16="http://schemas.microsoft.com/office/drawing/2014/main" id="{87C847FA-E61E-46DF-B40A-BF0D08C914A8}"/>
              </a:ext>
            </a:extLst>
          </p:cNvPr>
          <p:cNvSpPr>
            <a:spLocks noChangeArrowheads="1"/>
          </p:cNvSpPr>
          <p:nvPr/>
        </p:nvSpPr>
        <p:spPr bwMode="auto">
          <a:xfrm>
            <a:off x="4191000" y="1524000"/>
            <a:ext cx="4191000" cy="3886200"/>
          </a:xfrm>
          <a:prstGeom prst="ellipse">
            <a:avLst/>
          </a:prstGeom>
          <a:solidFill>
            <a:schemeClr val="bg1"/>
          </a:solidFill>
          <a:ln w="9525">
            <a:solidFill>
              <a:schemeClr val="tx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dirty="0"/>
          </a:p>
        </p:txBody>
      </p:sp>
      <p:sp>
        <p:nvSpPr>
          <p:cNvPr id="14340" name="Rectangle 4">
            <a:extLst>
              <a:ext uri="{FF2B5EF4-FFF2-40B4-BE49-F238E27FC236}">
                <a16:creationId xmlns:a16="http://schemas.microsoft.com/office/drawing/2014/main" id="{9F57ECBA-52E5-48F8-A6A5-C5EBD918ADC4}"/>
              </a:ext>
            </a:extLst>
          </p:cNvPr>
          <p:cNvSpPr>
            <a:spLocks noChangeArrowheads="1"/>
          </p:cNvSpPr>
          <p:nvPr/>
        </p:nvSpPr>
        <p:spPr bwMode="auto">
          <a:xfrm>
            <a:off x="5638800" y="457200"/>
            <a:ext cx="2209795" cy="563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dirty="0"/>
          </a:p>
        </p:txBody>
      </p:sp>
      <p:cxnSp>
        <p:nvCxnSpPr>
          <p:cNvPr id="3" name="Straight Connector 2">
            <a:extLst>
              <a:ext uri="{FF2B5EF4-FFF2-40B4-BE49-F238E27FC236}">
                <a16:creationId xmlns:a16="http://schemas.microsoft.com/office/drawing/2014/main" id="{215AAC60-585D-4EC6-B9BA-7F15EE4E4779}"/>
              </a:ext>
            </a:extLst>
          </p:cNvPr>
          <p:cNvCxnSpPr>
            <a:cxnSpLocks/>
          </p:cNvCxnSpPr>
          <p:nvPr/>
        </p:nvCxnSpPr>
        <p:spPr>
          <a:xfrm>
            <a:off x="4648200" y="2209800"/>
            <a:ext cx="0" cy="243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hord 19">
            <a:extLst>
              <a:ext uri="{FF2B5EF4-FFF2-40B4-BE49-F238E27FC236}">
                <a16:creationId xmlns:a16="http://schemas.microsoft.com/office/drawing/2014/main" id="{FEB5AC8D-C4BC-4361-90A7-2B6D548D32EE}"/>
              </a:ext>
            </a:extLst>
          </p:cNvPr>
          <p:cNvSpPr/>
          <p:nvPr/>
        </p:nvSpPr>
        <p:spPr>
          <a:xfrm>
            <a:off x="3506374" y="2232037"/>
            <a:ext cx="684626" cy="2416161"/>
          </a:xfrm>
          <a:prstGeom prst="chord">
            <a:avLst>
              <a:gd name="adj1" fmla="val 5334173"/>
              <a:gd name="adj2" fmla="val 16324565"/>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8">
            <a:extLst>
              <a:ext uri="{FF2B5EF4-FFF2-40B4-BE49-F238E27FC236}">
                <a16:creationId xmlns:a16="http://schemas.microsoft.com/office/drawing/2014/main" id="{44F8E3FA-3C25-4923-BACE-04E6B917A89E}"/>
              </a:ext>
            </a:extLst>
          </p:cNvPr>
          <p:cNvSpPr>
            <a:spLocks noChangeArrowheads="1"/>
          </p:cNvSpPr>
          <p:nvPr/>
        </p:nvSpPr>
        <p:spPr bwMode="auto">
          <a:xfrm>
            <a:off x="3048000" y="2209800"/>
            <a:ext cx="838200" cy="24384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3" name="Oval 22">
            <a:extLst>
              <a:ext uri="{FF2B5EF4-FFF2-40B4-BE49-F238E27FC236}">
                <a16:creationId xmlns:a16="http://schemas.microsoft.com/office/drawing/2014/main" id="{293AB492-657D-44FD-B0E4-7FB0D890AF0D}"/>
              </a:ext>
            </a:extLst>
          </p:cNvPr>
          <p:cNvSpPr/>
          <p:nvPr/>
        </p:nvSpPr>
        <p:spPr>
          <a:xfrm>
            <a:off x="3149600" y="4152900"/>
            <a:ext cx="660400" cy="495300"/>
          </a:xfrm>
          <a:prstGeom prst="ellipse">
            <a:avLst/>
          </a:prstGeom>
          <a:solidFill>
            <a:srgbClr val="CCFF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i="1">
              <a:solidFill>
                <a:schemeClr val="bg1">
                  <a:lumMod val="75000"/>
                </a:schemeClr>
              </a:solidFill>
            </a:endParaRPr>
          </a:p>
        </p:txBody>
      </p:sp>
      <p:sp>
        <p:nvSpPr>
          <p:cNvPr id="24" name="Text Box 11">
            <a:extLst>
              <a:ext uri="{FF2B5EF4-FFF2-40B4-BE49-F238E27FC236}">
                <a16:creationId xmlns:a16="http://schemas.microsoft.com/office/drawing/2014/main" id="{5887B1C9-FA42-445D-B479-F0A3722B9C5C}"/>
              </a:ext>
            </a:extLst>
          </p:cNvPr>
          <p:cNvSpPr txBox="1">
            <a:spLocks noChangeArrowheads="1"/>
          </p:cNvSpPr>
          <p:nvPr/>
        </p:nvSpPr>
        <p:spPr bwMode="auto">
          <a:xfrm>
            <a:off x="3073400" y="4227513"/>
            <a:ext cx="6912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i="1" dirty="0">
                <a:solidFill>
                  <a:schemeClr val="bg1">
                    <a:lumMod val="75000"/>
                  </a:schemeClr>
                </a:solidFill>
              </a:rPr>
              <a:t> +D?</a:t>
            </a:r>
          </a:p>
        </p:txBody>
      </p:sp>
      <p:sp>
        <p:nvSpPr>
          <p:cNvPr id="25" name="Oval 24">
            <a:extLst>
              <a:ext uri="{FF2B5EF4-FFF2-40B4-BE49-F238E27FC236}">
                <a16:creationId xmlns:a16="http://schemas.microsoft.com/office/drawing/2014/main" id="{B3D5E325-0E3F-4920-95AC-443C5C661208}"/>
              </a:ext>
            </a:extLst>
          </p:cNvPr>
          <p:cNvSpPr/>
          <p:nvPr/>
        </p:nvSpPr>
        <p:spPr>
          <a:xfrm>
            <a:off x="3962400" y="4152901"/>
            <a:ext cx="609600" cy="495300"/>
          </a:xfrm>
          <a:prstGeom prst="ellipse">
            <a:avLst/>
          </a:prstGeom>
          <a:solidFill>
            <a:srgbClr val="CCFF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i="1">
              <a:solidFill>
                <a:schemeClr val="bg1">
                  <a:lumMod val="75000"/>
                </a:schemeClr>
              </a:solidFill>
            </a:endParaRPr>
          </a:p>
        </p:txBody>
      </p:sp>
      <p:sp>
        <p:nvSpPr>
          <p:cNvPr id="26" name="Text Box 12">
            <a:extLst>
              <a:ext uri="{FF2B5EF4-FFF2-40B4-BE49-F238E27FC236}">
                <a16:creationId xmlns:a16="http://schemas.microsoft.com/office/drawing/2014/main" id="{13BF5177-3670-4529-8742-09D0E91FF25B}"/>
              </a:ext>
            </a:extLst>
          </p:cNvPr>
          <p:cNvSpPr txBox="1">
            <a:spLocks noChangeArrowheads="1"/>
          </p:cNvSpPr>
          <p:nvPr/>
        </p:nvSpPr>
        <p:spPr bwMode="auto">
          <a:xfrm>
            <a:off x="3962400" y="4205288"/>
            <a:ext cx="569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i="1" dirty="0">
                <a:solidFill>
                  <a:schemeClr val="bg1">
                    <a:lumMod val="75000"/>
                  </a:schemeClr>
                </a:solidFill>
              </a:rPr>
              <a:t>-D?</a:t>
            </a:r>
          </a:p>
        </p:txBody>
      </p:sp>
      <p:sp>
        <p:nvSpPr>
          <p:cNvPr id="28" name="Line 14">
            <a:extLst>
              <a:ext uri="{FF2B5EF4-FFF2-40B4-BE49-F238E27FC236}">
                <a16:creationId xmlns:a16="http://schemas.microsoft.com/office/drawing/2014/main" id="{F5B6E57A-21C4-4320-9C5D-98FB5CE63DD0}"/>
              </a:ext>
            </a:extLst>
          </p:cNvPr>
          <p:cNvSpPr>
            <a:spLocks noChangeShapeType="1"/>
          </p:cNvSpPr>
          <p:nvPr/>
        </p:nvSpPr>
        <p:spPr bwMode="auto">
          <a:xfrm>
            <a:off x="2819400" y="4724400"/>
            <a:ext cx="0" cy="38100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1">
              <a:solidFill>
                <a:schemeClr val="bg1">
                  <a:lumMod val="75000"/>
                </a:schemeClr>
              </a:solidFill>
            </a:endParaRPr>
          </a:p>
        </p:txBody>
      </p:sp>
      <p:sp>
        <p:nvSpPr>
          <p:cNvPr id="29" name="Line 15">
            <a:extLst>
              <a:ext uri="{FF2B5EF4-FFF2-40B4-BE49-F238E27FC236}">
                <a16:creationId xmlns:a16="http://schemas.microsoft.com/office/drawing/2014/main" id="{E90557A8-9D06-417A-A12E-339E22DE3494}"/>
              </a:ext>
            </a:extLst>
          </p:cNvPr>
          <p:cNvSpPr>
            <a:spLocks noChangeShapeType="1"/>
          </p:cNvSpPr>
          <p:nvPr/>
        </p:nvSpPr>
        <p:spPr bwMode="auto">
          <a:xfrm>
            <a:off x="5029200" y="4724400"/>
            <a:ext cx="0" cy="38100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1">
              <a:solidFill>
                <a:schemeClr val="bg1">
                  <a:lumMod val="75000"/>
                </a:schemeClr>
              </a:solidFill>
            </a:endParaRPr>
          </a:p>
        </p:txBody>
      </p:sp>
      <p:sp>
        <p:nvSpPr>
          <p:cNvPr id="30" name="Line 16">
            <a:extLst>
              <a:ext uri="{FF2B5EF4-FFF2-40B4-BE49-F238E27FC236}">
                <a16:creationId xmlns:a16="http://schemas.microsoft.com/office/drawing/2014/main" id="{902298F7-02EC-4BCA-9FFC-A01F7B7B7213}"/>
              </a:ext>
            </a:extLst>
          </p:cNvPr>
          <p:cNvSpPr>
            <a:spLocks noChangeShapeType="1"/>
          </p:cNvSpPr>
          <p:nvPr/>
        </p:nvSpPr>
        <p:spPr bwMode="auto">
          <a:xfrm>
            <a:off x="2819400" y="5105400"/>
            <a:ext cx="2209800" cy="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1">
              <a:solidFill>
                <a:schemeClr val="bg1">
                  <a:lumMod val="75000"/>
                </a:schemeClr>
              </a:solidFill>
            </a:endParaRPr>
          </a:p>
        </p:txBody>
      </p:sp>
      <p:sp>
        <p:nvSpPr>
          <p:cNvPr id="31" name="Oval 30">
            <a:extLst>
              <a:ext uri="{FF2B5EF4-FFF2-40B4-BE49-F238E27FC236}">
                <a16:creationId xmlns:a16="http://schemas.microsoft.com/office/drawing/2014/main" id="{6E8F49FD-D700-467A-A96A-5F0351F8279D}"/>
              </a:ext>
            </a:extLst>
          </p:cNvPr>
          <p:cNvSpPr/>
          <p:nvPr/>
        </p:nvSpPr>
        <p:spPr>
          <a:xfrm>
            <a:off x="3352800" y="4648200"/>
            <a:ext cx="1144588" cy="457200"/>
          </a:xfrm>
          <a:prstGeom prst="ellipse">
            <a:avLst/>
          </a:prstGeom>
          <a:solidFill>
            <a:srgbClr val="CCFF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i="1">
              <a:solidFill>
                <a:schemeClr val="bg1">
                  <a:lumMod val="75000"/>
                </a:schemeClr>
              </a:solidFill>
            </a:endParaRPr>
          </a:p>
        </p:txBody>
      </p:sp>
      <p:sp>
        <p:nvSpPr>
          <p:cNvPr id="2" name="Rectangle 1">
            <a:extLst>
              <a:ext uri="{FF2B5EF4-FFF2-40B4-BE49-F238E27FC236}">
                <a16:creationId xmlns:a16="http://schemas.microsoft.com/office/drawing/2014/main" id="{A3A5FAFE-4832-4F0C-814C-9EF5896A14DB}"/>
              </a:ext>
            </a:extLst>
          </p:cNvPr>
          <p:cNvSpPr/>
          <p:nvPr/>
        </p:nvSpPr>
        <p:spPr>
          <a:xfrm>
            <a:off x="7391400" y="1855197"/>
            <a:ext cx="1217612" cy="2971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8DEC8C04-F6A3-4A17-AA49-48975043CAD0}"/>
              </a:ext>
            </a:extLst>
          </p:cNvPr>
          <p:cNvSpPr txBox="1"/>
          <p:nvPr/>
        </p:nvSpPr>
        <p:spPr>
          <a:xfrm>
            <a:off x="457200" y="2311464"/>
            <a:ext cx="8109132" cy="1569660"/>
          </a:xfrm>
          <a:prstGeom prst="rect">
            <a:avLst/>
          </a:prstGeom>
          <a:solidFill>
            <a:schemeClr val="accent5">
              <a:lumMod val="60000"/>
              <a:lumOff val="40000"/>
            </a:schemeClr>
          </a:solidFill>
        </p:spPr>
        <p:txBody>
          <a:bodyPr wrap="square" rtlCol="0">
            <a:spAutoFit/>
          </a:bodyPr>
          <a:lstStyle/>
          <a:p>
            <a:r>
              <a:rPr lang="en-US" sz="1600" dirty="0">
                <a:solidFill>
                  <a:srgbClr val="0000FF"/>
                </a:solidFill>
              </a:rPr>
              <a:t>In addition to determining corneal power, pre-op corneal mapping is employed to </a:t>
            </a:r>
            <a:r>
              <a:rPr lang="en-US" altLang="en-US" sz="1600" kern="0" dirty="0">
                <a:solidFill>
                  <a:srgbClr val="0000FF"/>
                </a:solidFill>
              </a:rPr>
              <a:t>determine whether a prospective keratorefractive </a:t>
            </a:r>
            <a:r>
              <a:rPr lang="en-US" altLang="en-US" sz="1600" kern="0" dirty="0" err="1">
                <a:solidFill>
                  <a:srgbClr val="0000FF"/>
                </a:solidFill>
              </a:rPr>
              <a:t>pt</a:t>
            </a:r>
            <a:r>
              <a:rPr lang="en-US" altLang="en-US" sz="1600" kern="0" dirty="0">
                <a:solidFill>
                  <a:srgbClr val="0000FF"/>
                </a:solidFill>
              </a:rPr>
              <a:t> has a  </a:t>
            </a:r>
            <a:r>
              <a:rPr lang="en-US" altLang="en-US" sz="1600" i="1" kern="0" dirty="0">
                <a:solidFill>
                  <a:srgbClr val="0000FF"/>
                </a:solidFill>
              </a:rPr>
              <a:t>corneal ectasia </a:t>
            </a:r>
            <a:r>
              <a:rPr lang="en-US" altLang="en-US" sz="1600" kern="0" dirty="0">
                <a:solidFill>
                  <a:srgbClr val="0000FF"/>
                </a:solidFill>
              </a:rPr>
              <a:t>. </a:t>
            </a:r>
            <a:r>
              <a:rPr lang="en-US" altLang="en-US" sz="1600" kern="0" dirty="0"/>
              <a:t>An ectasia is a  </a:t>
            </a:r>
            <a:r>
              <a:rPr lang="en-US" sz="1600" dirty="0"/>
              <a:t>noninflammatory  condition characterized by progressive corneal  thinning , the end result of which is corneal  warpage . Pre-existing ectasia is a strong contraindication to many elective keratorefractive procedures, </a:t>
            </a:r>
            <a:r>
              <a:rPr lang="en-US" sz="1600" dirty="0" err="1"/>
              <a:t>eg</a:t>
            </a:r>
            <a:r>
              <a:rPr lang="en-US" sz="1600" dirty="0"/>
              <a:t>, LASIK. </a:t>
            </a:r>
            <a:r>
              <a:rPr lang="en-US" sz="1600" dirty="0">
                <a:solidFill>
                  <a:srgbClr val="0000FF"/>
                </a:solidFill>
              </a:rPr>
              <a:t>The two most common ectasias are  </a:t>
            </a:r>
            <a:r>
              <a:rPr lang="en-US" sz="1600" b="1" dirty="0">
                <a:solidFill>
                  <a:srgbClr val="0000FF"/>
                </a:solidFill>
              </a:rPr>
              <a:t>keratoconus</a:t>
            </a:r>
            <a:r>
              <a:rPr lang="en-US" sz="1600" dirty="0">
                <a:solidFill>
                  <a:srgbClr val="0000FF"/>
                </a:solidFill>
              </a:rPr>
              <a:t> (KCN)  and  </a:t>
            </a:r>
            <a:r>
              <a:rPr lang="en-US" sz="1600" b="1" dirty="0">
                <a:solidFill>
                  <a:srgbClr val="0000FF"/>
                </a:solidFill>
              </a:rPr>
              <a:t>pellucid marginal degeneration </a:t>
            </a:r>
            <a:r>
              <a:rPr lang="en-US" sz="1600" dirty="0">
                <a:solidFill>
                  <a:srgbClr val="0000FF"/>
                </a:solidFill>
              </a:rPr>
              <a:t>(PMD) .</a:t>
            </a:r>
          </a:p>
        </p:txBody>
      </p:sp>
      <p:sp>
        <p:nvSpPr>
          <p:cNvPr id="27" name="Text Box 13">
            <a:extLst>
              <a:ext uri="{FF2B5EF4-FFF2-40B4-BE49-F238E27FC236}">
                <a16:creationId xmlns:a16="http://schemas.microsoft.com/office/drawing/2014/main" id="{6665E218-400C-4AFA-9939-F49C65A71DB9}"/>
              </a:ext>
            </a:extLst>
          </p:cNvPr>
          <p:cNvSpPr txBox="1">
            <a:spLocks noChangeArrowheads="1"/>
          </p:cNvSpPr>
          <p:nvPr/>
        </p:nvSpPr>
        <p:spPr bwMode="auto">
          <a:xfrm>
            <a:off x="3421063" y="4648200"/>
            <a:ext cx="8595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i="1" dirty="0">
                <a:solidFill>
                  <a:schemeClr val="bg1">
                    <a:lumMod val="75000"/>
                  </a:schemeClr>
                </a:solidFill>
              </a:rPr>
              <a:t> +D?</a:t>
            </a:r>
          </a:p>
        </p:txBody>
      </p:sp>
      <p:sp>
        <p:nvSpPr>
          <p:cNvPr id="21" name="Rectangle 2">
            <a:extLst>
              <a:ext uri="{FF2B5EF4-FFF2-40B4-BE49-F238E27FC236}">
                <a16:creationId xmlns:a16="http://schemas.microsoft.com/office/drawing/2014/main" id="{E71AF63E-90B8-42DE-875A-07E22875283F}"/>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32" name="Rectangle 31">
            <a:extLst>
              <a:ext uri="{FF2B5EF4-FFF2-40B4-BE49-F238E27FC236}">
                <a16:creationId xmlns:a16="http://schemas.microsoft.com/office/drawing/2014/main" id="{290BFFC2-7EF2-436E-80FE-8895AB4BCF2A}"/>
              </a:ext>
            </a:extLst>
          </p:cNvPr>
          <p:cNvSpPr/>
          <p:nvPr/>
        </p:nvSpPr>
        <p:spPr>
          <a:xfrm>
            <a:off x="953029" y="3581400"/>
            <a:ext cx="1866366" cy="245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33" name="Rectangle 32">
            <a:extLst>
              <a:ext uri="{FF2B5EF4-FFF2-40B4-BE49-F238E27FC236}">
                <a16:creationId xmlns:a16="http://schemas.microsoft.com/office/drawing/2014/main" id="{4282802F-8200-4173-9D82-47C24958B431}"/>
              </a:ext>
            </a:extLst>
          </p:cNvPr>
          <p:cNvSpPr/>
          <p:nvPr/>
        </p:nvSpPr>
        <p:spPr>
          <a:xfrm>
            <a:off x="3315234" y="3581400"/>
            <a:ext cx="3695166" cy="245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three words</a:t>
            </a:r>
          </a:p>
        </p:txBody>
      </p:sp>
    </p:spTree>
    <p:extLst>
      <p:ext uri="{BB962C8B-B14F-4D97-AF65-F5344CB8AC3E}">
        <p14:creationId xmlns:p14="http://schemas.microsoft.com/office/powerpoint/2010/main" val="6805200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a:extLst>
              <a:ext uri="{FF2B5EF4-FFF2-40B4-BE49-F238E27FC236}">
                <a16:creationId xmlns:a16="http://schemas.microsoft.com/office/drawing/2014/main" id="{8E449B11-9E00-475E-8E0F-4A3F7E3243DF}"/>
              </a:ext>
            </a:extLst>
          </p:cNvPr>
          <p:cNvSpPr>
            <a:spLocks noChangeArrowheads="1"/>
          </p:cNvSpPr>
          <p:nvPr/>
        </p:nvSpPr>
        <p:spPr bwMode="auto">
          <a:xfrm>
            <a:off x="3505200" y="1066800"/>
            <a:ext cx="4572000" cy="4800600"/>
          </a:xfrm>
          <a:prstGeom prst="ellipse">
            <a:avLst/>
          </a:prstGeom>
          <a:solidFill>
            <a:schemeClr val="bg1"/>
          </a:solidFill>
          <a:ln w="9525">
            <a:solidFill>
              <a:schemeClr val="tx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p>
        </p:txBody>
      </p:sp>
      <p:sp>
        <p:nvSpPr>
          <p:cNvPr id="14343" name="Rectangle 8">
            <a:extLst>
              <a:ext uri="{FF2B5EF4-FFF2-40B4-BE49-F238E27FC236}">
                <a16:creationId xmlns:a16="http://schemas.microsoft.com/office/drawing/2014/main" id="{96CCF41B-19DE-4CAC-B5A6-A015800BBCA2}"/>
              </a:ext>
            </a:extLst>
          </p:cNvPr>
          <p:cNvSpPr>
            <a:spLocks noChangeArrowheads="1"/>
          </p:cNvSpPr>
          <p:nvPr/>
        </p:nvSpPr>
        <p:spPr bwMode="auto">
          <a:xfrm>
            <a:off x="3886200" y="2209800"/>
            <a:ext cx="838200" cy="2438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352" name="Slide Number Placeholder 1">
            <a:extLst>
              <a:ext uri="{FF2B5EF4-FFF2-40B4-BE49-F238E27FC236}">
                <a16:creationId xmlns:a16="http://schemas.microsoft.com/office/drawing/2014/main" id="{AF73B723-86C5-4A2C-8664-D0C8E464ADC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0D33F2-BC7D-4C65-9A59-A1E73FE501FB}" type="slidenum">
              <a:rPr lang="en-US" altLang="en-US" sz="1000" smtClean="0"/>
              <a:pPr>
                <a:spcBef>
                  <a:spcPct val="0"/>
                </a:spcBef>
                <a:buClrTx/>
                <a:buSzTx/>
                <a:buFontTx/>
                <a:buNone/>
              </a:pPr>
              <a:t>92</a:t>
            </a:fld>
            <a:endParaRPr lang="en-US" altLang="en-US" sz="1000"/>
          </a:p>
        </p:txBody>
      </p:sp>
      <p:sp>
        <p:nvSpPr>
          <p:cNvPr id="14339" name="Oval 3">
            <a:extLst>
              <a:ext uri="{FF2B5EF4-FFF2-40B4-BE49-F238E27FC236}">
                <a16:creationId xmlns:a16="http://schemas.microsoft.com/office/drawing/2014/main" id="{87C847FA-E61E-46DF-B40A-BF0D08C914A8}"/>
              </a:ext>
            </a:extLst>
          </p:cNvPr>
          <p:cNvSpPr>
            <a:spLocks noChangeArrowheads="1"/>
          </p:cNvSpPr>
          <p:nvPr/>
        </p:nvSpPr>
        <p:spPr bwMode="auto">
          <a:xfrm>
            <a:off x="4191000" y="1524000"/>
            <a:ext cx="4191000" cy="3886200"/>
          </a:xfrm>
          <a:prstGeom prst="ellipse">
            <a:avLst/>
          </a:prstGeom>
          <a:solidFill>
            <a:schemeClr val="bg1"/>
          </a:solidFill>
          <a:ln w="9525">
            <a:solidFill>
              <a:schemeClr val="tx1"/>
            </a:solidFill>
            <a:round/>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dirty="0"/>
          </a:p>
        </p:txBody>
      </p:sp>
      <p:sp>
        <p:nvSpPr>
          <p:cNvPr id="14340" name="Rectangle 4">
            <a:extLst>
              <a:ext uri="{FF2B5EF4-FFF2-40B4-BE49-F238E27FC236}">
                <a16:creationId xmlns:a16="http://schemas.microsoft.com/office/drawing/2014/main" id="{9F57ECBA-52E5-48F8-A6A5-C5EBD918ADC4}"/>
              </a:ext>
            </a:extLst>
          </p:cNvPr>
          <p:cNvSpPr>
            <a:spLocks noChangeArrowheads="1"/>
          </p:cNvSpPr>
          <p:nvPr/>
        </p:nvSpPr>
        <p:spPr bwMode="auto">
          <a:xfrm>
            <a:off x="5638800" y="457200"/>
            <a:ext cx="2209795" cy="563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dirty="0"/>
          </a:p>
        </p:txBody>
      </p:sp>
      <p:cxnSp>
        <p:nvCxnSpPr>
          <p:cNvPr id="3" name="Straight Connector 2">
            <a:extLst>
              <a:ext uri="{FF2B5EF4-FFF2-40B4-BE49-F238E27FC236}">
                <a16:creationId xmlns:a16="http://schemas.microsoft.com/office/drawing/2014/main" id="{215AAC60-585D-4EC6-B9BA-7F15EE4E4779}"/>
              </a:ext>
            </a:extLst>
          </p:cNvPr>
          <p:cNvCxnSpPr>
            <a:cxnSpLocks/>
          </p:cNvCxnSpPr>
          <p:nvPr/>
        </p:nvCxnSpPr>
        <p:spPr>
          <a:xfrm>
            <a:off x="4648200" y="2209800"/>
            <a:ext cx="0" cy="243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hord 19">
            <a:extLst>
              <a:ext uri="{FF2B5EF4-FFF2-40B4-BE49-F238E27FC236}">
                <a16:creationId xmlns:a16="http://schemas.microsoft.com/office/drawing/2014/main" id="{FEB5AC8D-C4BC-4361-90A7-2B6D548D32EE}"/>
              </a:ext>
            </a:extLst>
          </p:cNvPr>
          <p:cNvSpPr/>
          <p:nvPr/>
        </p:nvSpPr>
        <p:spPr>
          <a:xfrm>
            <a:off x="3506374" y="2232037"/>
            <a:ext cx="684626" cy="2416161"/>
          </a:xfrm>
          <a:prstGeom prst="chord">
            <a:avLst>
              <a:gd name="adj1" fmla="val 5334173"/>
              <a:gd name="adj2" fmla="val 16324565"/>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8">
            <a:extLst>
              <a:ext uri="{FF2B5EF4-FFF2-40B4-BE49-F238E27FC236}">
                <a16:creationId xmlns:a16="http://schemas.microsoft.com/office/drawing/2014/main" id="{44F8E3FA-3C25-4923-BACE-04E6B917A89E}"/>
              </a:ext>
            </a:extLst>
          </p:cNvPr>
          <p:cNvSpPr>
            <a:spLocks noChangeArrowheads="1"/>
          </p:cNvSpPr>
          <p:nvPr/>
        </p:nvSpPr>
        <p:spPr bwMode="auto">
          <a:xfrm>
            <a:off x="3048000" y="2209800"/>
            <a:ext cx="838200" cy="24384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3" name="Oval 22">
            <a:extLst>
              <a:ext uri="{FF2B5EF4-FFF2-40B4-BE49-F238E27FC236}">
                <a16:creationId xmlns:a16="http://schemas.microsoft.com/office/drawing/2014/main" id="{293AB492-657D-44FD-B0E4-7FB0D890AF0D}"/>
              </a:ext>
            </a:extLst>
          </p:cNvPr>
          <p:cNvSpPr/>
          <p:nvPr/>
        </p:nvSpPr>
        <p:spPr>
          <a:xfrm>
            <a:off x="3149600" y="4152900"/>
            <a:ext cx="660400" cy="495300"/>
          </a:xfrm>
          <a:prstGeom prst="ellipse">
            <a:avLst/>
          </a:prstGeom>
          <a:solidFill>
            <a:srgbClr val="CCFF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i="1">
              <a:solidFill>
                <a:schemeClr val="bg1">
                  <a:lumMod val="75000"/>
                </a:schemeClr>
              </a:solidFill>
            </a:endParaRPr>
          </a:p>
        </p:txBody>
      </p:sp>
      <p:sp>
        <p:nvSpPr>
          <p:cNvPr id="24" name="Text Box 11">
            <a:extLst>
              <a:ext uri="{FF2B5EF4-FFF2-40B4-BE49-F238E27FC236}">
                <a16:creationId xmlns:a16="http://schemas.microsoft.com/office/drawing/2014/main" id="{5887B1C9-FA42-445D-B479-F0A3722B9C5C}"/>
              </a:ext>
            </a:extLst>
          </p:cNvPr>
          <p:cNvSpPr txBox="1">
            <a:spLocks noChangeArrowheads="1"/>
          </p:cNvSpPr>
          <p:nvPr/>
        </p:nvSpPr>
        <p:spPr bwMode="auto">
          <a:xfrm>
            <a:off x="3073400" y="4227513"/>
            <a:ext cx="6912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i="1" dirty="0">
                <a:solidFill>
                  <a:schemeClr val="bg1">
                    <a:lumMod val="75000"/>
                  </a:schemeClr>
                </a:solidFill>
              </a:rPr>
              <a:t> +D?</a:t>
            </a:r>
          </a:p>
        </p:txBody>
      </p:sp>
      <p:sp>
        <p:nvSpPr>
          <p:cNvPr id="25" name="Oval 24">
            <a:extLst>
              <a:ext uri="{FF2B5EF4-FFF2-40B4-BE49-F238E27FC236}">
                <a16:creationId xmlns:a16="http://schemas.microsoft.com/office/drawing/2014/main" id="{B3D5E325-0E3F-4920-95AC-443C5C661208}"/>
              </a:ext>
            </a:extLst>
          </p:cNvPr>
          <p:cNvSpPr/>
          <p:nvPr/>
        </p:nvSpPr>
        <p:spPr>
          <a:xfrm>
            <a:off x="3962400" y="4152901"/>
            <a:ext cx="609600" cy="495300"/>
          </a:xfrm>
          <a:prstGeom prst="ellipse">
            <a:avLst/>
          </a:prstGeom>
          <a:solidFill>
            <a:srgbClr val="CCFF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i="1">
              <a:solidFill>
                <a:schemeClr val="bg1">
                  <a:lumMod val="75000"/>
                </a:schemeClr>
              </a:solidFill>
            </a:endParaRPr>
          </a:p>
        </p:txBody>
      </p:sp>
      <p:sp>
        <p:nvSpPr>
          <p:cNvPr id="26" name="Text Box 12">
            <a:extLst>
              <a:ext uri="{FF2B5EF4-FFF2-40B4-BE49-F238E27FC236}">
                <a16:creationId xmlns:a16="http://schemas.microsoft.com/office/drawing/2014/main" id="{13BF5177-3670-4529-8742-09D0E91FF25B}"/>
              </a:ext>
            </a:extLst>
          </p:cNvPr>
          <p:cNvSpPr txBox="1">
            <a:spLocks noChangeArrowheads="1"/>
          </p:cNvSpPr>
          <p:nvPr/>
        </p:nvSpPr>
        <p:spPr bwMode="auto">
          <a:xfrm>
            <a:off x="3962400" y="4205288"/>
            <a:ext cx="569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i="1" dirty="0">
                <a:solidFill>
                  <a:schemeClr val="bg1">
                    <a:lumMod val="75000"/>
                  </a:schemeClr>
                </a:solidFill>
              </a:rPr>
              <a:t>-D?</a:t>
            </a:r>
          </a:p>
        </p:txBody>
      </p:sp>
      <p:sp>
        <p:nvSpPr>
          <p:cNvPr id="28" name="Line 14">
            <a:extLst>
              <a:ext uri="{FF2B5EF4-FFF2-40B4-BE49-F238E27FC236}">
                <a16:creationId xmlns:a16="http://schemas.microsoft.com/office/drawing/2014/main" id="{F5B6E57A-21C4-4320-9C5D-98FB5CE63DD0}"/>
              </a:ext>
            </a:extLst>
          </p:cNvPr>
          <p:cNvSpPr>
            <a:spLocks noChangeShapeType="1"/>
          </p:cNvSpPr>
          <p:nvPr/>
        </p:nvSpPr>
        <p:spPr bwMode="auto">
          <a:xfrm>
            <a:off x="2819400" y="4724400"/>
            <a:ext cx="0" cy="38100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1">
              <a:solidFill>
                <a:schemeClr val="bg1">
                  <a:lumMod val="75000"/>
                </a:schemeClr>
              </a:solidFill>
            </a:endParaRPr>
          </a:p>
        </p:txBody>
      </p:sp>
      <p:sp>
        <p:nvSpPr>
          <p:cNvPr id="29" name="Line 15">
            <a:extLst>
              <a:ext uri="{FF2B5EF4-FFF2-40B4-BE49-F238E27FC236}">
                <a16:creationId xmlns:a16="http://schemas.microsoft.com/office/drawing/2014/main" id="{E90557A8-9D06-417A-A12E-339E22DE3494}"/>
              </a:ext>
            </a:extLst>
          </p:cNvPr>
          <p:cNvSpPr>
            <a:spLocks noChangeShapeType="1"/>
          </p:cNvSpPr>
          <p:nvPr/>
        </p:nvSpPr>
        <p:spPr bwMode="auto">
          <a:xfrm>
            <a:off x="5029200" y="4724400"/>
            <a:ext cx="0" cy="38100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1">
              <a:solidFill>
                <a:schemeClr val="bg1">
                  <a:lumMod val="75000"/>
                </a:schemeClr>
              </a:solidFill>
            </a:endParaRPr>
          </a:p>
        </p:txBody>
      </p:sp>
      <p:sp>
        <p:nvSpPr>
          <p:cNvPr id="30" name="Line 16">
            <a:extLst>
              <a:ext uri="{FF2B5EF4-FFF2-40B4-BE49-F238E27FC236}">
                <a16:creationId xmlns:a16="http://schemas.microsoft.com/office/drawing/2014/main" id="{902298F7-02EC-4BCA-9FFC-A01F7B7B7213}"/>
              </a:ext>
            </a:extLst>
          </p:cNvPr>
          <p:cNvSpPr>
            <a:spLocks noChangeShapeType="1"/>
          </p:cNvSpPr>
          <p:nvPr/>
        </p:nvSpPr>
        <p:spPr bwMode="auto">
          <a:xfrm>
            <a:off x="2819400" y="5105400"/>
            <a:ext cx="2209800" cy="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1">
              <a:solidFill>
                <a:schemeClr val="bg1">
                  <a:lumMod val="75000"/>
                </a:schemeClr>
              </a:solidFill>
            </a:endParaRPr>
          </a:p>
        </p:txBody>
      </p:sp>
      <p:sp>
        <p:nvSpPr>
          <p:cNvPr id="31" name="Oval 30">
            <a:extLst>
              <a:ext uri="{FF2B5EF4-FFF2-40B4-BE49-F238E27FC236}">
                <a16:creationId xmlns:a16="http://schemas.microsoft.com/office/drawing/2014/main" id="{6E8F49FD-D700-467A-A96A-5F0351F8279D}"/>
              </a:ext>
            </a:extLst>
          </p:cNvPr>
          <p:cNvSpPr/>
          <p:nvPr/>
        </p:nvSpPr>
        <p:spPr>
          <a:xfrm>
            <a:off x="3352800" y="4648200"/>
            <a:ext cx="1144588" cy="457200"/>
          </a:xfrm>
          <a:prstGeom prst="ellipse">
            <a:avLst/>
          </a:prstGeom>
          <a:solidFill>
            <a:srgbClr val="CCFF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i="1">
              <a:solidFill>
                <a:schemeClr val="bg1">
                  <a:lumMod val="75000"/>
                </a:schemeClr>
              </a:solidFill>
            </a:endParaRPr>
          </a:p>
        </p:txBody>
      </p:sp>
      <p:sp>
        <p:nvSpPr>
          <p:cNvPr id="2" name="Rectangle 1">
            <a:extLst>
              <a:ext uri="{FF2B5EF4-FFF2-40B4-BE49-F238E27FC236}">
                <a16:creationId xmlns:a16="http://schemas.microsoft.com/office/drawing/2014/main" id="{A3A5FAFE-4832-4F0C-814C-9EF5896A14DB}"/>
              </a:ext>
            </a:extLst>
          </p:cNvPr>
          <p:cNvSpPr/>
          <p:nvPr/>
        </p:nvSpPr>
        <p:spPr>
          <a:xfrm>
            <a:off x="7391400" y="1855197"/>
            <a:ext cx="1217612" cy="2971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8DEC8C04-F6A3-4A17-AA49-48975043CAD0}"/>
              </a:ext>
            </a:extLst>
          </p:cNvPr>
          <p:cNvSpPr txBox="1"/>
          <p:nvPr/>
        </p:nvSpPr>
        <p:spPr>
          <a:xfrm>
            <a:off x="457200" y="2311464"/>
            <a:ext cx="8109132" cy="1569660"/>
          </a:xfrm>
          <a:prstGeom prst="rect">
            <a:avLst/>
          </a:prstGeom>
          <a:solidFill>
            <a:schemeClr val="accent5">
              <a:lumMod val="60000"/>
              <a:lumOff val="40000"/>
            </a:schemeClr>
          </a:solidFill>
        </p:spPr>
        <p:txBody>
          <a:bodyPr wrap="square" rtlCol="0">
            <a:spAutoFit/>
          </a:bodyPr>
          <a:lstStyle/>
          <a:p>
            <a:r>
              <a:rPr lang="en-US" sz="1600" dirty="0">
                <a:solidFill>
                  <a:srgbClr val="0000FF"/>
                </a:solidFill>
              </a:rPr>
              <a:t>In addition to determining corneal power, pre-op corneal mapping is employed to </a:t>
            </a:r>
            <a:r>
              <a:rPr lang="en-US" altLang="en-US" sz="1600" kern="0" dirty="0">
                <a:solidFill>
                  <a:srgbClr val="0000FF"/>
                </a:solidFill>
              </a:rPr>
              <a:t>determine whether a prospective keratorefractive </a:t>
            </a:r>
            <a:r>
              <a:rPr lang="en-US" altLang="en-US" sz="1600" kern="0" dirty="0" err="1">
                <a:solidFill>
                  <a:srgbClr val="0000FF"/>
                </a:solidFill>
              </a:rPr>
              <a:t>pt</a:t>
            </a:r>
            <a:r>
              <a:rPr lang="en-US" altLang="en-US" sz="1600" kern="0" dirty="0">
                <a:solidFill>
                  <a:srgbClr val="0000FF"/>
                </a:solidFill>
              </a:rPr>
              <a:t> has a  </a:t>
            </a:r>
            <a:r>
              <a:rPr lang="en-US" altLang="en-US" sz="1600" i="1" kern="0" dirty="0">
                <a:solidFill>
                  <a:srgbClr val="0000FF"/>
                </a:solidFill>
              </a:rPr>
              <a:t>corneal ectasia </a:t>
            </a:r>
            <a:r>
              <a:rPr lang="en-US" altLang="en-US" sz="1600" kern="0" dirty="0">
                <a:solidFill>
                  <a:srgbClr val="0000FF"/>
                </a:solidFill>
              </a:rPr>
              <a:t>. </a:t>
            </a:r>
            <a:r>
              <a:rPr lang="en-US" altLang="en-US" sz="1600" kern="0" dirty="0"/>
              <a:t>An ectasia is a  </a:t>
            </a:r>
            <a:r>
              <a:rPr lang="en-US" sz="1600" dirty="0"/>
              <a:t>noninflammatory  condition characterized by progressive corneal  thinning , the end result of which is corneal  warpage . Pre-existing ectasia is a strong contraindication to many elective keratorefractive procedures, </a:t>
            </a:r>
            <a:r>
              <a:rPr lang="en-US" sz="1600" dirty="0" err="1"/>
              <a:t>eg</a:t>
            </a:r>
            <a:r>
              <a:rPr lang="en-US" sz="1600" dirty="0"/>
              <a:t>, LASIK. </a:t>
            </a:r>
            <a:r>
              <a:rPr lang="en-US" sz="1600" dirty="0">
                <a:solidFill>
                  <a:srgbClr val="0000FF"/>
                </a:solidFill>
              </a:rPr>
              <a:t>The two most common ectasias are  </a:t>
            </a:r>
            <a:r>
              <a:rPr lang="en-US" sz="1600" b="1" dirty="0">
                <a:solidFill>
                  <a:srgbClr val="0000FF"/>
                </a:solidFill>
              </a:rPr>
              <a:t>keratoconus</a:t>
            </a:r>
            <a:r>
              <a:rPr lang="en-US" sz="1600" dirty="0">
                <a:solidFill>
                  <a:srgbClr val="0000FF"/>
                </a:solidFill>
              </a:rPr>
              <a:t> (KCN)  and  </a:t>
            </a:r>
            <a:r>
              <a:rPr lang="en-US" sz="1600" b="1" dirty="0">
                <a:solidFill>
                  <a:srgbClr val="0000FF"/>
                </a:solidFill>
              </a:rPr>
              <a:t>pellucid marginal degeneration </a:t>
            </a:r>
            <a:r>
              <a:rPr lang="en-US" sz="1600" dirty="0">
                <a:solidFill>
                  <a:srgbClr val="0000FF"/>
                </a:solidFill>
              </a:rPr>
              <a:t>(PMD) .</a:t>
            </a:r>
          </a:p>
        </p:txBody>
      </p:sp>
      <p:sp>
        <p:nvSpPr>
          <p:cNvPr id="27" name="Text Box 13">
            <a:extLst>
              <a:ext uri="{FF2B5EF4-FFF2-40B4-BE49-F238E27FC236}">
                <a16:creationId xmlns:a16="http://schemas.microsoft.com/office/drawing/2014/main" id="{6665E218-400C-4AFA-9939-F49C65A71DB9}"/>
              </a:ext>
            </a:extLst>
          </p:cNvPr>
          <p:cNvSpPr txBox="1">
            <a:spLocks noChangeArrowheads="1"/>
          </p:cNvSpPr>
          <p:nvPr/>
        </p:nvSpPr>
        <p:spPr bwMode="auto">
          <a:xfrm>
            <a:off x="3421063" y="4648200"/>
            <a:ext cx="8595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i="1" dirty="0">
                <a:solidFill>
                  <a:schemeClr val="bg1">
                    <a:lumMod val="75000"/>
                  </a:schemeClr>
                </a:solidFill>
              </a:rPr>
              <a:t> +D?</a:t>
            </a:r>
          </a:p>
        </p:txBody>
      </p:sp>
      <p:sp>
        <p:nvSpPr>
          <p:cNvPr id="21" name="Rectangle 2">
            <a:extLst>
              <a:ext uri="{FF2B5EF4-FFF2-40B4-BE49-F238E27FC236}">
                <a16:creationId xmlns:a16="http://schemas.microsoft.com/office/drawing/2014/main" id="{E71AF63E-90B8-42DE-875A-07E22875283F}"/>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Tree>
    <p:extLst>
      <p:ext uri="{BB962C8B-B14F-4D97-AF65-F5344CB8AC3E}">
        <p14:creationId xmlns:p14="http://schemas.microsoft.com/office/powerpoint/2010/main" val="7736095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D0D5DC9-88AC-4B7C-AD00-880FEA173EB9}"/>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pic>
        <p:nvPicPr>
          <p:cNvPr id="5" name="Picture 3">
            <a:extLst>
              <a:ext uri="{FF2B5EF4-FFF2-40B4-BE49-F238E27FC236}">
                <a16:creationId xmlns:a16="http://schemas.microsoft.com/office/drawing/2014/main" id="{4FD07E99-3E55-4EC8-B33F-3D6EB57730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8835" y="1597807"/>
            <a:ext cx="5466330" cy="366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a:extLst>
              <a:ext uri="{FF2B5EF4-FFF2-40B4-BE49-F238E27FC236}">
                <a16:creationId xmlns:a16="http://schemas.microsoft.com/office/drawing/2014/main" id="{82D59CD7-6B01-4A08-89AF-8C62DD1A3AC4}"/>
              </a:ext>
            </a:extLst>
          </p:cNvPr>
          <p:cNvSpPr txBox="1">
            <a:spLocks noChangeArrowheads="1"/>
          </p:cNvSpPr>
          <p:nvPr/>
        </p:nvSpPr>
        <p:spPr bwMode="auto">
          <a:xfrm>
            <a:off x="4108450" y="6096000"/>
            <a:ext cx="671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t>KCN</a:t>
            </a:r>
          </a:p>
        </p:txBody>
      </p:sp>
    </p:spTree>
    <p:extLst>
      <p:ext uri="{BB962C8B-B14F-4D97-AF65-F5344CB8AC3E}">
        <p14:creationId xmlns:p14="http://schemas.microsoft.com/office/powerpoint/2010/main" val="12125970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1">
            <a:extLst>
              <a:ext uri="{FF2B5EF4-FFF2-40B4-BE49-F238E27FC236}">
                <a16:creationId xmlns:a16="http://schemas.microsoft.com/office/drawing/2014/main" id="{3B0DF9DF-28AA-4970-B1C6-7E45141734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009614"/>
            <a:ext cx="4876800" cy="483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3">
            <a:extLst>
              <a:ext uri="{FF2B5EF4-FFF2-40B4-BE49-F238E27FC236}">
                <a16:creationId xmlns:a16="http://schemas.microsoft.com/office/drawing/2014/main" id="{A9575A8E-AFDC-4D76-A9F0-A6D6FF9D2846}"/>
              </a:ext>
            </a:extLst>
          </p:cNvPr>
          <p:cNvSpPr txBox="1">
            <a:spLocks noChangeArrowheads="1"/>
          </p:cNvSpPr>
          <p:nvPr/>
        </p:nvSpPr>
        <p:spPr bwMode="auto">
          <a:xfrm>
            <a:off x="1232906" y="6104489"/>
            <a:ext cx="68305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t>Topography in KCN: Classic  </a:t>
            </a:r>
            <a:r>
              <a:rPr lang="en-US" altLang="en-US" sz="1800" i="1" dirty="0">
                <a:solidFill>
                  <a:srgbClr val="FF0000"/>
                </a:solidFill>
              </a:rPr>
              <a:t>inferior corneal steepening</a:t>
            </a:r>
          </a:p>
        </p:txBody>
      </p:sp>
      <p:sp>
        <p:nvSpPr>
          <p:cNvPr id="4" name="Rectangle 2">
            <a:extLst>
              <a:ext uri="{FF2B5EF4-FFF2-40B4-BE49-F238E27FC236}">
                <a16:creationId xmlns:a16="http://schemas.microsoft.com/office/drawing/2014/main" id="{ED0D5DC9-88AC-4B7C-AD00-880FEA173EB9}"/>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2" name="Rectangle 1">
            <a:extLst>
              <a:ext uri="{FF2B5EF4-FFF2-40B4-BE49-F238E27FC236}">
                <a16:creationId xmlns:a16="http://schemas.microsoft.com/office/drawing/2014/main" id="{B9D5495A-2265-4AEC-A6F0-DB88F90E6F4F}"/>
              </a:ext>
            </a:extLst>
          </p:cNvPr>
          <p:cNvSpPr/>
          <p:nvPr/>
        </p:nvSpPr>
        <p:spPr>
          <a:xfrm>
            <a:off x="4724400" y="6172200"/>
            <a:ext cx="2895600" cy="268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three words</a:t>
            </a:r>
          </a:p>
        </p:txBody>
      </p:sp>
    </p:spTree>
    <p:extLst>
      <p:ext uri="{BB962C8B-B14F-4D97-AF65-F5344CB8AC3E}">
        <p14:creationId xmlns:p14="http://schemas.microsoft.com/office/powerpoint/2010/main" val="28245010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1">
            <a:extLst>
              <a:ext uri="{FF2B5EF4-FFF2-40B4-BE49-F238E27FC236}">
                <a16:creationId xmlns:a16="http://schemas.microsoft.com/office/drawing/2014/main" id="{3B0DF9DF-28AA-4970-B1C6-7E45141734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009614"/>
            <a:ext cx="4876800" cy="483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3">
            <a:extLst>
              <a:ext uri="{FF2B5EF4-FFF2-40B4-BE49-F238E27FC236}">
                <a16:creationId xmlns:a16="http://schemas.microsoft.com/office/drawing/2014/main" id="{A9575A8E-AFDC-4D76-A9F0-A6D6FF9D2846}"/>
              </a:ext>
            </a:extLst>
          </p:cNvPr>
          <p:cNvSpPr txBox="1">
            <a:spLocks noChangeArrowheads="1"/>
          </p:cNvSpPr>
          <p:nvPr/>
        </p:nvSpPr>
        <p:spPr bwMode="auto">
          <a:xfrm>
            <a:off x="1232906" y="6104489"/>
            <a:ext cx="68305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t>Topography in KCN: Classic  </a:t>
            </a:r>
            <a:r>
              <a:rPr lang="en-US" altLang="en-US" sz="1800" i="1" dirty="0">
                <a:solidFill>
                  <a:srgbClr val="FF0000"/>
                </a:solidFill>
              </a:rPr>
              <a:t>inferior corneal steepening</a:t>
            </a:r>
          </a:p>
        </p:txBody>
      </p:sp>
      <p:sp>
        <p:nvSpPr>
          <p:cNvPr id="4" name="Rectangle 2">
            <a:extLst>
              <a:ext uri="{FF2B5EF4-FFF2-40B4-BE49-F238E27FC236}">
                <a16:creationId xmlns:a16="http://schemas.microsoft.com/office/drawing/2014/main" id="{ED0D5DC9-88AC-4B7C-AD00-880FEA173EB9}"/>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Tree>
    <p:extLst>
      <p:ext uri="{BB962C8B-B14F-4D97-AF65-F5344CB8AC3E}">
        <p14:creationId xmlns:p14="http://schemas.microsoft.com/office/powerpoint/2010/main" val="16962945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D0D5DC9-88AC-4B7C-AD00-880FEA173EB9}"/>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5" name="Text Box 33">
            <a:extLst>
              <a:ext uri="{FF2B5EF4-FFF2-40B4-BE49-F238E27FC236}">
                <a16:creationId xmlns:a16="http://schemas.microsoft.com/office/drawing/2014/main" id="{E41AFA44-FE6A-497C-B630-8DAF3DD2D195}"/>
              </a:ext>
            </a:extLst>
          </p:cNvPr>
          <p:cNvSpPr txBox="1">
            <a:spLocks noChangeArrowheads="1"/>
          </p:cNvSpPr>
          <p:nvPr/>
        </p:nvSpPr>
        <p:spPr bwMode="auto">
          <a:xfrm>
            <a:off x="1232906" y="6104489"/>
            <a:ext cx="68305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t>Topography in PMD: Classic  </a:t>
            </a:r>
            <a:r>
              <a:rPr lang="en-US" altLang="en-US" sz="1800" i="1" dirty="0">
                <a:solidFill>
                  <a:srgbClr val="FF0000"/>
                </a:solidFill>
              </a:rPr>
              <a:t>kissing doves  </a:t>
            </a:r>
            <a:r>
              <a:rPr lang="en-US" altLang="en-US" sz="1800" dirty="0"/>
              <a:t>or</a:t>
            </a:r>
            <a:r>
              <a:rPr lang="en-US" altLang="en-US" sz="1800" i="1" dirty="0">
                <a:solidFill>
                  <a:srgbClr val="FF0000"/>
                </a:solidFill>
              </a:rPr>
              <a:t>  crab claw</a:t>
            </a:r>
          </a:p>
        </p:txBody>
      </p:sp>
      <p:pic>
        <p:nvPicPr>
          <p:cNvPr id="6" name="Picture 5">
            <a:extLst>
              <a:ext uri="{FF2B5EF4-FFF2-40B4-BE49-F238E27FC236}">
                <a16:creationId xmlns:a16="http://schemas.microsoft.com/office/drawing/2014/main" id="{E0BC00F1-3B09-461F-95DA-8057A52967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5918" y="1426792"/>
            <a:ext cx="5052163" cy="4004413"/>
          </a:xfrm>
          <a:prstGeom prst="rect">
            <a:avLst/>
          </a:prstGeom>
        </p:spPr>
      </p:pic>
      <p:sp>
        <p:nvSpPr>
          <p:cNvPr id="7" name="Rectangle 6">
            <a:extLst>
              <a:ext uri="{FF2B5EF4-FFF2-40B4-BE49-F238E27FC236}">
                <a16:creationId xmlns:a16="http://schemas.microsoft.com/office/drawing/2014/main" id="{67D1F6D6-CDA0-407A-9CE9-9EBD60D9FDCD}"/>
              </a:ext>
            </a:extLst>
          </p:cNvPr>
          <p:cNvSpPr/>
          <p:nvPr/>
        </p:nvSpPr>
        <p:spPr>
          <a:xfrm>
            <a:off x="4724400" y="6172200"/>
            <a:ext cx="1447800" cy="301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8" name="Rectangle 7">
            <a:extLst>
              <a:ext uri="{FF2B5EF4-FFF2-40B4-BE49-F238E27FC236}">
                <a16:creationId xmlns:a16="http://schemas.microsoft.com/office/drawing/2014/main" id="{4C4ABFFA-8B9D-4A1B-BBF3-E7B95D6BA9DB}"/>
              </a:ext>
            </a:extLst>
          </p:cNvPr>
          <p:cNvSpPr/>
          <p:nvPr/>
        </p:nvSpPr>
        <p:spPr>
          <a:xfrm>
            <a:off x="6553200" y="6172200"/>
            <a:ext cx="1066800" cy="301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diff words</a:t>
            </a:r>
          </a:p>
        </p:txBody>
      </p:sp>
    </p:spTree>
    <p:extLst>
      <p:ext uri="{BB962C8B-B14F-4D97-AF65-F5344CB8AC3E}">
        <p14:creationId xmlns:p14="http://schemas.microsoft.com/office/powerpoint/2010/main" val="21586546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D0D5DC9-88AC-4B7C-AD00-880FEA173EB9}"/>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sp>
        <p:nvSpPr>
          <p:cNvPr id="5" name="Text Box 33">
            <a:extLst>
              <a:ext uri="{FF2B5EF4-FFF2-40B4-BE49-F238E27FC236}">
                <a16:creationId xmlns:a16="http://schemas.microsoft.com/office/drawing/2014/main" id="{E41AFA44-FE6A-497C-B630-8DAF3DD2D195}"/>
              </a:ext>
            </a:extLst>
          </p:cNvPr>
          <p:cNvSpPr txBox="1">
            <a:spLocks noChangeArrowheads="1"/>
          </p:cNvSpPr>
          <p:nvPr/>
        </p:nvSpPr>
        <p:spPr bwMode="auto">
          <a:xfrm>
            <a:off x="1232906" y="6104489"/>
            <a:ext cx="68305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t>Topography in PMD: Classic  </a:t>
            </a:r>
            <a:r>
              <a:rPr lang="en-US" altLang="en-US" sz="1800" i="1" dirty="0">
                <a:solidFill>
                  <a:srgbClr val="FF0000"/>
                </a:solidFill>
              </a:rPr>
              <a:t>kissing doves  </a:t>
            </a:r>
            <a:r>
              <a:rPr lang="en-US" altLang="en-US" sz="1800" dirty="0"/>
              <a:t>or</a:t>
            </a:r>
            <a:r>
              <a:rPr lang="en-US" altLang="en-US" sz="1800" i="1" dirty="0">
                <a:solidFill>
                  <a:srgbClr val="FF0000"/>
                </a:solidFill>
              </a:rPr>
              <a:t>  crab claw</a:t>
            </a:r>
          </a:p>
        </p:txBody>
      </p:sp>
      <p:pic>
        <p:nvPicPr>
          <p:cNvPr id="6" name="Picture 5">
            <a:extLst>
              <a:ext uri="{FF2B5EF4-FFF2-40B4-BE49-F238E27FC236}">
                <a16:creationId xmlns:a16="http://schemas.microsoft.com/office/drawing/2014/main" id="{E0BC00F1-3B09-461F-95DA-8057A52967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5918" y="1426792"/>
            <a:ext cx="5052163" cy="4004413"/>
          </a:xfrm>
          <a:prstGeom prst="rect">
            <a:avLst/>
          </a:prstGeom>
        </p:spPr>
      </p:pic>
    </p:spTree>
    <p:extLst>
      <p:ext uri="{BB962C8B-B14F-4D97-AF65-F5344CB8AC3E}">
        <p14:creationId xmlns:p14="http://schemas.microsoft.com/office/powerpoint/2010/main" val="7014042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D0D5DC9-88AC-4B7C-AD00-880FEA173EB9}"/>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pic>
        <p:nvPicPr>
          <p:cNvPr id="3" name="Picture 4">
            <a:extLst>
              <a:ext uri="{FF2B5EF4-FFF2-40B4-BE49-F238E27FC236}">
                <a16:creationId xmlns:a16="http://schemas.microsoft.com/office/drawing/2014/main" id="{DBCE3711-12CC-4225-9F7D-6D0FA0CF36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837247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a:extLst>
              <a:ext uri="{FF2B5EF4-FFF2-40B4-BE49-F238E27FC236}">
                <a16:creationId xmlns:a16="http://schemas.microsoft.com/office/drawing/2014/main" id="{281EE207-A1A1-4BC7-B6F6-04900DF9C023}"/>
              </a:ext>
            </a:extLst>
          </p:cNvPr>
          <p:cNvSpPr txBox="1">
            <a:spLocks noChangeArrowheads="1"/>
          </p:cNvSpPr>
          <p:nvPr/>
        </p:nvSpPr>
        <p:spPr bwMode="auto">
          <a:xfrm>
            <a:off x="1186217" y="5943600"/>
            <a:ext cx="5801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Corneal Placido-disk topography: Mires typical of  KCN</a:t>
            </a:r>
          </a:p>
        </p:txBody>
      </p:sp>
      <p:sp>
        <p:nvSpPr>
          <p:cNvPr id="6" name="Rectangle 5">
            <a:extLst>
              <a:ext uri="{FF2B5EF4-FFF2-40B4-BE49-F238E27FC236}">
                <a16:creationId xmlns:a16="http://schemas.microsoft.com/office/drawing/2014/main" id="{A5673BA2-55E5-4D95-9518-19DD671D3FCC}"/>
              </a:ext>
            </a:extLst>
          </p:cNvPr>
          <p:cNvSpPr/>
          <p:nvPr/>
        </p:nvSpPr>
        <p:spPr>
          <a:xfrm>
            <a:off x="6324600" y="6011311"/>
            <a:ext cx="914400" cy="301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KCN? PMD?</a:t>
            </a:r>
          </a:p>
        </p:txBody>
      </p:sp>
    </p:spTree>
    <p:extLst>
      <p:ext uri="{BB962C8B-B14F-4D97-AF65-F5344CB8AC3E}">
        <p14:creationId xmlns:p14="http://schemas.microsoft.com/office/powerpoint/2010/main" val="339569824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D0D5DC9-88AC-4B7C-AD00-880FEA173EB9}"/>
              </a:ext>
            </a:extLst>
          </p:cNvPr>
          <p:cNvSpPr>
            <a:spLocks noGrp="1" noChangeArrowheads="1"/>
          </p:cNvSpPr>
          <p:nvPr>
            <p:ph type="title"/>
          </p:nvPr>
        </p:nvSpPr>
        <p:spPr>
          <a:xfrm>
            <a:off x="457200" y="122238"/>
            <a:ext cx="7543800" cy="555625"/>
          </a:xfrm>
        </p:spPr>
        <p:txBody>
          <a:bodyPr/>
          <a:lstStyle/>
          <a:p>
            <a:pPr eaLnBrk="1" hangingPunct="1"/>
            <a:r>
              <a:rPr lang="en-US" altLang="en-US" sz="3200" b="0"/>
              <a:t>Refractive Surgery Overview</a:t>
            </a:r>
          </a:p>
        </p:txBody>
      </p:sp>
      <p:pic>
        <p:nvPicPr>
          <p:cNvPr id="3" name="Picture 4">
            <a:extLst>
              <a:ext uri="{FF2B5EF4-FFF2-40B4-BE49-F238E27FC236}">
                <a16:creationId xmlns:a16="http://schemas.microsoft.com/office/drawing/2014/main" id="{DBCE3711-12CC-4225-9F7D-6D0FA0CF36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837247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a:extLst>
              <a:ext uri="{FF2B5EF4-FFF2-40B4-BE49-F238E27FC236}">
                <a16:creationId xmlns:a16="http://schemas.microsoft.com/office/drawing/2014/main" id="{281EE207-A1A1-4BC7-B6F6-04900DF9C023}"/>
              </a:ext>
            </a:extLst>
          </p:cNvPr>
          <p:cNvSpPr txBox="1">
            <a:spLocks noChangeArrowheads="1"/>
          </p:cNvSpPr>
          <p:nvPr/>
        </p:nvSpPr>
        <p:spPr bwMode="auto">
          <a:xfrm>
            <a:off x="1186217" y="5943600"/>
            <a:ext cx="5801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Corneal Placido-disk topography: Mires typical of  KCN</a:t>
            </a:r>
          </a:p>
        </p:txBody>
      </p:sp>
    </p:spTree>
    <p:extLst>
      <p:ext uri="{BB962C8B-B14F-4D97-AF65-F5344CB8AC3E}">
        <p14:creationId xmlns:p14="http://schemas.microsoft.com/office/powerpoint/2010/main" val="3990589378"/>
      </p:ext>
    </p:extLst>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3063</TotalTime>
  <Words>16882</Words>
  <Application>Microsoft Office PowerPoint</Application>
  <PresentationFormat>On-screen Show (4:3)</PresentationFormat>
  <Paragraphs>2504</Paragraphs>
  <Slides>188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188</vt:i4>
      </vt:variant>
    </vt:vector>
  </HeadingPairs>
  <TitlesOfParts>
    <vt:vector size="193" baseType="lpstr">
      <vt:lpstr>Arial</vt:lpstr>
      <vt:lpstr>Arial Black</vt:lpstr>
      <vt:lpstr>Calibri</vt:lpstr>
      <vt:lpstr>Wingdings</vt:lpstr>
      <vt:lpstr>Network</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lpstr>Refractive Surgery Overview</vt:lpstr>
    </vt:vector>
  </TitlesOfParts>
  <Company>LSU Ophthalmology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dc:title>
  <dc:creator>Steven B. Flynn</dc:creator>
  <cp:lastModifiedBy>Steven Flynn</cp:lastModifiedBy>
  <cp:revision>393</cp:revision>
  <dcterms:created xsi:type="dcterms:W3CDTF">2008-09-13T15:19:25Z</dcterms:created>
  <dcterms:modified xsi:type="dcterms:W3CDTF">2021-05-29T00:41:16Z</dcterms:modified>
</cp:coreProperties>
</file>