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sldIdLst>
    <p:sldId id="260" r:id="rId2"/>
    <p:sldId id="261" r:id="rId3"/>
    <p:sldId id="262" r:id="rId4"/>
    <p:sldId id="263" r:id="rId5"/>
    <p:sldId id="278" r:id="rId6"/>
    <p:sldId id="282" r:id="rId7"/>
    <p:sldId id="279" r:id="rId8"/>
    <p:sldId id="280" r:id="rId9"/>
    <p:sldId id="264" r:id="rId10"/>
    <p:sldId id="265" r:id="rId11"/>
    <p:sldId id="283" r:id="rId12"/>
    <p:sldId id="284" r:id="rId13"/>
    <p:sldId id="266" r:id="rId14"/>
    <p:sldId id="268" r:id="rId15"/>
    <p:sldId id="291" r:id="rId16"/>
    <p:sldId id="292" r:id="rId17"/>
    <p:sldId id="285" r:id="rId18"/>
    <p:sldId id="269" r:id="rId19"/>
    <p:sldId id="286" r:id="rId20"/>
    <p:sldId id="287" r:id="rId21"/>
    <p:sldId id="288" r:id="rId22"/>
    <p:sldId id="289" r:id="rId23"/>
    <p:sldId id="270" r:id="rId24"/>
    <p:sldId id="272" r:id="rId25"/>
    <p:sldId id="290" r:id="rId26"/>
    <p:sldId id="295" r:id="rId27"/>
    <p:sldId id="303" r:id="rId28"/>
    <p:sldId id="296" r:id="rId29"/>
    <p:sldId id="297" r:id="rId30"/>
    <p:sldId id="273" r:id="rId31"/>
    <p:sldId id="293" r:id="rId32"/>
    <p:sldId id="294" r:id="rId33"/>
    <p:sldId id="298" r:id="rId34"/>
    <p:sldId id="307" r:id="rId35"/>
    <p:sldId id="304" r:id="rId36"/>
    <p:sldId id="305" r:id="rId37"/>
    <p:sldId id="299" r:id="rId38"/>
    <p:sldId id="306" r:id="rId39"/>
    <p:sldId id="274" r:id="rId40"/>
    <p:sldId id="275" r:id="rId41"/>
    <p:sldId id="276" r:id="rId42"/>
    <p:sldId id="27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AB2905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36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FFFCA-A5A7-4AD4-9337-FD160FE5C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529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D9C9E9-18DA-476F-B892-0B2989441D4C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49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E8141C-3225-441B-866C-669023E1944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867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E8141C-3225-441B-866C-669023E19441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33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8E8141C-3225-441B-866C-669023E19441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532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BF1081-43DD-4D6A-BC90-E518EC744F68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739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BBEF3-7BEF-4A03-B49E-78656BDFE23A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795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BBEF3-7BEF-4A03-B49E-78656BDFE23A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722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BBEF3-7BEF-4A03-B49E-78656BDFE23A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686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2BBEF3-7BEF-4A03-B49E-78656BDFE23A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7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FE72-ECB4-47EC-9FAE-31A783981E89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9595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FE72-ECB4-47EC-9FAE-31A783981E89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756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411B396-4800-4379-8354-C6AAFE3AC9CC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507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FE72-ECB4-47EC-9FAE-31A783981E89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181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FE72-ECB4-47EC-9FAE-31A783981E89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538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65FE72-ECB4-47EC-9FAE-31A783981E89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832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0296CF-8CBE-49C2-823C-F6668222E800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412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449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106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0930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283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773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AC5FFBD-A382-4CDA-8AC2-99B6648DB6FA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163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2F664A-CA7F-4C37-8110-A324C807D2AF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67836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234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431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919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44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7222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3048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379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40275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D64F0BD-49B8-454A-95EC-DC0A3E6A28A8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465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F999A3-D9AF-486E-A57B-10CF62E78357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840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3A9CDC-83A8-4217-BEC2-4CECF5DB95B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493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371F1E-583E-4D0D-A515-D3B4AB476726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657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F6A38-5C30-4D09-8E6D-CD2C174DABEA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783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8B594D-02FB-4D5E-9319-886CE6218DD4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91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3A9CDC-83A8-4217-BEC2-4CECF5DB95B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804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3A9CDC-83A8-4217-BEC2-4CECF5DB95BB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05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3A9CDC-83A8-4217-BEC2-4CECF5DB95BB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474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3A9CDC-83A8-4217-BEC2-4CECF5DB95BB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431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1781445-ADA0-4CC2-94EF-6D0BBDA1F25D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000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16962-0740-4128-86C4-6F390F0FF6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18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71A71E-2FEF-433E-BD38-BAAB4C5C06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4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5ECE9-042B-4F5A-B081-52D6CAA2D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89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2A6089-AC05-4039-8A07-1989D2FB1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33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0D8E8D-1A6A-4189-9615-DC558E3765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1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9B8BF-A836-4EC1-9AF8-B3DC6526F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91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B63771-D2C4-4E08-9E1C-C590E3D2DE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72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85031-2454-4804-A1AF-ECDA50EC0E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0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D284DA-0B13-4EA0-9084-C565FBD4E9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77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FEC87-1133-4262-B920-6BE1431E9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350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9A33E8-6040-4234-8CDD-9E72E141F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02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82558A9-5897-4E5C-AD29-B505FB417CC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</a:t>
            </a:r>
            <a:r>
              <a:rPr lang="en-US" altLang="en-US" sz="2000" dirty="0" smtClean="0"/>
              <a:t>)</a:t>
            </a:r>
            <a:endParaRPr lang="en-US" altLang="en-US" sz="2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30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BBA3D6-ECDE-4901-9F53-8919AF99C2CE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6019800" y="457200"/>
            <a:ext cx="1846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i="1" dirty="0"/>
              <a:t>‘Intraocular foreign body’</a:t>
            </a: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6934200" y="7620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78809" y="2839558"/>
            <a:ext cx="159210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i="1" dirty="0" smtClean="0"/>
              <a:t>(number of answers)</a:t>
            </a:r>
            <a:endParaRPr lang="en-US" altLang="en-US" sz="1200" i="1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4876800" y="2438400"/>
            <a:ext cx="381000" cy="3865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  <a:endParaRPr lang="en-US" altLang="en-US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7E9309-89FE-4346-A0BD-6C7BD79543BB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</a:t>
            </a:r>
            <a:r>
              <a:rPr lang="en-US" altLang="en-US" sz="2000" b="1" dirty="0" smtClean="0"/>
              <a:t>epithelial tissue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  <a:endParaRPr lang="en-US" altLang="en-US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7E9309-89FE-4346-A0BD-6C7BD79543BB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609600" y="3340463"/>
            <a:ext cx="5791200" cy="7463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Does iron’s </a:t>
            </a:r>
            <a:r>
              <a:rPr lang="en-US" altLang="en-US" sz="1400" i="1" dirty="0">
                <a:solidFill>
                  <a:srgbClr val="0000FF"/>
                </a:solidFill>
              </a:rPr>
              <a:t>affinity for depositing and concentrating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in epithelial </a:t>
            </a:r>
            <a:r>
              <a:rPr lang="en-US" altLang="en-US" sz="1400" i="1" dirty="0">
                <a:solidFill>
                  <a:srgbClr val="0000FF"/>
                </a:solidFill>
              </a:rPr>
              <a:t>tissues includes the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RPE?</a:t>
            </a:r>
            <a:endParaRPr lang="en-US" altLang="en-US" sz="14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Yes, and this accounts for a significant portion of its effects</a:t>
            </a:r>
            <a:endParaRPr lang="en-US" altLang="en-US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</a:t>
            </a:r>
            <a:r>
              <a:rPr lang="en-US" altLang="en-US" sz="2000" b="1" dirty="0" smtClean="0"/>
              <a:t>epithelial tissue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7E9309-89FE-4346-A0BD-6C7BD79543BB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609600" y="3340463"/>
            <a:ext cx="5791200" cy="7463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Does iron’s </a:t>
            </a:r>
            <a:r>
              <a:rPr lang="en-US" altLang="en-US" sz="1400" i="1" dirty="0">
                <a:solidFill>
                  <a:srgbClr val="0000FF"/>
                </a:solidFill>
              </a:rPr>
              <a:t>affinity for depositing and concentrating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in epithelial </a:t>
            </a:r>
            <a:r>
              <a:rPr lang="en-US" altLang="en-US" sz="1400" i="1" dirty="0">
                <a:solidFill>
                  <a:srgbClr val="0000FF"/>
                </a:solidFill>
              </a:rPr>
              <a:t>tissues includes the 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RPE?</a:t>
            </a: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Yes, and this accounts for a significant portion of its effects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</a:t>
            </a:r>
            <a:r>
              <a:rPr lang="en-US" altLang="en-US" sz="2000" dirty="0" smtClean="0"/>
              <a:t>Descemet’s</a:t>
            </a:r>
            <a:endParaRPr lang="en-US" altLang="en-US" sz="24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92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02E2B9-C05C-410F-926F-A4C9DE7854C7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EF4E5A-996B-444A-8135-E0E8FF1D676C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241824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</a:t>
            </a:r>
            <a:r>
              <a:rPr lang="en-US" altLang="en-US" sz="2000" b="1" dirty="0" smtClean="0"/>
              <a:t>Descemet’s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EF4E5A-996B-444A-8135-E0E8FF1D676C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3713642"/>
            <a:ext cx="388907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What affect does copper have on Descemet’s?</a:t>
            </a:r>
          </a:p>
          <a:p>
            <a:r>
              <a:rPr lang="en-US" sz="1400" dirty="0" smtClean="0">
                <a:solidFill>
                  <a:schemeClr val="bg2">
                    <a:lumMod val="75000"/>
                  </a:schemeClr>
                </a:solidFill>
              </a:rPr>
              <a:t>It turns it a shade of  </a:t>
            </a:r>
            <a:r>
              <a:rPr lang="en-US" sz="1400" b="1" dirty="0" smtClean="0">
                <a:solidFill>
                  <a:schemeClr val="bg2">
                    <a:lumMod val="75000"/>
                  </a:schemeClr>
                </a:solidFill>
              </a:rPr>
              <a:t>green</a:t>
            </a:r>
            <a:endParaRPr lang="en-US" sz="14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241824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</a:t>
            </a:r>
            <a:r>
              <a:rPr lang="en-US" altLang="en-US" sz="2000" b="1" dirty="0" smtClean="0"/>
              <a:t>Descemet’s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  <a:p>
            <a:pPr marL="344487" lvl="1" indent="0" eaLnBrk="1" hangingPunct="1">
              <a:lnSpc>
                <a:spcPct val="90000"/>
              </a:lnSpc>
              <a:buNone/>
            </a:pPr>
            <a:endParaRPr lang="en-US" altLang="en-US" sz="24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EF4E5A-996B-444A-8135-E0E8FF1D676C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066800" y="3713642"/>
            <a:ext cx="3889078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What affect does copper have on Descemet’s?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It turns it a shade of  </a:t>
            </a:r>
            <a:r>
              <a:rPr lang="en-US" sz="1400" b="1" dirty="0" smtClean="0">
                <a:solidFill>
                  <a:srgbClr val="66FF66"/>
                </a:solidFill>
              </a:rPr>
              <a:t>green</a:t>
            </a:r>
            <a:endParaRPr lang="en-US" sz="1400" b="1" dirty="0">
              <a:solidFill>
                <a:srgbClr val="66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66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smtClean="0"/>
              <a:t>Minimal reactivity unless very large (2)  </a:t>
            </a:r>
            <a:r>
              <a:rPr lang="en-US" altLang="en-US" sz="2000" i="1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smtClean="0"/>
              <a:t>Causes chalcosis  </a:t>
            </a:r>
            <a:r>
              <a:rPr lang="en-US" altLang="en-US" sz="2000" i="1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smtClean="0"/>
              <a:t>Has affinity for epithelial tissue  </a:t>
            </a:r>
            <a:r>
              <a:rPr lang="en-US" altLang="en-US" sz="2000" i="1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smtClean="0"/>
              <a:t>Has affinity for Descemet’s  </a:t>
            </a:r>
            <a:r>
              <a:rPr lang="en-US" altLang="en-US" sz="2000" i="1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smtClean="0"/>
              <a:t>Causes </a:t>
            </a:r>
            <a:r>
              <a:rPr lang="en-US" altLang="en-US" sz="2000" i="1" smtClean="0"/>
              <a:t>siderosis</a:t>
            </a:r>
            <a:endParaRPr lang="en-US" altLang="en-US" sz="2400" i="1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12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AEF4E5A-996B-444A-8135-E0E8FF1D676C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50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  <a:endParaRPr lang="en-US" altLang="en-US" sz="2000" i="1" dirty="0" smtClean="0">
              <a:solidFill>
                <a:srgbClr val="0000FF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8E007-E06F-4CC5-960E-1A41CBA4CDDC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b="1" i="1" dirty="0" err="1" smtClean="0"/>
              <a:t>siderosis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8E007-E06F-4CC5-960E-1A41CBA4CDDC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76200" y="4038600"/>
            <a:ext cx="6640921" cy="11823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hemos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iderosis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?</a:t>
            </a:r>
            <a:endParaRPr lang="en-US" altLang="en-US" sz="1400" i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Th</a:t>
            </a:r>
            <a:r>
              <a:rPr lang="en-US" altLang="en-US" sz="1400" dirty="0" smtClean="0">
                <a:solidFill>
                  <a:srgbClr val="FFC000"/>
                </a:solidFill>
              </a:rPr>
              <a:t>e iron-caused discoloration </a:t>
            </a:r>
            <a:r>
              <a:rPr lang="en-US" altLang="en-US" sz="1400" dirty="0">
                <a:solidFill>
                  <a:srgbClr val="FFC000"/>
                </a:solidFill>
              </a:rPr>
              <a:t>of ocular tissues </a:t>
            </a:r>
            <a:r>
              <a:rPr lang="en-US" altLang="en-US" sz="1400" dirty="0" smtClean="0">
                <a:solidFill>
                  <a:srgbClr val="FFC000"/>
                </a:solidFill>
              </a:rPr>
              <a:t>following an  intraocular bleed</a:t>
            </a:r>
          </a:p>
          <a:p>
            <a:pPr eaLnBrk="1" hangingPunct="1">
              <a:lnSpc>
                <a:spcPts val="1700"/>
              </a:lnSpc>
            </a:pPr>
            <a:endParaRPr lang="en-US" altLang="en-US" sz="1400" i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FFC000"/>
                </a:solidFill>
              </a:rPr>
              <a:t>What is the cause?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The </a:t>
            </a:r>
            <a:r>
              <a:rPr lang="en-US" altLang="en-US" sz="1400" dirty="0">
                <a:solidFill>
                  <a:srgbClr val="FFC000"/>
                </a:solidFill>
              </a:rPr>
              <a:t>breakdown of RBCs with subsequent release of iron-containing </a:t>
            </a:r>
            <a:r>
              <a:rPr lang="en-US" altLang="en-US" sz="1400" dirty="0" smtClean="0">
                <a:solidFill>
                  <a:srgbClr val="FFC000"/>
                </a:solidFill>
              </a:rPr>
              <a:t>hemoglobin</a:t>
            </a:r>
            <a:endParaRPr lang="en-US" altLang="en-US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66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41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068007-BFE7-4231-ACED-9696C7AF72B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b="1" i="1" dirty="0" err="1" smtClean="0"/>
              <a:t>siderosis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8E007-E06F-4CC5-960E-1A41CBA4CDDC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76200" y="4038600"/>
            <a:ext cx="6640921" cy="11823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hemos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iderosis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Th</a:t>
            </a:r>
            <a:r>
              <a:rPr lang="en-US" altLang="en-US" sz="1400" dirty="0" smtClean="0">
                <a:solidFill>
                  <a:srgbClr val="0000FF"/>
                </a:solidFill>
              </a:rPr>
              <a:t>e iron-caused discoloration </a:t>
            </a:r>
            <a:r>
              <a:rPr lang="en-US" altLang="en-US" sz="1400" dirty="0">
                <a:solidFill>
                  <a:srgbClr val="0000FF"/>
                </a:solidFill>
              </a:rPr>
              <a:t>of ocular tissues </a:t>
            </a:r>
            <a:r>
              <a:rPr lang="en-US" altLang="en-US" sz="1400" dirty="0" smtClean="0">
                <a:solidFill>
                  <a:srgbClr val="0000FF"/>
                </a:solidFill>
              </a:rPr>
              <a:t>following an  intraocular bleed</a:t>
            </a:r>
          </a:p>
          <a:p>
            <a:pPr eaLnBrk="1" hangingPunct="1">
              <a:lnSpc>
                <a:spcPts val="1700"/>
              </a:lnSpc>
            </a:pPr>
            <a:endParaRPr lang="en-US" altLang="en-US" sz="1400" i="1" dirty="0" smtClean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FFC000"/>
                </a:solidFill>
              </a:rPr>
              <a:t>What is the cause?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The </a:t>
            </a:r>
            <a:r>
              <a:rPr lang="en-US" altLang="en-US" sz="1400" dirty="0">
                <a:solidFill>
                  <a:srgbClr val="FFC000"/>
                </a:solidFill>
              </a:rPr>
              <a:t>breakdown of RBCs with subsequent release of iron-containing </a:t>
            </a:r>
            <a:r>
              <a:rPr lang="en-US" altLang="en-US" sz="1400" dirty="0" smtClean="0">
                <a:solidFill>
                  <a:srgbClr val="FFC000"/>
                </a:solidFill>
              </a:rPr>
              <a:t>hemoglobin</a:t>
            </a:r>
            <a:endParaRPr lang="en-US" altLang="en-US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5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b="1" i="1" dirty="0" err="1" smtClean="0"/>
              <a:t>siderosis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8E007-E06F-4CC5-960E-1A41CBA4CDDC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76200" y="4038600"/>
            <a:ext cx="6640921" cy="11823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hemos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iderosis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Th</a:t>
            </a:r>
            <a:r>
              <a:rPr lang="en-US" altLang="en-US" sz="1400" dirty="0" smtClean="0">
                <a:solidFill>
                  <a:srgbClr val="0000FF"/>
                </a:solidFill>
              </a:rPr>
              <a:t>e iron-caused discoloration </a:t>
            </a:r>
            <a:r>
              <a:rPr lang="en-US" altLang="en-US" sz="1400" dirty="0">
                <a:solidFill>
                  <a:srgbClr val="0000FF"/>
                </a:solidFill>
              </a:rPr>
              <a:t>of ocular tissues </a:t>
            </a:r>
            <a:r>
              <a:rPr lang="en-US" altLang="en-US" sz="1400" dirty="0" smtClean="0">
                <a:solidFill>
                  <a:srgbClr val="0000FF"/>
                </a:solidFill>
              </a:rPr>
              <a:t>following an  intraocular bleed</a:t>
            </a:r>
          </a:p>
          <a:p>
            <a:pPr eaLnBrk="1" hangingPunct="1">
              <a:lnSpc>
                <a:spcPts val="1700"/>
              </a:lnSpc>
            </a:pPr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the cause?</a:t>
            </a:r>
            <a:endParaRPr lang="en-US" altLang="en-US" sz="1400" i="1" dirty="0">
              <a:solidFill>
                <a:srgbClr val="FFC000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FFC000"/>
                </a:solidFill>
              </a:rPr>
              <a:t>The </a:t>
            </a:r>
            <a:r>
              <a:rPr lang="en-US" altLang="en-US" sz="1400" dirty="0">
                <a:solidFill>
                  <a:srgbClr val="FFC000"/>
                </a:solidFill>
              </a:rPr>
              <a:t>breakdown of RBCs with subsequent release of iron-containing </a:t>
            </a:r>
            <a:r>
              <a:rPr lang="en-US" altLang="en-US" sz="1400" dirty="0" smtClean="0">
                <a:solidFill>
                  <a:srgbClr val="FFC000"/>
                </a:solidFill>
              </a:rPr>
              <a:t>hemoglobin</a:t>
            </a:r>
            <a:endParaRPr lang="en-US" altLang="en-US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8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b="1" i="1" dirty="0" err="1" smtClean="0"/>
              <a:t>siderosis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2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5C8E007-E06F-4CC5-960E-1A41CBA4CDDC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2297" name="TextBox 1"/>
          <p:cNvSpPr txBox="1">
            <a:spLocks noChangeArrowheads="1"/>
          </p:cNvSpPr>
          <p:nvPr/>
        </p:nvSpPr>
        <p:spPr bwMode="auto">
          <a:xfrm>
            <a:off x="76200" y="4038600"/>
            <a:ext cx="6640921" cy="1182375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hemos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iderosis</a:t>
            </a:r>
            <a:r>
              <a:rPr lang="en-US" altLang="en-US" sz="1400" i="1" dirty="0" smtClean="0">
                <a:solidFill>
                  <a:srgbClr val="0000FF"/>
                </a:solidFill>
              </a:rPr>
              <a:t>?</a:t>
            </a: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Th</a:t>
            </a:r>
            <a:r>
              <a:rPr lang="en-US" altLang="en-US" sz="1400" dirty="0" smtClean="0">
                <a:solidFill>
                  <a:srgbClr val="0000FF"/>
                </a:solidFill>
              </a:rPr>
              <a:t>e iron-caused discoloration </a:t>
            </a:r>
            <a:r>
              <a:rPr lang="en-US" altLang="en-US" sz="1400" dirty="0">
                <a:solidFill>
                  <a:srgbClr val="0000FF"/>
                </a:solidFill>
              </a:rPr>
              <a:t>of ocular tissues </a:t>
            </a:r>
            <a:r>
              <a:rPr lang="en-US" altLang="en-US" sz="1400" dirty="0" smtClean="0">
                <a:solidFill>
                  <a:srgbClr val="0000FF"/>
                </a:solidFill>
              </a:rPr>
              <a:t>following an  intraocular bleed</a:t>
            </a:r>
          </a:p>
          <a:p>
            <a:pPr eaLnBrk="1" hangingPunct="1">
              <a:lnSpc>
                <a:spcPts val="1700"/>
              </a:lnSpc>
            </a:pPr>
            <a:endParaRPr lang="en-US" altLang="en-US" sz="1400" i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i="1" dirty="0" smtClean="0">
                <a:solidFill>
                  <a:srgbClr val="0000FF"/>
                </a:solidFill>
              </a:rPr>
              <a:t>What is the cause?</a:t>
            </a:r>
            <a:endParaRPr lang="en-US" altLang="en-US" sz="1400" i="1" dirty="0">
              <a:solidFill>
                <a:srgbClr val="0000FF"/>
              </a:solidFill>
            </a:endParaRPr>
          </a:p>
          <a:p>
            <a:pPr eaLnBrk="1" hangingPunct="1">
              <a:lnSpc>
                <a:spcPts val="1700"/>
              </a:lnSpc>
            </a:pPr>
            <a:r>
              <a:rPr lang="en-US" altLang="en-US" sz="1400" dirty="0" smtClean="0">
                <a:solidFill>
                  <a:srgbClr val="0000FF"/>
                </a:solidFill>
              </a:rPr>
              <a:t>The </a:t>
            </a:r>
            <a:r>
              <a:rPr lang="en-US" altLang="en-US" sz="1400" dirty="0">
                <a:solidFill>
                  <a:srgbClr val="0000FF"/>
                </a:solidFill>
              </a:rPr>
              <a:t>breakdown of RBCs with subsequent release of iron-containing </a:t>
            </a:r>
            <a:r>
              <a:rPr lang="en-US" altLang="en-US" sz="1400" dirty="0" smtClean="0">
                <a:solidFill>
                  <a:srgbClr val="0000FF"/>
                </a:solidFill>
              </a:rPr>
              <a:t>hemoglobin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1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 smtClean="0"/>
              <a:t>affect the </a:t>
            </a:r>
            <a:r>
              <a:rPr lang="en-US" altLang="en-US" sz="2000" dirty="0" smtClean="0"/>
              <a:t>iris (2)</a:t>
            </a: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33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1AE55E5-CDC3-46EE-8930-AD6539B584F3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</a:t>
            </a:r>
            <a:r>
              <a:rPr lang="en-US" altLang="en-US" sz="2000" b="1" dirty="0"/>
              <a:t>affect</a:t>
            </a:r>
            <a:r>
              <a:rPr lang="en-US" altLang="en-US" sz="2000" dirty="0"/>
              <a:t> </a:t>
            </a:r>
            <a:r>
              <a:rPr lang="en-US" altLang="en-US" sz="2000" b="1" dirty="0" smtClean="0"/>
              <a:t>the </a:t>
            </a:r>
            <a:r>
              <a:rPr lang="en-US" altLang="en-US" sz="2000" b="1" dirty="0" smtClean="0"/>
              <a:t>iris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760960" y="4242515"/>
            <a:ext cx="5887244" cy="1600438"/>
          </a:xfrm>
          <a:prstGeom prst="rect">
            <a:avLst/>
          </a:prstGeom>
          <a:solidFill>
            <a:srgbClr val="99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are the effects on the iris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Copper? </a:t>
            </a:r>
            <a:r>
              <a:rPr lang="en-US" altLang="en-US" sz="1400" dirty="0" smtClean="0">
                <a:solidFill>
                  <a:srgbClr val="99FF99"/>
                </a:solidFill>
              </a:rPr>
              <a:t>A</a:t>
            </a:r>
            <a:r>
              <a:rPr lang="en-US" altLang="en-US" sz="1400" dirty="0" smtClean="0">
                <a:solidFill>
                  <a:srgbClr val="99FF99"/>
                </a:solidFill>
              </a:rPr>
              <a:t> </a:t>
            </a:r>
            <a:r>
              <a:rPr lang="en-US" altLang="en-US" sz="1400" dirty="0">
                <a:solidFill>
                  <a:srgbClr val="99FF99"/>
                </a:solidFill>
              </a:rPr>
              <a:t>greenish </a:t>
            </a:r>
            <a:r>
              <a:rPr lang="en-US" altLang="en-US" sz="1400" dirty="0" smtClean="0">
                <a:solidFill>
                  <a:srgbClr val="99FF99"/>
                </a:solidFill>
              </a:rPr>
              <a:t>discoloration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Iron? </a:t>
            </a:r>
            <a:r>
              <a:rPr lang="en-US" altLang="en-US" sz="1400" dirty="0" smtClean="0">
                <a:solidFill>
                  <a:srgbClr val="99FF99"/>
                </a:solidFill>
              </a:rPr>
              <a:t>Two effects deserve mention:</a:t>
            </a:r>
          </a:p>
          <a:p>
            <a:pPr eaLnBrk="1" hangingPunct="1"/>
            <a:r>
              <a:rPr lang="en-US" altLang="en-US" sz="1400" dirty="0" smtClean="0">
                <a:solidFill>
                  <a:srgbClr val="99FF99"/>
                </a:solidFill>
              </a:rPr>
              <a:t>--darkening, with subsequent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heterocheromia</a:t>
            </a:r>
            <a:r>
              <a:rPr lang="en-US" altLang="en-US" sz="1400" dirty="0" smtClean="0">
                <a:solidFill>
                  <a:srgbClr val="99FF99"/>
                </a:solidFill>
              </a:rPr>
              <a:t>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 (</a:t>
            </a:r>
            <a:r>
              <a:rPr lang="en-US" altLang="en-US" sz="1400" dirty="0">
                <a:solidFill>
                  <a:srgbClr val="99FF99"/>
                </a:solidFill>
              </a:rPr>
              <a:t>Be sure to ask about </a:t>
            </a:r>
            <a:r>
              <a:rPr lang="en-US" altLang="en-US" sz="1400" dirty="0" smtClean="0">
                <a:solidFill>
                  <a:srgbClr val="99FF99"/>
                </a:solidFill>
              </a:rPr>
              <a:t>a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hx</a:t>
            </a:r>
            <a:r>
              <a:rPr lang="en-US" altLang="en-US" sz="1400" dirty="0" smtClean="0">
                <a:solidFill>
                  <a:srgbClr val="99FF99"/>
                </a:solidFill>
              </a:rPr>
              <a:t> of </a:t>
            </a:r>
            <a:r>
              <a:rPr lang="en-US" altLang="en-US" sz="1400" dirty="0">
                <a:solidFill>
                  <a:srgbClr val="99FF99"/>
                </a:solidFill>
              </a:rPr>
              <a:t>ocular trauma </a:t>
            </a:r>
            <a:r>
              <a:rPr lang="en-US" altLang="en-US" sz="1400" dirty="0" smtClean="0">
                <a:solidFill>
                  <a:srgbClr val="99FF99"/>
                </a:solidFill>
              </a:rPr>
              <a:t>in </a:t>
            </a:r>
            <a:r>
              <a:rPr lang="en-US" altLang="en-US" sz="1400" dirty="0">
                <a:solidFill>
                  <a:srgbClr val="99FF99"/>
                </a:solidFill>
              </a:rPr>
              <a:t>any </a:t>
            </a:r>
            <a:r>
              <a:rPr lang="en-US" altLang="en-US" sz="1400" dirty="0" err="1">
                <a:solidFill>
                  <a:srgbClr val="99FF99"/>
                </a:solidFill>
              </a:rPr>
              <a:t>pt</a:t>
            </a:r>
            <a:r>
              <a:rPr lang="en-US" altLang="en-US" sz="1400" dirty="0">
                <a:solidFill>
                  <a:srgbClr val="99FF99"/>
                </a:solidFill>
              </a:rPr>
              <a:t> </a:t>
            </a:r>
            <a:r>
              <a:rPr lang="en-US" altLang="en-US" sz="1400" dirty="0" smtClean="0">
                <a:solidFill>
                  <a:srgbClr val="99FF99"/>
                </a:solidFill>
              </a:rPr>
              <a:t>with </a:t>
            </a:r>
            <a:r>
              <a:rPr lang="en-US" altLang="en-US" sz="1400" dirty="0">
                <a:solidFill>
                  <a:srgbClr val="99FF99"/>
                </a:solidFill>
              </a:rPr>
              <a:t>heterochromia </a:t>
            </a:r>
            <a:r>
              <a:rPr lang="en-US" altLang="en-US" sz="1400" dirty="0" err="1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!)</a:t>
            </a:r>
          </a:p>
          <a:p>
            <a:pPr eaLnBrk="1" hangingPunct="1"/>
            <a:r>
              <a:rPr lang="en-US" altLang="en-US" sz="1400" dirty="0" smtClean="0">
                <a:solidFill>
                  <a:srgbClr val="99FF99"/>
                </a:solidFill>
              </a:rPr>
              <a:t>--iron </a:t>
            </a:r>
            <a:r>
              <a:rPr lang="en-US" altLang="en-US" sz="1400" dirty="0">
                <a:solidFill>
                  <a:srgbClr val="99FF99"/>
                </a:solidFill>
              </a:rPr>
              <a:t>deposition in the iris dilator and </a:t>
            </a:r>
            <a:r>
              <a:rPr lang="en-US" altLang="en-US" sz="1400" dirty="0" smtClean="0">
                <a:solidFill>
                  <a:srgbClr val="99FF99"/>
                </a:solidFill>
              </a:rPr>
              <a:t>sphincter muscles impairs motility</a:t>
            </a:r>
            <a:r>
              <a:rPr lang="en-US" altLang="en-US" sz="1400" dirty="0">
                <a:solidFill>
                  <a:srgbClr val="99FF99"/>
                </a:solidFill>
              </a:rPr>
              <a:t>, resulting in a poorly-responsive pupil not unlike an </a:t>
            </a:r>
            <a:r>
              <a:rPr lang="en-US" altLang="en-US" sz="1400" dirty="0" smtClean="0">
                <a:solidFill>
                  <a:srgbClr val="99FF99"/>
                </a:solidFill>
              </a:rPr>
              <a:t> Adie’s pupil )</a:t>
            </a:r>
            <a:endParaRPr lang="en-US" alt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4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</a:t>
            </a:r>
            <a:r>
              <a:rPr lang="en-US" altLang="en-US" sz="2000" b="1" dirty="0"/>
              <a:t>affect</a:t>
            </a:r>
            <a:r>
              <a:rPr lang="en-US" altLang="en-US" sz="2000" dirty="0"/>
              <a:t> </a:t>
            </a:r>
            <a:r>
              <a:rPr lang="en-US" altLang="en-US" sz="2000" b="1" dirty="0" smtClean="0"/>
              <a:t>the </a:t>
            </a:r>
            <a:r>
              <a:rPr lang="en-US" altLang="en-US" sz="2000" b="1" dirty="0" smtClean="0"/>
              <a:t>iris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Q/A</a:t>
            </a:r>
            <a:endParaRPr lang="en-US" altLang="en-US" sz="35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760960" y="4242515"/>
            <a:ext cx="5887244" cy="1600438"/>
          </a:xfrm>
          <a:prstGeom prst="rect">
            <a:avLst/>
          </a:prstGeom>
          <a:solidFill>
            <a:srgbClr val="99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are the effects on the iris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Copper? </a:t>
            </a:r>
            <a:r>
              <a:rPr lang="en-US" altLang="en-US" sz="1400" dirty="0" smtClean="0">
                <a:solidFill>
                  <a:srgbClr val="0000FF"/>
                </a:solidFill>
              </a:rPr>
              <a:t>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>
                <a:solidFill>
                  <a:srgbClr val="33CC33"/>
                </a:solidFill>
              </a:rPr>
              <a:t>greenish </a:t>
            </a:r>
            <a:r>
              <a:rPr lang="en-US" altLang="en-US" sz="1400" dirty="0" smtClean="0">
                <a:solidFill>
                  <a:srgbClr val="33CC33"/>
                </a:solidFill>
              </a:rPr>
              <a:t>discoloration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Iron? </a:t>
            </a:r>
            <a:r>
              <a:rPr lang="en-US" altLang="en-US" sz="1400" dirty="0" smtClean="0">
                <a:solidFill>
                  <a:srgbClr val="99FF99"/>
                </a:solidFill>
              </a:rPr>
              <a:t>Two effects deserve mention:</a:t>
            </a:r>
          </a:p>
          <a:p>
            <a:pPr eaLnBrk="1" hangingPunct="1"/>
            <a:r>
              <a:rPr lang="en-US" altLang="en-US" sz="1400" dirty="0" smtClean="0">
                <a:solidFill>
                  <a:srgbClr val="99FF99"/>
                </a:solidFill>
              </a:rPr>
              <a:t>--darkening, with subsequent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heterocheromia</a:t>
            </a:r>
            <a:r>
              <a:rPr lang="en-US" altLang="en-US" sz="1400" dirty="0" smtClean="0">
                <a:solidFill>
                  <a:srgbClr val="99FF99"/>
                </a:solidFill>
              </a:rPr>
              <a:t>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 (</a:t>
            </a:r>
            <a:r>
              <a:rPr lang="en-US" altLang="en-US" sz="1400" dirty="0">
                <a:solidFill>
                  <a:srgbClr val="99FF99"/>
                </a:solidFill>
              </a:rPr>
              <a:t>Be sure to ask about </a:t>
            </a:r>
            <a:r>
              <a:rPr lang="en-US" altLang="en-US" sz="1400" dirty="0" smtClean="0">
                <a:solidFill>
                  <a:srgbClr val="99FF99"/>
                </a:solidFill>
              </a:rPr>
              <a:t>a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hx</a:t>
            </a:r>
            <a:r>
              <a:rPr lang="en-US" altLang="en-US" sz="1400" dirty="0" smtClean="0">
                <a:solidFill>
                  <a:srgbClr val="99FF99"/>
                </a:solidFill>
              </a:rPr>
              <a:t> of </a:t>
            </a:r>
            <a:r>
              <a:rPr lang="en-US" altLang="en-US" sz="1400" dirty="0">
                <a:solidFill>
                  <a:srgbClr val="99FF99"/>
                </a:solidFill>
              </a:rPr>
              <a:t>ocular trauma </a:t>
            </a:r>
            <a:r>
              <a:rPr lang="en-US" altLang="en-US" sz="1400" dirty="0" smtClean="0">
                <a:solidFill>
                  <a:srgbClr val="99FF99"/>
                </a:solidFill>
              </a:rPr>
              <a:t>in </a:t>
            </a:r>
            <a:r>
              <a:rPr lang="en-US" altLang="en-US" sz="1400" dirty="0">
                <a:solidFill>
                  <a:srgbClr val="99FF99"/>
                </a:solidFill>
              </a:rPr>
              <a:t>any </a:t>
            </a:r>
            <a:r>
              <a:rPr lang="en-US" altLang="en-US" sz="1400" dirty="0" err="1">
                <a:solidFill>
                  <a:srgbClr val="99FF99"/>
                </a:solidFill>
              </a:rPr>
              <a:t>pt</a:t>
            </a:r>
            <a:r>
              <a:rPr lang="en-US" altLang="en-US" sz="1400" dirty="0">
                <a:solidFill>
                  <a:srgbClr val="99FF99"/>
                </a:solidFill>
              </a:rPr>
              <a:t> </a:t>
            </a:r>
            <a:r>
              <a:rPr lang="en-US" altLang="en-US" sz="1400" dirty="0" smtClean="0">
                <a:solidFill>
                  <a:srgbClr val="99FF99"/>
                </a:solidFill>
              </a:rPr>
              <a:t>with </a:t>
            </a:r>
            <a:r>
              <a:rPr lang="en-US" altLang="en-US" sz="1400" dirty="0">
                <a:solidFill>
                  <a:srgbClr val="99FF99"/>
                </a:solidFill>
              </a:rPr>
              <a:t>heterochromia </a:t>
            </a:r>
            <a:r>
              <a:rPr lang="en-US" altLang="en-US" sz="1400" dirty="0" err="1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!)</a:t>
            </a:r>
          </a:p>
          <a:p>
            <a:pPr eaLnBrk="1" hangingPunct="1"/>
            <a:r>
              <a:rPr lang="en-US" altLang="en-US" sz="1400" dirty="0" smtClean="0">
                <a:solidFill>
                  <a:srgbClr val="99FF99"/>
                </a:solidFill>
              </a:rPr>
              <a:t>--iron </a:t>
            </a:r>
            <a:r>
              <a:rPr lang="en-US" altLang="en-US" sz="1400" dirty="0">
                <a:solidFill>
                  <a:srgbClr val="99FF99"/>
                </a:solidFill>
              </a:rPr>
              <a:t>deposition in the iris dilator and </a:t>
            </a:r>
            <a:r>
              <a:rPr lang="en-US" altLang="en-US" sz="1400" dirty="0" smtClean="0">
                <a:solidFill>
                  <a:srgbClr val="99FF99"/>
                </a:solidFill>
              </a:rPr>
              <a:t>sphincter muscles impairs motility</a:t>
            </a:r>
            <a:r>
              <a:rPr lang="en-US" altLang="en-US" sz="1400" dirty="0">
                <a:solidFill>
                  <a:srgbClr val="99FF99"/>
                </a:solidFill>
              </a:rPr>
              <a:t>, resulting in a poorly-responsive pupil not unlike an </a:t>
            </a:r>
            <a:r>
              <a:rPr lang="en-US" altLang="en-US" sz="1400" dirty="0" smtClean="0">
                <a:solidFill>
                  <a:srgbClr val="99FF99"/>
                </a:solidFill>
              </a:rPr>
              <a:t> Adie’s pupil )</a:t>
            </a:r>
            <a:endParaRPr lang="en-US" alt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1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</a:t>
            </a:r>
            <a:r>
              <a:rPr lang="en-US" altLang="en-US" sz="2000" b="1" dirty="0"/>
              <a:t>affect</a:t>
            </a:r>
            <a:r>
              <a:rPr lang="en-US" altLang="en-US" sz="2000" dirty="0"/>
              <a:t> </a:t>
            </a:r>
            <a:r>
              <a:rPr lang="en-US" altLang="en-US" sz="2000" b="1" dirty="0" smtClean="0"/>
              <a:t>the </a:t>
            </a:r>
            <a:r>
              <a:rPr lang="en-US" altLang="en-US" sz="2000" b="1" dirty="0" smtClean="0"/>
              <a:t>iris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Q/A</a:t>
            </a:r>
            <a:endParaRPr lang="en-US" altLang="en-US" sz="35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760960" y="4242515"/>
            <a:ext cx="5887244" cy="1600438"/>
          </a:xfrm>
          <a:prstGeom prst="rect">
            <a:avLst/>
          </a:prstGeom>
          <a:solidFill>
            <a:srgbClr val="99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are the effects on the iris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Copper? </a:t>
            </a:r>
            <a:r>
              <a:rPr lang="en-US" altLang="en-US" sz="1400" dirty="0" smtClean="0">
                <a:solidFill>
                  <a:srgbClr val="0000FF"/>
                </a:solidFill>
              </a:rPr>
              <a:t>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>
                <a:solidFill>
                  <a:srgbClr val="33CC33"/>
                </a:solidFill>
              </a:rPr>
              <a:t>greenish </a:t>
            </a:r>
            <a:r>
              <a:rPr lang="en-US" altLang="en-US" sz="1400" dirty="0" smtClean="0">
                <a:solidFill>
                  <a:srgbClr val="33CC33"/>
                </a:solidFill>
              </a:rPr>
              <a:t>discoloration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Iron? </a:t>
            </a:r>
            <a:r>
              <a:rPr lang="en-US" altLang="en-US" sz="1400" dirty="0" smtClean="0">
                <a:solidFill>
                  <a:srgbClr val="0000FF"/>
                </a:solidFill>
              </a:rPr>
              <a:t>Two effects deserve mention: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99FF99"/>
                </a:solidFill>
              </a:rPr>
              <a:t>darkening, with subsequent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heterocheromia</a:t>
            </a:r>
            <a:r>
              <a:rPr lang="en-US" altLang="en-US" sz="1400" dirty="0" smtClean="0">
                <a:solidFill>
                  <a:srgbClr val="99FF99"/>
                </a:solidFill>
              </a:rPr>
              <a:t>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 (</a:t>
            </a:r>
            <a:r>
              <a:rPr lang="en-US" altLang="en-US" sz="1400" dirty="0">
                <a:solidFill>
                  <a:srgbClr val="99FF99"/>
                </a:solidFill>
              </a:rPr>
              <a:t>Be sure to ask about </a:t>
            </a:r>
            <a:r>
              <a:rPr lang="en-US" altLang="en-US" sz="1400" dirty="0" smtClean="0">
                <a:solidFill>
                  <a:srgbClr val="99FF99"/>
                </a:solidFill>
              </a:rPr>
              <a:t>a </a:t>
            </a:r>
            <a:r>
              <a:rPr lang="en-US" altLang="en-US" sz="1400" dirty="0" err="1" smtClean="0">
                <a:solidFill>
                  <a:srgbClr val="99FF99"/>
                </a:solidFill>
              </a:rPr>
              <a:t>hx</a:t>
            </a:r>
            <a:r>
              <a:rPr lang="en-US" altLang="en-US" sz="1400" dirty="0" smtClean="0">
                <a:solidFill>
                  <a:srgbClr val="99FF99"/>
                </a:solidFill>
              </a:rPr>
              <a:t> of </a:t>
            </a:r>
            <a:r>
              <a:rPr lang="en-US" altLang="en-US" sz="1400" dirty="0">
                <a:solidFill>
                  <a:srgbClr val="99FF99"/>
                </a:solidFill>
              </a:rPr>
              <a:t>ocular trauma </a:t>
            </a:r>
            <a:r>
              <a:rPr lang="en-US" altLang="en-US" sz="1400" dirty="0" smtClean="0">
                <a:solidFill>
                  <a:srgbClr val="99FF99"/>
                </a:solidFill>
              </a:rPr>
              <a:t>in </a:t>
            </a:r>
            <a:r>
              <a:rPr lang="en-US" altLang="en-US" sz="1400" dirty="0">
                <a:solidFill>
                  <a:srgbClr val="99FF99"/>
                </a:solidFill>
              </a:rPr>
              <a:t>any </a:t>
            </a:r>
            <a:r>
              <a:rPr lang="en-US" altLang="en-US" sz="1400" dirty="0" err="1">
                <a:solidFill>
                  <a:srgbClr val="99FF99"/>
                </a:solidFill>
              </a:rPr>
              <a:t>pt</a:t>
            </a:r>
            <a:r>
              <a:rPr lang="en-US" altLang="en-US" sz="1400" dirty="0">
                <a:solidFill>
                  <a:srgbClr val="99FF99"/>
                </a:solidFill>
              </a:rPr>
              <a:t> </a:t>
            </a:r>
            <a:r>
              <a:rPr lang="en-US" altLang="en-US" sz="1400" dirty="0" smtClean="0">
                <a:solidFill>
                  <a:srgbClr val="99FF99"/>
                </a:solidFill>
              </a:rPr>
              <a:t>with </a:t>
            </a:r>
            <a:r>
              <a:rPr lang="en-US" altLang="en-US" sz="1400" dirty="0">
                <a:solidFill>
                  <a:srgbClr val="99FF99"/>
                </a:solidFill>
              </a:rPr>
              <a:t>heterochromia </a:t>
            </a:r>
            <a:r>
              <a:rPr lang="en-US" altLang="en-US" sz="1400" dirty="0" err="1">
                <a:solidFill>
                  <a:srgbClr val="99FF99"/>
                </a:solidFill>
              </a:rPr>
              <a:t>iridis</a:t>
            </a:r>
            <a:r>
              <a:rPr lang="en-US" altLang="en-US" sz="1400" dirty="0" smtClean="0">
                <a:solidFill>
                  <a:srgbClr val="99FF99"/>
                </a:solidFill>
              </a:rPr>
              <a:t>!)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</a:t>
            </a:r>
            <a:r>
              <a:rPr lang="en-US" altLang="en-US" sz="1400" dirty="0" smtClean="0">
                <a:solidFill>
                  <a:srgbClr val="99FF99"/>
                </a:solidFill>
              </a:rPr>
              <a:t>iron </a:t>
            </a:r>
            <a:r>
              <a:rPr lang="en-US" altLang="en-US" sz="1400" dirty="0">
                <a:solidFill>
                  <a:srgbClr val="99FF99"/>
                </a:solidFill>
              </a:rPr>
              <a:t>deposition in the iris dilator and </a:t>
            </a:r>
            <a:r>
              <a:rPr lang="en-US" altLang="en-US" sz="1400" dirty="0" smtClean="0">
                <a:solidFill>
                  <a:srgbClr val="99FF99"/>
                </a:solidFill>
              </a:rPr>
              <a:t>sphincter muscles impairs motility</a:t>
            </a:r>
            <a:r>
              <a:rPr lang="en-US" altLang="en-US" sz="1400" dirty="0">
                <a:solidFill>
                  <a:srgbClr val="99FF99"/>
                </a:solidFill>
              </a:rPr>
              <a:t>, resulting in a poorly-responsive pupil not unlike an </a:t>
            </a:r>
            <a:r>
              <a:rPr lang="en-US" altLang="en-US" sz="1400" dirty="0" smtClean="0">
                <a:solidFill>
                  <a:srgbClr val="99FF99"/>
                </a:solidFill>
              </a:rPr>
              <a:t> Adie’s pupil )</a:t>
            </a:r>
            <a:endParaRPr lang="en-US" altLang="en-US" sz="1400" dirty="0">
              <a:solidFill>
                <a:srgbClr val="99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</a:t>
            </a:r>
            <a:r>
              <a:rPr lang="en-US" altLang="en-US" sz="2000" b="1" dirty="0"/>
              <a:t>affect</a:t>
            </a:r>
            <a:r>
              <a:rPr lang="en-US" altLang="en-US" sz="2000" dirty="0"/>
              <a:t> </a:t>
            </a:r>
            <a:r>
              <a:rPr lang="en-US" altLang="en-US" sz="2000" b="1" dirty="0" smtClean="0"/>
              <a:t>the </a:t>
            </a:r>
            <a:r>
              <a:rPr lang="en-US" altLang="en-US" sz="2000" b="1" dirty="0" smtClean="0"/>
              <a:t>iris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Q/A</a:t>
            </a:r>
            <a:endParaRPr lang="en-US" altLang="en-US" sz="35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760960" y="4242515"/>
            <a:ext cx="5887244" cy="1600438"/>
          </a:xfrm>
          <a:prstGeom prst="rect">
            <a:avLst/>
          </a:prstGeom>
          <a:solidFill>
            <a:srgbClr val="99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are the effects on the iris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Copper? </a:t>
            </a:r>
            <a:r>
              <a:rPr lang="en-US" altLang="en-US" sz="1400" dirty="0" smtClean="0">
                <a:solidFill>
                  <a:srgbClr val="0000FF"/>
                </a:solidFill>
              </a:rPr>
              <a:t>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>
                <a:solidFill>
                  <a:srgbClr val="33CC33"/>
                </a:solidFill>
              </a:rPr>
              <a:t>greenish </a:t>
            </a:r>
            <a:r>
              <a:rPr lang="en-US" altLang="en-US" sz="1400" dirty="0" smtClean="0">
                <a:solidFill>
                  <a:srgbClr val="33CC33"/>
                </a:solidFill>
              </a:rPr>
              <a:t>discoloration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Iron? </a:t>
            </a:r>
            <a:r>
              <a:rPr lang="en-US" altLang="en-US" sz="1400" dirty="0" smtClean="0">
                <a:solidFill>
                  <a:srgbClr val="0000FF"/>
                </a:solidFill>
              </a:rPr>
              <a:t>Two effects deserve mention: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--darkening, with subsequent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heterocheromia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iridis</a:t>
            </a:r>
            <a:r>
              <a:rPr lang="en-US" altLang="en-US" sz="1400" dirty="0" smtClean="0">
                <a:solidFill>
                  <a:srgbClr val="0000FF"/>
                </a:solidFill>
              </a:rPr>
              <a:t> (</a:t>
            </a:r>
            <a:r>
              <a:rPr lang="en-US" altLang="en-US" sz="1400" dirty="0">
                <a:solidFill>
                  <a:srgbClr val="0000FF"/>
                </a:solidFill>
              </a:rPr>
              <a:t>Be sure to ask about </a:t>
            </a:r>
            <a:r>
              <a:rPr lang="en-US" altLang="en-US" sz="1400" dirty="0" smtClean="0">
                <a:solidFill>
                  <a:srgbClr val="0000FF"/>
                </a:solidFill>
              </a:rPr>
              <a:t>a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hx</a:t>
            </a:r>
            <a:r>
              <a:rPr lang="en-US" altLang="en-US" sz="1400" dirty="0" smtClean="0">
                <a:solidFill>
                  <a:srgbClr val="0000FF"/>
                </a:solidFill>
              </a:rPr>
              <a:t> of </a:t>
            </a:r>
            <a:r>
              <a:rPr lang="en-US" altLang="en-US" sz="1400" dirty="0">
                <a:solidFill>
                  <a:srgbClr val="0000FF"/>
                </a:solidFill>
              </a:rPr>
              <a:t>ocular trauma </a:t>
            </a:r>
            <a:r>
              <a:rPr lang="en-US" altLang="en-US" sz="1400" dirty="0" smtClean="0">
                <a:solidFill>
                  <a:srgbClr val="0000FF"/>
                </a:solidFill>
              </a:rPr>
              <a:t>in </a:t>
            </a:r>
            <a:r>
              <a:rPr lang="en-US" altLang="en-US" sz="1400" dirty="0">
                <a:solidFill>
                  <a:srgbClr val="0000FF"/>
                </a:solidFill>
              </a:rPr>
              <a:t>any </a:t>
            </a:r>
            <a:r>
              <a:rPr lang="en-US" altLang="en-US" sz="1400" dirty="0" err="1">
                <a:solidFill>
                  <a:srgbClr val="0000FF"/>
                </a:solidFill>
              </a:rPr>
              <a:t>pt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dirty="0" smtClean="0">
                <a:solidFill>
                  <a:srgbClr val="0000FF"/>
                </a:solidFill>
              </a:rPr>
              <a:t>with </a:t>
            </a:r>
            <a:r>
              <a:rPr lang="en-US" altLang="en-US" sz="1400" dirty="0">
                <a:solidFill>
                  <a:srgbClr val="0000FF"/>
                </a:solidFill>
              </a:rPr>
              <a:t>heterochromia </a:t>
            </a:r>
            <a:r>
              <a:rPr lang="en-US" altLang="en-US" sz="1400" dirty="0" err="1">
                <a:solidFill>
                  <a:srgbClr val="0000FF"/>
                </a:solidFill>
              </a:rPr>
              <a:t>iridis</a:t>
            </a:r>
            <a:r>
              <a:rPr lang="en-US" altLang="en-US" sz="1400" dirty="0" smtClean="0">
                <a:solidFill>
                  <a:srgbClr val="0000FF"/>
                </a:solidFill>
              </a:rPr>
              <a:t>!)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--iron </a:t>
            </a:r>
            <a:r>
              <a:rPr lang="en-US" altLang="en-US" sz="1400" dirty="0">
                <a:solidFill>
                  <a:srgbClr val="0000FF"/>
                </a:solidFill>
              </a:rPr>
              <a:t>deposition in the iris dilator and </a:t>
            </a:r>
            <a:r>
              <a:rPr lang="en-US" altLang="en-US" sz="1400" dirty="0" smtClean="0">
                <a:solidFill>
                  <a:srgbClr val="0000FF"/>
                </a:solidFill>
              </a:rPr>
              <a:t>sphincter muscles impairs motility</a:t>
            </a:r>
            <a:r>
              <a:rPr lang="en-US" altLang="en-US" sz="1400" dirty="0">
                <a:solidFill>
                  <a:srgbClr val="0000FF"/>
                </a:solidFill>
              </a:rPr>
              <a:t>, resulting in a poorly-responsive pupil not unlike an </a:t>
            </a:r>
            <a:r>
              <a:rPr lang="en-US" altLang="en-US" sz="1400" dirty="0" smtClean="0">
                <a:solidFill>
                  <a:srgbClr val="0000FF"/>
                </a:solidFill>
              </a:rPr>
              <a:t> Adie’s pupil )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00600" y="5587047"/>
            <a:ext cx="963119" cy="2041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two words</a:t>
            </a:r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8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</a:t>
            </a:r>
            <a:r>
              <a:rPr lang="en-US" altLang="en-US" sz="2000" b="1" dirty="0"/>
              <a:t>affect</a:t>
            </a:r>
            <a:r>
              <a:rPr lang="en-US" altLang="en-US" sz="2000" dirty="0"/>
              <a:t> </a:t>
            </a:r>
            <a:r>
              <a:rPr lang="en-US" altLang="en-US" sz="2000" b="1" dirty="0" smtClean="0"/>
              <a:t>the </a:t>
            </a:r>
            <a:r>
              <a:rPr lang="en-US" altLang="en-US" sz="2000" b="1" dirty="0" smtClean="0"/>
              <a:t>iris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43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8FBCCD-79FD-4BFE-B5EB-7009677E5F26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4345" name="TextBox 1"/>
          <p:cNvSpPr txBox="1">
            <a:spLocks noChangeArrowheads="1"/>
          </p:cNvSpPr>
          <p:nvPr/>
        </p:nvSpPr>
        <p:spPr bwMode="auto">
          <a:xfrm>
            <a:off x="760960" y="4242515"/>
            <a:ext cx="5887244" cy="1600438"/>
          </a:xfrm>
          <a:prstGeom prst="rect">
            <a:avLst/>
          </a:prstGeom>
          <a:solidFill>
            <a:srgbClr val="99FF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What are the effects on the iris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Copper? </a:t>
            </a:r>
            <a:r>
              <a:rPr lang="en-US" altLang="en-US" sz="1400" dirty="0" smtClean="0">
                <a:solidFill>
                  <a:srgbClr val="0000FF"/>
                </a:solidFill>
              </a:rPr>
              <a:t>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>
                <a:solidFill>
                  <a:srgbClr val="33CC33"/>
                </a:solidFill>
              </a:rPr>
              <a:t>greenish </a:t>
            </a:r>
            <a:r>
              <a:rPr lang="en-US" altLang="en-US" sz="1400" dirty="0" smtClean="0">
                <a:solidFill>
                  <a:srgbClr val="33CC33"/>
                </a:solidFill>
              </a:rPr>
              <a:t>discoloration</a:t>
            </a:r>
          </a:p>
          <a:p>
            <a:pPr eaLnBrk="1" hangingPunct="1"/>
            <a:r>
              <a:rPr lang="en-US" altLang="en-US" sz="1400" i="1" dirty="0" smtClean="0">
                <a:solidFill>
                  <a:srgbClr val="0000FF"/>
                </a:solidFill>
              </a:rPr>
              <a:t>Iron? </a:t>
            </a:r>
            <a:r>
              <a:rPr lang="en-US" altLang="en-US" sz="1400" dirty="0" smtClean="0">
                <a:solidFill>
                  <a:srgbClr val="0000FF"/>
                </a:solidFill>
              </a:rPr>
              <a:t>Two effects deserve mention: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--darkening, with subsequent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heterocheromia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iridis</a:t>
            </a:r>
            <a:r>
              <a:rPr lang="en-US" altLang="en-US" sz="1400" dirty="0" smtClean="0">
                <a:solidFill>
                  <a:srgbClr val="0000FF"/>
                </a:solidFill>
              </a:rPr>
              <a:t> (</a:t>
            </a:r>
            <a:r>
              <a:rPr lang="en-US" altLang="en-US" sz="1400" dirty="0">
                <a:solidFill>
                  <a:srgbClr val="0000FF"/>
                </a:solidFill>
              </a:rPr>
              <a:t>Be sure to ask about </a:t>
            </a:r>
            <a:r>
              <a:rPr lang="en-US" altLang="en-US" sz="1400" dirty="0" smtClean="0">
                <a:solidFill>
                  <a:srgbClr val="0000FF"/>
                </a:solidFill>
              </a:rPr>
              <a:t>a </a:t>
            </a:r>
            <a:r>
              <a:rPr lang="en-US" altLang="en-US" sz="1400" dirty="0" err="1" smtClean="0">
                <a:solidFill>
                  <a:srgbClr val="0000FF"/>
                </a:solidFill>
              </a:rPr>
              <a:t>hx</a:t>
            </a:r>
            <a:r>
              <a:rPr lang="en-US" altLang="en-US" sz="1400" dirty="0" smtClean="0">
                <a:solidFill>
                  <a:srgbClr val="0000FF"/>
                </a:solidFill>
              </a:rPr>
              <a:t> of </a:t>
            </a:r>
            <a:r>
              <a:rPr lang="en-US" altLang="en-US" sz="1400" dirty="0">
                <a:solidFill>
                  <a:srgbClr val="0000FF"/>
                </a:solidFill>
              </a:rPr>
              <a:t>ocular trauma </a:t>
            </a:r>
            <a:r>
              <a:rPr lang="en-US" altLang="en-US" sz="1400" dirty="0" smtClean="0">
                <a:solidFill>
                  <a:srgbClr val="0000FF"/>
                </a:solidFill>
              </a:rPr>
              <a:t>in </a:t>
            </a:r>
            <a:r>
              <a:rPr lang="en-US" altLang="en-US" sz="1400" dirty="0">
                <a:solidFill>
                  <a:srgbClr val="0000FF"/>
                </a:solidFill>
              </a:rPr>
              <a:t>any </a:t>
            </a:r>
            <a:r>
              <a:rPr lang="en-US" altLang="en-US" sz="1400" dirty="0" err="1">
                <a:solidFill>
                  <a:srgbClr val="0000FF"/>
                </a:solidFill>
              </a:rPr>
              <a:t>pt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dirty="0" smtClean="0">
                <a:solidFill>
                  <a:srgbClr val="0000FF"/>
                </a:solidFill>
              </a:rPr>
              <a:t>with </a:t>
            </a:r>
            <a:r>
              <a:rPr lang="en-US" altLang="en-US" sz="1400" dirty="0">
                <a:solidFill>
                  <a:srgbClr val="0000FF"/>
                </a:solidFill>
              </a:rPr>
              <a:t>heterochromia </a:t>
            </a:r>
            <a:r>
              <a:rPr lang="en-US" altLang="en-US" sz="1400" dirty="0" err="1">
                <a:solidFill>
                  <a:srgbClr val="0000FF"/>
                </a:solidFill>
              </a:rPr>
              <a:t>iridis</a:t>
            </a:r>
            <a:r>
              <a:rPr lang="en-US" altLang="en-US" sz="1400" dirty="0" smtClean="0">
                <a:solidFill>
                  <a:srgbClr val="0000FF"/>
                </a:solidFill>
              </a:rPr>
              <a:t>!)</a:t>
            </a:r>
          </a:p>
          <a:p>
            <a:pPr eaLnBrk="1" hangingPunct="1"/>
            <a:r>
              <a:rPr lang="en-US" altLang="en-US" sz="1400" dirty="0" smtClean="0">
                <a:solidFill>
                  <a:srgbClr val="0000FF"/>
                </a:solidFill>
              </a:rPr>
              <a:t>--iron </a:t>
            </a:r>
            <a:r>
              <a:rPr lang="en-US" altLang="en-US" sz="1400" dirty="0">
                <a:solidFill>
                  <a:srgbClr val="0000FF"/>
                </a:solidFill>
              </a:rPr>
              <a:t>deposition in the iris dilator and </a:t>
            </a:r>
            <a:r>
              <a:rPr lang="en-US" altLang="en-US" sz="1400" dirty="0" smtClean="0">
                <a:solidFill>
                  <a:srgbClr val="0000FF"/>
                </a:solidFill>
              </a:rPr>
              <a:t>sphincter muscles impairs motility</a:t>
            </a:r>
            <a:r>
              <a:rPr lang="en-US" altLang="en-US" sz="1400" dirty="0">
                <a:solidFill>
                  <a:srgbClr val="0000FF"/>
                </a:solidFill>
              </a:rPr>
              <a:t>, resulting in a poorly-responsive pupil not unlike an </a:t>
            </a:r>
            <a:r>
              <a:rPr lang="en-US" altLang="en-US" sz="1400" dirty="0" smtClean="0">
                <a:solidFill>
                  <a:srgbClr val="0000FF"/>
                </a:solidFill>
              </a:rPr>
              <a:t> Adie’s pupil )</a:t>
            </a:r>
            <a:endParaRPr lang="en-US" alt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5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endParaRPr lang="en-US" altLang="en-US" sz="24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51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AC98B6-CEDB-4B89-ACE1-564701329F12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affect the lens (2)  </a:t>
            </a: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affect the lens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/>
              <a:t>A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4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Copper? 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Causes  ‘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sunflower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’  cataracts</a:t>
            </a:r>
            <a:endParaRPr lang="en-US" altLang="en-US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Iron?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Q/A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Copper? </a:t>
            </a:r>
            <a:r>
              <a:rPr lang="en-US" altLang="en-US" sz="1400" dirty="0" smtClean="0">
                <a:solidFill>
                  <a:schemeClr val="bg1"/>
                </a:solidFill>
              </a:rPr>
              <a:t>Causes so-called  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cataracts</a:t>
            </a:r>
            <a:endParaRPr lang="en-US" altLang="en-US" sz="1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Iron?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33800" y="4953000"/>
            <a:ext cx="990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Copper? </a:t>
            </a:r>
            <a:r>
              <a:rPr lang="en-US" altLang="en-US" sz="1400" dirty="0">
                <a:solidFill>
                  <a:schemeClr val="bg1"/>
                </a:solidFill>
              </a:rPr>
              <a:t>Causes </a:t>
            </a:r>
            <a:r>
              <a:rPr lang="en-US" altLang="en-US" sz="1400" dirty="0" smtClean="0">
                <a:solidFill>
                  <a:schemeClr val="bg1"/>
                </a:solidFill>
              </a:rPr>
              <a:t>so-called  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cataracts</a:t>
            </a:r>
            <a:endParaRPr lang="en-US" altLang="en-US" sz="1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Iron?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7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Copper?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Causes so-called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sz="1400" dirty="0" smtClean="0">
                <a:solidFill>
                  <a:schemeClr val="bg1"/>
                </a:solidFill>
              </a:rPr>
              <a:t>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cataracts</a:t>
            </a:r>
            <a:endParaRPr lang="en-US" altLang="en-US" sz="1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Iron?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505200" y="4876800"/>
            <a:ext cx="2286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5406287"/>
            <a:ext cx="3733800" cy="6924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Why the descriptor ‘sunflower’?</a:t>
            </a:r>
            <a:endParaRPr lang="en-US" sz="1300" i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13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Because of the cataract’s petal-shaped contour, and the fact that it often has a </a:t>
            </a:r>
            <a:r>
              <a:rPr lang="en-US" sz="1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yellow hue</a:t>
            </a:r>
            <a:endParaRPr lang="en-US" sz="13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>
                    <a:lumMod val="65000"/>
                  </a:schemeClr>
                </a:solidFill>
              </a:rPr>
              <a:t>Copper? </a:t>
            </a:r>
            <a:r>
              <a:rPr lang="en-US" altLang="en-US" sz="1400" dirty="0">
                <a:solidFill>
                  <a:schemeClr val="bg1">
                    <a:lumMod val="65000"/>
                  </a:schemeClr>
                </a:solidFill>
              </a:rPr>
              <a:t>Causes so-called </a:t>
            </a:r>
            <a:r>
              <a:rPr lang="en-US" altLang="en-US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altLang="en-US" sz="1400" dirty="0" smtClean="0">
                <a:solidFill>
                  <a:schemeClr val="bg1"/>
                </a:solidFill>
              </a:rPr>
              <a:t>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</a:t>
            </a:r>
            <a:r>
              <a:rPr lang="en-US" altLang="en-US" sz="1400" b="1" dirty="0" smtClean="0">
                <a:solidFill>
                  <a:schemeClr val="bg1"/>
                </a:solidFill>
              </a:rPr>
              <a:t>cataracts</a:t>
            </a:r>
            <a:endParaRPr lang="en-US" altLang="en-US" sz="1400" b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chemeClr val="bg1">
                    <a:lumMod val="65000"/>
                  </a:schemeClr>
                </a:solidFill>
              </a:rPr>
              <a:t>Iron?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5406287"/>
            <a:ext cx="3733800" cy="6924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00" i="1" dirty="0" smtClean="0">
                <a:solidFill>
                  <a:srgbClr val="0000FF"/>
                </a:solidFill>
              </a:rPr>
              <a:t>Why the descriptor ‘sunflower’?</a:t>
            </a:r>
          </a:p>
          <a:p>
            <a:r>
              <a:rPr lang="en-US" sz="1300" dirty="0" smtClean="0">
                <a:solidFill>
                  <a:srgbClr val="0000FF"/>
                </a:solidFill>
              </a:rPr>
              <a:t>Because of the cataract’s petal-shaped contour, and the fact that it often has a </a:t>
            </a:r>
            <a:r>
              <a:rPr lang="en-US" sz="1300" b="1" dirty="0" smtClean="0">
                <a:solidFill>
                  <a:srgbClr val="FFFF00"/>
                </a:solidFill>
              </a:rPr>
              <a:t>yellow hue</a:t>
            </a:r>
            <a:endParaRPr lang="en-US" sz="1300" b="1" dirty="0">
              <a:solidFill>
                <a:srgbClr val="FFFF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4876800"/>
            <a:ext cx="2286000" cy="381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Copper? </a:t>
            </a:r>
            <a:r>
              <a:rPr lang="en-US" altLang="en-US" sz="1400" dirty="0">
                <a:solidFill>
                  <a:schemeClr val="bg1"/>
                </a:solidFill>
              </a:rPr>
              <a:t>Causes so-called </a:t>
            </a:r>
            <a:r>
              <a:rPr lang="en-US" altLang="en-US" sz="1400" dirty="0" smtClean="0">
                <a:solidFill>
                  <a:schemeClr val="bg1"/>
                </a:solidFill>
              </a:rPr>
              <a:t> 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cataracts</a:t>
            </a:r>
            <a:endParaRPr lang="en-US" altLang="en-US" sz="1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Iron?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Brownish</a:t>
            </a:r>
            <a:r>
              <a:rPr lang="en-US" altLang="en-US" sz="1400" dirty="0" smtClean="0">
                <a:solidFill>
                  <a:schemeClr val="accent5">
                    <a:lumMod val="75000"/>
                  </a:schemeClr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chemeClr val="accent5">
                    <a:lumMod val="75000"/>
                  </a:schemeClr>
                </a:solidFill>
              </a:rPr>
              <a:t>capsule</a:t>
            </a:r>
            <a:endParaRPr lang="en-US" altLang="en-US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2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</a:t>
            </a:r>
            <a:r>
              <a:rPr lang="en-US" altLang="en-US" sz="2000" dirty="0"/>
              <a:t>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Can affect the lens (2)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Iron; copper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53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418765-715E-445A-AFC0-DFCE1A0CF895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513951" y="4698580"/>
            <a:ext cx="4246838" cy="73866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What are the effects on the lens of intraocular… </a:t>
            </a: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Copper? </a:t>
            </a:r>
            <a:r>
              <a:rPr lang="en-US" altLang="en-US" sz="1400" dirty="0">
                <a:solidFill>
                  <a:schemeClr val="bg1"/>
                </a:solidFill>
              </a:rPr>
              <a:t>Causes so-called </a:t>
            </a:r>
            <a:r>
              <a:rPr lang="en-US" altLang="en-US" sz="1400" dirty="0" smtClean="0">
                <a:solidFill>
                  <a:schemeClr val="bg1"/>
                </a:solidFill>
              </a:rPr>
              <a:t> ‘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sunflower</a:t>
            </a:r>
            <a:r>
              <a:rPr lang="en-US" altLang="en-US" sz="1400" dirty="0" smtClean="0">
                <a:solidFill>
                  <a:schemeClr val="bg1"/>
                </a:solidFill>
              </a:rPr>
              <a:t>’  cataracts</a:t>
            </a:r>
            <a:endParaRPr lang="en-US" altLang="en-US" sz="1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1400" i="1" dirty="0" smtClean="0">
                <a:solidFill>
                  <a:schemeClr val="bg1"/>
                </a:solidFill>
              </a:rPr>
              <a:t>Iron?  </a:t>
            </a:r>
            <a:r>
              <a:rPr lang="en-US" altLang="en-US" sz="1400" b="1" dirty="0" smtClean="0">
                <a:solidFill>
                  <a:srgbClr val="AB2905"/>
                </a:solidFill>
              </a:rPr>
              <a:t>Brownish</a:t>
            </a:r>
            <a:r>
              <a:rPr lang="en-US" altLang="en-US" sz="1400" dirty="0" smtClean="0">
                <a:solidFill>
                  <a:schemeClr val="bg1"/>
                </a:solidFill>
              </a:rPr>
              <a:t>  discoloration of the lens  </a:t>
            </a:r>
            <a:r>
              <a:rPr lang="en-US" altLang="en-US" sz="1400" b="1" dirty="0" smtClean="0">
                <a:solidFill>
                  <a:srgbClr val="AB2905"/>
                </a:solidFill>
              </a:rPr>
              <a:t>capsule</a:t>
            </a:r>
            <a:endParaRPr lang="en-US" altLang="en-US" sz="1400" b="1" dirty="0">
              <a:solidFill>
                <a:srgbClr val="AB29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/>
              <a:t>Can affect the lens (2)  </a:t>
            </a:r>
            <a:r>
              <a:rPr lang="en-US" altLang="en-US" sz="2000" i="1" dirty="0">
                <a:solidFill>
                  <a:srgbClr val="0000FF"/>
                </a:solidFill>
              </a:rPr>
              <a:t>Iron;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  <a:endParaRPr lang="en-US" altLang="en-US" sz="2000" dirty="0" smtClean="0"/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nyctalopia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63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3A60B7-C0EB-4A08-81B3-198A557FE35E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61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A7D6DB-F392-446E-B2F3-9896B524F91E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/>
              <a:t>Can affect the lens (2)  </a:t>
            </a:r>
            <a:r>
              <a:rPr lang="en-US" altLang="en-US" sz="2000" i="1" dirty="0">
                <a:solidFill>
                  <a:srgbClr val="0000FF"/>
                </a:solidFill>
              </a:rPr>
              <a:t>Iron;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  <a:endParaRPr lang="en-US" altLang="en-US" sz="20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nyctalopia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an increase in the </a:t>
            </a:r>
            <a:r>
              <a:rPr lang="en-US" altLang="en-US" sz="2000" i="1" dirty="0" smtClean="0"/>
              <a:t>a</a:t>
            </a:r>
            <a:r>
              <a:rPr lang="en-US" altLang="en-US" sz="2000" dirty="0" smtClean="0"/>
              <a:t>-wave on ERG</a:t>
            </a: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74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A37E26-2A4D-4341-9C8D-50185D70FDE4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Descemet’s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i="1" dirty="0" err="1" smtClean="0"/>
              <a:t>siderosis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Can </a:t>
            </a:r>
            <a:r>
              <a:rPr lang="en-US" altLang="en-US" sz="2000" dirty="0"/>
              <a:t>affect the </a:t>
            </a:r>
            <a:r>
              <a:rPr lang="en-US" altLang="en-US" sz="2000" dirty="0" smtClean="0"/>
              <a:t>iris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Iron;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/>
              <a:t>Can affect the lens (2)  </a:t>
            </a:r>
            <a:r>
              <a:rPr lang="en-US" altLang="en-US" sz="2000" i="1" dirty="0">
                <a:solidFill>
                  <a:srgbClr val="0000FF"/>
                </a:solidFill>
              </a:rPr>
              <a:t>Iron; copper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nyctalopia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an increase in the </a:t>
            </a:r>
            <a:r>
              <a:rPr lang="en-US" altLang="en-US" sz="2000" i="1" dirty="0" smtClean="0"/>
              <a:t>a</a:t>
            </a:r>
            <a:r>
              <a:rPr lang="en-US" altLang="en-US" sz="2000" dirty="0" smtClean="0"/>
              <a:t>-wave on ERG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Iron</a:t>
            </a:r>
            <a:endParaRPr lang="en-US" altLang="en-US" sz="2400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A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84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B88EBF-45CD-4345-8D4A-9FE9D4C7A572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dirty="0" err="1" smtClean="0">
                <a:solidFill>
                  <a:schemeClr val="bg1">
                    <a:lumMod val="75000"/>
                  </a:schemeClr>
                </a:solidFill>
              </a:rPr>
              <a:t>chalcosis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epithelial tissue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Has affinity for Descemet’s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 </a:t>
            </a:r>
            <a:r>
              <a:rPr lang="en-US" altLang="en-US" sz="2000" i="1" dirty="0" err="1" smtClean="0">
                <a:solidFill>
                  <a:schemeClr val="bg1">
                    <a:lumMod val="75000"/>
                  </a:schemeClr>
                </a:solidFill>
              </a:rPr>
              <a:t>siderosis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Can </a:t>
            </a: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affect the </a:t>
            </a: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iris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Iron;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chemeClr val="bg1">
                    <a:lumMod val="75000"/>
                  </a:schemeClr>
                </a:solidFill>
              </a:rPr>
              <a:t>Can affect the lens (2)  </a:t>
            </a:r>
            <a:r>
              <a:rPr lang="en-US" altLang="en-US" sz="2000" i="1" dirty="0">
                <a:solidFill>
                  <a:schemeClr val="bg1">
                    <a:lumMod val="75000"/>
                  </a:schemeClr>
                </a:solidFill>
              </a:rPr>
              <a:t>Iron; copper</a:t>
            </a:r>
            <a:endParaRPr lang="en-US" altLang="en-US" sz="2400" i="1" dirty="0">
              <a:solidFill>
                <a:schemeClr val="bg1">
                  <a:lumMod val="75000"/>
                </a:schemeClr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Causes </a:t>
            </a:r>
            <a:r>
              <a:rPr lang="en-US" altLang="en-US" sz="2000" b="1" dirty="0" err="1" smtClean="0"/>
              <a:t>nyctalopia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b="1" dirty="0" smtClean="0"/>
              <a:t>Causes an increase in the </a:t>
            </a:r>
            <a:r>
              <a:rPr lang="en-US" altLang="en-US" sz="2000" b="1" i="1" dirty="0" smtClean="0"/>
              <a:t>a</a:t>
            </a:r>
            <a:r>
              <a:rPr lang="en-US" altLang="en-US" sz="2000" b="1" dirty="0" smtClean="0"/>
              <a:t>-wave on ERG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Iron</a:t>
            </a:r>
            <a:endParaRPr lang="en-US" altLang="en-US" sz="2400" b="1" i="1" dirty="0" smtClean="0">
              <a:solidFill>
                <a:srgbClr val="0000FF"/>
              </a:solidFill>
            </a:endParaRPr>
          </a:p>
          <a:p>
            <a:pPr marL="669925" lvl="1" indent="-325438"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325438" y="5513388"/>
            <a:ext cx="8437562" cy="963612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FF"/>
                </a:solidFill>
              </a:rPr>
              <a:t>Iron tends to deposit in epithelial tissues, including the RPE. </a:t>
            </a:r>
            <a:r>
              <a:rPr lang="en-US" altLang="en-US" sz="1400"/>
              <a:t>Deposition in the retina and RPE leads to</a:t>
            </a:r>
          </a:p>
          <a:p>
            <a:pPr eaLnBrk="1" hangingPunct="1"/>
            <a:r>
              <a:rPr lang="en-US" altLang="en-US" sz="1400"/>
              <a:t>nyctalopia</a:t>
            </a:r>
            <a:r>
              <a:rPr lang="en-US" altLang="en-US" sz="1400">
                <a:solidFill>
                  <a:srgbClr val="0000FF"/>
                </a:solidFill>
              </a:rPr>
              <a:t> as well as decreased acuity and VF loss. ERG changes are common: The first is an </a:t>
            </a:r>
            <a:r>
              <a:rPr lang="en-US" altLang="en-US" sz="1400"/>
              <a:t>increase</a:t>
            </a:r>
          </a:p>
          <a:p>
            <a:pPr eaLnBrk="1" hangingPunct="1"/>
            <a:r>
              <a:rPr lang="en-US" altLang="en-US" sz="1400"/>
              <a:t>in </a:t>
            </a:r>
            <a:r>
              <a:rPr lang="en-US" altLang="en-US" sz="1400" i="1"/>
              <a:t>a</a:t>
            </a:r>
            <a:r>
              <a:rPr lang="en-US" altLang="en-US" sz="1400"/>
              <a:t>-wave amplitude, with a normal </a:t>
            </a:r>
            <a:r>
              <a:rPr lang="en-US" altLang="en-US" sz="1400" i="1"/>
              <a:t>b</a:t>
            </a:r>
            <a:r>
              <a:rPr lang="en-US" altLang="en-US" sz="1400"/>
              <a:t>-wave</a:t>
            </a:r>
            <a:r>
              <a:rPr lang="en-US" altLang="en-US" sz="1400">
                <a:solidFill>
                  <a:srgbClr val="0000FF"/>
                </a:solidFill>
              </a:rPr>
              <a:t>. Later the b-wave starts to diminish; </a:t>
            </a:r>
            <a:r>
              <a:rPr lang="en-US" altLang="en-US" sz="1400"/>
              <a:t>late, the ERG becomes extinguished</a:t>
            </a:r>
            <a:r>
              <a:rPr lang="en-US" altLang="en-US" sz="1400">
                <a:solidFill>
                  <a:srgbClr val="0000FF"/>
                </a:solidFill>
              </a:rPr>
              <a:t>. An iron IOFB can be followed via serial ERG, with removal if the </a:t>
            </a:r>
            <a:r>
              <a:rPr lang="en-US" altLang="en-US" sz="1400" i="1">
                <a:solidFill>
                  <a:srgbClr val="0000FF"/>
                </a:solidFill>
              </a:rPr>
              <a:t>b</a:t>
            </a:r>
            <a:r>
              <a:rPr lang="en-US" altLang="en-US" sz="1400">
                <a:solidFill>
                  <a:srgbClr val="0000FF"/>
                </a:solidFill>
              </a:rPr>
              <a:t>-wave starts to decrease.</a:t>
            </a:r>
          </a:p>
        </p:txBody>
      </p:sp>
      <p:sp>
        <p:nvSpPr>
          <p:cNvPr id="194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6F46256-26AC-42BC-9E7E-878355A69C7E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</a:t>
            </a:r>
            <a:r>
              <a:rPr lang="en-US" altLang="en-US" sz="2000" dirty="0" smtClean="0"/>
              <a:t> </a:t>
            </a:r>
            <a:r>
              <a:rPr lang="en-US" altLang="en-US" sz="2000" b="1" dirty="0" err="1" smtClean="0"/>
              <a:t>chalcosis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61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A7D6DB-F392-446E-B2F3-9896B524F91E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04800" y="3159125"/>
            <a:ext cx="5195653" cy="9643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Pure copper causes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/>
              <a:t>acute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—a </a:t>
            </a:r>
            <a:r>
              <a:rPr lang="en-US" altLang="en-US" sz="1400" dirty="0">
                <a:solidFill>
                  <a:srgbClr val="0000FF"/>
                </a:solidFill>
              </a:rPr>
              <a:t>severe inflammatory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response that can result in loss of the eye. Late removal of the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IOFB may not resolve the </a:t>
            </a:r>
            <a:r>
              <a:rPr lang="en-US" altLang="en-US" sz="1400" dirty="0" err="1">
                <a:solidFill>
                  <a:srgbClr val="0000FF"/>
                </a:solidFill>
              </a:rPr>
              <a:t>chalcosis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  <a:r>
              <a:rPr lang="en-US" altLang="en-US" sz="1400" dirty="0">
                <a:solidFill>
                  <a:srgbClr val="FFFF00"/>
                </a:solidFill>
              </a:rPr>
              <a:t>Copper </a:t>
            </a:r>
            <a:r>
              <a:rPr lang="en-US" altLang="en-US" sz="1400" dirty="0" smtClean="0">
                <a:solidFill>
                  <a:srgbClr val="FFFF00"/>
                </a:solidFill>
              </a:rPr>
              <a:t> 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alloys</a:t>
            </a:r>
            <a:r>
              <a:rPr lang="en-US" altLang="en-US" sz="1400" dirty="0" smtClean="0">
                <a:solidFill>
                  <a:srgbClr val="FFFF00"/>
                </a:solidFill>
              </a:rPr>
              <a:t>  produce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FF00"/>
                </a:solidFill>
              </a:rPr>
              <a:t>chronic</a:t>
            </a:r>
            <a:r>
              <a:rPr lang="en-US" altLang="en-US" sz="1400" b="1" dirty="0">
                <a:solidFill>
                  <a:srgbClr val="FFFF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FF00"/>
                </a:solidFill>
              </a:rPr>
              <a:t>chalcosis</a:t>
            </a:r>
            <a:r>
              <a:rPr lang="en-US" altLang="en-US" sz="1400" dirty="0" smtClean="0">
                <a:solidFill>
                  <a:srgbClr val="FFFF00"/>
                </a:solidFill>
              </a:rPr>
              <a:t>, </a:t>
            </a:r>
            <a:r>
              <a:rPr lang="en-US" altLang="en-US" sz="1400" dirty="0">
                <a:solidFill>
                  <a:srgbClr val="FFFF00"/>
                </a:solidFill>
              </a:rPr>
              <a:t>a less severe reaction.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3200400"/>
            <a:ext cx="533400" cy="193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</a:t>
            </a:r>
            <a:r>
              <a:rPr lang="en-US" altLang="en-US" sz="2000" dirty="0" smtClean="0"/>
              <a:t> </a:t>
            </a:r>
            <a:r>
              <a:rPr lang="en-US" altLang="en-US" sz="2000" b="1" dirty="0" err="1" smtClean="0"/>
              <a:t>chalcosis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61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A7D6DB-F392-446E-B2F3-9896B524F91E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04800" y="3159125"/>
            <a:ext cx="5195653" cy="9643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Pure copper causes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/>
              <a:t>acute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—a </a:t>
            </a:r>
            <a:r>
              <a:rPr lang="en-US" altLang="en-US" sz="1400" dirty="0">
                <a:solidFill>
                  <a:srgbClr val="0000FF"/>
                </a:solidFill>
              </a:rPr>
              <a:t>severe inflammatory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response that can result in loss of the eye. Late removal of the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IOFB may not resolve the </a:t>
            </a:r>
            <a:r>
              <a:rPr lang="en-US" altLang="en-US" sz="1400" dirty="0" err="1">
                <a:solidFill>
                  <a:srgbClr val="0000FF"/>
                </a:solidFill>
              </a:rPr>
              <a:t>chalcosis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  <a:r>
              <a:rPr lang="en-US" altLang="en-US" sz="1400" dirty="0">
                <a:solidFill>
                  <a:srgbClr val="FFFF00"/>
                </a:solidFill>
              </a:rPr>
              <a:t>Copper</a:t>
            </a:r>
            <a:r>
              <a:rPr lang="en-US" altLang="en-US" sz="1400" dirty="0">
                <a:solidFill>
                  <a:srgbClr val="0000FF"/>
                </a:solidFill>
              </a:rPr>
              <a:t> </a:t>
            </a:r>
            <a:r>
              <a:rPr lang="en-US" altLang="en-US" sz="1400" dirty="0" smtClean="0">
                <a:solidFill>
                  <a:srgbClr val="FFFF00"/>
                </a:solidFill>
              </a:rPr>
              <a:t> </a:t>
            </a:r>
            <a:r>
              <a:rPr lang="en-US" altLang="en-US" sz="1400" b="1" dirty="0" smtClean="0">
                <a:solidFill>
                  <a:srgbClr val="FFFF00"/>
                </a:solidFill>
              </a:rPr>
              <a:t>alloys</a:t>
            </a:r>
            <a:r>
              <a:rPr lang="en-US" altLang="en-US" sz="1400" dirty="0" smtClean="0">
                <a:solidFill>
                  <a:srgbClr val="FFFF00"/>
                </a:solidFill>
              </a:rPr>
              <a:t>  produce</a:t>
            </a:r>
            <a:endParaRPr lang="en-US" altLang="en-US" sz="1400" dirty="0">
              <a:solidFill>
                <a:srgbClr val="FFFF00"/>
              </a:solidFill>
            </a:endParaRPr>
          </a:p>
          <a:p>
            <a:pPr eaLnBrk="1" hangingPunct="1"/>
            <a:r>
              <a:rPr lang="en-US" altLang="en-US" sz="1400" i="1" dirty="0">
                <a:solidFill>
                  <a:srgbClr val="FFFF00"/>
                </a:solidFill>
              </a:rPr>
              <a:t>chronic</a:t>
            </a:r>
            <a:r>
              <a:rPr lang="en-US" altLang="en-US" sz="1400" b="1" dirty="0">
                <a:solidFill>
                  <a:srgbClr val="FFFF00"/>
                </a:solidFill>
              </a:rPr>
              <a:t> </a:t>
            </a:r>
            <a:r>
              <a:rPr lang="en-US" altLang="en-US" sz="1400" dirty="0" err="1" smtClean="0">
                <a:solidFill>
                  <a:srgbClr val="FFFF00"/>
                </a:solidFill>
              </a:rPr>
              <a:t>chalcosis</a:t>
            </a:r>
            <a:r>
              <a:rPr lang="en-US" altLang="en-US" sz="1400" dirty="0" smtClean="0">
                <a:solidFill>
                  <a:srgbClr val="FFFF00"/>
                </a:solidFill>
              </a:rPr>
              <a:t>, </a:t>
            </a:r>
            <a:r>
              <a:rPr lang="en-US" altLang="en-US" sz="1400" dirty="0">
                <a:solidFill>
                  <a:srgbClr val="FFFF00"/>
                </a:solidFill>
              </a:rPr>
              <a:t>a less severe reaction. </a:t>
            </a:r>
          </a:p>
        </p:txBody>
      </p:sp>
    </p:spTree>
    <p:extLst>
      <p:ext uri="{BB962C8B-B14F-4D97-AF65-F5344CB8AC3E}">
        <p14:creationId xmlns:p14="http://schemas.microsoft.com/office/powerpoint/2010/main" val="387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</a:t>
            </a:r>
            <a:r>
              <a:rPr lang="en-US" altLang="en-US" sz="2000" dirty="0" smtClean="0"/>
              <a:t> </a:t>
            </a:r>
            <a:r>
              <a:rPr lang="en-US" altLang="en-US" sz="2000" b="1" dirty="0" err="1" smtClean="0"/>
              <a:t>chalcosis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Q</a:t>
            </a:r>
            <a:endParaRPr lang="en-US" altLang="en-US" sz="35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61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A7D6DB-F392-446E-B2F3-9896B524F91E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04800" y="3159125"/>
            <a:ext cx="5195653" cy="9643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Pure copper causes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/>
              <a:t>acute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—a </a:t>
            </a:r>
            <a:r>
              <a:rPr lang="en-US" altLang="en-US" sz="1400" dirty="0">
                <a:solidFill>
                  <a:srgbClr val="0000FF"/>
                </a:solidFill>
              </a:rPr>
              <a:t>severe inflammatory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response that can result in loss of the eye. Late removal of the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IOFB may not resolve the </a:t>
            </a:r>
            <a:r>
              <a:rPr lang="en-US" altLang="en-US" sz="1400" dirty="0" err="1">
                <a:solidFill>
                  <a:srgbClr val="0000FF"/>
                </a:solidFill>
              </a:rPr>
              <a:t>chalcosis</a:t>
            </a:r>
            <a:r>
              <a:rPr lang="en-US" altLang="en-US" sz="1400" dirty="0">
                <a:solidFill>
                  <a:srgbClr val="0000FF"/>
                </a:solidFill>
              </a:rPr>
              <a:t>. Copper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alloys</a:t>
            </a:r>
            <a:r>
              <a:rPr lang="en-US" altLang="en-US" sz="1400" dirty="0" smtClean="0">
                <a:solidFill>
                  <a:srgbClr val="0000FF"/>
                </a:solidFill>
              </a:rPr>
              <a:t>  produce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/>
              <a:t>chronic</a:t>
            </a:r>
            <a:r>
              <a:rPr lang="en-US" altLang="en-US" sz="1400" b="1" dirty="0"/>
              <a:t> </a:t>
            </a:r>
            <a:r>
              <a:rPr lang="en-US" altLang="en-US" sz="1400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, </a:t>
            </a:r>
            <a:r>
              <a:rPr lang="en-US" altLang="en-US" sz="1400" dirty="0">
                <a:solidFill>
                  <a:srgbClr val="0000FF"/>
                </a:solidFill>
              </a:rPr>
              <a:t>a less severe reaction. </a:t>
            </a:r>
            <a:endParaRPr lang="en-US" alt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3962400" y="3658244"/>
            <a:ext cx="533400" cy="193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bg1">
                    <a:lumMod val="75000"/>
                  </a:schemeClr>
                </a:solidFill>
              </a:rPr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Minimal reactivity unless very large (2)  </a:t>
            </a:r>
            <a:r>
              <a:rPr lang="en-US" altLang="en-US" sz="2000" i="1" dirty="0" smtClean="0">
                <a:solidFill>
                  <a:schemeClr val="bg1">
                    <a:lumMod val="75000"/>
                  </a:schemeClr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>
                    <a:lumMod val="75000"/>
                  </a:schemeClr>
                </a:solidFill>
              </a:rPr>
              <a:t>Causes</a:t>
            </a:r>
            <a:r>
              <a:rPr lang="en-US" altLang="en-US" sz="2000" dirty="0" smtClean="0"/>
              <a:t> </a:t>
            </a:r>
            <a:r>
              <a:rPr lang="en-US" altLang="en-US" sz="2000" b="1" dirty="0" err="1" smtClean="0"/>
              <a:t>chalcosis</a:t>
            </a:r>
            <a:r>
              <a:rPr lang="en-US" altLang="en-US" sz="2000" b="1" dirty="0" smtClean="0"/>
              <a:t>  </a:t>
            </a:r>
            <a:r>
              <a:rPr lang="en-US" altLang="en-US" sz="2000" b="1" i="1" dirty="0" smtClean="0">
                <a:solidFill>
                  <a:srgbClr val="0000FF"/>
                </a:solidFill>
              </a:rPr>
              <a:t>Copper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dirty="0" smtClean="0"/>
              <a:t>A</a:t>
            </a:r>
            <a:endParaRPr lang="en-US" altLang="en-US" sz="3500" dirty="0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615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A7D6DB-F392-446E-B2F3-9896B524F91E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304800" y="3159125"/>
            <a:ext cx="5195653" cy="96436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Pure copper causes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/>
              <a:t>acute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—a </a:t>
            </a:r>
            <a:r>
              <a:rPr lang="en-US" altLang="en-US" sz="1400" dirty="0">
                <a:solidFill>
                  <a:srgbClr val="0000FF"/>
                </a:solidFill>
              </a:rPr>
              <a:t>severe inflammatory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response that can result in loss of the eye. Late removal of the</a:t>
            </a: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IOFB may not resolve the </a:t>
            </a:r>
            <a:r>
              <a:rPr lang="en-US" altLang="en-US" sz="1400" dirty="0" err="1">
                <a:solidFill>
                  <a:srgbClr val="0000FF"/>
                </a:solidFill>
              </a:rPr>
              <a:t>chalcosis</a:t>
            </a:r>
            <a:r>
              <a:rPr lang="en-US" altLang="en-US" sz="1400" dirty="0">
                <a:solidFill>
                  <a:srgbClr val="0000FF"/>
                </a:solidFill>
              </a:rPr>
              <a:t>. Copper </a:t>
            </a:r>
            <a:r>
              <a:rPr lang="en-US" altLang="en-US" sz="1400" dirty="0" smtClean="0">
                <a:solidFill>
                  <a:srgbClr val="0000FF"/>
                </a:solidFill>
              </a:rPr>
              <a:t> </a:t>
            </a:r>
            <a:r>
              <a:rPr lang="en-US" altLang="en-US" sz="1400" b="1" dirty="0" smtClean="0">
                <a:solidFill>
                  <a:srgbClr val="0000FF"/>
                </a:solidFill>
              </a:rPr>
              <a:t>alloys</a:t>
            </a:r>
            <a:r>
              <a:rPr lang="en-US" altLang="en-US" sz="1400" dirty="0" smtClean="0">
                <a:solidFill>
                  <a:srgbClr val="0000FF"/>
                </a:solidFill>
              </a:rPr>
              <a:t>  produce</a:t>
            </a:r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i="1" dirty="0"/>
              <a:t>chronic</a:t>
            </a:r>
            <a:r>
              <a:rPr lang="en-US" altLang="en-US" sz="1400" b="1" dirty="0"/>
              <a:t> </a:t>
            </a:r>
            <a:r>
              <a:rPr lang="en-US" altLang="en-US" sz="1400" dirty="0" err="1" smtClean="0"/>
              <a:t>chalcosis</a:t>
            </a:r>
            <a:r>
              <a:rPr lang="en-US" altLang="en-US" sz="1400" dirty="0" smtClean="0">
                <a:solidFill>
                  <a:srgbClr val="0000FF"/>
                </a:solidFill>
              </a:rPr>
              <a:t>, </a:t>
            </a:r>
            <a:r>
              <a:rPr lang="en-US" altLang="en-US" sz="1400" dirty="0">
                <a:solidFill>
                  <a:srgbClr val="0000FF"/>
                </a:solidFill>
              </a:rPr>
              <a:t>a less severe reaction. 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0817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3962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Match each finding with the appropriate IOFB (some will be used more than once)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Minimal reactivity unless very large (2)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Aluminum; zinc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Causes </a:t>
            </a:r>
            <a:r>
              <a:rPr lang="en-US" altLang="en-US" sz="2000" dirty="0" err="1" smtClean="0"/>
              <a:t>chalcosis</a:t>
            </a:r>
            <a:r>
              <a:rPr lang="en-US" altLang="en-US" sz="2000" dirty="0" smtClean="0"/>
              <a:t>  </a:t>
            </a:r>
            <a:r>
              <a:rPr lang="en-US" altLang="en-US" sz="2000" i="1" dirty="0" smtClean="0">
                <a:solidFill>
                  <a:srgbClr val="0000FF"/>
                </a:solidFill>
              </a:rPr>
              <a:t>Copper</a:t>
            </a:r>
          </a:p>
          <a:p>
            <a:pPr marL="669925" lvl="1" indent="-325438" eaLnBrk="1" hangingPunct="1">
              <a:lnSpc>
                <a:spcPct val="90000"/>
              </a:lnSpc>
            </a:pPr>
            <a:r>
              <a:rPr lang="en-US" altLang="en-US" sz="2000" dirty="0" smtClean="0"/>
              <a:t>Has affinity for epithelial tissue</a:t>
            </a:r>
            <a:endParaRPr lang="en-US" altLang="en-US" sz="24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43800" cy="639762"/>
          </a:xfrm>
        </p:spPr>
        <p:txBody>
          <a:bodyPr/>
          <a:lstStyle/>
          <a:p>
            <a:pPr eaLnBrk="1" hangingPunct="1"/>
            <a:r>
              <a:rPr lang="en-US" altLang="en-US" sz="3500" smtClean="0"/>
              <a:t>Q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 rot="1344654">
            <a:off x="7772400" y="1981200"/>
            <a:ext cx="7588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73B6CB"/>
                </a:solidFill>
              </a:rPr>
              <a:t>Iron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 rot="-1217854">
            <a:off x="6858000" y="4038600"/>
            <a:ext cx="1250950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A6A325"/>
                </a:solidFill>
              </a:rPr>
              <a:t>Copper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 rot="-622072">
            <a:off x="5791200" y="2971800"/>
            <a:ext cx="16732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4F5FC"/>
                </a:solidFill>
              </a:rPr>
              <a:t>Aluminum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 rot="2436653">
            <a:off x="7848600" y="3048000"/>
            <a:ext cx="809625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CCFFFF"/>
                </a:solidFill>
              </a:rPr>
              <a:t>Zinc</a:t>
            </a:r>
          </a:p>
        </p:txBody>
      </p:sp>
      <p:sp>
        <p:nvSpPr>
          <p:cNvPr id="71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C6A7DB-39FF-4147-A4A9-B05AAF142929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366</TotalTime>
  <Words>3364</Words>
  <Application>Microsoft Office PowerPoint</Application>
  <PresentationFormat>On-screen Show (4:3)</PresentationFormat>
  <Paragraphs>647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Wingdings</vt:lpstr>
      <vt:lpstr>Network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Q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Q/A</vt:lpstr>
      <vt:lpstr>Q/A</vt:lpstr>
      <vt:lpstr>Q/A</vt:lpstr>
      <vt:lpstr>A</vt:lpstr>
      <vt:lpstr>Q</vt:lpstr>
      <vt:lpstr>A</vt:lpstr>
      <vt:lpstr>Q</vt:lpstr>
      <vt:lpstr>Q/A</vt:lpstr>
      <vt:lpstr>A</vt:lpstr>
      <vt:lpstr>Q</vt:lpstr>
      <vt:lpstr>A</vt:lpstr>
      <vt:lpstr>Q</vt:lpstr>
      <vt:lpstr>A</vt:lpstr>
      <vt:lpstr>A</vt:lpstr>
      <vt:lpstr>Q</vt:lpstr>
      <vt:lpstr>A</vt:lpstr>
      <vt:lpstr>PowerPoint Presentation</vt:lpstr>
    </vt:vector>
  </TitlesOfParts>
  <Company>LSU Ophthalmology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</cp:lastModifiedBy>
  <cp:revision>26</cp:revision>
  <dcterms:created xsi:type="dcterms:W3CDTF">2008-09-10T20:11:27Z</dcterms:created>
  <dcterms:modified xsi:type="dcterms:W3CDTF">2019-03-05T03:59:45Z</dcterms:modified>
</cp:coreProperties>
</file>