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1"/>
  </p:notesMasterIdLst>
  <p:sldIdLst>
    <p:sldId id="2018" r:id="rId2"/>
    <p:sldId id="1301" r:id="rId3"/>
    <p:sldId id="1400" r:id="rId4"/>
    <p:sldId id="1398" r:id="rId5"/>
    <p:sldId id="1401" r:id="rId6"/>
    <p:sldId id="1399" r:id="rId7"/>
    <p:sldId id="1402" r:id="rId8"/>
    <p:sldId id="1305" r:id="rId9"/>
    <p:sldId id="1403" r:id="rId10"/>
    <p:sldId id="1404" r:id="rId11"/>
    <p:sldId id="1306" r:id="rId12"/>
    <p:sldId id="1308" r:id="rId13"/>
    <p:sldId id="531" r:id="rId14"/>
    <p:sldId id="1267" r:id="rId15"/>
    <p:sldId id="1302" r:id="rId16"/>
    <p:sldId id="1327" r:id="rId17"/>
    <p:sldId id="1303" r:id="rId18"/>
    <p:sldId id="1328" r:id="rId19"/>
    <p:sldId id="1406" r:id="rId20"/>
    <p:sldId id="1405" r:id="rId21"/>
    <p:sldId id="1407" r:id="rId22"/>
    <p:sldId id="1329" r:id="rId23"/>
    <p:sldId id="1408" r:id="rId24"/>
    <p:sldId id="1409" r:id="rId25"/>
    <p:sldId id="1298" r:id="rId26"/>
    <p:sldId id="647" r:id="rId27"/>
    <p:sldId id="1410" r:id="rId28"/>
    <p:sldId id="1411" r:id="rId29"/>
    <p:sldId id="1418" r:id="rId30"/>
    <p:sldId id="1304" r:id="rId31"/>
    <p:sldId id="1413" r:id="rId32"/>
    <p:sldId id="1412" r:id="rId33"/>
    <p:sldId id="1415" r:id="rId34"/>
    <p:sldId id="1414" r:id="rId35"/>
    <p:sldId id="1416" r:id="rId36"/>
    <p:sldId id="1417" r:id="rId37"/>
    <p:sldId id="1419" r:id="rId38"/>
    <p:sldId id="1299" r:id="rId39"/>
    <p:sldId id="1422" r:id="rId40"/>
    <p:sldId id="1421" r:id="rId41"/>
    <p:sldId id="1424" r:id="rId42"/>
    <p:sldId id="1423" r:id="rId43"/>
    <p:sldId id="1425" r:id="rId44"/>
    <p:sldId id="1426" r:id="rId45"/>
    <p:sldId id="1427" r:id="rId46"/>
    <p:sldId id="1300" r:id="rId47"/>
    <p:sldId id="1429" r:id="rId48"/>
    <p:sldId id="1428" r:id="rId49"/>
    <p:sldId id="1431" r:id="rId50"/>
    <p:sldId id="1430" r:id="rId51"/>
    <p:sldId id="1432" r:id="rId52"/>
    <p:sldId id="1433" r:id="rId53"/>
    <p:sldId id="1434" r:id="rId54"/>
    <p:sldId id="1435" r:id="rId55"/>
    <p:sldId id="274" r:id="rId56"/>
    <p:sldId id="1346" r:id="rId57"/>
    <p:sldId id="1347" r:id="rId58"/>
    <p:sldId id="1357" r:id="rId59"/>
    <p:sldId id="1358" r:id="rId60"/>
    <p:sldId id="1350" r:id="rId61"/>
    <p:sldId id="1351" r:id="rId62"/>
    <p:sldId id="1352" r:id="rId63"/>
    <p:sldId id="1389" r:id="rId64"/>
    <p:sldId id="648" r:id="rId65"/>
    <p:sldId id="1318" r:id="rId66"/>
    <p:sldId id="1437" r:id="rId67"/>
    <p:sldId id="1436" r:id="rId68"/>
    <p:sldId id="1439" r:id="rId69"/>
    <p:sldId id="1438" r:id="rId70"/>
    <p:sldId id="1440" r:id="rId71"/>
    <p:sldId id="559" r:id="rId72"/>
    <p:sldId id="1339" r:id="rId73"/>
    <p:sldId id="1441" r:id="rId74"/>
    <p:sldId id="1442" r:id="rId75"/>
    <p:sldId id="1335" r:id="rId76"/>
    <p:sldId id="1443" r:id="rId77"/>
    <p:sldId id="1332" r:id="rId78"/>
    <p:sldId id="1336" r:id="rId79"/>
    <p:sldId id="1444" r:id="rId80"/>
    <p:sldId id="1334" r:id="rId81"/>
    <p:sldId id="1446" r:id="rId82"/>
    <p:sldId id="1445" r:id="rId83"/>
    <p:sldId id="1447" r:id="rId84"/>
    <p:sldId id="507" r:id="rId85"/>
    <p:sldId id="1337" r:id="rId86"/>
    <p:sldId id="1450" r:id="rId87"/>
    <p:sldId id="1448" r:id="rId88"/>
    <p:sldId id="1449" r:id="rId89"/>
    <p:sldId id="1451" r:id="rId90"/>
    <p:sldId id="1311" r:id="rId91"/>
    <p:sldId id="1338" r:id="rId92"/>
    <p:sldId id="1319" r:id="rId93"/>
    <p:sldId id="1340" r:id="rId94"/>
    <p:sldId id="1321" r:id="rId95"/>
    <p:sldId id="1452" r:id="rId96"/>
    <p:sldId id="1342" r:id="rId97"/>
    <p:sldId id="1343" r:id="rId98"/>
    <p:sldId id="1453" r:id="rId99"/>
    <p:sldId id="1344" r:id="rId100"/>
    <p:sldId id="1454" r:id="rId101"/>
    <p:sldId id="1312" r:id="rId102"/>
    <p:sldId id="1455" r:id="rId103"/>
    <p:sldId id="1361" r:id="rId104"/>
    <p:sldId id="1323" r:id="rId105"/>
    <p:sldId id="1468" r:id="rId106"/>
    <p:sldId id="1469" r:id="rId107"/>
    <p:sldId id="1324" r:id="rId108"/>
    <p:sldId id="1325" r:id="rId109"/>
    <p:sldId id="1333" r:id="rId110"/>
    <p:sldId id="1359" r:id="rId111"/>
    <p:sldId id="649" r:id="rId112"/>
    <p:sldId id="1456" r:id="rId113"/>
    <p:sldId id="1362" r:id="rId114"/>
    <p:sldId id="1457" r:id="rId115"/>
    <p:sldId id="626" r:id="rId116"/>
    <p:sldId id="1363" r:id="rId117"/>
    <p:sldId id="1459" r:id="rId118"/>
    <p:sldId id="1458" r:id="rId119"/>
    <p:sldId id="1364" r:id="rId120"/>
    <p:sldId id="1460" r:id="rId121"/>
    <p:sldId id="650" r:id="rId122"/>
    <p:sldId id="1365" r:id="rId123"/>
    <p:sldId id="1461" r:id="rId124"/>
    <p:sldId id="651" r:id="rId125"/>
    <p:sldId id="1367" r:id="rId126"/>
    <p:sldId id="1463" r:id="rId127"/>
    <p:sldId id="1462" r:id="rId128"/>
    <p:sldId id="1464" r:id="rId129"/>
    <p:sldId id="1465" r:id="rId130"/>
    <p:sldId id="1366" r:id="rId131"/>
    <p:sldId id="1369" r:id="rId132"/>
    <p:sldId id="1550" r:id="rId133"/>
    <p:sldId id="1370" r:id="rId134"/>
    <p:sldId id="1551" r:id="rId135"/>
    <p:sldId id="1368" r:id="rId136"/>
    <p:sldId id="1466" r:id="rId137"/>
    <p:sldId id="1371" r:id="rId138"/>
    <p:sldId id="1360" r:id="rId139"/>
    <p:sldId id="1330" r:id="rId140"/>
    <p:sldId id="1341" r:id="rId141"/>
    <p:sldId id="1467" r:id="rId142"/>
    <p:sldId id="1354" r:id="rId143"/>
    <p:sldId id="1471" r:id="rId144"/>
    <p:sldId id="1373" r:id="rId145"/>
    <p:sldId id="1472" r:id="rId146"/>
    <p:sldId id="1470" r:id="rId147"/>
    <p:sldId id="1473" r:id="rId148"/>
    <p:sldId id="821" r:id="rId149"/>
    <p:sldId id="1374" r:id="rId150"/>
    <p:sldId id="1474" r:id="rId151"/>
    <p:sldId id="967" r:id="rId152"/>
    <p:sldId id="1355" r:id="rId153"/>
    <p:sldId id="1390" r:id="rId154"/>
    <p:sldId id="1475" r:id="rId155"/>
    <p:sldId id="1476" r:id="rId156"/>
    <p:sldId id="1477" r:id="rId157"/>
    <p:sldId id="1379" r:id="rId158"/>
    <p:sldId id="1478" r:id="rId159"/>
    <p:sldId id="1378" r:id="rId160"/>
    <p:sldId id="1479" r:id="rId161"/>
    <p:sldId id="1380" r:id="rId162"/>
    <p:sldId id="1480" r:id="rId163"/>
    <p:sldId id="1381" r:id="rId164"/>
    <p:sldId id="467" r:id="rId165"/>
    <p:sldId id="1391" r:id="rId166"/>
    <p:sldId id="1481" r:id="rId167"/>
    <p:sldId id="468" r:id="rId168"/>
    <p:sldId id="1482" r:id="rId169"/>
    <p:sldId id="469" r:id="rId170"/>
    <p:sldId id="1485" r:id="rId171"/>
    <p:sldId id="1484" r:id="rId172"/>
    <p:sldId id="1487" r:id="rId173"/>
    <p:sldId id="1483" r:id="rId174"/>
    <p:sldId id="1486" r:id="rId175"/>
    <p:sldId id="375" r:id="rId176"/>
    <p:sldId id="347" r:id="rId177"/>
    <p:sldId id="1491" r:id="rId178"/>
    <p:sldId id="1488" r:id="rId179"/>
    <p:sldId id="1492" r:id="rId180"/>
    <p:sldId id="441" r:id="rId181"/>
    <p:sldId id="1489" r:id="rId182"/>
    <p:sldId id="1493" r:id="rId183"/>
    <p:sldId id="471" r:id="rId184"/>
    <p:sldId id="1494" r:id="rId185"/>
    <p:sldId id="1490" r:id="rId186"/>
    <p:sldId id="1495" r:id="rId187"/>
    <p:sldId id="1496" r:id="rId188"/>
    <p:sldId id="1497" r:id="rId189"/>
    <p:sldId id="1498" r:id="rId190"/>
    <p:sldId id="1499" r:id="rId191"/>
    <p:sldId id="365" r:id="rId192"/>
    <p:sldId id="1503" r:id="rId193"/>
    <p:sldId id="1500" r:id="rId194"/>
    <p:sldId id="1504" r:id="rId195"/>
    <p:sldId id="446" r:id="rId196"/>
    <p:sldId id="1501" r:id="rId197"/>
    <p:sldId id="1505" r:id="rId198"/>
    <p:sldId id="1506" r:id="rId199"/>
    <p:sldId id="1502" r:id="rId200"/>
    <p:sldId id="447" r:id="rId201"/>
    <p:sldId id="1552" r:id="rId202"/>
    <p:sldId id="474" r:id="rId203"/>
    <p:sldId id="1507" r:id="rId204"/>
    <p:sldId id="1509" r:id="rId205"/>
    <p:sldId id="1508" r:id="rId206"/>
    <p:sldId id="1510" r:id="rId207"/>
    <p:sldId id="1511" r:id="rId208"/>
    <p:sldId id="1512" r:id="rId209"/>
    <p:sldId id="1513" r:id="rId210"/>
    <p:sldId id="2017" r:id="rId211"/>
    <p:sldId id="509" r:id="rId212"/>
    <p:sldId id="1392" r:id="rId213"/>
    <p:sldId id="1517" r:id="rId214"/>
    <p:sldId id="1523" r:id="rId215"/>
    <p:sldId id="1516" r:id="rId216"/>
    <p:sldId id="1520" r:id="rId217"/>
    <p:sldId id="1518" r:id="rId218"/>
    <p:sldId id="1521" r:id="rId219"/>
    <p:sldId id="1519" r:id="rId220"/>
    <p:sldId id="1522" r:id="rId221"/>
    <p:sldId id="260" r:id="rId222"/>
    <p:sldId id="1394" r:id="rId223"/>
    <p:sldId id="440" r:id="rId224"/>
    <p:sldId id="1524" r:id="rId225"/>
    <p:sldId id="478" r:id="rId226"/>
    <p:sldId id="1383" r:id="rId227"/>
    <p:sldId id="1525" r:id="rId228"/>
    <p:sldId id="479" r:id="rId229"/>
    <p:sldId id="1526" r:id="rId230"/>
    <p:sldId id="537" r:id="rId231"/>
    <p:sldId id="533" r:id="rId232"/>
    <p:sldId id="1384" r:id="rId233"/>
    <p:sldId id="1527" r:id="rId234"/>
    <p:sldId id="1385" r:id="rId235"/>
    <p:sldId id="539" r:id="rId236"/>
    <p:sldId id="1386" r:id="rId237"/>
    <p:sldId id="1528" r:id="rId238"/>
    <p:sldId id="540" r:id="rId239"/>
    <p:sldId id="542" r:id="rId240"/>
    <p:sldId id="1529" r:id="rId241"/>
    <p:sldId id="541" r:id="rId242"/>
    <p:sldId id="543" r:id="rId243"/>
    <p:sldId id="1530" r:id="rId244"/>
    <p:sldId id="544" r:id="rId245"/>
    <p:sldId id="1531" r:id="rId246"/>
    <p:sldId id="545" r:id="rId247"/>
    <p:sldId id="547" r:id="rId248"/>
    <p:sldId id="1532" r:id="rId249"/>
    <p:sldId id="529" r:id="rId250"/>
    <p:sldId id="1387" r:id="rId251"/>
    <p:sldId id="546" r:id="rId252"/>
    <p:sldId id="549" r:id="rId253"/>
    <p:sldId id="1533" r:id="rId254"/>
    <p:sldId id="377" r:id="rId255"/>
    <p:sldId id="550" r:id="rId256"/>
    <p:sldId id="1535" r:id="rId257"/>
    <p:sldId id="1534" r:id="rId258"/>
    <p:sldId id="1536" r:id="rId259"/>
    <p:sldId id="551" r:id="rId260"/>
    <p:sldId id="1537" r:id="rId261"/>
    <p:sldId id="1538" r:id="rId262"/>
    <p:sldId id="552" r:id="rId263"/>
    <p:sldId id="1539" r:id="rId264"/>
    <p:sldId id="1540" r:id="rId265"/>
    <p:sldId id="1541" r:id="rId266"/>
    <p:sldId id="1388" r:id="rId267"/>
    <p:sldId id="553" r:id="rId268"/>
    <p:sldId id="1542" r:id="rId269"/>
    <p:sldId id="532" r:id="rId270"/>
    <p:sldId id="1553" r:id="rId271"/>
    <p:sldId id="554" r:id="rId272"/>
    <p:sldId id="1545" r:id="rId273"/>
    <p:sldId id="1543" r:id="rId274"/>
    <p:sldId id="1546" r:id="rId275"/>
    <p:sldId id="1544" r:id="rId276"/>
    <p:sldId id="1547" r:id="rId277"/>
    <p:sldId id="1548" r:id="rId278"/>
    <p:sldId id="1549" r:id="rId279"/>
    <p:sldId id="449" r:id="rId280"/>
    <p:sldId id="1082" r:id="rId281"/>
    <p:sldId id="450" r:id="rId282"/>
    <p:sldId id="451" r:id="rId283"/>
    <p:sldId id="452" r:id="rId284"/>
    <p:sldId id="453" r:id="rId285"/>
    <p:sldId id="454" r:id="rId286"/>
    <p:sldId id="455" r:id="rId287"/>
    <p:sldId id="456" r:id="rId288"/>
    <p:sldId id="457" r:id="rId289"/>
    <p:sldId id="462" r:id="rId290"/>
    <p:sldId id="463" r:id="rId291"/>
    <p:sldId id="1600" r:id="rId292"/>
    <p:sldId id="475" r:id="rId293"/>
    <p:sldId id="482" r:id="rId294"/>
    <p:sldId id="483" r:id="rId295"/>
    <p:sldId id="496" r:id="rId296"/>
    <p:sldId id="497" r:id="rId297"/>
    <p:sldId id="498" r:id="rId298"/>
    <p:sldId id="499" r:id="rId299"/>
    <p:sldId id="1083" r:id="rId300"/>
    <p:sldId id="458" r:id="rId301"/>
    <p:sldId id="1070" r:id="rId302"/>
    <p:sldId id="1069" r:id="rId303"/>
    <p:sldId id="1071" r:id="rId304"/>
    <p:sldId id="1072" r:id="rId305"/>
    <p:sldId id="459" r:id="rId306"/>
    <p:sldId id="500" r:id="rId307"/>
    <p:sldId id="501" r:id="rId308"/>
    <p:sldId id="502" r:id="rId309"/>
    <p:sldId id="503" r:id="rId310"/>
    <p:sldId id="504" r:id="rId311"/>
    <p:sldId id="505" r:id="rId312"/>
    <p:sldId id="1073" r:id="rId313"/>
    <p:sldId id="1074" r:id="rId314"/>
    <p:sldId id="460" r:id="rId315"/>
    <p:sldId id="461" r:id="rId316"/>
    <p:sldId id="1601" r:id="rId317"/>
    <p:sldId id="1602" r:id="rId318"/>
    <p:sldId id="508" r:id="rId319"/>
    <p:sldId id="1603" r:id="rId320"/>
    <p:sldId id="510" r:id="rId321"/>
    <p:sldId id="511" r:id="rId322"/>
    <p:sldId id="512" r:id="rId323"/>
    <p:sldId id="513" r:id="rId324"/>
    <p:sldId id="514" r:id="rId325"/>
    <p:sldId id="604" r:id="rId326"/>
    <p:sldId id="605" r:id="rId327"/>
    <p:sldId id="606" r:id="rId328"/>
    <p:sldId id="613" r:id="rId329"/>
    <p:sldId id="614" r:id="rId330"/>
    <p:sldId id="705" r:id="rId331"/>
    <p:sldId id="609" r:id="rId332"/>
    <p:sldId id="1604" r:id="rId333"/>
    <p:sldId id="1605" r:id="rId334"/>
    <p:sldId id="633" r:id="rId335"/>
    <p:sldId id="1077" r:id="rId336"/>
    <p:sldId id="520" r:id="rId337"/>
    <p:sldId id="521" r:id="rId338"/>
    <p:sldId id="522" r:id="rId339"/>
    <p:sldId id="523" r:id="rId340"/>
    <p:sldId id="1606" r:id="rId341"/>
    <p:sldId id="524" r:id="rId342"/>
    <p:sldId id="525" r:id="rId343"/>
    <p:sldId id="1080" r:id="rId344"/>
    <p:sldId id="1079" r:id="rId345"/>
    <p:sldId id="1081" r:id="rId346"/>
    <p:sldId id="1078" r:id="rId347"/>
    <p:sldId id="1607" r:id="rId348"/>
    <p:sldId id="527" r:id="rId349"/>
    <p:sldId id="1608" r:id="rId350"/>
    <p:sldId id="528" r:id="rId351"/>
    <p:sldId id="1609" r:id="rId352"/>
    <p:sldId id="692" r:id="rId353"/>
    <p:sldId id="1395" r:id="rId354"/>
    <p:sldId id="621" r:id="rId355"/>
    <p:sldId id="1598" r:id="rId356"/>
    <p:sldId id="1599" r:id="rId357"/>
    <p:sldId id="1396" r:id="rId358"/>
    <p:sldId id="1554" r:id="rId359"/>
    <p:sldId id="622" r:id="rId360"/>
    <p:sldId id="1556" r:id="rId361"/>
    <p:sldId id="1555" r:id="rId362"/>
    <p:sldId id="1558" r:id="rId363"/>
    <p:sldId id="1557" r:id="rId364"/>
    <p:sldId id="1559" r:id="rId365"/>
    <p:sldId id="1382" r:id="rId366"/>
    <p:sldId id="1561" r:id="rId367"/>
    <p:sldId id="1560" r:id="rId368"/>
    <p:sldId id="1563" r:id="rId369"/>
    <p:sldId id="627" r:id="rId370"/>
    <p:sldId id="1565" r:id="rId371"/>
    <p:sldId id="1564" r:id="rId372"/>
    <p:sldId id="1566" r:id="rId373"/>
    <p:sldId id="1562" r:id="rId374"/>
    <p:sldId id="1569" r:id="rId375"/>
    <p:sldId id="1567" r:id="rId376"/>
    <p:sldId id="1570" r:id="rId377"/>
    <p:sldId id="1568" r:id="rId378"/>
    <p:sldId id="628" r:id="rId379"/>
    <p:sldId id="1571" r:id="rId380"/>
    <p:sldId id="526" r:id="rId381"/>
    <p:sldId id="629" r:id="rId382"/>
    <p:sldId id="1572" r:id="rId383"/>
    <p:sldId id="534" r:id="rId384"/>
    <p:sldId id="624" r:id="rId385"/>
    <p:sldId id="631" r:id="rId386"/>
    <p:sldId id="1574" r:id="rId387"/>
    <p:sldId id="1573" r:id="rId388"/>
    <p:sldId id="1576" r:id="rId389"/>
    <p:sldId id="1575" r:id="rId390"/>
    <p:sldId id="1577" r:id="rId391"/>
    <p:sldId id="433" r:id="rId392"/>
    <p:sldId id="1578" r:id="rId393"/>
    <p:sldId id="536" r:id="rId394"/>
    <p:sldId id="535" r:id="rId395"/>
    <p:sldId id="1579" r:id="rId396"/>
    <p:sldId id="1580" r:id="rId397"/>
    <p:sldId id="359" r:id="rId398"/>
    <p:sldId id="1581" r:id="rId399"/>
    <p:sldId id="548" r:id="rId400"/>
    <p:sldId id="1584" r:id="rId401"/>
    <p:sldId id="1582" r:id="rId402"/>
    <p:sldId id="1585" r:id="rId403"/>
    <p:sldId id="1583" r:id="rId404"/>
    <p:sldId id="1586" r:id="rId405"/>
    <p:sldId id="632" r:id="rId406"/>
    <p:sldId id="1587" r:id="rId407"/>
    <p:sldId id="1589" r:id="rId408"/>
    <p:sldId id="1588" r:id="rId409"/>
    <p:sldId id="1591" r:id="rId410"/>
    <p:sldId id="1590" r:id="rId411"/>
    <p:sldId id="1593" r:id="rId412"/>
    <p:sldId id="1594" r:id="rId413"/>
    <p:sldId id="1592" r:id="rId414"/>
    <p:sldId id="538" r:id="rId415"/>
    <p:sldId id="1596" r:id="rId416"/>
    <p:sldId id="1595" r:id="rId417"/>
    <p:sldId id="1397" r:id="rId418"/>
    <p:sldId id="1597" r:id="rId419"/>
    <p:sldId id="506" r:id="rId4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EEB76"/>
    <a:srgbClr val="99FF99"/>
    <a:srgbClr val="8DB6B5"/>
    <a:srgbClr val="FFCCFF"/>
    <a:srgbClr val="CCFFFF"/>
    <a:srgbClr val="33CCFF"/>
    <a:srgbClr val="CCFFCC"/>
    <a:srgbClr val="002060"/>
    <a:srgbClr val="66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4" autoAdjust="0"/>
    <p:restoredTop sz="94660"/>
  </p:normalViewPr>
  <p:slideViewPr>
    <p:cSldViewPr>
      <p:cViewPr varScale="1">
        <p:scale>
          <a:sx n="72" d="100"/>
          <a:sy n="72" d="100"/>
        </p:scale>
        <p:origin x="132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presProps" Target="presProps.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viewProps" Target="viewProps.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tableStyles" Target="tableStyles.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80CC4-9B5B-4225-95C8-620F49A343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242B2DEF-D467-4A78-9066-9F15B9C1BAD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47A77F5-B893-444B-8903-16294942D3DB}" type="datetimeFigureOut">
              <a:rPr lang="en-US"/>
              <a:pPr>
                <a:defRPr/>
              </a:pPr>
              <a:t>3/1/2022</a:t>
            </a:fld>
            <a:endParaRPr lang="en-US"/>
          </a:p>
        </p:txBody>
      </p:sp>
      <p:sp>
        <p:nvSpPr>
          <p:cNvPr id="4" name="Slide Image Placeholder 3">
            <a:extLst>
              <a:ext uri="{FF2B5EF4-FFF2-40B4-BE49-F238E27FC236}">
                <a16:creationId xmlns:a16="http://schemas.microsoft.com/office/drawing/2014/main" id="{FE97FC3E-AF91-46B2-A823-1055E78932A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27C003A-FD9D-4B5B-88E6-8237C058B94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85B124-8B66-4445-943D-32FBB15FF67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44B3F21-4226-404D-A3EF-2A197B41ACB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BB3940-B291-4392-AF08-61AC193D2C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2</a:t>
            </a:fld>
            <a:endParaRPr lang="en-US"/>
          </a:p>
        </p:txBody>
      </p:sp>
    </p:spTree>
    <p:extLst>
      <p:ext uri="{BB962C8B-B14F-4D97-AF65-F5344CB8AC3E}">
        <p14:creationId xmlns:p14="http://schemas.microsoft.com/office/powerpoint/2010/main" val="2380975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17</a:t>
            </a:fld>
            <a:endParaRPr lang="en-US"/>
          </a:p>
        </p:txBody>
      </p:sp>
    </p:spTree>
    <p:extLst>
      <p:ext uri="{BB962C8B-B14F-4D97-AF65-F5344CB8AC3E}">
        <p14:creationId xmlns:p14="http://schemas.microsoft.com/office/powerpoint/2010/main" val="11742563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261</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49287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262</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6455386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263</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791677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264</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283377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265</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9977519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4FBAD9-0711-421B-92AA-88B7B2F1B227}" type="slidenum">
              <a:rPr lang="en-US" smtClean="0"/>
              <a:pPr eaLnBrk="1" hangingPunct="1"/>
              <a:t>266</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1048033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267</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732793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268</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889343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4FBAD9-0711-421B-92AA-88B7B2F1B227}" type="slidenum">
              <a:rPr lang="en-US" smtClean="0"/>
              <a:pPr eaLnBrk="1" hangingPunct="1"/>
              <a:t>269</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116678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4FBAD9-0711-421B-92AA-88B7B2F1B227}" type="slidenum">
              <a:rPr lang="en-US" smtClean="0"/>
              <a:pPr eaLnBrk="1" hangingPunct="1"/>
              <a:t>270</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75319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18</a:t>
            </a:fld>
            <a:endParaRPr lang="en-US"/>
          </a:p>
        </p:txBody>
      </p:sp>
    </p:spTree>
    <p:extLst>
      <p:ext uri="{BB962C8B-B14F-4D97-AF65-F5344CB8AC3E}">
        <p14:creationId xmlns:p14="http://schemas.microsoft.com/office/powerpoint/2010/main" val="25530980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271</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3820407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272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9149328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273</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51032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274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2584488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275</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2478777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276</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6162209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277</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7610016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278</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235766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279</a:t>
            </a:fld>
            <a:endParaRPr lang="en-US"/>
          </a:p>
        </p:txBody>
      </p:sp>
    </p:spTree>
    <p:extLst>
      <p:ext uri="{BB962C8B-B14F-4D97-AF65-F5344CB8AC3E}">
        <p14:creationId xmlns:p14="http://schemas.microsoft.com/office/powerpoint/2010/main" val="387820071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280</a:t>
            </a:fld>
            <a:endParaRPr lang="en-US"/>
          </a:p>
        </p:txBody>
      </p:sp>
    </p:spTree>
    <p:extLst>
      <p:ext uri="{BB962C8B-B14F-4D97-AF65-F5344CB8AC3E}">
        <p14:creationId xmlns:p14="http://schemas.microsoft.com/office/powerpoint/2010/main" val="423620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19</a:t>
            </a:fld>
            <a:endParaRPr lang="en-US"/>
          </a:p>
        </p:txBody>
      </p:sp>
    </p:spTree>
    <p:extLst>
      <p:ext uri="{BB962C8B-B14F-4D97-AF65-F5344CB8AC3E}">
        <p14:creationId xmlns:p14="http://schemas.microsoft.com/office/powerpoint/2010/main" val="14287164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CAA1A-EF04-4D2B-B134-469AD82DA929}" type="slidenum">
              <a:rPr lang="en-US" smtClean="0"/>
              <a:pPr eaLnBrk="1" hangingPunct="1"/>
              <a:t>419</a:t>
            </a:fld>
            <a:endParaRPr lang="en-US"/>
          </a:p>
        </p:txBody>
      </p:sp>
    </p:spTree>
    <p:extLst>
      <p:ext uri="{BB962C8B-B14F-4D97-AF65-F5344CB8AC3E}">
        <p14:creationId xmlns:p14="http://schemas.microsoft.com/office/powerpoint/2010/main" val="100126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20</a:t>
            </a:fld>
            <a:endParaRPr lang="en-US"/>
          </a:p>
        </p:txBody>
      </p:sp>
    </p:spTree>
    <p:extLst>
      <p:ext uri="{BB962C8B-B14F-4D97-AF65-F5344CB8AC3E}">
        <p14:creationId xmlns:p14="http://schemas.microsoft.com/office/powerpoint/2010/main" val="10822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21</a:t>
            </a:fld>
            <a:endParaRPr lang="en-US"/>
          </a:p>
        </p:txBody>
      </p:sp>
    </p:spTree>
    <p:extLst>
      <p:ext uri="{BB962C8B-B14F-4D97-AF65-F5344CB8AC3E}">
        <p14:creationId xmlns:p14="http://schemas.microsoft.com/office/powerpoint/2010/main" val="3897453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22</a:t>
            </a:fld>
            <a:endParaRPr lang="en-US"/>
          </a:p>
        </p:txBody>
      </p:sp>
    </p:spTree>
    <p:extLst>
      <p:ext uri="{BB962C8B-B14F-4D97-AF65-F5344CB8AC3E}">
        <p14:creationId xmlns:p14="http://schemas.microsoft.com/office/powerpoint/2010/main" val="367514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23</a:t>
            </a:fld>
            <a:endParaRPr lang="en-US"/>
          </a:p>
        </p:txBody>
      </p:sp>
    </p:spTree>
    <p:extLst>
      <p:ext uri="{BB962C8B-B14F-4D97-AF65-F5344CB8AC3E}">
        <p14:creationId xmlns:p14="http://schemas.microsoft.com/office/powerpoint/2010/main" val="3939695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24</a:t>
            </a:fld>
            <a:endParaRPr lang="en-US"/>
          </a:p>
        </p:txBody>
      </p:sp>
    </p:spTree>
    <p:extLst>
      <p:ext uri="{BB962C8B-B14F-4D97-AF65-F5344CB8AC3E}">
        <p14:creationId xmlns:p14="http://schemas.microsoft.com/office/powerpoint/2010/main" val="3510856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25</a:t>
            </a:fld>
            <a:endParaRPr lang="en-US"/>
          </a:p>
        </p:txBody>
      </p:sp>
    </p:spTree>
    <p:extLst>
      <p:ext uri="{BB962C8B-B14F-4D97-AF65-F5344CB8AC3E}">
        <p14:creationId xmlns:p14="http://schemas.microsoft.com/office/powerpoint/2010/main" val="390022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30</a:t>
            </a:fld>
            <a:endParaRPr lang="en-US"/>
          </a:p>
        </p:txBody>
      </p:sp>
    </p:spTree>
    <p:extLst>
      <p:ext uri="{BB962C8B-B14F-4D97-AF65-F5344CB8AC3E}">
        <p14:creationId xmlns:p14="http://schemas.microsoft.com/office/powerpoint/2010/main" val="46987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3</a:t>
            </a:fld>
            <a:endParaRPr lang="en-US"/>
          </a:p>
        </p:txBody>
      </p:sp>
    </p:spTree>
    <p:extLst>
      <p:ext uri="{BB962C8B-B14F-4D97-AF65-F5344CB8AC3E}">
        <p14:creationId xmlns:p14="http://schemas.microsoft.com/office/powerpoint/2010/main" val="579157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31</a:t>
            </a:fld>
            <a:endParaRPr lang="en-US"/>
          </a:p>
        </p:txBody>
      </p:sp>
    </p:spTree>
    <p:extLst>
      <p:ext uri="{BB962C8B-B14F-4D97-AF65-F5344CB8AC3E}">
        <p14:creationId xmlns:p14="http://schemas.microsoft.com/office/powerpoint/2010/main" val="1090010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32</a:t>
            </a:fld>
            <a:endParaRPr lang="en-US"/>
          </a:p>
        </p:txBody>
      </p:sp>
    </p:spTree>
    <p:extLst>
      <p:ext uri="{BB962C8B-B14F-4D97-AF65-F5344CB8AC3E}">
        <p14:creationId xmlns:p14="http://schemas.microsoft.com/office/powerpoint/2010/main" val="3958353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33</a:t>
            </a:fld>
            <a:endParaRPr lang="en-US"/>
          </a:p>
        </p:txBody>
      </p:sp>
    </p:spTree>
    <p:extLst>
      <p:ext uri="{BB962C8B-B14F-4D97-AF65-F5344CB8AC3E}">
        <p14:creationId xmlns:p14="http://schemas.microsoft.com/office/powerpoint/2010/main" val="2023038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34</a:t>
            </a:fld>
            <a:endParaRPr lang="en-US"/>
          </a:p>
        </p:txBody>
      </p:sp>
    </p:spTree>
    <p:extLst>
      <p:ext uri="{BB962C8B-B14F-4D97-AF65-F5344CB8AC3E}">
        <p14:creationId xmlns:p14="http://schemas.microsoft.com/office/powerpoint/2010/main" val="698764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35</a:t>
            </a:fld>
            <a:endParaRPr lang="en-US"/>
          </a:p>
        </p:txBody>
      </p:sp>
    </p:spTree>
    <p:extLst>
      <p:ext uri="{BB962C8B-B14F-4D97-AF65-F5344CB8AC3E}">
        <p14:creationId xmlns:p14="http://schemas.microsoft.com/office/powerpoint/2010/main" val="3184475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38</a:t>
            </a:fld>
            <a:endParaRPr lang="en-US"/>
          </a:p>
        </p:txBody>
      </p:sp>
    </p:spTree>
    <p:extLst>
      <p:ext uri="{BB962C8B-B14F-4D97-AF65-F5344CB8AC3E}">
        <p14:creationId xmlns:p14="http://schemas.microsoft.com/office/powerpoint/2010/main" val="63731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39</a:t>
            </a:fld>
            <a:endParaRPr lang="en-US"/>
          </a:p>
        </p:txBody>
      </p:sp>
    </p:spTree>
    <p:extLst>
      <p:ext uri="{BB962C8B-B14F-4D97-AF65-F5344CB8AC3E}">
        <p14:creationId xmlns:p14="http://schemas.microsoft.com/office/powerpoint/2010/main" val="2473997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40</a:t>
            </a:fld>
            <a:endParaRPr lang="en-US"/>
          </a:p>
        </p:txBody>
      </p:sp>
    </p:spTree>
    <p:extLst>
      <p:ext uri="{BB962C8B-B14F-4D97-AF65-F5344CB8AC3E}">
        <p14:creationId xmlns:p14="http://schemas.microsoft.com/office/powerpoint/2010/main" val="528905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41</a:t>
            </a:fld>
            <a:endParaRPr lang="en-US"/>
          </a:p>
        </p:txBody>
      </p:sp>
    </p:spTree>
    <p:extLst>
      <p:ext uri="{BB962C8B-B14F-4D97-AF65-F5344CB8AC3E}">
        <p14:creationId xmlns:p14="http://schemas.microsoft.com/office/powerpoint/2010/main" val="1014336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42</a:t>
            </a:fld>
            <a:endParaRPr lang="en-US"/>
          </a:p>
        </p:txBody>
      </p:sp>
    </p:spTree>
    <p:extLst>
      <p:ext uri="{BB962C8B-B14F-4D97-AF65-F5344CB8AC3E}">
        <p14:creationId xmlns:p14="http://schemas.microsoft.com/office/powerpoint/2010/main" val="180309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4</a:t>
            </a:fld>
            <a:endParaRPr lang="en-US"/>
          </a:p>
        </p:txBody>
      </p:sp>
    </p:spTree>
    <p:extLst>
      <p:ext uri="{BB962C8B-B14F-4D97-AF65-F5344CB8AC3E}">
        <p14:creationId xmlns:p14="http://schemas.microsoft.com/office/powerpoint/2010/main" val="2892672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43</a:t>
            </a:fld>
            <a:endParaRPr lang="en-US"/>
          </a:p>
        </p:txBody>
      </p:sp>
    </p:spTree>
    <p:extLst>
      <p:ext uri="{BB962C8B-B14F-4D97-AF65-F5344CB8AC3E}">
        <p14:creationId xmlns:p14="http://schemas.microsoft.com/office/powerpoint/2010/main" val="2918389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46</a:t>
            </a:fld>
            <a:endParaRPr lang="en-US"/>
          </a:p>
        </p:txBody>
      </p:sp>
    </p:spTree>
    <p:extLst>
      <p:ext uri="{BB962C8B-B14F-4D97-AF65-F5344CB8AC3E}">
        <p14:creationId xmlns:p14="http://schemas.microsoft.com/office/powerpoint/2010/main" val="2391410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47</a:t>
            </a:fld>
            <a:endParaRPr lang="en-US"/>
          </a:p>
        </p:txBody>
      </p:sp>
    </p:spTree>
    <p:extLst>
      <p:ext uri="{BB962C8B-B14F-4D97-AF65-F5344CB8AC3E}">
        <p14:creationId xmlns:p14="http://schemas.microsoft.com/office/powerpoint/2010/main" val="459994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48</a:t>
            </a:fld>
            <a:endParaRPr lang="en-US"/>
          </a:p>
        </p:txBody>
      </p:sp>
    </p:spTree>
    <p:extLst>
      <p:ext uri="{BB962C8B-B14F-4D97-AF65-F5344CB8AC3E}">
        <p14:creationId xmlns:p14="http://schemas.microsoft.com/office/powerpoint/2010/main" val="21364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49</a:t>
            </a:fld>
            <a:endParaRPr lang="en-US"/>
          </a:p>
        </p:txBody>
      </p:sp>
    </p:spTree>
    <p:extLst>
      <p:ext uri="{BB962C8B-B14F-4D97-AF65-F5344CB8AC3E}">
        <p14:creationId xmlns:p14="http://schemas.microsoft.com/office/powerpoint/2010/main" val="3355294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50</a:t>
            </a:fld>
            <a:endParaRPr lang="en-US"/>
          </a:p>
        </p:txBody>
      </p:sp>
    </p:spTree>
    <p:extLst>
      <p:ext uri="{BB962C8B-B14F-4D97-AF65-F5344CB8AC3E}">
        <p14:creationId xmlns:p14="http://schemas.microsoft.com/office/powerpoint/2010/main" val="1596152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51</a:t>
            </a:fld>
            <a:endParaRPr lang="en-US"/>
          </a:p>
        </p:txBody>
      </p:sp>
    </p:spTree>
    <p:extLst>
      <p:ext uri="{BB962C8B-B14F-4D97-AF65-F5344CB8AC3E}">
        <p14:creationId xmlns:p14="http://schemas.microsoft.com/office/powerpoint/2010/main" val="16823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52</a:t>
            </a:fld>
            <a:endParaRPr lang="en-US"/>
          </a:p>
        </p:txBody>
      </p:sp>
    </p:spTree>
    <p:extLst>
      <p:ext uri="{BB962C8B-B14F-4D97-AF65-F5344CB8AC3E}">
        <p14:creationId xmlns:p14="http://schemas.microsoft.com/office/powerpoint/2010/main" val="906481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53</a:t>
            </a:fld>
            <a:endParaRPr lang="en-US"/>
          </a:p>
        </p:txBody>
      </p:sp>
    </p:spTree>
    <p:extLst>
      <p:ext uri="{BB962C8B-B14F-4D97-AF65-F5344CB8AC3E}">
        <p14:creationId xmlns:p14="http://schemas.microsoft.com/office/powerpoint/2010/main" val="3812399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55</a:t>
            </a:fld>
            <a:endParaRPr lang="en-US"/>
          </a:p>
        </p:txBody>
      </p:sp>
    </p:spTree>
    <p:extLst>
      <p:ext uri="{BB962C8B-B14F-4D97-AF65-F5344CB8AC3E}">
        <p14:creationId xmlns:p14="http://schemas.microsoft.com/office/powerpoint/2010/main" val="40132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5</a:t>
            </a:fld>
            <a:endParaRPr lang="en-US"/>
          </a:p>
        </p:txBody>
      </p:sp>
    </p:spTree>
    <p:extLst>
      <p:ext uri="{BB962C8B-B14F-4D97-AF65-F5344CB8AC3E}">
        <p14:creationId xmlns:p14="http://schemas.microsoft.com/office/powerpoint/2010/main" val="4175765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56</a:t>
            </a:fld>
            <a:endParaRPr lang="en-US"/>
          </a:p>
        </p:txBody>
      </p:sp>
    </p:spTree>
    <p:extLst>
      <p:ext uri="{BB962C8B-B14F-4D97-AF65-F5344CB8AC3E}">
        <p14:creationId xmlns:p14="http://schemas.microsoft.com/office/powerpoint/2010/main" val="2141498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57</a:t>
            </a:fld>
            <a:endParaRPr lang="en-US"/>
          </a:p>
        </p:txBody>
      </p:sp>
    </p:spTree>
    <p:extLst>
      <p:ext uri="{BB962C8B-B14F-4D97-AF65-F5344CB8AC3E}">
        <p14:creationId xmlns:p14="http://schemas.microsoft.com/office/powerpoint/2010/main" val="2823833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58</a:t>
            </a:fld>
            <a:endParaRPr lang="en-US"/>
          </a:p>
        </p:txBody>
      </p:sp>
    </p:spTree>
    <p:extLst>
      <p:ext uri="{BB962C8B-B14F-4D97-AF65-F5344CB8AC3E}">
        <p14:creationId xmlns:p14="http://schemas.microsoft.com/office/powerpoint/2010/main" val="3963114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59</a:t>
            </a:fld>
            <a:endParaRPr lang="en-US"/>
          </a:p>
        </p:txBody>
      </p:sp>
    </p:spTree>
    <p:extLst>
      <p:ext uri="{BB962C8B-B14F-4D97-AF65-F5344CB8AC3E}">
        <p14:creationId xmlns:p14="http://schemas.microsoft.com/office/powerpoint/2010/main" val="818604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60</a:t>
            </a:fld>
            <a:endParaRPr lang="en-US"/>
          </a:p>
        </p:txBody>
      </p:sp>
    </p:spTree>
    <p:extLst>
      <p:ext uri="{BB962C8B-B14F-4D97-AF65-F5344CB8AC3E}">
        <p14:creationId xmlns:p14="http://schemas.microsoft.com/office/powerpoint/2010/main" val="1000534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61</a:t>
            </a:fld>
            <a:endParaRPr lang="en-US"/>
          </a:p>
        </p:txBody>
      </p:sp>
    </p:spTree>
    <p:extLst>
      <p:ext uri="{BB962C8B-B14F-4D97-AF65-F5344CB8AC3E}">
        <p14:creationId xmlns:p14="http://schemas.microsoft.com/office/powerpoint/2010/main" val="2466837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62</a:t>
            </a:fld>
            <a:endParaRPr lang="en-US"/>
          </a:p>
        </p:txBody>
      </p:sp>
    </p:spTree>
    <p:extLst>
      <p:ext uri="{BB962C8B-B14F-4D97-AF65-F5344CB8AC3E}">
        <p14:creationId xmlns:p14="http://schemas.microsoft.com/office/powerpoint/2010/main" val="353622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63</a:t>
            </a:fld>
            <a:endParaRPr lang="en-US"/>
          </a:p>
        </p:txBody>
      </p:sp>
    </p:spTree>
    <p:extLst>
      <p:ext uri="{BB962C8B-B14F-4D97-AF65-F5344CB8AC3E}">
        <p14:creationId xmlns:p14="http://schemas.microsoft.com/office/powerpoint/2010/main" val="3698601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139</a:t>
            </a:fld>
            <a:endParaRPr lang="en-US"/>
          </a:p>
        </p:txBody>
      </p:sp>
    </p:spTree>
    <p:extLst>
      <p:ext uri="{BB962C8B-B14F-4D97-AF65-F5344CB8AC3E}">
        <p14:creationId xmlns:p14="http://schemas.microsoft.com/office/powerpoint/2010/main" val="176612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140</a:t>
            </a:fld>
            <a:endParaRPr lang="en-US"/>
          </a:p>
        </p:txBody>
      </p:sp>
    </p:spTree>
    <p:extLst>
      <p:ext uri="{BB962C8B-B14F-4D97-AF65-F5344CB8AC3E}">
        <p14:creationId xmlns:p14="http://schemas.microsoft.com/office/powerpoint/2010/main" val="263889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6</a:t>
            </a:fld>
            <a:endParaRPr lang="en-US"/>
          </a:p>
        </p:txBody>
      </p:sp>
    </p:spTree>
    <p:extLst>
      <p:ext uri="{BB962C8B-B14F-4D97-AF65-F5344CB8AC3E}">
        <p14:creationId xmlns:p14="http://schemas.microsoft.com/office/powerpoint/2010/main" val="1970520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141</a:t>
            </a:fld>
            <a:endParaRPr lang="en-US"/>
          </a:p>
        </p:txBody>
      </p:sp>
    </p:spTree>
    <p:extLst>
      <p:ext uri="{BB962C8B-B14F-4D97-AF65-F5344CB8AC3E}">
        <p14:creationId xmlns:p14="http://schemas.microsoft.com/office/powerpoint/2010/main" val="1008006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142</a:t>
            </a:fld>
            <a:endParaRPr lang="en-US"/>
          </a:p>
        </p:txBody>
      </p:sp>
    </p:spTree>
    <p:extLst>
      <p:ext uri="{BB962C8B-B14F-4D97-AF65-F5344CB8AC3E}">
        <p14:creationId xmlns:p14="http://schemas.microsoft.com/office/powerpoint/2010/main" val="4194852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143</a:t>
            </a:fld>
            <a:endParaRPr lang="en-US"/>
          </a:p>
        </p:txBody>
      </p:sp>
    </p:spTree>
    <p:extLst>
      <p:ext uri="{BB962C8B-B14F-4D97-AF65-F5344CB8AC3E}">
        <p14:creationId xmlns:p14="http://schemas.microsoft.com/office/powerpoint/2010/main" val="2656850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144</a:t>
            </a:fld>
            <a:endParaRPr lang="en-US"/>
          </a:p>
        </p:txBody>
      </p:sp>
    </p:spTree>
    <p:extLst>
      <p:ext uri="{BB962C8B-B14F-4D97-AF65-F5344CB8AC3E}">
        <p14:creationId xmlns:p14="http://schemas.microsoft.com/office/powerpoint/2010/main" val="3874115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145</a:t>
            </a:fld>
            <a:endParaRPr lang="en-US"/>
          </a:p>
        </p:txBody>
      </p:sp>
    </p:spTree>
    <p:extLst>
      <p:ext uri="{BB962C8B-B14F-4D97-AF65-F5344CB8AC3E}">
        <p14:creationId xmlns:p14="http://schemas.microsoft.com/office/powerpoint/2010/main" val="1686967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146</a:t>
            </a:fld>
            <a:endParaRPr lang="en-US"/>
          </a:p>
        </p:txBody>
      </p:sp>
    </p:spTree>
    <p:extLst>
      <p:ext uri="{BB962C8B-B14F-4D97-AF65-F5344CB8AC3E}">
        <p14:creationId xmlns:p14="http://schemas.microsoft.com/office/powerpoint/2010/main" val="23440834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147</a:t>
            </a:fld>
            <a:endParaRPr lang="en-US"/>
          </a:p>
        </p:txBody>
      </p:sp>
    </p:spTree>
    <p:extLst>
      <p:ext uri="{BB962C8B-B14F-4D97-AF65-F5344CB8AC3E}">
        <p14:creationId xmlns:p14="http://schemas.microsoft.com/office/powerpoint/2010/main" val="3473426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149</a:t>
            </a:fld>
            <a:endParaRPr lang="en-US"/>
          </a:p>
        </p:txBody>
      </p:sp>
    </p:spTree>
    <p:extLst>
      <p:ext uri="{BB962C8B-B14F-4D97-AF65-F5344CB8AC3E}">
        <p14:creationId xmlns:p14="http://schemas.microsoft.com/office/powerpoint/2010/main" val="28571541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150</a:t>
            </a:fld>
            <a:endParaRPr lang="en-US"/>
          </a:p>
        </p:txBody>
      </p:sp>
    </p:spTree>
    <p:extLst>
      <p:ext uri="{BB962C8B-B14F-4D97-AF65-F5344CB8AC3E}">
        <p14:creationId xmlns:p14="http://schemas.microsoft.com/office/powerpoint/2010/main" val="19998855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BB6EB1-4384-4857-A015-708D5E634915}" type="slidenum">
              <a:rPr lang="en-US" smtClean="0"/>
              <a:pPr eaLnBrk="1" hangingPunct="1"/>
              <a:t>211</a:t>
            </a:fld>
            <a:endParaRPr lang="en-US"/>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9227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7</a:t>
            </a:fld>
            <a:endParaRPr lang="en-US"/>
          </a:p>
        </p:txBody>
      </p:sp>
    </p:spTree>
    <p:extLst>
      <p:ext uri="{BB962C8B-B14F-4D97-AF65-F5344CB8AC3E}">
        <p14:creationId xmlns:p14="http://schemas.microsoft.com/office/powerpoint/2010/main" val="2977900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BB6EB1-4384-4857-A015-708D5E634915}" type="slidenum">
              <a:rPr lang="en-US" smtClean="0"/>
              <a:pPr eaLnBrk="1" hangingPunct="1"/>
              <a:t>212</a:t>
            </a:fld>
            <a:endParaRPr lang="en-US"/>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87359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BB6EB1-4384-4857-A015-708D5E634915}" type="slidenum">
              <a:rPr lang="en-US" smtClean="0"/>
              <a:pPr eaLnBrk="1" hangingPunct="1"/>
              <a:t>213</a:t>
            </a:fld>
            <a:endParaRPr lang="en-US"/>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266214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BB6EB1-4384-4857-A015-708D5E634915}" type="slidenum">
              <a:rPr lang="en-US" smtClean="0"/>
              <a:pPr eaLnBrk="1" hangingPunct="1"/>
              <a:t>215</a:t>
            </a:fld>
            <a:endParaRPr lang="en-US"/>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369821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BB6EB1-4384-4857-A015-708D5E634915}" type="slidenum">
              <a:rPr lang="en-US" smtClean="0"/>
              <a:pPr eaLnBrk="1" hangingPunct="1"/>
              <a:t>216</a:t>
            </a:fld>
            <a:endParaRPr lang="en-US"/>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0904997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BB6EB1-4384-4857-A015-708D5E634915}" type="slidenum">
              <a:rPr lang="en-US" smtClean="0"/>
              <a:pPr eaLnBrk="1" hangingPunct="1"/>
              <a:t>217</a:t>
            </a:fld>
            <a:endParaRPr lang="en-US"/>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813242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BB6EB1-4384-4857-A015-708D5E634915}" type="slidenum">
              <a:rPr lang="en-US" smtClean="0"/>
              <a:pPr eaLnBrk="1" hangingPunct="1"/>
              <a:t>218</a:t>
            </a:fld>
            <a:endParaRPr lang="en-US"/>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2457096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BB6EB1-4384-4857-A015-708D5E634915}" type="slidenum">
              <a:rPr lang="en-US" smtClean="0"/>
              <a:pPr eaLnBrk="1" hangingPunct="1"/>
              <a:t>219</a:t>
            </a:fld>
            <a:endParaRPr lang="en-US"/>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8291121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BB6EB1-4384-4857-A015-708D5E634915}" type="slidenum">
              <a:rPr lang="en-US" smtClean="0"/>
              <a:pPr eaLnBrk="1" hangingPunct="1"/>
              <a:t>220</a:t>
            </a:fld>
            <a:endParaRPr lang="en-US"/>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969418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221</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3547571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222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84457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14</a:t>
            </a:fld>
            <a:endParaRPr lang="en-US"/>
          </a:p>
        </p:txBody>
      </p:sp>
    </p:spTree>
    <p:extLst>
      <p:ext uri="{BB962C8B-B14F-4D97-AF65-F5344CB8AC3E}">
        <p14:creationId xmlns:p14="http://schemas.microsoft.com/office/powerpoint/2010/main" val="7448276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98D07F-67F9-474D-A8BB-4CD36607E684}" type="slidenum">
              <a:rPr lang="en-US" smtClean="0"/>
              <a:pPr eaLnBrk="1" hangingPunct="1"/>
              <a:t>223</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08651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98D07F-67F9-474D-A8BB-4CD36607E684}" type="slidenum">
              <a:rPr lang="en-US" smtClean="0"/>
              <a:pPr eaLnBrk="1" hangingPunct="1"/>
              <a:t>224</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156979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98D07F-67F9-474D-A8BB-4CD36607E684}" type="slidenum">
              <a:rPr lang="en-US" smtClean="0"/>
              <a:pPr eaLnBrk="1" hangingPunct="1"/>
              <a:t>226</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746225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98D07F-67F9-474D-A8BB-4CD36607E684}" type="slidenum">
              <a:rPr lang="en-US" smtClean="0"/>
              <a:pPr eaLnBrk="1" hangingPunct="1"/>
              <a:t>227</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68433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98D07F-67F9-474D-A8BB-4CD36607E684}" type="slidenum">
              <a:rPr lang="en-US" smtClean="0"/>
              <a:pPr eaLnBrk="1" hangingPunct="1"/>
              <a:t>229</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532256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98D07F-67F9-474D-A8BB-4CD36607E684}" type="slidenum">
              <a:rPr lang="en-US" smtClean="0"/>
              <a:pPr eaLnBrk="1" hangingPunct="1"/>
              <a:t>230</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2590288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98D07F-67F9-474D-A8BB-4CD36607E684}" type="slidenum">
              <a:rPr lang="en-US" smtClean="0"/>
              <a:pPr eaLnBrk="1" hangingPunct="1"/>
              <a:t>231</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220296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232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409126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233</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9815420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236</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4389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15</a:t>
            </a:fld>
            <a:endParaRPr lang="en-US"/>
          </a:p>
        </p:txBody>
      </p:sp>
    </p:spTree>
    <p:extLst>
      <p:ext uri="{BB962C8B-B14F-4D97-AF65-F5344CB8AC3E}">
        <p14:creationId xmlns:p14="http://schemas.microsoft.com/office/powerpoint/2010/main" val="35163180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237</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3504386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239</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466858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240</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956463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242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8339557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243</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8725766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244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045298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245</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866365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247</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7157898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248</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9538681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4FBAD9-0711-421B-92AA-88B7B2F1B227}" type="slidenum">
              <a:rPr lang="en-US" smtClean="0"/>
              <a:pPr eaLnBrk="1" hangingPunct="1"/>
              <a:t>249</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66482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B1C55-AE76-44AD-9959-2AFF763FA527}" type="slidenum">
              <a:rPr lang="en-US" smtClean="0"/>
              <a:t>16</a:t>
            </a:fld>
            <a:endParaRPr lang="en-US"/>
          </a:p>
        </p:txBody>
      </p:sp>
    </p:spTree>
    <p:extLst>
      <p:ext uri="{BB962C8B-B14F-4D97-AF65-F5344CB8AC3E}">
        <p14:creationId xmlns:p14="http://schemas.microsoft.com/office/powerpoint/2010/main" val="7258882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250</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96773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252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626766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556E2-C1E1-4655-9CA6-A3353B478A8E}" type="slidenum">
              <a:rPr lang="en-US" smtClean="0"/>
              <a:pPr eaLnBrk="1" hangingPunct="1"/>
              <a:t>253</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667458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254</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804148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255</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81324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256</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6326500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257</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6627107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258</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004614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259</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275409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F1932-8883-46AE-B2DA-CC7C5B690CBE}" type="slidenum">
              <a:rPr lang="en-US" smtClean="0"/>
              <a:pPr eaLnBrk="1" hangingPunct="1"/>
              <a:t>260</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3427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1E1029CF-136C-4870-BC47-005DCF6AB7F7}"/>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D9C34B74-5319-47DA-848B-F825B34BC6D0}"/>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BBD12F53-5D24-47FC-B2E9-21EBCEFE7CF7}"/>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a:extLst>
                <a:ext uri="{FF2B5EF4-FFF2-40B4-BE49-F238E27FC236}">
                  <a16:creationId xmlns:a16="http://schemas.microsoft.com/office/drawing/2014/main" id="{4FE8D3CF-B0C7-4621-92FB-954B3A03B5D3}"/>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a:extLst>
                <a:ext uri="{FF2B5EF4-FFF2-40B4-BE49-F238E27FC236}">
                  <a16:creationId xmlns:a16="http://schemas.microsoft.com/office/drawing/2014/main" id="{DFA29F52-79A6-4C3D-8728-A5AF1C52F5A7}"/>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a:extLst>
                <a:ext uri="{FF2B5EF4-FFF2-40B4-BE49-F238E27FC236}">
                  <a16:creationId xmlns:a16="http://schemas.microsoft.com/office/drawing/2014/main" id="{3DC5B1AE-3F2C-4097-8257-CF281FBE35D9}"/>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a:extLst>
                <a:ext uri="{FF2B5EF4-FFF2-40B4-BE49-F238E27FC236}">
                  <a16:creationId xmlns:a16="http://schemas.microsoft.com/office/drawing/2014/main" id="{27671B83-4482-4F5C-80FE-217A5A99EE40}"/>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a:extLst>
                <a:ext uri="{FF2B5EF4-FFF2-40B4-BE49-F238E27FC236}">
                  <a16:creationId xmlns:a16="http://schemas.microsoft.com/office/drawing/2014/main" id="{C2C3997D-AA5D-46F2-8117-15CA7550D4BA}"/>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a:extLst>
                <a:ext uri="{FF2B5EF4-FFF2-40B4-BE49-F238E27FC236}">
                  <a16:creationId xmlns:a16="http://schemas.microsoft.com/office/drawing/2014/main" id="{30AA95AB-5781-4C0C-9E5F-D55DA947C579}"/>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a:extLst>
                <a:ext uri="{FF2B5EF4-FFF2-40B4-BE49-F238E27FC236}">
                  <a16:creationId xmlns:a16="http://schemas.microsoft.com/office/drawing/2014/main" id="{20C73EDE-BE45-4B89-B1BC-9A5BA91FBD8D}"/>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a:extLst>
                <a:ext uri="{FF2B5EF4-FFF2-40B4-BE49-F238E27FC236}">
                  <a16:creationId xmlns:a16="http://schemas.microsoft.com/office/drawing/2014/main" id="{70FEEA39-134A-4DFB-9016-AA7F669AE514}"/>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a:extLst>
                <a:ext uri="{FF2B5EF4-FFF2-40B4-BE49-F238E27FC236}">
                  <a16:creationId xmlns:a16="http://schemas.microsoft.com/office/drawing/2014/main" id="{11422C5E-6F51-4929-ACB6-146B61C8D6F6}"/>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a:extLst>
                <a:ext uri="{FF2B5EF4-FFF2-40B4-BE49-F238E27FC236}">
                  <a16:creationId xmlns:a16="http://schemas.microsoft.com/office/drawing/2014/main" id="{09CD3D6C-FA0E-4E46-B01E-96165AC5B4D1}"/>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a:extLst>
                <a:ext uri="{FF2B5EF4-FFF2-40B4-BE49-F238E27FC236}">
                  <a16:creationId xmlns:a16="http://schemas.microsoft.com/office/drawing/2014/main" id="{F9998070-493B-41A0-B3AB-3E2F7571476D}"/>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a:extLst>
                <a:ext uri="{FF2B5EF4-FFF2-40B4-BE49-F238E27FC236}">
                  <a16:creationId xmlns:a16="http://schemas.microsoft.com/office/drawing/2014/main" id="{EC99804C-6A5B-4013-A543-B79ACFFE08AF}"/>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a:extLst>
                <a:ext uri="{FF2B5EF4-FFF2-40B4-BE49-F238E27FC236}">
                  <a16:creationId xmlns:a16="http://schemas.microsoft.com/office/drawing/2014/main" id="{8D682D76-FBC6-44D6-BAB6-9CC9C69357A8}"/>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a:extLst>
                <a:ext uri="{FF2B5EF4-FFF2-40B4-BE49-F238E27FC236}">
                  <a16:creationId xmlns:a16="http://schemas.microsoft.com/office/drawing/2014/main" id="{93BB723D-8818-49DA-8C22-8B7A5C50E3A4}"/>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a:extLst>
                <a:ext uri="{FF2B5EF4-FFF2-40B4-BE49-F238E27FC236}">
                  <a16:creationId xmlns:a16="http://schemas.microsoft.com/office/drawing/2014/main" id="{D1802F07-B6EB-48D1-93DA-2F62EA25B820}"/>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a:extLst>
                <a:ext uri="{FF2B5EF4-FFF2-40B4-BE49-F238E27FC236}">
                  <a16:creationId xmlns:a16="http://schemas.microsoft.com/office/drawing/2014/main" id="{5651CE5F-93DF-4512-8F44-A943687810CD}"/>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a:extLst>
                <a:ext uri="{FF2B5EF4-FFF2-40B4-BE49-F238E27FC236}">
                  <a16:creationId xmlns:a16="http://schemas.microsoft.com/office/drawing/2014/main" id="{6FEB4EB3-185C-4C37-B8B3-C9845F3A3533}"/>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a:extLst>
                <a:ext uri="{FF2B5EF4-FFF2-40B4-BE49-F238E27FC236}">
                  <a16:creationId xmlns:a16="http://schemas.microsoft.com/office/drawing/2014/main" id="{40669969-9528-4632-B383-51C0D75521C5}"/>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a:extLst>
                <a:ext uri="{FF2B5EF4-FFF2-40B4-BE49-F238E27FC236}">
                  <a16:creationId xmlns:a16="http://schemas.microsoft.com/office/drawing/2014/main" id="{323480B0-4ACC-4DEB-B1BC-5D70508FC852}"/>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a:extLst>
                <a:ext uri="{FF2B5EF4-FFF2-40B4-BE49-F238E27FC236}">
                  <a16:creationId xmlns:a16="http://schemas.microsoft.com/office/drawing/2014/main" id="{808F9E45-D3F6-4BBD-BC22-6578839F3109}"/>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a:extLst>
                <a:ext uri="{FF2B5EF4-FFF2-40B4-BE49-F238E27FC236}">
                  <a16:creationId xmlns:a16="http://schemas.microsoft.com/office/drawing/2014/main" id="{41F3196D-8E88-410E-8234-EEE89CABC2EB}"/>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a:extLst>
                <a:ext uri="{FF2B5EF4-FFF2-40B4-BE49-F238E27FC236}">
                  <a16:creationId xmlns:a16="http://schemas.microsoft.com/office/drawing/2014/main" id="{4AD92A97-1274-4F31-A89B-F86187218F36}"/>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a:extLst>
                <a:ext uri="{FF2B5EF4-FFF2-40B4-BE49-F238E27FC236}">
                  <a16:creationId xmlns:a16="http://schemas.microsoft.com/office/drawing/2014/main" id="{A453A16B-1DC6-40DD-98A4-8489FCBE692F}"/>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a:extLst>
                <a:ext uri="{FF2B5EF4-FFF2-40B4-BE49-F238E27FC236}">
                  <a16:creationId xmlns:a16="http://schemas.microsoft.com/office/drawing/2014/main" id="{29673AF7-5F42-470B-A52D-71BA1C5D96C3}"/>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a:extLst>
                <a:ext uri="{FF2B5EF4-FFF2-40B4-BE49-F238E27FC236}">
                  <a16:creationId xmlns:a16="http://schemas.microsoft.com/office/drawing/2014/main" id="{C6C84A0A-511A-4B28-A43F-0482C4FDF44B}"/>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a:extLst>
                <a:ext uri="{FF2B5EF4-FFF2-40B4-BE49-F238E27FC236}">
                  <a16:creationId xmlns:a16="http://schemas.microsoft.com/office/drawing/2014/main" id="{E5523BC2-C6AF-4FB5-A28C-D0968C8B4C24}"/>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a:extLst>
                <a:ext uri="{FF2B5EF4-FFF2-40B4-BE49-F238E27FC236}">
                  <a16:creationId xmlns:a16="http://schemas.microsoft.com/office/drawing/2014/main" id="{84713FB3-EC88-4481-A17D-A311051BFAF4}"/>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a:extLst>
                <a:ext uri="{FF2B5EF4-FFF2-40B4-BE49-F238E27FC236}">
                  <a16:creationId xmlns:a16="http://schemas.microsoft.com/office/drawing/2014/main" id="{5F394D2C-70F9-4301-BEA0-190837126102}"/>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a:extLst>
                <a:ext uri="{FF2B5EF4-FFF2-40B4-BE49-F238E27FC236}">
                  <a16:creationId xmlns:a16="http://schemas.microsoft.com/office/drawing/2014/main" id="{7D314DE5-F788-4833-AA2F-F0E703B7550A}"/>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a:extLst>
                <a:ext uri="{FF2B5EF4-FFF2-40B4-BE49-F238E27FC236}">
                  <a16:creationId xmlns:a16="http://schemas.microsoft.com/office/drawing/2014/main" id="{A3019386-4D87-4A34-905B-8556687C377E}"/>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a:extLst>
              <a:ext uri="{FF2B5EF4-FFF2-40B4-BE49-F238E27FC236}">
                <a16:creationId xmlns:a16="http://schemas.microsoft.com/office/drawing/2014/main" id="{D303582A-4310-4F26-9B5A-2732C7904341}"/>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59"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450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F3109963-55AD-471E-A414-757DD6045309}"/>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752B7EB1-4233-44A6-B450-6C915FE06D2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CAAA6B2D-DF86-447E-9E7A-AFB9B7A35FA9}"/>
              </a:ext>
            </a:extLst>
          </p:cNvPr>
          <p:cNvSpPr>
            <a:spLocks noGrp="1" noChangeArrowheads="1"/>
          </p:cNvSpPr>
          <p:nvPr>
            <p:ph type="sldNum" sz="quarter" idx="12"/>
          </p:nvPr>
        </p:nvSpPr>
        <p:spPr/>
        <p:txBody>
          <a:bodyPr/>
          <a:lstStyle>
            <a:lvl1pPr>
              <a:defRPr/>
            </a:lvl1pPr>
          </a:lstStyle>
          <a:p>
            <a:pPr>
              <a:defRPr/>
            </a:pPr>
            <a:fld id="{C1B9BCDB-908A-4124-89CC-2D7D4C3938FC}" type="slidenum">
              <a:rPr lang="en-US" altLang="en-US"/>
              <a:pPr>
                <a:defRPr/>
              </a:pPr>
              <a:t>‹#›</a:t>
            </a:fld>
            <a:endParaRPr lang="en-US" altLang="en-US"/>
          </a:p>
        </p:txBody>
      </p:sp>
    </p:spTree>
    <p:extLst>
      <p:ext uri="{BB962C8B-B14F-4D97-AF65-F5344CB8AC3E}">
        <p14:creationId xmlns:p14="http://schemas.microsoft.com/office/powerpoint/2010/main" val="108319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5F12F42-1CE8-43EF-852C-7E0E4EC294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9A18EE2-4469-40FA-8A27-D27417F2D8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2C43D1E-F492-4CC6-A23B-4A8FC0778E13}"/>
              </a:ext>
            </a:extLst>
          </p:cNvPr>
          <p:cNvSpPr>
            <a:spLocks noGrp="1" noChangeArrowheads="1"/>
          </p:cNvSpPr>
          <p:nvPr>
            <p:ph type="sldNum" sz="quarter" idx="12"/>
          </p:nvPr>
        </p:nvSpPr>
        <p:spPr>
          <a:ln/>
        </p:spPr>
        <p:txBody>
          <a:bodyPr/>
          <a:lstStyle>
            <a:lvl1pPr>
              <a:defRPr/>
            </a:lvl1pPr>
          </a:lstStyle>
          <a:p>
            <a:pPr>
              <a:defRPr/>
            </a:pPr>
            <a:fld id="{EF1AF90F-6930-477A-BE4C-D7689FEBCEA3}" type="slidenum">
              <a:rPr lang="en-US" altLang="en-US"/>
              <a:pPr>
                <a:defRPr/>
              </a:pPr>
              <a:t>‹#›</a:t>
            </a:fld>
            <a:endParaRPr lang="en-US" altLang="en-US"/>
          </a:p>
        </p:txBody>
      </p:sp>
    </p:spTree>
    <p:extLst>
      <p:ext uri="{BB962C8B-B14F-4D97-AF65-F5344CB8AC3E}">
        <p14:creationId xmlns:p14="http://schemas.microsoft.com/office/powerpoint/2010/main" val="284157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715755B-633A-4770-932E-30D59875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D2D2438-3663-43E1-91BD-6FC1DF15A8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25F11CC-D888-435F-B336-35A3B4ADDB9F}"/>
              </a:ext>
            </a:extLst>
          </p:cNvPr>
          <p:cNvSpPr>
            <a:spLocks noGrp="1" noChangeArrowheads="1"/>
          </p:cNvSpPr>
          <p:nvPr>
            <p:ph type="sldNum" sz="quarter" idx="12"/>
          </p:nvPr>
        </p:nvSpPr>
        <p:spPr>
          <a:ln/>
        </p:spPr>
        <p:txBody>
          <a:bodyPr/>
          <a:lstStyle>
            <a:lvl1pPr>
              <a:defRPr/>
            </a:lvl1pPr>
          </a:lstStyle>
          <a:p>
            <a:pPr>
              <a:defRPr/>
            </a:pPr>
            <a:fld id="{7BE97C21-AD76-4A04-A2A2-979153CDBC74}" type="slidenum">
              <a:rPr lang="en-US" altLang="en-US"/>
              <a:pPr>
                <a:defRPr/>
              </a:pPr>
              <a:t>‹#›</a:t>
            </a:fld>
            <a:endParaRPr lang="en-US" altLang="en-US"/>
          </a:p>
        </p:txBody>
      </p:sp>
    </p:spTree>
    <p:extLst>
      <p:ext uri="{BB962C8B-B14F-4D97-AF65-F5344CB8AC3E}">
        <p14:creationId xmlns:p14="http://schemas.microsoft.com/office/powerpoint/2010/main" val="2052429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xfrm>
            <a:off x="7010400" y="0"/>
            <a:ext cx="2133600" cy="457200"/>
          </a:xfrm>
        </p:spPr>
        <p:txBody>
          <a:bodyPr/>
          <a:lstStyle>
            <a:lvl1pPr>
              <a:defRPr/>
            </a:lvl1pPr>
          </a:lstStyle>
          <a:p>
            <a:pPr>
              <a:defRPr/>
            </a:pPr>
            <a:fld id="{D44D68E4-96B0-42FC-B776-FF67C84D52B9}" type="slidenum">
              <a:rPr lang="en-US" altLang="en-US"/>
              <a:pPr>
                <a:defRPr/>
              </a:pPr>
              <a:t>‹#›</a:t>
            </a:fld>
            <a:endParaRPr lang="en-US" altLang="en-US"/>
          </a:p>
        </p:txBody>
      </p:sp>
    </p:spTree>
    <p:extLst>
      <p:ext uri="{BB962C8B-B14F-4D97-AF65-F5344CB8AC3E}">
        <p14:creationId xmlns:p14="http://schemas.microsoft.com/office/powerpoint/2010/main" val="317475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3CD09A4-4D1B-42B0-B407-A50F9ED048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ABAF2B2-AF09-463B-8956-9B19EADA41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C2AAEF7-A388-4D1F-8EBD-3979546EFAF7}"/>
              </a:ext>
            </a:extLst>
          </p:cNvPr>
          <p:cNvSpPr>
            <a:spLocks noGrp="1" noChangeArrowheads="1"/>
          </p:cNvSpPr>
          <p:nvPr>
            <p:ph type="sldNum" sz="quarter" idx="12"/>
          </p:nvPr>
        </p:nvSpPr>
        <p:spPr>
          <a:ln/>
        </p:spPr>
        <p:txBody>
          <a:bodyPr/>
          <a:lstStyle>
            <a:lvl1pPr>
              <a:defRPr/>
            </a:lvl1pPr>
          </a:lstStyle>
          <a:p>
            <a:pPr>
              <a:defRPr/>
            </a:pPr>
            <a:fld id="{0C07D81C-528D-4D8D-8674-B74196777A21}" type="slidenum">
              <a:rPr lang="en-US" altLang="en-US"/>
              <a:pPr>
                <a:defRPr/>
              </a:pPr>
              <a:t>‹#›</a:t>
            </a:fld>
            <a:endParaRPr lang="en-US" altLang="en-US"/>
          </a:p>
        </p:txBody>
      </p:sp>
    </p:spTree>
    <p:extLst>
      <p:ext uri="{BB962C8B-B14F-4D97-AF65-F5344CB8AC3E}">
        <p14:creationId xmlns:p14="http://schemas.microsoft.com/office/powerpoint/2010/main" val="214568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6551C34-C544-4A66-8FD7-C89411D0F7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62DA30E-AB19-4F55-9269-12B63D64C9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0A4AD32-87F2-481C-86FD-B4504725F13C}"/>
              </a:ext>
            </a:extLst>
          </p:cNvPr>
          <p:cNvSpPr>
            <a:spLocks noGrp="1" noChangeArrowheads="1"/>
          </p:cNvSpPr>
          <p:nvPr>
            <p:ph type="sldNum" sz="quarter" idx="12"/>
          </p:nvPr>
        </p:nvSpPr>
        <p:spPr>
          <a:ln/>
        </p:spPr>
        <p:txBody>
          <a:bodyPr/>
          <a:lstStyle>
            <a:lvl1pPr>
              <a:defRPr/>
            </a:lvl1pPr>
          </a:lstStyle>
          <a:p>
            <a:pPr>
              <a:defRPr/>
            </a:pPr>
            <a:fld id="{51887C44-7F34-46BD-B2F0-D8F703EBB7E6}" type="slidenum">
              <a:rPr lang="en-US" altLang="en-US"/>
              <a:pPr>
                <a:defRPr/>
              </a:pPr>
              <a:t>‹#›</a:t>
            </a:fld>
            <a:endParaRPr lang="en-US" altLang="en-US"/>
          </a:p>
        </p:txBody>
      </p:sp>
    </p:spTree>
    <p:extLst>
      <p:ext uri="{BB962C8B-B14F-4D97-AF65-F5344CB8AC3E}">
        <p14:creationId xmlns:p14="http://schemas.microsoft.com/office/powerpoint/2010/main" val="73849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8EE4DA8-4E1C-4014-948A-E6910E5D5C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FA756F0-98E2-4E9A-912E-22A826556B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71435AF2-CA37-4A48-A3A4-574220DD6172}"/>
              </a:ext>
            </a:extLst>
          </p:cNvPr>
          <p:cNvSpPr>
            <a:spLocks noGrp="1" noChangeArrowheads="1"/>
          </p:cNvSpPr>
          <p:nvPr>
            <p:ph type="sldNum" sz="quarter" idx="12"/>
          </p:nvPr>
        </p:nvSpPr>
        <p:spPr>
          <a:ln/>
        </p:spPr>
        <p:txBody>
          <a:bodyPr/>
          <a:lstStyle>
            <a:lvl1pPr>
              <a:defRPr/>
            </a:lvl1pPr>
          </a:lstStyle>
          <a:p>
            <a:pPr>
              <a:defRPr/>
            </a:pPr>
            <a:fld id="{034FD31E-D142-4A61-8EDB-A2704A23268B}" type="slidenum">
              <a:rPr lang="en-US" altLang="en-US"/>
              <a:pPr>
                <a:defRPr/>
              </a:pPr>
              <a:t>‹#›</a:t>
            </a:fld>
            <a:endParaRPr lang="en-US" altLang="en-US"/>
          </a:p>
        </p:txBody>
      </p:sp>
    </p:spTree>
    <p:extLst>
      <p:ext uri="{BB962C8B-B14F-4D97-AF65-F5344CB8AC3E}">
        <p14:creationId xmlns:p14="http://schemas.microsoft.com/office/powerpoint/2010/main" val="316625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FB62F5E5-89A6-4F26-8CC3-48874B39A8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1FFAA434-F2CA-4721-9D60-E112B77B5D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F83DA97A-ABBF-42C0-815A-6053B42C34D4}"/>
              </a:ext>
            </a:extLst>
          </p:cNvPr>
          <p:cNvSpPr>
            <a:spLocks noGrp="1" noChangeArrowheads="1"/>
          </p:cNvSpPr>
          <p:nvPr>
            <p:ph type="sldNum" sz="quarter" idx="12"/>
          </p:nvPr>
        </p:nvSpPr>
        <p:spPr>
          <a:ln/>
        </p:spPr>
        <p:txBody>
          <a:bodyPr/>
          <a:lstStyle>
            <a:lvl1pPr>
              <a:defRPr/>
            </a:lvl1pPr>
          </a:lstStyle>
          <a:p>
            <a:pPr>
              <a:defRPr/>
            </a:pPr>
            <a:fld id="{D99BDA15-AAEC-4D3D-AE30-BC78A44B203A}" type="slidenum">
              <a:rPr lang="en-US" altLang="en-US"/>
              <a:pPr>
                <a:defRPr/>
              </a:pPr>
              <a:t>‹#›</a:t>
            </a:fld>
            <a:endParaRPr lang="en-US" altLang="en-US"/>
          </a:p>
        </p:txBody>
      </p:sp>
    </p:spTree>
    <p:extLst>
      <p:ext uri="{BB962C8B-B14F-4D97-AF65-F5344CB8AC3E}">
        <p14:creationId xmlns:p14="http://schemas.microsoft.com/office/powerpoint/2010/main" val="21425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AE84DF7-496F-4842-B2DB-A23CF30566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349FF1C-BFAF-4AAD-B550-17E59FDED1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F084C4BF-51E1-403A-B046-BAFD4BD073A3}"/>
              </a:ext>
            </a:extLst>
          </p:cNvPr>
          <p:cNvSpPr>
            <a:spLocks noGrp="1" noChangeArrowheads="1"/>
          </p:cNvSpPr>
          <p:nvPr>
            <p:ph type="sldNum" sz="quarter" idx="12"/>
          </p:nvPr>
        </p:nvSpPr>
        <p:spPr>
          <a:ln/>
        </p:spPr>
        <p:txBody>
          <a:bodyPr/>
          <a:lstStyle>
            <a:lvl1pPr>
              <a:defRPr/>
            </a:lvl1pPr>
          </a:lstStyle>
          <a:p>
            <a:pPr>
              <a:defRPr/>
            </a:pPr>
            <a:fld id="{E9B7DAC2-B7CD-45B0-9789-2C3E3069F303}" type="slidenum">
              <a:rPr lang="en-US" altLang="en-US"/>
              <a:pPr>
                <a:defRPr/>
              </a:pPr>
              <a:t>‹#›</a:t>
            </a:fld>
            <a:endParaRPr lang="en-US" altLang="en-US"/>
          </a:p>
        </p:txBody>
      </p:sp>
    </p:spTree>
    <p:extLst>
      <p:ext uri="{BB962C8B-B14F-4D97-AF65-F5344CB8AC3E}">
        <p14:creationId xmlns:p14="http://schemas.microsoft.com/office/powerpoint/2010/main" val="284683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1AA2428-2B76-49A3-9635-F1A910CC87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91325644-A120-4A42-8C76-8EF742F903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AD5639BC-900A-4FB5-A5E5-7A127DDEB97E}"/>
              </a:ext>
            </a:extLst>
          </p:cNvPr>
          <p:cNvSpPr>
            <a:spLocks noGrp="1" noChangeArrowheads="1"/>
          </p:cNvSpPr>
          <p:nvPr>
            <p:ph type="sldNum" sz="quarter" idx="12"/>
          </p:nvPr>
        </p:nvSpPr>
        <p:spPr>
          <a:ln/>
        </p:spPr>
        <p:txBody>
          <a:bodyPr/>
          <a:lstStyle>
            <a:lvl1pPr>
              <a:defRPr/>
            </a:lvl1pPr>
          </a:lstStyle>
          <a:p>
            <a:pPr>
              <a:defRPr/>
            </a:pPr>
            <a:fld id="{E800AD3F-BF61-41FF-8656-1FEB26AB393D}" type="slidenum">
              <a:rPr lang="en-US" altLang="en-US"/>
              <a:pPr>
                <a:defRPr/>
              </a:pPr>
              <a:t>‹#›</a:t>
            </a:fld>
            <a:endParaRPr lang="en-US" altLang="en-US"/>
          </a:p>
        </p:txBody>
      </p:sp>
    </p:spTree>
    <p:extLst>
      <p:ext uri="{BB962C8B-B14F-4D97-AF65-F5344CB8AC3E}">
        <p14:creationId xmlns:p14="http://schemas.microsoft.com/office/powerpoint/2010/main" val="116618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F909576-B533-463A-9EAE-9DFF1576D1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625077-DB56-494E-8B13-519061CD40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9D08B0BD-4853-48AD-9BB1-8BB852A91976}"/>
              </a:ext>
            </a:extLst>
          </p:cNvPr>
          <p:cNvSpPr>
            <a:spLocks noGrp="1" noChangeArrowheads="1"/>
          </p:cNvSpPr>
          <p:nvPr>
            <p:ph type="sldNum" sz="quarter" idx="12"/>
          </p:nvPr>
        </p:nvSpPr>
        <p:spPr>
          <a:ln/>
        </p:spPr>
        <p:txBody>
          <a:bodyPr/>
          <a:lstStyle>
            <a:lvl1pPr>
              <a:defRPr/>
            </a:lvl1pPr>
          </a:lstStyle>
          <a:p>
            <a:pPr>
              <a:defRPr/>
            </a:pPr>
            <a:fld id="{BB024FA9-40C0-4688-8D3D-546629FDDB75}" type="slidenum">
              <a:rPr lang="en-US" altLang="en-US"/>
              <a:pPr>
                <a:defRPr/>
              </a:pPr>
              <a:t>‹#›</a:t>
            </a:fld>
            <a:endParaRPr lang="en-US" altLang="en-US"/>
          </a:p>
        </p:txBody>
      </p:sp>
    </p:spTree>
    <p:extLst>
      <p:ext uri="{BB962C8B-B14F-4D97-AF65-F5344CB8AC3E}">
        <p14:creationId xmlns:p14="http://schemas.microsoft.com/office/powerpoint/2010/main" val="307291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99AC623-FBEF-416F-BEBE-BC827972F6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3548A3-3D24-4088-AF5F-A45134E159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A328515D-AD8C-461C-A6D8-301BF70BF1F7}"/>
              </a:ext>
            </a:extLst>
          </p:cNvPr>
          <p:cNvSpPr>
            <a:spLocks noGrp="1" noChangeArrowheads="1"/>
          </p:cNvSpPr>
          <p:nvPr>
            <p:ph type="sldNum" sz="quarter" idx="12"/>
          </p:nvPr>
        </p:nvSpPr>
        <p:spPr>
          <a:ln/>
        </p:spPr>
        <p:txBody>
          <a:bodyPr/>
          <a:lstStyle>
            <a:lvl1pPr>
              <a:defRPr/>
            </a:lvl1pPr>
          </a:lstStyle>
          <a:p>
            <a:pPr>
              <a:defRPr/>
            </a:pPr>
            <a:fld id="{89F856B0-F652-4E08-8CA9-7C86D3B9CC65}" type="slidenum">
              <a:rPr lang="en-US" altLang="en-US"/>
              <a:pPr>
                <a:defRPr/>
              </a:pPr>
              <a:t>‹#›</a:t>
            </a:fld>
            <a:endParaRPr lang="en-US" altLang="en-US"/>
          </a:p>
        </p:txBody>
      </p:sp>
    </p:spTree>
    <p:extLst>
      <p:ext uri="{BB962C8B-B14F-4D97-AF65-F5344CB8AC3E}">
        <p14:creationId xmlns:p14="http://schemas.microsoft.com/office/powerpoint/2010/main" val="71492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01DD104C-6400-44AD-A08B-67B560129B34}"/>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A54791EE-C16A-4522-85E8-547F9983D10C}"/>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D4C4C471-9DD8-4694-B472-B55E98A0046D}"/>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037" name="Rectangle 5">
            <a:extLst>
              <a:ext uri="{FF2B5EF4-FFF2-40B4-BE49-F238E27FC236}">
                <a16:creationId xmlns:a16="http://schemas.microsoft.com/office/drawing/2014/main" id="{1539B0FA-058A-41AB-AADB-70FE0AF60812}"/>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44038" name="Rectangle 6">
            <a:extLst>
              <a:ext uri="{FF2B5EF4-FFF2-40B4-BE49-F238E27FC236}">
                <a16:creationId xmlns:a16="http://schemas.microsoft.com/office/drawing/2014/main" id="{CAE96D65-BC12-4366-ABEE-1201B8FF39D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44039" name="Rectangle 7">
            <a:extLst>
              <a:ext uri="{FF2B5EF4-FFF2-40B4-BE49-F238E27FC236}">
                <a16:creationId xmlns:a16="http://schemas.microsoft.com/office/drawing/2014/main" id="{40E6DA32-6624-4340-9675-D969D3502098}"/>
              </a:ext>
            </a:extLst>
          </p:cNvPr>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C9FD51D-E9D1-4DE7-B5A0-D826916676F6}" type="slidenum">
              <a:rPr lang="en-US" altLang="en-US"/>
              <a:pPr>
                <a:defRPr/>
              </a:pPr>
              <a:t>‹#›</a:t>
            </a:fld>
            <a:endParaRPr lang="en-US" altLang="en-US"/>
          </a:p>
        </p:txBody>
      </p:sp>
      <p:grpSp>
        <p:nvGrpSpPr>
          <p:cNvPr id="1032" name="Group 8">
            <a:extLst>
              <a:ext uri="{FF2B5EF4-FFF2-40B4-BE49-F238E27FC236}">
                <a16:creationId xmlns:a16="http://schemas.microsoft.com/office/drawing/2014/main" id="{79EAD82D-C734-427F-BF96-FD2469B0D898}"/>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C6114785-45E6-4E13-A107-417B19B8752B}"/>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875F0660-0E73-4AEB-AC34-7DB59CA36B58}"/>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E5DCE128-0E14-4A61-A5BE-F367DB74A233}"/>
                </a:ext>
              </a:extLst>
            </p:cNvPr>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20F9B970-8B5C-4627-8996-15BBFF883482}"/>
                </a:ext>
              </a:extLst>
            </p:cNvPr>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FD94D0ED-6A8D-41FF-9910-1D63E261E6DC}"/>
                </a:ext>
              </a:extLst>
            </p:cNvPr>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C0544D9E-AA52-4EF2-B14F-ED2867C8CDB6}"/>
                </a:ext>
              </a:extLst>
            </p:cNvPr>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B397591E-B39F-430A-98EC-C0542366B062}"/>
                </a:ext>
              </a:extLst>
            </p:cNvPr>
            <p:cNvSpPr>
              <a:spLocks noChangeArrowheads="1"/>
            </p:cNvSpPr>
            <p:nvPr/>
          </p:nvSpPr>
          <p:spPr bwMode="auto">
            <a:xfrm>
              <a:off x="5472" y="1072"/>
              <a:ext cx="73"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A6F790C7-B86C-4E1F-AFF4-2B3D22C4C7B8}"/>
                </a:ext>
              </a:extLst>
            </p:cNvPr>
            <p:cNvSpPr>
              <a:spLocks noChangeArrowheads="1"/>
            </p:cNvSpPr>
            <p:nvPr/>
          </p:nvSpPr>
          <p:spPr bwMode="auto">
            <a:xfrm>
              <a:off x="5136" y="1184"/>
              <a:ext cx="80"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95CAABCD-68D4-4A1C-860F-B46237376E37}"/>
                </a:ext>
              </a:extLst>
            </p:cNvPr>
            <p:cNvSpPr>
              <a:spLocks noChangeArrowheads="1"/>
            </p:cNvSpPr>
            <p:nvPr/>
          </p:nvSpPr>
          <p:spPr bwMode="auto">
            <a:xfrm>
              <a:off x="5248" y="1184"/>
              <a:ext cx="79"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39CDA003-5F72-4F31-8C1D-550C2182CDB9}"/>
                </a:ext>
              </a:extLst>
            </p:cNvPr>
            <p:cNvSpPr>
              <a:spLocks noChangeArrowheads="1"/>
            </p:cNvSpPr>
            <p:nvPr/>
          </p:nvSpPr>
          <p:spPr bwMode="auto">
            <a:xfrm>
              <a:off x="5360" y="1184"/>
              <a:ext cx="76"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54EA24AD-91A8-4897-9088-8B154446C00E}"/>
                </a:ext>
              </a:extLst>
            </p:cNvPr>
            <p:cNvSpPr>
              <a:spLocks noChangeArrowheads="1"/>
            </p:cNvSpPr>
            <p:nvPr/>
          </p:nvSpPr>
          <p:spPr bwMode="auto">
            <a:xfrm>
              <a:off x="5472" y="1184"/>
              <a:ext cx="73"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2DB4505F-2EFD-4B84-928C-3273BF2BF643}"/>
                </a:ext>
              </a:extLst>
            </p:cNvPr>
            <p:cNvSpPr>
              <a:spLocks noChangeArrowheads="1"/>
            </p:cNvSpPr>
            <p:nvPr/>
          </p:nvSpPr>
          <p:spPr bwMode="auto">
            <a:xfrm>
              <a:off x="5584" y="1184"/>
              <a:ext cx="80" cy="7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3A0BA241-6993-49AE-A8D2-C15293E3C800}"/>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E3A8F4DA-4DF2-4084-B232-CDD678E77445}"/>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D0496AC1-F52C-421A-83D4-F3CA09A706A0}"/>
                </a:ext>
              </a:extLst>
            </p:cNvPr>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3397C10E-3CF1-4D82-8D48-6E15CD619CD9}"/>
                </a:ext>
              </a:extLst>
            </p:cNvPr>
            <p:cNvSpPr>
              <a:spLocks noChangeArrowheads="1"/>
            </p:cNvSpPr>
            <p:nvPr/>
          </p:nvSpPr>
          <p:spPr bwMode="auto">
            <a:xfrm>
              <a:off x="5472" y="1296"/>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0DF34FB1-81D8-4757-B28A-1F7E8EB4F025}"/>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4D847B0C-79B9-40B0-B27E-0E23C67A7459}"/>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250CD26C-85DF-475D-A81D-AF276755A14B}"/>
                </a:ext>
              </a:extLst>
            </p:cNvPr>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8C1B5CA1-0531-4D58-82E2-FE79AE10882B}"/>
                </a:ext>
              </a:extLst>
            </p:cNvPr>
            <p:cNvSpPr>
              <a:spLocks noChangeArrowheads="1"/>
            </p:cNvSpPr>
            <p:nvPr/>
          </p:nvSpPr>
          <p:spPr bwMode="auto">
            <a:xfrm>
              <a:off x="5472" y="1408"/>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1853CF3B-4563-4522-890A-BE332876CA4E}"/>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37EF2BA6-EAF8-410E-A7B3-FAA26CE3E068}"/>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55C24DCC-BF5B-408C-A0A3-6F0AABCD3281}"/>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2A540F65-ED71-452A-AECC-92364894DDA1}"/>
                </a:ext>
              </a:extLst>
            </p:cNvPr>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D7E3D74E-AED7-42EC-9800-B20FD7FB3F5C}"/>
                </a:ext>
              </a:extLst>
            </p:cNvPr>
            <p:cNvSpPr>
              <a:spLocks noChangeArrowheads="1"/>
            </p:cNvSpPr>
            <p:nvPr/>
          </p:nvSpPr>
          <p:spPr bwMode="auto">
            <a:xfrm>
              <a:off x="5472" y="1520"/>
              <a:ext cx="73"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4491F8F5-4677-4173-8DA6-4572530DBFB0}"/>
                </a:ext>
              </a:extLst>
            </p:cNvPr>
            <p:cNvSpPr>
              <a:spLocks noChangeArrowheads="1"/>
            </p:cNvSpPr>
            <p:nvPr/>
          </p:nvSpPr>
          <p:spPr bwMode="auto">
            <a:xfrm>
              <a:off x="5136" y="1632"/>
              <a:ext cx="80"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6F6056C2-DE42-4365-8C43-338708D2CF35}"/>
                </a:ext>
              </a:extLst>
            </p:cNvPr>
            <p:cNvSpPr>
              <a:spLocks noChangeArrowheads="1"/>
            </p:cNvSpPr>
            <p:nvPr/>
          </p:nvSpPr>
          <p:spPr bwMode="auto">
            <a:xfrm>
              <a:off x="5248" y="1632"/>
              <a:ext cx="79"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20BDC2E0-E700-46B1-A236-4F105841F9C6}"/>
                </a:ext>
              </a:extLst>
            </p:cNvPr>
            <p:cNvSpPr>
              <a:spLocks noChangeArrowheads="1"/>
            </p:cNvSpPr>
            <p:nvPr/>
          </p:nvSpPr>
          <p:spPr bwMode="auto">
            <a:xfrm>
              <a:off x="5360" y="1632"/>
              <a:ext cx="76"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392FB867-070B-4B04-8B9F-D46235F5C1FA}"/>
                </a:ext>
              </a:extLst>
            </p:cNvPr>
            <p:cNvSpPr>
              <a:spLocks noChangeArrowheads="1"/>
            </p:cNvSpPr>
            <p:nvPr/>
          </p:nvSpPr>
          <p:spPr bwMode="auto">
            <a:xfrm>
              <a:off x="5472" y="1632"/>
              <a:ext cx="73"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EDF5B200-7210-4EEE-BF0F-796FDC8AC357}"/>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719F9183-9B70-403C-AB81-22C542F3EBCC}"/>
                </a:ext>
              </a:extLst>
            </p:cNvPr>
            <p:cNvSpPr>
              <a:spLocks noChangeArrowheads="1"/>
            </p:cNvSpPr>
            <p:nvPr/>
          </p:nvSpPr>
          <p:spPr bwMode="auto">
            <a:xfrm>
              <a:off x="5472" y="1744"/>
              <a:ext cx="73"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840"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1" r:id="rId12"/>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BA16E9-5B41-4BED-B5D3-921F5E0A3165}"/>
              </a:ext>
            </a:extLst>
          </p:cNvPr>
          <p:cNvSpPr>
            <a:spLocks noGrp="1"/>
          </p:cNvSpPr>
          <p:nvPr>
            <p:ph type="sldNum" sz="quarter" idx="12"/>
          </p:nvPr>
        </p:nvSpPr>
        <p:spPr/>
        <p:txBody>
          <a:bodyPr/>
          <a:lstStyle/>
          <a:p>
            <a:pPr>
              <a:defRPr/>
            </a:pPr>
            <a:fld id="{7C1F3EFF-1FE8-4731-82AA-DCC6F22450C8}" type="slidenum">
              <a:rPr lang="en-US" altLang="en-US" smtClean="0"/>
              <a:pPr>
                <a:defRPr/>
              </a:pPr>
              <a:t>1</a:t>
            </a:fld>
            <a:endParaRPr lang="en-US" altLang="en-US"/>
          </a:p>
        </p:txBody>
      </p:sp>
      <p:sp>
        <p:nvSpPr>
          <p:cNvPr id="5" name="TextBox 4">
            <a:extLst>
              <a:ext uri="{FF2B5EF4-FFF2-40B4-BE49-F238E27FC236}">
                <a16:creationId xmlns:a16="http://schemas.microsoft.com/office/drawing/2014/main" id="{9F8D3770-3C6C-45F5-B169-58EB6DA58764}"/>
              </a:ext>
            </a:extLst>
          </p:cNvPr>
          <p:cNvSpPr txBox="1"/>
          <p:nvPr/>
        </p:nvSpPr>
        <p:spPr>
          <a:xfrm>
            <a:off x="837609" y="2967335"/>
            <a:ext cx="7468782" cy="923330"/>
          </a:xfrm>
          <a:prstGeom prst="rect">
            <a:avLst/>
          </a:prstGeom>
          <a:noFill/>
        </p:spPr>
        <p:txBody>
          <a:bodyPr wrap="square" rtlCol="0">
            <a:spAutoFit/>
          </a:bodyPr>
          <a:lstStyle/>
          <a:p>
            <a:r>
              <a:rPr lang="en-US" dirty="0">
                <a:latin typeface="+mn-lt"/>
              </a:rPr>
              <a:t>Before you begin: This is a big topic, and big topics beget big slide-sets. There’s a natural break around slide 210; I placed a </a:t>
            </a:r>
            <a:r>
              <a:rPr lang="en-US" i="1" dirty="0">
                <a:latin typeface="+mn-lt"/>
              </a:rPr>
              <a:t>break time! </a:t>
            </a:r>
            <a:r>
              <a:rPr lang="en-US" dirty="0">
                <a:latin typeface="+mn-lt"/>
              </a:rPr>
              <a:t>slide at that point.</a:t>
            </a:r>
          </a:p>
        </p:txBody>
      </p:sp>
    </p:spTree>
    <p:extLst>
      <p:ext uri="{BB962C8B-B14F-4D97-AF65-F5344CB8AC3E}">
        <p14:creationId xmlns:p14="http://schemas.microsoft.com/office/powerpoint/2010/main" val="77724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43" t="7519"/>
          <a:stretch/>
        </p:blipFill>
        <p:spPr>
          <a:xfrm>
            <a:off x="1761185" y="841168"/>
            <a:ext cx="5000227" cy="4038911"/>
          </a:xfrm>
          <a:prstGeom prst="rect">
            <a:avLst/>
          </a:prstGeom>
        </p:spPr>
      </p:pic>
      <p:sp>
        <p:nvSpPr>
          <p:cNvPr id="3" name="Right Brace 2"/>
          <p:cNvSpPr/>
          <p:nvPr/>
        </p:nvSpPr>
        <p:spPr>
          <a:xfrm>
            <a:off x="6287125" y="2837432"/>
            <a:ext cx="228600" cy="64716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6439525" y="2976347"/>
            <a:ext cx="736099" cy="369332"/>
          </a:xfrm>
          <a:prstGeom prst="rect">
            <a:avLst/>
          </a:prstGeom>
          <a:noFill/>
        </p:spPr>
        <p:txBody>
          <a:bodyPr wrap="none" rtlCol="0">
            <a:spAutoFit/>
          </a:bodyPr>
          <a:lstStyle/>
          <a:p>
            <a:r>
              <a:rPr lang="en-US" b="1" i="1" dirty="0"/>
              <a:t>Uvea</a:t>
            </a:r>
          </a:p>
        </p:txBody>
      </p:sp>
      <p:sp>
        <p:nvSpPr>
          <p:cNvPr id="5" name="Slide Number Placeholder 4"/>
          <p:cNvSpPr>
            <a:spLocks noGrp="1"/>
          </p:cNvSpPr>
          <p:nvPr>
            <p:ph type="sldNum" sz="quarter" idx="12"/>
          </p:nvPr>
        </p:nvSpPr>
        <p:spPr/>
        <p:txBody>
          <a:bodyPr/>
          <a:lstStyle/>
          <a:p>
            <a:fld id="{6978B3D9-A15A-4A94-95D0-7F010661B2C9}" type="slidenum">
              <a:rPr lang="en-US" smtClean="0"/>
              <a:t>10</a:t>
            </a:fld>
            <a:endParaRPr lang="en-US"/>
          </a:p>
        </p:txBody>
      </p:sp>
      <p:sp>
        <p:nvSpPr>
          <p:cNvPr id="6"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8" name="Rectangle 7">
            <a:extLst>
              <a:ext uri="{FF2B5EF4-FFF2-40B4-BE49-F238E27FC236}">
                <a16:creationId xmlns:a16="http://schemas.microsoft.com/office/drawing/2014/main" id="{7C46EF71-4266-4F6B-8766-A4D09766D8A4}"/>
              </a:ext>
            </a:extLst>
          </p:cNvPr>
          <p:cNvSpPr/>
          <p:nvPr/>
        </p:nvSpPr>
        <p:spPr>
          <a:xfrm>
            <a:off x="5105400" y="2286000"/>
            <a:ext cx="2277415" cy="13234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ight Triangle 8">
            <a:extLst>
              <a:ext uri="{FF2B5EF4-FFF2-40B4-BE49-F238E27FC236}">
                <a16:creationId xmlns:a16="http://schemas.microsoft.com/office/drawing/2014/main" id="{E807A412-7517-4C7B-BBD3-AE8F30FC91EE}"/>
              </a:ext>
            </a:extLst>
          </p:cNvPr>
          <p:cNvSpPr/>
          <p:nvPr/>
        </p:nvSpPr>
        <p:spPr>
          <a:xfrm rot="20637893" flipH="1">
            <a:off x="4480850" y="2516431"/>
            <a:ext cx="977776" cy="919833"/>
          </a:xfrm>
          <a:prstGeom prst="rtTriangl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20157656-D03A-4EBA-85F0-022A2BEE6520}"/>
              </a:ext>
            </a:extLst>
          </p:cNvPr>
          <p:cNvSpPr txBox="1"/>
          <p:nvPr/>
        </p:nvSpPr>
        <p:spPr>
          <a:xfrm>
            <a:off x="228600" y="5113422"/>
            <a:ext cx="8763000" cy="830997"/>
          </a:xfrm>
          <a:prstGeom prst="rect">
            <a:avLst/>
          </a:prstGeom>
          <a:noFill/>
        </p:spPr>
        <p:txBody>
          <a:bodyPr wrap="square" rtlCol="0">
            <a:spAutoFit/>
          </a:bodyPr>
          <a:lstStyle/>
          <a:p>
            <a:r>
              <a:rPr lang="en-US" sz="1600" i="1" dirty="0"/>
              <a:t>Think of the eye as being composed of three layers or ‘tunics.’ </a:t>
            </a:r>
            <a:r>
              <a:rPr lang="en-US" sz="1600" dirty="0">
                <a:solidFill>
                  <a:srgbClr val="0000FF"/>
                </a:solidFill>
              </a:rPr>
              <a:t>The  sclera  and  cornea  comprise the tough, outer tunic. </a:t>
            </a:r>
            <a:r>
              <a:rPr lang="en-US" sz="1600" dirty="0"/>
              <a:t>The  RPE  and  neurosensory retina  comprise the innermost ‘retinal’  tunic. </a:t>
            </a:r>
            <a:endParaRPr lang="en-US" sz="1600" dirty="0">
              <a:solidFill>
                <a:srgbClr val="002060"/>
              </a:solidFill>
            </a:endParaRPr>
          </a:p>
        </p:txBody>
      </p:sp>
      <p:sp>
        <p:nvSpPr>
          <p:cNvPr id="7" name="Rectangle 6">
            <a:extLst>
              <a:ext uri="{FF2B5EF4-FFF2-40B4-BE49-F238E27FC236}">
                <a16:creationId xmlns:a16="http://schemas.microsoft.com/office/drawing/2014/main" id="{84BDFF89-1192-453E-95F3-17DFA18EF9B0}"/>
              </a:ext>
            </a:extLst>
          </p:cNvPr>
          <p:cNvSpPr/>
          <p:nvPr/>
        </p:nvSpPr>
        <p:spPr>
          <a:xfrm>
            <a:off x="5257800" y="4183484"/>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2BDE2C-C184-43E0-B1FA-69B3BECB5ED7}"/>
              </a:ext>
            </a:extLst>
          </p:cNvPr>
          <p:cNvSpPr/>
          <p:nvPr/>
        </p:nvSpPr>
        <p:spPr>
          <a:xfrm>
            <a:off x="3657600" y="5418631"/>
            <a:ext cx="533400" cy="220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
        <p:nvSpPr>
          <p:cNvPr id="12" name="Rectangle 11">
            <a:extLst>
              <a:ext uri="{FF2B5EF4-FFF2-40B4-BE49-F238E27FC236}">
                <a16:creationId xmlns:a16="http://schemas.microsoft.com/office/drawing/2014/main" id="{FE218829-F7C9-43B8-AE8B-D2EE542E11D8}"/>
              </a:ext>
            </a:extLst>
          </p:cNvPr>
          <p:cNvSpPr/>
          <p:nvPr/>
        </p:nvSpPr>
        <p:spPr>
          <a:xfrm>
            <a:off x="4648200" y="5410199"/>
            <a:ext cx="1905000" cy="229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3" name="Rectangle 12">
            <a:extLst>
              <a:ext uri="{FF2B5EF4-FFF2-40B4-BE49-F238E27FC236}">
                <a16:creationId xmlns:a16="http://schemas.microsoft.com/office/drawing/2014/main" id="{53EED232-8078-47CC-9E8E-682731185C0B}"/>
              </a:ext>
            </a:extLst>
          </p:cNvPr>
          <p:cNvSpPr/>
          <p:nvPr/>
        </p:nvSpPr>
        <p:spPr>
          <a:xfrm>
            <a:off x="228600" y="5639207"/>
            <a:ext cx="762000" cy="229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26452648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18" name="TextBox 17">
            <a:extLst>
              <a:ext uri="{FF2B5EF4-FFF2-40B4-BE49-F238E27FC236}">
                <a16:creationId xmlns:a16="http://schemas.microsoft.com/office/drawing/2014/main" id="{A15A8DA2-015C-4928-B533-DBB6F43BD182}"/>
              </a:ext>
            </a:extLst>
          </p:cNvPr>
          <p:cNvSpPr txBox="1"/>
          <p:nvPr/>
        </p:nvSpPr>
        <p:spPr>
          <a:xfrm>
            <a:off x="353767" y="3269639"/>
            <a:ext cx="8401279" cy="923330"/>
          </a:xfrm>
          <a:prstGeom prst="rect">
            <a:avLst/>
          </a:prstGeom>
          <a:noFill/>
        </p:spPr>
        <p:txBody>
          <a:bodyPr wrap="square" rtlCol="0">
            <a:spAutoFit/>
          </a:bodyPr>
          <a:lstStyle/>
          <a:p>
            <a:r>
              <a:rPr lang="en-US" dirty="0">
                <a:solidFill>
                  <a:schemeClr val="bg1">
                    <a:lumMod val="75000"/>
                  </a:schemeClr>
                </a:solidFill>
              </a:rPr>
              <a:t>The rest of the anterior-uveitis classification tree concerns nongranulomatous dz. The first branch-point divides the etiologies into those that produce </a:t>
            </a:r>
            <a:r>
              <a:rPr lang="en-US" b="1" dirty="0"/>
              <a:t>acute </a:t>
            </a:r>
            <a:r>
              <a:rPr lang="en-US" b="1" dirty="0" err="1"/>
              <a:t>dz</a:t>
            </a:r>
            <a:r>
              <a:rPr lang="en-US" dirty="0"/>
              <a:t> </a:t>
            </a:r>
            <a:r>
              <a:rPr lang="en-US" dirty="0">
                <a:solidFill>
                  <a:schemeClr val="bg1">
                    <a:lumMod val="75000"/>
                  </a:schemeClr>
                </a:solidFill>
              </a:rPr>
              <a:t>vs those producing </a:t>
            </a:r>
            <a:r>
              <a:rPr lang="en-US" b="1" dirty="0"/>
              <a:t>chronic dz</a:t>
            </a:r>
            <a:r>
              <a:rPr lang="en-US" dirty="0">
                <a:solidFill>
                  <a:schemeClr val="bg1">
                    <a:lumMod val="75000"/>
                  </a:schemeClr>
                </a:solidFill>
              </a:rPr>
              <a:t>. </a:t>
            </a:r>
            <a:endParaRPr lang="en-US" sz="1800" dirty="0">
              <a:solidFill>
                <a:schemeClr val="bg1">
                  <a:lumMod val="75000"/>
                </a:schemeClr>
              </a:solidFill>
            </a:endParaRPr>
          </a:p>
        </p:txBody>
      </p:sp>
      <p:sp>
        <p:nvSpPr>
          <p:cNvPr id="20" name="TextBox 19">
            <a:extLst>
              <a:ext uri="{FF2B5EF4-FFF2-40B4-BE49-F238E27FC236}">
                <a16:creationId xmlns:a16="http://schemas.microsoft.com/office/drawing/2014/main" id="{4023D2A5-974C-42E4-B1A4-173588A73FFB}"/>
              </a:ext>
            </a:extLst>
          </p:cNvPr>
          <p:cNvSpPr txBox="1"/>
          <p:nvPr/>
        </p:nvSpPr>
        <p:spPr>
          <a:xfrm>
            <a:off x="2133600" y="4192969"/>
            <a:ext cx="6096000" cy="1569660"/>
          </a:xfrm>
          <a:prstGeom prst="rect">
            <a:avLst/>
          </a:prstGeom>
          <a:solidFill>
            <a:schemeClr val="accent1">
              <a:lumMod val="40000"/>
              <a:lumOff val="60000"/>
            </a:schemeClr>
          </a:solidFill>
        </p:spPr>
        <p:txBody>
          <a:bodyPr wrap="square" rtlCol="0">
            <a:spAutoFit/>
          </a:bodyPr>
          <a:lstStyle/>
          <a:p>
            <a:pPr algn="r"/>
            <a:r>
              <a:rPr lang="en-US" sz="1600" b="1" i="1" dirty="0"/>
              <a:t>Acute uveitis </a:t>
            </a:r>
            <a:r>
              <a:rPr lang="en-US" sz="1600" dirty="0"/>
              <a:t>comes on suddenly and resolves fairly quickly. </a:t>
            </a:r>
            <a:r>
              <a:rPr lang="en-US" sz="1600" b="1" i="1" dirty="0"/>
              <a:t>Chronic uveitis </a:t>
            </a:r>
            <a:r>
              <a:rPr lang="en-US" sz="1600" dirty="0"/>
              <a:t>also resolves, but once treatment is withdrawn,  it </a:t>
            </a:r>
            <a:r>
              <a:rPr lang="en-US" sz="1600" u="sng" dirty="0"/>
              <a:t>relapses within  three months</a:t>
            </a:r>
            <a:r>
              <a:rPr lang="en-US" sz="1600" dirty="0"/>
              <a:t>. </a:t>
            </a:r>
          </a:p>
          <a:p>
            <a:pPr algn="r"/>
            <a:endParaRPr lang="en-US" sz="1600" dirty="0">
              <a:solidFill>
                <a:srgbClr val="0000FF"/>
              </a:solidFill>
            </a:endParaRPr>
          </a:p>
          <a:p>
            <a:pPr algn="r"/>
            <a:r>
              <a:rPr lang="en-US" sz="1600" dirty="0">
                <a:solidFill>
                  <a:srgbClr val="0000FF"/>
                </a:solidFill>
              </a:rPr>
              <a:t>(FYI: If a uveitis eventually relapses but is quiescent off-treatment for </a:t>
            </a:r>
            <a:r>
              <a:rPr lang="en-US" sz="1600" b="1" dirty="0">
                <a:solidFill>
                  <a:srgbClr val="0000FF"/>
                </a:solidFill>
              </a:rPr>
              <a:t>longer</a:t>
            </a:r>
            <a:r>
              <a:rPr lang="en-US" sz="1600" dirty="0">
                <a:solidFill>
                  <a:srgbClr val="0000FF"/>
                </a:solidFill>
              </a:rPr>
              <a:t> than three months, it is termed a  </a:t>
            </a:r>
            <a:r>
              <a:rPr lang="en-US" sz="1600" i="1" dirty="0">
                <a:solidFill>
                  <a:srgbClr val="0000FF"/>
                </a:solidFill>
              </a:rPr>
              <a:t>recurrent  </a:t>
            </a:r>
            <a:r>
              <a:rPr lang="en-US" sz="1600" dirty="0">
                <a:solidFill>
                  <a:srgbClr val="0000FF"/>
                </a:solidFill>
              </a:rPr>
              <a:t>uveitis.)</a:t>
            </a:r>
          </a:p>
        </p:txBody>
      </p:sp>
      <p:sp>
        <p:nvSpPr>
          <p:cNvPr id="17" name="Rectangle 3">
            <a:extLst>
              <a:ext uri="{FF2B5EF4-FFF2-40B4-BE49-F238E27FC236}">
                <a16:creationId xmlns:a16="http://schemas.microsoft.com/office/drawing/2014/main" id="{7A3D98C5-F92B-4F45-8ED2-8DE25153FCB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5337459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62581" y="2709446"/>
            <a:ext cx="761998" cy="338554"/>
          </a:xfrm>
          <a:prstGeom prst="rect">
            <a:avLst/>
          </a:prstGeom>
          <a:noFill/>
          <a:ln>
            <a:noFill/>
          </a:ln>
        </p:spPr>
        <p:txBody>
          <a:bodyPr wrap="square" rtlCol="0">
            <a:spAutoFit/>
          </a:bodyPr>
          <a:lstStyle/>
          <a:p>
            <a:pPr algn="ctr"/>
            <a:r>
              <a:rPr lang="en-US" sz="1600" b="1" i="1" dirty="0">
                <a:solidFill>
                  <a:srgbClr val="0000FF"/>
                </a:solidFill>
              </a:rPr>
              <a:t>?</a:t>
            </a:r>
          </a:p>
        </p:txBody>
      </p:sp>
      <p:sp>
        <p:nvSpPr>
          <p:cNvPr id="35" name="TextBox 34"/>
          <p:cNvSpPr txBox="1"/>
          <p:nvPr/>
        </p:nvSpPr>
        <p:spPr>
          <a:xfrm>
            <a:off x="4953003" y="2709446"/>
            <a:ext cx="761998" cy="338554"/>
          </a:xfrm>
          <a:prstGeom prst="rect">
            <a:avLst/>
          </a:prstGeom>
          <a:noFill/>
          <a:ln>
            <a:noFill/>
          </a:ln>
        </p:spPr>
        <p:txBody>
          <a:bodyPr wrap="square" rtlCol="0">
            <a:spAutoFit/>
          </a:bodyPr>
          <a:lstStyle/>
          <a:p>
            <a:pPr algn="ctr"/>
            <a:r>
              <a:rPr lang="en-US" sz="1600" b="1" i="1" dirty="0">
                <a:solidFill>
                  <a:srgbClr val="0000FF"/>
                </a:solidFill>
              </a:rPr>
              <a:t>?</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18" name="TextBox 17">
            <a:extLst>
              <a:ext uri="{FF2B5EF4-FFF2-40B4-BE49-F238E27FC236}">
                <a16:creationId xmlns:a16="http://schemas.microsoft.com/office/drawing/2014/main" id="{814E0E6C-766E-4F26-B3EB-41ECD4945493}"/>
              </a:ext>
            </a:extLst>
          </p:cNvPr>
          <p:cNvSpPr txBox="1"/>
          <p:nvPr/>
        </p:nvSpPr>
        <p:spPr>
          <a:xfrm>
            <a:off x="353767" y="3269639"/>
            <a:ext cx="8401279" cy="1754326"/>
          </a:xfrm>
          <a:prstGeom prst="rect">
            <a:avLst/>
          </a:prstGeom>
          <a:noFill/>
        </p:spPr>
        <p:txBody>
          <a:bodyPr wrap="square" rtlCol="0">
            <a:spAutoFit/>
          </a:bodyPr>
          <a:lstStyle/>
          <a:p>
            <a:r>
              <a:rPr lang="en-US" dirty="0">
                <a:solidFill>
                  <a:schemeClr val="bg1">
                    <a:lumMod val="75000"/>
                  </a:schemeClr>
                </a:solidFill>
              </a:rPr>
              <a:t>The rest of the anterior-uveitis classification tree concerns nongranulomatous dz. The first branch-point divides the etiologies into those that produce </a:t>
            </a:r>
            <a:r>
              <a:rPr lang="en-US" b="1" dirty="0">
                <a:solidFill>
                  <a:schemeClr val="bg1">
                    <a:lumMod val="75000"/>
                  </a:schemeClr>
                </a:solidFill>
              </a:rPr>
              <a:t>acute </a:t>
            </a:r>
            <a:r>
              <a:rPr lang="en-US" b="1" dirty="0" err="1">
                <a:solidFill>
                  <a:schemeClr val="bg1">
                    <a:lumMod val="75000"/>
                  </a:schemeClr>
                </a:solidFill>
              </a:rPr>
              <a:t>dz</a:t>
            </a:r>
            <a:r>
              <a:rPr lang="en-US" dirty="0">
                <a:solidFill>
                  <a:schemeClr val="bg1">
                    <a:lumMod val="75000"/>
                  </a:schemeClr>
                </a:solidFill>
              </a:rPr>
              <a:t> vs those producing </a:t>
            </a:r>
            <a:r>
              <a:rPr lang="en-US" b="1" dirty="0">
                <a:solidFill>
                  <a:schemeClr val="bg1">
                    <a:lumMod val="75000"/>
                  </a:schemeClr>
                </a:solidFill>
              </a:rPr>
              <a:t>chronic dz</a:t>
            </a:r>
            <a:r>
              <a:rPr lang="en-US" dirty="0">
                <a:solidFill>
                  <a:schemeClr val="bg1">
                    <a:lumMod val="75000"/>
                  </a:schemeClr>
                </a:solidFill>
              </a:rPr>
              <a:t>. </a:t>
            </a:r>
          </a:p>
          <a:p>
            <a:endParaRPr lang="en-US" sz="1800" dirty="0"/>
          </a:p>
          <a:p>
            <a:r>
              <a:rPr lang="en-US" sz="1800" dirty="0"/>
              <a:t>Finally, the acute </a:t>
            </a:r>
            <a:r>
              <a:rPr lang="en-US" sz="1800" dirty="0" err="1"/>
              <a:t>uveitides</a:t>
            </a:r>
            <a:r>
              <a:rPr lang="en-US" sz="1800" dirty="0"/>
              <a:t> are divided into those that present  </a:t>
            </a:r>
            <a:r>
              <a:rPr lang="en-US" sz="1800" b="1" dirty="0"/>
              <a:t>unilaterally</a:t>
            </a:r>
            <a:r>
              <a:rPr lang="en-US" sz="1800" dirty="0"/>
              <a:t>  vs those that tend to present  </a:t>
            </a:r>
            <a:r>
              <a:rPr lang="en-US" sz="1800" b="1" dirty="0"/>
              <a:t>bilaterally </a:t>
            </a:r>
            <a:r>
              <a:rPr lang="en-US" sz="1800" dirty="0"/>
              <a:t>.</a:t>
            </a:r>
          </a:p>
        </p:txBody>
      </p:sp>
      <p:sp>
        <p:nvSpPr>
          <p:cNvPr id="20" name="Rectangle 3">
            <a:extLst>
              <a:ext uri="{FF2B5EF4-FFF2-40B4-BE49-F238E27FC236}">
                <a16:creationId xmlns:a16="http://schemas.microsoft.com/office/drawing/2014/main" id="{33146AC7-354B-43D7-AE79-3DB4B7A1BA8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09748B83-4A50-4304-92D0-FF3BED7C4300}"/>
              </a:ext>
            </a:extLst>
          </p:cNvPr>
          <p:cNvSpPr/>
          <p:nvPr/>
        </p:nvSpPr>
        <p:spPr>
          <a:xfrm>
            <a:off x="6705600" y="4412156"/>
            <a:ext cx="1295400" cy="271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1C1925D-729C-48E0-BC81-27D5D1715C1B}"/>
              </a:ext>
            </a:extLst>
          </p:cNvPr>
          <p:cNvSpPr/>
          <p:nvPr/>
        </p:nvSpPr>
        <p:spPr>
          <a:xfrm>
            <a:off x="3124200" y="4725314"/>
            <a:ext cx="1295400" cy="271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197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18" name="TextBox 17">
            <a:extLst>
              <a:ext uri="{FF2B5EF4-FFF2-40B4-BE49-F238E27FC236}">
                <a16:creationId xmlns:a16="http://schemas.microsoft.com/office/drawing/2014/main" id="{814E0E6C-766E-4F26-B3EB-41ECD4945493}"/>
              </a:ext>
            </a:extLst>
          </p:cNvPr>
          <p:cNvSpPr txBox="1"/>
          <p:nvPr/>
        </p:nvSpPr>
        <p:spPr>
          <a:xfrm>
            <a:off x="353767" y="3269639"/>
            <a:ext cx="8401279" cy="1754326"/>
          </a:xfrm>
          <a:prstGeom prst="rect">
            <a:avLst/>
          </a:prstGeom>
          <a:noFill/>
        </p:spPr>
        <p:txBody>
          <a:bodyPr wrap="square" rtlCol="0">
            <a:spAutoFit/>
          </a:bodyPr>
          <a:lstStyle/>
          <a:p>
            <a:r>
              <a:rPr lang="en-US" dirty="0">
                <a:solidFill>
                  <a:schemeClr val="bg1">
                    <a:lumMod val="75000"/>
                  </a:schemeClr>
                </a:solidFill>
              </a:rPr>
              <a:t>The rest of the anterior-uveitis classification tree concerns nongranulomatous dz. The first branch-point divides the etiologies into those that produce </a:t>
            </a:r>
            <a:r>
              <a:rPr lang="en-US" b="1" dirty="0">
                <a:solidFill>
                  <a:schemeClr val="bg1">
                    <a:lumMod val="75000"/>
                  </a:schemeClr>
                </a:solidFill>
              </a:rPr>
              <a:t>acute </a:t>
            </a:r>
            <a:r>
              <a:rPr lang="en-US" b="1" dirty="0" err="1">
                <a:solidFill>
                  <a:schemeClr val="bg1">
                    <a:lumMod val="75000"/>
                  </a:schemeClr>
                </a:solidFill>
              </a:rPr>
              <a:t>dz</a:t>
            </a:r>
            <a:r>
              <a:rPr lang="en-US" dirty="0">
                <a:solidFill>
                  <a:schemeClr val="bg1">
                    <a:lumMod val="75000"/>
                  </a:schemeClr>
                </a:solidFill>
              </a:rPr>
              <a:t> vs those producing </a:t>
            </a:r>
            <a:r>
              <a:rPr lang="en-US" b="1" dirty="0">
                <a:solidFill>
                  <a:schemeClr val="bg1">
                    <a:lumMod val="75000"/>
                  </a:schemeClr>
                </a:solidFill>
              </a:rPr>
              <a:t>chronic dz</a:t>
            </a:r>
            <a:r>
              <a:rPr lang="en-US" dirty="0">
                <a:solidFill>
                  <a:schemeClr val="bg1">
                    <a:lumMod val="75000"/>
                  </a:schemeClr>
                </a:solidFill>
              </a:rPr>
              <a:t>. </a:t>
            </a:r>
          </a:p>
          <a:p>
            <a:endParaRPr lang="en-US" sz="1800" dirty="0"/>
          </a:p>
          <a:p>
            <a:r>
              <a:rPr lang="en-US" sz="1800" dirty="0"/>
              <a:t>Finally, the acute </a:t>
            </a:r>
            <a:r>
              <a:rPr lang="en-US" sz="1800" dirty="0" err="1"/>
              <a:t>uveitides</a:t>
            </a:r>
            <a:r>
              <a:rPr lang="en-US" sz="1800" dirty="0"/>
              <a:t> are divided into those that present  </a:t>
            </a:r>
            <a:r>
              <a:rPr lang="en-US" sz="1800" b="1" dirty="0"/>
              <a:t>unilaterally</a:t>
            </a:r>
            <a:r>
              <a:rPr lang="en-US" sz="1800" dirty="0"/>
              <a:t>  vs those that tend to present  </a:t>
            </a:r>
            <a:r>
              <a:rPr lang="en-US" sz="1800" b="1" dirty="0"/>
              <a:t>bilaterally </a:t>
            </a:r>
            <a:r>
              <a:rPr lang="en-US" sz="1800" dirty="0"/>
              <a:t>.</a:t>
            </a:r>
          </a:p>
        </p:txBody>
      </p:sp>
      <p:sp>
        <p:nvSpPr>
          <p:cNvPr id="20" name="Rectangle 3">
            <a:extLst>
              <a:ext uri="{FF2B5EF4-FFF2-40B4-BE49-F238E27FC236}">
                <a16:creationId xmlns:a16="http://schemas.microsoft.com/office/drawing/2014/main" id="{33146AC7-354B-43D7-AE79-3DB4B7A1BA8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0607195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5860D237-D356-4D0A-A138-A236E0258FA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Rectangle 2">
            <a:extLst>
              <a:ext uri="{FF2B5EF4-FFF2-40B4-BE49-F238E27FC236}">
                <a16:creationId xmlns:a16="http://schemas.microsoft.com/office/drawing/2014/main" id="{1A0CC4B5-69DE-4B97-A1F5-C250AE9A3642}"/>
              </a:ext>
            </a:extLst>
          </p:cNvPr>
          <p:cNvSpPr/>
          <p:nvPr/>
        </p:nvSpPr>
        <p:spPr>
          <a:xfrm>
            <a:off x="457200" y="228600"/>
            <a:ext cx="7543800" cy="2895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18" name="TextBox 17">
            <a:extLst>
              <a:ext uri="{FF2B5EF4-FFF2-40B4-BE49-F238E27FC236}">
                <a16:creationId xmlns:a16="http://schemas.microsoft.com/office/drawing/2014/main" id="{814E0E6C-766E-4F26-B3EB-41ECD4945493}"/>
              </a:ext>
            </a:extLst>
          </p:cNvPr>
          <p:cNvSpPr txBox="1"/>
          <p:nvPr/>
        </p:nvSpPr>
        <p:spPr>
          <a:xfrm>
            <a:off x="353767" y="3269639"/>
            <a:ext cx="8401279" cy="1754326"/>
          </a:xfrm>
          <a:prstGeom prst="rect">
            <a:avLst/>
          </a:prstGeom>
          <a:noFill/>
        </p:spPr>
        <p:txBody>
          <a:bodyPr wrap="square" rtlCol="0">
            <a:spAutoFit/>
          </a:bodyPr>
          <a:lstStyle/>
          <a:p>
            <a:r>
              <a:rPr lang="en-US" dirty="0">
                <a:solidFill>
                  <a:schemeClr val="bg1">
                    <a:lumMod val="75000"/>
                  </a:schemeClr>
                </a:solidFill>
              </a:rPr>
              <a:t>The rest of the anterior-uveitis classification tree concerns nongranulomatous dz. The first branch-point divides the etiologies into those that produce </a:t>
            </a:r>
            <a:r>
              <a:rPr lang="en-US" b="1" dirty="0">
                <a:solidFill>
                  <a:schemeClr val="bg1">
                    <a:lumMod val="75000"/>
                  </a:schemeClr>
                </a:solidFill>
              </a:rPr>
              <a:t>acute </a:t>
            </a:r>
            <a:r>
              <a:rPr lang="en-US" b="1" dirty="0" err="1">
                <a:solidFill>
                  <a:schemeClr val="bg1">
                    <a:lumMod val="75000"/>
                  </a:schemeClr>
                </a:solidFill>
              </a:rPr>
              <a:t>dz</a:t>
            </a:r>
            <a:r>
              <a:rPr lang="en-US" dirty="0">
                <a:solidFill>
                  <a:schemeClr val="bg1">
                    <a:lumMod val="75000"/>
                  </a:schemeClr>
                </a:solidFill>
              </a:rPr>
              <a:t> vs those producing </a:t>
            </a:r>
            <a:r>
              <a:rPr lang="en-US" b="1" dirty="0">
                <a:solidFill>
                  <a:schemeClr val="bg1">
                    <a:lumMod val="75000"/>
                  </a:schemeClr>
                </a:solidFill>
              </a:rPr>
              <a:t>chronic dz</a:t>
            </a:r>
            <a:r>
              <a:rPr lang="en-US" dirty="0">
                <a:solidFill>
                  <a:schemeClr val="bg1">
                    <a:lumMod val="75000"/>
                  </a:schemeClr>
                </a:solidFill>
              </a:rPr>
              <a:t>. </a:t>
            </a:r>
          </a:p>
          <a:p>
            <a:endParaRPr lang="en-US" sz="1800" dirty="0">
              <a:solidFill>
                <a:schemeClr val="bg1">
                  <a:lumMod val="75000"/>
                </a:schemeClr>
              </a:solidFill>
            </a:endParaRPr>
          </a:p>
          <a:p>
            <a:r>
              <a:rPr lang="en-US" sz="1800" dirty="0">
                <a:solidFill>
                  <a:schemeClr val="bg1">
                    <a:lumMod val="75000"/>
                  </a:schemeClr>
                </a:solidFill>
              </a:rPr>
              <a:t>Finally, the acute </a:t>
            </a:r>
            <a:r>
              <a:rPr lang="en-US" sz="1800" dirty="0" err="1">
                <a:solidFill>
                  <a:schemeClr val="bg1">
                    <a:lumMod val="75000"/>
                  </a:schemeClr>
                </a:solidFill>
              </a:rPr>
              <a:t>uveitides</a:t>
            </a:r>
            <a:r>
              <a:rPr lang="en-US" sz="1800" dirty="0">
                <a:solidFill>
                  <a:schemeClr val="bg1">
                    <a:lumMod val="75000"/>
                  </a:schemeClr>
                </a:solidFill>
              </a:rPr>
              <a:t> are divided into those that present </a:t>
            </a:r>
            <a:r>
              <a:rPr lang="en-US" sz="1800" b="1" dirty="0">
                <a:solidFill>
                  <a:schemeClr val="bg1">
                    <a:lumMod val="75000"/>
                  </a:schemeClr>
                </a:solidFill>
              </a:rPr>
              <a:t>unilaterally</a:t>
            </a:r>
            <a:r>
              <a:rPr lang="en-US" sz="1800" dirty="0">
                <a:solidFill>
                  <a:schemeClr val="bg1">
                    <a:lumMod val="75000"/>
                  </a:schemeClr>
                </a:solidFill>
              </a:rPr>
              <a:t> vs those that tend to present </a:t>
            </a:r>
            <a:r>
              <a:rPr lang="en-US" sz="1800" b="1" dirty="0">
                <a:solidFill>
                  <a:schemeClr val="bg1">
                    <a:lumMod val="75000"/>
                  </a:schemeClr>
                </a:solidFill>
              </a:rPr>
              <a:t>bilaterally</a:t>
            </a:r>
            <a:r>
              <a:rPr lang="en-US" sz="1800" dirty="0">
                <a:solidFill>
                  <a:schemeClr val="bg1">
                    <a:lumMod val="75000"/>
                  </a:schemeClr>
                </a:solidFill>
              </a:rPr>
              <a:t>.</a:t>
            </a:r>
          </a:p>
        </p:txBody>
      </p:sp>
      <p:sp>
        <p:nvSpPr>
          <p:cNvPr id="20" name="TextBox 19">
            <a:extLst>
              <a:ext uri="{FF2B5EF4-FFF2-40B4-BE49-F238E27FC236}">
                <a16:creationId xmlns:a16="http://schemas.microsoft.com/office/drawing/2014/main" id="{2A7A5145-2A61-4E04-BB1D-33E2127021E6}"/>
              </a:ext>
            </a:extLst>
          </p:cNvPr>
          <p:cNvSpPr txBox="1"/>
          <p:nvPr/>
        </p:nvSpPr>
        <p:spPr>
          <a:xfrm>
            <a:off x="421617" y="3346991"/>
            <a:ext cx="7655585" cy="1015663"/>
          </a:xfrm>
          <a:prstGeom prst="rect">
            <a:avLst/>
          </a:prstGeom>
          <a:solidFill>
            <a:schemeClr val="accent5">
              <a:lumMod val="75000"/>
            </a:schemeClr>
          </a:solidFill>
        </p:spPr>
        <p:txBody>
          <a:bodyPr wrap="square" rtlCol="0">
            <a:spAutoFit/>
          </a:bodyPr>
          <a:lstStyle/>
          <a:p>
            <a:r>
              <a:rPr lang="en-US" sz="2000" i="1" dirty="0">
                <a:solidFill>
                  <a:srgbClr val="0000FF"/>
                </a:solidFill>
              </a:rPr>
              <a:t>Take a good look at this</a:t>
            </a:r>
            <a:r>
              <a:rPr lang="en-US" sz="2000" dirty="0">
                <a:solidFill>
                  <a:srgbClr val="0000FF"/>
                </a:solidFill>
              </a:rPr>
              <a:t>—it represents how you should think  about anterior </a:t>
            </a:r>
            <a:r>
              <a:rPr lang="en-US" sz="2000" dirty="0" err="1">
                <a:solidFill>
                  <a:srgbClr val="0000FF"/>
                </a:solidFill>
              </a:rPr>
              <a:t>uveitides</a:t>
            </a:r>
            <a:r>
              <a:rPr lang="en-US" sz="2000" dirty="0">
                <a:solidFill>
                  <a:srgbClr val="0000FF"/>
                </a:solidFill>
              </a:rPr>
              <a:t> encountered in the clinic or on the OKAP.  It wouldn’t be a bad idea to commit this to memory at this juncture.</a:t>
            </a:r>
          </a:p>
        </p:txBody>
      </p:sp>
    </p:spTree>
    <p:extLst>
      <p:ext uri="{BB962C8B-B14F-4D97-AF65-F5344CB8AC3E}">
        <p14:creationId xmlns:p14="http://schemas.microsoft.com/office/powerpoint/2010/main" val="28937315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29" name="TextBox 28">
            <a:extLst>
              <a:ext uri="{FF2B5EF4-FFF2-40B4-BE49-F238E27FC236}">
                <a16:creationId xmlns:a16="http://schemas.microsoft.com/office/drawing/2014/main" id="{48FC7C29-0860-46D7-A82E-421A054769FE}"/>
              </a:ext>
            </a:extLst>
          </p:cNvPr>
          <p:cNvSpPr txBox="1"/>
          <p:nvPr/>
        </p:nvSpPr>
        <p:spPr>
          <a:xfrm>
            <a:off x="3241827" y="3048002"/>
            <a:ext cx="1151277" cy="307777"/>
          </a:xfrm>
          <a:prstGeom prst="rect">
            <a:avLst/>
          </a:prstGeom>
          <a:noFill/>
        </p:spPr>
        <p:txBody>
          <a:bodyPr wrap="none" rtlCol="0">
            <a:spAutoFit/>
          </a:bodyPr>
          <a:lstStyle/>
          <a:p>
            <a:r>
              <a:rPr lang="en-US" sz="1400" dirty="0"/>
              <a:t>HLA-B27 </a:t>
            </a:r>
            <a:r>
              <a:rPr lang="en-US" sz="1400" dirty="0" err="1"/>
              <a:t>dz</a:t>
            </a:r>
            <a:endParaRPr lang="en-US" sz="1400" dirty="0"/>
          </a:p>
        </p:txBody>
      </p:sp>
      <p:sp>
        <p:nvSpPr>
          <p:cNvPr id="30" name="TextBox 29">
            <a:extLst>
              <a:ext uri="{FF2B5EF4-FFF2-40B4-BE49-F238E27FC236}">
                <a16:creationId xmlns:a16="http://schemas.microsoft.com/office/drawing/2014/main" id="{4D72087B-AAF9-4138-BC11-29FB22F80956}"/>
              </a:ext>
            </a:extLst>
          </p:cNvPr>
          <p:cNvSpPr txBox="1"/>
          <p:nvPr/>
        </p:nvSpPr>
        <p:spPr>
          <a:xfrm>
            <a:off x="3241827" y="3352802"/>
            <a:ext cx="1787669" cy="307777"/>
          </a:xfrm>
          <a:prstGeom prst="rect">
            <a:avLst/>
          </a:prstGeom>
          <a:noFill/>
        </p:spPr>
        <p:txBody>
          <a:bodyPr wrap="none" rtlCol="0">
            <a:spAutoFit/>
          </a:bodyPr>
          <a:lstStyle/>
          <a:p>
            <a:r>
              <a:rPr lang="en-US" sz="1400" dirty="0"/>
              <a:t>Posner-</a:t>
            </a:r>
            <a:r>
              <a:rPr lang="en-US" sz="1400" dirty="0" err="1"/>
              <a:t>Schlossman</a:t>
            </a:r>
            <a:endParaRPr lang="en-US" sz="1400" dirty="0"/>
          </a:p>
        </p:txBody>
      </p:sp>
      <p:cxnSp>
        <p:nvCxnSpPr>
          <p:cNvPr id="31" name="Straight Connector 30">
            <a:extLst>
              <a:ext uri="{FF2B5EF4-FFF2-40B4-BE49-F238E27FC236}">
                <a16:creationId xmlns:a16="http://schemas.microsoft.com/office/drawing/2014/main" id="{AE7395C1-4BB2-486C-97FD-3A5FAC34AC14}"/>
              </a:ext>
            </a:extLst>
          </p:cNvPr>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890E20-65C2-4837-8851-69EA46B6EF11}"/>
              </a:ext>
            </a:extLst>
          </p:cNvPr>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E9EAA6-9A02-439D-878A-A5366BB02AC9}"/>
              </a:ext>
            </a:extLst>
          </p:cNvPr>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6750F4-D279-49DA-9DEF-E6DFDB052303}"/>
              </a:ext>
            </a:extLst>
          </p:cNvPr>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0631BA-3DA1-468E-B3DE-85116A46A1DF}"/>
              </a:ext>
            </a:extLst>
          </p:cNvPr>
          <p:cNvSpPr txBox="1"/>
          <p:nvPr/>
        </p:nvSpPr>
        <p:spPr>
          <a:xfrm>
            <a:off x="3228512" y="3962400"/>
            <a:ext cx="792205" cy="307777"/>
          </a:xfrm>
          <a:prstGeom prst="rect">
            <a:avLst/>
          </a:prstGeom>
          <a:noFill/>
        </p:spPr>
        <p:txBody>
          <a:bodyPr wrap="none" rtlCol="0">
            <a:spAutoFit/>
          </a:bodyPr>
          <a:lstStyle/>
          <a:p>
            <a:r>
              <a:rPr lang="en-US" sz="1400" dirty="0" err="1"/>
              <a:t>Sarcoid</a:t>
            </a:r>
            <a:endParaRPr lang="en-US" sz="1400" dirty="0"/>
          </a:p>
        </p:txBody>
      </p:sp>
      <p:cxnSp>
        <p:nvCxnSpPr>
          <p:cNvPr id="38" name="Straight Connector 37">
            <a:extLst>
              <a:ext uri="{FF2B5EF4-FFF2-40B4-BE49-F238E27FC236}">
                <a16:creationId xmlns:a16="http://schemas.microsoft.com/office/drawing/2014/main" id="{428D0184-6CCD-4838-90B8-9C703243D949}"/>
              </a:ext>
            </a:extLst>
          </p:cNvPr>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8211DC3-E91C-4176-AE59-F119A9994BCE}"/>
              </a:ext>
            </a:extLst>
          </p:cNvPr>
          <p:cNvSpPr txBox="1"/>
          <p:nvPr/>
        </p:nvSpPr>
        <p:spPr>
          <a:xfrm>
            <a:off x="3200402" y="4267200"/>
            <a:ext cx="803425" cy="307777"/>
          </a:xfrm>
          <a:prstGeom prst="rect">
            <a:avLst/>
          </a:prstGeom>
          <a:noFill/>
        </p:spPr>
        <p:txBody>
          <a:bodyPr wrap="none" rtlCol="0">
            <a:spAutoFit/>
          </a:bodyPr>
          <a:lstStyle/>
          <a:p>
            <a:r>
              <a:rPr lang="en-US" sz="1400" dirty="0"/>
              <a:t>Syphilis</a:t>
            </a:r>
          </a:p>
        </p:txBody>
      </p:sp>
      <p:cxnSp>
        <p:nvCxnSpPr>
          <p:cNvPr id="40" name="Straight Connector 39">
            <a:extLst>
              <a:ext uri="{FF2B5EF4-FFF2-40B4-BE49-F238E27FC236}">
                <a16:creationId xmlns:a16="http://schemas.microsoft.com/office/drawing/2014/main" id="{E07EE8A7-FD5D-4B08-B1FA-AD15EF132AA8}"/>
              </a:ext>
            </a:extLst>
          </p:cNvPr>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A567CD7-0174-4ED8-A1E0-4690EFF40150}"/>
              </a:ext>
            </a:extLst>
          </p:cNvPr>
          <p:cNvSpPr txBox="1"/>
          <p:nvPr/>
        </p:nvSpPr>
        <p:spPr>
          <a:xfrm>
            <a:off x="3228512" y="3657600"/>
            <a:ext cx="954107" cy="307777"/>
          </a:xfrm>
          <a:prstGeom prst="rect">
            <a:avLst/>
          </a:prstGeom>
          <a:noFill/>
        </p:spPr>
        <p:txBody>
          <a:bodyPr wrap="none" rtlCol="0">
            <a:spAutoFit/>
          </a:bodyPr>
          <a:lstStyle/>
          <a:p>
            <a:r>
              <a:rPr lang="en-US" sz="1400" dirty="0"/>
              <a:t>HSV/VZV</a:t>
            </a:r>
          </a:p>
        </p:txBody>
      </p:sp>
      <p:cxnSp>
        <p:nvCxnSpPr>
          <p:cNvPr id="42" name="Straight Connector 41">
            <a:extLst>
              <a:ext uri="{FF2B5EF4-FFF2-40B4-BE49-F238E27FC236}">
                <a16:creationId xmlns:a16="http://schemas.microsoft.com/office/drawing/2014/main" id="{70D4ED3E-11F3-474A-BA32-2CBF51B32167}"/>
              </a:ext>
            </a:extLst>
          </p:cNvPr>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6C5BE0-E618-4D7A-B725-A082295428E9}"/>
              </a:ext>
            </a:extLst>
          </p:cNvPr>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3A5E743-1FE2-4749-A9F9-A7FF0ABB6689}"/>
              </a:ext>
            </a:extLst>
          </p:cNvPr>
          <p:cNvSpPr txBox="1"/>
          <p:nvPr/>
        </p:nvSpPr>
        <p:spPr>
          <a:xfrm>
            <a:off x="3200400" y="4569025"/>
            <a:ext cx="413896" cy="307777"/>
          </a:xfrm>
          <a:prstGeom prst="rect">
            <a:avLst/>
          </a:prstGeom>
          <a:noFill/>
        </p:spPr>
        <p:txBody>
          <a:bodyPr wrap="none" rtlCol="0">
            <a:spAutoFit/>
          </a:bodyPr>
          <a:lstStyle/>
          <a:p>
            <a:r>
              <a:rPr lang="en-US" sz="1400" dirty="0"/>
              <a:t>TB</a:t>
            </a:r>
          </a:p>
        </p:txBody>
      </p:sp>
      <p:sp>
        <p:nvSpPr>
          <p:cNvPr id="45" name="TextBox 44">
            <a:extLst>
              <a:ext uri="{FF2B5EF4-FFF2-40B4-BE49-F238E27FC236}">
                <a16:creationId xmlns:a16="http://schemas.microsoft.com/office/drawing/2014/main" id="{60C692B4-9DCF-48B5-A56A-63A311987346}"/>
              </a:ext>
            </a:extLst>
          </p:cNvPr>
          <p:cNvSpPr txBox="1"/>
          <p:nvPr/>
        </p:nvSpPr>
        <p:spPr>
          <a:xfrm>
            <a:off x="5527825" y="3045025"/>
            <a:ext cx="603050" cy="307777"/>
          </a:xfrm>
          <a:prstGeom prst="rect">
            <a:avLst/>
          </a:prstGeom>
          <a:noFill/>
        </p:spPr>
        <p:txBody>
          <a:bodyPr wrap="none" rtlCol="0">
            <a:spAutoFit/>
          </a:bodyPr>
          <a:lstStyle/>
          <a:p>
            <a:r>
              <a:rPr lang="en-US" sz="1400" dirty="0"/>
              <a:t>TINU</a:t>
            </a:r>
          </a:p>
        </p:txBody>
      </p:sp>
      <p:sp>
        <p:nvSpPr>
          <p:cNvPr id="46" name="TextBox 45">
            <a:extLst>
              <a:ext uri="{FF2B5EF4-FFF2-40B4-BE49-F238E27FC236}">
                <a16:creationId xmlns:a16="http://schemas.microsoft.com/office/drawing/2014/main" id="{3A33ACA9-27B1-4010-8380-F608908BDFC0}"/>
              </a:ext>
            </a:extLst>
          </p:cNvPr>
          <p:cNvSpPr txBox="1"/>
          <p:nvPr/>
        </p:nvSpPr>
        <p:spPr>
          <a:xfrm>
            <a:off x="5494929" y="3959425"/>
            <a:ext cx="1239442" cy="307777"/>
          </a:xfrm>
          <a:prstGeom prst="rect">
            <a:avLst/>
          </a:prstGeom>
          <a:noFill/>
        </p:spPr>
        <p:txBody>
          <a:bodyPr wrap="none" rtlCol="0">
            <a:spAutoFit/>
          </a:bodyPr>
          <a:lstStyle/>
          <a:p>
            <a:r>
              <a:rPr lang="en-US" sz="1400" dirty="0"/>
              <a:t>Leptospirosis</a:t>
            </a:r>
          </a:p>
        </p:txBody>
      </p:sp>
      <p:sp>
        <p:nvSpPr>
          <p:cNvPr id="47" name="TextBox 46">
            <a:extLst>
              <a:ext uri="{FF2B5EF4-FFF2-40B4-BE49-F238E27FC236}">
                <a16:creationId xmlns:a16="http://schemas.microsoft.com/office/drawing/2014/main" id="{2CF03F36-8246-4CC8-A404-A72487A059FE}"/>
              </a:ext>
            </a:extLst>
          </p:cNvPr>
          <p:cNvSpPr txBox="1"/>
          <p:nvPr/>
        </p:nvSpPr>
        <p:spPr>
          <a:xfrm>
            <a:off x="5527826" y="3349825"/>
            <a:ext cx="742511" cy="307777"/>
          </a:xfrm>
          <a:prstGeom prst="rect">
            <a:avLst/>
          </a:prstGeom>
          <a:noFill/>
        </p:spPr>
        <p:txBody>
          <a:bodyPr wrap="none" rtlCol="0">
            <a:spAutoFit/>
          </a:bodyPr>
          <a:lstStyle/>
          <a:p>
            <a:r>
              <a:rPr lang="en-US" sz="1400" dirty="0" err="1"/>
              <a:t>Behçet</a:t>
            </a:r>
            <a:endParaRPr lang="en-US" sz="1400" dirty="0"/>
          </a:p>
        </p:txBody>
      </p:sp>
      <p:sp>
        <p:nvSpPr>
          <p:cNvPr id="48" name="TextBox 47">
            <a:extLst>
              <a:ext uri="{FF2B5EF4-FFF2-40B4-BE49-F238E27FC236}">
                <a16:creationId xmlns:a16="http://schemas.microsoft.com/office/drawing/2014/main" id="{66ECD398-A408-4C3F-8BB8-85B5CD0F031E}"/>
              </a:ext>
            </a:extLst>
          </p:cNvPr>
          <p:cNvSpPr txBox="1"/>
          <p:nvPr/>
        </p:nvSpPr>
        <p:spPr>
          <a:xfrm>
            <a:off x="5527827" y="3654625"/>
            <a:ext cx="870751" cy="307777"/>
          </a:xfrm>
          <a:prstGeom prst="rect">
            <a:avLst/>
          </a:prstGeom>
          <a:noFill/>
        </p:spPr>
        <p:txBody>
          <a:bodyPr wrap="none" rtlCol="0">
            <a:spAutoFit/>
          </a:bodyPr>
          <a:lstStyle/>
          <a:p>
            <a:r>
              <a:rPr lang="en-US" sz="1400" dirty="0"/>
              <a:t>Drug </a:t>
            </a:r>
            <a:r>
              <a:rPr lang="en-US" sz="1400" dirty="0" err="1"/>
              <a:t>rxn</a:t>
            </a:r>
            <a:endParaRPr lang="en-US" sz="1400" dirty="0"/>
          </a:p>
        </p:txBody>
      </p:sp>
      <p:cxnSp>
        <p:nvCxnSpPr>
          <p:cNvPr id="49" name="Straight Connector 48">
            <a:extLst>
              <a:ext uri="{FF2B5EF4-FFF2-40B4-BE49-F238E27FC236}">
                <a16:creationId xmlns:a16="http://schemas.microsoft.com/office/drawing/2014/main" id="{8E2B4F0D-7CED-4B9C-A881-23145BD68E9A}"/>
              </a:ext>
            </a:extLst>
          </p:cNvPr>
          <p:cNvCxnSpPr/>
          <p:nvPr/>
        </p:nvCxnSpPr>
        <p:spPr>
          <a:xfrm>
            <a:off x="5410200" y="31989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8033EF-18E3-41F9-AB7E-9C15846ED35E}"/>
              </a:ext>
            </a:extLst>
          </p:cNvPr>
          <p:cNvCxnSpPr/>
          <p:nvPr/>
        </p:nvCxnSpPr>
        <p:spPr>
          <a:xfrm>
            <a:off x="5410200" y="474773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D9784B-4E7E-442D-B49E-FC267D986B8E}"/>
              </a:ext>
            </a:extLst>
          </p:cNvPr>
          <p:cNvCxnSpPr/>
          <p:nvPr/>
        </p:nvCxnSpPr>
        <p:spPr>
          <a:xfrm>
            <a:off x="5410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3BA496-43C4-4316-8A15-22249A336725}"/>
              </a:ext>
            </a:extLst>
          </p:cNvPr>
          <p:cNvCxnSpPr/>
          <p:nvPr/>
        </p:nvCxnSpPr>
        <p:spPr>
          <a:xfrm>
            <a:off x="5410200" y="41118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6E906A-EFF9-419D-A35A-E2363834636F}"/>
              </a:ext>
            </a:extLst>
          </p:cNvPr>
          <p:cNvCxnSpPr/>
          <p:nvPr/>
        </p:nvCxnSpPr>
        <p:spPr>
          <a:xfrm>
            <a:off x="5410200" y="3807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19704E-A86B-414B-B8B7-13E56C4C1ECF}"/>
              </a:ext>
            </a:extLst>
          </p:cNvPr>
          <p:cNvCxnSpPr/>
          <p:nvPr/>
        </p:nvCxnSpPr>
        <p:spPr>
          <a:xfrm>
            <a:off x="5410200" y="3502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983CC7F-A241-43DE-A7F1-6E4FAEC520B6}"/>
              </a:ext>
            </a:extLst>
          </p:cNvPr>
          <p:cNvSpPr txBox="1"/>
          <p:nvPr/>
        </p:nvSpPr>
        <p:spPr>
          <a:xfrm>
            <a:off x="5486402" y="4876800"/>
            <a:ext cx="803425" cy="307777"/>
          </a:xfrm>
          <a:prstGeom prst="rect">
            <a:avLst/>
          </a:prstGeom>
          <a:noFill/>
        </p:spPr>
        <p:txBody>
          <a:bodyPr wrap="none" rtlCol="0">
            <a:spAutoFit/>
          </a:bodyPr>
          <a:lstStyle/>
          <a:p>
            <a:r>
              <a:rPr lang="en-US" sz="1400" dirty="0"/>
              <a:t>Syphilis</a:t>
            </a:r>
          </a:p>
        </p:txBody>
      </p:sp>
      <p:sp>
        <p:nvSpPr>
          <p:cNvPr id="56" name="TextBox 55">
            <a:extLst>
              <a:ext uri="{FF2B5EF4-FFF2-40B4-BE49-F238E27FC236}">
                <a16:creationId xmlns:a16="http://schemas.microsoft.com/office/drawing/2014/main" id="{CDA67B26-2F9B-4882-8B03-82C7C015563D}"/>
              </a:ext>
            </a:extLst>
          </p:cNvPr>
          <p:cNvSpPr txBox="1"/>
          <p:nvPr/>
        </p:nvSpPr>
        <p:spPr>
          <a:xfrm>
            <a:off x="5514512" y="4572000"/>
            <a:ext cx="792205" cy="307777"/>
          </a:xfrm>
          <a:prstGeom prst="rect">
            <a:avLst/>
          </a:prstGeom>
          <a:noFill/>
        </p:spPr>
        <p:txBody>
          <a:bodyPr wrap="none" rtlCol="0">
            <a:spAutoFit/>
          </a:bodyPr>
          <a:lstStyle/>
          <a:p>
            <a:r>
              <a:rPr lang="en-US" sz="1400" dirty="0" err="1"/>
              <a:t>Sarcoid</a:t>
            </a:r>
            <a:endParaRPr lang="en-US" sz="1400" dirty="0"/>
          </a:p>
        </p:txBody>
      </p:sp>
      <p:cxnSp>
        <p:nvCxnSpPr>
          <p:cNvPr id="57" name="Straight Connector 56">
            <a:extLst>
              <a:ext uri="{FF2B5EF4-FFF2-40B4-BE49-F238E27FC236}">
                <a16:creationId xmlns:a16="http://schemas.microsoft.com/office/drawing/2014/main" id="{10FF4AD9-EF52-44CF-8F97-38E80529BAFB}"/>
              </a:ext>
            </a:extLst>
          </p:cNvPr>
          <p:cNvCxnSpPr/>
          <p:nvPr/>
        </p:nvCxnSpPr>
        <p:spPr>
          <a:xfrm>
            <a:off x="5410200" y="5023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439736E-29AC-4FA4-9E81-557C0C1FA374}"/>
              </a:ext>
            </a:extLst>
          </p:cNvPr>
          <p:cNvSpPr txBox="1"/>
          <p:nvPr/>
        </p:nvSpPr>
        <p:spPr>
          <a:xfrm>
            <a:off x="5486400" y="4267200"/>
            <a:ext cx="761234" cy="307777"/>
          </a:xfrm>
          <a:prstGeom prst="rect">
            <a:avLst/>
          </a:prstGeom>
          <a:noFill/>
        </p:spPr>
        <p:txBody>
          <a:bodyPr wrap="none" rtlCol="0">
            <a:spAutoFit/>
          </a:bodyPr>
          <a:lstStyle/>
          <a:p>
            <a:r>
              <a:rPr lang="en-US" sz="1400" dirty="0"/>
              <a:t>IBD/PA</a:t>
            </a:r>
          </a:p>
        </p:txBody>
      </p:sp>
      <p:cxnSp>
        <p:nvCxnSpPr>
          <p:cNvPr id="59" name="Straight Connector 58">
            <a:extLst>
              <a:ext uri="{FF2B5EF4-FFF2-40B4-BE49-F238E27FC236}">
                <a16:creationId xmlns:a16="http://schemas.microsoft.com/office/drawing/2014/main" id="{55339421-63E7-47B9-B68D-13EDCD44B7D8}"/>
              </a:ext>
            </a:extLst>
          </p:cNvPr>
          <p:cNvCxnSpPr/>
          <p:nvPr/>
        </p:nvCxnSpPr>
        <p:spPr>
          <a:xfrm flipV="1">
            <a:off x="5410200" y="3045023"/>
            <a:ext cx="0" cy="2309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85C629-1479-4121-8729-A3D91B65E44F}"/>
              </a:ext>
            </a:extLst>
          </p:cNvPr>
          <p:cNvCxnSpPr/>
          <p:nvPr/>
        </p:nvCxnSpPr>
        <p:spPr>
          <a:xfrm>
            <a:off x="5410200" y="535435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144BB03-BF81-493A-A78F-690B1BEB3BFC}"/>
              </a:ext>
            </a:extLst>
          </p:cNvPr>
          <p:cNvSpPr txBox="1"/>
          <p:nvPr/>
        </p:nvSpPr>
        <p:spPr>
          <a:xfrm>
            <a:off x="5486400" y="5178625"/>
            <a:ext cx="413896" cy="307777"/>
          </a:xfrm>
          <a:prstGeom prst="rect">
            <a:avLst/>
          </a:prstGeom>
          <a:noFill/>
        </p:spPr>
        <p:txBody>
          <a:bodyPr wrap="none" rtlCol="0">
            <a:spAutoFit/>
          </a:bodyPr>
          <a:lstStyle/>
          <a:p>
            <a:r>
              <a:rPr lang="en-US" sz="1400" dirty="0"/>
              <a:t>TB</a:t>
            </a:r>
          </a:p>
        </p:txBody>
      </p:sp>
      <p:sp>
        <p:nvSpPr>
          <p:cNvPr id="62" name="TextBox 61">
            <a:extLst>
              <a:ext uri="{FF2B5EF4-FFF2-40B4-BE49-F238E27FC236}">
                <a16:creationId xmlns:a16="http://schemas.microsoft.com/office/drawing/2014/main" id="{8EE675D8-6CC4-4A43-8749-5940A28C20A4}"/>
              </a:ext>
            </a:extLst>
          </p:cNvPr>
          <p:cNvSpPr txBox="1"/>
          <p:nvPr/>
        </p:nvSpPr>
        <p:spPr>
          <a:xfrm>
            <a:off x="7509023" y="2359225"/>
            <a:ext cx="391454" cy="307777"/>
          </a:xfrm>
          <a:prstGeom prst="rect">
            <a:avLst/>
          </a:prstGeom>
          <a:noFill/>
        </p:spPr>
        <p:txBody>
          <a:bodyPr wrap="none" rtlCol="0">
            <a:spAutoFit/>
          </a:bodyPr>
          <a:lstStyle/>
          <a:p>
            <a:r>
              <a:rPr lang="en-US" sz="1400" dirty="0"/>
              <a:t>JIA</a:t>
            </a:r>
          </a:p>
        </p:txBody>
      </p:sp>
      <p:sp>
        <p:nvSpPr>
          <p:cNvPr id="63" name="TextBox 62">
            <a:extLst>
              <a:ext uri="{FF2B5EF4-FFF2-40B4-BE49-F238E27FC236}">
                <a16:creationId xmlns:a16="http://schemas.microsoft.com/office/drawing/2014/main" id="{E049C505-0774-49E8-B927-EAD833254F89}"/>
              </a:ext>
            </a:extLst>
          </p:cNvPr>
          <p:cNvSpPr txBox="1"/>
          <p:nvPr/>
        </p:nvSpPr>
        <p:spPr>
          <a:xfrm>
            <a:off x="7509023" y="2664025"/>
            <a:ext cx="423514" cy="307777"/>
          </a:xfrm>
          <a:prstGeom prst="rect">
            <a:avLst/>
          </a:prstGeom>
          <a:noFill/>
        </p:spPr>
        <p:txBody>
          <a:bodyPr wrap="none" rtlCol="0">
            <a:spAutoFit/>
          </a:bodyPr>
          <a:lstStyle/>
          <a:p>
            <a:r>
              <a:rPr lang="en-US" sz="1400" dirty="0"/>
              <a:t>FHI</a:t>
            </a:r>
          </a:p>
        </p:txBody>
      </p:sp>
      <p:cxnSp>
        <p:nvCxnSpPr>
          <p:cNvPr id="64" name="Straight Connector 63">
            <a:extLst>
              <a:ext uri="{FF2B5EF4-FFF2-40B4-BE49-F238E27FC236}">
                <a16:creationId xmlns:a16="http://schemas.microsoft.com/office/drawing/2014/main" id="{9E8AF689-98F2-47D9-A23E-199B60310D02}"/>
              </a:ext>
            </a:extLst>
          </p:cNvPr>
          <p:cNvCxnSpPr/>
          <p:nvPr/>
        </p:nvCxnSpPr>
        <p:spPr>
          <a:xfrm>
            <a:off x="7391400" y="25131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94E9FF-E204-4FF8-A145-4C4C61E3DE5E}"/>
              </a:ext>
            </a:extLst>
          </p:cNvPr>
          <p:cNvCxnSpPr/>
          <p:nvPr/>
        </p:nvCxnSpPr>
        <p:spPr>
          <a:xfrm>
            <a:off x="7391400" y="3426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3F6CB1F-51EB-472A-8AAD-C8D43517F06E}"/>
              </a:ext>
            </a:extLst>
          </p:cNvPr>
          <p:cNvCxnSpPr/>
          <p:nvPr/>
        </p:nvCxnSpPr>
        <p:spPr>
          <a:xfrm>
            <a:off x="7391400" y="3121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43D085-C10D-4A13-BA15-426006966E4B}"/>
              </a:ext>
            </a:extLst>
          </p:cNvPr>
          <p:cNvCxnSpPr/>
          <p:nvPr/>
        </p:nvCxnSpPr>
        <p:spPr>
          <a:xfrm>
            <a:off x="7391400" y="2816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E423CBF-45F8-4400-90E0-ED392F58BF0E}"/>
              </a:ext>
            </a:extLst>
          </p:cNvPr>
          <p:cNvSpPr txBox="1"/>
          <p:nvPr/>
        </p:nvSpPr>
        <p:spPr>
          <a:xfrm>
            <a:off x="7467600" y="3575448"/>
            <a:ext cx="730713" cy="307777"/>
          </a:xfrm>
          <a:prstGeom prst="rect">
            <a:avLst/>
          </a:prstGeom>
          <a:noFill/>
        </p:spPr>
        <p:txBody>
          <a:bodyPr wrap="none" rtlCol="0">
            <a:spAutoFit/>
          </a:bodyPr>
          <a:lstStyle/>
          <a:p>
            <a:r>
              <a:rPr lang="en-US" sz="1400" dirty="0"/>
              <a:t>Syphilis</a:t>
            </a:r>
          </a:p>
        </p:txBody>
      </p:sp>
      <p:sp>
        <p:nvSpPr>
          <p:cNvPr id="69" name="TextBox 68">
            <a:extLst>
              <a:ext uri="{FF2B5EF4-FFF2-40B4-BE49-F238E27FC236}">
                <a16:creationId xmlns:a16="http://schemas.microsoft.com/office/drawing/2014/main" id="{389FA5F5-6266-46C3-8D72-00A933E063EE}"/>
              </a:ext>
            </a:extLst>
          </p:cNvPr>
          <p:cNvSpPr txBox="1"/>
          <p:nvPr/>
        </p:nvSpPr>
        <p:spPr>
          <a:xfrm>
            <a:off x="7495710" y="3276602"/>
            <a:ext cx="717569" cy="307777"/>
          </a:xfrm>
          <a:prstGeom prst="rect">
            <a:avLst/>
          </a:prstGeom>
          <a:noFill/>
        </p:spPr>
        <p:txBody>
          <a:bodyPr wrap="none" rtlCol="0">
            <a:spAutoFit/>
          </a:bodyPr>
          <a:lstStyle/>
          <a:p>
            <a:r>
              <a:rPr lang="en-US" sz="1400" dirty="0" err="1"/>
              <a:t>Sarcoid</a:t>
            </a:r>
            <a:endParaRPr lang="en-US" sz="1400" dirty="0"/>
          </a:p>
        </p:txBody>
      </p:sp>
      <p:cxnSp>
        <p:nvCxnSpPr>
          <p:cNvPr id="70" name="Straight Connector 69">
            <a:extLst>
              <a:ext uri="{FF2B5EF4-FFF2-40B4-BE49-F238E27FC236}">
                <a16:creationId xmlns:a16="http://schemas.microsoft.com/office/drawing/2014/main" id="{D2D94CC4-E096-4752-BA4A-CB6B39D939B0}"/>
              </a:ext>
            </a:extLst>
          </p:cNvPr>
          <p:cNvCxnSpPr/>
          <p:nvPr/>
        </p:nvCxnSpPr>
        <p:spPr>
          <a:xfrm>
            <a:off x="73914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7BC351-825D-440A-A7C3-B3DF0FDC26EA}"/>
              </a:ext>
            </a:extLst>
          </p:cNvPr>
          <p:cNvCxnSpPr/>
          <p:nvPr/>
        </p:nvCxnSpPr>
        <p:spPr>
          <a:xfrm flipV="1">
            <a:off x="7391400" y="2359226"/>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D526005-9F09-4402-A756-477CEB18C8E1}"/>
              </a:ext>
            </a:extLst>
          </p:cNvPr>
          <p:cNvSpPr txBox="1"/>
          <p:nvPr/>
        </p:nvSpPr>
        <p:spPr>
          <a:xfrm>
            <a:off x="7509023" y="2971802"/>
            <a:ext cx="690830" cy="307777"/>
          </a:xfrm>
          <a:prstGeom prst="rect">
            <a:avLst/>
          </a:prstGeom>
          <a:noFill/>
        </p:spPr>
        <p:txBody>
          <a:bodyPr wrap="none" rtlCol="0">
            <a:spAutoFit/>
          </a:bodyPr>
          <a:lstStyle/>
          <a:p>
            <a:r>
              <a:rPr lang="en-US" sz="1400" dirty="0"/>
              <a:t>IBD/PA</a:t>
            </a:r>
            <a:endParaRPr lang="en-US" sz="1400" b="1" i="1" dirty="0"/>
          </a:p>
        </p:txBody>
      </p:sp>
      <p:cxnSp>
        <p:nvCxnSpPr>
          <p:cNvPr id="73" name="Straight Connector 72">
            <a:extLst>
              <a:ext uri="{FF2B5EF4-FFF2-40B4-BE49-F238E27FC236}">
                <a16:creationId xmlns:a16="http://schemas.microsoft.com/office/drawing/2014/main" id="{14CB6161-84FF-434C-9440-0CB1C29792BC}"/>
              </a:ext>
            </a:extLst>
          </p:cNvPr>
          <p:cNvCxnSpPr/>
          <p:nvPr/>
        </p:nvCxnSpPr>
        <p:spPr>
          <a:xfrm>
            <a:off x="7391400" y="40326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F2C7BB5-ABEA-4AEC-9212-201322090D1F}"/>
              </a:ext>
            </a:extLst>
          </p:cNvPr>
          <p:cNvSpPr txBox="1"/>
          <p:nvPr/>
        </p:nvSpPr>
        <p:spPr>
          <a:xfrm>
            <a:off x="7495708" y="3883225"/>
            <a:ext cx="370614" cy="307777"/>
          </a:xfrm>
          <a:prstGeom prst="rect">
            <a:avLst/>
          </a:prstGeom>
          <a:noFill/>
        </p:spPr>
        <p:txBody>
          <a:bodyPr wrap="none" rtlCol="0">
            <a:spAutoFit/>
          </a:bodyPr>
          <a:lstStyle/>
          <a:p>
            <a:r>
              <a:rPr lang="en-US" sz="1400" dirty="0"/>
              <a:t>TB</a:t>
            </a:r>
          </a:p>
        </p:txBody>
      </p:sp>
      <p:sp>
        <p:nvSpPr>
          <p:cNvPr id="2" name="TextBox 1">
            <a:extLst>
              <a:ext uri="{FF2B5EF4-FFF2-40B4-BE49-F238E27FC236}">
                <a16:creationId xmlns:a16="http://schemas.microsoft.com/office/drawing/2014/main" id="{5D5A914D-9800-4581-99AE-E6F5C63A95FA}"/>
              </a:ext>
            </a:extLst>
          </p:cNvPr>
          <p:cNvSpPr txBox="1"/>
          <p:nvPr/>
        </p:nvSpPr>
        <p:spPr>
          <a:xfrm>
            <a:off x="668210" y="5653102"/>
            <a:ext cx="7772394" cy="923330"/>
          </a:xfrm>
          <a:prstGeom prst="rect">
            <a:avLst/>
          </a:prstGeom>
          <a:solidFill>
            <a:srgbClr val="33CCFF"/>
          </a:solidFill>
        </p:spPr>
        <p:txBody>
          <a:bodyPr wrap="square" rtlCol="0">
            <a:spAutoFit/>
          </a:bodyPr>
          <a:lstStyle/>
          <a:p>
            <a:r>
              <a:rPr lang="en-US" dirty="0">
                <a:solidFill>
                  <a:schemeClr val="bg1"/>
                </a:solidFill>
              </a:rPr>
              <a:t>Just as an FYI, these are the anterior </a:t>
            </a:r>
            <a:r>
              <a:rPr lang="en-US" dirty="0" err="1">
                <a:solidFill>
                  <a:schemeClr val="bg1"/>
                </a:solidFill>
              </a:rPr>
              <a:t>uveitides</a:t>
            </a:r>
            <a:r>
              <a:rPr lang="en-US" dirty="0">
                <a:solidFill>
                  <a:schemeClr val="bg1"/>
                </a:solidFill>
              </a:rPr>
              <a:t> that are covered in detail in the </a:t>
            </a:r>
            <a:r>
              <a:rPr lang="en-US" i="1" dirty="0">
                <a:solidFill>
                  <a:schemeClr val="bg1"/>
                </a:solidFill>
              </a:rPr>
              <a:t>Uveitis</a:t>
            </a:r>
            <a:r>
              <a:rPr lang="en-US" dirty="0">
                <a:solidFill>
                  <a:schemeClr val="bg1"/>
                </a:solidFill>
              </a:rPr>
              <a:t> book. </a:t>
            </a:r>
            <a:r>
              <a:rPr lang="en-US" b="1" dirty="0">
                <a:solidFill>
                  <a:srgbClr val="0000FF"/>
                </a:solidFill>
              </a:rPr>
              <a:t>Don’t</a:t>
            </a:r>
            <a:r>
              <a:rPr lang="en-US" i="1" dirty="0">
                <a:solidFill>
                  <a:srgbClr val="0000FF"/>
                </a:solidFill>
              </a:rPr>
              <a:t> try to memorize all this now! </a:t>
            </a:r>
            <a:r>
              <a:rPr lang="en-US" dirty="0">
                <a:solidFill>
                  <a:schemeClr val="bg1"/>
                </a:solidFill>
              </a:rPr>
              <a:t>(They will stick better if you learn them in their naturally-occurring groupings.)</a:t>
            </a:r>
          </a:p>
        </p:txBody>
      </p:sp>
      <p:sp>
        <p:nvSpPr>
          <p:cNvPr id="75" name="TextBox 74">
            <a:extLst>
              <a:ext uri="{FF2B5EF4-FFF2-40B4-BE49-F238E27FC236}">
                <a16:creationId xmlns:a16="http://schemas.microsoft.com/office/drawing/2014/main" id="{D42AB866-DEED-465E-9B87-1AF17E049C31}"/>
              </a:ext>
            </a:extLst>
          </p:cNvPr>
          <p:cNvSpPr txBox="1"/>
          <p:nvPr/>
        </p:nvSpPr>
        <p:spPr>
          <a:xfrm>
            <a:off x="824888" y="2441381"/>
            <a:ext cx="580608" cy="323165"/>
          </a:xfrm>
          <a:prstGeom prst="rect">
            <a:avLst/>
          </a:prstGeom>
          <a:noFill/>
        </p:spPr>
        <p:txBody>
          <a:bodyPr wrap="none" rtlCol="0">
            <a:spAutoFit/>
          </a:bodyPr>
          <a:lstStyle/>
          <a:p>
            <a:r>
              <a:rPr lang="en-US" sz="1500" dirty="0">
                <a:latin typeface="Arial" panose="020B0604020202020204" pitchFamily="34" charset="0"/>
              </a:rPr>
              <a:t>HSV</a:t>
            </a:r>
          </a:p>
        </p:txBody>
      </p:sp>
      <p:sp>
        <p:nvSpPr>
          <p:cNvPr id="76" name="TextBox 75">
            <a:extLst>
              <a:ext uri="{FF2B5EF4-FFF2-40B4-BE49-F238E27FC236}">
                <a16:creationId xmlns:a16="http://schemas.microsoft.com/office/drawing/2014/main" id="{F35B8D5E-B4D5-481C-999A-6CCE34B29032}"/>
              </a:ext>
            </a:extLst>
          </p:cNvPr>
          <p:cNvSpPr txBox="1"/>
          <p:nvPr/>
        </p:nvSpPr>
        <p:spPr>
          <a:xfrm>
            <a:off x="796779" y="2133604"/>
            <a:ext cx="849913" cy="323165"/>
          </a:xfrm>
          <a:prstGeom prst="rect">
            <a:avLst/>
          </a:prstGeom>
          <a:noFill/>
        </p:spPr>
        <p:txBody>
          <a:bodyPr wrap="none" rtlCol="0">
            <a:spAutoFit/>
          </a:bodyPr>
          <a:lstStyle/>
          <a:p>
            <a:r>
              <a:rPr lang="en-US" sz="1500" dirty="0">
                <a:latin typeface="Arial" panose="020B0604020202020204" pitchFamily="34" charset="0"/>
              </a:rPr>
              <a:t>Syphilis</a:t>
            </a:r>
          </a:p>
        </p:txBody>
      </p:sp>
      <p:cxnSp>
        <p:nvCxnSpPr>
          <p:cNvPr id="77" name="Straight Connector 76">
            <a:extLst>
              <a:ext uri="{FF2B5EF4-FFF2-40B4-BE49-F238E27FC236}">
                <a16:creationId xmlns:a16="http://schemas.microsoft.com/office/drawing/2014/main" id="{EF8695B7-5EE2-4957-B5C2-F4377978509E}"/>
              </a:ext>
            </a:extLst>
          </p:cNvPr>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829CBA0-AEE5-4D8D-9576-4ADB6DC79794}"/>
              </a:ext>
            </a:extLst>
          </p:cNvPr>
          <p:cNvCxnSpPr/>
          <p:nvPr/>
        </p:nvCxnSpPr>
        <p:spPr>
          <a:xfrm>
            <a:off x="609600" y="167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E900941-3535-427C-B7E7-52A0D36D56F4}"/>
              </a:ext>
            </a:extLst>
          </p:cNvPr>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7D3C868-443D-40B0-ABB4-C1C5EFEA1494}"/>
              </a:ext>
            </a:extLst>
          </p:cNvPr>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B765ADF-2D77-4EAD-A87B-8766571918D4}"/>
              </a:ext>
            </a:extLst>
          </p:cNvPr>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813B863-BC51-4D00-A688-576645E77352}"/>
              </a:ext>
            </a:extLst>
          </p:cNvPr>
          <p:cNvSpPr txBox="1"/>
          <p:nvPr/>
        </p:nvSpPr>
        <p:spPr>
          <a:xfrm>
            <a:off x="809888" y="1801508"/>
            <a:ext cx="838691" cy="323165"/>
          </a:xfrm>
          <a:prstGeom prst="rect">
            <a:avLst/>
          </a:prstGeom>
          <a:noFill/>
        </p:spPr>
        <p:txBody>
          <a:bodyPr wrap="none" rtlCol="0">
            <a:spAutoFit/>
          </a:bodyPr>
          <a:lstStyle/>
          <a:p>
            <a:r>
              <a:rPr lang="en-US" sz="1500" dirty="0" err="1">
                <a:latin typeface="Arial" panose="020B0604020202020204" pitchFamily="34" charset="0"/>
              </a:rPr>
              <a:t>Sarcoid</a:t>
            </a:r>
            <a:endParaRPr lang="en-US" sz="1500" dirty="0">
              <a:latin typeface="Arial" panose="020B0604020202020204" pitchFamily="34" charset="0"/>
            </a:endParaRPr>
          </a:p>
        </p:txBody>
      </p:sp>
      <p:sp>
        <p:nvSpPr>
          <p:cNvPr id="83" name="TextBox 82">
            <a:extLst>
              <a:ext uri="{FF2B5EF4-FFF2-40B4-BE49-F238E27FC236}">
                <a16:creationId xmlns:a16="http://schemas.microsoft.com/office/drawing/2014/main" id="{9C4012D1-F9CA-4E37-A475-41DF139B53D6}"/>
              </a:ext>
            </a:extLst>
          </p:cNvPr>
          <p:cNvSpPr txBox="1"/>
          <p:nvPr/>
        </p:nvSpPr>
        <p:spPr>
          <a:xfrm>
            <a:off x="805304" y="1524004"/>
            <a:ext cx="429926" cy="323165"/>
          </a:xfrm>
          <a:prstGeom prst="rect">
            <a:avLst/>
          </a:prstGeom>
          <a:noFill/>
        </p:spPr>
        <p:txBody>
          <a:bodyPr wrap="none" rtlCol="0">
            <a:spAutoFit/>
          </a:bodyPr>
          <a:lstStyle/>
          <a:p>
            <a:r>
              <a:rPr lang="en-US" sz="1500" dirty="0">
                <a:latin typeface="Arial" panose="020B0604020202020204" pitchFamily="34" charset="0"/>
              </a:rPr>
              <a:t>TB</a:t>
            </a:r>
          </a:p>
        </p:txBody>
      </p:sp>
      <p:sp>
        <p:nvSpPr>
          <p:cNvPr id="84" name="TextBox 83">
            <a:extLst>
              <a:ext uri="{FF2B5EF4-FFF2-40B4-BE49-F238E27FC236}">
                <a16:creationId xmlns:a16="http://schemas.microsoft.com/office/drawing/2014/main" id="{B9901699-6D42-4426-8DB9-62A02A8BA12A}"/>
              </a:ext>
            </a:extLst>
          </p:cNvPr>
          <p:cNvSpPr txBox="1"/>
          <p:nvPr/>
        </p:nvSpPr>
        <p:spPr>
          <a:xfrm>
            <a:off x="796779" y="3336686"/>
            <a:ext cx="648832" cy="323165"/>
          </a:xfrm>
          <a:prstGeom prst="rect">
            <a:avLst/>
          </a:prstGeom>
          <a:noFill/>
        </p:spPr>
        <p:txBody>
          <a:bodyPr wrap="none" rtlCol="0">
            <a:spAutoFit/>
          </a:bodyPr>
          <a:lstStyle/>
          <a:p>
            <a:r>
              <a:rPr lang="en-US" sz="1500" dirty="0">
                <a:latin typeface="Arial" panose="020B0604020202020204" pitchFamily="34" charset="0"/>
              </a:rPr>
              <a:t>Lyme</a:t>
            </a:r>
          </a:p>
        </p:txBody>
      </p:sp>
      <p:cxnSp>
        <p:nvCxnSpPr>
          <p:cNvPr id="85" name="Straight Connector 84">
            <a:extLst>
              <a:ext uri="{FF2B5EF4-FFF2-40B4-BE49-F238E27FC236}">
                <a16:creationId xmlns:a16="http://schemas.microsoft.com/office/drawing/2014/main" id="{4A39FC5E-4888-4A3A-A99D-F4C13E4825CD}"/>
              </a:ext>
            </a:extLst>
          </p:cNvPr>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F091BD7-A115-4B07-921D-16DA8D8E72AC}"/>
              </a:ext>
            </a:extLst>
          </p:cNvPr>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2DA30F5-A139-473F-9ABB-B78E215F7C78}"/>
              </a:ext>
            </a:extLst>
          </p:cNvPr>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7ADCF4B-992F-4657-8760-71FAAB6407EF}"/>
              </a:ext>
            </a:extLst>
          </p:cNvPr>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CA97552-1F98-43F9-8C28-CEC8B10D0D12}"/>
              </a:ext>
            </a:extLst>
          </p:cNvPr>
          <p:cNvSpPr txBox="1"/>
          <p:nvPr/>
        </p:nvSpPr>
        <p:spPr>
          <a:xfrm>
            <a:off x="762003" y="3042050"/>
            <a:ext cx="1448923" cy="323165"/>
          </a:xfrm>
          <a:prstGeom prst="rect">
            <a:avLst/>
          </a:prstGeom>
          <a:noFill/>
        </p:spPr>
        <p:txBody>
          <a:bodyPr wrap="none" rtlCol="0">
            <a:spAutoFit/>
          </a:bodyPr>
          <a:lstStyle/>
          <a:p>
            <a:r>
              <a:rPr lang="en-US" sz="1500" dirty="0">
                <a:latin typeface="Arial" panose="020B0604020202020204" pitchFamily="34" charset="0"/>
              </a:rPr>
              <a:t>Toxoplasmosis</a:t>
            </a:r>
          </a:p>
        </p:txBody>
      </p:sp>
      <p:sp>
        <p:nvSpPr>
          <p:cNvPr id="90" name="TextBox 89">
            <a:extLst>
              <a:ext uri="{FF2B5EF4-FFF2-40B4-BE49-F238E27FC236}">
                <a16:creationId xmlns:a16="http://schemas.microsoft.com/office/drawing/2014/main" id="{6AABA023-4726-4D23-8146-27DA96D86645}"/>
              </a:ext>
            </a:extLst>
          </p:cNvPr>
          <p:cNvSpPr txBox="1"/>
          <p:nvPr/>
        </p:nvSpPr>
        <p:spPr>
          <a:xfrm>
            <a:off x="805307" y="2737250"/>
            <a:ext cx="580608" cy="323165"/>
          </a:xfrm>
          <a:prstGeom prst="rect">
            <a:avLst/>
          </a:prstGeom>
          <a:noFill/>
        </p:spPr>
        <p:txBody>
          <a:bodyPr wrap="none" rtlCol="0">
            <a:spAutoFit/>
          </a:bodyPr>
          <a:lstStyle/>
          <a:p>
            <a:r>
              <a:rPr lang="en-US" sz="1500" dirty="0">
                <a:latin typeface="Arial" panose="020B0604020202020204" pitchFamily="34" charset="0"/>
              </a:rPr>
              <a:t>VKH</a:t>
            </a:r>
          </a:p>
        </p:txBody>
      </p:sp>
      <p:sp>
        <p:nvSpPr>
          <p:cNvPr id="92" name="Rectangle 3">
            <a:extLst>
              <a:ext uri="{FF2B5EF4-FFF2-40B4-BE49-F238E27FC236}">
                <a16:creationId xmlns:a16="http://schemas.microsoft.com/office/drawing/2014/main" id="{B1ECB454-5E53-4E3D-B36A-D8E10AD7A5D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9552639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29" name="TextBox 28">
            <a:extLst>
              <a:ext uri="{FF2B5EF4-FFF2-40B4-BE49-F238E27FC236}">
                <a16:creationId xmlns:a16="http://schemas.microsoft.com/office/drawing/2014/main" id="{48FC7C29-0860-46D7-A82E-421A054769FE}"/>
              </a:ext>
            </a:extLst>
          </p:cNvPr>
          <p:cNvSpPr txBox="1"/>
          <p:nvPr/>
        </p:nvSpPr>
        <p:spPr>
          <a:xfrm>
            <a:off x="3241827" y="3048002"/>
            <a:ext cx="1151277" cy="307777"/>
          </a:xfrm>
          <a:prstGeom prst="rect">
            <a:avLst/>
          </a:prstGeom>
          <a:noFill/>
        </p:spPr>
        <p:txBody>
          <a:bodyPr wrap="none" rtlCol="0">
            <a:spAutoFit/>
          </a:bodyPr>
          <a:lstStyle/>
          <a:p>
            <a:r>
              <a:rPr lang="en-US" sz="1400" dirty="0"/>
              <a:t>HLA-B27 </a:t>
            </a:r>
            <a:r>
              <a:rPr lang="en-US" sz="1400" dirty="0" err="1"/>
              <a:t>dz</a:t>
            </a:r>
            <a:endParaRPr lang="en-US" sz="1400" dirty="0"/>
          </a:p>
        </p:txBody>
      </p:sp>
      <p:sp>
        <p:nvSpPr>
          <p:cNvPr id="30" name="TextBox 29">
            <a:extLst>
              <a:ext uri="{FF2B5EF4-FFF2-40B4-BE49-F238E27FC236}">
                <a16:creationId xmlns:a16="http://schemas.microsoft.com/office/drawing/2014/main" id="{4D72087B-AAF9-4138-BC11-29FB22F80956}"/>
              </a:ext>
            </a:extLst>
          </p:cNvPr>
          <p:cNvSpPr txBox="1"/>
          <p:nvPr/>
        </p:nvSpPr>
        <p:spPr>
          <a:xfrm>
            <a:off x="3241827" y="3352802"/>
            <a:ext cx="1787669" cy="307777"/>
          </a:xfrm>
          <a:prstGeom prst="rect">
            <a:avLst/>
          </a:prstGeom>
          <a:noFill/>
        </p:spPr>
        <p:txBody>
          <a:bodyPr wrap="none" rtlCol="0">
            <a:spAutoFit/>
          </a:bodyPr>
          <a:lstStyle/>
          <a:p>
            <a:r>
              <a:rPr lang="en-US" sz="1400" dirty="0"/>
              <a:t>Posner-</a:t>
            </a:r>
            <a:r>
              <a:rPr lang="en-US" sz="1400" dirty="0" err="1"/>
              <a:t>Schlossman</a:t>
            </a:r>
            <a:endParaRPr lang="en-US" sz="1400" dirty="0"/>
          </a:p>
        </p:txBody>
      </p:sp>
      <p:cxnSp>
        <p:nvCxnSpPr>
          <p:cNvPr id="31" name="Straight Connector 30">
            <a:extLst>
              <a:ext uri="{FF2B5EF4-FFF2-40B4-BE49-F238E27FC236}">
                <a16:creationId xmlns:a16="http://schemas.microsoft.com/office/drawing/2014/main" id="{AE7395C1-4BB2-486C-97FD-3A5FAC34AC14}"/>
              </a:ext>
            </a:extLst>
          </p:cNvPr>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890E20-65C2-4837-8851-69EA46B6EF11}"/>
              </a:ext>
            </a:extLst>
          </p:cNvPr>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E9EAA6-9A02-439D-878A-A5366BB02AC9}"/>
              </a:ext>
            </a:extLst>
          </p:cNvPr>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6750F4-D279-49DA-9DEF-E6DFDB052303}"/>
              </a:ext>
            </a:extLst>
          </p:cNvPr>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0631BA-3DA1-468E-B3DE-85116A46A1DF}"/>
              </a:ext>
            </a:extLst>
          </p:cNvPr>
          <p:cNvSpPr txBox="1"/>
          <p:nvPr/>
        </p:nvSpPr>
        <p:spPr>
          <a:xfrm>
            <a:off x="3228512" y="3962400"/>
            <a:ext cx="792205" cy="307777"/>
          </a:xfrm>
          <a:prstGeom prst="rect">
            <a:avLst/>
          </a:prstGeom>
          <a:noFill/>
        </p:spPr>
        <p:txBody>
          <a:bodyPr wrap="none" rtlCol="0">
            <a:spAutoFit/>
          </a:bodyPr>
          <a:lstStyle/>
          <a:p>
            <a:r>
              <a:rPr lang="en-US" sz="1400" dirty="0" err="1"/>
              <a:t>Sarcoid</a:t>
            </a:r>
            <a:endParaRPr lang="en-US" sz="1400" dirty="0"/>
          </a:p>
        </p:txBody>
      </p:sp>
      <p:cxnSp>
        <p:nvCxnSpPr>
          <p:cNvPr id="38" name="Straight Connector 37">
            <a:extLst>
              <a:ext uri="{FF2B5EF4-FFF2-40B4-BE49-F238E27FC236}">
                <a16:creationId xmlns:a16="http://schemas.microsoft.com/office/drawing/2014/main" id="{428D0184-6CCD-4838-90B8-9C703243D949}"/>
              </a:ext>
            </a:extLst>
          </p:cNvPr>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8211DC3-E91C-4176-AE59-F119A9994BCE}"/>
              </a:ext>
            </a:extLst>
          </p:cNvPr>
          <p:cNvSpPr txBox="1"/>
          <p:nvPr/>
        </p:nvSpPr>
        <p:spPr>
          <a:xfrm>
            <a:off x="3200402" y="4267200"/>
            <a:ext cx="803425" cy="307777"/>
          </a:xfrm>
          <a:prstGeom prst="rect">
            <a:avLst/>
          </a:prstGeom>
          <a:noFill/>
        </p:spPr>
        <p:txBody>
          <a:bodyPr wrap="none" rtlCol="0">
            <a:spAutoFit/>
          </a:bodyPr>
          <a:lstStyle/>
          <a:p>
            <a:r>
              <a:rPr lang="en-US" sz="1400" dirty="0"/>
              <a:t>Syphilis</a:t>
            </a:r>
          </a:p>
        </p:txBody>
      </p:sp>
      <p:cxnSp>
        <p:nvCxnSpPr>
          <p:cNvPr id="40" name="Straight Connector 39">
            <a:extLst>
              <a:ext uri="{FF2B5EF4-FFF2-40B4-BE49-F238E27FC236}">
                <a16:creationId xmlns:a16="http://schemas.microsoft.com/office/drawing/2014/main" id="{E07EE8A7-FD5D-4B08-B1FA-AD15EF132AA8}"/>
              </a:ext>
            </a:extLst>
          </p:cNvPr>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A567CD7-0174-4ED8-A1E0-4690EFF40150}"/>
              </a:ext>
            </a:extLst>
          </p:cNvPr>
          <p:cNvSpPr txBox="1"/>
          <p:nvPr/>
        </p:nvSpPr>
        <p:spPr>
          <a:xfrm>
            <a:off x="3228512" y="3657600"/>
            <a:ext cx="954107" cy="307777"/>
          </a:xfrm>
          <a:prstGeom prst="rect">
            <a:avLst/>
          </a:prstGeom>
          <a:noFill/>
        </p:spPr>
        <p:txBody>
          <a:bodyPr wrap="none" rtlCol="0">
            <a:spAutoFit/>
          </a:bodyPr>
          <a:lstStyle/>
          <a:p>
            <a:r>
              <a:rPr lang="en-US" sz="1400" dirty="0"/>
              <a:t>HSV/VZV</a:t>
            </a:r>
          </a:p>
        </p:txBody>
      </p:sp>
      <p:cxnSp>
        <p:nvCxnSpPr>
          <p:cNvPr id="42" name="Straight Connector 41">
            <a:extLst>
              <a:ext uri="{FF2B5EF4-FFF2-40B4-BE49-F238E27FC236}">
                <a16:creationId xmlns:a16="http://schemas.microsoft.com/office/drawing/2014/main" id="{70D4ED3E-11F3-474A-BA32-2CBF51B32167}"/>
              </a:ext>
            </a:extLst>
          </p:cNvPr>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6C5BE0-E618-4D7A-B725-A082295428E9}"/>
              </a:ext>
            </a:extLst>
          </p:cNvPr>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3A5E743-1FE2-4749-A9F9-A7FF0ABB6689}"/>
              </a:ext>
            </a:extLst>
          </p:cNvPr>
          <p:cNvSpPr txBox="1"/>
          <p:nvPr/>
        </p:nvSpPr>
        <p:spPr>
          <a:xfrm>
            <a:off x="3200400" y="4569025"/>
            <a:ext cx="413896" cy="307777"/>
          </a:xfrm>
          <a:prstGeom prst="rect">
            <a:avLst/>
          </a:prstGeom>
          <a:noFill/>
        </p:spPr>
        <p:txBody>
          <a:bodyPr wrap="none" rtlCol="0">
            <a:spAutoFit/>
          </a:bodyPr>
          <a:lstStyle/>
          <a:p>
            <a:r>
              <a:rPr lang="en-US" sz="1400" dirty="0"/>
              <a:t>TB</a:t>
            </a:r>
          </a:p>
        </p:txBody>
      </p:sp>
      <p:sp>
        <p:nvSpPr>
          <p:cNvPr id="45" name="TextBox 44">
            <a:extLst>
              <a:ext uri="{FF2B5EF4-FFF2-40B4-BE49-F238E27FC236}">
                <a16:creationId xmlns:a16="http://schemas.microsoft.com/office/drawing/2014/main" id="{60C692B4-9DCF-48B5-A56A-63A311987346}"/>
              </a:ext>
            </a:extLst>
          </p:cNvPr>
          <p:cNvSpPr txBox="1"/>
          <p:nvPr/>
        </p:nvSpPr>
        <p:spPr>
          <a:xfrm>
            <a:off x="5527825" y="3045025"/>
            <a:ext cx="603050" cy="307777"/>
          </a:xfrm>
          <a:prstGeom prst="rect">
            <a:avLst/>
          </a:prstGeom>
          <a:noFill/>
        </p:spPr>
        <p:txBody>
          <a:bodyPr wrap="none" rtlCol="0">
            <a:spAutoFit/>
          </a:bodyPr>
          <a:lstStyle/>
          <a:p>
            <a:r>
              <a:rPr lang="en-US" sz="1400" dirty="0"/>
              <a:t>TINU</a:t>
            </a:r>
          </a:p>
        </p:txBody>
      </p:sp>
      <p:sp>
        <p:nvSpPr>
          <p:cNvPr id="46" name="TextBox 45">
            <a:extLst>
              <a:ext uri="{FF2B5EF4-FFF2-40B4-BE49-F238E27FC236}">
                <a16:creationId xmlns:a16="http://schemas.microsoft.com/office/drawing/2014/main" id="{3A33ACA9-27B1-4010-8380-F608908BDFC0}"/>
              </a:ext>
            </a:extLst>
          </p:cNvPr>
          <p:cNvSpPr txBox="1"/>
          <p:nvPr/>
        </p:nvSpPr>
        <p:spPr>
          <a:xfrm>
            <a:off x="5494929" y="3959425"/>
            <a:ext cx="1239442" cy="307777"/>
          </a:xfrm>
          <a:prstGeom prst="rect">
            <a:avLst/>
          </a:prstGeom>
          <a:noFill/>
        </p:spPr>
        <p:txBody>
          <a:bodyPr wrap="none" rtlCol="0">
            <a:spAutoFit/>
          </a:bodyPr>
          <a:lstStyle/>
          <a:p>
            <a:r>
              <a:rPr lang="en-US" sz="1400" dirty="0"/>
              <a:t>Leptospirosis</a:t>
            </a:r>
          </a:p>
        </p:txBody>
      </p:sp>
      <p:sp>
        <p:nvSpPr>
          <p:cNvPr id="47" name="TextBox 46">
            <a:extLst>
              <a:ext uri="{FF2B5EF4-FFF2-40B4-BE49-F238E27FC236}">
                <a16:creationId xmlns:a16="http://schemas.microsoft.com/office/drawing/2014/main" id="{2CF03F36-8246-4CC8-A404-A72487A059FE}"/>
              </a:ext>
            </a:extLst>
          </p:cNvPr>
          <p:cNvSpPr txBox="1"/>
          <p:nvPr/>
        </p:nvSpPr>
        <p:spPr>
          <a:xfrm>
            <a:off x="5527826" y="3349825"/>
            <a:ext cx="742511" cy="307777"/>
          </a:xfrm>
          <a:prstGeom prst="rect">
            <a:avLst/>
          </a:prstGeom>
          <a:noFill/>
        </p:spPr>
        <p:txBody>
          <a:bodyPr wrap="none" rtlCol="0">
            <a:spAutoFit/>
          </a:bodyPr>
          <a:lstStyle/>
          <a:p>
            <a:r>
              <a:rPr lang="en-US" sz="1400" dirty="0" err="1"/>
              <a:t>Behçet</a:t>
            </a:r>
            <a:endParaRPr lang="en-US" sz="1400" dirty="0"/>
          </a:p>
        </p:txBody>
      </p:sp>
      <p:sp>
        <p:nvSpPr>
          <p:cNvPr id="48" name="TextBox 47">
            <a:extLst>
              <a:ext uri="{FF2B5EF4-FFF2-40B4-BE49-F238E27FC236}">
                <a16:creationId xmlns:a16="http://schemas.microsoft.com/office/drawing/2014/main" id="{66ECD398-A408-4C3F-8BB8-85B5CD0F031E}"/>
              </a:ext>
            </a:extLst>
          </p:cNvPr>
          <p:cNvSpPr txBox="1"/>
          <p:nvPr/>
        </p:nvSpPr>
        <p:spPr>
          <a:xfrm>
            <a:off x="5527827" y="3654625"/>
            <a:ext cx="870751" cy="307777"/>
          </a:xfrm>
          <a:prstGeom prst="rect">
            <a:avLst/>
          </a:prstGeom>
          <a:noFill/>
        </p:spPr>
        <p:txBody>
          <a:bodyPr wrap="none" rtlCol="0">
            <a:spAutoFit/>
          </a:bodyPr>
          <a:lstStyle/>
          <a:p>
            <a:r>
              <a:rPr lang="en-US" sz="1400" dirty="0"/>
              <a:t>Drug </a:t>
            </a:r>
            <a:r>
              <a:rPr lang="en-US" sz="1400" dirty="0" err="1"/>
              <a:t>rxn</a:t>
            </a:r>
            <a:endParaRPr lang="en-US" sz="1400" dirty="0"/>
          </a:p>
        </p:txBody>
      </p:sp>
      <p:cxnSp>
        <p:nvCxnSpPr>
          <p:cNvPr id="49" name="Straight Connector 48">
            <a:extLst>
              <a:ext uri="{FF2B5EF4-FFF2-40B4-BE49-F238E27FC236}">
                <a16:creationId xmlns:a16="http://schemas.microsoft.com/office/drawing/2014/main" id="{8E2B4F0D-7CED-4B9C-A881-23145BD68E9A}"/>
              </a:ext>
            </a:extLst>
          </p:cNvPr>
          <p:cNvCxnSpPr/>
          <p:nvPr/>
        </p:nvCxnSpPr>
        <p:spPr>
          <a:xfrm>
            <a:off x="5410200" y="31989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8033EF-18E3-41F9-AB7E-9C15846ED35E}"/>
              </a:ext>
            </a:extLst>
          </p:cNvPr>
          <p:cNvCxnSpPr/>
          <p:nvPr/>
        </p:nvCxnSpPr>
        <p:spPr>
          <a:xfrm>
            <a:off x="5410200" y="474773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D9784B-4E7E-442D-B49E-FC267D986B8E}"/>
              </a:ext>
            </a:extLst>
          </p:cNvPr>
          <p:cNvCxnSpPr/>
          <p:nvPr/>
        </p:nvCxnSpPr>
        <p:spPr>
          <a:xfrm>
            <a:off x="5410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3BA496-43C4-4316-8A15-22249A336725}"/>
              </a:ext>
            </a:extLst>
          </p:cNvPr>
          <p:cNvCxnSpPr/>
          <p:nvPr/>
        </p:nvCxnSpPr>
        <p:spPr>
          <a:xfrm>
            <a:off x="5410200" y="41118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6E906A-EFF9-419D-A35A-E2363834636F}"/>
              </a:ext>
            </a:extLst>
          </p:cNvPr>
          <p:cNvCxnSpPr/>
          <p:nvPr/>
        </p:nvCxnSpPr>
        <p:spPr>
          <a:xfrm>
            <a:off x="5410200" y="3807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19704E-A86B-414B-B8B7-13E56C4C1ECF}"/>
              </a:ext>
            </a:extLst>
          </p:cNvPr>
          <p:cNvCxnSpPr/>
          <p:nvPr/>
        </p:nvCxnSpPr>
        <p:spPr>
          <a:xfrm>
            <a:off x="5410200" y="3502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983CC7F-A241-43DE-A7F1-6E4FAEC520B6}"/>
              </a:ext>
            </a:extLst>
          </p:cNvPr>
          <p:cNvSpPr txBox="1"/>
          <p:nvPr/>
        </p:nvSpPr>
        <p:spPr>
          <a:xfrm>
            <a:off x="5486402" y="4876800"/>
            <a:ext cx="803425" cy="307777"/>
          </a:xfrm>
          <a:prstGeom prst="rect">
            <a:avLst/>
          </a:prstGeom>
          <a:noFill/>
        </p:spPr>
        <p:txBody>
          <a:bodyPr wrap="none" rtlCol="0">
            <a:spAutoFit/>
          </a:bodyPr>
          <a:lstStyle/>
          <a:p>
            <a:r>
              <a:rPr lang="en-US" sz="1400" dirty="0"/>
              <a:t>Syphilis</a:t>
            </a:r>
          </a:p>
        </p:txBody>
      </p:sp>
      <p:sp>
        <p:nvSpPr>
          <p:cNvPr id="56" name="TextBox 55">
            <a:extLst>
              <a:ext uri="{FF2B5EF4-FFF2-40B4-BE49-F238E27FC236}">
                <a16:creationId xmlns:a16="http://schemas.microsoft.com/office/drawing/2014/main" id="{CDA67B26-2F9B-4882-8B03-82C7C015563D}"/>
              </a:ext>
            </a:extLst>
          </p:cNvPr>
          <p:cNvSpPr txBox="1"/>
          <p:nvPr/>
        </p:nvSpPr>
        <p:spPr>
          <a:xfrm>
            <a:off x="5514512" y="4572000"/>
            <a:ext cx="792205" cy="307777"/>
          </a:xfrm>
          <a:prstGeom prst="rect">
            <a:avLst/>
          </a:prstGeom>
          <a:noFill/>
        </p:spPr>
        <p:txBody>
          <a:bodyPr wrap="none" rtlCol="0">
            <a:spAutoFit/>
          </a:bodyPr>
          <a:lstStyle/>
          <a:p>
            <a:r>
              <a:rPr lang="en-US" sz="1400" dirty="0" err="1"/>
              <a:t>Sarcoid</a:t>
            </a:r>
            <a:endParaRPr lang="en-US" sz="1400" dirty="0"/>
          </a:p>
        </p:txBody>
      </p:sp>
      <p:cxnSp>
        <p:nvCxnSpPr>
          <p:cNvPr id="57" name="Straight Connector 56">
            <a:extLst>
              <a:ext uri="{FF2B5EF4-FFF2-40B4-BE49-F238E27FC236}">
                <a16:creationId xmlns:a16="http://schemas.microsoft.com/office/drawing/2014/main" id="{10FF4AD9-EF52-44CF-8F97-38E80529BAFB}"/>
              </a:ext>
            </a:extLst>
          </p:cNvPr>
          <p:cNvCxnSpPr/>
          <p:nvPr/>
        </p:nvCxnSpPr>
        <p:spPr>
          <a:xfrm>
            <a:off x="5410200" y="5023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439736E-29AC-4FA4-9E81-557C0C1FA374}"/>
              </a:ext>
            </a:extLst>
          </p:cNvPr>
          <p:cNvSpPr txBox="1"/>
          <p:nvPr/>
        </p:nvSpPr>
        <p:spPr>
          <a:xfrm>
            <a:off x="5486400" y="4267200"/>
            <a:ext cx="761234" cy="307777"/>
          </a:xfrm>
          <a:prstGeom prst="rect">
            <a:avLst/>
          </a:prstGeom>
          <a:noFill/>
        </p:spPr>
        <p:txBody>
          <a:bodyPr wrap="none" rtlCol="0">
            <a:spAutoFit/>
          </a:bodyPr>
          <a:lstStyle/>
          <a:p>
            <a:r>
              <a:rPr lang="en-US" sz="1400" dirty="0"/>
              <a:t>IBD/PA</a:t>
            </a:r>
          </a:p>
        </p:txBody>
      </p:sp>
      <p:cxnSp>
        <p:nvCxnSpPr>
          <p:cNvPr id="59" name="Straight Connector 58">
            <a:extLst>
              <a:ext uri="{FF2B5EF4-FFF2-40B4-BE49-F238E27FC236}">
                <a16:creationId xmlns:a16="http://schemas.microsoft.com/office/drawing/2014/main" id="{55339421-63E7-47B9-B68D-13EDCD44B7D8}"/>
              </a:ext>
            </a:extLst>
          </p:cNvPr>
          <p:cNvCxnSpPr/>
          <p:nvPr/>
        </p:nvCxnSpPr>
        <p:spPr>
          <a:xfrm flipV="1">
            <a:off x="5410200" y="3045023"/>
            <a:ext cx="0" cy="2309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85C629-1479-4121-8729-A3D91B65E44F}"/>
              </a:ext>
            </a:extLst>
          </p:cNvPr>
          <p:cNvCxnSpPr/>
          <p:nvPr/>
        </p:nvCxnSpPr>
        <p:spPr>
          <a:xfrm>
            <a:off x="5410200" y="535435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144BB03-BF81-493A-A78F-690B1BEB3BFC}"/>
              </a:ext>
            </a:extLst>
          </p:cNvPr>
          <p:cNvSpPr txBox="1"/>
          <p:nvPr/>
        </p:nvSpPr>
        <p:spPr>
          <a:xfrm>
            <a:off x="5486400" y="5178625"/>
            <a:ext cx="413896" cy="307777"/>
          </a:xfrm>
          <a:prstGeom prst="rect">
            <a:avLst/>
          </a:prstGeom>
          <a:noFill/>
        </p:spPr>
        <p:txBody>
          <a:bodyPr wrap="none" rtlCol="0">
            <a:spAutoFit/>
          </a:bodyPr>
          <a:lstStyle/>
          <a:p>
            <a:r>
              <a:rPr lang="en-US" sz="1400" dirty="0"/>
              <a:t>TB</a:t>
            </a:r>
          </a:p>
        </p:txBody>
      </p:sp>
      <p:sp>
        <p:nvSpPr>
          <p:cNvPr id="62" name="TextBox 61">
            <a:extLst>
              <a:ext uri="{FF2B5EF4-FFF2-40B4-BE49-F238E27FC236}">
                <a16:creationId xmlns:a16="http://schemas.microsoft.com/office/drawing/2014/main" id="{8EE675D8-6CC4-4A43-8749-5940A28C20A4}"/>
              </a:ext>
            </a:extLst>
          </p:cNvPr>
          <p:cNvSpPr txBox="1"/>
          <p:nvPr/>
        </p:nvSpPr>
        <p:spPr>
          <a:xfrm>
            <a:off x="7509023" y="2359225"/>
            <a:ext cx="391454" cy="307777"/>
          </a:xfrm>
          <a:prstGeom prst="rect">
            <a:avLst/>
          </a:prstGeom>
          <a:noFill/>
        </p:spPr>
        <p:txBody>
          <a:bodyPr wrap="none" rtlCol="0">
            <a:spAutoFit/>
          </a:bodyPr>
          <a:lstStyle/>
          <a:p>
            <a:r>
              <a:rPr lang="en-US" sz="1400" dirty="0"/>
              <a:t>JIA</a:t>
            </a:r>
          </a:p>
        </p:txBody>
      </p:sp>
      <p:sp>
        <p:nvSpPr>
          <p:cNvPr id="63" name="TextBox 62">
            <a:extLst>
              <a:ext uri="{FF2B5EF4-FFF2-40B4-BE49-F238E27FC236}">
                <a16:creationId xmlns:a16="http://schemas.microsoft.com/office/drawing/2014/main" id="{E049C505-0774-49E8-B927-EAD833254F89}"/>
              </a:ext>
            </a:extLst>
          </p:cNvPr>
          <p:cNvSpPr txBox="1"/>
          <p:nvPr/>
        </p:nvSpPr>
        <p:spPr>
          <a:xfrm>
            <a:off x="7509023" y="2664025"/>
            <a:ext cx="423514" cy="307777"/>
          </a:xfrm>
          <a:prstGeom prst="rect">
            <a:avLst/>
          </a:prstGeom>
          <a:noFill/>
        </p:spPr>
        <p:txBody>
          <a:bodyPr wrap="none" rtlCol="0">
            <a:spAutoFit/>
          </a:bodyPr>
          <a:lstStyle/>
          <a:p>
            <a:r>
              <a:rPr lang="en-US" sz="1400" dirty="0"/>
              <a:t>FHI</a:t>
            </a:r>
          </a:p>
        </p:txBody>
      </p:sp>
      <p:cxnSp>
        <p:nvCxnSpPr>
          <p:cNvPr id="64" name="Straight Connector 63">
            <a:extLst>
              <a:ext uri="{FF2B5EF4-FFF2-40B4-BE49-F238E27FC236}">
                <a16:creationId xmlns:a16="http://schemas.microsoft.com/office/drawing/2014/main" id="{9E8AF689-98F2-47D9-A23E-199B60310D02}"/>
              </a:ext>
            </a:extLst>
          </p:cNvPr>
          <p:cNvCxnSpPr/>
          <p:nvPr/>
        </p:nvCxnSpPr>
        <p:spPr>
          <a:xfrm>
            <a:off x="7391400" y="25131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94E9FF-E204-4FF8-A145-4C4C61E3DE5E}"/>
              </a:ext>
            </a:extLst>
          </p:cNvPr>
          <p:cNvCxnSpPr/>
          <p:nvPr/>
        </p:nvCxnSpPr>
        <p:spPr>
          <a:xfrm>
            <a:off x="7391400" y="3426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3F6CB1F-51EB-472A-8AAD-C8D43517F06E}"/>
              </a:ext>
            </a:extLst>
          </p:cNvPr>
          <p:cNvCxnSpPr/>
          <p:nvPr/>
        </p:nvCxnSpPr>
        <p:spPr>
          <a:xfrm>
            <a:off x="7391400" y="3121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43D085-C10D-4A13-BA15-426006966E4B}"/>
              </a:ext>
            </a:extLst>
          </p:cNvPr>
          <p:cNvCxnSpPr/>
          <p:nvPr/>
        </p:nvCxnSpPr>
        <p:spPr>
          <a:xfrm>
            <a:off x="7391400" y="2816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E423CBF-45F8-4400-90E0-ED392F58BF0E}"/>
              </a:ext>
            </a:extLst>
          </p:cNvPr>
          <p:cNvSpPr txBox="1"/>
          <p:nvPr/>
        </p:nvSpPr>
        <p:spPr>
          <a:xfrm>
            <a:off x="7467600" y="3575448"/>
            <a:ext cx="730713" cy="307777"/>
          </a:xfrm>
          <a:prstGeom prst="rect">
            <a:avLst/>
          </a:prstGeom>
          <a:noFill/>
        </p:spPr>
        <p:txBody>
          <a:bodyPr wrap="none" rtlCol="0">
            <a:spAutoFit/>
          </a:bodyPr>
          <a:lstStyle/>
          <a:p>
            <a:r>
              <a:rPr lang="en-US" sz="1400" dirty="0"/>
              <a:t>Syphilis</a:t>
            </a:r>
          </a:p>
        </p:txBody>
      </p:sp>
      <p:sp>
        <p:nvSpPr>
          <p:cNvPr id="69" name="TextBox 68">
            <a:extLst>
              <a:ext uri="{FF2B5EF4-FFF2-40B4-BE49-F238E27FC236}">
                <a16:creationId xmlns:a16="http://schemas.microsoft.com/office/drawing/2014/main" id="{389FA5F5-6266-46C3-8D72-00A933E063EE}"/>
              </a:ext>
            </a:extLst>
          </p:cNvPr>
          <p:cNvSpPr txBox="1"/>
          <p:nvPr/>
        </p:nvSpPr>
        <p:spPr>
          <a:xfrm>
            <a:off x="7495710" y="3276602"/>
            <a:ext cx="717569" cy="307777"/>
          </a:xfrm>
          <a:prstGeom prst="rect">
            <a:avLst/>
          </a:prstGeom>
          <a:noFill/>
        </p:spPr>
        <p:txBody>
          <a:bodyPr wrap="none" rtlCol="0">
            <a:spAutoFit/>
          </a:bodyPr>
          <a:lstStyle/>
          <a:p>
            <a:r>
              <a:rPr lang="en-US" sz="1400" dirty="0" err="1"/>
              <a:t>Sarcoid</a:t>
            </a:r>
            <a:endParaRPr lang="en-US" sz="1400" dirty="0"/>
          </a:p>
        </p:txBody>
      </p:sp>
      <p:cxnSp>
        <p:nvCxnSpPr>
          <p:cNvPr id="70" name="Straight Connector 69">
            <a:extLst>
              <a:ext uri="{FF2B5EF4-FFF2-40B4-BE49-F238E27FC236}">
                <a16:creationId xmlns:a16="http://schemas.microsoft.com/office/drawing/2014/main" id="{D2D94CC4-E096-4752-BA4A-CB6B39D939B0}"/>
              </a:ext>
            </a:extLst>
          </p:cNvPr>
          <p:cNvCxnSpPr/>
          <p:nvPr/>
        </p:nvCxnSpPr>
        <p:spPr>
          <a:xfrm>
            <a:off x="73914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7BC351-825D-440A-A7C3-B3DF0FDC26EA}"/>
              </a:ext>
            </a:extLst>
          </p:cNvPr>
          <p:cNvCxnSpPr/>
          <p:nvPr/>
        </p:nvCxnSpPr>
        <p:spPr>
          <a:xfrm flipV="1">
            <a:off x="7391400" y="2359226"/>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D526005-9F09-4402-A756-477CEB18C8E1}"/>
              </a:ext>
            </a:extLst>
          </p:cNvPr>
          <p:cNvSpPr txBox="1"/>
          <p:nvPr/>
        </p:nvSpPr>
        <p:spPr>
          <a:xfrm>
            <a:off x="7509023" y="2971802"/>
            <a:ext cx="690830" cy="307777"/>
          </a:xfrm>
          <a:prstGeom prst="rect">
            <a:avLst/>
          </a:prstGeom>
          <a:noFill/>
        </p:spPr>
        <p:txBody>
          <a:bodyPr wrap="none" rtlCol="0">
            <a:spAutoFit/>
          </a:bodyPr>
          <a:lstStyle/>
          <a:p>
            <a:r>
              <a:rPr lang="en-US" sz="1400" dirty="0"/>
              <a:t>IBD/PA</a:t>
            </a:r>
            <a:endParaRPr lang="en-US" sz="1400" b="1" i="1" dirty="0"/>
          </a:p>
        </p:txBody>
      </p:sp>
      <p:cxnSp>
        <p:nvCxnSpPr>
          <p:cNvPr id="73" name="Straight Connector 72">
            <a:extLst>
              <a:ext uri="{FF2B5EF4-FFF2-40B4-BE49-F238E27FC236}">
                <a16:creationId xmlns:a16="http://schemas.microsoft.com/office/drawing/2014/main" id="{14CB6161-84FF-434C-9440-0CB1C29792BC}"/>
              </a:ext>
            </a:extLst>
          </p:cNvPr>
          <p:cNvCxnSpPr/>
          <p:nvPr/>
        </p:nvCxnSpPr>
        <p:spPr>
          <a:xfrm>
            <a:off x="7391400" y="40326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F2C7BB5-ABEA-4AEC-9212-201322090D1F}"/>
              </a:ext>
            </a:extLst>
          </p:cNvPr>
          <p:cNvSpPr txBox="1"/>
          <p:nvPr/>
        </p:nvSpPr>
        <p:spPr>
          <a:xfrm>
            <a:off x="7495708" y="3883225"/>
            <a:ext cx="370614" cy="307777"/>
          </a:xfrm>
          <a:prstGeom prst="rect">
            <a:avLst/>
          </a:prstGeom>
          <a:noFill/>
        </p:spPr>
        <p:txBody>
          <a:bodyPr wrap="none" rtlCol="0">
            <a:spAutoFit/>
          </a:bodyPr>
          <a:lstStyle/>
          <a:p>
            <a:r>
              <a:rPr lang="en-US" sz="1400" dirty="0"/>
              <a:t>TB</a:t>
            </a:r>
          </a:p>
        </p:txBody>
      </p:sp>
      <p:sp>
        <p:nvSpPr>
          <p:cNvPr id="2" name="TextBox 1">
            <a:extLst>
              <a:ext uri="{FF2B5EF4-FFF2-40B4-BE49-F238E27FC236}">
                <a16:creationId xmlns:a16="http://schemas.microsoft.com/office/drawing/2014/main" id="{5D5A914D-9800-4581-99AE-E6F5C63A95FA}"/>
              </a:ext>
            </a:extLst>
          </p:cNvPr>
          <p:cNvSpPr txBox="1"/>
          <p:nvPr/>
        </p:nvSpPr>
        <p:spPr>
          <a:xfrm>
            <a:off x="668210" y="5653102"/>
            <a:ext cx="7772394" cy="923330"/>
          </a:xfrm>
          <a:prstGeom prst="rect">
            <a:avLst/>
          </a:prstGeom>
          <a:solidFill>
            <a:srgbClr val="33CCFF"/>
          </a:solidFill>
        </p:spPr>
        <p:txBody>
          <a:bodyPr wrap="square" rtlCol="0">
            <a:spAutoFit/>
          </a:bodyPr>
          <a:lstStyle/>
          <a:p>
            <a:r>
              <a:rPr lang="en-US" dirty="0">
                <a:solidFill>
                  <a:schemeClr val="bg1">
                    <a:lumMod val="50000"/>
                  </a:schemeClr>
                </a:solidFill>
              </a:rPr>
              <a:t>Just as an FYI, these are the anterior </a:t>
            </a:r>
            <a:r>
              <a:rPr lang="en-US" dirty="0" err="1">
                <a:solidFill>
                  <a:schemeClr val="bg1">
                    <a:lumMod val="50000"/>
                  </a:schemeClr>
                </a:solidFill>
              </a:rPr>
              <a:t>uveitides</a:t>
            </a:r>
            <a:r>
              <a:rPr lang="en-US" dirty="0">
                <a:solidFill>
                  <a:schemeClr val="bg1">
                    <a:lumMod val="50000"/>
                  </a:schemeClr>
                </a:solidFill>
              </a:rPr>
              <a:t> that are covered in detail in the </a:t>
            </a:r>
            <a:r>
              <a:rPr lang="en-US" i="1" dirty="0">
                <a:solidFill>
                  <a:schemeClr val="bg1">
                    <a:lumMod val="50000"/>
                  </a:schemeClr>
                </a:solidFill>
              </a:rPr>
              <a:t>Uveitis</a:t>
            </a:r>
            <a:r>
              <a:rPr lang="en-US" dirty="0">
                <a:solidFill>
                  <a:schemeClr val="bg1">
                    <a:lumMod val="50000"/>
                  </a:schemeClr>
                </a:solidFill>
              </a:rPr>
              <a:t> book. </a:t>
            </a:r>
            <a:r>
              <a:rPr lang="en-US" b="1" dirty="0">
                <a:solidFill>
                  <a:schemeClr val="bg1">
                    <a:lumMod val="50000"/>
                  </a:schemeClr>
                </a:solidFill>
              </a:rPr>
              <a:t>Don’t</a:t>
            </a:r>
            <a:r>
              <a:rPr lang="en-US" i="1" dirty="0">
                <a:solidFill>
                  <a:schemeClr val="bg1">
                    <a:lumMod val="50000"/>
                  </a:schemeClr>
                </a:solidFill>
              </a:rPr>
              <a:t> try to memorize all this now! </a:t>
            </a:r>
            <a:r>
              <a:rPr lang="en-US" dirty="0">
                <a:solidFill>
                  <a:schemeClr val="bg1">
                    <a:lumMod val="50000"/>
                  </a:schemeClr>
                </a:solidFill>
              </a:rPr>
              <a:t>(They will stick better if you learn them in their naturally-occurring groupings.)</a:t>
            </a:r>
          </a:p>
        </p:txBody>
      </p:sp>
      <p:sp>
        <p:nvSpPr>
          <p:cNvPr id="75" name="TextBox 74">
            <a:extLst>
              <a:ext uri="{FF2B5EF4-FFF2-40B4-BE49-F238E27FC236}">
                <a16:creationId xmlns:a16="http://schemas.microsoft.com/office/drawing/2014/main" id="{D42AB866-DEED-465E-9B87-1AF17E049C31}"/>
              </a:ext>
            </a:extLst>
          </p:cNvPr>
          <p:cNvSpPr txBox="1"/>
          <p:nvPr/>
        </p:nvSpPr>
        <p:spPr>
          <a:xfrm>
            <a:off x="824888" y="2441381"/>
            <a:ext cx="580608" cy="323165"/>
          </a:xfrm>
          <a:prstGeom prst="rect">
            <a:avLst/>
          </a:prstGeom>
          <a:noFill/>
        </p:spPr>
        <p:txBody>
          <a:bodyPr wrap="none" rtlCol="0">
            <a:spAutoFit/>
          </a:bodyPr>
          <a:lstStyle/>
          <a:p>
            <a:r>
              <a:rPr lang="en-US" sz="1500" dirty="0">
                <a:latin typeface="Arial" panose="020B0604020202020204" pitchFamily="34" charset="0"/>
              </a:rPr>
              <a:t>HSV</a:t>
            </a:r>
          </a:p>
        </p:txBody>
      </p:sp>
      <p:sp>
        <p:nvSpPr>
          <p:cNvPr id="76" name="TextBox 75">
            <a:extLst>
              <a:ext uri="{FF2B5EF4-FFF2-40B4-BE49-F238E27FC236}">
                <a16:creationId xmlns:a16="http://schemas.microsoft.com/office/drawing/2014/main" id="{F35B8D5E-B4D5-481C-999A-6CCE34B29032}"/>
              </a:ext>
            </a:extLst>
          </p:cNvPr>
          <p:cNvSpPr txBox="1"/>
          <p:nvPr/>
        </p:nvSpPr>
        <p:spPr>
          <a:xfrm>
            <a:off x="796779" y="2133604"/>
            <a:ext cx="849913" cy="323165"/>
          </a:xfrm>
          <a:prstGeom prst="rect">
            <a:avLst/>
          </a:prstGeom>
          <a:noFill/>
        </p:spPr>
        <p:txBody>
          <a:bodyPr wrap="none" rtlCol="0">
            <a:spAutoFit/>
          </a:bodyPr>
          <a:lstStyle/>
          <a:p>
            <a:r>
              <a:rPr lang="en-US" sz="1500" dirty="0">
                <a:latin typeface="Arial" panose="020B0604020202020204" pitchFamily="34" charset="0"/>
              </a:rPr>
              <a:t>Syphilis</a:t>
            </a:r>
          </a:p>
        </p:txBody>
      </p:sp>
      <p:cxnSp>
        <p:nvCxnSpPr>
          <p:cNvPr id="77" name="Straight Connector 76">
            <a:extLst>
              <a:ext uri="{FF2B5EF4-FFF2-40B4-BE49-F238E27FC236}">
                <a16:creationId xmlns:a16="http://schemas.microsoft.com/office/drawing/2014/main" id="{EF8695B7-5EE2-4957-B5C2-F4377978509E}"/>
              </a:ext>
            </a:extLst>
          </p:cNvPr>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829CBA0-AEE5-4D8D-9576-4ADB6DC79794}"/>
              </a:ext>
            </a:extLst>
          </p:cNvPr>
          <p:cNvCxnSpPr/>
          <p:nvPr/>
        </p:nvCxnSpPr>
        <p:spPr>
          <a:xfrm>
            <a:off x="609600" y="167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E900941-3535-427C-B7E7-52A0D36D56F4}"/>
              </a:ext>
            </a:extLst>
          </p:cNvPr>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7D3C868-443D-40B0-ABB4-C1C5EFEA1494}"/>
              </a:ext>
            </a:extLst>
          </p:cNvPr>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B765ADF-2D77-4EAD-A87B-8766571918D4}"/>
              </a:ext>
            </a:extLst>
          </p:cNvPr>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813B863-BC51-4D00-A688-576645E77352}"/>
              </a:ext>
            </a:extLst>
          </p:cNvPr>
          <p:cNvSpPr txBox="1"/>
          <p:nvPr/>
        </p:nvSpPr>
        <p:spPr>
          <a:xfrm>
            <a:off x="809888" y="1801508"/>
            <a:ext cx="838691" cy="323165"/>
          </a:xfrm>
          <a:prstGeom prst="rect">
            <a:avLst/>
          </a:prstGeom>
          <a:noFill/>
        </p:spPr>
        <p:txBody>
          <a:bodyPr wrap="none" rtlCol="0">
            <a:spAutoFit/>
          </a:bodyPr>
          <a:lstStyle/>
          <a:p>
            <a:r>
              <a:rPr lang="en-US" sz="1500" dirty="0" err="1">
                <a:latin typeface="Arial" panose="020B0604020202020204" pitchFamily="34" charset="0"/>
              </a:rPr>
              <a:t>Sarcoid</a:t>
            </a:r>
            <a:endParaRPr lang="en-US" sz="1500" dirty="0">
              <a:latin typeface="Arial" panose="020B0604020202020204" pitchFamily="34" charset="0"/>
            </a:endParaRPr>
          </a:p>
        </p:txBody>
      </p:sp>
      <p:sp>
        <p:nvSpPr>
          <p:cNvPr id="83" name="TextBox 82">
            <a:extLst>
              <a:ext uri="{FF2B5EF4-FFF2-40B4-BE49-F238E27FC236}">
                <a16:creationId xmlns:a16="http://schemas.microsoft.com/office/drawing/2014/main" id="{9C4012D1-F9CA-4E37-A475-41DF139B53D6}"/>
              </a:ext>
            </a:extLst>
          </p:cNvPr>
          <p:cNvSpPr txBox="1"/>
          <p:nvPr/>
        </p:nvSpPr>
        <p:spPr>
          <a:xfrm>
            <a:off x="805304" y="1524004"/>
            <a:ext cx="429926" cy="323165"/>
          </a:xfrm>
          <a:prstGeom prst="rect">
            <a:avLst/>
          </a:prstGeom>
          <a:noFill/>
        </p:spPr>
        <p:txBody>
          <a:bodyPr wrap="none" rtlCol="0">
            <a:spAutoFit/>
          </a:bodyPr>
          <a:lstStyle/>
          <a:p>
            <a:r>
              <a:rPr lang="en-US" sz="1500" dirty="0">
                <a:latin typeface="Arial" panose="020B0604020202020204" pitchFamily="34" charset="0"/>
              </a:rPr>
              <a:t>TB</a:t>
            </a:r>
          </a:p>
        </p:txBody>
      </p:sp>
      <p:sp>
        <p:nvSpPr>
          <p:cNvPr id="84" name="TextBox 83">
            <a:extLst>
              <a:ext uri="{FF2B5EF4-FFF2-40B4-BE49-F238E27FC236}">
                <a16:creationId xmlns:a16="http://schemas.microsoft.com/office/drawing/2014/main" id="{B9901699-6D42-4426-8DB9-62A02A8BA12A}"/>
              </a:ext>
            </a:extLst>
          </p:cNvPr>
          <p:cNvSpPr txBox="1"/>
          <p:nvPr/>
        </p:nvSpPr>
        <p:spPr>
          <a:xfrm>
            <a:off x="796779" y="3336686"/>
            <a:ext cx="648832" cy="323165"/>
          </a:xfrm>
          <a:prstGeom prst="rect">
            <a:avLst/>
          </a:prstGeom>
          <a:noFill/>
        </p:spPr>
        <p:txBody>
          <a:bodyPr wrap="none" rtlCol="0">
            <a:spAutoFit/>
          </a:bodyPr>
          <a:lstStyle/>
          <a:p>
            <a:r>
              <a:rPr lang="en-US" sz="1500" dirty="0">
                <a:latin typeface="Arial" panose="020B0604020202020204" pitchFamily="34" charset="0"/>
              </a:rPr>
              <a:t>Lyme</a:t>
            </a:r>
          </a:p>
        </p:txBody>
      </p:sp>
      <p:cxnSp>
        <p:nvCxnSpPr>
          <p:cNvPr id="85" name="Straight Connector 84">
            <a:extLst>
              <a:ext uri="{FF2B5EF4-FFF2-40B4-BE49-F238E27FC236}">
                <a16:creationId xmlns:a16="http://schemas.microsoft.com/office/drawing/2014/main" id="{4A39FC5E-4888-4A3A-A99D-F4C13E4825CD}"/>
              </a:ext>
            </a:extLst>
          </p:cNvPr>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F091BD7-A115-4B07-921D-16DA8D8E72AC}"/>
              </a:ext>
            </a:extLst>
          </p:cNvPr>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2DA30F5-A139-473F-9ABB-B78E215F7C78}"/>
              </a:ext>
            </a:extLst>
          </p:cNvPr>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7ADCF4B-992F-4657-8760-71FAAB6407EF}"/>
              </a:ext>
            </a:extLst>
          </p:cNvPr>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CA97552-1F98-43F9-8C28-CEC8B10D0D12}"/>
              </a:ext>
            </a:extLst>
          </p:cNvPr>
          <p:cNvSpPr txBox="1"/>
          <p:nvPr/>
        </p:nvSpPr>
        <p:spPr>
          <a:xfrm>
            <a:off x="762003" y="3042050"/>
            <a:ext cx="1448923" cy="323165"/>
          </a:xfrm>
          <a:prstGeom prst="rect">
            <a:avLst/>
          </a:prstGeom>
          <a:noFill/>
        </p:spPr>
        <p:txBody>
          <a:bodyPr wrap="none" rtlCol="0">
            <a:spAutoFit/>
          </a:bodyPr>
          <a:lstStyle/>
          <a:p>
            <a:r>
              <a:rPr lang="en-US" sz="1500" dirty="0">
                <a:latin typeface="Arial" panose="020B0604020202020204" pitchFamily="34" charset="0"/>
              </a:rPr>
              <a:t>Toxoplasmosis</a:t>
            </a:r>
          </a:p>
        </p:txBody>
      </p:sp>
      <p:sp>
        <p:nvSpPr>
          <p:cNvPr id="90" name="TextBox 89">
            <a:extLst>
              <a:ext uri="{FF2B5EF4-FFF2-40B4-BE49-F238E27FC236}">
                <a16:creationId xmlns:a16="http://schemas.microsoft.com/office/drawing/2014/main" id="{6AABA023-4726-4D23-8146-27DA96D86645}"/>
              </a:ext>
            </a:extLst>
          </p:cNvPr>
          <p:cNvSpPr txBox="1"/>
          <p:nvPr/>
        </p:nvSpPr>
        <p:spPr>
          <a:xfrm>
            <a:off x="805307" y="2737250"/>
            <a:ext cx="580608" cy="323165"/>
          </a:xfrm>
          <a:prstGeom prst="rect">
            <a:avLst/>
          </a:prstGeom>
          <a:noFill/>
        </p:spPr>
        <p:txBody>
          <a:bodyPr wrap="none" rtlCol="0">
            <a:spAutoFit/>
          </a:bodyPr>
          <a:lstStyle/>
          <a:p>
            <a:r>
              <a:rPr lang="en-US" sz="1500" dirty="0">
                <a:latin typeface="Arial" panose="020B0604020202020204" pitchFamily="34" charset="0"/>
              </a:rPr>
              <a:t>VKH</a:t>
            </a:r>
          </a:p>
        </p:txBody>
      </p:sp>
      <p:sp>
        <p:nvSpPr>
          <p:cNvPr id="92" name="Rectangle 3">
            <a:extLst>
              <a:ext uri="{FF2B5EF4-FFF2-40B4-BE49-F238E27FC236}">
                <a16:creationId xmlns:a16="http://schemas.microsoft.com/office/drawing/2014/main" id="{B1ECB454-5E53-4E3D-B36A-D8E10AD7A5D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TextBox 2">
            <a:extLst>
              <a:ext uri="{FF2B5EF4-FFF2-40B4-BE49-F238E27FC236}">
                <a16:creationId xmlns:a16="http://schemas.microsoft.com/office/drawing/2014/main" id="{97831242-DEFF-4A28-9F95-721CA99BB1CB}"/>
              </a:ext>
            </a:extLst>
          </p:cNvPr>
          <p:cNvSpPr txBox="1"/>
          <p:nvPr/>
        </p:nvSpPr>
        <p:spPr>
          <a:xfrm>
            <a:off x="1531075" y="5826197"/>
            <a:ext cx="6081850" cy="646331"/>
          </a:xfrm>
          <a:prstGeom prst="rect">
            <a:avLst/>
          </a:prstGeom>
          <a:solidFill>
            <a:srgbClr val="002060"/>
          </a:solidFill>
        </p:spPr>
        <p:txBody>
          <a:bodyPr wrap="square" rtlCol="0">
            <a:spAutoFit/>
          </a:bodyPr>
          <a:lstStyle/>
          <a:p>
            <a:r>
              <a:rPr lang="en-US" dirty="0">
                <a:solidFill>
                  <a:schemeClr val="bg1"/>
                </a:solidFill>
              </a:rPr>
              <a:t>One fact you </a:t>
            </a:r>
            <a:r>
              <a:rPr lang="en-US" b="1" dirty="0">
                <a:solidFill>
                  <a:schemeClr val="bg1"/>
                </a:solidFill>
              </a:rPr>
              <a:t>should</a:t>
            </a:r>
            <a:r>
              <a:rPr lang="en-US" dirty="0">
                <a:solidFill>
                  <a:schemeClr val="bg1"/>
                </a:solidFill>
              </a:rPr>
              <a:t> memorize is that the vast majority of anterior-uveitis cases—about  80%—are  </a:t>
            </a:r>
            <a:r>
              <a:rPr lang="en-US" i="1" dirty="0">
                <a:solidFill>
                  <a:schemeClr val="bg1"/>
                </a:solidFill>
              </a:rPr>
              <a:t>noninfectious</a:t>
            </a:r>
            <a:r>
              <a:rPr lang="en-US" dirty="0">
                <a:solidFill>
                  <a:schemeClr val="bg1"/>
                </a:solidFill>
              </a:rPr>
              <a:t> </a:t>
            </a:r>
          </a:p>
        </p:txBody>
      </p:sp>
      <p:sp>
        <p:nvSpPr>
          <p:cNvPr id="4" name="Rectangle 3">
            <a:extLst>
              <a:ext uri="{FF2B5EF4-FFF2-40B4-BE49-F238E27FC236}">
                <a16:creationId xmlns:a16="http://schemas.microsoft.com/office/drawing/2014/main" id="{85C8454B-33D4-4A0F-A19D-8A2F2AF3AE27}"/>
              </a:ext>
            </a:extLst>
          </p:cNvPr>
          <p:cNvSpPr/>
          <p:nvPr/>
        </p:nvSpPr>
        <p:spPr>
          <a:xfrm>
            <a:off x="5805222" y="6172200"/>
            <a:ext cx="1586178" cy="248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infectious vs non-</a:t>
            </a:r>
          </a:p>
        </p:txBody>
      </p:sp>
      <p:sp>
        <p:nvSpPr>
          <p:cNvPr id="6" name="Rectangle 5">
            <a:extLst>
              <a:ext uri="{FF2B5EF4-FFF2-40B4-BE49-F238E27FC236}">
                <a16:creationId xmlns:a16="http://schemas.microsoft.com/office/drawing/2014/main" id="{9AEAF73C-32DD-4187-857F-9162136D4431}"/>
              </a:ext>
            </a:extLst>
          </p:cNvPr>
          <p:cNvSpPr/>
          <p:nvPr/>
        </p:nvSpPr>
        <p:spPr>
          <a:xfrm>
            <a:off x="4705350" y="6160710"/>
            <a:ext cx="471221" cy="293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4665090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29" name="TextBox 28">
            <a:extLst>
              <a:ext uri="{FF2B5EF4-FFF2-40B4-BE49-F238E27FC236}">
                <a16:creationId xmlns:a16="http://schemas.microsoft.com/office/drawing/2014/main" id="{48FC7C29-0860-46D7-A82E-421A054769FE}"/>
              </a:ext>
            </a:extLst>
          </p:cNvPr>
          <p:cNvSpPr txBox="1"/>
          <p:nvPr/>
        </p:nvSpPr>
        <p:spPr>
          <a:xfrm>
            <a:off x="3241827" y="3048002"/>
            <a:ext cx="1151277" cy="307777"/>
          </a:xfrm>
          <a:prstGeom prst="rect">
            <a:avLst/>
          </a:prstGeom>
          <a:noFill/>
        </p:spPr>
        <p:txBody>
          <a:bodyPr wrap="none" rtlCol="0">
            <a:spAutoFit/>
          </a:bodyPr>
          <a:lstStyle/>
          <a:p>
            <a:r>
              <a:rPr lang="en-US" sz="1400" dirty="0"/>
              <a:t>HLA-B27 </a:t>
            </a:r>
            <a:r>
              <a:rPr lang="en-US" sz="1400" dirty="0" err="1"/>
              <a:t>dz</a:t>
            </a:r>
            <a:endParaRPr lang="en-US" sz="1400" dirty="0"/>
          </a:p>
        </p:txBody>
      </p:sp>
      <p:sp>
        <p:nvSpPr>
          <p:cNvPr id="30" name="TextBox 29">
            <a:extLst>
              <a:ext uri="{FF2B5EF4-FFF2-40B4-BE49-F238E27FC236}">
                <a16:creationId xmlns:a16="http://schemas.microsoft.com/office/drawing/2014/main" id="{4D72087B-AAF9-4138-BC11-29FB22F80956}"/>
              </a:ext>
            </a:extLst>
          </p:cNvPr>
          <p:cNvSpPr txBox="1"/>
          <p:nvPr/>
        </p:nvSpPr>
        <p:spPr>
          <a:xfrm>
            <a:off x="3241827" y="3352802"/>
            <a:ext cx="1787669" cy="307777"/>
          </a:xfrm>
          <a:prstGeom prst="rect">
            <a:avLst/>
          </a:prstGeom>
          <a:noFill/>
        </p:spPr>
        <p:txBody>
          <a:bodyPr wrap="none" rtlCol="0">
            <a:spAutoFit/>
          </a:bodyPr>
          <a:lstStyle/>
          <a:p>
            <a:r>
              <a:rPr lang="en-US" sz="1400" dirty="0"/>
              <a:t>Posner-</a:t>
            </a:r>
            <a:r>
              <a:rPr lang="en-US" sz="1400" dirty="0" err="1"/>
              <a:t>Schlossman</a:t>
            </a:r>
            <a:endParaRPr lang="en-US" sz="1400" dirty="0"/>
          </a:p>
        </p:txBody>
      </p:sp>
      <p:cxnSp>
        <p:nvCxnSpPr>
          <p:cNvPr id="31" name="Straight Connector 30">
            <a:extLst>
              <a:ext uri="{FF2B5EF4-FFF2-40B4-BE49-F238E27FC236}">
                <a16:creationId xmlns:a16="http://schemas.microsoft.com/office/drawing/2014/main" id="{AE7395C1-4BB2-486C-97FD-3A5FAC34AC14}"/>
              </a:ext>
            </a:extLst>
          </p:cNvPr>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890E20-65C2-4837-8851-69EA46B6EF11}"/>
              </a:ext>
            </a:extLst>
          </p:cNvPr>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E9EAA6-9A02-439D-878A-A5366BB02AC9}"/>
              </a:ext>
            </a:extLst>
          </p:cNvPr>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6750F4-D279-49DA-9DEF-E6DFDB052303}"/>
              </a:ext>
            </a:extLst>
          </p:cNvPr>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0631BA-3DA1-468E-B3DE-85116A46A1DF}"/>
              </a:ext>
            </a:extLst>
          </p:cNvPr>
          <p:cNvSpPr txBox="1"/>
          <p:nvPr/>
        </p:nvSpPr>
        <p:spPr>
          <a:xfrm>
            <a:off x="3228512" y="3962400"/>
            <a:ext cx="792205" cy="307777"/>
          </a:xfrm>
          <a:prstGeom prst="rect">
            <a:avLst/>
          </a:prstGeom>
          <a:noFill/>
        </p:spPr>
        <p:txBody>
          <a:bodyPr wrap="none" rtlCol="0">
            <a:spAutoFit/>
          </a:bodyPr>
          <a:lstStyle/>
          <a:p>
            <a:r>
              <a:rPr lang="en-US" sz="1400" dirty="0" err="1"/>
              <a:t>Sarcoid</a:t>
            </a:r>
            <a:endParaRPr lang="en-US" sz="1400" dirty="0"/>
          </a:p>
        </p:txBody>
      </p:sp>
      <p:cxnSp>
        <p:nvCxnSpPr>
          <p:cNvPr id="38" name="Straight Connector 37">
            <a:extLst>
              <a:ext uri="{FF2B5EF4-FFF2-40B4-BE49-F238E27FC236}">
                <a16:creationId xmlns:a16="http://schemas.microsoft.com/office/drawing/2014/main" id="{428D0184-6CCD-4838-90B8-9C703243D949}"/>
              </a:ext>
            </a:extLst>
          </p:cNvPr>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8211DC3-E91C-4176-AE59-F119A9994BCE}"/>
              </a:ext>
            </a:extLst>
          </p:cNvPr>
          <p:cNvSpPr txBox="1"/>
          <p:nvPr/>
        </p:nvSpPr>
        <p:spPr>
          <a:xfrm>
            <a:off x="3200402" y="4267200"/>
            <a:ext cx="803425" cy="307777"/>
          </a:xfrm>
          <a:prstGeom prst="rect">
            <a:avLst/>
          </a:prstGeom>
          <a:noFill/>
        </p:spPr>
        <p:txBody>
          <a:bodyPr wrap="none" rtlCol="0">
            <a:spAutoFit/>
          </a:bodyPr>
          <a:lstStyle/>
          <a:p>
            <a:r>
              <a:rPr lang="en-US" sz="1400" dirty="0"/>
              <a:t>Syphilis</a:t>
            </a:r>
          </a:p>
        </p:txBody>
      </p:sp>
      <p:cxnSp>
        <p:nvCxnSpPr>
          <p:cNvPr id="40" name="Straight Connector 39">
            <a:extLst>
              <a:ext uri="{FF2B5EF4-FFF2-40B4-BE49-F238E27FC236}">
                <a16:creationId xmlns:a16="http://schemas.microsoft.com/office/drawing/2014/main" id="{E07EE8A7-FD5D-4B08-B1FA-AD15EF132AA8}"/>
              </a:ext>
            </a:extLst>
          </p:cNvPr>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A567CD7-0174-4ED8-A1E0-4690EFF40150}"/>
              </a:ext>
            </a:extLst>
          </p:cNvPr>
          <p:cNvSpPr txBox="1"/>
          <p:nvPr/>
        </p:nvSpPr>
        <p:spPr>
          <a:xfrm>
            <a:off x="3228512" y="3657600"/>
            <a:ext cx="954107" cy="307777"/>
          </a:xfrm>
          <a:prstGeom prst="rect">
            <a:avLst/>
          </a:prstGeom>
          <a:noFill/>
        </p:spPr>
        <p:txBody>
          <a:bodyPr wrap="none" rtlCol="0">
            <a:spAutoFit/>
          </a:bodyPr>
          <a:lstStyle/>
          <a:p>
            <a:r>
              <a:rPr lang="en-US" sz="1400" dirty="0"/>
              <a:t>HSV/VZV</a:t>
            </a:r>
          </a:p>
        </p:txBody>
      </p:sp>
      <p:cxnSp>
        <p:nvCxnSpPr>
          <p:cNvPr id="42" name="Straight Connector 41">
            <a:extLst>
              <a:ext uri="{FF2B5EF4-FFF2-40B4-BE49-F238E27FC236}">
                <a16:creationId xmlns:a16="http://schemas.microsoft.com/office/drawing/2014/main" id="{70D4ED3E-11F3-474A-BA32-2CBF51B32167}"/>
              </a:ext>
            </a:extLst>
          </p:cNvPr>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6C5BE0-E618-4D7A-B725-A082295428E9}"/>
              </a:ext>
            </a:extLst>
          </p:cNvPr>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3A5E743-1FE2-4749-A9F9-A7FF0ABB6689}"/>
              </a:ext>
            </a:extLst>
          </p:cNvPr>
          <p:cNvSpPr txBox="1"/>
          <p:nvPr/>
        </p:nvSpPr>
        <p:spPr>
          <a:xfrm>
            <a:off x="3200400" y="4569025"/>
            <a:ext cx="413896" cy="307777"/>
          </a:xfrm>
          <a:prstGeom prst="rect">
            <a:avLst/>
          </a:prstGeom>
          <a:noFill/>
        </p:spPr>
        <p:txBody>
          <a:bodyPr wrap="none" rtlCol="0">
            <a:spAutoFit/>
          </a:bodyPr>
          <a:lstStyle/>
          <a:p>
            <a:r>
              <a:rPr lang="en-US" sz="1400" dirty="0"/>
              <a:t>TB</a:t>
            </a:r>
          </a:p>
        </p:txBody>
      </p:sp>
      <p:sp>
        <p:nvSpPr>
          <p:cNvPr id="45" name="TextBox 44">
            <a:extLst>
              <a:ext uri="{FF2B5EF4-FFF2-40B4-BE49-F238E27FC236}">
                <a16:creationId xmlns:a16="http://schemas.microsoft.com/office/drawing/2014/main" id="{60C692B4-9DCF-48B5-A56A-63A311987346}"/>
              </a:ext>
            </a:extLst>
          </p:cNvPr>
          <p:cNvSpPr txBox="1"/>
          <p:nvPr/>
        </p:nvSpPr>
        <p:spPr>
          <a:xfrm>
            <a:off x="5527825" y="3045025"/>
            <a:ext cx="603050" cy="307777"/>
          </a:xfrm>
          <a:prstGeom prst="rect">
            <a:avLst/>
          </a:prstGeom>
          <a:noFill/>
        </p:spPr>
        <p:txBody>
          <a:bodyPr wrap="none" rtlCol="0">
            <a:spAutoFit/>
          </a:bodyPr>
          <a:lstStyle/>
          <a:p>
            <a:r>
              <a:rPr lang="en-US" sz="1400" dirty="0"/>
              <a:t>TINU</a:t>
            </a:r>
          </a:p>
        </p:txBody>
      </p:sp>
      <p:sp>
        <p:nvSpPr>
          <p:cNvPr id="46" name="TextBox 45">
            <a:extLst>
              <a:ext uri="{FF2B5EF4-FFF2-40B4-BE49-F238E27FC236}">
                <a16:creationId xmlns:a16="http://schemas.microsoft.com/office/drawing/2014/main" id="{3A33ACA9-27B1-4010-8380-F608908BDFC0}"/>
              </a:ext>
            </a:extLst>
          </p:cNvPr>
          <p:cNvSpPr txBox="1"/>
          <p:nvPr/>
        </p:nvSpPr>
        <p:spPr>
          <a:xfrm>
            <a:off x="5494929" y="3959425"/>
            <a:ext cx="1239442" cy="307777"/>
          </a:xfrm>
          <a:prstGeom prst="rect">
            <a:avLst/>
          </a:prstGeom>
          <a:noFill/>
        </p:spPr>
        <p:txBody>
          <a:bodyPr wrap="none" rtlCol="0">
            <a:spAutoFit/>
          </a:bodyPr>
          <a:lstStyle/>
          <a:p>
            <a:r>
              <a:rPr lang="en-US" sz="1400" dirty="0"/>
              <a:t>Leptospirosis</a:t>
            </a:r>
          </a:p>
        </p:txBody>
      </p:sp>
      <p:sp>
        <p:nvSpPr>
          <p:cNvPr id="47" name="TextBox 46">
            <a:extLst>
              <a:ext uri="{FF2B5EF4-FFF2-40B4-BE49-F238E27FC236}">
                <a16:creationId xmlns:a16="http://schemas.microsoft.com/office/drawing/2014/main" id="{2CF03F36-8246-4CC8-A404-A72487A059FE}"/>
              </a:ext>
            </a:extLst>
          </p:cNvPr>
          <p:cNvSpPr txBox="1"/>
          <p:nvPr/>
        </p:nvSpPr>
        <p:spPr>
          <a:xfrm>
            <a:off x="5527826" y="3349825"/>
            <a:ext cx="742511" cy="307777"/>
          </a:xfrm>
          <a:prstGeom prst="rect">
            <a:avLst/>
          </a:prstGeom>
          <a:noFill/>
        </p:spPr>
        <p:txBody>
          <a:bodyPr wrap="none" rtlCol="0">
            <a:spAutoFit/>
          </a:bodyPr>
          <a:lstStyle/>
          <a:p>
            <a:r>
              <a:rPr lang="en-US" sz="1400" dirty="0" err="1"/>
              <a:t>Behçet</a:t>
            </a:r>
            <a:endParaRPr lang="en-US" sz="1400" dirty="0"/>
          </a:p>
        </p:txBody>
      </p:sp>
      <p:sp>
        <p:nvSpPr>
          <p:cNvPr id="48" name="TextBox 47">
            <a:extLst>
              <a:ext uri="{FF2B5EF4-FFF2-40B4-BE49-F238E27FC236}">
                <a16:creationId xmlns:a16="http://schemas.microsoft.com/office/drawing/2014/main" id="{66ECD398-A408-4C3F-8BB8-85B5CD0F031E}"/>
              </a:ext>
            </a:extLst>
          </p:cNvPr>
          <p:cNvSpPr txBox="1"/>
          <p:nvPr/>
        </p:nvSpPr>
        <p:spPr>
          <a:xfrm>
            <a:off x="5527827" y="3654625"/>
            <a:ext cx="870751" cy="307777"/>
          </a:xfrm>
          <a:prstGeom prst="rect">
            <a:avLst/>
          </a:prstGeom>
          <a:noFill/>
        </p:spPr>
        <p:txBody>
          <a:bodyPr wrap="none" rtlCol="0">
            <a:spAutoFit/>
          </a:bodyPr>
          <a:lstStyle/>
          <a:p>
            <a:r>
              <a:rPr lang="en-US" sz="1400" dirty="0"/>
              <a:t>Drug </a:t>
            </a:r>
            <a:r>
              <a:rPr lang="en-US" sz="1400" dirty="0" err="1"/>
              <a:t>rxn</a:t>
            </a:r>
            <a:endParaRPr lang="en-US" sz="1400" dirty="0"/>
          </a:p>
        </p:txBody>
      </p:sp>
      <p:cxnSp>
        <p:nvCxnSpPr>
          <p:cNvPr id="49" name="Straight Connector 48">
            <a:extLst>
              <a:ext uri="{FF2B5EF4-FFF2-40B4-BE49-F238E27FC236}">
                <a16:creationId xmlns:a16="http://schemas.microsoft.com/office/drawing/2014/main" id="{8E2B4F0D-7CED-4B9C-A881-23145BD68E9A}"/>
              </a:ext>
            </a:extLst>
          </p:cNvPr>
          <p:cNvCxnSpPr/>
          <p:nvPr/>
        </p:nvCxnSpPr>
        <p:spPr>
          <a:xfrm>
            <a:off x="5410200" y="31989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8033EF-18E3-41F9-AB7E-9C15846ED35E}"/>
              </a:ext>
            </a:extLst>
          </p:cNvPr>
          <p:cNvCxnSpPr/>
          <p:nvPr/>
        </p:nvCxnSpPr>
        <p:spPr>
          <a:xfrm>
            <a:off x="5410200" y="474773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D9784B-4E7E-442D-B49E-FC267D986B8E}"/>
              </a:ext>
            </a:extLst>
          </p:cNvPr>
          <p:cNvCxnSpPr/>
          <p:nvPr/>
        </p:nvCxnSpPr>
        <p:spPr>
          <a:xfrm>
            <a:off x="5410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3BA496-43C4-4316-8A15-22249A336725}"/>
              </a:ext>
            </a:extLst>
          </p:cNvPr>
          <p:cNvCxnSpPr/>
          <p:nvPr/>
        </p:nvCxnSpPr>
        <p:spPr>
          <a:xfrm>
            <a:off x="5410200" y="41118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6E906A-EFF9-419D-A35A-E2363834636F}"/>
              </a:ext>
            </a:extLst>
          </p:cNvPr>
          <p:cNvCxnSpPr/>
          <p:nvPr/>
        </p:nvCxnSpPr>
        <p:spPr>
          <a:xfrm>
            <a:off x="5410200" y="3807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19704E-A86B-414B-B8B7-13E56C4C1ECF}"/>
              </a:ext>
            </a:extLst>
          </p:cNvPr>
          <p:cNvCxnSpPr/>
          <p:nvPr/>
        </p:nvCxnSpPr>
        <p:spPr>
          <a:xfrm>
            <a:off x="5410200" y="3502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983CC7F-A241-43DE-A7F1-6E4FAEC520B6}"/>
              </a:ext>
            </a:extLst>
          </p:cNvPr>
          <p:cNvSpPr txBox="1"/>
          <p:nvPr/>
        </p:nvSpPr>
        <p:spPr>
          <a:xfrm>
            <a:off x="5486402" y="4876800"/>
            <a:ext cx="803425" cy="307777"/>
          </a:xfrm>
          <a:prstGeom prst="rect">
            <a:avLst/>
          </a:prstGeom>
          <a:noFill/>
        </p:spPr>
        <p:txBody>
          <a:bodyPr wrap="none" rtlCol="0">
            <a:spAutoFit/>
          </a:bodyPr>
          <a:lstStyle/>
          <a:p>
            <a:r>
              <a:rPr lang="en-US" sz="1400" dirty="0"/>
              <a:t>Syphilis</a:t>
            </a:r>
          </a:p>
        </p:txBody>
      </p:sp>
      <p:sp>
        <p:nvSpPr>
          <p:cNvPr id="56" name="TextBox 55">
            <a:extLst>
              <a:ext uri="{FF2B5EF4-FFF2-40B4-BE49-F238E27FC236}">
                <a16:creationId xmlns:a16="http://schemas.microsoft.com/office/drawing/2014/main" id="{CDA67B26-2F9B-4882-8B03-82C7C015563D}"/>
              </a:ext>
            </a:extLst>
          </p:cNvPr>
          <p:cNvSpPr txBox="1"/>
          <p:nvPr/>
        </p:nvSpPr>
        <p:spPr>
          <a:xfrm>
            <a:off x="5514512" y="4572000"/>
            <a:ext cx="792205" cy="307777"/>
          </a:xfrm>
          <a:prstGeom prst="rect">
            <a:avLst/>
          </a:prstGeom>
          <a:noFill/>
        </p:spPr>
        <p:txBody>
          <a:bodyPr wrap="none" rtlCol="0">
            <a:spAutoFit/>
          </a:bodyPr>
          <a:lstStyle/>
          <a:p>
            <a:r>
              <a:rPr lang="en-US" sz="1400" dirty="0" err="1"/>
              <a:t>Sarcoid</a:t>
            </a:r>
            <a:endParaRPr lang="en-US" sz="1400" dirty="0"/>
          </a:p>
        </p:txBody>
      </p:sp>
      <p:cxnSp>
        <p:nvCxnSpPr>
          <p:cNvPr id="57" name="Straight Connector 56">
            <a:extLst>
              <a:ext uri="{FF2B5EF4-FFF2-40B4-BE49-F238E27FC236}">
                <a16:creationId xmlns:a16="http://schemas.microsoft.com/office/drawing/2014/main" id="{10FF4AD9-EF52-44CF-8F97-38E80529BAFB}"/>
              </a:ext>
            </a:extLst>
          </p:cNvPr>
          <p:cNvCxnSpPr/>
          <p:nvPr/>
        </p:nvCxnSpPr>
        <p:spPr>
          <a:xfrm>
            <a:off x="5410200" y="5023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439736E-29AC-4FA4-9E81-557C0C1FA374}"/>
              </a:ext>
            </a:extLst>
          </p:cNvPr>
          <p:cNvSpPr txBox="1"/>
          <p:nvPr/>
        </p:nvSpPr>
        <p:spPr>
          <a:xfrm>
            <a:off x="5486400" y="4267200"/>
            <a:ext cx="761234" cy="307777"/>
          </a:xfrm>
          <a:prstGeom prst="rect">
            <a:avLst/>
          </a:prstGeom>
          <a:noFill/>
        </p:spPr>
        <p:txBody>
          <a:bodyPr wrap="none" rtlCol="0">
            <a:spAutoFit/>
          </a:bodyPr>
          <a:lstStyle/>
          <a:p>
            <a:r>
              <a:rPr lang="en-US" sz="1400" dirty="0"/>
              <a:t>IBD/PA</a:t>
            </a:r>
          </a:p>
        </p:txBody>
      </p:sp>
      <p:cxnSp>
        <p:nvCxnSpPr>
          <p:cNvPr id="59" name="Straight Connector 58">
            <a:extLst>
              <a:ext uri="{FF2B5EF4-FFF2-40B4-BE49-F238E27FC236}">
                <a16:creationId xmlns:a16="http://schemas.microsoft.com/office/drawing/2014/main" id="{55339421-63E7-47B9-B68D-13EDCD44B7D8}"/>
              </a:ext>
            </a:extLst>
          </p:cNvPr>
          <p:cNvCxnSpPr/>
          <p:nvPr/>
        </p:nvCxnSpPr>
        <p:spPr>
          <a:xfrm flipV="1">
            <a:off x="5410200" y="3045023"/>
            <a:ext cx="0" cy="2309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85C629-1479-4121-8729-A3D91B65E44F}"/>
              </a:ext>
            </a:extLst>
          </p:cNvPr>
          <p:cNvCxnSpPr/>
          <p:nvPr/>
        </p:nvCxnSpPr>
        <p:spPr>
          <a:xfrm>
            <a:off x="5410200" y="535435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144BB03-BF81-493A-A78F-690B1BEB3BFC}"/>
              </a:ext>
            </a:extLst>
          </p:cNvPr>
          <p:cNvSpPr txBox="1"/>
          <p:nvPr/>
        </p:nvSpPr>
        <p:spPr>
          <a:xfrm>
            <a:off x="5486400" y="5178625"/>
            <a:ext cx="413896" cy="307777"/>
          </a:xfrm>
          <a:prstGeom prst="rect">
            <a:avLst/>
          </a:prstGeom>
          <a:noFill/>
        </p:spPr>
        <p:txBody>
          <a:bodyPr wrap="none" rtlCol="0">
            <a:spAutoFit/>
          </a:bodyPr>
          <a:lstStyle/>
          <a:p>
            <a:r>
              <a:rPr lang="en-US" sz="1400" dirty="0"/>
              <a:t>TB</a:t>
            </a:r>
          </a:p>
        </p:txBody>
      </p:sp>
      <p:sp>
        <p:nvSpPr>
          <p:cNvPr id="62" name="TextBox 61">
            <a:extLst>
              <a:ext uri="{FF2B5EF4-FFF2-40B4-BE49-F238E27FC236}">
                <a16:creationId xmlns:a16="http://schemas.microsoft.com/office/drawing/2014/main" id="{8EE675D8-6CC4-4A43-8749-5940A28C20A4}"/>
              </a:ext>
            </a:extLst>
          </p:cNvPr>
          <p:cNvSpPr txBox="1"/>
          <p:nvPr/>
        </p:nvSpPr>
        <p:spPr>
          <a:xfrm>
            <a:off x="7509023" y="2359225"/>
            <a:ext cx="391454" cy="307777"/>
          </a:xfrm>
          <a:prstGeom prst="rect">
            <a:avLst/>
          </a:prstGeom>
          <a:noFill/>
        </p:spPr>
        <p:txBody>
          <a:bodyPr wrap="none" rtlCol="0">
            <a:spAutoFit/>
          </a:bodyPr>
          <a:lstStyle/>
          <a:p>
            <a:r>
              <a:rPr lang="en-US" sz="1400" dirty="0"/>
              <a:t>JIA</a:t>
            </a:r>
          </a:p>
        </p:txBody>
      </p:sp>
      <p:sp>
        <p:nvSpPr>
          <p:cNvPr id="63" name="TextBox 62">
            <a:extLst>
              <a:ext uri="{FF2B5EF4-FFF2-40B4-BE49-F238E27FC236}">
                <a16:creationId xmlns:a16="http://schemas.microsoft.com/office/drawing/2014/main" id="{E049C505-0774-49E8-B927-EAD833254F89}"/>
              </a:ext>
            </a:extLst>
          </p:cNvPr>
          <p:cNvSpPr txBox="1"/>
          <p:nvPr/>
        </p:nvSpPr>
        <p:spPr>
          <a:xfrm>
            <a:off x="7509023" y="2664025"/>
            <a:ext cx="423514" cy="307777"/>
          </a:xfrm>
          <a:prstGeom prst="rect">
            <a:avLst/>
          </a:prstGeom>
          <a:noFill/>
        </p:spPr>
        <p:txBody>
          <a:bodyPr wrap="none" rtlCol="0">
            <a:spAutoFit/>
          </a:bodyPr>
          <a:lstStyle/>
          <a:p>
            <a:r>
              <a:rPr lang="en-US" sz="1400" dirty="0"/>
              <a:t>FHI</a:t>
            </a:r>
          </a:p>
        </p:txBody>
      </p:sp>
      <p:cxnSp>
        <p:nvCxnSpPr>
          <p:cNvPr id="64" name="Straight Connector 63">
            <a:extLst>
              <a:ext uri="{FF2B5EF4-FFF2-40B4-BE49-F238E27FC236}">
                <a16:creationId xmlns:a16="http://schemas.microsoft.com/office/drawing/2014/main" id="{9E8AF689-98F2-47D9-A23E-199B60310D02}"/>
              </a:ext>
            </a:extLst>
          </p:cNvPr>
          <p:cNvCxnSpPr/>
          <p:nvPr/>
        </p:nvCxnSpPr>
        <p:spPr>
          <a:xfrm>
            <a:off x="7391400" y="25131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94E9FF-E204-4FF8-A145-4C4C61E3DE5E}"/>
              </a:ext>
            </a:extLst>
          </p:cNvPr>
          <p:cNvCxnSpPr/>
          <p:nvPr/>
        </p:nvCxnSpPr>
        <p:spPr>
          <a:xfrm>
            <a:off x="7391400" y="3426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3F6CB1F-51EB-472A-8AAD-C8D43517F06E}"/>
              </a:ext>
            </a:extLst>
          </p:cNvPr>
          <p:cNvCxnSpPr/>
          <p:nvPr/>
        </p:nvCxnSpPr>
        <p:spPr>
          <a:xfrm>
            <a:off x="7391400" y="3121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43D085-C10D-4A13-BA15-426006966E4B}"/>
              </a:ext>
            </a:extLst>
          </p:cNvPr>
          <p:cNvCxnSpPr/>
          <p:nvPr/>
        </p:nvCxnSpPr>
        <p:spPr>
          <a:xfrm>
            <a:off x="7391400" y="2816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E423CBF-45F8-4400-90E0-ED392F58BF0E}"/>
              </a:ext>
            </a:extLst>
          </p:cNvPr>
          <p:cNvSpPr txBox="1"/>
          <p:nvPr/>
        </p:nvSpPr>
        <p:spPr>
          <a:xfrm>
            <a:off x="7467600" y="3575448"/>
            <a:ext cx="730713" cy="307777"/>
          </a:xfrm>
          <a:prstGeom prst="rect">
            <a:avLst/>
          </a:prstGeom>
          <a:noFill/>
        </p:spPr>
        <p:txBody>
          <a:bodyPr wrap="none" rtlCol="0">
            <a:spAutoFit/>
          </a:bodyPr>
          <a:lstStyle/>
          <a:p>
            <a:r>
              <a:rPr lang="en-US" sz="1400" dirty="0"/>
              <a:t>Syphilis</a:t>
            </a:r>
          </a:p>
        </p:txBody>
      </p:sp>
      <p:sp>
        <p:nvSpPr>
          <p:cNvPr id="69" name="TextBox 68">
            <a:extLst>
              <a:ext uri="{FF2B5EF4-FFF2-40B4-BE49-F238E27FC236}">
                <a16:creationId xmlns:a16="http://schemas.microsoft.com/office/drawing/2014/main" id="{389FA5F5-6266-46C3-8D72-00A933E063EE}"/>
              </a:ext>
            </a:extLst>
          </p:cNvPr>
          <p:cNvSpPr txBox="1"/>
          <p:nvPr/>
        </p:nvSpPr>
        <p:spPr>
          <a:xfrm>
            <a:off x="7495710" y="3276602"/>
            <a:ext cx="717569" cy="307777"/>
          </a:xfrm>
          <a:prstGeom prst="rect">
            <a:avLst/>
          </a:prstGeom>
          <a:noFill/>
        </p:spPr>
        <p:txBody>
          <a:bodyPr wrap="none" rtlCol="0">
            <a:spAutoFit/>
          </a:bodyPr>
          <a:lstStyle/>
          <a:p>
            <a:r>
              <a:rPr lang="en-US" sz="1400" dirty="0" err="1"/>
              <a:t>Sarcoid</a:t>
            </a:r>
            <a:endParaRPr lang="en-US" sz="1400" dirty="0"/>
          </a:p>
        </p:txBody>
      </p:sp>
      <p:cxnSp>
        <p:nvCxnSpPr>
          <p:cNvPr id="70" name="Straight Connector 69">
            <a:extLst>
              <a:ext uri="{FF2B5EF4-FFF2-40B4-BE49-F238E27FC236}">
                <a16:creationId xmlns:a16="http://schemas.microsoft.com/office/drawing/2014/main" id="{D2D94CC4-E096-4752-BA4A-CB6B39D939B0}"/>
              </a:ext>
            </a:extLst>
          </p:cNvPr>
          <p:cNvCxnSpPr/>
          <p:nvPr/>
        </p:nvCxnSpPr>
        <p:spPr>
          <a:xfrm>
            <a:off x="73914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7BC351-825D-440A-A7C3-B3DF0FDC26EA}"/>
              </a:ext>
            </a:extLst>
          </p:cNvPr>
          <p:cNvCxnSpPr/>
          <p:nvPr/>
        </p:nvCxnSpPr>
        <p:spPr>
          <a:xfrm flipV="1">
            <a:off x="7391400" y="2359226"/>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D526005-9F09-4402-A756-477CEB18C8E1}"/>
              </a:ext>
            </a:extLst>
          </p:cNvPr>
          <p:cNvSpPr txBox="1"/>
          <p:nvPr/>
        </p:nvSpPr>
        <p:spPr>
          <a:xfrm>
            <a:off x="7509023" y="2971802"/>
            <a:ext cx="690830" cy="307777"/>
          </a:xfrm>
          <a:prstGeom prst="rect">
            <a:avLst/>
          </a:prstGeom>
          <a:noFill/>
        </p:spPr>
        <p:txBody>
          <a:bodyPr wrap="none" rtlCol="0">
            <a:spAutoFit/>
          </a:bodyPr>
          <a:lstStyle/>
          <a:p>
            <a:r>
              <a:rPr lang="en-US" sz="1400" dirty="0"/>
              <a:t>IBD/PA</a:t>
            </a:r>
            <a:endParaRPr lang="en-US" sz="1400" b="1" i="1" dirty="0"/>
          </a:p>
        </p:txBody>
      </p:sp>
      <p:cxnSp>
        <p:nvCxnSpPr>
          <p:cNvPr id="73" name="Straight Connector 72">
            <a:extLst>
              <a:ext uri="{FF2B5EF4-FFF2-40B4-BE49-F238E27FC236}">
                <a16:creationId xmlns:a16="http://schemas.microsoft.com/office/drawing/2014/main" id="{14CB6161-84FF-434C-9440-0CB1C29792BC}"/>
              </a:ext>
            </a:extLst>
          </p:cNvPr>
          <p:cNvCxnSpPr/>
          <p:nvPr/>
        </p:nvCxnSpPr>
        <p:spPr>
          <a:xfrm>
            <a:off x="7391400" y="40326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F2C7BB5-ABEA-4AEC-9212-201322090D1F}"/>
              </a:ext>
            </a:extLst>
          </p:cNvPr>
          <p:cNvSpPr txBox="1"/>
          <p:nvPr/>
        </p:nvSpPr>
        <p:spPr>
          <a:xfrm>
            <a:off x="7495708" y="3883225"/>
            <a:ext cx="370614" cy="307777"/>
          </a:xfrm>
          <a:prstGeom prst="rect">
            <a:avLst/>
          </a:prstGeom>
          <a:noFill/>
        </p:spPr>
        <p:txBody>
          <a:bodyPr wrap="none" rtlCol="0">
            <a:spAutoFit/>
          </a:bodyPr>
          <a:lstStyle/>
          <a:p>
            <a:r>
              <a:rPr lang="en-US" sz="1400" dirty="0"/>
              <a:t>TB</a:t>
            </a:r>
          </a:p>
        </p:txBody>
      </p:sp>
      <p:sp>
        <p:nvSpPr>
          <p:cNvPr id="2" name="TextBox 1">
            <a:extLst>
              <a:ext uri="{FF2B5EF4-FFF2-40B4-BE49-F238E27FC236}">
                <a16:creationId xmlns:a16="http://schemas.microsoft.com/office/drawing/2014/main" id="{5D5A914D-9800-4581-99AE-E6F5C63A95FA}"/>
              </a:ext>
            </a:extLst>
          </p:cNvPr>
          <p:cNvSpPr txBox="1"/>
          <p:nvPr/>
        </p:nvSpPr>
        <p:spPr>
          <a:xfrm>
            <a:off x="668210" y="5653102"/>
            <a:ext cx="7772394" cy="923330"/>
          </a:xfrm>
          <a:prstGeom prst="rect">
            <a:avLst/>
          </a:prstGeom>
          <a:solidFill>
            <a:srgbClr val="33CCFF"/>
          </a:solidFill>
        </p:spPr>
        <p:txBody>
          <a:bodyPr wrap="square" rtlCol="0">
            <a:spAutoFit/>
          </a:bodyPr>
          <a:lstStyle/>
          <a:p>
            <a:r>
              <a:rPr lang="en-US" dirty="0">
                <a:solidFill>
                  <a:schemeClr val="bg1">
                    <a:lumMod val="50000"/>
                  </a:schemeClr>
                </a:solidFill>
              </a:rPr>
              <a:t>Just as an FYI, these are the anterior </a:t>
            </a:r>
            <a:r>
              <a:rPr lang="en-US" dirty="0" err="1">
                <a:solidFill>
                  <a:schemeClr val="bg1">
                    <a:lumMod val="50000"/>
                  </a:schemeClr>
                </a:solidFill>
              </a:rPr>
              <a:t>uveitides</a:t>
            </a:r>
            <a:r>
              <a:rPr lang="en-US" dirty="0">
                <a:solidFill>
                  <a:schemeClr val="bg1">
                    <a:lumMod val="50000"/>
                  </a:schemeClr>
                </a:solidFill>
              </a:rPr>
              <a:t> that are covered in detail in the </a:t>
            </a:r>
            <a:r>
              <a:rPr lang="en-US" i="1" dirty="0">
                <a:solidFill>
                  <a:schemeClr val="bg1">
                    <a:lumMod val="50000"/>
                  </a:schemeClr>
                </a:solidFill>
              </a:rPr>
              <a:t>Uveitis</a:t>
            </a:r>
            <a:r>
              <a:rPr lang="en-US" dirty="0">
                <a:solidFill>
                  <a:schemeClr val="bg1">
                    <a:lumMod val="50000"/>
                  </a:schemeClr>
                </a:solidFill>
              </a:rPr>
              <a:t> book. </a:t>
            </a:r>
            <a:r>
              <a:rPr lang="en-US" b="1" dirty="0">
                <a:solidFill>
                  <a:schemeClr val="bg1">
                    <a:lumMod val="50000"/>
                  </a:schemeClr>
                </a:solidFill>
              </a:rPr>
              <a:t>Don’t</a:t>
            </a:r>
            <a:r>
              <a:rPr lang="en-US" i="1" dirty="0">
                <a:solidFill>
                  <a:schemeClr val="bg1">
                    <a:lumMod val="50000"/>
                  </a:schemeClr>
                </a:solidFill>
              </a:rPr>
              <a:t> try to memorize all this now! </a:t>
            </a:r>
            <a:r>
              <a:rPr lang="en-US" dirty="0">
                <a:solidFill>
                  <a:schemeClr val="bg1">
                    <a:lumMod val="50000"/>
                  </a:schemeClr>
                </a:solidFill>
              </a:rPr>
              <a:t>(They will stick better if you learn them in their naturally-occurring groupings.)</a:t>
            </a:r>
          </a:p>
        </p:txBody>
      </p:sp>
      <p:sp>
        <p:nvSpPr>
          <p:cNvPr id="75" name="TextBox 74">
            <a:extLst>
              <a:ext uri="{FF2B5EF4-FFF2-40B4-BE49-F238E27FC236}">
                <a16:creationId xmlns:a16="http://schemas.microsoft.com/office/drawing/2014/main" id="{D42AB866-DEED-465E-9B87-1AF17E049C31}"/>
              </a:ext>
            </a:extLst>
          </p:cNvPr>
          <p:cNvSpPr txBox="1"/>
          <p:nvPr/>
        </p:nvSpPr>
        <p:spPr>
          <a:xfrm>
            <a:off x="824888" y="2441381"/>
            <a:ext cx="580608" cy="323165"/>
          </a:xfrm>
          <a:prstGeom prst="rect">
            <a:avLst/>
          </a:prstGeom>
          <a:noFill/>
        </p:spPr>
        <p:txBody>
          <a:bodyPr wrap="none" rtlCol="0">
            <a:spAutoFit/>
          </a:bodyPr>
          <a:lstStyle/>
          <a:p>
            <a:r>
              <a:rPr lang="en-US" sz="1500" dirty="0">
                <a:latin typeface="Arial" panose="020B0604020202020204" pitchFamily="34" charset="0"/>
              </a:rPr>
              <a:t>HSV</a:t>
            </a:r>
          </a:p>
        </p:txBody>
      </p:sp>
      <p:sp>
        <p:nvSpPr>
          <p:cNvPr id="76" name="TextBox 75">
            <a:extLst>
              <a:ext uri="{FF2B5EF4-FFF2-40B4-BE49-F238E27FC236}">
                <a16:creationId xmlns:a16="http://schemas.microsoft.com/office/drawing/2014/main" id="{F35B8D5E-B4D5-481C-999A-6CCE34B29032}"/>
              </a:ext>
            </a:extLst>
          </p:cNvPr>
          <p:cNvSpPr txBox="1"/>
          <p:nvPr/>
        </p:nvSpPr>
        <p:spPr>
          <a:xfrm>
            <a:off x="796779" y="2133604"/>
            <a:ext cx="849913" cy="323165"/>
          </a:xfrm>
          <a:prstGeom prst="rect">
            <a:avLst/>
          </a:prstGeom>
          <a:noFill/>
        </p:spPr>
        <p:txBody>
          <a:bodyPr wrap="none" rtlCol="0">
            <a:spAutoFit/>
          </a:bodyPr>
          <a:lstStyle/>
          <a:p>
            <a:r>
              <a:rPr lang="en-US" sz="1500" dirty="0">
                <a:latin typeface="Arial" panose="020B0604020202020204" pitchFamily="34" charset="0"/>
              </a:rPr>
              <a:t>Syphilis</a:t>
            </a:r>
          </a:p>
        </p:txBody>
      </p:sp>
      <p:cxnSp>
        <p:nvCxnSpPr>
          <p:cNvPr id="77" name="Straight Connector 76">
            <a:extLst>
              <a:ext uri="{FF2B5EF4-FFF2-40B4-BE49-F238E27FC236}">
                <a16:creationId xmlns:a16="http://schemas.microsoft.com/office/drawing/2014/main" id="{EF8695B7-5EE2-4957-B5C2-F4377978509E}"/>
              </a:ext>
            </a:extLst>
          </p:cNvPr>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829CBA0-AEE5-4D8D-9576-4ADB6DC79794}"/>
              </a:ext>
            </a:extLst>
          </p:cNvPr>
          <p:cNvCxnSpPr/>
          <p:nvPr/>
        </p:nvCxnSpPr>
        <p:spPr>
          <a:xfrm>
            <a:off x="609600" y="167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E900941-3535-427C-B7E7-52A0D36D56F4}"/>
              </a:ext>
            </a:extLst>
          </p:cNvPr>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7D3C868-443D-40B0-ABB4-C1C5EFEA1494}"/>
              </a:ext>
            </a:extLst>
          </p:cNvPr>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B765ADF-2D77-4EAD-A87B-8766571918D4}"/>
              </a:ext>
            </a:extLst>
          </p:cNvPr>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813B863-BC51-4D00-A688-576645E77352}"/>
              </a:ext>
            </a:extLst>
          </p:cNvPr>
          <p:cNvSpPr txBox="1"/>
          <p:nvPr/>
        </p:nvSpPr>
        <p:spPr>
          <a:xfrm>
            <a:off x="809888" y="1801508"/>
            <a:ext cx="838691" cy="323165"/>
          </a:xfrm>
          <a:prstGeom prst="rect">
            <a:avLst/>
          </a:prstGeom>
          <a:noFill/>
        </p:spPr>
        <p:txBody>
          <a:bodyPr wrap="none" rtlCol="0">
            <a:spAutoFit/>
          </a:bodyPr>
          <a:lstStyle/>
          <a:p>
            <a:r>
              <a:rPr lang="en-US" sz="1500" dirty="0" err="1">
                <a:latin typeface="Arial" panose="020B0604020202020204" pitchFamily="34" charset="0"/>
              </a:rPr>
              <a:t>Sarcoid</a:t>
            </a:r>
            <a:endParaRPr lang="en-US" sz="1500" dirty="0">
              <a:latin typeface="Arial" panose="020B0604020202020204" pitchFamily="34" charset="0"/>
            </a:endParaRPr>
          </a:p>
        </p:txBody>
      </p:sp>
      <p:sp>
        <p:nvSpPr>
          <p:cNvPr id="83" name="TextBox 82">
            <a:extLst>
              <a:ext uri="{FF2B5EF4-FFF2-40B4-BE49-F238E27FC236}">
                <a16:creationId xmlns:a16="http://schemas.microsoft.com/office/drawing/2014/main" id="{9C4012D1-F9CA-4E37-A475-41DF139B53D6}"/>
              </a:ext>
            </a:extLst>
          </p:cNvPr>
          <p:cNvSpPr txBox="1"/>
          <p:nvPr/>
        </p:nvSpPr>
        <p:spPr>
          <a:xfrm>
            <a:off x="805304" y="1524004"/>
            <a:ext cx="429926" cy="323165"/>
          </a:xfrm>
          <a:prstGeom prst="rect">
            <a:avLst/>
          </a:prstGeom>
          <a:noFill/>
        </p:spPr>
        <p:txBody>
          <a:bodyPr wrap="none" rtlCol="0">
            <a:spAutoFit/>
          </a:bodyPr>
          <a:lstStyle/>
          <a:p>
            <a:r>
              <a:rPr lang="en-US" sz="1500" dirty="0">
                <a:latin typeface="Arial" panose="020B0604020202020204" pitchFamily="34" charset="0"/>
              </a:rPr>
              <a:t>TB</a:t>
            </a:r>
          </a:p>
        </p:txBody>
      </p:sp>
      <p:sp>
        <p:nvSpPr>
          <p:cNvPr id="84" name="TextBox 83">
            <a:extLst>
              <a:ext uri="{FF2B5EF4-FFF2-40B4-BE49-F238E27FC236}">
                <a16:creationId xmlns:a16="http://schemas.microsoft.com/office/drawing/2014/main" id="{B9901699-6D42-4426-8DB9-62A02A8BA12A}"/>
              </a:ext>
            </a:extLst>
          </p:cNvPr>
          <p:cNvSpPr txBox="1"/>
          <p:nvPr/>
        </p:nvSpPr>
        <p:spPr>
          <a:xfrm>
            <a:off x="796779" y="3336686"/>
            <a:ext cx="648832" cy="323165"/>
          </a:xfrm>
          <a:prstGeom prst="rect">
            <a:avLst/>
          </a:prstGeom>
          <a:noFill/>
        </p:spPr>
        <p:txBody>
          <a:bodyPr wrap="none" rtlCol="0">
            <a:spAutoFit/>
          </a:bodyPr>
          <a:lstStyle/>
          <a:p>
            <a:r>
              <a:rPr lang="en-US" sz="1500" dirty="0">
                <a:latin typeface="Arial" panose="020B0604020202020204" pitchFamily="34" charset="0"/>
              </a:rPr>
              <a:t>Lyme</a:t>
            </a:r>
          </a:p>
        </p:txBody>
      </p:sp>
      <p:cxnSp>
        <p:nvCxnSpPr>
          <p:cNvPr id="85" name="Straight Connector 84">
            <a:extLst>
              <a:ext uri="{FF2B5EF4-FFF2-40B4-BE49-F238E27FC236}">
                <a16:creationId xmlns:a16="http://schemas.microsoft.com/office/drawing/2014/main" id="{4A39FC5E-4888-4A3A-A99D-F4C13E4825CD}"/>
              </a:ext>
            </a:extLst>
          </p:cNvPr>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F091BD7-A115-4B07-921D-16DA8D8E72AC}"/>
              </a:ext>
            </a:extLst>
          </p:cNvPr>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2DA30F5-A139-473F-9ABB-B78E215F7C78}"/>
              </a:ext>
            </a:extLst>
          </p:cNvPr>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7ADCF4B-992F-4657-8760-71FAAB6407EF}"/>
              </a:ext>
            </a:extLst>
          </p:cNvPr>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CA97552-1F98-43F9-8C28-CEC8B10D0D12}"/>
              </a:ext>
            </a:extLst>
          </p:cNvPr>
          <p:cNvSpPr txBox="1"/>
          <p:nvPr/>
        </p:nvSpPr>
        <p:spPr>
          <a:xfrm>
            <a:off x="762003" y="3042050"/>
            <a:ext cx="1448923" cy="323165"/>
          </a:xfrm>
          <a:prstGeom prst="rect">
            <a:avLst/>
          </a:prstGeom>
          <a:noFill/>
        </p:spPr>
        <p:txBody>
          <a:bodyPr wrap="none" rtlCol="0">
            <a:spAutoFit/>
          </a:bodyPr>
          <a:lstStyle/>
          <a:p>
            <a:r>
              <a:rPr lang="en-US" sz="1500" dirty="0">
                <a:latin typeface="Arial" panose="020B0604020202020204" pitchFamily="34" charset="0"/>
              </a:rPr>
              <a:t>Toxoplasmosis</a:t>
            </a:r>
          </a:p>
        </p:txBody>
      </p:sp>
      <p:sp>
        <p:nvSpPr>
          <p:cNvPr id="90" name="TextBox 89">
            <a:extLst>
              <a:ext uri="{FF2B5EF4-FFF2-40B4-BE49-F238E27FC236}">
                <a16:creationId xmlns:a16="http://schemas.microsoft.com/office/drawing/2014/main" id="{6AABA023-4726-4D23-8146-27DA96D86645}"/>
              </a:ext>
            </a:extLst>
          </p:cNvPr>
          <p:cNvSpPr txBox="1"/>
          <p:nvPr/>
        </p:nvSpPr>
        <p:spPr>
          <a:xfrm>
            <a:off x="805307" y="2737250"/>
            <a:ext cx="580608" cy="323165"/>
          </a:xfrm>
          <a:prstGeom prst="rect">
            <a:avLst/>
          </a:prstGeom>
          <a:noFill/>
        </p:spPr>
        <p:txBody>
          <a:bodyPr wrap="none" rtlCol="0">
            <a:spAutoFit/>
          </a:bodyPr>
          <a:lstStyle/>
          <a:p>
            <a:r>
              <a:rPr lang="en-US" sz="1500" dirty="0">
                <a:latin typeface="Arial" panose="020B0604020202020204" pitchFamily="34" charset="0"/>
              </a:rPr>
              <a:t>VKH</a:t>
            </a:r>
          </a:p>
        </p:txBody>
      </p:sp>
      <p:sp>
        <p:nvSpPr>
          <p:cNvPr id="92" name="Rectangle 3">
            <a:extLst>
              <a:ext uri="{FF2B5EF4-FFF2-40B4-BE49-F238E27FC236}">
                <a16:creationId xmlns:a16="http://schemas.microsoft.com/office/drawing/2014/main" id="{B1ECB454-5E53-4E3D-B36A-D8E10AD7A5D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91" name="TextBox 90">
            <a:extLst>
              <a:ext uri="{FF2B5EF4-FFF2-40B4-BE49-F238E27FC236}">
                <a16:creationId xmlns:a16="http://schemas.microsoft.com/office/drawing/2014/main" id="{69F47512-6628-49DD-A0B6-D52AA3CB806E}"/>
              </a:ext>
            </a:extLst>
          </p:cNvPr>
          <p:cNvSpPr txBox="1"/>
          <p:nvPr/>
        </p:nvSpPr>
        <p:spPr>
          <a:xfrm>
            <a:off x="1531075" y="5826197"/>
            <a:ext cx="6081850" cy="646331"/>
          </a:xfrm>
          <a:prstGeom prst="rect">
            <a:avLst/>
          </a:prstGeom>
          <a:solidFill>
            <a:srgbClr val="002060"/>
          </a:solidFill>
        </p:spPr>
        <p:txBody>
          <a:bodyPr wrap="square" rtlCol="0">
            <a:spAutoFit/>
          </a:bodyPr>
          <a:lstStyle/>
          <a:p>
            <a:r>
              <a:rPr lang="en-US" dirty="0">
                <a:solidFill>
                  <a:schemeClr val="bg1"/>
                </a:solidFill>
              </a:rPr>
              <a:t>One fact you </a:t>
            </a:r>
            <a:r>
              <a:rPr lang="en-US" b="1" dirty="0">
                <a:solidFill>
                  <a:schemeClr val="bg1"/>
                </a:solidFill>
              </a:rPr>
              <a:t>should</a:t>
            </a:r>
            <a:r>
              <a:rPr lang="en-US" dirty="0">
                <a:solidFill>
                  <a:schemeClr val="bg1"/>
                </a:solidFill>
              </a:rPr>
              <a:t> memorize is that the vast majority of anterior-uveitis cases—about  80%—are  </a:t>
            </a:r>
            <a:r>
              <a:rPr lang="en-US" i="1" dirty="0">
                <a:solidFill>
                  <a:schemeClr val="bg1"/>
                </a:solidFill>
              </a:rPr>
              <a:t>noninfectious</a:t>
            </a:r>
            <a:r>
              <a:rPr lang="en-US" dirty="0">
                <a:solidFill>
                  <a:schemeClr val="bg1"/>
                </a:solidFill>
              </a:rPr>
              <a:t> </a:t>
            </a:r>
          </a:p>
        </p:txBody>
      </p:sp>
    </p:spTree>
    <p:extLst>
      <p:ext uri="{BB962C8B-B14F-4D97-AF65-F5344CB8AC3E}">
        <p14:creationId xmlns:p14="http://schemas.microsoft.com/office/powerpoint/2010/main" val="2550352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29" name="TextBox 28">
            <a:extLst>
              <a:ext uri="{FF2B5EF4-FFF2-40B4-BE49-F238E27FC236}">
                <a16:creationId xmlns:a16="http://schemas.microsoft.com/office/drawing/2014/main" id="{48FC7C29-0860-46D7-A82E-421A054769FE}"/>
              </a:ext>
            </a:extLst>
          </p:cNvPr>
          <p:cNvSpPr txBox="1"/>
          <p:nvPr/>
        </p:nvSpPr>
        <p:spPr>
          <a:xfrm>
            <a:off x="3241827"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30" name="TextBox 29">
            <a:extLst>
              <a:ext uri="{FF2B5EF4-FFF2-40B4-BE49-F238E27FC236}">
                <a16:creationId xmlns:a16="http://schemas.microsoft.com/office/drawing/2014/main" id="{4D72087B-AAF9-4138-BC11-29FB22F80956}"/>
              </a:ext>
            </a:extLst>
          </p:cNvPr>
          <p:cNvSpPr txBox="1"/>
          <p:nvPr/>
        </p:nvSpPr>
        <p:spPr>
          <a:xfrm>
            <a:off x="3241827"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31" name="Straight Connector 30">
            <a:extLst>
              <a:ext uri="{FF2B5EF4-FFF2-40B4-BE49-F238E27FC236}">
                <a16:creationId xmlns:a16="http://schemas.microsoft.com/office/drawing/2014/main" id="{AE7395C1-4BB2-486C-97FD-3A5FAC34AC14}"/>
              </a:ext>
            </a:extLst>
          </p:cNvPr>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890E20-65C2-4837-8851-69EA46B6EF11}"/>
              </a:ext>
            </a:extLst>
          </p:cNvPr>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E9EAA6-9A02-439D-878A-A5366BB02AC9}"/>
              </a:ext>
            </a:extLst>
          </p:cNvPr>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6750F4-D279-49DA-9DEF-E6DFDB052303}"/>
              </a:ext>
            </a:extLst>
          </p:cNvPr>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0631BA-3DA1-468E-B3DE-85116A46A1DF}"/>
              </a:ext>
            </a:extLst>
          </p:cNvPr>
          <p:cNvSpPr txBox="1"/>
          <p:nvPr/>
        </p:nvSpPr>
        <p:spPr>
          <a:xfrm>
            <a:off x="3228512" y="3962400"/>
            <a:ext cx="792205" cy="307777"/>
          </a:xfrm>
          <a:prstGeom prst="rect">
            <a:avLst/>
          </a:prstGeom>
          <a:noFill/>
        </p:spPr>
        <p:txBody>
          <a:bodyPr wrap="none" rtlCol="0">
            <a:spAutoFit/>
          </a:bodyPr>
          <a:lstStyle/>
          <a:p>
            <a:r>
              <a:rPr lang="en-US" sz="1400" dirty="0" err="1"/>
              <a:t>Sarcoid</a:t>
            </a:r>
            <a:endParaRPr lang="en-US" sz="1400" dirty="0"/>
          </a:p>
        </p:txBody>
      </p:sp>
      <p:cxnSp>
        <p:nvCxnSpPr>
          <p:cNvPr id="38" name="Straight Connector 37">
            <a:extLst>
              <a:ext uri="{FF2B5EF4-FFF2-40B4-BE49-F238E27FC236}">
                <a16:creationId xmlns:a16="http://schemas.microsoft.com/office/drawing/2014/main" id="{428D0184-6CCD-4838-90B8-9C703243D949}"/>
              </a:ext>
            </a:extLst>
          </p:cNvPr>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8211DC3-E91C-4176-AE59-F119A9994BCE}"/>
              </a:ext>
            </a:extLst>
          </p:cNvPr>
          <p:cNvSpPr txBox="1"/>
          <p:nvPr/>
        </p:nvSpPr>
        <p:spPr>
          <a:xfrm>
            <a:off x="3200402" y="4267200"/>
            <a:ext cx="803425" cy="307777"/>
          </a:xfrm>
          <a:prstGeom prst="rect">
            <a:avLst/>
          </a:prstGeom>
          <a:noFill/>
        </p:spPr>
        <p:txBody>
          <a:bodyPr wrap="none" rtlCol="0">
            <a:spAutoFit/>
          </a:bodyPr>
          <a:lstStyle/>
          <a:p>
            <a:r>
              <a:rPr lang="en-US" sz="1400" dirty="0"/>
              <a:t>Syphilis</a:t>
            </a:r>
          </a:p>
        </p:txBody>
      </p:sp>
      <p:cxnSp>
        <p:nvCxnSpPr>
          <p:cNvPr id="40" name="Straight Connector 39">
            <a:extLst>
              <a:ext uri="{FF2B5EF4-FFF2-40B4-BE49-F238E27FC236}">
                <a16:creationId xmlns:a16="http://schemas.microsoft.com/office/drawing/2014/main" id="{E07EE8A7-FD5D-4B08-B1FA-AD15EF132AA8}"/>
              </a:ext>
            </a:extLst>
          </p:cNvPr>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A567CD7-0174-4ED8-A1E0-4690EFF40150}"/>
              </a:ext>
            </a:extLst>
          </p:cNvPr>
          <p:cNvSpPr txBox="1"/>
          <p:nvPr/>
        </p:nvSpPr>
        <p:spPr>
          <a:xfrm>
            <a:off x="3228512" y="3657600"/>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42" name="Straight Connector 41">
            <a:extLst>
              <a:ext uri="{FF2B5EF4-FFF2-40B4-BE49-F238E27FC236}">
                <a16:creationId xmlns:a16="http://schemas.microsoft.com/office/drawing/2014/main" id="{70D4ED3E-11F3-474A-BA32-2CBF51B32167}"/>
              </a:ext>
            </a:extLst>
          </p:cNvPr>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6C5BE0-E618-4D7A-B725-A082295428E9}"/>
              </a:ext>
            </a:extLst>
          </p:cNvPr>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3A5E743-1FE2-4749-A9F9-A7FF0ABB6689}"/>
              </a:ext>
            </a:extLst>
          </p:cNvPr>
          <p:cNvSpPr txBox="1"/>
          <p:nvPr/>
        </p:nvSpPr>
        <p:spPr>
          <a:xfrm>
            <a:off x="3200400" y="4569025"/>
            <a:ext cx="413896" cy="307777"/>
          </a:xfrm>
          <a:prstGeom prst="rect">
            <a:avLst/>
          </a:prstGeom>
          <a:noFill/>
        </p:spPr>
        <p:txBody>
          <a:bodyPr wrap="none" rtlCol="0">
            <a:spAutoFit/>
          </a:bodyPr>
          <a:lstStyle/>
          <a:p>
            <a:r>
              <a:rPr lang="en-US" sz="1400" dirty="0"/>
              <a:t>TB</a:t>
            </a:r>
          </a:p>
        </p:txBody>
      </p:sp>
      <p:sp>
        <p:nvSpPr>
          <p:cNvPr id="45" name="TextBox 44">
            <a:extLst>
              <a:ext uri="{FF2B5EF4-FFF2-40B4-BE49-F238E27FC236}">
                <a16:creationId xmlns:a16="http://schemas.microsoft.com/office/drawing/2014/main" id="{60C692B4-9DCF-48B5-A56A-63A311987346}"/>
              </a:ext>
            </a:extLst>
          </p:cNvPr>
          <p:cNvSpPr txBox="1"/>
          <p:nvPr/>
        </p:nvSpPr>
        <p:spPr>
          <a:xfrm>
            <a:off x="5527825" y="3045025"/>
            <a:ext cx="603050" cy="307777"/>
          </a:xfrm>
          <a:prstGeom prst="rect">
            <a:avLst/>
          </a:prstGeom>
          <a:noFill/>
        </p:spPr>
        <p:txBody>
          <a:bodyPr wrap="none" rtlCol="0">
            <a:spAutoFit/>
          </a:bodyPr>
          <a:lstStyle/>
          <a:p>
            <a:r>
              <a:rPr lang="en-US" sz="1400" dirty="0">
                <a:solidFill>
                  <a:schemeClr val="bg1">
                    <a:lumMod val="75000"/>
                  </a:schemeClr>
                </a:solidFill>
              </a:rPr>
              <a:t>TINU</a:t>
            </a:r>
          </a:p>
        </p:txBody>
      </p:sp>
      <p:sp>
        <p:nvSpPr>
          <p:cNvPr id="46" name="TextBox 45">
            <a:extLst>
              <a:ext uri="{FF2B5EF4-FFF2-40B4-BE49-F238E27FC236}">
                <a16:creationId xmlns:a16="http://schemas.microsoft.com/office/drawing/2014/main" id="{3A33ACA9-27B1-4010-8380-F608908BDFC0}"/>
              </a:ext>
            </a:extLst>
          </p:cNvPr>
          <p:cNvSpPr txBox="1"/>
          <p:nvPr/>
        </p:nvSpPr>
        <p:spPr>
          <a:xfrm>
            <a:off x="5494929" y="3959425"/>
            <a:ext cx="1239442" cy="307777"/>
          </a:xfrm>
          <a:prstGeom prst="rect">
            <a:avLst/>
          </a:prstGeom>
          <a:noFill/>
        </p:spPr>
        <p:txBody>
          <a:bodyPr wrap="none" rtlCol="0">
            <a:spAutoFit/>
          </a:bodyPr>
          <a:lstStyle/>
          <a:p>
            <a:r>
              <a:rPr lang="en-US" sz="1400" dirty="0">
                <a:solidFill>
                  <a:schemeClr val="bg1">
                    <a:lumMod val="75000"/>
                  </a:schemeClr>
                </a:solidFill>
              </a:rPr>
              <a:t>Leptospirosis</a:t>
            </a:r>
          </a:p>
        </p:txBody>
      </p:sp>
      <p:sp>
        <p:nvSpPr>
          <p:cNvPr id="47" name="TextBox 46">
            <a:extLst>
              <a:ext uri="{FF2B5EF4-FFF2-40B4-BE49-F238E27FC236}">
                <a16:creationId xmlns:a16="http://schemas.microsoft.com/office/drawing/2014/main" id="{2CF03F36-8246-4CC8-A404-A72487A059FE}"/>
              </a:ext>
            </a:extLst>
          </p:cNvPr>
          <p:cNvSpPr txBox="1"/>
          <p:nvPr/>
        </p:nvSpPr>
        <p:spPr>
          <a:xfrm>
            <a:off x="5527826" y="3349825"/>
            <a:ext cx="742511" cy="307777"/>
          </a:xfrm>
          <a:prstGeom prst="rect">
            <a:avLst/>
          </a:prstGeom>
          <a:noFill/>
        </p:spPr>
        <p:txBody>
          <a:bodyPr wrap="none" rtlCol="0">
            <a:spAutoFit/>
          </a:bodyPr>
          <a:lstStyle/>
          <a:p>
            <a:r>
              <a:rPr lang="en-US" sz="1400" dirty="0" err="1">
                <a:solidFill>
                  <a:schemeClr val="bg1">
                    <a:lumMod val="75000"/>
                  </a:schemeClr>
                </a:solidFill>
              </a:rPr>
              <a:t>Behçet</a:t>
            </a:r>
            <a:endParaRPr lang="en-US" sz="1400" dirty="0">
              <a:solidFill>
                <a:schemeClr val="bg1">
                  <a:lumMod val="75000"/>
                </a:schemeClr>
              </a:solidFill>
            </a:endParaRPr>
          </a:p>
        </p:txBody>
      </p:sp>
      <p:sp>
        <p:nvSpPr>
          <p:cNvPr id="48" name="TextBox 47">
            <a:extLst>
              <a:ext uri="{FF2B5EF4-FFF2-40B4-BE49-F238E27FC236}">
                <a16:creationId xmlns:a16="http://schemas.microsoft.com/office/drawing/2014/main" id="{66ECD398-A408-4C3F-8BB8-85B5CD0F031E}"/>
              </a:ext>
            </a:extLst>
          </p:cNvPr>
          <p:cNvSpPr txBox="1"/>
          <p:nvPr/>
        </p:nvSpPr>
        <p:spPr>
          <a:xfrm>
            <a:off x="5527827" y="3654625"/>
            <a:ext cx="870751" cy="307777"/>
          </a:xfrm>
          <a:prstGeom prst="rect">
            <a:avLst/>
          </a:prstGeom>
          <a:noFill/>
        </p:spPr>
        <p:txBody>
          <a:bodyPr wrap="none" rtlCol="0">
            <a:spAutoFit/>
          </a:bodyPr>
          <a:lstStyle/>
          <a:p>
            <a:r>
              <a:rPr lang="en-US" sz="1400" dirty="0">
                <a:solidFill>
                  <a:schemeClr val="bg1">
                    <a:lumMod val="75000"/>
                  </a:schemeClr>
                </a:solidFill>
              </a:rPr>
              <a:t>Drug </a:t>
            </a:r>
            <a:r>
              <a:rPr lang="en-US" sz="1400" dirty="0" err="1">
                <a:solidFill>
                  <a:schemeClr val="bg1">
                    <a:lumMod val="75000"/>
                  </a:schemeClr>
                </a:solidFill>
              </a:rPr>
              <a:t>rxn</a:t>
            </a:r>
            <a:endParaRPr lang="en-US" sz="1400" dirty="0">
              <a:solidFill>
                <a:schemeClr val="bg1">
                  <a:lumMod val="75000"/>
                </a:schemeClr>
              </a:solidFill>
            </a:endParaRPr>
          </a:p>
        </p:txBody>
      </p:sp>
      <p:cxnSp>
        <p:nvCxnSpPr>
          <p:cNvPr id="49" name="Straight Connector 48">
            <a:extLst>
              <a:ext uri="{FF2B5EF4-FFF2-40B4-BE49-F238E27FC236}">
                <a16:creationId xmlns:a16="http://schemas.microsoft.com/office/drawing/2014/main" id="{8E2B4F0D-7CED-4B9C-A881-23145BD68E9A}"/>
              </a:ext>
            </a:extLst>
          </p:cNvPr>
          <p:cNvCxnSpPr/>
          <p:nvPr/>
        </p:nvCxnSpPr>
        <p:spPr>
          <a:xfrm>
            <a:off x="5410200" y="31989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8033EF-18E3-41F9-AB7E-9C15846ED35E}"/>
              </a:ext>
            </a:extLst>
          </p:cNvPr>
          <p:cNvCxnSpPr/>
          <p:nvPr/>
        </p:nvCxnSpPr>
        <p:spPr>
          <a:xfrm>
            <a:off x="5410200" y="474773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D9784B-4E7E-442D-B49E-FC267D986B8E}"/>
              </a:ext>
            </a:extLst>
          </p:cNvPr>
          <p:cNvCxnSpPr/>
          <p:nvPr/>
        </p:nvCxnSpPr>
        <p:spPr>
          <a:xfrm>
            <a:off x="5410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3BA496-43C4-4316-8A15-22249A336725}"/>
              </a:ext>
            </a:extLst>
          </p:cNvPr>
          <p:cNvCxnSpPr/>
          <p:nvPr/>
        </p:nvCxnSpPr>
        <p:spPr>
          <a:xfrm>
            <a:off x="5410200" y="41118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6E906A-EFF9-419D-A35A-E2363834636F}"/>
              </a:ext>
            </a:extLst>
          </p:cNvPr>
          <p:cNvCxnSpPr/>
          <p:nvPr/>
        </p:nvCxnSpPr>
        <p:spPr>
          <a:xfrm>
            <a:off x="5410200" y="3807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19704E-A86B-414B-B8B7-13E56C4C1ECF}"/>
              </a:ext>
            </a:extLst>
          </p:cNvPr>
          <p:cNvCxnSpPr/>
          <p:nvPr/>
        </p:nvCxnSpPr>
        <p:spPr>
          <a:xfrm>
            <a:off x="5410200" y="3502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983CC7F-A241-43DE-A7F1-6E4FAEC520B6}"/>
              </a:ext>
            </a:extLst>
          </p:cNvPr>
          <p:cNvSpPr txBox="1"/>
          <p:nvPr/>
        </p:nvSpPr>
        <p:spPr>
          <a:xfrm>
            <a:off x="5486402" y="4876800"/>
            <a:ext cx="803425" cy="307777"/>
          </a:xfrm>
          <a:prstGeom prst="rect">
            <a:avLst/>
          </a:prstGeom>
          <a:noFill/>
        </p:spPr>
        <p:txBody>
          <a:bodyPr wrap="none" rtlCol="0">
            <a:spAutoFit/>
          </a:bodyPr>
          <a:lstStyle/>
          <a:p>
            <a:r>
              <a:rPr lang="en-US" sz="1400" dirty="0"/>
              <a:t>Syphilis</a:t>
            </a:r>
          </a:p>
        </p:txBody>
      </p:sp>
      <p:sp>
        <p:nvSpPr>
          <p:cNvPr id="56" name="TextBox 55">
            <a:extLst>
              <a:ext uri="{FF2B5EF4-FFF2-40B4-BE49-F238E27FC236}">
                <a16:creationId xmlns:a16="http://schemas.microsoft.com/office/drawing/2014/main" id="{CDA67B26-2F9B-4882-8B03-82C7C015563D}"/>
              </a:ext>
            </a:extLst>
          </p:cNvPr>
          <p:cNvSpPr txBox="1"/>
          <p:nvPr/>
        </p:nvSpPr>
        <p:spPr>
          <a:xfrm>
            <a:off x="5514512" y="4572000"/>
            <a:ext cx="792205" cy="307777"/>
          </a:xfrm>
          <a:prstGeom prst="rect">
            <a:avLst/>
          </a:prstGeom>
          <a:noFill/>
        </p:spPr>
        <p:txBody>
          <a:bodyPr wrap="none" rtlCol="0">
            <a:spAutoFit/>
          </a:bodyPr>
          <a:lstStyle/>
          <a:p>
            <a:r>
              <a:rPr lang="en-US" sz="1400" dirty="0" err="1"/>
              <a:t>Sarcoid</a:t>
            </a:r>
            <a:endParaRPr lang="en-US" sz="1400" dirty="0"/>
          </a:p>
        </p:txBody>
      </p:sp>
      <p:cxnSp>
        <p:nvCxnSpPr>
          <p:cNvPr id="57" name="Straight Connector 56">
            <a:extLst>
              <a:ext uri="{FF2B5EF4-FFF2-40B4-BE49-F238E27FC236}">
                <a16:creationId xmlns:a16="http://schemas.microsoft.com/office/drawing/2014/main" id="{10FF4AD9-EF52-44CF-8F97-38E80529BAFB}"/>
              </a:ext>
            </a:extLst>
          </p:cNvPr>
          <p:cNvCxnSpPr/>
          <p:nvPr/>
        </p:nvCxnSpPr>
        <p:spPr>
          <a:xfrm>
            <a:off x="5410200" y="5023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439736E-29AC-4FA4-9E81-557C0C1FA374}"/>
              </a:ext>
            </a:extLst>
          </p:cNvPr>
          <p:cNvSpPr txBox="1"/>
          <p:nvPr/>
        </p:nvSpPr>
        <p:spPr>
          <a:xfrm>
            <a:off x="5486400" y="4267200"/>
            <a:ext cx="761234" cy="307777"/>
          </a:xfrm>
          <a:prstGeom prst="rect">
            <a:avLst/>
          </a:prstGeom>
          <a:noFill/>
        </p:spPr>
        <p:txBody>
          <a:bodyPr wrap="none" rtlCol="0">
            <a:spAutoFit/>
          </a:bodyPr>
          <a:lstStyle/>
          <a:p>
            <a:r>
              <a:rPr lang="en-US" sz="1400" dirty="0">
                <a:solidFill>
                  <a:schemeClr val="bg1">
                    <a:lumMod val="75000"/>
                  </a:schemeClr>
                </a:solidFill>
              </a:rPr>
              <a:t>IBD/PA</a:t>
            </a:r>
          </a:p>
        </p:txBody>
      </p:sp>
      <p:cxnSp>
        <p:nvCxnSpPr>
          <p:cNvPr id="59" name="Straight Connector 58">
            <a:extLst>
              <a:ext uri="{FF2B5EF4-FFF2-40B4-BE49-F238E27FC236}">
                <a16:creationId xmlns:a16="http://schemas.microsoft.com/office/drawing/2014/main" id="{55339421-63E7-47B9-B68D-13EDCD44B7D8}"/>
              </a:ext>
            </a:extLst>
          </p:cNvPr>
          <p:cNvCxnSpPr/>
          <p:nvPr/>
        </p:nvCxnSpPr>
        <p:spPr>
          <a:xfrm flipV="1">
            <a:off x="5410200" y="3045023"/>
            <a:ext cx="0" cy="2309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85C629-1479-4121-8729-A3D91B65E44F}"/>
              </a:ext>
            </a:extLst>
          </p:cNvPr>
          <p:cNvCxnSpPr/>
          <p:nvPr/>
        </p:nvCxnSpPr>
        <p:spPr>
          <a:xfrm>
            <a:off x="5410200" y="535435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144BB03-BF81-493A-A78F-690B1BEB3BFC}"/>
              </a:ext>
            </a:extLst>
          </p:cNvPr>
          <p:cNvSpPr txBox="1"/>
          <p:nvPr/>
        </p:nvSpPr>
        <p:spPr>
          <a:xfrm>
            <a:off x="5486400" y="5178625"/>
            <a:ext cx="413896" cy="307777"/>
          </a:xfrm>
          <a:prstGeom prst="rect">
            <a:avLst/>
          </a:prstGeom>
          <a:noFill/>
        </p:spPr>
        <p:txBody>
          <a:bodyPr wrap="none" rtlCol="0">
            <a:spAutoFit/>
          </a:bodyPr>
          <a:lstStyle/>
          <a:p>
            <a:r>
              <a:rPr lang="en-US" sz="1400" dirty="0"/>
              <a:t>TB</a:t>
            </a:r>
          </a:p>
        </p:txBody>
      </p:sp>
      <p:sp>
        <p:nvSpPr>
          <p:cNvPr id="62" name="TextBox 61">
            <a:extLst>
              <a:ext uri="{FF2B5EF4-FFF2-40B4-BE49-F238E27FC236}">
                <a16:creationId xmlns:a16="http://schemas.microsoft.com/office/drawing/2014/main" id="{8EE675D8-6CC4-4A43-8749-5940A28C20A4}"/>
              </a:ext>
            </a:extLst>
          </p:cNvPr>
          <p:cNvSpPr txBox="1"/>
          <p:nvPr/>
        </p:nvSpPr>
        <p:spPr>
          <a:xfrm>
            <a:off x="7509023" y="2359225"/>
            <a:ext cx="444352" cy="307777"/>
          </a:xfrm>
          <a:prstGeom prst="rect">
            <a:avLst/>
          </a:prstGeom>
          <a:noFill/>
        </p:spPr>
        <p:txBody>
          <a:bodyPr wrap="none" rtlCol="0">
            <a:spAutoFit/>
          </a:bodyPr>
          <a:lstStyle/>
          <a:p>
            <a:r>
              <a:rPr lang="en-US" sz="1400" dirty="0">
                <a:solidFill>
                  <a:schemeClr val="bg1">
                    <a:lumMod val="75000"/>
                  </a:schemeClr>
                </a:solidFill>
              </a:rPr>
              <a:t>JIA</a:t>
            </a:r>
          </a:p>
        </p:txBody>
      </p:sp>
      <p:sp>
        <p:nvSpPr>
          <p:cNvPr id="63" name="TextBox 62">
            <a:extLst>
              <a:ext uri="{FF2B5EF4-FFF2-40B4-BE49-F238E27FC236}">
                <a16:creationId xmlns:a16="http://schemas.microsoft.com/office/drawing/2014/main" id="{E049C505-0774-49E8-B927-EAD833254F89}"/>
              </a:ext>
            </a:extLst>
          </p:cNvPr>
          <p:cNvSpPr txBox="1"/>
          <p:nvPr/>
        </p:nvSpPr>
        <p:spPr>
          <a:xfrm>
            <a:off x="7509023" y="2664025"/>
            <a:ext cx="473206" cy="307777"/>
          </a:xfrm>
          <a:prstGeom prst="rect">
            <a:avLst/>
          </a:prstGeom>
          <a:noFill/>
        </p:spPr>
        <p:txBody>
          <a:bodyPr wrap="none" rtlCol="0">
            <a:spAutoFit/>
          </a:bodyPr>
          <a:lstStyle/>
          <a:p>
            <a:r>
              <a:rPr lang="en-US" sz="1400" dirty="0">
                <a:solidFill>
                  <a:schemeClr val="bg1">
                    <a:lumMod val="75000"/>
                  </a:schemeClr>
                </a:solidFill>
              </a:rPr>
              <a:t>FHI</a:t>
            </a:r>
          </a:p>
        </p:txBody>
      </p:sp>
      <p:cxnSp>
        <p:nvCxnSpPr>
          <p:cNvPr id="64" name="Straight Connector 63">
            <a:extLst>
              <a:ext uri="{FF2B5EF4-FFF2-40B4-BE49-F238E27FC236}">
                <a16:creationId xmlns:a16="http://schemas.microsoft.com/office/drawing/2014/main" id="{9E8AF689-98F2-47D9-A23E-199B60310D02}"/>
              </a:ext>
            </a:extLst>
          </p:cNvPr>
          <p:cNvCxnSpPr/>
          <p:nvPr/>
        </p:nvCxnSpPr>
        <p:spPr>
          <a:xfrm>
            <a:off x="7391400" y="25131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94E9FF-E204-4FF8-A145-4C4C61E3DE5E}"/>
              </a:ext>
            </a:extLst>
          </p:cNvPr>
          <p:cNvCxnSpPr/>
          <p:nvPr/>
        </p:nvCxnSpPr>
        <p:spPr>
          <a:xfrm>
            <a:off x="7391400" y="3426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3F6CB1F-51EB-472A-8AAD-C8D43517F06E}"/>
              </a:ext>
            </a:extLst>
          </p:cNvPr>
          <p:cNvCxnSpPr/>
          <p:nvPr/>
        </p:nvCxnSpPr>
        <p:spPr>
          <a:xfrm>
            <a:off x="7391400" y="3121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43D085-C10D-4A13-BA15-426006966E4B}"/>
              </a:ext>
            </a:extLst>
          </p:cNvPr>
          <p:cNvCxnSpPr/>
          <p:nvPr/>
        </p:nvCxnSpPr>
        <p:spPr>
          <a:xfrm>
            <a:off x="7391400" y="2816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E423CBF-45F8-4400-90E0-ED392F58BF0E}"/>
              </a:ext>
            </a:extLst>
          </p:cNvPr>
          <p:cNvSpPr txBox="1"/>
          <p:nvPr/>
        </p:nvSpPr>
        <p:spPr>
          <a:xfrm>
            <a:off x="7467600" y="3575448"/>
            <a:ext cx="730713" cy="307777"/>
          </a:xfrm>
          <a:prstGeom prst="rect">
            <a:avLst/>
          </a:prstGeom>
          <a:noFill/>
        </p:spPr>
        <p:txBody>
          <a:bodyPr wrap="none" rtlCol="0">
            <a:spAutoFit/>
          </a:bodyPr>
          <a:lstStyle/>
          <a:p>
            <a:r>
              <a:rPr lang="en-US" sz="1400" dirty="0"/>
              <a:t>Syphilis</a:t>
            </a:r>
          </a:p>
        </p:txBody>
      </p:sp>
      <p:sp>
        <p:nvSpPr>
          <p:cNvPr id="69" name="TextBox 68">
            <a:extLst>
              <a:ext uri="{FF2B5EF4-FFF2-40B4-BE49-F238E27FC236}">
                <a16:creationId xmlns:a16="http://schemas.microsoft.com/office/drawing/2014/main" id="{389FA5F5-6266-46C3-8D72-00A933E063EE}"/>
              </a:ext>
            </a:extLst>
          </p:cNvPr>
          <p:cNvSpPr txBox="1"/>
          <p:nvPr/>
        </p:nvSpPr>
        <p:spPr>
          <a:xfrm>
            <a:off x="7495710" y="3276602"/>
            <a:ext cx="717569" cy="307777"/>
          </a:xfrm>
          <a:prstGeom prst="rect">
            <a:avLst/>
          </a:prstGeom>
          <a:noFill/>
        </p:spPr>
        <p:txBody>
          <a:bodyPr wrap="none" rtlCol="0">
            <a:spAutoFit/>
          </a:bodyPr>
          <a:lstStyle/>
          <a:p>
            <a:r>
              <a:rPr lang="en-US" sz="1400" dirty="0" err="1"/>
              <a:t>Sarcoid</a:t>
            </a:r>
            <a:endParaRPr lang="en-US" sz="1400" dirty="0"/>
          </a:p>
        </p:txBody>
      </p:sp>
      <p:cxnSp>
        <p:nvCxnSpPr>
          <p:cNvPr id="70" name="Straight Connector 69">
            <a:extLst>
              <a:ext uri="{FF2B5EF4-FFF2-40B4-BE49-F238E27FC236}">
                <a16:creationId xmlns:a16="http://schemas.microsoft.com/office/drawing/2014/main" id="{D2D94CC4-E096-4752-BA4A-CB6B39D939B0}"/>
              </a:ext>
            </a:extLst>
          </p:cNvPr>
          <p:cNvCxnSpPr/>
          <p:nvPr/>
        </p:nvCxnSpPr>
        <p:spPr>
          <a:xfrm>
            <a:off x="73914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7BC351-825D-440A-A7C3-B3DF0FDC26EA}"/>
              </a:ext>
            </a:extLst>
          </p:cNvPr>
          <p:cNvCxnSpPr/>
          <p:nvPr/>
        </p:nvCxnSpPr>
        <p:spPr>
          <a:xfrm flipV="1">
            <a:off x="7391400" y="2359226"/>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D526005-9F09-4402-A756-477CEB18C8E1}"/>
              </a:ext>
            </a:extLst>
          </p:cNvPr>
          <p:cNvSpPr txBox="1"/>
          <p:nvPr/>
        </p:nvSpPr>
        <p:spPr>
          <a:xfrm>
            <a:off x="7509023" y="2971802"/>
            <a:ext cx="761234" cy="307777"/>
          </a:xfrm>
          <a:prstGeom prst="rect">
            <a:avLst/>
          </a:prstGeom>
          <a:noFill/>
        </p:spPr>
        <p:txBody>
          <a:bodyPr wrap="none" rtlCol="0">
            <a:spAutoFit/>
          </a:bodyPr>
          <a:lstStyle/>
          <a:p>
            <a:r>
              <a:rPr lang="en-US" sz="1400" dirty="0">
                <a:solidFill>
                  <a:schemeClr val="bg1">
                    <a:lumMod val="75000"/>
                  </a:schemeClr>
                </a:solidFill>
              </a:rPr>
              <a:t>IBD/PA</a:t>
            </a:r>
            <a:endParaRPr lang="en-US" sz="1400" b="1" i="1" dirty="0">
              <a:solidFill>
                <a:schemeClr val="bg1">
                  <a:lumMod val="75000"/>
                </a:schemeClr>
              </a:solidFill>
            </a:endParaRPr>
          </a:p>
        </p:txBody>
      </p:sp>
      <p:cxnSp>
        <p:nvCxnSpPr>
          <p:cNvPr id="73" name="Straight Connector 72">
            <a:extLst>
              <a:ext uri="{FF2B5EF4-FFF2-40B4-BE49-F238E27FC236}">
                <a16:creationId xmlns:a16="http://schemas.microsoft.com/office/drawing/2014/main" id="{14CB6161-84FF-434C-9440-0CB1C29792BC}"/>
              </a:ext>
            </a:extLst>
          </p:cNvPr>
          <p:cNvCxnSpPr/>
          <p:nvPr/>
        </p:nvCxnSpPr>
        <p:spPr>
          <a:xfrm>
            <a:off x="7391400" y="40326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F2C7BB5-ABEA-4AEC-9212-201322090D1F}"/>
              </a:ext>
            </a:extLst>
          </p:cNvPr>
          <p:cNvSpPr txBox="1"/>
          <p:nvPr/>
        </p:nvSpPr>
        <p:spPr>
          <a:xfrm>
            <a:off x="7495708" y="3883225"/>
            <a:ext cx="370614" cy="307777"/>
          </a:xfrm>
          <a:prstGeom prst="rect">
            <a:avLst/>
          </a:prstGeom>
          <a:noFill/>
        </p:spPr>
        <p:txBody>
          <a:bodyPr wrap="none" rtlCol="0">
            <a:spAutoFit/>
          </a:bodyPr>
          <a:lstStyle/>
          <a:p>
            <a:r>
              <a:rPr lang="en-US" sz="1400" dirty="0"/>
              <a:t>TB</a:t>
            </a:r>
          </a:p>
        </p:txBody>
      </p:sp>
      <p:sp>
        <p:nvSpPr>
          <p:cNvPr id="75" name="Oval 74">
            <a:extLst>
              <a:ext uri="{FF2B5EF4-FFF2-40B4-BE49-F238E27FC236}">
                <a16:creationId xmlns:a16="http://schemas.microsoft.com/office/drawing/2014/main" id="{49F29229-29B1-424D-94C8-A45F1D3F2EE0}"/>
              </a:ext>
            </a:extLst>
          </p:cNvPr>
          <p:cNvSpPr/>
          <p:nvPr/>
        </p:nvSpPr>
        <p:spPr>
          <a:xfrm>
            <a:off x="325453" y="1522512"/>
            <a:ext cx="1524000" cy="9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FB5ED659-09B2-4542-950C-82F8860F6C43}"/>
              </a:ext>
            </a:extLst>
          </p:cNvPr>
          <p:cNvSpPr/>
          <p:nvPr/>
        </p:nvSpPr>
        <p:spPr>
          <a:xfrm>
            <a:off x="7127640" y="3196680"/>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F68DF49-5628-40D9-B02E-156ECC1FEE53}"/>
              </a:ext>
            </a:extLst>
          </p:cNvPr>
          <p:cNvSpPr/>
          <p:nvPr/>
        </p:nvSpPr>
        <p:spPr>
          <a:xfrm>
            <a:off x="5126114" y="4498032"/>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11A646F-5C77-4E06-A6A5-25BEC9746DCA}"/>
              </a:ext>
            </a:extLst>
          </p:cNvPr>
          <p:cNvSpPr/>
          <p:nvPr/>
        </p:nvSpPr>
        <p:spPr>
          <a:xfrm>
            <a:off x="2840114" y="3864162"/>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BF37E580-DB8B-4EA7-A860-F8A43F5FE65D}"/>
              </a:ext>
            </a:extLst>
          </p:cNvPr>
          <p:cNvSpPr txBox="1"/>
          <p:nvPr/>
        </p:nvSpPr>
        <p:spPr>
          <a:xfrm>
            <a:off x="311352" y="5070903"/>
            <a:ext cx="4338407" cy="830997"/>
          </a:xfrm>
          <a:prstGeom prst="rect">
            <a:avLst/>
          </a:prstGeom>
          <a:noFill/>
        </p:spPr>
        <p:txBody>
          <a:bodyPr wrap="square" rtlCol="0">
            <a:spAutoFit/>
          </a:bodyPr>
          <a:lstStyle/>
          <a:p>
            <a:r>
              <a:rPr lang="en-US" sz="1600" dirty="0">
                <a:solidFill>
                  <a:srgbClr val="0000FF"/>
                </a:solidFill>
              </a:rPr>
              <a:t>Note that </a:t>
            </a:r>
            <a:r>
              <a:rPr lang="en-US" sz="1600" i="1" dirty="0">
                <a:solidFill>
                  <a:srgbClr val="0000FF"/>
                </a:solidFill>
              </a:rPr>
              <a:t>syphilis</a:t>
            </a:r>
            <a:r>
              <a:rPr lang="en-US" sz="1600" dirty="0">
                <a:solidFill>
                  <a:srgbClr val="0000FF"/>
                </a:solidFill>
              </a:rPr>
              <a:t>, </a:t>
            </a:r>
            <a:r>
              <a:rPr lang="en-US" sz="1600" i="1" dirty="0">
                <a:solidFill>
                  <a:srgbClr val="0000FF"/>
                </a:solidFill>
              </a:rPr>
              <a:t>sarcoid</a:t>
            </a:r>
            <a:r>
              <a:rPr lang="en-US" sz="1600" dirty="0">
                <a:solidFill>
                  <a:srgbClr val="0000FF"/>
                </a:solidFill>
              </a:rPr>
              <a:t> and </a:t>
            </a:r>
            <a:r>
              <a:rPr lang="en-US" sz="1600" i="1" dirty="0">
                <a:solidFill>
                  <a:srgbClr val="0000FF"/>
                </a:solidFill>
              </a:rPr>
              <a:t>TB</a:t>
            </a:r>
            <a:r>
              <a:rPr lang="en-US" sz="1600" dirty="0">
                <a:solidFill>
                  <a:srgbClr val="0000FF"/>
                </a:solidFill>
              </a:rPr>
              <a:t> show up </a:t>
            </a:r>
            <a:r>
              <a:rPr lang="en-US" sz="1600" i="1" dirty="0">
                <a:solidFill>
                  <a:srgbClr val="0000FF"/>
                </a:solidFill>
              </a:rPr>
              <a:t>everywhere</a:t>
            </a:r>
            <a:r>
              <a:rPr lang="en-US" sz="1600" dirty="0">
                <a:solidFill>
                  <a:srgbClr val="0000FF"/>
                </a:solidFill>
              </a:rPr>
              <a:t> on the tree. This is because </a:t>
            </a:r>
            <a:r>
              <a:rPr lang="en-US" sz="1600" i="1" dirty="0">
                <a:solidFill>
                  <a:srgbClr val="0000FF"/>
                </a:solidFill>
              </a:rPr>
              <a:t>all three can manifest in so many different ways</a:t>
            </a:r>
            <a:r>
              <a:rPr lang="en-US" sz="1600" dirty="0">
                <a:solidFill>
                  <a:srgbClr val="0000FF"/>
                </a:solidFill>
              </a:rPr>
              <a:t>. </a:t>
            </a:r>
          </a:p>
        </p:txBody>
      </p:sp>
      <p:sp>
        <p:nvSpPr>
          <p:cNvPr id="79" name="TextBox 78">
            <a:extLst>
              <a:ext uri="{FF2B5EF4-FFF2-40B4-BE49-F238E27FC236}">
                <a16:creationId xmlns:a16="http://schemas.microsoft.com/office/drawing/2014/main" id="{FA421411-4497-4DC1-B7EB-E6146E973916}"/>
              </a:ext>
            </a:extLst>
          </p:cNvPr>
          <p:cNvSpPr txBox="1"/>
          <p:nvPr/>
        </p:nvSpPr>
        <p:spPr>
          <a:xfrm>
            <a:off x="824888" y="2441381"/>
            <a:ext cx="580608"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HSV</a:t>
            </a:r>
          </a:p>
        </p:txBody>
      </p:sp>
      <p:sp>
        <p:nvSpPr>
          <p:cNvPr id="81" name="TextBox 80">
            <a:extLst>
              <a:ext uri="{FF2B5EF4-FFF2-40B4-BE49-F238E27FC236}">
                <a16:creationId xmlns:a16="http://schemas.microsoft.com/office/drawing/2014/main" id="{7CF5FDB5-7999-45DF-9DE2-7A67F4FF5F96}"/>
              </a:ext>
            </a:extLst>
          </p:cNvPr>
          <p:cNvSpPr txBox="1"/>
          <p:nvPr/>
        </p:nvSpPr>
        <p:spPr>
          <a:xfrm>
            <a:off x="796779" y="2133604"/>
            <a:ext cx="849913" cy="323165"/>
          </a:xfrm>
          <a:prstGeom prst="rect">
            <a:avLst/>
          </a:prstGeom>
          <a:noFill/>
        </p:spPr>
        <p:txBody>
          <a:bodyPr wrap="none" rtlCol="0">
            <a:spAutoFit/>
          </a:bodyPr>
          <a:lstStyle/>
          <a:p>
            <a:r>
              <a:rPr lang="en-US" sz="1500" dirty="0">
                <a:latin typeface="Arial" panose="020B0604020202020204" pitchFamily="34" charset="0"/>
              </a:rPr>
              <a:t>Syphilis</a:t>
            </a:r>
          </a:p>
        </p:txBody>
      </p:sp>
      <p:cxnSp>
        <p:nvCxnSpPr>
          <p:cNvPr id="82" name="Straight Connector 81">
            <a:extLst>
              <a:ext uri="{FF2B5EF4-FFF2-40B4-BE49-F238E27FC236}">
                <a16:creationId xmlns:a16="http://schemas.microsoft.com/office/drawing/2014/main" id="{7ED65D7A-DE7C-4200-9C70-8FC1D7916F8E}"/>
              </a:ext>
            </a:extLst>
          </p:cNvPr>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91FC09E-8CAB-4000-BE5D-E7DD119A7BDA}"/>
              </a:ext>
            </a:extLst>
          </p:cNvPr>
          <p:cNvCxnSpPr/>
          <p:nvPr/>
        </p:nvCxnSpPr>
        <p:spPr>
          <a:xfrm>
            <a:off x="609600" y="167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25A3ED6-D524-42F2-A3AC-B0CCA4672C58}"/>
              </a:ext>
            </a:extLst>
          </p:cNvPr>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7F75617-3688-4C67-A720-B7E84CA4A080}"/>
              </a:ext>
            </a:extLst>
          </p:cNvPr>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FC7B61F-FEF4-4208-AF74-0F7B23115032}"/>
              </a:ext>
            </a:extLst>
          </p:cNvPr>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869FC34-5F1E-456F-9FC9-2FBEA1D42054}"/>
              </a:ext>
            </a:extLst>
          </p:cNvPr>
          <p:cNvSpPr txBox="1"/>
          <p:nvPr/>
        </p:nvSpPr>
        <p:spPr>
          <a:xfrm>
            <a:off x="809888" y="1801508"/>
            <a:ext cx="838691" cy="323165"/>
          </a:xfrm>
          <a:prstGeom prst="rect">
            <a:avLst/>
          </a:prstGeom>
          <a:noFill/>
        </p:spPr>
        <p:txBody>
          <a:bodyPr wrap="none" rtlCol="0">
            <a:spAutoFit/>
          </a:bodyPr>
          <a:lstStyle/>
          <a:p>
            <a:r>
              <a:rPr lang="en-US" sz="1500" dirty="0" err="1">
                <a:latin typeface="Arial" panose="020B0604020202020204" pitchFamily="34" charset="0"/>
              </a:rPr>
              <a:t>Sarcoid</a:t>
            </a:r>
            <a:endParaRPr lang="en-US" sz="1500" dirty="0">
              <a:latin typeface="Arial" panose="020B0604020202020204" pitchFamily="34" charset="0"/>
            </a:endParaRPr>
          </a:p>
        </p:txBody>
      </p:sp>
      <p:sp>
        <p:nvSpPr>
          <p:cNvPr id="88" name="TextBox 87">
            <a:extLst>
              <a:ext uri="{FF2B5EF4-FFF2-40B4-BE49-F238E27FC236}">
                <a16:creationId xmlns:a16="http://schemas.microsoft.com/office/drawing/2014/main" id="{4B8173FB-D66A-425D-BB32-38DA8AF04F33}"/>
              </a:ext>
            </a:extLst>
          </p:cNvPr>
          <p:cNvSpPr txBox="1"/>
          <p:nvPr/>
        </p:nvSpPr>
        <p:spPr>
          <a:xfrm>
            <a:off x="805304" y="1524004"/>
            <a:ext cx="429926" cy="323165"/>
          </a:xfrm>
          <a:prstGeom prst="rect">
            <a:avLst/>
          </a:prstGeom>
          <a:noFill/>
        </p:spPr>
        <p:txBody>
          <a:bodyPr wrap="none" rtlCol="0">
            <a:spAutoFit/>
          </a:bodyPr>
          <a:lstStyle/>
          <a:p>
            <a:r>
              <a:rPr lang="en-US" sz="1500" dirty="0">
                <a:latin typeface="Arial" panose="020B0604020202020204" pitchFamily="34" charset="0"/>
              </a:rPr>
              <a:t>TB</a:t>
            </a:r>
          </a:p>
        </p:txBody>
      </p:sp>
      <p:sp>
        <p:nvSpPr>
          <p:cNvPr id="89" name="TextBox 88">
            <a:extLst>
              <a:ext uri="{FF2B5EF4-FFF2-40B4-BE49-F238E27FC236}">
                <a16:creationId xmlns:a16="http://schemas.microsoft.com/office/drawing/2014/main" id="{7C72D544-C592-4AB4-A535-E46D6E537426}"/>
              </a:ext>
            </a:extLst>
          </p:cNvPr>
          <p:cNvSpPr txBox="1"/>
          <p:nvPr/>
        </p:nvSpPr>
        <p:spPr>
          <a:xfrm>
            <a:off x="796779" y="3336686"/>
            <a:ext cx="648832"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Lyme</a:t>
            </a:r>
          </a:p>
        </p:txBody>
      </p:sp>
      <p:cxnSp>
        <p:nvCxnSpPr>
          <p:cNvPr id="90" name="Straight Connector 89">
            <a:extLst>
              <a:ext uri="{FF2B5EF4-FFF2-40B4-BE49-F238E27FC236}">
                <a16:creationId xmlns:a16="http://schemas.microsoft.com/office/drawing/2014/main" id="{5704D681-0B54-4585-B5F6-055C52A5CBA2}"/>
              </a:ext>
            </a:extLst>
          </p:cNvPr>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C90DE9C-BDB3-42C8-AAE1-2C7FDF41BC86}"/>
              </a:ext>
            </a:extLst>
          </p:cNvPr>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5E9171B-5BA1-4C44-8904-BCAF89D447C9}"/>
              </a:ext>
            </a:extLst>
          </p:cNvPr>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47D33B8-C7F5-48ED-89A4-3708FD23DEA5}"/>
              </a:ext>
            </a:extLst>
          </p:cNvPr>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791B35FD-8CCF-4E52-87DA-41EBB6928D80}"/>
              </a:ext>
            </a:extLst>
          </p:cNvPr>
          <p:cNvSpPr txBox="1"/>
          <p:nvPr/>
        </p:nvSpPr>
        <p:spPr>
          <a:xfrm>
            <a:off x="762003" y="3042050"/>
            <a:ext cx="1448923"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Toxoplasmosis</a:t>
            </a:r>
          </a:p>
        </p:txBody>
      </p:sp>
      <p:sp>
        <p:nvSpPr>
          <p:cNvPr id="95" name="TextBox 94">
            <a:extLst>
              <a:ext uri="{FF2B5EF4-FFF2-40B4-BE49-F238E27FC236}">
                <a16:creationId xmlns:a16="http://schemas.microsoft.com/office/drawing/2014/main" id="{34AB4BA6-D902-47AB-8B11-DE8CA4B7D64F}"/>
              </a:ext>
            </a:extLst>
          </p:cNvPr>
          <p:cNvSpPr txBox="1"/>
          <p:nvPr/>
        </p:nvSpPr>
        <p:spPr>
          <a:xfrm>
            <a:off x="805307" y="2737250"/>
            <a:ext cx="580608"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VKH</a:t>
            </a:r>
          </a:p>
        </p:txBody>
      </p:sp>
      <p:sp>
        <p:nvSpPr>
          <p:cNvPr id="97" name="Rectangle 3">
            <a:extLst>
              <a:ext uri="{FF2B5EF4-FFF2-40B4-BE49-F238E27FC236}">
                <a16:creationId xmlns:a16="http://schemas.microsoft.com/office/drawing/2014/main" id="{B4BC87BC-0263-4A2A-BFED-1FAECBFA606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2372594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29" name="TextBox 28">
            <a:extLst>
              <a:ext uri="{FF2B5EF4-FFF2-40B4-BE49-F238E27FC236}">
                <a16:creationId xmlns:a16="http://schemas.microsoft.com/office/drawing/2014/main" id="{48FC7C29-0860-46D7-A82E-421A054769FE}"/>
              </a:ext>
            </a:extLst>
          </p:cNvPr>
          <p:cNvSpPr txBox="1"/>
          <p:nvPr/>
        </p:nvSpPr>
        <p:spPr>
          <a:xfrm>
            <a:off x="3241827"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30" name="TextBox 29">
            <a:extLst>
              <a:ext uri="{FF2B5EF4-FFF2-40B4-BE49-F238E27FC236}">
                <a16:creationId xmlns:a16="http://schemas.microsoft.com/office/drawing/2014/main" id="{4D72087B-AAF9-4138-BC11-29FB22F80956}"/>
              </a:ext>
            </a:extLst>
          </p:cNvPr>
          <p:cNvSpPr txBox="1"/>
          <p:nvPr/>
        </p:nvSpPr>
        <p:spPr>
          <a:xfrm>
            <a:off x="3241827"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31" name="Straight Connector 30">
            <a:extLst>
              <a:ext uri="{FF2B5EF4-FFF2-40B4-BE49-F238E27FC236}">
                <a16:creationId xmlns:a16="http://schemas.microsoft.com/office/drawing/2014/main" id="{AE7395C1-4BB2-486C-97FD-3A5FAC34AC14}"/>
              </a:ext>
            </a:extLst>
          </p:cNvPr>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890E20-65C2-4837-8851-69EA46B6EF11}"/>
              </a:ext>
            </a:extLst>
          </p:cNvPr>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E9EAA6-9A02-439D-878A-A5366BB02AC9}"/>
              </a:ext>
            </a:extLst>
          </p:cNvPr>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6750F4-D279-49DA-9DEF-E6DFDB052303}"/>
              </a:ext>
            </a:extLst>
          </p:cNvPr>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0631BA-3DA1-468E-B3DE-85116A46A1DF}"/>
              </a:ext>
            </a:extLst>
          </p:cNvPr>
          <p:cNvSpPr txBox="1"/>
          <p:nvPr/>
        </p:nvSpPr>
        <p:spPr>
          <a:xfrm>
            <a:off x="3228512" y="3962400"/>
            <a:ext cx="792205" cy="307777"/>
          </a:xfrm>
          <a:prstGeom prst="rect">
            <a:avLst/>
          </a:prstGeom>
          <a:noFill/>
        </p:spPr>
        <p:txBody>
          <a:bodyPr wrap="none" rtlCol="0">
            <a:spAutoFit/>
          </a:bodyPr>
          <a:lstStyle/>
          <a:p>
            <a:r>
              <a:rPr lang="en-US" sz="1400" dirty="0" err="1"/>
              <a:t>Sarcoid</a:t>
            </a:r>
            <a:endParaRPr lang="en-US" sz="1400" dirty="0"/>
          </a:p>
        </p:txBody>
      </p:sp>
      <p:cxnSp>
        <p:nvCxnSpPr>
          <p:cNvPr id="38" name="Straight Connector 37">
            <a:extLst>
              <a:ext uri="{FF2B5EF4-FFF2-40B4-BE49-F238E27FC236}">
                <a16:creationId xmlns:a16="http://schemas.microsoft.com/office/drawing/2014/main" id="{428D0184-6CCD-4838-90B8-9C703243D949}"/>
              </a:ext>
            </a:extLst>
          </p:cNvPr>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8211DC3-E91C-4176-AE59-F119A9994BCE}"/>
              </a:ext>
            </a:extLst>
          </p:cNvPr>
          <p:cNvSpPr txBox="1"/>
          <p:nvPr/>
        </p:nvSpPr>
        <p:spPr>
          <a:xfrm>
            <a:off x="3200402" y="4267200"/>
            <a:ext cx="803425" cy="307777"/>
          </a:xfrm>
          <a:prstGeom prst="rect">
            <a:avLst/>
          </a:prstGeom>
          <a:noFill/>
        </p:spPr>
        <p:txBody>
          <a:bodyPr wrap="none" rtlCol="0">
            <a:spAutoFit/>
          </a:bodyPr>
          <a:lstStyle/>
          <a:p>
            <a:r>
              <a:rPr lang="en-US" sz="1400" dirty="0"/>
              <a:t>Syphilis</a:t>
            </a:r>
          </a:p>
        </p:txBody>
      </p:sp>
      <p:cxnSp>
        <p:nvCxnSpPr>
          <p:cNvPr id="40" name="Straight Connector 39">
            <a:extLst>
              <a:ext uri="{FF2B5EF4-FFF2-40B4-BE49-F238E27FC236}">
                <a16:creationId xmlns:a16="http://schemas.microsoft.com/office/drawing/2014/main" id="{E07EE8A7-FD5D-4B08-B1FA-AD15EF132AA8}"/>
              </a:ext>
            </a:extLst>
          </p:cNvPr>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A567CD7-0174-4ED8-A1E0-4690EFF40150}"/>
              </a:ext>
            </a:extLst>
          </p:cNvPr>
          <p:cNvSpPr txBox="1"/>
          <p:nvPr/>
        </p:nvSpPr>
        <p:spPr>
          <a:xfrm>
            <a:off x="3228512" y="3657600"/>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42" name="Straight Connector 41">
            <a:extLst>
              <a:ext uri="{FF2B5EF4-FFF2-40B4-BE49-F238E27FC236}">
                <a16:creationId xmlns:a16="http://schemas.microsoft.com/office/drawing/2014/main" id="{70D4ED3E-11F3-474A-BA32-2CBF51B32167}"/>
              </a:ext>
            </a:extLst>
          </p:cNvPr>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6C5BE0-E618-4D7A-B725-A082295428E9}"/>
              </a:ext>
            </a:extLst>
          </p:cNvPr>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3A5E743-1FE2-4749-A9F9-A7FF0ABB6689}"/>
              </a:ext>
            </a:extLst>
          </p:cNvPr>
          <p:cNvSpPr txBox="1"/>
          <p:nvPr/>
        </p:nvSpPr>
        <p:spPr>
          <a:xfrm>
            <a:off x="3200400" y="4569025"/>
            <a:ext cx="413896" cy="307777"/>
          </a:xfrm>
          <a:prstGeom prst="rect">
            <a:avLst/>
          </a:prstGeom>
          <a:noFill/>
        </p:spPr>
        <p:txBody>
          <a:bodyPr wrap="none" rtlCol="0">
            <a:spAutoFit/>
          </a:bodyPr>
          <a:lstStyle/>
          <a:p>
            <a:r>
              <a:rPr lang="en-US" sz="1400" dirty="0"/>
              <a:t>TB</a:t>
            </a:r>
          </a:p>
        </p:txBody>
      </p:sp>
      <p:sp>
        <p:nvSpPr>
          <p:cNvPr id="45" name="TextBox 44">
            <a:extLst>
              <a:ext uri="{FF2B5EF4-FFF2-40B4-BE49-F238E27FC236}">
                <a16:creationId xmlns:a16="http://schemas.microsoft.com/office/drawing/2014/main" id="{60C692B4-9DCF-48B5-A56A-63A311987346}"/>
              </a:ext>
            </a:extLst>
          </p:cNvPr>
          <p:cNvSpPr txBox="1"/>
          <p:nvPr/>
        </p:nvSpPr>
        <p:spPr>
          <a:xfrm>
            <a:off x="5527825" y="3045025"/>
            <a:ext cx="603050" cy="307777"/>
          </a:xfrm>
          <a:prstGeom prst="rect">
            <a:avLst/>
          </a:prstGeom>
          <a:noFill/>
        </p:spPr>
        <p:txBody>
          <a:bodyPr wrap="none" rtlCol="0">
            <a:spAutoFit/>
          </a:bodyPr>
          <a:lstStyle/>
          <a:p>
            <a:r>
              <a:rPr lang="en-US" sz="1400" dirty="0">
                <a:solidFill>
                  <a:schemeClr val="bg1">
                    <a:lumMod val="75000"/>
                  </a:schemeClr>
                </a:solidFill>
              </a:rPr>
              <a:t>TINU</a:t>
            </a:r>
          </a:p>
        </p:txBody>
      </p:sp>
      <p:sp>
        <p:nvSpPr>
          <p:cNvPr id="46" name="TextBox 45">
            <a:extLst>
              <a:ext uri="{FF2B5EF4-FFF2-40B4-BE49-F238E27FC236}">
                <a16:creationId xmlns:a16="http://schemas.microsoft.com/office/drawing/2014/main" id="{3A33ACA9-27B1-4010-8380-F608908BDFC0}"/>
              </a:ext>
            </a:extLst>
          </p:cNvPr>
          <p:cNvSpPr txBox="1"/>
          <p:nvPr/>
        </p:nvSpPr>
        <p:spPr>
          <a:xfrm>
            <a:off x="5494929" y="3959425"/>
            <a:ext cx="1239442" cy="307777"/>
          </a:xfrm>
          <a:prstGeom prst="rect">
            <a:avLst/>
          </a:prstGeom>
          <a:noFill/>
        </p:spPr>
        <p:txBody>
          <a:bodyPr wrap="none" rtlCol="0">
            <a:spAutoFit/>
          </a:bodyPr>
          <a:lstStyle/>
          <a:p>
            <a:r>
              <a:rPr lang="en-US" sz="1400" dirty="0">
                <a:solidFill>
                  <a:schemeClr val="bg1">
                    <a:lumMod val="75000"/>
                  </a:schemeClr>
                </a:solidFill>
              </a:rPr>
              <a:t>Leptospirosis</a:t>
            </a:r>
          </a:p>
        </p:txBody>
      </p:sp>
      <p:sp>
        <p:nvSpPr>
          <p:cNvPr id="47" name="TextBox 46">
            <a:extLst>
              <a:ext uri="{FF2B5EF4-FFF2-40B4-BE49-F238E27FC236}">
                <a16:creationId xmlns:a16="http://schemas.microsoft.com/office/drawing/2014/main" id="{2CF03F36-8246-4CC8-A404-A72487A059FE}"/>
              </a:ext>
            </a:extLst>
          </p:cNvPr>
          <p:cNvSpPr txBox="1"/>
          <p:nvPr/>
        </p:nvSpPr>
        <p:spPr>
          <a:xfrm>
            <a:off x="5527826" y="3349825"/>
            <a:ext cx="742511" cy="307777"/>
          </a:xfrm>
          <a:prstGeom prst="rect">
            <a:avLst/>
          </a:prstGeom>
          <a:noFill/>
        </p:spPr>
        <p:txBody>
          <a:bodyPr wrap="none" rtlCol="0">
            <a:spAutoFit/>
          </a:bodyPr>
          <a:lstStyle/>
          <a:p>
            <a:r>
              <a:rPr lang="en-US" sz="1400" dirty="0" err="1">
                <a:solidFill>
                  <a:schemeClr val="bg1">
                    <a:lumMod val="75000"/>
                  </a:schemeClr>
                </a:solidFill>
              </a:rPr>
              <a:t>Behçet</a:t>
            </a:r>
            <a:endParaRPr lang="en-US" sz="1400" dirty="0">
              <a:solidFill>
                <a:schemeClr val="bg1">
                  <a:lumMod val="75000"/>
                </a:schemeClr>
              </a:solidFill>
            </a:endParaRPr>
          </a:p>
        </p:txBody>
      </p:sp>
      <p:sp>
        <p:nvSpPr>
          <p:cNvPr id="48" name="TextBox 47">
            <a:extLst>
              <a:ext uri="{FF2B5EF4-FFF2-40B4-BE49-F238E27FC236}">
                <a16:creationId xmlns:a16="http://schemas.microsoft.com/office/drawing/2014/main" id="{66ECD398-A408-4C3F-8BB8-85B5CD0F031E}"/>
              </a:ext>
            </a:extLst>
          </p:cNvPr>
          <p:cNvSpPr txBox="1"/>
          <p:nvPr/>
        </p:nvSpPr>
        <p:spPr>
          <a:xfrm>
            <a:off x="5527827" y="3654625"/>
            <a:ext cx="870751" cy="307777"/>
          </a:xfrm>
          <a:prstGeom prst="rect">
            <a:avLst/>
          </a:prstGeom>
          <a:noFill/>
        </p:spPr>
        <p:txBody>
          <a:bodyPr wrap="none" rtlCol="0">
            <a:spAutoFit/>
          </a:bodyPr>
          <a:lstStyle/>
          <a:p>
            <a:r>
              <a:rPr lang="en-US" sz="1400" dirty="0">
                <a:solidFill>
                  <a:schemeClr val="bg1">
                    <a:lumMod val="75000"/>
                  </a:schemeClr>
                </a:solidFill>
              </a:rPr>
              <a:t>Drug </a:t>
            </a:r>
            <a:r>
              <a:rPr lang="en-US" sz="1400" dirty="0" err="1">
                <a:solidFill>
                  <a:schemeClr val="bg1">
                    <a:lumMod val="75000"/>
                  </a:schemeClr>
                </a:solidFill>
              </a:rPr>
              <a:t>rxn</a:t>
            </a:r>
            <a:endParaRPr lang="en-US" sz="1400" dirty="0">
              <a:solidFill>
                <a:schemeClr val="bg1">
                  <a:lumMod val="75000"/>
                </a:schemeClr>
              </a:solidFill>
            </a:endParaRPr>
          </a:p>
        </p:txBody>
      </p:sp>
      <p:cxnSp>
        <p:nvCxnSpPr>
          <p:cNvPr id="49" name="Straight Connector 48">
            <a:extLst>
              <a:ext uri="{FF2B5EF4-FFF2-40B4-BE49-F238E27FC236}">
                <a16:creationId xmlns:a16="http://schemas.microsoft.com/office/drawing/2014/main" id="{8E2B4F0D-7CED-4B9C-A881-23145BD68E9A}"/>
              </a:ext>
            </a:extLst>
          </p:cNvPr>
          <p:cNvCxnSpPr/>
          <p:nvPr/>
        </p:nvCxnSpPr>
        <p:spPr>
          <a:xfrm>
            <a:off x="5410200" y="31989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8033EF-18E3-41F9-AB7E-9C15846ED35E}"/>
              </a:ext>
            </a:extLst>
          </p:cNvPr>
          <p:cNvCxnSpPr/>
          <p:nvPr/>
        </p:nvCxnSpPr>
        <p:spPr>
          <a:xfrm>
            <a:off x="5410200" y="474773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D9784B-4E7E-442D-B49E-FC267D986B8E}"/>
              </a:ext>
            </a:extLst>
          </p:cNvPr>
          <p:cNvCxnSpPr/>
          <p:nvPr/>
        </p:nvCxnSpPr>
        <p:spPr>
          <a:xfrm>
            <a:off x="5410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3BA496-43C4-4316-8A15-22249A336725}"/>
              </a:ext>
            </a:extLst>
          </p:cNvPr>
          <p:cNvCxnSpPr/>
          <p:nvPr/>
        </p:nvCxnSpPr>
        <p:spPr>
          <a:xfrm>
            <a:off x="5410200" y="41118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6E906A-EFF9-419D-A35A-E2363834636F}"/>
              </a:ext>
            </a:extLst>
          </p:cNvPr>
          <p:cNvCxnSpPr/>
          <p:nvPr/>
        </p:nvCxnSpPr>
        <p:spPr>
          <a:xfrm>
            <a:off x="5410200" y="3807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19704E-A86B-414B-B8B7-13E56C4C1ECF}"/>
              </a:ext>
            </a:extLst>
          </p:cNvPr>
          <p:cNvCxnSpPr/>
          <p:nvPr/>
        </p:nvCxnSpPr>
        <p:spPr>
          <a:xfrm>
            <a:off x="5410200" y="3502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983CC7F-A241-43DE-A7F1-6E4FAEC520B6}"/>
              </a:ext>
            </a:extLst>
          </p:cNvPr>
          <p:cNvSpPr txBox="1"/>
          <p:nvPr/>
        </p:nvSpPr>
        <p:spPr>
          <a:xfrm>
            <a:off x="5486402" y="4876800"/>
            <a:ext cx="803425" cy="307777"/>
          </a:xfrm>
          <a:prstGeom prst="rect">
            <a:avLst/>
          </a:prstGeom>
          <a:noFill/>
        </p:spPr>
        <p:txBody>
          <a:bodyPr wrap="none" rtlCol="0">
            <a:spAutoFit/>
          </a:bodyPr>
          <a:lstStyle/>
          <a:p>
            <a:r>
              <a:rPr lang="en-US" sz="1400" dirty="0"/>
              <a:t>Syphilis</a:t>
            </a:r>
          </a:p>
        </p:txBody>
      </p:sp>
      <p:sp>
        <p:nvSpPr>
          <p:cNvPr id="56" name="TextBox 55">
            <a:extLst>
              <a:ext uri="{FF2B5EF4-FFF2-40B4-BE49-F238E27FC236}">
                <a16:creationId xmlns:a16="http://schemas.microsoft.com/office/drawing/2014/main" id="{CDA67B26-2F9B-4882-8B03-82C7C015563D}"/>
              </a:ext>
            </a:extLst>
          </p:cNvPr>
          <p:cNvSpPr txBox="1"/>
          <p:nvPr/>
        </p:nvSpPr>
        <p:spPr>
          <a:xfrm>
            <a:off x="5514512" y="4572000"/>
            <a:ext cx="792205" cy="307777"/>
          </a:xfrm>
          <a:prstGeom prst="rect">
            <a:avLst/>
          </a:prstGeom>
          <a:noFill/>
        </p:spPr>
        <p:txBody>
          <a:bodyPr wrap="none" rtlCol="0">
            <a:spAutoFit/>
          </a:bodyPr>
          <a:lstStyle/>
          <a:p>
            <a:r>
              <a:rPr lang="en-US" sz="1400" dirty="0" err="1"/>
              <a:t>Sarcoid</a:t>
            </a:r>
            <a:endParaRPr lang="en-US" sz="1400" dirty="0"/>
          </a:p>
        </p:txBody>
      </p:sp>
      <p:cxnSp>
        <p:nvCxnSpPr>
          <p:cNvPr id="57" name="Straight Connector 56">
            <a:extLst>
              <a:ext uri="{FF2B5EF4-FFF2-40B4-BE49-F238E27FC236}">
                <a16:creationId xmlns:a16="http://schemas.microsoft.com/office/drawing/2014/main" id="{10FF4AD9-EF52-44CF-8F97-38E80529BAFB}"/>
              </a:ext>
            </a:extLst>
          </p:cNvPr>
          <p:cNvCxnSpPr/>
          <p:nvPr/>
        </p:nvCxnSpPr>
        <p:spPr>
          <a:xfrm>
            <a:off x="5410200" y="5023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439736E-29AC-4FA4-9E81-557C0C1FA374}"/>
              </a:ext>
            </a:extLst>
          </p:cNvPr>
          <p:cNvSpPr txBox="1"/>
          <p:nvPr/>
        </p:nvSpPr>
        <p:spPr>
          <a:xfrm>
            <a:off x="5486400" y="4267200"/>
            <a:ext cx="761234" cy="307777"/>
          </a:xfrm>
          <a:prstGeom prst="rect">
            <a:avLst/>
          </a:prstGeom>
          <a:noFill/>
        </p:spPr>
        <p:txBody>
          <a:bodyPr wrap="none" rtlCol="0">
            <a:spAutoFit/>
          </a:bodyPr>
          <a:lstStyle/>
          <a:p>
            <a:r>
              <a:rPr lang="en-US" sz="1400" dirty="0">
                <a:solidFill>
                  <a:schemeClr val="bg1">
                    <a:lumMod val="75000"/>
                  </a:schemeClr>
                </a:solidFill>
              </a:rPr>
              <a:t>IBD/PA</a:t>
            </a:r>
          </a:p>
        </p:txBody>
      </p:sp>
      <p:cxnSp>
        <p:nvCxnSpPr>
          <p:cNvPr id="59" name="Straight Connector 58">
            <a:extLst>
              <a:ext uri="{FF2B5EF4-FFF2-40B4-BE49-F238E27FC236}">
                <a16:creationId xmlns:a16="http://schemas.microsoft.com/office/drawing/2014/main" id="{55339421-63E7-47B9-B68D-13EDCD44B7D8}"/>
              </a:ext>
            </a:extLst>
          </p:cNvPr>
          <p:cNvCxnSpPr/>
          <p:nvPr/>
        </p:nvCxnSpPr>
        <p:spPr>
          <a:xfrm flipV="1">
            <a:off x="5410200" y="3045023"/>
            <a:ext cx="0" cy="2309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85C629-1479-4121-8729-A3D91B65E44F}"/>
              </a:ext>
            </a:extLst>
          </p:cNvPr>
          <p:cNvCxnSpPr/>
          <p:nvPr/>
        </p:nvCxnSpPr>
        <p:spPr>
          <a:xfrm>
            <a:off x="5410200" y="535435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144BB03-BF81-493A-A78F-690B1BEB3BFC}"/>
              </a:ext>
            </a:extLst>
          </p:cNvPr>
          <p:cNvSpPr txBox="1"/>
          <p:nvPr/>
        </p:nvSpPr>
        <p:spPr>
          <a:xfrm>
            <a:off x="5486400" y="5178625"/>
            <a:ext cx="413896" cy="307777"/>
          </a:xfrm>
          <a:prstGeom prst="rect">
            <a:avLst/>
          </a:prstGeom>
          <a:noFill/>
        </p:spPr>
        <p:txBody>
          <a:bodyPr wrap="none" rtlCol="0">
            <a:spAutoFit/>
          </a:bodyPr>
          <a:lstStyle/>
          <a:p>
            <a:r>
              <a:rPr lang="en-US" sz="1400" dirty="0"/>
              <a:t>TB</a:t>
            </a:r>
          </a:p>
        </p:txBody>
      </p:sp>
      <p:sp>
        <p:nvSpPr>
          <p:cNvPr id="62" name="TextBox 61">
            <a:extLst>
              <a:ext uri="{FF2B5EF4-FFF2-40B4-BE49-F238E27FC236}">
                <a16:creationId xmlns:a16="http://schemas.microsoft.com/office/drawing/2014/main" id="{8EE675D8-6CC4-4A43-8749-5940A28C20A4}"/>
              </a:ext>
            </a:extLst>
          </p:cNvPr>
          <p:cNvSpPr txBox="1"/>
          <p:nvPr/>
        </p:nvSpPr>
        <p:spPr>
          <a:xfrm>
            <a:off x="7509023" y="2359225"/>
            <a:ext cx="444352" cy="307777"/>
          </a:xfrm>
          <a:prstGeom prst="rect">
            <a:avLst/>
          </a:prstGeom>
          <a:noFill/>
        </p:spPr>
        <p:txBody>
          <a:bodyPr wrap="none" rtlCol="0">
            <a:spAutoFit/>
          </a:bodyPr>
          <a:lstStyle/>
          <a:p>
            <a:r>
              <a:rPr lang="en-US" sz="1400" dirty="0">
                <a:solidFill>
                  <a:schemeClr val="bg1">
                    <a:lumMod val="75000"/>
                  </a:schemeClr>
                </a:solidFill>
              </a:rPr>
              <a:t>JIA</a:t>
            </a:r>
          </a:p>
        </p:txBody>
      </p:sp>
      <p:sp>
        <p:nvSpPr>
          <p:cNvPr id="63" name="TextBox 62">
            <a:extLst>
              <a:ext uri="{FF2B5EF4-FFF2-40B4-BE49-F238E27FC236}">
                <a16:creationId xmlns:a16="http://schemas.microsoft.com/office/drawing/2014/main" id="{E049C505-0774-49E8-B927-EAD833254F89}"/>
              </a:ext>
            </a:extLst>
          </p:cNvPr>
          <p:cNvSpPr txBox="1"/>
          <p:nvPr/>
        </p:nvSpPr>
        <p:spPr>
          <a:xfrm>
            <a:off x="7509023" y="2664025"/>
            <a:ext cx="473206" cy="307777"/>
          </a:xfrm>
          <a:prstGeom prst="rect">
            <a:avLst/>
          </a:prstGeom>
          <a:noFill/>
        </p:spPr>
        <p:txBody>
          <a:bodyPr wrap="none" rtlCol="0">
            <a:spAutoFit/>
          </a:bodyPr>
          <a:lstStyle/>
          <a:p>
            <a:r>
              <a:rPr lang="en-US" sz="1400" dirty="0">
                <a:solidFill>
                  <a:schemeClr val="bg1">
                    <a:lumMod val="75000"/>
                  </a:schemeClr>
                </a:solidFill>
              </a:rPr>
              <a:t>FHI</a:t>
            </a:r>
          </a:p>
        </p:txBody>
      </p:sp>
      <p:cxnSp>
        <p:nvCxnSpPr>
          <p:cNvPr id="64" name="Straight Connector 63">
            <a:extLst>
              <a:ext uri="{FF2B5EF4-FFF2-40B4-BE49-F238E27FC236}">
                <a16:creationId xmlns:a16="http://schemas.microsoft.com/office/drawing/2014/main" id="{9E8AF689-98F2-47D9-A23E-199B60310D02}"/>
              </a:ext>
            </a:extLst>
          </p:cNvPr>
          <p:cNvCxnSpPr/>
          <p:nvPr/>
        </p:nvCxnSpPr>
        <p:spPr>
          <a:xfrm>
            <a:off x="7391400" y="25131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94E9FF-E204-4FF8-A145-4C4C61E3DE5E}"/>
              </a:ext>
            </a:extLst>
          </p:cNvPr>
          <p:cNvCxnSpPr/>
          <p:nvPr/>
        </p:nvCxnSpPr>
        <p:spPr>
          <a:xfrm>
            <a:off x="7391400" y="3426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3F6CB1F-51EB-472A-8AAD-C8D43517F06E}"/>
              </a:ext>
            </a:extLst>
          </p:cNvPr>
          <p:cNvCxnSpPr/>
          <p:nvPr/>
        </p:nvCxnSpPr>
        <p:spPr>
          <a:xfrm>
            <a:off x="7391400" y="3121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43D085-C10D-4A13-BA15-426006966E4B}"/>
              </a:ext>
            </a:extLst>
          </p:cNvPr>
          <p:cNvCxnSpPr/>
          <p:nvPr/>
        </p:nvCxnSpPr>
        <p:spPr>
          <a:xfrm>
            <a:off x="7391400" y="2816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E423CBF-45F8-4400-90E0-ED392F58BF0E}"/>
              </a:ext>
            </a:extLst>
          </p:cNvPr>
          <p:cNvSpPr txBox="1"/>
          <p:nvPr/>
        </p:nvSpPr>
        <p:spPr>
          <a:xfrm>
            <a:off x="7467600" y="3575448"/>
            <a:ext cx="730713" cy="307777"/>
          </a:xfrm>
          <a:prstGeom prst="rect">
            <a:avLst/>
          </a:prstGeom>
          <a:noFill/>
        </p:spPr>
        <p:txBody>
          <a:bodyPr wrap="none" rtlCol="0">
            <a:spAutoFit/>
          </a:bodyPr>
          <a:lstStyle/>
          <a:p>
            <a:r>
              <a:rPr lang="en-US" sz="1400" dirty="0"/>
              <a:t>Syphilis</a:t>
            </a:r>
          </a:p>
        </p:txBody>
      </p:sp>
      <p:sp>
        <p:nvSpPr>
          <p:cNvPr id="69" name="TextBox 68">
            <a:extLst>
              <a:ext uri="{FF2B5EF4-FFF2-40B4-BE49-F238E27FC236}">
                <a16:creationId xmlns:a16="http://schemas.microsoft.com/office/drawing/2014/main" id="{389FA5F5-6266-46C3-8D72-00A933E063EE}"/>
              </a:ext>
            </a:extLst>
          </p:cNvPr>
          <p:cNvSpPr txBox="1"/>
          <p:nvPr/>
        </p:nvSpPr>
        <p:spPr>
          <a:xfrm>
            <a:off x="7495710" y="3276602"/>
            <a:ext cx="717569" cy="307777"/>
          </a:xfrm>
          <a:prstGeom prst="rect">
            <a:avLst/>
          </a:prstGeom>
          <a:noFill/>
        </p:spPr>
        <p:txBody>
          <a:bodyPr wrap="none" rtlCol="0">
            <a:spAutoFit/>
          </a:bodyPr>
          <a:lstStyle/>
          <a:p>
            <a:r>
              <a:rPr lang="en-US" sz="1400" dirty="0" err="1"/>
              <a:t>Sarcoid</a:t>
            </a:r>
            <a:endParaRPr lang="en-US" sz="1400" dirty="0"/>
          </a:p>
        </p:txBody>
      </p:sp>
      <p:cxnSp>
        <p:nvCxnSpPr>
          <p:cNvPr id="70" name="Straight Connector 69">
            <a:extLst>
              <a:ext uri="{FF2B5EF4-FFF2-40B4-BE49-F238E27FC236}">
                <a16:creationId xmlns:a16="http://schemas.microsoft.com/office/drawing/2014/main" id="{D2D94CC4-E096-4752-BA4A-CB6B39D939B0}"/>
              </a:ext>
            </a:extLst>
          </p:cNvPr>
          <p:cNvCxnSpPr/>
          <p:nvPr/>
        </p:nvCxnSpPr>
        <p:spPr>
          <a:xfrm>
            <a:off x="73914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7BC351-825D-440A-A7C3-B3DF0FDC26EA}"/>
              </a:ext>
            </a:extLst>
          </p:cNvPr>
          <p:cNvCxnSpPr/>
          <p:nvPr/>
        </p:nvCxnSpPr>
        <p:spPr>
          <a:xfrm flipV="1">
            <a:off x="7391400" y="2359226"/>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D526005-9F09-4402-A756-477CEB18C8E1}"/>
              </a:ext>
            </a:extLst>
          </p:cNvPr>
          <p:cNvSpPr txBox="1"/>
          <p:nvPr/>
        </p:nvSpPr>
        <p:spPr>
          <a:xfrm>
            <a:off x="7509023" y="2971802"/>
            <a:ext cx="761234" cy="307777"/>
          </a:xfrm>
          <a:prstGeom prst="rect">
            <a:avLst/>
          </a:prstGeom>
          <a:noFill/>
        </p:spPr>
        <p:txBody>
          <a:bodyPr wrap="none" rtlCol="0">
            <a:spAutoFit/>
          </a:bodyPr>
          <a:lstStyle/>
          <a:p>
            <a:r>
              <a:rPr lang="en-US" sz="1400" dirty="0">
                <a:solidFill>
                  <a:schemeClr val="bg1">
                    <a:lumMod val="75000"/>
                  </a:schemeClr>
                </a:solidFill>
              </a:rPr>
              <a:t>IBD/PA</a:t>
            </a:r>
            <a:endParaRPr lang="en-US" sz="1400" b="1" i="1" dirty="0">
              <a:solidFill>
                <a:schemeClr val="bg1">
                  <a:lumMod val="75000"/>
                </a:schemeClr>
              </a:solidFill>
            </a:endParaRPr>
          </a:p>
        </p:txBody>
      </p:sp>
      <p:cxnSp>
        <p:nvCxnSpPr>
          <p:cNvPr id="73" name="Straight Connector 72">
            <a:extLst>
              <a:ext uri="{FF2B5EF4-FFF2-40B4-BE49-F238E27FC236}">
                <a16:creationId xmlns:a16="http://schemas.microsoft.com/office/drawing/2014/main" id="{14CB6161-84FF-434C-9440-0CB1C29792BC}"/>
              </a:ext>
            </a:extLst>
          </p:cNvPr>
          <p:cNvCxnSpPr/>
          <p:nvPr/>
        </p:nvCxnSpPr>
        <p:spPr>
          <a:xfrm>
            <a:off x="7391400" y="40326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F2C7BB5-ABEA-4AEC-9212-201322090D1F}"/>
              </a:ext>
            </a:extLst>
          </p:cNvPr>
          <p:cNvSpPr txBox="1"/>
          <p:nvPr/>
        </p:nvSpPr>
        <p:spPr>
          <a:xfrm>
            <a:off x="7495708" y="3883225"/>
            <a:ext cx="370614" cy="307777"/>
          </a:xfrm>
          <a:prstGeom prst="rect">
            <a:avLst/>
          </a:prstGeom>
          <a:noFill/>
        </p:spPr>
        <p:txBody>
          <a:bodyPr wrap="none" rtlCol="0">
            <a:spAutoFit/>
          </a:bodyPr>
          <a:lstStyle/>
          <a:p>
            <a:r>
              <a:rPr lang="en-US" sz="1400" dirty="0"/>
              <a:t>TB</a:t>
            </a:r>
          </a:p>
        </p:txBody>
      </p:sp>
      <p:sp>
        <p:nvSpPr>
          <p:cNvPr id="76" name="Oval 75">
            <a:extLst>
              <a:ext uri="{FF2B5EF4-FFF2-40B4-BE49-F238E27FC236}">
                <a16:creationId xmlns:a16="http://schemas.microsoft.com/office/drawing/2014/main" id="{FB5ED659-09B2-4542-950C-82F8860F6C43}"/>
              </a:ext>
            </a:extLst>
          </p:cNvPr>
          <p:cNvSpPr/>
          <p:nvPr/>
        </p:nvSpPr>
        <p:spPr>
          <a:xfrm>
            <a:off x="7127640" y="3196680"/>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F68DF49-5628-40D9-B02E-156ECC1FEE53}"/>
              </a:ext>
            </a:extLst>
          </p:cNvPr>
          <p:cNvSpPr/>
          <p:nvPr/>
        </p:nvSpPr>
        <p:spPr>
          <a:xfrm>
            <a:off x="5126114" y="4498032"/>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11A646F-5C77-4E06-A6A5-25BEC9746DCA}"/>
              </a:ext>
            </a:extLst>
          </p:cNvPr>
          <p:cNvSpPr/>
          <p:nvPr/>
        </p:nvSpPr>
        <p:spPr>
          <a:xfrm>
            <a:off x="2840114" y="3864162"/>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0C012332-92AA-4AAC-A2A8-6C829FF018BE}"/>
              </a:ext>
            </a:extLst>
          </p:cNvPr>
          <p:cNvSpPr txBox="1"/>
          <p:nvPr/>
        </p:nvSpPr>
        <p:spPr>
          <a:xfrm>
            <a:off x="609600" y="6059271"/>
            <a:ext cx="8001000" cy="646331"/>
          </a:xfrm>
          <a:prstGeom prst="rect">
            <a:avLst/>
          </a:prstGeom>
          <a:noFill/>
          <a:ln>
            <a:noFill/>
          </a:ln>
        </p:spPr>
        <p:txBody>
          <a:bodyPr wrap="square" rtlCol="0">
            <a:spAutoFit/>
          </a:bodyPr>
          <a:lstStyle/>
          <a:p>
            <a:pPr algn="ctr"/>
            <a:r>
              <a:rPr lang="en-US" b="1" i="1" dirty="0"/>
              <a:t>Rule of thumb: </a:t>
            </a:r>
          </a:p>
          <a:p>
            <a:pPr algn="ctr"/>
            <a:r>
              <a:rPr lang="en-US" dirty="0"/>
              <a:t>Syphilis, sarcoid and TB are on the </a:t>
            </a:r>
            <a:r>
              <a:rPr lang="en-US" dirty="0" err="1"/>
              <a:t>DDx</a:t>
            </a:r>
            <a:r>
              <a:rPr lang="en-US" dirty="0"/>
              <a:t> for </a:t>
            </a:r>
            <a:r>
              <a:rPr lang="en-US" b="1" dirty="0"/>
              <a:t>every</a:t>
            </a:r>
            <a:r>
              <a:rPr lang="en-US" dirty="0"/>
              <a:t> </a:t>
            </a:r>
            <a:r>
              <a:rPr lang="en-US" dirty="0" err="1"/>
              <a:t>pt</a:t>
            </a:r>
            <a:r>
              <a:rPr lang="en-US" dirty="0"/>
              <a:t> with </a:t>
            </a:r>
            <a:r>
              <a:rPr lang="en-US" b="1" dirty="0"/>
              <a:t>any</a:t>
            </a:r>
            <a:r>
              <a:rPr lang="en-US" dirty="0"/>
              <a:t> form of uveitis!</a:t>
            </a:r>
          </a:p>
        </p:txBody>
      </p:sp>
      <p:sp>
        <p:nvSpPr>
          <p:cNvPr id="81" name="TextBox 80">
            <a:extLst>
              <a:ext uri="{FF2B5EF4-FFF2-40B4-BE49-F238E27FC236}">
                <a16:creationId xmlns:a16="http://schemas.microsoft.com/office/drawing/2014/main" id="{1478FBC2-D9B7-4B2E-A996-1E948719F233}"/>
              </a:ext>
            </a:extLst>
          </p:cNvPr>
          <p:cNvSpPr txBox="1"/>
          <p:nvPr/>
        </p:nvSpPr>
        <p:spPr>
          <a:xfrm>
            <a:off x="311352" y="5070903"/>
            <a:ext cx="4338407" cy="830997"/>
          </a:xfrm>
          <a:prstGeom prst="rect">
            <a:avLst/>
          </a:prstGeom>
          <a:noFill/>
        </p:spPr>
        <p:txBody>
          <a:bodyPr wrap="square" rtlCol="0">
            <a:spAutoFit/>
          </a:bodyPr>
          <a:lstStyle/>
          <a:p>
            <a:r>
              <a:rPr lang="en-US" sz="1600" dirty="0">
                <a:solidFill>
                  <a:srgbClr val="0000FF"/>
                </a:solidFill>
              </a:rPr>
              <a:t>Note that </a:t>
            </a:r>
            <a:r>
              <a:rPr lang="en-US" sz="1600" i="1" dirty="0">
                <a:solidFill>
                  <a:srgbClr val="0000FF"/>
                </a:solidFill>
              </a:rPr>
              <a:t>syphilis</a:t>
            </a:r>
            <a:r>
              <a:rPr lang="en-US" sz="1600" dirty="0">
                <a:solidFill>
                  <a:srgbClr val="0000FF"/>
                </a:solidFill>
              </a:rPr>
              <a:t>, </a:t>
            </a:r>
            <a:r>
              <a:rPr lang="en-US" sz="1600" i="1" dirty="0">
                <a:solidFill>
                  <a:srgbClr val="0000FF"/>
                </a:solidFill>
              </a:rPr>
              <a:t>sarcoid</a:t>
            </a:r>
            <a:r>
              <a:rPr lang="en-US" sz="1600" dirty="0">
                <a:solidFill>
                  <a:srgbClr val="0000FF"/>
                </a:solidFill>
              </a:rPr>
              <a:t> and </a:t>
            </a:r>
            <a:r>
              <a:rPr lang="en-US" sz="1600" i="1" dirty="0">
                <a:solidFill>
                  <a:srgbClr val="0000FF"/>
                </a:solidFill>
              </a:rPr>
              <a:t>TB</a:t>
            </a:r>
            <a:r>
              <a:rPr lang="en-US" sz="1600" dirty="0">
                <a:solidFill>
                  <a:srgbClr val="0000FF"/>
                </a:solidFill>
              </a:rPr>
              <a:t> show up </a:t>
            </a:r>
            <a:r>
              <a:rPr lang="en-US" sz="1600" i="1" dirty="0">
                <a:solidFill>
                  <a:srgbClr val="0000FF"/>
                </a:solidFill>
              </a:rPr>
              <a:t>everywhere</a:t>
            </a:r>
            <a:r>
              <a:rPr lang="en-US" sz="1600" dirty="0">
                <a:solidFill>
                  <a:srgbClr val="0000FF"/>
                </a:solidFill>
              </a:rPr>
              <a:t> on the tree. This is because </a:t>
            </a:r>
            <a:r>
              <a:rPr lang="en-US" sz="1600" i="1" dirty="0">
                <a:solidFill>
                  <a:srgbClr val="0000FF"/>
                </a:solidFill>
              </a:rPr>
              <a:t>all three can manifest in so many different ways</a:t>
            </a:r>
            <a:r>
              <a:rPr lang="en-US" sz="1600" dirty="0">
                <a:solidFill>
                  <a:srgbClr val="0000FF"/>
                </a:solidFill>
              </a:rPr>
              <a:t>. </a:t>
            </a:r>
          </a:p>
        </p:txBody>
      </p:sp>
      <p:sp>
        <p:nvSpPr>
          <p:cNvPr id="80" name="TextBox 79">
            <a:extLst>
              <a:ext uri="{FF2B5EF4-FFF2-40B4-BE49-F238E27FC236}">
                <a16:creationId xmlns:a16="http://schemas.microsoft.com/office/drawing/2014/main" id="{0FAC934B-CB2D-465B-B84E-E47395DB62CE}"/>
              </a:ext>
            </a:extLst>
          </p:cNvPr>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82" name="Oval 81">
            <a:extLst>
              <a:ext uri="{FF2B5EF4-FFF2-40B4-BE49-F238E27FC236}">
                <a16:creationId xmlns:a16="http://schemas.microsoft.com/office/drawing/2014/main" id="{0906819A-0C60-473C-AA49-8E2F784B9D99}"/>
              </a:ext>
            </a:extLst>
          </p:cNvPr>
          <p:cNvSpPr/>
          <p:nvPr/>
        </p:nvSpPr>
        <p:spPr>
          <a:xfrm>
            <a:off x="325453" y="1522512"/>
            <a:ext cx="1524000" cy="9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2CFC214-8C93-4B41-BC8F-7DCC0DB14D36}"/>
              </a:ext>
            </a:extLst>
          </p:cNvPr>
          <p:cNvSpPr txBox="1"/>
          <p:nvPr/>
        </p:nvSpPr>
        <p:spPr>
          <a:xfrm>
            <a:off x="824888" y="2441381"/>
            <a:ext cx="580608"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HSV</a:t>
            </a:r>
          </a:p>
        </p:txBody>
      </p:sp>
      <p:sp>
        <p:nvSpPr>
          <p:cNvPr id="84" name="TextBox 83">
            <a:extLst>
              <a:ext uri="{FF2B5EF4-FFF2-40B4-BE49-F238E27FC236}">
                <a16:creationId xmlns:a16="http://schemas.microsoft.com/office/drawing/2014/main" id="{9C3CF237-DF25-420D-8709-192B62026A4B}"/>
              </a:ext>
            </a:extLst>
          </p:cNvPr>
          <p:cNvSpPr txBox="1"/>
          <p:nvPr/>
        </p:nvSpPr>
        <p:spPr>
          <a:xfrm>
            <a:off x="796779" y="2133604"/>
            <a:ext cx="849913" cy="323165"/>
          </a:xfrm>
          <a:prstGeom prst="rect">
            <a:avLst/>
          </a:prstGeom>
          <a:noFill/>
        </p:spPr>
        <p:txBody>
          <a:bodyPr wrap="none" rtlCol="0">
            <a:spAutoFit/>
          </a:bodyPr>
          <a:lstStyle/>
          <a:p>
            <a:r>
              <a:rPr lang="en-US" sz="1500" dirty="0">
                <a:latin typeface="Arial" panose="020B0604020202020204" pitchFamily="34" charset="0"/>
              </a:rPr>
              <a:t>Syphilis</a:t>
            </a:r>
          </a:p>
        </p:txBody>
      </p:sp>
      <p:cxnSp>
        <p:nvCxnSpPr>
          <p:cNvPr id="85" name="Straight Connector 84">
            <a:extLst>
              <a:ext uri="{FF2B5EF4-FFF2-40B4-BE49-F238E27FC236}">
                <a16:creationId xmlns:a16="http://schemas.microsoft.com/office/drawing/2014/main" id="{3E7D6C81-856C-4749-9ED0-35083F9B83D9}"/>
              </a:ext>
            </a:extLst>
          </p:cNvPr>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980E771-2BE4-4048-A28B-E42F8D0D93FA}"/>
              </a:ext>
            </a:extLst>
          </p:cNvPr>
          <p:cNvCxnSpPr/>
          <p:nvPr/>
        </p:nvCxnSpPr>
        <p:spPr>
          <a:xfrm>
            <a:off x="609600" y="167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0DD932E-1ABD-457C-86FD-68283E597BBB}"/>
              </a:ext>
            </a:extLst>
          </p:cNvPr>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4CFF036-9657-45AA-ACC8-D6748CD5D861}"/>
              </a:ext>
            </a:extLst>
          </p:cNvPr>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CFDC6F5-4D7D-4DF9-91D5-F5BB42DCEB27}"/>
              </a:ext>
            </a:extLst>
          </p:cNvPr>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B2D8346-DDF4-45E7-8EFB-65BCA8C09D26}"/>
              </a:ext>
            </a:extLst>
          </p:cNvPr>
          <p:cNvSpPr txBox="1"/>
          <p:nvPr/>
        </p:nvSpPr>
        <p:spPr>
          <a:xfrm>
            <a:off x="809888" y="1801508"/>
            <a:ext cx="838691" cy="323165"/>
          </a:xfrm>
          <a:prstGeom prst="rect">
            <a:avLst/>
          </a:prstGeom>
          <a:noFill/>
        </p:spPr>
        <p:txBody>
          <a:bodyPr wrap="none" rtlCol="0">
            <a:spAutoFit/>
          </a:bodyPr>
          <a:lstStyle/>
          <a:p>
            <a:r>
              <a:rPr lang="en-US" sz="1500" dirty="0" err="1">
                <a:latin typeface="Arial" panose="020B0604020202020204" pitchFamily="34" charset="0"/>
              </a:rPr>
              <a:t>Sarcoid</a:t>
            </a:r>
            <a:endParaRPr lang="en-US" sz="1500" dirty="0">
              <a:latin typeface="Arial" panose="020B0604020202020204" pitchFamily="34" charset="0"/>
            </a:endParaRPr>
          </a:p>
        </p:txBody>
      </p:sp>
      <p:sp>
        <p:nvSpPr>
          <p:cNvPr id="91" name="TextBox 90">
            <a:extLst>
              <a:ext uri="{FF2B5EF4-FFF2-40B4-BE49-F238E27FC236}">
                <a16:creationId xmlns:a16="http://schemas.microsoft.com/office/drawing/2014/main" id="{7C475F8A-F688-49D1-9E30-1BBB601C8E2E}"/>
              </a:ext>
            </a:extLst>
          </p:cNvPr>
          <p:cNvSpPr txBox="1"/>
          <p:nvPr/>
        </p:nvSpPr>
        <p:spPr>
          <a:xfrm>
            <a:off x="805304" y="1524004"/>
            <a:ext cx="429926" cy="323165"/>
          </a:xfrm>
          <a:prstGeom prst="rect">
            <a:avLst/>
          </a:prstGeom>
          <a:noFill/>
        </p:spPr>
        <p:txBody>
          <a:bodyPr wrap="none" rtlCol="0">
            <a:spAutoFit/>
          </a:bodyPr>
          <a:lstStyle/>
          <a:p>
            <a:r>
              <a:rPr lang="en-US" sz="1500" dirty="0">
                <a:latin typeface="Arial" panose="020B0604020202020204" pitchFamily="34" charset="0"/>
              </a:rPr>
              <a:t>TB</a:t>
            </a:r>
          </a:p>
        </p:txBody>
      </p:sp>
      <p:sp>
        <p:nvSpPr>
          <p:cNvPr id="92" name="TextBox 91">
            <a:extLst>
              <a:ext uri="{FF2B5EF4-FFF2-40B4-BE49-F238E27FC236}">
                <a16:creationId xmlns:a16="http://schemas.microsoft.com/office/drawing/2014/main" id="{12D1AD34-54B6-4BA3-91D6-CF5BC55684A9}"/>
              </a:ext>
            </a:extLst>
          </p:cNvPr>
          <p:cNvSpPr txBox="1"/>
          <p:nvPr/>
        </p:nvSpPr>
        <p:spPr>
          <a:xfrm>
            <a:off x="796779" y="3336686"/>
            <a:ext cx="648832"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Lyme</a:t>
            </a:r>
          </a:p>
        </p:txBody>
      </p:sp>
      <p:cxnSp>
        <p:nvCxnSpPr>
          <p:cNvPr id="93" name="Straight Connector 92">
            <a:extLst>
              <a:ext uri="{FF2B5EF4-FFF2-40B4-BE49-F238E27FC236}">
                <a16:creationId xmlns:a16="http://schemas.microsoft.com/office/drawing/2014/main" id="{476644AE-A672-4647-BCCB-E271730F0659}"/>
              </a:ext>
            </a:extLst>
          </p:cNvPr>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60DF6FA-DCD9-48ED-ADF9-670107683397}"/>
              </a:ext>
            </a:extLst>
          </p:cNvPr>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69F9380-7F35-4373-8CA6-2C85639FF5AA}"/>
              </a:ext>
            </a:extLst>
          </p:cNvPr>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3ADDFCF-44C6-4F92-9E9D-58BE1E15F585}"/>
              </a:ext>
            </a:extLst>
          </p:cNvPr>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7983CEC-4796-4D44-ABFC-F2794C4931F0}"/>
              </a:ext>
            </a:extLst>
          </p:cNvPr>
          <p:cNvSpPr txBox="1"/>
          <p:nvPr/>
        </p:nvSpPr>
        <p:spPr>
          <a:xfrm>
            <a:off x="762003" y="3042050"/>
            <a:ext cx="1448923"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Toxoplasmosis</a:t>
            </a:r>
          </a:p>
        </p:txBody>
      </p:sp>
      <p:sp>
        <p:nvSpPr>
          <p:cNvPr id="98" name="TextBox 97">
            <a:extLst>
              <a:ext uri="{FF2B5EF4-FFF2-40B4-BE49-F238E27FC236}">
                <a16:creationId xmlns:a16="http://schemas.microsoft.com/office/drawing/2014/main" id="{37F9388D-BC74-47D4-9304-B3ECF0EC8A23}"/>
              </a:ext>
            </a:extLst>
          </p:cNvPr>
          <p:cNvSpPr txBox="1"/>
          <p:nvPr/>
        </p:nvSpPr>
        <p:spPr>
          <a:xfrm>
            <a:off x="805307" y="2737250"/>
            <a:ext cx="580608"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VKH</a:t>
            </a:r>
          </a:p>
        </p:txBody>
      </p:sp>
      <p:sp>
        <p:nvSpPr>
          <p:cNvPr id="100" name="Rectangle 3">
            <a:extLst>
              <a:ext uri="{FF2B5EF4-FFF2-40B4-BE49-F238E27FC236}">
                <a16:creationId xmlns:a16="http://schemas.microsoft.com/office/drawing/2014/main" id="{C4851721-985F-477F-A045-B2D217056DF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0216424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29" name="TextBox 28">
            <a:extLst>
              <a:ext uri="{FF2B5EF4-FFF2-40B4-BE49-F238E27FC236}">
                <a16:creationId xmlns:a16="http://schemas.microsoft.com/office/drawing/2014/main" id="{48FC7C29-0860-46D7-A82E-421A054769FE}"/>
              </a:ext>
            </a:extLst>
          </p:cNvPr>
          <p:cNvSpPr txBox="1"/>
          <p:nvPr/>
        </p:nvSpPr>
        <p:spPr>
          <a:xfrm>
            <a:off x="3241827"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30" name="TextBox 29">
            <a:extLst>
              <a:ext uri="{FF2B5EF4-FFF2-40B4-BE49-F238E27FC236}">
                <a16:creationId xmlns:a16="http://schemas.microsoft.com/office/drawing/2014/main" id="{4D72087B-AAF9-4138-BC11-29FB22F80956}"/>
              </a:ext>
            </a:extLst>
          </p:cNvPr>
          <p:cNvSpPr txBox="1"/>
          <p:nvPr/>
        </p:nvSpPr>
        <p:spPr>
          <a:xfrm>
            <a:off x="3241827"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31" name="Straight Connector 30">
            <a:extLst>
              <a:ext uri="{FF2B5EF4-FFF2-40B4-BE49-F238E27FC236}">
                <a16:creationId xmlns:a16="http://schemas.microsoft.com/office/drawing/2014/main" id="{AE7395C1-4BB2-486C-97FD-3A5FAC34AC14}"/>
              </a:ext>
            </a:extLst>
          </p:cNvPr>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890E20-65C2-4837-8851-69EA46B6EF11}"/>
              </a:ext>
            </a:extLst>
          </p:cNvPr>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E9EAA6-9A02-439D-878A-A5366BB02AC9}"/>
              </a:ext>
            </a:extLst>
          </p:cNvPr>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6750F4-D279-49DA-9DEF-E6DFDB052303}"/>
              </a:ext>
            </a:extLst>
          </p:cNvPr>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0631BA-3DA1-468E-B3DE-85116A46A1DF}"/>
              </a:ext>
            </a:extLst>
          </p:cNvPr>
          <p:cNvSpPr txBox="1"/>
          <p:nvPr/>
        </p:nvSpPr>
        <p:spPr>
          <a:xfrm>
            <a:off x="3228512" y="3962400"/>
            <a:ext cx="792205" cy="307777"/>
          </a:xfrm>
          <a:prstGeom prst="rect">
            <a:avLst/>
          </a:prstGeom>
          <a:noFill/>
        </p:spPr>
        <p:txBody>
          <a:bodyPr wrap="none" rtlCol="0">
            <a:spAutoFit/>
          </a:bodyPr>
          <a:lstStyle/>
          <a:p>
            <a:r>
              <a:rPr lang="en-US" sz="1400" dirty="0" err="1"/>
              <a:t>Sarcoid</a:t>
            </a:r>
            <a:endParaRPr lang="en-US" sz="1400" dirty="0"/>
          </a:p>
        </p:txBody>
      </p:sp>
      <p:cxnSp>
        <p:nvCxnSpPr>
          <p:cNvPr id="38" name="Straight Connector 37">
            <a:extLst>
              <a:ext uri="{FF2B5EF4-FFF2-40B4-BE49-F238E27FC236}">
                <a16:creationId xmlns:a16="http://schemas.microsoft.com/office/drawing/2014/main" id="{428D0184-6CCD-4838-90B8-9C703243D949}"/>
              </a:ext>
            </a:extLst>
          </p:cNvPr>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8211DC3-E91C-4176-AE59-F119A9994BCE}"/>
              </a:ext>
            </a:extLst>
          </p:cNvPr>
          <p:cNvSpPr txBox="1"/>
          <p:nvPr/>
        </p:nvSpPr>
        <p:spPr>
          <a:xfrm>
            <a:off x="3200402" y="4267200"/>
            <a:ext cx="803425" cy="307777"/>
          </a:xfrm>
          <a:prstGeom prst="rect">
            <a:avLst/>
          </a:prstGeom>
          <a:noFill/>
        </p:spPr>
        <p:txBody>
          <a:bodyPr wrap="none" rtlCol="0">
            <a:spAutoFit/>
          </a:bodyPr>
          <a:lstStyle/>
          <a:p>
            <a:r>
              <a:rPr lang="en-US" sz="1400" dirty="0"/>
              <a:t>Syphilis</a:t>
            </a:r>
          </a:p>
        </p:txBody>
      </p:sp>
      <p:cxnSp>
        <p:nvCxnSpPr>
          <p:cNvPr id="40" name="Straight Connector 39">
            <a:extLst>
              <a:ext uri="{FF2B5EF4-FFF2-40B4-BE49-F238E27FC236}">
                <a16:creationId xmlns:a16="http://schemas.microsoft.com/office/drawing/2014/main" id="{E07EE8A7-FD5D-4B08-B1FA-AD15EF132AA8}"/>
              </a:ext>
            </a:extLst>
          </p:cNvPr>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A567CD7-0174-4ED8-A1E0-4690EFF40150}"/>
              </a:ext>
            </a:extLst>
          </p:cNvPr>
          <p:cNvSpPr txBox="1"/>
          <p:nvPr/>
        </p:nvSpPr>
        <p:spPr>
          <a:xfrm>
            <a:off x="3228512" y="3657600"/>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42" name="Straight Connector 41">
            <a:extLst>
              <a:ext uri="{FF2B5EF4-FFF2-40B4-BE49-F238E27FC236}">
                <a16:creationId xmlns:a16="http://schemas.microsoft.com/office/drawing/2014/main" id="{70D4ED3E-11F3-474A-BA32-2CBF51B32167}"/>
              </a:ext>
            </a:extLst>
          </p:cNvPr>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6C5BE0-E618-4D7A-B725-A082295428E9}"/>
              </a:ext>
            </a:extLst>
          </p:cNvPr>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3A5E743-1FE2-4749-A9F9-A7FF0ABB6689}"/>
              </a:ext>
            </a:extLst>
          </p:cNvPr>
          <p:cNvSpPr txBox="1"/>
          <p:nvPr/>
        </p:nvSpPr>
        <p:spPr>
          <a:xfrm>
            <a:off x="3200400" y="4569025"/>
            <a:ext cx="413896" cy="307777"/>
          </a:xfrm>
          <a:prstGeom prst="rect">
            <a:avLst/>
          </a:prstGeom>
          <a:noFill/>
        </p:spPr>
        <p:txBody>
          <a:bodyPr wrap="none" rtlCol="0">
            <a:spAutoFit/>
          </a:bodyPr>
          <a:lstStyle/>
          <a:p>
            <a:r>
              <a:rPr lang="en-US" sz="1400" dirty="0"/>
              <a:t>TB</a:t>
            </a:r>
          </a:p>
        </p:txBody>
      </p:sp>
      <p:sp>
        <p:nvSpPr>
          <p:cNvPr id="45" name="TextBox 44">
            <a:extLst>
              <a:ext uri="{FF2B5EF4-FFF2-40B4-BE49-F238E27FC236}">
                <a16:creationId xmlns:a16="http://schemas.microsoft.com/office/drawing/2014/main" id="{60C692B4-9DCF-48B5-A56A-63A311987346}"/>
              </a:ext>
            </a:extLst>
          </p:cNvPr>
          <p:cNvSpPr txBox="1"/>
          <p:nvPr/>
        </p:nvSpPr>
        <p:spPr>
          <a:xfrm>
            <a:off x="5527825" y="3045025"/>
            <a:ext cx="603050" cy="307777"/>
          </a:xfrm>
          <a:prstGeom prst="rect">
            <a:avLst/>
          </a:prstGeom>
          <a:noFill/>
        </p:spPr>
        <p:txBody>
          <a:bodyPr wrap="none" rtlCol="0">
            <a:spAutoFit/>
          </a:bodyPr>
          <a:lstStyle/>
          <a:p>
            <a:r>
              <a:rPr lang="en-US" sz="1400" dirty="0">
                <a:solidFill>
                  <a:schemeClr val="bg1">
                    <a:lumMod val="75000"/>
                  </a:schemeClr>
                </a:solidFill>
              </a:rPr>
              <a:t>TINU</a:t>
            </a:r>
          </a:p>
        </p:txBody>
      </p:sp>
      <p:sp>
        <p:nvSpPr>
          <p:cNvPr id="46" name="TextBox 45">
            <a:extLst>
              <a:ext uri="{FF2B5EF4-FFF2-40B4-BE49-F238E27FC236}">
                <a16:creationId xmlns:a16="http://schemas.microsoft.com/office/drawing/2014/main" id="{3A33ACA9-27B1-4010-8380-F608908BDFC0}"/>
              </a:ext>
            </a:extLst>
          </p:cNvPr>
          <p:cNvSpPr txBox="1"/>
          <p:nvPr/>
        </p:nvSpPr>
        <p:spPr>
          <a:xfrm>
            <a:off x="5494929" y="3959425"/>
            <a:ext cx="1239442" cy="307777"/>
          </a:xfrm>
          <a:prstGeom prst="rect">
            <a:avLst/>
          </a:prstGeom>
          <a:noFill/>
        </p:spPr>
        <p:txBody>
          <a:bodyPr wrap="none" rtlCol="0">
            <a:spAutoFit/>
          </a:bodyPr>
          <a:lstStyle/>
          <a:p>
            <a:r>
              <a:rPr lang="en-US" sz="1400" dirty="0">
                <a:solidFill>
                  <a:schemeClr val="bg1">
                    <a:lumMod val="75000"/>
                  </a:schemeClr>
                </a:solidFill>
              </a:rPr>
              <a:t>Leptospirosis</a:t>
            </a:r>
          </a:p>
        </p:txBody>
      </p:sp>
      <p:sp>
        <p:nvSpPr>
          <p:cNvPr id="47" name="TextBox 46">
            <a:extLst>
              <a:ext uri="{FF2B5EF4-FFF2-40B4-BE49-F238E27FC236}">
                <a16:creationId xmlns:a16="http://schemas.microsoft.com/office/drawing/2014/main" id="{2CF03F36-8246-4CC8-A404-A72487A059FE}"/>
              </a:ext>
            </a:extLst>
          </p:cNvPr>
          <p:cNvSpPr txBox="1"/>
          <p:nvPr/>
        </p:nvSpPr>
        <p:spPr>
          <a:xfrm>
            <a:off x="5527826" y="3349825"/>
            <a:ext cx="742511" cy="307777"/>
          </a:xfrm>
          <a:prstGeom prst="rect">
            <a:avLst/>
          </a:prstGeom>
          <a:noFill/>
        </p:spPr>
        <p:txBody>
          <a:bodyPr wrap="none" rtlCol="0">
            <a:spAutoFit/>
          </a:bodyPr>
          <a:lstStyle/>
          <a:p>
            <a:r>
              <a:rPr lang="en-US" sz="1400" dirty="0" err="1">
                <a:solidFill>
                  <a:schemeClr val="bg1">
                    <a:lumMod val="75000"/>
                  </a:schemeClr>
                </a:solidFill>
              </a:rPr>
              <a:t>Behçet</a:t>
            </a:r>
            <a:endParaRPr lang="en-US" sz="1400" dirty="0">
              <a:solidFill>
                <a:schemeClr val="bg1">
                  <a:lumMod val="75000"/>
                </a:schemeClr>
              </a:solidFill>
            </a:endParaRPr>
          </a:p>
        </p:txBody>
      </p:sp>
      <p:sp>
        <p:nvSpPr>
          <p:cNvPr id="48" name="TextBox 47">
            <a:extLst>
              <a:ext uri="{FF2B5EF4-FFF2-40B4-BE49-F238E27FC236}">
                <a16:creationId xmlns:a16="http://schemas.microsoft.com/office/drawing/2014/main" id="{66ECD398-A408-4C3F-8BB8-85B5CD0F031E}"/>
              </a:ext>
            </a:extLst>
          </p:cNvPr>
          <p:cNvSpPr txBox="1"/>
          <p:nvPr/>
        </p:nvSpPr>
        <p:spPr>
          <a:xfrm>
            <a:off x="5527827" y="3654625"/>
            <a:ext cx="870751" cy="307777"/>
          </a:xfrm>
          <a:prstGeom prst="rect">
            <a:avLst/>
          </a:prstGeom>
          <a:noFill/>
        </p:spPr>
        <p:txBody>
          <a:bodyPr wrap="none" rtlCol="0">
            <a:spAutoFit/>
          </a:bodyPr>
          <a:lstStyle/>
          <a:p>
            <a:r>
              <a:rPr lang="en-US" sz="1400" dirty="0">
                <a:solidFill>
                  <a:schemeClr val="bg1">
                    <a:lumMod val="75000"/>
                  </a:schemeClr>
                </a:solidFill>
              </a:rPr>
              <a:t>Drug </a:t>
            </a:r>
            <a:r>
              <a:rPr lang="en-US" sz="1400" dirty="0" err="1">
                <a:solidFill>
                  <a:schemeClr val="bg1">
                    <a:lumMod val="75000"/>
                  </a:schemeClr>
                </a:solidFill>
              </a:rPr>
              <a:t>rxn</a:t>
            </a:r>
            <a:endParaRPr lang="en-US" sz="1400" dirty="0">
              <a:solidFill>
                <a:schemeClr val="bg1">
                  <a:lumMod val="75000"/>
                </a:schemeClr>
              </a:solidFill>
            </a:endParaRPr>
          </a:p>
        </p:txBody>
      </p:sp>
      <p:cxnSp>
        <p:nvCxnSpPr>
          <p:cNvPr id="49" name="Straight Connector 48">
            <a:extLst>
              <a:ext uri="{FF2B5EF4-FFF2-40B4-BE49-F238E27FC236}">
                <a16:creationId xmlns:a16="http://schemas.microsoft.com/office/drawing/2014/main" id="{8E2B4F0D-7CED-4B9C-A881-23145BD68E9A}"/>
              </a:ext>
            </a:extLst>
          </p:cNvPr>
          <p:cNvCxnSpPr/>
          <p:nvPr/>
        </p:nvCxnSpPr>
        <p:spPr>
          <a:xfrm>
            <a:off x="5410200" y="31989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8033EF-18E3-41F9-AB7E-9C15846ED35E}"/>
              </a:ext>
            </a:extLst>
          </p:cNvPr>
          <p:cNvCxnSpPr/>
          <p:nvPr/>
        </p:nvCxnSpPr>
        <p:spPr>
          <a:xfrm>
            <a:off x="5410200" y="474773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D9784B-4E7E-442D-B49E-FC267D986B8E}"/>
              </a:ext>
            </a:extLst>
          </p:cNvPr>
          <p:cNvCxnSpPr/>
          <p:nvPr/>
        </p:nvCxnSpPr>
        <p:spPr>
          <a:xfrm>
            <a:off x="5410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3BA496-43C4-4316-8A15-22249A336725}"/>
              </a:ext>
            </a:extLst>
          </p:cNvPr>
          <p:cNvCxnSpPr/>
          <p:nvPr/>
        </p:nvCxnSpPr>
        <p:spPr>
          <a:xfrm>
            <a:off x="5410200" y="41118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6E906A-EFF9-419D-A35A-E2363834636F}"/>
              </a:ext>
            </a:extLst>
          </p:cNvPr>
          <p:cNvCxnSpPr/>
          <p:nvPr/>
        </p:nvCxnSpPr>
        <p:spPr>
          <a:xfrm>
            <a:off x="5410200" y="3807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19704E-A86B-414B-B8B7-13E56C4C1ECF}"/>
              </a:ext>
            </a:extLst>
          </p:cNvPr>
          <p:cNvCxnSpPr/>
          <p:nvPr/>
        </p:nvCxnSpPr>
        <p:spPr>
          <a:xfrm>
            <a:off x="5410200" y="3502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983CC7F-A241-43DE-A7F1-6E4FAEC520B6}"/>
              </a:ext>
            </a:extLst>
          </p:cNvPr>
          <p:cNvSpPr txBox="1"/>
          <p:nvPr/>
        </p:nvSpPr>
        <p:spPr>
          <a:xfrm>
            <a:off x="5486402" y="4876800"/>
            <a:ext cx="803425" cy="307777"/>
          </a:xfrm>
          <a:prstGeom prst="rect">
            <a:avLst/>
          </a:prstGeom>
          <a:noFill/>
        </p:spPr>
        <p:txBody>
          <a:bodyPr wrap="none" rtlCol="0">
            <a:spAutoFit/>
          </a:bodyPr>
          <a:lstStyle/>
          <a:p>
            <a:r>
              <a:rPr lang="en-US" sz="1400" dirty="0"/>
              <a:t>Syphilis</a:t>
            </a:r>
          </a:p>
        </p:txBody>
      </p:sp>
      <p:sp>
        <p:nvSpPr>
          <p:cNvPr id="56" name="TextBox 55">
            <a:extLst>
              <a:ext uri="{FF2B5EF4-FFF2-40B4-BE49-F238E27FC236}">
                <a16:creationId xmlns:a16="http://schemas.microsoft.com/office/drawing/2014/main" id="{CDA67B26-2F9B-4882-8B03-82C7C015563D}"/>
              </a:ext>
            </a:extLst>
          </p:cNvPr>
          <p:cNvSpPr txBox="1"/>
          <p:nvPr/>
        </p:nvSpPr>
        <p:spPr>
          <a:xfrm>
            <a:off x="5514512" y="4572000"/>
            <a:ext cx="792205" cy="307777"/>
          </a:xfrm>
          <a:prstGeom prst="rect">
            <a:avLst/>
          </a:prstGeom>
          <a:noFill/>
        </p:spPr>
        <p:txBody>
          <a:bodyPr wrap="none" rtlCol="0">
            <a:spAutoFit/>
          </a:bodyPr>
          <a:lstStyle/>
          <a:p>
            <a:r>
              <a:rPr lang="en-US" sz="1400" dirty="0" err="1"/>
              <a:t>Sarcoid</a:t>
            </a:r>
            <a:endParaRPr lang="en-US" sz="1400" dirty="0"/>
          </a:p>
        </p:txBody>
      </p:sp>
      <p:cxnSp>
        <p:nvCxnSpPr>
          <p:cNvPr id="57" name="Straight Connector 56">
            <a:extLst>
              <a:ext uri="{FF2B5EF4-FFF2-40B4-BE49-F238E27FC236}">
                <a16:creationId xmlns:a16="http://schemas.microsoft.com/office/drawing/2014/main" id="{10FF4AD9-EF52-44CF-8F97-38E80529BAFB}"/>
              </a:ext>
            </a:extLst>
          </p:cNvPr>
          <p:cNvCxnSpPr/>
          <p:nvPr/>
        </p:nvCxnSpPr>
        <p:spPr>
          <a:xfrm>
            <a:off x="5410200" y="5023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439736E-29AC-4FA4-9E81-557C0C1FA374}"/>
              </a:ext>
            </a:extLst>
          </p:cNvPr>
          <p:cNvSpPr txBox="1"/>
          <p:nvPr/>
        </p:nvSpPr>
        <p:spPr>
          <a:xfrm>
            <a:off x="5486400" y="4267200"/>
            <a:ext cx="761234" cy="307777"/>
          </a:xfrm>
          <a:prstGeom prst="rect">
            <a:avLst/>
          </a:prstGeom>
          <a:noFill/>
        </p:spPr>
        <p:txBody>
          <a:bodyPr wrap="none" rtlCol="0">
            <a:spAutoFit/>
          </a:bodyPr>
          <a:lstStyle/>
          <a:p>
            <a:r>
              <a:rPr lang="en-US" sz="1400" dirty="0">
                <a:solidFill>
                  <a:schemeClr val="bg1">
                    <a:lumMod val="75000"/>
                  </a:schemeClr>
                </a:solidFill>
              </a:rPr>
              <a:t>IBD/PA</a:t>
            </a:r>
          </a:p>
        </p:txBody>
      </p:sp>
      <p:cxnSp>
        <p:nvCxnSpPr>
          <p:cNvPr id="59" name="Straight Connector 58">
            <a:extLst>
              <a:ext uri="{FF2B5EF4-FFF2-40B4-BE49-F238E27FC236}">
                <a16:creationId xmlns:a16="http://schemas.microsoft.com/office/drawing/2014/main" id="{55339421-63E7-47B9-B68D-13EDCD44B7D8}"/>
              </a:ext>
            </a:extLst>
          </p:cNvPr>
          <p:cNvCxnSpPr/>
          <p:nvPr/>
        </p:nvCxnSpPr>
        <p:spPr>
          <a:xfrm flipV="1">
            <a:off x="5410200" y="3045023"/>
            <a:ext cx="0" cy="2309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85C629-1479-4121-8729-A3D91B65E44F}"/>
              </a:ext>
            </a:extLst>
          </p:cNvPr>
          <p:cNvCxnSpPr/>
          <p:nvPr/>
        </p:nvCxnSpPr>
        <p:spPr>
          <a:xfrm>
            <a:off x="5410200" y="535435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144BB03-BF81-493A-A78F-690B1BEB3BFC}"/>
              </a:ext>
            </a:extLst>
          </p:cNvPr>
          <p:cNvSpPr txBox="1"/>
          <p:nvPr/>
        </p:nvSpPr>
        <p:spPr>
          <a:xfrm>
            <a:off x="5486400" y="5178625"/>
            <a:ext cx="413896" cy="307777"/>
          </a:xfrm>
          <a:prstGeom prst="rect">
            <a:avLst/>
          </a:prstGeom>
          <a:noFill/>
        </p:spPr>
        <p:txBody>
          <a:bodyPr wrap="none" rtlCol="0">
            <a:spAutoFit/>
          </a:bodyPr>
          <a:lstStyle/>
          <a:p>
            <a:r>
              <a:rPr lang="en-US" sz="1400" dirty="0"/>
              <a:t>TB</a:t>
            </a:r>
          </a:p>
        </p:txBody>
      </p:sp>
      <p:sp>
        <p:nvSpPr>
          <p:cNvPr id="62" name="TextBox 61">
            <a:extLst>
              <a:ext uri="{FF2B5EF4-FFF2-40B4-BE49-F238E27FC236}">
                <a16:creationId xmlns:a16="http://schemas.microsoft.com/office/drawing/2014/main" id="{8EE675D8-6CC4-4A43-8749-5940A28C20A4}"/>
              </a:ext>
            </a:extLst>
          </p:cNvPr>
          <p:cNvSpPr txBox="1"/>
          <p:nvPr/>
        </p:nvSpPr>
        <p:spPr>
          <a:xfrm>
            <a:off x="7509023" y="2359225"/>
            <a:ext cx="444352" cy="307777"/>
          </a:xfrm>
          <a:prstGeom prst="rect">
            <a:avLst/>
          </a:prstGeom>
          <a:noFill/>
        </p:spPr>
        <p:txBody>
          <a:bodyPr wrap="none" rtlCol="0">
            <a:spAutoFit/>
          </a:bodyPr>
          <a:lstStyle/>
          <a:p>
            <a:r>
              <a:rPr lang="en-US" sz="1400" dirty="0">
                <a:solidFill>
                  <a:schemeClr val="bg1">
                    <a:lumMod val="75000"/>
                  </a:schemeClr>
                </a:solidFill>
              </a:rPr>
              <a:t>JIA</a:t>
            </a:r>
          </a:p>
        </p:txBody>
      </p:sp>
      <p:sp>
        <p:nvSpPr>
          <p:cNvPr id="63" name="TextBox 62">
            <a:extLst>
              <a:ext uri="{FF2B5EF4-FFF2-40B4-BE49-F238E27FC236}">
                <a16:creationId xmlns:a16="http://schemas.microsoft.com/office/drawing/2014/main" id="{E049C505-0774-49E8-B927-EAD833254F89}"/>
              </a:ext>
            </a:extLst>
          </p:cNvPr>
          <p:cNvSpPr txBox="1"/>
          <p:nvPr/>
        </p:nvSpPr>
        <p:spPr>
          <a:xfrm>
            <a:off x="7509023" y="2664025"/>
            <a:ext cx="473206" cy="307777"/>
          </a:xfrm>
          <a:prstGeom prst="rect">
            <a:avLst/>
          </a:prstGeom>
          <a:noFill/>
        </p:spPr>
        <p:txBody>
          <a:bodyPr wrap="none" rtlCol="0">
            <a:spAutoFit/>
          </a:bodyPr>
          <a:lstStyle/>
          <a:p>
            <a:r>
              <a:rPr lang="en-US" sz="1400" dirty="0">
                <a:solidFill>
                  <a:schemeClr val="bg1">
                    <a:lumMod val="75000"/>
                  </a:schemeClr>
                </a:solidFill>
              </a:rPr>
              <a:t>FHI</a:t>
            </a:r>
          </a:p>
        </p:txBody>
      </p:sp>
      <p:cxnSp>
        <p:nvCxnSpPr>
          <p:cNvPr id="64" name="Straight Connector 63">
            <a:extLst>
              <a:ext uri="{FF2B5EF4-FFF2-40B4-BE49-F238E27FC236}">
                <a16:creationId xmlns:a16="http://schemas.microsoft.com/office/drawing/2014/main" id="{9E8AF689-98F2-47D9-A23E-199B60310D02}"/>
              </a:ext>
            </a:extLst>
          </p:cNvPr>
          <p:cNvCxnSpPr/>
          <p:nvPr/>
        </p:nvCxnSpPr>
        <p:spPr>
          <a:xfrm>
            <a:off x="7391400" y="251311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94E9FF-E204-4FF8-A145-4C4C61E3DE5E}"/>
              </a:ext>
            </a:extLst>
          </p:cNvPr>
          <p:cNvCxnSpPr/>
          <p:nvPr/>
        </p:nvCxnSpPr>
        <p:spPr>
          <a:xfrm>
            <a:off x="7391400" y="3426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3F6CB1F-51EB-472A-8AAD-C8D43517F06E}"/>
              </a:ext>
            </a:extLst>
          </p:cNvPr>
          <p:cNvCxnSpPr/>
          <p:nvPr/>
        </p:nvCxnSpPr>
        <p:spPr>
          <a:xfrm>
            <a:off x="7391400" y="31212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43D085-C10D-4A13-BA15-426006966E4B}"/>
              </a:ext>
            </a:extLst>
          </p:cNvPr>
          <p:cNvCxnSpPr/>
          <p:nvPr/>
        </p:nvCxnSpPr>
        <p:spPr>
          <a:xfrm>
            <a:off x="7391400" y="2816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E423CBF-45F8-4400-90E0-ED392F58BF0E}"/>
              </a:ext>
            </a:extLst>
          </p:cNvPr>
          <p:cNvSpPr txBox="1"/>
          <p:nvPr/>
        </p:nvSpPr>
        <p:spPr>
          <a:xfrm>
            <a:off x="7467600" y="3575448"/>
            <a:ext cx="730713" cy="307777"/>
          </a:xfrm>
          <a:prstGeom prst="rect">
            <a:avLst/>
          </a:prstGeom>
          <a:noFill/>
        </p:spPr>
        <p:txBody>
          <a:bodyPr wrap="none" rtlCol="0">
            <a:spAutoFit/>
          </a:bodyPr>
          <a:lstStyle/>
          <a:p>
            <a:r>
              <a:rPr lang="en-US" sz="1400" dirty="0"/>
              <a:t>Syphilis</a:t>
            </a:r>
          </a:p>
        </p:txBody>
      </p:sp>
      <p:sp>
        <p:nvSpPr>
          <p:cNvPr id="69" name="TextBox 68">
            <a:extLst>
              <a:ext uri="{FF2B5EF4-FFF2-40B4-BE49-F238E27FC236}">
                <a16:creationId xmlns:a16="http://schemas.microsoft.com/office/drawing/2014/main" id="{389FA5F5-6266-46C3-8D72-00A933E063EE}"/>
              </a:ext>
            </a:extLst>
          </p:cNvPr>
          <p:cNvSpPr txBox="1"/>
          <p:nvPr/>
        </p:nvSpPr>
        <p:spPr>
          <a:xfrm>
            <a:off x="7495710" y="3276602"/>
            <a:ext cx="717569" cy="307777"/>
          </a:xfrm>
          <a:prstGeom prst="rect">
            <a:avLst/>
          </a:prstGeom>
          <a:noFill/>
        </p:spPr>
        <p:txBody>
          <a:bodyPr wrap="none" rtlCol="0">
            <a:spAutoFit/>
          </a:bodyPr>
          <a:lstStyle/>
          <a:p>
            <a:r>
              <a:rPr lang="en-US" sz="1400" dirty="0" err="1"/>
              <a:t>Sarcoid</a:t>
            </a:r>
            <a:endParaRPr lang="en-US" sz="1400" dirty="0"/>
          </a:p>
        </p:txBody>
      </p:sp>
      <p:cxnSp>
        <p:nvCxnSpPr>
          <p:cNvPr id="70" name="Straight Connector 69">
            <a:extLst>
              <a:ext uri="{FF2B5EF4-FFF2-40B4-BE49-F238E27FC236}">
                <a16:creationId xmlns:a16="http://schemas.microsoft.com/office/drawing/2014/main" id="{D2D94CC4-E096-4752-BA4A-CB6B39D939B0}"/>
              </a:ext>
            </a:extLst>
          </p:cNvPr>
          <p:cNvCxnSpPr/>
          <p:nvPr/>
        </p:nvCxnSpPr>
        <p:spPr>
          <a:xfrm>
            <a:off x="73914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7BC351-825D-440A-A7C3-B3DF0FDC26EA}"/>
              </a:ext>
            </a:extLst>
          </p:cNvPr>
          <p:cNvCxnSpPr/>
          <p:nvPr/>
        </p:nvCxnSpPr>
        <p:spPr>
          <a:xfrm flipV="1">
            <a:off x="7391400" y="2359226"/>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D526005-9F09-4402-A756-477CEB18C8E1}"/>
              </a:ext>
            </a:extLst>
          </p:cNvPr>
          <p:cNvSpPr txBox="1"/>
          <p:nvPr/>
        </p:nvSpPr>
        <p:spPr>
          <a:xfrm>
            <a:off x="7509023" y="2971802"/>
            <a:ext cx="761234" cy="307777"/>
          </a:xfrm>
          <a:prstGeom prst="rect">
            <a:avLst/>
          </a:prstGeom>
          <a:noFill/>
        </p:spPr>
        <p:txBody>
          <a:bodyPr wrap="none" rtlCol="0">
            <a:spAutoFit/>
          </a:bodyPr>
          <a:lstStyle/>
          <a:p>
            <a:r>
              <a:rPr lang="en-US" sz="1400" dirty="0">
                <a:solidFill>
                  <a:schemeClr val="bg1">
                    <a:lumMod val="75000"/>
                  </a:schemeClr>
                </a:solidFill>
              </a:rPr>
              <a:t>IBD/PA</a:t>
            </a:r>
            <a:endParaRPr lang="en-US" sz="1400" b="1" i="1" dirty="0">
              <a:solidFill>
                <a:schemeClr val="bg1">
                  <a:lumMod val="75000"/>
                </a:schemeClr>
              </a:solidFill>
            </a:endParaRPr>
          </a:p>
        </p:txBody>
      </p:sp>
      <p:cxnSp>
        <p:nvCxnSpPr>
          <p:cNvPr id="73" name="Straight Connector 72">
            <a:extLst>
              <a:ext uri="{FF2B5EF4-FFF2-40B4-BE49-F238E27FC236}">
                <a16:creationId xmlns:a16="http://schemas.microsoft.com/office/drawing/2014/main" id="{14CB6161-84FF-434C-9440-0CB1C29792BC}"/>
              </a:ext>
            </a:extLst>
          </p:cNvPr>
          <p:cNvCxnSpPr/>
          <p:nvPr/>
        </p:nvCxnSpPr>
        <p:spPr>
          <a:xfrm>
            <a:off x="7391400" y="40326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F2C7BB5-ABEA-4AEC-9212-201322090D1F}"/>
              </a:ext>
            </a:extLst>
          </p:cNvPr>
          <p:cNvSpPr txBox="1"/>
          <p:nvPr/>
        </p:nvSpPr>
        <p:spPr>
          <a:xfrm>
            <a:off x="7495708" y="3883225"/>
            <a:ext cx="370614" cy="307777"/>
          </a:xfrm>
          <a:prstGeom prst="rect">
            <a:avLst/>
          </a:prstGeom>
          <a:noFill/>
        </p:spPr>
        <p:txBody>
          <a:bodyPr wrap="none" rtlCol="0">
            <a:spAutoFit/>
          </a:bodyPr>
          <a:lstStyle/>
          <a:p>
            <a:r>
              <a:rPr lang="en-US" sz="1400" dirty="0"/>
              <a:t>TB</a:t>
            </a:r>
          </a:p>
        </p:txBody>
      </p:sp>
      <p:sp>
        <p:nvSpPr>
          <p:cNvPr id="76" name="Oval 75">
            <a:extLst>
              <a:ext uri="{FF2B5EF4-FFF2-40B4-BE49-F238E27FC236}">
                <a16:creationId xmlns:a16="http://schemas.microsoft.com/office/drawing/2014/main" id="{FB5ED659-09B2-4542-950C-82F8860F6C43}"/>
              </a:ext>
            </a:extLst>
          </p:cNvPr>
          <p:cNvSpPr/>
          <p:nvPr/>
        </p:nvSpPr>
        <p:spPr>
          <a:xfrm>
            <a:off x="7127640" y="3196680"/>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F68DF49-5628-40D9-B02E-156ECC1FEE53}"/>
              </a:ext>
            </a:extLst>
          </p:cNvPr>
          <p:cNvSpPr/>
          <p:nvPr/>
        </p:nvSpPr>
        <p:spPr>
          <a:xfrm>
            <a:off x="5126114" y="4498032"/>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11A646F-5C77-4E06-A6A5-25BEC9746DCA}"/>
              </a:ext>
            </a:extLst>
          </p:cNvPr>
          <p:cNvSpPr/>
          <p:nvPr/>
        </p:nvSpPr>
        <p:spPr>
          <a:xfrm>
            <a:off x="2840114" y="3864162"/>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0C012332-92AA-4AAC-A2A8-6C829FF018BE}"/>
              </a:ext>
            </a:extLst>
          </p:cNvPr>
          <p:cNvSpPr txBox="1"/>
          <p:nvPr/>
        </p:nvSpPr>
        <p:spPr>
          <a:xfrm>
            <a:off x="609600" y="6059271"/>
            <a:ext cx="8001000" cy="646331"/>
          </a:xfrm>
          <a:prstGeom prst="rect">
            <a:avLst/>
          </a:prstGeom>
          <a:noFill/>
          <a:ln>
            <a:noFill/>
          </a:ln>
        </p:spPr>
        <p:txBody>
          <a:bodyPr wrap="square" rtlCol="0">
            <a:spAutoFit/>
          </a:bodyPr>
          <a:lstStyle/>
          <a:p>
            <a:pPr algn="ctr"/>
            <a:r>
              <a:rPr lang="en-US" b="1" i="1" dirty="0"/>
              <a:t>Rule of thumb: </a:t>
            </a:r>
          </a:p>
          <a:p>
            <a:pPr algn="ctr"/>
            <a:r>
              <a:rPr lang="en-US" dirty="0"/>
              <a:t>Syphilis, sarcoid and TB are on the </a:t>
            </a:r>
            <a:r>
              <a:rPr lang="en-US" dirty="0" err="1"/>
              <a:t>DDx</a:t>
            </a:r>
            <a:r>
              <a:rPr lang="en-US" dirty="0"/>
              <a:t> for </a:t>
            </a:r>
            <a:r>
              <a:rPr lang="en-US" b="1" dirty="0"/>
              <a:t>every</a:t>
            </a:r>
            <a:r>
              <a:rPr lang="en-US" dirty="0"/>
              <a:t> </a:t>
            </a:r>
            <a:r>
              <a:rPr lang="en-US" dirty="0" err="1"/>
              <a:t>pt</a:t>
            </a:r>
            <a:r>
              <a:rPr lang="en-US" dirty="0"/>
              <a:t> with </a:t>
            </a:r>
            <a:r>
              <a:rPr lang="en-US" b="1" dirty="0"/>
              <a:t>any</a:t>
            </a:r>
            <a:r>
              <a:rPr lang="en-US" dirty="0"/>
              <a:t> form of uveitis!</a:t>
            </a:r>
          </a:p>
        </p:txBody>
      </p:sp>
      <p:sp>
        <p:nvSpPr>
          <p:cNvPr id="81" name="TextBox 80">
            <a:extLst>
              <a:ext uri="{FF2B5EF4-FFF2-40B4-BE49-F238E27FC236}">
                <a16:creationId xmlns:a16="http://schemas.microsoft.com/office/drawing/2014/main" id="{1478FBC2-D9B7-4B2E-A996-1E948719F233}"/>
              </a:ext>
            </a:extLst>
          </p:cNvPr>
          <p:cNvSpPr txBox="1"/>
          <p:nvPr/>
        </p:nvSpPr>
        <p:spPr>
          <a:xfrm>
            <a:off x="311352" y="5070903"/>
            <a:ext cx="4338407" cy="830997"/>
          </a:xfrm>
          <a:prstGeom prst="rect">
            <a:avLst/>
          </a:prstGeom>
          <a:noFill/>
        </p:spPr>
        <p:txBody>
          <a:bodyPr wrap="square" rtlCol="0">
            <a:spAutoFit/>
          </a:bodyPr>
          <a:lstStyle/>
          <a:p>
            <a:r>
              <a:rPr lang="en-US" sz="1600" dirty="0">
                <a:solidFill>
                  <a:schemeClr val="bg1">
                    <a:lumMod val="75000"/>
                  </a:schemeClr>
                </a:solidFill>
              </a:rPr>
              <a:t>Note that </a:t>
            </a:r>
            <a:r>
              <a:rPr lang="en-US" sz="1600" i="1" dirty="0">
                <a:solidFill>
                  <a:schemeClr val="bg1">
                    <a:lumMod val="75000"/>
                  </a:schemeClr>
                </a:solidFill>
              </a:rPr>
              <a:t>syphilis</a:t>
            </a:r>
            <a:r>
              <a:rPr lang="en-US" sz="1600" dirty="0">
                <a:solidFill>
                  <a:schemeClr val="bg1">
                    <a:lumMod val="75000"/>
                  </a:schemeClr>
                </a:solidFill>
              </a:rPr>
              <a:t>, </a:t>
            </a:r>
            <a:r>
              <a:rPr lang="en-US" sz="1600" i="1" dirty="0">
                <a:solidFill>
                  <a:schemeClr val="bg1">
                    <a:lumMod val="75000"/>
                  </a:schemeClr>
                </a:solidFill>
              </a:rPr>
              <a:t>sarcoid</a:t>
            </a:r>
            <a:r>
              <a:rPr lang="en-US" sz="1600" dirty="0">
                <a:solidFill>
                  <a:schemeClr val="bg1">
                    <a:lumMod val="75000"/>
                  </a:schemeClr>
                </a:solidFill>
              </a:rPr>
              <a:t> and </a:t>
            </a:r>
            <a:r>
              <a:rPr lang="en-US" sz="1600" i="1" dirty="0">
                <a:solidFill>
                  <a:schemeClr val="bg1">
                    <a:lumMod val="75000"/>
                  </a:schemeClr>
                </a:solidFill>
              </a:rPr>
              <a:t>TB</a:t>
            </a:r>
            <a:r>
              <a:rPr lang="en-US" sz="1600" dirty="0">
                <a:solidFill>
                  <a:schemeClr val="bg1">
                    <a:lumMod val="75000"/>
                  </a:schemeClr>
                </a:solidFill>
              </a:rPr>
              <a:t> show up </a:t>
            </a:r>
            <a:r>
              <a:rPr lang="en-US" sz="1600" i="1" dirty="0">
                <a:solidFill>
                  <a:schemeClr val="bg1">
                    <a:lumMod val="75000"/>
                  </a:schemeClr>
                </a:solidFill>
              </a:rPr>
              <a:t>everywhere</a:t>
            </a:r>
            <a:r>
              <a:rPr lang="en-US" sz="1600" dirty="0">
                <a:solidFill>
                  <a:schemeClr val="bg1">
                    <a:lumMod val="75000"/>
                  </a:schemeClr>
                </a:solidFill>
              </a:rPr>
              <a:t> on the tree. This is because </a:t>
            </a:r>
            <a:r>
              <a:rPr lang="en-US" sz="1600" i="1" dirty="0">
                <a:solidFill>
                  <a:schemeClr val="bg1">
                    <a:lumMod val="75000"/>
                  </a:schemeClr>
                </a:solidFill>
              </a:rPr>
              <a:t>all three can manifest in so many different ways</a:t>
            </a:r>
            <a:r>
              <a:rPr lang="en-US" sz="1600" dirty="0">
                <a:solidFill>
                  <a:schemeClr val="bg1">
                    <a:lumMod val="75000"/>
                  </a:schemeClr>
                </a:solidFill>
              </a:rPr>
              <a:t>. </a:t>
            </a:r>
          </a:p>
        </p:txBody>
      </p:sp>
      <p:sp>
        <p:nvSpPr>
          <p:cNvPr id="2" name="TextBox 1">
            <a:extLst>
              <a:ext uri="{FF2B5EF4-FFF2-40B4-BE49-F238E27FC236}">
                <a16:creationId xmlns:a16="http://schemas.microsoft.com/office/drawing/2014/main" id="{BB1D2230-9A9C-41C3-860E-C92AF199FBB2}"/>
              </a:ext>
            </a:extLst>
          </p:cNvPr>
          <p:cNvSpPr txBox="1"/>
          <p:nvPr/>
        </p:nvSpPr>
        <p:spPr>
          <a:xfrm>
            <a:off x="762000" y="4038600"/>
            <a:ext cx="8153400" cy="1323439"/>
          </a:xfrm>
          <a:prstGeom prst="rect">
            <a:avLst/>
          </a:prstGeom>
          <a:solidFill>
            <a:schemeClr val="accent5">
              <a:lumMod val="50000"/>
            </a:schemeClr>
          </a:solidFill>
        </p:spPr>
        <p:txBody>
          <a:bodyPr wrap="square" rtlCol="0">
            <a:spAutoFit/>
          </a:bodyPr>
          <a:lstStyle/>
          <a:p>
            <a:r>
              <a:rPr lang="en-US" sz="1600" dirty="0">
                <a:solidFill>
                  <a:schemeClr val="bg1"/>
                </a:solidFill>
              </a:rPr>
              <a:t>This fact is very useful early in training, a period during which you will be clueless regarding uveitis. That is, if your Uveitis attending presses you for a DDx on a </a:t>
            </a:r>
            <a:r>
              <a:rPr lang="en-US" sz="1600" dirty="0" err="1">
                <a:solidFill>
                  <a:schemeClr val="bg1"/>
                </a:solidFill>
              </a:rPr>
              <a:t>pt</a:t>
            </a:r>
            <a:r>
              <a:rPr lang="en-US" sz="1600" dirty="0">
                <a:solidFill>
                  <a:schemeClr val="bg1"/>
                </a:solidFill>
              </a:rPr>
              <a:t> and you have </a:t>
            </a:r>
            <a:r>
              <a:rPr lang="en-US" sz="1600" b="1" dirty="0">
                <a:solidFill>
                  <a:schemeClr val="bg1"/>
                </a:solidFill>
              </a:rPr>
              <a:t>no idea </a:t>
            </a:r>
            <a:r>
              <a:rPr lang="en-US" sz="1600" dirty="0">
                <a:solidFill>
                  <a:schemeClr val="bg1"/>
                </a:solidFill>
              </a:rPr>
              <a:t>what it could be, stroke your chin thoughtfully and say “Well, certainly syphilis must be considered…[pause, more chin-stroking]…and TB of course…[more pseudo-contemplation]…and I would think sarcoid should be on the differential as well.”</a:t>
            </a:r>
          </a:p>
        </p:txBody>
      </p:sp>
      <p:sp>
        <p:nvSpPr>
          <p:cNvPr id="3" name="Arrow: U-Turn 2">
            <a:extLst>
              <a:ext uri="{FF2B5EF4-FFF2-40B4-BE49-F238E27FC236}">
                <a16:creationId xmlns:a16="http://schemas.microsoft.com/office/drawing/2014/main" id="{6332A5F5-65DB-4AC1-9648-386F6FAFBC58}"/>
              </a:ext>
            </a:extLst>
          </p:cNvPr>
          <p:cNvSpPr/>
          <p:nvPr/>
        </p:nvSpPr>
        <p:spPr>
          <a:xfrm rot="16200000" flipH="1">
            <a:off x="-548111" y="5331208"/>
            <a:ext cx="2163019" cy="49666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79">
            <a:extLst>
              <a:ext uri="{FF2B5EF4-FFF2-40B4-BE49-F238E27FC236}">
                <a16:creationId xmlns:a16="http://schemas.microsoft.com/office/drawing/2014/main" id="{9078EF48-191D-476F-A0F3-37C1CE001D17}"/>
              </a:ext>
            </a:extLst>
          </p:cNvPr>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82" name="Oval 81">
            <a:extLst>
              <a:ext uri="{FF2B5EF4-FFF2-40B4-BE49-F238E27FC236}">
                <a16:creationId xmlns:a16="http://schemas.microsoft.com/office/drawing/2014/main" id="{7ED11B65-7516-4B92-BD16-7196A11A8C18}"/>
              </a:ext>
            </a:extLst>
          </p:cNvPr>
          <p:cNvSpPr/>
          <p:nvPr/>
        </p:nvSpPr>
        <p:spPr>
          <a:xfrm>
            <a:off x="325453" y="1522512"/>
            <a:ext cx="1524000" cy="9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9F535525-119E-4D8D-A2FA-B62AD5193CEC}"/>
              </a:ext>
            </a:extLst>
          </p:cNvPr>
          <p:cNvSpPr txBox="1"/>
          <p:nvPr/>
        </p:nvSpPr>
        <p:spPr>
          <a:xfrm>
            <a:off x="824888" y="2441381"/>
            <a:ext cx="580608"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HSV</a:t>
            </a:r>
          </a:p>
        </p:txBody>
      </p:sp>
      <p:sp>
        <p:nvSpPr>
          <p:cNvPr id="84" name="TextBox 83">
            <a:extLst>
              <a:ext uri="{FF2B5EF4-FFF2-40B4-BE49-F238E27FC236}">
                <a16:creationId xmlns:a16="http://schemas.microsoft.com/office/drawing/2014/main" id="{2A14BF11-DE0A-4AC5-80EC-EAE44A038CD0}"/>
              </a:ext>
            </a:extLst>
          </p:cNvPr>
          <p:cNvSpPr txBox="1"/>
          <p:nvPr/>
        </p:nvSpPr>
        <p:spPr>
          <a:xfrm>
            <a:off x="796779" y="2133604"/>
            <a:ext cx="849913" cy="323165"/>
          </a:xfrm>
          <a:prstGeom prst="rect">
            <a:avLst/>
          </a:prstGeom>
          <a:noFill/>
        </p:spPr>
        <p:txBody>
          <a:bodyPr wrap="none" rtlCol="0">
            <a:spAutoFit/>
          </a:bodyPr>
          <a:lstStyle/>
          <a:p>
            <a:r>
              <a:rPr lang="en-US" sz="1500" dirty="0">
                <a:latin typeface="Arial" panose="020B0604020202020204" pitchFamily="34" charset="0"/>
              </a:rPr>
              <a:t>Syphilis</a:t>
            </a:r>
          </a:p>
        </p:txBody>
      </p:sp>
      <p:cxnSp>
        <p:nvCxnSpPr>
          <p:cNvPr id="85" name="Straight Connector 84">
            <a:extLst>
              <a:ext uri="{FF2B5EF4-FFF2-40B4-BE49-F238E27FC236}">
                <a16:creationId xmlns:a16="http://schemas.microsoft.com/office/drawing/2014/main" id="{BD9B4563-5FEE-47B9-98F4-32591B803382}"/>
              </a:ext>
            </a:extLst>
          </p:cNvPr>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877F456-8599-4A57-981B-80715CE639AB}"/>
              </a:ext>
            </a:extLst>
          </p:cNvPr>
          <p:cNvCxnSpPr/>
          <p:nvPr/>
        </p:nvCxnSpPr>
        <p:spPr>
          <a:xfrm>
            <a:off x="609600" y="167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9AD29BA-EE01-4062-979C-FD32CE2D6784}"/>
              </a:ext>
            </a:extLst>
          </p:cNvPr>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EC37C2F-56EA-48C5-92D4-0E7E543E99A3}"/>
              </a:ext>
            </a:extLst>
          </p:cNvPr>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BD088B-5350-4D2D-BAF8-B17B7F828391}"/>
              </a:ext>
            </a:extLst>
          </p:cNvPr>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538703DE-C4D2-453B-99DE-0A1B16EC3472}"/>
              </a:ext>
            </a:extLst>
          </p:cNvPr>
          <p:cNvSpPr txBox="1"/>
          <p:nvPr/>
        </p:nvSpPr>
        <p:spPr>
          <a:xfrm>
            <a:off x="809888" y="1801508"/>
            <a:ext cx="838691" cy="323165"/>
          </a:xfrm>
          <a:prstGeom prst="rect">
            <a:avLst/>
          </a:prstGeom>
          <a:noFill/>
        </p:spPr>
        <p:txBody>
          <a:bodyPr wrap="none" rtlCol="0">
            <a:spAutoFit/>
          </a:bodyPr>
          <a:lstStyle/>
          <a:p>
            <a:r>
              <a:rPr lang="en-US" sz="1500" dirty="0" err="1">
                <a:latin typeface="Arial" panose="020B0604020202020204" pitchFamily="34" charset="0"/>
              </a:rPr>
              <a:t>Sarcoid</a:t>
            </a:r>
            <a:endParaRPr lang="en-US" sz="1500" dirty="0">
              <a:latin typeface="Arial" panose="020B0604020202020204" pitchFamily="34" charset="0"/>
            </a:endParaRPr>
          </a:p>
        </p:txBody>
      </p:sp>
      <p:sp>
        <p:nvSpPr>
          <p:cNvPr id="91" name="TextBox 90">
            <a:extLst>
              <a:ext uri="{FF2B5EF4-FFF2-40B4-BE49-F238E27FC236}">
                <a16:creationId xmlns:a16="http://schemas.microsoft.com/office/drawing/2014/main" id="{17CAECE6-EE2F-4E4A-9224-7EC7975711CB}"/>
              </a:ext>
            </a:extLst>
          </p:cNvPr>
          <p:cNvSpPr txBox="1"/>
          <p:nvPr/>
        </p:nvSpPr>
        <p:spPr>
          <a:xfrm>
            <a:off x="805304" y="1524004"/>
            <a:ext cx="429926" cy="323165"/>
          </a:xfrm>
          <a:prstGeom prst="rect">
            <a:avLst/>
          </a:prstGeom>
          <a:noFill/>
        </p:spPr>
        <p:txBody>
          <a:bodyPr wrap="none" rtlCol="0">
            <a:spAutoFit/>
          </a:bodyPr>
          <a:lstStyle/>
          <a:p>
            <a:r>
              <a:rPr lang="en-US" sz="1500" dirty="0">
                <a:latin typeface="Arial" panose="020B0604020202020204" pitchFamily="34" charset="0"/>
              </a:rPr>
              <a:t>TB</a:t>
            </a:r>
          </a:p>
        </p:txBody>
      </p:sp>
      <p:sp>
        <p:nvSpPr>
          <p:cNvPr id="92" name="TextBox 91">
            <a:extLst>
              <a:ext uri="{FF2B5EF4-FFF2-40B4-BE49-F238E27FC236}">
                <a16:creationId xmlns:a16="http://schemas.microsoft.com/office/drawing/2014/main" id="{6B3670D1-B204-4722-9DB6-A87AE88DB73B}"/>
              </a:ext>
            </a:extLst>
          </p:cNvPr>
          <p:cNvSpPr txBox="1"/>
          <p:nvPr/>
        </p:nvSpPr>
        <p:spPr>
          <a:xfrm>
            <a:off x="796779" y="3336686"/>
            <a:ext cx="648832"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Lyme</a:t>
            </a:r>
          </a:p>
        </p:txBody>
      </p:sp>
      <p:cxnSp>
        <p:nvCxnSpPr>
          <p:cNvPr id="93" name="Straight Connector 92">
            <a:extLst>
              <a:ext uri="{FF2B5EF4-FFF2-40B4-BE49-F238E27FC236}">
                <a16:creationId xmlns:a16="http://schemas.microsoft.com/office/drawing/2014/main" id="{6DA53621-1C73-4862-AF96-AE995EBA3BD6}"/>
              </a:ext>
            </a:extLst>
          </p:cNvPr>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379B900-C618-4A0A-BDDC-713EE78B0342}"/>
              </a:ext>
            </a:extLst>
          </p:cNvPr>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E8DC6D4-FDF3-4A81-B730-07DC954C094D}"/>
              </a:ext>
            </a:extLst>
          </p:cNvPr>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7D79D6E-C614-4AB2-8C81-6C0E1B9F2079}"/>
              </a:ext>
            </a:extLst>
          </p:cNvPr>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837950B-A219-4599-9F32-8CD2E79A3B5A}"/>
              </a:ext>
            </a:extLst>
          </p:cNvPr>
          <p:cNvSpPr txBox="1"/>
          <p:nvPr/>
        </p:nvSpPr>
        <p:spPr>
          <a:xfrm>
            <a:off x="762003" y="3042050"/>
            <a:ext cx="1448923"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Toxoplasmosis</a:t>
            </a:r>
          </a:p>
        </p:txBody>
      </p:sp>
      <p:sp>
        <p:nvSpPr>
          <p:cNvPr id="98" name="TextBox 97">
            <a:extLst>
              <a:ext uri="{FF2B5EF4-FFF2-40B4-BE49-F238E27FC236}">
                <a16:creationId xmlns:a16="http://schemas.microsoft.com/office/drawing/2014/main" id="{CA9D1D29-1CF7-4D10-B8B0-8533B53D1DF4}"/>
              </a:ext>
            </a:extLst>
          </p:cNvPr>
          <p:cNvSpPr txBox="1"/>
          <p:nvPr/>
        </p:nvSpPr>
        <p:spPr>
          <a:xfrm>
            <a:off x="805307" y="2737250"/>
            <a:ext cx="580608" cy="323165"/>
          </a:xfrm>
          <a:prstGeom prst="rect">
            <a:avLst/>
          </a:prstGeom>
          <a:noFill/>
        </p:spPr>
        <p:txBody>
          <a:bodyPr wrap="none" rtlCol="0">
            <a:spAutoFit/>
          </a:bodyPr>
          <a:lstStyle/>
          <a:p>
            <a:r>
              <a:rPr lang="en-US" sz="1500" dirty="0">
                <a:solidFill>
                  <a:schemeClr val="bg1">
                    <a:lumMod val="75000"/>
                  </a:schemeClr>
                </a:solidFill>
                <a:latin typeface="Arial" panose="020B0604020202020204" pitchFamily="34" charset="0"/>
              </a:rPr>
              <a:t>VKH</a:t>
            </a:r>
          </a:p>
        </p:txBody>
      </p:sp>
      <p:sp>
        <p:nvSpPr>
          <p:cNvPr id="101" name="Rectangle 3">
            <a:extLst>
              <a:ext uri="{FF2B5EF4-FFF2-40B4-BE49-F238E27FC236}">
                <a16:creationId xmlns:a16="http://schemas.microsoft.com/office/drawing/2014/main" id="{124F960B-71E3-4D5C-8E9C-8565DB6C32E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77128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43" t="7519"/>
          <a:stretch/>
        </p:blipFill>
        <p:spPr>
          <a:xfrm>
            <a:off x="1761185" y="841168"/>
            <a:ext cx="5000227" cy="4038911"/>
          </a:xfrm>
          <a:prstGeom prst="rect">
            <a:avLst/>
          </a:prstGeom>
        </p:spPr>
      </p:pic>
      <p:sp>
        <p:nvSpPr>
          <p:cNvPr id="3" name="Right Brace 2"/>
          <p:cNvSpPr/>
          <p:nvPr/>
        </p:nvSpPr>
        <p:spPr>
          <a:xfrm>
            <a:off x="6287125" y="2837432"/>
            <a:ext cx="228600" cy="64716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6439525" y="2976347"/>
            <a:ext cx="736099" cy="369332"/>
          </a:xfrm>
          <a:prstGeom prst="rect">
            <a:avLst/>
          </a:prstGeom>
          <a:noFill/>
        </p:spPr>
        <p:txBody>
          <a:bodyPr wrap="none" rtlCol="0">
            <a:spAutoFit/>
          </a:bodyPr>
          <a:lstStyle/>
          <a:p>
            <a:r>
              <a:rPr lang="en-US" b="1" i="1" dirty="0"/>
              <a:t>Uvea</a:t>
            </a:r>
          </a:p>
        </p:txBody>
      </p:sp>
      <p:sp>
        <p:nvSpPr>
          <p:cNvPr id="5" name="Slide Number Placeholder 4"/>
          <p:cNvSpPr>
            <a:spLocks noGrp="1"/>
          </p:cNvSpPr>
          <p:nvPr>
            <p:ph type="sldNum" sz="quarter" idx="12"/>
          </p:nvPr>
        </p:nvSpPr>
        <p:spPr/>
        <p:txBody>
          <a:bodyPr/>
          <a:lstStyle/>
          <a:p>
            <a:fld id="{6978B3D9-A15A-4A94-95D0-7F010661B2C9}" type="slidenum">
              <a:rPr lang="en-US" smtClean="0"/>
              <a:t>11</a:t>
            </a:fld>
            <a:endParaRPr lang="en-US"/>
          </a:p>
        </p:txBody>
      </p:sp>
      <p:sp>
        <p:nvSpPr>
          <p:cNvPr id="6"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8" name="Rectangle 7">
            <a:extLst>
              <a:ext uri="{FF2B5EF4-FFF2-40B4-BE49-F238E27FC236}">
                <a16:creationId xmlns:a16="http://schemas.microsoft.com/office/drawing/2014/main" id="{7C46EF71-4266-4F6B-8766-A4D09766D8A4}"/>
              </a:ext>
            </a:extLst>
          </p:cNvPr>
          <p:cNvSpPr/>
          <p:nvPr/>
        </p:nvSpPr>
        <p:spPr>
          <a:xfrm>
            <a:off x="5105400" y="2286000"/>
            <a:ext cx="2277415" cy="13234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ight Triangle 8">
            <a:extLst>
              <a:ext uri="{FF2B5EF4-FFF2-40B4-BE49-F238E27FC236}">
                <a16:creationId xmlns:a16="http://schemas.microsoft.com/office/drawing/2014/main" id="{E807A412-7517-4C7B-BBD3-AE8F30FC91EE}"/>
              </a:ext>
            </a:extLst>
          </p:cNvPr>
          <p:cNvSpPr/>
          <p:nvPr/>
        </p:nvSpPr>
        <p:spPr>
          <a:xfrm rot="20637893" flipH="1">
            <a:off x="4480850" y="2516431"/>
            <a:ext cx="977776" cy="919833"/>
          </a:xfrm>
          <a:prstGeom prst="rtTriangl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20157656-D03A-4EBA-85F0-022A2BEE6520}"/>
              </a:ext>
            </a:extLst>
          </p:cNvPr>
          <p:cNvSpPr txBox="1"/>
          <p:nvPr/>
        </p:nvSpPr>
        <p:spPr>
          <a:xfrm>
            <a:off x="228600" y="5113422"/>
            <a:ext cx="8763000" cy="830997"/>
          </a:xfrm>
          <a:prstGeom prst="rect">
            <a:avLst/>
          </a:prstGeom>
          <a:noFill/>
        </p:spPr>
        <p:txBody>
          <a:bodyPr wrap="square" rtlCol="0">
            <a:spAutoFit/>
          </a:bodyPr>
          <a:lstStyle/>
          <a:p>
            <a:r>
              <a:rPr lang="en-US" sz="1600" i="1" dirty="0"/>
              <a:t>Think of the eye as being composed of three layers or ‘tunics.’ </a:t>
            </a:r>
            <a:r>
              <a:rPr lang="en-US" sz="1600" dirty="0">
                <a:solidFill>
                  <a:srgbClr val="0000FF"/>
                </a:solidFill>
              </a:rPr>
              <a:t>The  sclera  and  cornea  comprise the tough, outer tunic. </a:t>
            </a:r>
            <a:r>
              <a:rPr lang="en-US" sz="1600" dirty="0"/>
              <a:t>The  RPE  and  neurosensory retina  comprise the innermost ‘retinal’  tunic. </a:t>
            </a:r>
            <a:endParaRPr lang="en-US" sz="1600" dirty="0">
              <a:solidFill>
                <a:srgbClr val="002060"/>
              </a:solidFill>
            </a:endParaRPr>
          </a:p>
        </p:txBody>
      </p:sp>
    </p:spTree>
    <p:extLst>
      <p:ext uri="{BB962C8B-B14F-4D97-AF65-F5344CB8AC3E}">
        <p14:creationId xmlns:p14="http://schemas.microsoft.com/office/powerpoint/2010/main" val="26760702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323072"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3">
            <a:extLst>
              <a:ext uri="{FF2B5EF4-FFF2-40B4-BE49-F238E27FC236}">
                <a16:creationId xmlns:a16="http://schemas.microsoft.com/office/drawing/2014/main" id="{66A9BB09-3430-4A93-A683-EBC0126871D3}"/>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3" name="TextBox 12">
            <a:extLst>
              <a:ext uri="{FF2B5EF4-FFF2-40B4-BE49-F238E27FC236}">
                <a16:creationId xmlns:a16="http://schemas.microsoft.com/office/drawing/2014/main" id="{2035A921-6F56-4B82-AA75-43A563AFFA07}"/>
              </a:ext>
            </a:extLst>
          </p:cNvPr>
          <p:cNvSpPr txBox="1"/>
          <p:nvPr/>
        </p:nvSpPr>
        <p:spPr>
          <a:xfrm>
            <a:off x="2059010" y="3886200"/>
            <a:ext cx="5408590" cy="461665"/>
          </a:xfrm>
          <a:prstGeom prst="rect">
            <a:avLst/>
          </a:prstGeom>
          <a:noFill/>
          <a:ln>
            <a:noFill/>
          </a:ln>
        </p:spPr>
        <p:txBody>
          <a:bodyPr wrap="square" rtlCol="0">
            <a:spAutoFit/>
          </a:bodyPr>
          <a:lstStyle/>
          <a:p>
            <a:r>
              <a:rPr lang="en-US" sz="2400" i="1" dirty="0">
                <a:effectLst>
                  <a:outerShdw blurRad="38100" dist="38100" dir="2700000" algn="tl">
                    <a:srgbClr val="000000">
                      <a:alpha val="43137"/>
                    </a:srgbClr>
                  </a:outerShdw>
                </a:effectLst>
              </a:rPr>
              <a:t>Next let’s look at </a:t>
            </a:r>
            <a:r>
              <a:rPr lang="en-US" sz="2400" b="1" dirty="0">
                <a:effectLst>
                  <a:outerShdw blurRad="38100" dist="38100" dir="2700000" algn="tl">
                    <a:srgbClr val="000000">
                      <a:alpha val="43137"/>
                    </a:srgbClr>
                  </a:outerShdw>
                </a:effectLst>
              </a:rPr>
              <a:t>intermediate uveitis</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95358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584775"/>
          </a:xfrm>
          <a:prstGeom prst="rect">
            <a:avLst/>
          </a:prstGeom>
          <a:noFill/>
        </p:spPr>
        <p:txBody>
          <a:bodyPr wrap="square" rtlCol="0">
            <a:spAutoFit/>
          </a:bodyPr>
          <a:lstStyle/>
          <a:p>
            <a:r>
              <a:rPr lang="en-US" sz="1600" dirty="0">
                <a:solidFill>
                  <a:srgbClr val="0000FF"/>
                </a:solidFill>
              </a:rPr>
              <a:t>The hallmark of </a:t>
            </a:r>
            <a:r>
              <a:rPr lang="en-US" sz="1600" b="1" dirty="0">
                <a:solidFill>
                  <a:srgbClr val="0000FF"/>
                </a:solidFill>
              </a:rPr>
              <a:t>intermediate uveitis </a:t>
            </a:r>
            <a:r>
              <a:rPr lang="en-US" sz="1600" dirty="0">
                <a:solidFill>
                  <a:srgbClr val="0000FF"/>
                </a:solidFill>
              </a:rPr>
              <a:t>(IU) is inflammation in the  anterior vitreous  that involves the  vitreous base . </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D04FDC4F-378B-4CF8-A178-49B7711A4025}"/>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Rectangle 2">
            <a:extLst>
              <a:ext uri="{FF2B5EF4-FFF2-40B4-BE49-F238E27FC236}">
                <a16:creationId xmlns:a16="http://schemas.microsoft.com/office/drawing/2014/main" id="{C507F7C8-44DF-4A2D-9987-D2649E4877CD}"/>
              </a:ext>
            </a:extLst>
          </p:cNvPr>
          <p:cNvSpPr/>
          <p:nvPr/>
        </p:nvSpPr>
        <p:spPr>
          <a:xfrm>
            <a:off x="6096000" y="3968390"/>
            <a:ext cx="1504899" cy="22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8" name="Rectangle 17">
            <a:extLst>
              <a:ext uri="{FF2B5EF4-FFF2-40B4-BE49-F238E27FC236}">
                <a16:creationId xmlns:a16="http://schemas.microsoft.com/office/drawing/2014/main" id="{EA2178AB-4CDB-4F2B-81B6-98D53E4409AD}"/>
              </a:ext>
            </a:extLst>
          </p:cNvPr>
          <p:cNvSpPr/>
          <p:nvPr/>
        </p:nvSpPr>
        <p:spPr>
          <a:xfrm>
            <a:off x="671204" y="4191000"/>
            <a:ext cx="1504899" cy="22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8479999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584775"/>
          </a:xfrm>
          <a:prstGeom prst="rect">
            <a:avLst/>
          </a:prstGeom>
          <a:noFill/>
        </p:spPr>
        <p:txBody>
          <a:bodyPr wrap="square" rtlCol="0">
            <a:spAutoFit/>
          </a:bodyPr>
          <a:lstStyle/>
          <a:p>
            <a:r>
              <a:rPr lang="en-US" sz="1600" dirty="0">
                <a:solidFill>
                  <a:srgbClr val="0000FF"/>
                </a:solidFill>
              </a:rPr>
              <a:t>The hallmark of </a:t>
            </a:r>
            <a:r>
              <a:rPr lang="en-US" sz="1600" b="1" dirty="0">
                <a:solidFill>
                  <a:srgbClr val="0000FF"/>
                </a:solidFill>
              </a:rPr>
              <a:t>intermediate uveitis </a:t>
            </a:r>
            <a:r>
              <a:rPr lang="en-US" sz="1600" dirty="0">
                <a:solidFill>
                  <a:srgbClr val="0000FF"/>
                </a:solidFill>
              </a:rPr>
              <a:t>(IU) is inflammation in the  anterior vitreous  that involves the  vitreous base . </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D04FDC4F-378B-4CF8-A178-49B7711A4025}"/>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4159749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1077218"/>
          </a:xfrm>
          <a:prstGeom prst="rect">
            <a:avLst/>
          </a:prstGeom>
          <a:noFill/>
        </p:spPr>
        <p:txBody>
          <a:bodyPr wrap="square" rtlCol="0">
            <a:spAutoFit/>
          </a:bodyPr>
          <a:lstStyle/>
          <a:p>
            <a:r>
              <a:rPr lang="en-US" sz="1600" dirty="0">
                <a:solidFill>
                  <a:srgbClr val="0000FF"/>
                </a:solidFill>
              </a:rPr>
              <a:t>The hallmark of </a:t>
            </a:r>
            <a:r>
              <a:rPr lang="en-US" sz="1600" b="1" dirty="0">
                <a:solidFill>
                  <a:srgbClr val="0000FF"/>
                </a:solidFill>
              </a:rPr>
              <a:t>intermediate uveitis </a:t>
            </a:r>
            <a:r>
              <a:rPr lang="en-US" sz="1600" dirty="0">
                <a:solidFill>
                  <a:srgbClr val="0000FF"/>
                </a:solidFill>
              </a:rPr>
              <a:t>(IU) is inflammation in the  anterior vitreous  that involves the  vitreous base . </a:t>
            </a:r>
            <a:r>
              <a:rPr lang="en-US" sz="1600" dirty="0"/>
              <a:t>The vitreous base is the primary attachment point of the vitreous; it forms a ~5 mm-wide band that straddles the  </a:t>
            </a:r>
            <a:r>
              <a:rPr lang="en-US" sz="1600" dirty="0" err="1"/>
              <a:t>ora</a:t>
            </a:r>
            <a:r>
              <a:rPr lang="en-US" sz="1600" dirty="0"/>
              <a:t> serrata  (the location where the anterior-most retina meets the posterior-most portion of the ciliary body). </a:t>
            </a:r>
            <a:endParaRPr lang="en-US" sz="1600" dirty="0">
              <a:solidFill>
                <a:srgbClr val="0000FF"/>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BD22A834-D361-4443-B83F-0E21CDC5A9B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Rectangle 2">
            <a:extLst>
              <a:ext uri="{FF2B5EF4-FFF2-40B4-BE49-F238E27FC236}">
                <a16:creationId xmlns:a16="http://schemas.microsoft.com/office/drawing/2014/main" id="{0DD190F8-EE1B-410B-873C-39E4935A4A06}"/>
              </a:ext>
            </a:extLst>
          </p:cNvPr>
          <p:cNvSpPr/>
          <p:nvPr/>
        </p:nvSpPr>
        <p:spPr>
          <a:xfrm>
            <a:off x="3581400" y="4439478"/>
            <a:ext cx="1143000" cy="20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1749201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1077218"/>
          </a:xfrm>
          <a:prstGeom prst="rect">
            <a:avLst/>
          </a:prstGeom>
          <a:noFill/>
        </p:spPr>
        <p:txBody>
          <a:bodyPr wrap="square" rtlCol="0">
            <a:spAutoFit/>
          </a:bodyPr>
          <a:lstStyle/>
          <a:p>
            <a:r>
              <a:rPr lang="en-US" sz="1600" dirty="0">
                <a:solidFill>
                  <a:srgbClr val="0000FF"/>
                </a:solidFill>
              </a:rPr>
              <a:t>The hallmark of </a:t>
            </a:r>
            <a:r>
              <a:rPr lang="en-US" sz="1600" b="1" dirty="0">
                <a:solidFill>
                  <a:srgbClr val="0000FF"/>
                </a:solidFill>
              </a:rPr>
              <a:t>intermediate uveitis </a:t>
            </a:r>
            <a:r>
              <a:rPr lang="en-US" sz="1600" dirty="0">
                <a:solidFill>
                  <a:srgbClr val="0000FF"/>
                </a:solidFill>
              </a:rPr>
              <a:t>(IU) is inflammation in the  anterior vitreous  that involves the  vitreous base . </a:t>
            </a:r>
            <a:r>
              <a:rPr lang="en-US" sz="1600" dirty="0"/>
              <a:t>The vitreous base is the primary attachment point of the vitreous; it forms a ~5 mm-wide band that straddles the  </a:t>
            </a:r>
            <a:r>
              <a:rPr lang="en-US" sz="1600" dirty="0" err="1"/>
              <a:t>ora</a:t>
            </a:r>
            <a:r>
              <a:rPr lang="en-US" sz="1600" dirty="0"/>
              <a:t> serrata  (the location where the anterior-most retina meets the posterior-most portion of the ciliary body). </a:t>
            </a:r>
            <a:endParaRPr lang="en-US" sz="1600" dirty="0">
              <a:solidFill>
                <a:srgbClr val="0000FF"/>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BD22A834-D361-4443-B83F-0E21CDC5A9B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7990935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a:extLst>
              <a:ext uri="{FF2B5EF4-FFF2-40B4-BE49-F238E27FC236}">
                <a16:creationId xmlns:a16="http://schemas.microsoft.com/office/drawing/2014/main" id="{738E3473-7A85-492E-8051-5EB440F8DCE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AD94F0-7617-48C4-820B-92D5B00F0CB7}" type="slidenum">
              <a:rPr lang="en-US" altLang="en-US" smtClean="0"/>
              <a:pPr/>
              <a:t>115</a:t>
            </a:fld>
            <a:endParaRPr lang="en-US" altLang="en-US"/>
          </a:p>
        </p:txBody>
      </p:sp>
      <p:pic>
        <p:nvPicPr>
          <p:cNvPr id="44035" name="Picture 4">
            <a:extLst>
              <a:ext uri="{FF2B5EF4-FFF2-40B4-BE49-F238E27FC236}">
                <a16:creationId xmlns:a16="http://schemas.microsoft.com/office/drawing/2014/main" id="{2F1E5CA4-CFA9-449D-9F88-1A7FC422B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373188"/>
            <a:ext cx="6696075"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Up 4">
            <a:extLst>
              <a:ext uri="{FF2B5EF4-FFF2-40B4-BE49-F238E27FC236}">
                <a16:creationId xmlns:a16="http://schemas.microsoft.com/office/drawing/2014/main" id="{2600542D-908B-49C3-9237-F2D3D2879BF9}"/>
              </a:ext>
            </a:extLst>
          </p:cNvPr>
          <p:cNvSpPr/>
          <p:nvPr/>
        </p:nvSpPr>
        <p:spPr>
          <a:xfrm rot="16200000">
            <a:off x="6490148" y="2955131"/>
            <a:ext cx="566738" cy="1600200"/>
          </a:xfrm>
          <a:prstGeom prst="upArrow">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vert="vert" anchor="ctr"/>
          <a:lstStyle/>
          <a:p>
            <a:pPr algn="ctr">
              <a:defRPr/>
            </a:pPr>
            <a:r>
              <a:rPr lang="en-US" sz="1400" dirty="0">
                <a:solidFill>
                  <a:schemeClr val="tx1"/>
                </a:solidFill>
              </a:rPr>
              <a:t>peripheral retina</a:t>
            </a:r>
          </a:p>
        </p:txBody>
      </p:sp>
      <p:sp>
        <p:nvSpPr>
          <p:cNvPr id="2" name="Oval 1">
            <a:extLst>
              <a:ext uri="{FF2B5EF4-FFF2-40B4-BE49-F238E27FC236}">
                <a16:creationId xmlns:a16="http://schemas.microsoft.com/office/drawing/2014/main" id="{30A56E33-64DF-442C-8DEA-FA52E4B9F569}"/>
              </a:ext>
            </a:extLst>
          </p:cNvPr>
          <p:cNvSpPr/>
          <p:nvPr/>
        </p:nvSpPr>
        <p:spPr>
          <a:xfrm>
            <a:off x="1600200" y="3048000"/>
            <a:ext cx="1066800" cy="990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6D3F7A8A-A292-43D2-A9D3-63CA56E936BA}"/>
              </a:ext>
            </a:extLst>
          </p:cNvPr>
          <p:cNvSpPr/>
          <p:nvPr/>
        </p:nvSpPr>
        <p:spPr>
          <a:xfrm>
            <a:off x="838200" y="3124200"/>
            <a:ext cx="762000" cy="719138"/>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07B6981C-4E81-4518-9F79-A38EF7F35055}"/>
              </a:ext>
            </a:extLst>
          </p:cNvPr>
          <p:cNvSpPr/>
          <p:nvPr/>
        </p:nvSpPr>
        <p:spPr>
          <a:xfrm rot="16200000">
            <a:off x="6460331" y="2247900"/>
            <a:ext cx="566738" cy="1600200"/>
          </a:xfrm>
          <a:prstGeom prst="upArrow">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vert="vert" anchor="ctr"/>
          <a:lstStyle/>
          <a:p>
            <a:pPr algn="ctr">
              <a:defRPr/>
            </a:pPr>
            <a:r>
              <a:rPr lang="en-US" sz="1400" dirty="0">
                <a:solidFill>
                  <a:schemeClr val="tx1"/>
                </a:solidFill>
              </a:rPr>
              <a:t>ciliary body</a:t>
            </a:r>
          </a:p>
        </p:txBody>
      </p:sp>
      <p:sp>
        <p:nvSpPr>
          <p:cNvPr id="9" name="Rectangle 3">
            <a:extLst>
              <a:ext uri="{FF2B5EF4-FFF2-40B4-BE49-F238E27FC236}">
                <a16:creationId xmlns:a16="http://schemas.microsoft.com/office/drawing/2014/main" id="{77C1DACE-262B-44C7-AFEC-E2DA266358B9}"/>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1077218"/>
          </a:xfrm>
          <a:prstGeom prst="rect">
            <a:avLst/>
          </a:prstGeom>
          <a:noFill/>
        </p:spPr>
        <p:txBody>
          <a:bodyPr wrap="square" rtlCol="0">
            <a:spAutoFit/>
          </a:bodyPr>
          <a:lstStyle/>
          <a:p>
            <a:r>
              <a:rPr lang="en-US" sz="1600" dirty="0">
                <a:solidFill>
                  <a:srgbClr val="0000FF"/>
                </a:solidFill>
              </a:rPr>
              <a:t>The hallmark of </a:t>
            </a:r>
            <a:r>
              <a:rPr lang="en-US" sz="1600" b="1" dirty="0">
                <a:solidFill>
                  <a:srgbClr val="0000FF"/>
                </a:solidFill>
              </a:rPr>
              <a:t>intermediate uveitis </a:t>
            </a:r>
            <a:r>
              <a:rPr lang="en-US" sz="1600" dirty="0">
                <a:solidFill>
                  <a:srgbClr val="0000FF"/>
                </a:solidFill>
              </a:rPr>
              <a:t>(IU) is inflammation in the  anterior vitreous  that involves the  vitreous base . </a:t>
            </a:r>
            <a:r>
              <a:rPr lang="en-US" sz="1600" dirty="0"/>
              <a:t>The vitreous base is the primary attachment point of the vitreous; it forms a ~5 mm-wide band that straddles the  </a:t>
            </a:r>
            <a:r>
              <a:rPr lang="en-US" sz="1600" dirty="0" err="1"/>
              <a:t>ora</a:t>
            </a:r>
            <a:r>
              <a:rPr lang="en-US" sz="1600" dirty="0"/>
              <a:t> serrata  (the location where the anterior-most retina meets the posterior-most portion of the ciliary body). </a:t>
            </a:r>
            <a:r>
              <a:rPr lang="en-US" sz="1600" dirty="0">
                <a:solidFill>
                  <a:srgbClr val="0000FF"/>
                </a:solidFill>
              </a:rPr>
              <a:t>AC cell is typically  absent ; </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9ABADFBA-2416-49D8-B4A2-9D3A6411D89E}"/>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Rectangle 2">
            <a:extLst>
              <a:ext uri="{FF2B5EF4-FFF2-40B4-BE49-F238E27FC236}">
                <a16:creationId xmlns:a16="http://schemas.microsoft.com/office/drawing/2014/main" id="{7927C370-8DAA-4B66-89E3-A020BD7010BE}"/>
              </a:ext>
            </a:extLst>
          </p:cNvPr>
          <p:cNvSpPr/>
          <p:nvPr/>
        </p:nvSpPr>
        <p:spPr>
          <a:xfrm>
            <a:off x="6705600" y="4707835"/>
            <a:ext cx="838200" cy="245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absent v present</a:t>
            </a:r>
          </a:p>
        </p:txBody>
      </p:sp>
    </p:spTree>
    <p:extLst>
      <p:ext uri="{BB962C8B-B14F-4D97-AF65-F5344CB8AC3E}">
        <p14:creationId xmlns:p14="http://schemas.microsoft.com/office/powerpoint/2010/main" val="26509309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1077218"/>
          </a:xfrm>
          <a:prstGeom prst="rect">
            <a:avLst/>
          </a:prstGeom>
          <a:noFill/>
        </p:spPr>
        <p:txBody>
          <a:bodyPr wrap="square" rtlCol="0">
            <a:spAutoFit/>
          </a:bodyPr>
          <a:lstStyle/>
          <a:p>
            <a:r>
              <a:rPr lang="en-US" sz="1600" dirty="0">
                <a:solidFill>
                  <a:srgbClr val="0000FF"/>
                </a:solidFill>
              </a:rPr>
              <a:t>The hallmark of </a:t>
            </a:r>
            <a:r>
              <a:rPr lang="en-US" sz="1600" b="1" dirty="0">
                <a:solidFill>
                  <a:srgbClr val="0000FF"/>
                </a:solidFill>
              </a:rPr>
              <a:t>intermediate uveitis </a:t>
            </a:r>
            <a:r>
              <a:rPr lang="en-US" sz="1600" dirty="0">
                <a:solidFill>
                  <a:srgbClr val="0000FF"/>
                </a:solidFill>
              </a:rPr>
              <a:t>(IU) is inflammation in the  anterior vitreous  that involves the  vitreous base . </a:t>
            </a:r>
            <a:r>
              <a:rPr lang="en-US" sz="1600" dirty="0"/>
              <a:t>The vitreous base is the primary attachment point of the vitreous; it forms a ~5 mm-wide band that straddles the  </a:t>
            </a:r>
            <a:r>
              <a:rPr lang="en-US" sz="1600" dirty="0" err="1"/>
              <a:t>ora</a:t>
            </a:r>
            <a:r>
              <a:rPr lang="en-US" sz="1600" dirty="0"/>
              <a:t> serrata  (the location where the anterior-most retina meets the posterior-most portion of the ciliary body). </a:t>
            </a:r>
            <a:r>
              <a:rPr lang="en-US" sz="1600" dirty="0">
                <a:solidFill>
                  <a:srgbClr val="0000FF"/>
                </a:solidFill>
              </a:rPr>
              <a:t>AC cell is typically  absent</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9ABADFBA-2416-49D8-B4A2-9D3A6411D89E}"/>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3029235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1323439"/>
          </a:xfrm>
          <a:prstGeom prst="rect">
            <a:avLst/>
          </a:prstGeom>
          <a:noFill/>
        </p:spPr>
        <p:txBody>
          <a:bodyPr wrap="square" rtlCol="0">
            <a:spAutoFit/>
          </a:bodyPr>
          <a:lstStyle/>
          <a:p>
            <a:r>
              <a:rPr lang="en-US" sz="1600" dirty="0">
                <a:solidFill>
                  <a:srgbClr val="0000FF"/>
                </a:solidFill>
              </a:rPr>
              <a:t>The hallmark of </a:t>
            </a:r>
            <a:r>
              <a:rPr lang="en-US" sz="1600" b="1" dirty="0">
                <a:solidFill>
                  <a:srgbClr val="0000FF"/>
                </a:solidFill>
              </a:rPr>
              <a:t>intermediate uveitis </a:t>
            </a:r>
            <a:r>
              <a:rPr lang="en-US" sz="1600" dirty="0">
                <a:solidFill>
                  <a:srgbClr val="0000FF"/>
                </a:solidFill>
              </a:rPr>
              <a:t>(IU) is inflammation in the  anterior vitreous  that involves the  vitreous base . </a:t>
            </a:r>
            <a:r>
              <a:rPr lang="en-US" sz="1600" dirty="0"/>
              <a:t>The vitreous base is the primary attachment point of the vitreous; it forms a ~5 mm-wide band that straddles the  </a:t>
            </a:r>
            <a:r>
              <a:rPr lang="en-US" sz="1600" dirty="0" err="1"/>
              <a:t>ora</a:t>
            </a:r>
            <a:r>
              <a:rPr lang="en-US" sz="1600" dirty="0"/>
              <a:t> serrata  (the location where the anterior-most retina meets the posterior-most portion of the ciliary body). </a:t>
            </a:r>
            <a:r>
              <a:rPr lang="en-US" sz="1600" dirty="0">
                <a:solidFill>
                  <a:srgbClr val="0000FF"/>
                </a:solidFill>
              </a:rPr>
              <a:t>AC cell is typically  absent ; </a:t>
            </a:r>
            <a:r>
              <a:rPr lang="en-US" sz="1600" dirty="0"/>
              <a:t>if present, it’s usually mild, and is generally believed to be ‘spillover,’ </a:t>
            </a:r>
            <a:r>
              <a:rPr lang="en-US" sz="1600" dirty="0" err="1"/>
              <a:t>ie</a:t>
            </a:r>
            <a:r>
              <a:rPr lang="en-US" sz="1600" dirty="0"/>
              <a:t>, vitreous cells that migrated anteriorly.</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9ABADFBA-2416-49D8-B4A2-9D3A6411D89E}"/>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198475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1815882"/>
          </a:xfrm>
          <a:prstGeom prst="rect">
            <a:avLst/>
          </a:prstGeom>
          <a:noFill/>
        </p:spPr>
        <p:txBody>
          <a:bodyPr wrap="square" rtlCol="0">
            <a:spAutoFit/>
          </a:bodyPr>
          <a:lstStyle/>
          <a:p>
            <a:r>
              <a:rPr lang="en-US" sz="1600" dirty="0">
                <a:solidFill>
                  <a:schemeClr val="bg1">
                    <a:lumMod val="75000"/>
                  </a:schemeClr>
                </a:solidFill>
              </a:rPr>
              <a:t>The hallmark of </a:t>
            </a:r>
            <a:r>
              <a:rPr lang="en-US" sz="1600" b="1" dirty="0">
                <a:solidFill>
                  <a:schemeClr val="bg1">
                    <a:lumMod val="75000"/>
                  </a:schemeClr>
                </a:solidFill>
              </a:rPr>
              <a:t>intermediate uveitis </a:t>
            </a:r>
            <a:r>
              <a:rPr lang="en-US" sz="1600" dirty="0">
                <a:solidFill>
                  <a:schemeClr val="bg1">
                    <a:lumMod val="75000"/>
                  </a:schemeClr>
                </a:solidFill>
              </a:rPr>
              <a:t>(IU) is inflammation in the  anterior vitreous  that involves the  vitreous base . The vitreous base is the primary attachment point of the vitreous; it forms a ~5 mm-wide band that straddles the  </a:t>
            </a:r>
            <a:r>
              <a:rPr lang="en-US" sz="1600" dirty="0" err="1">
                <a:solidFill>
                  <a:schemeClr val="bg1">
                    <a:lumMod val="75000"/>
                  </a:schemeClr>
                </a:solidFill>
              </a:rPr>
              <a:t>ora</a:t>
            </a:r>
            <a:r>
              <a:rPr lang="en-US" sz="1600" dirty="0">
                <a:solidFill>
                  <a:schemeClr val="bg1">
                    <a:lumMod val="75000"/>
                  </a:schemeClr>
                </a:solidFill>
              </a:rPr>
              <a:t> serrata  (the location where the anterior-most retina meets the posterior-most portion of the ciliary body). AC cell is typically  absent ; if present, it’s usually mild, and is generally believed to be ‘spillover,’ </a:t>
            </a:r>
            <a:r>
              <a:rPr lang="en-US" sz="1600" dirty="0" err="1">
                <a:solidFill>
                  <a:schemeClr val="bg1">
                    <a:lumMod val="75000"/>
                  </a:schemeClr>
                </a:solidFill>
              </a:rPr>
              <a:t>ie</a:t>
            </a:r>
            <a:r>
              <a:rPr lang="en-US" sz="1600" dirty="0">
                <a:solidFill>
                  <a:schemeClr val="bg1">
                    <a:lumMod val="75000"/>
                  </a:schemeClr>
                </a:solidFill>
              </a:rPr>
              <a:t>, vitreous cells that migrated anteriorly.</a:t>
            </a:r>
          </a:p>
          <a:p>
            <a:r>
              <a:rPr lang="en-US" sz="1600" i="1" dirty="0">
                <a:solidFill>
                  <a:srgbClr val="0000FF"/>
                </a:solidFill>
              </a:rPr>
              <a:t>Snowballs</a:t>
            </a:r>
            <a:r>
              <a:rPr lang="en-US" sz="1600" dirty="0">
                <a:solidFill>
                  <a:srgbClr val="0000FF"/>
                </a:solidFill>
              </a:rPr>
              <a:t>  are a classic finding in IU. So-named because of their appearance, they are clumps of inflammatory cells and detritus in the vitreous. </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DF7B82C6-D5FD-42FA-888E-1D05FD3D77FF}"/>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Rectangle 2">
            <a:extLst>
              <a:ext uri="{FF2B5EF4-FFF2-40B4-BE49-F238E27FC236}">
                <a16:creationId xmlns:a16="http://schemas.microsoft.com/office/drawing/2014/main" id="{FC2E1E8F-24BA-4A6D-9053-57FA4EBE465C}"/>
              </a:ext>
            </a:extLst>
          </p:cNvPr>
          <p:cNvSpPr/>
          <p:nvPr/>
        </p:nvSpPr>
        <p:spPr>
          <a:xfrm>
            <a:off x="304800" y="5160090"/>
            <a:ext cx="982014" cy="252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265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43" t="7519"/>
          <a:stretch/>
        </p:blipFill>
        <p:spPr>
          <a:xfrm>
            <a:off x="1761185" y="841168"/>
            <a:ext cx="5000227" cy="4038911"/>
          </a:xfrm>
          <a:prstGeom prst="rect">
            <a:avLst/>
          </a:prstGeom>
        </p:spPr>
      </p:pic>
      <p:sp>
        <p:nvSpPr>
          <p:cNvPr id="3" name="Right Brace 2"/>
          <p:cNvSpPr/>
          <p:nvPr/>
        </p:nvSpPr>
        <p:spPr>
          <a:xfrm>
            <a:off x="6287125" y="2837432"/>
            <a:ext cx="228600" cy="647163"/>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4" name="TextBox 3"/>
          <p:cNvSpPr txBox="1"/>
          <p:nvPr/>
        </p:nvSpPr>
        <p:spPr>
          <a:xfrm>
            <a:off x="6439525" y="2976347"/>
            <a:ext cx="736099" cy="369332"/>
          </a:xfrm>
          <a:prstGeom prst="rect">
            <a:avLst/>
          </a:prstGeom>
          <a:noFill/>
        </p:spPr>
        <p:txBody>
          <a:bodyPr wrap="none" rtlCol="0">
            <a:spAutoFit/>
          </a:bodyPr>
          <a:lstStyle/>
          <a:p>
            <a:r>
              <a:rPr lang="en-US" b="1" i="1" dirty="0">
                <a:solidFill>
                  <a:srgbClr val="002060"/>
                </a:solidFill>
              </a:rPr>
              <a:t>Uvea</a:t>
            </a:r>
          </a:p>
        </p:txBody>
      </p:sp>
      <p:sp>
        <p:nvSpPr>
          <p:cNvPr id="5" name="Slide Number Placeholder 4"/>
          <p:cNvSpPr>
            <a:spLocks noGrp="1"/>
          </p:cNvSpPr>
          <p:nvPr>
            <p:ph type="sldNum" sz="quarter" idx="12"/>
          </p:nvPr>
        </p:nvSpPr>
        <p:spPr/>
        <p:txBody>
          <a:bodyPr/>
          <a:lstStyle/>
          <a:p>
            <a:fld id="{6978B3D9-A15A-4A94-95D0-7F010661B2C9}" type="slidenum">
              <a:rPr lang="en-US" smtClean="0"/>
              <a:t>12</a:t>
            </a:fld>
            <a:endParaRPr lang="en-US"/>
          </a:p>
        </p:txBody>
      </p:sp>
      <p:sp>
        <p:nvSpPr>
          <p:cNvPr id="6"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7" name="TextBox 6">
            <a:extLst>
              <a:ext uri="{FF2B5EF4-FFF2-40B4-BE49-F238E27FC236}">
                <a16:creationId xmlns:a16="http://schemas.microsoft.com/office/drawing/2014/main" id="{92983446-6E6A-406E-B339-4C45FAD0C397}"/>
              </a:ext>
            </a:extLst>
          </p:cNvPr>
          <p:cNvSpPr txBox="1"/>
          <p:nvPr/>
        </p:nvSpPr>
        <p:spPr>
          <a:xfrm>
            <a:off x="228600" y="5113422"/>
            <a:ext cx="8763000" cy="1323439"/>
          </a:xfrm>
          <a:prstGeom prst="rect">
            <a:avLst/>
          </a:prstGeom>
          <a:noFill/>
        </p:spPr>
        <p:txBody>
          <a:bodyPr wrap="square" rtlCol="0">
            <a:spAutoFit/>
          </a:bodyPr>
          <a:lstStyle/>
          <a:p>
            <a:r>
              <a:rPr lang="en-US" sz="1600" i="1" dirty="0">
                <a:solidFill>
                  <a:schemeClr val="bg1">
                    <a:lumMod val="75000"/>
                  </a:schemeClr>
                </a:solidFill>
              </a:rPr>
              <a:t>Think of the eye as being composed of three layers or ‘tunics.’ </a:t>
            </a:r>
            <a:r>
              <a:rPr lang="en-US" sz="1600" dirty="0">
                <a:solidFill>
                  <a:schemeClr val="bg1">
                    <a:lumMod val="75000"/>
                  </a:schemeClr>
                </a:solidFill>
              </a:rPr>
              <a:t>The  sclera  and  cornea  comprise the tough, outer tunic. The  RPE  and  neurosensory retina  comprise the innermost ‘retinal’  tunic. </a:t>
            </a:r>
            <a:r>
              <a:rPr lang="en-US" sz="1600" u="sng" dirty="0">
                <a:solidFill>
                  <a:srgbClr val="002060"/>
                </a:solidFill>
              </a:rPr>
              <a:t>In between these two is the highly vascular, highly pigmented tunic known as the </a:t>
            </a:r>
            <a:r>
              <a:rPr lang="en-US" sz="1600" b="1" u="sng" dirty="0">
                <a:solidFill>
                  <a:srgbClr val="002060"/>
                </a:solidFill>
              </a:rPr>
              <a:t>uvea</a:t>
            </a:r>
            <a:r>
              <a:rPr lang="en-US" sz="1600" dirty="0">
                <a:solidFill>
                  <a:srgbClr val="002060"/>
                </a:solidFill>
              </a:rPr>
              <a:t>. (The word </a:t>
            </a:r>
            <a:r>
              <a:rPr lang="en-US" sz="1600" i="1" dirty="0">
                <a:solidFill>
                  <a:srgbClr val="002060"/>
                </a:solidFill>
              </a:rPr>
              <a:t>uvea</a:t>
            </a:r>
            <a:r>
              <a:rPr lang="en-US" sz="1600" dirty="0">
                <a:solidFill>
                  <a:srgbClr val="002060"/>
                </a:solidFill>
              </a:rPr>
              <a:t> derives from the Greek word for ‘grape’—an acknowledgement of the deep-purple color characteristic of most of the uvea.)</a:t>
            </a:r>
          </a:p>
        </p:txBody>
      </p:sp>
    </p:spTree>
    <p:extLst>
      <p:ext uri="{BB962C8B-B14F-4D97-AF65-F5344CB8AC3E}">
        <p14:creationId xmlns:p14="http://schemas.microsoft.com/office/powerpoint/2010/main" val="23704617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1815882"/>
          </a:xfrm>
          <a:prstGeom prst="rect">
            <a:avLst/>
          </a:prstGeom>
          <a:noFill/>
        </p:spPr>
        <p:txBody>
          <a:bodyPr wrap="square" rtlCol="0">
            <a:spAutoFit/>
          </a:bodyPr>
          <a:lstStyle/>
          <a:p>
            <a:r>
              <a:rPr lang="en-US" sz="1600" dirty="0">
                <a:solidFill>
                  <a:schemeClr val="bg1">
                    <a:lumMod val="75000"/>
                  </a:schemeClr>
                </a:solidFill>
              </a:rPr>
              <a:t>The hallmark of </a:t>
            </a:r>
            <a:r>
              <a:rPr lang="en-US" sz="1600" b="1" dirty="0">
                <a:solidFill>
                  <a:schemeClr val="bg1">
                    <a:lumMod val="75000"/>
                  </a:schemeClr>
                </a:solidFill>
              </a:rPr>
              <a:t>intermediate uveitis </a:t>
            </a:r>
            <a:r>
              <a:rPr lang="en-US" sz="1600" dirty="0">
                <a:solidFill>
                  <a:schemeClr val="bg1">
                    <a:lumMod val="75000"/>
                  </a:schemeClr>
                </a:solidFill>
              </a:rPr>
              <a:t>(IU) is inflammation in the  anterior vitreous  that involves the  vitreous base . The vitreous base is the primary attachment point of the vitreous; it forms a ~5 mm-wide band that straddles the  </a:t>
            </a:r>
            <a:r>
              <a:rPr lang="en-US" sz="1600" dirty="0" err="1">
                <a:solidFill>
                  <a:schemeClr val="bg1">
                    <a:lumMod val="75000"/>
                  </a:schemeClr>
                </a:solidFill>
              </a:rPr>
              <a:t>ora</a:t>
            </a:r>
            <a:r>
              <a:rPr lang="en-US" sz="1600" dirty="0">
                <a:solidFill>
                  <a:schemeClr val="bg1">
                    <a:lumMod val="75000"/>
                  </a:schemeClr>
                </a:solidFill>
              </a:rPr>
              <a:t> serrata  (the location where the anterior-most retina meets the posterior-most portion of the ciliary body). AC cell is typically  absent ; if present, it’s usually mild, and is generally believed to be ‘spillover,’ </a:t>
            </a:r>
            <a:r>
              <a:rPr lang="en-US" sz="1600" dirty="0" err="1">
                <a:solidFill>
                  <a:schemeClr val="bg1">
                    <a:lumMod val="75000"/>
                  </a:schemeClr>
                </a:solidFill>
              </a:rPr>
              <a:t>ie</a:t>
            </a:r>
            <a:r>
              <a:rPr lang="en-US" sz="1600" dirty="0">
                <a:solidFill>
                  <a:schemeClr val="bg1">
                    <a:lumMod val="75000"/>
                  </a:schemeClr>
                </a:solidFill>
              </a:rPr>
              <a:t>, vitreous cells that migrated anteriorly.</a:t>
            </a:r>
          </a:p>
          <a:p>
            <a:r>
              <a:rPr lang="en-US" sz="1600" i="1" dirty="0">
                <a:solidFill>
                  <a:srgbClr val="0000FF"/>
                </a:solidFill>
              </a:rPr>
              <a:t>Snowballs</a:t>
            </a:r>
            <a:r>
              <a:rPr lang="en-US" sz="1600" dirty="0">
                <a:solidFill>
                  <a:srgbClr val="0000FF"/>
                </a:solidFill>
              </a:rPr>
              <a:t>  are a classic finding in IU. So-named because of their appearance, they are clumps of inflammatory cells and detritus in the vitreous. </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DF7B82C6-D5FD-42FA-888E-1D05FD3D77FF}"/>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632924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E0B91C-F391-4CB9-80E0-219CACF887AE}"/>
              </a:ext>
            </a:extLst>
          </p:cNvPr>
          <p:cNvSpPr txBox="1"/>
          <p:nvPr/>
        </p:nvSpPr>
        <p:spPr>
          <a:xfrm>
            <a:off x="2806131" y="5976731"/>
            <a:ext cx="3531736" cy="369332"/>
          </a:xfrm>
          <a:prstGeom prst="rect">
            <a:avLst/>
          </a:prstGeom>
          <a:noFill/>
        </p:spPr>
        <p:txBody>
          <a:bodyPr wrap="none" rtlCol="0">
            <a:spAutoFit/>
          </a:bodyPr>
          <a:lstStyle/>
          <a:p>
            <a:pPr algn="ctr"/>
            <a:r>
              <a:rPr lang="en-US" dirty="0"/>
              <a:t>Snowballs in intermediate uveitis</a:t>
            </a:r>
          </a:p>
        </p:txBody>
      </p:sp>
      <p:pic>
        <p:nvPicPr>
          <p:cNvPr id="1028" name="Picture 4" descr="Atlas of Ophthalmology">
            <a:extLst>
              <a:ext uri="{FF2B5EF4-FFF2-40B4-BE49-F238E27FC236}">
                <a16:creationId xmlns:a16="http://schemas.microsoft.com/office/drawing/2014/main" id="{207354A0-D063-4969-8C12-2333EEB1E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682" y="1325735"/>
            <a:ext cx="5662635" cy="42065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3F6F5EE-425C-4690-B804-AF49C6880C72}"/>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5923898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2062103"/>
          </a:xfrm>
          <a:prstGeom prst="rect">
            <a:avLst/>
          </a:prstGeom>
          <a:noFill/>
        </p:spPr>
        <p:txBody>
          <a:bodyPr wrap="square" rtlCol="0">
            <a:spAutoFit/>
          </a:bodyPr>
          <a:lstStyle/>
          <a:p>
            <a:r>
              <a:rPr lang="en-US" sz="1600" dirty="0">
                <a:solidFill>
                  <a:schemeClr val="bg1">
                    <a:lumMod val="75000"/>
                  </a:schemeClr>
                </a:solidFill>
              </a:rPr>
              <a:t>The hallmark of </a:t>
            </a:r>
            <a:r>
              <a:rPr lang="en-US" sz="1600" b="1" dirty="0">
                <a:solidFill>
                  <a:schemeClr val="bg1">
                    <a:lumMod val="75000"/>
                  </a:schemeClr>
                </a:solidFill>
              </a:rPr>
              <a:t>intermediate uveitis </a:t>
            </a:r>
            <a:r>
              <a:rPr lang="en-US" sz="1600" dirty="0">
                <a:solidFill>
                  <a:schemeClr val="bg1">
                    <a:lumMod val="75000"/>
                  </a:schemeClr>
                </a:solidFill>
              </a:rPr>
              <a:t>(IU) is inflammation in the  anterior vitreous  that involves the  vitreous base . The vitreous base is the primary attachment point of the vitreous; it forms a ~5 mm-wide band that straddles the  </a:t>
            </a:r>
            <a:r>
              <a:rPr lang="en-US" sz="1600" dirty="0" err="1">
                <a:solidFill>
                  <a:schemeClr val="bg1">
                    <a:lumMod val="75000"/>
                  </a:schemeClr>
                </a:solidFill>
              </a:rPr>
              <a:t>ora</a:t>
            </a:r>
            <a:r>
              <a:rPr lang="en-US" sz="1600" dirty="0">
                <a:solidFill>
                  <a:schemeClr val="bg1">
                    <a:lumMod val="75000"/>
                  </a:schemeClr>
                </a:solidFill>
              </a:rPr>
              <a:t> serrata  (the location where the anterior-most retina meets the posterior-most portion of the ciliary body). AC cell is typically  absent ; if present, it’s usually mild, and is generally believed to be ‘spillover,’ </a:t>
            </a:r>
            <a:r>
              <a:rPr lang="en-US" sz="1600" dirty="0" err="1">
                <a:solidFill>
                  <a:schemeClr val="bg1">
                    <a:lumMod val="75000"/>
                  </a:schemeClr>
                </a:solidFill>
              </a:rPr>
              <a:t>ie</a:t>
            </a:r>
            <a:r>
              <a:rPr lang="en-US" sz="1600" dirty="0">
                <a:solidFill>
                  <a:schemeClr val="bg1">
                    <a:lumMod val="75000"/>
                  </a:schemeClr>
                </a:solidFill>
              </a:rPr>
              <a:t>, vitreous cells that migrated anteriorly.</a:t>
            </a:r>
          </a:p>
          <a:p>
            <a:r>
              <a:rPr lang="en-US" sz="1600" i="1" dirty="0">
                <a:solidFill>
                  <a:srgbClr val="0000FF"/>
                </a:solidFill>
              </a:rPr>
              <a:t>Snowballs</a:t>
            </a:r>
            <a:r>
              <a:rPr lang="en-US" sz="1600" dirty="0">
                <a:solidFill>
                  <a:srgbClr val="0000FF"/>
                </a:solidFill>
              </a:rPr>
              <a:t>  are a classic finding in IU. So-named because of their appearance, they are clumps of inflammatory cells and detritus in the vitreous. </a:t>
            </a:r>
            <a:r>
              <a:rPr lang="en-US" sz="1600" dirty="0"/>
              <a:t>When this material accumulates in broad swaths along the inferior pars plana, it is referred to as  </a:t>
            </a:r>
            <a:r>
              <a:rPr lang="en-US" sz="1600" i="1" dirty="0" err="1"/>
              <a:t>snowbanking</a:t>
            </a:r>
            <a:r>
              <a:rPr lang="en-US" sz="1600" i="1" dirty="0"/>
              <a:t> </a:t>
            </a:r>
            <a:r>
              <a:rPr lang="en-US" sz="1600" dirty="0"/>
              <a:t>.</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79AF5E99-C251-46C9-B3B6-14E2AE2B9F68}"/>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Rectangle 2">
            <a:extLst>
              <a:ext uri="{FF2B5EF4-FFF2-40B4-BE49-F238E27FC236}">
                <a16:creationId xmlns:a16="http://schemas.microsoft.com/office/drawing/2014/main" id="{AF59D53C-9E00-48F1-B5EB-A4ADDCC3EB94}"/>
              </a:ext>
            </a:extLst>
          </p:cNvPr>
          <p:cNvSpPr/>
          <p:nvPr/>
        </p:nvSpPr>
        <p:spPr>
          <a:xfrm>
            <a:off x="5257800" y="5661991"/>
            <a:ext cx="1371600" cy="205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7033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747793" cy="2062103"/>
          </a:xfrm>
          <a:prstGeom prst="rect">
            <a:avLst/>
          </a:prstGeom>
          <a:noFill/>
        </p:spPr>
        <p:txBody>
          <a:bodyPr wrap="square" rtlCol="0">
            <a:spAutoFit/>
          </a:bodyPr>
          <a:lstStyle/>
          <a:p>
            <a:r>
              <a:rPr lang="en-US" sz="1600" dirty="0">
                <a:solidFill>
                  <a:schemeClr val="bg1">
                    <a:lumMod val="75000"/>
                  </a:schemeClr>
                </a:solidFill>
              </a:rPr>
              <a:t>The hallmark of </a:t>
            </a:r>
            <a:r>
              <a:rPr lang="en-US" sz="1600" b="1" dirty="0">
                <a:solidFill>
                  <a:schemeClr val="bg1">
                    <a:lumMod val="75000"/>
                  </a:schemeClr>
                </a:solidFill>
              </a:rPr>
              <a:t>intermediate uveitis </a:t>
            </a:r>
            <a:r>
              <a:rPr lang="en-US" sz="1600" dirty="0">
                <a:solidFill>
                  <a:schemeClr val="bg1">
                    <a:lumMod val="75000"/>
                  </a:schemeClr>
                </a:solidFill>
              </a:rPr>
              <a:t>(IU) is inflammation in the  anterior vitreous  that involves the  vitreous base . The vitreous base is the primary attachment point of the vitreous; it forms a ~5 mm-wide band that straddles the  </a:t>
            </a:r>
            <a:r>
              <a:rPr lang="en-US" sz="1600" dirty="0" err="1">
                <a:solidFill>
                  <a:schemeClr val="bg1">
                    <a:lumMod val="75000"/>
                  </a:schemeClr>
                </a:solidFill>
              </a:rPr>
              <a:t>ora</a:t>
            </a:r>
            <a:r>
              <a:rPr lang="en-US" sz="1600" dirty="0">
                <a:solidFill>
                  <a:schemeClr val="bg1">
                    <a:lumMod val="75000"/>
                  </a:schemeClr>
                </a:solidFill>
              </a:rPr>
              <a:t> serrata  (the location where the anterior-most retina meets the posterior-most portion of the ciliary body). AC cell is typically  absent ; if present, it’s usually mild, and is generally believed to be ‘spillover,’ </a:t>
            </a:r>
            <a:r>
              <a:rPr lang="en-US" sz="1600" dirty="0" err="1">
                <a:solidFill>
                  <a:schemeClr val="bg1">
                    <a:lumMod val="75000"/>
                  </a:schemeClr>
                </a:solidFill>
              </a:rPr>
              <a:t>ie</a:t>
            </a:r>
            <a:r>
              <a:rPr lang="en-US" sz="1600" dirty="0">
                <a:solidFill>
                  <a:schemeClr val="bg1">
                    <a:lumMod val="75000"/>
                  </a:schemeClr>
                </a:solidFill>
              </a:rPr>
              <a:t>, vitreous cells that migrated anteriorly.</a:t>
            </a:r>
          </a:p>
          <a:p>
            <a:r>
              <a:rPr lang="en-US" sz="1600" i="1" dirty="0">
                <a:solidFill>
                  <a:srgbClr val="0000FF"/>
                </a:solidFill>
              </a:rPr>
              <a:t>Snowballs</a:t>
            </a:r>
            <a:r>
              <a:rPr lang="en-US" sz="1600" dirty="0">
                <a:solidFill>
                  <a:srgbClr val="0000FF"/>
                </a:solidFill>
              </a:rPr>
              <a:t>  are a classic finding in IU. So-named because of their appearance, they are clumps of inflammatory cells and detritus in the vitreous. </a:t>
            </a:r>
            <a:r>
              <a:rPr lang="en-US" sz="1600" dirty="0"/>
              <a:t>When this material accumulates in broad swaths along the inferior pars plana, it is referred to as  </a:t>
            </a:r>
            <a:r>
              <a:rPr lang="en-US" sz="1600" i="1" dirty="0" err="1"/>
              <a:t>snowbanking</a:t>
            </a:r>
            <a:r>
              <a:rPr lang="en-US" sz="1600" i="1" dirty="0"/>
              <a:t> </a:t>
            </a:r>
            <a:r>
              <a:rPr lang="en-US" sz="1600" dirty="0"/>
              <a:t>.</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79AF5E99-C251-46C9-B3B6-14E2AE2B9F68}"/>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7990247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verview of Uveitis - Eye Disorders - Merck Manuals Professional Edition">
            <a:extLst>
              <a:ext uri="{FF2B5EF4-FFF2-40B4-BE49-F238E27FC236}">
                <a16:creationId xmlns:a16="http://schemas.microsoft.com/office/drawing/2014/main" id="{4BF69851-2440-4822-A4A2-4458338B1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586" y="1313961"/>
            <a:ext cx="5756827" cy="42300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E0B91C-F391-4CB9-80E0-219CACF887AE}"/>
              </a:ext>
            </a:extLst>
          </p:cNvPr>
          <p:cNvSpPr txBox="1"/>
          <p:nvPr/>
        </p:nvSpPr>
        <p:spPr>
          <a:xfrm>
            <a:off x="2639418" y="5976731"/>
            <a:ext cx="3865162" cy="369332"/>
          </a:xfrm>
          <a:prstGeom prst="rect">
            <a:avLst/>
          </a:prstGeom>
          <a:noFill/>
        </p:spPr>
        <p:txBody>
          <a:bodyPr wrap="none" rtlCol="0">
            <a:spAutoFit/>
          </a:bodyPr>
          <a:lstStyle/>
          <a:p>
            <a:pPr algn="ctr"/>
            <a:r>
              <a:rPr lang="en-US" dirty="0" err="1"/>
              <a:t>Snowbanking</a:t>
            </a:r>
            <a:r>
              <a:rPr lang="en-US" dirty="0"/>
              <a:t> in intermediate uveitis</a:t>
            </a:r>
          </a:p>
        </p:txBody>
      </p:sp>
      <p:sp>
        <p:nvSpPr>
          <p:cNvPr id="5" name="Rectangle 3">
            <a:extLst>
              <a:ext uri="{FF2B5EF4-FFF2-40B4-BE49-F238E27FC236}">
                <a16:creationId xmlns:a16="http://schemas.microsoft.com/office/drawing/2014/main" id="{047790A3-3347-49E2-A6FB-B6F105C96760}"/>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7061150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839198" cy="2308324"/>
          </a:xfrm>
          <a:prstGeom prst="rect">
            <a:avLst/>
          </a:prstGeom>
          <a:noFill/>
        </p:spPr>
        <p:txBody>
          <a:bodyPr wrap="square" rtlCol="0">
            <a:spAutoFit/>
          </a:bodyPr>
          <a:lstStyle/>
          <a:p>
            <a:r>
              <a:rPr lang="en-US" sz="1600" dirty="0">
                <a:solidFill>
                  <a:schemeClr val="bg1">
                    <a:lumMod val="75000"/>
                  </a:schemeClr>
                </a:solidFill>
              </a:rPr>
              <a:t>The hallmark of </a:t>
            </a:r>
            <a:r>
              <a:rPr lang="en-US" sz="1600" b="1" dirty="0">
                <a:solidFill>
                  <a:schemeClr val="bg1">
                    <a:lumMod val="75000"/>
                  </a:schemeClr>
                </a:solidFill>
              </a:rPr>
              <a:t>intermediate uveitis </a:t>
            </a:r>
            <a:r>
              <a:rPr lang="en-US" sz="1600" dirty="0">
                <a:solidFill>
                  <a:schemeClr val="bg1">
                    <a:lumMod val="75000"/>
                  </a:schemeClr>
                </a:solidFill>
              </a:rPr>
              <a:t>(IU) is inflammation in the  anterior vitreous  that involves the  vitreous base . The vitreous base is the primary attachment point of the vitreous; it forms a ~5 mm-wide band that straddles the  </a:t>
            </a:r>
            <a:r>
              <a:rPr lang="en-US" sz="1600" dirty="0" err="1">
                <a:solidFill>
                  <a:schemeClr val="bg1">
                    <a:lumMod val="75000"/>
                  </a:schemeClr>
                </a:solidFill>
              </a:rPr>
              <a:t>ora</a:t>
            </a:r>
            <a:r>
              <a:rPr lang="en-US" sz="1600" dirty="0">
                <a:solidFill>
                  <a:schemeClr val="bg1">
                    <a:lumMod val="75000"/>
                  </a:schemeClr>
                </a:solidFill>
              </a:rPr>
              <a:t> serrata  (the location where the anterior-most retina meets the posterior-most portion of the ciliary body). AC cell is typically  absent ; if present, it’s usually mild, and is generally believed to be ‘spillover,’ </a:t>
            </a:r>
            <a:r>
              <a:rPr lang="en-US" sz="1600" dirty="0" err="1">
                <a:solidFill>
                  <a:schemeClr val="bg1">
                    <a:lumMod val="75000"/>
                  </a:schemeClr>
                </a:solidFill>
              </a:rPr>
              <a:t>ie</a:t>
            </a:r>
            <a:r>
              <a:rPr lang="en-US" sz="1600" dirty="0">
                <a:solidFill>
                  <a:schemeClr val="bg1">
                    <a:lumMod val="75000"/>
                  </a:schemeClr>
                </a:solidFill>
              </a:rPr>
              <a:t>, vitreous cells that migrated anteriorly.</a:t>
            </a:r>
          </a:p>
          <a:p>
            <a:r>
              <a:rPr lang="en-US" sz="1600" i="1" dirty="0">
                <a:solidFill>
                  <a:schemeClr val="bg1">
                    <a:lumMod val="75000"/>
                  </a:schemeClr>
                </a:solidFill>
              </a:rPr>
              <a:t>Snowballs</a:t>
            </a:r>
            <a:r>
              <a:rPr lang="en-US" sz="1600" dirty="0">
                <a:solidFill>
                  <a:schemeClr val="bg1">
                    <a:lumMod val="75000"/>
                  </a:schemeClr>
                </a:solidFill>
              </a:rPr>
              <a:t>  are a classic finding in IU. So-named because of their appearance, they are clumps of inflammatory cells and detritus in the vitreous. When this material accumulates in broad swaths along the inferior pars plana, it is referred to as  </a:t>
            </a:r>
            <a:r>
              <a:rPr lang="en-US" sz="1600" i="1" dirty="0" err="1">
                <a:solidFill>
                  <a:schemeClr val="bg1">
                    <a:lumMod val="75000"/>
                  </a:schemeClr>
                </a:solidFill>
              </a:rPr>
              <a:t>snowbanking</a:t>
            </a:r>
            <a:r>
              <a:rPr lang="en-US" sz="1600" i="1" dirty="0">
                <a:solidFill>
                  <a:schemeClr val="bg1">
                    <a:lumMod val="75000"/>
                  </a:schemeClr>
                </a:solidFill>
              </a:rPr>
              <a:t> </a:t>
            </a:r>
            <a:r>
              <a:rPr lang="en-US" sz="1600" dirty="0">
                <a:solidFill>
                  <a:schemeClr val="bg1">
                    <a:lumMod val="75000"/>
                  </a:schemeClr>
                </a:solidFill>
              </a:rPr>
              <a:t>.</a:t>
            </a:r>
          </a:p>
          <a:p>
            <a:r>
              <a:rPr lang="en-US" sz="1600" dirty="0"/>
              <a:t>IU tends to be a </a:t>
            </a:r>
            <a:r>
              <a:rPr lang="en-US" sz="1600" dirty="0" err="1"/>
              <a:t>dz</a:t>
            </a:r>
            <a:r>
              <a:rPr lang="en-US" sz="1600" dirty="0"/>
              <a:t> of  young  people—teens  through 40  or so. </a:t>
            </a:r>
            <a:endParaRPr lang="en-US" sz="1600" dirty="0">
              <a:solidFill>
                <a:srgbClr val="0000FF"/>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210AC3BA-65C1-49F6-8117-FCCA208C8F6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Rectangle 2">
            <a:extLst>
              <a:ext uri="{FF2B5EF4-FFF2-40B4-BE49-F238E27FC236}">
                <a16:creationId xmlns:a16="http://schemas.microsoft.com/office/drawing/2014/main" id="{1634DFE7-A3A3-4719-947F-9BCFDEB6DF39}"/>
              </a:ext>
            </a:extLst>
          </p:cNvPr>
          <p:cNvSpPr/>
          <p:nvPr/>
        </p:nvSpPr>
        <p:spPr>
          <a:xfrm>
            <a:off x="2296726" y="5934407"/>
            <a:ext cx="658509" cy="27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young vs older</a:t>
            </a:r>
          </a:p>
        </p:txBody>
      </p:sp>
      <p:sp>
        <p:nvSpPr>
          <p:cNvPr id="4" name="Rectangle 3">
            <a:extLst>
              <a:ext uri="{FF2B5EF4-FFF2-40B4-BE49-F238E27FC236}">
                <a16:creationId xmlns:a16="http://schemas.microsoft.com/office/drawing/2014/main" id="{3E9519DF-3A44-4318-8EF2-58DBBF7F1F5D}"/>
              </a:ext>
            </a:extLst>
          </p:cNvPr>
          <p:cNvSpPr/>
          <p:nvPr/>
        </p:nvSpPr>
        <p:spPr>
          <a:xfrm>
            <a:off x="3810000" y="5934407"/>
            <a:ext cx="2378767" cy="260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[age range]</a:t>
            </a:r>
          </a:p>
        </p:txBody>
      </p:sp>
    </p:spTree>
    <p:extLst>
      <p:ext uri="{BB962C8B-B14F-4D97-AF65-F5344CB8AC3E}">
        <p14:creationId xmlns:p14="http://schemas.microsoft.com/office/powerpoint/2010/main" val="42068975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839198" cy="2308324"/>
          </a:xfrm>
          <a:prstGeom prst="rect">
            <a:avLst/>
          </a:prstGeom>
          <a:noFill/>
        </p:spPr>
        <p:txBody>
          <a:bodyPr wrap="square" rtlCol="0">
            <a:spAutoFit/>
          </a:bodyPr>
          <a:lstStyle/>
          <a:p>
            <a:r>
              <a:rPr lang="en-US" sz="1600" dirty="0">
                <a:solidFill>
                  <a:schemeClr val="bg1">
                    <a:lumMod val="75000"/>
                  </a:schemeClr>
                </a:solidFill>
              </a:rPr>
              <a:t>The hallmark of </a:t>
            </a:r>
            <a:r>
              <a:rPr lang="en-US" sz="1600" b="1" dirty="0">
                <a:solidFill>
                  <a:schemeClr val="bg1">
                    <a:lumMod val="75000"/>
                  </a:schemeClr>
                </a:solidFill>
              </a:rPr>
              <a:t>intermediate uveitis </a:t>
            </a:r>
            <a:r>
              <a:rPr lang="en-US" sz="1600" dirty="0">
                <a:solidFill>
                  <a:schemeClr val="bg1">
                    <a:lumMod val="75000"/>
                  </a:schemeClr>
                </a:solidFill>
              </a:rPr>
              <a:t>(IU) is inflammation in the  anterior vitreous  that involves the  vitreous base . The vitreous base is the primary attachment point of the vitreous; it forms a ~5 mm-wide band that straddles the  </a:t>
            </a:r>
            <a:r>
              <a:rPr lang="en-US" sz="1600" dirty="0" err="1">
                <a:solidFill>
                  <a:schemeClr val="bg1">
                    <a:lumMod val="75000"/>
                  </a:schemeClr>
                </a:solidFill>
              </a:rPr>
              <a:t>ora</a:t>
            </a:r>
            <a:r>
              <a:rPr lang="en-US" sz="1600" dirty="0">
                <a:solidFill>
                  <a:schemeClr val="bg1">
                    <a:lumMod val="75000"/>
                  </a:schemeClr>
                </a:solidFill>
              </a:rPr>
              <a:t> serrata  (the location where the anterior-most retina meets the posterior-most portion of the ciliary body). AC cell is typically  absent ; if present, it’s usually mild, and is generally believed to be ‘spillover,’ </a:t>
            </a:r>
            <a:r>
              <a:rPr lang="en-US" sz="1600" dirty="0" err="1">
                <a:solidFill>
                  <a:schemeClr val="bg1">
                    <a:lumMod val="75000"/>
                  </a:schemeClr>
                </a:solidFill>
              </a:rPr>
              <a:t>ie</a:t>
            </a:r>
            <a:r>
              <a:rPr lang="en-US" sz="1600" dirty="0">
                <a:solidFill>
                  <a:schemeClr val="bg1">
                    <a:lumMod val="75000"/>
                  </a:schemeClr>
                </a:solidFill>
              </a:rPr>
              <a:t>, vitreous cells that migrated anteriorly.</a:t>
            </a:r>
          </a:p>
          <a:p>
            <a:r>
              <a:rPr lang="en-US" sz="1600" i="1" dirty="0">
                <a:solidFill>
                  <a:schemeClr val="bg1">
                    <a:lumMod val="75000"/>
                  </a:schemeClr>
                </a:solidFill>
              </a:rPr>
              <a:t>Snowballs</a:t>
            </a:r>
            <a:r>
              <a:rPr lang="en-US" sz="1600" dirty="0">
                <a:solidFill>
                  <a:schemeClr val="bg1">
                    <a:lumMod val="75000"/>
                  </a:schemeClr>
                </a:solidFill>
              </a:rPr>
              <a:t>  are a classic finding in IU. So-named because of their appearance, they are clumps of inflammatory cells and detritus in the vitreous. When this material accumulates in broad swaths along the inferior pars plana, it is referred to as  </a:t>
            </a:r>
            <a:r>
              <a:rPr lang="en-US" sz="1600" i="1" dirty="0" err="1">
                <a:solidFill>
                  <a:schemeClr val="bg1">
                    <a:lumMod val="75000"/>
                  </a:schemeClr>
                </a:solidFill>
              </a:rPr>
              <a:t>snowbanking</a:t>
            </a:r>
            <a:r>
              <a:rPr lang="en-US" sz="1600" i="1" dirty="0">
                <a:solidFill>
                  <a:schemeClr val="bg1">
                    <a:lumMod val="75000"/>
                  </a:schemeClr>
                </a:solidFill>
              </a:rPr>
              <a:t> </a:t>
            </a:r>
            <a:r>
              <a:rPr lang="en-US" sz="1600" dirty="0">
                <a:solidFill>
                  <a:schemeClr val="bg1">
                    <a:lumMod val="75000"/>
                  </a:schemeClr>
                </a:solidFill>
              </a:rPr>
              <a:t>.</a:t>
            </a:r>
          </a:p>
          <a:p>
            <a:r>
              <a:rPr lang="en-US" sz="1600" dirty="0"/>
              <a:t>IU tends to be a </a:t>
            </a:r>
            <a:r>
              <a:rPr lang="en-US" sz="1600" dirty="0" err="1"/>
              <a:t>dz</a:t>
            </a:r>
            <a:r>
              <a:rPr lang="en-US" sz="1600" dirty="0"/>
              <a:t> of  young  people—teens  through 40  or so. </a:t>
            </a:r>
            <a:endParaRPr lang="en-US" sz="1600" dirty="0">
              <a:solidFill>
                <a:srgbClr val="0000FF"/>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210AC3BA-65C1-49F6-8117-FCCA208C8F6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8948181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839198" cy="2554545"/>
          </a:xfrm>
          <a:prstGeom prst="rect">
            <a:avLst/>
          </a:prstGeom>
          <a:noFill/>
        </p:spPr>
        <p:txBody>
          <a:bodyPr wrap="square" rtlCol="0">
            <a:spAutoFit/>
          </a:bodyPr>
          <a:lstStyle/>
          <a:p>
            <a:r>
              <a:rPr lang="en-US" sz="1600" dirty="0">
                <a:solidFill>
                  <a:schemeClr val="bg1">
                    <a:lumMod val="75000"/>
                  </a:schemeClr>
                </a:solidFill>
              </a:rPr>
              <a:t>The hallmark of </a:t>
            </a:r>
            <a:r>
              <a:rPr lang="en-US" sz="1600" b="1" dirty="0">
                <a:solidFill>
                  <a:schemeClr val="bg1">
                    <a:lumMod val="75000"/>
                  </a:schemeClr>
                </a:solidFill>
              </a:rPr>
              <a:t>intermediate uveitis </a:t>
            </a:r>
            <a:r>
              <a:rPr lang="en-US" sz="1600" dirty="0">
                <a:solidFill>
                  <a:schemeClr val="bg1">
                    <a:lumMod val="75000"/>
                  </a:schemeClr>
                </a:solidFill>
              </a:rPr>
              <a:t>(IU) is inflammation in the  anterior vitreous  that involves the  vitreous base . The vitreous base is the primary attachment point of the vitreous; it forms a ~5 mm-wide band that straddles the  </a:t>
            </a:r>
            <a:r>
              <a:rPr lang="en-US" sz="1600" dirty="0" err="1">
                <a:solidFill>
                  <a:schemeClr val="bg1">
                    <a:lumMod val="75000"/>
                  </a:schemeClr>
                </a:solidFill>
              </a:rPr>
              <a:t>ora</a:t>
            </a:r>
            <a:r>
              <a:rPr lang="en-US" sz="1600" dirty="0">
                <a:solidFill>
                  <a:schemeClr val="bg1">
                    <a:lumMod val="75000"/>
                  </a:schemeClr>
                </a:solidFill>
              </a:rPr>
              <a:t> serrata  (the location where the anterior-most retina meets the posterior-most portion of the ciliary body). AC cell is typically  absent ; if present, it’s usually mild, and is generally believed to be ‘spillover,’ </a:t>
            </a:r>
            <a:r>
              <a:rPr lang="en-US" sz="1600" dirty="0" err="1">
                <a:solidFill>
                  <a:schemeClr val="bg1">
                    <a:lumMod val="75000"/>
                  </a:schemeClr>
                </a:solidFill>
              </a:rPr>
              <a:t>ie</a:t>
            </a:r>
            <a:r>
              <a:rPr lang="en-US" sz="1600" dirty="0">
                <a:solidFill>
                  <a:schemeClr val="bg1">
                    <a:lumMod val="75000"/>
                  </a:schemeClr>
                </a:solidFill>
              </a:rPr>
              <a:t>, vitreous cells that migrated anteriorly.</a:t>
            </a:r>
          </a:p>
          <a:p>
            <a:r>
              <a:rPr lang="en-US" sz="1600" i="1" dirty="0">
                <a:solidFill>
                  <a:schemeClr val="bg1">
                    <a:lumMod val="75000"/>
                  </a:schemeClr>
                </a:solidFill>
              </a:rPr>
              <a:t>Snowballs</a:t>
            </a:r>
            <a:r>
              <a:rPr lang="en-US" sz="1600" dirty="0">
                <a:solidFill>
                  <a:schemeClr val="bg1">
                    <a:lumMod val="75000"/>
                  </a:schemeClr>
                </a:solidFill>
              </a:rPr>
              <a:t>  are a classic finding in IU. So-named because of their appearance, they are clumps of inflammatory cells and detritus in the vitreous. When this material accumulates in broad swaths along the inferior pars plana, it is referred to as  </a:t>
            </a:r>
            <a:r>
              <a:rPr lang="en-US" sz="1600" i="1" dirty="0" err="1">
                <a:solidFill>
                  <a:schemeClr val="bg1">
                    <a:lumMod val="75000"/>
                  </a:schemeClr>
                </a:solidFill>
              </a:rPr>
              <a:t>snowbanking</a:t>
            </a:r>
            <a:r>
              <a:rPr lang="en-US" sz="1600" i="1" dirty="0">
                <a:solidFill>
                  <a:schemeClr val="bg1">
                    <a:lumMod val="75000"/>
                  </a:schemeClr>
                </a:solidFill>
              </a:rPr>
              <a:t> </a:t>
            </a:r>
            <a:r>
              <a:rPr lang="en-US" sz="1600" dirty="0">
                <a:solidFill>
                  <a:schemeClr val="bg1">
                    <a:lumMod val="75000"/>
                  </a:schemeClr>
                </a:solidFill>
              </a:rPr>
              <a:t>.</a:t>
            </a:r>
          </a:p>
          <a:p>
            <a:r>
              <a:rPr lang="en-US" sz="1600" dirty="0"/>
              <a:t>IU tends to be a </a:t>
            </a:r>
            <a:r>
              <a:rPr lang="en-US" sz="1600" dirty="0" err="1"/>
              <a:t>dz</a:t>
            </a:r>
            <a:r>
              <a:rPr lang="en-US" sz="1600" dirty="0"/>
              <a:t> of  young  people—teens  through 40  or so. </a:t>
            </a:r>
            <a:r>
              <a:rPr lang="en-US" sz="1600" dirty="0">
                <a:solidFill>
                  <a:srgbClr val="0000FF"/>
                </a:solidFill>
              </a:rPr>
              <a:t>It is  bilateral  in most (80%) cases </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210AC3BA-65C1-49F6-8117-FCCA208C8F6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Rectangle 2">
            <a:extLst>
              <a:ext uri="{FF2B5EF4-FFF2-40B4-BE49-F238E27FC236}">
                <a16:creationId xmlns:a16="http://schemas.microsoft.com/office/drawing/2014/main" id="{681A4C14-5E77-479E-9AB3-0B4C37B428CD}"/>
              </a:ext>
            </a:extLst>
          </p:cNvPr>
          <p:cNvSpPr/>
          <p:nvPr/>
        </p:nvSpPr>
        <p:spPr>
          <a:xfrm>
            <a:off x="6472623" y="5923722"/>
            <a:ext cx="862791" cy="252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uni</a:t>
            </a:r>
            <a:r>
              <a:rPr lang="en-US" sz="800" dirty="0">
                <a:solidFill>
                  <a:schemeClr val="tx1"/>
                </a:solidFill>
              </a:rPr>
              <a:t>- v bilateral</a:t>
            </a:r>
          </a:p>
        </p:txBody>
      </p:sp>
    </p:spTree>
    <p:extLst>
      <p:ext uri="{BB962C8B-B14F-4D97-AF65-F5344CB8AC3E}">
        <p14:creationId xmlns:p14="http://schemas.microsoft.com/office/powerpoint/2010/main" val="30382611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839198" cy="2554545"/>
          </a:xfrm>
          <a:prstGeom prst="rect">
            <a:avLst/>
          </a:prstGeom>
          <a:noFill/>
        </p:spPr>
        <p:txBody>
          <a:bodyPr wrap="square" rtlCol="0">
            <a:spAutoFit/>
          </a:bodyPr>
          <a:lstStyle/>
          <a:p>
            <a:r>
              <a:rPr lang="en-US" sz="1600" dirty="0">
                <a:solidFill>
                  <a:schemeClr val="bg1">
                    <a:lumMod val="75000"/>
                  </a:schemeClr>
                </a:solidFill>
              </a:rPr>
              <a:t>The hallmark of </a:t>
            </a:r>
            <a:r>
              <a:rPr lang="en-US" sz="1600" b="1" dirty="0">
                <a:solidFill>
                  <a:schemeClr val="bg1">
                    <a:lumMod val="75000"/>
                  </a:schemeClr>
                </a:solidFill>
              </a:rPr>
              <a:t>intermediate uveitis </a:t>
            </a:r>
            <a:r>
              <a:rPr lang="en-US" sz="1600" dirty="0">
                <a:solidFill>
                  <a:schemeClr val="bg1">
                    <a:lumMod val="75000"/>
                  </a:schemeClr>
                </a:solidFill>
              </a:rPr>
              <a:t>(IU) is inflammation in the  anterior vitreous  that involves the  vitreous base . The vitreous base is the primary attachment point of the vitreous; it forms a ~5 mm-wide band that straddles the  </a:t>
            </a:r>
            <a:r>
              <a:rPr lang="en-US" sz="1600" dirty="0" err="1">
                <a:solidFill>
                  <a:schemeClr val="bg1">
                    <a:lumMod val="75000"/>
                  </a:schemeClr>
                </a:solidFill>
              </a:rPr>
              <a:t>ora</a:t>
            </a:r>
            <a:r>
              <a:rPr lang="en-US" sz="1600" dirty="0">
                <a:solidFill>
                  <a:schemeClr val="bg1">
                    <a:lumMod val="75000"/>
                  </a:schemeClr>
                </a:solidFill>
              </a:rPr>
              <a:t> serrata  (the location where the anterior-most retina meets the posterior-most portion of the ciliary body). AC cell is typically  absent ; if present, it’s usually mild, and is generally believed to be ‘spillover,’ </a:t>
            </a:r>
            <a:r>
              <a:rPr lang="en-US" sz="1600" dirty="0" err="1">
                <a:solidFill>
                  <a:schemeClr val="bg1">
                    <a:lumMod val="75000"/>
                  </a:schemeClr>
                </a:solidFill>
              </a:rPr>
              <a:t>ie</a:t>
            </a:r>
            <a:r>
              <a:rPr lang="en-US" sz="1600" dirty="0">
                <a:solidFill>
                  <a:schemeClr val="bg1">
                    <a:lumMod val="75000"/>
                  </a:schemeClr>
                </a:solidFill>
              </a:rPr>
              <a:t>, vitreous cells that migrated anteriorly.</a:t>
            </a:r>
          </a:p>
          <a:p>
            <a:r>
              <a:rPr lang="en-US" sz="1600" i="1" dirty="0">
                <a:solidFill>
                  <a:schemeClr val="bg1">
                    <a:lumMod val="75000"/>
                  </a:schemeClr>
                </a:solidFill>
              </a:rPr>
              <a:t>Snowballs</a:t>
            </a:r>
            <a:r>
              <a:rPr lang="en-US" sz="1600" dirty="0">
                <a:solidFill>
                  <a:schemeClr val="bg1">
                    <a:lumMod val="75000"/>
                  </a:schemeClr>
                </a:solidFill>
              </a:rPr>
              <a:t>  are a classic finding in IU. So-named because of their appearance, they are clumps of inflammatory cells and detritus in the vitreous. When this material accumulates in broad swaths along the inferior pars plana, it is referred to as  </a:t>
            </a:r>
            <a:r>
              <a:rPr lang="en-US" sz="1600" i="1" dirty="0" err="1">
                <a:solidFill>
                  <a:schemeClr val="bg1">
                    <a:lumMod val="75000"/>
                  </a:schemeClr>
                </a:solidFill>
              </a:rPr>
              <a:t>snowbanking</a:t>
            </a:r>
            <a:r>
              <a:rPr lang="en-US" sz="1600" i="1" dirty="0">
                <a:solidFill>
                  <a:schemeClr val="bg1">
                    <a:lumMod val="75000"/>
                  </a:schemeClr>
                </a:solidFill>
              </a:rPr>
              <a:t> </a:t>
            </a:r>
            <a:r>
              <a:rPr lang="en-US" sz="1600" dirty="0">
                <a:solidFill>
                  <a:schemeClr val="bg1">
                    <a:lumMod val="75000"/>
                  </a:schemeClr>
                </a:solidFill>
              </a:rPr>
              <a:t>.</a:t>
            </a:r>
          </a:p>
          <a:p>
            <a:r>
              <a:rPr lang="en-US" sz="1600" dirty="0"/>
              <a:t>IU tends to be a </a:t>
            </a:r>
            <a:r>
              <a:rPr lang="en-US" sz="1600" dirty="0" err="1"/>
              <a:t>dz</a:t>
            </a:r>
            <a:r>
              <a:rPr lang="en-US" sz="1600" dirty="0"/>
              <a:t> of  young  people—teens  through 40  or so. </a:t>
            </a:r>
            <a:r>
              <a:rPr lang="en-US" sz="1600" dirty="0">
                <a:solidFill>
                  <a:srgbClr val="0000FF"/>
                </a:solidFill>
              </a:rPr>
              <a:t>It is  bilateral  in most (80%) cases</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210AC3BA-65C1-49F6-8117-FCCA208C8F6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7808280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sp>
        <p:nvSpPr>
          <p:cNvPr id="2" name="TextBox 1"/>
          <p:cNvSpPr txBox="1"/>
          <p:nvPr/>
        </p:nvSpPr>
        <p:spPr>
          <a:xfrm>
            <a:off x="228602" y="3886768"/>
            <a:ext cx="8839198" cy="2554545"/>
          </a:xfrm>
          <a:prstGeom prst="rect">
            <a:avLst/>
          </a:prstGeom>
          <a:noFill/>
        </p:spPr>
        <p:txBody>
          <a:bodyPr wrap="square" rtlCol="0">
            <a:spAutoFit/>
          </a:bodyPr>
          <a:lstStyle/>
          <a:p>
            <a:r>
              <a:rPr lang="en-US" sz="1600" dirty="0">
                <a:solidFill>
                  <a:schemeClr val="bg1">
                    <a:lumMod val="75000"/>
                  </a:schemeClr>
                </a:solidFill>
              </a:rPr>
              <a:t>The hallmark of </a:t>
            </a:r>
            <a:r>
              <a:rPr lang="en-US" sz="1600" b="1" dirty="0">
                <a:solidFill>
                  <a:schemeClr val="bg1">
                    <a:lumMod val="75000"/>
                  </a:schemeClr>
                </a:solidFill>
              </a:rPr>
              <a:t>intermediate uveitis </a:t>
            </a:r>
            <a:r>
              <a:rPr lang="en-US" sz="1600" dirty="0">
                <a:solidFill>
                  <a:schemeClr val="bg1">
                    <a:lumMod val="75000"/>
                  </a:schemeClr>
                </a:solidFill>
              </a:rPr>
              <a:t>(IU) is inflammation in the  anterior vitreous  that involves the  vitreous base . The vitreous base is the primary attachment point of the vitreous; it forms a ~5 mm-wide band that straddles the  </a:t>
            </a:r>
            <a:r>
              <a:rPr lang="en-US" sz="1600" dirty="0" err="1">
                <a:solidFill>
                  <a:schemeClr val="bg1">
                    <a:lumMod val="75000"/>
                  </a:schemeClr>
                </a:solidFill>
              </a:rPr>
              <a:t>ora</a:t>
            </a:r>
            <a:r>
              <a:rPr lang="en-US" sz="1600" dirty="0">
                <a:solidFill>
                  <a:schemeClr val="bg1">
                    <a:lumMod val="75000"/>
                  </a:schemeClr>
                </a:solidFill>
              </a:rPr>
              <a:t> serrata  (the location where the anterior-most retina meets the posterior-most portion of the ciliary body). AC cell is typically  absent ; if present, it’s usually mild, and is generally believed to be ‘spillover,’ </a:t>
            </a:r>
            <a:r>
              <a:rPr lang="en-US" sz="1600" dirty="0" err="1">
                <a:solidFill>
                  <a:schemeClr val="bg1">
                    <a:lumMod val="75000"/>
                  </a:schemeClr>
                </a:solidFill>
              </a:rPr>
              <a:t>ie</a:t>
            </a:r>
            <a:r>
              <a:rPr lang="en-US" sz="1600" dirty="0">
                <a:solidFill>
                  <a:schemeClr val="bg1">
                    <a:lumMod val="75000"/>
                  </a:schemeClr>
                </a:solidFill>
              </a:rPr>
              <a:t>, vitreous cells that migrated anteriorly.</a:t>
            </a:r>
          </a:p>
          <a:p>
            <a:r>
              <a:rPr lang="en-US" sz="1600" i="1" dirty="0">
                <a:solidFill>
                  <a:schemeClr val="bg1">
                    <a:lumMod val="75000"/>
                  </a:schemeClr>
                </a:solidFill>
              </a:rPr>
              <a:t>Snowballs</a:t>
            </a:r>
            <a:r>
              <a:rPr lang="en-US" sz="1600" dirty="0">
                <a:solidFill>
                  <a:schemeClr val="bg1">
                    <a:lumMod val="75000"/>
                  </a:schemeClr>
                </a:solidFill>
              </a:rPr>
              <a:t>  are a classic finding in IU. So-named because of their appearance, they are clumps of inflammatory cells and detritus in the vitreous. When this material accumulates in broad swaths along the inferior pars plana, it is referred to as  </a:t>
            </a:r>
            <a:r>
              <a:rPr lang="en-US" sz="1600" i="1" dirty="0" err="1">
                <a:solidFill>
                  <a:schemeClr val="bg1">
                    <a:lumMod val="75000"/>
                  </a:schemeClr>
                </a:solidFill>
              </a:rPr>
              <a:t>snowbanking</a:t>
            </a:r>
            <a:r>
              <a:rPr lang="en-US" sz="1600" i="1" dirty="0">
                <a:solidFill>
                  <a:schemeClr val="bg1">
                    <a:lumMod val="75000"/>
                  </a:schemeClr>
                </a:solidFill>
              </a:rPr>
              <a:t> </a:t>
            </a:r>
            <a:r>
              <a:rPr lang="en-US" sz="1600" dirty="0">
                <a:solidFill>
                  <a:schemeClr val="bg1">
                    <a:lumMod val="75000"/>
                  </a:schemeClr>
                </a:solidFill>
              </a:rPr>
              <a:t>.</a:t>
            </a:r>
          </a:p>
          <a:p>
            <a:r>
              <a:rPr lang="en-US" sz="1600" dirty="0"/>
              <a:t>IU tends to be a </a:t>
            </a:r>
            <a:r>
              <a:rPr lang="en-US" sz="1600" dirty="0" err="1"/>
              <a:t>dz</a:t>
            </a:r>
            <a:r>
              <a:rPr lang="en-US" sz="1600" dirty="0"/>
              <a:t> of  young  people—teens  through 40  or so. </a:t>
            </a:r>
            <a:r>
              <a:rPr lang="en-US" sz="1600" dirty="0">
                <a:solidFill>
                  <a:srgbClr val="0000FF"/>
                </a:solidFill>
              </a:rPr>
              <a:t>It is  bilateral  in most (80%) cases (although it can be quite asymmetric).</a:t>
            </a: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210AC3BA-65C1-49F6-8117-FCCA208C8F6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57010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079" y="1114559"/>
            <a:ext cx="6171842" cy="4628882"/>
          </a:xfrm>
          <a:prstGeom prst="rect">
            <a:avLst/>
          </a:prstGeom>
        </p:spPr>
      </p:pic>
      <p:sp>
        <p:nvSpPr>
          <p:cNvPr id="2" name="Slide Number Placeholder 1"/>
          <p:cNvSpPr>
            <a:spLocks noGrp="1"/>
          </p:cNvSpPr>
          <p:nvPr>
            <p:ph type="sldNum" sz="quarter" idx="12"/>
          </p:nvPr>
        </p:nvSpPr>
        <p:spPr/>
        <p:txBody>
          <a:bodyPr/>
          <a:lstStyle/>
          <a:p>
            <a:fld id="{6978B3D9-A15A-4A94-95D0-7F010661B2C9}" type="slidenum">
              <a:rPr lang="en-US" smtClean="0"/>
              <a:t>13</a:t>
            </a:fld>
            <a:endParaRPr lang="en-US"/>
          </a:p>
        </p:txBody>
      </p:sp>
      <p:sp>
        <p:nvSpPr>
          <p:cNvPr id="4" name="Rectangle 3">
            <a:extLst>
              <a:ext uri="{FF2B5EF4-FFF2-40B4-BE49-F238E27FC236}">
                <a16:creationId xmlns:a16="http://schemas.microsoft.com/office/drawing/2014/main" id="{ECFD28DE-E2AD-4673-8E87-FF841F50221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TextBox 4">
            <a:extLst>
              <a:ext uri="{FF2B5EF4-FFF2-40B4-BE49-F238E27FC236}">
                <a16:creationId xmlns:a16="http://schemas.microsoft.com/office/drawing/2014/main" id="{3420533C-8A75-48B2-8FDF-37BF8855ED9E}"/>
              </a:ext>
            </a:extLst>
          </p:cNvPr>
          <p:cNvSpPr txBox="1"/>
          <p:nvPr/>
        </p:nvSpPr>
        <p:spPr>
          <a:xfrm>
            <a:off x="2485531" y="6019800"/>
            <a:ext cx="4172937" cy="369332"/>
          </a:xfrm>
          <a:prstGeom prst="rect">
            <a:avLst/>
          </a:prstGeom>
          <a:noFill/>
        </p:spPr>
        <p:txBody>
          <a:bodyPr wrap="none" rtlCol="0">
            <a:spAutoFit/>
          </a:bodyPr>
          <a:lstStyle/>
          <a:p>
            <a:pPr algn="ctr"/>
            <a:r>
              <a:rPr lang="en-US" dirty="0"/>
              <a:t>Uveal tissue. Note the deep purple hue</a:t>
            </a:r>
          </a:p>
        </p:txBody>
      </p:sp>
    </p:spTree>
    <p:extLst>
      <p:ext uri="{BB962C8B-B14F-4D97-AF65-F5344CB8AC3E}">
        <p14:creationId xmlns:p14="http://schemas.microsoft.com/office/powerpoint/2010/main" val="27585171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A042CF-8958-4CE9-8C44-5275AEE60E24}"/>
              </a:ext>
            </a:extLst>
          </p:cNvPr>
          <p:cNvSpPr txBox="1"/>
          <p:nvPr/>
        </p:nvSpPr>
        <p:spPr>
          <a:xfrm>
            <a:off x="3929010" y="3913177"/>
            <a:ext cx="2776590" cy="430887"/>
          </a:xfrm>
          <a:prstGeom prst="rect">
            <a:avLst/>
          </a:prstGeom>
          <a:noFill/>
        </p:spPr>
        <p:txBody>
          <a:bodyPr wrap="square" rtlCol="0">
            <a:spAutoFit/>
          </a:bodyPr>
          <a:lstStyle/>
          <a:p>
            <a:r>
              <a:rPr lang="en-US" sz="2200" b="1" i="1" dirty="0">
                <a:solidFill>
                  <a:srgbClr val="0000FF"/>
                </a:solidFill>
              </a:rPr>
              <a:t>?</a:t>
            </a:r>
          </a:p>
        </p:txBody>
      </p:sp>
      <p:sp>
        <p:nvSpPr>
          <p:cNvPr id="20" name="TextBox 19">
            <a:extLst>
              <a:ext uri="{FF2B5EF4-FFF2-40B4-BE49-F238E27FC236}">
                <a16:creationId xmlns:a16="http://schemas.microsoft.com/office/drawing/2014/main" id="{533B9763-8346-4E6F-8584-5A2744504F1E}"/>
              </a:ext>
            </a:extLst>
          </p:cNvPr>
          <p:cNvSpPr txBox="1"/>
          <p:nvPr/>
        </p:nvSpPr>
        <p:spPr>
          <a:xfrm>
            <a:off x="2491562" y="3913177"/>
            <a:ext cx="357790" cy="430887"/>
          </a:xfrm>
          <a:prstGeom prst="rect">
            <a:avLst/>
          </a:prstGeom>
          <a:noFill/>
        </p:spPr>
        <p:txBody>
          <a:bodyPr wrap="none" rtlCol="0">
            <a:spAutoFit/>
          </a:bodyPr>
          <a:lstStyle/>
          <a:p>
            <a:pPr algn="r"/>
            <a:r>
              <a:rPr lang="en-US" sz="2200" b="1" i="1" dirty="0">
                <a:solidFill>
                  <a:srgbClr val="0000FF"/>
                </a:solidFill>
              </a:rPr>
              <a:t>?</a:t>
            </a:r>
          </a:p>
        </p:txBody>
      </p:sp>
      <p:cxnSp>
        <p:nvCxnSpPr>
          <p:cNvPr id="5" name="Straight Arrow Connector 4">
            <a:extLst>
              <a:ext uri="{FF2B5EF4-FFF2-40B4-BE49-F238E27FC236}">
                <a16:creationId xmlns:a16="http://schemas.microsoft.com/office/drawing/2014/main" id="{782D1693-EDAD-4B17-BCF9-BBD10AE49E99}"/>
              </a:ext>
            </a:extLst>
          </p:cNvPr>
          <p:cNvCxnSpPr>
            <a:cxnSpLocks/>
          </p:cNvCxnSpPr>
          <p:nvPr/>
        </p:nvCxnSpPr>
        <p:spPr>
          <a:xfrm flipH="1">
            <a:off x="2971800"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FB6A4EA-8358-4B65-9245-9BBDAF021715}"/>
              </a:ext>
            </a:extLst>
          </p:cNvPr>
          <p:cNvCxnSpPr>
            <a:cxnSpLocks/>
          </p:cNvCxnSpPr>
          <p:nvPr/>
        </p:nvCxnSpPr>
        <p:spPr>
          <a:xfrm>
            <a:off x="3407534"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3">
            <a:extLst>
              <a:ext uri="{FF2B5EF4-FFF2-40B4-BE49-F238E27FC236}">
                <a16:creationId xmlns:a16="http://schemas.microsoft.com/office/drawing/2014/main" id="{07AAEFD9-F0B8-4FB6-B3D4-3719C98E0B67}"/>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8" name="TextBox 17">
            <a:extLst>
              <a:ext uri="{FF2B5EF4-FFF2-40B4-BE49-F238E27FC236}">
                <a16:creationId xmlns:a16="http://schemas.microsoft.com/office/drawing/2014/main" id="{99050E6F-E9A3-4BB4-B246-82D3ABAA70CE}"/>
              </a:ext>
            </a:extLst>
          </p:cNvPr>
          <p:cNvSpPr txBox="1"/>
          <p:nvPr/>
        </p:nvSpPr>
        <p:spPr>
          <a:xfrm>
            <a:off x="1375715" y="4579203"/>
            <a:ext cx="6392570" cy="338554"/>
          </a:xfrm>
          <a:prstGeom prst="rect">
            <a:avLst/>
          </a:prstGeom>
          <a:noFill/>
        </p:spPr>
        <p:txBody>
          <a:bodyPr wrap="square" rtlCol="0">
            <a:spAutoFit/>
          </a:bodyPr>
          <a:lstStyle/>
          <a:p>
            <a:r>
              <a:rPr lang="en-US" sz="1600" dirty="0">
                <a:solidFill>
                  <a:srgbClr val="0000FF"/>
                </a:solidFill>
              </a:rPr>
              <a:t>As indicated previously, IU is divvied up into two categories. </a:t>
            </a:r>
          </a:p>
        </p:txBody>
      </p:sp>
    </p:spTree>
    <p:extLst>
      <p:ext uri="{BB962C8B-B14F-4D97-AF65-F5344CB8AC3E}">
        <p14:creationId xmlns:p14="http://schemas.microsoft.com/office/powerpoint/2010/main" val="29794395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82D1693-EDAD-4B17-BCF9-BBD10AE49E99}"/>
              </a:ext>
            </a:extLst>
          </p:cNvPr>
          <p:cNvCxnSpPr>
            <a:cxnSpLocks/>
          </p:cNvCxnSpPr>
          <p:nvPr/>
        </p:nvCxnSpPr>
        <p:spPr>
          <a:xfrm flipH="1">
            <a:off x="2971800" y="3345301"/>
            <a:ext cx="435734" cy="63195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FB6A4EA-8358-4B65-9245-9BBDAF021715}"/>
              </a:ext>
            </a:extLst>
          </p:cNvPr>
          <p:cNvCxnSpPr>
            <a:cxnSpLocks/>
          </p:cNvCxnSpPr>
          <p:nvPr/>
        </p:nvCxnSpPr>
        <p:spPr>
          <a:xfrm>
            <a:off x="3407534"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6C4D936-33A7-45DD-BFB4-E723613CBEE8}"/>
              </a:ext>
            </a:extLst>
          </p:cNvPr>
          <p:cNvSpPr txBox="1"/>
          <p:nvPr/>
        </p:nvSpPr>
        <p:spPr>
          <a:xfrm>
            <a:off x="2491562" y="3913177"/>
            <a:ext cx="357790" cy="430887"/>
          </a:xfrm>
          <a:prstGeom prst="rect">
            <a:avLst/>
          </a:prstGeom>
          <a:noFill/>
        </p:spPr>
        <p:txBody>
          <a:bodyPr wrap="none" rtlCol="0">
            <a:spAutoFit/>
          </a:bodyPr>
          <a:lstStyle/>
          <a:p>
            <a:pPr algn="r"/>
            <a:r>
              <a:rPr lang="en-US" sz="2200" b="1" i="1" dirty="0">
                <a:solidFill>
                  <a:schemeClr val="bg1">
                    <a:lumMod val="75000"/>
                  </a:schemeClr>
                </a:solidFill>
              </a:rPr>
              <a:t>?</a:t>
            </a:r>
          </a:p>
        </p:txBody>
      </p:sp>
      <p:sp>
        <p:nvSpPr>
          <p:cNvPr id="20" name="Rectangle 3">
            <a:extLst>
              <a:ext uri="{FF2B5EF4-FFF2-40B4-BE49-F238E27FC236}">
                <a16:creationId xmlns:a16="http://schemas.microsoft.com/office/drawing/2014/main" id="{935D8E0E-AC9B-4695-8B81-B522377A808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9A484344-A000-4A3B-B7E8-BE05EA8E918A}"/>
              </a:ext>
            </a:extLst>
          </p:cNvPr>
          <p:cNvSpPr txBox="1"/>
          <p:nvPr/>
        </p:nvSpPr>
        <p:spPr>
          <a:xfrm>
            <a:off x="1375715" y="4579203"/>
            <a:ext cx="6392570" cy="830997"/>
          </a:xfrm>
          <a:prstGeom prst="rect">
            <a:avLst/>
          </a:prstGeom>
          <a:noFill/>
        </p:spPr>
        <p:txBody>
          <a:bodyPr wrap="square" rtlCol="0">
            <a:spAutoFit/>
          </a:bodyPr>
          <a:lstStyle/>
          <a:p>
            <a:r>
              <a:rPr lang="en-US" sz="1600" dirty="0">
                <a:solidFill>
                  <a:srgbClr val="0000FF"/>
                </a:solidFill>
              </a:rPr>
              <a:t>As indicated previously, IU is divvied up into two categories. </a:t>
            </a:r>
            <a:r>
              <a:rPr lang="en-US" sz="1600" dirty="0"/>
              <a:t>If the inflammation is associated with an identifiable condition, the uveitis is called </a:t>
            </a:r>
            <a:r>
              <a:rPr lang="en-US" sz="1600" b="1" dirty="0"/>
              <a:t>IU</a:t>
            </a:r>
            <a:r>
              <a:rPr lang="en-US" sz="1600" dirty="0"/>
              <a:t>. </a:t>
            </a:r>
          </a:p>
        </p:txBody>
      </p:sp>
      <p:sp>
        <p:nvSpPr>
          <p:cNvPr id="18" name="TextBox 17">
            <a:extLst>
              <a:ext uri="{FF2B5EF4-FFF2-40B4-BE49-F238E27FC236}">
                <a16:creationId xmlns:a16="http://schemas.microsoft.com/office/drawing/2014/main" id="{99A1A59D-F46C-454B-8036-033F795F8371}"/>
              </a:ext>
            </a:extLst>
          </p:cNvPr>
          <p:cNvSpPr txBox="1"/>
          <p:nvPr/>
        </p:nvSpPr>
        <p:spPr>
          <a:xfrm>
            <a:off x="3929010" y="3913177"/>
            <a:ext cx="2776590" cy="430887"/>
          </a:xfrm>
          <a:prstGeom prst="rect">
            <a:avLst/>
          </a:prstGeom>
          <a:noFill/>
        </p:spPr>
        <p:txBody>
          <a:bodyPr wrap="square" rtlCol="0">
            <a:spAutoFit/>
          </a:bodyPr>
          <a:lstStyle/>
          <a:p>
            <a:r>
              <a:rPr lang="en-US" sz="2200" b="1" i="1" dirty="0">
                <a:solidFill>
                  <a:srgbClr val="0000FF"/>
                </a:solidFill>
              </a:rPr>
              <a:t>?</a:t>
            </a:r>
          </a:p>
        </p:txBody>
      </p:sp>
      <p:sp>
        <p:nvSpPr>
          <p:cNvPr id="2" name="Rectangle 1">
            <a:extLst>
              <a:ext uri="{FF2B5EF4-FFF2-40B4-BE49-F238E27FC236}">
                <a16:creationId xmlns:a16="http://schemas.microsoft.com/office/drawing/2014/main" id="{5D0203B9-A0C2-4660-887D-BC032421B8C3}"/>
              </a:ext>
            </a:extLst>
          </p:cNvPr>
          <p:cNvSpPr/>
          <p:nvPr/>
        </p:nvSpPr>
        <p:spPr>
          <a:xfrm>
            <a:off x="2036055" y="5124936"/>
            <a:ext cx="554745" cy="291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Tree>
    <p:extLst>
      <p:ext uri="{BB962C8B-B14F-4D97-AF65-F5344CB8AC3E}">
        <p14:creationId xmlns:p14="http://schemas.microsoft.com/office/powerpoint/2010/main" val="41125873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A042CF-8958-4CE9-8C44-5275AEE60E24}"/>
              </a:ext>
            </a:extLst>
          </p:cNvPr>
          <p:cNvSpPr txBox="1"/>
          <p:nvPr/>
        </p:nvSpPr>
        <p:spPr>
          <a:xfrm>
            <a:off x="3825938" y="3913177"/>
            <a:ext cx="2776590" cy="430887"/>
          </a:xfrm>
          <a:prstGeom prst="rect">
            <a:avLst/>
          </a:prstGeom>
          <a:noFill/>
        </p:spPr>
        <p:txBody>
          <a:bodyPr wrap="square" rtlCol="0">
            <a:spAutoFit/>
          </a:bodyPr>
          <a:lstStyle/>
          <a:p>
            <a:pPr algn="ctr"/>
            <a:r>
              <a:rPr lang="en-US" sz="2200" dirty="0">
                <a:solidFill>
                  <a:srgbClr val="0000FF"/>
                </a:solidFill>
              </a:rPr>
              <a:t>Intermediate uveitis</a:t>
            </a:r>
          </a:p>
        </p:txBody>
      </p:sp>
      <p:cxnSp>
        <p:nvCxnSpPr>
          <p:cNvPr id="5" name="Straight Arrow Connector 4">
            <a:extLst>
              <a:ext uri="{FF2B5EF4-FFF2-40B4-BE49-F238E27FC236}">
                <a16:creationId xmlns:a16="http://schemas.microsoft.com/office/drawing/2014/main" id="{782D1693-EDAD-4B17-BCF9-BBD10AE49E99}"/>
              </a:ext>
            </a:extLst>
          </p:cNvPr>
          <p:cNvCxnSpPr>
            <a:cxnSpLocks/>
          </p:cNvCxnSpPr>
          <p:nvPr/>
        </p:nvCxnSpPr>
        <p:spPr>
          <a:xfrm flipH="1">
            <a:off x="2971800" y="3345301"/>
            <a:ext cx="435734" cy="63195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FB6A4EA-8358-4B65-9245-9BBDAF021715}"/>
              </a:ext>
            </a:extLst>
          </p:cNvPr>
          <p:cNvCxnSpPr>
            <a:cxnSpLocks/>
          </p:cNvCxnSpPr>
          <p:nvPr/>
        </p:nvCxnSpPr>
        <p:spPr>
          <a:xfrm>
            <a:off x="3407534"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6C4D936-33A7-45DD-BFB4-E723613CBEE8}"/>
              </a:ext>
            </a:extLst>
          </p:cNvPr>
          <p:cNvSpPr txBox="1"/>
          <p:nvPr/>
        </p:nvSpPr>
        <p:spPr>
          <a:xfrm>
            <a:off x="2491562" y="3913177"/>
            <a:ext cx="357790" cy="430887"/>
          </a:xfrm>
          <a:prstGeom prst="rect">
            <a:avLst/>
          </a:prstGeom>
          <a:noFill/>
        </p:spPr>
        <p:txBody>
          <a:bodyPr wrap="none" rtlCol="0">
            <a:spAutoFit/>
          </a:bodyPr>
          <a:lstStyle/>
          <a:p>
            <a:pPr algn="r"/>
            <a:r>
              <a:rPr lang="en-US" sz="2200" b="1" i="1" dirty="0">
                <a:solidFill>
                  <a:schemeClr val="bg1">
                    <a:lumMod val="75000"/>
                  </a:schemeClr>
                </a:solidFill>
              </a:rPr>
              <a:t>?</a:t>
            </a:r>
          </a:p>
        </p:txBody>
      </p:sp>
      <p:sp>
        <p:nvSpPr>
          <p:cNvPr id="20" name="Rectangle 3">
            <a:extLst>
              <a:ext uri="{FF2B5EF4-FFF2-40B4-BE49-F238E27FC236}">
                <a16:creationId xmlns:a16="http://schemas.microsoft.com/office/drawing/2014/main" id="{935D8E0E-AC9B-4695-8B81-B522377A808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9A484344-A000-4A3B-B7E8-BE05EA8E918A}"/>
              </a:ext>
            </a:extLst>
          </p:cNvPr>
          <p:cNvSpPr txBox="1"/>
          <p:nvPr/>
        </p:nvSpPr>
        <p:spPr>
          <a:xfrm>
            <a:off x="1375715" y="4579203"/>
            <a:ext cx="6392570" cy="830997"/>
          </a:xfrm>
          <a:prstGeom prst="rect">
            <a:avLst/>
          </a:prstGeom>
          <a:noFill/>
        </p:spPr>
        <p:txBody>
          <a:bodyPr wrap="square" rtlCol="0">
            <a:spAutoFit/>
          </a:bodyPr>
          <a:lstStyle/>
          <a:p>
            <a:r>
              <a:rPr lang="en-US" sz="1600" dirty="0">
                <a:solidFill>
                  <a:srgbClr val="0000FF"/>
                </a:solidFill>
              </a:rPr>
              <a:t>As indicated previously, IU is divvied up into two categories. </a:t>
            </a:r>
            <a:r>
              <a:rPr lang="en-US" sz="1600" dirty="0"/>
              <a:t>If the inflammation is associated with an identifiable condition, the uveitis is called </a:t>
            </a:r>
            <a:r>
              <a:rPr lang="en-US" sz="1600" b="1" dirty="0"/>
              <a:t>IU</a:t>
            </a:r>
            <a:r>
              <a:rPr lang="en-US" sz="1600" dirty="0"/>
              <a:t>. </a:t>
            </a:r>
          </a:p>
        </p:txBody>
      </p:sp>
    </p:spTree>
    <p:extLst>
      <p:ext uri="{BB962C8B-B14F-4D97-AF65-F5344CB8AC3E}">
        <p14:creationId xmlns:p14="http://schemas.microsoft.com/office/powerpoint/2010/main" val="6192789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A042CF-8958-4CE9-8C44-5275AEE60E24}"/>
              </a:ext>
            </a:extLst>
          </p:cNvPr>
          <p:cNvSpPr txBox="1"/>
          <p:nvPr/>
        </p:nvSpPr>
        <p:spPr>
          <a:xfrm>
            <a:off x="3825938" y="3913177"/>
            <a:ext cx="2776590" cy="430887"/>
          </a:xfrm>
          <a:prstGeom prst="rect">
            <a:avLst/>
          </a:prstGeom>
          <a:noFill/>
        </p:spPr>
        <p:txBody>
          <a:bodyPr wrap="square" rtlCol="0">
            <a:spAutoFit/>
          </a:bodyPr>
          <a:lstStyle/>
          <a:p>
            <a:pPr algn="ctr"/>
            <a:r>
              <a:rPr lang="en-US" sz="2200" dirty="0">
                <a:solidFill>
                  <a:srgbClr val="0000FF"/>
                </a:solidFill>
              </a:rPr>
              <a:t>Intermediate uveitis</a:t>
            </a:r>
          </a:p>
        </p:txBody>
      </p:sp>
      <p:cxnSp>
        <p:nvCxnSpPr>
          <p:cNvPr id="5" name="Straight Arrow Connector 4">
            <a:extLst>
              <a:ext uri="{FF2B5EF4-FFF2-40B4-BE49-F238E27FC236}">
                <a16:creationId xmlns:a16="http://schemas.microsoft.com/office/drawing/2014/main" id="{782D1693-EDAD-4B17-BCF9-BBD10AE49E99}"/>
              </a:ext>
            </a:extLst>
          </p:cNvPr>
          <p:cNvCxnSpPr>
            <a:cxnSpLocks/>
          </p:cNvCxnSpPr>
          <p:nvPr/>
        </p:nvCxnSpPr>
        <p:spPr>
          <a:xfrm flipH="1">
            <a:off x="2971800"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FB6A4EA-8358-4B65-9245-9BBDAF021715}"/>
              </a:ext>
            </a:extLst>
          </p:cNvPr>
          <p:cNvCxnSpPr>
            <a:cxnSpLocks/>
          </p:cNvCxnSpPr>
          <p:nvPr/>
        </p:nvCxnSpPr>
        <p:spPr>
          <a:xfrm>
            <a:off x="3407534"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A73D0346-1C23-42A7-B832-B8F46FC48429}"/>
              </a:ext>
            </a:extLst>
          </p:cNvPr>
          <p:cNvSpPr txBox="1"/>
          <p:nvPr/>
        </p:nvSpPr>
        <p:spPr>
          <a:xfrm>
            <a:off x="1375715" y="4579203"/>
            <a:ext cx="6392570" cy="1077218"/>
          </a:xfrm>
          <a:prstGeom prst="rect">
            <a:avLst/>
          </a:prstGeom>
          <a:noFill/>
        </p:spPr>
        <p:txBody>
          <a:bodyPr wrap="square" rtlCol="0">
            <a:spAutoFit/>
          </a:bodyPr>
          <a:lstStyle/>
          <a:p>
            <a:r>
              <a:rPr lang="en-US" sz="1600" dirty="0">
                <a:solidFill>
                  <a:schemeClr val="bg1">
                    <a:lumMod val="75000"/>
                  </a:schemeClr>
                </a:solidFill>
              </a:rPr>
              <a:t>As indicated previously, IU is divvied up into two categories. If the inflammation is associated with an identifiable condition, the uveitis is called </a:t>
            </a:r>
            <a:r>
              <a:rPr lang="en-US" sz="1600" b="1" dirty="0">
                <a:solidFill>
                  <a:schemeClr val="bg1">
                    <a:lumMod val="75000"/>
                  </a:schemeClr>
                </a:solidFill>
              </a:rPr>
              <a:t>IU</a:t>
            </a:r>
            <a:r>
              <a:rPr lang="en-US" sz="1600" dirty="0">
                <a:solidFill>
                  <a:schemeClr val="bg1">
                    <a:lumMod val="75000"/>
                  </a:schemeClr>
                </a:solidFill>
              </a:rPr>
              <a:t>. </a:t>
            </a:r>
            <a:r>
              <a:rPr lang="en-US" sz="1600" dirty="0">
                <a:solidFill>
                  <a:srgbClr val="0000FF"/>
                </a:solidFill>
              </a:rPr>
              <a:t>If it is idiopathic, </a:t>
            </a:r>
            <a:r>
              <a:rPr lang="en-US" sz="1600" dirty="0" err="1">
                <a:solidFill>
                  <a:srgbClr val="0000FF"/>
                </a:solidFill>
              </a:rPr>
              <a:t>ie</a:t>
            </a:r>
            <a:r>
              <a:rPr lang="en-US" sz="1600" dirty="0">
                <a:solidFill>
                  <a:srgbClr val="0000FF"/>
                </a:solidFill>
              </a:rPr>
              <a:t>, if no cause can be identified, it is called </a:t>
            </a:r>
            <a:r>
              <a:rPr lang="en-US" sz="1600" b="1" dirty="0">
                <a:solidFill>
                  <a:srgbClr val="0000FF"/>
                </a:solidFill>
              </a:rPr>
              <a:t>pars planitis</a:t>
            </a:r>
            <a:r>
              <a:rPr lang="en-US" sz="1600" dirty="0">
                <a:solidFill>
                  <a:srgbClr val="0000FF"/>
                </a:solidFill>
              </a:rPr>
              <a:t>.</a:t>
            </a:r>
          </a:p>
        </p:txBody>
      </p:sp>
      <p:sp>
        <p:nvSpPr>
          <p:cNvPr id="18" name="Rectangle 3">
            <a:extLst>
              <a:ext uri="{FF2B5EF4-FFF2-40B4-BE49-F238E27FC236}">
                <a16:creationId xmlns:a16="http://schemas.microsoft.com/office/drawing/2014/main" id="{E5CBD72A-1F2C-4317-B37F-F3D4A0AD3E4C}"/>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09413523-5B55-42DB-8B63-80FF21DAB090}"/>
              </a:ext>
            </a:extLst>
          </p:cNvPr>
          <p:cNvSpPr txBox="1"/>
          <p:nvPr/>
        </p:nvSpPr>
        <p:spPr>
          <a:xfrm>
            <a:off x="2491562" y="3913177"/>
            <a:ext cx="357790" cy="430887"/>
          </a:xfrm>
          <a:prstGeom prst="rect">
            <a:avLst/>
          </a:prstGeom>
          <a:noFill/>
        </p:spPr>
        <p:txBody>
          <a:bodyPr wrap="none" rtlCol="0">
            <a:spAutoFit/>
          </a:bodyPr>
          <a:lstStyle/>
          <a:p>
            <a:pPr algn="r"/>
            <a:r>
              <a:rPr lang="en-US" sz="2200" b="1" i="1" dirty="0">
                <a:solidFill>
                  <a:srgbClr val="0000FF"/>
                </a:solidFill>
              </a:rPr>
              <a:t>?</a:t>
            </a:r>
          </a:p>
        </p:txBody>
      </p:sp>
      <p:sp>
        <p:nvSpPr>
          <p:cNvPr id="2" name="Rectangle 1">
            <a:extLst>
              <a:ext uri="{FF2B5EF4-FFF2-40B4-BE49-F238E27FC236}">
                <a16:creationId xmlns:a16="http://schemas.microsoft.com/office/drawing/2014/main" id="{E07B4D10-2C26-4E8E-BC71-286AD10D8334}"/>
              </a:ext>
            </a:extLst>
          </p:cNvPr>
          <p:cNvSpPr/>
          <p:nvPr/>
        </p:nvSpPr>
        <p:spPr>
          <a:xfrm>
            <a:off x="1375715" y="5398414"/>
            <a:ext cx="1473637" cy="249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650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A042CF-8958-4CE9-8C44-5275AEE60E24}"/>
              </a:ext>
            </a:extLst>
          </p:cNvPr>
          <p:cNvSpPr txBox="1"/>
          <p:nvPr/>
        </p:nvSpPr>
        <p:spPr>
          <a:xfrm>
            <a:off x="3825938" y="3913177"/>
            <a:ext cx="2776590" cy="430887"/>
          </a:xfrm>
          <a:prstGeom prst="rect">
            <a:avLst/>
          </a:prstGeom>
          <a:noFill/>
        </p:spPr>
        <p:txBody>
          <a:bodyPr wrap="square" rtlCol="0">
            <a:spAutoFit/>
          </a:bodyPr>
          <a:lstStyle/>
          <a:p>
            <a:pPr algn="ctr"/>
            <a:r>
              <a:rPr lang="en-US" sz="2200" dirty="0">
                <a:solidFill>
                  <a:srgbClr val="0000FF"/>
                </a:solidFill>
              </a:rPr>
              <a:t>Intermediate uveitis</a:t>
            </a:r>
          </a:p>
        </p:txBody>
      </p:sp>
      <p:sp>
        <p:nvSpPr>
          <p:cNvPr id="20" name="TextBox 19">
            <a:extLst>
              <a:ext uri="{FF2B5EF4-FFF2-40B4-BE49-F238E27FC236}">
                <a16:creationId xmlns:a16="http://schemas.microsoft.com/office/drawing/2014/main" id="{533B9763-8346-4E6F-8584-5A2744504F1E}"/>
              </a:ext>
            </a:extLst>
          </p:cNvPr>
          <p:cNvSpPr txBox="1"/>
          <p:nvPr/>
        </p:nvSpPr>
        <p:spPr>
          <a:xfrm>
            <a:off x="1295400" y="3913177"/>
            <a:ext cx="1553952" cy="430887"/>
          </a:xfrm>
          <a:prstGeom prst="rect">
            <a:avLst/>
          </a:prstGeom>
          <a:noFill/>
        </p:spPr>
        <p:txBody>
          <a:bodyPr wrap="none" rtlCol="0">
            <a:spAutoFit/>
          </a:bodyPr>
          <a:lstStyle/>
          <a:p>
            <a:r>
              <a:rPr lang="en-US" sz="2200" dirty="0">
                <a:solidFill>
                  <a:srgbClr val="0000FF"/>
                </a:solidFill>
              </a:rPr>
              <a:t>Pars planitis</a:t>
            </a:r>
          </a:p>
        </p:txBody>
      </p:sp>
      <p:cxnSp>
        <p:nvCxnSpPr>
          <p:cNvPr id="5" name="Straight Arrow Connector 4">
            <a:extLst>
              <a:ext uri="{FF2B5EF4-FFF2-40B4-BE49-F238E27FC236}">
                <a16:creationId xmlns:a16="http://schemas.microsoft.com/office/drawing/2014/main" id="{782D1693-EDAD-4B17-BCF9-BBD10AE49E99}"/>
              </a:ext>
            </a:extLst>
          </p:cNvPr>
          <p:cNvCxnSpPr>
            <a:cxnSpLocks/>
          </p:cNvCxnSpPr>
          <p:nvPr/>
        </p:nvCxnSpPr>
        <p:spPr>
          <a:xfrm flipH="1">
            <a:off x="2971800"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FB6A4EA-8358-4B65-9245-9BBDAF021715}"/>
              </a:ext>
            </a:extLst>
          </p:cNvPr>
          <p:cNvCxnSpPr>
            <a:cxnSpLocks/>
          </p:cNvCxnSpPr>
          <p:nvPr/>
        </p:nvCxnSpPr>
        <p:spPr>
          <a:xfrm>
            <a:off x="3407534"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A73D0346-1C23-42A7-B832-B8F46FC48429}"/>
              </a:ext>
            </a:extLst>
          </p:cNvPr>
          <p:cNvSpPr txBox="1"/>
          <p:nvPr/>
        </p:nvSpPr>
        <p:spPr>
          <a:xfrm>
            <a:off x="1375715" y="4579203"/>
            <a:ext cx="6392570" cy="1077218"/>
          </a:xfrm>
          <a:prstGeom prst="rect">
            <a:avLst/>
          </a:prstGeom>
          <a:noFill/>
        </p:spPr>
        <p:txBody>
          <a:bodyPr wrap="square" rtlCol="0">
            <a:spAutoFit/>
          </a:bodyPr>
          <a:lstStyle/>
          <a:p>
            <a:r>
              <a:rPr lang="en-US" sz="1600" dirty="0">
                <a:solidFill>
                  <a:schemeClr val="bg1">
                    <a:lumMod val="75000"/>
                  </a:schemeClr>
                </a:solidFill>
              </a:rPr>
              <a:t>As indicated previously, IU is divvied up into two categories. If the inflammation is associated with an identifiable condition, the uveitis is called </a:t>
            </a:r>
            <a:r>
              <a:rPr lang="en-US" sz="1600" b="1" dirty="0">
                <a:solidFill>
                  <a:schemeClr val="bg1">
                    <a:lumMod val="75000"/>
                  </a:schemeClr>
                </a:solidFill>
              </a:rPr>
              <a:t>IU</a:t>
            </a:r>
            <a:r>
              <a:rPr lang="en-US" sz="1600" dirty="0">
                <a:solidFill>
                  <a:schemeClr val="bg1">
                    <a:lumMod val="75000"/>
                  </a:schemeClr>
                </a:solidFill>
              </a:rPr>
              <a:t>. </a:t>
            </a:r>
            <a:r>
              <a:rPr lang="en-US" sz="1600" dirty="0">
                <a:solidFill>
                  <a:srgbClr val="0000FF"/>
                </a:solidFill>
              </a:rPr>
              <a:t>If it is idiopathic, </a:t>
            </a:r>
            <a:r>
              <a:rPr lang="en-US" sz="1600" dirty="0" err="1">
                <a:solidFill>
                  <a:srgbClr val="0000FF"/>
                </a:solidFill>
              </a:rPr>
              <a:t>ie</a:t>
            </a:r>
            <a:r>
              <a:rPr lang="en-US" sz="1600" dirty="0">
                <a:solidFill>
                  <a:srgbClr val="0000FF"/>
                </a:solidFill>
              </a:rPr>
              <a:t>, if no cause can be identified, it is called </a:t>
            </a:r>
            <a:r>
              <a:rPr lang="en-US" sz="1600" b="1" dirty="0">
                <a:solidFill>
                  <a:srgbClr val="0000FF"/>
                </a:solidFill>
              </a:rPr>
              <a:t>pars planitis</a:t>
            </a:r>
            <a:r>
              <a:rPr lang="en-US" sz="1600" dirty="0">
                <a:solidFill>
                  <a:srgbClr val="0000FF"/>
                </a:solidFill>
              </a:rPr>
              <a:t>.</a:t>
            </a:r>
          </a:p>
        </p:txBody>
      </p:sp>
      <p:sp>
        <p:nvSpPr>
          <p:cNvPr id="18" name="Rectangle 3">
            <a:extLst>
              <a:ext uri="{FF2B5EF4-FFF2-40B4-BE49-F238E27FC236}">
                <a16:creationId xmlns:a16="http://schemas.microsoft.com/office/drawing/2014/main" id="{E5CBD72A-1F2C-4317-B37F-F3D4A0AD3E4C}"/>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5651575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A042CF-8958-4CE9-8C44-5275AEE60E24}"/>
              </a:ext>
            </a:extLst>
          </p:cNvPr>
          <p:cNvSpPr txBox="1"/>
          <p:nvPr/>
        </p:nvSpPr>
        <p:spPr>
          <a:xfrm>
            <a:off x="3825938" y="3913177"/>
            <a:ext cx="2776590" cy="430887"/>
          </a:xfrm>
          <a:prstGeom prst="rect">
            <a:avLst/>
          </a:prstGeom>
          <a:noFill/>
        </p:spPr>
        <p:txBody>
          <a:bodyPr wrap="square" rtlCol="0">
            <a:spAutoFit/>
          </a:bodyPr>
          <a:lstStyle/>
          <a:p>
            <a:pPr algn="ctr"/>
            <a:r>
              <a:rPr lang="en-US" sz="2200" dirty="0">
                <a:solidFill>
                  <a:srgbClr val="0000FF"/>
                </a:solidFill>
              </a:rPr>
              <a:t>Intermediate uveitis</a:t>
            </a:r>
          </a:p>
        </p:txBody>
      </p:sp>
      <p:sp>
        <p:nvSpPr>
          <p:cNvPr id="20" name="TextBox 19">
            <a:extLst>
              <a:ext uri="{FF2B5EF4-FFF2-40B4-BE49-F238E27FC236}">
                <a16:creationId xmlns:a16="http://schemas.microsoft.com/office/drawing/2014/main" id="{533B9763-8346-4E6F-8584-5A2744504F1E}"/>
              </a:ext>
            </a:extLst>
          </p:cNvPr>
          <p:cNvSpPr txBox="1"/>
          <p:nvPr/>
        </p:nvSpPr>
        <p:spPr>
          <a:xfrm>
            <a:off x="1295400" y="3913177"/>
            <a:ext cx="1553952" cy="430887"/>
          </a:xfrm>
          <a:prstGeom prst="rect">
            <a:avLst/>
          </a:prstGeom>
          <a:noFill/>
        </p:spPr>
        <p:txBody>
          <a:bodyPr wrap="none" rtlCol="0">
            <a:spAutoFit/>
          </a:bodyPr>
          <a:lstStyle/>
          <a:p>
            <a:r>
              <a:rPr lang="en-US" sz="2200" dirty="0">
                <a:solidFill>
                  <a:srgbClr val="0000FF"/>
                </a:solidFill>
              </a:rPr>
              <a:t>Pars planitis</a:t>
            </a:r>
          </a:p>
        </p:txBody>
      </p:sp>
      <p:cxnSp>
        <p:nvCxnSpPr>
          <p:cNvPr id="22" name="Straight Connector 21">
            <a:extLst>
              <a:ext uri="{FF2B5EF4-FFF2-40B4-BE49-F238E27FC236}">
                <a16:creationId xmlns:a16="http://schemas.microsoft.com/office/drawing/2014/main" id="{ECCFC570-6BF7-43E4-B8F4-D5D739565285}"/>
              </a:ext>
            </a:extLst>
          </p:cNvPr>
          <p:cNvCxnSpPr/>
          <p:nvPr/>
        </p:nvCxnSpPr>
        <p:spPr>
          <a:xfrm>
            <a:off x="5230928" y="4570507"/>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9E5E7D-EF79-438D-B09B-2241787C51BC}"/>
              </a:ext>
            </a:extLst>
          </p:cNvPr>
          <p:cNvCxnSpPr/>
          <p:nvPr/>
        </p:nvCxnSpPr>
        <p:spPr>
          <a:xfrm>
            <a:off x="5230928" y="548341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D356ABC-A4AD-44BE-A8F5-6F0743372A81}"/>
              </a:ext>
            </a:extLst>
          </p:cNvPr>
          <p:cNvCxnSpPr/>
          <p:nvPr/>
        </p:nvCxnSpPr>
        <p:spPr>
          <a:xfrm>
            <a:off x="5230928" y="517861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562E35A-FD67-41A7-A638-3AB8E18A3E5B}"/>
              </a:ext>
            </a:extLst>
          </p:cNvPr>
          <p:cNvCxnSpPr/>
          <p:nvPr/>
        </p:nvCxnSpPr>
        <p:spPr>
          <a:xfrm>
            <a:off x="5230928" y="487381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44B3EF-BAD3-4006-9D8B-4BE60D0B0E21}"/>
              </a:ext>
            </a:extLst>
          </p:cNvPr>
          <p:cNvCxnSpPr/>
          <p:nvPr/>
        </p:nvCxnSpPr>
        <p:spPr>
          <a:xfrm>
            <a:off x="5230928" y="579119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7E4251-67BA-4AE6-8BB7-FE938E5D49EC}"/>
              </a:ext>
            </a:extLst>
          </p:cNvPr>
          <p:cNvCxnSpPr/>
          <p:nvPr/>
        </p:nvCxnSpPr>
        <p:spPr>
          <a:xfrm flipV="1">
            <a:off x="5230928" y="4416622"/>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59983E-A21F-4716-A907-9D3FC667981F}"/>
              </a:ext>
            </a:extLst>
          </p:cNvPr>
          <p:cNvCxnSpPr/>
          <p:nvPr/>
        </p:nvCxnSpPr>
        <p:spPr>
          <a:xfrm>
            <a:off x="5230928" y="60900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9B9E4D1-B375-4B97-8E07-D11E1B6E9718}"/>
              </a:ext>
            </a:extLst>
          </p:cNvPr>
          <p:cNvSpPr txBox="1"/>
          <p:nvPr/>
        </p:nvSpPr>
        <p:spPr>
          <a:xfrm>
            <a:off x="2743200" y="5028238"/>
            <a:ext cx="1979321" cy="584775"/>
          </a:xfrm>
          <a:prstGeom prst="rect">
            <a:avLst/>
          </a:prstGeom>
          <a:noFill/>
        </p:spPr>
        <p:txBody>
          <a:bodyPr wrap="square" rtlCol="0">
            <a:spAutoFit/>
          </a:bodyPr>
          <a:lstStyle/>
          <a:p>
            <a:pPr algn="r"/>
            <a:r>
              <a:rPr lang="en-US" sz="1600" dirty="0">
                <a:solidFill>
                  <a:srgbClr val="0000FF"/>
                </a:solidFill>
              </a:rPr>
              <a:t>The entities most likely to produce IU</a:t>
            </a:r>
          </a:p>
        </p:txBody>
      </p:sp>
      <p:sp>
        <p:nvSpPr>
          <p:cNvPr id="33" name="Left Brace 32">
            <a:extLst>
              <a:ext uri="{FF2B5EF4-FFF2-40B4-BE49-F238E27FC236}">
                <a16:creationId xmlns:a16="http://schemas.microsoft.com/office/drawing/2014/main" id="{9F70C4A7-D10B-4C69-A2D4-A4B391AFD613}"/>
              </a:ext>
            </a:extLst>
          </p:cNvPr>
          <p:cNvSpPr/>
          <p:nvPr/>
        </p:nvSpPr>
        <p:spPr>
          <a:xfrm>
            <a:off x="4800600" y="4492823"/>
            <a:ext cx="306496" cy="167342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920DF482-7EBB-41BA-BBB3-4951E7C88655}"/>
              </a:ext>
            </a:extLst>
          </p:cNvPr>
          <p:cNvSpPr txBox="1"/>
          <p:nvPr/>
        </p:nvSpPr>
        <p:spPr>
          <a:xfrm>
            <a:off x="5369375" y="4416623"/>
            <a:ext cx="293670" cy="307777"/>
          </a:xfrm>
          <a:prstGeom prst="rect">
            <a:avLst/>
          </a:prstGeom>
          <a:noFill/>
        </p:spPr>
        <p:txBody>
          <a:bodyPr wrap="none" rtlCol="0">
            <a:spAutoFit/>
          </a:bodyPr>
          <a:lstStyle/>
          <a:p>
            <a:r>
              <a:rPr lang="en-US" sz="1400" b="1" i="1" dirty="0"/>
              <a:t>?</a:t>
            </a:r>
          </a:p>
        </p:txBody>
      </p:sp>
      <p:sp>
        <p:nvSpPr>
          <p:cNvPr id="35" name="TextBox 34">
            <a:extLst>
              <a:ext uri="{FF2B5EF4-FFF2-40B4-BE49-F238E27FC236}">
                <a16:creationId xmlns:a16="http://schemas.microsoft.com/office/drawing/2014/main" id="{FDB382F0-5DD0-49A9-9EB5-01DAB0349678}"/>
              </a:ext>
            </a:extLst>
          </p:cNvPr>
          <p:cNvSpPr txBox="1"/>
          <p:nvPr/>
        </p:nvSpPr>
        <p:spPr>
          <a:xfrm>
            <a:off x="5369377" y="4721423"/>
            <a:ext cx="293670" cy="307777"/>
          </a:xfrm>
          <a:prstGeom prst="rect">
            <a:avLst/>
          </a:prstGeom>
          <a:noFill/>
        </p:spPr>
        <p:txBody>
          <a:bodyPr wrap="none" rtlCol="0">
            <a:spAutoFit/>
          </a:bodyPr>
          <a:lstStyle/>
          <a:p>
            <a:r>
              <a:rPr lang="en-US" sz="1400" b="1" i="1" dirty="0"/>
              <a:t>?</a:t>
            </a:r>
          </a:p>
        </p:txBody>
      </p:sp>
      <p:sp>
        <p:nvSpPr>
          <p:cNvPr id="36" name="TextBox 35">
            <a:extLst>
              <a:ext uri="{FF2B5EF4-FFF2-40B4-BE49-F238E27FC236}">
                <a16:creationId xmlns:a16="http://schemas.microsoft.com/office/drawing/2014/main" id="{2480F41D-DFC8-419A-83E9-937F7984CB79}"/>
              </a:ext>
            </a:extLst>
          </p:cNvPr>
          <p:cNvSpPr txBox="1"/>
          <p:nvPr/>
        </p:nvSpPr>
        <p:spPr>
          <a:xfrm>
            <a:off x="5353712" y="5632846"/>
            <a:ext cx="293670" cy="307777"/>
          </a:xfrm>
          <a:prstGeom prst="rect">
            <a:avLst/>
          </a:prstGeom>
          <a:noFill/>
        </p:spPr>
        <p:txBody>
          <a:bodyPr wrap="none" rtlCol="0">
            <a:spAutoFit/>
          </a:bodyPr>
          <a:lstStyle/>
          <a:p>
            <a:r>
              <a:rPr lang="en-US" sz="1400" b="1" i="1" dirty="0"/>
              <a:t>?</a:t>
            </a:r>
          </a:p>
        </p:txBody>
      </p:sp>
      <p:sp>
        <p:nvSpPr>
          <p:cNvPr id="37" name="TextBox 36">
            <a:extLst>
              <a:ext uri="{FF2B5EF4-FFF2-40B4-BE49-F238E27FC236}">
                <a16:creationId xmlns:a16="http://schemas.microsoft.com/office/drawing/2014/main" id="{09AB232E-FE21-4B73-9BD3-4A523AE37976}"/>
              </a:ext>
            </a:extLst>
          </p:cNvPr>
          <p:cNvSpPr txBox="1"/>
          <p:nvPr/>
        </p:nvSpPr>
        <p:spPr>
          <a:xfrm>
            <a:off x="5356064" y="5334000"/>
            <a:ext cx="293670" cy="307777"/>
          </a:xfrm>
          <a:prstGeom prst="rect">
            <a:avLst/>
          </a:prstGeom>
          <a:noFill/>
        </p:spPr>
        <p:txBody>
          <a:bodyPr wrap="none" rtlCol="0">
            <a:spAutoFit/>
          </a:bodyPr>
          <a:lstStyle/>
          <a:p>
            <a:r>
              <a:rPr lang="en-US" sz="1400" b="1" i="1" dirty="0"/>
              <a:t>?</a:t>
            </a:r>
          </a:p>
        </p:txBody>
      </p:sp>
      <p:sp>
        <p:nvSpPr>
          <p:cNvPr id="38" name="TextBox 37">
            <a:extLst>
              <a:ext uri="{FF2B5EF4-FFF2-40B4-BE49-F238E27FC236}">
                <a16:creationId xmlns:a16="http://schemas.microsoft.com/office/drawing/2014/main" id="{77139AED-BD90-4328-9417-EADDF9DCDD6F}"/>
              </a:ext>
            </a:extLst>
          </p:cNvPr>
          <p:cNvSpPr txBox="1"/>
          <p:nvPr/>
        </p:nvSpPr>
        <p:spPr>
          <a:xfrm>
            <a:off x="5356060" y="5940623"/>
            <a:ext cx="293670" cy="307777"/>
          </a:xfrm>
          <a:prstGeom prst="rect">
            <a:avLst/>
          </a:prstGeom>
          <a:noFill/>
        </p:spPr>
        <p:txBody>
          <a:bodyPr wrap="none" rtlCol="0">
            <a:spAutoFit/>
          </a:bodyPr>
          <a:lstStyle/>
          <a:p>
            <a:r>
              <a:rPr lang="en-US" sz="1400" b="1" i="1" dirty="0"/>
              <a:t>?</a:t>
            </a:r>
          </a:p>
        </p:txBody>
      </p:sp>
      <p:sp>
        <p:nvSpPr>
          <p:cNvPr id="39" name="TextBox 38">
            <a:extLst>
              <a:ext uri="{FF2B5EF4-FFF2-40B4-BE49-F238E27FC236}">
                <a16:creationId xmlns:a16="http://schemas.microsoft.com/office/drawing/2014/main" id="{98C781FE-4B01-41AE-934A-E4772AB87957}"/>
              </a:ext>
            </a:extLst>
          </p:cNvPr>
          <p:cNvSpPr txBox="1"/>
          <p:nvPr/>
        </p:nvSpPr>
        <p:spPr>
          <a:xfrm>
            <a:off x="5369377" y="5015948"/>
            <a:ext cx="293670" cy="307777"/>
          </a:xfrm>
          <a:prstGeom prst="rect">
            <a:avLst/>
          </a:prstGeom>
          <a:noFill/>
        </p:spPr>
        <p:txBody>
          <a:bodyPr wrap="none" rtlCol="0">
            <a:spAutoFit/>
          </a:bodyPr>
          <a:lstStyle/>
          <a:p>
            <a:r>
              <a:rPr lang="en-US" sz="1400" b="1" i="1" dirty="0"/>
              <a:t>?</a:t>
            </a:r>
          </a:p>
        </p:txBody>
      </p:sp>
      <p:cxnSp>
        <p:nvCxnSpPr>
          <p:cNvPr id="5" name="Straight Arrow Connector 4">
            <a:extLst>
              <a:ext uri="{FF2B5EF4-FFF2-40B4-BE49-F238E27FC236}">
                <a16:creationId xmlns:a16="http://schemas.microsoft.com/office/drawing/2014/main" id="{782D1693-EDAD-4B17-BCF9-BBD10AE49E99}"/>
              </a:ext>
            </a:extLst>
          </p:cNvPr>
          <p:cNvCxnSpPr>
            <a:cxnSpLocks/>
          </p:cNvCxnSpPr>
          <p:nvPr/>
        </p:nvCxnSpPr>
        <p:spPr>
          <a:xfrm flipH="1">
            <a:off x="2971800"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FB6A4EA-8358-4B65-9245-9BBDAF021715}"/>
              </a:ext>
            </a:extLst>
          </p:cNvPr>
          <p:cNvCxnSpPr>
            <a:cxnSpLocks/>
          </p:cNvCxnSpPr>
          <p:nvPr/>
        </p:nvCxnSpPr>
        <p:spPr>
          <a:xfrm>
            <a:off x="3407534"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Rectangle 3">
            <a:extLst>
              <a:ext uri="{FF2B5EF4-FFF2-40B4-BE49-F238E27FC236}">
                <a16:creationId xmlns:a16="http://schemas.microsoft.com/office/drawing/2014/main" id="{30F646FA-CB4D-4A22-A65C-518B346DCAD1}"/>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0290919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A042CF-8958-4CE9-8C44-5275AEE60E24}"/>
              </a:ext>
            </a:extLst>
          </p:cNvPr>
          <p:cNvSpPr txBox="1"/>
          <p:nvPr/>
        </p:nvSpPr>
        <p:spPr>
          <a:xfrm>
            <a:off x="3825938" y="3913177"/>
            <a:ext cx="2776590" cy="430887"/>
          </a:xfrm>
          <a:prstGeom prst="rect">
            <a:avLst/>
          </a:prstGeom>
          <a:noFill/>
        </p:spPr>
        <p:txBody>
          <a:bodyPr wrap="square" rtlCol="0">
            <a:spAutoFit/>
          </a:bodyPr>
          <a:lstStyle/>
          <a:p>
            <a:pPr algn="ctr"/>
            <a:r>
              <a:rPr lang="en-US" sz="2200" dirty="0">
                <a:solidFill>
                  <a:srgbClr val="0000FF"/>
                </a:solidFill>
              </a:rPr>
              <a:t>Intermediate uveitis</a:t>
            </a:r>
          </a:p>
        </p:txBody>
      </p:sp>
      <p:sp>
        <p:nvSpPr>
          <p:cNvPr id="20" name="TextBox 19">
            <a:extLst>
              <a:ext uri="{FF2B5EF4-FFF2-40B4-BE49-F238E27FC236}">
                <a16:creationId xmlns:a16="http://schemas.microsoft.com/office/drawing/2014/main" id="{533B9763-8346-4E6F-8584-5A2744504F1E}"/>
              </a:ext>
            </a:extLst>
          </p:cNvPr>
          <p:cNvSpPr txBox="1"/>
          <p:nvPr/>
        </p:nvSpPr>
        <p:spPr>
          <a:xfrm>
            <a:off x="1295400" y="3913177"/>
            <a:ext cx="1553952" cy="430887"/>
          </a:xfrm>
          <a:prstGeom prst="rect">
            <a:avLst/>
          </a:prstGeom>
          <a:noFill/>
        </p:spPr>
        <p:txBody>
          <a:bodyPr wrap="none" rtlCol="0">
            <a:spAutoFit/>
          </a:bodyPr>
          <a:lstStyle/>
          <a:p>
            <a:r>
              <a:rPr lang="en-US" sz="2200" dirty="0">
                <a:solidFill>
                  <a:srgbClr val="0000FF"/>
                </a:solidFill>
              </a:rPr>
              <a:t>Pars planitis</a:t>
            </a:r>
          </a:p>
        </p:txBody>
      </p:sp>
      <p:cxnSp>
        <p:nvCxnSpPr>
          <p:cNvPr id="22" name="Straight Connector 21">
            <a:extLst>
              <a:ext uri="{FF2B5EF4-FFF2-40B4-BE49-F238E27FC236}">
                <a16:creationId xmlns:a16="http://schemas.microsoft.com/office/drawing/2014/main" id="{ECCFC570-6BF7-43E4-B8F4-D5D739565285}"/>
              </a:ext>
            </a:extLst>
          </p:cNvPr>
          <p:cNvCxnSpPr/>
          <p:nvPr/>
        </p:nvCxnSpPr>
        <p:spPr>
          <a:xfrm>
            <a:off x="5230928" y="4570507"/>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9E5E7D-EF79-438D-B09B-2241787C51BC}"/>
              </a:ext>
            </a:extLst>
          </p:cNvPr>
          <p:cNvCxnSpPr/>
          <p:nvPr/>
        </p:nvCxnSpPr>
        <p:spPr>
          <a:xfrm>
            <a:off x="5230928" y="548341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D356ABC-A4AD-44BE-A8F5-6F0743372A81}"/>
              </a:ext>
            </a:extLst>
          </p:cNvPr>
          <p:cNvCxnSpPr/>
          <p:nvPr/>
        </p:nvCxnSpPr>
        <p:spPr>
          <a:xfrm>
            <a:off x="5230928" y="517861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562E35A-FD67-41A7-A638-3AB8E18A3E5B}"/>
              </a:ext>
            </a:extLst>
          </p:cNvPr>
          <p:cNvCxnSpPr/>
          <p:nvPr/>
        </p:nvCxnSpPr>
        <p:spPr>
          <a:xfrm>
            <a:off x="5230928" y="487381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44B3EF-BAD3-4006-9D8B-4BE60D0B0E21}"/>
              </a:ext>
            </a:extLst>
          </p:cNvPr>
          <p:cNvCxnSpPr/>
          <p:nvPr/>
        </p:nvCxnSpPr>
        <p:spPr>
          <a:xfrm>
            <a:off x="5230928" y="579119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7E4251-67BA-4AE6-8BB7-FE938E5D49EC}"/>
              </a:ext>
            </a:extLst>
          </p:cNvPr>
          <p:cNvCxnSpPr/>
          <p:nvPr/>
        </p:nvCxnSpPr>
        <p:spPr>
          <a:xfrm flipV="1">
            <a:off x="5230928" y="4416622"/>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59983E-A21F-4716-A907-9D3FC667981F}"/>
              </a:ext>
            </a:extLst>
          </p:cNvPr>
          <p:cNvCxnSpPr/>
          <p:nvPr/>
        </p:nvCxnSpPr>
        <p:spPr>
          <a:xfrm>
            <a:off x="5230928" y="60900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9B9E4D1-B375-4B97-8E07-D11E1B6E9718}"/>
              </a:ext>
            </a:extLst>
          </p:cNvPr>
          <p:cNvSpPr txBox="1"/>
          <p:nvPr/>
        </p:nvSpPr>
        <p:spPr>
          <a:xfrm>
            <a:off x="2743200" y="5028238"/>
            <a:ext cx="1979321" cy="584775"/>
          </a:xfrm>
          <a:prstGeom prst="rect">
            <a:avLst/>
          </a:prstGeom>
          <a:noFill/>
        </p:spPr>
        <p:txBody>
          <a:bodyPr wrap="square" rtlCol="0">
            <a:spAutoFit/>
          </a:bodyPr>
          <a:lstStyle/>
          <a:p>
            <a:pPr algn="r"/>
            <a:r>
              <a:rPr lang="en-US" sz="1600" dirty="0">
                <a:solidFill>
                  <a:srgbClr val="0000FF"/>
                </a:solidFill>
              </a:rPr>
              <a:t>The entities most likely to produce IU</a:t>
            </a:r>
          </a:p>
        </p:txBody>
      </p:sp>
      <p:sp>
        <p:nvSpPr>
          <p:cNvPr id="33" name="Left Brace 32">
            <a:extLst>
              <a:ext uri="{FF2B5EF4-FFF2-40B4-BE49-F238E27FC236}">
                <a16:creationId xmlns:a16="http://schemas.microsoft.com/office/drawing/2014/main" id="{9F70C4A7-D10B-4C69-A2D4-A4B391AFD613}"/>
              </a:ext>
            </a:extLst>
          </p:cNvPr>
          <p:cNvSpPr/>
          <p:nvPr/>
        </p:nvSpPr>
        <p:spPr>
          <a:xfrm>
            <a:off x="4800600" y="4492823"/>
            <a:ext cx="306496" cy="167342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920DF482-7EBB-41BA-BBB3-4951E7C88655}"/>
              </a:ext>
            </a:extLst>
          </p:cNvPr>
          <p:cNvSpPr txBox="1"/>
          <p:nvPr/>
        </p:nvSpPr>
        <p:spPr>
          <a:xfrm>
            <a:off x="5369375" y="4416623"/>
            <a:ext cx="420308" cy="307777"/>
          </a:xfrm>
          <a:prstGeom prst="rect">
            <a:avLst/>
          </a:prstGeom>
          <a:noFill/>
        </p:spPr>
        <p:txBody>
          <a:bodyPr wrap="none" rtlCol="0">
            <a:spAutoFit/>
          </a:bodyPr>
          <a:lstStyle/>
          <a:p>
            <a:r>
              <a:rPr lang="en-US" sz="1400" dirty="0"/>
              <a:t>MS</a:t>
            </a:r>
          </a:p>
        </p:txBody>
      </p:sp>
      <p:sp>
        <p:nvSpPr>
          <p:cNvPr id="35" name="TextBox 34">
            <a:extLst>
              <a:ext uri="{FF2B5EF4-FFF2-40B4-BE49-F238E27FC236}">
                <a16:creationId xmlns:a16="http://schemas.microsoft.com/office/drawing/2014/main" id="{FDB382F0-5DD0-49A9-9EB5-01DAB0349678}"/>
              </a:ext>
            </a:extLst>
          </p:cNvPr>
          <p:cNvSpPr txBox="1"/>
          <p:nvPr/>
        </p:nvSpPr>
        <p:spPr>
          <a:xfrm>
            <a:off x="5369377" y="4721423"/>
            <a:ext cx="567271" cy="307777"/>
          </a:xfrm>
          <a:prstGeom prst="rect">
            <a:avLst/>
          </a:prstGeom>
          <a:noFill/>
        </p:spPr>
        <p:txBody>
          <a:bodyPr wrap="none" rtlCol="0">
            <a:spAutoFit/>
          </a:bodyPr>
          <a:lstStyle/>
          <a:p>
            <a:r>
              <a:rPr lang="en-US" sz="1400" dirty="0"/>
              <a:t>Lyme</a:t>
            </a:r>
          </a:p>
        </p:txBody>
      </p:sp>
      <p:sp>
        <p:nvSpPr>
          <p:cNvPr id="36" name="TextBox 35">
            <a:extLst>
              <a:ext uri="{FF2B5EF4-FFF2-40B4-BE49-F238E27FC236}">
                <a16:creationId xmlns:a16="http://schemas.microsoft.com/office/drawing/2014/main" id="{2480F41D-DFC8-419A-83E9-937F7984CB79}"/>
              </a:ext>
            </a:extLst>
          </p:cNvPr>
          <p:cNvSpPr txBox="1"/>
          <p:nvPr/>
        </p:nvSpPr>
        <p:spPr>
          <a:xfrm>
            <a:off x="5353712" y="5632846"/>
            <a:ext cx="730713" cy="307777"/>
          </a:xfrm>
          <a:prstGeom prst="rect">
            <a:avLst/>
          </a:prstGeom>
          <a:noFill/>
        </p:spPr>
        <p:txBody>
          <a:bodyPr wrap="none" rtlCol="0">
            <a:spAutoFit/>
          </a:bodyPr>
          <a:lstStyle/>
          <a:p>
            <a:r>
              <a:rPr lang="en-US" sz="1400" dirty="0"/>
              <a:t>Syphilis</a:t>
            </a:r>
          </a:p>
        </p:txBody>
      </p:sp>
      <p:sp>
        <p:nvSpPr>
          <p:cNvPr id="37" name="TextBox 36">
            <a:extLst>
              <a:ext uri="{FF2B5EF4-FFF2-40B4-BE49-F238E27FC236}">
                <a16:creationId xmlns:a16="http://schemas.microsoft.com/office/drawing/2014/main" id="{09AB232E-FE21-4B73-9BD3-4A523AE37976}"/>
              </a:ext>
            </a:extLst>
          </p:cNvPr>
          <p:cNvSpPr txBox="1"/>
          <p:nvPr/>
        </p:nvSpPr>
        <p:spPr>
          <a:xfrm>
            <a:off x="5356064" y="5334000"/>
            <a:ext cx="717569" cy="307777"/>
          </a:xfrm>
          <a:prstGeom prst="rect">
            <a:avLst/>
          </a:prstGeom>
          <a:noFill/>
        </p:spPr>
        <p:txBody>
          <a:bodyPr wrap="none" rtlCol="0">
            <a:spAutoFit/>
          </a:bodyPr>
          <a:lstStyle/>
          <a:p>
            <a:r>
              <a:rPr lang="en-US" sz="1400" dirty="0" err="1"/>
              <a:t>Sarcoid</a:t>
            </a:r>
            <a:endParaRPr lang="en-US" sz="1400" dirty="0"/>
          </a:p>
        </p:txBody>
      </p:sp>
      <p:sp>
        <p:nvSpPr>
          <p:cNvPr id="38" name="TextBox 37">
            <a:extLst>
              <a:ext uri="{FF2B5EF4-FFF2-40B4-BE49-F238E27FC236}">
                <a16:creationId xmlns:a16="http://schemas.microsoft.com/office/drawing/2014/main" id="{77139AED-BD90-4328-9417-EADDF9DCDD6F}"/>
              </a:ext>
            </a:extLst>
          </p:cNvPr>
          <p:cNvSpPr txBox="1"/>
          <p:nvPr/>
        </p:nvSpPr>
        <p:spPr>
          <a:xfrm>
            <a:off x="5356060" y="5940623"/>
            <a:ext cx="370614" cy="307777"/>
          </a:xfrm>
          <a:prstGeom prst="rect">
            <a:avLst/>
          </a:prstGeom>
          <a:noFill/>
        </p:spPr>
        <p:txBody>
          <a:bodyPr wrap="none" rtlCol="0">
            <a:spAutoFit/>
          </a:bodyPr>
          <a:lstStyle/>
          <a:p>
            <a:r>
              <a:rPr lang="en-US" sz="1400" dirty="0"/>
              <a:t>TB</a:t>
            </a:r>
          </a:p>
        </p:txBody>
      </p:sp>
      <p:sp>
        <p:nvSpPr>
          <p:cNvPr id="39" name="TextBox 38">
            <a:extLst>
              <a:ext uri="{FF2B5EF4-FFF2-40B4-BE49-F238E27FC236}">
                <a16:creationId xmlns:a16="http://schemas.microsoft.com/office/drawing/2014/main" id="{98C781FE-4B01-41AE-934A-E4772AB87957}"/>
              </a:ext>
            </a:extLst>
          </p:cNvPr>
          <p:cNvSpPr txBox="1"/>
          <p:nvPr/>
        </p:nvSpPr>
        <p:spPr>
          <a:xfrm>
            <a:off x="5369377" y="5015948"/>
            <a:ext cx="1050159" cy="307777"/>
          </a:xfrm>
          <a:prstGeom prst="rect">
            <a:avLst/>
          </a:prstGeom>
          <a:noFill/>
        </p:spPr>
        <p:txBody>
          <a:bodyPr wrap="none" rtlCol="0">
            <a:spAutoFit/>
          </a:bodyPr>
          <a:lstStyle/>
          <a:p>
            <a:r>
              <a:rPr lang="en-US" sz="1400" dirty="0" err="1"/>
              <a:t>Toxocariasis</a:t>
            </a:r>
            <a:endParaRPr lang="en-US" sz="1400" b="1" i="1" dirty="0"/>
          </a:p>
        </p:txBody>
      </p:sp>
      <p:cxnSp>
        <p:nvCxnSpPr>
          <p:cNvPr id="5" name="Straight Arrow Connector 4">
            <a:extLst>
              <a:ext uri="{FF2B5EF4-FFF2-40B4-BE49-F238E27FC236}">
                <a16:creationId xmlns:a16="http://schemas.microsoft.com/office/drawing/2014/main" id="{782D1693-EDAD-4B17-BCF9-BBD10AE49E99}"/>
              </a:ext>
            </a:extLst>
          </p:cNvPr>
          <p:cNvCxnSpPr>
            <a:cxnSpLocks/>
          </p:cNvCxnSpPr>
          <p:nvPr/>
        </p:nvCxnSpPr>
        <p:spPr>
          <a:xfrm flipH="1">
            <a:off x="2971800"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FB6A4EA-8358-4B65-9245-9BBDAF021715}"/>
              </a:ext>
            </a:extLst>
          </p:cNvPr>
          <p:cNvCxnSpPr>
            <a:cxnSpLocks/>
          </p:cNvCxnSpPr>
          <p:nvPr/>
        </p:nvCxnSpPr>
        <p:spPr>
          <a:xfrm>
            <a:off x="3407534"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Rectangle 3">
            <a:extLst>
              <a:ext uri="{FF2B5EF4-FFF2-40B4-BE49-F238E27FC236}">
                <a16:creationId xmlns:a16="http://schemas.microsoft.com/office/drawing/2014/main" id="{30F646FA-CB4D-4A22-A65C-518B346DCAD1}"/>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8060480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544012"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10" y="2302105"/>
            <a:ext cx="1504899"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21" name="Straight Arrow Connector 20"/>
          <p:cNvCxnSpPr/>
          <p:nvPr/>
        </p:nvCxnSpPr>
        <p:spPr>
          <a:xfrm>
            <a:off x="1636693"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29750"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673856"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3" name="Straight Arrow Connector 12">
            <a:extLst>
              <a:ext uri="{FF2B5EF4-FFF2-40B4-BE49-F238E27FC236}">
                <a16:creationId xmlns:a16="http://schemas.microsoft.com/office/drawing/2014/main" id="{AC87E98A-7FF5-414E-A854-2DE38FE6E11B}"/>
              </a:ext>
            </a:extLst>
          </p:cNvPr>
          <p:cNvCxnSpPr/>
          <p:nvPr/>
        </p:nvCxnSpPr>
        <p:spPr>
          <a:xfrm flipH="1">
            <a:off x="1210616"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96D8F6-78F3-4654-9F4C-E7CCE7FF5CC5}"/>
              </a:ext>
            </a:extLst>
          </p:cNvPr>
          <p:cNvCxnSpPr/>
          <p:nvPr/>
        </p:nvCxnSpPr>
        <p:spPr>
          <a:xfrm>
            <a:off x="1618368" y="795893"/>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77B52F-6FC7-40D6-9E23-FAB2AD9269B6}"/>
              </a:ext>
            </a:extLst>
          </p:cNvPr>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A042CF-8958-4CE9-8C44-5275AEE60E24}"/>
              </a:ext>
            </a:extLst>
          </p:cNvPr>
          <p:cNvSpPr txBox="1"/>
          <p:nvPr/>
        </p:nvSpPr>
        <p:spPr>
          <a:xfrm>
            <a:off x="3825938" y="3913177"/>
            <a:ext cx="2776590" cy="430887"/>
          </a:xfrm>
          <a:prstGeom prst="rect">
            <a:avLst/>
          </a:prstGeom>
          <a:noFill/>
        </p:spPr>
        <p:txBody>
          <a:bodyPr wrap="square" rtlCol="0">
            <a:spAutoFit/>
          </a:bodyPr>
          <a:lstStyle/>
          <a:p>
            <a:pPr algn="ctr"/>
            <a:r>
              <a:rPr lang="en-US" sz="2200" dirty="0">
                <a:solidFill>
                  <a:srgbClr val="0000FF"/>
                </a:solidFill>
              </a:rPr>
              <a:t>Intermediate uveitis</a:t>
            </a:r>
          </a:p>
        </p:txBody>
      </p:sp>
      <p:sp>
        <p:nvSpPr>
          <p:cNvPr id="20" name="TextBox 19">
            <a:extLst>
              <a:ext uri="{FF2B5EF4-FFF2-40B4-BE49-F238E27FC236}">
                <a16:creationId xmlns:a16="http://schemas.microsoft.com/office/drawing/2014/main" id="{533B9763-8346-4E6F-8584-5A2744504F1E}"/>
              </a:ext>
            </a:extLst>
          </p:cNvPr>
          <p:cNvSpPr txBox="1"/>
          <p:nvPr/>
        </p:nvSpPr>
        <p:spPr>
          <a:xfrm>
            <a:off x="1295400" y="3913177"/>
            <a:ext cx="1553952" cy="430887"/>
          </a:xfrm>
          <a:prstGeom prst="rect">
            <a:avLst/>
          </a:prstGeom>
          <a:noFill/>
        </p:spPr>
        <p:txBody>
          <a:bodyPr wrap="none" rtlCol="0">
            <a:spAutoFit/>
          </a:bodyPr>
          <a:lstStyle/>
          <a:p>
            <a:r>
              <a:rPr lang="en-US" sz="2200" dirty="0">
                <a:solidFill>
                  <a:srgbClr val="0000FF"/>
                </a:solidFill>
              </a:rPr>
              <a:t>Pars planitis</a:t>
            </a:r>
          </a:p>
        </p:txBody>
      </p:sp>
      <p:cxnSp>
        <p:nvCxnSpPr>
          <p:cNvPr id="22" name="Straight Connector 21">
            <a:extLst>
              <a:ext uri="{FF2B5EF4-FFF2-40B4-BE49-F238E27FC236}">
                <a16:creationId xmlns:a16="http://schemas.microsoft.com/office/drawing/2014/main" id="{ECCFC570-6BF7-43E4-B8F4-D5D739565285}"/>
              </a:ext>
            </a:extLst>
          </p:cNvPr>
          <p:cNvCxnSpPr/>
          <p:nvPr/>
        </p:nvCxnSpPr>
        <p:spPr>
          <a:xfrm>
            <a:off x="5230928" y="4570507"/>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9E5E7D-EF79-438D-B09B-2241787C51BC}"/>
              </a:ext>
            </a:extLst>
          </p:cNvPr>
          <p:cNvCxnSpPr/>
          <p:nvPr/>
        </p:nvCxnSpPr>
        <p:spPr>
          <a:xfrm>
            <a:off x="5230928" y="548341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D356ABC-A4AD-44BE-A8F5-6F0743372A81}"/>
              </a:ext>
            </a:extLst>
          </p:cNvPr>
          <p:cNvCxnSpPr/>
          <p:nvPr/>
        </p:nvCxnSpPr>
        <p:spPr>
          <a:xfrm>
            <a:off x="5230928" y="51786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562E35A-FD67-41A7-A638-3AB8E18A3E5B}"/>
              </a:ext>
            </a:extLst>
          </p:cNvPr>
          <p:cNvCxnSpPr/>
          <p:nvPr/>
        </p:nvCxnSpPr>
        <p:spPr>
          <a:xfrm>
            <a:off x="5230928" y="48738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44B3EF-BAD3-4006-9D8B-4BE60D0B0E21}"/>
              </a:ext>
            </a:extLst>
          </p:cNvPr>
          <p:cNvCxnSpPr/>
          <p:nvPr/>
        </p:nvCxnSpPr>
        <p:spPr>
          <a:xfrm>
            <a:off x="5230928" y="579119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7E4251-67BA-4AE6-8BB7-FE938E5D49EC}"/>
              </a:ext>
            </a:extLst>
          </p:cNvPr>
          <p:cNvCxnSpPr/>
          <p:nvPr/>
        </p:nvCxnSpPr>
        <p:spPr>
          <a:xfrm flipV="1">
            <a:off x="5230928" y="4416622"/>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59983E-A21F-4716-A907-9D3FC667981F}"/>
              </a:ext>
            </a:extLst>
          </p:cNvPr>
          <p:cNvCxnSpPr/>
          <p:nvPr/>
        </p:nvCxnSpPr>
        <p:spPr>
          <a:xfrm>
            <a:off x="5230928" y="60900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0DF482-7EBB-41BA-BBB3-4951E7C88655}"/>
              </a:ext>
            </a:extLst>
          </p:cNvPr>
          <p:cNvSpPr txBox="1"/>
          <p:nvPr/>
        </p:nvSpPr>
        <p:spPr>
          <a:xfrm>
            <a:off x="5369375" y="4416623"/>
            <a:ext cx="453970" cy="307777"/>
          </a:xfrm>
          <a:prstGeom prst="rect">
            <a:avLst/>
          </a:prstGeom>
          <a:noFill/>
        </p:spPr>
        <p:txBody>
          <a:bodyPr wrap="none" rtlCol="0">
            <a:spAutoFit/>
          </a:bodyPr>
          <a:lstStyle/>
          <a:p>
            <a:r>
              <a:rPr lang="en-US" sz="1400" dirty="0">
                <a:solidFill>
                  <a:schemeClr val="bg1">
                    <a:lumMod val="75000"/>
                  </a:schemeClr>
                </a:solidFill>
              </a:rPr>
              <a:t>MS</a:t>
            </a:r>
          </a:p>
        </p:txBody>
      </p:sp>
      <p:sp>
        <p:nvSpPr>
          <p:cNvPr id="35" name="TextBox 34">
            <a:extLst>
              <a:ext uri="{FF2B5EF4-FFF2-40B4-BE49-F238E27FC236}">
                <a16:creationId xmlns:a16="http://schemas.microsoft.com/office/drawing/2014/main" id="{FDB382F0-5DD0-49A9-9EB5-01DAB0349678}"/>
              </a:ext>
            </a:extLst>
          </p:cNvPr>
          <p:cNvSpPr txBox="1"/>
          <p:nvPr/>
        </p:nvSpPr>
        <p:spPr>
          <a:xfrm>
            <a:off x="5369377" y="4721423"/>
            <a:ext cx="615618" cy="307777"/>
          </a:xfrm>
          <a:prstGeom prst="rect">
            <a:avLst/>
          </a:prstGeom>
          <a:noFill/>
        </p:spPr>
        <p:txBody>
          <a:bodyPr wrap="none" rtlCol="0">
            <a:spAutoFit/>
          </a:bodyPr>
          <a:lstStyle/>
          <a:p>
            <a:r>
              <a:rPr lang="en-US" sz="1400" dirty="0">
                <a:solidFill>
                  <a:schemeClr val="bg1">
                    <a:lumMod val="75000"/>
                  </a:schemeClr>
                </a:solidFill>
              </a:rPr>
              <a:t>Lyme</a:t>
            </a:r>
          </a:p>
        </p:txBody>
      </p:sp>
      <p:sp>
        <p:nvSpPr>
          <p:cNvPr id="36" name="TextBox 35">
            <a:extLst>
              <a:ext uri="{FF2B5EF4-FFF2-40B4-BE49-F238E27FC236}">
                <a16:creationId xmlns:a16="http://schemas.microsoft.com/office/drawing/2014/main" id="{2480F41D-DFC8-419A-83E9-937F7984CB79}"/>
              </a:ext>
            </a:extLst>
          </p:cNvPr>
          <p:cNvSpPr txBox="1"/>
          <p:nvPr/>
        </p:nvSpPr>
        <p:spPr>
          <a:xfrm>
            <a:off x="5353712" y="5632846"/>
            <a:ext cx="870751" cy="307777"/>
          </a:xfrm>
          <a:prstGeom prst="rect">
            <a:avLst/>
          </a:prstGeom>
          <a:noFill/>
        </p:spPr>
        <p:txBody>
          <a:bodyPr wrap="none" rtlCol="0">
            <a:spAutoFit/>
          </a:bodyPr>
          <a:lstStyle/>
          <a:p>
            <a:r>
              <a:rPr lang="en-US" sz="1400" b="1" dirty="0"/>
              <a:t>Syphilis</a:t>
            </a:r>
          </a:p>
        </p:txBody>
      </p:sp>
      <p:sp>
        <p:nvSpPr>
          <p:cNvPr id="37" name="TextBox 36">
            <a:extLst>
              <a:ext uri="{FF2B5EF4-FFF2-40B4-BE49-F238E27FC236}">
                <a16:creationId xmlns:a16="http://schemas.microsoft.com/office/drawing/2014/main" id="{09AB232E-FE21-4B73-9BD3-4A523AE37976}"/>
              </a:ext>
            </a:extLst>
          </p:cNvPr>
          <p:cNvSpPr txBox="1"/>
          <p:nvPr/>
        </p:nvSpPr>
        <p:spPr>
          <a:xfrm>
            <a:off x="5356064" y="5334000"/>
            <a:ext cx="841897" cy="307777"/>
          </a:xfrm>
          <a:prstGeom prst="rect">
            <a:avLst/>
          </a:prstGeom>
          <a:noFill/>
        </p:spPr>
        <p:txBody>
          <a:bodyPr wrap="none" rtlCol="0">
            <a:spAutoFit/>
          </a:bodyPr>
          <a:lstStyle/>
          <a:p>
            <a:r>
              <a:rPr lang="en-US" sz="1400" b="1" dirty="0" err="1"/>
              <a:t>Sarcoid</a:t>
            </a:r>
            <a:endParaRPr lang="en-US" sz="1400" b="1" dirty="0"/>
          </a:p>
        </p:txBody>
      </p:sp>
      <p:sp>
        <p:nvSpPr>
          <p:cNvPr id="38" name="TextBox 37">
            <a:extLst>
              <a:ext uri="{FF2B5EF4-FFF2-40B4-BE49-F238E27FC236}">
                <a16:creationId xmlns:a16="http://schemas.microsoft.com/office/drawing/2014/main" id="{77139AED-BD90-4328-9417-EADDF9DCDD6F}"/>
              </a:ext>
            </a:extLst>
          </p:cNvPr>
          <p:cNvSpPr txBox="1"/>
          <p:nvPr/>
        </p:nvSpPr>
        <p:spPr>
          <a:xfrm>
            <a:off x="5356060" y="5940623"/>
            <a:ext cx="423514" cy="307777"/>
          </a:xfrm>
          <a:prstGeom prst="rect">
            <a:avLst/>
          </a:prstGeom>
          <a:noFill/>
        </p:spPr>
        <p:txBody>
          <a:bodyPr wrap="none" rtlCol="0">
            <a:spAutoFit/>
          </a:bodyPr>
          <a:lstStyle/>
          <a:p>
            <a:r>
              <a:rPr lang="en-US" sz="1400" b="1" dirty="0"/>
              <a:t>TB</a:t>
            </a:r>
          </a:p>
        </p:txBody>
      </p:sp>
      <p:sp>
        <p:nvSpPr>
          <p:cNvPr id="39" name="TextBox 38">
            <a:extLst>
              <a:ext uri="{FF2B5EF4-FFF2-40B4-BE49-F238E27FC236}">
                <a16:creationId xmlns:a16="http://schemas.microsoft.com/office/drawing/2014/main" id="{98C781FE-4B01-41AE-934A-E4772AB87957}"/>
              </a:ext>
            </a:extLst>
          </p:cNvPr>
          <p:cNvSpPr txBox="1"/>
          <p:nvPr/>
        </p:nvSpPr>
        <p:spPr>
          <a:xfrm>
            <a:off x="5369377" y="5015948"/>
            <a:ext cx="1169872" cy="307777"/>
          </a:xfrm>
          <a:prstGeom prst="rect">
            <a:avLst/>
          </a:prstGeom>
          <a:noFill/>
        </p:spPr>
        <p:txBody>
          <a:bodyPr wrap="none" rtlCol="0">
            <a:spAutoFit/>
          </a:bodyPr>
          <a:lstStyle/>
          <a:p>
            <a:r>
              <a:rPr lang="en-US" sz="1400" dirty="0" err="1">
                <a:solidFill>
                  <a:schemeClr val="bg1">
                    <a:lumMod val="75000"/>
                  </a:schemeClr>
                </a:solidFill>
              </a:rPr>
              <a:t>Toxocariasis</a:t>
            </a:r>
            <a:endParaRPr lang="en-US" sz="1400" b="1" i="1" dirty="0">
              <a:solidFill>
                <a:schemeClr val="bg1">
                  <a:lumMod val="75000"/>
                </a:schemeClr>
              </a:solidFill>
            </a:endParaRPr>
          </a:p>
        </p:txBody>
      </p:sp>
      <p:cxnSp>
        <p:nvCxnSpPr>
          <p:cNvPr id="5" name="Straight Arrow Connector 4">
            <a:extLst>
              <a:ext uri="{FF2B5EF4-FFF2-40B4-BE49-F238E27FC236}">
                <a16:creationId xmlns:a16="http://schemas.microsoft.com/office/drawing/2014/main" id="{782D1693-EDAD-4B17-BCF9-BBD10AE49E99}"/>
              </a:ext>
            </a:extLst>
          </p:cNvPr>
          <p:cNvCxnSpPr>
            <a:cxnSpLocks/>
          </p:cNvCxnSpPr>
          <p:nvPr/>
        </p:nvCxnSpPr>
        <p:spPr>
          <a:xfrm flipH="1">
            <a:off x="2971800"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FB6A4EA-8358-4B65-9245-9BBDAF021715}"/>
              </a:ext>
            </a:extLst>
          </p:cNvPr>
          <p:cNvCxnSpPr>
            <a:cxnSpLocks/>
          </p:cNvCxnSpPr>
          <p:nvPr/>
        </p:nvCxnSpPr>
        <p:spPr>
          <a:xfrm>
            <a:off x="3407534" y="3345301"/>
            <a:ext cx="435734" cy="631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111CC387-E831-46D8-9D52-050E9FB59087}"/>
              </a:ext>
            </a:extLst>
          </p:cNvPr>
          <p:cNvSpPr/>
          <p:nvPr/>
        </p:nvSpPr>
        <p:spPr>
          <a:xfrm>
            <a:off x="5141738" y="5242393"/>
            <a:ext cx="1169872" cy="10490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616531-A2E1-443A-8291-AF9602CC8D13}"/>
              </a:ext>
            </a:extLst>
          </p:cNvPr>
          <p:cNvSpPr txBox="1"/>
          <p:nvPr/>
        </p:nvSpPr>
        <p:spPr>
          <a:xfrm>
            <a:off x="6311610" y="5512064"/>
            <a:ext cx="2603790" cy="523220"/>
          </a:xfrm>
          <a:prstGeom prst="rect">
            <a:avLst/>
          </a:prstGeom>
          <a:noFill/>
        </p:spPr>
        <p:txBody>
          <a:bodyPr wrap="square" rtlCol="0">
            <a:spAutoFit/>
          </a:bodyPr>
          <a:lstStyle/>
          <a:p>
            <a:r>
              <a:rPr lang="en-US" sz="1400" i="1" dirty="0"/>
              <a:t>Note the appearance of these three on the IU DDx as well</a:t>
            </a:r>
          </a:p>
        </p:txBody>
      </p:sp>
      <p:sp>
        <p:nvSpPr>
          <p:cNvPr id="32" name="Rectangle 3">
            <a:extLst>
              <a:ext uri="{FF2B5EF4-FFF2-40B4-BE49-F238E27FC236}">
                <a16:creationId xmlns:a16="http://schemas.microsoft.com/office/drawing/2014/main" id="{AC979A05-FEF1-4B44-9639-1E8B6CB5E362}"/>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1685461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762021" cy="523220"/>
          </a:xfrm>
          <a:prstGeom prst="rect">
            <a:avLst/>
          </a:prstGeom>
          <a:noFill/>
          <a:ln>
            <a:noFill/>
          </a:ln>
        </p:spPr>
        <p:txBody>
          <a:bodyPr wrap="none" rtlCol="0">
            <a:spAutoFit/>
          </a:bodyPr>
          <a:lstStyle/>
          <a:p>
            <a:r>
              <a:rPr lang="en-US" sz="2800" b="1" dirty="0">
                <a:solidFill>
                  <a:srgbClr val="0000FF"/>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14" name="Straight Arrow Connector 113"/>
          <p:cNvCxnSpPr/>
          <p:nvPr/>
        </p:nvCxnSpPr>
        <p:spPr>
          <a:xfrm>
            <a:off x="1636691" y="787758"/>
            <a:ext cx="3234617" cy="1581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3">
            <a:extLst>
              <a:ext uri="{FF2B5EF4-FFF2-40B4-BE49-F238E27FC236}">
                <a16:creationId xmlns:a16="http://schemas.microsoft.com/office/drawing/2014/main" id="{66A9BB09-3430-4A93-A683-EBC0126871D3}"/>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4" name="TextBox 13">
            <a:extLst>
              <a:ext uri="{FF2B5EF4-FFF2-40B4-BE49-F238E27FC236}">
                <a16:creationId xmlns:a16="http://schemas.microsoft.com/office/drawing/2014/main" id="{A248B19D-763C-4E54-A3A2-65C7780EB1A6}"/>
              </a:ext>
            </a:extLst>
          </p:cNvPr>
          <p:cNvSpPr txBox="1"/>
          <p:nvPr/>
        </p:nvSpPr>
        <p:spPr>
          <a:xfrm>
            <a:off x="2755249" y="3493909"/>
            <a:ext cx="6083951" cy="461665"/>
          </a:xfrm>
          <a:prstGeom prst="rect">
            <a:avLst/>
          </a:prstGeom>
          <a:noFill/>
          <a:ln>
            <a:noFill/>
          </a:ln>
        </p:spPr>
        <p:txBody>
          <a:bodyPr wrap="square" rtlCol="0">
            <a:spAutoFit/>
          </a:bodyPr>
          <a:lstStyle/>
          <a:p>
            <a:r>
              <a:rPr lang="en-US" sz="2400" i="1" dirty="0">
                <a:effectLst>
                  <a:outerShdw blurRad="38100" dist="38100" dir="2700000" algn="tl">
                    <a:srgbClr val="000000">
                      <a:alpha val="43137"/>
                    </a:srgbClr>
                  </a:outerShdw>
                </a:effectLst>
              </a:rPr>
              <a:t>Let’s take a closer look at </a:t>
            </a:r>
            <a:r>
              <a:rPr lang="en-US" sz="2400" b="1" dirty="0">
                <a:effectLst>
                  <a:outerShdw blurRad="38100" dist="38100" dir="2700000" algn="tl">
                    <a:srgbClr val="000000">
                      <a:alpha val="43137"/>
                    </a:srgbClr>
                  </a:outerShdw>
                </a:effectLst>
              </a:rPr>
              <a:t>posterior uveitis</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38213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139</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t>Exclusively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rgbClr val="0000FF"/>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3" name="TextBox 2">
            <a:extLst>
              <a:ext uri="{FF2B5EF4-FFF2-40B4-BE49-F238E27FC236}">
                <a16:creationId xmlns:a16="http://schemas.microsoft.com/office/drawing/2014/main" id="{A10A820F-5AEE-4BE2-81B1-20D13C1062C6}"/>
              </a:ext>
            </a:extLst>
          </p:cNvPr>
          <p:cNvSpPr txBox="1"/>
          <p:nvPr/>
        </p:nvSpPr>
        <p:spPr>
          <a:xfrm>
            <a:off x="751020" y="4526340"/>
            <a:ext cx="7641960" cy="338554"/>
          </a:xfrm>
          <a:prstGeom prst="rect">
            <a:avLst/>
          </a:prstGeom>
          <a:noFill/>
        </p:spPr>
        <p:txBody>
          <a:bodyPr wrap="square" rtlCol="0">
            <a:spAutoFit/>
          </a:bodyPr>
          <a:lstStyle/>
          <a:p>
            <a:r>
              <a:rPr lang="en-US" sz="1600" dirty="0"/>
              <a:t>As noted previously, here are the ways </a:t>
            </a:r>
            <a:r>
              <a:rPr lang="en-US" sz="1600" b="1" dirty="0"/>
              <a:t>posterior uveitis </a:t>
            </a:r>
            <a:r>
              <a:rPr lang="en-US" sz="1600" dirty="0"/>
              <a:t>can manifest.</a:t>
            </a:r>
          </a:p>
        </p:txBody>
      </p:sp>
    </p:spTree>
    <p:extLst>
      <p:ext uri="{BB962C8B-B14F-4D97-AF65-F5344CB8AC3E}">
        <p14:creationId xmlns:p14="http://schemas.microsoft.com/office/powerpoint/2010/main" val="269933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914400"/>
            <a:ext cx="7162800" cy="2062103"/>
          </a:xfrm>
          <a:prstGeom prst="rect">
            <a:avLst/>
          </a:prstGeom>
          <a:noFill/>
        </p:spPr>
        <p:txBody>
          <a:bodyPr wrap="square" rtlCol="0">
            <a:spAutoFit/>
          </a:bodyPr>
          <a:lstStyle/>
          <a:p>
            <a:r>
              <a:rPr lang="en-US" sz="1600" u="sng" dirty="0">
                <a:solidFill>
                  <a:srgbClr val="0000FF"/>
                </a:solidFill>
              </a:rPr>
              <a:t>Technically speaking</a:t>
            </a:r>
            <a:r>
              <a:rPr lang="en-US" sz="1600" dirty="0">
                <a:solidFill>
                  <a:schemeClr val="bg1">
                    <a:lumMod val="75000"/>
                  </a:schemeClr>
                </a:solidFill>
              </a:rPr>
              <a:t>,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p>
          <a:p>
            <a:r>
              <a:rPr lang="en-US" sz="1600" dirty="0">
                <a:solidFill>
                  <a:srgbClr val="0000FF"/>
                </a:solidFill>
              </a:rPr>
              <a:t>I say ‘technically speaking’ because in clinical practice, </a:t>
            </a:r>
            <a:r>
              <a:rPr lang="en-US" sz="1600" i="1" dirty="0">
                <a:solidFill>
                  <a:srgbClr val="0000FF"/>
                </a:solidFill>
              </a:rPr>
              <a:t>uveitis</a:t>
            </a:r>
            <a:r>
              <a:rPr lang="en-US" sz="1600" dirty="0">
                <a:solidFill>
                  <a:srgbClr val="0000FF"/>
                </a:solidFill>
              </a:rPr>
              <a:t> refers to inflammatory processes involving most </a:t>
            </a:r>
            <a:r>
              <a:rPr lang="en-US" sz="1600" b="1" dirty="0">
                <a:solidFill>
                  <a:srgbClr val="0000FF"/>
                </a:solidFill>
              </a:rPr>
              <a:t>non</a:t>
            </a:r>
            <a:r>
              <a:rPr lang="en-US" sz="1600" dirty="0">
                <a:solidFill>
                  <a:srgbClr val="0000FF"/>
                </a:solidFill>
              </a:rPr>
              <a:t>-uveal segments of the eye as well, including (but not limited to) the retina, optic nerve, sclera, etc.</a:t>
            </a:r>
          </a:p>
        </p:txBody>
      </p:sp>
      <p:sp>
        <p:nvSpPr>
          <p:cNvPr id="2" name="Slide Number Placeholder 1"/>
          <p:cNvSpPr>
            <a:spLocks noGrp="1"/>
          </p:cNvSpPr>
          <p:nvPr>
            <p:ph type="sldNum" sz="quarter" idx="12"/>
          </p:nvPr>
        </p:nvSpPr>
        <p:spPr/>
        <p:txBody>
          <a:bodyPr/>
          <a:lstStyle/>
          <a:p>
            <a:fld id="{6978B3D9-A15A-4A94-95D0-7F010661B2C9}" type="slidenum">
              <a:rPr lang="en-US" smtClean="0"/>
              <a:t>14</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Arrow: Curved Left 2">
            <a:extLst>
              <a:ext uri="{FF2B5EF4-FFF2-40B4-BE49-F238E27FC236}">
                <a16:creationId xmlns:a16="http://schemas.microsoft.com/office/drawing/2014/main" id="{B61C41C8-63E5-4E52-BAC3-9C44631399A1}"/>
              </a:ext>
            </a:extLst>
          </p:cNvPr>
          <p:cNvSpPr/>
          <p:nvPr/>
        </p:nvSpPr>
        <p:spPr>
          <a:xfrm rot="10800000">
            <a:off x="266700" y="1143000"/>
            <a:ext cx="381000" cy="121920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012560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140</a:t>
            </a:fld>
            <a:endParaRPr lang="en-US"/>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a:t>
            </a:r>
            <a:r>
              <a:rPr lang="en-US" sz="1600" dirty="0"/>
              <a:t>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rgbClr val="0000FF"/>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21" name="Arc 20">
            <a:extLst>
              <a:ext uri="{FF2B5EF4-FFF2-40B4-BE49-F238E27FC236}">
                <a16:creationId xmlns:a16="http://schemas.microsoft.com/office/drawing/2014/main" id="{62AA0C56-44EA-4CA0-AF12-43E8472F356C}"/>
              </a:ext>
            </a:extLst>
          </p:cNvPr>
          <p:cNvSpPr/>
          <p:nvPr/>
        </p:nvSpPr>
        <p:spPr>
          <a:xfrm>
            <a:off x="569844" y="1296574"/>
            <a:ext cx="7765774" cy="4113626"/>
          </a:xfrm>
          <a:prstGeom prst="arc">
            <a:avLst>
              <a:gd name="adj1" fmla="val 16411754"/>
              <a:gd name="adj2" fmla="val 343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A9D9402-23C0-4D3B-9F5D-D4B5A3165D33}"/>
              </a:ext>
            </a:extLst>
          </p:cNvPr>
          <p:cNvSpPr txBox="1"/>
          <p:nvPr/>
        </p:nvSpPr>
        <p:spPr>
          <a:xfrm>
            <a:off x="7667411" y="2855771"/>
            <a:ext cx="1180131" cy="292388"/>
          </a:xfrm>
          <a:prstGeom prst="rect">
            <a:avLst/>
          </a:prstGeom>
          <a:solidFill>
            <a:schemeClr val="bg1"/>
          </a:solidFill>
        </p:spPr>
        <p:txBody>
          <a:bodyPr wrap="none" rtlCol="0">
            <a:spAutoFit/>
          </a:bodyPr>
          <a:lstStyle/>
          <a:p>
            <a:r>
              <a:rPr lang="en-US" sz="1300" dirty="0">
                <a:latin typeface="Segoe Script" panose="030B0504020000000003" pitchFamily="66" charset="0"/>
              </a:rPr>
              <a:t>It is called:</a:t>
            </a:r>
          </a:p>
        </p:txBody>
      </p:sp>
      <p:sp>
        <p:nvSpPr>
          <p:cNvPr id="23" name="TextBox 22">
            <a:extLst>
              <a:ext uri="{FF2B5EF4-FFF2-40B4-BE49-F238E27FC236}">
                <a16:creationId xmlns:a16="http://schemas.microsoft.com/office/drawing/2014/main" id="{C0D36BEE-5862-4B14-9256-65AE6B3E537F}"/>
              </a:ext>
            </a:extLst>
          </p:cNvPr>
          <p:cNvSpPr txBox="1"/>
          <p:nvPr/>
        </p:nvSpPr>
        <p:spPr>
          <a:xfrm>
            <a:off x="7380083" y="3412063"/>
            <a:ext cx="1741182" cy="327013"/>
          </a:xfrm>
          <a:prstGeom prst="rect">
            <a:avLst/>
          </a:prstGeom>
          <a:noFill/>
        </p:spPr>
        <p:txBody>
          <a:bodyPr wrap="none" rtlCol="0">
            <a:spAutoFit/>
          </a:bodyPr>
          <a:lstStyle/>
          <a:p>
            <a:pPr algn="ctr">
              <a:lnSpc>
                <a:spcPts val="1800"/>
              </a:lnSpc>
            </a:pPr>
            <a:r>
              <a:rPr lang="en-US" sz="1600" dirty="0" err="1">
                <a:solidFill>
                  <a:srgbClr val="0000FF"/>
                </a:solidFill>
                <a:latin typeface="Segoe Script" panose="030B0504020000000003" pitchFamily="66" charset="0"/>
              </a:rPr>
              <a:t>Neuroretinitis</a:t>
            </a:r>
            <a:endParaRPr lang="en-US" sz="1600" dirty="0">
              <a:solidFill>
                <a:srgbClr val="0000FF"/>
              </a:solidFill>
              <a:latin typeface="Segoe Script" panose="030B0504020000000003" pitchFamily="66" charset="0"/>
            </a:endParaRPr>
          </a:p>
        </p:txBody>
      </p:sp>
      <p:sp>
        <p:nvSpPr>
          <p:cNvPr id="24" name="TextBox 23">
            <a:extLst>
              <a:ext uri="{FF2B5EF4-FFF2-40B4-BE49-F238E27FC236}">
                <a16:creationId xmlns:a16="http://schemas.microsoft.com/office/drawing/2014/main" id="{4D253869-0151-4DD8-99B4-9D36ECBEFD41}"/>
              </a:ext>
            </a:extLst>
          </p:cNvPr>
          <p:cNvSpPr txBox="1"/>
          <p:nvPr/>
        </p:nvSpPr>
        <p:spPr>
          <a:xfrm>
            <a:off x="7108009" y="2136675"/>
            <a:ext cx="1143262" cy="323165"/>
          </a:xfrm>
          <a:prstGeom prst="rect">
            <a:avLst/>
          </a:prstGeom>
          <a:solidFill>
            <a:schemeClr val="bg1"/>
          </a:solidFill>
        </p:spPr>
        <p:txBody>
          <a:bodyPr wrap="none" rtlCol="0">
            <a:spAutoFit/>
          </a:bodyPr>
          <a:lstStyle/>
          <a:p>
            <a:r>
              <a:rPr lang="en-US" sz="1500" dirty="0">
                <a:solidFill>
                  <a:srgbClr val="0000FF"/>
                </a:solidFill>
                <a:latin typeface="Segoe Script" panose="030B0504020000000003" pitchFamily="66" charset="0"/>
              </a:rPr>
              <a:t>and ONH</a:t>
            </a:r>
          </a:p>
        </p:txBody>
      </p:sp>
      <p:cxnSp>
        <p:nvCxnSpPr>
          <p:cNvPr id="26" name="Straight Connector 25">
            <a:extLst>
              <a:ext uri="{FF2B5EF4-FFF2-40B4-BE49-F238E27FC236}">
                <a16:creationId xmlns:a16="http://schemas.microsoft.com/office/drawing/2014/main" id="{ED7ABC7D-DBE2-485B-85EC-B2628671A200}"/>
              </a:ext>
            </a:extLst>
          </p:cNvPr>
          <p:cNvCxnSpPr/>
          <p:nvPr/>
        </p:nvCxnSpPr>
        <p:spPr>
          <a:xfrm>
            <a:off x="5962742" y="2044147"/>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8221276-E1E3-4950-8DD5-54E81BAA340A}"/>
              </a:ext>
            </a:extLst>
          </p:cNvPr>
          <p:cNvSpPr txBox="1"/>
          <p:nvPr/>
        </p:nvSpPr>
        <p:spPr>
          <a:xfrm>
            <a:off x="751020" y="4526340"/>
            <a:ext cx="7641960" cy="830997"/>
          </a:xfrm>
          <a:prstGeom prst="rect">
            <a:avLst/>
          </a:prstGeom>
          <a:noFill/>
        </p:spPr>
        <p:txBody>
          <a:bodyPr wrap="square" rtlCol="0">
            <a:spAutoFit/>
          </a:bodyPr>
          <a:lstStyle/>
          <a:p>
            <a:r>
              <a:rPr lang="en-US" sz="1600" dirty="0"/>
              <a:t>As noted previously, here are the ways </a:t>
            </a:r>
            <a:r>
              <a:rPr lang="en-US" sz="1600" b="1" dirty="0"/>
              <a:t>posterior uveitis </a:t>
            </a:r>
            <a:r>
              <a:rPr lang="en-US" sz="1600" dirty="0"/>
              <a:t>can manifest. </a:t>
            </a:r>
            <a:r>
              <a:rPr lang="en-US" sz="1600" dirty="0">
                <a:solidFill>
                  <a:srgbClr val="0000FF"/>
                </a:solidFill>
              </a:rPr>
              <a:t>Also noted previously was the condition </a:t>
            </a:r>
            <a:r>
              <a:rPr lang="en-US" sz="1600" i="1" dirty="0">
                <a:solidFill>
                  <a:srgbClr val="0000FF"/>
                </a:solidFill>
              </a:rPr>
              <a:t>neuroretinitis—</a:t>
            </a:r>
            <a:r>
              <a:rPr lang="en-US" sz="1600" dirty="0">
                <a:solidFill>
                  <a:srgbClr val="0000FF"/>
                </a:solidFill>
              </a:rPr>
              <a:t>inflammation involving both the retina and optic nerve.</a:t>
            </a:r>
          </a:p>
        </p:txBody>
      </p:sp>
      <p:sp>
        <p:nvSpPr>
          <p:cNvPr id="29" name="Rectangle 3">
            <a:extLst>
              <a:ext uri="{FF2B5EF4-FFF2-40B4-BE49-F238E27FC236}">
                <a16:creationId xmlns:a16="http://schemas.microsoft.com/office/drawing/2014/main" id="{6582996A-3440-473F-B0A1-7B9C7147D716}"/>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2955013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141</a:t>
            </a:fld>
            <a:endParaRPr lang="en-US"/>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a:t>
            </a:r>
            <a:r>
              <a:rPr lang="en-US" sz="1600" dirty="0"/>
              <a:t>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rgbClr val="0000FF"/>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21" name="Arc 20">
            <a:extLst>
              <a:ext uri="{FF2B5EF4-FFF2-40B4-BE49-F238E27FC236}">
                <a16:creationId xmlns:a16="http://schemas.microsoft.com/office/drawing/2014/main" id="{62AA0C56-44EA-4CA0-AF12-43E8472F356C}"/>
              </a:ext>
            </a:extLst>
          </p:cNvPr>
          <p:cNvSpPr/>
          <p:nvPr/>
        </p:nvSpPr>
        <p:spPr>
          <a:xfrm>
            <a:off x="569844" y="1296574"/>
            <a:ext cx="7765774" cy="4113626"/>
          </a:xfrm>
          <a:prstGeom prst="arc">
            <a:avLst>
              <a:gd name="adj1" fmla="val 16411754"/>
              <a:gd name="adj2" fmla="val 343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A9D9402-23C0-4D3B-9F5D-D4B5A3165D33}"/>
              </a:ext>
            </a:extLst>
          </p:cNvPr>
          <p:cNvSpPr txBox="1"/>
          <p:nvPr/>
        </p:nvSpPr>
        <p:spPr>
          <a:xfrm>
            <a:off x="7667411" y="2855771"/>
            <a:ext cx="1180131" cy="292388"/>
          </a:xfrm>
          <a:prstGeom prst="rect">
            <a:avLst/>
          </a:prstGeom>
          <a:solidFill>
            <a:schemeClr val="bg1"/>
          </a:solidFill>
        </p:spPr>
        <p:txBody>
          <a:bodyPr wrap="none" rtlCol="0">
            <a:spAutoFit/>
          </a:bodyPr>
          <a:lstStyle/>
          <a:p>
            <a:r>
              <a:rPr lang="en-US" sz="1300" dirty="0">
                <a:latin typeface="Segoe Script" panose="030B0504020000000003" pitchFamily="66" charset="0"/>
              </a:rPr>
              <a:t>It is called:</a:t>
            </a:r>
          </a:p>
        </p:txBody>
      </p:sp>
      <p:sp>
        <p:nvSpPr>
          <p:cNvPr id="23" name="TextBox 22">
            <a:extLst>
              <a:ext uri="{FF2B5EF4-FFF2-40B4-BE49-F238E27FC236}">
                <a16:creationId xmlns:a16="http://schemas.microsoft.com/office/drawing/2014/main" id="{C0D36BEE-5862-4B14-9256-65AE6B3E537F}"/>
              </a:ext>
            </a:extLst>
          </p:cNvPr>
          <p:cNvSpPr txBox="1"/>
          <p:nvPr/>
        </p:nvSpPr>
        <p:spPr>
          <a:xfrm>
            <a:off x="7380083" y="3412063"/>
            <a:ext cx="1741182" cy="327013"/>
          </a:xfrm>
          <a:prstGeom prst="rect">
            <a:avLst/>
          </a:prstGeom>
          <a:noFill/>
        </p:spPr>
        <p:txBody>
          <a:bodyPr wrap="none" rtlCol="0">
            <a:spAutoFit/>
          </a:bodyPr>
          <a:lstStyle/>
          <a:p>
            <a:pPr algn="ctr">
              <a:lnSpc>
                <a:spcPts val="1800"/>
              </a:lnSpc>
            </a:pPr>
            <a:r>
              <a:rPr lang="en-US" sz="1600" dirty="0" err="1">
                <a:solidFill>
                  <a:srgbClr val="0000FF"/>
                </a:solidFill>
                <a:latin typeface="Segoe Script" panose="030B0504020000000003" pitchFamily="66" charset="0"/>
              </a:rPr>
              <a:t>Neuroretinitis</a:t>
            </a:r>
            <a:endParaRPr lang="en-US" sz="1600" dirty="0">
              <a:solidFill>
                <a:srgbClr val="0000FF"/>
              </a:solidFill>
              <a:latin typeface="Segoe Script" panose="030B0504020000000003" pitchFamily="66" charset="0"/>
            </a:endParaRPr>
          </a:p>
        </p:txBody>
      </p:sp>
      <p:sp>
        <p:nvSpPr>
          <p:cNvPr id="24" name="TextBox 23">
            <a:extLst>
              <a:ext uri="{FF2B5EF4-FFF2-40B4-BE49-F238E27FC236}">
                <a16:creationId xmlns:a16="http://schemas.microsoft.com/office/drawing/2014/main" id="{4D253869-0151-4DD8-99B4-9D36ECBEFD41}"/>
              </a:ext>
            </a:extLst>
          </p:cNvPr>
          <p:cNvSpPr txBox="1"/>
          <p:nvPr/>
        </p:nvSpPr>
        <p:spPr>
          <a:xfrm>
            <a:off x="7108009" y="2136675"/>
            <a:ext cx="1143262" cy="323165"/>
          </a:xfrm>
          <a:prstGeom prst="rect">
            <a:avLst/>
          </a:prstGeom>
          <a:solidFill>
            <a:schemeClr val="bg1"/>
          </a:solidFill>
        </p:spPr>
        <p:txBody>
          <a:bodyPr wrap="none" rtlCol="0">
            <a:spAutoFit/>
          </a:bodyPr>
          <a:lstStyle/>
          <a:p>
            <a:r>
              <a:rPr lang="en-US" sz="1500" dirty="0">
                <a:solidFill>
                  <a:srgbClr val="0000FF"/>
                </a:solidFill>
                <a:latin typeface="Segoe Script" panose="030B0504020000000003" pitchFamily="66" charset="0"/>
              </a:rPr>
              <a:t>and ONH</a:t>
            </a:r>
          </a:p>
        </p:txBody>
      </p:sp>
      <p:cxnSp>
        <p:nvCxnSpPr>
          <p:cNvPr id="26" name="Straight Connector 25">
            <a:extLst>
              <a:ext uri="{FF2B5EF4-FFF2-40B4-BE49-F238E27FC236}">
                <a16:creationId xmlns:a16="http://schemas.microsoft.com/office/drawing/2014/main" id="{ED7ABC7D-DBE2-485B-85EC-B2628671A200}"/>
              </a:ext>
            </a:extLst>
          </p:cNvPr>
          <p:cNvCxnSpPr/>
          <p:nvPr/>
        </p:nvCxnSpPr>
        <p:spPr>
          <a:xfrm>
            <a:off x="5962742" y="2044147"/>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8221276-E1E3-4950-8DD5-54E81BAA340A}"/>
              </a:ext>
            </a:extLst>
          </p:cNvPr>
          <p:cNvSpPr txBox="1"/>
          <p:nvPr/>
        </p:nvSpPr>
        <p:spPr>
          <a:xfrm>
            <a:off x="751020" y="4526340"/>
            <a:ext cx="7641960" cy="1569660"/>
          </a:xfrm>
          <a:prstGeom prst="rect">
            <a:avLst/>
          </a:prstGeom>
          <a:noFill/>
        </p:spPr>
        <p:txBody>
          <a:bodyPr wrap="square" rtlCol="0">
            <a:spAutoFit/>
          </a:bodyPr>
          <a:lstStyle/>
          <a:p>
            <a:r>
              <a:rPr lang="en-US" sz="1600" dirty="0"/>
              <a:t>As noted previously, here are the ways </a:t>
            </a:r>
            <a:r>
              <a:rPr lang="en-US" sz="1600" b="1" dirty="0"/>
              <a:t>posterior uveitis </a:t>
            </a:r>
            <a:r>
              <a:rPr lang="en-US" sz="1600" dirty="0"/>
              <a:t>can manifest. </a:t>
            </a:r>
            <a:r>
              <a:rPr lang="en-US" sz="1600" dirty="0">
                <a:solidFill>
                  <a:srgbClr val="0000FF"/>
                </a:solidFill>
              </a:rPr>
              <a:t>Also noted previously was the condition </a:t>
            </a:r>
            <a:r>
              <a:rPr lang="en-US" sz="1600" i="1" dirty="0">
                <a:solidFill>
                  <a:srgbClr val="0000FF"/>
                </a:solidFill>
              </a:rPr>
              <a:t>neuroretinitis—</a:t>
            </a:r>
            <a:r>
              <a:rPr lang="en-US" sz="1600" dirty="0">
                <a:solidFill>
                  <a:srgbClr val="0000FF"/>
                </a:solidFill>
              </a:rPr>
              <a:t>inflammation involving both the retina and optic nerve.</a:t>
            </a:r>
          </a:p>
          <a:p>
            <a:endParaRPr lang="en-US" sz="1600" dirty="0"/>
          </a:p>
          <a:p>
            <a:r>
              <a:rPr lang="en-US" sz="1600" dirty="0"/>
              <a:t>While 80% of anterior uveitis cases are noninfectious in origin, </a:t>
            </a:r>
            <a:r>
              <a:rPr lang="en-US" sz="1600" i="1" dirty="0">
                <a:solidFill>
                  <a:srgbClr val="0000FF"/>
                </a:solidFill>
              </a:rPr>
              <a:t>the opposite is true for posterior uveitis</a:t>
            </a:r>
            <a:r>
              <a:rPr lang="en-US" sz="1600" dirty="0">
                <a:solidFill>
                  <a:srgbClr val="0000FF"/>
                </a:solidFill>
              </a:rPr>
              <a:t>: most cases are infectious—weirdly, also about 80%.</a:t>
            </a:r>
          </a:p>
        </p:txBody>
      </p:sp>
      <p:sp>
        <p:nvSpPr>
          <p:cNvPr id="29" name="Rectangle 3">
            <a:extLst>
              <a:ext uri="{FF2B5EF4-FFF2-40B4-BE49-F238E27FC236}">
                <a16:creationId xmlns:a16="http://schemas.microsoft.com/office/drawing/2014/main" id="{1ABD7B34-2F74-451E-AB25-A3313AF2B5CD}"/>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38413323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142</a:t>
            </a:fld>
            <a:endParaRPr lang="en-US"/>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a:t>
            </a:r>
            <a:r>
              <a:rPr lang="en-US" sz="1600" dirty="0"/>
              <a:t>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rgbClr val="0000FF"/>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21" name="Arc 20">
            <a:extLst>
              <a:ext uri="{FF2B5EF4-FFF2-40B4-BE49-F238E27FC236}">
                <a16:creationId xmlns:a16="http://schemas.microsoft.com/office/drawing/2014/main" id="{62AA0C56-44EA-4CA0-AF12-43E8472F356C}"/>
              </a:ext>
            </a:extLst>
          </p:cNvPr>
          <p:cNvSpPr/>
          <p:nvPr/>
        </p:nvSpPr>
        <p:spPr>
          <a:xfrm>
            <a:off x="569844" y="1296574"/>
            <a:ext cx="7765774" cy="4113626"/>
          </a:xfrm>
          <a:prstGeom prst="arc">
            <a:avLst>
              <a:gd name="adj1" fmla="val 16411754"/>
              <a:gd name="adj2" fmla="val 343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A9D9402-23C0-4D3B-9F5D-D4B5A3165D33}"/>
              </a:ext>
            </a:extLst>
          </p:cNvPr>
          <p:cNvSpPr txBox="1"/>
          <p:nvPr/>
        </p:nvSpPr>
        <p:spPr>
          <a:xfrm>
            <a:off x="7667411" y="2855771"/>
            <a:ext cx="1180131" cy="292388"/>
          </a:xfrm>
          <a:prstGeom prst="rect">
            <a:avLst/>
          </a:prstGeom>
          <a:solidFill>
            <a:schemeClr val="bg1"/>
          </a:solidFill>
        </p:spPr>
        <p:txBody>
          <a:bodyPr wrap="none" rtlCol="0">
            <a:spAutoFit/>
          </a:bodyPr>
          <a:lstStyle/>
          <a:p>
            <a:r>
              <a:rPr lang="en-US" sz="1300" dirty="0">
                <a:latin typeface="Segoe Script" panose="030B0504020000000003" pitchFamily="66" charset="0"/>
              </a:rPr>
              <a:t>It is called:</a:t>
            </a:r>
          </a:p>
        </p:txBody>
      </p:sp>
      <p:sp>
        <p:nvSpPr>
          <p:cNvPr id="23" name="TextBox 22">
            <a:extLst>
              <a:ext uri="{FF2B5EF4-FFF2-40B4-BE49-F238E27FC236}">
                <a16:creationId xmlns:a16="http://schemas.microsoft.com/office/drawing/2014/main" id="{C0D36BEE-5862-4B14-9256-65AE6B3E537F}"/>
              </a:ext>
            </a:extLst>
          </p:cNvPr>
          <p:cNvSpPr txBox="1"/>
          <p:nvPr/>
        </p:nvSpPr>
        <p:spPr>
          <a:xfrm>
            <a:off x="7380083" y="3412063"/>
            <a:ext cx="1741182" cy="327013"/>
          </a:xfrm>
          <a:prstGeom prst="rect">
            <a:avLst/>
          </a:prstGeom>
          <a:noFill/>
        </p:spPr>
        <p:txBody>
          <a:bodyPr wrap="none" rtlCol="0">
            <a:spAutoFit/>
          </a:bodyPr>
          <a:lstStyle/>
          <a:p>
            <a:pPr algn="ctr">
              <a:lnSpc>
                <a:spcPts val="1800"/>
              </a:lnSpc>
            </a:pPr>
            <a:r>
              <a:rPr lang="en-US" sz="1600" dirty="0" err="1">
                <a:solidFill>
                  <a:srgbClr val="0000FF"/>
                </a:solidFill>
                <a:latin typeface="Segoe Script" panose="030B0504020000000003" pitchFamily="66" charset="0"/>
              </a:rPr>
              <a:t>Neuroretinitis</a:t>
            </a:r>
            <a:endParaRPr lang="en-US" sz="1600" dirty="0">
              <a:solidFill>
                <a:srgbClr val="0000FF"/>
              </a:solidFill>
              <a:latin typeface="Segoe Script" panose="030B0504020000000003" pitchFamily="66" charset="0"/>
            </a:endParaRPr>
          </a:p>
        </p:txBody>
      </p:sp>
      <p:sp>
        <p:nvSpPr>
          <p:cNvPr id="24" name="TextBox 23">
            <a:extLst>
              <a:ext uri="{FF2B5EF4-FFF2-40B4-BE49-F238E27FC236}">
                <a16:creationId xmlns:a16="http://schemas.microsoft.com/office/drawing/2014/main" id="{4D253869-0151-4DD8-99B4-9D36ECBEFD41}"/>
              </a:ext>
            </a:extLst>
          </p:cNvPr>
          <p:cNvSpPr txBox="1"/>
          <p:nvPr/>
        </p:nvSpPr>
        <p:spPr>
          <a:xfrm>
            <a:off x="7108009" y="2136675"/>
            <a:ext cx="1143262" cy="323165"/>
          </a:xfrm>
          <a:prstGeom prst="rect">
            <a:avLst/>
          </a:prstGeom>
          <a:solidFill>
            <a:schemeClr val="bg1"/>
          </a:solidFill>
        </p:spPr>
        <p:txBody>
          <a:bodyPr wrap="none" rtlCol="0">
            <a:spAutoFit/>
          </a:bodyPr>
          <a:lstStyle/>
          <a:p>
            <a:r>
              <a:rPr lang="en-US" sz="1500" dirty="0">
                <a:solidFill>
                  <a:srgbClr val="0000FF"/>
                </a:solidFill>
                <a:latin typeface="Segoe Script" panose="030B0504020000000003" pitchFamily="66" charset="0"/>
              </a:rPr>
              <a:t>and ONH</a:t>
            </a:r>
          </a:p>
        </p:txBody>
      </p:sp>
      <p:cxnSp>
        <p:nvCxnSpPr>
          <p:cNvPr id="26" name="Straight Connector 25">
            <a:extLst>
              <a:ext uri="{FF2B5EF4-FFF2-40B4-BE49-F238E27FC236}">
                <a16:creationId xmlns:a16="http://schemas.microsoft.com/office/drawing/2014/main" id="{ED7ABC7D-DBE2-485B-85EC-B2628671A200}"/>
              </a:ext>
            </a:extLst>
          </p:cNvPr>
          <p:cNvCxnSpPr/>
          <p:nvPr/>
        </p:nvCxnSpPr>
        <p:spPr>
          <a:xfrm>
            <a:off x="5962742" y="2044147"/>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3">
            <a:extLst>
              <a:ext uri="{FF2B5EF4-FFF2-40B4-BE49-F238E27FC236}">
                <a16:creationId xmlns:a16="http://schemas.microsoft.com/office/drawing/2014/main" id="{EC1ED04F-3F6F-49C3-89C3-1529E7C5F4F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7" name="TextBox 26">
            <a:extLst>
              <a:ext uri="{FF2B5EF4-FFF2-40B4-BE49-F238E27FC236}">
                <a16:creationId xmlns:a16="http://schemas.microsoft.com/office/drawing/2014/main" id="{DFCA2CE1-3773-41E7-A281-F812E0008548}"/>
              </a:ext>
            </a:extLst>
          </p:cNvPr>
          <p:cNvSpPr txBox="1"/>
          <p:nvPr/>
        </p:nvSpPr>
        <p:spPr>
          <a:xfrm>
            <a:off x="190500" y="4163703"/>
            <a:ext cx="8801100" cy="2308324"/>
          </a:xfrm>
          <a:prstGeom prst="rect">
            <a:avLst/>
          </a:prstGeom>
          <a:solidFill>
            <a:srgbClr val="CCFFFF"/>
          </a:solidFill>
        </p:spPr>
        <p:txBody>
          <a:bodyPr wrap="square" rtlCol="0">
            <a:spAutoFit/>
          </a:bodyPr>
          <a:lstStyle/>
          <a:p>
            <a:r>
              <a:rPr lang="en-US" sz="1600" b="1" dirty="0">
                <a:solidFill>
                  <a:srgbClr val="0000FF"/>
                </a:solidFill>
              </a:rPr>
              <a:t>Toxoplasmosis </a:t>
            </a:r>
            <a:r>
              <a:rPr lang="en-US" sz="1600" dirty="0">
                <a:solidFill>
                  <a:srgbClr val="0000FF"/>
                </a:solidFill>
              </a:rPr>
              <a:t>is a common, classic cause of posterior uveitis. It is infectious, the bug being </a:t>
            </a:r>
            <a:r>
              <a:rPr lang="en-US" sz="1600" i="1" dirty="0">
                <a:solidFill>
                  <a:srgbClr val="0000FF"/>
                </a:solidFill>
              </a:rPr>
              <a:t>Toxoplasma gondii ,</a:t>
            </a:r>
            <a:r>
              <a:rPr lang="en-US" sz="1600" dirty="0">
                <a:solidFill>
                  <a:srgbClr val="0000FF"/>
                </a:solidFill>
              </a:rPr>
              <a:t> an obligate intracellular parasite.  Cats  are its definitive host. </a:t>
            </a:r>
            <a:r>
              <a:rPr lang="en-US" sz="1600" i="1" dirty="0">
                <a:solidFill>
                  <a:srgbClr val="0000FF"/>
                </a:solidFill>
              </a:rPr>
              <a:t>T gondii </a:t>
            </a:r>
            <a:r>
              <a:rPr lang="en-US" sz="1600" dirty="0">
                <a:solidFill>
                  <a:srgbClr val="0000FF"/>
                </a:solidFill>
              </a:rPr>
              <a:t>has a worldwide distribution; an estimated one billion people are infected. Humans usually acquire the parasite via  consumption of unwashed produce or undercooked meat . </a:t>
            </a:r>
            <a:r>
              <a:rPr lang="en-US" sz="1600" dirty="0">
                <a:solidFill>
                  <a:srgbClr val="CCFFFF"/>
                </a:solidFill>
              </a:rPr>
              <a:t>Another crucial mechanism of transmission is  </a:t>
            </a:r>
            <a:r>
              <a:rPr lang="en-US" sz="1600" dirty="0" err="1">
                <a:solidFill>
                  <a:srgbClr val="CCFFFF"/>
                </a:solidFill>
              </a:rPr>
              <a:t>transplacentally</a:t>
            </a:r>
            <a:r>
              <a:rPr lang="en-US" sz="1600" dirty="0">
                <a:solidFill>
                  <a:srgbClr val="CCFFFF"/>
                </a:solidFill>
              </a:rPr>
              <a:t> , which leads to devastating congenital manifestations in affected infants (it is one of the  TORCH  syndrome etiologies).</a:t>
            </a:r>
          </a:p>
          <a:p>
            <a:endParaRPr lang="en-US" sz="1600" dirty="0">
              <a:solidFill>
                <a:srgbClr val="CCFFFF"/>
              </a:solidFill>
            </a:endParaRPr>
          </a:p>
          <a:p>
            <a:r>
              <a:rPr lang="en-US" sz="1600" dirty="0">
                <a:solidFill>
                  <a:srgbClr val="CCFFFF"/>
                </a:solidFill>
              </a:rPr>
              <a:t>Toxoplasmosis typically manifests as a  retinochoroiditis  accompanied by a dense overlying </a:t>
            </a:r>
            <a:r>
              <a:rPr lang="en-US" sz="1600" dirty="0" err="1">
                <a:solidFill>
                  <a:srgbClr val="CCFFFF"/>
                </a:solidFill>
              </a:rPr>
              <a:t>vitritis</a:t>
            </a:r>
            <a:r>
              <a:rPr lang="en-US" sz="1600" dirty="0">
                <a:solidFill>
                  <a:srgbClr val="CCFFFF"/>
                </a:solidFill>
              </a:rPr>
              <a:t>. Taken together, the appearance has been likened to a  ‘</a:t>
            </a:r>
            <a:r>
              <a:rPr lang="en-US" sz="1600" b="1" dirty="0">
                <a:solidFill>
                  <a:srgbClr val="CCFFFF"/>
                </a:solidFill>
              </a:rPr>
              <a:t>headlight in the fog.’</a:t>
            </a:r>
          </a:p>
        </p:txBody>
      </p:sp>
      <p:sp>
        <p:nvSpPr>
          <p:cNvPr id="3" name="Rectangle 2">
            <a:extLst>
              <a:ext uri="{FF2B5EF4-FFF2-40B4-BE49-F238E27FC236}">
                <a16:creationId xmlns:a16="http://schemas.microsoft.com/office/drawing/2014/main" id="{3D287628-FB35-4B33-BD56-E176AC326B89}"/>
              </a:ext>
            </a:extLst>
          </p:cNvPr>
          <p:cNvSpPr/>
          <p:nvPr/>
        </p:nvSpPr>
        <p:spPr>
          <a:xfrm>
            <a:off x="304800" y="4516902"/>
            <a:ext cx="1750251" cy="197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F612C13-85C6-4418-9E07-A6974CE606E6}"/>
              </a:ext>
            </a:extLst>
          </p:cNvPr>
          <p:cNvSpPr/>
          <p:nvPr/>
        </p:nvSpPr>
        <p:spPr>
          <a:xfrm>
            <a:off x="5105399" y="4489568"/>
            <a:ext cx="542419" cy="224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7E00AAE-0F63-4041-9717-7FC78C1BD318}"/>
              </a:ext>
            </a:extLst>
          </p:cNvPr>
          <p:cNvSpPr/>
          <p:nvPr/>
        </p:nvSpPr>
        <p:spPr>
          <a:xfrm>
            <a:off x="1736955" y="4968854"/>
            <a:ext cx="5197245" cy="224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5978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143</a:t>
            </a:fld>
            <a:endParaRPr lang="en-US"/>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a:t>
            </a:r>
            <a:r>
              <a:rPr lang="en-US" sz="1600" dirty="0"/>
              <a:t>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rgbClr val="0000FF"/>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21" name="Arc 20">
            <a:extLst>
              <a:ext uri="{FF2B5EF4-FFF2-40B4-BE49-F238E27FC236}">
                <a16:creationId xmlns:a16="http://schemas.microsoft.com/office/drawing/2014/main" id="{62AA0C56-44EA-4CA0-AF12-43E8472F356C}"/>
              </a:ext>
            </a:extLst>
          </p:cNvPr>
          <p:cNvSpPr/>
          <p:nvPr/>
        </p:nvSpPr>
        <p:spPr>
          <a:xfrm>
            <a:off x="569844" y="1296574"/>
            <a:ext cx="7765774" cy="4113626"/>
          </a:xfrm>
          <a:prstGeom prst="arc">
            <a:avLst>
              <a:gd name="adj1" fmla="val 16411754"/>
              <a:gd name="adj2" fmla="val 343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A9D9402-23C0-4D3B-9F5D-D4B5A3165D33}"/>
              </a:ext>
            </a:extLst>
          </p:cNvPr>
          <p:cNvSpPr txBox="1"/>
          <p:nvPr/>
        </p:nvSpPr>
        <p:spPr>
          <a:xfrm>
            <a:off x="7667411" y="2855771"/>
            <a:ext cx="1180131" cy="292388"/>
          </a:xfrm>
          <a:prstGeom prst="rect">
            <a:avLst/>
          </a:prstGeom>
          <a:solidFill>
            <a:schemeClr val="bg1"/>
          </a:solidFill>
        </p:spPr>
        <p:txBody>
          <a:bodyPr wrap="none" rtlCol="0">
            <a:spAutoFit/>
          </a:bodyPr>
          <a:lstStyle/>
          <a:p>
            <a:r>
              <a:rPr lang="en-US" sz="1300" dirty="0">
                <a:latin typeface="Segoe Script" panose="030B0504020000000003" pitchFamily="66" charset="0"/>
              </a:rPr>
              <a:t>It is called:</a:t>
            </a:r>
          </a:p>
        </p:txBody>
      </p:sp>
      <p:sp>
        <p:nvSpPr>
          <p:cNvPr id="23" name="TextBox 22">
            <a:extLst>
              <a:ext uri="{FF2B5EF4-FFF2-40B4-BE49-F238E27FC236}">
                <a16:creationId xmlns:a16="http://schemas.microsoft.com/office/drawing/2014/main" id="{C0D36BEE-5862-4B14-9256-65AE6B3E537F}"/>
              </a:ext>
            </a:extLst>
          </p:cNvPr>
          <p:cNvSpPr txBox="1"/>
          <p:nvPr/>
        </p:nvSpPr>
        <p:spPr>
          <a:xfrm>
            <a:off x="7380083" y="3412063"/>
            <a:ext cx="1741182" cy="327013"/>
          </a:xfrm>
          <a:prstGeom prst="rect">
            <a:avLst/>
          </a:prstGeom>
          <a:noFill/>
        </p:spPr>
        <p:txBody>
          <a:bodyPr wrap="none" rtlCol="0">
            <a:spAutoFit/>
          </a:bodyPr>
          <a:lstStyle/>
          <a:p>
            <a:pPr algn="ctr">
              <a:lnSpc>
                <a:spcPts val="1800"/>
              </a:lnSpc>
            </a:pPr>
            <a:r>
              <a:rPr lang="en-US" sz="1600" dirty="0" err="1">
                <a:solidFill>
                  <a:srgbClr val="0000FF"/>
                </a:solidFill>
                <a:latin typeface="Segoe Script" panose="030B0504020000000003" pitchFamily="66" charset="0"/>
              </a:rPr>
              <a:t>Neuroretinitis</a:t>
            </a:r>
            <a:endParaRPr lang="en-US" sz="1600" dirty="0">
              <a:solidFill>
                <a:srgbClr val="0000FF"/>
              </a:solidFill>
              <a:latin typeface="Segoe Script" panose="030B0504020000000003" pitchFamily="66" charset="0"/>
            </a:endParaRPr>
          </a:p>
        </p:txBody>
      </p:sp>
      <p:sp>
        <p:nvSpPr>
          <p:cNvPr id="24" name="TextBox 23">
            <a:extLst>
              <a:ext uri="{FF2B5EF4-FFF2-40B4-BE49-F238E27FC236}">
                <a16:creationId xmlns:a16="http://schemas.microsoft.com/office/drawing/2014/main" id="{4D253869-0151-4DD8-99B4-9D36ECBEFD41}"/>
              </a:ext>
            </a:extLst>
          </p:cNvPr>
          <p:cNvSpPr txBox="1"/>
          <p:nvPr/>
        </p:nvSpPr>
        <p:spPr>
          <a:xfrm>
            <a:off x="7108009" y="2136675"/>
            <a:ext cx="1143262" cy="323165"/>
          </a:xfrm>
          <a:prstGeom prst="rect">
            <a:avLst/>
          </a:prstGeom>
          <a:solidFill>
            <a:schemeClr val="bg1"/>
          </a:solidFill>
        </p:spPr>
        <p:txBody>
          <a:bodyPr wrap="none" rtlCol="0">
            <a:spAutoFit/>
          </a:bodyPr>
          <a:lstStyle/>
          <a:p>
            <a:r>
              <a:rPr lang="en-US" sz="1500" dirty="0">
                <a:solidFill>
                  <a:srgbClr val="0000FF"/>
                </a:solidFill>
                <a:latin typeface="Segoe Script" panose="030B0504020000000003" pitchFamily="66" charset="0"/>
              </a:rPr>
              <a:t>and ONH</a:t>
            </a:r>
          </a:p>
        </p:txBody>
      </p:sp>
      <p:cxnSp>
        <p:nvCxnSpPr>
          <p:cNvPr id="26" name="Straight Connector 25">
            <a:extLst>
              <a:ext uri="{FF2B5EF4-FFF2-40B4-BE49-F238E27FC236}">
                <a16:creationId xmlns:a16="http://schemas.microsoft.com/office/drawing/2014/main" id="{ED7ABC7D-DBE2-485B-85EC-B2628671A200}"/>
              </a:ext>
            </a:extLst>
          </p:cNvPr>
          <p:cNvCxnSpPr/>
          <p:nvPr/>
        </p:nvCxnSpPr>
        <p:spPr>
          <a:xfrm>
            <a:off x="5962742" y="2044147"/>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3">
            <a:extLst>
              <a:ext uri="{FF2B5EF4-FFF2-40B4-BE49-F238E27FC236}">
                <a16:creationId xmlns:a16="http://schemas.microsoft.com/office/drawing/2014/main" id="{EC1ED04F-3F6F-49C3-89C3-1529E7C5F4F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7" name="TextBox 26">
            <a:extLst>
              <a:ext uri="{FF2B5EF4-FFF2-40B4-BE49-F238E27FC236}">
                <a16:creationId xmlns:a16="http://schemas.microsoft.com/office/drawing/2014/main" id="{DFCA2CE1-3773-41E7-A281-F812E0008548}"/>
              </a:ext>
            </a:extLst>
          </p:cNvPr>
          <p:cNvSpPr txBox="1"/>
          <p:nvPr/>
        </p:nvSpPr>
        <p:spPr>
          <a:xfrm>
            <a:off x="190500" y="4163703"/>
            <a:ext cx="8801100" cy="2308324"/>
          </a:xfrm>
          <a:prstGeom prst="rect">
            <a:avLst/>
          </a:prstGeom>
          <a:solidFill>
            <a:srgbClr val="CCFFFF"/>
          </a:solidFill>
        </p:spPr>
        <p:txBody>
          <a:bodyPr wrap="square" rtlCol="0">
            <a:spAutoFit/>
          </a:bodyPr>
          <a:lstStyle/>
          <a:p>
            <a:r>
              <a:rPr lang="en-US" sz="1600" b="1" dirty="0">
                <a:solidFill>
                  <a:srgbClr val="0000FF"/>
                </a:solidFill>
              </a:rPr>
              <a:t>Toxoplasmosis </a:t>
            </a:r>
            <a:r>
              <a:rPr lang="en-US" sz="1600" dirty="0">
                <a:solidFill>
                  <a:srgbClr val="0000FF"/>
                </a:solidFill>
              </a:rPr>
              <a:t>is a common, classic cause of posterior uveitis. It is infectious, the bug being </a:t>
            </a:r>
            <a:r>
              <a:rPr lang="en-US" sz="1600" i="1" dirty="0">
                <a:solidFill>
                  <a:srgbClr val="0000FF"/>
                </a:solidFill>
              </a:rPr>
              <a:t>Toxoplasma gondii ,</a:t>
            </a:r>
            <a:r>
              <a:rPr lang="en-US" sz="1600" dirty="0">
                <a:solidFill>
                  <a:srgbClr val="0000FF"/>
                </a:solidFill>
              </a:rPr>
              <a:t> an obligate intracellular parasite.  Cats  are its definitive host. </a:t>
            </a:r>
            <a:r>
              <a:rPr lang="en-US" sz="1600" i="1" dirty="0">
                <a:solidFill>
                  <a:srgbClr val="0000FF"/>
                </a:solidFill>
              </a:rPr>
              <a:t>T gondii </a:t>
            </a:r>
            <a:r>
              <a:rPr lang="en-US" sz="1600" dirty="0">
                <a:solidFill>
                  <a:srgbClr val="0000FF"/>
                </a:solidFill>
              </a:rPr>
              <a:t>has a worldwide distribution; an estimated one billion people are infected. Humans usually acquire the parasite via  consumption of unwashed produce or undercooked meat . </a:t>
            </a:r>
            <a:r>
              <a:rPr lang="en-US" sz="1600" dirty="0">
                <a:solidFill>
                  <a:srgbClr val="CCFFFF"/>
                </a:solidFill>
              </a:rPr>
              <a:t>Another crucial mechanism of transmission is  </a:t>
            </a:r>
            <a:r>
              <a:rPr lang="en-US" sz="1600" dirty="0" err="1">
                <a:solidFill>
                  <a:srgbClr val="CCFFFF"/>
                </a:solidFill>
              </a:rPr>
              <a:t>transplacentally</a:t>
            </a:r>
            <a:r>
              <a:rPr lang="en-US" sz="1600" dirty="0">
                <a:solidFill>
                  <a:srgbClr val="CCFFFF"/>
                </a:solidFill>
              </a:rPr>
              <a:t> , which leads to devastating congenital manifestations in affected infants (it is one of the  TORCH  syndrome etiologies).</a:t>
            </a:r>
          </a:p>
          <a:p>
            <a:endParaRPr lang="en-US" sz="1600" dirty="0">
              <a:solidFill>
                <a:srgbClr val="CCFFFF"/>
              </a:solidFill>
            </a:endParaRPr>
          </a:p>
          <a:p>
            <a:r>
              <a:rPr lang="en-US" sz="1600" dirty="0">
                <a:solidFill>
                  <a:srgbClr val="CCFFFF"/>
                </a:solidFill>
              </a:rPr>
              <a:t>Toxoplasmosis typically manifests as a  retinochoroiditis  accompanied by a dense overlying </a:t>
            </a:r>
            <a:r>
              <a:rPr lang="en-US" sz="1600" dirty="0" err="1">
                <a:solidFill>
                  <a:srgbClr val="CCFFFF"/>
                </a:solidFill>
              </a:rPr>
              <a:t>vitritis</a:t>
            </a:r>
            <a:r>
              <a:rPr lang="en-US" sz="1600" dirty="0">
                <a:solidFill>
                  <a:srgbClr val="CCFFFF"/>
                </a:solidFill>
              </a:rPr>
              <a:t>. Taken together, the appearance has been likened to a  ‘</a:t>
            </a:r>
            <a:r>
              <a:rPr lang="en-US" sz="1600" b="1" dirty="0">
                <a:solidFill>
                  <a:srgbClr val="CCFFFF"/>
                </a:solidFill>
              </a:rPr>
              <a:t>headlight in the fog.’</a:t>
            </a:r>
          </a:p>
        </p:txBody>
      </p:sp>
    </p:spTree>
    <p:extLst>
      <p:ext uri="{BB962C8B-B14F-4D97-AF65-F5344CB8AC3E}">
        <p14:creationId xmlns:p14="http://schemas.microsoft.com/office/powerpoint/2010/main" val="19178250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144</a:t>
            </a:fld>
            <a:endParaRPr lang="en-US"/>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a:t>
            </a:r>
            <a:r>
              <a:rPr lang="en-US" sz="1600" dirty="0"/>
              <a:t>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rgbClr val="0000FF"/>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21" name="Arc 20">
            <a:extLst>
              <a:ext uri="{FF2B5EF4-FFF2-40B4-BE49-F238E27FC236}">
                <a16:creationId xmlns:a16="http://schemas.microsoft.com/office/drawing/2014/main" id="{62AA0C56-44EA-4CA0-AF12-43E8472F356C}"/>
              </a:ext>
            </a:extLst>
          </p:cNvPr>
          <p:cNvSpPr/>
          <p:nvPr/>
        </p:nvSpPr>
        <p:spPr>
          <a:xfrm>
            <a:off x="569844" y="1296574"/>
            <a:ext cx="7765774" cy="4113626"/>
          </a:xfrm>
          <a:prstGeom prst="arc">
            <a:avLst>
              <a:gd name="adj1" fmla="val 16411754"/>
              <a:gd name="adj2" fmla="val 343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A9D9402-23C0-4D3B-9F5D-D4B5A3165D33}"/>
              </a:ext>
            </a:extLst>
          </p:cNvPr>
          <p:cNvSpPr txBox="1"/>
          <p:nvPr/>
        </p:nvSpPr>
        <p:spPr>
          <a:xfrm>
            <a:off x="7667411" y="2855771"/>
            <a:ext cx="1180131" cy="292388"/>
          </a:xfrm>
          <a:prstGeom prst="rect">
            <a:avLst/>
          </a:prstGeom>
          <a:solidFill>
            <a:schemeClr val="bg1"/>
          </a:solidFill>
        </p:spPr>
        <p:txBody>
          <a:bodyPr wrap="none" rtlCol="0">
            <a:spAutoFit/>
          </a:bodyPr>
          <a:lstStyle/>
          <a:p>
            <a:r>
              <a:rPr lang="en-US" sz="1300" dirty="0">
                <a:latin typeface="Segoe Script" panose="030B0504020000000003" pitchFamily="66" charset="0"/>
              </a:rPr>
              <a:t>It is called:</a:t>
            </a:r>
          </a:p>
        </p:txBody>
      </p:sp>
      <p:sp>
        <p:nvSpPr>
          <p:cNvPr id="23" name="TextBox 22">
            <a:extLst>
              <a:ext uri="{FF2B5EF4-FFF2-40B4-BE49-F238E27FC236}">
                <a16:creationId xmlns:a16="http://schemas.microsoft.com/office/drawing/2014/main" id="{C0D36BEE-5862-4B14-9256-65AE6B3E537F}"/>
              </a:ext>
            </a:extLst>
          </p:cNvPr>
          <p:cNvSpPr txBox="1"/>
          <p:nvPr/>
        </p:nvSpPr>
        <p:spPr>
          <a:xfrm>
            <a:off x="7380083" y="3412063"/>
            <a:ext cx="1741182" cy="327013"/>
          </a:xfrm>
          <a:prstGeom prst="rect">
            <a:avLst/>
          </a:prstGeom>
          <a:noFill/>
        </p:spPr>
        <p:txBody>
          <a:bodyPr wrap="none" rtlCol="0">
            <a:spAutoFit/>
          </a:bodyPr>
          <a:lstStyle/>
          <a:p>
            <a:pPr algn="ctr">
              <a:lnSpc>
                <a:spcPts val="1800"/>
              </a:lnSpc>
            </a:pPr>
            <a:r>
              <a:rPr lang="en-US" sz="1600" dirty="0" err="1">
                <a:solidFill>
                  <a:srgbClr val="0000FF"/>
                </a:solidFill>
                <a:latin typeface="Segoe Script" panose="030B0504020000000003" pitchFamily="66" charset="0"/>
              </a:rPr>
              <a:t>Neuroretinitis</a:t>
            </a:r>
            <a:endParaRPr lang="en-US" sz="1600" dirty="0">
              <a:solidFill>
                <a:srgbClr val="0000FF"/>
              </a:solidFill>
              <a:latin typeface="Segoe Script" panose="030B0504020000000003" pitchFamily="66" charset="0"/>
            </a:endParaRPr>
          </a:p>
        </p:txBody>
      </p:sp>
      <p:sp>
        <p:nvSpPr>
          <p:cNvPr id="24" name="TextBox 23">
            <a:extLst>
              <a:ext uri="{FF2B5EF4-FFF2-40B4-BE49-F238E27FC236}">
                <a16:creationId xmlns:a16="http://schemas.microsoft.com/office/drawing/2014/main" id="{4D253869-0151-4DD8-99B4-9D36ECBEFD41}"/>
              </a:ext>
            </a:extLst>
          </p:cNvPr>
          <p:cNvSpPr txBox="1"/>
          <p:nvPr/>
        </p:nvSpPr>
        <p:spPr>
          <a:xfrm>
            <a:off x="7108009" y="2136675"/>
            <a:ext cx="1143262" cy="323165"/>
          </a:xfrm>
          <a:prstGeom prst="rect">
            <a:avLst/>
          </a:prstGeom>
          <a:solidFill>
            <a:schemeClr val="bg1"/>
          </a:solidFill>
        </p:spPr>
        <p:txBody>
          <a:bodyPr wrap="none" rtlCol="0">
            <a:spAutoFit/>
          </a:bodyPr>
          <a:lstStyle/>
          <a:p>
            <a:r>
              <a:rPr lang="en-US" sz="1500" dirty="0">
                <a:solidFill>
                  <a:srgbClr val="0000FF"/>
                </a:solidFill>
                <a:latin typeface="Segoe Script" panose="030B0504020000000003" pitchFamily="66" charset="0"/>
              </a:rPr>
              <a:t>and ONH</a:t>
            </a:r>
          </a:p>
        </p:txBody>
      </p:sp>
      <p:cxnSp>
        <p:nvCxnSpPr>
          <p:cNvPr id="26" name="Straight Connector 25">
            <a:extLst>
              <a:ext uri="{FF2B5EF4-FFF2-40B4-BE49-F238E27FC236}">
                <a16:creationId xmlns:a16="http://schemas.microsoft.com/office/drawing/2014/main" id="{ED7ABC7D-DBE2-485B-85EC-B2628671A200}"/>
              </a:ext>
            </a:extLst>
          </p:cNvPr>
          <p:cNvCxnSpPr/>
          <p:nvPr/>
        </p:nvCxnSpPr>
        <p:spPr>
          <a:xfrm>
            <a:off x="5962742" y="2044147"/>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3">
            <a:extLst>
              <a:ext uri="{FF2B5EF4-FFF2-40B4-BE49-F238E27FC236}">
                <a16:creationId xmlns:a16="http://schemas.microsoft.com/office/drawing/2014/main" id="{EC1ED04F-3F6F-49C3-89C3-1529E7C5F4F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7" name="TextBox 26">
            <a:extLst>
              <a:ext uri="{FF2B5EF4-FFF2-40B4-BE49-F238E27FC236}">
                <a16:creationId xmlns:a16="http://schemas.microsoft.com/office/drawing/2014/main" id="{744059FE-7ADB-4ECB-B7E4-7998E974244D}"/>
              </a:ext>
            </a:extLst>
          </p:cNvPr>
          <p:cNvSpPr txBox="1"/>
          <p:nvPr/>
        </p:nvSpPr>
        <p:spPr>
          <a:xfrm>
            <a:off x="190500" y="4163703"/>
            <a:ext cx="8801100" cy="2308324"/>
          </a:xfrm>
          <a:prstGeom prst="rect">
            <a:avLst/>
          </a:prstGeom>
          <a:solidFill>
            <a:srgbClr val="CCFFFF"/>
          </a:solidFill>
        </p:spPr>
        <p:txBody>
          <a:bodyPr wrap="square" rtlCol="0">
            <a:spAutoFit/>
          </a:bodyPr>
          <a:lstStyle/>
          <a:p>
            <a:r>
              <a:rPr lang="en-US" sz="1600" b="1" dirty="0">
                <a:solidFill>
                  <a:srgbClr val="0000FF"/>
                </a:solidFill>
              </a:rPr>
              <a:t>Toxoplasmosis </a:t>
            </a:r>
            <a:r>
              <a:rPr lang="en-US" sz="1600" dirty="0">
                <a:solidFill>
                  <a:srgbClr val="0000FF"/>
                </a:solidFill>
              </a:rPr>
              <a:t>is a common, classic cause of posterior uveitis. It is infectious, the bug being </a:t>
            </a:r>
            <a:r>
              <a:rPr lang="en-US" sz="1600" i="1" dirty="0">
                <a:solidFill>
                  <a:srgbClr val="0000FF"/>
                </a:solidFill>
              </a:rPr>
              <a:t>Toxoplasma gondii ,</a:t>
            </a:r>
            <a:r>
              <a:rPr lang="en-US" sz="1600" dirty="0">
                <a:solidFill>
                  <a:srgbClr val="0000FF"/>
                </a:solidFill>
              </a:rPr>
              <a:t> an obligate intracellular parasite.  Cats  are its definitive host. </a:t>
            </a:r>
            <a:r>
              <a:rPr lang="en-US" sz="1600" i="1" dirty="0">
                <a:solidFill>
                  <a:srgbClr val="0000FF"/>
                </a:solidFill>
              </a:rPr>
              <a:t>T gondii </a:t>
            </a:r>
            <a:r>
              <a:rPr lang="en-US" sz="1600" dirty="0">
                <a:solidFill>
                  <a:srgbClr val="0000FF"/>
                </a:solidFill>
              </a:rPr>
              <a:t>has a worldwide distribution; an estimated one billion people are infected. Humans usually acquire the parasite via  consumption of unwashed produce or undercooked meat . </a:t>
            </a:r>
            <a:r>
              <a:rPr lang="en-US" sz="1600" dirty="0"/>
              <a:t>Another crucial mechanism of transmission is  </a:t>
            </a:r>
            <a:r>
              <a:rPr lang="en-US" sz="1600" dirty="0" err="1"/>
              <a:t>transplacentally</a:t>
            </a:r>
            <a:r>
              <a:rPr lang="en-US" sz="1600" dirty="0"/>
              <a:t> </a:t>
            </a:r>
            <a:r>
              <a:rPr lang="en-US" sz="1600" dirty="0">
                <a:solidFill>
                  <a:srgbClr val="CCFFFF"/>
                </a:solidFill>
              </a:rPr>
              <a:t>, which leads to devastating congenital manifestations in affected infants (it is one of the  TORCH  syndrome etiologies).</a:t>
            </a:r>
          </a:p>
          <a:p>
            <a:endParaRPr lang="en-US" sz="1600" dirty="0">
              <a:solidFill>
                <a:srgbClr val="CCFFFF"/>
              </a:solidFill>
            </a:endParaRPr>
          </a:p>
          <a:p>
            <a:r>
              <a:rPr lang="en-US" sz="1600" dirty="0">
                <a:solidFill>
                  <a:srgbClr val="CCFFFF"/>
                </a:solidFill>
              </a:rPr>
              <a:t>Toxoplasmosis typically manifests as a  retinochoroiditis  accompanied by a dense overlying </a:t>
            </a:r>
            <a:r>
              <a:rPr lang="en-US" sz="1600" dirty="0" err="1">
                <a:solidFill>
                  <a:srgbClr val="CCFFFF"/>
                </a:solidFill>
              </a:rPr>
              <a:t>vitritis</a:t>
            </a:r>
            <a:r>
              <a:rPr lang="en-US" sz="1600" dirty="0">
                <a:solidFill>
                  <a:srgbClr val="CCFFFF"/>
                </a:solidFill>
              </a:rPr>
              <a:t>. Taken together, the appearance has been likened to a  ‘</a:t>
            </a:r>
            <a:r>
              <a:rPr lang="en-US" sz="1600" b="1" dirty="0">
                <a:solidFill>
                  <a:srgbClr val="CCFFFF"/>
                </a:solidFill>
              </a:rPr>
              <a:t>headlight in the fog.’</a:t>
            </a:r>
          </a:p>
        </p:txBody>
      </p:sp>
      <p:sp>
        <p:nvSpPr>
          <p:cNvPr id="3" name="Rectangle 2">
            <a:extLst>
              <a:ext uri="{FF2B5EF4-FFF2-40B4-BE49-F238E27FC236}">
                <a16:creationId xmlns:a16="http://schemas.microsoft.com/office/drawing/2014/main" id="{3BE2B4F0-1BA4-48FC-A7A5-89DFDCD8D053}"/>
              </a:ext>
            </a:extLst>
          </p:cNvPr>
          <p:cNvSpPr/>
          <p:nvPr/>
        </p:nvSpPr>
        <p:spPr>
          <a:xfrm>
            <a:off x="3018792" y="5181600"/>
            <a:ext cx="1477008" cy="295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6868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145</a:t>
            </a:fld>
            <a:endParaRPr lang="en-US"/>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a:t>
            </a:r>
            <a:r>
              <a:rPr lang="en-US" sz="1600" dirty="0"/>
              <a:t>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rgbClr val="0000FF"/>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21" name="Arc 20">
            <a:extLst>
              <a:ext uri="{FF2B5EF4-FFF2-40B4-BE49-F238E27FC236}">
                <a16:creationId xmlns:a16="http://schemas.microsoft.com/office/drawing/2014/main" id="{62AA0C56-44EA-4CA0-AF12-43E8472F356C}"/>
              </a:ext>
            </a:extLst>
          </p:cNvPr>
          <p:cNvSpPr/>
          <p:nvPr/>
        </p:nvSpPr>
        <p:spPr>
          <a:xfrm>
            <a:off x="569844" y="1296574"/>
            <a:ext cx="7765774" cy="4113626"/>
          </a:xfrm>
          <a:prstGeom prst="arc">
            <a:avLst>
              <a:gd name="adj1" fmla="val 16411754"/>
              <a:gd name="adj2" fmla="val 343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A9D9402-23C0-4D3B-9F5D-D4B5A3165D33}"/>
              </a:ext>
            </a:extLst>
          </p:cNvPr>
          <p:cNvSpPr txBox="1"/>
          <p:nvPr/>
        </p:nvSpPr>
        <p:spPr>
          <a:xfrm>
            <a:off x="7667411" y="2855771"/>
            <a:ext cx="1180131" cy="292388"/>
          </a:xfrm>
          <a:prstGeom prst="rect">
            <a:avLst/>
          </a:prstGeom>
          <a:solidFill>
            <a:schemeClr val="bg1"/>
          </a:solidFill>
        </p:spPr>
        <p:txBody>
          <a:bodyPr wrap="none" rtlCol="0">
            <a:spAutoFit/>
          </a:bodyPr>
          <a:lstStyle/>
          <a:p>
            <a:r>
              <a:rPr lang="en-US" sz="1300" dirty="0">
                <a:latin typeface="Segoe Script" panose="030B0504020000000003" pitchFamily="66" charset="0"/>
              </a:rPr>
              <a:t>It is called:</a:t>
            </a:r>
          </a:p>
        </p:txBody>
      </p:sp>
      <p:sp>
        <p:nvSpPr>
          <p:cNvPr id="23" name="TextBox 22">
            <a:extLst>
              <a:ext uri="{FF2B5EF4-FFF2-40B4-BE49-F238E27FC236}">
                <a16:creationId xmlns:a16="http://schemas.microsoft.com/office/drawing/2014/main" id="{C0D36BEE-5862-4B14-9256-65AE6B3E537F}"/>
              </a:ext>
            </a:extLst>
          </p:cNvPr>
          <p:cNvSpPr txBox="1"/>
          <p:nvPr/>
        </p:nvSpPr>
        <p:spPr>
          <a:xfrm>
            <a:off x="7380083" y="3412063"/>
            <a:ext cx="1741182" cy="327013"/>
          </a:xfrm>
          <a:prstGeom prst="rect">
            <a:avLst/>
          </a:prstGeom>
          <a:noFill/>
        </p:spPr>
        <p:txBody>
          <a:bodyPr wrap="none" rtlCol="0">
            <a:spAutoFit/>
          </a:bodyPr>
          <a:lstStyle/>
          <a:p>
            <a:pPr algn="ctr">
              <a:lnSpc>
                <a:spcPts val="1800"/>
              </a:lnSpc>
            </a:pPr>
            <a:r>
              <a:rPr lang="en-US" sz="1600" dirty="0" err="1">
                <a:solidFill>
                  <a:srgbClr val="0000FF"/>
                </a:solidFill>
                <a:latin typeface="Segoe Script" panose="030B0504020000000003" pitchFamily="66" charset="0"/>
              </a:rPr>
              <a:t>Neuroretinitis</a:t>
            </a:r>
            <a:endParaRPr lang="en-US" sz="1600" dirty="0">
              <a:solidFill>
                <a:srgbClr val="0000FF"/>
              </a:solidFill>
              <a:latin typeface="Segoe Script" panose="030B0504020000000003" pitchFamily="66" charset="0"/>
            </a:endParaRPr>
          </a:p>
        </p:txBody>
      </p:sp>
      <p:sp>
        <p:nvSpPr>
          <p:cNvPr id="24" name="TextBox 23">
            <a:extLst>
              <a:ext uri="{FF2B5EF4-FFF2-40B4-BE49-F238E27FC236}">
                <a16:creationId xmlns:a16="http://schemas.microsoft.com/office/drawing/2014/main" id="{4D253869-0151-4DD8-99B4-9D36ECBEFD41}"/>
              </a:ext>
            </a:extLst>
          </p:cNvPr>
          <p:cNvSpPr txBox="1"/>
          <p:nvPr/>
        </p:nvSpPr>
        <p:spPr>
          <a:xfrm>
            <a:off x="7108009" y="2136675"/>
            <a:ext cx="1143262" cy="323165"/>
          </a:xfrm>
          <a:prstGeom prst="rect">
            <a:avLst/>
          </a:prstGeom>
          <a:solidFill>
            <a:schemeClr val="bg1"/>
          </a:solidFill>
        </p:spPr>
        <p:txBody>
          <a:bodyPr wrap="none" rtlCol="0">
            <a:spAutoFit/>
          </a:bodyPr>
          <a:lstStyle/>
          <a:p>
            <a:r>
              <a:rPr lang="en-US" sz="1500" dirty="0">
                <a:solidFill>
                  <a:srgbClr val="0000FF"/>
                </a:solidFill>
                <a:latin typeface="Segoe Script" panose="030B0504020000000003" pitchFamily="66" charset="0"/>
              </a:rPr>
              <a:t>and ONH</a:t>
            </a:r>
          </a:p>
        </p:txBody>
      </p:sp>
      <p:cxnSp>
        <p:nvCxnSpPr>
          <p:cNvPr id="26" name="Straight Connector 25">
            <a:extLst>
              <a:ext uri="{FF2B5EF4-FFF2-40B4-BE49-F238E27FC236}">
                <a16:creationId xmlns:a16="http://schemas.microsoft.com/office/drawing/2014/main" id="{ED7ABC7D-DBE2-485B-85EC-B2628671A200}"/>
              </a:ext>
            </a:extLst>
          </p:cNvPr>
          <p:cNvCxnSpPr/>
          <p:nvPr/>
        </p:nvCxnSpPr>
        <p:spPr>
          <a:xfrm>
            <a:off x="5962742" y="2044147"/>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3">
            <a:extLst>
              <a:ext uri="{FF2B5EF4-FFF2-40B4-BE49-F238E27FC236}">
                <a16:creationId xmlns:a16="http://schemas.microsoft.com/office/drawing/2014/main" id="{EC1ED04F-3F6F-49C3-89C3-1529E7C5F4F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7" name="TextBox 26">
            <a:extLst>
              <a:ext uri="{FF2B5EF4-FFF2-40B4-BE49-F238E27FC236}">
                <a16:creationId xmlns:a16="http://schemas.microsoft.com/office/drawing/2014/main" id="{744059FE-7ADB-4ECB-B7E4-7998E974244D}"/>
              </a:ext>
            </a:extLst>
          </p:cNvPr>
          <p:cNvSpPr txBox="1"/>
          <p:nvPr/>
        </p:nvSpPr>
        <p:spPr>
          <a:xfrm>
            <a:off x="190500" y="4163703"/>
            <a:ext cx="8801100" cy="2308324"/>
          </a:xfrm>
          <a:prstGeom prst="rect">
            <a:avLst/>
          </a:prstGeom>
          <a:solidFill>
            <a:srgbClr val="CCFFFF"/>
          </a:solidFill>
        </p:spPr>
        <p:txBody>
          <a:bodyPr wrap="square" rtlCol="0">
            <a:spAutoFit/>
          </a:bodyPr>
          <a:lstStyle/>
          <a:p>
            <a:r>
              <a:rPr lang="en-US" sz="1600" b="1" dirty="0">
                <a:solidFill>
                  <a:srgbClr val="0000FF"/>
                </a:solidFill>
              </a:rPr>
              <a:t>Toxoplasmosis </a:t>
            </a:r>
            <a:r>
              <a:rPr lang="en-US" sz="1600" dirty="0">
                <a:solidFill>
                  <a:srgbClr val="0000FF"/>
                </a:solidFill>
              </a:rPr>
              <a:t>is a common, classic cause of posterior uveitis. It is infectious, the bug being </a:t>
            </a:r>
            <a:r>
              <a:rPr lang="en-US" sz="1600" i="1" dirty="0">
                <a:solidFill>
                  <a:srgbClr val="0000FF"/>
                </a:solidFill>
              </a:rPr>
              <a:t>Toxoplasma gondii ,</a:t>
            </a:r>
            <a:r>
              <a:rPr lang="en-US" sz="1600" dirty="0">
                <a:solidFill>
                  <a:srgbClr val="0000FF"/>
                </a:solidFill>
              </a:rPr>
              <a:t> an obligate intracellular parasite.  Cats  are its definitive host. </a:t>
            </a:r>
            <a:r>
              <a:rPr lang="en-US" sz="1600" i="1" dirty="0">
                <a:solidFill>
                  <a:srgbClr val="0000FF"/>
                </a:solidFill>
              </a:rPr>
              <a:t>T gondii </a:t>
            </a:r>
            <a:r>
              <a:rPr lang="en-US" sz="1600" dirty="0">
                <a:solidFill>
                  <a:srgbClr val="0000FF"/>
                </a:solidFill>
              </a:rPr>
              <a:t>has a worldwide distribution; an estimated one billion people are infected. Humans usually acquire the parasite via  consumption of unwashed produce or undercooked meat . </a:t>
            </a:r>
            <a:r>
              <a:rPr lang="en-US" sz="1600" dirty="0"/>
              <a:t>Another crucial mechanism of transmission is  </a:t>
            </a:r>
            <a:r>
              <a:rPr lang="en-US" sz="1600" dirty="0" err="1"/>
              <a:t>transplacentally</a:t>
            </a:r>
            <a:r>
              <a:rPr lang="en-US" sz="1600" dirty="0"/>
              <a:t> </a:t>
            </a:r>
            <a:r>
              <a:rPr lang="en-US" sz="1600" dirty="0">
                <a:solidFill>
                  <a:srgbClr val="CCFFFF"/>
                </a:solidFill>
              </a:rPr>
              <a:t>, which leads to devastating congenital manifestations in affected infants (it is one of the  TORCH  syndrome etiologies).</a:t>
            </a:r>
          </a:p>
          <a:p>
            <a:endParaRPr lang="en-US" sz="1600" dirty="0">
              <a:solidFill>
                <a:srgbClr val="CCFFFF"/>
              </a:solidFill>
            </a:endParaRPr>
          </a:p>
          <a:p>
            <a:r>
              <a:rPr lang="en-US" sz="1600" dirty="0">
                <a:solidFill>
                  <a:srgbClr val="CCFFFF"/>
                </a:solidFill>
              </a:rPr>
              <a:t>Toxoplasmosis typically manifests as a  retinochoroiditis  accompanied by a dense overlying </a:t>
            </a:r>
            <a:r>
              <a:rPr lang="en-US" sz="1600" dirty="0" err="1">
                <a:solidFill>
                  <a:srgbClr val="CCFFFF"/>
                </a:solidFill>
              </a:rPr>
              <a:t>vitritis</a:t>
            </a:r>
            <a:r>
              <a:rPr lang="en-US" sz="1600" dirty="0">
                <a:solidFill>
                  <a:srgbClr val="CCFFFF"/>
                </a:solidFill>
              </a:rPr>
              <a:t>. Taken together, the appearance has been likened to a  ‘</a:t>
            </a:r>
            <a:r>
              <a:rPr lang="en-US" sz="1600" b="1" dirty="0">
                <a:solidFill>
                  <a:srgbClr val="CCFFFF"/>
                </a:solidFill>
              </a:rPr>
              <a:t>headlight in the fog.’</a:t>
            </a:r>
          </a:p>
        </p:txBody>
      </p:sp>
    </p:spTree>
    <p:extLst>
      <p:ext uri="{BB962C8B-B14F-4D97-AF65-F5344CB8AC3E}">
        <p14:creationId xmlns:p14="http://schemas.microsoft.com/office/powerpoint/2010/main" val="2815422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146</a:t>
            </a:fld>
            <a:endParaRPr lang="en-US"/>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a:t>
            </a:r>
            <a:r>
              <a:rPr lang="en-US" sz="1600" dirty="0"/>
              <a:t>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rgbClr val="0000FF"/>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21" name="Arc 20">
            <a:extLst>
              <a:ext uri="{FF2B5EF4-FFF2-40B4-BE49-F238E27FC236}">
                <a16:creationId xmlns:a16="http://schemas.microsoft.com/office/drawing/2014/main" id="{62AA0C56-44EA-4CA0-AF12-43E8472F356C}"/>
              </a:ext>
            </a:extLst>
          </p:cNvPr>
          <p:cNvSpPr/>
          <p:nvPr/>
        </p:nvSpPr>
        <p:spPr>
          <a:xfrm>
            <a:off x="569844" y="1296574"/>
            <a:ext cx="7765774" cy="4113626"/>
          </a:xfrm>
          <a:prstGeom prst="arc">
            <a:avLst>
              <a:gd name="adj1" fmla="val 16411754"/>
              <a:gd name="adj2" fmla="val 343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A9D9402-23C0-4D3B-9F5D-D4B5A3165D33}"/>
              </a:ext>
            </a:extLst>
          </p:cNvPr>
          <p:cNvSpPr txBox="1"/>
          <p:nvPr/>
        </p:nvSpPr>
        <p:spPr>
          <a:xfrm>
            <a:off x="7667411" y="2855771"/>
            <a:ext cx="1180131" cy="292388"/>
          </a:xfrm>
          <a:prstGeom prst="rect">
            <a:avLst/>
          </a:prstGeom>
          <a:solidFill>
            <a:schemeClr val="bg1"/>
          </a:solidFill>
        </p:spPr>
        <p:txBody>
          <a:bodyPr wrap="none" rtlCol="0">
            <a:spAutoFit/>
          </a:bodyPr>
          <a:lstStyle/>
          <a:p>
            <a:r>
              <a:rPr lang="en-US" sz="1300" dirty="0">
                <a:latin typeface="Segoe Script" panose="030B0504020000000003" pitchFamily="66" charset="0"/>
              </a:rPr>
              <a:t>It is called:</a:t>
            </a:r>
          </a:p>
        </p:txBody>
      </p:sp>
      <p:sp>
        <p:nvSpPr>
          <p:cNvPr id="23" name="TextBox 22">
            <a:extLst>
              <a:ext uri="{FF2B5EF4-FFF2-40B4-BE49-F238E27FC236}">
                <a16:creationId xmlns:a16="http://schemas.microsoft.com/office/drawing/2014/main" id="{C0D36BEE-5862-4B14-9256-65AE6B3E537F}"/>
              </a:ext>
            </a:extLst>
          </p:cNvPr>
          <p:cNvSpPr txBox="1"/>
          <p:nvPr/>
        </p:nvSpPr>
        <p:spPr>
          <a:xfrm>
            <a:off x="7380083" y="3412063"/>
            <a:ext cx="1741182" cy="327013"/>
          </a:xfrm>
          <a:prstGeom prst="rect">
            <a:avLst/>
          </a:prstGeom>
          <a:noFill/>
        </p:spPr>
        <p:txBody>
          <a:bodyPr wrap="none" rtlCol="0">
            <a:spAutoFit/>
          </a:bodyPr>
          <a:lstStyle/>
          <a:p>
            <a:pPr algn="ctr">
              <a:lnSpc>
                <a:spcPts val="1800"/>
              </a:lnSpc>
            </a:pPr>
            <a:r>
              <a:rPr lang="en-US" sz="1600" dirty="0" err="1">
                <a:solidFill>
                  <a:srgbClr val="0000FF"/>
                </a:solidFill>
                <a:latin typeface="Segoe Script" panose="030B0504020000000003" pitchFamily="66" charset="0"/>
              </a:rPr>
              <a:t>Neuroretinitis</a:t>
            </a:r>
            <a:endParaRPr lang="en-US" sz="1600" dirty="0">
              <a:solidFill>
                <a:srgbClr val="0000FF"/>
              </a:solidFill>
              <a:latin typeface="Segoe Script" panose="030B0504020000000003" pitchFamily="66" charset="0"/>
            </a:endParaRPr>
          </a:p>
        </p:txBody>
      </p:sp>
      <p:sp>
        <p:nvSpPr>
          <p:cNvPr id="24" name="TextBox 23">
            <a:extLst>
              <a:ext uri="{FF2B5EF4-FFF2-40B4-BE49-F238E27FC236}">
                <a16:creationId xmlns:a16="http://schemas.microsoft.com/office/drawing/2014/main" id="{4D253869-0151-4DD8-99B4-9D36ECBEFD41}"/>
              </a:ext>
            </a:extLst>
          </p:cNvPr>
          <p:cNvSpPr txBox="1"/>
          <p:nvPr/>
        </p:nvSpPr>
        <p:spPr>
          <a:xfrm>
            <a:off x="7108009" y="2136675"/>
            <a:ext cx="1143262" cy="323165"/>
          </a:xfrm>
          <a:prstGeom prst="rect">
            <a:avLst/>
          </a:prstGeom>
          <a:solidFill>
            <a:schemeClr val="bg1"/>
          </a:solidFill>
        </p:spPr>
        <p:txBody>
          <a:bodyPr wrap="none" rtlCol="0">
            <a:spAutoFit/>
          </a:bodyPr>
          <a:lstStyle/>
          <a:p>
            <a:r>
              <a:rPr lang="en-US" sz="1500" dirty="0">
                <a:solidFill>
                  <a:srgbClr val="0000FF"/>
                </a:solidFill>
                <a:latin typeface="Segoe Script" panose="030B0504020000000003" pitchFamily="66" charset="0"/>
              </a:rPr>
              <a:t>and ONH</a:t>
            </a:r>
          </a:p>
        </p:txBody>
      </p:sp>
      <p:cxnSp>
        <p:nvCxnSpPr>
          <p:cNvPr id="26" name="Straight Connector 25">
            <a:extLst>
              <a:ext uri="{FF2B5EF4-FFF2-40B4-BE49-F238E27FC236}">
                <a16:creationId xmlns:a16="http://schemas.microsoft.com/office/drawing/2014/main" id="{ED7ABC7D-DBE2-485B-85EC-B2628671A200}"/>
              </a:ext>
            </a:extLst>
          </p:cNvPr>
          <p:cNvCxnSpPr/>
          <p:nvPr/>
        </p:nvCxnSpPr>
        <p:spPr>
          <a:xfrm>
            <a:off x="5962742" y="2044147"/>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3">
            <a:extLst>
              <a:ext uri="{FF2B5EF4-FFF2-40B4-BE49-F238E27FC236}">
                <a16:creationId xmlns:a16="http://schemas.microsoft.com/office/drawing/2014/main" id="{EC1ED04F-3F6F-49C3-89C3-1529E7C5F4F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7" name="TextBox 26">
            <a:extLst>
              <a:ext uri="{FF2B5EF4-FFF2-40B4-BE49-F238E27FC236}">
                <a16:creationId xmlns:a16="http://schemas.microsoft.com/office/drawing/2014/main" id="{744059FE-7ADB-4ECB-B7E4-7998E974244D}"/>
              </a:ext>
            </a:extLst>
          </p:cNvPr>
          <p:cNvSpPr txBox="1"/>
          <p:nvPr/>
        </p:nvSpPr>
        <p:spPr>
          <a:xfrm>
            <a:off x="190500" y="4163703"/>
            <a:ext cx="8801100" cy="2308324"/>
          </a:xfrm>
          <a:prstGeom prst="rect">
            <a:avLst/>
          </a:prstGeom>
          <a:solidFill>
            <a:srgbClr val="CCFFFF"/>
          </a:solidFill>
        </p:spPr>
        <p:txBody>
          <a:bodyPr wrap="square" rtlCol="0">
            <a:spAutoFit/>
          </a:bodyPr>
          <a:lstStyle/>
          <a:p>
            <a:r>
              <a:rPr lang="en-US" sz="1600" b="1" dirty="0">
                <a:solidFill>
                  <a:srgbClr val="0000FF"/>
                </a:solidFill>
              </a:rPr>
              <a:t>Toxoplasmosis </a:t>
            </a:r>
            <a:r>
              <a:rPr lang="en-US" sz="1600" dirty="0">
                <a:solidFill>
                  <a:srgbClr val="0000FF"/>
                </a:solidFill>
              </a:rPr>
              <a:t>is a common, classic cause of posterior uveitis. It is infectious, the bug being </a:t>
            </a:r>
            <a:r>
              <a:rPr lang="en-US" sz="1600" i="1" dirty="0">
                <a:solidFill>
                  <a:srgbClr val="0000FF"/>
                </a:solidFill>
              </a:rPr>
              <a:t>Toxoplasma gondii ,</a:t>
            </a:r>
            <a:r>
              <a:rPr lang="en-US" sz="1600" dirty="0">
                <a:solidFill>
                  <a:srgbClr val="0000FF"/>
                </a:solidFill>
              </a:rPr>
              <a:t> an obligate intracellular parasite.  Cats  are its definitive host. </a:t>
            </a:r>
            <a:r>
              <a:rPr lang="en-US" sz="1600" i="1" dirty="0">
                <a:solidFill>
                  <a:srgbClr val="0000FF"/>
                </a:solidFill>
              </a:rPr>
              <a:t>T gondii </a:t>
            </a:r>
            <a:r>
              <a:rPr lang="en-US" sz="1600" dirty="0">
                <a:solidFill>
                  <a:srgbClr val="0000FF"/>
                </a:solidFill>
              </a:rPr>
              <a:t>has a worldwide distribution; an estimated one billion people are infected. Humans usually acquire the parasite via  consumption of unwashed produce or undercooked meat . </a:t>
            </a:r>
            <a:r>
              <a:rPr lang="en-US" sz="1600" dirty="0"/>
              <a:t>Another crucial mechanism of transmission is  </a:t>
            </a:r>
            <a:r>
              <a:rPr lang="en-US" sz="1600" dirty="0" err="1"/>
              <a:t>transplacentally</a:t>
            </a:r>
            <a:r>
              <a:rPr lang="en-US" sz="1600" dirty="0"/>
              <a:t> </a:t>
            </a:r>
            <a:r>
              <a:rPr lang="en-US" sz="1600" dirty="0">
                <a:solidFill>
                  <a:srgbClr val="0000FF"/>
                </a:solidFill>
              </a:rPr>
              <a:t>, which leads to devastating congenital manifestations in affected infants (it is one of the  TORCH  syndrome etiologies).</a:t>
            </a:r>
            <a:endParaRPr lang="en-US" sz="1600" dirty="0">
              <a:solidFill>
                <a:srgbClr val="CCFFFF"/>
              </a:solidFill>
            </a:endParaRPr>
          </a:p>
          <a:p>
            <a:endParaRPr lang="en-US" sz="1600" dirty="0">
              <a:solidFill>
                <a:srgbClr val="CCFFFF"/>
              </a:solidFill>
            </a:endParaRPr>
          </a:p>
          <a:p>
            <a:r>
              <a:rPr lang="en-US" sz="1600" dirty="0">
                <a:solidFill>
                  <a:srgbClr val="CCFFFF"/>
                </a:solidFill>
              </a:rPr>
              <a:t>Toxoplasmosis typically manifests as a  retinochoroiditis  accompanied by a dense overlying </a:t>
            </a:r>
            <a:r>
              <a:rPr lang="en-US" sz="1600" dirty="0" err="1">
                <a:solidFill>
                  <a:srgbClr val="CCFFFF"/>
                </a:solidFill>
              </a:rPr>
              <a:t>vitritis</a:t>
            </a:r>
            <a:r>
              <a:rPr lang="en-US" sz="1600" dirty="0">
                <a:solidFill>
                  <a:srgbClr val="CCFFFF"/>
                </a:solidFill>
              </a:rPr>
              <a:t>. Taken together, the appearance has been likened to a  ‘</a:t>
            </a:r>
            <a:r>
              <a:rPr lang="en-US" sz="1600" b="1" dirty="0">
                <a:solidFill>
                  <a:srgbClr val="CCFFFF"/>
                </a:solidFill>
              </a:rPr>
              <a:t>headlight in the fog.’</a:t>
            </a:r>
          </a:p>
        </p:txBody>
      </p:sp>
      <p:sp>
        <p:nvSpPr>
          <p:cNvPr id="3" name="Rectangle 2">
            <a:extLst>
              <a:ext uri="{FF2B5EF4-FFF2-40B4-BE49-F238E27FC236}">
                <a16:creationId xmlns:a16="http://schemas.microsoft.com/office/drawing/2014/main" id="{6031EE5F-510F-4C71-A996-6210AE760540}"/>
              </a:ext>
            </a:extLst>
          </p:cNvPr>
          <p:cNvSpPr/>
          <p:nvPr/>
        </p:nvSpPr>
        <p:spPr>
          <a:xfrm>
            <a:off x="4724400" y="5459896"/>
            <a:ext cx="762002" cy="24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4535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147</a:t>
            </a:fld>
            <a:endParaRPr lang="en-US"/>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a:t>
            </a:r>
            <a:r>
              <a:rPr lang="en-US" sz="1600" dirty="0"/>
              <a:t>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rgbClr val="0000FF"/>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21" name="Arc 20">
            <a:extLst>
              <a:ext uri="{FF2B5EF4-FFF2-40B4-BE49-F238E27FC236}">
                <a16:creationId xmlns:a16="http://schemas.microsoft.com/office/drawing/2014/main" id="{62AA0C56-44EA-4CA0-AF12-43E8472F356C}"/>
              </a:ext>
            </a:extLst>
          </p:cNvPr>
          <p:cNvSpPr/>
          <p:nvPr/>
        </p:nvSpPr>
        <p:spPr>
          <a:xfrm>
            <a:off x="569844" y="1296574"/>
            <a:ext cx="7765774" cy="4113626"/>
          </a:xfrm>
          <a:prstGeom prst="arc">
            <a:avLst>
              <a:gd name="adj1" fmla="val 16411754"/>
              <a:gd name="adj2" fmla="val 343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A9D9402-23C0-4D3B-9F5D-D4B5A3165D33}"/>
              </a:ext>
            </a:extLst>
          </p:cNvPr>
          <p:cNvSpPr txBox="1"/>
          <p:nvPr/>
        </p:nvSpPr>
        <p:spPr>
          <a:xfrm>
            <a:off x="7667411" y="2855771"/>
            <a:ext cx="1180131" cy="292388"/>
          </a:xfrm>
          <a:prstGeom prst="rect">
            <a:avLst/>
          </a:prstGeom>
          <a:solidFill>
            <a:schemeClr val="bg1"/>
          </a:solidFill>
        </p:spPr>
        <p:txBody>
          <a:bodyPr wrap="none" rtlCol="0">
            <a:spAutoFit/>
          </a:bodyPr>
          <a:lstStyle/>
          <a:p>
            <a:r>
              <a:rPr lang="en-US" sz="1300" dirty="0">
                <a:latin typeface="Segoe Script" panose="030B0504020000000003" pitchFamily="66" charset="0"/>
              </a:rPr>
              <a:t>It is called:</a:t>
            </a:r>
          </a:p>
        </p:txBody>
      </p:sp>
      <p:sp>
        <p:nvSpPr>
          <p:cNvPr id="23" name="TextBox 22">
            <a:extLst>
              <a:ext uri="{FF2B5EF4-FFF2-40B4-BE49-F238E27FC236}">
                <a16:creationId xmlns:a16="http://schemas.microsoft.com/office/drawing/2014/main" id="{C0D36BEE-5862-4B14-9256-65AE6B3E537F}"/>
              </a:ext>
            </a:extLst>
          </p:cNvPr>
          <p:cNvSpPr txBox="1"/>
          <p:nvPr/>
        </p:nvSpPr>
        <p:spPr>
          <a:xfrm>
            <a:off x="7380083" y="3412063"/>
            <a:ext cx="1741182" cy="327013"/>
          </a:xfrm>
          <a:prstGeom prst="rect">
            <a:avLst/>
          </a:prstGeom>
          <a:noFill/>
        </p:spPr>
        <p:txBody>
          <a:bodyPr wrap="none" rtlCol="0">
            <a:spAutoFit/>
          </a:bodyPr>
          <a:lstStyle/>
          <a:p>
            <a:pPr algn="ctr">
              <a:lnSpc>
                <a:spcPts val="1800"/>
              </a:lnSpc>
            </a:pPr>
            <a:r>
              <a:rPr lang="en-US" sz="1600" dirty="0" err="1">
                <a:solidFill>
                  <a:srgbClr val="0000FF"/>
                </a:solidFill>
                <a:latin typeface="Segoe Script" panose="030B0504020000000003" pitchFamily="66" charset="0"/>
              </a:rPr>
              <a:t>Neuroretinitis</a:t>
            </a:r>
            <a:endParaRPr lang="en-US" sz="1600" dirty="0">
              <a:solidFill>
                <a:srgbClr val="0000FF"/>
              </a:solidFill>
              <a:latin typeface="Segoe Script" panose="030B0504020000000003" pitchFamily="66" charset="0"/>
            </a:endParaRPr>
          </a:p>
        </p:txBody>
      </p:sp>
      <p:sp>
        <p:nvSpPr>
          <p:cNvPr id="24" name="TextBox 23">
            <a:extLst>
              <a:ext uri="{FF2B5EF4-FFF2-40B4-BE49-F238E27FC236}">
                <a16:creationId xmlns:a16="http://schemas.microsoft.com/office/drawing/2014/main" id="{4D253869-0151-4DD8-99B4-9D36ECBEFD41}"/>
              </a:ext>
            </a:extLst>
          </p:cNvPr>
          <p:cNvSpPr txBox="1"/>
          <p:nvPr/>
        </p:nvSpPr>
        <p:spPr>
          <a:xfrm>
            <a:off x="7108009" y="2136675"/>
            <a:ext cx="1143262" cy="323165"/>
          </a:xfrm>
          <a:prstGeom prst="rect">
            <a:avLst/>
          </a:prstGeom>
          <a:solidFill>
            <a:schemeClr val="bg1"/>
          </a:solidFill>
        </p:spPr>
        <p:txBody>
          <a:bodyPr wrap="none" rtlCol="0">
            <a:spAutoFit/>
          </a:bodyPr>
          <a:lstStyle/>
          <a:p>
            <a:r>
              <a:rPr lang="en-US" sz="1500" dirty="0">
                <a:solidFill>
                  <a:srgbClr val="0000FF"/>
                </a:solidFill>
                <a:latin typeface="Segoe Script" panose="030B0504020000000003" pitchFamily="66" charset="0"/>
              </a:rPr>
              <a:t>and ONH</a:t>
            </a:r>
          </a:p>
        </p:txBody>
      </p:sp>
      <p:cxnSp>
        <p:nvCxnSpPr>
          <p:cNvPr id="26" name="Straight Connector 25">
            <a:extLst>
              <a:ext uri="{FF2B5EF4-FFF2-40B4-BE49-F238E27FC236}">
                <a16:creationId xmlns:a16="http://schemas.microsoft.com/office/drawing/2014/main" id="{ED7ABC7D-DBE2-485B-85EC-B2628671A200}"/>
              </a:ext>
            </a:extLst>
          </p:cNvPr>
          <p:cNvCxnSpPr/>
          <p:nvPr/>
        </p:nvCxnSpPr>
        <p:spPr>
          <a:xfrm>
            <a:off x="5962742" y="2044147"/>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3">
            <a:extLst>
              <a:ext uri="{FF2B5EF4-FFF2-40B4-BE49-F238E27FC236}">
                <a16:creationId xmlns:a16="http://schemas.microsoft.com/office/drawing/2014/main" id="{EC1ED04F-3F6F-49C3-89C3-1529E7C5F4F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7" name="TextBox 26">
            <a:extLst>
              <a:ext uri="{FF2B5EF4-FFF2-40B4-BE49-F238E27FC236}">
                <a16:creationId xmlns:a16="http://schemas.microsoft.com/office/drawing/2014/main" id="{744059FE-7ADB-4ECB-B7E4-7998E974244D}"/>
              </a:ext>
            </a:extLst>
          </p:cNvPr>
          <p:cNvSpPr txBox="1"/>
          <p:nvPr/>
        </p:nvSpPr>
        <p:spPr>
          <a:xfrm>
            <a:off x="190500" y="4163703"/>
            <a:ext cx="8801100" cy="2308324"/>
          </a:xfrm>
          <a:prstGeom prst="rect">
            <a:avLst/>
          </a:prstGeom>
          <a:solidFill>
            <a:srgbClr val="CCFFFF"/>
          </a:solidFill>
        </p:spPr>
        <p:txBody>
          <a:bodyPr wrap="square" rtlCol="0">
            <a:spAutoFit/>
          </a:bodyPr>
          <a:lstStyle/>
          <a:p>
            <a:r>
              <a:rPr lang="en-US" sz="1600" b="1" dirty="0">
                <a:solidFill>
                  <a:srgbClr val="0000FF"/>
                </a:solidFill>
              </a:rPr>
              <a:t>Toxoplasmosis </a:t>
            </a:r>
            <a:r>
              <a:rPr lang="en-US" sz="1600" dirty="0">
                <a:solidFill>
                  <a:srgbClr val="0000FF"/>
                </a:solidFill>
              </a:rPr>
              <a:t>is a common, classic cause of posterior uveitis. It is infectious, the bug being </a:t>
            </a:r>
            <a:r>
              <a:rPr lang="en-US" sz="1600" i="1" dirty="0">
                <a:solidFill>
                  <a:srgbClr val="0000FF"/>
                </a:solidFill>
              </a:rPr>
              <a:t>Toxoplasma gondii ,</a:t>
            </a:r>
            <a:r>
              <a:rPr lang="en-US" sz="1600" dirty="0">
                <a:solidFill>
                  <a:srgbClr val="0000FF"/>
                </a:solidFill>
              </a:rPr>
              <a:t> an obligate intracellular parasite.  Cats  are its definitive host. </a:t>
            </a:r>
            <a:r>
              <a:rPr lang="en-US" sz="1600" i="1" dirty="0">
                <a:solidFill>
                  <a:srgbClr val="0000FF"/>
                </a:solidFill>
              </a:rPr>
              <a:t>T gondii </a:t>
            </a:r>
            <a:r>
              <a:rPr lang="en-US" sz="1600" dirty="0">
                <a:solidFill>
                  <a:srgbClr val="0000FF"/>
                </a:solidFill>
              </a:rPr>
              <a:t>has a worldwide distribution; an estimated one billion people are infected. Humans usually acquire the parasite via  consumption of unwashed produce or undercooked meat . </a:t>
            </a:r>
            <a:r>
              <a:rPr lang="en-US" sz="1600" dirty="0"/>
              <a:t>Another crucial mechanism of transmission is  </a:t>
            </a:r>
            <a:r>
              <a:rPr lang="en-US" sz="1600" dirty="0" err="1"/>
              <a:t>transplacentally</a:t>
            </a:r>
            <a:r>
              <a:rPr lang="en-US" sz="1600" dirty="0"/>
              <a:t> </a:t>
            </a:r>
            <a:r>
              <a:rPr lang="en-US" sz="1600" dirty="0">
                <a:solidFill>
                  <a:srgbClr val="0000FF"/>
                </a:solidFill>
              </a:rPr>
              <a:t>, which leads to devastating congenital manifestations in affected infants (it is one of the  TORCH  syndrome etiologies).</a:t>
            </a:r>
            <a:endParaRPr lang="en-US" sz="1600" dirty="0">
              <a:solidFill>
                <a:srgbClr val="CCFFFF"/>
              </a:solidFill>
            </a:endParaRPr>
          </a:p>
          <a:p>
            <a:endParaRPr lang="en-US" sz="1600" dirty="0">
              <a:solidFill>
                <a:srgbClr val="CCFFFF"/>
              </a:solidFill>
            </a:endParaRPr>
          </a:p>
          <a:p>
            <a:r>
              <a:rPr lang="en-US" sz="1600" dirty="0">
                <a:solidFill>
                  <a:srgbClr val="CCFFFF"/>
                </a:solidFill>
              </a:rPr>
              <a:t>Toxoplasmosis typically manifests as a  retinochoroiditis  accompanied by a dense overlying </a:t>
            </a:r>
            <a:r>
              <a:rPr lang="en-US" sz="1600" dirty="0" err="1">
                <a:solidFill>
                  <a:srgbClr val="CCFFFF"/>
                </a:solidFill>
              </a:rPr>
              <a:t>vitritis</a:t>
            </a:r>
            <a:r>
              <a:rPr lang="en-US" sz="1600" dirty="0">
                <a:solidFill>
                  <a:srgbClr val="CCFFFF"/>
                </a:solidFill>
              </a:rPr>
              <a:t>. Taken together, the appearance has been likened to a  ‘</a:t>
            </a:r>
            <a:r>
              <a:rPr lang="en-US" sz="1600" b="1" dirty="0">
                <a:solidFill>
                  <a:srgbClr val="CCFFFF"/>
                </a:solidFill>
              </a:rPr>
              <a:t>headlight in the fog.’</a:t>
            </a:r>
          </a:p>
        </p:txBody>
      </p:sp>
    </p:spTree>
    <p:extLst>
      <p:ext uri="{BB962C8B-B14F-4D97-AF65-F5344CB8AC3E}">
        <p14:creationId xmlns:p14="http://schemas.microsoft.com/office/powerpoint/2010/main" val="39145208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2B823-13B8-4EB0-B3F3-448D30E2F790}"/>
              </a:ext>
            </a:extLst>
          </p:cNvPr>
          <p:cNvSpPr txBox="1"/>
          <p:nvPr/>
        </p:nvSpPr>
        <p:spPr>
          <a:xfrm>
            <a:off x="699083" y="4147364"/>
            <a:ext cx="1428596" cy="369332"/>
          </a:xfrm>
          <a:prstGeom prst="rect">
            <a:avLst/>
          </a:prstGeom>
          <a:noFill/>
        </p:spPr>
        <p:txBody>
          <a:bodyPr wrap="none" rtlCol="0">
            <a:spAutoFit/>
          </a:bodyPr>
          <a:lstStyle/>
          <a:p>
            <a:pPr algn="ctr"/>
            <a:r>
              <a:rPr lang="en-US" dirty="0">
                <a:solidFill>
                  <a:srgbClr val="0000FF"/>
                </a:solidFill>
              </a:rPr>
              <a:t>Oocyst form</a:t>
            </a:r>
          </a:p>
        </p:txBody>
      </p:sp>
      <p:sp>
        <p:nvSpPr>
          <p:cNvPr id="9" name="TextBox 8">
            <a:extLst>
              <a:ext uri="{FF2B5EF4-FFF2-40B4-BE49-F238E27FC236}">
                <a16:creationId xmlns:a16="http://schemas.microsoft.com/office/drawing/2014/main" id="{7FCA76F4-AF8C-41FB-8236-765B6A1C1538}"/>
              </a:ext>
            </a:extLst>
          </p:cNvPr>
          <p:cNvSpPr txBox="1"/>
          <p:nvPr/>
        </p:nvSpPr>
        <p:spPr>
          <a:xfrm>
            <a:off x="6746964" y="4147364"/>
            <a:ext cx="1330236" cy="369332"/>
          </a:xfrm>
          <a:prstGeom prst="rect">
            <a:avLst/>
          </a:prstGeom>
          <a:noFill/>
        </p:spPr>
        <p:txBody>
          <a:bodyPr wrap="none" rtlCol="0">
            <a:spAutoFit/>
          </a:bodyPr>
          <a:lstStyle/>
          <a:p>
            <a:pPr algn="ctr"/>
            <a:r>
              <a:rPr lang="en-US" dirty="0">
                <a:solidFill>
                  <a:srgbClr val="0000FF"/>
                </a:solidFill>
              </a:rPr>
              <a:t>Tissue cyst</a:t>
            </a:r>
          </a:p>
        </p:txBody>
      </p:sp>
      <p:sp>
        <p:nvSpPr>
          <p:cNvPr id="10" name="TextBox 9">
            <a:extLst>
              <a:ext uri="{FF2B5EF4-FFF2-40B4-BE49-F238E27FC236}">
                <a16:creationId xmlns:a16="http://schemas.microsoft.com/office/drawing/2014/main" id="{1B7E1BD0-1B3A-475E-9578-07DB0B7BD131}"/>
              </a:ext>
            </a:extLst>
          </p:cNvPr>
          <p:cNvSpPr txBox="1"/>
          <p:nvPr/>
        </p:nvSpPr>
        <p:spPr>
          <a:xfrm>
            <a:off x="3397542" y="4147364"/>
            <a:ext cx="1800558" cy="369332"/>
          </a:xfrm>
          <a:prstGeom prst="rect">
            <a:avLst/>
          </a:prstGeom>
          <a:noFill/>
        </p:spPr>
        <p:txBody>
          <a:bodyPr wrap="none" rtlCol="0">
            <a:spAutoFit/>
          </a:bodyPr>
          <a:lstStyle/>
          <a:p>
            <a:pPr algn="ctr"/>
            <a:r>
              <a:rPr lang="en-US" dirty="0">
                <a:solidFill>
                  <a:srgbClr val="0000FF"/>
                </a:solidFill>
              </a:rPr>
              <a:t>Tachyzoite form</a:t>
            </a:r>
          </a:p>
        </p:txBody>
      </p:sp>
      <p:sp>
        <p:nvSpPr>
          <p:cNvPr id="19" name="TextBox 18">
            <a:extLst>
              <a:ext uri="{FF2B5EF4-FFF2-40B4-BE49-F238E27FC236}">
                <a16:creationId xmlns:a16="http://schemas.microsoft.com/office/drawing/2014/main" id="{F5E84F1C-80ED-4CC3-9D0E-D52844F4E980}"/>
              </a:ext>
            </a:extLst>
          </p:cNvPr>
          <p:cNvSpPr txBox="1"/>
          <p:nvPr/>
        </p:nvSpPr>
        <p:spPr>
          <a:xfrm>
            <a:off x="304800" y="4684693"/>
            <a:ext cx="2210536" cy="954107"/>
          </a:xfrm>
          <a:prstGeom prst="rect">
            <a:avLst/>
          </a:prstGeom>
          <a:noFill/>
        </p:spPr>
        <p:txBody>
          <a:bodyPr wrap="square" rtlCol="0">
            <a:spAutoFit/>
          </a:bodyPr>
          <a:lstStyle/>
          <a:p>
            <a:pPr algn="ctr"/>
            <a:r>
              <a:rPr lang="en-US" sz="1400" dirty="0"/>
              <a:t>--Found in GI tract of cat (shed in feces)</a:t>
            </a:r>
          </a:p>
          <a:p>
            <a:pPr algn="ctr"/>
            <a:r>
              <a:rPr lang="en-US" sz="1400" dirty="0"/>
              <a:t>--Acquired via ingestion of unwashed produce</a:t>
            </a:r>
          </a:p>
        </p:txBody>
      </p:sp>
      <p:sp>
        <p:nvSpPr>
          <p:cNvPr id="23" name="TextBox 22">
            <a:extLst>
              <a:ext uri="{FF2B5EF4-FFF2-40B4-BE49-F238E27FC236}">
                <a16:creationId xmlns:a16="http://schemas.microsoft.com/office/drawing/2014/main" id="{805A6CE2-BCFA-4B6F-AC3B-418DC603F87C}"/>
              </a:ext>
            </a:extLst>
          </p:cNvPr>
          <p:cNvSpPr txBox="1"/>
          <p:nvPr/>
        </p:nvSpPr>
        <p:spPr>
          <a:xfrm>
            <a:off x="2971800" y="4684693"/>
            <a:ext cx="2608748" cy="954107"/>
          </a:xfrm>
          <a:prstGeom prst="rect">
            <a:avLst/>
          </a:prstGeom>
          <a:noFill/>
        </p:spPr>
        <p:txBody>
          <a:bodyPr wrap="square" rtlCol="0">
            <a:spAutoFit/>
          </a:bodyPr>
          <a:lstStyle/>
          <a:p>
            <a:pPr algn="ctr"/>
            <a:r>
              <a:rPr lang="en-US" sz="1400" dirty="0"/>
              <a:t>--Found in circulatory system of infected mother</a:t>
            </a:r>
          </a:p>
          <a:p>
            <a:pPr algn="ctr"/>
            <a:r>
              <a:rPr lang="en-US" sz="1400" dirty="0"/>
              <a:t>--Responsible for transplacental infection</a:t>
            </a:r>
          </a:p>
        </p:txBody>
      </p:sp>
      <p:sp>
        <p:nvSpPr>
          <p:cNvPr id="29" name="TextBox 28">
            <a:extLst>
              <a:ext uri="{FF2B5EF4-FFF2-40B4-BE49-F238E27FC236}">
                <a16:creationId xmlns:a16="http://schemas.microsoft.com/office/drawing/2014/main" id="{7E2DBC70-6F78-43A6-85D3-383ED69459E4}"/>
              </a:ext>
            </a:extLst>
          </p:cNvPr>
          <p:cNvSpPr txBox="1"/>
          <p:nvPr/>
        </p:nvSpPr>
        <p:spPr>
          <a:xfrm>
            <a:off x="5870713" y="4684693"/>
            <a:ext cx="3120887" cy="738664"/>
          </a:xfrm>
          <a:prstGeom prst="rect">
            <a:avLst/>
          </a:prstGeom>
          <a:noFill/>
        </p:spPr>
        <p:txBody>
          <a:bodyPr wrap="square" rtlCol="0">
            <a:spAutoFit/>
          </a:bodyPr>
          <a:lstStyle/>
          <a:p>
            <a:pPr algn="ctr"/>
            <a:r>
              <a:rPr lang="en-US" sz="1400" dirty="0"/>
              <a:t>--Found in tissue of infected livestock</a:t>
            </a:r>
          </a:p>
          <a:p>
            <a:pPr algn="ctr"/>
            <a:r>
              <a:rPr lang="en-US" sz="1400" dirty="0"/>
              <a:t>--Acquired via consumption of undercooked meat</a:t>
            </a:r>
          </a:p>
        </p:txBody>
      </p:sp>
      <p:grpSp>
        <p:nvGrpSpPr>
          <p:cNvPr id="5" name="Group 4">
            <a:extLst>
              <a:ext uri="{FF2B5EF4-FFF2-40B4-BE49-F238E27FC236}">
                <a16:creationId xmlns:a16="http://schemas.microsoft.com/office/drawing/2014/main" id="{FFC27868-6BFC-4DAB-B080-8ECFC0BB1B53}"/>
              </a:ext>
            </a:extLst>
          </p:cNvPr>
          <p:cNvGrpSpPr/>
          <p:nvPr/>
        </p:nvGrpSpPr>
        <p:grpSpPr>
          <a:xfrm>
            <a:off x="2931878" y="1118945"/>
            <a:ext cx="2718118" cy="2877445"/>
            <a:chOff x="3760548" y="4379223"/>
            <a:chExt cx="2014619" cy="2064900"/>
          </a:xfrm>
        </p:grpSpPr>
        <p:sp>
          <p:nvSpPr>
            <p:cNvPr id="21" name="Rectangle 20">
              <a:extLst>
                <a:ext uri="{FF2B5EF4-FFF2-40B4-BE49-F238E27FC236}">
                  <a16:creationId xmlns:a16="http://schemas.microsoft.com/office/drawing/2014/main" id="{410CCE10-1AC7-4C16-BB1C-FD43E4EABB57}"/>
                </a:ext>
              </a:extLst>
            </p:cNvPr>
            <p:cNvSpPr/>
            <p:nvPr/>
          </p:nvSpPr>
          <p:spPr>
            <a:xfrm>
              <a:off x="3760548" y="4379223"/>
              <a:ext cx="2014619" cy="2064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27B8C61-0AFE-4A03-A0DC-41895C1F4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053" y="4432231"/>
              <a:ext cx="1955797" cy="1955797"/>
            </a:xfrm>
            <a:prstGeom prst="rect">
              <a:avLst/>
            </a:prstGeom>
          </p:spPr>
        </p:pic>
      </p:grpSp>
      <p:pic>
        <p:nvPicPr>
          <p:cNvPr id="27" name="Picture 26">
            <a:extLst>
              <a:ext uri="{FF2B5EF4-FFF2-40B4-BE49-F238E27FC236}">
                <a16:creationId xmlns:a16="http://schemas.microsoft.com/office/drawing/2014/main" id="{66ADE955-AD61-4AED-9997-877E23A97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0713" y="1830999"/>
            <a:ext cx="3120887" cy="2165392"/>
          </a:xfrm>
          <a:prstGeom prst="rect">
            <a:avLst/>
          </a:prstGeom>
        </p:spPr>
      </p:pic>
      <p:pic>
        <p:nvPicPr>
          <p:cNvPr id="28" name="Picture 27">
            <a:extLst>
              <a:ext uri="{FF2B5EF4-FFF2-40B4-BE49-F238E27FC236}">
                <a16:creationId xmlns:a16="http://schemas.microsoft.com/office/drawing/2014/main" id="{93320922-AE81-4E26-A373-E3095A0ED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366626"/>
            <a:ext cx="2579611" cy="2579611"/>
          </a:xfrm>
          <a:prstGeom prst="rect">
            <a:avLst/>
          </a:prstGeom>
        </p:spPr>
      </p:pic>
      <p:sp>
        <p:nvSpPr>
          <p:cNvPr id="25" name="Rectangle 3">
            <a:extLst>
              <a:ext uri="{FF2B5EF4-FFF2-40B4-BE49-F238E27FC236}">
                <a16:creationId xmlns:a16="http://schemas.microsoft.com/office/drawing/2014/main" id="{9AC9DDE7-B555-4B8D-961D-F6275A895E48}"/>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7" name="TextBox 6">
            <a:extLst>
              <a:ext uri="{FF2B5EF4-FFF2-40B4-BE49-F238E27FC236}">
                <a16:creationId xmlns:a16="http://schemas.microsoft.com/office/drawing/2014/main" id="{8BE95B0F-AC36-4C79-91BE-19EAD99D7EB2}"/>
              </a:ext>
            </a:extLst>
          </p:cNvPr>
          <p:cNvSpPr txBox="1"/>
          <p:nvPr/>
        </p:nvSpPr>
        <p:spPr>
          <a:xfrm>
            <a:off x="2318661" y="6031468"/>
            <a:ext cx="4506683" cy="369332"/>
          </a:xfrm>
          <a:prstGeom prst="rect">
            <a:avLst/>
          </a:prstGeom>
          <a:noFill/>
        </p:spPr>
        <p:txBody>
          <a:bodyPr wrap="none" rtlCol="0">
            <a:spAutoFit/>
          </a:bodyPr>
          <a:lstStyle/>
          <a:p>
            <a:pPr algn="ctr"/>
            <a:r>
              <a:rPr lang="en-US" i="1" dirty="0"/>
              <a:t>Toxoplasma gondii</a:t>
            </a:r>
            <a:r>
              <a:rPr lang="en-US" dirty="0"/>
              <a:t>: Three infectious forms</a:t>
            </a:r>
            <a:endParaRPr lang="en-US" i="1" dirty="0"/>
          </a:p>
        </p:txBody>
      </p:sp>
    </p:spTree>
    <p:extLst>
      <p:ext uri="{BB962C8B-B14F-4D97-AF65-F5344CB8AC3E}">
        <p14:creationId xmlns:p14="http://schemas.microsoft.com/office/powerpoint/2010/main" val="29007525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149</a:t>
            </a:fld>
            <a:endParaRPr lang="en-US"/>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solidFill>
                  <a:schemeClr val="bg1">
                    <a:lumMod val="75000"/>
                  </a:schemeClr>
                </a:solidFill>
              </a:rPr>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chemeClr val="bg1">
                    <a:lumMod val="75000"/>
                  </a:schemeClr>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chemeClr val="bg1">
                    <a:lumMod val="75000"/>
                  </a:schemeClr>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solidFill>
                  <a:schemeClr val="bg1">
                    <a:lumMod val="75000"/>
                  </a:schemeClr>
                </a:solidFill>
              </a:rPr>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solidFill>
                  <a:schemeClr val="bg1">
                    <a:lumMod val="75000"/>
                  </a:schemeClr>
                </a:solidFill>
              </a:rPr>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21" name="Arc 20">
            <a:extLst>
              <a:ext uri="{FF2B5EF4-FFF2-40B4-BE49-F238E27FC236}">
                <a16:creationId xmlns:a16="http://schemas.microsoft.com/office/drawing/2014/main" id="{62AA0C56-44EA-4CA0-AF12-43E8472F356C}"/>
              </a:ext>
            </a:extLst>
          </p:cNvPr>
          <p:cNvSpPr/>
          <p:nvPr/>
        </p:nvSpPr>
        <p:spPr>
          <a:xfrm>
            <a:off x="569844" y="1296574"/>
            <a:ext cx="7765774" cy="4113626"/>
          </a:xfrm>
          <a:prstGeom prst="arc">
            <a:avLst>
              <a:gd name="adj1" fmla="val 16411754"/>
              <a:gd name="adj2" fmla="val 3435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A9D9402-23C0-4D3B-9F5D-D4B5A3165D33}"/>
              </a:ext>
            </a:extLst>
          </p:cNvPr>
          <p:cNvSpPr txBox="1"/>
          <p:nvPr/>
        </p:nvSpPr>
        <p:spPr>
          <a:xfrm>
            <a:off x="7667411" y="2855771"/>
            <a:ext cx="1180131" cy="292388"/>
          </a:xfrm>
          <a:prstGeom prst="rect">
            <a:avLst/>
          </a:prstGeom>
          <a:solidFill>
            <a:schemeClr val="bg1"/>
          </a:solidFill>
        </p:spPr>
        <p:txBody>
          <a:bodyPr wrap="none" rtlCol="0">
            <a:spAutoFit/>
          </a:bodyPr>
          <a:lstStyle/>
          <a:p>
            <a:r>
              <a:rPr lang="en-US" sz="1300" dirty="0">
                <a:solidFill>
                  <a:schemeClr val="bg1">
                    <a:lumMod val="75000"/>
                  </a:schemeClr>
                </a:solidFill>
                <a:latin typeface="Segoe Script" panose="030B0504020000000003" pitchFamily="66" charset="0"/>
              </a:rPr>
              <a:t>It is called:</a:t>
            </a:r>
          </a:p>
        </p:txBody>
      </p:sp>
      <p:sp>
        <p:nvSpPr>
          <p:cNvPr id="23" name="TextBox 22">
            <a:extLst>
              <a:ext uri="{FF2B5EF4-FFF2-40B4-BE49-F238E27FC236}">
                <a16:creationId xmlns:a16="http://schemas.microsoft.com/office/drawing/2014/main" id="{C0D36BEE-5862-4B14-9256-65AE6B3E537F}"/>
              </a:ext>
            </a:extLst>
          </p:cNvPr>
          <p:cNvSpPr txBox="1"/>
          <p:nvPr/>
        </p:nvSpPr>
        <p:spPr>
          <a:xfrm>
            <a:off x="7380083" y="3412063"/>
            <a:ext cx="1741182" cy="327013"/>
          </a:xfrm>
          <a:prstGeom prst="rect">
            <a:avLst/>
          </a:prstGeom>
          <a:noFill/>
        </p:spPr>
        <p:txBody>
          <a:bodyPr wrap="none" rtlCol="0">
            <a:spAutoFit/>
          </a:bodyPr>
          <a:lstStyle/>
          <a:p>
            <a:pPr algn="ctr">
              <a:lnSpc>
                <a:spcPts val="1800"/>
              </a:lnSpc>
            </a:pPr>
            <a:r>
              <a:rPr lang="en-US" sz="1600" dirty="0" err="1">
                <a:solidFill>
                  <a:schemeClr val="bg1">
                    <a:lumMod val="75000"/>
                  </a:schemeClr>
                </a:solidFill>
                <a:latin typeface="Segoe Script" panose="030B0504020000000003" pitchFamily="66" charset="0"/>
              </a:rPr>
              <a:t>Neuroretinitis</a:t>
            </a:r>
            <a:endParaRPr lang="en-US" sz="1600" dirty="0">
              <a:solidFill>
                <a:schemeClr val="bg1">
                  <a:lumMod val="75000"/>
                </a:schemeClr>
              </a:solidFill>
              <a:latin typeface="Segoe Script" panose="030B0504020000000003" pitchFamily="66" charset="0"/>
            </a:endParaRPr>
          </a:p>
        </p:txBody>
      </p:sp>
      <p:sp>
        <p:nvSpPr>
          <p:cNvPr id="24" name="TextBox 23">
            <a:extLst>
              <a:ext uri="{FF2B5EF4-FFF2-40B4-BE49-F238E27FC236}">
                <a16:creationId xmlns:a16="http://schemas.microsoft.com/office/drawing/2014/main" id="{4D253869-0151-4DD8-99B4-9D36ECBEFD41}"/>
              </a:ext>
            </a:extLst>
          </p:cNvPr>
          <p:cNvSpPr txBox="1"/>
          <p:nvPr/>
        </p:nvSpPr>
        <p:spPr>
          <a:xfrm>
            <a:off x="7108009" y="2136675"/>
            <a:ext cx="1143262" cy="323165"/>
          </a:xfrm>
          <a:prstGeom prst="rect">
            <a:avLst/>
          </a:prstGeom>
          <a:solidFill>
            <a:schemeClr val="bg1"/>
          </a:solidFill>
        </p:spPr>
        <p:txBody>
          <a:bodyPr wrap="none" rtlCol="0">
            <a:spAutoFit/>
          </a:bodyPr>
          <a:lstStyle/>
          <a:p>
            <a:r>
              <a:rPr lang="en-US" sz="1500" dirty="0">
                <a:solidFill>
                  <a:schemeClr val="bg1">
                    <a:lumMod val="75000"/>
                  </a:schemeClr>
                </a:solidFill>
                <a:latin typeface="Segoe Script" panose="030B0504020000000003" pitchFamily="66" charset="0"/>
              </a:rPr>
              <a:t>and ONH</a:t>
            </a:r>
          </a:p>
        </p:txBody>
      </p:sp>
      <p:cxnSp>
        <p:nvCxnSpPr>
          <p:cNvPr id="26" name="Straight Connector 25">
            <a:extLst>
              <a:ext uri="{FF2B5EF4-FFF2-40B4-BE49-F238E27FC236}">
                <a16:creationId xmlns:a16="http://schemas.microsoft.com/office/drawing/2014/main" id="{ED7ABC7D-DBE2-485B-85EC-B2628671A200}"/>
              </a:ext>
            </a:extLst>
          </p:cNvPr>
          <p:cNvCxnSpPr/>
          <p:nvPr/>
        </p:nvCxnSpPr>
        <p:spPr>
          <a:xfrm>
            <a:off x="5962742" y="2044147"/>
            <a:ext cx="1219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3">
            <a:extLst>
              <a:ext uri="{FF2B5EF4-FFF2-40B4-BE49-F238E27FC236}">
                <a16:creationId xmlns:a16="http://schemas.microsoft.com/office/drawing/2014/main" id="{EC1ED04F-3F6F-49C3-89C3-1529E7C5F4F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7" name="TextBox 26">
            <a:extLst>
              <a:ext uri="{FF2B5EF4-FFF2-40B4-BE49-F238E27FC236}">
                <a16:creationId xmlns:a16="http://schemas.microsoft.com/office/drawing/2014/main" id="{B1EE6025-B6DE-40B6-B4AC-472A4B7BAFAF}"/>
              </a:ext>
            </a:extLst>
          </p:cNvPr>
          <p:cNvSpPr txBox="1"/>
          <p:nvPr/>
        </p:nvSpPr>
        <p:spPr>
          <a:xfrm>
            <a:off x="190500" y="4163703"/>
            <a:ext cx="8801100" cy="2308324"/>
          </a:xfrm>
          <a:prstGeom prst="rect">
            <a:avLst/>
          </a:prstGeom>
          <a:solidFill>
            <a:srgbClr val="CCFFFF"/>
          </a:solidFill>
        </p:spPr>
        <p:txBody>
          <a:bodyPr wrap="square" rtlCol="0">
            <a:spAutoFit/>
          </a:bodyPr>
          <a:lstStyle/>
          <a:p>
            <a:r>
              <a:rPr lang="en-US" sz="1600" b="1" dirty="0">
                <a:solidFill>
                  <a:schemeClr val="bg1">
                    <a:lumMod val="75000"/>
                  </a:schemeClr>
                </a:solidFill>
              </a:rPr>
              <a:t>Toxoplasmosis </a:t>
            </a:r>
            <a:r>
              <a:rPr lang="en-US" sz="1600" dirty="0">
                <a:solidFill>
                  <a:schemeClr val="bg1">
                    <a:lumMod val="75000"/>
                  </a:schemeClr>
                </a:solidFill>
              </a:rPr>
              <a:t>is a common, classic cause of posterior uveitis. It is infectious, the bug being </a:t>
            </a:r>
            <a:r>
              <a:rPr lang="en-US" sz="1600" i="1" dirty="0">
                <a:solidFill>
                  <a:schemeClr val="bg1">
                    <a:lumMod val="75000"/>
                  </a:schemeClr>
                </a:solidFill>
              </a:rPr>
              <a:t>Toxoplasma gondii ,</a:t>
            </a:r>
            <a:r>
              <a:rPr lang="en-US" sz="1600" dirty="0">
                <a:solidFill>
                  <a:schemeClr val="bg1">
                    <a:lumMod val="75000"/>
                  </a:schemeClr>
                </a:solidFill>
              </a:rPr>
              <a:t> an obligate intracellular parasite.  Cats  are its definitive host. </a:t>
            </a:r>
            <a:r>
              <a:rPr lang="en-US" sz="1600" i="1" dirty="0">
                <a:solidFill>
                  <a:schemeClr val="bg1">
                    <a:lumMod val="75000"/>
                  </a:schemeClr>
                </a:solidFill>
              </a:rPr>
              <a:t>T gondii </a:t>
            </a:r>
            <a:r>
              <a:rPr lang="en-US" sz="1600" dirty="0">
                <a:solidFill>
                  <a:schemeClr val="bg1">
                    <a:lumMod val="75000"/>
                  </a:schemeClr>
                </a:solidFill>
              </a:rPr>
              <a:t>has a worldwide distribution; an estimated one billion people are infected. Humans usually acquire the parasite via  consumption of unwashed produce or undercooked meat . Another crucial mechanism of transmission is  </a:t>
            </a:r>
            <a:r>
              <a:rPr lang="en-US" sz="1600" dirty="0" err="1">
                <a:solidFill>
                  <a:schemeClr val="bg1">
                    <a:lumMod val="75000"/>
                  </a:schemeClr>
                </a:solidFill>
              </a:rPr>
              <a:t>transplacentally</a:t>
            </a:r>
            <a:r>
              <a:rPr lang="en-US" sz="1600" dirty="0">
                <a:solidFill>
                  <a:schemeClr val="bg1">
                    <a:lumMod val="75000"/>
                  </a:schemeClr>
                </a:solidFill>
              </a:rPr>
              <a:t> , which leads to devastating congenital manifestations in affected infants (it is one of the  TORCH  syndrome etiologies).</a:t>
            </a:r>
          </a:p>
          <a:p>
            <a:endParaRPr lang="en-US" sz="1600" dirty="0"/>
          </a:p>
          <a:p>
            <a:r>
              <a:rPr lang="en-US" sz="1600" dirty="0"/>
              <a:t>Toxoplasmosis typically manifests as a  retinochoroiditis  accompanied by a dense overlying </a:t>
            </a:r>
            <a:r>
              <a:rPr lang="en-US" sz="1600" dirty="0" err="1"/>
              <a:t>vitritis</a:t>
            </a:r>
            <a:r>
              <a:rPr lang="en-US" sz="1600" dirty="0"/>
              <a:t>. Taken together, the appearance has been likened to a  ‘</a:t>
            </a:r>
            <a:r>
              <a:rPr lang="en-US" sz="1600" b="1" dirty="0"/>
              <a:t>headlight in the fog.’</a:t>
            </a:r>
          </a:p>
        </p:txBody>
      </p:sp>
      <p:sp>
        <p:nvSpPr>
          <p:cNvPr id="3" name="Rectangle 2">
            <a:extLst>
              <a:ext uri="{FF2B5EF4-FFF2-40B4-BE49-F238E27FC236}">
                <a16:creationId xmlns:a16="http://schemas.microsoft.com/office/drawing/2014/main" id="{FCE929D1-F241-4608-A8D9-4A5EFA5F603B}"/>
              </a:ext>
            </a:extLst>
          </p:cNvPr>
          <p:cNvSpPr/>
          <p:nvPr/>
        </p:nvSpPr>
        <p:spPr>
          <a:xfrm>
            <a:off x="5771413" y="6175513"/>
            <a:ext cx="2205018" cy="254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four words</a:t>
            </a:r>
          </a:p>
        </p:txBody>
      </p:sp>
    </p:spTree>
    <p:extLst>
      <p:ext uri="{BB962C8B-B14F-4D97-AF65-F5344CB8AC3E}">
        <p14:creationId xmlns:p14="http://schemas.microsoft.com/office/powerpoint/2010/main" val="334839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914400"/>
            <a:ext cx="7162800" cy="3046988"/>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rgbClr val="0000FF"/>
              </a:solidFill>
            </a:endParaRPr>
          </a:p>
          <a:p>
            <a:r>
              <a:rPr lang="en-US" sz="1600" dirty="0"/>
              <a:t>In many uveitis cases, the observed inflammation is the product of an ocular disease. However, in some the ocular inflammation is actually a manifestation of a </a:t>
            </a:r>
            <a:r>
              <a:rPr lang="en-US" sz="1600" b="1" dirty="0"/>
              <a:t>systemic</a:t>
            </a:r>
            <a:r>
              <a:rPr lang="en-US" sz="1600" dirty="0"/>
              <a:t> inflammatory condition. </a:t>
            </a:r>
            <a:endParaRPr lang="en-US" sz="1600" dirty="0">
              <a:solidFill>
                <a:srgbClr val="0000FF"/>
              </a:solidFill>
            </a:endParaRPr>
          </a:p>
        </p:txBody>
      </p:sp>
      <p:sp>
        <p:nvSpPr>
          <p:cNvPr id="2" name="Slide Number Placeholder 1"/>
          <p:cNvSpPr>
            <a:spLocks noGrp="1"/>
          </p:cNvSpPr>
          <p:nvPr>
            <p:ph type="sldNum" sz="quarter" idx="12"/>
          </p:nvPr>
        </p:nvSpPr>
        <p:spPr/>
        <p:txBody>
          <a:bodyPr/>
          <a:lstStyle/>
          <a:p>
            <a:fld id="{6978B3D9-A15A-4A94-95D0-7F010661B2C9}" type="slidenum">
              <a:rPr lang="en-US" smtClean="0"/>
              <a:t>15</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97592999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150</a:t>
            </a:fld>
            <a:endParaRPr lang="en-US"/>
          </a:p>
        </p:txBody>
      </p:sp>
      <p:sp>
        <p:nvSpPr>
          <p:cNvPr id="54" name="TextBox 53">
            <a:extLst>
              <a:ext uri="{FF2B5EF4-FFF2-40B4-BE49-F238E27FC236}">
                <a16:creationId xmlns:a16="http://schemas.microsoft.com/office/drawing/2014/main" id="{656C2E17-62B7-4EA2-BBCF-E4E19FE6FB62}"/>
              </a:ext>
            </a:extLst>
          </p:cNvPr>
          <p:cNvSpPr txBox="1"/>
          <p:nvPr/>
        </p:nvSpPr>
        <p:spPr>
          <a:xfrm>
            <a:off x="3124200" y="457200"/>
            <a:ext cx="2595582" cy="461665"/>
          </a:xfrm>
          <a:prstGeom prst="rect">
            <a:avLst/>
          </a:prstGeom>
          <a:noFill/>
        </p:spPr>
        <p:txBody>
          <a:bodyPr wrap="none" rtlCol="0">
            <a:spAutoFit/>
          </a:bodyPr>
          <a:lstStyle/>
          <a:p>
            <a:r>
              <a:rPr lang="en-US" sz="2400" b="1" dirty="0"/>
              <a:t>Posterior uveitis</a:t>
            </a:r>
          </a:p>
        </p:txBody>
      </p:sp>
      <p:sp>
        <p:nvSpPr>
          <p:cNvPr id="55" name="TextBox 54">
            <a:extLst>
              <a:ext uri="{FF2B5EF4-FFF2-40B4-BE49-F238E27FC236}">
                <a16:creationId xmlns:a16="http://schemas.microsoft.com/office/drawing/2014/main" id="{B27E465B-42FC-4C7A-A2D4-5EAE6FB3E14F}"/>
              </a:ext>
            </a:extLst>
          </p:cNvPr>
          <p:cNvSpPr txBox="1"/>
          <p:nvPr/>
        </p:nvSpPr>
        <p:spPr>
          <a:xfrm>
            <a:off x="2971802" y="914398"/>
            <a:ext cx="2954655" cy="369332"/>
          </a:xfrm>
          <a:prstGeom prst="rect">
            <a:avLst/>
          </a:prstGeom>
          <a:noFill/>
          <a:ln>
            <a:noFill/>
          </a:ln>
        </p:spPr>
        <p:txBody>
          <a:bodyPr wrap="none" rtlCol="0">
            <a:spAutoFit/>
          </a:bodyPr>
          <a:lstStyle/>
          <a:p>
            <a:r>
              <a:rPr lang="en-US" i="1" dirty="0"/>
              <a:t>If inflammation is located…</a:t>
            </a:r>
          </a:p>
        </p:txBody>
      </p:sp>
      <p:sp>
        <p:nvSpPr>
          <p:cNvPr id="56" name="TextBox 55">
            <a:extLst>
              <a:ext uri="{FF2B5EF4-FFF2-40B4-BE49-F238E27FC236}">
                <a16:creationId xmlns:a16="http://schemas.microsoft.com/office/drawing/2014/main" id="{84087289-D231-4DCF-86AB-72077E171B97}"/>
              </a:ext>
            </a:extLst>
          </p:cNvPr>
          <p:cNvSpPr txBox="1"/>
          <p:nvPr/>
        </p:nvSpPr>
        <p:spPr>
          <a:xfrm>
            <a:off x="1752600" y="1833027"/>
            <a:ext cx="1447800" cy="584775"/>
          </a:xfrm>
          <a:prstGeom prst="rect">
            <a:avLst/>
          </a:prstGeom>
          <a:noFill/>
          <a:ln>
            <a:noFill/>
          </a:ln>
        </p:spPr>
        <p:txBody>
          <a:bodyPr wrap="square" rtlCol="0">
            <a:spAutoFit/>
          </a:bodyPr>
          <a:lstStyle/>
          <a:p>
            <a:pPr algn="ctr"/>
            <a:r>
              <a:rPr lang="en-US" sz="1600" dirty="0">
                <a:solidFill>
                  <a:schemeClr val="bg1">
                    <a:lumMod val="75000"/>
                  </a:schemeClr>
                </a:solidFill>
              </a:rPr>
              <a:t>Exclusively in the choroid</a:t>
            </a:r>
          </a:p>
        </p:txBody>
      </p:sp>
      <p:sp>
        <p:nvSpPr>
          <p:cNvPr id="57" name="TextBox 56">
            <a:extLst>
              <a:ext uri="{FF2B5EF4-FFF2-40B4-BE49-F238E27FC236}">
                <a16:creationId xmlns:a16="http://schemas.microsoft.com/office/drawing/2014/main" id="{7F13B6F5-22A8-4CE0-8E91-1E48A2052080}"/>
              </a:ext>
            </a:extLst>
          </p:cNvPr>
          <p:cNvSpPr txBox="1"/>
          <p:nvPr/>
        </p:nvSpPr>
        <p:spPr>
          <a:xfrm>
            <a:off x="3505200" y="1844695"/>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58" name="TextBox 57">
            <a:extLst>
              <a:ext uri="{FF2B5EF4-FFF2-40B4-BE49-F238E27FC236}">
                <a16:creationId xmlns:a16="http://schemas.microsoft.com/office/drawing/2014/main" id="{9090E49C-CA44-4195-B539-EE7575BA8BAF}"/>
              </a:ext>
            </a:extLst>
          </p:cNvPr>
          <p:cNvSpPr txBox="1"/>
          <p:nvPr/>
        </p:nvSpPr>
        <p:spPr>
          <a:xfrm>
            <a:off x="5943602" y="1853625"/>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 in the retina</a:t>
            </a:r>
          </a:p>
        </p:txBody>
      </p:sp>
      <p:sp>
        <p:nvSpPr>
          <p:cNvPr id="59" name="TextBox 58">
            <a:extLst>
              <a:ext uri="{FF2B5EF4-FFF2-40B4-BE49-F238E27FC236}">
                <a16:creationId xmlns:a16="http://schemas.microsoft.com/office/drawing/2014/main" id="{60C0DEDD-376B-4A84-8444-C109B6C3C505}"/>
              </a:ext>
            </a:extLst>
          </p:cNvPr>
          <p:cNvSpPr txBox="1"/>
          <p:nvPr/>
        </p:nvSpPr>
        <p:spPr>
          <a:xfrm>
            <a:off x="3403780" y="3420070"/>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60" name="TextBox 59">
            <a:extLst>
              <a:ext uri="{FF2B5EF4-FFF2-40B4-BE49-F238E27FC236}">
                <a16:creationId xmlns:a16="http://schemas.microsoft.com/office/drawing/2014/main" id="{6710C4E8-43AE-45D2-BC30-8E6C256FEC6C}"/>
              </a:ext>
            </a:extLst>
          </p:cNvPr>
          <p:cNvSpPr txBox="1"/>
          <p:nvPr/>
        </p:nvSpPr>
        <p:spPr>
          <a:xfrm>
            <a:off x="1752600" y="3408400"/>
            <a:ext cx="1402948" cy="369332"/>
          </a:xfrm>
          <a:prstGeom prst="rect">
            <a:avLst/>
          </a:prstGeom>
          <a:noFill/>
        </p:spPr>
        <p:txBody>
          <a:bodyPr wrap="none" rtlCol="0">
            <a:spAutoFit/>
          </a:bodyPr>
          <a:lstStyle/>
          <a:p>
            <a:r>
              <a:rPr lang="en-US" b="1" dirty="0">
                <a:solidFill>
                  <a:schemeClr val="bg1">
                    <a:lumMod val="75000"/>
                  </a:schemeClr>
                </a:solidFill>
              </a:rPr>
              <a:t>Choroiditis</a:t>
            </a:r>
          </a:p>
        </p:txBody>
      </p:sp>
      <p:sp>
        <p:nvSpPr>
          <p:cNvPr id="61" name="TextBox 60">
            <a:extLst>
              <a:ext uri="{FF2B5EF4-FFF2-40B4-BE49-F238E27FC236}">
                <a16:creationId xmlns:a16="http://schemas.microsoft.com/office/drawing/2014/main" id="{07CA2B20-B69C-42C1-A48A-78C9CD8385B2}"/>
              </a:ext>
            </a:extLst>
          </p:cNvPr>
          <p:cNvSpPr txBox="1"/>
          <p:nvPr/>
        </p:nvSpPr>
        <p:spPr>
          <a:xfrm>
            <a:off x="6074041" y="3408402"/>
            <a:ext cx="1095173" cy="323165"/>
          </a:xfrm>
          <a:prstGeom prst="rect">
            <a:avLst/>
          </a:prstGeom>
          <a:noFill/>
        </p:spPr>
        <p:txBody>
          <a:bodyPr wrap="none" rtlCol="0">
            <a:spAutoFit/>
          </a:bodyPr>
          <a:lstStyle/>
          <a:p>
            <a:pPr algn="ctr">
              <a:lnSpc>
                <a:spcPts val="1800"/>
              </a:lnSpc>
            </a:pPr>
            <a:r>
              <a:rPr lang="en-US" b="1" dirty="0">
                <a:solidFill>
                  <a:schemeClr val="bg1">
                    <a:lumMod val="75000"/>
                  </a:schemeClr>
                </a:solidFill>
              </a:rPr>
              <a:t>Retinitis</a:t>
            </a:r>
          </a:p>
        </p:txBody>
      </p:sp>
      <p:cxnSp>
        <p:nvCxnSpPr>
          <p:cNvPr id="62" name="Straight Arrow Connector 61">
            <a:extLst>
              <a:ext uri="{FF2B5EF4-FFF2-40B4-BE49-F238E27FC236}">
                <a16:creationId xmlns:a16="http://schemas.microsoft.com/office/drawing/2014/main" id="{2AB5D8D6-578E-4E6A-A563-40AFEF00C6FA}"/>
              </a:ext>
            </a:extLst>
          </p:cNvPr>
          <p:cNvCxnSpPr>
            <a:stCxn id="55" idx="2"/>
          </p:cNvCxnSpPr>
          <p:nvPr/>
        </p:nvCxnSpPr>
        <p:spPr>
          <a:xfrm flipH="1">
            <a:off x="2683197" y="1283730"/>
            <a:ext cx="1765933" cy="47309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AB3A1E-63C4-4144-B061-2AA1B6FC4A4B}"/>
              </a:ext>
            </a:extLst>
          </p:cNvPr>
          <p:cNvCxnSpPr>
            <a:stCxn id="55" idx="2"/>
          </p:cNvCxnSpPr>
          <p:nvPr/>
        </p:nvCxnSpPr>
        <p:spPr>
          <a:xfrm>
            <a:off x="4449130" y="1283730"/>
            <a:ext cx="1578679" cy="49369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5E8D263-C3A9-47FD-92F3-9B700E8DA73E}"/>
              </a:ext>
            </a:extLst>
          </p:cNvPr>
          <p:cNvCxnSpPr/>
          <p:nvPr/>
        </p:nvCxnSpPr>
        <p:spPr>
          <a:xfrm>
            <a:off x="4448810" y="12837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736535-685C-4DB2-B14C-38582FA33177}"/>
              </a:ext>
            </a:extLst>
          </p:cNvPr>
          <p:cNvCxnSpPr/>
          <p:nvPr/>
        </p:nvCxnSpPr>
        <p:spPr>
          <a:xfrm>
            <a:off x="2469488" y="2438398"/>
            <a:ext cx="0" cy="9377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52D54B5-585D-453F-8385-B99C77CFF096}"/>
              </a:ext>
            </a:extLst>
          </p:cNvPr>
          <p:cNvCxnSpPr/>
          <p:nvPr/>
        </p:nvCxnSpPr>
        <p:spPr>
          <a:xfrm>
            <a:off x="4419600" y="24150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8F8DA0-379B-40D8-8F33-4F8AE69E6D1D}"/>
              </a:ext>
            </a:extLst>
          </p:cNvPr>
          <p:cNvCxnSpPr/>
          <p:nvPr/>
        </p:nvCxnSpPr>
        <p:spPr>
          <a:xfrm>
            <a:off x="6629400" y="2438398"/>
            <a:ext cx="0" cy="93773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C5B2003-535E-4CA2-8FF1-62AB756FCEC2}"/>
              </a:ext>
            </a:extLst>
          </p:cNvPr>
          <p:cNvSpPr txBox="1"/>
          <p:nvPr/>
        </p:nvSpPr>
        <p:spPr>
          <a:xfrm>
            <a:off x="1940751" y="2804754"/>
            <a:ext cx="1031051" cy="307777"/>
          </a:xfrm>
          <a:prstGeom prst="rect">
            <a:avLst/>
          </a:prstGeom>
          <a:solidFill>
            <a:schemeClr val="bg1"/>
          </a:solidFill>
        </p:spPr>
        <p:txBody>
          <a:bodyPr wrap="none" rtlCol="0">
            <a:spAutoFit/>
          </a:bodyPr>
          <a:lstStyle/>
          <a:p>
            <a:r>
              <a:rPr lang="en-US" sz="1400" i="1" dirty="0">
                <a:solidFill>
                  <a:schemeClr val="bg1">
                    <a:lumMod val="75000"/>
                  </a:schemeClr>
                </a:solidFill>
              </a:rPr>
              <a:t>It is called:</a:t>
            </a:r>
          </a:p>
        </p:txBody>
      </p:sp>
      <p:sp>
        <p:nvSpPr>
          <p:cNvPr id="69" name="TextBox 68">
            <a:extLst>
              <a:ext uri="{FF2B5EF4-FFF2-40B4-BE49-F238E27FC236}">
                <a16:creationId xmlns:a16="http://schemas.microsoft.com/office/drawing/2014/main" id="{45C469B4-8073-44B0-A862-AF2788F073FE}"/>
              </a:ext>
            </a:extLst>
          </p:cNvPr>
          <p:cNvSpPr txBox="1"/>
          <p:nvPr/>
        </p:nvSpPr>
        <p:spPr>
          <a:xfrm>
            <a:off x="6131751" y="2816423"/>
            <a:ext cx="1031051" cy="307777"/>
          </a:xfrm>
          <a:prstGeom prst="rect">
            <a:avLst/>
          </a:prstGeom>
          <a:solidFill>
            <a:schemeClr val="bg1"/>
          </a:solidFill>
        </p:spPr>
        <p:txBody>
          <a:bodyPr wrap="none" rtlCol="0">
            <a:spAutoFit/>
          </a:bodyPr>
          <a:lstStyle/>
          <a:p>
            <a:r>
              <a:rPr lang="en-US" sz="1400" i="1" dirty="0">
                <a:solidFill>
                  <a:schemeClr val="bg1">
                    <a:lumMod val="75000"/>
                  </a:schemeClr>
                </a:solidFill>
              </a:rPr>
              <a:t>It is called:</a:t>
            </a:r>
          </a:p>
        </p:txBody>
      </p:sp>
      <p:sp>
        <p:nvSpPr>
          <p:cNvPr id="70" name="TextBox 69">
            <a:extLst>
              <a:ext uri="{FF2B5EF4-FFF2-40B4-BE49-F238E27FC236}">
                <a16:creationId xmlns:a16="http://schemas.microsoft.com/office/drawing/2014/main" id="{05E5E55F-C99C-4275-9858-B6D614713FB9}"/>
              </a:ext>
            </a:extLst>
          </p:cNvPr>
          <p:cNvSpPr txBox="1"/>
          <p:nvPr/>
        </p:nvSpPr>
        <p:spPr>
          <a:xfrm>
            <a:off x="3921951" y="2816423"/>
            <a:ext cx="1031051" cy="307777"/>
          </a:xfrm>
          <a:prstGeom prst="rect">
            <a:avLst/>
          </a:prstGeom>
          <a:solidFill>
            <a:schemeClr val="bg1"/>
          </a:solidFill>
        </p:spPr>
        <p:txBody>
          <a:bodyPr wrap="none" rtlCol="0">
            <a:spAutoFit/>
          </a:bodyPr>
          <a:lstStyle/>
          <a:p>
            <a:r>
              <a:rPr lang="en-US" sz="1400" i="1" dirty="0"/>
              <a:t>It is called:</a:t>
            </a:r>
          </a:p>
        </p:txBody>
      </p:sp>
      <p:sp>
        <p:nvSpPr>
          <p:cNvPr id="21" name="Arc 20">
            <a:extLst>
              <a:ext uri="{FF2B5EF4-FFF2-40B4-BE49-F238E27FC236}">
                <a16:creationId xmlns:a16="http://schemas.microsoft.com/office/drawing/2014/main" id="{62AA0C56-44EA-4CA0-AF12-43E8472F356C}"/>
              </a:ext>
            </a:extLst>
          </p:cNvPr>
          <p:cNvSpPr/>
          <p:nvPr/>
        </p:nvSpPr>
        <p:spPr>
          <a:xfrm>
            <a:off x="569844" y="1296574"/>
            <a:ext cx="7765774" cy="4113626"/>
          </a:xfrm>
          <a:prstGeom prst="arc">
            <a:avLst>
              <a:gd name="adj1" fmla="val 16411754"/>
              <a:gd name="adj2" fmla="val 3435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A9D9402-23C0-4D3B-9F5D-D4B5A3165D33}"/>
              </a:ext>
            </a:extLst>
          </p:cNvPr>
          <p:cNvSpPr txBox="1"/>
          <p:nvPr/>
        </p:nvSpPr>
        <p:spPr>
          <a:xfrm>
            <a:off x="7667411" y="2855771"/>
            <a:ext cx="1180131" cy="292388"/>
          </a:xfrm>
          <a:prstGeom prst="rect">
            <a:avLst/>
          </a:prstGeom>
          <a:solidFill>
            <a:schemeClr val="bg1"/>
          </a:solidFill>
        </p:spPr>
        <p:txBody>
          <a:bodyPr wrap="none" rtlCol="0">
            <a:spAutoFit/>
          </a:bodyPr>
          <a:lstStyle/>
          <a:p>
            <a:r>
              <a:rPr lang="en-US" sz="1300" dirty="0">
                <a:solidFill>
                  <a:schemeClr val="bg1">
                    <a:lumMod val="75000"/>
                  </a:schemeClr>
                </a:solidFill>
                <a:latin typeface="Segoe Script" panose="030B0504020000000003" pitchFamily="66" charset="0"/>
              </a:rPr>
              <a:t>It is called:</a:t>
            </a:r>
          </a:p>
        </p:txBody>
      </p:sp>
      <p:sp>
        <p:nvSpPr>
          <p:cNvPr id="23" name="TextBox 22">
            <a:extLst>
              <a:ext uri="{FF2B5EF4-FFF2-40B4-BE49-F238E27FC236}">
                <a16:creationId xmlns:a16="http://schemas.microsoft.com/office/drawing/2014/main" id="{C0D36BEE-5862-4B14-9256-65AE6B3E537F}"/>
              </a:ext>
            </a:extLst>
          </p:cNvPr>
          <p:cNvSpPr txBox="1"/>
          <p:nvPr/>
        </p:nvSpPr>
        <p:spPr>
          <a:xfrm>
            <a:off x="7380083" y="3412063"/>
            <a:ext cx="1741182" cy="327013"/>
          </a:xfrm>
          <a:prstGeom prst="rect">
            <a:avLst/>
          </a:prstGeom>
          <a:noFill/>
        </p:spPr>
        <p:txBody>
          <a:bodyPr wrap="none" rtlCol="0">
            <a:spAutoFit/>
          </a:bodyPr>
          <a:lstStyle/>
          <a:p>
            <a:pPr algn="ctr">
              <a:lnSpc>
                <a:spcPts val="1800"/>
              </a:lnSpc>
            </a:pPr>
            <a:r>
              <a:rPr lang="en-US" sz="1600" dirty="0" err="1">
                <a:solidFill>
                  <a:schemeClr val="bg1">
                    <a:lumMod val="75000"/>
                  </a:schemeClr>
                </a:solidFill>
                <a:latin typeface="Segoe Script" panose="030B0504020000000003" pitchFamily="66" charset="0"/>
              </a:rPr>
              <a:t>Neuroretinitis</a:t>
            </a:r>
            <a:endParaRPr lang="en-US" sz="1600" dirty="0">
              <a:solidFill>
                <a:schemeClr val="bg1">
                  <a:lumMod val="75000"/>
                </a:schemeClr>
              </a:solidFill>
              <a:latin typeface="Segoe Script" panose="030B0504020000000003" pitchFamily="66" charset="0"/>
            </a:endParaRPr>
          </a:p>
        </p:txBody>
      </p:sp>
      <p:sp>
        <p:nvSpPr>
          <p:cNvPr id="24" name="TextBox 23">
            <a:extLst>
              <a:ext uri="{FF2B5EF4-FFF2-40B4-BE49-F238E27FC236}">
                <a16:creationId xmlns:a16="http://schemas.microsoft.com/office/drawing/2014/main" id="{4D253869-0151-4DD8-99B4-9D36ECBEFD41}"/>
              </a:ext>
            </a:extLst>
          </p:cNvPr>
          <p:cNvSpPr txBox="1"/>
          <p:nvPr/>
        </p:nvSpPr>
        <p:spPr>
          <a:xfrm>
            <a:off x="7108009" y="2136675"/>
            <a:ext cx="1143262" cy="323165"/>
          </a:xfrm>
          <a:prstGeom prst="rect">
            <a:avLst/>
          </a:prstGeom>
          <a:solidFill>
            <a:schemeClr val="bg1"/>
          </a:solidFill>
        </p:spPr>
        <p:txBody>
          <a:bodyPr wrap="none" rtlCol="0">
            <a:spAutoFit/>
          </a:bodyPr>
          <a:lstStyle/>
          <a:p>
            <a:r>
              <a:rPr lang="en-US" sz="1500" dirty="0">
                <a:solidFill>
                  <a:schemeClr val="bg1">
                    <a:lumMod val="75000"/>
                  </a:schemeClr>
                </a:solidFill>
                <a:latin typeface="Segoe Script" panose="030B0504020000000003" pitchFamily="66" charset="0"/>
              </a:rPr>
              <a:t>and ONH</a:t>
            </a:r>
          </a:p>
        </p:txBody>
      </p:sp>
      <p:cxnSp>
        <p:nvCxnSpPr>
          <p:cNvPr id="26" name="Straight Connector 25">
            <a:extLst>
              <a:ext uri="{FF2B5EF4-FFF2-40B4-BE49-F238E27FC236}">
                <a16:creationId xmlns:a16="http://schemas.microsoft.com/office/drawing/2014/main" id="{ED7ABC7D-DBE2-485B-85EC-B2628671A200}"/>
              </a:ext>
            </a:extLst>
          </p:cNvPr>
          <p:cNvCxnSpPr/>
          <p:nvPr/>
        </p:nvCxnSpPr>
        <p:spPr>
          <a:xfrm>
            <a:off x="5962742" y="2044147"/>
            <a:ext cx="1219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3">
            <a:extLst>
              <a:ext uri="{FF2B5EF4-FFF2-40B4-BE49-F238E27FC236}">
                <a16:creationId xmlns:a16="http://schemas.microsoft.com/office/drawing/2014/main" id="{EC1ED04F-3F6F-49C3-89C3-1529E7C5F4FA}"/>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7" name="TextBox 26">
            <a:extLst>
              <a:ext uri="{FF2B5EF4-FFF2-40B4-BE49-F238E27FC236}">
                <a16:creationId xmlns:a16="http://schemas.microsoft.com/office/drawing/2014/main" id="{B1EE6025-B6DE-40B6-B4AC-472A4B7BAFAF}"/>
              </a:ext>
            </a:extLst>
          </p:cNvPr>
          <p:cNvSpPr txBox="1"/>
          <p:nvPr/>
        </p:nvSpPr>
        <p:spPr>
          <a:xfrm>
            <a:off x="190500" y="4163703"/>
            <a:ext cx="8801100" cy="2308324"/>
          </a:xfrm>
          <a:prstGeom prst="rect">
            <a:avLst/>
          </a:prstGeom>
          <a:solidFill>
            <a:srgbClr val="CCFFFF"/>
          </a:solidFill>
        </p:spPr>
        <p:txBody>
          <a:bodyPr wrap="square" rtlCol="0">
            <a:spAutoFit/>
          </a:bodyPr>
          <a:lstStyle/>
          <a:p>
            <a:r>
              <a:rPr lang="en-US" sz="1600" b="1" dirty="0">
                <a:solidFill>
                  <a:schemeClr val="bg1">
                    <a:lumMod val="75000"/>
                  </a:schemeClr>
                </a:solidFill>
              </a:rPr>
              <a:t>Toxoplasmosis </a:t>
            </a:r>
            <a:r>
              <a:rPr lang="en-US" sz="1600" dirty="0">
                <a:solidFill>
                  <a:schemeClr val="bg1">
                    <a:lumMod val="75000"/>
                  </a:schemeClr>
                </a:solidFill>
              </a:rPr>
              <a:t>is a common, classic cause of posterior uveitis. It is infectious, the bug being </a:t>
            </a:r>
            <a:r>
              <a:rPr lang="en-US" sz="1600" i="1" dirty="0">
                <a:solidFill>
                  <a:schemeClr val="bg1">
                    <a:lumMod val="75000"/>
                  </a:schemeClr>
                </a:solidFill>
              </a:rPr>
              <a:t>Toxoplasma gondii ,</a:t>
            </a:r>
            <a:r>
              <a:rPr lang="en-US" sz="1600" dirty="0">
                <a:solidFill>
                  <a:schemeClr val="bg1">
                    <a:lumMod val="75000"/>
                  </a:schemeClr>
                </a:solidFill>
              </a:rPr>
              <a:t> an obligate intracellular parasite.  Cats  are its definitive host. </a:t>
            </a:r>
            <a:r>
              <a:rPr lang="en-US" sz="1600" i="1" dirty="0">
                <a:solidFill>
                  <a:schemeClr val="bg1">
                    <a:lumMod val="75000"/>
                  </a:schemeClr>
                </a:solidFill>
              </a:rPr>
              <a:t>T gondii </a:t>
            </a:r>
            <a:r>
              <a:rPr lang="en-US" sz="1600" dirty="0">
                <a:solidFill>
                  <a:schemeClr val="bg1">
                    <a:lumMod val="75000"/>
                  </a:schemeClr>
                </a:solidFill>
              </a:rPr>
              <a:t>has a worldwide distribution; an estimated one billion people are infected. Humans usually acquire the parasite via  consumption of unwashed produce or undercooked meat . Another crucial mechanism of transmission is  </a:t>
            </a:r>
            <a:r>
              <a:rPr lang="en-US" sz="1600" dirty="0" err="1">
                <a:solidFill>
                  <a:schemeClr val="bg1">
                    <a:lumMod val="75000"/>
                  </a:schemeClr>
                </a:solidFill>
              </a:rPr>
              <a:t>transplacentally</a:t>
            </a:r>
            <a:r>
              <a:rPr lang="en-US" sz="1600" dirty="0">
                <a:solidFill>
                  <a:schemeClr val="bg1">
                    <a:lumMod val="75000"/>
                  </a:schemeClr>
                </a:solidFill>
              </a:rPr>
              <a:t> , which leads to devastating congenital manifestations in affected infants (it is one of the  TORCH  syndrome etiologies).</a:t>
            </a:r>
          </a:p>
          <a:p>
            <a:endParaRPr lang="en-US" sz="1600" dirty="0"/>
          </a:p>
          <a:p>
            <a:r>
              <a:rPr lang="en-US" sz="1600" dirty="0"/>
              <a:t>Toxoplasmosis typically manifests as a  retinochoroiditis  accompanied by a dense overlying </a:t>
            </a:r>
            <a:r>
              <a:rPr lang="en-US" sz="1600" dirty="0" err="1"/>
              <a:t>vitritis</a:t>
            </a:r>
            <a:r>
              <a:rPr lang="en-US" sz="1600" dirty="0"/>
              <a:t>. Taken together, the appearance has been likened to a  ‘</a:t>
            </a:r>
            <a:r>
              <a:rPr lang="en-US" sz="1600" b="1" dirty="0"/>
              <a:t>headlight in the fog.’</a:t>
            </a:r>
          </a:p>
        </p:txBody>
      </p:sp>
    </p:spTree>
    <p:extLst>
      <p:ext uri="{BB962C8B-B14F-4D97-AF65-F5344CB8AC3E}">
        <p14:creationId xmlns:p14="http://schemas.microsoft.com/office/powerpoint/2010/main" val="11053355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075D7C1E-899D-4860-BCB7-627F09738685}"/>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pic>
        <p:nvPicPr>
          <p:cNvPr id="1026" name="Picture 2" descr="A Classic Sign">
            <a:extLst>
              <a:ext uri="{FF2B5EF4-FFF2-40B4-BE49-F238E27FC236}">
                <a16:creationId xmlns:a16="http://schemas.microsoft.com/office/drawing/2014/main" id="{261DC8E5-DD8C-4B49-8691-9D9D109E1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12" y="1714500"/>
            <a:ext cx="333375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cular toxoplasmosis">
            <a:extLst>
              <a:ext uri="{FF2B5EF4-FFF2-40B4-BE49-F238E27FC236}">
                <a16:creationId xmlns:a16="http://schemas.microsoft.com/office/drawing/2014/main" id="{973168A8-9B1B-42C5-9A03-43AEB0144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14500"/>
            <a:ext cx="4045988" cy="3467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2EDEC2-174E-4A56-8950-8C563EA210CA}"/>
              </a:ext>
            </a:extLst>
          </p:cNvPr>
          <p:cNvSpPr txBox="1"/>
          <p:nvPr/>
        </p:nvSpPr>
        <p:spPr>
          <a:xfrm>
            <a:off x="1921913" y="6031467"/>
            <a:ext cx="5300173" cy="369332"/>
          </a:xfrm>
          <a:prstGeom prst="rect">
            <a:avLst/>
          </a:prstGeom>
          <a:noFill/>
        </p:spPr>
        <p:txBody>
          <a:bodyPr wrap="square" rtlCol="0">
            <a:spAutoFit/>
          </a:bodyPr>
          <a:lstStyle/>
          <a:p>
            <a:pPr algn="ctr"/>
            <a:r>
              <a:rPr lang="en-US" dirty="0"/>
              <a:t>Ocular toxoplasmosis: ‘Headlight in the fog’</a:t>
            </a:r>
          </a:p>
        </p:txBody>
      </p:sp>
    </p:spTree>
    <p:extLst>
      <p:ext uri="{BB962C8B-B14F-4D97-AF65-F5344CB8AC3E}">
        <p14:creationId xmlns:p14="http://schemas.microsoft.com/office/powerpoint/2010/main" val="31150083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5" name="TextBox 14">
            <a:extLst>
              <a:ext uri="{FF2B5EF4-FFF2-40B4-BE49-F238E27FC236}">
                <a16:creationId xmlns:a16="http://schemas.microsoft.com/office/drawing/2014/main" id="{DD2DC5D9-6667-46C4-BACF-F10F480D0CB7}"/>
              </a:ext>
            </a:extLst>
          </p:cNvPr>
          <p:cNvSpPr txBox="1"/>
          <p:nvPr/>
        </p:nvSpPr>
        <p:spPr>
          <a:xfrm>
            <a:off x="4871308" y="2746993"/>
            <a:ext cx="3879887" cy="830997"/>
          </a:xfrm>
          <a:prstGeom prst="rect">
            <a:avLst/>
          </a:prstGeom>
          <a:noFill/>
          <a:ln>
            <a:noFill/>
          </a:ln>
        </p:spPr>
        <p:txBody>
          <a:bodyPr wrap="square" rtlCol="0">
            <a:spAutoFit/>
          </a:bodyPr>
          <a:lstStyle/>
          <a:p>
            <a:pPr algn="r"/>
            <a:r>
              <a:rPr lang="en-US" sz="2400" i="1" dirty="0">
                <a:effectLst>
                  <a:outerShdw blurRad="38100" dist="38100" dir="2700000" algn="tl">
                    <a:srgbClr val="000000">
                      <a:alpha val="43137"/>
                    </a:srgbClr>
                  </a:outerShdw>
                </a:effectLst>
              </a:rPr>
              <a:t>        Let’s take a</a:t>
            </a:r>
          </a:p>
          <a:p>
            <a:pPr algn="r"/>
            <a:r>
              <a:rPr lang="en-US" sz="2400" i="1" dirty="0">
                <a:effectLst>
                  <a:outerShdw blurRad="38100" dist="38100" dir="2700000" algn="tl">
                    <a:srgbClr val="000000">
                      <a:alpha val="43137"/>
                    </a:srgbClr>
                  </a:outerShdw>
                </a:effectLst>
              </a:rPr>
              <a:t>closer look at </a:t>
            </a:r>
            <a:r>
              <a:rPr lang="en-US" sz="2400" b="1" dirty="0" err="1">
                <a:effectLst>
                  <a:outerShdw blurRad="38100" dist="38100" dir="2700000" algn="tl">
                    <a:srgbClr val="000000">
                      <a:alpha val="43137"/>
                    </a:srgbClr>
                  </a:outerShdw>
                </a:effectLst>
              </a:rPr>
              <a:t>panuveitis</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447593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584775"/>
          </a:xfrm>
          <a:prstGeom prst="rect">
            <a:avLst/>
          </a:prstGeom>
          <a:noFill/>
        </p:spPr>
        <p:txBody>
          <a:bodyPr wrap="square" rtlCol="0">
            <a:spAutoFit/>
          </a:bodyPr>
          <a:lstStyle/>
          <a:p>
            <a:r>
              <a:rPr lang="en-US" sz="1600" dirty="0">
                <a:solidFill>
                  <a:srgbClr val="0000FF"/>
                </a:solidFill>
              </a:rPr>
              <a:t>To qualify as a </a:t>
            </a:r>
            <a:r>
              <a:rPr lang="en-US" sz="1600" b="1" dirty="0" err="1">
                <a:solidFill>
                  <a:srgbClr val="0000FF"/>
                </a:solidFill>
              </a:rPr>
              <a:t>panuveitis</a:t>
            </a:r>
            <a:r>
              <a:rPr lang="en-US" sz="1600" dirty="0">
                <a:solidFill>
                  <a:srgbClr val="0000FF"/>
                </a:solidFill>
              </a:rPr>
              <a:t>, all compartments of the eye—the AC, vitreous, and retina/choroid—must be equally involved in the inflammatory process. </a:t>
            </a:r>
            <a:endParaRPr lang="en-US" sz="1600" dirty="0"/>
          </a:p>
        </p:txBody>
      </p:sp>
    </p:spTree>
    <p:extLst>
      <p:ext uri="{BB962C8B-B14F-4D97-AF65-F5344CB8AC3E}">
        <p14:creationId xmlns:p14="http://schemas.microsoft.com/office/powerpoint/2010/main" val="367520860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584775"/>
          </a:xfrm>
          <a:prstGeom prst="rect">
            <a:avLst/>
          </a:prstGeom>
          <a:noFill/>
        </p:spPr>
        <p:txBody>
          <a:bodyPr wrap="square" rtlCol="0">
            <a:spAutoFit/>
          </a:bodyPr>
          <a:lstStyle/>
          <a:p>
            <a:r>
              <a:rPr lang="en-US" sz="1600" dirty="0">
                <a:solidFill>
                  <a:srgbClr val="0000FF"/>
                </a:solidFill>
              </a:rPr>
              <a:t>To qualify as a </a:t>
            </a:r>
            <a:r>
              <a:rPr lang="en-US" sz="1600" b="1" dirty="0" err="1">
                <a:solidFill>
                  <a:srgbClr val="0000FF"/>
                </a:solidFill>
              </a:rPr>
              <a:t>panuveitis</a:t>
            </a:r>
            <a:r>
              <a:rPr lang="en-US" sz="1600" dirty="0">
                <a:solidFill>
                  <a:srgbClr val="0000FF"/>
                </a:solidFill>
              </a:rPr>
              <a:t>, all compartments of the eye—the AC, vitreous, and retina/choroid—must be equally involved in the inflammatory process. </a:t>
            </a:r>
            <a:r>
              <a:rPr lang="en-US" sz="1600" dirty="0" err="1"/>
              <a:t>Panuveitis</a:t>
            </a:r>
            <a:r>
              <a:rPr lang="en-US" sz="1600" dirty="0"/>
              <a:t> is usually  bilateral</a:t>
            </a:r>
          </a:p>
        </p:txBody>
      </p:sp>
      <p:sp>
        <p:nvSpPr>
          <p:cNvPr id="3" name="Rectangle 2">
            <a:extLst>
              <a:ext uri="{FF2B5EF4-FFF2-40B4-BE49-F238E27FC236}">
                <a16:creationId xmlns:a16="http://schemas.microsoft.com/office/drawing/2014/main" id="{A5428EDC-482B-452A-8A1A-1906F65BD6A7}"/>
              </a:ext>
            </a:extLst>
          </p:cNvPr>
          <p:cNvSpPr/>
          <p:nvPr/>
        </p:nvSpPr>
        <p:spPr>
          <a:xfrm>
            <a:off x="7086600" y="41910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uni</a:t>
            </a:r>
            <a:r>
              <a:rPr lang="en-US" sz="800" dirty="0">
                <a:solidFill>
                  <a:schemeClr val="tx1"/>
                </a:solidFill>
              </a:rPr>
              <a:t>- v bilateral</a:t>
            </a:r>
          </a:p>
        </p:txBody>
      </p:sp>
    </p:spTree>
    <p:extLst>
      <p:ext uri="{BB962C8B-B14F-4D97-AF65-F5344CB8AC3E}">
        <p14:creationId xmlns:p14="http://schemas.microsoft.com/office/powerpoint/2010/main" val="40494087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584775"/>
          </a:xfrm>
          <a:prstGeom prst="rect">
            <a:avLst/>
          </a:prstGeom>
          <a:noFill/>
        </p:spPr>
        <p:txBody>
          <a:bodyPr wrap="square" rtlCol="0">
            <a:spAutoFit/>
          </a:bodyPr>
          <a:lstStyle/>
          <a:p>
            <a:r>
              <a:rPr lang="en-US" sz="1600" dirty="0">
                <a:solidFill>
                  <a:srgbClr val="0000FF"/>
                </a:solidFill>
              </a:rPr>
              <a:t>To qualify as a </a:t>
            </a:r>
            <a:r>
              <a:rPr lang="en-US" sz="1600" b="1" dirty="0" err="1">
                <a:solidFill>
                  <a:srgbClr val="0000FF"/>
                </a:solidFill>
              </a:rPr>
              <a:t>panuveitis</a:t>
            </a:r>
            <a:r>
              <a:rPr lang="en-US" sz="1600" dirty="0">
                <a:solidFill>
                  <a:srgbClr val="0000FF"/>
                </a:solidFill>
              </a:rPr>
              <a:t>, all compartments of the eye—the AC, vitreous, and retina/choroid—must be equally involved in the inflammatory process. </a:t>
            </a:r>
            <a:r>
              <a:rPr lang="en-US" sz="1600" dirty="0" err="1"/>
              <a:t>Panuveitis</a:t>
            </a:r>
            <a:r>
              <a:rPr lang="en-US" sz="1600" dirty="0"/>
              <a:t> is usually  bilateral </a:t>
            </a:r>
          </a:p>
        </p:txBody>
      </p:sp>
    </p:spTree>
    <p:extLst>
      <p:ext uri="{BB962C8B-B14F-4D97-AF65-F5344CB8AC3E}">
        <p14:creationId xmlns:p14="http://schemas.microsoft.com/office/powerpoint/2010/main" val="7060032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830997"/>
          </a:xfrm>
          <a:prstGeom prst="rect">
            <a:avLst/>
          </a:prstGeom>
          <a:noFill/>
        </p:spPr>
        <p:txBody>
          <a:bodyPr wrap="square" rtlCol="0">
            <a:spAutoFit/>
          </a:bodyPr>
          <a:lstStyle/>
          <a:p>
            <a:r>
              <a:rPr lang="en-US" sz="1600" dirty="0">
                <a:solidFill>
                  <a:srgbClr val="0000FF"/>
                </a:solidFill>
              </a:rPr>
              <a:t>To qualify as a </a:t>
            </a:r>
            <a:r>
              <a:rPr lang="en-US" sz="1600" b="1" dirty="0" err="1">
                <a:solidFill>
                  <a:srgbClr val="0000FF"/>
                </a:solidFill>
              </a:rPr>
              <a:t>panuveitis</a:t>
            </a:r>
            <a:r>
              <a:rPr lang="en-US" sz="1600" dirty="0">
                <a:solidFill>
                  <a:srgbClr val="0000FF"/>
                </a:solidFill>
              </a:rPr>
              <a:t>, all compartments of the eye—the AC, vitreous, and retina/choroid—must be equally involved in the inflammatory process. </a:t>
            </a:r>
            <a:r>
              <a:rPr lang="en-US" sz="1600" dirty="0" err="1"/>
              <a:t>Panuveitis</a:t>
            </a:r>
            <a:r>
              <a:rPr lang="en-US" sz="1600" dirty="0"/>
              <a:t> is usually  bilateral, although it may be asymmetric.</a:t>
            </a:r>
          </a:p>
        </p:txBody>
      </p:sp>
    </p:spTree>
    <p:extLst>
      <p:ext uri="{BB962C8B-B14F-4D97-AF65-F5344CB8AC3E}">
        <p14:creationId xmlns:p14="http://schemas.microsoft.com/office/powerpoint/2010/main" val="5547300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1077218"/>
          </a:xfrm>
          <a:prstGeom prst="rect">
            <a:avLst/>
          </a:prstGeom>
          <a:noFill/>
        </p:spPr>
        <p:txBody>
          <a:bodyPr wrap="square" rtlCol="0">
            <a:spAutoFit/>
          </a:bodyPr>
          <a:lstStyle/>
          <a:p>
            <a:r>
              <a:rPr lang="en-US" sz="1600" dirty="0">
                <a:solidFill>
                  <a:srgbClr val="0000FF"/>
                </a:solidFill>
              </a:rPr>
              <a:t>To qualify as a </a:t>
            </a:r>
            <a:r>
              <a:rPr lang="en-US" sz="1600" b="1" dirty="0" err="1">
                <a:solidFill>
                  <a:srgbClr val="0000FF"/>
                </a:solidFill>
              </a:rPr>
              <a:t>panuveitis</a:t>
            </a:r>
            <a:r>
              <a:rPr lang="en-US" sz="1600" dirty="0">
                <a:solidFill>
                  <a:srgbClr val="0000FF"/>
                </a:solidFill>
              </a:rPr>
              <a:t>, all compartments of the eye—the AC, vitreous, and retina/choroid—must be equally involved in the inflammatory process. </a:t>
            </a:r>
            <a:r>
              <a:rPr lang="en-US" sz="1600" dirty="0" err="1"/>
              <a:t>Panuveitis</a:t>
            </a:r>
            <a:r>
              <a:rPr lang="en-US" sz="1600" dirty="0"/>
              <a:t> is usually  bilateral, although it may be asymmetric.</a:t>
            </a:r>
            <a:endParaRPr lang="en-US" sz="1600" dirty="0">
              <a:solidFill>
                <a:srgbClr val="0000FF"/>
              </a:solidFill>
            </a:endParaRPr>
          </a:p>
          <a:p>
            <a:r>
              <a:rPr lang="en-US" sz="1600" dirty="0">
                <a:solidFill>
                  <a:srgbClr val="0000FF"/>
                </a:solidFill>
              </a:rPr>
              <a:t>The </a:t>
            </a:r>
            <a:r>
              <a:rPr lang="en-US" sz="1600" dirty="0" err="1">
                <a:solidFill>
                  <a:srgbClr val="0000FF"/>
                </a:solidFill>
              </a:rPr>
              <a:t>panuveitides</a:t>
            </a:r>
            <a:r>
              <a:rPr lang="en-US" sz="1600" dirty="0">
                <a:solidFill>
                  <a:srgbClr val="0000FF"/>
                </a:solidFill>
              </a:rPr>
              <a:t> are divvied into  </a:t>
            </a:r>
            <a:r>
              <a:rPr lang="en-US" sz="1600" b="1" dirty="0">
                <a:solidFill>
                  <a:srgbClr val="0000FF"/>
                </a:solidFill>
              </a:rPr>
              <a:t>Noninfectious </a:t>
            </a:r>
            <a:r>
              <a:rPr lang="en-US" sz="1600" dirty="0">
                <a:solidFill>
                  <a:srgbClr val="0000FF"/>
                </a:solidFill>
              </a:rPr>
              <a:t> and  </a:t>
            </a:r>
            <a:r>
              <a:rPr lang="en-US" sz="1600" b="1" dirty="0">
                <a:solidFill>
                  <a:srgbClr val="0000FF"/>
                </a:solidFill>
              </a:rPr>
              <a:t>Infectious</a:t>
            </a:r>
            <a:r>
              <a:rPr lang="en-US" sz="1600" dirty="0">
                <a:solidFill>
                  <a:srgbClr val="0000FF"/>
                </a:solidFill>
              </a:rPr>
              <a:t>  causes. </a:t>
            </a:r>
          </a:p>
        </p:txBody>
      </p:sp>
      <p:sp>
        <p:nvSpPr>
          <p:cNvPr id="3" name="Rectangle 2">
            <a:extLst>
              <a:ext uri="{FF2B5EF4-FFF2-40B4-BE49-F238E27FC236}">
                <a16:creationId xmlns:a16="http://schemas.microsoft.com/office/drawing/2014/main" id="{EABDE7F3-8ECD-4166-8593-EBB10A431C61}"/>
              </a:ext>
            </a:extLst>
          </p:cNvPr>
          <p:cNvSpPr/>
          <p:nvPr/>
        </p:nvSpPr>
        <p:spPr>
          <a:xfrm>
            <a:off x="3352800" y="4652295"/>
            <a:ext cx="1371600" cy="255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51ACAD-B7BE-40C7-B643-AEEF6AF89B4D}"/>
              </a:ext>
            </a:extLst>
          </p:cNvPr>
          <p:cNvSpPr/>
          <p:nvPr/>
        </p:nvSpPr>
        <p:spPr>
          <a:xfrm>
            <a:off x="5257800" y="4648200"/>
            <a:ext cx="1066800" cy="255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3060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1077218"/>
          </a:xfrm>
          <a:prstGeom prst="rect">
            <a:avLst/>
          </a:prstGeom>
          <a:noFill/>
        </p:spPr>
        <p:txBody>
          <a:bodyPr wrap="square" rtlCol="0">
            <a:spAutoFit/>
          </a:bodyPr>
          <a:lstStyle/>
          <a:p>
            <a:r>
              <a:rPr lang="en-US" sz="1600" dirty="0">
                <a:solidFill>
                  <a:srgbClr val="0000FF"/>
                </a:solidFill>
              </a:rPr>
              <a:t>To qualify as a </a:t>
            </a:r>
            <a:r>
              <a:rPr lang="en-US" sz="1600" b="1" dirty="0" err="1">
                <a:solidFill>
                  <a:srgbClr val="0000FF"/>
                </a:solidFill>
              </a:rPr>
              <a:t>panuveitis</a:t>
            </a:r>
            <a:r>
              <a:rPr lang="en-US" sz="1600" dirty="0">
                <a:solidFill>
                  <a:srgbClr val="0000FF"/>
                </a:solidFill>
              </a:rPr>
              <a:t>, all compartments of the eye—the AC, vitreous, and retina/choroid—must be equally involved in the inflammatory process. </a:t>
            </a:r>
            <a:r>
              <a:rPr lang="en-US" sz="1600" dirty="0" err="1"/>
              <a:t>Panuveitis</a:t>
            </a:r>
            <a:r>
              <a:rPr lang="en-US" sz="1600" dirty="0"/>
              <a:t> is usually  bilateral, although it may be asymmetric.</a:t>
            </a:r>
            <a:endParaRPr lang="en-US" sz="1600" dirty="0">
              <a:solidFill>
                <a:srgbClr val="0000FF"/>
              </a:solidFill>
            </a:endParaRPr>
          </a:p>
          <a:p>
            <a:r>
              <a:rPr lang="en-US" sz="1600" dirty="0">
                <a:solidFill>
                  <a:srgbClr val="0000FF"/>
                </a:solidFill>
              </a:rPr>
              <a:t>The </a:t>
            </a:r>
            <a:r>
              <a:rPr lang="en-US" sz="1600" dirty="0" err="1">
                <a:solidFill>
                  <a:srgbClr val="0000FF"/>
                </a:solidFill>
              </a:rPr>
              <a:t>panuveitides</a:t>
            </a:r>
            <a:r>
              <a:rPr lang="en-US" sz="1600" dirty="0">
                <a:solidFill>
                  <a:srgbClr val="0000FF"/>
                </a:solidFill>
              </a:rPr>
              <a:t> are divvied into  </a:t>
            </a:r>
            <a:r>
              <a:rPr lang="en-US" sz="1600" b="1" dirty="0">
                <a:solidFill>
                  <a:srgbClr val="0000FF"/>
                </a:solidFill>
              </a:rPr>
              <a:t>Noninfectious </a:t>
            </a:r>
            <a:r>
              <a:rPr lang="en-US" sz="1600" dirty="0">
                <a:solidFill>
                  <a:srgbClr val="0000FF"/>
                </a:solidFill>
              </a:rPr>
              <a:t> and  </a:t>
            </a:r>
            <a:r>
              <a:rPr lang="en-US" sz="1600" b="1" dirty="0">
                <a:solidFill>
                  <a:srgbClr val="0000FF"/>
                </a:solidFill>
              </a:rPr>
              <a:t>Infectious</a:t>
            </a:r>
            <a:r>
              <a:rPr lang="en-US" sz="1600" dirty="0">
                <a:solidFill>
                  <a:srgbClr val="0000FF"/>
                </a:solidFill>
              </a:rPr>
              <a:t>  causes. </a:t>
            </a:r>
          </a:p>
        </p:txBody>
      </p:sp>
    </p:spTree>
    <p:extLst>
      <p:ext uri="{BB962C8B-B14F-4D97-AF65-F5344CB8AC3E}">
        <p14:creationId xmlns:p14="http://schemas.microsoft.com/office/powerpoint/2010/main" val="36403860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1077218"/>
          </a:xfrm>
          <a:prstGeom prst="rect">
            <a:avLst/>
          </a:prstGeom>
          <a:noFill/>
        </p:spPr>
        <p:txBody>
          <a:bodyPr wrap="square" rtlCol="0">
            <a:spAutoFit/>
          </a:bodyPr>
          <a:lstStyle/>
          <a:p>
            <a:r>
              <a:rPr lang="en-US" sz="1600" dirty="0">
                <a:solidFill>
                  <a:schemeClr val="bg1">
                    <a:lumMod val="75000"/>
                  </a:schemeClr>
                </a:solidFill>
              </a:rPr>
              <a:t>To qualify as a </a:t>
            </a:r>
            <a:r>
              <a:rPr lang="en-US" sz="1600" b="1" dirty="0" err="1">
                <a:solidFill>
                  <a:schemeClr val="bg1">
                    <a:lumMod val="75000"/>
                  </a:schemeClr>
                </a:solidFill>
              </a:rPr>
              <a:t>panuveitis</a:t>
            </a:r>
            <a:r>
              <a:rPr lang="en-US" sz="1600" dirty="0">
                <a:solidFill>
                  <a:schemeClr val="bg1">
                    <a:lumMod val="75000"/>
                  </a:schemeClr>
                </a:solidFill>
              </a:rPr>
              <a:t>, all compartments of the eye—the AC, vitreous, and retina/choroid—must be equally involved in the inflammatory process. </a:t>
            </a:r>
            <a:r>
              <a:rPr lang="en-US" sz="1600" dirty="0" err="1">
                <a:solidFill>
                  <a:schemeClr val="bg1">
                    <a:lumMod val="75000"/>
                  </a:schemeClr>
                </a:solidFill>
              </a:rPr>
              <a:t>Panuveitis</a:t>
            </a:r>
            <a:r>
              <a:rPr lang="en-US" sz="1600" dirty="0">
                <a:solidFill>
                  <a:schemeClr val="bg1">
                    <a:lumMod val="75000"/>
                  </a:schemeClr>
                </a:solidFill>
              </a:rPr>
              <a:t> is usually  bilateral, although it may be asymmetric.</a:t>
            </a:r>
          </a:p>
          <a:p>
            <a:r>
              <a:rPr lang="en-US" sz="1600" dirty="0">
                <a:solidFill>
                  <a:schemeClr val="bg1">
                    <a:lumMod val="75000"/>
                  </a:schemeClr>
                </a:solidFill>
              </a:rPr>
              <a:t>The </a:t>
            </a:r>
            <a:r>
              <a:rPr lang="en-US" sz="1600" dirty="0" err="1">
                <a:solidFill>
                  <a:schemeClr val="bg1">
                    <a:lumMod val="75000"/>
                  </a:schemeClr>
                </a:solidFill>
              </a:rPr>
              <a:t>panuveitides</a:t>
            </a:r>
            <a:r>
              <a:rPr lang="en-US" sz="1600" dirty="0">
                <a:solidFill>
                  <a:schemeClr val="bg1">
                    <a:lumMod val="75000"/>
                  </a:schemeClr>
                </a:solidFill>
              </a:rPr>
              <a:t> are divvied into  </a:t>
            </a:r>
            <a:r>
              <a:rPr lang="en-US" sz="1600" b="1" dirty="0">
                <a:solidFill>
                  <a:srgbClr val="0000FF"/>
                </a:solidFill>
              </a:rPr>
              <a:t>Noninfectious </a:t>
            </a:r>
            <a:r>
              <a:rPr lang="en-US" sz="1600" dirty="0"/>
              <a:t> </a:t>
            </a:r>
            <a:r>
              <a:rPr lang="en-US" sz="1600" dirty="0">
                <a:solidFill>
                  <a:schemeClr val="bg1">
                    <a:lumMod val="75000"/>
                  </a:schemeClr>
                </a:solidFill>
              </a:rPr>
              <a:t>and </a:t>
            </a:r>
            <a:r>
              <a:rPr lang="en-US" sz="1600" dirty="0"/>
              <a:t> </a:t>
            </a:r>
            <a:r>
              <a:rPr lang="en-US" sz="1600" b="1" dirty="0">
                <a:solidFill>
                  <a:schemeClr val="bg1">
                    <a:lumMod val="75000"/>
                  </a:schemeClr>
                </a:solidFill>
              </a:rPr>
              <a:t>Infectious</a:t>
            </a:r>
            <a:r>
              <a:rPr lang="en-US" sz="1600" dirty="0"/>
              <a:t>  </a:t>
            </a:r>
            <a:r>
              <a:rPr lang="en-US" sz="1600" dirty="0">
                <a:solidFill>
                  <a:schemeClr val="bg1">
                    <a:lumMod val="75000"/>
                  </a:schemeClr>
                </a:solidFill>
              </a:rPr>
              <a:t>causes. </a:t>
            </a:r>
          </a:p>
        </p:txBody>
      </p:sp>
      <p:sp>
        <p:nvSpPr>
          <p:cNvPr id="3" name="TextBox 2">
            <a:extLst>
              <a:ext uri="{FF2B5EF4-FFF2-40B4-BE49-F238E27FC236}">
                <a16:creationId xmlns:a16="http://schemas.microsoft.com/office/drawing/2014/main" id="{539C98F6-636B-4356-9981-91156A1FA55A}"/>
              </a:ext>
            </a:extLst>
          </p:cNvPr>
          <p:cNvSpPr txBox="1"/>
          <p:nvPr/>
        </p:nvSpPr>
        <p:spPr>
          <a:xfrm>
            <a:off x="3451413" y="4979552"/>
            <a:ext cx="473206" cy="1345048"/>
          </a:xfrm>
          <a:prstGeom prst="rect">
            <a:avLst/>
          </a:prstGeom>
          <a:noFill/>
        </p:spPr>
        <p:txBody>
          <a:bodyPr wrap="none" rtlCol="0">
            <a:spAutoFit/>
          </a:bodyPr>
          <a:lstStyle/>
          <a:p>
            <a:pPr algn="r">
              <a:lnSpc>
                <a:spcPct val="150000"/>
              </a:lnSpc>
            </a:pPr>
            <a:r>
              <a:rPr lang="en-US" sz="1400" b="1" i="1" dirty="0"/>
              <a:t>?—</a:t>
            </a:r>
          </a:p>
          <a:p>
            <a:pPr algn="r">
              <a:lnSpc>
                <a:spcPct val="150000"/>
              </a:lnSpc>
            </a:pPr>
            <a:r>
              <a:rPr lang="en-US" sz="1400" b="1" i="1" dirty="0"/>
              <a:t>?—</a:t>
            </a:r>
          </a:p>
          <a:p>
            <a:pPr algn="r">
              <a:lnSpc>
                <a:spcPct val="150000"/>
              </a:lnSpc>
            </a:pPr>
            <a:r>
              <a:rPr lang="en-US" sz="1400" b="1" i="1" dirty="0"/>
              <a:t>?—</a:t>
            </a:r>
          </a:p>
          <a:p>
            <a:pPr algn="r">
              <a:lnSpc>
                <a:spcPct val="150000"/>
              </a:lnSpc>
            </a:pPr>
            <a:r>
              <a:rPr lang="en-US" sz="1400" b="1" i="1" dirty="0"/>
              <a:t>?—</a:t>
            </a:r>
          </a:p>
        </p:txBody>
      </p:sp>
      <p:cxnSp>
        <p:nvCxnSpPr>
          <p:cNvPr id="6" name="Straight Connector 5">
            <a:extLst>
              <a:ext uri="{FF2B5EF4-FFF2-40B4-BE49-F238E27FC236}">
                <a16:creationId xmlns:a16="http://schemas.microsoft.com/office/drawing/2014/main" id="{5A822621-C5D7-46D6-82B4-920F8E3FC7D3}"/>
              </a:ext>
            </a:extLst>
          </p:cNvPr>
          <p:cNvCxnSpPr/>
          <p:nvPr/>
        </p:nvCxnSpPr>
        <p:spPr>
          <a:xfrm>
            <a:off x="3851998" y="4979552"/>
            <a:ext cx="0" cy="123230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203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914400"/>
            <a:ext cx="7162800" cy="4031873"/>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rgbClr val="0000FF"/>
              </a:solidFill>
            </a:endParaRPr>
          </a:p>
          <a:p>
            <a:r>
              <a:rPr lang="en-US" sz="1600" dirty="0"/>
              <a:t>In many uveitis cases, the observed inflammation is the product of an ocular disease. However, in some the ocular inflammation is actually a manifestation of a </a:t>
            </a:r>
            <a:r>
              <a:rPr lang="en-US" sz="1600" b="1" dirty="0"/>
              <a:t>systemic</a:t>
            </a:r>
            <a:r>
              <a:rPr lang="en-US" sz="1600" dirty="0"/>
              <a:t> inflammatory condition. </a:t>
            </a:r>
            <a:r>
              <a:rPr lang="en-US" sz="1600" dirty="0">
                <a:solidFill>
                  <a:srgbClr val="0000FF"/>
                </a:solidFill>
              </a:rPr>
              <a:t>A key component of uveitis management is distinguishing between ocular-only and systemic cases, as the two require different responses on the part of the treating physician. Because of this, a significant component of uveitis education involves learning how to discern which cases are which.</a:t>
            </a:r>
          </a:p>
        </p:txBody>
      </p:sp>
      <p:sp>
        <p:nvSpPr>
          <p:cNvPr id="2" name="Slide Number Placeholder 1"/>
          <p:cNvSpPr>
            <a:spLocks noGrp="1"/>
          </p:cNvSpPr>
          <p:nvPr>
            <p:ph type="sldNum" sz="quarter" idx="12"/>
          </p:nvPr>
        </p:nvSpPr>
        <p:spPr/>
        <p:txBody>
          <a:bodyPr/>
          <a:lstStyle/>
          <a:p>
            <a:fld id="{6978B3D9-A15A-4A94-95D0-7F010661B2C9}" type="slidenum">
              <a:rPr lang="en-US" smtClean="0"/>
              <a:t>16</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95399032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1077218"/>
          </a:xfrm>
          <a:prstGeom prst="rect">
            <a:avLst/>
          </a:prstGeom>
          <a:noFill/>
        </p:spPr>
        <p:txBody>
          <a:bodyPr wrap="square" rtlCol="0">
            <a:spAutoFit/>
          </a:bodyPr>
          <a:lstStyle/>
          <a:p>
            <a:r>
              <a:rPr lang="en-US" sz="1600" dirty="0">
                <a:solidFill>
                  <a:schemeClr val="bg1">
                    <a:lumMod val="75000"/>
                  </a:schemeClr>
                </a:solidFill>
              </a:rPr>
              <a:t>To qualify as a </a:t>
            </a:r>
            <a:r>
              <a:rPr lang="en-US" sz="1600" b="1" dirty="0" err="1">
                <a:solidFill>
                  <a:schemeClr val="bg1">
                    <a:lumMod val="75000"/>
                  </a:schemeClr>
                </a:solidFill>
              </a:rPr>
              <a:t>panuveitis</a:t>
            </a:r>
            <a:r>
              <a:rPr lang="en-US" sz="1600" dirty="0">
                <a:solidFill>
                  <a:schemeClr val="bg1">
                    <a:lumMod val="75000"/>
                  </a:schemeClr>
                </a:solidFill>
              </a:rPr>
              <a:t>, all compartments of the eye—the AC, vitreous, and retina/choroid—must be equally involved in the inflammatory process. </a:t>
            </a:r>
            <a:r>
              <a:rPr lang="en-US" sz="1600" dirty="0" err="1">
                <a:solidFill>
                  <a:schemeClr val="bg1">
                    <a:lumMod val="75000"/>
                  </a:schemeClr>
                </a:solidFill>
              </a:rPr>
              <a:t>Panuveitis</a:t>
            </a:r>
            <a:r>
              <a:rPr lang="en-US" sz="1600" dirty="0">
                <a:solidFill>
                  <a:schemeClr val="bg1">
                    <a:lumMod val="75000"/>
                  </a:schemeClr>
                </a:solidFill>
              </a:rPr>
              <a:t> is usually  bilateral, although it may be asymmetric.</a:t>
            </a:r>
          </a:p>
          <a:p>
            <a:r>
              <a:rPr lang="en-US" sz="1600" dirty="0">
                <a:solidFill>
                  <a:schemeClr val="bg1">
                    <a:lumMod val="75000"/>
                  </a:schemeClr>
                </a:solidFill>
              </a:rPr>
              <a:t>The </a:t>
            </a:r>
            <a:r>
              <a:rPr lang="en-US" sz="1600" dirty="0" err="1">
                <a:solidFill>
                  <a:schemeClr val="bg1">
                    <a:lumMod val="75000"/>
                  </a:schemeClr>
                </a:solidFill>
              </a:rPr>
              <a:t>panuveitides</a:t>
            </a:r>
            <a:r>
              <a:rPr lang="en-US" sz="1600" dirty="0">
                <a:solidFill>
                  <a:schemeClr val="bg1">
                    <a:lumMod val="75000"/>
                  </a:schemeClr>
                </a:solidFill>
              </a:rPr>
              <a:t> are divvied into  </a:t>
            </a:r>
            <a:r>
              <a:rPr lang="en-US" sz="1600" b="1" dirty="0">
                <a:solidFill>
                  <a:srgbClr val="0000FF"/>
                </a:solidFill>
              </a:rPr>
              <a:t>Noninfectious </a:t>
            </a:r>
            <a:r>
              <a:rPr lang="en-US" sz="1600" dirty="0"/>
              <a:t> </a:t>
            </a:r>
            <a:r>
              <a:rPr lang="en-US" sz="1600" dirty="0">
                <a:solidFill>
                  <a:schemeClr val="bg1">
                    <a:lumMod val="75000"/>
                  </a:schemeClr>
                </a:solidFill>
              </a:rPr>
              <a:t>and </a:t>
            </a:r>
            <a:r>
              <a:rPr lang="en-US" sz="1600" dirty="0"/>
              <a:t> </a:t>
            </a:r>
            <a:r>
              <a:rPr lang="en-US" sz="1600" b="1" dirty="0">
                <a:solidFill>
                  <a:schemeClr val="bg1">
                    <a:lumMod val="75000"/>
                  </a:schemeClr>
                </a:solidFill>
              </a:rPr>
              <a:t>Infectious</a:t>
            </a:r>
            <a:r>
              <a:rPr lang="en-US" sz="1600" dirty="0"/>
              <a:t>  </a:t>
            </a:r>
            <a:r>
              <a:rPr lang="en-US" sz="1600" dirty="0">
                <a:solidFill>
                  <a:schemeClr val="bg1">
                    <a:lumMod val="75000"/>
                  </a:schemeClr>
                </a:solidFill>
              </a:rPr>
              <a:t>causes. </a:t>
            </a:r>
          </a:p>
        </p:txBody>
      </p:sp>
      <p:sp>
        <p:nvSpPr>
          <p:cNvPr id="3" name="TextBox 2">
            <a:extLst>
              <a:ext uri="{FF2B5EF4-FFF2-40B4-BE49-F238E27FC236}">
                <a16:creationId xmlns:a16="http://schemas.microsoft.com/office/drawing/2014/main" id="{539C98F6-636B-4356-9981-91156A1FA55A}"/>
              </a:ext>
            </a:extLst>
          </p:cNvPr>
          <p:cNvSpPr txBox="1"/>
          <p:nvPr/>
        </p:nvSpPr>
        <p:spPr>
          <a:xfrm>
            <a:off x="1600200" y="4979552"/>
            <a:ext cx="2324419" cy="1345048"/>
          </a:xfrm>
          <a:prstGeom prst="rect">
            <a:avLst/>
          </a:prstGeom>
          <a:noFill/>
        </p:spPr>
        <p:txBody>
          <a:bodyPr wrap="none" rtlCol="0">
            <a:spAutoFit/>
          </a:bodyPr>
          <a:lstStyle/>
          <a:p>
            <a:pPr algn="r">
              <a:lnSpc>
                <a:spcPct val="150000"/>
              </a:lnSpc>
            </a:pPr>
            <a:r>
              <a:rPr lang="en-US" sz="1400" dirty="0"/>
              <a:t>Sarcoid—</a:t>
            </a:r>
          </a:p>
          <a:p>
            <a:pPr algn="r">
              <a:lnSpc>
                <a:spcPct val="150000"/>
              </a:lnSpc>
            </a:pPr>
            <a:r>
              <a:rPr lang="en-US" sz="1400" dirty="0"/>
              <a:t>Sympathetic ophthalmia—</a:t>
            </a:r>
          </a:p>
          <a:p>
            <a:pPr algn="r">
              <a:lnSpc>
                <a:spcPct val="150000"/>
              </a:lnSpc>
            </a:pPr>
            <a:r>
              <a:rPr lang="en-US" sz="1400" dirty="0"/>
              <a:t>Vogt-</a:t>
            </a:r>
            <a:r>
              <a:rPr lang="en-US" sz="1400" dirty="0" err="1"/>
              <a:t>Koyanagi</a:t>
            </a:r>
            <a:r>
              <a:rPr lang="en-US" sz="1400" dirty="0"/>
              <a:t>-Harada—</a:t>
            </a:r>
          </a:p>
          <a:p>
            <a:pPr algn="r">
              <a:lnSpc>
                <a:spcPct val="150000"/>
              </a:lnSpc>
            </a:pPr>
            <a:r>
              <a:rPr lang="en-US" sz="1400" dirty="0"/>
              <a:t>Behçet syndrome—</a:t>
            </a:r>
          </a:p>
        </p:txBody>
      </p:sp>
      <p:cxnSp>
        <p:nvCxnSpPr>
          <p:cNvPr id="6" name="Straight Connector 5">
            <a:extLst>
              <a:ext uri="{FF2B5EF4-FFF2-40B4-BE49-F238E27FC236}">
                <a16:creationId xmlns:a16="http://schemas.microsoft.com/office/drawing/2014/main" id="{5A822621-C5D7-46D6-82B4-920F8E3FC7D3}"/>
              </a:ext>
            </a:extLst>
          </p:cNvPr>
          <p:cNvCxnSpPr/>
          <p:nvPr/>
        </p:nvCxnSpPr>
        <p:spPr>
          <a:xfrm>
            <a:off x="3851998" y="4979552"/>
            <a:ext cx="0" cy="123230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244892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1077218"/>
          </a:xfrm>
          <a:prstGeom prst="rect">
            <a:avLst/>
          </a:prstGeom>
          <a:noFill/>
        </p:spPr>
        <p:txBody>
          <a:bodyPr wrap="square" rtlCol="0">
            <a:spAutoFit/>
          </a:bodyPr>
          <a:lstStyle/>
          <a:p>
            <a:r>
              <a:rPr lang="en-US" sz="1600" dirty="0">
                <a:solidFill>
                  <a:schemeClr val="bg1">
                    <a:lumMod val="75000"/>
                  </a:schemeClr>
                </a:solidFill>
              </a:rPr>
              <a:t>To qualify as a </a:t>
            </a:r>
            <a:r>
              <a:rPr lang="en-US" sz="1600" b="1" dirty="0" err="1">
                <a:solidFill>
                  <a:schemeClr val="bg1">
                    <a:lumMod val="75000"/>
                  </a:schemeClr>
                </a:solidFill>
              </a:rPr>
              <a:t>panuveitis</a:t>
            </a:r>
            <a:r>
              <a:rPr lang="en-US" sz="1600" dirty="0">
                <a:solidFill>
                  <a:schemeClr val="bg1">
                    <a:lumMod val="75000"/>
                  </a:schemeClr>
                </a:solidFill>
              </a:rPr>
              <a:t>, all compartments of the eye—the AC, vitreous, and retina/choroid—must be equally involved in the inflammatory process. </a:t>
            </a:r>
            <a:r>
              <a:rPr lang="en-US" sz="1600" dirty="0" err="1">
                <a:solidFill>
                  <a:schemeClr val="bg1">
                    <a:lumMod val="75000"/>
                  </a:schemeClr>
                </a:solidFill>
              </a:rPr>
              <a:t>Panuveitis</a:t>
            </a:r>
            <a:r>
              <a:rPr lang="en-US" sz="1600" dirty="0">
                <a:solidFill>
                  <a:schemeClr val="bg1">
                    <a:lumMod val="75000"/>
                  </a:schemeClr>
                </a:solidFill>
              </a:rPr>
              <a:t> is usually  bilateral, although it may be asymmetric.</a:t>
            </a:r>
          </a:p>
          <a:p>
            <a:r>
              <a:rPr lang="en-US" sz="1600" dirty="0">
                <a:solidFill>
                  <a:schemeClr val="bg1">
                    <a:lumMod val="75000"/>
                  </a:schemeClr>
                </a:solidFill>
              </a:rPr>
              <a:t>The </a:t>
            </a:r>
            <a:r>
              <a:rPr lang="en-US" sz="1600" dirty="0" err="1">
                <a:solidFill>
                  <a:schemeClr val="bg1">
                    <a:lumMod val="75000"/>
                  </a:schemeClr>
                </a:solidFill>
              </a:rPr>
              <a:t>panuveitides</a:t>
            </a:r>
            <a:r>
              <a:rPr lang="en-US" sz="1600" dirty="0">
                <a:solidFill>
                  <a:schemeClr val="bg1">
                    <a:lumMod val="75000"/>
                  </a:schemeClr>
                </a:solidFill>
              </a:rPr>
              <a:t> are divvied into  </a:t>
            </a:r>
            <a:r>
              <a:rPr lang="en-US" sz="1600" b="1" dirty="0">
                <a:solidFill>
                  <a:srgbClr val="0000FF"/>
                </a:solidFill>
              </a:rPr>
              <a:t>Noninfectious </a:t>
            </a:r>
            <a:r>
              <a:rPr lang="en-US" sz="1600" dirty="0"/>
              <a:t> </a:t>
            </a:r>
            <a:r>
              <a:rPr lang="en-US" sz="1600" dirty="0">
                <a:solidFill>
                  <a:schemeClr val="bg1">
                    <a:lumMod val="75000"/>
                  </a:schemeClr>
                </a:solidFill>
              </a:rPr>
              <a:t>and </a:t>
            </a:r>
            <a:r>
              <a:rPr lang="en-US" sz="1600" dirty="0"/>
              <a:t> </a:t>
            </a:r>
            <a:r>
              <a:rPr lang="en-US" sz="1600" b="1" dirty="0">
                <a:solidFill>
                  <a:srgbClr val="0000FF"/>
                </a:solidFill>
              </a:rPr>
              <a:t>Infectious</a:t>
            </a:r>
            <a:r>
              <a:rPr lang="en-US" sz="1600" dirty="0"/>
              <a:t>  </a:t>
            </a:r>
            <a:r>
              <a:rPr lang="en-US" sz="1600" dirty="0">
                <a:solidFill>
                  <a:schemeClr val="bg1">
                    <a:lumMod val="75000"/>
                  </a:schemeClr>
                </a:solidFill>
              </a:rPr>
              <a:t>causes. </a:t>
            </a:r>
          </a:p>
        </p:txBody>
      </p:sp>
      <p:sp>
        <p:nvSpPr>
          <p:cNvPr id="3" name="TextBox 2">
            <a:extLst>
              <a:ext uri="{FF2B5EF4-FFF2-40B4-BE49-F238E27FC236}">
                <a16:creationId xmlns:a16="http://schemas.microsoft.com/office/drawing/2014/main" id="{539C98F6-636B-4356-9981-91156A1FA55A}"/>
              </a:ext>
            </a:extLst>
          </p:cNvPr>
          <p:cNvSpPr txBox="1"/>
          <p:nvPr/>
        </p:nvSpPr>
        <p:spPr>
          <a:xfrm>
            <a:off x="1600200" y="4979552"/>
            <a:ext cx="2324419" cy="1345048"/>
          </a:xfrm>
          <a:prstGeom prst="rect">
            <a:avLst/>
          </a:prstGeom>
          <a:noFill/>
        </p:spPr>
        <p:txBody>
          <a:bodyPr wrap="none" rtlCol="0">
            <a:spAutoFit/>
          </a:bodyPr>
          <a:lstStyle/>
          <a:p>
            <a:pPr algn="r">
              <a:lnSpc>
                <a:spcPct val="150000"/>
              </a:lnSpc>
            </a:pPr>
            <a:r>
              <a:rPr lang="en-US" sz="1400" dirty="0"/>
              <a:t>Sarcoid—</a:t>
            </a:r>
          </a:p>
          <a:p>
            <a:pPr algn="r">
              <a:lnSpc>
                <a:spcPct val="150000"/>
              </a:lnSpc>
            </a:pPr>
            <a:r>
              <a:rPr lang="en-US" sz="1400" dirty="0"/>
              <a:t>Sympathetic ophthalmia—</a:t>
            </a:r>
          </a:p>
          <a:p>
            <a:pPr algn="r">
              <a:lnSpc>
                <a:spcPct val="150000"/>
              </a:lnSpc>
            </a:pPr>
            <a:r>
              <a:rPr lang="en-US" sz="1400" dirty="0"/>
              <a:t>Vogt-</a:t>
            </a:r>
            <a:r>
              <a:rPr lang="en-US" sz="1400" dirty="0" err="1"/>
              <a:t>Koyanagi</a:t>
            </a:r>
            <a:r>
              <a:rPr lang="en-US" sz="1400" dirty="0"/>
              <a:t>-Harada—</a:t>
            </a:r>
          </a:p>
          <a:p>
            <a:pPr algn="r">
              <a:lnSpc>
                <a:spcPct val="150000"/>
              </a:lnSpc>
            </a:pPr>
            <a:r>
              <a:rPr lang="en-US" sz="1400" dirty="0"/>
              <a:t>Behçet syndrome—</a:t>
            </a:r>
          </a:p>
        </p:txBody>
      </p:sp>
      <p:sp>
        <p:nvSpPr>
          <p:cNvPr id="4" name="TextBox 3">
            <a:extLst>
              <a:ext uri="{FF2B5EF4-FFF2-40B4-BE49-F238E27FC236}">
                <a16:creationId xmlns:a16="http://schemas.microsoft.com/office/drawing/2014/main" id="{F02C98DD-B367-4521-B3B0-95DD8CDB9BE3}"/>
              </a:ext>
            </a:extLst>
          </p:cNvPr>
          <p:cNvSpPr txBox="1"/>
          <p:nvPr/>
        </p:nvSpPr>
        <p:spPr>
          <a:xfrm>
            <a:off x="5715000" y="4961186"/>
            <a:ext cx="522900" cy="1668214"/>
          </a:xfrm>
          <a:prstGeom prst="rect">
            <a:avLst/>
          </a:prstGeom>
          <a:noFill/>
        </p:spPr>
        <p:txBody>
          <a:bodyPr wrap="none" rtlCol="0">
            <a:spAutoFit/>
          </a:bodyPr>
          <a:lstStyle/>
          <a:p>
            <a:pPr>
              <a:lnSpc>
                <a:spcPct val="150000"/>
              </a:lnSpc>
            </a:pPr>
            <a:r>
              <a:rPr lang="en-US" sz="1400" b="1" i="1" dirty="0"/>
              <a:t>—? </a:t>
            </a:r>
          </a:p>
          <a:p>
            <a:pPr>
              <a:lnSpc>
                <a:spcPct val="150000"/>
              </a:lnSpc>
            </a:pPr>
            <a:r>
              <a:rPr lang="en-US" sz="1400" b="1" i="1" dirty="0"/>
              <a:t>—? </a:t>
            </a:r>
          </a:p>
          <a:p>
            <a:pPr>
              <a:lnSpc>
                <a:spcPct val="150000"/>
              </a:lnSpc>
            </a:pPr>
            <a:r>
              <a:rPr lang="en-US" sz="1400" b="1" i="1" dirty="0"/>
              <a:t>—?</a:t>
            </a:r>
          </a:p>
          <a:p>
            <a:pPr>
              <a:lnSpc>
                <a:spcPct val="150000"/>
              </a:lnSpc>
            </a:pPr>
            <a:r>
              <a:rPr lang="en-US" sz="1400" b="1" i="1" dirty="0"/>
              <a:t>—?</a:t>
            </a:r>
          </a:p>
          <a:p>
            <a:pPr>
              <a:lnSpc>
                <a:spcPct val="150000"/>
              </a:lnSpc>
            </a:pPr>
            <a:r>
              <a:rPr lang="en-US" sz="1400" b="1" i="1" dirty="0"/>
              <a:t>—?</a:t>
            </a:r>
          </a:p>
        </p:txBody>
      </p:sp>
      <p:cxnSp>
        <p:nvCxnSpPr>
          <p:cNvPr id="6" name="Straight Connector 5">
            <a:extLst>
              <a:ext uri="{FF2B5EF4-FFF2-40B4-BE49-F238E27FC236}">
                <a16:creationId xmlns:a16="http://schemas.microsoft.com/office/drawing/2014/main" id="{5A822621-C5D7-46D6-82B4-920F8E3FC7D3}"/>
              </a:ext>
            </a:extLst>
          </p:cNvPr>
          <p:cNvCxnSpPr/>
          <p:nvPr/>
        </p:nvCxnSpPr>
        <p:spPr>
          <a:xfrm>
            <a:off x="3851998" y="4979552"/>
            <a:ext cx="0" cy="123230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89AE06C-DAA4-4567-BC4B-4FCC210C2078}"/>
              </a:ext>
            </a:extLst>
          </p:cNvPr>
          <p:cNvCxnSpPr>
            <a:cxnSpLocks/>
          </p:cNvCxnSpPr>
          <p:nvPr/>
        </p:nvCxnSpPr>
        <p:spPr>
          <a:xfrm>
            <a:off x="5791200" y="4974290"/>
            <a:ext cx="0" cy="1524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536925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1077218"/>
          </a:xfrm>
          <a:prstGeom prst="rect">
            <a:avLst/>
          </a:prstGeom>
          <a:noFill/>
        </p:spPr>
        <p:txBody>
          <a:bodyPr wrap="square" rtlCol="0">
            <a:spAutoFit/>
          </a:bodyPr>
          <a:lstStyle/>
          <a:p>
            <a:r>
              <a:rPr lang="en-US" sz="1600" dirty="0">
                <a:solidFill>
                  <a:schemeClr val="bg1">
                    <a:lumMod val="75000"/>
                  </a:schemeClr>
                </a:solidFill>
              </a:rPr>
              <a:t>To qualify as a </a:t>
            </a:r>
            <a:r>
              <a:rPr lang="en-US" sz="1600" b="1" dirty="0" err="1">
                <a:solidFill>
                  <a:schemeClr val="bg1">
                    <a:lumMod val="75000"/>
                  </a:schemeClr>
                </a:solidFill>
              </a:rPr>
              <a:t>panuveitis</a:t>
            </a:r>
            <a:r>
              <a:rPr lang="en-US" sz="1600" dirty="0">
                <a:solidFill>
                  <a:schemeClr val="bg1">
                    <a:lumMod val="75000"/>
                  </a:schemeClr>
                </a:solidFill>
              </a:rPr>
              <a:t>, all compartments of the eye—the AC, vitreous, and retina/choroid—must be equally involved in the inflammatory process. </a:t>
            </a:r>
            <a:r>
              <a:rPr lang="en-US" sz="1600" dirty="0" err="1">
                <a:solidFill>
                  <a:schemeClr val="bg1">
                    <a:lumMod val="75000"/>
                  </a:schemeClr>
                </a:solidFill>
              </a:rPr>
              <a:t>Panuveitis</a:t>
            </a:r>
            <a:r>
              <a:rPr lang="en-US" sz="1600" dirty="0">
                <a:solidFill>
                  <a:schemeClr val="bg1">
                    <a:lumMod val="75000"/>
                  </a:schemeClr>
                </a:solidFill>
              </a:rPr>
              <a:t> is usually  bilateral, although it may be asymmetric.</a:t>
            </a:r>
          </a:p>
          <a:p>
            <a:r>
              <a:rPr lang="en-US" sz="1600" dirty="0">
                <a:solidFill>
                  <a:schemeClr val="bg1">
                    <a:lumMod val="75000"/>
                  </a:schemeClr>
                </a:solidFill>
              </a:rPr>
              <a:t>The </a:t>
            </a:r>
            <a:r>
              <a:rPr lang="en-US" sz="1600" dirty="0" err="1">
                <a:solidFill>
                  <a:schemeClr val="bg1">
                    <a:lumMod val="75000"/>
                  </a:schemeClr>
                </a:solidFill>
              </a:rPr>
              <a:t>panuveitides</a:t>
            </a:r>
            <a:r>
              <a:rPr lang="en-US" sz="1600" dirty="0">
                <a:solidFill>
                  <a:schemeClr val="bg1">
                    <a:lumMod val="75000"/>
                  </a:schemeClr>
                </a:solidFill>
              </a:rPr>
              <a:t> are divvied into  </a:t>
            </a:r>
            <a:r>
              <a:rPr lang="en-US" sz="1600" b="1" dirty="0">
                <a:solidFill>
                  <a:srgbClr val="0000FF"/>
                </a:solidFill>
              </a:rPr>
              <a:t>Noninfectious </a:t>
            </a:r>
            <a:r>
              <a:rPr lang="en-US" sz="1600" dirty="0"/>
              <a:t> </a:t>
            </a:r>
            <a:r>
              <a:rPr lang="en-US" sz="1600" dirty="0">
                <a:solidFill>
                  <a:schemeClr val="bg1">
                    <a:lumMod val="75000"/>
                  </a:schemeClr>
                </a:solidFill>
              </a:rPr>
              <a:t>and </a:t>
            </a:r>
            <a:r>
              <a:rPr lang="en-US" sz="1600" dirty="0"/>
              <a:t> </a:t>
            </a:r>
            <a:r>
              <a:rPr lang="en-US" sz="1600" b="1" dirty="0">
                <a:solidFill>
                  <a:srgbClr val="0000FF"/>
                </a:solidFill>
              </a:rPr>
              <a:t>Infectious</a:t>
            </a:r>
            <a:r>
              <a:rPr lang="en-US" sz="1600" dirty="0"/>
              <a:t>  </a:t>
            </a:r>
            <a:r>
              <a:rPr lang="en-US" sz="1600" dirty="0">
                <a:solidFill>
                  <a:schemeClr val="bg1">
                    <a:lumMod val="75000"/>
                  </a:schemeClr>
                </a:solidFill>
              </a:rPr>
              <a:t>causes. </a:t>
            </a:r>
          </a:p>
        </p:txBody>
      </p:sp>
      <p:sp>
        <p:nvSpPr>
          <p:cNvPr id="3" name="TextBox 2">
            <a:extLst>
              <a:ext uri="{FF2B5EF4-FFF2-40B4-BE49-F238E27FC236}">
                <a16:creationId xmlns:a16="http://schemas.microsoft.com/office/drawing/2014/main" id="{539C98F6-636B-4356-9981-91156A1FA55A}"/>
              </a:ext>
            </a:extLst>
          </p:cNvPr>
          <p:cNvSpPr txBox="1"/>
          <p:nvPr/>
        </p:nvSpPr>
        <p:spPr>
          <a:xfrm>
            <a:off x="1600200" y="4979552"/>
            <a:ext cx="2324419" cy="1345048"/>
          </a:xfrm>
          <a:prstGeom prst="rect">
            <a:avLst/>
          </a:prstGeom>
          <a:noFill/>
        </p:spPr>
        <p:txBody>
          <a:bodyPr wrap="none" rtlCol="0">
            <a:spAutoFit/>
          </a:bodyPr>
          <a:lstStyle/>
          <a:p>
            <a:pPr algn="r">
              <a:lnSpc>
                <a:spcPct val="150000"/>
              </a:lnSpc>
            </a:pPr>
            <a:r>
              <a:rPr lang="en-US" sz="1400" dirty="0"/>
              <a:t>Sarcoid—</a:t>
            </a:r>
          </a:p>
          <a:p>
            <a:pPr algn="r">
              <a:lnSpc>
                <a:spcPct val="150000"/>
              </a:lnSpc>
            </a:pPr>
            <a:r>
              <a:rPr lang="en-US" sz="1400" dirty="0"/>
              <a:t>Sympathetic ophthalmia—</a:t>
            </a:r>
          </a:p>
          <a:p>
            <a:pPr algn="r">
              <a:lnSpc>
                <a:spcPct val="150000"/>
              </a:lnSpc>
            </a:pPr>
            <a:r>
              <a:rPr lang="en-US" sz="1400" dirty="0"/>
              <a:t>Vogt-</a:t>
            </a:r>
            <a:r>
              <a:rPr lang="en-US" sz="1400" dirty="0" err="1"/>
              <a:t>Koyanagi</a:t>
            </a:r>
            <a:r>
              <a:rPr lang="en-US" sz="1400" dirty="0"/>
              <a:t>-Harada—</a:t>
            </a:r>
          </a:p>
          <a:p>
            <a:pPr algn="r">
              <a:lnSpc>
                <a:spcPct val="150000"/>
              </a:lnSpc>
            </a:pPr>
            <a:r>
              <a:rPr lang="en-US" sz="1400" dirty="0"/>
              <a:t>Behçet syndrome—</a:t>
            </a:r>
          </a:p>
        </p:txBody>
      </p:sp>
      <p:sp>
        <p:nvSpPr>
          <p:cNvPr id="4" name="TextBox 3">
            <a:extLst>
              <a:ext uri="{FF2B5EF4-FFF2-40B4-BE49-F238E27FC236}">
                <a16:creationId xmlns:a16="http://schemas.microsoft.com/office/drawing/2014/main" id="{F02C98DD-B367-4521-B3B0-95DD8CDB9BE3}"/>
              </a:ext>
            </a:extLst>
          </p:cNvPr>
          <p:cNvSpPr txBox="1"/>
          <p:nvPr/>
        </p:nvSpPr>
        <p:spPr>
          <a:xfrm>
            <a:off x="5715000" y="4961186"/>
            <a:ext cx="1418978" cy="1668214"/>
          </a:xfrm>
          <a:prstGeom prst="rect">
            <a:avLst/>
          </a:prstGeom>
          <a:noFill/>
        </p:spPr>
        <p:txBody>
          <a:bodyPr wrap="none" rtlCol="0">
            <a:spAutoFit/>
          </a:bodyPr>
          <a:lstStyle/>
          <a:p>
            <a:pPr>
              <a:lnSpc>
                <a:spcPct val="150000"/>
              </a:lnSpc>
            </a:pPr>
            <a:r>
              <a:rPr lang="en-US" sz="1400" dirty="0"/>
              <a:t>—Syphilis </a:t>
            </a:r>
          </a:p>
          <a:p>
            <a:pPr>
              <a:lnSpc>
                <a:spcPct val="150000"/>
              </a:lnSpc>
            </a:pPr>
            <a:r>
              <a:rPr lang="en-US" sz="1400" dirty="0"/>
              <a:t>—TB </a:t>
            </a:r>
          </a:p>
          <a:p>
            <a:pPr>
              <a:lnSpc>
                <a:spcPct val="150000"/>
              </a:lnSpc>
            </a:pPr>
            <a:r>
              <a:rPr lang="en-US" sz="1400" dirty="0"/>
              <a:t>—Lyme</a:t>
            </a:r>
          </a:p>
          <a:p>
            <a:pPr>
              <a:lnSpc>
                <a:spcPct val="150000"/>
              </a:lnSpc>
            </a:pPr>
            <a:r>
              <a:rPr lang="en-US" sz="1400" dirty="0"/>
              <a:t>—Leptospirosis</a:t>
            </a:r>
          </a:p>
          <a:p>
            <a:pPr>
              <a:lnSpc>
                <a:spcPct val="150000"/>
              </a:lnSpc>
            </a:pPr>
            <a:r>
              <a:rPr lang="en-US" sz="1400" dirty="0"/>
              <a:t>—Whipple </a:t>
            </a:r>
            <a:r>
              <a:rPr lang="en-US" sz="1400" dirty="0" err="1"/>
              <a:t>dz</a:t>
            </a:r>
            <a:endParaRPr lang="en-US" sz="1400" dirty="0"/>
          </a:p>
        </p:txBody>
      </p:sp>
      <p:cxnSp>
        <p:nvCxnSpPr>
          <p:cNvPr id="6" name="Straight Connector 5">
            <a:extLst>
              <a:ext uri="{FF2B5EF4-FFF2-40B4-BE49-F238E27FC236}">
                <a16:creationId xmlns:a16="http://schemas.microsoft.com/office/drawing/2014/main" id="{5A822621-C5D7-46D6-82B4-920F8E3FC7D3}"/>
              </a:ext>
            </a:extLst>
          </p:cNvPr>
          <p:cNvCxnSpPr/>
          <p:nvPr/>
        </p:nvCxnSpPr>
        <p:spPr>
          <a:xfrm>
            <a:off x="3851998" y="4979552"/>
            <a:ext cx="0" cy="123230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89AE06C-DAA4-4567-BC4B-4FCC210C2078}"/>
              </a:ext>
            </a:extLst>
          </p:cNvPr>
          <p:cNvCxnSpPr>
            <a:cxnSpLocks/>
          </p:cNvCxnSpPr>
          <p:nvPr/>
        </p:nvCxnSpPr>
        <p:spPr>
          <a:xfrm>
            <a:off x="5791200" y="4974290"/>
            <a:ext cx="0" cy="1524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519077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B57534-2079-4218-B69F-CB84120285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36FB02C7-7FAF-490C-AF89-067FD8D3FE1B}"/>
              </a:ext>
            </a:extLst>
          </p:cNvPr>
          <p:cNvSpPr txBox="1"/>
          <p:nvPr/>
        </p:nvSpPr>
        <p:spPr>
          <a:xfrm>
            <a:off x="228600" y="3899121"/>
            <a:ext cx="8795193" cy="1077218"/>
          </a:xfrm>
          <a:prstGeom prst="rect">
            <a:avLst/>
          </a:prstGeom>
          <a:noFill/>
        </p:spPr>
        <p:txBody>
          <a:bodyPr wrap="square" rtlCol="0">
            <a:spAutoFit/>
          </a:bodyPr>
          <a:lstStyle/>
          <a:p>
            <a:r>
              <a:rPr lang="en-US" sz="1600" dirty="0">
                <a:solidFill>
                  <a:schemeClr val="bg1">
                    <a:lumMod val="75000"/>
                  </a:schemeClr>
                </a:solidFill>
              </a:rPr>
              <a:t>To qualify as a </a:t>
            </a:r>
            <a:r>
              <a:rPr lang="en-US" sz="1600" b="1" dirty="0" err="1">
                <a:solidFill>
                  <a:schemeClr val="bg1">
                    <a:lumMod val="75000"/>
                  </a:schemeClr>
                </a:solidFill>
              </a:rPr>
              <a:t>panuveitis</a:t>
            </a:r>
            <a:r>
              <a:rPr lang="en-US" sz="1600" dirty="0">
                <a:solidFill>
                  <a:schemeClr val="bg1">
                    <a:lumMod val="75000"/>
                  </a:schemeClr>
                </a:solidFill>
              </a:rPr>
              <a:t>, all compartments of the eye—the AC, vitreous, and retina/choroid—must be equally involved in the inflammatory process. </a:t>
            </a:r>
            <a:r>
              <a:rPr lang="en-US" sz="1600" dirty="0" err="1">
                <a:solidFill>
                  <a:schemeClr val="bg1">
                    <a:lumMod val="75000"/>
                  </a:schemeClr>
                </a:solidFill>
              </a:rPr>
              <a:t>Panuveitis</a:t>
            </a:r>
            <a:r>
              <a:rPr lang="en-US" sz="1600" dirty="0">
                <a:solidFill>
                  <a:schemeClr val="bg1">
                    <a:lumMod val="75000"/>
                  </a:schemeClr>
                </a:solidFill>
              </a:rPr>
              <a:t> is usually  bilateral, although it may be asymmetric.</a:t>
            </a:r>
          </a:p>
          <a:p>
            <a:r>
              <a:rPr lang="en-US" sz="1600" dirty="0">
                <a:solidFill>
                  <a:schemeClr val="bg1">
                    <a:lumMod val="75000"/>
                  </a:schemeClr>
                </a:solidFill>
              </a:rPr>
              <a:t>The </a:t>
            </a:r>
            <a:r>
              <a:rPr lang="en-US" sz="1600" dirty="0" err="1">
                <a:solidFill>
                  <a:schemeClr val="bg1">
                    <a:lumMod val="75000"/>
                  </a:schemeClr>
                </a:solidFill>
              </a:rPr>
              <a:t>panuveitides</a:t>
            </a:r>
            <a:r>
              <a:rPr lang="en-US" sz="1600" dirty="0">
                <a:solidFill>
                  <a:schemeClr val="bg1">
                    <a:lumMod val="75000"/>
                  </a:schemeClr>
                </a:solidFill>
              </a:rPr>
              <a:t> are divvied into  </a:t>
            </a:r>
            <a:r>
              <a:rPr lang="en-US" sz="1600" b="1" dirty="0">
                <a:solidFill>
                  <a:schemeClr val="bg1">
                    <a:lumMod val="75000"/>
                  </a:schemeClr>
                </a:solidFill>
              </a:rPr>
              <a:t>Noninfectious</a:t>
            </a:r>
            <a:r>
              <a:rPr lang="en-US" sz="1600" dirty="0">
                <a:solidFill>
                  <a:schemeClr val="bg1">
                    <a:lumMod val="75000"/>
                  </a:schemeClr>
                </a:solidFill>
              </a:rPr>
              <a:t>  and  </a:t>
            </a:r>
            <a:r>
              <a:rPr lang="en-US" sz="1600" b="1" dirty="0">
                <a:solidFill>
                  <a:schemeClr val="bg1">
                    <a:lumMod val="75000"/>
                  </a:schemeClr>
                </a:solidFill>
              </a:rPr>
              <a:t>Infectious </a:t>
            </a:r>
            <a:r>
              <a:rPr lang="en-US" sz="1600" dirty="0">
                <a:solidFill>
                  <a:schemeClr val="bg1">
                    <a:lumMod val="75000"/>
                  </a:schemeClr>
                </a:solidFill>
              </a:rPr>
              <a:t> causes. </a:t>
            </a:r>
          </a:p>
        </p:txBody>
      </p:sp>
      <p:sp>
        <p:nvSpPr>
          <p:cNvPr id="3" name="TextBox 2">
            <a:extLst>
              <a:ext uri="{FF2B5EF4-FFF2-40B4-BE49-F238E27FC236}">
                <a16:creationId xmlns:a16="http://schemas.microsoft.com/office/drawing/2014/main" id="{539C98F6-636B-4356-9981-91156A1FA55A}"/>
              </a:ext>
            </a:extLst>
          </p:cNvPr>
          <p:cNvSpPr txBox="1"/>
          <p:nvPr/>
        </p:nvSpPr>
        <p:spPr>
          <a:xfrm>
            <a:off x="1600200" y="4979552"/>
            <a:ext cx="2324419" cy="1345048"/>
          </a:xfrm>
          <a:prstGeom prst="rect">
            <a:avLst/>
          </a:prstGeom>
          <a:noFill/>
        </p:spPr>
        <p:txBody>
          <a:bodyPr wrap="none" rtlCol="0">
            <a:spAutoFit/>
          </a:bodyPr>
          <a:lstStyle/>
          <a:p>
            <a:pPr algn="r">
              <a:lnSpc>
                <a:spcPct val="150000"/>
              </a:lnSpc>
            </a:pPr>
            <a:r>
              <a:rPr lang="en-US" sz="1400" b="1" dirty="0"/>
              <a:t>Sarcoid</a:t>
            </a:r>
            <a:r>
              <a:rPr lang="en-US" sz="1400" dirty="0"/>
              <a:t>—</a:t>
            </a:r>
          </a:p>
          <a:p>
            <a:pPr algn="r">
              <a:lnSpc>
                <a:spcPct val="150000"/>
              </a:lnSpc>
            </a:pPr>
            <a:r>
              <a:rPr lang="en-US" sz="1400" dirty="0">
                <a:solidFill>
                  <a:schemeClr val="bg1">
                    <a:lumMod val="75000"/>
                  </a:schemeClr>
                </a:solidFill>
              </a:rPr>
              <a:t>Sympathetic ophthalmia—</a:t>
            </a:r>
          </a:p>
          <a:p>
            <a:pPr algn="r">
              <a:lnSpc>
                <a:spcPct val="150000"/>
              </a:lnSpc>
            </a:pPr>
            <a:r>
              <a:rPr lang="en-US" sz="1400" dirty="0">
                <a:solidFill>
                  <a:schemeClr val="bg1">
                    <a:lumMod val="75000"/>
                  </a:schemeClr>
                </a:solidFill>
              </a:rPr>
              <a:t>Vogt-</a:t>
            </a:r>
            <a:r>
              <a:rPr lang="en-US" sz="1400" dirty="0" err="1">
                <a:solidFill>
                  <a:schemeClr val="bg1">
                    <a:lumMod val="75000"/>
                  </a:schemeClr>
                </a:solidFill>
              </a:rPr>
              <a:t>Koyanagi</a:t>
            </a:r>
            <a:r>
              <a:rPr lang="en-US" sz="1400" dirty="0">
                <a:solidFill>
                  <a:schemeClr val="bg1">
                    <a:lumMod val="75000"/>
                  </a:schemeClr>
                </a:solidFill>
              </a:rPr>
              <a:t>-Harada—</a:t>
            </a:r>
          </a:p>
          <a:p>
            <a:pPr algn="r">
              <a:lnSpc>
                <a:spcPct val="150000"/>
              </a:lnSpc>
            </a:pPr>
            <a:r>
              <a:rPr lang="en-US" sz="1400" dirty="0">
                <a:solidFill>
                  <a:schemeClr val="bg1">
                    <a:lumMod val="75000"/>
                  </a:schemeClr>
                </a:solidFill>
              </a:rPr>
              <a:t>Behçet syndrome—</a:t>
            </a:r>
          </a:p>
        </p:txBody>
      </p:sp>
      <p:sp>
        <p:nvSpPr>
          <p:cNvPr id="4" name="TextBox 3">
            <a:extLst>
              <a:ext uri="{FF2B5EF4-FFF2-40B4-BE49-F238E27FC236}">
                <a16:creationId xmlns:a16="http://schemas.microsoft.com/office/drawing/2014/main" id="{F02C98DD-B367-4521-B3B0-95DD8CDB9BE3}"/>
              </a:ext>
            </a:extLst>
          </p:cNvPr>
          <p:cNvSpPr txBox="1"/>
          <p:nvPr/>
        </p:nvSpPr>
        <p:spPr>
          <a:xfrm>
            <a:off x="5715000" y="4961186"/>
            <a:ext cx="1418978" cy="1668214"/>
          </a:xfrm>
          <a:prstGeom prst="rect">
            <a:avLst/>
          </a:prstGeom>
          <a:noFill/>
        </p:spPr>
        <p:txBody>
          <a:bodyPr wrap="none" rtlCol="0">
            <a:spAutoFit/>
          </a:bodyPr>
          <a:lstStyle/>
          <a:p>
            <a:pPr>
              <a:lnSpc>
                <a:spcPct val="150000"/>
              </a:lnSpc>
            </a:pPr>
            <a:r>
              <a:rPr lang="en-US" sz="1400" dirty="0"/>
              <a:t>—</a:t>
            </a:r>
            <a:r>
              <a:rPr lang="en-US" sz="1400" b="1" dirty="0"/>
              <a:t>Syphilis</a:t>
            </a:r>
            <a:r>
              <a:rPr lang="en-US" sz="1400" dirty="0"/>
              <a:t> </a:t>
            </a:r>
          </a:p>
          <a:p>
            <a:pPr>
              <a:lnSpc>
                <a:spcPct val="150000"/>
              </a:lnSpc>
            </a:pPr>
            <a:r>
              <a:rPr lang="en-US" sz="1400" dirty="0"/>
              <a:t>—</a:t>
            </a:r>
            <a:r>
              <a:rPr lang="en-US" sz="1400" b="1" dirty="0"/>
              <a:t>TB</a:t>
            </a:r>
            <a:r>
              <a:rPr lang="en-US" sz="1400" dirty="0"/>
              <a:t> </a:t>
            </a:r>
          </a:p>
          <a:p>
            <a:pPr>
              <a:lnSpc>
                <a:spcPct val="150000"/>
              </a:lnSpc>
            </a:pPr>
            <a:r>
              <a:rPr lang="en-US" sz="1400" dirty="0">
                <a:solidFill>
                  <a:schemeClr val="bg1">
                    <a:lumMod val="75000"/>
                  </a:schemeClr>
                </a:solidFill>
              </a:rPr>
              <a:t>—Lyme</a:t>
            </a:r>
          </a:p>
          <a:p>
            <a:pPr>
              <a:lnSpc>
                <a:spcPct val="150000"/>
              </a:lnSpc>
            </a:pPr>
            <a:r>
              <a:rPr lang="en-US" sz="1400" dirty="0">
                <a:solidFill>
                  <a:schemeClr val="bg1">
                    <a:lumMod val="75000"/>
                  </a:schemeClr>
                </a:solidFill>
              </a:rPr>
              <a:t>—Leptospirosis</a:t>
            </a:r>
          </a:p>
          <a:p>
            <a:pPr>
              <a:lnSpc>
                <a:spcPct val="150000"/>
              </a:lnSpc>
            </a:pPr>
            <a:r>
              <a:rPr lang="en-US" sz="1400" dirty="0">
                <a:solidFill>
                  <a:schemeClr val="bg1">
                    <a:lumMod val="75000"/>
                  </a:schemeClr>
                </a:solidFill>
              </a:rPr>
              <a:t>—Whipple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6" name="Straight Connector 5">
            <a:extLst>
              <a:ext uri="{FF2B5EF4-FFF2-40B4-BE49-F238E27FC236}">
                <a16:creationId xmlns:a16="http://schemas.microsoft.com/office/drawing/2014/main" id="{5A822621-C5D7-46D6-82B4-920F8E3FC7D3}"/>
              </a:ext>
            </a:extLst>
          </p:cNvPr>
          <p:cNvCxnSpPr/>
          <p:nvPr/>
        </p:nvCxnSpPr>
        <p:spPr>
          <a:xfrm>
            <a:off x="3851998" y="4979552"/>
            <a:ext cx="0" cy="123230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89AE06C-DAA4-4567-BC4B-4FCC210C2078}"/>
              </a:ext>
            </a:extLst>
          </p:cNvPr>
          <p:cNvCxnSpPr>
            <a:cxnSpLocks/>
          </p:cNvCxnSpPr>
          <p:nvPr/>
        </p:nvCxnSpPr>
        <p:spPr>
          <a:xfrm>
            <a:off x="5791200" y="4974290"/>
            <a:ext cx="0" cy="1524000"/>
          </a:xfrm>
          <a:prstGeom prst="line">
            <a:avLst/>
          </a:prstGeom>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2A0E0026-EFB4-4DE1-850C-20718958C367}"/>
              </a:ext>
            </a:extLst>
          </p:cNvPr>
          <p:cNvSpPr/>
          <p:nvPr/>
        </p:nvSpPr>
        <p:spPr>
          <a:xfrm>
            <a:off x="2658415" y="4876800"/>
            <a:ext cx="4351985" cy="87983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6BDC24-6177-4686-A281-333F8C1487E8}"/>
              </a:ext>
            </a:extLst>
          </p:cNvPr>
          <p:cNvSpPr txBox="1"/>
          <p:nvPr/>
        </p:nvSpPr>
        <p:spPr>
          <a:xfrm>
            <a:off x="3898211" y="5029200"/>
            <a:ext cx="1843198" cy="523220"/>
          </a:xfrm>
          <a:prstGeom prst="rect">
            <a:avLst/>
          </a:prstGeom>
          <a:noFill/>
        </p:spPr>
        <p:txBody>
          <a:bodyPr wrap="square" rtlCol="0">
            <a:spAutoFit/>
          </a:bodyPr>
          <a:lstStyle/>
          <a:p>
            <a:pPr algn="ctr"/>
            <a:r>
              <a:rPr lang="en-US" sz="1400" i="1" dirty="0">
                <a:solidFill>
                  <a:srgbClr val="0000FF"/>
                </a:solidFill>
              </a:rPr>
              <a:t>Note that these three appear yet again</a:t>
            </a:r>
          </a:p>
        </p:txBody>
      </p:sp>
    </p:spTree>
    <p:extLst>
      <p:ext uri="{BB962C8B-B14F-4D97-AF65-F5344CB8AC3E}">
        <p14:creationId xmlns:p14="http://schemas.microsoft.com/office/powerpoint/2010/main" val="382627380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2" name="TextBox 1">
            <a:extLst>
              <a:ext uri="{FF2B5EF4-FFF2-40B4-BE49-F238E27FC236}">
                <a16:creationId xmlns:a16="http://schemas.microsoft.com/office/drawing/2014/main" id="{982C0F8C-09C1-4795-8AEB-5BEEB88A5793}"/>
              </a:ext>
            </a:extLst>
          </p:cNvPr>
          <p:cNvSpPr txBox="1"/>
          <p:nvPr/>
        </p:nvSpPr>
        <p:spPr>
          <a:xfrm>
            <a:off x="715838" y="1981200"/>
            <a:ext cx="7361311" cy="461665"/>
          </a:xfrm>
          <a:prstGeom prst="rect">
            <a:avLst/>
          </a:prstGeom>
          <a:noFill/>
        </p:spPr>
        <p:txBody>
          <a:bodyPr wrap="none" rtlCol="0">
            <a:spAutoFit/>
          </a:bodyPr>
          <a:lstStyle/>
          <a:p>
            <a:pPr algn="ctr"/>
            <a:r>
              <a:rPr lang="en-US" sz="2400" i="1" dirty="0">
                <a:solidFill>
                  <a:srgbClr val="0000FF"/>
                </a:solidFill>
                <a:effectLst>
                  <a:outerShdw blurRad="38100" dist="38100" dir="2700000" algn="tl">
                    <a:srgbClr val="000000">
                      <a:alpha val="43137"/>
                    </a:srgbClr>
                  </a:outerShdw>
                </a:effectLst>
              </a:rPr>
              <a:t>Now we’ll change gears and look at </a:t>
            </a:r>
            <a:r>
              <a:rPr lang="en-US" sz="2400" dirty="0">
                <a:solidFill>
                  <a:srgbClr val="0000FF"/>
                </a:solidFill>
                <a:effectLst>
                  <a:outerShdw blurRad="38100" dist="38100" dir="2700000" algn="tl">
                    <a:srgbClr val="000000">
                      <a:alpha val="43137"/>
                    </a:srgbClr>
                  </a:outerShdw>
                </a:effectLst>
              </a:rPr>
              <a:t>endophthalmitis</a:t>
            </a:r>
          </a:p>
        </p:txBody>
      </p:sp>
    </p:spTree>
    <p:extLst>
      <p:ext uri="{BB962C8B-B14F-4D97-AF65-F5344CB8AC3E}">
        <p14:creationId xmlns:p14="http://schemas.microsoft.com/office/powerpoint/2010/main" val="11857255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a:extLst>
              <a:ext uri="{FF2B5EF4-FFF2-40B4-BE49-F238E27FC236}">
                <a16:creationId xmlns:a16="http://schemas.microsoft.com/office/drawing/2014/main" id="{D51BA4BE-602C-4F58-8DF7-1193C29152E2}"/>
              </a:ext>
            </a:extLst>
          </p:cNvPr>
          <p:cNvSpPr txBox="1"/>
          <p:nvPr/>
        </p:nvSpPr>
        <p:spPr>
          <a:xfrm>
            <a:off x="736181" y="2517615"/>
            <a:ext cx="7427157" cy="584775"/>
          </a:xfrm>
          <a:prstGeom prst="rect">
            <a:avLst/>
          </a:prstGeom>
          <a:noFill/>
        </p:spPr>
        <p:txBody>
          <a:bodyPr wrap="square" rtlCol="0">
            <a:spAutoFit/>
          </a:bodyPr>
          <a:lstStyle/>
          <a:p>
            <a:r>
              <a:rPr lang="en-US" sz="1600" dirty="0"/>
              <a:t>The </a:t>
            </a:r>
            <a:r>
              <a:rPr lang="en-US" sz="1600" i="1" dirty="0"/>
              <a:t>Uveitis</a:t>
            </a:r>
            <a:r>
              <a:rPr lang="en-US" sz="1600" dirty="0"/>
              <a:t> book defines </a:t>
            </a:r>
            <a:r>
              <a:rPr lang="en-US" sz="1600" b="1" dirty="0"/>
              <a:t>endophthalmitis</a:t>
            </a:r>
            <a:r>
              <a:rPr lang="en-US" sz="1600" dirty="0"/>
              <a:t> as an inflammatory process involving both the AC and vitreous cavities that is 2ndry to  bacterial  or  fungal  infection. </a:t>
            </a:r>
            <a:endParaRPr lang="en-US" sz="1600" dirty="0">
              <a:solidFill>
                <a:srgbClr val="0000FF"/>
              </a:solidFill>
            </a:endParaRPr>
          </a:p>
        </p:txBody>
      </p:sp>
      <p:sp>
        <p:nvSpPr>
          <p:cNvPr id="2" name="Rectangle 1">
            <a:extLst>
              <a:ext uri="{FF2B5EF4-FFF2-40B4-BE49-F238E27FC236}">
                <a16:creationId xmlns:a16="http://schemas.microsoft.com/office/drawing/2014/main" id="{01777502-96AE-47C7-8056-1FBA19B094F7}"/>
              </a:ext>
            </a:extLst>
          </p:cNvPr>
          <p:cNvSpPr/>
          <p:nvPr/>
        </p:nvSpPr>
        <p:spPr>
          <a:xfrm>
            <a:off x="5257800" y="2819400"/>
            <a:ext cx="838200" cy="241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7827FA-CA03-49A5-BEB4-5F17531D647E}"/>
              </a:ext>
            </a:extLst>
          </p:cNvPr>
          <p:cNvSpPr/>
          <p:nvPr/>
        </p:nvSpPr>
        <p:spPr>
          <a:xfrm>
            <a:off x="6400800" y="2819400"/>
            <a:ext cx="685800" cy="241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03600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a:extLst>
              <a:ext uri="{FF2B5EF4-FFF2-40B4-BE49-F238E27FC236}">
                <a16:creationId xmlns:a16="http://schemas.microsoft.com/office/drawing/2014/main" id="{D51BA4BE-602C-4F58-8DF7-1193C29152E2}"/>
              </a:ext>
            </a:extLst>
          </p:cNvPr>
          <p:cNvSpPr txBox="1"/>
          <p:nvPr/>
        </p:nvSpPr>
        <p:spPr>
          <a:xfrm>
            <a:off x="736181" y="2517615"/>
            <a:ext cx="7427157" cy="584775"/>
          </a:xfrm>
          <a:prstGeom prst="rect">
            <a:avLst/>
          </a:prstGeom>
          <a:noFill/>
        </p:spPr>
        <p:txBody>
          <a:bodyPr wrap="square" rtlCol="0">
            <a:spAutoFit/>
          </a:bodyPr>
          <a:lstStyle/>
          <a:p>
            <a:r>
              <a:rPr lang="en-US" sz="1600" dirty="0"/>
              <a:t>The </a:t>
            </a:r>
            <a:r>
              <a:rPr lang="en-US" sz="1600" i="1" dirty="0"/>
              <a:t>Uveitis</a:t>
            </a:r>
            <a:r>
              <a:rPr lang="en-US" sz="1600" dirty="0"/>
              <a:t> book defines </a:t>
            </a:r>
            <a:r>
              <a:rPr lang="en-US" sz="1600" b="1" dirty="0"/>
              <a:t>endophthalmitis</a:t>
            </a:r>
            <a:r>
              <a:rPr lang="en-US" sz="1600" dirty="0"/>
              <a:t> as an inflammatory process involving both the AC and vitreous cavities that is 2ndry to  bacterial  or  fungal  infection. </a:t>
            </a:r>
            <a:endParaRPr lang="en-US" sz="1600" dirty="0">
              <a:solidFill>
                <a:srgbClr val="0000FF"/>
              </a:solidFill>
            </a:endParaRPr>
          </a:p>
        </p:txBody>
      </p:sp>
    </p:spTree>
    <p:extLst>
      <p:ext uri="{BB962C8B-B14F-4D97-AF65-F5344CB8AC3E}">
        <p14:creationId xmlns:p14="http://schemas.microsoft.com/office/powerpoint/2010/main" val="19637273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2286000" y="1710747"/>
            <a:ext cx="372217" cy="461665"/>
          </a:xfrm>
          <a:prstGeom prst="rect">
            <a:avLst/>
          </a:prstGeom>
          <a:noFill/>
        </p:spPr>
        <p:txBody>
          <a:bodyPr wrap="none" rtlCol="0">
            <a:spAutoFit/>
          </a:bodyPr>
          <a:lstStyle/>
          <a:p>
            <a:pPr algn="r"/>
            <a:r>
              <a:rPr lang="en-US" sz="2400" b="1" i="1" dirty="0"/>
              <a:t>?</a:t>
            </a:r>
          </a:p>
        </p:txBody>
      </p:sp>
      <p:sp>
        <p:nvSpPr>
          <p:cNvPr id="6" name="TextBox 5"/>
          <p:cNvSpPr txBox="1"/>
          <p:nvPr/>
        </p:nvSpPr>
        <p:spPr>
          <a:xfrm>
            <a:off x="4205081" y="1708598"/>
            <a:ext cx="372217" cy="461665"/>
          </a:xfrm>
          <a:prstGeom prst="rect">
            <a:avLst/>
          </a:prstGeom>
          <a:noFill/>
        </p:spPr>
        <p:txBody>
          <a:bodyPr wrap="none" rtlCol="0">
            <a:spAutoFit/>
          </a:bodyPr>
          <a:lstStyle/>
          <a:p>
            <a:pPr algn="ctr"/>
            <a:r>
              <a:rPr lang="en-US" sz="2400" b="1" i="1" dirty="0"/>
              <a:t>?</a:t>
            </a:r>
          </a:p>
        </p:txBody>
      </p:sp>
      <p:sp>
        <p:nvSpPr>
          <p:cNvPr id="7" name="TextBox 6"/>
          <p:cNvSpPr txBox="1"/>
          <p:nvPr/>
        </p:nvSpPr>
        <p:spPr>
          <a:xfrm>
            <a:off x="6104782" y="1708599"/>
            <a:ext cx="372218" cy="461665"/>
          </a:xfrm>
          <a:prstGeom prst="rect">
            <a:avLst/>
          </a:prstGeom>
          <a:noFill/>
        </p:spPr>
        <p:txBody>
          <a:bodyPr wrap="none" rtlCol="0">
            <a:spAutoFit/>
          </a:bodyPr>
          <a:lstStyle/>
          <a:p>
            <a:r>
              <a:rPr lang="en-US" sz="2400" b="1" i="1" dirty="0"/>
              <a:t>?</a:t>
            </a:r>
          </a:p>
        </p:txBody>
      </p:sp>
      <p:cxnSp>
        <p:nvCxnSpPr>
          <p:cNvPr id="13" name="Straight Arrow Connector 12"/>
          <p:cNvCxnSpPr>
            <a:cxnSpLocks/>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4" idx="2"/>
            <a:endCxn id="6" idx="0"/>
          </p:cNvCxnSpPr>
          <p:nvPr/>
        </p:nvCxnSpPr>
        <p:spPr>
          <a:xfrm flipH="1">
            <a:off x="4391190" y="919626"/>
            <a:ext cx="5305" cy="788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2BB1490-E3DB-4A4A-B4FB-BAB5C532CF24}"/>
              </a:ext>
            </a:extLst>
          </p:cNvPr>
          <p:cNvSpPr txBox="1"/>
          <p:nvPr/>
        </p:nvSpPr>
        <p:spPr>
          <a:xfrm>
            <a:off x="736181" y="2517615"/>
            <a:ext cx="7427157" cy="830997"/>
          </a:xfrm>
          <a:prstGeom prst="rect">
            <a:avLst/>
          </a:prstGeom>
          <a:noFill/>
        </p:spPr>
        <p:txBody>
          <a:bodyPr wrap="square" rtlCol="0">
            <a:spAutoFit/>
          </a:bodyPr>
          <a:lstStyle/>
          <a:p>
            <a:r>
              <a:rPr lang="en-US" sz="1600" dirty="0"/>
              <a:t>The </a:t>
            </a:r>
            <a:r>
              <a:rPr lang="en-US" sz="1600" i="1" dirty="0"/>
              <a:t>Uveitis</a:t>
            </a:r>
            <a:r>
              <a:rPr lang="en-US" sz="1600" dirty="0"/>
              <a:t> book defines </a:t>
            </a:r>
            <a:r>
              <a:rPr lang="en-US" sz="1600" b="1" dirty="0"/>
              <a:t>endophthalmitis</a:t>
            </a:r>
            <a:r>
              <a:rPr lang="en-US" sz="1600" dirty="0"/>
              <a:t> as an inflammatory process involving both the AC and vitreous cavities that is 2ndry to  bacterial  or  fungal  infection. </a:t>
            </a:r>
            <a:r>
              <a:rPr lang="en-US" sz="1600" dirty="0">
                <a:solidFill>
                  <a:srgbClr val="0000FF"/>
                </a:solidFill>
              </a:rPr>
              <a:t>Endophthalmitis can be  </a:t>
            </a:r>
            <a:r>
              <a:rPr lang="en-US" sz="1600" b="1" dirty="0">
                <a:solidFill>
                  <a:srgbClr val="0000FF"/>
                </a:solidFill>
              </a:rPr>
              <a:t>posttraumatic </a:t>
            </a:r>
            <a:r>
              <a:rPr lang="en-US" sz="1600" dirty="0">
                <a:solidFill>
                  <a:srgbClr val="0000FF"/>
                </a:solidFill>
              </a:rPr>
              <a:t>,  </a:t>
            </a:r>
            <a:r>
              <a:rPr lang="en-US" sz="1600" b="1" dirty="0">
                <a:solidFill>
                  <a:srgbClr val="0000FF"/>
                </a:solidFill>
              </a:rPr>
              <a:t>postoperative </a:t>
            </a:r>
            <a:r>
              <a:rPr lang="en-US" sz="1600" dirty="0">
                <a:solidFill>
                  <a:srgbClr val="0000FF"/>
                </a:solidFill>
              </a:rPr>
              <a:t> or  </a:t>
            </a:r>
            <a:r>
              <a:rPr lang="en-US" sz="1600" b="1" dirty="0">
                <a:solidFill>
                  <a:srgbClr val="0000FF"/>
                </a:solidFill>
              </a:rPr>
              <a:t>endogenous </a:t>
            </a:r>
            <a:r>
              <a:rPr lang="en-US" sz="1600" dirty="0">
                <a:solidFill>
                  <a:srgbClr val="0000FF"/>
                </a:solidFill>
              </a:rPr>
              <a:t>.</a:t>
            </a:r>
          </a:p>
        </p:txBody>
      </p:sp>
      <p:sp>
        <p:nvSpPr>
          <p:cNvPr id="2" name="Rectangle 1">
            <a:extLst>
              <a:ext uri="{FF2B5EF4-FFF2-40B4-BE49-F238E27FC236}">
                <a16:creationId xmlns:a16="http://schemas.microsoft.com/office/drawing/2014/main" id="{E4575B2D-53CD-4AE4-B443-82F848926FA1}"/>
              </a:ext>
            </a:extLst>
          </p:cNvPr>
          <p:cNvSpPr/>
          <p:nvPr/>
        </p:nvSpPr>
        <p:spPr>
          <a:xfrm>
            <a:off x="2971800" y="3048000"/>
            <a:ext cx="1419390"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causal event A</a:t>
            </a:r>
          </a:p>
        </p:txBody>
      </p:sp>
      <p:sp>
        <p:nvSpPr>
          <p:cNvPr id="12" name="Rectangle 11">
            <a:extLst>
              <a:ext uri="{FF2B5EF4-FFF2-40B4-BE49-F238E27FC236}">
                <a16:creationId xmlns:a16="http://schemas.microsoft.com/office/drawing/2014/main" id="{F1AD24D3-4B41-4A1B-BFBF-DA16F4C099DB}"/>
              </a:ext>
            </a:extLst>
          </p:cNvPr>
          <p:cNvSpPr/>
          <p:nvPr/>
        </p:nvSpPr>
        <p:spPr>
          <a:xfrm>
            <a:off x="4572000" y="3048000"/>
            <a:ext cx="1419390"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causal event B</a:t>
            </a:r>
          </a:p>
        </p:txBody>
      </p:sp>
      <p:sp>
        <p:nvSpPr>
          <p:cNvPr id="14" name="Rectangle 13">
            <a:extLst>
              <a:ext uri="{FF2B5EF4-FFF2-40B4-BE49-F238E27FC236}">
                <a16:creationId xmlns:a16="http://schemas.microsoft.com/office/drawing/2014/main" id="{EB947DC9-FF36-487A-A5BB-934635D53E9D}"/>
              </a:ext>
            </a:extLst>
          </p:cNvPr>
          <p:cNvSpPr/>
          <p:nvPr/>
        </p:nvSpPr>
        <p:spPr>
          <a:xfrm>
            <a:off x="6344478" y="3048000"/>
            <a:ext cx="1419390"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causal event C</a:t>
            </a:r>
          </a:p>
        </p:txBody>
      </p:sp>
    </p:spTree>
    <p:extLst>
      <p:ext uri="{BB962C8B-B14F-4D97-AF65-F5344CB8AC3E}">
        <p14:creationId xmlns:p14="http://schemas.microsoft.com/office/powerpoint/2010/main" val="46297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680432" y="1710747"/>
            <a:ext cx="2066591" cy="461665"/>
          </a:xfrm>
          <a:prstGeom prst="rect">
            <a:avLst/>
          </a:prstGeom>
          <a:noFill/>
        </p:spPr>
        <p:txBody>
          <a:bodyPr wrap="none" rtlCol="0">
            <a:spAutoFit/>
          </a:bodyPr>
          <a:lstStyle/>
          <a:p>
            <a:r>
              <a:rPr lang="en-US" sz="2400" dirty="0"/>
              <a:t>Posttraumatic</a:t>
            </a:r>
          </a:p>
        </p:txBody>
      </p:sp>
      <p:sp>
        <p:nvSpPr>
          <p:cNvPr id="6" name="TextBox 5"/>
          <p:cNvSpPr txBox="1"/>
          <p:nvPr/>
        </p:nvSpPr>
        <p:spPr>
          <a:xfrm>
            <a:off x="3357092" y="1708598"/>
            <a:ext cx="2068195" cy="461665"/>
          </a:xfrm>
          <a:prstGeom prst="rect">
            <a:avLst/>
          </a:prstGeom>
          <a:noFill/>
        </p:spPr>
        <p:txBody>
          <a:bodyPr wrap="none" rtlCol="0">
            <a:spAutoFit/>
          </a:bodyPr>
          <a:lstStyle/>
          <a:p>
            <a:r>
              <a:rPr lang="en-US" sz="2400" dirty="0"/>
              <a:t>Postoperative</a:t>
            </a:r>
          </a:p>
        </p:txBody>
      </p:sp>
      <p:sp>
        <p:nvSpPr>
          <p:cNvPr id="7" name="TextBox 6"/>
          <p:cNvSpPr txBox="1"/>
          <p:nvPr/>
        </p:nvSpPr>
        <p:spPr>
          <a:xfrm>
            <a:off x="6074537" y="1708599"/>
            <a:ext cx="1915909" cy="461665"/>
          </a:xfrm>
          <a:prstGeom prst="rect">
            <a:avLst/>
          </a:prstGeom>
          <a:noFill/>
        </p:spPr>
        <p:txBody>
          <a:bodyPr wrap="none" rtlCol="0">
            <a:spAutoFit/>
          </a:bodyPr>
          <a:lstStyle/>
          <a:p>
            <a:r>
              <a:rPr lang="en-US" sz="2400" dirty="0"/>
              <a:t>Endogenous</a:t>
            </a:r>
          </a:p>
        </p:txBody>
      </p:sp>
      <p:cxnSp>
        <p:nvCxnSpPr>
          <p:cNvPr id="13" name="Straight Arrow Connector 12"/>
          <p:cNvCxnSpPr>
            <a:cxnSpLocks/>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4" idx="2"/>
            <a:endCxn id="6" idx="0"/>
          </p:cNvCxnSpPr>
          <p:nvPr/>
        </p:nvCxnSpPr>
        <p:spPr>
          <a:xfrm flipH="1">
            <a:off x="4391190" y="919626"/>
            <a:ext cx="5305" cy="788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2BB1490-E3DB-4A4A-B4FB-BAB5C532CF24}"/>
              </a:ext>
            </a:extLst>
          </p:cNvPr>
          <p:cNvSpPr txBox="1"/>
          <p:nvPr/>
        </p:nvSpPr>
        <p:spPr>
          <a:xfrm>
            <a:off x="736181" y="2517615"/>
            <a:ext cx="7427157" cy="830997"/>
          </a:xfrm>
          <a:prstGeom prst="rect">
            <a:avLst/>
          </a:prstGeom>
          <a:noFill/>
        </p:spPr>
        <p:txBody>
          <a:bodyPr wrap="square" rtlCol="0">
            <a:spAutoFit/>
          </a:bodyPr>
          <a:lstStyle/>
          <a:p>
            <a:r>
              <a:rPr lang="en-US" sz="1600" dirty="0"/>
              <a:t>The </a:t>
            </a:r>
            <a:r>
              <a:rPr lang="en-US" sz="1600" i="1" dirty="0"/>
              <a:t>Uveitis</a:t>
            </a:r>
            <a:r>
              <a:rPr lang="en-US" sz="1600" dirty="0"/>
              <a:t> book defines </a:t>
            </a:r>
            <a:r>
              <a:rPr lang="en-US" sz="1600" b="1" dirty="0"/>
              <a:t>endophthalmitis</a:t>
            </a:r>
            <a:r>
              <a:rPr lang="en-US" sz="1600" dirty="0"/>
              <a:t> as an inflammatory process involving both the AC and vitreous cavities that is 2ndry to  bacterial  or  fungal  infection. </a:t>
            </a:r>
            <a:r>
              <a:rPr lang="en-US" sz="1600" dirty="0">
                <a:solidFill>
                  <a:srgbClr val="0000FF"/>
                </a:solidFill>
              </a:rPr>
              <a:t>Endophthalmitis can be  </a:t>
            </a:r>
            <a:r>
              <a:rPr lang="en-US" sz="1600" b="1" dirty="0">
                <a:solidFill>
                  <a:srgbClr val="0000FF"/>
                </a:solidFill>
              </a:rPr>
              <a:t>posttraumatic </a:t>
            </a:r>
            <a:r>
              <a:rPr lang="en-US" sz="1600" dirty="0">
                <a:solidFill>
                  <a:srgbClr val="0000FF"/>
                </a:solidFill>
              </a:rPr>
              <a:t>,  </a:t>
            </a:r>
            <a:r>
              <a:rPr lang="en-US" sz="1600" b="1" dirty="0">
                <a:solidFill>
                  <a:srgbClr val="0000FF"/>
                </a:solidFill>
              </a:rPr>
              <a:t>postoperative </a:t>
            </a:r>
            <a:r>
              <a:rPr lang="en-US" sz="1600" dirty="0">
                <a:solidFill>
                  <a:srgbClr val="0000FF"/>
                </a:solidFill>
              </a:rPr>
              <a:t> or  </a:t>
            </a:r>
            <a:r>
              <a:rPr lang="en-US" sz="1600" b="1" dirty="0">
                <a:solidFill>
                  <a:srgbClr val="0000FF"/>
                </a:solidFill>
              </a:rPr>
              <a:t>endogenous </a:t>
            </a:r>
            <a:r>
              <a:rPr lang="en-US" sz="1600" dirty="0">
                <a:solidFill>
                  <a:srgbClr val="0000FF"/>
                </a:solidFill>
              </a:rPr>
              <a:t>.</a:t>
            </a:r>
          </a:p>
        </p:txBody>
      </p:sp>
    </p:spTree>
    <p:extLst>
      <p:ext uri="{BB962C8B-B14F-4D97-AF65-F5344CB8AC3E}">
        <p14:creationId xmlns:p14="http://schemas.microsoft.com/office/powerpoint/2010/main" val="146618731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10" name="TextBox 9">
            <a:extLst>
              <a:ext uri="{FF2B5EF4-FFF2-40B4-BE49-F238E27FC236}">
                <a16:creationId xmlns:a16="http://schemas.microsoft.com/office/drawing/2014/main" id="{83A550E7-CBE3-40F4-84B4-D9FFF75C6E8C}"/>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6" name="TextBox 5">
            <a:extLst>
              <a:ext uri="{FF2B5EF4-FFF2-40B4-BE49-F238E27FC236}">
                <a16:creationId xmlns:a16="http://schemas.microsoft.com/office/drawing/2014/main" id="{EF3350EC-ECD8-4550-BCF3-5F38A9FBFC93}"/>
              </a:ext>
            </a:extLst>
          </p:cNvPr>
          <p:cNvSpPr txBox="1"/>
          <p:nvPr/>
        </p:nvSpPr>
        <p:spPr>
          <a:xfrm>
            <a:off x="736181" y="2517615"/>
            <a:ext cx="7427157" cy="1569660"/>
          </a:xfrm>
          <a:prstGeom prst="rect">
            <a:avLst/>
          </a:prstGeom>
          <a:noFill/>
        </p:spPr>
        <p:txBody>
          <a:bodyPr wrap="square" rtlCol="0">
            <a:spAutoFit/>
          </a:bodyPr>
          <a:lstStyle/>
          <a:p>
            <a:r>
              <a:rPr lang="en-US" sz="1600" dirty="0">
                <a:solidFill>
                  <a:schemeClr val="bg1">
                    <a:lumMod val="75000"/>
                  </a:schemeClr>
                </a:solidFill>
              </a:rPr>
              <a:t>The </a:t>
            </a:r>
            <a:r>
              <a:rPr lang="en-US" sz="1600" i="1" dirty="0">
                <a:solidFill>
                  <a:schemeClr val="bg1">
                    <a:lumMod val="75000"/>
                  </a:schemeClr>
                </a:solidFill>
              </a:rPr>
              <a:t>Uveitis</a:t>
            </a:r>
            <a:r>
              <a:rPr lang="en-US" sz="1600" dirty="0">
                <a:solidFill>
                  <a:schemeClr val="bg1">
                    <a:lumMod val="75000"/>
                  </a:schemeClr>
                </a:solidFill>
              </a:rPr>
              <a:t> book defines </a:t>
            </a:r>
            <a:r>
              <a:rPr lang="en-US" sz="1600" b="1" dirty="0">
                <a:solidFill>
                  <a:schemeClr val="bg1">
                    <a:lumMod val="75000"/>
                  </a:schemeClr>
                </a:solidFill>
              </a:rPr>
              <a:t>endophthalmitis</a:t>
            </a:r>
            <a:r>
              <a:rPr lang="en-US" sz="1600" dirty="0">
                <a:solidFill>
                  <a:schemeClr val="bg1">
                    <a:lumMod val="75000"/>
                  </a:schemeClr>
                </a:solidFill>
              </a:rPr>
              <a:t> as an inflammatory process involving both the AC and vitreous cavities that is 2ndry to  bacterial  or  fungal  infection. Endophthalmitis can be </a:t>
            </a:r>
            <a:r>
              <a:rPr lang="en-US" sz="1600" b="1" dirty="0">
                <a:solidFill>
                  <a:schemeClr val="bg1">
                    <a:lumMod val="75000"/>
                  </a:schemeClr>
                </a:solidFill>
              </a:rPr>
              <a:t>posttraumatic</a:t>
            </a:r>
            <a:r>
              <a:rPr lang="en-US" sz="1600" dirty="0">
                <a:solidFill>
                  <a:schemeClr val="bg1">
                    <a:lumMod val="75000"/>
                  </a:schemeClr>
                </a:solidFill>
              </a:rPr>
              <a:t>, </a:t>
            </a:r>
            <a:r>
              <a:rPr lang="en-US" sz="1600" b="1" dirty="0">
                <a:solidFill>
                  <a:schemeClr val="bg1">
                    <a:lumMod val="75000"/>
                  </a:schemeClr>
                </a:solidFill>
              </a:rPr>
              <a:t>postoperative</a:t>
            </a:r>
            <a:r>
              <a:rPr lang="en-US" sz="1600" dirty="0">
                <a:solidFill>
                  <a:schemeClr val="bg1">
                    <a:lumMod val="75000"/>
                  </a:schemeClr>
                </a:solidFill>
              </a:rPr>
              <a:t> or </a:t>
            </a:r>
            <a:r>
              <a:rPr lang="en-US" sz="1600" b="1" dirty="0">
                <a:solidFill>
                  <a:schemeClr val="bg1">
                    <a:lumMod val="75000"/>
                  </a:schemeClr>
                </a:solidFill>
              </a:rPr>
              <a:t>endogenous</a:t>
            </a:r>
            <a:r>
              <a:rPr lang="en-US" sz="1600" dirty="0">
                <a:solidFill>
                  <a:schemeClr val="bg1">
                    <a:lumMod val="75000"/>
                  </a:schemeClr>
                </a:solidFill>
              </a:rPr>
              <a:t>.</a:t>
            </a:r>
          </a:p>
          <a:p>
            <a:endParaRPr lang="en-US" sz="1600" b="1" dirty="0">
              <a:solidFill>
                <a:schemeClr val="bg1">
                  <a:lumMod val="75000"/>
                </a:schemeClr>
              </a:solidFill>
            </a:endParaRPr>
          </a:p>
          <a:p>
            <a:r>
              <a:rPr lang="en-US" sz="1600" b="1" i="1" dirty="0"/>
              <a:t>Endogenous endophthalmitis </a:t>
            </a:r>
            <a:r>
              <a:rPr lang="en-US" sz="1600" dirty="0"/>
              <a:t>involves  hematogenous  spread of infection from a remote location to the eye. It is  uncommon , </a:t>
            </a:r>
            <a:endParaRPr lang="en-US" sz="1600" dirty="0">
              <a:solidFill>
                <a:srgbClr val="0000FF"/>
              </a:solidFill>
            </a:endParaRPr>
          </a:p>
        </p:txBody>
      </p:sp>
      <p:sp>
        <p:nvSpPr>
          <p:cNvPr id="2" name="Rectangle 1">
            <a:extLst>
              <a:ext uri="{FF2B5EF4-FFF2-40B4-BE49-F238E27FC236}">
                <a16:creationId xmlns:a16="http://schemas.microsoft.com/office/drawing/2014/main" id="{802029D3-14A1-4873-BF16-26F23189439A}"/>
              </a:ext>
            </a:extLst>
          </p:cNvPr>
          <p:cNvSpPr/>
          <p:nvPr/>
        </p:nvSpPr>
        <p:spPr>
          <a:xfrm>
            <a:off x="4572000" y="3581400"/>
            <a:ext cx="137475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mechanism</a:t>
            </a:r>
          </a:p>
        </p:txBody>
      </p:sp>
      <p:sp>
        <p:nvSpPr>
          <p:cNvPr id="7" name="Rectangle 6">
            <a:extLst>
              <a:ext uri="{FF2B5EF4-FFF2-40B4-BE49-F238E27FC236}">
                <a16:creationId xmlns:a16="http://schemas.microsoft.com/office/drawing/2014/main" id="{4DAC94BD-26AA-4B96-9E84-C17C569AEC4A}"/>
              </a:ext>
            </a:extLst>
          </p:cNvPr>
          <p:cNvSpPr/>
          <p:nvPr/>
        </p:nvSpPr>
        <p:spPr>
          <a:xfrm>
            <a:off x="4267201" y="38100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common vs not</a:t>
            </a:r>
          </a:p>
        </p:txBody>
      </p:sp>
    </p:spTree>
    <p:extLst>
      <p:ext uri="{BB962C8B-B14F-4D97-AF65-F5344CB8AC3E}">
        <p14:creationId xmlns:p14="http://schemas.microsoft.com/office/powerpoint/2010/main" val="198971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CE84CC-303D-4410-96EC-884696D02E9C}"/>
              </a:ext>
            </a:extLst>
          </p:cNvPr>
          <p:cNvSpPr/>
          <p:nvPr/>
        </p:nvSpPr>
        <p:spPr>
          <a:xfrm>
            <a:off x="647700" y="5029200"/>
            <a:ext cx="7048500" cy="139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700" y="914400"/>
            <a:ext cx="7162800" cy="5509200"/>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rgbClr val="0000FF"/>
              </a:solidFill>
            </a:endParaRPr>
          </a:p>
          <a:p>
            <a:r>
              <a:rPr lang="en-US" sz="1600" dirty="0"/>
              <a:t>In many uveitis cases, the observed inflammation is the product of an ocular disease. However, in some the ocular inflammation is actually a manifestation of a </a:t>
            </a:r>
            <a:r>
              <a:rPr lang="en-US" sz="1600" b="1" dirty="0"/>
              <a:t>systemic</a:t>
            </a:r>
            <a:r>
              <a:rPr lang="en-US" sz="1600" dirty="0"/>
              <a:t> inflammatory condition. </a:t>
            </a:r>
            <a:r>
              <a:rPr lang="en-US" sz="1600" dirty="0">
                <a:solidFill>
                  <a:srgbClr val="0000FF"/>
                </a:solidFill>
              </a:rPr>
              <a:t>A key component of uveitis management is distinguishing between ocular-only and systemic cases, as the two require different responses on the part of the treating physician. Because of this, a significant component of uveitis education involves learning how to discern which cases are which.</a:t>
            </a:r>
          </a:p>
          <a:p>
            <a:endParaRPr lang="en-US" sz="1600" dirty="0"/>
          </a:p>
          <a:p>
            <a:r>
              <a:rPr lang="en-US" sz="1600" dirty="0">
                <a:solidFill>
                  <a:srgbClr val="0000FF"/>
                </a:solidFill>
              </a:rPr>
              <a:t>Identifying a uveitis is, in essence, a pattern-recognition task. The </a:t>
            </a:r>
            <a:r>
              <a:rPr lang="en-US" sz="1600" dirty="0" err="1">
                <a:solidFill>
                  <a:srgbClr val="0000FF"/>
                </a:solidFill>
              </a:rPr>
              <a:t>uveitides</a:t>
            </a:r>
            <a:r>
              <a:rPr lang="en-US" sz="1600" dirty="0">
                <a:solidFill>
                  <a:srgbClr val="0000FF"/>
                </a:solidFill>
              </a:rPr>
              <a:t> do not present in random fashion; rather, they ‘select’ their victims based on </a:t>
            </a:r>
            <a:r>
              <a:rPr lang="en-US" sz="1600" dirty="0" err="1">
                <a:solidFill>
                  <a:srgbClr val="0000FF"/>
                </a:solidFill>
              </a:rPr>
              <a:t>pt</a:t>
            </a:r>
            <a:r>
              <a:rPr lang="en-US" sz="1600" dirty="0">
                <a:solidFill>
                  <a:srgbClr val="0000FF"/>
                </a:solidFill>
              </a:rPr>
              <a:t> demographics. </a:t>
            </a:r>
            <a:r>
              <a:rPr lang="en-US" sz="1600" dirty="0"/>
              <a:t>Likewise, the </a:t>
            </a:r>
            <a:r>
              <a:rPr lang="en-US" sz="1600" dirty="0" err="1"/>
              <a:t>nonocular</a:t>
            </a:r>
            <a:r>
              <a:rPr lang="en-US" sz="1600" dirty="0"/>
              <a:t> manifestations of those 2ndry to a systemic condition tend to follow specific patterns as well. </a:t>
            </a:r>
            <a:r>
              <a:rPr lang="en-US" sz="1600" dirty="0">
                <a:solidFill>
                  <a:srgbClr val="0000FF"/>
                </a:solidFill>
              </a:rPr>
              <a:t>Each tends to affect the eye in a characteristic manner. </a:t>
            </a:r>
          </a:p>
        </p:txBody>
      </p:sp>
      <p:sp>
        <p:nvSpPr>
          <p:cNvPr id="2" name="Slide Number Placeholder 1"/>
          <p:cNvSpPr>
            <a:spLocks noGrp="1"/>
          </p:cNvSpPr>
          <p:nvPr>
            <p:ph type="sldNum" sz="quarter" idx="12"/>
          </p:nvPr>
        </p:nvSpPr>
        <p:spPr/>
        <p:txBody>
          <a:bodyPr/>
          <a:lstStyle/>
          <a:p>
            <a:fld id="{6978B3D9-A15A-4A94-95D0-7F010661B2C9}" type="slidenum">
              <a:rPr lang="en-US" smtClean="0"/>
              <a:t>17</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14206922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10" name="TextBox 9">
            <a:extLst>
              <a:ext uri="{FF2B5EF4-FFF2-40B4-BE49-F238E27FC236}">
                <a16:creationId xmlns:a16="http://schemas.microsoft.com/office/drawing/2014/main" id="{83A550E7-CBE3-40F4-84B4-D9FFF75C6E8C}"/>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6" name="TextBox 5">
            <a:extLst>
              <a:ext uri="{FF2B5EF4-FFF2-40B4-BE49-F238E27FC236}">
                <a16:creationId xmlns:a16="http://schemas.microsoft.com/office/drawing/2014/main" id="{EF3350EC-ECD8-4550-BCF3-5F38A9FBFC93}"/>
              </a:ext>
            </a:extLst>
          </p:cNvPr>
          <p:cNvSpPr txBox="1"/>
          <p:nvPr/>
        </p:nvSpPr>
        <p:spPr>
          <a:xfrm>
            <a:off x="736181" y="2517615"/>
            <a:ext cx="7427157" cy="1569660"/>
          </a:xfrm>
          <a:prstGeom prst="rect">
            <a:avLst/>
          </a:prstGeom>
          <a:noFill/>
        </p:spPr>
        <p:txBody>
          <a:bodyPr wrap="square" rtlCol="0">
            <a:spAutoFit/>
          </a:bodyPr>
          <a:lstStyle/>
          <a:p>
            <a:r>
              <a:rPr lang="en-US" sz="1600" dirty="0">
                <a:solidFill>
                  <a:schemeClr val="bg1">
                    <a:lumMod val="75000"/>
                  </a:schemeClr>
                </a:solidFill>
              </a:rPr>
              <a:t>The </a:t>
            </a:r>
            <a:r>
              <a:rPr lang="en-US" sz="1600" i="1" dirty="0">
                <a:solidFill>
                  <a:schemeClr val="bg1">
                    <a:lumMod val="75000"/>
                  </a:schemeClr>
                </a:solidFill>
              </a:rPr>
              <a:t>Uveitis</a:t>
            </a:r>
            <a:r>
              <a:rPr lang="en-US" sz="1600" dirty="0">
                <a:solidFill>
                  <a:schemeClr val="bg1">
                    <a:lumMod val="75000"/>
                  </a:schemeClr>
                </a:solidFill>
              </a:rPr>
              <a:t> book defines </a:t>
            </a:r>
            <a:r>
              <a:rPr lang="en-US" sz="1600" b="1" dirty="0">
                <a:solidFill>
                  <a:schemeClr val="bg1">
                    <a:lumMod val="75000"/>
                  </a:schemeClr>
                </a:solidFill>
              </a:rPr>
              <a:t>endophthalmitis</a:t>
            </a:r>
            <a:r>
              <a:rPr lang="en-US" sz="1600" dirty="0">
                <a:solidFill>
                  <a:schemeClr val="bg1">
                    <a:lumMod val="75000"/>
                  </a:schemeClr>
                </a:solidFill>
              </a:rPr>
              <a:t> as an inflammatory process involving both the AC and vitreous cavities that is 2ndry to  bacterial  or  fungal  infection. Endophthalmitis can be </a:t>
            </a:r>
            <a:r>
              <a:rPr lang="en-US" sz="1600" b="1" dirty="0">
                <a:solidFill>
                  <a:schemeClr val="bg1">
                    <a:lumMod val="75000"/>
                  </a:schemeClr>
                </a:solidFill>
              </a:rPr>
              <a:t>posttraumatic</a:t>
            </a:r>
            <a:r>
              <a:rPr lang="en-US" sz="1600" dirty="0">
                <a:solidFill>
                  <a:schemeClr val="bg1">
                    <a:lumMod val="75000"/>
                  </a:schemeClr>
                </a:solidFill>
              </a:rPr>
              <a:t>, </a:t>
            </a:r>
            <a:r>
              <a:rPr lang="en-US" sz="1600" b="1" dirty="0">
                <a:solidFill>
                  <a:schemeClr val="bg1">
                    <a:lumMod val="75000"/>
                  </a:schemeClr>
                </a:solidFill>
              </a:rPr>
              <a:t>postoperative</a:t>
            </a:r>
            <a:r>
              <a:rPr lang="en-US" sz="1600" dirty="0">
                <a:solidFill>
                  <a:schemeClr val="bg1">
                    <a:lumMod val="75000"/>
                  </a:schemeClr>
                </a:solidFill>
              </a:rPr>
              <a:t> or </a:t>
            </a:r>
            <a:r>
              <a:rPr lang="en-US" sz="1600" b="1" dirty="0">
                <a:solidFill>
                  <a:schemeClr val="bg1">
                    <a:lumMod val="75000"/>
                  </a:schemeClr>
                </a:solidFill>
              </a:rPr>
              <a:t>endogenous</a:t>
            </a:r>
            <a:r>
              <a:rPr lang="en-US" sz="1600" dirty="0">
                <a:solidFill>
                  <a:schemeClr val="bg1">
                    <a:lumMod val="75000"/>
                  </a:schemeClr>
                </a:solidFill>
              </a:rPr>
              <a:t>.</a:t>
            </a:r>
          </a:p>
          <a:p>
            <a:endParaRPr lang="en-US" sz="1600" b="1" dirty="0">
              <a:solidFill>
                <a:schemeClr val="bg1">
                  <a:lumMod val="75000"/>
                </a:schemeClr>
              </a:solidFill>
            </a:endParaRPr>
          </a:p>
          <a:p>
            <a:r>
              <a:rPr lang="en-US" sz="1600" b="1" i="1" dirty="0"/>
              <a:t>Endogenous endophthalmitis </a:t>
            </a:r>
            <a:r>
              <a:rPr lang="en-US" sz="1600" dirty="0"/>
              <a:t>involves  hematogenous  spread of infection from a remote location to the eye. It is  uncommon  </a:t>
            </a:r>
            <a:endParaRPr lang="en-US" sz="1600" dirty="0">
              <a:solidFill>
                <a:srgbClr val="0000FF"/>
              </a:solidFill>
            </a:endParaRPr>
          </a:p>
        </p:txBody>
      </p:sp>
    </p:spTree>
    <p:extLst>
      <p:ext uri="{BB962C8B-B14F-4D97-AF65-F5344CB8AC3E}">
        <p14:creationId xmlns:p14="http://schemas.microsoft.com/office/powerpoint/2010/main" val="341920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10" name="TextBox 9">
            <a:extLst>
              <a:ext uri="{FF2B5EF4-FFF2-40B4-BE49-F238E27FC236}">
                <a16:creationId xmlns:a16="http://schemas.microsoft.com/office/drawing/2014/main" id="{83A550E7-CBE3-40F4-84B4-D9FFF75C6E8C}"/>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6" name="TextBox 5">
            <a:extLst>
              <a:ext uri="{FF2B5EF4-FFF2-40B4-BE49-F238E27FC236}">
                <a16:creationId xmlns:a16="http://schemas.microsoft.com/office/drawing/2014/main" id="{EF3350EC-ECD8-4550-BCF3-5F38A9FBFC93}"/>
              </a:ext>
            </a:extLst>
          </p:cNvPr>
          <p:cNvSpPr txBox="1"/>
          <p:nvPr/>
        </p:nvSpPr>
        <p:spPr>
          <a:xfrm>
            <a:off x="736181" y="2517615"/>
            <a:ext cx="7427157" cy="1815882"/>
          </a:xfrm>
          <a:prstGeom prst="rect">
            <a:avLst/>
          </a:prstGeom>
          <a:noFill/>
        </p:spPr>
        <p:txBody>
          <a:bodyPr wrap="square" rtlCol="0">
            <a:spAutoFit/>
          </a:bodyPr>
          <a:lstStyle/>
          <a:p>
            <a:r>
              <a:rPr lang="en-US" sz="1600" dirty="0">
                <a:solidFill>
                  <a:schemeClr val="bg1">
                    <a:lumMod val="75000"/>
                  </a:schemeClr>
                </a:solidFill>
              </a:rPr>
              <a:t>The </a:t>
            </a:r>
            <a:r>
              <a:rPr lang="en-US" sz="1600" i="1" dirty="0">
                <a:solidFill>
                  <a:schemeClr val="bg1">
                    <a:lumMod val="75000"/>
                  </a:schemeClr>
                </a:solidFill>
              </a:rPr>
              <a:t>Uveitis</a:t>
            </a:r>
            <a:r>
              <a:rPr lang="en-US" sz="1600" dirty="0">
                <a:solidFill>
                  <a:schemeClr val="bg1">
                    <a:lumMod val="75000"/>
                  </a:schemeClr>
                </a:solidFill>
              </a:rPr>
              <a:t> book defines </a:t>
            </a:r>
            <a:r>
              <a:rPr lang="en-US" sz="1600" b="1" dirty="0">
                <a:solidFill>
                  <a:schemeClr val="bg1">
                    <a:lumMod val="75000"/>
                  </a:schemeClr>
                </a:solidFill>
              </a:rPr>
              <a:t>endophthalmitis</a:t>
            </a:r>
            <a:r>
              <a:rPr lang="en-US" sz="1600" dirty="0">
                <a:solidFill>
                  <a:schemeClr val="bg1">
                    <a:lumMod val="75000"/>
                  </a:schemeClr>
                </a:solidFill>
              </a:rPr>
              <a:t> as an inflammatory process involving both the AC and vitreous cavities that is 2ndry to  bacterial  or  fungal  infection. Endophthalmitis can be </a:t>
            </a:r>
            <a:r>
              <a:rPr lang="en-US" sz="1600" b="1" dirty="0">
                <a:solidFill>
                  <a:schemeClr val="bg1">
                    <a:lumMod val="75000"/>
                  </a:schemeClr>
                </a:solidFill>
              </a:rPr>
              <a:t>posttraumatic</a:t>
            </a:r>
            <a:r>
              <a:rPr lang="en-US" sz="1600" dirty="0">
                <a:solidFill>
                  <a:schemeClr val="bg1">
                    <a:lumMod val="75000"/>
                  </a:schemeClr>
                </a:solidFill>
              </a:rPr>
              <a:t>, </a:t>
            </a:r>
            <a:r>
              <a:rPr lang="en-US" sz="1600" b="1" dirty="0">
                <a:solidFill>
                  <a:schemeClr val="bg1">
                    <a:lumMod val="75000"/>
                  </a:schemeClr>
                </a:solidFill>
              </a:rPr>
              <a:t>postoperative</a:t>
            </a:r>
            <a:r>
              <a:rPr lang="en-US" sz="1600" dirty="0">
                <a:solidFill>
                  <a:schemeClr val="bg1">
                    <a:lumMod val="75000"/>
                  </a:schemeClr>
                </a:solidFill>
              </a:rPr>
              <a:t> or </a:t>
            </a:r>
            <a:r>
              <a:rPr lang="en-US" sz="1600" b="1" dirty="0">
                <a:solidFill>
                  <a:schemeClr val="bg1">
                    <a:lumMod val="75000"/>
                  </a:schemeClr>
                </a:solidFill>
              </a:rPr>
              <a:t>endogenous</a:t>
            </a:r>
            <a:r>
              <a:rPr lang="en-US" sz="1600" dirty="0">
                <a:solidFill>
                  <a:schemeClr val="bg1">
                    <a:lumMod val="75000"/>
                  </a:schemeClr>
                </a:solidFill>
              </a:rPr>
              <a:t>.</a:t>
            </a:r>
          </a:p>
          <a:p>
            <a:endParaRPr lang="en-US" sz="1600" b="1" dirty="0">
              <a:solidFill>
                <a:schemeClr val="bg1">
                  <a:lumMod val="75000"/>
                </a:schemeClr>
              </a:solidFill>
            </a:endParaRPr>
          </a:p>
          <a:p>
            <a:r>
              <a:rPr lang="en-US" sz="1600" b="1" i="1" dirty="0"/>
              <a:t>Endogenous endophthalmitis </a:t>
            </a:r>
            <a:r>
              <a:rPr lang="en-US" sz="1600" dirty="0"/>
              <a:t>involves  hematogenous  spread of infection from a remote location to the eye. It is  uncommon, accounting for less than 10% of all cases of endophthalmitis. </a:t>
            </a:r>
            <a:endParaRPr lang="en-US" sz="1600" dirty="0">
              <a:solidFill>
                <a:srgbClr val="0000FF"/>
              </a:solidFill>
            </a:endParaRPr>
          </a:p>
        </p:txBody>
      </p:sp>
    </p:spTree>
    <p:extLst>
      <p:ext uri="{BB962C8B-B14F-4D97-AF65-F5344CB8AC3E}">
        <p14:creationId xmlns:p14="http://schemas.microsoft.com/office/powerpoint/2010/main" val="91463631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10" name="TextBox 9">
            <a:extLst>
              <a:ext uri="{FF2B5EF4-FFF2-40B4-BE49-F238E27FC236}">
                <a16:creationId xmlns:a16="http://schemas.microsoft.com/office/drawing/2014/main" id="{83A550E7-CBE3-40F4-84B4-D9FFF75C6E8C}"/>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6" name="TextBox 5">
            <a:extLst>
              <a:ext uri="{FF2B5EF4-FFF2-40B4-BE49-F238E27FC236}">
                <a16:creationId xmlns:a16="http://schemas.microsoft.com/office/drawing/2014/main" id="{EF3350EC-ECD8-4550-BCF3-5F38A9FBFC93}"/>
              </a:ext>
            </a:extLst>
          </p:cNvPr>
          <p:cNvSpPr txBox="1"/>
          <p:nvPr/>
        </p:nvSpPr>
        <p:spPr>
          <a:xfrm>
            <a:off x="736181" y="2517615"/>
            <a:ext cx="7427157" cy="1815882"/>
          </a:xfrm>
          <a:prstGeom prst="rect">
            <a:avLst/>
          </a:prstGeom>
          <a:noFill/>
        </p:spPr>
        <p:txBody>
          <a:bodyPr wrap="square" rtlCol="0">
            <a:spAutoFit/>
          </a:bodyPr>
          <a:lstStyle/>
          <a:p>
            <a:r>
              <a:rPr lang="en-US" sz="1600" dirty="0">
                <a:solidFill>
                  <a:schemeClr val="bg1">
                    <a:lumMod val="75000"/>
                  </a:schemeClr>
                </a:solidFill>
              </a:rPr>
              <a:t>The </a:t>
            </a:r>
            <a:r>
              <a:rPr lang="en-US" sz="1600" i="1" dirty="0">
                <a:solidFill>
                  <a:schemeClr val="bg1">
                    <a:lumMod val="75000"/>
                  </a:schemeClr>
                </a:solidFill>
              </a:rPr>
              <a:t>Uveitis</a:t>
            </a:r>
            <a:r>
              <a:rPr lang="en-US" sz="1600" dirty="0">
                <a:solidFill>
                  <a:schemeClr val="bg1">
                    <a:lumMod val="75000"/>
                  </a:schemeClr>
                </a:solidFill>
              </a:rPr>
              <a:t> book defines </a:t>
            </a:r>
            <a:r>
              <a:rPr lang="en-US" sz="1600" b="1" dirty="0">
                <a:solidFill>
                  <a:schemeClr val="bg1">
                    <a:lumMod val="75000"/>
                  </a:schemeClr>
                </a:solidFill>
              </a:rPr>
              <a:t>endophthalmitis</a:t>
            </a:r>
            <a:r>
              <a:rPr lang="en-US" sz="1600" dirty="0">
                <a:solidFill>
                  <a:schemeClr val="bg1">
                    <a:lumMod val="75000"/>
                  </a:schemeClr>
                </a:solidFill>
              </a:rPr>
              <a:t> as an inflammatory process involving both the AC and vitreous cavities that is 2ndry to  bacterial  or  fungal  infection. Endophthalmitis can be </a:t>
            </a:r>
            <a:r>
              <a:rPr lang="en-US" sz="1600" b="1" dirty="0">
                <a:solidFill>
                  <a:schemeClr val="bg1">
                    <a:lumMod val="75000"/>
                  </a:schemeClr>
                </a:solidFill>
              </a:rPr>
              <a:t>posttraumatic</a:t>
            </a:r>
            <a:r>
              <a:rPr lang="en-US" sz="1600" dirty="0">
                <a:solidFill>
                  <a:schemeClr val="bg1">
                    <a:lumMod val="75000"/>
                  </a:schemeClr>
                </a:solidFill>
              </a:rPr>
              <a:t>, </a:t>
            </a:r>
            <a:r>
              <a:rPr lang="en-US" sz="1600" b="1" dirty="0">
                <a:solidFill>
                  <a:schemeClr val="bg1">
                    <a:lumMod val="75000"/>
                  </a:schemeClr>
                </a:solidFill>
              </a:rPr>
              <a:t>postoperative</a:t>
            </a:r>
            <a:r>
              <a:rPr lang="en-US" sz="1600" dirty="0">
                <a:solidFill>
                  <a:schemeClr val="bg1">
                    <a:lumMod val="75000"/>
                  </a:schemeClr>
                </a:solidFill>
              </a:rPr>
              <a:t> or </a:t>
            </a:r>
            <a:r>
              <a:rPr lang="en-US" sz="1600" b="1" dirty="0">
                <a:solidFill>
                  <a:schemeClr val="bg1">
                    <a:lumMod val="75000"/>
                  </a:schemeClr>
                </a:solidFill>
              </a:rPr>
              <a:t>endogenous</a:t>
            </a:r>
            <a:r>
              <a:rPr lang="en-US" sz="1600" dirty="0">
                <a:solidFill>
                  <a:schemeClr val="bg1">
                    <a:lumMod val="75000"/>
                  </a:schemeClr>
                </a:solidFill>
              </a:rPr>
              <a:t>.</a:t>
            </a:r>
          </a:p>
          <a:p>
            <a:endParaRPr lang="en-US" sz="1600" b="1" dirty="0">
              <a:solidFill>
                <a:schemeClr val="bg1">
                  <a:lumMod val="75000"/>
                </a:schemeClr>
              </a:solidFill>
            </a:endParaRPr>
          </a:p>
          <a:p>
            <a:r>
              <a:rPr lang="en-US" sz="1600" b="1" i="1" dirty="0">
                <a:solidFill>
                  <a:schemeClr val="bg1">
                    <a:lumMod val="75000"/>
                  </a:schemeClr>
                </a:solidFill>
              </a:rPr>
              <a:t>Endogenous endophthalmitis </a:t>
            </a:r>
            <a:r>
              <a:rPr lang="en-US" sz="1600" dirty="0">
                <a:solidFill>
                  <a:schemeClr val="bg1">
                    <a:lumMod val="75000"/>
                  </a:schemeClr>
                </a:solidFill>
              </a:rPr>
              <a:t>involves  </a:t>
            </a:r>
            <a:r>
              <a:rPr lang="en-US" sz="1600" b="1" dirty="0"/>
              <a:t>hematogenous  spread </a:t>
            </a:r>
            <a:r>
              <a:rPr lang="en-US" sz="1600" dirty="0">
                <a:solidFill>
                  <a:schemeClr val="bg1">
                    <a:lumMod val="75000"/>
                  </a:schemeClr>
                </a:solidFill>
              </a:rPr>
              <a:t>of infection from a remote location to the eye. It is  uncommon, accounting for less than 10% of all cases of endophthalmitis. </a:t>
            </a:r>
          </a:p>
        </p:txBody>
      </p:sp>
      <p:sp>
        <p:nvSpPr>
          <p:cNvPr id="8" name="TextBox 7">
            <a:extLst>
              <a:ext uri="{FF2B5EF4-FFF2-40B4-BE49-F238E27FC236}">
                <a16:creationId xmlns:a16="http://schemas.microsoft.com/office/drawing/2014/main" id="{490047DB-2B20-4558-B919-DA17C99E2BC7}"/>
              </a:ext>
            </a:extLst>
          </p:cNvPr>
          <p:cNvSpPr txBox="1"/>
          <p:nvPr/>
        </p:nvSpPr>
        <p:spPr>
          <a:xfrm>
            <a:off x="838200" y="2667000"/>
            <a:ext cx="6489413" cy="830997"/>
          </a:xfrm>
          <a:prstGeom prst="rect">
            <a:avLst/>
          </a:prstGeom>
          <a:solidFill>
            <a:schemeClr val="accent1">
              <a:lumMod val="40000"/>
              <a:lumOff val="60000"/>
            </a:schemeClr>
          </a:solidFill>
        </p:spPr>
        <p:txBody>
          <a:bodyPr wrap="square" rtlCol="0">
            <a:spAutoFit/>
          </a:bodyPr>
          <a:lstStyle/>
          <a:p>
            <a:r>
              <a:rPr lang="en-US" sz="1600" i="1" dirty="0">
                <a:solidFill>
                  <a:srgbClr val="0000FF"/>
                </a:solidFill>
              </a:rPr>
              <a:t>Note that the fact that the route is hematogenous indicates a nidus of infection is present somewhere in the body, and it is incumbent upon the </a:t>
            </a:r>
            <a:r>
              <a:rPr lang="en-US" sz="1600" i="1" dirty="0" err="1">
                <a:solidFill>
                  <a:srgbClr val="0000FF"/>
                </a:solidFill>
              </a:rPr>
              <a:t>pt’s</a:t>
            </a:r>
            <a:r>
              <a:rPr lang="en-US" sz="1600" i="1" dirty="0">
                <a:solidFill>
                  <a:srgbClr val="0000FF"/>
                </a:solidFill>
              </a:rPr>
              <a:t> care team to find and treat it!</a:t>
            </a:r>
            <a:endParaRPr lang="en-US" sz="1600" i="1" dirty="0"/>
          </a:p>
        </p:txBody>
      </p:sp>
      <p:sp>
        <p:nvSpPr>
          <p:cNvPr id="9" name="Oval 8">
            <a:extLst>
              <a:ext uri="{FF2B5EF4-FFF2-40B4-BE49-F238E27FC236}">
                <a16:creationId xmlns:a16="http://schemas.microsoft.com/office/drawing/2014/main" id="{E4E9EDA2-53C0-4C82-B92D-C13285BAD193}"/>
              </a:ext>
            </a:extLst>
          </p:cNvPr>
          <p:cNvSpPr/>
          <p:nvPr/>
        </p:nvSpPr>
        <p:spPr>
          <a:xfrm>
            <a:off x="4419600" y="3379304"/>
            <a:ext cx="2511287" cy="58309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60642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10" name="TextBox 9">
            <a:extLst>
              <a:ext uri="{FF2B5EF4-FFF2-40B4-BE49-F238E27FC236}">
                <a16:creationId xmlns:a16="http://schemas.microsoft.com/office/drawing/2014/main" id="{83A550E7-CBE3-40F4-84B4-D9FFF75C6E8C}"/>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6" name="TextBox 5">
            <a:extLst>
              <a:ext uri="{FF2B5EF4-FFF2-40B4-BE49-F238E27FC236}">
                <a16:creationId xmlns:a16="http://schemas.microsoft.com/office/drawing/2014/main" id="{EF3350EC-ECD8-4550-BCF3-5F38A9FBFC93}"/>
              </a:ext>
            </a:extLst>
          </p:cNvPr>
          <p:cNvSpPr txBox="1"/>
          <p:nvPr/>
        </p:nvSpPr>
        <p:spPr>
          <a:xfrm>
            <a:off x="736181" y="2517615"/>
            <a:ext cx="7427157" cy="2554545"/>
          </a:xfrm>
          <a:prstGeom prst="rect">
            <a:avLst/>
          </a:prstGeom>
          <a:noFill/>
        </p:spPr>
        <p:txBody>
          <a:bodyPr wrap="square" rtlCol="0">
            <a:spAutoFit/>
          </a:bodyPr>
          <a:lstStyle/>
          <a:p>
            <a:r>
              <a:rPr lang="en-US" sz="1600" dirty="0">
                <a:solidFill>
                  <a:schemeClr val="bg1">
                    <a:lumMod val="75000"/>
                  </a:schemeClr>
                </a:solidFill>
              </a:rPr>
              <a:t>The </a:t>
            </a:r>
            <a:r>
              <a:rPr lang="en-US" sz="1600" i="1" dirty="0">
                <a:solidFill>
                  <a:schemeClr val="bg1">
                    <a:lumMod val="75000"/>
                  </a:schemeClr>
                </a:solidFill>
              </a:rPr>
              <a:t>Uveitis</a:t>
            </a:r>
            <a:r>
              <a:rPr lang="en-US" sz="1600" dirty="0">
                <a:solidFill>
                  <a:schemeClr val="bg1">
                    <a:lumMod val="75000"/>
                  </a:schemeClr>
                </a:solidFill>
              </a:rPr>
              <a:t> book defines </a:t>
            </a:r>
            <a:r>
              <a:rPr lang="en-US" sz="1600" b="1" dirty="0">
                <a:solidFill>
                  <a:schemeClr val="bg1">
                    <a:lumMod val="75000"/>
                  </a:schemeClr>
                </a:solidFill>
              </a:rPr>
              <a:t>endophthalmitis</a:t>
            </a:r>
            <a:r>
              <a:rPr lang="en-US" sz="1600" dirty="0">
                <a:solidFill>
                  <a:schemeClr val="bg1">
                    <a:lumMod val="75000"/>
                  </a:schemeClr>
                </a:solidFill>
              </a:rPr>
              <a:t> as an inflammatory process involving both the AC and vitreous cavities that is 2ndry to  bacterial  or  fungal  infection. Endophthalmitis can be </a:t>
            </a:r>
            <a:r>
              <a:rPr lang="en-US" sz="1600" b="1" dirty="0">
                <a:solidFill>
                  <a:schemeClr val="bg1">
                    <a:lumMod val="75000"/>
                  </a:schemeClr>
                </a:solidFill>
              </a:rPr>
              <a:t>posttraumatic</a:t>
            </a:r>
            <a:r>
              <a:rPr lang="en-US" sz="1600" dirty="0">
                <a:solidFill>
                  <a:schemeClr val="bg1">
                    <a:lumMod val="75000"/>
                  </a:schemeClr>
                </a:solidFill>
              </a:rPr>
              <a:t>, </a:t>
            </a:r>
            <a:r>
              <a:rPr lang="en-US" sz="1600" b="1" dirty="0">
                <a:solidFill>
                  <a:schemeClr val="bg1">
                    <a:lumMod val="75000"/>
                  </a:schemeClr>
                </a:solidFill>
              </a:rPr>
              <a:t>postoperative</a:t>
            </a:r>
            <a:r>
              <a:rPr lang="en-US" sz="1600" dirty="0">
                <a:solidFill>
                  <a:schemeClr val="bg1">
                    <a:lumMod val="75000"/>
                  </a:schemeClr>
                </a:solidFill>
              </a:rPr>
              <a:t> or </a:t>
            </a:r>
            <a:r>
              <a:rPr lang="en-US" sz="1600" b="1" dirty="0">
                <a:solidFill>
                  <a:schemeClr val="bg1">
                    <a:lumMod val="75000"/>
                  </a:schemeClr>
                </a:solidFill>
              </a:rPr>
              <a:t>endogenous</a:t>
            </a:r>
            <a:r>
              <a:rPr lang="en-US" sz="1600" dirty="0">
                <a:solidFill>
                  <a:schemeClr val="bg1">
                    <a:lumMod val="75000"/>
                  </a:schemeClr>
                </a:solidFill>
              </a:rPr>
              <a:t>.</a:t>
            </a:r>
          </a:p>
          <a:p>
            <a:endParaRPr lang="en-US" sz="1600" b="1" dirty="0">
              <a:solidFill>
                <a:schemeClr val="bg1">
                  <a:lumMod val="75000"/>
                </a:schemeClr>
              </a:solidFill>
            </a:endParaRPr>
          </a:p>
          <a:p>
            <a:r>
              <a:rPr lang="en-US" sz="1600" b="1" i="1" dirty="0">
                <a:solidFill>
                  <a:schemeClr val="bg1">
                    <a:lumMod val="75000"/>
                  </a:schemeClr>
                </a:solidFill>
              </a:rPr>
              <a:t>Endogenous endophthalmitis </a:t>
            </a:r>
            <a:r>
              <a:rPr lang="en-US" sz="1600" dirty="0">
                <a:solidFill>
                  <a:schemeClr val="bg1">
                    <a:lumMod val="75000"/>
                  </a:schemeClr>
                </a:solidFill>
              </a:rPr>
              <a:t>involves  hematogenous  spread of infection from a remote location to the eye. It is  uncommon, accounting for less than 10% of all cases of endophthalmitis. </a:t>
            </a:r>
            <a:r>
              <a:rPr lang="en-US" sz="1600" dirty="0">
                <a:solidFill>
                  <a:srgbClr val="0000FF"/>
                </a:solidFill>
              </a:rPr>
              <a:t>Individuals at increased risk of endogenous endophthalmitis include those with  impaired immune status , those who recently underwent an  invasive medical procedure , and those subjected to chronic and/or repeated breaching of the body’s outer barrier. </a:t>
            </a:r>
          </a:p>
        </p:txBody>
      </p:sp>
      <p:sp>
        <p:nvSpPr>
          <p:cNvPr id="2" name="Rectangle 1">
            <a:extLst>
              <a:ext uri="{FF2B5EF4-FFF2-40B4-BE49-F238E27FC236}">
                <a16:creationId xmlns:a16="http://schemas.microsoft.com/office/drawing/2014/main" id="{42D908AF-357A-42E5-A571-42FD27AE1587}"/>
              </a:ext>
            </a:extLst>
          </p:cNvPr>
          <p:cNvSpPr/>
          <p:nvPr/>
        </p:nvSpPr>
        <p:spPr>
          <a:xfrm>
            <a:off x="3962400" y="4267200"/>
            <a:ext cx="220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general state</a:t>
            </a:r>
          </a:p>
        </p:txBody>
      </p:sp>
      <p:sp>
        <p:nvSpPr>
          <p:cNvPr id="7" name="Rectangle 6">
            <a:extLst>
              <a:ext uri="{FF2B5EF4-FFF2-40B4-BE49-F238E27FC236}">
                <a16:creationId xmlns:a16="http://schemas.microsoft.com/office/drawing/2014/main" id="{A624926C-516F-4BDD-A8DC-B2DCBEA172C7}"/>
              </a:ext>
            </a:extLst>
          </p:cNvPr>
          <p:cNvSpPr/>
          <p:nvPr/>
        </p:nvSpPr>
        <p:spPr>
          <a:xfrm>
            <a:off x="2133600" y="4530587"/>
            <a:ext cx="2590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263794339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10" name="TextBox 9">
            <a:extLst>
              <a:ext uri="{FF2B5EF4-FFF2-40B4-BE49-F238E27FC236}">
                <a16:creationId xmlns:a16="http://schemas.microsoft.com/office/drawing/2014/main" id="{83A550E7-CBE3-40F4-84B4-D9FFF75C6E8C}"/>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6" name="TextBox 5">
            <a:extLst>
              <a:ext uri="{FF2B5EF4-FFF2-40B4-BE49-F238E27FC236}">
                <a16:creationId xmlns:a16="http://schemas.microsoft.com/office/drawing/2014/main" id="{EF3350EC-ECD8-4550-BCF3-5F38A9FBFC93}"/>
              </a:ext>
            </a:extLst>
          </p:cNvPr>
          <p:cNvSpPr txBox="1"/>
          <p:nvPr/>
        </p:nvSpPr>
        <p:spPr>
          <a:xfrm>
            <a:off x="736181" y="2517615"/>
            <a:ext cx="7427157" cy="2554545"/>
          </a:xfrm>
          <a:prstGeom prst="rect">
            <a:avLst/>
          </a:prstGeom>
          <a:noFill/>
        </p:spPr>
        <p:txBody>
          <a:bodyPr wrap="square" rtlCol="0">
            <a:spAutoFit/>
          </a:bodyPr>
          <a:lstStyle/>
          <a:p>
            <a:r>
              <a:rPr lang="en-US" sz="1600" dirty="0">
                <a:solidFill>
                  <a:schemeClr val="bg1">
                    <a:lumMod val="75000"/>
                  </a:schemeClr>
                </a:solidFill>
              </a:rPr>
              <a:t>The </a:t>
            </a:r>
            <a:r>
              <a:rPr lang="en-US" sz="1600" i="1" dirty="0">
                <a:solidFill>
                  <a:schemeClr val="bg1">
                    <a:lumMod val="75000"/>
                  </a:schemeClr>
                </a:solidFill>
              </a:rPr>
              <a:t>Uveitis</a:t>
            </a:r>
            <a:r>
              <a:rPr lang="en-US" sz="1600" dirty="0">
                <a:solidFill>
                  <a:schemeClr val="bg1">
                    <a:lumMod val="75000"/>
                  </a:schemeClr>
                </a:solidFill>
              </a:rPr>
              <a:t> book defines </a:t>
            </a:r>
            <a:r>
              <a:rPr lang="en-US" sz="1600" b="1" dirty="0">
                <a:solidFill>
                  <a:schemeClr val="bg1">
                    <a:lumMod val="75000"/>
                  </a:schemeClr>
                </a:solidFill>
              </a:rPr>
              <a:t>endophthalmitis</a:t>
            </a:r>
            <a:r>
              <a:rPr lang="en-US" sz="1600" dirty="0">
                <a:solidFill>
                  <a:schemeClr val="bg1">
                    <a:lumMod val="75000"/>
                  </a:schemeClr>
                </a:solidFill>
              </a:rPr>
              <a:t> as an inflammatory process involving both the AC and vitreous cavities that is 2ndry to  bacterial  or  fungal  infection. Endophthalmitis can be </a:t>
            </a:r>
            <a:r>
              <a:rPr lang="en-US" sz="1600" b="1" dirty="0">
                <a:solidFill>
                  <a:schemeClr val="bg1">
                    <a:lumMod val="75000"/>
                  </a:schemeClr>
                </a:solidFill>
              </a:rPr>
              <a:t>posttraumatic</a:t>
            </a:r>
            <a:r>
              <a:rPr lang="en-US" sz="1600" dirty="0">
                <a:solidFill>
                  <a:schemeClr val="bg1">
                    <a:lumMod val="75000"/>
                  </a:schemeClr>
                </a:solidFill>
              </a:rPr>
              <a:t>, </a:t>
            </a:r>
            <a:r>
              <a:rPr lang="en-US" sz="1600" b="1" dirty="0">
                <a:solidFill>
                  <a:schemeClr val="bg1">
                    <a:lumMod val="75000"/>
                  </a:schemeClr>
                </a:solidFill>
              </a:rPr>
              <a:t>postoperative</a:t>
            </a:r>
            <a:r>
              <a:rPr lang="en-US" sz="1600" dirty="0">
                <a:solidFill>
                  <a:schemeClr val="bg1">
                    <a:lumMod val="75000"/>
                  </a:schemeClr>
                </a:solidFill>
              </a:rPr>
              <a:t> or </a:t>
            </a:r>
            <a:r>
              <a:rPr lang="en-US" sz="1600" b="1" dirty="0">
                <a:solidFill>
                  <a:schemeClr val="bg1">
                    <a:lumMod val="75000"/>
                  </a:schemeClr>
                </a:solidFill>
              </a:rPr>
              <a:t>endogenous</a:t>
            </a:r>
            <a:r>
              <a:rPr lang="en-US" sz="1600" dirty="0">
                <a:solidFill>
                  <a:schemeClr val="bg1">
                    <a:lumMod val="75000"/>
                  </a:schemeClr>
                </a:solidFill>
              </a:rPr>
              <a:t>.</a:t>
            </a:r>
          </a:p>
          <a:p>
            <a:endParaRPr lang="en-US" sz="1600" b="1" dirty="0">
              <a:solidFill>
                <a:schemeClr val="bg1">
                  <a:lumMod val="75000"/>
                </a:schemeClr>
              </a:solidFill>
            </a:endParaRPr>
          </a:p>
          <a:p>
            <a:r>
              <a:rPr lang="en-US" sz="1600" b="1" i="1" dirty="0">
                <a:solidFill>
                  <a:schemeClr val="bg1">
                    <a:lumMod val="75000"/>
                  </a:schemeClr>
                </a:solidFill>
              </a:rPr>
              <a:t>Endogenous endophthalmitis </a:t>
            </a:r>
            <a:r>
              <a:rPr lang="en-US" sz="1600" dirty="0">
                <a:solidFill>
                  <a:schemeClr val="bg1">
                    <a:lumMod val="75000"/>
                  </a:schemeClr>
                </a:solidFill>
              </a:rPr>
              <a:t>involves  hematogenous  spread of infection from a remote location to the eye. It is  uncommon, accounting for less than 10% of all cases of endophthalmitis. </a:t>
            </a:r>
            <a:r>
              <a:rPr lang="en-US" sz="1600" dirty="0">
                <a:solidFill>
                  <a:srgbClr val="0000FF"/>
                </a:solidFill>
              </a:rPr>
              <a:t>Individuals at increased risk of endogenous endophthalmitis include those with  impaired immune status , those who recently underwent an  invasive medical procedure , and those subjected to chronic and/or repeated breaching of the body’s outer barrier. </a:t>
            </a:r>
          </a:p>
        </p:txBody>
      </p:sp>
    </p:spTree>
    <p:extLst>
      <p:ext uri="{BB962C8B-B14F-4D97-AF65-F5344CB8AC3E}">
        <p14:creationId xmlns:p14="http://schemas.microsoft.com/office/powerpoint/2010/main" val="10646972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0" name="TextBox 9">
            <a:extLst>
              <a:ext uri="{FF2B5EF4-FFF2-40B4-BE49-F238E27FC236}">
                <a16:creationId xmlns:a16="http://schemas.microsoft.com/office/drawing/2014/main" id="{63D59491-E4B4-4A35-9E25-987E1ABA0D9A}"/>
              </a:ext>
            </a:extLst>
          </p:cNvPr>
          <p:cNvSpPr txBox="1"/>
          <p:nvPr/>
        </p:nvSpPr>
        <p:spPr>
          <a:xfrm>
            <a:off x="599021" y="2444964"/>
            <a:ext cx="7392038" cy="338554"/>
          </a:xfrm>
          <a:prstGeom prst="rect">
            <a:avLst/>
          </a:prstGeom>
          <a:noFill/>
        </p:spPr>
        <p:txBody>
          <a:bodyPr wrap="square" rtlCol="0">
            <a:spAutoFit/>
          </a:bodyPr>
          <a:lstStyle/>
          <a:p>
            <a:r>
              <a:rPr lang="en-US" sz="1600" dirty="0"/>
              <a:t>As mentioned, endogenous endophthalmitis can be bacterial or fungal.</a:t>
            </a:r>
            <a:r>
              <a:rPr lang="en-US" sz="1600" dirty="0">
                <a:solidFill>
                  <a:schemeClr val="bg1">
                    <a:lumMod val="75000"/>
                  </a:schemeClr>
                </a:solidFill>
              </a:rPr>
              <a:t> </a:t>
            </a:r>
            <a:endParaRPr lang="en-US" sz="1600" dirty="0"/>
          </a:p>
        </p:txBody>
      </p:sp>
    </p:spTree>
    <p:extLst>
      <p:ext uri="{BB962C8B-B14F-4D97-AF65-F5344CB8AC3E}">
        <p14:creationId xmlns:p14="http://schemas.microsoft.com/office/powerpoint/2010/main" val="21979489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0" name="TextBox 9">
            <a:extLst>
              <a:ext uri="{FF2B5EF4-FFF2-40B4-BE49-F238E27FC236}">
                <a16:creationId xmlns:a16="http://schemas.microsoft.com/office/drawing/2014/main" id="{D73CB90A-AE1F-4789-921E-B4ED4FBC9EB3}"/>
              </a:ext>
            </a:extLst>
          </p:cNvPr>
          <p:cNvSpPr txBox="1"/>
          <p:nvPr/>
        </p:nvSpPr>
        <p:spPr>
          <a:xfrm>
            <a:off x="599020" y="2444964"/>
            <a:ext cx="7630579" cy="830997"/>
          </a:xfrm>
          <a:prstGeom prst="rect">
            <a:avLst/>
          </a:prstGeom>
          <a:noFill/>
        </p:spPr>
        <p:txBody>
          <a:bodyPr wrap="square" rtlCol="0">
            <a:spAutoFit/>
          </a:bodyPr>
          <a:lstStyle/>
          <a:p>
            <a:r>
              <a:rPr lang="en-US" sz="1600" dirty="0"/>
              <a:t>As mentioned, endogenous endophthalmitis can be bacterial or fungal.</a:t>
            </a:r>
            <a:r>
              <a:rPr lang="en-US" sz="1600" dirty="0">
                <a:solidFill>
                  <a:schemeClr val="bg1">
                    <a:lumMod val="75000"/>
                  </a:schemeClr>
                </a:solidFill>
              </a:rPr>
              <a:t> </a:t>
            </a:r>
            <a:r>
              <a:rPr lang="en-US" sz="1600" b="1" dirty="0">
                <a:solidFill>
                  <a:srgbClr val="0000FF"/>
                </a:solidFill>
              </a:rPr>
              <a:t>Bacterial endophthalmitis </a:t>
            </a:r>
            <a:r>
              <a:rPr lang="en-US" sz="1600" dirty="0">
                <a:solidFill>
                  <a:srgbClr val="0000FF"/>
                </a:solidFill>
              </a:rPr>
              <a:t>presents with the expected ocular signs of  pain , redness , and  decreased vision . </a:t>
            </a:r>
          </a:p>
        </p:txBody>
      </p:sp>
      <p:sp>
        <p:nvSpPr>
          <p:cNvPr id="2" name="Rectangle 1">
            <a:extLst>
              <a:ext uri="{FF2B5EF4-FFF2-40B4-BE49-F238E27FC236}">
                <a16:creationId xmlns:a16="http://schemas.microsoft.com/office/drawing/2014/main" id="{C701967C-0D01-4E9E-9241-971DF2584106}"/>
              </a:ext>
            </a:extLst>
          </p:cNvPr>
          <p:cNvSpPr/>
          <p:nvPr/>
        </p:nvSpPr>
        <p:spPr>
          <a:xfrm>
            <a:off x="6142053" y="2752443"/>
            <a:ext cx="483967" cy="21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5521C6-F122-40C8-B47C-64C8F00B0377}"/>
              </a:ext>
            </a:extLst>
          </p:cNvPr>
          <p:cNvSpPr/>
          <p:nvPr/>
        </p:nvSpPr>
        <p:spPr>
          <a:xfrm>
            <a:off x="6791244" y="2743200"/>
            <a:ext cx="828756" cy="21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682221-5998-4018-BB08-4A74DF7E997A}"/>
              </a:ext>
            </a:extLst>
          </p:cNvPr>
          <p:cNvSpPr/>
          <p:nvPr/>
        </p:nvSpPr>
        <p:spPr>
          <a:xfrm>
            <a:off x="632482" y="2971800"/>
            <a:ext cx="1653518" cy="2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0517291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0" name="TextBox 9">
            <a:extLst>
              <a:ext uri="{FF2B5EF4-FFF2-40B4-BE49-F238E27FC236}">
                <a16:creationId xmlns:a16="http://schemas.microsoft.com/office/drawing/2014/main" id="{D73CB90A-AE1F-4789-921E-B4ED4FBC9EB3}"/>
              </a:ext>
            </a:extLst>
          </p:cNvPr>
          <p:cNvSpPr txBox="1"/>
          <p:nvPr/>
        </p:nvSpPr>
        <p:spPr>
          <a:xfrm>
            <a:off x="599020" y="2444964"/>
            <a:ext cx="7630579" cy="830997"/>
          </a:xfrm>
          <a:prstGeom prst="rect">
            <a:avLst/>
          </a:prstGeom>
          <a:noFill/>
        </p:spPr>
        <p:txBody>
          <a:bodyPr wrap="square" rtlCol="0">
            <a:spAutoFit/>
          </a:bodyPr>
          <a:lstStyle/>
          <a:p>
            <a:r>
              <a:rPr lang="en-US" sz="1600" dirty="0"/>
              <a:t>As mentioned, endogenous endophthalmitis can be bacterial or fungal.</a:t>
            </a:r>
            <a:r>
              <a:rPr lang="en-US" sz="1600" dirty="0">
                <a:solidFill>
                  <a:schemeClr val="bg1">
                    <a:lumMod val="75000"/>
                  </a:schemeClr>
                </a:solidFill>
              </a:rPr>
              <a:t> </a:t>
            </a:r>
            <a:r>
              <a:rPr lang="en-US" sz="1600" b="1" dirty="0">
                <a:solidFill>
                  <a:srgbClr val="0000FF"/>
                </a:solidFill>
              </a:rPr>
              <a:t>Bacterial endophthalmitis </a:t>
            </a:r>
            <a:r>
              <a:rPr lang="en-US" sz="1600" dirty="0">
                <a:solidFill>
                  <a:srgbClr val="0000FF"/>
                </a:solidFill>
              </a:rPr>
              <a:t>presents with the expected ocular signs of  pain , redness , and  decreased vision . </a:t>
            </a:r>
          </a:p>
        </p:txBody>
      </p:sp>
    </p:spTree>
    <p:extLst>
      <p:ext uri="{BB962C8B-B14F-4D97-AF65-F5344CB8AC3E}">
        <p14:creationId xmlns:p14="http://schemas.microsoft.com/office/powerpoint/2010/main" val="249414749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0" name="TextBox 9">
            <a:extLst>
              <a:ext uri="{FF2B5EF4-FFF2-40B4-BE49-F238E27FC236}">
                <a16:creationId xmlns:a16="http://schemas.microsoft.com/office/drawing/2014/main" id="{D73CB90A-AE1F-4789-921E-B4ED4FBC9EB3}"/>
              </a:ext>
            </a:extLst>
          </p:cNvPr>
          <p:cNvSpPr txBox="1"/>
          <p:nvPr/>
        </p:nvSpPr>
        <p:spPr>
          <a:xfrm>
            <a:off x="599020" y="2444964"/>
            <a:ext cx="7630579" cy="1077218"/>
          </a:xfrm>
          <a:prstGeom prst="rect">
            <a:avLst/>
          </a:prstGeom>
          <a:noFill/>
        </p:spPr>
        <p:txBody>
          <a:bodyPr wrap="square" rtlCol="0">
            <a:spAutoFit/>
          </a:bodyPr>
          <a:lstStyle/>
          <a:p>
            <a:r>
              <a:rPr lang="en-US" sz="1600" dirty="0"/>
              <a:t>As mentioned, endogenous endophthalmitis can be bacterial or fungal.</a:t>
            </a:r>
            <a:r>
              <a:rPr lang="en-US" sz="1600" dirty="0">
                <a:solidFill>
                  <a:schemeClr val="bg1">
                    <a:lumMod val="75000"/>
                  </a:schemeClr>
                </a:solidFill>
              </a:rPr>
              <a:t> </a:t>
            </a:r>
            <a:r>
              <a:rPr lang="en-US" sz="1600" b="1" dirty="0">
                <a:solidFill>
                  <a:srgbClr val="0000FF"/>
                </a:solidFill>
              </a:rPr>
              <a:t>Bacterial endophthalmitis </a:t>
            </a:r>
            <a:r>
              <a:rPr lang="en-US" sz="1600" dirty="0">
                <a:solidFill>
                  <a:srgbClr val="0000FF"/>
                </a:solidFill>
              </a:rPr>
              <a:t>presents with the expected ocular signs of  pain , redness , and  decreased vision . </a:t>
            </a:r>
            <a:r>
              <a:rPr lang="en-US" sz="1600" dirty="0"/>
              <a:t>Additional ocular signs include  periorbital/lid edema , a dense AC reaction  (often with  hypopyon ), and  vitreous inflammation . </a:t>
            </a:r>
            <a:endParaRPr lang="en-US" sz="1600" dirty="0">
              <a:solidFill>
                <a:srgbClr val="0000FF"/>
              </a:solidFill>
            </a:endParaRPr>
          </a:p>
        </p:txBody>
      </p:sp>
      <p:sp>
        <p:nvSpPr>
          <p:cNvPr id="9" name="Rectangle 8">
            <a:extLst>
              <a:ext uri="{FF2B5EF4-FFF2-40B4-BE49-F238E27FC236}">
                <a16:creationId xmlns:a16="http://schemas.microsoft.com/office/drawing/2014/main" id="{02F10C8F-B63A-49DB-9D44-4C0FBE9E07DA}"/>
              </a:ext>
            </a:extLst>
          </p:cNvPr>
          <p:cNvSpPr/>
          <p:nvPr/>
        </p:nvSpPr>
        <p:spPr>
          <a:xfrm>
            <a:off x="5209140" y="3003451"/>
            <a:ext cx="1877459" cy="203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1" name="Rectangle 10">
            <a:extLst>
              <a:ext uri="{FF2B5EF4-FFF2-40B4-BE49-F238E27FC236}">
                <a16:creationId xmlns:a16="http://schemas.microsoft.com/office/drawing/2014/main" id="{30C64D5D-4C5A-43F1-AD88-B5B2469C47F6}"/>
              </a:ext>
            </a:extLst>
          </p:cNvPr>
          <p:cNvSpPr/>
          <p:nvPr/>
        </p:nvSpPr>
        <p:spPr>
          <a:xfrm>
            <a:off x="675221" y="3245303"/>
            <a:ext cx="1153579" cy="253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
        <p:nvSpPr>
          <p:cNvPr id="12" name="Rectangle 11">
            <a:extLst>
              <a:ext uri="{FF2B5EF4-FFF2-40B4-BE49-F238E27FC236}">
                <a16:creationId xmlns:a16="http://schemas.microsoft.com/office/drawing/2014/main" id="{F88F8397-E4EF-4395-BF97-AC537172F40E}"/>
              </a:ext>
            </a:extLst>
          </p:cNvPr>
          <p:cNvSpPr/>
          <p:nvPr/>
        </p:nvSpPr>
        <p:spPr>
          <a:xfrm>
            <a:off x="2856169" y="3262816"/>
            <a:ext cx="963770" cy="190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4" name="Rectangle 13">
            <a:extLst>
              <a:ext uri="{FF2B5EF4-FFF2-40B4-BE49-F238E27FC236}">
                <a16:creationId xmlns:a16="http://schemas.microsoft.com/office/drawing/2014/main" id="{04899B3A-B3F1-4E98-859B-D84DE238844D}"/>
              </a:ext>
            </a:extLst>
          </p:cNvPr>
          <p:cNvSpPr/>
          <p:nvPr/>
        </p:nvSpPr>
        <p:spPr>
          <a:xfrm>
            <a:off x="4447141" y="3262816"/>
            <a:ext cx="2029859" cy="203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87011296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0" name="TextBox 9">
            <a:extLst>
              <a:ext uri="{FF2B5EF4-FFF2-40B4-BE49-F238E27FC236}">
                <a16:creationId xmlns:a16="http://schemas.microsoft.com/office/drawing/2014/main" id="{D73CB90A-AE1F-4789-921E-B4ED4FBC9EB3}"/>
              </a:ext>
            </a:extLst>
          </p:cNvPr>
          <p:cNvSpPr txBox="1"/>
          <p:nvPr/>
        </p:nvSpPr>
        <p:spPr>
          <a:xfrm>
            <a:off x="599020" y="2444964"/>
            <a:ext cx="7630579" cy="1077218"/>
          </a:xfrm>
          <a:prstGeom prst="rect">
            <a:avLst/>
          </a:prstGeom>
          <a:noFill/>
        </p:spPr>
        <p:txBody>
          <a:bodyPr wrap="square" rtlCol="0">
            <a:spAutoFit/>
          </a:bodyPr>
          <a:lstStyle/>
          <a:p>
            <a:r>
              <a:rPr lang="en-US" sz="1600" dirty="0"/>
              <a:t>As mentioned, endogenous endophthalmitis can be bacterial or fungal.</a:t>
            </a:r>
            <a:r>
              <a:rPr lang="en-US" sz="1600" dirty="0">
                <a:solidFill>
                  <a:schemeClr val="bg1">
                    <a:lumMod val="75000"/>
                  </a:schemeClr>
                </a:solidFill>
              </a:rPr>
              <a:t> </a:t>
            </a:r>
            <a:r>
              <a:rPr lang="en-US" sz="1600" b="1" dirty="0">
                <a:solidFill>
                  <a:srgbClr val="0000FF"/>
                </a:solidFill>
              </a:rPr>
              <a:t>Bacterial endophthalmitis </a:t>
            </a:r>
            <a:r>
              <a:rPr lang="en-US" sz="1600" dirty="0">
                <a:solidFill>
                  <a:srgbClr val="0000FF"/>
                </a:solidFill>
              </a:rPr>
              <a:t>presents with the expected ocular signs of  pain , redness , and  decreased vision . </a:t>
            </a:r>
            <a:r>
              <a:rPr lang="en-US" sz="1600" dirty="0"/>
              <a:t>Additional ocular signs include  periorbital/lid edema , a dense AC reaction  (often with  hypopyon ), and  vitreous inflammation . </a:t>
            </a:r>
            <a:endParaRPr lang="en-US" sz="1600" dirty="0">
              <a:solidFill>
                <a:srgbClr val="0000FF"/>
              </a:solidFill>
            </a:endParaRPr>
          </a:p>
        </p:txBody>
      </p:sp>
    </p:spTree>
    <p:extLst>
      <p:ext uri="{BB962C8B-B14F-4D97-AF65-F5344CB8AC3E}">
        <p14:creationId xmlns:p14="http://schemas.microsoft.com/office/powerpoint/2010/main" val="1555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5EC74-9C60-4384-9673-FC1B52D627E3}"/>
              </a:ext>
            </a:extLst>
          </p:cNvPr>
          <p:cNvSpPr/>
          <p:nvPr/>
        </p:nvSpPr>
        <p:spPr>
          <a:xfrm>
            <a:off x="647700" y="5029200"/>
            <a:ext cx="7048500" cy="139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700" y="914400"/>
            <a:ext cx="7162800" cy="5509200"/>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chemeClr val="bg1">
                  <a:lumMod val="75000"/>
                </a:schemeClr>
              </a:solidFill>
            </a:endParaRPr>
          </a:p>
          <a:p>
            <a:r>
              <a:rPr lang="en-US" sz="1600" dirty="0">
                <a:solidFill>
                  <a:schemeClr val="bg1">
                    <a:lumMod val="75000"/>
                  </a:schemeClr>
                </a:solidFill>
              </a:rPr>
              <a:t>In many uveitis cases, the observed inflammation is the product of an ocular disease. However, in some the ocular inflammation is actually a manifestation of a </a:t>
            </a:r>
            <a:r>
              <a:rPr lang="en-US" sz="1600" b="1" dirty="0">
                <a:solidFill>
                  <a:schemeClr val="bg1">
                    <a:lumMod val="75000"/>
                  </a:schemeClr>
                </a:solidFill>
              </a:rPr>
              <a:t>systemic</a:t>
            </a:r>
            <a:r>
              <a:rPr lang="en-US" sz="1600" dirty="0">
                <a:solidFill>
                  <a:schemeClr val="bg1">
                    <a:lumMod val="75000"/>
                  </a:schemeClr>
                </a:solidFill>
              </a:rPr>
              <a:t> inflammatory condition. A key component of uveitis management is distinguishing between ocular-only and systemic cases, as the two require different responses on the part of the treating physician. Because of this, a significant component of uveitis education involves learning how to discern which cases are which.</a:t>
            </a:r>
          </a:p>
          <a:p>
            <a:endParaRPr lang="en-US" sz="1600" dirty="0">
              <a:solidFill>
                <a:schemeClr val="bg1">
                  <a:lumMod val="75000"/>
                </a:schemeClr>
              </a:solidFill>
            </a:endParaRPr>
          </a:p>
          <a:p>
            <a:r>
              <a:rPr lang="en-US" sz="1600" dirty="0">
                <a:solidFill>
                  <a:schemeClr val="bg1">
                    <a:lumMod val="75000"/>
                  </a:schemeClr>
                </a:solidFill>
              </a:rPr>
              <a:t>Identifying a uveitis is, in essence, a pattern-recognition task. The </a:t>
            </a:r>
            <a:r>
              <a:rPr lang="en-US" sz="1600" dirty="0" err="1">
                <a:solidFill>
                  <a:schemeClr val="bg1">
                    <a:lumMod val="75000"/>
                  </a:schemeClr>
                </a:solidFill>
              </a:rPr>
              <a:t>uveitides</a:t>
            </a:r>
            <a:r>
              <a:rPr lang="en-US" sz="1600" dirty="0">
                <a:solidFill>
                  <a:schemeClr val="bg1">
                    <a:lumMod val="75000"/>
                  </a:schemeClr>
                </a:solidFill>
              </a:rPr>
              <a:t> do not present in random fashion; rather,</a:t>
            </a:r>
            <a:r>
              <a:rPr lang="en-US" sz="1600" dirty="0">
                <a:solidFill>
                  <a:srgbClr val="0000FF"/>
                </a:solidFill>
              </a:rPr>
              <a:t> </a:t>
            </a:r>
            <a:r>
              <a:rPr lang="en-US" sz="1600" u="sng" dirty="0">
                <a:solidFill>
                  <a:srgbClr val="0000FF"/>
                </a:solidFill>
              </a:rPr>
              <a:t>they ‘select’ their victims based on </a:t>
            </a:r>
            <a:r>
              <a:rPr lang="en-US" sz="1600" u="sng" dirty="0" err="1">
                <a:solidFill>
                  <a:srgbClr val="0000FF"/>
                </a:solidFill>
              </a:rPr>
              <a:t>pt</a:t>
            </a:r>
            <a:r>
              <a:rPr lang="en-US" sz="1600" u="sng" dirty="0">
                <a:solidFill>
                  <a:srgbClr val="0000FF"/>
                </a:solidFill>
              </a:rPr>
              <a:t> demographics</a:t>
            </a:r>
            <a:r>
              <a:rPr lang="en-US" sz="1600" dirty="0">
                <a:solidFill>
                  <a:srgbClr val="0000FF"/>
                </a:solidFill>
              </a:rPr>
              <a:t>. </a:t>
            </a:r>
            <a:r>
              <a:rPr lang="en-US" sz="1600" dirty="0">
                <a:solidFill>
                  <a:schemeClr val="bg1">
                    <a:lumMod val="75000"/>
                  </a:schemeClr>
                </a:solidFill>
              </a:rPr>
              <a:t>Likewise, the </a:t>
            </a:r>
            <a:r>
              <a:rPr lang="en-US" sz="1600" dirty="0" err="1">
                <a:solidFill>
                  <a:schemeClr val="bg1">
                    <a:lumMod val="75000"/>
                  </a:schemeClr>
                </a:solidFill>
              </a:rPr>
              <a:t>nonocular</a:t>
            </a:r>
            <a:r>
              <a:rPr lang="en-US" sz="1600" dirty="0">
                <a:solidFill>
                  <a:schemeClr val="bg1">
                    <a:lumMod val="75000"/>
                  </a:schemeClr>
                </a:solidFill>
              </a:rPr>
              <a:t> manifestations of those 2ndry to a systemic condition tend to follow specific patterns as well. Each tends to affect the eye in a characteristic manner. </a:t>
            </a:r>
          </a:p>
        </p:txBody>
      </p:sp>
      <p:sp>
        <p:nvSpPr>
          <p:cNvPr id="2" name="Slide Number Placeholder 1"/>
          <p:cNvSpPr>
            <a:spLocks noGrp="1"/>
          </p:cNvSpPr>
          <p:nvPr>
            <p:ph type="sldNum" sz="quarter" idx="12"/>
          </p:nvPr>
        </p:nvSpPr>
        <p:spPr/>
        <p:txBody>
          <a:bodyPr/>
          <a:lstStyle/>
          <a:p>
            <a:fld id="{6978B3D9-A15A-4A94-95D0-7F010661B2C9}" type="slidenum">
              <a:rPr lang="en-US" smtClean="0"/>
              <a:t>18</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8DE11564-4D5E-4616-BB67-367C2E41207A}"/>
              </a:ext>
            </a:extLst>
          </p:cNvPr>
          <p:cNvSpPr txBox="1"/>
          <p:nvPr/>
        </p:nvSpPr>
        <p:spPr>
          <a:xfrm>
            <a:off x="2514600" y="5698093"/>
            <a:ext cx="5181600" cy="584775"/>
          </a:xfrm>
          <a:prstGeom prst="rect">
            <a:avLst/>
          </a:prstGeom>
          <a:solidFill>
            <a:schemeClr val="accent5">
              <a:lumMod val="75000"/>
            </a:schemeClr>
          </a:solidFill>
        </p:spPr>
        <p:txBody>
          <a:bodyPr wrap="square" rtlCol="0">
            <a:spAutoFit/>
          </a:bodyPr>
          <a:lstStyle/>
          <a:p>
            <a:r>
              <a:rPr lang="en-US" sz="1600" dirty="0"/>
              <a:t>With respect to uveitis, the most important aspects of a </a:t>
            </a:r>
            <a:r>
              <a:rPr lang="en-US" sz="1600" dirty="0" err="1"/>
              <a:t>pt’s</a:t>
            </a:r>
            <a:r>
              <a:rPr lang="en-US" sz="1600" dirty="0"/>
              <a:t> demographics are  </a:t>
            </a:r>
            <a:r>
              <a:rPr lang="en-US" sz="1600" b="1" dirty="0"/>
              <a:t>age</a:t>
            </a:r>
            <a:r>
              <a:rPr lang="en-US" sz="1600" dirty="0"/>
              <a:t>, </a:t>
            </a:r>
            <a:r>
              <a:rPr lang="en-US" sz="1600" b="1" dirty="0"/>
              <a:t>gender</a:t>
            </a:r>
            <a:r>
              <a:rPr lang="en-US" sz="1600" dirty="0"/>
              <a:t>, and </a:t>
            </a:r>
            <a:r>
              <a:rPr lang="en-US" sz="1600" b="1" dirty="0"/>
              <a:t>ethnicity</a:t>
            </a:r>
            <a:r>
              <a:rPr lang="en-US" sz="1600" dirty="0"/>
              <a:t>. </a:t>
            </a:r>
            <a:endParaRPr lang="en-US" sz="1600" dirty="0">
              <a:solidFill>
                <a:srgbClr val="0000FF"/>
              </a:solidFill>
            </a:endParaRPr>
          </a:p>
        </p:txBody>
      </p:sp>
      <p:sp>
        <p:nvSpPr>
          <p:cNvPr id="4" name="Rectangle 3">
            <a:extLst>
              <a:ext uri="{FF2B5EF4-FFF2-40B4-BE49-F238E27FC236}">
                <a16:creationId xmlns:a16="http://schemas.microsoft.com/office/drawing/2014/main" id="{49F395CA-C7C9-47EB-9D70-1F54B87DFB89}"/>
              </a:ext>
            </a:extLst>
          </p:cNvPr>
          <p:cNvSpPr/>
          <p:nvPr/>
        </p:nvSpPr>
        <p:spPr>
          <a:xfrm>
            <a:off x="4648200" y="6019800"/>
            <a:ext cx="2590800" cy="263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things</a:t>
            </a:r>
          </a:p>
        </p:txBody>
      </p:sp>
    </p:spTree>
    <p:extLst>
      <p:ext uri="{BB962C8B-B14F-4D97-AF65-F5344CB8AC3E}">
        <p14:creationId xmlns:p14="http://schemas.microsoft.com/office/powerpoint/2010/main" val="403401360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A007C0-8B77-425D-A542-0AAD94DD099F}"/>
              </a:ext>
            </a:extLst>
          </p:cNvPr>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a:extLst>
              <a:ext uri="{FF2B5EF4-FFF2-40B4-BE49-F238E27FC236}">
                <a16:creationId xmlns:a16="http://schemas.microsoft.com/office/drawing/2014/main" id="{F980E72E-CE7D-4A28-8B37-4C310F53E8D8}"/>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681" y="522846"/>
            <a:ext cx="6017944" cy="5321889"/>
          </a:xfrm>
          <a:prstGeom prst="rect">
            <a:avLst/>
          </a:prstGeom>
        </p:spPr>
      </p:pic>
      <p:sp>
        <p:nvSpPr>
          <p:cNvPr id="3" name="TextBox 2"/>
          <p:cNvSpPr txBox="1"/>
          <p:nvPr/>
        </p:nvSpPr>
        <p:spPr>
          <a:xfrm>
            <a:off x="3092505" y="6065949"/>
            <a:ext cx="2762295" cy="369332"/>
          </a:xfrm>
          <a:prstGeom prst="rect">
            <a:avLst/>
          </a:prstGeom>
          <a:noFill/>
        </p:spPr>
        <p:txBody>
          <a:bodyPr wrap="none" rtlCol="0">
            <a:spAutoFit/>
          </a:bodyPr>
          <a:lstStyle/>
          <a:p>
            <a:r>
              <a:rPr lang="en-US" dirty="0"/>
              <a:t>Bacterial endophthalmitis</a:t>
            </a:r>
          </a:p>
        </p:txBody>
      </p:sp>
    </p:spTree>
    <p:extLst>
      <p:ext uri="{BB962C8B-B14F-4D97-AF65-F5344CB8AC3E}">
        <p14:creationId xmlns:p14="http://schemas.microsoft.com/office/powerpoint/2010/main" val="5150142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p:cNvSpPr txBox="1"/>
          <p:nvPr/>
        </p:nvSpPr>
        <p:spPr>
          <a:xfrm>
            <a:off x="599020" y="2444964"/>
            <a:ext cx="7630579" cy="1815882"/>
          </a:xfrm>
          <a:prstGeom prst="rect">
            <a:avLst/>
          </a:prstGeom>
          <a:noFill/>
        </p:spPr>
        <p:txBody>
          <a:bodyPr wrap="square" rtlCol="0">
            <a:spAutoFit/>
          </a:bodyPr>
          <a:lstStyle/>
          <a:p>
            <a:r>
              <a:rPr lang="en-US" sz="1600" dirty="0">
                <a:solidFill>
                  <a:schemeClr val="bg1">
                    <a:lumMod val="75000"/>
                  </a:schemeClr>
                </a:solidFill>
              </a:rPr>
              <a:t>As mentioned, endogenous endophthalmitis can be bacterial or fungal. </a:t>
            </a:r>
            <a:r>
              <a:rPr lang="en-US" sz="1600" b="1" dirty="0">
                <a:solidFill>
                  <a:schemeClr val="bg1">
                    <a:lumMod val="75000"/>
                  </a:schemeClr>
                </a:solidFill>
              </a:rPr>
              <a:t>Bacterial endophthalmitis </a:t>
            </a:r>
            <a:r>
              <a:rPr lang="en-US" sz="1600" dirty="0">
                <a:solidFill>
                  <a:schemeClr val="bg1">
                    <a:lumMod val="75000"/>
                  </a:schemeClr>
                </a:solidFill>
              </a:rPr>
              <a:t>presents with the expected ocular signs of  pain , redness , and  decreased vision . Additional ocular signs include  periorbital/lid edema , a dense AC reaction  (often with  hypopyon ), and  vitreous inflammation . </a:t>
            </a:r>
            <a:r>
              <a:rPr lang="en-US" sz="1600" dirty="0">
                <a:solidFill>
                  <a:srgbClr val="0000FF"/>
                </a:solidFill>
              </a:rPr>
              <a:t>Retinal microabscesses  may be present, including  white-centered  hemorrhages        (aka </a:t>
            </a:r>
            <a:r>
              <a:rPr lang="en-US" sz="1600" i="1" dirty="0">
                <a:solidFill>
                  <a:srgbClr val="0000FF"/>
                </a:solidFill>
              </a:rPr>
              <a:t>Roth spots </a:t>
            </a:r>
            <a:r>
              <a:rPr lang="en-US" sz="1600" dirty="0">
                <a:solidFill>
                  <a:srgbClr val="0000FF"/>
                </a:solidFill>
              </a:rPr>
              <a:t>). Systemic findings of infection—fever ,  elevated WBCs , malaise, </a:t>
            </a:r>
            <a:r>
              <a:rPr lang="en-US" sz="1600" dirty="0" err="1">
                <a:solidFill>
                  <a:srgbClr val="0000FF"/>
                </a:solidFill>
              </a:rPr>
              <a:t>etc</a:t>
            </a:r>
            <a:r>
              <a:rPr lang="en-US" sz="1600" dirty="0">
                <a:solidFill>
                  <a:srgbClr val="0000FF"/>
                </a:solidFill>
              </a:rPr>
              <a:t>—will likely be present as well. </a:t>
            </a:r>
          </a:p>
        </p:txBody>
      </p:sp>
      <p:sp>
        <p:nvSpPr>
          <p:cNvPr id="2" name="Rectangle 1">
            <a:extLst>
              <a:ext uri="{FF2B5EF4-FFF2-40B4-BE49-F238E27FC236}">
                <a16:creationId xmlns:a16="http://schemas.microsoft.com/office/drawing/2014/main" id="{9FFEEFAE-1278-490F-9BA4-235C070E8888}"/>
              </a:ext>
            </a:extLst>
          </p:cNvPr>
          <p:cNvSpPr/>
          <p:nvPr/>
        </p:nvSpPr>
        <p:spPr>
          <a:xfrm>
            <a:off x="599020" y="3505200"/>
            <a:ext cx="1610780" cy="200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D1CD9E-5813-4AC4-8326-80E140D90DA7}"/>
              </a:ext>
            </a:extLst>
          </p:cNvPr>
          <p:cNvSpPr/>
          <p:nvPr/>
        </p:nvSpPr>
        <p:spPr>
          <a:xfrm>
            <a:off x="4637620" y="3527229"/>
            <a:ext cx="1431613" cy="200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two-words</a:t>
            </a:r>
          </a:p>
        </p:txBody>
      </p:sp>
      <p:sp>
        <p:nvSpPr>
          <p:cNvPr id="11" name="Rectangle 10">
            <a:extLst>
              <a:ext uri="{FF2B5EF4-FFF2-40B4-BE49-F238E27FC236}">
                <a16:creationId xmlns:a16="http://schemas.microsoft.com/office/drawing/2014/main" id="{058CD79B-F4A9-43DD-963D-CBACB8D2960E}"/>
              </a:ext>
            </a:extLst>
          </p:cNvPr>
          <p:cNvSpPr/>
          <p:nvPr/>
        </p:nvSpPr>
        <p:spPr>
          <a:xfrm>
            <a:off x="1112593" y="3705954"/>
            <a:ext cx="1097208" cy="269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6" name="Rectangle 5">
            <a:extLst>
              <a:ext uri="{FF2B5EF4-FFF2-40B4-BE49-F238E27FC236}">
                <a16:creationId xmlns:a16="http://schemas.microsoft.com/office/drawing/2014/main" id="{EBB780CE-2483-47C3-9770-9061AFCE9AA6}"/>
              </a:ext>
            </a:extLst>
          </p:cNvPr>
          <p:cNvSpPr/>
          <p:nvPr/>
        </p:nvSpPr>
        <p:spPr>
          <a:xfrm>
            <a:off x="5105400" y="3727983"/>
            <a:ext cx="533400" cy="200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9AC8AE-7A11-45FC-9F9C-65181C92FB0D}"/>
              </a:ext>
            </a:extLst>
          </p:cNvPr>
          <p:cNvSpPr/>
          <p:nvPr/>
        </p:nvSpPr>
        <p:spPr>
          <a:xfrm>
            <a:off x="5821206" y="3730536"/>
            <a:ext cx="1431613" cy="200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two-words</a:t>
            </a:r>
          </a:p>
        </p:txBody>
      </p:sp>
    </p:spTree>
    <p:extLst>
      <p:ext uri="{BB962C8B-B14F-4D97-AF65-F5344CB8AC3E}">
        <p14:creationId xmlns:p14="http://schemas.microsoft.com/office/powerpoint/2010/main" val="33150228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p:cNvSpPr txBox="1"/>
          <p:nvPr/>
        </p:nvSpPr>
        <p:spPr>
          <a:xfrm>
            <a:off x="599020" y="2444964"/>
            <a:ext cx="7630579" cy="1815882"/>
          </a:xfrm>
          <a:prstGeom prst="rect">
            <a:avLst/>
          </a:prstGeom>
          <a:noFill/>
        </p:spPr>
        <p:txBody>
          <a:bodyPr wrap="square" rtlCol="0">
            <a:spAutoFit/>
          </a:bodyPr>
          <a:lstStyle/>
          <a:p>
            <a:r>
              <a:rPr lang="en-US" sz="1600" dirty="0">
                <a:solidFill>
                  <a:schemeClr val="bg1">
                    <a:lumMod val="75000"/>
                  </a:schemeClr>
                </a:solidFill>
              </a:rPr>
              <a:t>As mentioned, endogenous endophthalmitis can be bacterial or fungal. </a:t>
            </a:r>
            <a:r>
              <a:rPr lang="en-US" sz="1600" b="1" dirty="0">
                <a:solidFill>
                  <a:schemeClr val="bg1">
                    <a:lumMod val="75000"/>
                  </a:schemeClr>
                </a:solidFill>
              </a:rPr>
              <a:t>Bacterial endophthalmitis </a:t>
            </a:r>
            <a:r>
              <a:rPr lang="en-US" sz="1600" dirty="0">
                <a:solidFill>
                  <a:schemeClr val="bg1">
                    <a:lumMod val="75000"/>
                  </a:schemeClr>
                </a:solidFill>
              </a:rPr>
              <a:t>presents with the expected ocular signs of  pain , redness , and  decreased vision . Additional ocular signs include  periorbital/lid edema , a dense AC reaction  (often with  hypopyon ), and  vitreous inflammation . </a:t>
            </a:r>
            <a:r>
              <a:rPr lang="en-US" sz="1600" dirty="0">
                <a:solidFill>
                  <a:srgbClr val="0000FF"/>
                </a:solidFill>
              </a:rPr>
              <a:t>Retinal microabscesses  may be present, including  white-centered  hemorrhages        (aka </a:t>
            </a:r>
            <a:r>
              <a:rPr lang="en-US" sz="1600" i="1" dirty="0">
                <a:solidFill>
                  <a:srgbClr val="0000FF"/>
                </a:solidFill>
              </a:rPr>
              <a:t>Roth spots </a:t>
            </a:r>
            <a:r>
              <a:rPr lang="en-US" sz="1600" dirty="0">
                <a:solidFill>
                  <a:srgbClr val="0000FF"/>
                </a:solidFill>
              </a:rPr>
              <a:t>). Systemic findings of infection—fever ,  elevated WBCs , malaise, </a:t>
            </a:r>
            <a:r>
              <a:rPr lang="en-US" sz="1600" dirty="0" err="1">
                <a:solidFill>
                  <a:srgbClr val="0000FF"/>
                </a:solidFill>
              </a:rPr>
              <a:t>etc</a:t>
            </a:r>
            <a:r>
              <a:rPr lang="en-US" sz="1600" dirty="0">
                <a:solidFill>
                  <a:srgbClr val="0000FF"/>
                </a:solidFill>
              </a:rPr>
              <a:t>—will likely be present as well. </a:t>
            </a:r>
          </a:p>
        </p:txBody>
      </p:sp>
    </p:spTree>
    <p:extLst>
      <p:ext uri="{BB962C8B-B14F-4D97-AF65-F5344CB8AC3E}">
        <p14:creationId xmlns:p14="http://schemas.microsoft.com/office/powerpoint/2010/main" val="422161242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p:cNvSpPr txBox="1"/>
          <p:nvPr/>
        </p:nvSpPr>
        <p:spPr>
          <a:xfrm>
            <a:off x="599020" y="2444964"/>
            <a:ext cx="7630579" cy="2308324"/>
          </a:xfrm>
          <a:prstGeom prst="rect">
            <a:avLst/>
          </a:prstGeom>
          <a:noFill/>
        </p:spPr>
        <p:txBody>
          <a:bodyPr wrap="square" rtlCol="0">
            <a:spAutoFit/>
          </a:bodyPr>
          <a:lstStyle/>
          <a:p>
            <a:r>
              <a:rPr lang="en-US" sz="1600" dirty="0">
                <a:solidFill>
                  <a:schemeClr val="bg1">
                    <a:lumMod val="75000"/>
                  </a:schemeClr>
                </a:solidFill>
              </a:rPr>
              <a:t>As mentioned, endogenous endophthalmitis can be bacterial or fungal. </a:t>
            </a:r>
            <a:r>
              <a:rPr lang="en-US" sz="1600" b="1" dirty="0">
                <a:solidFill>
                  <a:schemeClr val="bg1">
                    <a:lumMod val="75000"/>
                  </a:schemeClr>
                </a:solidFill>
              </a:rPr>
              <a:t>Bacterial endophthalmitis </a:t>
            </a:r>
            <a:r>
              <a:rPr lang="en-US" sz="1600" dirty="0">
                <a:solidFill>
                  <a:schemeClr val="bg1">
                    <a:lumMod val="75000"/>
                  </a:schemeClr>
                </a:solidFill>
              </a:rPr>
              <a:t>presents with the expected ocular signs of  pain , redness , and  decreased vision . Additional ocular signs include  periorbital/lid edema , a dense AC reaction  (often with  hypopyon ), and  vitreous inflammation . </a:t>
            </a:r>
            <a:r>
              <a:rPr lang="en-US" sz="1600" dirty="0">
                <a:solidFill>
                  <a:srgbClr val="0000FF"/>
                </a:solidFill>
              </a:rPr>
              <a:t>Retinal microabscesses  may be present, including  white-centered  hemorrhages        (aka </a:t>
            </a:r>
            <a:r>
              <a:rPr lang="en-US" sz="1600" i="1" dirty="0">
                <a:solidFill>
                  <a:srgbClr val="0000FF"/>
                </a:solidFill>
              </a:rPr>
              <a:t>Roth spots </a:t>
            </a:r>
            <a:r>
              <a:rPr lang="en-US" sz="1600" dirty="0">
                <a:solidFill>
                  <a:srgbClr val="0000FF"/>
                </a:solidFill>
              </a:rPr>
              <a:t>). Systemic findings of infection—fever ,  elevated WBCs , malaise, </a:t>
            </a:r>
            <a:r>
              <a:rPr lang="en-US" sz="1600" dirty="0" err="1">
                <a:solidFill>
                  <a:srgbClr val="0000FF"/>
                </a:solidFill>
              </a:rPr>
              <a:t>etc</a:t>
            </a:r>
            <a:r>
              <a:rPr lang="en-US" sz="1600" dirty="0">
                <a:solidFill>
                  <a:srgbClr val="0000FF"/>
                </a:solidFill>
              </a:rPr>
              <a:t>—will likely be present as well. </a:t>
            </a:r>
            <a:r>
              <a:rPr lang="en-US" sz="1600" dirty="0"/>
              <a:t>Both Gram(+) bugs (esp.  </a:t>
            </a:r>
            <a:r>
              <a:rPr lang="en-US" sz="1600" i="1" dirty="0"/>
              <a:t>Staph, Strep, </a:t>
            </a:r>
            <a:r>
              <a:rPr lang="en-US" sz="1600" dirty="0"/>
              <a:t>and  </a:t>
            </a:r>
            <a:r>
              <a:rPr lang="en-US" sz="1600" i="1" dirty="0"/>
              <a:t>Bacillus </a:t>
            </a:r>
            <a:r>
              <a:rPr lang="en-US" sz="1600" dirty="0"/>
              <a:t>) and Gram(-) bugs (esp.  </a:t>
            </a:r>
            <a:r>
              <a:rPr lang="en-US" sz="1600" i="1" dirty="0"/>
              <a:t>Neisseria, H flu, E coli  </a:t>
            </a:r>
            <a:r>
              <a:rPr lang="en-US" sz="1600" dirty="0"/>
              <a:t>and</a:t>
            </a:r>
            <a:r>
              <a:rPr lang="en-US" sz="1600" i="1" dirty="0"/>
              <a:t>  Klebsiella </a:t>
            </a:r>
            <a:r>
              <a:rPr lang="en-US" sz="1600" dirty="0"/>
              <a:t>) may be responsible. </a:t>
            </a:r>
            <a:endParaRPr lang="en-US" sz="1600" dirty="0">
              <a:solidFill>
                <a:srgbClr val="0000FF"/>
              </a:solidFill>
            </a:endParaRPr>
          </a:p>
        </p:txBody>
      </p:sp>
      <p:sp>
        <p:nvSpPr>
          <p:cNvPr id="2" name="Rectangle 1">
            <a:extLst>
              <a:ext uri="{FF2B5EF4-FFF2-40B4-BE49-F238E27FC236}">
                <a16:creationId xmlns:a16="http://schemas.microsoft.com/office/drawing/2014/main" id="{6F5F7F01-4F90-44C2-B09C-C4F793891D73}"/>
              </a:ext>
            </a:extLst>
          </p:cNvPr>
          <p:cNvSpPr/>
          <p:nvPr/>
        </p:nvSpPr>
        <p:spPr>
          <a:xfrm>
            <a:off x="6858000" y="3962400"/>
            <a:ext cx="137159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bugs</a:t>
            </a:r>
          </a:p>
        </p:txBody>
      </p:sp>
      <p:sp>
        <p:nvSpPr>
          <p:cNvPr id="10" name="Rectangle 9">
            <a:extLst>
              <a:ext uri="{FF2B5EF4-FFF2-40B4-BE49-F238E27FC236}">
                <a16:creationId xmlns:a16="http://schemas.microsoft.com/office/drawing/2014/main" id="{77F1C624-33E6-44AC-97AE-D6DF6EC34CB6}"/>
              </a:ext>
            </a:extLst>
          </p:cNvPr>
          <p:cNvSpPr/>
          <p:nvPr/>
        </p:nvSpPr>
        <p:spPr>
          <a:xfrm>
            <a:off x="6705600" y="4220818"/>
            <a:ext cx="990600"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 fourth</a:t>
            </a:r>
          </a:p>
        </p:txBody>
      </p:sp>
      <p:sp>
        <p:nvSpPr>
          <p:cNvPr id="11" name="Rectangle 10">
            <a:extLst>
              <a:ext uri="{FF2B5EF4-FFF2-40B4-BE49-F238E27FC236}">
                <a16:creationId xmlns:a16="http://schemas.microsoft.com/office/drawing/2014/main" id="{D1E598BD-DC49-41F4-82D8-EAA3307819B8}"/>
              </a:ext>
            </a:extLst>
          </p:cNvPr>
          <p:cNvSpPr/>
          <p:nvPr/>
        </p:nvSpPr>
        <p:spPr>
          <a:xfrm>
            <a:off x="4267200" y="4232413"/>
            <a:ext cx="2057399"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bugs</a:t>
            </a:r>
          </a:p>
        </p:txBody>
      </p:sp>
      <p:sp>
        <p:nvSpPr>
          <p:cNvPr id="12" name="Rectangle 11">
            <a:extLst>
              <a:ext uri="{FF2B5EF4-FFF2-40B4-BE49-F238E27FC236}">
                <a16:creationId xmlns:a16="http://schemas.microsoft.com/office/drawing/2014/main" id="{4664DDE5-AEC4-4817-8C18-AC4DF3A6DE13}"/>
              </a:ext>
            </a:extLst>
          </p:cNvPr>
          <p:cNvSpPr/>
          <p:nvPr/>
        </p:nvSpPr>
        <p:spPr>
          <a:xfrm>
            <a:off x="1066800" y="4232413"/>
            <a:ext cx="816430" cy="221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 third</a:t>
            </a:r>
          </a:p>
        </p:txBody>
      </p:sp>
    </p:spTree>
    <p:extLst>
      <p:ext uri="{BB962C8B-B14F-4D97-AF65-F5344CB8AC3E}">
        <p14:creationId xmlns:p14="http://schemas.microsoft.com/office/powerpoint/2010/main" val="23542720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p:cNvSpPr txBox="1"/>
          <p:nvPr/>
        </p:nvSpPr>
        <p:spPr>
          <a:xfrm>
            <a:off x="599020" y="2444964"/>
            <a:ext cx="7630579" cy="2308324"/>
          </a:xfrm>
          <a:prstGeom prst="rect">
            <a:avLst/>
          </a:prstGeom>
          <a:noFill/>
        </p:spPr>
        <p:txBody>
          <a:bodyPr wrap="square" rtlCol="0">
            <a:spAutoFit/>
          </a:bodyPr>
          <a:lstStyle/>
          <a:p>
            <a:r>
              <a:rPr lang="en-US" sz="1600" dirty="0">
                <a:solidFill>
                  <a:schemeClr val="bg1">
                    <a:lumMod val="75000"/>
                  </a:schemeClr>
                </a:solidFill>
              </a:rPr>
              <a:t>As mentioned, endogenous endophthalmitis can be bacterial or fungal. </a:t>
            </a:r>
            <a:r>
              <a:rPr lang="en-US" sz="1600" b="1" dirty="0">
                <a:solidFill>
                  <a:schemeClr val="bg1">
                    <a:lumMod val="75000"/>
                  </a:schemeClr>
                </a:solidFill>
              </a:rPr>
              <a:t>Bacterial endophthalmitis </a:t>
            </a:r>
            <a:r>
              <a:rPr lang="en-US" sz="1600" dirty="0">
                <a:solidFill>
                  <a:schemeClr val="bg1">
                    <a:lumMod val="75000"/>
                  </a:schemeClr>
                </a:solidFill>
              </a:rPr>
              <a:t>presents with the expected ocular signs of  pain , redness , and  decreased vision . Additional ocular signs include  periorbital/lid edema , a dense AC reaction  (often with  hypopyon ), and  vitreous inflammation . </a:t>
            </a:r>
            <a:r>
              <a:rPr lang="en-US" sz="1600" dirty="0">
                <a:solidFill>
                  <a:srgbClr val="0000FF"/>
                </a:solidFill>
              </a:rPr>
              <a:t>Retinal microabscesses  may be present, including  white-centered  hemorrhages        (aka </a:t>
            </a:r>
            <a:r>
              <a:rPr lang="en-US" sz="1600" i="1" dirty="0">
                <a:solidFill>
                  <a:srgbClr val="0000FF"/>
                </a:solidFill>
              </a:rPr>
              <a:t>Roth spots </a:t>
            </a:r>
            <a:r>
              <a:rPr lang="en-US" sz="1600" dirty="0">
                <a:solidFill>
                  <a:srgbClr val="0000FF"/>
                </a:solidFill>
              </a:rPr>
              <a:t>). Systemic findings of infection—fever ,  elevated WBCs , malaise, </a:t>
            </a:r>
            <a:r>
              <a:rPr lang="en-US" sz="1600" dirty="0" err="1">
                <a:solidFill>
                  <a:srgbClr val="0000FF"/>
                </a:solidFill>
              </a:rPr>
              <a:t>etc</a:t>
            </a:r>
            <a:r>
              <a:rPr lang="en-US" sz="1600" dirty="0">
                <a:solidFill>
                  <a:srgbClr val="0000FF"/>
                </a:solidFill>
              </a:rPr>
              <a:t>—will likely be present as well. </a:t>
            </a:r>
            <a:r>
              <a:rPr lang="en-US" sz="1600" dirty="0"/>
              <a:t>Both Gram(+) bugs (esp.  </a:t>
            </a:r>
            <a:r>
              <a:rPr lang="en-US" sz="1600" i="1" dirty="0"/>
              <a:t>Staph, Strep, </a:t>
            </a:r>
            <a:r>
              <a:rPr lang="en-US" sz="1600" dirty="0"/>
              <a:t>and  </a:t>
            </a:r>
            <a:r>
              <a:rPr lang="en-US" sz="1600" i="1" dirty="0"/>
              <a:t>Bacillus </a:t>
            </a:r>
            <a:r>
              <a:rPr lang="en-US" sz="1600" dirty="0"/>
              <a:t>) and Gram(-) bugs (esp.  </a:t>
            </a:r>
            <a:r>
              <a:rPr lang="en-US" sz="1600" i="1" dirty="0"/>
              <a:t>Neisseria, H flu, E coli  </a:t>
            </a:r>
            <a:r>
              <a:rPr lang="en-US" sz="1600" dirty="0"/>
              <a:t>and</a:t>
            </a:r>
            <a:r>
              <a:rPr lang="en-US" sz="1600" i="1" dirty="0"/>
              <a:t>  Klebsiella </a:t>
            </a:r>
            <a:r>
              <a:rPr lang="en-US" sz="1600" dirty="0"/>
              <a:t>) may be responsible. </a:t>
            </a:r>
            <a:endParaRPr lang="en-US" sz="1600" dirty="0">
              <a:solidFill>
                <a:srgbClr val="0000FF"/>
              </a:solidFill>
            </a:endParaRPr>
          </a:p>
        </p:txBody>
      </p:sp>
    </p:spTree>
    <p:extLst>
      <p:ext uri="{BB962C8B-B14F-4D97-AF65-F5344CB8AC3E}">
        <p14:creationId xmlns:p14="http://schemas.microsoft.com/office/powerpoint/2010/main" val="414412522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p:cNvSpPr txBox="1"/>
          <p:nvPr/>
        </p:nvSpPr>
        <p:spPr>
          <a:xfrm>
            <a:off x="599020" y="2444964"/>
            <a:ext cx="7630579" cy="2554545"/>
          </a:xfrm>
          <a:prstGeom prst="rect">
            <a:avLst/>
          </a:prstGeom>
          <a:noFill/>
        </p:spPr>
        <p:txBody>
          <a:bodyPr wrap="square" rtlCol="0">
            <a:spAutoFit/>
          </a:bodyPr>
          <a:lstStyle/>
          <a:p>
            <a:r>
              <a:rPr lang="en-US" sz="1600" dirty="0">
                <a:solidFill>
                  <a:schemeClr val="bg1">
                    <a:lumMod val="75000"/>
                  </a:schemeClr>
                </a:solidFill>
              </a:rPr>
              <a:t>As mentioned, endogenous endophthalmitis can be bacterial or fungal. </a:t>
            </a:r>
            <a:r>
              <a:rPr lang="en-US" sz="1600" b="1" dirty="0">
                <a:solidFill>
                  <a:schemeClr val="bg1">
                    <a:lumMod val="75000"/>
                  </a:schemeClr>
                </a:solidFill>
              </a:rPr>
              <a:t>Bacterial endophthalmitis </a:t>
            </a:r>
            <a:r>
              <a:rPr lang="en-US" sz="1600" dirty="0">
                <a:solidFill>
                  <a:schemeClr val="bg1">
                    <a:lumMod val="75000"/>
                  </a:schemeClr>
                </a:solidFill>
              </a:rPr>
              <a:t>presents with the expected ocular signs of  pain , redness , and  decreased vision . Additional ocular signs include  periorbital/lid edema , a dense AC reaction  (often with  hypopyon ), and  vitreous inflammation . </a:t>
            </a:r>
            <a:r>
              <a:rPr lang="en-US" sz="1600" dirty="0">
                <a:solidFill>
                  <a:srgbClr val="0000FF"/>
                </a:solidFill>
              </a:rPr>
              <a:t>Retinal microabscesses  may be present, including  white-centered  hemorrhages        (aka </a:t>
            </a:r>
            <a:r>
              <a:rPr lang="en-US" sz="1600" i="1" dirty="0">
                <a:solidFill>
                  <a:srgbClr val="0000FF"/>
                </a:solidFill>
              </a:rPr>
              <a:t>Roth spots </a:t>
            </a:r>
            <a:r>
              <a:rPr lang="en-US" sz="1600" dirty="0">
                <a:solidFill>
                  <a:srgbClr val="0000FF"/>
                </a:solidFill>
              </a:rPr>
              <a:t>). Systemic findings of infection—fever ,  elevated WBCs , malaise, </a:t>
            </a:r>
            <a:r>
              <a:rPr lang="en-US" sz="1600" dirty="0" err="1">
                <a:solidFill>
                  <a:srgbClr val="0000FF"/>
                </a:solidFill>
              </a:rPr>
              <a:t>etc</a:t>
            </a:r>
            <a:r>
              <a:rPr lang="en-US" sz="1600" dirty="0">
                <a:solidFill>
                  <a:srgbClr val="0000FF"/>
                </a:solidFill>
              </a:rPr>
              <a:t>—will likely be present as well. </a:t>
            </a:r>
            <a:r>
              <a:rPr lang="en-US" sz="1600" dirty="0"/>
              <a:t>Both Gram(+) bugs (esp.  </a:t>
            </a:r>
            <a:r>
              <a:rPr lang="en-US" sz="1600" i="1" dirty="0"/>
              <a:t>Staph, Strep, </a:t>
            </a:r>
            <a:r>
              <a:rPr lang="en-US" sz="1600" dirty="0"/>
              <a:t>and  </a:t>
            </a:r>
            <a:r>
              <a:rPr lang="en-US" sz="1600" i="1" dirty="0"/>
              <a:t>Bacillus </a:t>
            </a:r>
            <a:r>
              <a:rPr lang="en-US" sz="1600" dirty="0"/>
              <a:t>) and Gram(-) bugs (esp.  </a:t>
            </a:r>
            <a:r>
              <a:rPr lang="en-US" sz="1600" i="1" dirty="0"/>
              <a:t>Neisseria, H flu, E coli  </a:t>
            </a:r>
            <a:r>
              <a:rPr lang="en-US" sz="1600" dirty="0"/>
              <a:t>and</a:t>
            </a:r>
            <a:r>
              <a:rPr lang="en-US" sz="1600" i="1" dirty="0"/>
              <a:t>  Klebsiella </a:t>
            </a:r>
            <a:r>
              <a:rPr lang="en-US" sz="1600" dirty="0"/>
              <a:t>) may be responsible. </a:t>
            </a:r>
            <a:r>
              <a:rPr lang="en-US" sz="1600" dirty="0">
                <a:solidFill>
                  <a:srgbClr val="0000FF"/>
                </a:solidFill>
              </a:rPr>
              <a:t>Often, the </a:t>
            </a:r>
            <a:r>
              <a:rPr lang="en-US" sz="1600" dirty="0" err="1">
                <a:solidFill>
                  <a:srgbClr val="0000FF"/>
                </a:solidFill>
              </a:rPr>
              <a:t>pt’s</a:t>
            </a:r>
            <a:r>
              <a:rPr lang="en-US" sz="1600" dirty="0">
                <a:solidFill>
                  <a:srgbClr val="0000FF"/>
                </a:solidFill>
              </a:rPr>
              <a:t> clinical and/or social situation provide important clues regarding the pathogen responsible.</a:t>
            </a:r>
          </a:p>
        </p:txBody>
      </p:sp>
    </p:spTree>
    <p:extLst>
      <p:ext uri="{BB962C8B-B14F-4D97-AF65-F5344CB8AC3E}">
        <p14:creationId xmlns:p14="http://schemas.microsoft.com/office/powerpoint/2010/main" val="146684580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p:cNvSpPr txBox="1"/>
          <p:nvPr/>
        </p:nvSpPr>
        <p:spPr>
          <a:xfrm>
            <a:off x="599020" y="2444964"/>
            <a:ext cx="7630579" cy="2554545"/>
          </a:xfrm>
          <a:prstGeom prst="rect">
            <a:avLst/>
          </a:prstGeom>
          <a:noFill/>
        </p:spPr>
        <p:txBody>
          <a:bodyPr wrap="square" rtlCol="0">
            <a:spAutoFit/>
          </a:bodyPr>
          <a:lstStyle/>
          <a:p>
            <a:r>
              <a:rPr lang="en-US" sz="1600" dirty="0">
                <a:solidFill>
                  <a:schemeClr val="bg1">
                    <a:lumMod val="75000"/>
                  </a:schemeClr>
                </a:solidFill>
              </a:rPr>
              <a:t>As mentioned, endogenous endophthalmitis can be bacterial or fungal. </a:t>
            </a:r>
            <a:r>
              <a:rPr lang="en-US" sz="1600" b="1" dirty="0">
                <a:solidFill>
                  <a:schemeClr val="bg1">
                    <a:lumMod val="75000"/>
                  </a:schemeClr>
                </a:solidFill>
              </a:rPr>
              <a:t>Bacterial endophthalmitis </a:t>
            </a:r>
            <a:r>
              <a:rPr lang="en-US" sz="1600" dirty="0">
                <a:solidFill>
                  <a:schemeClr val="bg1">
                    <a:lumMod val="75000"/>
                  </a:schemeClr>
                </a:solidFill>
              </a:rPr>
              <a:t>presents with the expected ocular signs of  pain , redness , and  decreased vision . Additional ocular signs include  periorbital/lid edema , a dense AC reaction  (often with  hypopyon ), and  vitreous inflammation . Retinal microabscesses  may be present, including  white-centered  hemorrhages        (aka </a:t>
            </a:r>
            <a:r>
              <a:rPr lang="en-US" sz="1600" i="1" dirty="0">
                <a:solidFill>
                  <a:schemeClr val="bg1">
                    <a:lumMod val="75000"/>
                  </a:schemeClr>
                </a:solidFill>
              </a:rPr>
              <a:t>Roth spots </a:t>
            </a:r>
            <a:r>
              <a:rPr lang="en-US" sz="1600" dirty="0">
                <a:solidFill>
                  <a:schemeClr val="bg1">
                    <a:lumMod val="75000"/>
                  </a:schemeClr>
                </a:solidFill>
              </a:rPr>
              <a:t>). Systemic findings of infection—fever ,  elevated WBCs , malaise, </a:t>
            </a:r>
            <a:r>
              <a:rPr lang="en-US" sz="1600" dirty="0" err="1">
                <a:solidFill>
                  <a:schemeClr val="bg1">
                    <a:lumMod val="75000"/>
                  </a:schemeClr>
                </a:solidFill>
              </a:rPr>
              <a:t>etc</a:t>
            </a:r>
            <a:r>
              <a:rPr lang="en-US" sz="1600" dirty="0">
                <a:solidFill>
                  <a:schemeClr val="bg1">
                    <a:lumMod val="75000"/>
                  </a:schemeClr>
                </a:solidFill>
              </a:rPr>
              <a:t>—will likely be present as well. Both Gram(+) bugs (esp.  </a:t>
            </a:r>
            <a:r>
              <a:rPr lang="en-US" sz="1600" i="1" dirty="0">
                <a:solidFill>
                  <a:schemeClr val="bg1">
                    <a:lumMod val="75000"/>
                  </a:schemeClr>
                </a:solidFill>
              </a:rPr>
              <a:t>Staph, Strep, </a:t>
            </a:r>
            <a:r>
              <a:rPr lang="en-US" sz="1600" dirty="0">
                <a:solidFill>
                  <a:schemeClr val="bg1">
                    <a:lumMod val="75000"/>
                  </a:schemeClr>
                </a:solidFill>
              </a:rPr>
              <a:t>and  </a:t>
            </a:r>
            <a:r>
              <a:rPr lang="en-US" sz="1600" i="1" dirty="0">
                <a:solidFill>
                  <a:schemeClr val="bg1">
                    <a:lumMod val="75000"/>
                  </a:schemeClr>
                </a:solidFill>
              </a:rPr>
              <a:t>Bacillus </a:t>
            </a:r>
            <a:r>
              <a:rPr lang="en-US" sz="1600" dirty="0">
                <a:solidFill>
                  <a:schemeClr val="bg1">
                    <a:lumMod val="75000"/>
                  </a:schemeClr>
                </a:solidFill>
              </a:rPr>
              <a:t>) and Gram(-) bugs (esp.  </a:t>
            </a:r>
            <a:r>
              <a:rPr lang="en-US" sz="1600" i="1" dirty="0">
                <a:solidFill>
                  <a:schemeClr val="bg1">
                    <a:lumMod val="75000"/>
                  </a:schemeClr>
                </a:solidFill>
              </a:rPr>
              <a:t>Neisseria, H flu, E coli  </a:t>
            </a:r>
            <a:r>
              <a:rPr lang="en-US" sz="1600" dirty="0">
                <a:solidFill>
                  <a:schemeClr val="bg1">
                    <a:lumMod val="75000"/>
                  </a:schemeClr>
                </a:solidFill>
              </a:rPr>
              <a:t>and</a:t>
            </a:r>
            <a:r>
              <a:rPr lang="en-US" sz="1600" i="1" dirty="0">
                <a:solidFill>
                  <a:schemeClr val="bg1">
                    <a:lumMod val="75000"/>
                  </a:schemeClr>
                </a:solidFill>
              </a:rPr>
              <a:t>  Klebsiella </a:t>
            </a:r>
            <a:r>
              <a:rPr lang="en-US" sz="1600" dirty="0">
                <a:solidFill>
                  <a:schemeClr val="bg1">
                    <a:lumMod val="75000"/>
                  </a:schemeClr>
                </a:solidFill>
              </a:rPr>
              <a:t>) may be responsible. </a:t>
            </a:r>
            <a:r>
              <a:rPr lang="en-US" sz="1600" u="sng" dirty="0">
                <a:solidFill>
                  <a:srgbClr val="0000FF"/>
                </a:solidFill>
              </a:rPr>
              <a:t>Often, the </a:t>
            </a:r>
            <a:r>
              <a:rPr lang="en-US" sz="1600" u="sng" dirty="0" err="1">
                <a:solidFill>
                  <a:srgbClr val="0000FF"/>
                </a:solidFill>
              </a:rPr>
              <a:t>pt’s</a:t>
            </a:r>
            <a:r>
              <a:rPr lang="en-US" sz="1600" u="sng" dirty="0">
                <a:solidFill>
                  <a:srgbClr val="0000FF"/>
                </a:solidFill>
              </a:rPr>
              <a:t> clinical and/or social situation provide important clues regarding the pathogen responsible.</a:t>
            </a:r>
          </a:p>
        </p:txBody>
      </p:sp>
      <p:sp>
        <p:nvSpPr>
          <p:cNvPr id="10" name="TextBox 9">
            <a:extLst>
              <a:ext uri="{FF2B5EF4-FFF2-40B4-BE49-F238E27FC236}">
                <a16:creationId xmlns:a16="http://schemas.microsoft.com/office/drawing/2014/main" id="{A7DF087E-3162-4894-A703-5AB2AE128FFF}"/>
              </a:ext>
            </a:extLst>
          </p:cNvPr>
          <p:cNvSpPr txBox="1"/>
          <p:nvPr/>
        </p:nvSpPr>
        <p:spPr>
          <a:xfrm>
            <a:off x="2667000" y="5148597"/>
            <a:ext cx="3810000" cy="1384995"/>
          </a:xfrm>
          <a:prstGeom prst="rect">
            <a:avLst/>
          </a:prstGeom>
          <a:solidFill>
            <a:schemeClr val="accent1">
              <a:lumMod val="40000"/>
              <a:lumOff val="60000"/>
            </a:schemeClr>
          </a:solidFill>
        </p:spPr>
        <p:txBody>
          <a:bodyPr wrap="square" rtlCol="0">
            <a:spAutoFit/>
          </a:bodyPr>
          <a:lstStyle/>
          <a:p>
            <a:r>
              <a:rPr lang="en-US" sz="1400" dirty="0"/>
              <a:t>Some classic bacterial pathogen associations in endogenous endophthalmitis:</a:t>
            </a:r>
          </a:p>
          <a:p>
            <a:r>
              <a:rPr lang="en-US" sz="1400" i="1" dirty="0"/>
              <a:t>--Endocarditis: </a:t>
            </a:r>
            <a:r>
              <a:rPr lang="en-US" sz="1400" b="1" i="1" dirty="0"/>
              <a:t>?</a:t>
            </a:r>
            <a:r>
              <a:rPr lang="en-US" sz="1400" dirty="0"/>
              <a:t> </a:t>
            </a:r>
          </a:p>
          <a:p>
            <a:r>
              <a:rPr lang="en-US" sz="1400" i="1" dirty="0">
                <a:solidFill>
                  <a:schemeClr val="bg1">
                    <a:lumMod val="75000"/>
                  </a:schemeClr>
                </a:solidFill>
              </a:rPr>
              <a:t>--Skin infections</a:t>
            </a:r>
            <a:endParaRPr lang="en-US" sz="1400" dirty="0">
              <a:solidFill>
                <a:schemeClr val="bg1">
                  <a:lumMod val="75000"/>
                </a:schemeClr>
              </a:solidFill>
            </a:endParaRPr>
          </a:p>
          <a:p>
            <a:r>
              <a:rPr lang="en-US" sz="1400" i="1" dirty="0">
                <a:solidFill>
                  <a:schemeClr val="bg1">
                    <a:lumMod val="75000"/>
                  </a:schemeClr>
                </a:solidFill>
              </a:rPr>
              <a:t>--IVDU</a:t>
            </a:r>
            <a:endParaRPr lang="en-US" sz="1400" dirty="0">
              <a:solidFill>
                <a:schemeClr val="bg1">
                  <a:lumMod val="75000"/>
                </a:schemeClr>
              </a:solidFill>
            </a:endParaRPr>
          </a:p>
          <a:p>
            <a:r>
              <a:rPr lang="en-US" sz="1400" i="1" dirty="0">
                <a:solidFill>
                  <a:schemeClr val="bg1">
                    <a:lumMod val="75000"/>
                  </a:schemeClr>
                </a:solidFill>
              </a:rPr>
              <a:t>--Liver abscess</a:t>
            </a:r>
            <a:endParaRPr lang="en-US" sz="1400" dirty="0">
              <a:solidFill>
                <a:schemeClr val="bg1">
                  <a:lumMod val="75000"/>
                </a:schemeClr>
              </a:solidFill>
            </a:endParaRPr>
          </a:p>
        </p:txBody>
      </p:sp>
    </p:spTree>
    <p:extLst>
      <p:ext uri="{BB962C8B-B14F-4D97-AF65-F5344CB8AC3E}">
        <p14:creationId xmlns:p14="http://schemas.microsoft.com/office/powerpoint/2010/main" val="115719906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p:cNvSpPr txBox="1"/>
          <p:nvPr/>
        </p:nvSpPr>
        <p:spPr>
          <a:xfrm>
            <a:off x="599020" y="2444964"/>
            <a:ext cx="7630579" cy="2554545"/>
          </a:xfrm>
          <a:prstGeom prst="rect">
            <a:avLst/>
          </a:prstGeom>
          <a:noFill/>
        </p:spPr>
        <p:txBody>
          <a:bodyPr wrap="square" rtlCol="0">
            <a:spAutoFit/>
          </a:bodyPr>
          <a:lstStyle/>
          <a:p>
            <a:r>
              <a:rPr lang="en-US" sz="1600" dirty="0">
                <a:solidFill>
                  <a:schemeClr val="bg1">
                    <a:lumMod val="75000"/>
                  </a:schemeClr>
                </a:solidFill>
              </a:rPr>
              <a:t>As mentioned, endogenous endophthalmitis can be bacterial or fungal. </a:t>
            </a:r>
            <a:r>
              <a:rPr lang="en-US" sz="1600" b="1" dirty="0">
                <a:solidFill>
                  <a:schemeClr val="bg1">
                    <a:lumMod val="75000"/>
                  </a:schemeClr>
                </a:solidFill>
              </a:rPr>
              <a:t>Bacterial endophthalmitis </a:t>
            </a:r>
            <a:r>
              <a:rPr lang="en-US" sz="1600" dirty="0">
                <a:solidFill>
                  <a:schemeClr val="bg1">
                    <a:lumMod val="75000"/>
                  </a:schemeClr>
                </a:solidFill>
              </a:rPr>
              <a:t>presents with the expected ocular signs of  pain , redness , and  decreased vision . Additional ocular signs include  periorbital/lid edema , a dense AC reaction  (often with  hypopyon ), and  vitreous inflammation . Retinal microabscesses  may be present, including  white-centered  hemorrhages        (aka </a:t>
            </a:r>
            <a:r>
              <a:rPr lang="en-US" sz="1600" i="1" dirty="0">
                <a:solidFill>
                  <a:schemeClr val="bg1">
                    <a:lumMod val="75000"/>
                  </a:schemeClr>
                </a:solidFill>
              </a:rPr>
              <a:t>Roth spots </a:t>
            </a:r>
            <a:r>
              <a:rPr lang="en-US" sz="1600" dirty="0">
                <a:solidFill>
                  <a:schemeClr val="bg1">
                    <a:lumMod val="75000"/>
                  </a:schemeClr>
                </a:solidFill>
              </a:rPr>
              <a:t>). Systemic findings of infection—fever ,  elevated WBCs , malaise, </a:t>
            </a:r>
            <a:r>
              <a:rPr lang="en-US" sz="1600" dirty="0" err="1">
                <a:solidFill>
                  <a:schemeClr val="bg1">
                    <a:lumMod val="75000"/>
                  </a:schemeClr>
                </a:solidFill>
              </a:rPr>
              <a:t>etc</a:t>
            </a:r>
            <a:r>
              <a:rPr lang="en-US" sz="1600" dirty="0">
                <a:solidFill>
                  <a:schemeClr val="bg1">
                    <a:lumMod val="75000"/>
                  </a:schemeClr>
                </a:solidFill>
              </a:rPr>
              <a:t>—will likely be present as well. Both Gram(+) bugs (esp.  </a:t>
            </a:r>
            <a:r>
              <a:rPr lang="en-US" sz="1600" i="1" dirty="0">
                <a:solidFill>
                  <a:schemeClr val="bg1">
                    <a:lumMod val="75000"/>
                  </a:schemeClr>
                </a:solidFill>
              </a:rPr>
              <a:t>Staph, Strep, </a:t>
            </a:r>
            <a:r>
              <a:rPr lang="en-US" sz="1600" dirty="0">
                <a:solidFill>
                  <a:schemeClr val="bg1">
                    <a:lumMod val="75000"/>
                  </a:schemeClr>
                </a:solidFill>
              </a:rPr>
              <a:t>and  </a:t>
            </a:r>
            <a:r>
              <a:rPr lang="en-US" sz="1600" i="1" dirty="0">
                <a:solidFill>
                  <a:schemeClr val="bg1">
                    <a:lumMod val="75000"/>
                  </a:schemeClr>
                </a:solidFill>
              </a:rPr>
              <a:t>Bacillus </a:t>
            </a:r>
            <a:r>
              <a:rPr lang="en-US" sz="1600" dirty="0">
                <a:solidFill>
                  <a:schemeClr val="bg1">
                    <a:lumMod val="75000"/>
                  </a:schemeClr>
                </a:solidFill>
              </a:rPr>
              <a:t>) and Gram(-) bugs (esp.  </a:t>
            </a:r>
            <a:r>
              <a:rPr lang="en-US" sz="1600" i="1" dirty="0">
                <a:solidFill>
                  <a:schemeClr val="bg1">
                    <a:lumMod val="75000"/>
                  </a:schemeClr>
                </a:solidFill>
              </a:rPr>
              <a:t>Neisseria, H flu, E coli  </a:t>
            </a:r>
            <a:r>
              <a:rPr lang="en-US" sz="1600" dirty="0">
                <a:solidFill>
                  <a:schemeClr val="bg1">
                    <a:lumMod val="75000"/>
                  </a:schemeClr>
                </a:solidFill>
              </a:rPr>
              <a:t>and</a:t>
            </a:r>
            <a:r>
              <a:rPr lang="en-US" sz="1600" i="1" dirty="0">
                <a:solidFill>
                  <a:schemeClr val="bg1">
                    <a:lumMod val="75000"/>
                  </a:schemeClr>
                </a:solidFill>
              </a:rPr>
              <a:t>  Klebsiella </a:t>
            </a:r>
            <a:r>
              <a:rPr lang="en-US" sz="1600" dirty="0">
                <a:solidFill>
                  <a:schemeClr val="bg1">
                    <a:lumMod val="75000"/>
                  </a:schemeClr>
                </a:solidFill>
              </a:rPr>
              <a:t>) may be responsible. </a:t>
            </a:r>
            <a:r>
              <a:rPr lang="en-US" sz="1600" u="sng" dirty="0">
                <a:solidFill>
                  <a:srgbClr val="0000FF"/>
                </a:solidFill>
              </a:rPr>
              <a:t>Often, the </a:t>
            </a:r>
            <a:r>
              <a:rPr lang="en-US" sz="1600" u="sng" dirty="0" err="1">
                <a:solidFill>
                  <a:srgbClr val="0000FF"/>
                </a:solidFill>
              </a:rPr>
              <a:t>pt’s</a:t>
            </a:r>
            <a:r>
              <a:rPr lang="en-US" sz="1600" u="sng" dirty="0">
                <a:solidFill>
                  <a:srgbClr val="0000FF"/>
                </a:solidFill>
              </a:rPr>
              <a:t> clinical and/or social situation provide important clues regarding the pathogen responsible.</a:t>
            </a:r>
          </a:p>
        </p:txBody>
      </p:sp>
      <p:sp>
        <p:nvSpPr>
          <p:cNvPr id="10" name="TextBox 9">
            <a:extLst>
              <a:ext uri="{FF2B5EF4-FFF2-40B4-BE49-F238E27FC236}">
                <a16:creationId xmlns:a16="http://schemas.microsoft.com/office/drawing/2014/main" id="{A7DF087E-3162-4894-A703-5AB2AE128FFF}"/>
              </a:ext>
            </a:extLst>
          </p:cNvPr>
          <p:cNvSpPr txBox="1"/>
          <p:nvPr/>
        </p:nvSpPr>
        <p:spPr>
          <a:xfrm>
            <a:off x="2667000" y="5148597"/>
            <a:ext cx="3810000" cy="1384995"/>
          </a:xfrm>
          <a:prstGeom prst="rect">
            <a:avLst/>
          </a:prstGeom>
          <a:solidFill>
            <a:schemeClr val="accent1">
              <a:lumMod val="40000"/>
              <a:lumOff val="60000"/>
            </a:schemeClr>
          </a:solidFill>
        </p:spPr>
        <p:txBody>
          <a:bodyPr wrap="square" rtlCol="0">
            <a:spAutoFit/>
          </a:bodyPr>
          <a:lstStyle/>
          <a:p>
            <a:r>
              <a:rPr lang="en-US" sz="1400" dirty="0"/>
              <a:t>Some classic bacterial pathogen associations in endogenous endophthalmitis:</a:t>
            </a:r>
          </a:p>
          <a:p>
            <a:r>
              <a:rPr lang="en-US" sz="1400" i="1" dirty="0"/>
              <a:t>--Endocarditis: </a:t>
            </a:r>
            <a:r>
              <a:rPr lang="en-US" sz="1400" dirty="0"/>
              <a:t>Strep </a:t>
            </a:r>
          </a:p>
          <a:p>
            <a:r>
              <a:rPr lang="en-US" sz="1400" i="1" dirty="0"/>
              <a:t>--Skin infections:</a:t>
            </a:r>
            <a:r>
              <a:rPr lang="en-US" sz="1400" dirty="0"/>
              <a:t> </a:t>
            </a:r>
            <a:r>
              <a:rPr lang="en-US" sz="1400" b="1" i="1" dirty="0"/>
              <a:t>?</a:t>
            </a:r>
            <a:r>
              <a:rPr lang="en-US" sz="1400" dirty="0"/>
              <a:t> </a:t>
            </a:r>
          </a:p>
          <a:p>
            <a:r>
              <a:rPr lang="en-US" sz="1400" i="1" dirty="0">
                <a:solidFill>
                  <a:schemeClr val="bg1">
                    <a:lumMod val="75000"/>
                  </a:schemeClr>
                </a:solidFill>
              </a:rPr>
              <a:t>--IVDU</a:t>
            </a:r>
            <a:endParaRPr lang="en-US" sz="1400" dirty="0">
              <a:solidFill>
                <a:schemeClr val="bg1">
                  <a:lumMod val="75000"/>
                </a:schemeClr>
              </a:solidFill>
            </a:endParaRPr>
          </a:p>
          <a:p>
            <a:r>
              <a:rPr lang="en-US" sz="1400" i="1" dirty="0">
                <a:solidFill>
                  <a:schemeClr val="bg1">
                    <a:lumMod val="75000"/>
                  </a:schemeClr>
                </a:solidFill>
              </a:rPr>
              <a:t>--Liver abscess</a:t>
            </a:r>
            <a:endParaRPr lang="en-US" sz="1400" dirty="0">
              <a:solidFill>
                <a:schemeClr val="bg1">
                  <a:lumMod val="75000"/>
                </a:schemeClr>
              </a:solidFill>
            </a:endParaRPr>
          </a:p>
        </p:txBody>
      </p:sp>
    </p:spTree>
    <p:extLst>
      <p:ext uri="{BB962C8B-B14F-4D97-AF65-F5344CB8AC3E}">
        <p14:creationId xmlns:p14="http://schemas.microsoft.com/office/powerpoint/2010/main" val="32507251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p:cNvSpPr txBox="1"/>
          <p:nvPr/>
        </p:nvSpPr>
        <p:spPr>
          <a:xfrm>
            <a:off x="599020" y="2444964"/>
            <a:ext cx="7630579" cy="2554545"/>
          </a:xfrm>
          <a:prstGeom prst="rect">
            <a:avLst/>
          </a:prstGeom>
          <a:noFill/>
        </p:spPr>
        <p:txBody>
          <a:bodyPr wrap="square" rtlCol="0">
            <a:spAutoFit/>
          </a:bodyPr>
          <a:lstStyle/>
          <a:p>
            <a:r>
              <a:rPr lang="en-US" sz="1600" dirty="0">
                <a:solidFill>
                  <a:schemeClr val="bg1">
                    <a:lumMod val="75000"/>
                  </a:schemeClr>
                </a:solidFill>
              </a:rPr>
              <a:t>As mentioned, endogenous endophthalmitis can be bacterial or fungal. </a:t>
            </a:r>
            <a:r>
              <a:rPr lang="en-US" sz="1600" b="1" dirty="0">
                <a:solidFill>
                  <a:schemeClr val="bg1">
                    <a:lumMod val="75000"/>
                  </a:schemeClr>
                </a:solidFill>
              </a:rPr>
              <a:t>Bacterial endophthalmitis </a:t>
            </a:r>
            <a:r>
              <a:rPr lang="en-US" sz="1600" dirty="0">
                <a:solidFill>
                  <a:schemeClr val="bg1">
                    <a:lumMod val="75000"/>
                  </a:schemeClr>
                </a:solidFill>
              </a:rPr>
              <a:t>presents with the expected ocular signs of  pain , redness , and  decreased vision . Additional ocular signs include  periorbital/lid edema , a dense AC reaction  (often with  hypopyon ), and  vitreous inflammation . Retinal microabscesses  may be present, including  white-centered  hemorrhages        (aka </a:t>
            </a:r>
            <a:r>
              <a:rPr lang="en-US" sz="1600" i="1" dirty="0">
                <a:solidFill>
                  <a:schemeClr val="bg1">
                    <a:lumMod val="75000"/>
                  </a:schemeClr>
                </a:solidFill>
              </a:rPr>
              <a:t>Roth spots </a:t>
            </a:r>
            <a:r>
              <a:rPr lang="en-US" sz="1600" dirty="0">
                <a:solidFill>
                  <a:schemeClr val="bg1">
                    <a:lumMod val="75000"/>
                  </a:schemeClr>
                </a:solidFill>
              </a:rPr>
              <a:t>). Systemic findings of infection—fever ,  elevated WBCs , malaise, </a:t>
            </a:r>
            <a:r>
              <a:rPr lang="en-US" sz="1600" dirty="0" err="1">
                <a:solidFill>
                  <a:schemeClr val="bg1">
                    <a:lumMod val="75000"/>
                  </a:schemeClr>
                </a:solidFill>
              </a:rPr>
              <a:t>etc</a:t>
            </a:r>
            <a:r>
              <a:rPr lang="en-US" sz="1600" dirty="0">
                <a:solidFill>
                  <a:schemeClr val="bg1">
                    <a:lumMod val="75000"/>
                  </a:schemeClr>
                </a:solidFill>
              </a:rPr>
              <a:t>—will likely be present as well. Both Gram(+) bugs (esp.  </a:t>
            </a:r>
            <a:r>
              <a:rPr lang="en-US" sz="1600" i="1" dirty="0">
                <a:solidFill>
                  <a:schemeClr val="bg1">
                    <a:lumMod val="75000"/>
                  </a:schemeClr>
                </a:solidFill>
              </a:rPr>
              <a:t>Staph, Strep, </a:t>
            </a:r>
            <a:r>
              <a:rPr lang="en-US" sz="1600" dirty="0">
                <a:solidFill>
                  <a:schemeClr val="bg1">
                    <a:lumMod val="75000"/>
                  </a:schemeClr>
                </a:solidFill>
              </a:rPr>
              <a:t>and  </a:t>
            </a:r>
            <a:r>
              <a:rPr lang="en-US" sz="1600" i="1" dirty="0">
                <a:solidFill>
                  <a:schemeClr val="bg1">
                    <a:lumMod val="75000"/>
                  </a:schemeClr>
                </a:solidFill>
              </a:rPr>
              <a:t>Bacillus </a:t>
            </a:r>
            <a:r>
              <a:rPr lang="en-US" sz="1600" dirty="0">
                <a:solidFill>
                  <a:schemeClr val="bg1">
                    <a:lumMod val="75000"/>
                  </a:schemeClr>
                </a:solidFill>
              </a:rPr>
              <a:t>) and Gram(-) bugs (esp.  </a:t>
            </a:r>
            <a:r>
              <a:rPr lang="en-US" sz="1600" i="1" dirty="0">
                <a:solidFill>
                  <a:schemeClr val="bg1">
                    <a:lumMod val="75000"/>
                  </a:schemeClr>
                </a:solidFill>
              </a:rPr>
              <a:t>Neisseria, H flu, E coli  </a:t>
            </a:r>
            <a:r>
              <a:rPr lang="en-US" sz="1600" dirty="0">
                <a:solidFill>
                  <a:schemeClr val="bg1">
                    <a:lumMod val="75000"/>
                  </a:schemeClr>
                </a:solidFill>
              </a:rPr>
              <a:t>and</a:t>
            </a:r>
            <a:r>
              <a:rPr lang="en-US" sz="1600" i="1" dirty="0">
                <a:solidFill>
                  <a:schemeClr val="bg1">
                    <a:lumMod val="75000"/>
                  </a:schemeClr>
                </a:solidFill>
              </a:rPr>
              <a:t>  Klebsiella </a:t>
            </a:r>
            <a:r>
              <a:rPr lang="en-US" sz="1600" dirty="0">
                <a:solidFill>
                  <a:schemeClr val="bg1">
                    <a:lumMod val="75000"/>
                  </a:schemeClr>
                </a:solidFill>
              </a:rPr>
              <a:t>) may be responsible. </a:t>
            </a:r>
            <a:r>
              <a:rPr lang="en-US" sz="1600" u="sng" dirty="0">
                <a:solidFill>
                  <a:srgbClr val="0000FF"/>
                </a:solidFill>
              </a:rPr>
              <a:t>Often, the </a:t>
            </a:r>
            <a:r>
              <a:rPr lang="en-US" sz="1600" u="sng" dirty="0" err="1">
                <a:solidFill>
                  <a:srgbClr val="0000FF"/>
                </a:solidFill>
              </a:rPr>
              <a:t>pt’s</a:t>
            </a:r>
            <a:r>
              <a:rPr lang="en-US" sz="1600" u="sng" dirty="0">
                <a:solidFill>
                  <a:srgbClr val="0000FF"/>
                </a:solidFill>
              </a:rPr>
              <a:t> clinical and/or social situation provide important clues regarding the pathogen responsible.</a:t>
            </a:r>
          </a:p>
        </p:txBody>
      </p:sp>
      <p:sp>
        <p:nvSpPr>
          <p:cNvPr id="10" name="TextBox 9">
            <a:extLst>
              <a:ext uri="{FF2B5EF4-FFF2-40B4-BE49-F238E27FC236}">
                <a16:creationId xmlns:a16="http://schemas.microsoft.com/office/drawing/2014/main" id="{A7DF087E-3162-4894-A703-5AB2AE128FFF}"/>
              </a:ext>
            </a:extLst>
          </p:cNvPr>
          <p:cNvSpPr txBox="1"/>
          <p:nvPr/>
        </p:nvSpPr>
        <p:spPr>
          <a:xfrm>
            <a:off x="2667000" y="5148597"/>
            <a:ext cx="3810000" cy="1384995"/>
          </a:xfrm>
          <a:prstGeom prst="rect">
            <a:avLst/>
          </a:prstGeom>
          <a:solidFill>
            <a:schemeClr val="accent1">
              <a:lumMod val="40000"/>
              <a:lumOff val="60000"/>
            </a:schemeClr>
          </a:solidFill>
        </p:spPr>
        <p:txBody>
          <a:bodyPr wrap="square" rtlCol="0">
            <a:spAutoFit/>
          </a:bodyPr>
          <a:lstStyle/>
          <a:p>
            <a:r>
              <a:rPr lang="en-US" sz="1400" dirty="0"/>
              <a:t>Some classic bacterial pathogen associations in endogenous endophthalmitis:</a:t>
            </a:r>
          </a:p>
          <a:p>
            <a:r>
              <a:rPr lang="en-US" sz="1400" i="1" dirty="0"/>
              <a:t>--Endocarditis: </a:t>
            </a:r>
            <a:r>
              <a:rPr lang="en-US" sz="1400" dirty="0"/>
              <a:t>Strep </a:t>
            </a:r>
          </a:p>
          <a:p>
            <a:r>
              <a:rPr lang="en-US" sz="1400" i="1" dirty="0"/>
              <a:t>--Skin infections:</a:t>
            </a:r>
            <a:r>
              <a:rPr lang="en-US" sz="1400" dirty="0"/>
              <a:t> Staph </a:t>
            </a:r>
          </a:p>
          <a:p>
            <a:r>
              <a:rPr lang="en-US" sz="1400" i="1" dirty="0"/>
              <a:t>--IVDU: </a:t>
            </a:r>
            <a:r>
              <a:rPr lang="en-US" sz="1400" b="1" i="1" dirty="0"/>
              <a:t>?</a:t>
            </a:r>
            <a:endParaRPr lang="en-US" sz="1400" b="1" i="1" dirty="0">
              <a:solidFill>
                <a:schemeClr val="bg1">
                  <a:lumMod val="75000"/>
                </a:schemeClr>
              </a:solidFill>
            </a:endParaRPr>
          </a:p>
          <a:p>
            <a:r>
              <a:rPr lang="en-US" sz="1400" i="1" dirty="0">
                <a:solidFill>
                  <a:schemeClr val="bg1">
                    <a:lumMod val="75000"/>
                  </a:schemeClr>
                </a:solidFill>
              </a:rPr>
              <a:t>--Liver abscess</a:t>
            </a:r>
            <a:endParaRPr lang="en-US" sz="1400" dirty="0">
              <a:solidFill>
                <a:schemeClr val="bg1">
                  <a:lumMod val="75000"/>
                </a:schemeClr>
              </a:solidFill>
            </a:endParaRPr>
          </a:p>
        </p:txBody>
      </p:sp>
    </p:spTree>
    <p:extLst>
      <p:ext uri="{BB962C8B-B14F-4D97-AF65-F5344CB8AC3E}">
        <p14:creationId xmlns:p14="http://schemas.microsoft.com/office/powerpoint/2010/main" val="300939773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p:cNvSpPr txBox="1"/>
          <p:nvPr/>
        </p:nvSpPr>
        <p:spPr>
          <a:xfrm>
            <a:off x="599020" y="2444964"/>
            <a:ext cx="7630579" cy="2554545"/>
          </a:xfrm>
          <a:prstGeom prst="rect">
            <a:avLst/>
          </a:prstGeom>
          <a:noFill/>
        </p:spPr>
        <p:txBody>
          <a:bodyPr wrap="square" rtlCol="0">
            <a:spAutoFit/>
          </a:bodyPr>
          <a:lstStyle/>
          <a:p>
            <a:r>
              <a:rPr lang="en-US" sz="1600" dirty="0">
                <a:solidFill>
                  <a:schemeClr val="bg1">
                    <a:lumMod val="75000"/>
                  </a:schemeClr>
                </a:solidFill>
              </a:rPr>
              <a:t>As mentioned, endogenous endophthalmitis can be bacterial or fungal. </a:t>
            </a:r>
            <a:r>
              <a:rPr lang="en-US" sz="1600" b="1" dirty="0">
                <a:solidFill>
                  <a:schemeClr val="bg1">
                    <a:lumMod val="75000"/>
                  </a:schemeClr>
                </a:solidFill>
              </a:rPr>
              <a:t>Bacterial endophthalmitis </a:t>
            </a:r>
            <a:r>
              <a:rPr lang="en-US" sz="1600" dirty="0">
                <a:solidFill>
                  <a:schemeClr val="bg1">
                    <a:lumMod val="75000"/>
                  </a:schemeClr>
                </a:solidFill>
              </a:rPr>
              <a:t>presents with the expected ocular signs of  pain , redness , and  decreased vision . Additional ocular signs include  periorbital/lid edema , a dense AC reaction  (often with  hypopyon ), and  vitreous inflammation . Retinal microabscesses  may be present, including  white-centered  hemorrhages        (aka </a:t>
            </a:r>
            <a:r>
              <a:rPr lang="en-US" sz="1600" i="1" dirty="0">
                <a:solidFill>
                  <a:schemeClr val="bg1">
                    <a:lumMod val="75000"/>
                  </a:schemeClr>
                </a:solidFill>
              </a:rPr>
              <a:t>Roth spots </a:t>
            </a:r>
            <a:r>
              <a:rPr lang="en-US" sz="1600" dirty="0">
                <a:solidFill>
                  <a:schemeClr val="bg1">
                    <a:lumMod val="75000"/>
                  </a:schemeClr>
                </a:solidFill>
              </a:rPr>
              <a:t>). Systemic findings of infection—fever ,  elevated WBCs , malaise, </a:t>
            </a:r>
            <a:r>
              <a:rPr lang="en-US" sz="1600" dirty="0" err="1">
                <a:solidFill>
                  <a:schemeClr val="bg1">
                    <a:lumMod val="75000"/>
                  </a:schemeClr>
                </a:solidFill>
              </a:rPr>
              <a:t>etc</a:t>
            </a:r>
            <a:r>
              <a:rPr lang="en-US" sz="1600" dirty="0">
                <a:solidFill>
                  <a:schemeClr val="bg1">
                    <a:lumMod val="75000"/>
                  </a:schemeClr>
                </a:solidFill>
              </a:rPr>
              <a:t>—will likely be present as well. Both Gram(+) bugs (esp.  </a:t>
            </a:r>
            <a:r>
              <a:rPr lang="en-US" sz="1600" i="1" dirty="0">
                <a:solidFill>
                  <a:schemeClr val="bg1">
                    <a:lumMod val="75000"/>
                  </a:schemeClr>
                </a:solidFill>
              </a:rPr>
              <a:t>Staph, Strep, </a:t>
            </a:r>
            <a:r>
              <a:rPr lang="en-US" sz="1600" dirty="0">
                <a:solidFill>
                  <a:schemeClr val="bg1">
                    <a:lumMod val="75000"/>
                  </a:schemeClr>
                </a:solidFill>
              </a:rPr>
              <a:t>and  </a:t>
            </a:r>
            <a:r>
              <a:rPr lang="en-US" sz="1600" i="1" dirty="0">
                <a:solidFill>
                  <a:schemeClr val="bg1">
                    <a:lumMod val="75000"/>
                  </a:schemeClr>
                </a:solidFill>
              </a:rPr>
              <a:t>Bacillus </a:t>
            </a:r>
            <a:r>
              <a:rPr lang="en-US" sz="1600" dirty="0">
                <a:solidFill>
                  <a:schemeClr val="bg1">
                    <a:lumMod val="75000"/>
                  </a:schemeClr>
                </a:solidFill>
              </a:rPr>
              <a:t>) and Gram(-) bugs (esp.  </a:t>
            </a:r>
            <a:r>
              <a:rPr lang="en-US" sz="1600" i="1" dirty="0">
                <a:solidFill>
                  <a:schemeClr val="bg1">
                    <a:lumMod val="75000"/>
                  </a:schemeClr>
                </a:solidFill>
              </a:rPr>
              <a:t>Neisseria, H flu, E coli  </a:t>
            </a:r>
            <a:r>
              <a:rPr lang="en-US" sz="1600" dirty="0">
                <a:solidFill>
                  <a:schemeClr val="bg1">
                    <a:lumMod val="75000"/>
                  </a:schemeClr>
                </a:solidFill>
              </a:rPr>
              <a:t>and</a:t>
            </a:r>
            <a:r>
              <a:rPr lang="en-US" sz="1600" i="1" dirty="0">
                <a:solidFill>
                  <a:schemeClr val="bg1">
                    <a:lumMod val="75000"/>
                  </a:schemeClr>
                </a:solidFill>
              </a:rPr>
              <a:t>  Klebsiella </a:t>
            </a:r>
            <a:r>
              <a:rPr lang="en-US" sz="1600" dirty="0">
                <a:solidFill>
                  <a:schemeClr val="bg1">
                    <a:lumMod val="75000"/>
                  </a:schemeClr>
                </a:solidFill>
              </a:rPr>
              <a:t>) may be responsible. </a:t>
            </a:r>
            <a:r>
              <a:rPr lang="en-US" sz="1600" u="sng" dirty="0">
                <a:solidFill>
                  <a:srgbClr val="0000FF"/>
                </a:solidFill>
              </a:rPr>
              <a:t>Often, the </a:t>
            </a:r>
            <a:r>
              <a:rPr lang="en-US" sz="1600" u="sng" dirty="0" err="1">
                <a:solidFill>
                  <a:srgbClr val="0000FF"/>
                </a:solidFill>
              </a:rPr>
              <a:t>pt’s</a:t>
            </a:r>
            <a:r>
              <a:rPr lang="en-US" sz="1600" u="sng" dirty="0">
                <a:solidFill>
                  <a:srgbClr val="0000FF"/>
                </a:solidFill>
              </a:rPr>
              <a:t> clinical and/or social situation provide important clues regarding the pathogen responsible.</a:t>
            </a:r>
          </a:p>
        </p:txBody>
      </p:sp>
      <p:sp>
        <p:nvSpPr>
          <p:cNvPr id="10" name="TextBox 9">
            <a:extLst>
              <a:ext uri="{FF2B5EF4-FFF2-40B4-BE49-F238E27FC236}">
                <a16:creationId xmlns:a16="http://schemas.microsoft.com/office/drawing/2014/main" id="{A7DF087E-3162-4894-A703-5AB2AE128FFF}"/>
              </a:ext>
            </a:extLst>
          </p:cNvPr>
          <p:cNvSpPr txBox="1"/>
          <p:nvPr/>
        </p:nvSpPr>
        <p:spPr>
          <a:xfrm>
            <a:off x="2667000" y="5148597"/>
            <a:ext cx="3810000" cy="1384995"/>
          </a:xfrm>
          <a:prstGeom prst="rect">
            <a:avLst/>
          </a:prstGeom>
          <a:solidFill>
            <a:schemeClr val="accent1">
              <a:lumMod val="40000"/>
              <a:lumOff val="60000"/>
            </a:schemeClr>
          </a:solidFill>
        </p:spPr>
        <p:txBody>
          <a:bodyPr wrap="square" rtlCol="0">
            <a:spAutoFit/>
          </a:bodyPr>
          <a:lstStyle/>
          <a:p>
            <a:r>
              <a:rPr lang="en-US" sz="1400" dirty="0"/>
              <a:t>Some classic bacterial pathogen associations in endogenous endophthalmitis:</a:t>
            </a:r>
          </a:p>
          <a:p>
            <a:r>
              <a:rPr lang="en-US" sz="1400" i="1" dirty="0"/>
              <a:t>--Endocarditis: </a:t>
            </a:r>
            <a:r>
              <a:rPr lang="en-US" sz="1400" dirty="0"/>
              <a:t>Strep </a:t>
            </a:r>
          </a:p>
          <a:p>
            <a:r>
              <a:rPr lang="en-US" sz="1400" i="1" dirty="0"/>
              <a:t>--Skin infections:</a:t>
            </a:r>
            <a:r>
              <a:rPr lang="en-US" sz="1400" dirty="0"/>
              <a:t> Staph </a:t>
            </a:r>
          </a:p>
          <a:p>
            <a:r>
              <a:rPr lang="en-US" sz="1400" i="1" dirty="0"/>
              <a:t>--IVDU: </a:t>
            </a:r>
            <a:r>
              <a:rPr lang="en-US" sz="1400" dirty="0"/>
              <a:t>Bacillus</a:t>
            </a:r>
          </a:p>
          <a:p>
            <a:r>
              <a:rPr lang="en-US" sz="1400" i="1" dirty="0"/>
              <a:t>--Liver abscess:</a:t>
            </a:r>
            <a:r>
              <a:rPr lang="en-US" sz="1400" dirty="0"/>
              <a:t> </a:t>
            </a:r>
            <a:r>
              <a:rPr lang="en-US" sz="1400" b="1" i="1" dirty="0"/>
              <a:t>?</a:t>
            </a:r>
          </a:p>
        </p:txBody>
      </p:sp>
    </p:spTree>
    <p:extLst>
      <p:ext uri="{BB962C8B-B14F-4D97-AF65-F5344CB8AC3E}">
        <p14:creationId xmlns:p14="http://schemas.microsoft.com/office/powerpoint/2010/main" val="69924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5EC74-9C60-4384-9673-FC1B52D627E3}"/>
              </a:ext>
            </a:extLst>
          </p:cNvPr>
          <p:cNvSpPr/>
          <p:nvPr/>
        </p:nvSpPr>
        <p:spPr>
          <a:xfrm>
            <a:off x="647700" y="5029200"/>
            <a:ext cx="7048500" cy="139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700" y="914400"/>
            <a:ext cx="7162800" cy="5509200"/>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chemeClr val="bg1">
                  <a:lumMod val="75000"/>
                </a:schemeClr>
              </a:solidFill>
            </a:endParaRPr>
          </a:p>
          <a:p>
            <a:r>
              <a:rPr lang="en-US" sz="1600" dirty="0">
                <a:solidFill>
                  <a:schemeClr val="bg1">
                    <a:lumMod val="75000"/>
                  </a:schemeClr>
                </a:solidFill>
              </a:rPr>
              <a:t>In many uveitis cases, the observed inflammation is the product of an ocular disease. However, in some the ocular inflammation is actually a manifestation of a </a:t>
            </a:r>
            <a:r>
              <a:rPr lang="en-US" sz="1600" b="1" dirty="0">
                <a:solidFill>
                  <a:schemeClr val="bg1">
                    <a:lumMod val="75000"/>
                  </a:schemeClr>
                </a:solidFill>
              </a:rPr>
              <a:t>systemic</a:t>
            </a:r>
            <a:r>
              <a:rPr lang="en-US" sz="1600" dirty="0">
                <a:solidFill>
                  <a:schemeClr val="bg1">
                    <a:lumMod val="75000"/>
                  </a:schemeClr>
                </a:solidFill>
              </a:rPr>
              <a:t> inflammatory condition. A key component of uveitis management is distinguishing between ocular-only and systemic cases, as the two require different responses on the part of the treating physician. Because of this, a significant component of uveitis education involves learning how to discern which cases are which.</a:t>
            </a:r>
          </a:p>
          <a:p>
            <a:endParaRPr lang="en-US" sz="1600" dirty="0">
              <a:solidFill>
                <a:schemeClr val="bg1">
                  <a:lumMod val="75000"/>
                </a:schemeClr>
              </a:solidFill>
            </a:endParaRPr>
          </a:p>
          <a:p>
            <a:r>
              <a:rPr lang="en-US" sz="1600" dirty="0">
                <a:solidFill>
                  <a:schemeClr val="bg1">
                    <a:lumMod val="75000"/>
                  </a:schemeClr>
                </a:solidFill>
              </a:rPr>
              <a:t>Identifying a uveitis is, in essence, a pattern-recognition task. The </a:t>
            </a:r>
            <a:r>
              <a:rPr lang="en-US" sz="1600" dirty="0" err="1">
                <a:solidFill>
                  <a:schemeClr val="bg1">
                    <a:lumMod val="75000"/>
                  </a:schemeClr>
                </a:solidFill>
              </a:rPr>
              <a:t>uveitides</a:t>
            </a:r>
            <a:r>
              <a:rPr lang="en-US" sz="1600" dirty="0">
                <a:solidFill>
                  <a:schemeClr val="bg1">
                    <a:lumMod val="75000"/>
                  </a:schemeClr>
                </a:solidFill>
              </a:rPr>
              <a:t> do not present in random fashion; rather,</a:t>
            </a:r>
            <a:r>
              <a:rPr lang="en-US" sz="1600" dirty="0">
                <a:solidFill>
                  <a:srgbClr val="0000FF"/>
                </a:solidFill>
              </a:rPr>
              <a:t> </a:t>
            </a:r>
            <a:r>
              <a:rPr lang="en-US" sz="1600" u="sng" dirty="0">
                <a:solidFill>
                  <a:srgbClr val="0000FF"/>
                </a:solidFill>
              </a:rPr>
              <a:t>they ‘select’ their victims based on </a:t>
            </a:r>
            <a:r>
              <a:rPr lang="en-US" sz="1600" u="sng" dirty="0" err="1">
                <a:solidFill>
                  <a:srgbClr val="0000FF"/>
                </a:solidFill>
              </a:rPr>
              <a:t>pt</a:t>
            </a:r>
            <a:r>
              <a:rPr lang="en-US" sz="1600" u="sng" dirty="0">
                <a:solidFill>
                  <a:srgbClr val="0000FF"/>
                </a:solidFill>
              </a:rPr>
              <a:t> demographics</a:t>
            </a:r>
            <a:r>
              <a:rPr lang="en-US" sz="1600" dirty="0">
                <a:solidFill>
                  <a:srgbClr val="0000FF"/>
                </a:solidFill>
              </a:rPr>
              <a:t>. </a:t>
            </a:r>
            <a:r>
              <a:rPr lang="en-US" sz="1600" dirty="0">
                <a:solidFill>
                  <a:schemeClr val="bg1">
                    <a:lumMod val="75000"/>
                  </a:schemeClr>
                </a:solidFill>
              </a:rPr>
              <a:t>Likewise, the </a:t>
            </a:r>
            <a:r>
              <a:rPr lang="en-US" sz="1600" dirty="0" err="1">
                <a:solidFill>
                  <a:schemeClr val="bg1">
                    <a:lumMod val="75000"/>
                  </a:schemeClr>
                </a:solidFill>
              </a:rPr>
              <a:t>nonocular</a:t>
            </a:r>
            <a:r>
              <a:rPr lang="en-US" sz="1600" dirty="0">
                <a:solidFill>
                  <a:schemeClr val="bg1">
                    <a:lumMod val="75000"/>
                  </a:schemeClr>
                </a:solidFill>
              </a:rPr>
              <a:t> manifestations of those 2ndry to a systemic condition tend to follow specific patterns as well. Each tends to affect the eye in a characteristic manner. </a:t>
            </a:r>
          </a:p>
        </p:txBody>
      </p:sp>
      <p:sp>
        <p:nvSpPr>
          <p:cNvPr id="2" name="Slide Number Placeholder 1"/>
          <p:cNvSpPr>
            <a:spLocks noGrp="1"/>
          </p:cNvSpPr>
          <p:nvPr>
            <p:ph type="sldNum" sz="quarter" idx="12"/>
          </p:nvPr>
        </p:nvSpPr>
        <p:spPr/>
        <p:txBody>
          <a:bodyPr/>
          <a:lstStyle/>
          <a:p>
            <a:fld id="{6978B3D9-A15A-4A94-95D0-7F010661B2C9}" type="slidenum">
              <a:rPr lang="en-US" smtClean="0"/>
              <a:t>19</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8DE11564-4D5E-4616-BB67-367C2E41207A}"/>
              </a:ext>
            </a:extLst>
          </p:cNvPr>
          <p:cNvSpPr txBox="1"/>
          <p:nvPr/>
        </p:nvSpPr>
        <p:spPr>
          <a:xfrm>
            <a:off x="2514600" y="5698093"/>
            <a:ext cx="5181600" cy="584775"/>
          </a:xfrm>
          <a:prstGeom prst="rect">
            <a:avLst/>
          </a:prstGeom>
          <a:solidFill>
            <a:schemeClr val="accent5">
              <a:lumMod val="75000"/>
            </a:schemeClr>
          </a:solidFill>
        </p:spPr>
        <p:txBody>
          <a:bodyPr wrap="square" rtlCol="0">
            <a:spAutoFit/>
          </a:bodyPr>
          <a:lstStyle/>
          <a:p>
            <a:r>
              <a:rPr lang="en-US" sz="1600" dirty="0"/>
              <a:t>With respect to uveitis, the most important aspects of a </a:t>
            </a:r>
            <a:r>
              <a:rPr lang="en-US" sz="1600" dirty="0" err="1"/>
              <a:t>pt’s</a:t>
            </a:r>
            <a:r>
              <a:rPr lang="en-US" sz="1600" dirty="0"/>
              <a:t> demographics are  </a:t>
            </a:r>
            <a:r>
              <a:rPr lang="en-US" sz="1600" b="1" dirty="0"/>
              <a:t>age</a:t>
            </a:r>
            <a:r>
              <a:rPr lang="en-US" sz="1600" dirty="0"/>
              <a:t>, </a:t>
            </a:r>
            <a:r>
              <a:rPr lang="en-US" sz="1600" b="1" dirty="0"/>
              <a:t>gender</a:t>
            </a:r>
            <a:r>
              <a:rPr lang="en-US" sz="1600" dirty="0"/>
              <a:t>, and </a:t>
            </a:r>
            <a:r>
              <a:rPr lang="en-US" sz="1600" b="1" dirty="0"/>
              <a:t>ethnicity</a:t>
            </a:r>
            <a:r>
              <a:rPr lang="en-US" sz="1600" dirty="0"/>
              <a:t>. </a:t>
            </a:r>
            <a:endParaRPr lang="en-US" sz="1600" dirty="0">
              <a:solidFill>
                <a:srgbClr val="0000FF"/>
              </a:solidFill>
            </a:endParaRPr>
          </a:p>
        </p:txBody>
      </p:sp>
    </p:spTree>
    <p:extLst>
      <p:ext uri="{BB962C8B-B14F-4D97-AF65-F5344CB8AC3E}">
        <p14:creationId xmlns:p14="http://schemas.microsoft.com/office/powerpoint/2010/main" val="126449412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247548" y="1710747"/>
            <a:ext cx="1486304" cy="461665"/>
          </a:xfrm>
          <a:prstGeom prst="rect">
            <a:avLst/>
          </a:prstGeom>
          <a:noFill/>
        </p:spPr>
        <p:txBody>
          <a:bodyPr wrap="none" rtlCol="0">
            <a:spAutoFit/>
          </a:bodyPr>
          <a:lstStyle/>
          <a:p>
            <a:pPr algn="r"/>
            <a:r>
              <a:rPr lang="en-US" sz="2400" b="1" dirty="0"/>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solidFill>
                  <a:schemeClr val="bg1">
                    <a:lumMod val="75000"/>
                  </a:schemeClr>
                </a:solidFill>
              </a:rPr>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p:cNvSpPr txBox="1"/>
          <p:nvPr/>
        </p:nvSpPr>
        <p:spPr>
          <a:xfrm>
            <a:off x="599020" y="2444964"/>
            <a:ext cx="7630579" cy="2554545"/>
          </a:xfrm>
          <a:prstGeom prst="rect">
            <a:avLst/>
          </a:prstGeom>
          <a:noFill/>
        </p:spPr>
        <p:txBody>
          <a:bodyPr wrap="square" rtlCol="0">
            <a:spAutoFit/>
          </a:bodyPr>
          <a:lstStyle/>
          <a:p>
            <a:r>
              <a:rPr lang="en-US" sz="1600" dirty="0">
                <a:solidFill>
                  <a:schemeClr val="bg1">
                    <a:lumMod val="75000"/>
                  </a:schemeClr>
                </a:solidFill>
              </a:rPr>
              <a:t>As mentioned, endogenous endophthalmitis can be bacterial or fungal. </a:t>
            </a:r>
            <a:r>
              <a:rPr lang="en-US" sz="1600" b="1" dirty="0">
                <a:solidFill>
                  <a:schemeClr val="bg1">
                    <a:lumMod val="75000"/>
                  </a:schemeClr>
                </a:solidFill>
              </a:rPr>
              <a:t>Bacterial endophthalmitis </a:t>
            </a:r>
            <a:r>
              <a:rPr lang="en-US" sz="1600" dirty="0">
                <a:solidFill>
                  <a:schemeClr val="bg1">
                    <a:lumMod val="75000"/>
                  </a:schemeClr>
                </a:solidFill>
              </a:rPr>
              <a:t>presents with the expected ocular signs of  pain , redness , and  decreased vision . Additional ocular signs include  periorbital/lid edema , a dense AC reaction  (often with  hypopyon ), and  vitreous inflammation . Retinal microabscesses  may be present, including  white-centered  hemorrhages        (aka </a:t>
            </a:r>
            <a:r>
              <a:rPr lang="en-US" sz="1600" i="1" dirty="0">
                <a:solidFill>
                  <a:schemeClr val="bg1">
                    <a:lumMod val="75000"/>
                  </a:schemeClr>
                </a:solidFill>
              </a:rPr>
              <a:t>Roth spots </a:t>
            </a:r>
            <a:r>
              <a:rPr lang="en-US" sz="1600" dirty="0">
                <a:solidFill>
                  <a:schemeClr val="bg1">
                    <a:lumMod val="75000"/>
                  </a:schemeClr>
                </a:solidFill>
              </a:rPr>
              <a:t>). Systemic findings of infection—fever ,  elevated WBCs , malaise, </a:t>
            </a:r>
            <a:r>
              <a:rPr lang="en-US" sz="1600" dirty="0" err="1">
                <a:solidFill>
                  <a:schemeClr val="bg1">
                    <a:lumMod val="75000"/>
                  </a:schemeClr>
                </a:solidFill>
              </a:rPr>
              <a:t>etc</a:t>
            </a:r>
            <a:r>
              <a:rPr lang="en-US" sz="1600" dirty="0">
                <a:solidFill>
                  <a:schemeClr val="bg1">
                    <a:lumMod val="75000"/>
                  </a:schemeClr>
                </a:solidFill>
              </a:rPr>
              <a:t>—will likely be present as well. Both Gram(+) bugs (esp.  </a:t>
            </a:r>
            <a:r>
              <a:rPr lang="en-US" sz="1600" i="1" dirty="0">
                <a:solidFill>
                  <a:schemeClr val="bg1">
                    <a:lumMod val="75000"/>
                  </a:schemeClr>
                </a:solidFill>
              </a:rPr>
              <a:t>Staph, Strep, </a:t>
            </a:r>
            <a:r>
              <a:rPr lang="en-US" sz="1600" dirty="0">
                <a:solidFill>
                  <a:schemeClr val="bg1">
                    <a:lumMod val="75000"/>
                  </a:schemeClr>
                </a:solidFill>
              </a:rPr>
              <a:t>and  </a:t>
            </a:r>
            <a:r>
              <a:rPr lang="en-US" sz="1600" i="1" dirty="0">
                <a:solidFill>
                  <a:schemeClr val="bg1">
                    <a:lumMod val="75000"/>
                  </a:schemeClr>
                </a:solidFill>
              </a:rPr>
              <a:t>Bacillus </a:t>
            </a:r>
            <a:r>
              <a:rPr lang="en-US" sz="1600" dirty="0">
                <a:solidFill>
                  <a:schemeClr val="bg1">
                    <a:lumMod val="75000"/>
                  </a:schemeClr>
                </a:solidFill>
              </a:rPr>
              <a:t>) and Gram(-) bugs (esp.  </a:t>
            </a:r>
            <a:r>
              <a:rPr lang="en-US" sz="1600" i="1" dirty="0">
                <a:solidFill>
                  <a:schemeClr val="bg1">
                    <a:lumMod val="75000"/>
                  </a:schemeClr>
                </a:solidFill>
              </a:rPr>
              <a:t>Neisseria, H flu, E coli  </a:t>
            </a:r>
            <a:r>
              <a:rPr lang="en-US" sz="1600" dirty="0">
                <a:solidFill>
                  <a:schemeClr val="bg1">
                    <a:lumMod val="75000"/>
                  </a:schemeClr>
                </a:solidFill>
              </a:rPr>
              <a:t>and</a:t>
            </a:r>
            <a:r>
              <a:rPr lang="en-US" sz="1600" i="1" dirty="0">
                <a:solidFill>
                  <a:schemeClr val="bg1">
                    <a:lumMod val="75000"/>
                  </a:schemeClr>
                </a:solidFill>
              </a:rPr>
              <a:t>  Klebsiella </a:t>
            </a:r>
            <a:r>
              <a:rPr lang="en-US" sz="1600" dirty="0">
                <a:solidFill>
                  <a:schemeClr val="bg1">
                    <a:lumMod val="75000"/>
                  </a:schemeClr>
                </a:solidFill>
              </a:rPr>
              <a:t>) may be responsible. </a:t>
            </a:r>
            <a:r>
              <a:rPr lang="en-US" sz="1600" u="sng" dirty="0">
                <a:solidFill>
                  <a:srgbClr val="0000FF"/>
                </a:solidFill>
              </a:rPr>
              <a:t>Often, the </a:t>
            </a:r>
            <a:r>
              <a:rPr lang="en-US" sz="1600" u="sng" dirty="0" err="1">
                <a:solidFill>
                  <a:srgbClr val="0000FF"/>
                </a:solidFill>
              </a:rPr>
              <a:t>pt’s</a:t>
            </a:r>
            <a:r>
              <a:rPr lang="en-US" sz="1600" u="sng" dirty="0">
                <a:solidFill>
                  <a:srgbClr val="0000FF"/>
                </a:solidFill>
              </a:rPr>
              <a:t> clinical and/or social situation provide important clues regarding the pathogen responsible.</a:t>
            </a:r>
          </a:p>
        </p:txBody>
      </p:sp>
      <p:sp>
        <p:nvSpPr>
          <p:cNvPr id="10" name="TextBox 9">
            <a:extLst>
              <a:ext uri="{FF2B5EF4-FFF2-40B4-BE49-F238E27FC236}">
                <a16:creationId xmlns:a16="http://schemas.microsoft.com/office/drawing/2014/main" id="{A7DF087E-3162-4894-A703-5AB2AE128FFF}"/>
              </a:ext>
            </a:extLst>
          </p:cNvPr>
          <p:cNvSpPr txBox="1"/>
          <p:nvPr/>
        </p:nvSpPr>
        <p:spPr>
          <a:xfrm>
            <a:off x="2667000" y="5148597"/>
            <a:ext cx="3810000" cy="1384995"/>
          </a:xfrm>
          <a:prstGeom prst="rect">
            <a:avLst/>
          </a:prstGeom>
          <a:solidFill>
            <a:schemeClr val="accent1">
              <a:lumMod val="40000"/>
              <a:lumOff val="60000"/>
            </a:schemeClr>
          </a:solidFill>
        </p:spPr>
        <p:txBody>
          <a:bodyPr wrap="square" rtlCol="0">
            <a:spAutoFit/>
          </a:bodyPr>
          <a:lstStyle/>
          <a:p>
            <a:r>
              <a:rPr lang="en-US" sz="1400" dirty="0"/>
              <a:t>Some classic bacterial pathogen associations in endogenous endophthalmitis:</a:t>
            </a:r>
          </a:p>
          <a:p>
            <a:r>
              <a:rPr lang="en-US" sz="1400" i="1" dirty="0"/>
              <a:t>--Endocarditis: </a:t>
            </a:r>
            <a:r>
              <a:rPr lang="en-US" sz="1400" dirty="0"/>
              <a:t>Strep </a:t>
            </a:r>
          </a:p>
          <a:p>
            <a:r>
              <a:rPr lang="en-US" sz="1400" i="1" dirty="0"/>
              <a:t>--Skin infections:</a:t>
            </a:r>
            <a:r>
              <a:rPr lang="en-US" sz="1400" dirty="0"/>
              <a:t> Staph </a:t>
            </a:r>
          </a:p>
          <a:p>
            <a:r>
              <a:rPr lang="en-US" sz="1400" i="1" dirty="0"/>
              <a:t>--IVDU: </a:t>
            </a:r>
            <a:r>
              <a:rPr lang="en-US" sz="1400" dirty="0"/>
              <a:t>Bacillus</a:t>
            </a:r>
          </a:p>
          <a:p>
            <a:r>
              <a:rPr lang="en-US" sz="1400" i="1" dirty="0"/>
              <a:t>--Liver abscess:</a:t>
            </a:r>
            <a:r>
              <a:rPr lang="en-US" sz="1400" dirty="0"/>
              <a:t> Klebsiella</a:t>
            </a:r>
          </a:p>
        </p:txBody>
      </p:sp>
    </p:spTree>
    <p:extLst>
      <p:ext uri="{BB962C8B-B14F-4D97-AF65-F5344CB8AC3E}">
        <p14:creationId xmlns:p14="http://schemas.microsoft.com/office/powerpoint/2010/main" val="154868504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a:extLst>
              <a:ext uri="{FF2B5EF4-FFF2-40B4-BE49-F238E27FC236}">
                <a16:creationId xmlns:a16="http://schemas.microsoft.com/office/drawing/2014/main" id="{D882FE02-1457-4375-972A-6F82743EBE9C}"/>
              </a:ext>
            </a:extLst>
          </p:cNvPr>
          <p:cNvSpPr txBox="1"/>
          <p:nvPr/>
        </p:nvSpPr>
        <p:spPr>
          <a:xfrm>
            <a:off x="572515" y="2451768"/>
            <a:ext cx="8160667" cy="584775"/>
          </a:xfrm>
          <a:prstGeom prst="rect">
            <a:avLst/>
          </a:prstGeom>
          <a:noFill/>
        </p:spPr>
        <p:txBody>
          <a:bodyPr wrap="square" rtlCol="0">
            <a:spAutoFit/>
          </a:bodyPr>
          <a:lstStyle/>
          <a:p>
            <a:r>
              <a:rPr lang="en-US" sz="1600" dirty="0"/>
              <a:t>In contrast to the bacterial version, endogenous </a:t>
            </a:r>
            <a:r>
              <a:rPr lang="en-US" sz="1600" b="1" dirty="0"/>
              <a:t>fungal</a:t>
            </a:r>
            <a:r>
              <a:rPr lang="en-US" sz="1600" dirty="0"/>
              <a:t> endophthalmitis tends to be more  insidious  in onset. </a:t>
            </a:r>
          </a:p>
        </p:txBody>
      </p:sp>
      <p:sp>
        <p:nvSpPr>
          <p:cNvPr id="2" name="Rectangle 1">
            <a:extLst>
              <a:ext uri="{FF2B5EF4-FFF2-40B4-BE49-F238E27FC236}">
                <a16:creationId xmlns:a16="http://schemas.microsoft.com/office/drawing/2014/main" id="{73FA717C-CC79-4A2C-A9BE-737E5BD961CD}"/>
              </a:ext>
            </a:extLst>
          </p:cNvPr>
          <p:cNvSpPr/>
          <p:nvPr/>
        </p:nvSpPr>
        <p:spPr>
          <a:xfrm>
            <a:off x="1219200" y="2743200"/>
            <a:ext cx="838200" cy="198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06142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a:extLst>
              <a:ext uri="{FF2B5EF4-FFF2-40B4-BE49-F238E27FC236}">
                <a16:creationId xmlns:a16="http://schemas.microsoft.com/office/drawing/2014/main" id="{D882FE02-1457-4375-972A-6F82743EBE9C}"/>
              </a:ext>
            </a:extLst>
          </p:cNvPr>
          <p:cNvSpPr txBox="1"/>
          <p:nvPr/>
        </p:nvSpPr>
        <p:spPr>
          <a:xfrm>
            <a:off x="572515" y="2451768"/>
            <a:ext cx="8160667" cy="584775"/>
          </a:xfrm>
          <a:prstGeom prst="rect">
            <a:avLst/>
          </a:prstGeom>
          <a:noFill/>
        </p:spPr>
        <p:txBody>
          <a:bodyPr wrap="square" rtlCol="0">
            <a:spAutoFit/>
          </a:bodyPr>
          <a:lstStyle/>
          <a:p>
            <a:r>
              <a:rPr lang="en-US" sz="1600" dirty="0"/>
              <a:t>In contrast to the bacterial version, endogenous </a:t>
            </a:r>
            <a:r>
              <a:rPr lang="en-US" sz="1600" b="1" dirty="0"/>
              <a:t>fungal</a:t>
            </a:r>
            <a:r>
              <a:rPr lang="en-US" sz="1600" dirty="0"/>
              <a:t> endophthalmitis tends to be more  insidious  in onset. </a:t>
            </a:r>
          </a:p>
        </p:txBody>
      </p:sp>
    </p:spTree>
    <p:extLst>
      <p:ext uri="{BB962C8B-B14F-4D97-AF65-F5344CB8AC3E}">
        <p14:creationId xmlns:p14="http://schemas.microsoft.com/office/powerpoint/2010/main" val="140502108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a:extLst>
              <a:ext uri="{FF2B5EF4-FFF2-40B4-BE49-F238E27FC236}">
                <a16:creationId xmlns:a16="http://schemas.microsoft.com/office/drawing/2014/main" id="{D882FE02-1457-4375-972A-6F82743EBE9C}"/>
              </a:ext>
            </a:extLst>
          </p:cNvPr>
          <p:cNvSpPr txBox="1"/>
          <p:nvPr/>
        </p:nvSpPr>
        <p:spPr>
          <a:xfrm>
            <a:off x="572515" y="2451768"/>
            <a:ext cx="8160667" cy="830997"/>
          </a:xfrm>
          <a:prstGeom prst="rect">
            <a:avLst/>
          </a:prstGeom>
          <a:noFill/>
        </p:spPr>
        <p:txBody>
          <a:bodyPr wrap="square" rtlCol="0">
            <a:spAutoFit/>
          </a:bodyPr>
          <a:lstStyle/>
          <a:p>
            <a:r>
              <a:rPr lang="en-US" sz="1600" dirty="0"/>
              <a:t>In contrast to the bacterial version, endogenous </a:t>
            </a:r>
            <a:r>
              <a:rPr lang="en-US" sz="1600" b="1" dirty="0"/>
              <a:t>fungal</a:t>
            </a:r>
            <a:r>
              <a:rPr lang="en-US" sz="1600" dirty="0"/>
              <a:t> endophthalmitis tends to be more  insidious  in onset. </a:t>
            </a:r>
            <a:r>
              <a:rPr lang="en-US" sz="1600" dirty="0">
                <a:solidFill>
                  <a:srgbClr val="0000FF"/>
                </a:solidFill>
              </a:rPr>
              <a:t>It generally progresses in a particular fashion. First, isolated choroidal  metastatic lesions appear. </a:t>
            </a:r>
            <a:endParaRPr lang="en-US" sz="1600" dirty="0"/>
          </a:p>
        </p:txBody>
      </p:sp>
      <p:sp>
        <p:nvSpPr>
          <p:cNvPr id="10" name="Rectangle 9">
            <a:extLst>
              <a:ext uri="{FF2B5EF4-FFF2-40B4-BE49-F238E27FC236}">
                <a16:creationId xmlns:a16="http://schemas.microsoft.com/office/drawing/2014/main" id="{E5414C29-A10C-4C8F-9D3B-403864B75060}"/>
              </a:ext>
            </a:extLst>
          </p:cNvPr>
          <p:cNvSpPr/>
          <p:nvPr/>
        </p:nvSpPr>
        <p:spPr>
          <a:xfrm>
            <a:off x="685800" y="3001617"/>
            <a:ext cx="838200" cy="198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location</a:t>
            </a:r>
          </a:p>
        </p:txBody>
      </p:sp>
    </p:spTree>
    <p:extLst>
      <p:ext uri="{BB962C8B-B14F-4D97-AF65-F5344CB8AC3E}">
        <p14:creationId xmlns:p14="http://schemas.microsoft.com/office/powerpoint/2010/main" val="347488854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a:extLst>
              <a:ext uri="{FF2B5EF4-FFF2-40B4-BE49-F238E27FC236}">
                <a16:creationId xmlns:a16="http://schemas.microsoft.com/office/drawing/2014/main" id="{D882FE02-1457-4375-972A-6F82743EBE9C}"/>
              </a:ext>
            </a:extLst>
          </p:cNvPr>
          <p:cNvSpPr txBox="1"/>
          <p:nvPr/>
        </p:nvSpPr>
        <p:spPr>
          <a:xfrm>
            <a:off x="572515" y="2451768"/>
            <a:ext cx="8160667" cy="830997"/>
          </a:xfrm>
          <a:prstGeom prst="rect">
            <a:avLst/>
          </a:prstGeom>
          <a:noFill/>
        </p:spPr>
        <p:txBody>
          <a:bodyPr wrap="square" rtlCol="0">
            <a:spAutoFit/>
          </a:bodyPr>
          <a:lstStyle/>
          <a:p>
            <a:r>
              <a:rPr lang="en-US" sz="1600" dirty="0"/>
              <a:t>In contrast to the bacterial version, endogenous </a:t>
            </a:r>
            <a:r>
              <a:rPr lang="en-US" sz="1600" b="1" dirty="0"/>
              <a:t>fungal</a:t>
            </a:r>
            <a:r>
              <a:rPr lang="en-US" sz="1600" dirty="0"/>
              <a:t> endophthalmitis tends to be more  insidious  in onset. </a:t>
            </a:r>
            <a:r>
              <a:rPr lang="en-US" sz="1600" dirty="0">
                <a:solidFill>
                  <a:srgbClr val="0000FF"/>
                </a:solidFill>
              </a:rPr>
              <a:t>It generally progresses in a particular fashion. First, isolated choroidal  metastatic lesions appear. </a:t>
            </a:r>
            <a:endParaRPr lang="en-US" sz="1600" dirty="0"/>
          </a:p>
        </p:txBody>
      </p:sp>
    </p:spTree>
    <p:extLst>
      <p:ext uri="{BB962C8B-B14F-4D97-AF65-F5344CB8AC3E}">
        <p14:creationId xmlns:p14="http://schemas.microsoft.com/office/powerpoint/2010/main" val="315354438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247" y="1187688"/>
            <a:ext cx="5341506" cy="4482624"/>
          </a:xfrm>
          <a:prstGeom prst="rect">
            <a:avLst/>
          </a:prstGeom>
        </p:spPr>
      </p:pic>
      <p:sp>
        <p:nvSpPr>
          <p:cNvPr id="3" name="TextBox 2"/>
          <p:cNvSpPr txBox="1"/>
          <p:nvPr/>
        </p:nvSpPr>
        <p:spPr>
          <a:xfrm>
            <a:off x="2395763" y="6098467"/>
            <a:ext cx="4621778" cy="369332"/>
          </a:xfrm>
          <a:prstGeom prst="rect">
            <a:avLst/>
          </a:prstGeom>
          <a:noFill/>
        </p:spPr>
        <p:txBody>
          <a:bodyPr wrap="none" rtlCol="0">
            <a:spAutoFit/>
          </a:bodyPr>
          <a:lstStyle/>
          <a:p>
            <a:r>
              <a:rPr lang="en-US" i="1" dirty="0"/>
              <a:t>Candida</a:t>
            </a:r>
            <a:r>
              <a:rPr lang="en-US" dirty="0"/>
              <a:t> endophthalmitis: Choroidal lesions</a:t>
            </a:r>
          </a:p>
        </p:txBody>
      </p:sp>
      <p:sp>
        <p:nvSpPr>
          <p:cNvPr id="4" name="TextBox 3">
            <a:extLst>
              <a:ext uri="{FF2B5EF4-FFF2-40B4-BE49-F238E27FC236}">
                <a16:creationId xmlns:a16="http://schemas.microsoft.com/office/drawing/2014/main" id="{F69D437C-5524-4192-B454-07F31B444A4B}"/>
              </a:ext>
            </a:extLst>
          </p:cNvPr>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a:extLst>
              <a:ext uri="{FF2B5EF4-FFF2-40B4-BE49-F238E27FC236}">
                <a16:creationId xmlns:a16="http://schemas.microsoft.com/office/drawing/2014/main" id="{9ABA2948-6CE3-4858-ABD6-8A6D6DF3C624}"/>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Tree>
    <p:extLst>
      <p:ext uri="{BB962C8B-B14F-4D97-AF65-F5344CB8AC3E}">
        <p14:creationId xmlns:p14="http://schemas.microsoft.com/office/powerpoint/2010/main" val="369917730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a:extLst>
              <a:ext uri="{FF2B5EF4-FFF2-40B4-BE49-F238E27FC236}">
                <a16:creationId xmlns:a16="http://schemas.microsoft.com/office/drawing/2014/main" id="{D882FE02-1457-4375-972A-6F82743EBE9C}"/>
              </a:ext>
            </a:extLst>
          </p:cNvPr>
          <p:cNvSpPr txBox="1"/>
          <p:nvPr/>
        </p:nvSpPr>
        <p:spPr>
          <a:xfrm>
            <a:off x="572515" y="2451768"/>
            <a:ext cx="8160667" cy="1077218"/>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a:t>
            </a:r>
            <a:r>
              <a:rPr lang="en-US" sz="1600" dirty="0"/>
              <a:t>With time, these break through  Bruch’s membrane to involve the retina. </a:t>
            </a:r>
          </a:p>
        </p:txBody>
      </p:sp>
      <p:sp>
        <p:nvSpPr>
          <p:cNvPr id="2" name="Rectangle 1">
            <a:extLst>
              <a:ext uri="{FF2B5EF4-FFF2-40B4-BE49-F238E27FC236}">
                <a16:creationId xmlns:a16="http://schemas.microsoft.com/office/drawing/2014/main" id="{3DAEEDDB-EEE2-42B8-993E-9DCD07158AED}"/>
              </a:ext>
            </a:extLst>
          </p:cNvPr>
          <p:cNvSpPr/>
          <p:nvPr/>
        </p:nvSpPr>
        <p:spPr>
          <a:xfrm>
            <a:off x="6858000" y="2971800"/>
            <a:ext cx="1828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78018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a:extLst>
              <a:ext uri="{FF2B5EF4-FFF2-40B4-BE49-F238E27FC236}">
                <a16:creationId xmlns:a16="http://schemas.microsoft.com/office/drawing/2014/main" id="{D882FE02-1457-4375-972A-6F82743EBE9C}"/>
              </a:ext>
            </a:extLst>
          </p:cNvPr>
          <p:cNvSpPr txBox="1"/>
          <p:nvPr/>
        </p:nvSpPr>
        <p:spPr>
          <a:xfrm>
            <a:off x="572515" y="2451768"/>
            <a:ext cx="8160667" cy="1077218"/>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a:t>
            </a:r>
            <a:r>
              <a:rPr lang="en-US" sz="1600" dirty="0"/>
              <a:t>With time, these break through  Bruch’s membrane to involve the retina. </a:t>
            </a:r>
          </a:p>
        </p:txBody>
      </p:sp>
    </p:spTree>
    <p:extLst>
      <p:ext uri="{BB962C8B-B14F-4D97-AF65-F5344CB8AC3E}">
        <p14:creationId xmlns:p14="http://schemas.microsoft.com/office/powerpoint/2010/main" val="267686524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A6071E-894D-44FC-B0CF-B49935D832EE}"/>
              </a:ext>
            </a:extLst>
          </p:cNvPr>
          <p:cNvSpPr txBox="1"/>
          <p:nvPr/>
        </p:nvSpPr>
        <p:spPr>
          <a:xfrm>
            <a:off x="2049285" y="6102720"/>
            <a:ext cx="4865436" cy="369332"/>
          </a:xfrm>
          <a:prstGeom prst="rect">
            <a:avLst/>
          </a:prstGeom>
          <a:noFill/>
        </p:spPr>
        <p:txBody>
          <a:bodyPr wrap="none" rtlCol="0">
            <a:spAutoFit/>
          </a:bodyPr>
          <a:lstStyle/>
          <a:p>
            <a:pPr algn="ctr"/>
            <a:r>
              <a:rPr lang="en-US" i="1" dirty="0"/>
              <a:t>Candida</a:t>
            </a:r>
            <a:r>
              <a:rPr lang="en-US" dirty="0"/>
              <a:t> endophthalmitis: Retinal involvement</a:t>
            </a:r>
          </a:p>
        </p:txBody>
      </p:sp>
      <p:pic>
        <p:nvPicPr>
          <p:cNvPr id="1026" name="Picture 2" descr="Candida endophthalmitis: an unusual complication of prolonged intravenous  access | Postgraduate Medical Journal">
            <a:extLst>
              <a:ext uri="{FF2B5EF4-FFF2-40B4-BE49-F238E27FC236}">
                <a16:creationId xmlns:a16="http://schemas.microsoft.com/office/drawing/2014/main" id="{E7F61CF4-5FC6-4124-9846-6A9536AC5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40749"/>
            <a:ext cx="5791200" cy="4176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26074A-802E-4579-88CF-749B9037D3EE}"/>
              </a:ext>
            </a:extLst>
          </p:cNvPr>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a:extLst>
              <a:ext uri="{FF2B5EF4-FFF2-40B4-BE49-F238E27FC236}">
                <a16:creationId xmlns:a16="http://schemas.microsoft.com/office/drawing/2014/main" id="{4B703E5A-85BB-40F8-8D73-DAF149838A52}"/>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Tree>
    <p:extLst>
      <p:ext uri="{BB962C8B-B14F-4D97-AF65-F5344CB8AC3E}">
        <p14:creationId xmlns:p14="http://schemas.microsoft.com/office/powerpoint/2010/main" val="22166101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9" name="TextBox 8">
            <a:extLst>
              <a:ext uri="{FF2B5EF4-FFF2-40B4-BE49-F238E27FC236}">
                <a16:creationId xmlns:a16="http://schemas.microsoft.com/office/drawing/2014/main" id="{D882FE02-1457-4375-972A-6F82743EBE9C}"/>
              </a:ext>
            </a:extLst>
          </p:cNvPr>
          <p:cNvSpPr txBox="1"/>
          <p:nvPr/>
        </p:nvSpPr>
        <p:spPr>
          <a:xfrm>
            <a:off x="572515" y="2451768"/>
            <a:ext cx="8160667" cy="1323439"/>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With time, these break through  Bruch’s membrane to involve the retina. </a:t>
            </a:r>
            <a:r>
              <a:rPr lang="en-US" sz="1600" dirty="0">
                <a:solidFill>
                  <a:srgbClr val="0000FF"/>
                </a:solidFill>
              </a:rPr>
              <a:t>Eventually, the bug reaches the vitreous, and (if still unchecked) the anterior segment. </a:t>
            </a:r>
            <a:endParaRPr lang="en-US" sz="1600" dirty="0"/>
          </a:p>
        </p:txBody>
      </p:sp>
    </p:spTree>
    <p:extLst>
      <p:ext uri="{BB962C8B-B14F-4D97-AF65-F5344CB8AC3E}">
        <p14:creationId xmlns:p14="http://schemas.microsoft.com/office/powerpoint/2010/main" val="299534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914400"/>
            <a:ext cx="7162800" cy="584775"/>
          </a:xfrm>
          <a:prstGeom prst="rect">
            <a:avLst/>
          </a:prstGeom>
          <a:noFill/>
        </p:spPr>
        <p:txBody>
          <a:bodyPr wrap="square" rtlCol="0">
            <a:spAutoFit/>
          </a:bodyPr>
          <a:lstStyle/>
          <a:p>
            <a:r>
              <a:rPr lang="en-US" sz="1600" dirty="0">
                <a:solidFill>
                  <a:srgbClr val="0000FF"/>
                </a:solidFill>
              </a:rPr>
              <a:t>Technically speaking, the term </a:t>
            </a:r>
            <a:r>
              <a:rPr lang="en-US" sz="1600" i="1" dirty="0">
                <a:solidFill>
                  <a:srgbClr val="0000FF"/>
                </a:solidFill>
              </a:rPr>
              <a:t>uveitis</a:t>
            </a:r>
            <a:r>
              <a:rPr lang="en-US" sz="1600" dirty="0">
                <a:solidFill>
                  <a:srgbClr val="0000FF"/>
                </a:solidFill>
              </a:rPr>
              <a:t> refers to inflammation of one or more components of the  </a:t>
            </a:r>
            <a:r>
              <a:rPr lang="en-US" sz="1600" i="1" dirty="0">
                <a:solidFill>
                  <a:srgbClr val="0000FF"/>
                </a:solidFill>
              </a:rPr>
              <a:t>uvea </a:t>
            </a:r>
            <a:r>
              <a:rPr lang="en-US" sz="1600" dirty="0">
                <a:solidFill>
                  <a:srgbClr val="0000FF"/>
                </a:solidFill>
              </a:rPr>
              <a:t>. </a:t>
            </a:r>
          </a:p>
        </p:txBody>
      </p:sp>
      <p:sp>
        <p:nvSpPr>
          <p:cNvPr id="2" name="Slide Number Placeholder 1"/>
          <p:cNvSpPr>
            <a:spLocks noGrp="1"/>
          </p:cNvSpPr>
          <p:nvPr>
            <p:ph type="sldNum" sz="quarter" idx="12"/>
          </p:nvPr>
        </p:nvSpPr>
        <p:spPr/>
        <p:txBody>
          <a:bodyPr/>
          <a:lstStyle/>
          <a:p>
            <a:fld id="{6978B3D9-A15A-4A94-95D0-7F010661B2C9}" type="slidenum">
              <a:rPr lang="en-US" smtClean="0"/>
              <a:t>2</a:t>
            </a:fld>
            <a:endParaRPr lang="en-US"/>
          </a:p>
        </p:txBody>
      </p:sp>
      <p:sp>
        <p:nvSpPr>
          <p:cNvPr id="7" name="Rectangle 3">
            <a:extLst>
              <a:ext uri="{FF2B5EF4-FFF2-40B4-BE49-F238E27FC236}">
                <a16:creationId xmlns:a16="http://schemas.microsoft.com/office/drawing/2014/main" id="{0BCE387B-5049-47AB-8A45-31128EB38FB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Rectangle 2">
            <a:extLst>
              <a:ext uri="{FF2B5EF4-FFF2-40B4-BE49-F238E27FC236}">
                <a16:creationId xmlns:a16="http://schemas.microsoft.com/office/drawing/2014/main" id="{38FAE4A2-B38A-496C-BD42-7F51D276A0A0}"/>
              </a:ext>
            </a:extLst>
          </p:cNvPr>
          <p:cNvSpPr/>
          <p:nvPr/>
        </p:nvSpPr>
        <p:spPr>
          <a:xfrm>
            <a:off x="2438400" y="1219200"/>
            <a:ext cx="533400" cy="279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564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5EC74-9C60-4384-9673-FC1B52D627E3}"/>
              </a:ext>
            </a:extLst>
          </p:cNvPr>
          <p:cNvSpPr/>
          <p:nvPr/>
        </p:nvSpPr>
        <p:spPr>
          <a:xfrm>
            <a:off x="647700" y="5029200"/>
            <a:ext cx="7048500" cy="139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700" y="914400"/>
            <a:ext cx="7162800" cy="5509200"/>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chemeClr val="bg1">
                  <a:lumMod val="75000"/>
                </a:schemeClr>
              </a:solidFill>
            </a:endParaRPr>
          </a:p>
          <a:p>
            <a:r>
              <a:rPr lang="en-US" sz="1600" dirty="0">
                <a:solidFill>
                  <a:schemeClr val="bg1">
                    <a:lumMod val="75000"/>
                  </a:schemeClr>
                </a:solidFill>
              </a:rPr>
              <a:t>In many uveitis cases, the observed inflammation is the product of an ocular disease. However, in some the ocular inflammation is actually a manifestation of a </a:t>
            </a:r>
            <a:r>
              <a:rPr lang="en-US" sz="1600" b="1" dirty="0">
                <a:solidFill>
                  <a:schemeClr val="bg1">
                    <a:lumMod val="75000"/>
                  </a:schemeClr>
                </a:solidFill>
              </a:rPr>
              <a:t>systemic</a:t>
            </a:r>
            <a:r>
              <a:rPr lang="en-US" sz="1600" dirty="0">
                <a:solidFill>
                  <a:schemeClr val="bg1">
                    <a:lumMod val="75000"/>
                  </a:schemeClr>
                </a:solidFill>
              </a:rPr>
              <a:t> inflammatory condition. A key component of uveitis management is distinguishing between ocular-only and systemic cases, as the two require different responses on the part of the treating physician. Because of this, a significant component of uveitis education involves learning how to discern which cases are which.</a:t>
            </a:r>
          </a:p>
          <a:p>
            <a:endParaRPr lang="en-US" sz="1600" dirty="0">
              <a:solidFill>
                <a:schemeClr val="bg1">
                  <a:lumMod val="75000"/>
                </a:schemeClr>
              </a:solidFill>
            </a:endParaRPr>
          </a:p>
          <a:p>
            <a:r>
              <a:rPr lang="en-US" sz="1600" dirty="0">
                <a:solidFill>
                  <a:schemeClr val="bg1">
                    <a:lumMod val="75000"/>
                  </a:schemeClr>
                </a:solidFill>
              </a:rPr>
              <a:t>Identifying a uveitis is, in essence, a pattern-recognition task. The </a:t>
            </a:r>
            <a:r>
              <a:rPr lang="en-US" sz="1600" dirty="0" err="1">
                <a:solidFill>
                  <a:schemeClr val="bg1">
                    <a:lumMod val="75000"/>
                  </a:schemeClr>
                </a:solidFill>
              </a:rPr>
              <a:t>uveitides</a:t>
            </a:r>
            <a:r>
              <a:rPr lang="en-US" sz="1600" dirty="0">
                <a:solidFill>
                  <a:schemeClr val="bg1">
                    <a:lumMod val="75000"/>
                  </a:schemeClr>
                </a:solidFill>
              </a:rPr>
              <a:t> do not present in random fashion; rather,</a:t>
            </a:r>
            <a:r>
              <a:rPr lang="en-US" sz="1600" dirty="0">
                <a:solidFill>
                  <a:srgbClr val="0000FF"/>
                </a:solidFill>
              </a:rPr>
              <a:t> </a:t>
            </a:r>
            <a:r>
              <a:rPr lang="en-US" sz="1600" u="sng" dirty="0">
                <a:solidFill>
                  <a:srgbClr val="0000FF"/>
                </a:solidFill>
              </a:rPr>
              <a:t>they ‘select’ their victims based on </a:t>
            </a:r>
            <a:r>
              <a:rPr lang="en-US" sz="1600" u="sng" dirty="0" err="1">
                <a:solidFill>
                  <a:srgbClr val="0000FF"/>
                </a:solidFill>
              </a:rPr>
              <a:t>pt</a:t>
            </a:r>
            <a:r>
              <a:rPr lang="en-US" sz="1600" u="sng" dirty="0">
                <a:solidFill>
                  <a:srgbClr val="0000FF"/>
                </a:solidFill>
              </a:rPr>
              <a:t> demographics</a:t>
            </a:r>
            <a:r>
              <a:rPr lang="en-US" sz="1600" dirty="0">
                <a:solidFill>
                  <a:srgbClr val="0000FF"/>
                </a:solidFill>
              </a:rPr>
              <a:t>. </a:t>
            </a:r>
            <a:r>
              <a:rPr lang="en-US" sz="1600" dirty="0">
                <a:solidFill>
                  <a:schemeClr val="bg1">
                    <a:lumMod val="75000"/>
                  </a:schemeClr>
                </a:solidFill>
              </a:rPr>
              <a:t>Likewise, the </a:t>
            </a:r>
            <a:r>
              <a:rPr lang="en-US" sz="1600" dirty="0" err="1">
                <a:solidFill>
                  <a:schemeClr val="bg1">
                    <a:lumMod val="75000"/>
                  </a:schemeClr>
                </a:solidFill>
              </a:rPr>
              <a:t>nonocular</a:t>
            </a:r>
            <a:r>
              <a:rPr lang="en-US" sz="1600" dirty="0">
                <a:solidFill>
                  <a:schemeClr val="bg1">
                    <a:lumMod val="75000"/>
                  </a:schemeClr>
                </a:solidFill>
              </a:rPr>
              <a:t> manifestations of those 2ndry to a systemic condition tend to follow specific patterns as well. Each tends to affect the eye in a characteristic manner. </a:t>
            </a:r>
          </a:p>
        </p:txBody>
      </p:sp>
      <p:sp>
        <p:nvSpPr>
          <p:cNvPr id="2" name="Slide Number Placeholder 1"/>
          <p:cNvSpPr>
            <a:spLocks noGrp="1"/>
          </p:cNvSpPr>
          <p:nvPr>
            <p:ph type="sldNum" sz="quarter" idx="12"/>
          </p:nvPr>
        </p:nvSpPr>
        <p:spPr/>
        <p:txBody>
          <a:bodyPr/>
          <a:lstStyle/>
          <a:p>
            <a:fld id="{6978B3D9-A15A-4A94-95D0-7F010661B2C9}" type="slidenum">
              <a:rPr lang="en-US" smtClean="0"/>
              <a:t>20</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8DE11564-4D5E-4616-BB67-367C2E41207A}"/>
              </a:ext>
            </a:extLst>
          </p:cNvPr>
          <p:cNvSpPr txBox="1"/>
          <p:nvPr/>
        </p:nvSpPr>
        <p:spPr>
          <a:xfrm>
            <a:off x="2514600" y="5698093"/>
            <a:ext cx="5181600" cy="584775"/>
          </a:xfrm>
          <a:prstGeom prst="rect">
            <a:avLst/>
          </a:prstGeom>
          <a:solidFill>
            <a:schemeClr val="accent5">
              <a:lumMod val="75000"/>
            </a:schemeClr>
          </a:solidFill>
        </p:spPr>
        <p:txBody>
          <a:bodyPr wrap="square" rtlCol="0">
            <a:spAutoFit/>
          </a:bodyPr>
          <a:lstStyle/>
          <a:p>
            <a:r>
              <a:rPr lang="en-US" sz="1600" dirty="0"/>
              <a:t>With respect to uveitis, the most important aspects of a </a:t>
            </a:r>
            <a:r>
              <a:rPr lang="en-US" sz="1600" dirty="0" err="1"/>
              <a:t>pt’s</a:t>
            </a:r>
            <a:r>
              <a:rPr lang="en-US" sz="1600" dirty="0"/>
              <a:t> demographics are  </a:t>
            </a:r>
            <a:r>
              <a:rPr lang="en-US" sz="1600" b="1" dirty="0"/>
              <a:t>age</a:t>
            </a:r>
            <a:r>
              <a:rPr lang="en-US" sz="1600" dirty="0"/>
              <a:t>, </a:t>
            </a:r>
            <a:r>
              <a:rPr lang="en-US" sz="1600" b="1" dirty="0"/>
              <a:t>gender</a:t>
            </a:r>
            <a:r>
              <a:rPr lang="en-US" sz="1600" dirty="0"/>
              <a:t>, and </a:t>
            </a:r>
            <a:r>
              <a:rPr lang="en-US" sz="1600" b="1" dirty="0"/>
              <a:t>ethnicity</a:t>
            </a:r>
            <a:r>
              <a:rPr lang="en-US" sz="1600" dirty="0"/>
              <a:t>. </a:t>
            </a:r>
            <a:endParaRPr lang="en-US" sz="1600" dirty="0">
              <a:solidFill>
                <a:srgbClr val="0000FF"/>
              </a:solidFill>
            </a:endParaRPr>
          </a:p>
        </p:txBody>
      </p:sp>
      <p:sp>
        <p:nvSpPr>
          <p:cNvPr id="3" name="TextBox 2">
            <a:extLst>
              <a:ext uri="{FF2B5EF4-FFF2-40B4-BE49-F238E27FC236}">
                <a16:creationId xmlns:a16="http://schemas.microsoft.com/office/drawing/2014/main" id="{9BA24EA4-D39E-476E-8A65-550258369213}"/>
              </a:ext>
            </a:extLst>
          </p:cNvPr>
          <p:cNvSpPr txBox="1"/>
          <p:nvPr/>
        </p:nvSpPr>
        <p:spPr>
          <a:xfrm>
            <a:off x="1905000" y="4227493"/>
            <a:ext cx="5276850" cy="954107"/>
          </a:xfrm>
          <a:prstGeom prst="rect">
            <a:avLst/>
          </a:prstGeom>
          <a:solidFill>
            <a:schemeClr val="accent1">
              <a:lumMod val="60000"/>
              <a:lumOff val="40000"/>
            </a:schemeClr>
          </a:solidFill>
        </p:spPr>
        <p:txBody>
          <a:bodyPr wrap="square" rtlCol="0">
            <a:spAutoFit/>
          </a:bodyPr>
          <a:lstStyle/>
          <a:p>
            <a:r>
              <a:rPr lang="en-US" sz="1400" dirty="0">
                <a:solidFill>
                  <a:srgbClr val="0000FF"/>
                </a:solidFill>
              </a:rPr>
              <a:t>Other important demographic factors include:</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endParaRPr lang="en-US" sz="1400" dirty="0">
              <a:solidFill>
                <a:srgbClr val="0000FF"/>
              </a:solidFill>
            </a:endParaRPr>
          </a:p>
          <a:p>
            <a:r>
              <a:rPr lang="en-US" sz="1400" dirty="0">
                <a:solidFill>
                  <a:srgbClr val="0000FF"/>
                </a:solidFill>
              </a:rPr>
              <a:t>--</a:t>
            </a:r>
            <a:r>
              <a:rPr lang="en-US" sz="1400" b="1" i="1" dirty="0">
                <a:solidFill>
                  <a:srgbClr val="0000FF"/>
                </a:solidFill>
              </a:rPr>
              <a:t>?</a:t>
            </a:r>
            <a:endParaRPr lang="en-US" sz="1400" dirty="0"/>
          </a:p>
        </p:txBody>
      </p:sp>
    </p:spTree>
    <p:extLst>
      <p:ext uri="{BB962C8B-B14F-4D97-AF65-F5344CB8AC3E}">
        <p14:creationId xmlns:p14="http://schemas.microsoft.com/office/powerpoint/2010/main" val="412854367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290" y="1222198"/>
            <a:ext cx="5113419" cy="4413604"/>
          </a:xfrm>
          <a:prstGeom prst="rect">
            <a:avLst/>
          </a:prstGeom>
        </p:spPr>
      </p:pic>
      <p:sp>
        <p:nvSpPr>
          <p:cNvPr id="7" name="TextBox 6">
            <a:extLst>
              <a:ext uri="{FF2B5EF4-FFF2-40B4-BE49-F238E27FC236}">
                <a16:creationId xmlns:a16="http://schemas.microsoft.com/office/drawing/2014/main" id="{82A6071E-894D-44FC-B0CF-B49935D832EE}"/>
              </a:ext>
            </a:extLst>
          </p:cNvPr>
          <p:cNvSpPr txBox="1"/>
          <p:nvPr/>
        </p:nvSpPr>
        <p:spPr>
          <a:xfrm>
            <a:off x="668583" y="6102720"/>
            <a:ext cx="7626832" cy="369332"/>
          </a:xfrm>
          <a:prstGeom prst="rect">
            <a:avLst/>
          </a:prstGeom>
          <a:noFill/>
        </p:spPr>
        <p:txBody>
          <a:bodyPr wrap="none" rtlCol="0">
            <a:spAutoFit/>
          </a:bodyPr>
          <a:lstStyle/>
          <a:p>
            <a:pPr algn="ctr"/>
            <a:r>
              <a:rPr lang="en-US" i="1" dirty="0"/>
              <a:t>Candida</a:t>
            </a:r>
            <a:r>
              <a:rPr lang="en-US" dirty="0"/>
              <a:t> endophthalmitis: Classic  ‘string of pearls’  vitreous involvement </a:t>
            </a:r>
          </a:p>
        </p:txBody>
      </p:sp>
      <p:sp>
        <p:nvSpPr>
          <p:cNvPr id="6" name="TextBox 5">
            <a:extLst>
              <a:ext uri="{FF2B5EF4-FFF2-40B4-BE49-F238E27FC236}">
                <a16:creationId xmlns:a16="http://schemas.microsoft.com/office/drawing/2014/main" id="{3F56033B-E512-4B3B-8BE9-C915B7079D64}"/>
              </a:ext>
            </a:extLst>
          </p:cNvPr>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8" name="TextBox 7">
            <a:extLst>
              <a:ext uri="{FF2B5EF4-FFF2-40B4-BE49-F238E27FC236}">
                <a16:creationId xmlns:a16="http://schemas.microsoft.com/office/drawing/2014/main" id="{518D5EF5-F971-4A41-9A9C-86DCCFD1C3D2}"/>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2" name="Rectangle 1">
            <a:extLst>
              <a:ext uri="{FF2B5EF4-FFF2-40B4-BE49-F238E27FC236}">
                <a16:creationId xmlns:a16="http://schemas.microsoft.com/office/drawing/2014/main" id="{F58A832F-4128-485C-8C9C-4869ADDB8B5F}"/>
              </a:ext>
            </a:extLst>
          </p:cNvPr>
          <p:cNvSpPr/>
          <p:nvPr/>
        </p:nvSpPr>
        <p:spPr>
          <a:xfrm>
            <a:off x="4267200" y="6096000"/>
            <a:ext cx="167955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31981947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290" y="1222198"/>
            <a:ext cx="5113419" cy="4413604"/>
          </a:xfrm>
          <a:prstGeom prst="rect">
            <a:avLst/>
          </a:prstGeom>
        </p:spPr>
      </p:pic>
      <p:sp>
        <p:nvSpPr>
          <p:cNvPr id="7" name="TextBox 6">
            <a:extLst>
              <a:ext uri="{FF2B5EF4-FFF2-40B4-BE49-F238E27FC236}">
                <a16:creationId xmlns:a16="http://schemas.microsoft.com/office/drawing/2014/main" id="{82A6071E-894D-44FC-B0CF-B49935D832EE}"/>
              </a:ext>
            </a:extLst>
          </p:cNvPr>
          <p:cNvSpPr txBox="1"/>
          <p:nvPr/>
        </p:nvSpPr>
        <p:spPr>
          <a:xfrm>
            <a:off x="668583" y="6102720"/>
            <a:ext cx="7626832" cy="369332"/>
          </a:xfrm>
          <a:prstGeom prst="rect">
            <a:avLst/>
          </a:prstGeom>
          <a:noFill/>
        </p:spPr>
        <p:txBody>
          <a:bodyPr wrap="none" rtlCol="0">
            <a:spAutoFit/>
          </a:bodyPr>
          <a:lstStyle/>
          <a:p>
            <a:pPr algn="ctr"/>
            <a:r>
              <a:rPr lang="en-US" i="1" dirty="0"/>
              <a:t>Candida</a:t>
            </a:r>
            <a:r>
              <a:rPr lang="en-US" dirty="0"/>
              <a:t> endophthalmitis: Classic  ‘string of pearls’  vitreous involvement </a:t>
            </a:r>
          </a:p>
        </p:txBody>
      </p:sp>
      <p:sp>
        <p:nvSpPr>
          <p:cNvPr id="6" name="TextBox 5">
            <a:extLst>
              <a:ext uri="{FF2B5EF4-FFF2-40B4-BE49-F238E27FC236}">
                <a16:creationId xmlns:a16="http://schemas.microsoft.com/office/drawing/2014/main" id="{3F56033B-E512-4B3B-8BE9-C915B7079D64}"/>
              </a:ext>
            </a:extLst>
          </p:cNvPr>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8" name="TextBox 7">
            <a:extLst>
              <a:ext uri="{FF2B5EF4-FFF2-40B4-BE49-F238E27FC236}">
                <a16:creationId xmlns:a16="http://schemas.microsoft.com/office/drawing/2014/main" id="{518D5EF5-F971-4A41-9A9C-86DCCFD1C3D2}"/>
              </a:ext>
            </a:extLst>
          </p:cNvPr>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Tree>
    <p:extLst>
      <p:ext uri="{BB962C8B-B14F-4D97-AF65-F5344CB8AC3E}">
        <p14:creationId xmlns:p14="http://schemas.microsoft.com/office/powerpoint/2010/main" val="271159342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1" name="TextBox 10">
            <a:extLst>
              <a:ext uri="{FF2B5EF4-FFF2-40B4-BE49-F238E27FC236}">
                <a16:creationId xmlns:a16="http://schemas.microsoft.com/office/drawing/2014/main" id="{387064D9-85E7-4261-B48A-0E329845866E}"/>
              </a:ext>
            </a:extLst>
          </p:cNvPr>
          <p:cNvSpPr txBox="1"/>
          <p:nvPr/>
        </p:nvSpPr>
        <p:spPr>
          <a:xfrm>
            <a:off x="572515" y="2451768"/>
            <a:ext cx="8160667" cy="1569660"/>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With time, these break through  Bruch’s membrane to involve the retina. Eventually, the bug reaches the vitreous, and (if still unchecked) the anterior segment. </a:t>
            </a:r>
            <a:r>
              <a:rPr lang="en-US" sz="1600" dirty="0"/>
              <a:t>Yeasts (esp.  </a:t>
            </a:r>
            <a:r>
              <a:rPr lang="en-US" sz="1600" i="1" dirty="0"/>
              <a:t>Candida  </a:t>
            </a:r>
            <a:r>
              <a:rPr lang="en-US" sz="1600" dirty="0"/>
              <a:t>and</a:t>
            </a:r>
            <a:r>
              <a:rPr lang="en-US" sz="1600" i="1" dirty="0"/>
              <a:t>  Cryptococcus </a:t>
            </a:r>
            <a:r>
              <a:rPr lang="en-US" sz="1600" dirty="0"/>
              <a:t>), molds ( </a:t>
            </a:r>
            <a:r>
              <a:rPr lang="en-US" sz="1600" i="1" dirty="0"/>
              <a:t>Aspergillus </a:t>
            </a:r>
            <a:r>
              <a:rPr lang="en-US" sz="1600" dirty="0"/>
              <a:t>) and dimorphic species ( </a:t>
            </a:r>
            <a:r>
              <a:rPr lang="en-US" sz="1600" i="1" dirty="0"/>
              <a:t>Coccidioides </a:t>
            </a:r>
            <a:r>
              <a:rPr lang="en-US" sz="1600" dirty="0"/>
              <a:t>) may be responsible. </a:t>
            </a:r>
          </a:p>
        </p:txBody>
      </p:sp>
      <p:sp>
        <p:nvSpPr>
          <p:cNvPr id="2" name="Rectangle 1">
            <a:extLst>
              <a:ext uri="{FF2B5EF4-FFF2-40B4-BE49-F238E27FC236}">
                <a16:creationId xmlns:a16="http://schemas.microsoft.com/office/drawing/2014/main" id="{016368EA-1FDE-4901-962D-D62E6FC93F80}"/>
              </a:ext>
            </a:extLst>
          </p:cNvPr>
          <p:cNvSpPr/>
          <p:nvPr/>
        </p:nvSpPr>
        <p:spPr>
          <a:xfrm>
            <a:off x="3505200" y="3458817"/>
            <a:ext cx="762000" cy="25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yeast 1</a:t>
            </a:r>
          </a:p>
        </p:txBody>
      </p:sp>
      <p:sp>
        <p:nvSpPr>
          <p:cNvPr id="10" name="Rectangle 9">
            <a:extLst>
              <a:ext uri="{FF2B5EF4-FFF2-40B4-BE49-F238E27FC236}">
                <a16:creationId xmlns:a16="http://schemas.microsoft.com/office/drawing/2014/main" id="{B141BF09-B8D4-4DB7-B153-55A183C33075}"/>
              </a:ext>
            </a:extLst>
          </p:cNvPr>
          <p:cNvSpPr/>
          <p:nvPr/>
        </p:nvSpPr>
        <p:spPr>
          <a:xfrm>
            <a:off x="4851863" y="3458817"/>
            <a:ext cx="1217369" cy="25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yeast 2</a:t>
            </a:r>
          </a:p>
        </p:txBody>
      </p:sp>
      <p:sp>
        <p:nvSpPr>
          <p:cNvPr id="12" name="Rectangle 11">
            <a:extLst>
              <a:ext uri="{FF2B5EF4-FFF2-40B4-BE49-F238E27FC236}">
                <a16:creationId xmlns:a16="http://schemas.microsoft.com/office/drawing/2014/main" id="{E4FD7A1E-32E9-4389-B162-8F2664CB5D71}"/>
              </a:ext>
            </a:extLst>
          </p:cNvPr>
          <p:cNvSpPr/>
          <p:nvPr/>
        </p:nvSpPr>
        <p:spPr>
          <a:xfrm>
            <a:off x="7020206" y="3458817"/>
            <a:ext cx="1056993" cy="251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A9B34F-3340-4696-84BB-E59F80D164CE}"/>
              </a:ext>
            </a:extLst>
          </p:cNvPr>
          <p:cNvSpPr/>
          <p:nvPr/>
        </p:nvSpPr>
        <p:spPr>
          <a:xfrm>
            <a:off x="2438399" y="3710608"/>
            <a:ext cx="1217369" cy="251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06987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1" name="TextBox 10">
            <a:extLst>
              <a:ext uri="{FF2B5EF4-FFF2-40B4-BE49-F238E27FC236}">
                <a16:creationId xmlns:a16="http://schemas.microsoft.com/office/drawing/2014/main" id="{387064D9-85E7-4261-B48A-0E329845866E}"/>
              </a:ext>
            </a:extLst>
          </p:cNvPr>
          <p:cNvSpPr txBox="1"/>
          <p:nvPr/>
        </p:nvSpPr>
        <p:spPr>
          <a:xfrm>
            <a:off x="572515" y="2451768"/>
            <a:ext cx="8160667" cy="1569660"/>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With time, these break through  Bruch’s membrane to involve the retina. Eventually, the bug reaches the vitreous, and (if still unchecked) the anterior segment. </a:t>
            </a:r>
            <a:r>
              <a:rPr lang="en-US" sz="1600" dirty="0"/>
              <a:t>Yeasts (esp.  </a:t>
            </a:r>
            <a:r>
              <a:rPr lang="en-US" sz="1600" i="1" dirty="0"/>
              <a:t>Candida  </a:t>
            </a:r>
            <a:r>
              <a:rPr lang="en-US" sz="1600" dirty="0"/>
              <a:t>and</a:t>
            </a:r>
            <a:r>
              <a:rPr lang="en-US" sz="1600" i="1" dirty="0"/>
              <a:t>  Cryptococcus </a:t>
            </a:r>
            <a:r>
              <a:rPr lang="en-US" sz="1600" dirty="0"/>
              <a:t>), molds ( </a:t>
            </a:r>
            <a:r>
              <a:rPr lang="en-US" sz="1600" i="1" dirty="0"/>
              <a:t>Aspergillus </a:t>
            </a:r>
            <a:r>
              <a:rPr lang="en-US" sz="1600" dirty="0"/>
              <a:t>) and dimorphic species ( </a:t>
            </a:r>
            <a:r>
              <a:rPr lang="en-US" sz="1600" i="1" dirty="0"/>
              <a:t>Coccidioides </a:t>
            </a:r>
            <a:r>
              <a:rPr lang="en-US" sz="1600" dirty="0"/>
              <a:t>) may be responsible. </a:t>
            </a:r>
          </a:p>
        </p:txBody>
      </p:sp>
    </p:spTree>
    <p:extLst>
      <p:ext uri="{BB962C8B-B14F-4D97-AF65-F5344CB8AC3E}">
        <p14:creationId xmlns:p14="http://schemas.microsoft.com/office/powerpoint/2010/main" val="424725551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1" name="TextBox 10">
            <a:extLst>
              <a:ext uri="{FF2B5EF4-FFF2-40B4-BE49-F238E27FC236}">
                <a16:creationId xmlns:a16="http://schemas.microsoft.com/office/drawing/2014/main" id="{387064D9-85E7-4261-B48A-0E329845866E}"/>
              </a:ext>
            </a:extLst>
          </p:cNvPr>
          <p:cNvSpPr txBox="1"/>
          <p:nvPr/>
        </p:nvSpPr>
        <p:spPr>
          <a:xfrm>
            <a:off x="572515" y="2451768"/>
            <a:ext cx="8160667" cy="1815882"/>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With time, these break through  Bruch’s membrane to involve the retina. Eventually, the bug reaches the vitreous, and (if still unchecked) the anterior segment. </a:t>
            </a:r>
            <a:r>
              <a:rPr lang="en-US" sz="1600" dirty="0"/>
              <a:t>Yeasts (esp.  </a:t>
            </a:r>
            <a:r>
              <a:rPr lang="en-US" sz="1600" i="1" dirty="0"/>
              <a:t>Candida  </a:t>
            </a:r>
            <a:r>
              <a:rPr lang="en-US" sz="1600" dirty="0"/>
              <a:t>and</a:t>
            </a:r>
            <a:r>
              <a:rPr lang="en-US" sz="1600" i="1" dirty="0"/>
              <a:t>  Cryptococcus </a:t>
            </a:r>
            <a:r>
              <a:rPr lang="en-US" sz="1600" dirty="0"/>
              <a:t>), molds ( </a:t>
            </a:r>
            <a:r>
              <a:rPr lang="en-US" sz="1600" i="1" dirty="0"/>
              <a:t>Aspergillus </a:t>
            </a:r>
            <a:r>
              <a:rPr lang="en-US" sz="1600" dirty="0"/>
              <a:t>) and dimorphic species ( </a:t>
            </a:r>
            <a:r>
              <a:rPr lang="en-US" sz="1600" i="1" dirty="0"/>
              <a:t>Coccidioides </a:t>
            </a:r>
            <a:r>
              <a:rPr lang="en-US" sz="1600" dirty="0"/>
              <a:t>) may be responsible. </a:t>
            </a:r>
            <a:r>
              <a:rPr lang="en-US" sz="1600" dirty="0">
                <a:solidFill>
                  <a:srgbClr val="0000FF"/>
                </a:solidFill>
              </a:rPr>
              <a:t>As with bacterial, the </a:t>
            </a:r>
            <a:r>
              <a:rPr lang="en-US" sz="1600" dirty="0" err="1">
                <a:solidFill>
                  <a:srgbClr val="0000FF"/>
                </a:solidFill>
              </a:rPr>
              <a:t>pt’s</a:t>
            </a:r>
            <a:r>
              <a:rPr lang="en-US" sz="1600" dirty="0">
                <a:solidFill>
                  <a:srgbClr val="0000FF"/>
                </a:solidFill>
              </a:rPr>
              <a:t> clinical and/or social situation can provide important clues regarding the pathogen.</a:t>
            </a:r>
          </a:p>
        </p:txBody>
      </p:sp>
    </p:spTree>
    <p:extLst>
      <p:ext uri="{BB962C8B-B14F-4D97-AF65-F5344CB8AC3E}">
        <p14:creationId xmlns:p14="http://schemas.microsoft.com/office/powerpoint/2010/main" val="352208790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1" name="TextBox 10">
            <a:extLst>
              <a:ext uri="{FF2B5EF4-FFF2-40B4-BE49-F238E27FC236}">
                <a16:creationId xmlns:a16="http://schemas.microsoft.com/office/drawing/2014/main" id="{387064D9-85E7-4261-B48A-0E329845866E}"/>
              </a:ext>
            </a:extLst>
          </p:cNvPr>
          <p:cNvSpPr txBox="1"/>
          <p:nvPr/>
        </p:nvSpPr>
        <p:spPr>
          <a:xfrm>
            <a:off x="572515" y="2451768"/>
            <a:ext cx="8160667" cy="1815882"/>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With time, these break through  Bruch’s membrane to involve the retina. Eventually, the bug reaches the vitreous, and (if still unchecked) the anterior segment. Yeasts (esp.  </a:t>
            </a:r>
            <a:r>
              <a:rPr lang="en-US" sz="1600" i="1" dirty="0">
                <a:solidFill>
                  <a:schemeClr val="bg1">
                    <a:lumMod val="75000"/>
                  </a:schemeClr>
                </a:solidFill>
              </a:rPr>
              <a:t>Candida  </a:t>
            </a:r>
            <a:r>
              <a:rPr lang="en-US" sz="1600" dirty="0">
                <a:solidFill>
                  <a:schemeClr val="bg1">
                    <a:lumMod val="75000"/>
                  </a:schemeClr>
                </a:solidFill>
              </a:rPr>
              <a:t>and</a:t>
            </a:r>
            <a:r>
              <a:rPr lang="en-US" sz="1600" i="1" dirty="0">
                <a:solidFill>
                  <a:schemeClr val="bg1">
                    <a:lumMod val="75000"/>
                  </a:schemeClr>
                </a:solidFill>
              </a:rPr>
              <a:t>  Cryptococcus </a:t>
            </a:r>
            <a:r>
              <a:rPr lang="en-US" sz="1600" dirty="0">
                <a:solidFill>
                  <a:schemeClr val="bg1">
                    <a:lumMod val="75000"/>
                  </a:schemeClr>
                </a:solidFill>
              </a:rPr>
              <a:t>), molds ( </a:t>
            </a:r>
            <a:r>
              <a:rPr lang="en-US" sz="1600" i="1" dirty="0">
                <a:solidFill>
                  <a:schemeClr val="bg1">
                    <a:lumMod val="75000"/>
                  </a:schemeClr>
                </a:solidFill>
              </a:rPr>
              <a:t>Aspergillus </a:t>
            </a:r>
            <a:r>
              <a:rPr lang="en-US" sz="1600" dirty="0">
                <a:solidFill>
                  <a:schemeClr val="bg1">
                    <a:lumMod val="75000"/>
                  </a:schemeClr>
                </a:solidFill>
              </a:rPr>
              <a:t>) and dimorphic species ( </a:t>
            </a:r>
            <a:r>
              <a:rPr lang="en-US" sz="1600" i="1" dirty="0">
                <a:solidFill>
                  <a:schemeClr val="bg1">
                    <a:lumMod val="75000"/>
                  </a:schemeClr>
                </a:solidFill>
              </a:rPr>
              <a:t>Coccidioides </a:t>
            </a:r>
            <a:r>
              <a:rPr lang="en-US" sz="1600" dirty="0">
                <a:solidFill>
                  <a:schemeClr val="bg1">
                    <a:lumMod val="75000"/>
                  </a:schemeClr>
                </a:solidFill>
              </a:rPr>
              <a:t>) may be responsible. </a:t>
            </a:r>
            <a:r>
              <a:rPr lang="en-US" sz="1600" u="sng" dirty="0">
                <a:solidFill>
                  <a:srgbClr val="0000FF"/>
                </a:solidFill>
              </a:rPr>
              <a:t>As with bacterial, the </a:t>
            </a:r>
            <a:r>
              <a:rPr lang="en-US" sz="1600" u="sng" dirty="0" err="1">
                <a:solidFill>
                  <a:srgbClr val="0000FF"/>
                </a:solidFill>
              </a:rPr>
              <a:t>pt’s</a:t>
            </a:r>
            <a:r>
              <a:rPr lang="en-US" sz="1600" u="sng" dirty="0">
                <a:solidFill>
                  <a:srgbClr val="0000FF"/>
                </a:solidFill>
              </a:rPr>
              <a:t> clinical and/or social situation can provide important clues regarding the pathogen.</a:t>
            </a:r>
          </a:p>
        </p:txBody>
      </p:sp>
      <p:sp>
        <p:nvSpPr>
          <p:cNvPr id="9" name="TextBox 8">
            <a:extLst>
              <a:ext uri="{FF2B5EF4-FFF2-40B4-BE49-F238E27FC236}">
                <a16:creationId xmlns:a16="http://schemas.microsoft.com/office/drawing/2014/main" id="{6A15C158-6CF9-4D4B-9065-B5CD48734223}"/>
              </a:ext>
            </a:extLst>
          </p:cNvPr>
          <p:cNvSpPr txBox="1"/>
          <p:nvPr/>
        </p:nvSpPr>
        <p:spPr>
          <a:xfrm>
            <a:off x="2936536" y="4456903"/>
            <a:ext cx="3967134" cy="1384995"/>
          </a:xfrm>
          <a:prstGeom prst="rect">
            <a:avLst/>
          </a:prstGeom>
          <a:solidFill>
            <a:schemeClr val="accent6">
              <a:lumMod val="20000"/>
              <a:lumOff val="80000"/>
            </a:schemeClr>
          </a:solidFill>
        </p:spPr>
        <p:txBody>
          <a:bodyPr wrap="square" rtlCol="0">
            <a:spAutoFit/>
          </a:bodyPr>
          <a:lstStyle/>
          <a:p>
            <a:r>
              <a:rPr lang="en-US" sz="1400" dirty="0"/>
              <a:t>Some classic fungal pathogen associations in endogenous endophthalmitis:</a:t>
            </a:r>
          </a:p>
          <a:p>
            <a:r>
              <a:rPr lang="en-US" sz="1400" i="1" dirty="0"/>
              <a:t>--Chronic indwelling lines/catheters: </a:t>
            </a:r>
            <a:r>
              <a:rPr lang="en-US" sz="1400" b="1" i="1" dirty="0"/>
              <a:t>?</a:t>
            </a:r>
          </a:p>
          <a:p>
            <a:r>
              <a:rPr lang="en-US" sz="1400" i="1" dirty="0">
                <a:solidFill>
                  <a:schemeClr val="bg1">
                    <a:lumMod val="65000"/>
                  </a:schemeClr>
                </a:solidFill>
              </a:rPr>
              <a:t>--HIV/AIDS</a:t>
            </a:r>
            <a:endParaRPr lang="en-US" sz="1400" dirty="0">
              <a:solidFill>
                <a:schemeClr val="bg1">
                  <a:lumMod val="65000"/>
                </a:schemeClr>
              </a:solidFill>
            </a:endParaRPr>
          </a:p>
          <a:p>
            <a:r>
              <a:rPr lang="en-US" sz="1400" i="1" dirty="0">
                <a:solidFill>
                  <a:schemeClr val="bg1">
                    <a:lumMod val="65000"/>
                  </a:schemeClr>
                </a:solidFill>
              </a:rPr>
              <a:t>--Hx liver transplantation</a:t>
            </a:r>
            <a:endParaRPr lang="en-US" sz="1400" dirty="0">
              <a:solidFill>
                <a:schemeClr val="bg1">
                  <a:lumMod val="65000"/>
                </a:schemeClr>
              </a:solidFill>
            </a:endParaRPr>
          </a:p>
          <a:p>
            <a:r>
              <a:rPr lang="en-US" sz="1400" i="1" dirty="0">
                <a:solidFill>
                  <a:schemeClr val="bg1">
                    <a:lumMod val="65000"/>
                  </a:schemeClr>
                </a:solidFill>
              </a:rPr>
              <a:t>--San Joaquin valley</a:t>
            </a:r>
            <a:endParaRPr lang="en-US" sz="1400" dirty="0">
              <a:solidFill>
                <a:schemeClr val="bg1">
                  <a:lumMod val="65000"/>
                </a:schemeClr>
              </a:solidFill>
            </a:endParaRPr>
          </a:p>
        </p:txBody>
      </p:sp>
    </p:spTree>
    <p:extLst>
      <p:ext uri="{BB962C8B-B14F-4D97-AF65-F5344CB8AC3E}">
        <p14:creationId xmlns:p14="http://schemas.microsoft.com/office/powerpoint/2010/main" val="370712304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1" name="TextBox 10">
            <a:extLst>
              <a:ext uri="{FF2B5EF4-FFF2-40B4-BE49-F238E27FC236}">
                <a16:creationId xmlns:a16="http://schemas.microsoft.com/office/drawing/2014/main" id="{387064D9-85E7-4261-B48A-0E329845866E}"/>
              </a:ext>
            </a:extLst>
          </p:cNvPr>
          <p:cNvSpPr txBox="1"/>
          <p:nvPr/>
        </p:nvSpPr>
        <p:spPr>
          <a:xfrm>
            <a:off x="572515" y="2451768"/>
            <a:ext cx="8160667" cy="1815882"/>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With time, these break through  Bruch’s membrane to involve the retina. Eventually, the bug reaches the vitreous, and (if still unchecked) the anterior segment. Yeasts (esp.  </a:t>
            </a:r>
            <a:r>
              <a:rPr lang="en-US" sz="1600" i="1" dirty="0">
                <a:solidFill>
                  <a:schemeClr val="bg1">
                    <a:lumMod val="75000"/>
                  </a:schemeClr>
                </a:solidFill>
              </a:rPr>
              <a:t>Candida  </a:t>
            </a:r>
            <a:r>
              <a:rPr lang="en-US" sz="1600" dirty="0">
                <a:solidFill>
                  <a:schemeClr val="bg1">
                    <a:lumMod val="75000"/>
                  </a:schemeClr>
                </a:solidFill>
              </a:rPr>
              <a:t>and</a:t>
            </a:r>
            <a:r>
              <a:rPr lang="en-US" sz="1600" i="1" dirty="0">
                <a:solidFill>
                  <a:schemeClr val="bg1">
                    <a:lumMod val="75000"/>
                  </a:schemeClr>
                </a:solidFill>
              </a:rPr>
              <a:t>  Cryptococcus </a:t>
            </a:r>
            <a:r>
              <a:rPr lang="en-US" sz="1600" dirty="0">
                <a:solidFill>
                  <a:schemeClr val="bg1">
                    <a:lumMod val="75000"/>
                  </a:schemeClr>
                </a:solidFill>
              </a:rPr>
              <a:t>), molds ( </a:t>
            </a:r>
            <a:r>
              <a:rPr lang="en-US" sz="1600" i="1" dirty="0">
                <a:solidFill>
                  <a:schemeClr val="bg1">
                    <a:lumMod val="75000"/>
                  </a:schemeClr>
                </a:solidFill>
              </a:rPr>
              <a:t>Aspergillus </a:t>
            </a:r>
            <a:r>
              <a:rPr lang="en-US" sz="1600" dirty="0">
                <a:solidFill>
                  <a:schemeClr val="bg1">
                    <a:lumMod val="75000"/>
                  </a:schemeClr>
                </a:solidFill>
              </a:rPr>
              <a:t>) and dimorphic species ( </a:t>
            </a:r>
            <a:r>
              <a:rPr lang="en-US" sz="1600" i="1" dirty="0">
                <a:solidFill>
                  <a:schemeClr val="bg1">
                    <a:lumMod val="75000"/>
                  </a:schemeClr>
                </a:solidFill>
              </a:rPr>
              <a:t>Coccidioides </a:t>
            </a:r>
            <a:r>
              <a:rPr lang="en-US" sz="1600" dirty="0">
                <a:solidFill>
                  <a:schemeClr val="bg1">
                    <a:lumMod val="75000"/>
                  </a:schemeClr>
                </a:solidFill>
              </a:rPr>
              <a:t>) may be responsible. </a:t>
            </a:r>
            <a:r>
              <a:rPr lang="en-US" sz="1600" u="sng" dirty="0">
                <a:solidFill>
                  <a:srgbClr val="0000FF"/>
                </a:solidFill>
              </a:rPr>
              <a:t>As with bacterial, the </a:t>
            </a:r>
            <a:r>
              <a:rPr lang="en-US" sz="1600" u="sng" dirty="0" err="1">
                <a:solidFill>
                  <a:srgbClr val="0000FF"/>
                </a:solidFill>
              </a:rPr>
              <a:t>pt’s</a:t>
            </a:r>
            <a:r>
              <a:rPr lang="en-US" sz="1600" u="sng" dirty="0">
                <a:solidFill>
                  <a:srgbClr val="0000FF"/>
                </a:solidFill>
              </a:rPr>
              <a:t> clinical and/or social situation can provide important clues regarding the pathogen.</a:t>
            </a:r>
          </a:p>
        </p:txBody>
      </p:sp>
      <p:sp>
        <p:nvSpPr>
          <p:cNvPr id="9" name="TextBox 8">
            <a:extLst>
              <a:ext uri="{FF2B5EF4-FFF2-40B4-BE49-F238E27FC236}">
                <a16:creationId xmlns:a16="http://schemas.microsoft.com/office/drawing/2014/main" id="{6A15C158-6CF9-4D4B-9065-B5CD48734223}"/>
              </a:ext>
            </a:extLst>
          </p:cNvPr>
          <p:cNvSpPr txBox="1"/>
          <p:nvPr/>
        </p:nvSpPr>
        <p:spPr>
          <a:xfrm>
            <a:off x="2936536" y="4456903"/>
            <a:ext cx="3967134" cy="1384995"/>
          </a:xfrm>
          <a:prstGeom prst="rect">
            <a:avLst/>
          </a:prstGeom>
          <a:solidFill>
            <a:schemeClr val="accent6">
              <a:lumMod val="20000"/>
              <a:lumOff val="80000"/>
            </a:schemeClr>
          </a:solidFill>
        </p:spPr>
        <p:txBody>
          <a:bodyPr wrap="square" rtlCol="0">
            <a:spAutoFit/>
          </a:bodyPr>
          <a:lstStyle/>
          <a:p>
            <a:r>
              <a:rPr lang="en-US" sz="1400" dirty="0"/>
              <a:t>Some classic fungal pathogen associations in endogenous endophthalmitis:</a:t>
            </a:r>
          </a:p>
          <a:p>
            <a:r>
              <a:rPr lang="en-US" sz="1400" i="1" dirty="0"/>
              <a:t>--Chronic indwelling lines/catheters: </a:t>
            </a:r>
            <a:r>
              <a:rPr lang="en-US" sz="1400" dirty="0"/>
              <a:t>Candida</a:t>
            </a:r>
          </a:p>
          <a:p>
            <a:r>
              <a:rPr lang="en-US" sz="1400" i="1" dirty="0"/>
              <a:t>--HIV/AIDS:</a:t>
            </a:r>
            <a:r>
              <a:rPr lang="en-US" sz="1400" dirty="0"/>
              <a:t> </a:t>
            </a:r>
            <a:r>
              <a:rPr lang="en-US" sz="1400" b="1" i="1" dirty="0"/>
              <a:t>?</a:t>
            </a:r>
            <a:r>
              <a:rPr lang="en-US" sz="1400" dirty="0"/>
              <a:t> </a:t>
            </a:r>
          </a:p>
          <a:p>
            <a:r>
              <a:rPr lang="en-US" sz="1400" i="1" dirty="0">
                <a:solidFill>
                  <a:schemeClr val="bg1">
                    <a:lumMod val="65000"/>
                  </a:schemeClr>
                </a:solidFill>
              </a:rPr>
              <a:t>--Hx liver transplantation</a:t>
            </a:r>
            <a:endParaRPr lang="en-US" sz="1400" dirty="0">
              <a:solidFill>
                <a:schemeClr val="bg1">
                  <a:lumMod val="65000"/>
                </a:schemeClr>
              </a:solidFill>
            </a:endParaRPr>
          </a:p>
          <a:p>
            <a:r>
              <a:rPr lang="en-US" sz="1400" i="1" dirty="0">
                <a:solidFill>
                  <a:schemeClr val="bg1">
                    <a:lumMod val="65000"/>
                  </a:schemeClr>
                </a:solidFill>
              </a:rPr>
              <a:t>--San Joaquin valley</a:t>
            </a:r>
            <a:endParaRPr lang="en-US" sz="1400" dirty="0">
              <a:solidFill>
                <a:schemeClr val="bg1">
                  <a:lumMod val="65000"/>
                </a:schemeClr>
              </a:solidFill>
            </a:endParaRPr>
          </a:p>
        </p:txBody>
      </p:sp>
    </p:spTree>
    <p:extLst>
      <p:ext uri="{BB962C8B-B14F-4D97-AF65-F5344CB8AC3E}">
        <p14:creationId xmlns:p14="http://schemas.microsoft.com/office/powerpoint/2010/main" val="116075624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1" name="TextBox 10">
            <a:extLst>
              <a:ext uri="{FF2B5EF4-FFF2-40B4-BE49-F238E27FC236}">
                <a16:creationId xmlns:a16="http://schemas.microsoft.com/office/drawing/2014/main" id="{387064D9-85E7-4261-B48A-0E329845866E}"/>
              </a:ext>
            </a:extLst>
          </p:cNvPr>
          <p:cNvSpPr txBox="1"/>
          <p:nvPr/>
        </p:nvSpPr>
        <p:spPr>
          <a:xfrm>
            <a:off x="572515" y="2451768"/>
            <a:ext cx="8160667" cy="1815882"/>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With time, these break through  Bruch’s membrane to involve the retina. Eventually, the bug reaches the vitreous, and (if still unchecked) the anterior segment. Yeasts (esp.  </a:t>
            </a:r>
            <a:r>
              <a:rPr lang="en-US" sz="1600" i="1" dirty="0">
                <a:solidFill>
                  <a:schemeClr val="bg1">
                    <a:lumMod val="75000"/>
                  </a:schemeClr>
                </a:solidFill>
              </a:rPr>
              <a:t>Candida  </a:t>
            </a:r>
            <a:r>
              <a:rPr lang="en-US" sz="1600" dirty="0">
                <a:solidFill>
                  <a:schemeClr val="bg1">
                    <a:lumMod val="75000"/>
                  </a:schemeClr>
                </a:solidFill>
              </a:rPr>
              <a:t>and</a:t>
            </a:r>
            <a:r>
              <a:rPr lang="en-US" sz="1600" i="1" dirty="0">
                <a:solidFill>
                  <a:schemeClr val="bg1">
                    <a:lumMod val="75000"/>
                  </a:schemeClr>
                </a:solidFill>
              </a:rPr>
              <a:t>  Cryptococcus </a:t>
            </a:r>
            <a:r>
              <a:rPr lang="en-US" sz="1600" dirty="0">
                <a:solidFill>
                  <a:schemeClr val="bg1">
                    <a:lumMod val="75000"/>
                  </a:schemeClr>
                </a:solidFill>
              </a:rPr>
              <a:t>), molds ( </a:t>
            </a:r>
            <a:r>
              <a:rPr lang="en-US" sz="1600" i="1" dirty="0">
                <a:solidFill>
                  <a:schemeClr val="bg1">
                    <a:lumMod val="75000"/>
                  </a:schemeClr>
                </a:solidFill>
              </a:rPr>
              <a:t>Aspergillus </a:t>
            </a:r>
            <a:r>
              <a:rPr lang="en-US" sz="1600" dirty="0">
                <a:solidFill>
                  <a:schemeClr val="bg1">
                    <a:lumMod val="75000"/>
                  </a:schemeClr>
                </a:solidFill>
              </a:rPr>
              <a:t>) and dimorphic species ( </a:t>
            </a:r>
            <a:r>
              <a:rPr lang="en-US" sz="1600" i="1" dirty="0">
                <a:solidFill>
                  <a:schemeClr val="bg1">
                    <a:lumMod val="75000"/>
                  </a:schemeClr>
                </a:solidFill>
              </a:rPr>
              <a:t>Coccidioides </a:t>
            </a:r>
            <a:r>
              <a:rPr lang="en-US" sz="1600" dirty="0">
                <a:solidFill>
                  <a:schemeClr val="bg1">
                    <a:lumMod val="75000"/>
                  </a:schemeClr>
                </a:solidFill>
              </a:rPr>
              <a:t>) may be responsible. </a:t>
            </a:r>
            <a:r>
              <a:rPr lang="en-US" sz="1600" u="sng" dirty="0">
                <a:solidFill>
                  <a:srgbClr val="0000FF"/>
                </a:solidFill>
              </a:rPr>
              <a:t>As with bacterial, the </a:t>
            </a:r>
            <a:r>
              <a:rPr lang="en-US" sz="1600" u="sng" dirty="0" err="1">
                <a:solidFill>
                  <a:srgbClr val="0000FF"/>
                </a:solidFill>
              </a:rPr>
              <a:t>pt’s</a:t>
            </a:r>
            <a:r>
              <a:rPr lang="en-US" sz="1600" u="sng" dirty="0">
                <a:solidFill>
                  <a:srgbClr val="0000FF"/>
                </a:solidFill>
              </a:rPr>
              <a:t> clinical and/or social situation can provide important clues regarding the pathogen.</a:t>
            </a:r>
          </a:p>
        </p:txBody>
      </p:sp>
      <p:sp>
        <p:nvSpPr>
          <p:cNvPr id="9" name="TextBox 8">
            <a:extLst>
              <a:ext uri="{FF2B5EF4-FFF2-40B4-BE49-F238E27FC236}">
                <a16:creationId xmlns:a16="http://schemas.microsoft.com/office/drawing/2014/main" id="{6A15C158-6CF9-4D4B-9065-B5CD48734223}"/>
              </a:ext>
            </a:extLst>
          </p:cNvPr>
          <p:cNvSpPr txBox="1"/>
          <p:nvPr/>
        </p:nvSpPr>
        <p:spPr>
          <a:xfrm>
            <a:off x="2936536" y="4456903"/>
            <a:ext cx="3967134" cy="1384995"/>
          </a:xfrm>
          <a:prstGeom prst="rect">
            <a:avLst/>
          </a:prstGeom>
          <a:solidFill>
            <a:schemeClr val="accent6">
              <a:lumMod val="20000"/>
              <a:lumOff val="80000"/>
            </a:schemeClr>
          </a:solidFill>
        </p:spPr>
        <p:txBody>
          <a:bodyPr wrap="square" rtlCol="0">
            <a:spAutoFit/>
          </a:bodyPr>
          <a:lstStyle/>
          <a:p>
            <a:r>
              <a:rPr lang="en-US" sz="1400" dirty="0"/>
              <a:t>Some classic fungal pathogen associations in endogenous endophthalmitis:</a:t>
            </a:r>
          </a:p>
          <a:p>
            <a:r>
              <a:rPr lang="en-US" sz="1400" i="1" dirty="0"/>
              <a:t>--Chronic indwelling lines/catheters: </a:t>
            </a:r>
            <a:r>
              <a:rPr lang="en-US" sz="1400" dirty="0"/>
              <a:t>Candida</a:t>
            </a:r>
          </a:p>
          <a:p>
            <a:r>
              <a:rPr lang="en-US" sz="1400" i="1" dirty="0"/>
              <a:t>--HIV/AIDS:</a:t>
            </a:r>
            <a:r>
              <a:rPr lang="en-US" sz="1400" dirty="0"/>
              <a:t> Cryptococcus </a:t>
            </a:r>
          </a:p>
          <a:p>
            <a:r>
              <a:rPr lang="en-US" sz="1400" i="1" dirty="0"/>
              <a:t>--Hx liver transplantation: </a:t>
            </a:r>
            <a:r>
              <a:rPr lang="en-US" sz="1400" b="1" i="1" dirty="0"/>
              <a:t>?</a:t>
            </a:r>
          </a:p>
          <a:p>
            <a:r>
              <a:rPr lang="en-US" sz="1400" i="1" dirty="0">
                <a:solidFill>
                  <a:schemeClr val="bg1">
                    <a:lumMod val="65000"/>
                  </a:schemeClr>
                </a:solidFill>
              </a:rPr>
              <a:t>--San Joaquin valley</a:t>
            </a:r>
            <a:endParaRPr lang="en-US" sz="1400" dirty="0">
              <a:solidFill>
                <a:schemeClr val="bg1">
                  <a:lumMod val="65000"/>
                </a:schemeClr>
              </a:solidFill>
            </a:endParaRPr>
          </a:p>
        </p:txBody>
      </p:sp>
    </p:spTree>
    <p:extLst>
      <p:ext uri="{BB962C8B-B14F-4D97-AF65-F5344CB8AC3E}">
        <p14:creationId xmlns:p14="http://schemas.microsoft.com/office/powerpoint/2010/main" val="15768060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1" name="TextBox 10">
            <a:extLst>
              <a:ext uri="{FF2B5EF4-FFF2-40B4-BE49-F238E27FC236}">
                <a16:creationId xmlns:a16="http://schemas.microsoft.com/office/drawing/2014/main" id="{387064D9-85E7-4261-B48A-0E329845866E}"/>
              </a:ext>
            </a:extLst>
          </p:cNvPr>
          <p:cNvSpPr txBox="1"/>
          <p:nvPr/>
        </p:nvSpPr>
        <p:spPr>
          <a:xfrm>
            <a:off x="572515" y="2451768"/>
            <a:ext cx="8160667" cy="1815882"/>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With time, these break through  Bruch’s membrane to involve the retina. Eventually, the bug reaches the vitreous, and (if still unchecked) the anterior segment. Yeasts (esp.  </a:t>
            </a:r>
            <a:r>
              <a:rPr lang="en-US" sz="1600" i="1" dirty="0">
                <a:solidFill>
                  <a:schemeClr val="bg1">
                    <a:lumMod val="75000"/>
                  </a:schemeClr>
                </a:solidFill>
              </a:rPr>
              <a:t>Candida  </a:t>
            </a:r>
            <a:r>
              <a:rPr lang="en-US" sz="1600" dirty="0">
                <a:solidFill>
                  <a:schemeClr val="bg1">
                    <a:lumMod val="75000"/>
                  </a:schemeClr>
                </a:solidFill>
              </a:rPr>
              <a:t>and</a:t>
            </a:r>
            <a:r>
              <a:rPr lang="en-US" sz="1600" i="1" dirty="0">
                <a:solidFill>
                  <a:schemeClr val="bg1">
                    <a:lumMod val="75000"/>
                  </a:schemeClr>
                </a:solidFill>
              </a:rPr>
              <a:t>  Cryptococcus </a:t>
            </a:r>
            <a:r>
              <a:rPr lang="en-US" sz="1600" dirty="0">
                <a:solidFill>
                  <a:schemeClr val="bg1">
                    <a:lumMod val="75000"/>
                  </a:schemeClr>
                </a:solidFill>
              </a:rPr>
              <a:t>), molds ( </a:t>
            </a:r>
            <a:r>
              <a:rPr lang="en-US" sz="1600" i="1" dirty="0">
                <a:solidFill>
                  <a:schemeClr val="bg1">
                    <a:lumMod val="75000"/>
                  </a:schemeClr>
                </a:solidFill>
              </a:rPr>
              <a:t>Aspergillus </a:t>
            </a:r>
            <a:r>
              <a:rPr lang="en-US" sz="1600" dirty="0">
                <a:solidFill>
                  <a:schemeClr val="bg1">
                    <a:lumMod val="75000"/>
                  </a:schemeClr>
                </a:solidFill>
              </a:rPr>
              <a:t>) and dimorphic species ( </a:t>
            </a:r>
            <a:r>
              <a:rPr lang="en-US" sz="1600" i="1" dirty="0">
                <a:solidFill>
                  <a:schemeClr val="bg1">
                    <a:lumMod val="75000"/>
                  </a:schemeClr>
                </a:solidFill>
              </a:rPr>
              <a:t>Coccidioides </a:t>
            </a:r>
            <a:r>
              <a:rPr lang="en-US" sz="1600" dirty="0">
                <a:solidFill>
                  <a:schemeClr val="bg1">
                    <a:lumMod val="75000"/>
                  </a:schemeClr>
                </a:solidFill>
              </a:rPr>
              <a:t>) may be responsible. </a:t>
            </a:r>
            <a:r>
              <a:rPr lang="en-US" sz="1600" u="sng" dirty="0">
                <a:solidFill>
                  <a:srgbClr val="0000FF"/>
                </a:solidFill>
              </a:rPr>
              <a:t>As with bacterial, the </a:t>
            </a:r>
            <a:r>
              <a:rPr lang="en-US" sz="1600" u="sng" dirty="0" err="1">
                <a:solidFill>
                  <a:srgbClr val="0000FF"/>
                </a:solidFill>
              </a:rPr>
              <a:t>pt’s</a:t>
            </a:r>
            <a:r>
              <a:rPr lang="en-US" sz="1600" u="sng" dirty="0">
                <a:solidFill>
                  <a:srgbClr val="0000FF"/>
                </a:solidFill>
              </a:rPr>
              <a:t> clinical and/or social situation can provide important clues regarding the pathogen.</a:t>
            </a:r>
          </a:p>
        </p:txBody>
      </p:sp>
      <p:sp>
        <p:nvSpPr>
          <p:cNvPr id="9" name="TextBox 8">
            <a:extLst>
              <a:ext uri="{FF2B5EF4-FFF2-40B4-BE49-F238E27FC236}">
                <a16:creationId xmlns:a16="http://schemas.microsoft.com/office/drawing/2014/main" id="{6A15C158-6CF9-4D4B-9065-B5CD48734223}"/>
              </a:ext>
            </a:extLst>
          </p:cNvPr>
          <p:cNvSpPr txBox="1"/>
          <p:nvPr/>
        </p:nvSpPr>
        <p:spPr>
          <a:xfrm>
            <a:off x="2936536" y="4456903"/>
            <a:ext cx="3967134" cy="1384995"/>
          </a:xfrm>
          <a:prstGeom prst="rect">
            <a:avLst/>
          </a:prstGeom>
          <a:solidFill>
            <a:schemeClr val="accent6">
              <a:lumMod val="20000"/>
              <a:lumOff val="80000"/>
            </a:schemeClr>
          </a:solidFill>
        </p:spPr>
        <p:txBody>
          <a:bodyPr wrap="square" rtlCol="0">
            <a:spAutoFit/>
          </a:bodyPr>
          <a:lstStyle/>
          <a:p>
            <a:r>
              <a:rPr lang="en-US" sz="1400" dirty="0"/>
              <a:t>Some classic fungal pathogen associations in endogenous endophthalmitis:</a:t>
            </a:r>
          </a:p>
          <a:p>
            <a:r>
              <a:rPr lang="en-US" sz="1400" i="1" dirty="0"/>
              <a:t>--Chronic indwelling lines/catheters: </a:t>
            </a:r>
            <a:r>
              <a:rPr lang="en-US" sz="1400" dirty="0"/>
              <a:t>Candida</a:t>
            </a:r>
          </a:p>
          <a:p>
            <a:r>
              <a:rPr lang="en-US" sz="1400" i="1" dirty="0"/>
              <a:t>--HIV/AIDS:</a:t>
            </a:r>
            <a:r>
              <a:rPr lang="en-US" sz="1400" dirty="0"/>
              <a:t> Cryptococcus </a:t>
            </a:r>
          </a:p>
          <a:p>
            <a:r>
              <a:rPr lang="en-US" sz="1400" i="1" dirty="0"/>
              <a:t>--Hx liver transplantation: </a:t>
            </a:r>
            <a:r>
              <a:rPr lang="en-US" sz="1400" dirty="0"/>
              <a:t>Aspergillus</a:t>
            </a:r>
          </a:p>
          <a:p>
            <a:r>
              <a:rPr lang="en-US" sz="1400" i="1" dirty="0"/>
              <a:t>--San Joaquin valley:</a:t>
            </a:r>
            <a:r>
              <a:rPr lang="en-US" sz="1400" dirty="0"/>
              <a:t> </a:t>
            </a:r>
            <a:r>
              <a:rPr lang="en-US" sz="1400" b="1" i="1" dirty="0"/>
              <a:t>?</a:t>
            </a:r>
          </a:p>
        </p:txBody>
      </p:sp>
    </p:spTree>
    <p:extLst>
      <p:ext uri="{BB962C8B-B14F-4D97-AF65-F5344CB8AC3E}">
        <p14:creationId xmlns:p14="http://schemas.microsoft.com/office/powerpoint/2010/main" val="21373030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230" y="334851"/>
            <a:ext cx="3100529" cy="584775"/>
          </a:xfrm>
          <a:prstGeom prst="rect">
            <a:avLst/>
          </a:prstGeom>
          <a:noFill/>
        </p:spPr>
        <p:txBody>
          <a:bodyPr wrap="none" rtlCol="0">
            <a:spAutoFit/>
          </a:bodyPr>
          <a:lstStyle/>
          <a:p>
            <a:r>
              <a:rPr lang="en-US" sz="3200" dirty="0"/>
              <a:t>Endophthalmitis</a:t>
            </a:r>
          </a:p>
        </p:txBody>
      </p:sp>
      <p:sp>
        <p:nvSpPr>
          <p:cNvPr id="5" name="TextBox 4"/>
          <p:cNvSpPr txBox="1"/>
          <p:nvPr/>
        </p:nvSpPr>
        <p:spPr>
          <a:xfrm>
            <a:off x="1350140" y="1710747"/>
            <a:ext cx="1383712" cy="461665"/>
          </a:xfrm>
          <a:prstGeom prst="rect">
            <a:avLst/>
          </a:prstGeom>
          <a:noFill/>
        </p:spPr>
        <p:txBody>
          <a:bodyPr wrap="none" rtlCol="0">
            <a:spAutoFit/>
          </a:bodyPr>
          <a:lstStyle/>
          <a:p>
            <a:r>
              <a:rPr lang="en-US" sz="2400" dirty="0">
                <a:solidFill>
                  <a:schemeClr val="bg1">
                    <a:lumMod val="75000"/>
                  </a:schemeClr>
                </a:solidFill>
              </a:rPr>
              <a:t>Bacterial</a:t>
            </a:r>
          </a:p>
        </p:txBody>
      </p:sp>
      <p:sp>
        <p:nvSpPr>
          <p:cNvPr id="7" name="TextBox 6"/>
          <p:cNvSpPr txBox="1"/>
          <p:nvPr/>
        </p:nvSpPr>
        <p:spPr>
          <a:xfrm>
            <a:off x="6035900" y="1708599"/>
            <a:ext cx="1127232" cy="461665"/>
          </a:xfrm>
          <a:prstGeom prst="rect">
            <a:avLst/>
          </a:prstGeom>
          <a:noFill/>
        </p:spPr>
        <p:txBody>
          <a:bodyPr wrap="none" rtlCol="0">
            <a:spAutoFit/>
          </a:bodyPr>
          <a:lstStyle/>
          <a:p>
            <a:r>
              <a:rPr lang="en-US" sz="2400" dirty="0"/>
              <a:t>Fungal</a:t>
            </a:r>
          </a:p>
        </p:txBody>
      </p:sp>
      <p:cxnSp>
        <p:nvCxnSpPr>
          <p:cNvPr id="13" name="Straight Arrow Connector 12"/>
          <p:cNvCxnSpPr>
            <a:stCxn id="4" idx="2"/>
          </p:cNvCxnSpPr>
          <p:nvPr/>
        </p:nvCxnSpPr>
        <p:spPr>
          <a:xfrm flipH="1">
            <a:off x="2718452" y="919626"/>
            <a:ext cx="1678043" cy="80901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p:cNvCxnSpPr>
          <p:nvPr/>
        </p:nvCxnSpPr>
        <p:spPr>
          <a:xfrm>
            <a:off x="4396495" y="919626"/>
            <a:ext cx="1672738" cy="809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5005" y="402847"/>
            <a:ext cx="2781531" cy="584775"/>
          </a:xfrm>
          <a:prstGeom prst="rect">
            <a:avLst/>
          </a:prstGeom>
          <a:noFill/>
        </p:spPr>
        <p:txBody>
          <a:bodyPr wrap="none" rtlCol="0">
            <a:spAutoFit/>
          </a:bodyPr>
          <a:lstStyle/>
          <a:p>
            <a:r>
              <a:rPr lang="en-US" sz="3200" dirty="0">
                <a:solidFill>
                  <a:srgbClr val="0000FF"/>
                </a:solidFill>
                <a:latin typeface="Segoe Script" panose="020B0504020000000003" pitchFamily="34" charset="0"/>
              </a:rPr>
              <a:t>Endogenous</a:t>
            </a:r>
          </a:p>
        </p:txBody>
      </p:sp>
      <p:sp>
        <p:nvSpPr>
          <p:cNvPr id="11" name="TextBox 10">
            <a:extLst>
              <a:ext uri="{FF2B5EF4-FFF2-40B4-BE49-F238E27FC236}">
                <a16:creationId xmlns:a16="http://schemas.microsoft.com/office/drawing/2014/main" id="{387064D9-85E7-4261-B48A-0E329845866E}"/>
              </a:ext>
            </a:extLst>
          </p:cNvPr>
          <p:cNvSpPr txBox="1"/>
          <p:nvPr/>
        </p:nvSpPr>
        <p:spPr>
          <a:xfrm>
            <a:off x="572515" y="2451768"/>
            <a:ext cx="8160667" cy="1815882"/>
          </a:xfrm>
          <a:prstGeom prst="rect">
            <a:avLst/>
          </a:prstGeom>
          <a:noFill/>
        </p:spPr>
        <p:txBody>
          <a:bodyPr wrap="square" rtlCol="0">
            <a:spAutoFit/>
          </a:bodyPr>
          <a:lstStyle/>
          <a:p>
            <a:r>
              <a:rPr lang="en-US" sz="1600" dirty="0">
                <a:solidFill>
                  <a:schemeClr val="bg1">
                    <a:lumMod val="75000"/>
                  </a:schemeClr>
                </a:solidFill>
              </a:rPr>
              <a:t>In contrast to the bacterial version, endogenous </a:t>
            </a:r>
            <a:r>
              <a:rPr lang="en-US" sz="1600" b="1" dirty="0">
                <a:solidFill>
                  <a:schemeClr val="bg1">
                    <a:lumMod val="75000"/>
                  </a:schemeClr>
                </a:solidFill>
              </a:rPr>
              <a:t>fungal</a:t>
            </a:r>
            <a:r>
              <a:rPr lang="en-US" sz="1600" dirty="0">
                <a:solidFill>
                  <a:schemeClr val="bg1">
                    <a:lumMod val="75000"/>
                  </a:schemeClr>
                </a:solidFill>
              </a:rPr>
              <a:t> endophthalmitis tends to be more  insidious  in onset. It generally progresses in a particular fashion. First, isolated choroidal  metastatic lesions appear. With time, these break through  Bruch’s membrane to involve the retina. Eventually, the bug reaches the vitreous, and (if still unchecked) the anterior segment. Yeasts (esp.  </a:t>
            </a:r>
            <a:r>
              <a:rPr lang="en-US" sz="1600" i="1" dirty="0">
                <a:solidFill>
                  <a:schemeClr val="bg1">
                    <a:lumMod val="75000"/>
                  </a:schemeClr>
                </a:solidFill>
              </a:rPr>
              <a:t>Candida  </a:t>
            </a:r>
            <a:r>
              <a:rPr lang="en-US" sz="1600" dirty="0">
                <a:solidFill>
                  <a:schemeClr val="bg1">
                    <a:lumMod val="75000"/>
                  </a:schemeClr>
                </a:solidFill>
              </a:rPr>
              <a:t>and</a:t>
            </a:r>
            <a:r>
              <a:rPr lang="en-US" sz="1600" i="1" dirty="0">
                <a:solidFill>
                  <a:schemeClr val="bg1">
                    <a:lumMod val="75000"/>
                  </a:schemeClr>
                </a:solidFill>
              </a:rPr>
              <a:t>  Cryptococcus </a:t>
            </a:r>
            <a:r>
              <a:rPr lang="en-US" sz="1600" dirty="0">
                <a:solidFill>
                  <a:schemeClr val="bg1">
                    <a:lumMod val="75000"/>
                  </a:schemeClr>
                </a:solidFill>
              </a:rPr>
              <a:t>), molds ( </a:t>
            </a:r>
            <a:r>
              <a:rPr lang="en-US" sz="1600" i="1" dirty="0">
                <a:solidFill>
                  <a:schemeClr val="bg1">
                    <a:lumMod val="75000"/>
                  </a:schemeClr>
                </a:solidFill>
              </a:rPr>
              <a:t>Aspergillus </a:t>
            </a:r>
            <a:r>
              <a:rPr lang="en-US" sz="1600" dirty="0">
                <a:solidFill>
                  <a:schemeClr val="bg1">
                    <a:lumMod val="75000"/>
                  </a:schemeClr>
                </a:solidFill>
              </a:rPr>
              <a:t>) and dimorphic species ( </a:t>
            </a:r>
            <a:r>
              <a:rPr lang="en-US" sz="1600" i="1" dirty="0">
                <a:solidFill>
                  <a:schemeClr val="bg1">
                    <a:lumMod val="75000"/>
                  </a:schemeClr>
                </a:solidFill>
              </a:rPr>
              <a:t>Coccidioides </a:t>
            </a:r>
            <a:r>
              <a:rPr lang="en-US" sz="1600" dirty="0">
                <a:solidFill>
                  <a:schemeClr val="bg1">
                    <a:lumMod val="75000"/>
                  </a:schemeClr>
                </a:solidFill>
              </a:rPr>
              <a:t>) may be responsible. </a:t>
            </a:r>
            <a:r>
              <a:rPr lang="en-US" sz="1600" u="sng" dirty="0">
                <a:solidFill>
                  <a:srgbClr val="0000FF"/>
                </a:solidFill>
              </a:rPr>
              <a:t>As with bacterial, the </a:t>
            </a:r>
            <a:r>
              <a:rPr lang="en-US" sz="1600" u="sng" dirty="0" err="1">
                <a:solidFill>
                  <a:srgbClr val="0000FF"/>
                </a:solidFill>
              </a:rPr>
              <a:t>pt’s</a:t>
            </a:r>
            <a:r>
              <a:rPr lang="en-US" sz="1600" u="sng" dirty="0">
                <a:solidFill>
                  <a:srgbClr val="0000FF"/>
                </a:solidFill>
              </a:rPr>
              <a:t> clinical and/or social situation can provide important clues regarding the pathogen.</a:t>
            </a:r>
          </a:p>
        </p:txBody>
      </p:sp>
      <p:sp>
        <p:nvSpPr>
          <p:cNvPr id="9" name="TextBox 8">
            <a:extLst>
              <a:ext uri="{FF2B5EF4-FFF2-40B4-BE49-F238E27FC236}">
                <a16:creationId xmlns:a16="http://schemas.microsoft.com/office/drawing/2014/main" id="{6A15C158-6CF9-4D4B-9065-B5CD48734223}"/>
              </a:ext>
            </a:extLst>
          </p:cNvPr>
          <p:cNvSpPr txBox="1"/>
          <p:nvPr/>
        </p:nvSpPr>
        <p:spPr>
          <a:xfrm>
            <a:off x="2936536" y="4456903"/>
            <a:ext cx="3967134" cy="1384995"/>
          </a:xfrm>
          <a:prstGeom prst="rect">
            <a:avLst/>
          </a:prstGeom>
          <a:solidFill>
            <a:schemeClr val="accent6">
              <a:lumMod val="20000"/>
              <a:lumOff val="80000"/>
            </a:schemeClr>
          </a:solidFill>
        </p:spPr>
        <p:txBody>
          <a:bodyPr wrap="square" rtlCol="0">
            <a:spAutoFit/>
          </a:bodyPr>
          <a:lstStyle/>
          <a:p>
            <a:r>
              <a:rPr lang="en-US" sz="1400" dirty="0"/>
              <a:t>Some classic fungal pathogen associations in endogenous endophthalmitis:</a:t>
            </a:r>
          </a:p>
          <a:p>
            <a:r>
              <a:rPr lang="en-US" sz="1400" i="1" dirty="0"/>
              <a:t>--Chronic indwelling lines/catheters: </a:t>
            </a:r>
            <a:r>
              <a:rPr lang="en-US" sz="1400" dirty="0"/>
              <a:t>Candida</a:t>
            </a:r>
          </a:p>
          <a:p>
            <a:r>
              <a:rPr lang="en-US" sz="1400" i="1" dirty="0"/>
              <a:t>--HIV/AIDS:</a:t>
            </a:r>
            <a:r>
              <a:rPr lang="en-US" sz="1400" dirty="0"/>
              <a:t> Cryptococcus </a:t>
            </a:r>
          </a:p>
          <a:p>
            <a:r>
              <a:rPr lang="en-US" sz="1400" i="1" dirty="0"/>
              <a:t>--Hx liver transplantation: </a:t>
            </a:r>
            <a:r>
              <a:rPr lang="en-US" sz="1400" dirty="0"/>
              <a:t>Aspergillus</a:t>
            </a:r>
          </a:p>
          <a:p>
            <a:r>
              <a:rPr lang="en-US" sz="1400" i="1" dirty="0"/>
              <a:t>--San Joaquin valley:</a:t>
            </a:r>
            <a:r>
              <a:rPr lang="en-US" sz="1400" dirty="0"/>
              <a:t> Coccidioides</a:t>
            </a:r>
          </a:p>
        </p:txBody>
      </p:sp>
    </p:spTree>
    <p:extLst>
      <p:ext uri="{BB962C8B-B14F-4D97-AF65-F5344CB8AC3E}">
        <p14:creationId xmlns:p14="http://schemas.microsoft.com/office/powerpoint/2010/main" val="154464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5EC74-9C60-4384-9673-FC1B52D627E3}"/>
              </a:ext>
            </a:extLst>
          </p:cNvPr>
          <p:cNvSpPr/>
          <p:nvPr/>
        </p:nvSpPr>
        <p:spPr>
          <a:xfrm>
            <a:off x="647700" y="5029200"/>
            <a:ext cx="7048500" cy="139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700" y="914400"/>
            <a:ext cx="7162800" cy="5509200"/>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chemeClr val="bg1">
                  <a:lumMod val="75000"/>
                </a:schemeClr>
              </a:solidFill>
            </a:endParaRPr>
          </a:p>
          <a:p>
            <a:r>
              <a:rPr lang="en-US" sz="1600" dirty="0">
                <a:solidFill>
                  <a:schemeClr val="bg1">
                    <a:lumMod val="75000"/>
                  </a:schemeClr>
                </a:solidFill>
              </a:rPr>
              <a:t>In many uveitis cases, the observed inflammation is the product of an ocular disease. However, in some the ocular inflammation is actually a manifestation of a </a:t>
            </a:r>
            <a:r>
              <a:rPr lang="en-US" sz="1600" b="1" dirty="0">
                <a:solidFill>
                  <a:schemeClr val="bg1">
                    <a:lumMod val="75000"/>
                  </a:schemeClr>
                </a:solidFill>
              </a:rPr>
              <a:t>systemic</a:t>
            </a:r>
            <a:r>
              <a:rPr lang="en-US" sz="1600" dirty="0">
                <a:solidFill>
                  <a:schemeClr val="bg1">
                    <a:lumMod val="75000"/>
                  </a:schemeClr>
                </a:solidFill>
              </a:rPr>
              <a:t> inflammatory condition. A key component of uveitis management is distinguishing between ocular-only and systemic cases, as the two require different responses on the part of the treating physician. Because of this, a significant component of uveitis education involves learning how to discern which cases are which.</a:t>
            </a:r>
          </a:p>
          <a:p>
            <a:endParaRPr lang="en-US" sz="1600" dirty="0">
              <a:solidFill>
                <a:schemeClr val="bg1">
                  <a:lumMod val="75000"/>
                </a:schemeClr>
              </a:solidFill>
            </a:endParaRPr>
          </a:p>
          <a:p>
            <a:r>
              <a:rPr lang="en-US" sz="1600" dirty="0">
                <a:solidFill>
                  <a:schemeClr val="bg1">
                    <a:lumMod val="75000"/>
                  </a:schemeClr>
                </a:solidFill>
              </a:rPr>
              <a:t>Identifying a uveitis is, in essence, a pattern-recognition task. The </a:t>
            </a:r>
            <a:r>
              <a:rPr lang="en-US" sz="1600" dirty="0" err="1">
                <a:solidFill>
                  <a:schemeClr val="bg1">
                    <a:lumMod val="75000"/>
                  </a:schemeClr>
                </a:solidFill>
              </a:rPr>
              <a:t>uveitides</a:t>
            </a:r>
            <a:r>
              <a:rPr lang="en-US" sz="1600" dirty="0">
                <a:solidFill>
                  <a:schemeClr val="bg1">
                    <a:lumMod val="75000"/>
                  </a:schemeClr>
                </a:solidFill>
              </a:rPr>
              <a:t> do not present in random fashion; rather,</a:t>
            </a:r>
            <a:r>
              <a:rPr lang="en-US" sz="1600" dirty="0">
                <a:solidFill>
                  <a:srgbClr val="0000FF"/>
                </a:solidFill>
              </a:rPr>
              <a:t> </a:t>
            </a:r>
            <a:r>
              <a:rPr lang="en-US" sz="1600" u="sng" dirty="0">
                <a:solidFill>
                  <a:srgbClr val="0000FF"/>
                </a:solidFill>
              </a:rPr>
              <a:t>they ‘select’ their victims based on </a:t>
            </a:r>
            <a:r>
              <a:rPr lang="en-US" sz="1600" u="sng" dirty="0" err="1">
                <a:solidFill>
                  <a:srgbClr val="0000FF"/>
                </a:solidFill>
              </a:rPr>
              <a:t>pt</a:t>
            </a:r>
            <a:r>
              <a:rPr lang="en-US" sz="1600" u="sng" dirty="0">
                <a:solidFill>
                  <a:srgbClr val="0000FF"/>
                </a:solidFill>
              </a:rPr>
              <a:t> demographics</a:t>
            </a:r>
            <a:r>
              <a:rPr lang="en-US" sz="1600" dirty="0">
                <a:solidFill>
                  <a:srgbClr val="0000FF"/>
                </a:solidFill>
              </a:rPr>
              <a:t>. </a:t>
            </a:r>
            <a:r>
              <a:rPr lang="en-US" sz="1600" dirty="0">
                <a:solidFill>
                  <a:schemeClr val="bg1">
                    <a:lumMod val="75000"/>
                  </a:schemeClr>
                </a:solidFill>
              </a:rPr>
              <a:t>Likewise, the </a:t>
            </a:r>
            <a:r>
              <a:rPr lang="en-US" sz="1600" dirty="0" err="1">
                <a:solidFill>
                  <a:schemeClr val="bg1">
                    <a:lumMod val="75000"/>
                  </a:schemeClr>
                </a:solidFill>
              </a:rPr>
              <a:t>nonocular</a:t>
            </a:r>
            <a:r>
              <a:rPr lang="en-US" sz="1600" dirty="0">
                <a:solidFill>
                  <a:schemeClr val="bg1">
                    <a:lumMod val="75000"/>
                  </a:schemeClr>
                </a:solidFill>
              </a:rPr>
              <a:t> manifestations of those 2ndry to a systemic condition tend to follow specific patterns as well. Each tends to affect the eye in a characteristic manner. </a:t>
            </a:r>
          </a:p>
        </p:txBody>
      </p:sp>
      <p:sp>
        <p:nvSpPr>
          <p:cNvPr id="2" name="Slide Number Placeholder 1"/>
          <p:cNvSpPr>
            <a:spLocks noGrp="1"/>
          </p:cNvSpPr>
          <p:nvPr>
            <p:ph type="sldNum" sz="quarter" idx="12"/>
          </p:nvPr>
        </p:nvSpPr>
        <p:spPr/>
        <p:txBody>
          <a:bodyPr/>
          <a:lstStyle/>
          <a:p>
            <a:fld id="{6978B3D9-A15A-4A94-95D0-7F010661B2C9}" type="slidenum">
              <a:rPr lang="en-US" smtClean="0"/>
              <a:t>21</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8DE11564-4D5E-4616-BB67-367C2E41207A}"/>
              </a:ext>
            </a:extLst>
          </p:cNvPr>
          <p:cNvSpPr txBox="1"/>
          <p:nvPr/>
        </p:nvSpPr>
        <p:spPr>
          <a:xfrm>
            <a:off x="2514600" y="5698093"/>
            <a:ext cx="5181600" cy="584775"/>
          </a:xfrm>
          <a:prstGeom prst="rect">
            <a:avLst/>
          </a:prstGeom>
          <a:solidFill>
            <a:schemeClr val="accent5">
              <a:lumMod val="75000"/>
            </a:schemeClr>
          </a:solidFill>
        </p:spPr>
        <p:txBody>
          <a:bodyPr wrap="square" rtlCol="0">
            <a:spAutoFit/>
          </a:bodyPr>
          <a:lstStyle/>
          <a:p>
            <a:r>
              <a:rPr lang="en-US" sz="1600" dirty="0"/>
              <a:t>With respect to uveitis, the most important aspects of a </a:t>
            </a:r>
            <a:r>
              <a:rPr lang="en-US" sz="1600" dirty="0" err="1"/>
              <a:t>pt’s</a:t>
            </a:r>
            <a:r>
              <a:rPr lang="en-US" sz="1600" dirty="0"/>
              <a:t> demographics are  </a:t>
            </a:r>
            <a:r>
              <a:rPr lang="en-US" sz="1600" b="1" dirty="0"/>
              <a:t>age</a:t>
            </a:r>
            <a:r>
              <a:rPr lang="en-US" sz="1600" dirty="0"/>
              <a:t>, </a:t>
            </a:r>
            <a:r>
              <a:rPr lang="en-US" sz="1600" b="1" dirty="0"/>
              <a:t>gender</a:t>
            </a:r>
            <a:r>
              <a:rPr lang="en-US" sz="1600" dirty="0"/>
              <a:t>, and </a:t>
            </a:r>
            <a:r>
              <a:rPr lang="en-US" sz="1600" b="1" dirty="0"/>
              <a:t>ethnicity</a:t>
            </a:r>
            <a:r>
              <a:rPr lang="en-US" sz="1600" dirty="0"/>
              <a:t>. </a:t>
            </a:r>
            <a:endParaRPr lang="en-US" sz="1600" dirty="0">
              <a:solidFill>
                <a:srgbClr val="0000FF"/>
              </a:solidFill>
            </a:endParaRPr>
          </a:p>
        </p:txBody>
      </p:sp>
      <p:sp>
        <p:nvSpPr>
          <p:cNvPr id="3" name="TextBox 2">
            <a:extLst>
              <a:ext uri="{FF2B5EF4-FFF2-40B4-BE49-F238E27FC236}">
                <a16:creationId xmlns:a16="http://schemas.microsoft.com/office/drawing/2014/main" id="{9BA24EA4-D39E-476E-8A65-550258369213}"/>
              </a:ext>
            </a:extLst>
          </p:cNvPr>
          <p:cNvSpPr txBox="1"/>
          <p:nvPr/>
        </p:nvSpPr>
        <p:spPr>
          <a:xfrm>
            <a:off x="1905000" y="4227493"/>
            <a:ext cx="5276850" cy="954107"/>
          </a:xfrm>
          <a:prstGeom prst="rect">
            <a:avLst/>
          </a:prstGeom>
          <a:solidFill>
            <a:schemeClr val="accent1">
              <a:lumMod val="60000"/>
              <a:lumOff val="40000"/>
            </a:schemeClr>
          </a:solidFill>
        </p:spPr>
        <p:txBody>
          <a:bodyPr wrap="square" rtlCol="0">
            <a:spAutoFit/>
          </a:bodyPr>
          <a:lstStyle/>
          <a:p>
            <a:r>
              <a:rPr lang="en-US" sz="1400" dirty="0">
                <a:solidFill>
                  <a:srgbClr val="0000FF"/>
                </a:solidFill>
              </a:rPr>
              <a:t>Other important demographic factors include:</a:t>
            </a:r>
          </a:p>
          <a:p>
            <a:r>
              <a:rPr lang="en-US" sz="1400" dirty="0">
                <a:solidFill>
                  <a:srgbClr val="0000FF"/>
                </a:solidFill>
              </a:rPr>
              <a:t>--Geographic history, </a:t>
            </a:r>
            <a:r>
              <a:rPr lang="en-US" sz="1400" dirty="0" err="1">
                <a:solidFill>
                  <a:srgbClr val="0000FF"/>
                </a:solidFill>
              </a:rPr>
              <a:t>ie</a:t>
            </a:r>
            <a:r>
              <a:rPr lang="en-US" sz="1400" dirty="0">
                <a:solidFill>
                  <a:srgbClr val="0000FF"/>
                </a:solidFill>
              </a:rPr>
              <a:t>, where they have lived or visited</a:t>
            </a:r>
          </a:p>
          <a:p>
            <a:r>
              <a:rPr lang="en-US" sz="1400" dirty="0">
                <a:solidFill>
                  <a:srgbClr val="0000FF"/>
                </a:solidFill>
              </a:rPr>
              <a:t>--Social history (</a:t>
            </a:r>
            <a:r>
              <a:rPr lang="en-US" sz="1400" dirty="0" err="1">
                <a:solidFill>
                  <a:srgbClr val="0000FF"/>
                </a:solidFill>
              </a:rPr>
              <a:t>eg</a:t>
            </a:r>
            <a:r>
              <a:rPr lang="en-US" sz="1400" dirty="0">
                <a:solidFill>
                  <a:srgbClr val="0000FF"/>
                </a:solidFill>
              </a:rPr>
              <a:t>, sexual behaviors; dietary habits; IVDU)</a:t>
            </a:r>
          </a:p>
          <a:p>
            <a:r>
              <a:rPr lang="en-US" sz="1400" dirty="0">
                <a:solidFill>
                  <a:srgbClr val="0000FF"/>
                </a:solidFill>
              </a:rPr>
              <a:t>--Vocational/avocational activities (</a:t>
            </a:r>
            <a:r>
              <a:rPr lang="en-US" sz="1400" dirty="0" err="1">
                <a:solidFill>
                  <a:srgbClr val="0000FF"/>
                </a:solidFill>
              </a:rPr>
              <a:t>eg</a:t>
            </a:r>
            <a:r>
              <a:rPr lang="en-US" sz="1400" dirty="0">
                <a:solidFill>
                  <a:srgbClr val="0000FF"/>
                </a:solidFill>
              </a:rPr>
              <a:t>, exposure to farm animals)</a:t>
            </a:r>
            <a:endParaRPr lang="en-US" sz="1400" dirty="0"/>
          </a:p>
        </p:txBody>
      </p:sp>
    </p:spTree>
    <p:extLst>
      <p:ext uri="{BB962C8B-B14F-4D97-AF65-F5344CB8AC3E}">
        <p14:creationId xmlns:p14="http://schemas.microsoft.com/office/powerpoint/2010/main" val="17914506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FDAC1-A8BA-4371-B2A6-BFA403CD7381}"/>
              </a:ext>
            </a:extLst>
          </p:cNvPr>
          <p:cNvSpPr>
            <a:spLocks noGrp="1"/>
          </p:cNvSpPr>
          <p:nvPr>
            <p:ph type="sldNum" sz="quarter" idx="12"/>
          </p:nvPr>
        </p:nvSpPr>
        <p:spPr/>
        <p:txBody>
          <a:bodyPr/>
          <a:lstStyle/>
          <a:p>
            <a:pPr>
              <a:defRPr/>
            </a:pPr>
            <a:fld id="{AE3D5967-D305-4D5A-99BA-BCEC8EFAB816}" type="slidenum">
              <a:rPr lang="en-US" altLang="en-US" smtClean="0"/>
              <a:pPr>
                <a:defRPr/>
              </a:pPr>
              <a:t>210</a:t>
            </a:fld>
            <a:endParaRPr lang="en-US" altLang="en-US"/>
          </a:p>
        </p:txBody>
      </p:sp>
      <p:pic>
        <p:nvPicPr>
          <p:cNvPr id="11" name="Picture 10">
            <a:extLst>
              <a:ext uri="{FF2B5EF4-FFF2-40B4-BE49-F238E27FC236}">
                <a16:creationId xmlns:a16="http://schemas.microsoft.com/office/drawing/2014/main" id="{D1D0541C-0C45-4DA8-9E13-3BC56C0E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32" y="1096394"/>
            <a:ext cx="3815136" cy="4665211"/>
          </a:xfrm>
          <a:prstGeom prst="rect">
            <a:avLst/>
          </a:prstGeom>
        </p:spPr>
      </p:pic>
      <p:sp>
        <p:nvSpPr>
          <p:cNvPr id="12" name="TextBox 11">
            <a:extLst>
              <a:ext uri="{FF2B5EF4-FFF2-40B4-BE49-F238E27FC236}">
                <a16:creationId xmlns:a16="http://schemas.microsoft.com/office/drawing/2014/main" id="{3637C5FA-BFEA-4CF1-82CD-8BB186C8FDE6}"/>
              </a:ext>
            </a:extLst>
          </p:cNvPr>
          <p:cNvSpPr txBox="1"/>
          <p:nvPr/>
        </p:nvSpPr>
        <p:spPr>
          <a:xfrm>
            <a:off x="1400299" y="6019800"/>
            <a:ext cx="6343403" cy="400110"/>
          </a:xfrm>
          <a:prstGeom prst="rect">
            <a:avLst/>
          </a:prstGeom>
          <a:noFill/>
        </p:spPr>
        <p:txBody>
          <a:bodyPr wrap="none" rtlCol="0">
            <a:spAutoFit/>
          </a:bodyPr>
          <a:lstStyle/>
          <a:p>
            <a:pPr algn="ctr"/>
            <a:r>
              <a:rPr lang="en-US" sz="2000" dirty="0">
                <a:latin typeface="Segoe Print" panose="02000600000000000000" pitchFamily="2" charset="0"/>
              </a:rPr>
              <a:t>(This is a good point in the set to take a break)</a:t>
            </a:r>
          </a:p>
        </p:txBody>
      </p:sp>
    </p:spTree>
    <p:extLst>
      <p:ext uri="{BB962C8B-B14F-4D97-AF65-F5344CB8AC3E}">
        <p14:creationId xmlns:p14="http://schemas.microsoft.com/office/powerpoint/2010/main" val="9261251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 name="Rectangle 3">
            <a:extLst>
              <a:ext uri="{FF2B5EF4-FFF2-40B4-BE49-F238E27FC236}">
                <a16:creationId xmlns:a16="http://schemas.microsoft.com/office/drawing/2014/main" id="{1136F51D-BBC4-4CB9-9BDF-697CBA434EE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7EC54722-9719-4A38-9073-43303C25759C}"/>
              </a:ext>
            </a:extLst>
          </p:cNvPr>
          <p:cNvSpPr txBox="1"/>
          <p:nvPr/>
        </p:nvSpPr>
        <p:spPr>
          <a:xfrm>
            <a:off x="144152" y="1295400"/>
            <a:ext cx="3361048" cy="461665"/>
          </a:xfrm>
          <a:prstGeom prst="rect">
            <a:avLst/>
          </a:prstGeom>
          <a:noFill/>
        </p:spPr>
        <p:txBody>
          <a:bodyPr wrap="none" rtlCol="0">
            <a:spAutoFit/>
          </a:bodyPr>
          <a:lstStyle/>
          <a:p>
            <a:r>
              <a:rPr lang="en-US" sz="2400" i="1" dirty="0">
                <a:solidFill>
                  <a:srgbClr val="0000FF"/>
                </a:solidFill>
                <a:effectLst>
                  <a:outerShdw blurRad="38100" dist="38100" dir="2700000" algn="tl">
                    <a:srgbClr val="000000">
                      <a:alpha val="43137"/>
                    </a:srgbClr>
                  </a:outerShdw>
                </a:effectLst>
              </a:rPr>
              <a:t>Next let’s take a look at</a:t>
            </a:r>
            <a:endParaRPr lang="en-US" sz="24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374728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 name="Rectangle 3">
            <a:extLst>
              <a:ext uri="{FF2B5EF4-FFF2-40B4-BE49-F238E27FC236}">
                <a16:creationId xmlns:a16="http://schemas.microsoft.com/office/drawing/2014/main" id="{1136F51D-BBC4-4CB9-9BDF-697CBA434EE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TextBox 4">
            <a:extLst>
              <a:ext uri="{FF2B5EF4-FFF2-40B4-BE49-F238E27FC236}">
                <a16:creationId xmlns:a16="http://schemas.microsoft.com/office/drawing/2014/main" id="{8387489A-2F45-4AA7-BFA6-C1C56975C4A1}"/>
              </a:ext>
            </a:extLst>
          </p:cNvPr>
          <p:cNvSpPr txBox="1"/>
          <p:nvPr/>
        </p:nvSpPr>
        <p:spPr>
          <a:xfrm>
            <a:off x="609601" y="2133600"/>
            <a:ext cx="7659756" cy="584775"/>
          </a:xfrm>
          <a:prstGeom prst="rect">
            <a:avLst/>
          </a:prstGeom>
          <a:noFill/>
        </p:spPr>
        <p:txBody>
          <a:bodyPr wrap="square" rtlCol="0">
            <a:spAutoFit/>
          </a:bodyPr>
          <a:lstStyle/>
          <a:p>
            <a:r>
              <a:rPr lang="en-US" sz="1600" dirty="0">
                <a:solidFill>
                  <a:srgbClr val="0000FF"/>
                </a:solidFill>
              </a:rPr>
              <a:t>Scleritis is an inflammatory condition characterized by painful infiltrative scleral edema and congestion of the  deep episcleral  plexus. </a:t>
            </a:r>
            <a:endParaRPr lang="en-US" sz="1600" dirty="0"/>
          </a:p>
        </p:txBody>
      </p:sp>
      <p:sp>
        <p:nvSpPr>
          <p:cNvPr id="2" name="Rectangle 1">
            <a:extLst>
              <a:ext uri="{FF2B5EF4-FFF2-40B4-BE49-F238E27FC236}">
                <a16:creationId xmlns:a16="http://schemas.microsoft.com/office/drawing/2014/main" id="{37CEC536-082A-4840-8B3C-5663E0AA0EE7}"/>
              </a:ext>
            </a:extLst>
          </p:cNvPr>
          <p:cNvSpPr/>
          <p:nvPr/>
        </p:nvSpPr>
        <p:spPr>
          <a:xfrm>
            <a:off x="3429000" y="2438400"/>
            <a:ext cx="1447800" cy="21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295389784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 name="Rectangle 3">
            <a:extLst>
              <a:ext uri="{FF2B5EF4-FFF2-40B4-BE49-F238E27FC236}">
                <a16:creationId xmlns:a16="http://schemas.microsoft.com/office/drawing/2014/main" id="{1136F51D-BBC4-4CB9-9BDF-697CBA434EE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TextBox 4">
            <a:extLst>
              <a:ext uri="{FF2B5EF4-FFF2-40B4-BE49-F238E27FC236}">
                <a16:creationId xmlns:a16="http://schemas.microsoft.com/office/drawing/2014/main" id="{8387489A-2F45-4AA7-BFA6-C1C56975C4A1}"/>
              </a:ext>
            </a:extLst>
          </p:cNvPr>
          <p:cNvSpPr txBox="1"/>
          <p:nvPr/>
        </p:nvSpPr>
        <p:spPr>
          <a:xfrm>
            <a:off x="609601" y="2133600"/>
            <a:ext cx="7659756" cy="584775"/>
          </a:xfrm>
          <a:prstGeom prst="rect">
            <a:avLst/>
          </a:prstGeom>
          <a:noFill/>
        </p:spPr>
        <p:txBody>
          <a:bodyPr wrap="square" rtlCol="0">
            <a:spAutoFit/>
          </a:bodyPr>
          <a:lstStyle/>
          <a:p>
            <a:r>
              <a:rPr lang="en-US" sz="1600" dirty="0">
                <a:solidFill>
                  <a:srgbClr val="0000FF"/>
                </a:solidFill>
              </a:rPr>
              <a:t>Scleritis is an inflammatory condition characterized by painful infiltrative scleral edema and congestion of the  deep episcleral  plexus. </a:t>
            </a:r>
            <a:endParaRPr lang="en-US" sz="1600" dirty="0"/>
          </a:p>
        </p:txBody>
      </p:sp>
    </p:spTree>
    <p:extLst>
      <p:ext uri="{BB962C8B-B14F-4D97-AF65-F5344CB8AC3E}">
        <p14:creationId xmlns:p14="http://schemas.microsoft.com/office/powerpoint/2010/main" val="23590478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0BD9BB-DC15-4DA6-9912-A0A1941A6176}"/>
              </a:ext>
            </a:extLst>
          </p:cNvPr>
          <p:cNvSpPr>
            <a:spLocks noGrp="1"/>
          </p:cNvSpPr>
          <p:nvPr>
            <p:ph type="sldNum" sz="quarter" idx="12"/>
          </p:nvPr>
        </p:nvSpPr>
        <p:spPr/>
        <p:txBody>
          <a:bodyPr/>
          <a:lstStyle/>
          <a:p>
            <a:pPr>
              <a:defRPr/>
            </a:pPr>
            <a:fld id="{0C07D81C-528D-4D8D-8674-B74196777A21}" type="slidenum">
              <a:rPr lang="en-US" altLang="en-US" smtClean="0"/>
              <a:pPr>
                <a:defRPr/>
              </a:pPr>
              <a:t>214</a:t>
            </a:fld>
            <a:endParaRPr lang="en-US" altLang="en-US"/>
          </a:p>
        </p:txBody>
      </p:sp>
      <p:pic>
        <p:nvPicPr>
          <p:cNvPr id="2050" name="Picture 2">
            <a:extLst>
              <a:ext uri="{FF2B5EF4-FFF2-40B4-BE49-F238E27FC236}">
                <a16:creationId xmlns:a16="http://schemas.microsoft.com/office/drawing/2014/main" id="{BC360A95-CBC4-43AD-A36E-B229BF706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6" y="2055608"/>
            <a:ext cx="4962909" cy="2624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2724F4-01E5-423A-821B-402B64E6DFB3}"/>
              </a:ext>
            </a:extLst>
          </p:cNvPr>
          <p:cNvSpPr txBox="1"/>
          <p:nvPr/>
        </p:nvSpPr>
        <p:spPr>
          <a:xfrm>
            <a:off x="65599" y="4679746"/>
            <a:ext cx="4926466" cy="738664"/>
          </a:xfrm>
          <a:prstGeom prst="rect">
            <a:avLst/>
          </a:prstGeom>
          <a:noFill/>
        </p:spPr>
        <p:txBody>
          <a:bodyPr wrap="square" rtlCol="0">
            <a:spAutoFit/>
          </a:bodyPr>
          <a:lstStyle/>
          <a:p>
            <a:r>
              <a:rPr lang="en-US" sz="1400" b="0" dirty="0">
                <a:solidFill>
                  <a:srgbClr val="663300"/>
                </a:solidFill>
                <a:effectLst/>
                <a:latin typeface="Arial" panose="020B0604020202020204" pitchFamily="34" charset="0"/>
              </a:rPr>
              <a:t>Anatomical depiction of the conjunctiva, </a:t>
            </a:r>
            <a:r>
              <a:rPr lang="en-US" sz="1400" b="0" dirty="0" err="1">
                <a:solidFill>
                  <a:srgbClr val="663300"/>
                </a:solidFill>
                <a:effectLst/>
                <a:latin typeface="Arial" panose="020B0604020202020204" pitchFamily="34" charset="0"/>
              </a:rPr>
              <a:t>episclera</a:t>
            </a:r>
            <a:r>
              <a:rPr lang="en-US" sz="1400" b="0" dirty="0">
                <a:solidFill>
                  <a:srgbClr val="663300"/>
                </a:solidFill>
                <a:effectLst/>
                <a:latin typeface="Arial" panose="020B0604020202020204" pitchFamily="34" charset="0"/>
              </a:rPr>
              <a:t>, and scleral stroma, and the approximate location of the conjunctival, superficial episcleral, and deep vascular </a:t>
            </a:r>
            <a:r>
              <a:rPr lang="en-US" sz="1400" b="0" dirty="0" err="1">
                <a:solidFill>
                  <a:srgbClr val="663300"/>
                </a:solidFill>
                <a:effectLst/>
                <a:latin typeface="Arial" panose="020B0604020202020204" pitchFamily="34" charset="0"/>
              </a:rPr>
              <a:t>plexi</a:t>
            </a:r>
            <a:r>
              <a:rPr lang="en-US" sz="1400" b="0" dirty="0">
                <a:solidFill>
                  <a:srgbClr val="663300"/>
                </a:solidFill>
                <a:effectLst/>
                <a:latin typeface="Arial" panose="020B0604020202020204" pitchFamily="34" charset="0"/>
              </a:rPr>
              <a:t>.</a:t>
            </a:r>
            <a:endParaRPr lang="en-US" sz="1400" dirty="0"/>
          </a:p>
        </p:txBody>
      </p:sp>
      <p:pic>
        <p:nvPicPr>
          <p:cNvPr id="2052" name="Picture 4" descr="Moran CORE | Scleritis">
            <a:extLst>
              <a:ext uri="{FF2B5EF4-FFF2-40B4-BE49-F238E27FC236}">
                <a16:creationId xmlns:a16="http://schemas.microsoft.com/office/drawing/2014/main" id="{C7CB4D7A-FD35-4A25-B35A-6DB0E8FF6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443" y="2286072"/>
            <a:ext cx="3561315"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CDED6D-724A-4F73-8251-3C2A59D61D99}"/>
              </a:ext>
            </a:extLst>
          </p:cNvPr>
          <p:cNvSpPr txBox="1"/>
          <p:nvPr/>
        </p:nvSpPr>
        <p:spPr>
          <a:xfrm>
            <a:off x="5270617" y="4722047"/>
            <a:ext cx="3760966" cy="338554"/>
          </a:xfrm>
          <a:prstGeom prst="rect">
            <a:avLst/>
          </a:prstGeom>
          <a:noFill/>
        </p:spPr>
        <p:txBody>
          <a:bodyPr wrap="none" rtlCol="0">
            <a:spAutoFit/>
          </a:bodyPr>
          <a:lstStyle/>
          <a:p>
            <a:pPr algn="ctr"/>
            <a:r>
              <a:rPr lang="en-US" sz="1600" dirty="0"/>
              <a:t>Scleritis: Deep episcleral plexus edema</a:t>
            </a:r>
          </a:p>
        </p:txBody>
      </p:sp>
      <p:sp>
        <p:nvSpPr>
          <p:cNvPr id="9" name="Rectangle 3">
            <a:extLst>
              <a:ext uri="{FF2B5EF4-FFF2-40B4-BE49-F238E27FC236}">
                <a16:creationId xmlns:a16="http://schemas.microsoft.com/office/drawing/2014/main" id="{2821C5F6-17D5-4C14-82F1-BC68210AC75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2381831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 name="Rectangle 3">
            <a:extLst>
              <a:ext uri="{FF2B5EF4-FFF2-40B4-BE49-F238E27FC236}">
                <a16:creationId xmlns:a16="http://schemas.microsoft.com/office/drawing/2014/main" id="{1136F51D-BBC4-4CB9-9BDF-697CBA434EE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TextBox 4">
            <a:extLst>
              <a:ext uri="{FF2B5EF4-FFF2-40B4-BE49-F238E27FC236}">
                <a16:creationId xmlns:a16="http://schemas.microsoft.com/office/drawing/2014/main" id="{8387489A-2F45-4AA7-BFA6-C1C56975C4A1}"/>
              </a:ext>
            </a:extLst>
          </p:cNvPr>
          <p:cNvSpPr txBox="1"/>
          <p:nvPr/>
        </p:nvSpPr>
        <p:spPr>
          <a:xfrm>
            <a:off x="609601" y="2133600"/>
            <a:ext cx="7659756" cy="830997"/>
          </a:xfrm>
          <a:prstGeom prst="rect">
            <a:avLst/>
          </a:prstGeom>
          <a:noFill/>
        </p:spPr>
        <p:txBody>
          <a:bodyPr wrap="square" rtlCol="0">
            <a:spAutoFit/>
          </a:bodyPr>
          <a:lstStyle/>
          <a:p>
            <a:r>
              <a:rPr lang="en-US" sz="1600" dirty="0">
                <a:solidFill>
                  <a:srgbClr val="0000FF"/>
                </a:solidFill>
              </a:rPr>
              <a:t>Scleritis is an inflammatory condition characterized by painful infiltrative scleral edema and congestion of the  deep episcleral  plexus. </a:t>
            </a:r>
            <a:r>
              <a:rPr lang="en-US" sz="1600" dirty="0"/>
              <a:t>It can be extremely painful, and can lead to  blindness  and  loss of the eye . </a:t>
            </a:r>
          </a:p>
        </p:txBody>
      </p:sp>
      <p:sp>
        <p:nvSpPr>
          <p:cNvPr id="6" name="Rectangle 5">
            <a:extLst>
              <a:ext uri="{FF2B5EF4-FFF2-40B4-BE49-F238E27FC236}">
                <a16:creationId xmlns:a16="http://schemas.microsoft.com/office/drawing/2014/main" id="{BD464FF2-CF0B-4977-A000-5DAD74BED140}"/>
              </a:ext>
            </a:extLst>
          </p:cNvPr>
          <p:cNvSpPr/>
          <p:nvPr/>
        </p:nvSpPr>
        <p:spPr>
          <a:xfrm>
            <a:off x="3597275" y="2683565"/>
            <a:ext cx="1447800" cy="21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7" name="Rectangle 6">
            <a:extLst>
              <a:ext uri="{FF2B5EF4-FFF2-40B4-BE49-F238E27FC236}">
                <a16:creationId xmlns:a16="http://schemas.microsoft.com/office/drawing/2014/main" id="{0A3B07CF-B551-4373-AE01-982CF7CF23A4}"/>
              </a:ext>
            </a:extLst>
          </p:cNvPr>
          <p:cNvSpPr/>
          <p:nvPr/>
        </p:nvSpPr>
        <p:spPr>
          <a:xfrm>
            <a:off x="2149475" y="2663687"/>
            <a:ext cx="898525"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116228259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 name="Rectangle 3">
            <a:extLst>
              <a:ext uri="{FF2B5EF4-FFF2-40B4-BE49-F238E27FC236}">
                <a16:creationId xmlns:a16="http://schemas.microsoft.com/office/drawing/2014/main" id="{1136F51D-BBC4-4CB9-9BDF-697CBA434EE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TextBox 4">
            <a:extLst>
              <a:ext uri="{FF2B5EF4-FFF2-40B4-BE49-F238E27FC236}">
                <a16:creationId xmlns:a16="http://schemas.microsoft.com/office/drawing/2014/main" id="{8387489A-2F45-4AA7-BFA6-C1C56975C4A1}"/>
              </a:ext>
            </a:extLst>
          </p:cNvPr>
          <p:cNvSpPr txBox="1"/>
          <p:nvPr/>
        </p:nvSpPr>
        <p:spPr>
          <a:xfrm>
            <a:off x="609601" y="2133600"/>
            <a:ext cx="7659756" cy="830997"/>
          </a:xfrm>
          <a:prstGeom prst="rect">
            <a:avLst/>
          </a:prstGeom>
          <a:noFill/>
        </p:spPr>
        <p:txBody>
          <a:bodyPr wrap="square" rtlCol="0">
            <a:spAutoFit/>
          </a:bodyPr>
          <a:lstStyle/>
          <a:p>
            <a:r>
              <a:rPr lang="en-US" sz="1600" dirty="0">
                <a:solidFill>
                  <a:srgbClr val="0000FF"/>
                </a:solidFill>
              </a:rPr>
              <a:t>Scleritis is an inflammatory condition characterized by painful infiltrative scleral edema and congestion of the  deep episcleral  plexus. </a:t>
            </a:r>
            <a:r>
              <a:rPr lang="en-US" sz="1600" dirty="0"/>
              <a:t>It can be extremely painful, and can lead to  blindness  and  loss of the eye . </a:t>
            </a:r>
          </a:p>
        </p:txBody>
      </p:sp>
    </p:spTree>
    <p:extLst>
      <p:ext uri="{BB962C8B-B14F-4D97-AF65-F5344CB8AC3E}">
        <p14:creationId xmlns:p14="http://schemas.microsoft.com/office/powerpoint/2010/main" val="14320659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 name="Rectangle 3">
            <a:extLst>
              <a:ext uri="{FF2B5EF4-FFF2-40B4-BE49-F238E27FC236}">
                <a16:creationId xmlns:a16="http://schemas.microsoft.com/office/drawing/2014/main" id="{1136F51D-BBC4-4CB9-9BDF-697CBA434EE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TextBox 4">
            <a:extLst>
              <a:ext uri="{FF2B5EF4-FFF2-40B4-BE49-F238E27FC236}">
                <a16:creationId xmlns:a16="http://schemas.microsoft.com/office/drawing/2014/main" id="{8387489A-2F45-4AA7-BFA6-C1C56975C4A1}"/>
              </a:ext>
            </a:extLst>
          </p:cNvPr>
          <p:cNvSpPr txBox="1"/>
          <p:nvPr/>
        </p:nvSpPr>
        <p:spPr>
          <a:xfrm>
            <a:off x="609601" y="2133600"/>
            <a:ext cx="7659756" cy="1077218"/>
          </a:xfrm>
          <a:prstGeom prst="rect">
            <a:avLst/>
          </a:prstGeom>
          <a:noFill/>
        </p:spPr>
        <p:txBody>
          <a:bodyPr wrap="square" rtlCol="0">
            <a:spAutoFit/>
          </a:bodyPr>
          <a:lstStyle/>
          <a:p>
            <a:r>
              <a:rPr lang="en-US" sz="1600" dirty="0">
                <a:solidFill>
                  <a:srgbClr val="0000FF"/>
                </a:solidFill>
              </a:rPr>
              <a:t>Scleritis is an inflammatory condition characterized by painful infiltrative scleral edema and congestion of the  deep episcleral  plexus. </a:t>
            </a:r>
            <a:r>
              <a:rPr lang="en-US" sz="1600" dirty="0"/>
              <a:t>It can be extremely painful, and can lead to  blindness  and  loss of the eye . </a:t>
            </a:r>
            <a:r>
              <a:rPr lang="en-US" sz="1600" dirty="0">
                <a:solidFill>
                  <a:srgbClr val="0000FF"/>
                </a:solidFill>
              </a:rPr>
              <a:t>Women are  more  likely to be affected than are men. It is rare in children. </a:t>
            </a:r>
            <a:endParaRPr lang="en-US" sz="1600" dirty="0"/>
          </a:p>
        </p:txBody>
      </p:sp>
      <p:sp>
        <p:nvSpPr>
          <p:cNvPr id="2" name="Rectangle 1">
            <a:extLst>
              <a:ext uri="{FF2B5EF4-FFF2-40B4-BE49-F238E27FC236}">
                <a16:creationId xmlns:a16="http://schemas.microsoft.com/office/drawing/2014/main" id="{B7DFF9CA-6D8B-4D7A-801C-9B7A2F4A5DFB}"/>
              </a:ext>
            </a:extLst>
          </p:cNvPr>
          <p:cNvSpPr/>
          <p:nvPr/>
        </p:nvSpPr>
        <p:spPr>
          <a:xfrm>
            <a:off x="6248399" y="2667000"/>
            <a:ext cx="496957" cy="2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65406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 name="Rectangle 3">
            <a:extLst>
              <a:ext uri="{FF2B5EF4-FFF2-40B4-BE49-F238E27FC236}">
                <a16:creationId xmlns:a16="http://schemas.microsoft.com/office/drawing/2014/main" id="{1136F51D-BBC4-4CB9-9BDF-697CBA434EE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TextBox 4">
            <a:extLst>
              <a:ext uri="{FF2B5EF4-FFF2-40B4-BE49-F238E27FC236}">
                <a16:creationId xmlns:a16="http://schemas.microsoft.com/office/drawing/2014/main" id="{8387489A-2F45-4AA7-BFA6-C1C56975C4A1}"/>
              </a:ext>
            </a:extLst>
          </p:cNvPr>
          <p:cNvSpPr txBox="1"/>
          <p:nvPr/>
        </p:nvSpPr>
        <p:spPr>
          <a:xfrm>
            <a:off x="609601" y="2133600"/>
            <a:ext cx="7659756" cy="1077218"/>
          </a:xfrm>
          <a:prstGeom prst="rect">
            <a:avLst/>
          </a:prstGeom>
          <a:noFill/>
        </p:spPr>
        <p:txBody>
          <a:bodyPr wrap="square" rtlCol="0">
            <a:spAutoFit/>
          </a:bodyPr>
          <a:lstStyle/>
          <a:p>
            <a:r>
              <a:rPr lang="en-US" sz="1600" dirty="0">
                <a:solidFill>
                  <a:srgbClr val="0000FF"/>
                </a:solidFill>
              </a:rPr>
              <a:t>Scleritis is an inflammatory condition characterized by painful infiltrative scleral edema and congestion of the  deep episcleral  plexus. </a:t>
            </a:r>
            <a:r>
              <a:rPr lang="en-US" sz="1600" dirty="0"/>
              <a:t>It can be extremely painful, and can lead to  blindness  and  loss of the eye . </a:t>
            </a:r>
            <a:r>
              <a:rPr lang="en-US" sz="1600" dirty="0">
                <a:solidFill>
                  <a:srgbClr val="0000FF"/>
                </a:solidFill>
              </a:rPr>
              <a:t>Women are  more  likely to be affected than are men. It is rare in children. </a:t>
            </a:r>
            <a:endParaRPr lang="en-US" sz="1600" dirty="0"/>
          </a:p>
        </p:txBody>
      </p:sp>
    </p:spTree>
    <p:extLst>
      <p:ext uri="{BB962C8B-B14F-4D97-AF65-F5344CB8AC3E}">
        <p14:creationId xmlns:p14="http://schemas.microsoft.com/office/powerpoint/2010/main" val="210157294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 name="Rectangle 3">
            <a:extLst>
              <a:ext uri="{FF2B5EF4-FFF2-40B4-BE49-F238E27FC236}">
                <a16:creationId xmlns:a16="http://schemas.microsoft.com/office/drawing/2014/main" id="{1136F51D-BBC4-4CB9-9BDF-697CBA434EE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TextBox 4">
            <a:extLst>
              <a:ext uri="{FF2B5EF4-FFF2-40B4-BE49-F238E27FC236}">
                <a16:creationId xmlns:a16="http://schemas.microsoft.com/office/drawing/2014/main" id="{8387489A-2F45-4AA7-BFA6-C1C56975C4A1}"/>
              </a:ext>
            </a:extLst>
          </p:cNvPr>
          <p:cNvSpPr txBox="1"/>
          <p:nvPr/>
        </p:nvSpPr>
        <p:spPr>
          <a:xfrm>
            <a:off x="609601" y="2133600"/>
            <a:ext cx="7659756" cy="2308324"/>
          </a:xfrm>
          <a:prstGeom prst="rect">
            <a:avLst/>
          </a:prstGeom>
          <a:noFill/>
        </p:spPr>
        <p:txBody>
          <a:bodyPr wrap="square" rtlCol="0">
            <a:spAutoFit/>
          </a:bodyPr>
          <a:lstStyle/>
          <a:p>
            <a:r>
              <a:rPr lang="en-US" sz="1600" dirty="0">
                <a:solidFill>
                  <a:srgbClr val="0000FF"/>
                </a:solidFill>
              </a:rPr>
              <a:t>Scleritis is an inflammatory condition characterized by painful infiltrative scleral edema and congestion of the  deep episcleral  plexus. </a:t>
            </a:r>
            <a:r>
              <a:rPr lang="en-US" sz="1600" dirty="0"/>
              <a:t>It can be extremely painful, and can lead to  blindness  and  loss of the eye . </a:t>
            </a:r>
            <a:r>
              <a:rPr lang="en-US" sz="1600" dirty="0">
                <a:solidFill>
                  <a:srgbClr val="0000FF"/>
                </a:solidFill>
              </a:rPr>
              <a:t>Women are  more  likely to be affected than are men. It is rare in children. </a:t>
            </a:r>
          </a:p>
          <a:p>
            <a:endParaRPr lang="en-US" sz="1600" dirty="0"/>
          </a:p>
          <a:p>
            <a:r>
              <a:rPr lang="en-US" sz="1600" dirty="0"/>
              <a:t>To make matters worse, scleritis can herald the presence or worsening of a systemic condition that may be potentially lethal. About  40%  of scleritis pts have an identifiable systemic inflammatory condition, the most common of which is rheumatoid arthritis. </a:t>
            </a:r>
          </a:p>
        </p:txBody>
      </p:sp>
      <p:sp>
        <p:nvSpPr>
          <p:cNvPr id="2" name="Rectangle 1">
            <a:extLst>
              <a:ext uri="{FF2B5EF4-FFF2-40B4-BE49-F238E27FC236}">
                <a16:creationId xmlns:a16="http://schemas.microsoft.com/office/drawing/2014/main" id="{A439D0BF-7067-4C60-AB5A-0060ED1F1143}"/>
              </a:ext>
            </a:extLst>
          </p:cNvPr>
          <p:cNvSpPr/>
          <p:nvPr/>
        </p:nvSpPr>
        <p:spPr>
          <a:xfrm>
            <a:off x="5715000" y="3667539"/>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6" name="Rectangle 5">
            <a:extLst>
              <a:ext uri="{FF2B5EF4-FFF2-40B4-BE49-F238E27FC236}">
                <a16:creationId xmlns:a16="http://schemas.microsoft.com/office/drawing/2014/main" id="{C8081C0B-BE7C-4AFF-9822-3BD950BF3991}"/>
              </a:ext>
            </a:extLst>
          </p:cNvPr>
          <p:cNvSpPr/>
          <p:nvPr/>
        </p:nvSpPr>
        <p:spPr>
          <a:xfrm>
            <a:off x="609600" y="4191000"/>
            <a:ext cx="2286000" cy="25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53090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84CF5-47CE-4BAD-B4B0-C5D54B9345B6}"/>
              </a:ext>
            </a:extLst>
          </p:cNvPr>
          <p:cNvSpPr/>
          <p:nvPr/>
        </p:nvSpPr>
        <p:spPr>
          <a:xfrm>
            <a:off x="647700" y="5029200"/>
            <a:ext cx="7048500" cy="139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700" y="914400"/>
            <a:ext cx="7162800" cy="5509200"/>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chemeClr val="bg1">
                  <a:lumMod val="75000"/>
                </a:schemeClr>
              </a:solidFill>
            </a:endParaRPr>
          </a:p>
          <a:p>
            <a:r>
              <a:rPr lang="en-US" sz="1600" dirty="0">
                <a:solidFill>
                  <a:schemeClr val="bg1">
                    <a:lumMod val="75000"/>
                  </a:schemeClr>
                </a:solidFill>
              </a:rPr>
              <a:t>In many uveitis cases, the observed inflammation is the product of an ocular disease. However, in some the ocular inflammation is actually a manifestation of a </a:t>
            </a:r>
            <a:r>
              <a:rPr lang="en-US" sz="1600" b="1" dirty="0">
                <a:solidFill>
                  <a:schemeClr val="bg1">
                    <a:lumMod val="75000"/>
                  </a:schemeClr>
                </a:solidFill>
              </a:rPr>
              <a:t>systemic</a:t>
            </a:r>
            <a:r>
              <a:rPr lang="en-US" sz="1600" dirty="0">
                <a:solidFill>
                  <a:schemeClr val="bg1">
                    <a:lumMod val="75000"/>
                  </a:schemeClr>
                </a:solidFill>
              </a:rPr>
              <a:t> inflammatory condition. A key component of uveitis management is distinguishing between ocular-only and systemic cases, as the two require different responses on the part of the treating physician. Because of this, a significant component of uveitis education involves learning how to discern which cases are which.</a:t>
            </a:r>
          </a:p>
          <a:p>
            <a:endParaRPr lang="en-US" sz="1600" dirty="0">
              <a:solidFill>
                <a:schemeClr val="bg1">
                  <a:lumMod val="75000"/>
                </a:schemeClr>
              </a:solidFill>
            </a:endParaRPr>
          </a:p>
          <a:p>
            <a:r>
              <a:rPr lang="en-US" sz="1600" dirty="0">
                <a:solidFill>
                  <a:schemeClr val="bg1">
                    <a:lumMod val="75000"/>
                  </a:schemeClr>
                </a:solidFill>
              </a:rPr>
              <a:t>Identifying a uveitis is, in essence, a pattern-recognition task. The </a:t>
            </a:r>
            <a:r>
              <a:rPr lang="en-US" sz="1600" dirty="0" err="1">
                <a:solidFill>
                  <a:schemeClr val="bg1">
                    <a:lumMod val="75000"/>
                  </a:schemeClr>
                </a:solidFill>
              </a:rPr>
              <a:t>uveitides</a:t>
            </a:r>
            <a:r>
              <a:rPr lang="en-US" sz="1600" dirty="0">
                <a:solidFill>
                  <a:schemeClr val="bg1">
                    <a:lumMod val="75000"/>
                  </a:schemeClr>
                </a:solidFill>
              </a:rPr>
              <a:t> do not present in random fashion; rather, they ‘select’ their victims based on </a:t>
            </a:r>
            <a:r>
              <a:rPr lang="en-US" sz="1600" dirty="0" err="1">
                <a:solidFill>
                  <a:schemeClr val="bg1">
                    <a:lumMod val="75000"/>
                  </a:schemeClr>
                </a:solidFill>
              </a:rPr>
              <a:t>pt</a:t>
            </a:r>
            <a:r>
              <a:rPr lang="en-US" sz="1600" dirty="0">
                <a:solidFill>
                  <a:schemeClr val="bg1">
                    <a:lumMod val="75000"/>
                  </a:schemeClr>
                </a:solidFill>
              </a:rPr>
              <a:t> demographics. Likewise, </a:t>
            </a:r>
            <a:r>
              <a:rPr lang="en-US" sz="1600" u="sng" dirty="0"/>
              <a:t>the </a:t>
            </a:r>
            <a:r>
              <a:rPr lang="en-US" sz="1600" u="sng" dirty="0" err="1"/>
              <a:t>nonocular</a:t>
            </a:r>
            <a:r>
              <a:rPr lang="en-US" sz="1600" u="sng" dirty="0"/>
              <a:t> manifestations of those 2ndry to a systemic condition tend to follow specific patterns as well</a:t>
            </a:r>
            <a:r>
              <a:rPr lang="en-US" sz="1600" dirty="0"/>
              <a:t>. </a:t>
            </a:r>
            <a:r>
              <a:rPr lang="en-US" sz="1600" dirty="0">
                <a:solidFill>
                  <a:schemeClr val="bg1">
                    <a:lumMod val="75000"/>
                  </a:schemeClr>
                </a:solidFill>
              </a:rPr>
              <a:t>Each tends to affect the eye in a characteristic manner. </a:t>
            </a:r>
          </a:p>
        </p:txBody>
      </p:sp>
      <p:sp>
        <p:nvSpPr>
          <p:cNvPr id="2" name="Slide Number Placeholder 1"/>
          <p:cNvSpPr>
            <a:spLocks noGrp="1"/>
          </p:cNvSpPr>
          <p:nvPr>
            <p:ph type="sldNum" sz="quarter" idx="12"/>
          </p:nvPr>
        </p:nvSpPr>
        <p:spPr/>
        <p:txBody>
          <a:bodyPr/>
          <a:lstStyle/>
          <a:p>
            <a:fld id="{6978B3D9-A15A-4A94-95D0-7F010661B2C9}" type="slidenum">
              <a:rPr lang="en-US" smtClean="0"/>
              <a:t>22</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09C572DA-9410-4EFA-9BAD-685772B856D3}"/>
              </a:ext>
            </a:extLst>
          </p:cNvPr>
          <p:cNvSpPr txBox="1"/>
          <p:nvPr/>
        </p:nvSpPr>
        <p:spPr>
          <a:xfrm>
            <a:off x="2362200" y="4138880"/>
            <a:ext cx="6299367" cy="1323439"/>
          </a:xfrm>
          <a:prstGeom prst="rect">
            <a:avLst/>
          </a:prstGeom>
          <a:solidFill>
            <a:schemeClr val="accent6">
              <a:lumMod val="40000"/>
              <a:lumOff val="60000"/>
            </a:schemeClr>
          </a:solidFill>
        </p:spPr>
        <p:txBody>
          <a:bodyPr wrap="square" rtlCol="0">
            <a:spAutoFit/>
          </a:bodyPr>
          <a:lstStyle/>
          <a:p>
            <a:r>
              <a:rPr lang="en-US" sz="1600" dirty="0"/>
              <a:t>Because </a:t>
            </a:r>
            <a:r>
              <a:rPr lang="en-US" sz="1600" dirty="0" err="1"/>
              <a:t>nonocular</a:t>
            </a:r>
            <a:r>
              <a:rPr lang="en-US" sz="1600" dirty="0"/>
              <a:t> manifestations are so important in identifying the underlying cause of a uveitis, a thorough review of systems and physical exam are absolutely essential in uveitis management. </a:t>
            </a:r>
            <a:r>
              <a:rPr lang="en-US" sz="1600" u="sng" dirty="0">
                <a:solidFill>
                  <a:schemeClr val="accent6">
                    <a:lumMod val="40000"/>
                    <a:lumOff val="60000"/>
                  </a:schemeClr>
                </a:solidFill>
              </a:rPr>
              <a:t>Some uveitis experts maintain that a careful and complete ROS is the </a:t>
            </a:r>
            <a:r>
              <a:rPr lang="en-US" sz="1600" b="1" u="sng" dirty="0">
                <a:solidFill>
                  <a:schemeClr val="accent6">
                    <a:lumMod val="40000"/>
                    <a:lumOff val="60000"/>
                  </a:schemeClr>
                </a:solidFill>
              </a:rPr>
              <a:t>single most important component </a:t>
            </a:r>
            <a:r>
              <a:rPr lang="en-US" sz="1600" u="sng" dirty="0">
                <a:solidFill>
                  <a:schemeClr val="accent6">
                    <a:lumMod val="40000"/>
                    <a:lumOff val="60000"/>
                  </a:schemeClr>
                </a:solidFill>
              </a:rPr>
              <a:t>of a uveitis evaluation.</a:t>
            </a:r>
          </a:p>
        </p:txBody>
      </p:sp>
    </p:spTree>
    <p:extLst>
      <p:ext uri="{BB962C8B-B14F-4D97-AF65-F5344CB8AC3E}">
        <p14:creationId xmlns:p14="http://schemas.microsoft.com/office/powerpoint/2010/main" val="139354473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 name="Rectangle 3">
            <a:extLst>
              <a:ext uri="{FF2B5EF4-FFF2-40B4-BE49-F238E27FC236}">
                <a16:creationId xmlns:a16="http://schemas.microsoft.com/office/drawing/2014/main" id="{1136F51D-BBC4-4CB9-9BDF-697CBA434EE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TextBox 4">
            <a:extLst>
              <a:ext uri="{FF2B5EF4-FFF2-40B4-BE49-F238E27FC236}">
                <a16:creationId xmlns:a16="http://schemas.microsoft.com/office/drawing/2014/main" id="{8387489A-2F45-4AA7-BFA6-C1C56975C4A1}"/>
              </a:ext>
            </a:extLst>
          </p:cNvPr>
          <p:cNvSpPr txBox="1"/>
          <p:nvPr/>
        </p:nvSpPr>
        <p:spPr>
          <a:xfrm>
            <a:off x="609601" y="2133600"/>
            <a:ext cx="7659756" cy="2308324"/>
          </a:xfrm>
          <a:prstGeom prst="rect">
            <a:avLst/>
          </a:prstGeom>
          <a:noFill/>
        </p:spPr>
        <p:txBody>
          <a:bodyPr wrap="square" rtlCol="0">
            <a:spAutoFit/>
          </a:bodyPr>
          <a:lstStyle/>
          <a:p>
            <a:r>
              <a:rPr lang="en-US" sz="1600" dirty="0">
                <a:solidFill>
                  <a:srgbClr val="0000FF"/>
                </a:solidFill>
              </a:rPr>
              <a:t>Scleritis is an inflammatory condition characterized by painful infiltrative scleral edema and congestion of the  deep episcleral  plexus. </a:t>
            </a:r>
            <a:r>
              <a:rPr lang="en-US" sz="1600" dirty="0"/>
              <a:t>It can be extremely painful, and can lead to  blindness  and  loss of the eye . </a:t>
            </a:r>
            <a:r>
              <a:rPr lang="en-US" sz="1600" dirty="0">
                <a:solidFill>
                  <a:srgbClr val="0000FF"/>
                </a:solidFill>
              </a:rPr>
              <a:t>Women are  more  likely to be affected than are men. It is rare in children. </a:t>
            </a:r>
          </a:p>
          <a:p>
            <a:endParaRPr lang="en-US" sz="1600" dirty="0"/>
          </a:p>
          <a:p>
            <a:r>
              <a:rPr lang="en-US" sz="1600" dirty="0"/>
              <a:t>To make matters worse, scleritis can herald the presence or worsening of a systemic condition that may be potentially lethal. About  40%  of scleritis pts have an identifiable systemic inflammatory condition, the most common of which is rheumatoid arthritis (RA). </a:t>
            </a:r>
          </a:p>
        </p:txBody>
      </p:sp>
    </p:spTree>
    <p:extLst>
      <p:ext uri="{BB962C8B-B14F-4D97-AF65-F5344CB8AC3E}">
        <p14:creationId xmlns:p14="http://schemas.microsoft.com/office/powerpoint/2010/main" val="185714888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221</a:t>
            </a:fld>
            <a:endParaRPr lang="en-US" altLang="en-US"/>
          </a:p>
        </p:txBody>
      </p:sp>
      <p:sp>
        <p:nvSpPr>
          <p:cNvPr id="9" name="Rectangle 3">
            <a:extLst>
              <a:ext uri="{FF2B5EF4-FFF2-40B4-BE49-F238E27FC236}">
                <a16:creationId xmlns:a16="http://schemas.microsoft.com/office/drawing/2014/main" id="{9733B68A-173D-4AF4-9D55-E1256895C24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6AEF10D2-FD8C-4A35-9902-0E6BA2C06822}"/>
              </a:ext>
            </a:extLst>
          </p:cNvPr>
          <p:cNvSpPr txBox="1"/>
          <p:nvPr/>
        </p:nvSpPr>
        <p:spPr>
          <a:xfrm>
            <a:off x="3429000" y="1371600"/>
            <a:ext cx="4460510" cy="646331"/>
          </a:xfrm>
          <a:prstGeom prst="rect">
            <a:avLst/>
          </a:prstGeom>
          <a:noFill/>
        </p:spPr>
        <p:txBody>
          <a:bodyPr wrap="square" rtlCol="0">
            <a:spAutoFit/>
          </a:bodyPr>
          <a:lstStyle/>
          <a:p>
            <a:r>
              <a:rPr lang="en-US" dirty="0">
                <a:solidFill>
                  <a:srgbClr val="0000FF"/>
                </a:solidFill>
              </a:rPr>
              <a:t>                          is divvied up with respect              </a:t>
            </a:r>
          </a:p>
          <a:p>
            <a:r>
              <a:rPr lang="en-US" dirty="0">
                <a:solidFill>
                  <a:srgbClr val="0000FF"/>
                </a:solidFill>
              </a:rPr>
              <a:t>                               to whether the…</a:t>
            </a:r>
          </a:p>
        </p:txBody>
      </p:sp>
      <p:sp>
        <p:nvSpPr>
          <p:cNvPr id="7" name="Line 11">
            <a:extLst>
              <a:ext uri="{FF2B5EF4-FFF2-40B4-BE49-F238E27FC236}">
                <a16:creationId xmlns:a16="http://schemas.microsoft.com/office/drawing/2014/main" id="{690A70C4-EA94-4536-BB31-A1E3A5DF67C8}"/>
              </a:ext>
            </a:extLst>
          </p:cNvPr>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2">
            <a:extLst>
              <a:ext uri="{FF2B5EF4-FFF2-40B4-BE49-F238E27FC236}">
                <a16:creationId xmlns:a16="http://schemas.microsoft.com/office/drawing/2014/main" id="{C31F706C-6C18-41E6-90E1-7C91054C2027}"/>
              </a:ext>
            </a:extLst>
          </p:cNvPr>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222</a:t>
            </a:fld>
            <a:endParaRPr lang="en-US" altLang="en-US"/>
          </a:p>
        </p:txBody>
      </p:sp>
      <p:sp>
        <p:nvSpPr>
          <p:cNvPr id="2" name="TextBox 1">
            <a:extLst>
              <a:ext uri="{FF2B5EF4-FFF2-40B4-BE49-F238E27FC236}">
                <a16:creationId xmlns:a16="http://schemas.microsoft.com/office/drawing/2014/main" id="{EB76B9E7-4F95-4635-AA15-D3A4561FEF4F}"/>
              </a:ext>
            </a:extLst>
          </p:cNvPr>
          <p:cNvSpPr txBox="1"/>
          <p:nvPr/>
        </p:nvSpPr>
        <p:spPr>
          <a:xfrm>
            <a:off x="3429000" y="1371600"/>
            <a:ext cx="4460510" cy="646331"/>
          </a:xfrm>
          <a:prstGeom prst="rect">
            <a:avLst/>
          </a:prstGeom>
          <a:noFill/>
        </p:spPr>
        <p:txBody>
          <a:bodyPr wrap="square" rtlCol="0">
            <a:spAutoFit/>
          </a:bodyPr>
          <a:lstStyle/>
          <a:p>
            <a:r>
              <a:rPr lang="en-US" dirty="0">
                <a:solidFill>
                  <a:srgbClr val="0000FF"/>
                </a:solidFill>
              </a:rPr>
              <a:t>                          is divvied up with respect              </a:t>
            </a:r>
          </a:p>
          <a:p>
            <a:r>
              <a:rPr lang="en-US" dirty="0">
                <a:solidFill>
                  <a:srgbClr val="0000FF"/>
                </a:solidFill>
              </a:rPr>
              <a:t>                               to whether the…</a:t>
            </a:r>
          </a:p>
        </p:txBody>
      </p:sp>
      <p:sp>
        <p:nvSpPr>
          <p:cNvPr id="3" name="TextBox 2">
            <a:extLst>
              <a:ext uri="{FF2B5EF4-FFF2-40B4-BE49-F238E27FC236}">
                <a16:creationId xmlns:a16="http://schemas.microsoft.com/office/drawing/2014/main" id="{B5E6DF10-4A6E-4A48-A59B-CAB35BBC20C3}"/>
              </a:ext>
            </a:extLst>
          </p:cNvPr>
          <p:cNvSpPr txBox="1"/>
          <p:nvPr/>
        </p:nvSpPr>
        <p:spPr>
          <a:xfrm>
            <a:off x="2983265" y="2468773"/>
            <a:ext cx="2655535" cy="369332"/>
          </a:xfrm>
          <a:prstGeom prst="rect">
            <a:avLst/>
          </a:prstGeom>
          <a:noFill/>
        </p:spPr>
        <p:txBody>
          <a:bodyPr wrap="none" rtlCol="0">
            <a:spAutoFit/>
          </a:bodyPr>
          <a:lstStyle/>
          <a:p>
            <a:r>
              <a:rPr lang="en-US" dirty="0">
                <a:solidFill>
                  <a:srgbClr val="0000FF"/>
                </a:solidFill>
              </a:rPr>
              <a:t>sclera is affected, vs the</a:t>
            </a:r>
          </a:p>
        </p:txBody>
      </p:sp>
      <p:sp>
        <p:nvSpPr>
          <p:cNvPr id="11" name="TextBox 10">
            <a:extLst>
              <a:ext uri="{FF2B5EF4-FFF2-40B4-BE49-F238E27FC236}">
                <a16:creationId xmlns:a16="http://schemas.microsoft.com/office/drawing/2014/main" id="{ED95E03E-7CD4-41C2-BC5E-9982BD4056FA}"/>
              </a:ext>
            </a:extLst>
          </p:cNvPr>
          <p:cNvSpPr txBox="1"/>
          <p:nvPr/>
        </p:nvSpPr>
        <p:spPr>
          <a:xfrm>
            <a:off x="7025171" y="2504044"/>
            <a:ext cx="864339" cy="369332"/>
          </a:xfrm>
          <a:prstGeom prst="rect">
            <a:avLst/>
          </a:prstGeom>
          <a:noFill/>
        </p:spPr>
        <p:txBody>
          <a:bodyPr wrap="none" rtlCol="0">
            <a:spAutoFit/>
          </a:bodyPr>
          <a:lstStyle/>
          <a:p>
            <a:r>
              <a:rPr lang="en-US" dirty="0">
                <a:solidFill>
                  <a:srgbClr val="0000FF"/>
                </a:solidFill>
              </a:rPr>
              <a:t>sclera.</a:t>
            </a:r>
          </a:p>
        </p:txBody>
      </p:sp>
      <p:sp>
        <p:nvSpPr>
          <p:cNvPr id="9" name="Rectangle 3">
            <a:extLst>
              <a:ext uri="{FF2B5EF4-FFF2-40B4-BE49-F238E27FC236}">
                <a16:creationId xmlns:a16="http://schemas.microsoft.com/office/drawing/2014/main" id="{9733B68A-173D-4AF4-9D55-E1256895C24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Line 11">
            <a:extLst>
              <a:ext uri="{FF2B5EF4-FFF2-40B4-BE49-F238E27FC236}">
                <a16:creationId xmlns:a16="http://schemas.microsoft.com/office/drawing/2014/main" id="{89818E9F-8795-4E51-9A9D-CB14622F8FB9}"/>
              </a:ext>
            </a:extLst>
          </p:cNvPr>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2">
            <a:extLst>
              <a:ext uri="{FF2B5EF4-FFF2-40B4-BE49-F238E27FC236}">
                <a16:creationId xmlns:a16="http://schemas.microsoft.com/office/drawing/2014/main" id="{71FEE904-64F6-4F4A-835A-E1DA8E979E05}"/>
              </a:ext>
            </a:extLst>
          </p:cNvPr>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2491094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4036" name="Text Box 4"/>
          <p:cNvSpPr txBox="1">
            <a:spLocks noChangeArrowheads="1"/>
          </p:cNvSpPr>
          <p:nvPr/>
        </p:nvSpPr>
        <p:spPr bwMode="auto">
          <a:xfrm>
            <a:off x="1584325" y="2365375"/>
            <a:ext cx="156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3333FF"/>
                </a:solidFill>
              </a:rPr>
              <a:t>Anterior</a:t>
            </a:r>
          </a:p>
        </p:txBody>
      </p:sp>
      <p:sp>
        <p:nvSpPr>
          <p:cNvPr id="44037"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Posterior</a:t>
            </a:r>
          </a:p>
        </p:txBody>
      </p:sp>
      <p:sp>
        <p:nvSpPr>
          <p:cNvPr id="44043"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12"/>
          <p:cNvSpPr>
            <a:spLocks noChangeShapeType="1"/>
          </p:cNvSpPr>
          <p:nvPr/>
        </p:nvSpPr>
        <p:spPr bwMode="auto">
          <a:xfrm>
            <a:off x="4343400" y="1828800"/>
            <a:ext cx="19050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Text Box 18"/>
          <p:cNvSpPr txBox="1">
            <a:spLocks noChangeArrowheads="1"/>
          </p:cNvSpPr>
          <p:nvPr/>
        </p:nvSpPr>
        <p:spPr bwMode="auto">
          <a:xfrm>
            <a:off x="304800" y="3235325"/>
            <a:ext cx="4701928" cy="1077218"/>
          </a:xfrm>
          <a:prstGeom prst="rect">
            <a:avLst/>
          </a:prstGeom>
          <a:solidFill>
            <a:schemeClr val="accent1">
              <a:lumMod val="60000"/>
              <a:lumOff val="40000"/>
            </a:schemeClr>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t>There are three classic signs of anterior scleritis:</a:t>
            </a:r>
          </a:p>
          <a:p>
            <a:pPr eaLnBrk="1" hangingPunct="1">
              <a:defRPr/>
            </a:pPr>
            <a:r>
              <a:rPr lang="en-US" sz="1600" dirty="0"/>
              <a:t>--Scleral  </a:t>
            </a:r>
            <a:r>
              <a:rPr lang="en-US" sz="1600" b="1" i="1" dirty="0">
                <a:solidFill>
                  <a:schemeClr val="bg1"/>
                </a:solidFill>
                <a:effectLst>
                  <a:glow rad="228600">
                    <a:schemeClr val="accent5">
                      <a:satMod val="175000"/>
                      <a:alpha val="40000"/>
                    </a:schemeClr>
                  </a:glow>
                </a:effectLst>
              </a:rPr>
              <a:t>edema</a:t>
            </a:r>
            <a:endParaRPr lang="en-US" sz="1600" b="1" i="1" dirty="0">
              <a:solidFill>
                <a:schemeClr val="bg1"/>
              </a:solidFill>
            </a:endParaRPr>
          </a:p>
          <a:p>
            <a:pPr eaLnBrk="1" hangingPunct="1">
              <a:defRPr/>
            </a:pPr>
            <a:r>
              <a:rPr lang="en-US" sz="1600" dirty="0"/>
              <a:t>--</a:t>
            </a:r>
          </a:p>
          <a:p>
            <a:pPr eaLnBrk="1" hangingPunct="1">
              <a:defRPr/>
            </a:pPr>
            <a:r>
              <a:rPr lang="en-US" sz="1600" dirty="0"/>
              <a:t>--</a:t>
            </a:r>
          </a:p>
        </p:txBody>
      </p:sp>
      <p:sp>
        <p:nvSpPr>
          <p:cNvPr id="4405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DD823D-21F5-41EC-9604-6A1853EFB058}" type="slidenum">
              <a:rPr lang="en-US" altLang="en-US" smtClean="0"/>
              <a:pPr eaLnBrk="1" hangingPunct="1"/>
              <a:t>223</a:t>
            </a:fld>
            <a:endParaRPr lang="en-US" altLang="en-US"/>
          </a:p>
        </p:txBody>
      </p:sp>
      <p:sp>
        <p:nvSpPr>
          <p:cNvPr id="9" name="Rectangle 3">
            <a:extLst>
              <a:ext uri="{FF2B5EF4-FFF2-40B4-BE49-F238E27FC236}">
                <a16:creationId xmlns:a16="http://schemas.microsoft.com/office/drawing/2014/main" id="{D50BBD5B-B688-4583-87B5-7C503A0C3C9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2FA7E99D-8954-4485-BDD9-3233167A6E74}"/>
              </a:ext>
            </a:extLst>
          </p:cNvPr>
          <p:cNvSpPr/>
          <p:nvPr/>
        </p:nvSpPr>
        <p:spPr>
          <a:xfrm>
            <a:off x="1219200" y="3557587"/>
            <a:ext cx="685800" cy="252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235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4036" name="Text Box 4"/>
          <p:cNvSpPr txBox="1">
            <a:spLocks noChangeArrowheads="1"/>
          </p:cNvSpPr>
          <p:nvPr/>
        </p:nvSpPr>
        <p:spPr bwMode="auto">
          <a:xfrm>
            <a:off x="1584325" y="2365375"/>
            <a:ext cx="156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3333FF"/>
                </a:solidFill>
              </a:rPr>
              <a:t>Anterior</a:t>
            </a:r>
          </a:p>
        </p:txBody>
      </p:sp>
      <p:sp>
        <p:nvSpPr>
          <p:cNvPr id="44037"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Posterior</a:t>
            </a:r>
          </a:p>
        </p:txBody>
      </p:sp>
      <p:sp>
        <p:nvSpPr>
          <p:cNvPr id="44043"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12"/>
          <p:cNvSpPr>
            <a:spLocks noChangeShapeType="1"/>
          </p:cNvSpPr>
          <p:nvPr/>
        </p:nvSpPr>
        <p:spPr bwMode="auto">
          <a:xfrm>
            <a:off x="4343400" y="1828800"/>
            <a:ext cx="19050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Text Box 18"/>
          <p:cNvSpPr txBox="1">
            <a:spLocks noChangeArrowheads="1"/>
          </p:cNvSpPr>
          <p:nvPr/>
        </p:nvSpPr>
        <p:spPr bwMode="auto">
          <a:xfrm>
            <a:off x="304800" y="3235325"/>
            <a:ext cx="4701928" cy="1077218"/>
          </a:xfrm>
          <a:prstGeom prst="rect">
            <a:avLst/>
          </a:prstGeom>
          <a:solidFill>
            <a:schemeClr val="accent1">
              <a:lumMod val="60000"/>
              <a:lumOff val="40000"/>
            </a:schemeClr>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t>There are three classic signs of anterior scleritis:</a:t>
            </a:r>
          </a:p>
          <a:p>
            <a:pPr eaLnBrk="1" hangingPunct="1">
              <a:defRPr/>
            </a:pPr>
            <a:r>
              <a:rPr lang="en-US" sz="1600" dirty="0"/>
              <a:t>--Scleral  </a:t>
            </a:r>
            <a:r>
              <a:rPr lang="en-US" sz="1600" b="1" dirty="0">
                <a:solidFill>
                  <a:schemeClr val="bg1"/>
                </a:solidFill>
                <a:effectLst>
                  <a:glow rad="228600">
                    <a:schemeClr val="accent5">
                      <a:satMod val="175000"/>
                      <a:alpha val="40000"/>
                    </a:schemeClr>
                  </a:glow>
                </a:effectLst>
              </a:rPr>
              <a:t>edema</a:t>
            </a:r>
            <a:endParaRPr lang="en-US" sz="1600" b="1" dirty="0">
              <a:solidFill>
                <a:schemeClr val="bg1"/>
              </a:solidFill>
            </a:endParaRPr>
          </a:p>
          <a:p>
            <a:pPr eaLnBrk="1" hangingPunct="1">
              <a:defRPr/>
            </a:pPr>
            <a:r>
              <a:rPr lang="en-US" sz="1600" dirty="0"/>
              <a:t>--</a:t>
            </a:r>
          </a:p>
          <a:p>
            <a:pPr eaLnBrk="1" hangingPunct="1">
              <a:defRPr/>
            </a:pPr>
            <a:r>
              <a:rPr lang="en-US" sz="1600" dirty="0"/>
              <a:t>--</a:t>
            </a:r>
          </a:p>
        </p:txBody>
      </p:sp>
      <p:sp>
        <p:nvSpPr>
          <p:cNvPr id="4405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DD823D-21F5-41EC-9604-6A1853EFB058}" type="slidenum">
              <a:rPr lang="en-US" altLang="en-US" smtClean="0"/>
              <a:pPr eaLnBrk="1" hangingPunct="1"/>
              <a:t>224</a:t>
            </a:fld>
            <a:endParaRPr lang="en-US" altLang="en-US"/>
          </a:p>
        </p:txBody>
      </p:sp>
      <p:sp>
        <p:nvSpPr>
          <p:cNvPr id="9" name="Rectangle 3">
            <a:extLst>
              <a:ext uri="{FF2B5EF4-FFF2-40B4-BE49-F238E27FC236}">
                <a16:creationId xmlns:a16="http://schemas.microsoft.com/office/drawing/2014/main" id="{D50BBD5B-B688-4583-87B5-7C503A0C3C9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91269734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Text Box 4"/>
          <p:cNvSpPr txBox="1">
            <a:spLocks noChangeArrowheads="1"/>
          </p:cNvSpPr>
          <p:nvPr/>
        </p:nvSpPr>
        <p:spPr bwMode="auto">
          <a:xfrm>
            <a:off x="500896" y="1524000"/>
            <a:ext cx="2623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dirty="0"/>
              <a:t>Anterior scleritis: Scleral edema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13083"/>
            <a:ext cx="4114800" cy="3014091"/>
          </a:xfrm>
          <a:prstGeom prst="rect">
            <a:avLst/>
          </a:prstGeom>
        </p:spPr>
      </p:pic>
      <p:pic>
        <p:nvPicPr>
          <p:cNvPr id="6" name="Picture 5">
            <a:extLst>
              <a:ext uri="{FF2B5EF4-FFF2-40B4-BE49-F238E27FC236}">
                <a16:creationId xmlns:a16="http://schemas.microsoft.com/office/drawing/2014/main" id="{213D5FD6-5235-4665-9BC6-DDCC851EF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3800"/>
            <a:ext cx="7010400" cy="1862413"/>
          </a:xfrm>
          <a:prstGeom prst="rect">
            <a:avLst/>
          </a:prstGeom>
        </p:spPr>
      </p:pic>
      <p:sp>
        <p:nvSpPr>
          <p:cNvPr id="8" name="Text Box 4">
            <a:extLst>
              <a:ext uri="{FF2B5EF4-FFF2-40B4-BE49-F238E27FC236}">
                <a16:creationId xmlns:a16="http://schemas.microsoft.com/office/drawing/2014/main" id="{F9AA53FD-848A-440A-BB26-3489BC7A6DD9}"/>
              </a:ext>
            </a:extLst>
          </p:cNvPr>
          <p:cNvSpPr txBox="1">
            <a:spLocks noChangeArrowheads="1"/>
          </p:cNvSpPr>
          <p:nvPr/>
        </p:nvSpPr>
        <p:spPr bwMode="auto">
          <a:xfrm>
            <a:off x="1615187" y="5960142"/>
            <a:ext cx="59136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t>Anterior scleritis: Scleral edema. Note the thickening of the limbal sclera </a:t>
            </a:r>
            <a:r>
              <a:rPr lang="en-US" sz="1600" i="1" dirty="0"/>
              <a:t>(b) </a:t>
            </a:r>
            <a:r>
              <a:rPr lang="en-US" sz="1600" dirty="0"/>
              <a:t>in comparison to the unaffected fellow eye </a:t>
            </a:r>
            <a:r>
              <a:rPr lang="en-US" sz="1600" i="1" dirty="0"/>
              <a:t>(a)</a:t>
            </a:r>
          </a:p>
        </p:txBody>
      </p:sp>
      <p:sp>
        <p:nvSpPr>
          <p:cNvPr id="7" name="TextBox 6">
            <a:extLst>
              <a:ext uri="{FF2B5EF4-FFF2-40B4-BE49-F238E27FC236}">
                <a16:creationId xmlns:a16="http://schemas.microsoft.com/office/drawing/2014/main" id="{309A136B-FDE3-4E5D-A92B-D198309A1E1A}"/>
              </a:ext>
            </a:extLst>
          </p:cNvPr>
          <p:cNvSpPr txBox="1"/>
          <p:nvPr/>
        </p:nvSpPr>
        <p:spPr>
          <a:xfrm>
            <a:off x="2895600" y="3810000"/>
            <a:ext cx="466794" cy="369332"/>
          </a:xfrm>
          <a:prstGeom prst="rect">
            <a:avLst/>
          </a:prstGeom>
          <a:noFill/>
        </p:spPr>
        <p:txBody>
          <a:bodyPr wrap="none" rtlCol="0">
            <a:spAutoFit/>
          </a:bodyPr>
          <a:lstStyle/>
          <a:p>
            <a:r>
              <a:rPr lang="en-US" dirty="0">
                <a:solidFill>
                  <a:schemeClr val="bg1"/>
                </a:solidFill>
              </a:rPr>
              <a:t>(a)</a:t>
            </a:r>
          </a:p>
        </p:txBody>
      </p:sp>
      <p:sp>
        <p:nvSpPr>
          <p:cNvPr id="10" name="TextBox 9">
            <a:extLst>
              <a:ext uri="{FF2B5EF4-FFF2-40B4-BE49-F238E27FC236}">
                <a16:creationId xmlns:a16="http://schemas.microsoft.com/office/drawing/2014/main" id="{161B0B78-0B3A-4B4A-BAAA-357487192EB5}"/>
              </a:ext>
            </a:extLst>
          </p:cNvPr>
          <p:cNvSpPr txBox="1"/>
          <p:nvPr/>
        </p:nvSpPr>
        <p:spPr>
          <a:xfrm>
            <a:off x="6543606" y="3810000"/>
            <a:ext cx="466794" cy="369332"/>
          </a:xfrm>
          <a:prstGeom prst="rect">
            <a:avLst/>
          </a:prstGeom>
          <a:noFill/>
        </p:spPr>
        <p:txBody>
          <a:bodyPr wrap="none" rtlCol="0">
            <a:spAutoFit/>
          </a:bodyPr>
          <a:lstStyle/>
          <a:p>
            <a:r>
              <a:rPr lang="en-US" dirty="0">
                <a:solidFill>
                  <a:schemeClr val="bg1"/>
                </a:solidFill>
              </a:rPr>
              <a:t>(b)</a:t>
            </a:r>
          </a:p>
        </p:txBody>
      </p:sp>
      <p:sp>
        <p:nvSpPr>
          <p:cNvPr id="9" name="Rectangle 3">
            <a:extLst>
              <a:ext uri="{FF2B5EF4-FFF2-40B4-BE49-F238E27FC236}">
                <a16:creationId xmlns:a16="http://schemas.microsoft.com/office/drawing/2014/main" id="{A6E29308-08F5-406D-A7F0-0ED43E8ACB3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25388186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4036" name="Text Box 4"/>
          <p:cNvSpPr txBox="1">
            <a:spLocks noChangeArrowheads="1"/>
          </p:cNvSpPr>
          <p:nvPr/>
        </p:nvSpPr>
        <p:spPr bwMode="auto">
          <a:xfrm>
            <a:off x="1584325" y="2365375"/>
            <a:ext cx="156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3333FF"/>
                </a:solidFill>
              </a:rPr>
              <a:t>Anterior</a:t>
            </a:r>
          </a:p>
        </p:txBody>
      </p:sp>
      <p:sp>
        <p:nvSpPr>
          <p:cNvPr id="44037"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Posterior</a:t>
            </a:r>
          </a:p>
        </p:txBody>
      </p:sp>
      <p:sp>
        <p:nvSpPr>
          <p:cNvPr id="44043"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12"/>
          <p:cNvSpPr>
            <a:spLocks noChangeShapeType="1"/>
          </p:cNvSpPr>
          <p:nvPr/>
        </p:nvSpPr>
        <p:spPr bwMode="auto">
          <a:xfrm>
            <a:off x="4343400" y="1828800"/>
            <a:ext cx="19050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Text Box 18"/>
          <p:cNvSpPr txBox="1">
            <a:spLocks noChangeArrowheads="1"/>
          </p:cNvSpPr>
          <p:nvPr/>
        </p:nvSpPr>
        <p:spPr bwMode="auto">
          <a:xfrm>
            <a:off x="304800" y="3235325"/>
            <a:ext cx="4701928" cy="1077218"/>
          </a:xfrm>
          <a:prstGeom prst="rect">
            <a:avLst/>
          </a:prstGeom>
          <a:solidFill>
            <a:schemeClr val="accent1">
              <a:lumMod val="60000"/>
              <a:lumOff val="40000"/>
            </a:schemeClr>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t>There are three classic signs of anterior scleritis:</a:t>
            </a:r>
          </a:p>
          <a:p>
            <a:pPr eaLnBrk="1" hangingPunct="1">
              <a:defRPr/>
            </a:pPr>
            <a:r>
              <a:rPr lang="en-US" sz="1600" dirty="0"/>
              <a:t>--Scleral  </a:t>
            </a:r>
            <a:r>
              <a:rPr lang="en-US" sz="1600" b="1" dirty="0">
                <a:solidFill>
                  <a:schemeClr val="bg1"/>
                </a:solidFill>
                <a:effectLst>
                  <a:glow rad="228600">
                    <a:schemeClr val="accent5">
                      <a:satMod val="175000"/>
                      <a:alpha val="40000"/>
                    </a:schemeClr>
                  </a:glow>
                </a:effectLst>
              </a:rPr>
              <a:t>edema</a:t>
            </a:r>
            <a:endParaRPr lang="en-US" sz="1600" b="1" dirty="0">
              <a:solidFill>
                <a:schemeClr val="bg1"/>
              </a:solidFill>
            </a:endParaRPr>
          </a:p>
          <a:p>
            <a:pPr eaLnBrk="1" hangingPunct="1">
              <a:defRPr/>
            </a:pPr>
            <a:r>
              <a:rPr lang="en-US" sz="1600" dirty="0"/>
              <a:t>--Sclera has a  </a:t>
            </a:r>
            <a:r>
              <a:rPr lang="en-US" sz="1600" b="1" dirty="0">
                <a:solidFill>
                  <a:srgbClr val="800080"/>
                </a:solidFill>
              </a:rPr>
              <a:t>violaceous </a:t>
            </a:r>
            <a:r>
              <a:rPr lang="en-US" sz="1600" dirty="0">
                <a:solidFill>
                  <a:srgbClr val="0000FF"/>
                </a:solidFill>
              </a:rPr>
              <a:t> </a:t>
            </a:r>
            <a:r>
              <a:rPr lang="en-US" sz="1600" dirty="0"/>
              <a:t>hue</a:t>
            </a:r>
          </a:p>
          <a:p>
            <a:pPr eaLnBrk="1" hangingPunct="1">
              <a:defRPr/>
            </a:pPr>
            <a:r>
              <a:rPr lang="en-US" sz="1600" dirty="0"/>
              <a:t>--</a:t>
            </a:r>
          </a:p>
        </p:txBody>
      </p:sp>
      <p:sp>
        <p:nvSpPr>
          <p:cNvPr id="4405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DD823D-21F5-41EC-9604-6A1853EFB058}" type="slidenum">
              <a:rPr lang="en-US" altLang="en-US" smtClean="0"/>
              <a:pPr eaLnBrk="1" hangingPunct="1"/>
              <a:t>226</a:t>
            </a:fld>
            <a:endParaRPr lang="en-US" altLang="en-US"/>
          </a:p>
        </p:txBody>
      </p:sp>
      <p:sp>
        <p:nvSpPr>
          <p:cNvPr id="9" name="Rectangle 3">
            <a:extLst>
              <a:ext uri="{FF2B5EF4-FFF2-40B4-BE49-F238E27FC236}">
                <a16:creationId xmlns:a16="http://schemas.microsoft.com/office/drawing/2014/main" id="{4A041520-37C3-4167-9116-3CEAFFE088C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5C01C1EC-26D3-45FF-959E-AD2989DD2026}"/>
              </a:ext>
            </a:extLst>
          </p:cNvPr>
          <p:cNvSpPr/>
          <p:nvPr/>
        </p:nvSpPr>
        <p:spPr>
          <a:xfrm>
            <a:off x="1752600" y="3810000"/>
            <a:ext cx="1143000" cy="231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43527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4036" name="Text Box 4"/>
          <p:cNvSpPr txBox="1">
            <a:spLocks noChangeArrowheads="1"/>
          </p:cNvSpPr>
          <p:nvPr/>
        </p:nvSpPr>
        <p:spPr bwMode="auto">
          <a:xfrm>
            <a:off x="1584325" y="2365375"/>
            <a:ext cx="156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3333FF"/>
                </a:solidFill>
              </a:rPr>
              <a:t>Anterior</a:t>
            </a:r>
          </a:p>
        </p:txBody>
      </p:sp>
      <p:sp>
        <p:nvSpPr>
          <p:cNvPr id="44037"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Posterior</a:t>
            </a:r>
          </a:p>
        </p:txBody>
      </p:sp>
      <p:sp>
        <p:nvSpPr>
          <p:cNvPr id="44043"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12"/>
          <p:cNvSpPr>
            <a:spLocks noChangeShapeType="1"/>
          </p:cNvSpPr>
          <p:nvPr/>
        </p:nvSpPr>
        <p:spPr bwMode="auto">
          <a:xfrm>
            <a:off x="4343400" y="1828800"/>
            <a:ext cx="19050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Text Box 18"/>
          <p:cNvSpPr txBox="1">
            <a:spLocks noChangeArrowheads="1"/>
          </p:cNvSpPr>
          <p:nvPr/>
        </p:nvSpPr>
        <p:spPr bwMode="auto">
          <a:xfrm>
            <a:off x="304800" y="3235325"/>
            <a:ext cx="4701928" cy="1077218"/>
          </a:xfrm>
          <a:prstGeom prst="rect">
            <a:avLst/>
          </a:prstGeom>
          <a:solidFill>
            <a:schemeClr val="accent1">
              <a:lumMod val="60000"/>
              <a:lumOff val="40000"/>
            </a:schemeClr>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t>There are three classic signs of anterior scleritis:</a:t>
            </a:r>
          </a:p>
          <a:p>
            <a:pPr eaLnBrk="1" hangingPunct="1">
              <a:defRPr/>
            </a:pPr>
            <a:r>
              <a:rPr lang="en-US" sz="1600" dirty="0"/>
              <a:t>--Scleral  </a:t>
            </a:r>
            <a:r>
              <a:rPr lang="en-US" sz="1600" b="1" dirty="0">
                <a:solidFill>
                  <a:schemeClr val="bg1"/>
                </a:solidFill>
                <a:effectLst>
                  <a:glow rad="228600">
                    <a:schemeClr val="accent5">
                      <a:satMod val="175000"/>
                      <a:alpha val="40000"/>
                    </a:schemeClr>
                  </a:glow>
                </a:effectLst>
              </a:rPr>
              <a:t>edema</a:t>
            </a:r>
            <a:endParaRPr lang="en-US" sz="1600" b="1" dirty="0">
              <a:solidFill>
                <a:schemeClr val="bg1"/>
              </a:solidFill>
            </a:endParaRPr>
          </a:p>
          <a:p>
            <a:pPr eaLnBrk="1" hangingPunct="1">
              <a:defRPr/>
            </a:pPr>
            <a:r>
              <a:rPr lang="en-US" sz="1600" dirty="0"/>
              <a:t>--Sclera has a  </a:t>
            </a:r>
            <a:r>
              <a:rPr lang="en-US" sz="1600" b="1" dirty="0">
                <a:solidFill>
                  <a:srgbClr val="800080"/>
                </a:solidFill>
              </a:rPr>
              <a:t>violaceous </a:t>
            </a:r>
            <a:r>
              <a:rPr lang="en-US" sz="1600" dirty="0">
                <a:solidFill>
                  <a:srgbClr val="0000FF"/>
                </a:solidFill>
              </a:rPr>
              <a:t> </a:t>
            </a:r>
            <a:r>
              <a:rPr lang="en-US" sz="1600" dirty="0"/>
              <a:t>hue</a:t>
            </a:r>
          </a:p>
          <a:p>
            <a:pPr eaLnBrk="1" hangingPunct="1">
              <a:defRPr/>
            </a:pPr>
            <a:r>
              <a:rPr lang="en-US" sz="1600" dirty="0"/>
              <a:t>--</a:t>
            </a:r>
          </a:p>
        </p:txBody>
      </p:sp>
      <p:sp>
        <p:nvSpPr>
          <p:cNvPr id="4405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DD823D-21F5-41EC-9604-6A1853EFB058}" type="slidenum">
              <a:rPr lang="en-US" altLang="en-US" smtClean="0"/>
              <a:pPr eaLnBrk="1" hangingPunct="1"/>
              <a:t>227</a:t>
            </a:fld>
            <a:endParaRPr lang="en-US" altLang="en-US"/>
          </a:p>
        </p:txBody>
      </p:sp>
      <p:sp>
        <p:nvSpPr>
          <p:cNvPr id="9" name="Rectangle 3">
            <a:extLst>
              <a:ext uri="{FF2B5EF4-FFF2-40B4-BE49-F238E27FC236}">
                <a16:creationId xmlns:a16="http://schemas.microsoft.com/office/drawing/2014/main" id="{4A041520-37C3-4167-9116-3CEAFFE088C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67032745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Text Box 7"/>
          <p:cNvSpPr txBox="1">
            <a:spLocks noChangeArrowheads="1"/>
          </p:cNvSpPr>
          <p:nvPr/>
        </p:nvSpPr>
        <p:spPr bwMode="auto">
          <a:xfrm>
            <a:off x="2808216" y="6019800"/>
            <a:ext cx="35275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Anterior scleritis: Violaceous hue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691" y="990600"/>
            <a:ext cx="5748618" cy="4343400"/>
          </a:xfrm>
          <a:prstGeom prst="rect">
            <a:avLst/>
          </a:prstGeom>
        </p:spPr>
      </p:pic>
      <p:sp>
        <p:nvSpPr>
          <p:cNvPr id="4" name="Rectangle 3">
            <a:extLst>
              <a:ext uri="{FF2B5EF4-FFF2-40B4-BE49-F238E27FC236}">
                <a16:creationId xmlns:a16="http://schemas.microsoft.com/office/drawing/2014/main" id="{F0AB4229-D126-4C73-98DF-9147211EB87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98486528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4036" name="Text Box 4"/>
          <p:cNvSpPr txBox="1">
            <a:spLocks noChangeArrowheads="1"/>
          </p:cNvSpPr>
          <p:nvPr/>
        </p:nvSpPr>
        <p:spPr bwMode="auto">
          <a:xfrm>
            <a:off x="1584325" y="2365375"/>
            <a:ext cx="156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3333FF"/>
                </a:solidFill>
              </a:rPr>
              <a:t>Anterior</a:t>
            </a:r>
          </a:p>
        </p:txBody>
      </p:sp>
      <p:sp>
        <p:nvSpPr>
          <p:cNvPr id="44037"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Posterior</a:t>
            </a:r>
          </a:p>
        </p:txBody>
      </p:sp>
      <p:sp>
        <p:nvSpPr>
          <p:cNvPr id="44043"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12"/>
          <p:cNvSpPr>
            <a:spLocks noChangeShapeType="1"/>
          </p:cNvSpPr>
          <p:nvPr/>
        </p:nvSpPr>
        <p:spPr bwMode="auto">
          <a:xfrm>
            <a:off x="4343400" y="1828800"/>
            <a:ext cx="19050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Text Box 18"/>
          <p:cNvSpPr txBox="1">
            <a:spLocks noChangeArrowheads="1"/>
          </p:cNvSpPr>
          <p:nvPr/>
        </p:nvSpPr>
        <p:spPr bwMode="auto">
          <a:xfrm>
            <a:off x="304800" y="3235325"/>
            <a:ext cx="4701928" cy="1077218"/>
          </a:xfrm>
          <a:prstGeom prst="rect">
            <a:avLst/>
          </a:prstGeom>
          <a:solidFill>
            <a:schemeClr val="accent1">
              <a:lumMod val="60000"/>
              <a:lumOff val="40000"/>
            </a:schemeClr>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t>There are three classic signs of anterior scleritis:</a:t>
            </a:r>
          </a:p>
          <a:p>
            <a:pPr eaLnBrk="1" hangingPunct="1">
              <a:defRPr/>
            </a:pPr>
            <a:r>
              <a:rPr lang="en-US" sz="1600" dirty="0"/>
              <a:t>--Scleral  </a:t>
            </a:r>
            <a:r>
              <a:rPr lang="en-US" sz="1600" b="1" dirty="0">
                <a:solidFill>
                  <a:schemeClr val="bg1"/>
                </a:solidFill>
                <a:effectLst>
                  <a:glow rad="228600">
                    <a:schemeClr val="accent5">
                      <a:satMod val="175000"/>
                      <a:alpha val="40000"/>
                    </a:schemeClr>
                  </a:glow>
                </a:effectLst>
              </a:rPr>
              <a:t>edema</a:t>
            </a:r>
            <a:endParaRPr lang="en-US" sz="1600" b="1" dirty="0">
              <a:solidFill>
                <a:schemeClr val="bg1"/>
              </a:solidFill>
            </a:endParaRPr>
          </a:p>
          <a:p>
            <a:pPr eaLnBrk="1" hangingPunct="1">
              <a:defRPr/>
            </a:pPr>
            <a:r>
              <a:rPr lang="en-US" sz="1600" dirty="0"/>
              <a:t>--Sclera has a  </a:t>
            </a:r>
            <a:r>
              <a:rPr lang="en-US" sz="1600" b="1" dirty="0">
                <a:solidFill>
                  <a:srgbClr val="800080"/>
                </a:solidFill>
              </a:rPr>
              <a:t>violaceous </a:t>
            </a:r>
            <a:r>
              <a:rPr lang="en-US" sz="1600" dirty="0">
                <a:solidFill>
                  <a:srgbClr val="0000FF"/>
                </a:solidFill>
              </a:rPr>
              <a:t> </a:t>
            </a:r>
            <a:r>
              <a:rPr lang="en-US" sz="1600" dirty="0"/>
              <a:t>hue</a:t>
            </a:r>
          </a:p>
          <a:p>
            <a:pPr eaLnBrk="1" hangingPunct="1">
              <a:defRPr/>
            </a:pPr>
            <a:r>
              <a:rPr lang="en-US" sz="1600" dirty="0"/>
              <a:t>--Inflamed vasculature has a  </a:t>
            </a:r>
            <a:r>
              <a:rPr lang="en-US" sz="1600" b="1" dirty="0" err="1">
                <a:solidFill>
                  <a:srgbClr val="FF0000"/>
                </a:solidFill>
              </a:rPr>
              <a:t>criss-cross</a:t>
            </a:r>
            <a:r>
              <a:rPr lang="en-US" sz="1600" dirty="0">
                <a:solidFill>
                  <a:srgbClr val="0000FF"/>
                </a:solidFill>
              </a:rPr>
              <a:t>  </a:t>
            </a:r>
            <a:r>
              <a:rPr lang="en-US" sz="1600" dirty="0"/>
              <a:t>pattern</a:t>
            </a:r>
          </a:p>
        </p:txBody>
      </p:sp>
      <p:sp>
        <p:nvSpPr>
          <p:cNvPr id="4405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DD823D-21F5-41EC-9604-6A1853EFB058}" type="slidenum">
              <a:rPr lang="en-US" altLang="en-US" smtClean="0"/>
              <a:pPr eaLnBrk="1" hangingPunct="1"/>
              <a:t>229</a:t>
            </a:fld>
            <a:endParaRPr lang="en-US" altLang="en-US"/>
          </a:p>
        </p:txBody>
      </p:sp>
      <p:sp>
        <p:nvSpPr>
          <p:cNvPr id="9" name="Rectangle 3">
            <a:extLst>
              <a:ext uri="{FF2B5EF4-FFF2-40B4-BE49-F238E27FC236}">
                <a16:creationId xmlns:a16="http://schemas.microsoft.com/office/drawing/2014/main" id="{C43E9ADA-0207-4D43-93A1-0E8B804A7B2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Rectangle 9">
            <a:extLst>
              <a:ext uri="{FF2B5EF4-FFF2-40B4-BE49-F238E27FC236}">
                <a16:creationId xmlns:a16="http://schemas.microsoft.com/office/drawing/2014/main" id="{FD528DCB-7372-4F7A-BB12-314665096BD5}"/>
              </a:ext>
            </a:extLst>
          </p:cNvPr>
          <p:cNvSpPr/>
          <p:nvPr/>
        </p:nvSpPr>
        <p:spPr>
          <a:xfrm>
            <a:off x="3048000" y="4038600"/>
            <a:ext cx="1143000" cy="231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8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84CF5-47CE-4BAD-B4B0-C5D54B9345B6}"/>
              </a:ext>
            </a:extLst>
          </p:cNvPr>
          <p:cNvSpPr/>
          <p:nvPr/>
        </p:nvSpPr>
        <p:spPr>
          <a:xfrm>
            <a:off x="647700" y="5029200"/>
            <a:ext cx="7048500" cy="139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700" y="914400"/>
            <a:ext cx="7162800" cy="5509200"/>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chemeClr val="bg1">
                  <a:lumMod val="75000"/>
                </a:schemeClr>
              </a:solidFill>
            </a:endParaRPr>
          </a:p>
          <a:p>
            <a:r>
              <a:rPr lang="en-US" sz="1600" dirty="0">
                <a:solidFill>
                  <a:schemeClr val="bg1">
                    <a:lumMod val="75000"/>
                  </a:schemeClr>
                </a:solidFill>
              </a:rPr>
              <a:t>In many uveitis cases, the observed inflammation is the product of an ocular disease. However, in some the ocular inflammation is actually a manifestation of a </a:t>
            </a:r>
            <a:r>
              <a:rPr lang="en-US" sz="1600" b="1" dirty="0">
                <a:solidFill>
                  <a:schemeClr val="bg1">
                    <a:lumMod val="75000"/>
                  </a:schemeClr>
                </a:solidFill>
              </a:rPr>
              <a:t>systemic</a:t>
            </a:r>
            <a:r>
              <a:rPr lang="en-US" sz="1600" dirty="0">
                <a:solidFill>
                  <a:schemeClr val="bg1">
                    <a:lumMod val="75000"/>
                  </a:schemeClr>
                </a:solidFill>
              </a:rPr>
              <a:t> inflammatory condition. A key component of uveitis management is distinguishing between ocular-only and systemic cases, as the two require different responses on the part of the treating physician. Because of this, a significant component of uveitis education involves learning how to discern which cases are which.</a:t>
            </a:r>
          </a:p>
          <a:p>
            <a:endParaRPr lang="en-US" sz="1600" dirty="0">
              <a:solidFill>
                <a:schemeClr val="bg1">
                  <a:lumMod val="75000"/>
                </a:schemeClr>
              </a:solidFill>
            </a:endParaRPr>
          </a:p>
          <a:p>
            <a:r>
              <a:rPr lang="en-US" sz="1600" dirty="0">
                <a:solidFill>
                  <a:schemeClr val="bg1">
                    <a:lumMod val="75000"/>
                  </a:schemeClr>
                </a:solidFill>
              </a:rPr>
              <a:t>Identifying a uveitis is, in essence, a pattern-recognition task. The </a:t>
            </a:r>
            <a:r>
              <a:rPr lang="en-US" sz="1600" dirty="0" err="1">
                <a:solidFill>
                  <a:schemeClr val="bg1">
                    <a:lumMod val="75000"/>
                  </a:schemeClr>
                </a:solidFill>
              </a:rPr>
              <a:t>uveitides</a:t>
            </a:r>
            <a:r>
              <a:rPr lang="en-US" sz="1600" dirty="0">
                <a:solidFill>
                  <a:schemeClr val="bg1">
                    <a:lumMod val="75000"/>
                  </a:schemeClr>
                </a:solidFill>
              </a:rPr>
              <a:t> do not present in random fashion; rather, they ‘select’ their victims based on </a:t>
            </a:r>
            <a:r>
              <a:rPr lang="en-US" sz="1600" dirty="0" err="1">
                <a:solidFill>
                  <a:schemeClr val="bg1">
                    <a:lumMod val="75000"/>
                  </a:schemeClr>
                </a:solidFill>
              </a:rPr>
              <a:t>pt</a:t>
            </a:r>
            <a:r>
              <a:rPr lang="en-US" sz="1600" dirty="0">
                <a:solidFill>
                  <a:schemeClr val="bg1">
                    <a:lumMod val="75000"/>
                  </a:schemeClr>
                </a:solidFill>
              </a:rPr>
              <a:t> demographics. Likewise, </a:t>
            </a:r>
            <a:r>
              <a:rPr lang="en-US" sz="1600" u="sng" dirty="0"/>
              <a:t>the </a:t>
            </a:r>
            <a:r>
              <a:rPr lang="en-US" sz="1600" u="sng" dirty="0" err="1"/>
              <a:t>nonocular</a:t>
            </a:r>
            <a:r>
              <a:rPr lang="en-US" sz="1600" u="sng" dirty="0"/>
              <a:t> manifestations of those 2ndry to a systemic condition tend to follow specific patterns as well</a:t>
            </a:r>
            <a:r>
              <a:rPr lang="en-US" sz="1600" dirty="0"/>
              <a:t>. </a:t>
            </a:r>
            <a:r>
              <a:rPr lang="en-US" sz="1600" dirty="0">
                <a:solidFill>
                  <a:schemeClr val="bg1">
                    <a:lumMod val="75000"/>
                  </a:schemeClr>
                </a:solidFill>
              </a:rPr>
              <a:t>Each tends to affect the eye in a characteristic manner. </a:t>
            </a:r>
          </a:p>
        </p:txBody>
      </p:sp>
      <p:sp>
        <p:nvSpPr>
          <p:cNvPr id="2" name="Slide Number Placeholder 1"/>
          <p:cNvSpPr>
            <a:spLocks noGrp="1"/>
          </p:cNvSpPr>
          <p:nvPr>
            <p:ph type="sldNum" sz="quarter" idx="12"/>
          </p:nvPr>
        </p:nvSpPr>
        <p:spPr/>
        <p:txBody>
          <a:bodyPr/>
          <a:lstStyle/>
          <a:p>
            <a:fld id="{6978B3D9-A15A-4A94-95D0-7F010661B2C9}" type="slidenum">
              <a:rPr lang="en-US" smtClean="0"/>
              <a:t>23</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09C572DA-9410-4EFA-9BAD-685772B856D3}"/>
              </a:ext>
            </a:extLst>
          </p:cNvPr>
          <p:cNvSpPr txBox="1"/>
          <p:nvPr/>
        </p:nvSpPr>
        <p:spPr>
          <a:xfrm>
            <a:off x="2362200" y="4138880"/>
            <a:ext cx="6299367" cy="1323439"/>
          </a:xfrm>
          <a:prstGeom prst="rect">
            <a:avLst/>
          </a:prstGeom>
          <a:solidFill>
            <a:schemeClr val="accent6">
              <a:lumMod val="40000"/>
              <a:lumOff val="60000"/>
            </a:schemeClr>
          </a:solidFill>
        </p:spPr>
        <p:txBody>
          <a:bodyPr wrap="square" rtlCol="0">
            <a:spAutoFit/>
          </a:bodyPr>
          <a:lstStyle/>
          <a:p>
            <a:r>
              <a:rPr lang="en-US" sz="1600" dirty="0"/>
              <a:t>Because </a:t>
            </a:r>
            <a:r>
              <a:rPr lang="en-US" sz="1600" dirty="0" err="1"/>
              <a:t>nonocular</a:t>
            </a:r>
            <a:r>
              <a:rPr lang="en-US" sz="1600" dirty="0"/>
              <a:t> manifestations are so important in identifying the underlying cause of a uveitis, a thorough review of systems and physical exam are absolutely essential in uveitis management. </a:t>
            </a:r>
            <a:r>
              <a:rPr lang="en-US" sz="1600" u="sng" dirty="0">
                <a:solidFill>
                  <a:srgbClr val="0000FF"/>
                </a:solidFill>
              </a:rPr>
              <a:t>Some uveitis experts maintain that a careful and complete ROS is the </a:t>
            </a:r>
            <a:r>
              <a:rPr lang="en-US" sz="1600" b="1" u="sng" dirty="0">
                <a:solidFill>
                  <a:srgbClr val="0000FF"/>
                </a:solidFill>
              </a:rPr>
              <a:t>single most important component </a:t>
            </a:r>
            <a:r>
              <a:rPr lang="en-US" sz="1600" u="sng" dirty="0">
                <a:solidFill>
                  <a:srgbClr val="0000FF"/>
                </a:solidFill>
              </a:rPr>
              <a:t>of a uveitis evaluation.</a:t>
            </a:r>
            <a:endParaRPr lang="en-US" sz="1600" u="sng" dirty="0"/>
          </a:p>
        </p:txBody>
      </p:sp>
    </p:spTree>
    <p:extLst>
      <p:ext uri="{BB962C8B-B14F-4D97-AF65-F5344CB8AC3E}">
        <p14:creationId xmlns:p14="http://schemas.microsoft.com/office/powerpoint/2010/main" val="225074840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44036" name="Text Box 4"/>
          <p:cNvSpPr txBox="1">
            <a:spLocks noChangeArrowheads="1"/>
          </p:cNvSpPr>
          <p:nvPr/>
        </p:nvSpPr>
        <p:spPr bwMode="auto">
          <a:xfrm>
            <a:off x="1584325" y="2365375"/>
            <a:ext cx="156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3333FF"/>
                </a:solidFill>
              </a:rPr>
              <a:t>Anterior</a:t>
            </a:r>
          </a:p>
        </p:txBody>
      </p:sp>
      <p:sp>
        <p:nvSpPr>
          <p:cNvPr id="44037"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Posterior</a:t>
            </a:r>
          </a:p>
        </p:txBody>
      </p:sp>
      <p:sp>
        <p:nvSpPr>
          <p:cNvPr id="44043"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12"/>
          <p:cNvSpPr>
            <a:spLocks noChangeShapeType="1"/>
          </p:cNvSpPr>
          <p:nvPr/>
        </p:nvSpPr>
        <p:spPr bwMode="auto">
          <a:xfrm>
            <a:off x="4343400" y="1828800"/>
            <a:ext cx="19050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Text Box 18"/>
          <p:cNvSpPr txBox="1">
            <a:spLocks noChangeArrowheads="1"/>
          </p:cNvSpPr>
          <p:nvPr/>
        </p:nvSpPr>
        <p:spPr bwMode="auto">
          <a:xfrm>
            <a:off x="304800" y="3235325"/>
            <a:ext cx="4701928" cy="1077218"/>
          </a:xfrm>
          <a:prstGeom prst="rect">
            <a:avLst/>
          </a:prstGeom>
          <a:solidFill>
            <a:schemeClr val="accent1">
              <a:lumMod val="60000"/>
              <a:lumOff val="40000"/>
            </a:schemeClr>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t>There are three classic signs of anterior scleritis:</a:t>
            </a:r>
          </a:p>
          <a:p>
            <a:pPr eaLnBrk="1" hangingPunct="1">
              <a:defRPr/>
            </a:pPr>
            <a:r>
              <a:rPr lang="en-US" sz="1600" dirty="0"/>
              <a:t>--Scleral  </a:t>
            </a:r>
            <a:r>
              <a:rPr lang="en-US" sz="1600" b="1" dirty="0">
                <a:solidFill>
                  <a:schemeClr val="bg1"/>
                </a:solidFill>
                <a:effectLst>
                  <a:glow rad="228600">
                    <a:schemeClr val="accent5">
                      <a:satMod val="175000"/>
                      <a:alpha val="40000"/>
                    </a:schemeClr>
                  </a:glow>
                </a:effectLst>
              </a:rPr>
              <a:t>edema</a:t>
            </a:r>
            <a:endParaRPr lang="en-US" sz="1600" b="1" dirty="0">
              <a:solidFill>
                <a:schemeClr val="bg1"/>
              </a:solidFill>
            </a:endParaRPr>
          </a:p>
          <a:p>
            <a:pPr eaLnBrk="1" hangingPunct="1">
              <a:defRPr/>
            </a:pPr>
            <a:r>
              <a:rPr lang="en-US" sz="1600" dirty="0"/>
              <a:t>--Sclera has a  </a:t>
            </a:r>
            <a:r>
              <a:rPr lang="en-US" sz="1600" b="1" dirty="0">
                <a:solidFill>
                  <a:srgbClr val="800080"/>
                </a:solidFill>
              </a:rPr>
              <a:t>violaceous </a:t>
            </a:r>
            <a:r>
              <a:rPr lang="en-US" sz="1600" dirty="0">
                <a:solidFill>
                  <a:srgbClr val="0000FF"/>
                </a:solidFill>
              </a:rPr>
              <a:t> </a:t>
            </a:r>
            <a:r>
              <a:rPr lang="en-US" sz="1600" dirty="0"/>
              <a:t>hue</a:t>
            </a:r>
          </a:p>
          <a:p>
            <a:pPr eaLnBrk="1" hangingPunct="1">
              <a:defRPr/>
            </a:pPr>
            <a:r>
              <a:rPr lang="en-US" sz="1600" dirty="0"/>
              <a:t>--Inflamed vasculature has a  </a:t>
            </a:r>
            <a:r>
              <a:rPr lang="en-US" sz="1600" b="1" dirty="0" err="1">
                <a:solidFill>
                  <a:srgbClr val="FF0000"/>
                </a:solidFill>
              </a:rPr>
              <a:t>criss-cross</a:t>
            </a:r>
            <a:r>
              <a:rPr lang="en-US" sz="1600" dirty="0">
                <a:solidFill>
                  <a:srgbClr val="0000FF"/>
                </a:solidFill>
              </a:rPr>
              <a:t>  </a:t>
            </a:r>
            <a:r>
              <a:rPr lang="en-US" sz="1600" dirty="0"/>
              <a:t>pattern</a:t>
            </a:r>
          </a:p>
        </p:txBody>
      </p:sp>
      <p:sp>
        <p:nvSpPr>
          <p:cNvPr id="4405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DD823D-21F5-41EC-9604-6A1853EFB058}" type="slidenum">
              <a:rPr lang="en-US" altLang="en-US" smtClean="0"/>
              <a:pPr eaLnBrk="1" hangingPunct="1"/>
              <a:t>230</a:t>
            </a:fld>
            <a:endParaRPr lang="en-US" altLang="en-US"/>
          </a:p>
        </p:txBody>
      </p:sp>
      <p:sp>
        <p:nvSpPr>
          <p:cNvPr id="9" name="Rectangle 3">
            <a:extLst>
              <a:ext uri="{FF2B5EF4-FFF2-40B4-BE49-F238E27FC236}">
                <a16:creationId xmlns:a16="http://schemas.microsoft.com/office/drawing/2014/main" id="{C43E9ADA-0207-4D43-93A1-0E8B804A7B2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38352472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63930F2-27F9-4879-8006-46B303DCE19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4405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DD823D-21F5-41EC-9604-6A1853EFB058}" type="slidenum">
              <a:rPr lang="en-US" altLang="en-US" smtClean="0"/>
              <a:pPr eaLnBrk="1" hangingPunct="1"/>
              <a:t>231</a:t>
            </a:fld>
            <a:endParaRPr lang="en-US" altLang="en-US"/>
          </a:p>
        </p:txBody>
      </p:sp>
      <p:pic>
        <p:nvPicPr>
          <p:cNvPr id="20" name="Picture 19">
            <a:extLst>
              <a:ext uri="{FF2B5EF4-FFF2-40B4-BE49-F238E27FC236}">
                <a16:creationId xmlns:a16="http://schemas.microsoft.com/office/drawing/2014/main" id="{2DD320DF-E6E0-4D53-9B80-595D7FF07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33400"/>
            <a:ext cx="7315200" cy="5451494"/>
          </a:xfrm>
          <a:prstGeom prst="rect">
            <a:avLst/>
          </a:prstGeom>
        </p:spPr>
      </p:pic>
      <p:sp>
        <p:nvSpPr>
          <p:cNvPr id="21" name="Text Box 4">
            <a:extLst>
              <a:ext uri="{FF2B5EF4-FFF2-40B4-BE49-F238E27FC236}">
                <a16:creationId xmlns:a16="http://schemas.microsoft.com/office/drawing/2014/main" id="{12359FF1-2A93-487F-9B40-C718DAAEBCF5}"/>
              </a:ext>
            </a:extLst>
          </p:cNvPr>
          <p:cNvSpPr txBox="1">
            <a:spLocks noChangeArrowheads="1"/>
          </p:cNvSpPr>
          <p:nvPr/>
        </p:nvSpPr>
        <p:spPr bwMode="auto">
          <a:xfrm>
            <a:off x="838200" y="6032212"/>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t>‘Criss-cross’ injection of the deep vasculature in anterior scleritis. (To see it, you have to ‘look past’ the brighter injection of the inflamed overlying </a:t>
            </a:r>
            <a:r>
              <a:rPr lang="en-US" sz="1600" dirty="0" err="1"/>
              <a:t>conj</a:t>
            </a:r>
            <a:r>
              <a:rPr lang="en-US" sz="1600" dirty="0"/>
              <a:t> vessels)</a:t>
            </a:r>
          </a:p>
        </p:txBody>
      </p:sp>
      <p:sp>
        <p:nvSpPr>
          <p:cNvPr id="2" name="Oval 1">
            <a:extLst>
              <a:ext uri="{FF2B5EF4-FFF2-40B4-BE49-F238E27FC236}">
                <a16:creationId xmlns:a16="http://schemas.microsoft.com/office/drawing/2014/main" id="{83621C77-5F5B-4F07-ADEA-5F3EA65B37F7}"/>
              </a:ext>
            </a:extLst>
          </p:cNvPr>
          <p:cNvSpPr/>
          <p:nvPr/>
        </p:nvSpPr>
        <p:spPr>
          <a:xfrm>
            <a:off x="3733800" y="1828800"/>
            <a:ext cx="1752600" cy="15240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78334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46" name="Text Box 6"/>
          <p:cNvSpPr txBox="1">
            <a:spLocks noChangeArrowheads="1"/>
          </p:cNvSpPr>
          <p:nvPr/>
        </p:nvSpPr>
        <p:spPr bwMode="auto">
          <a:xfrm>
            <a:off x="533400" y="3641725"/>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t>?</a:t>
            </a:r>
          </a:p>
        </p:txBody>
      </p:sp>
      <p:sp>
        <p:nvSpPr>
          <p:cNvPr id="10247" name="Text Box 7"/>
          <p:cNvSpPr txBox="1">
            <a:spLocks noChangeArrowheads="1"/>
          </p:cNvSpPr>
          <p:nvPr/>
        </p:nvSpPr>
        <p:spPr bwMode="auto">
          <a:xfrm>
            <a:off x="2096640" y="3630613"/>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t>?</a:t>
            </a:r>
          </a:p>
        </p:txBody>
      </p:sp>
      <p:sp>
        <p:nvSpPr>
          <p:cNvPr id="10248" name="Text Box 8"/>
          <p:cNvSpPr txBox="1">
            <a:spLocks noChangeArrowheads="1"/>
          </p:cNvSpPr>
          <p:nvPr/>
        </p:nvSpPr>
        <p:spPr bwMode="auto">
          <a:xfrm>
            <a:off x="3925440" y="3630613"/>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t>?</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232</a:t>
            </a:fld>
            <a:endParaRPr lang="en-US" altLang="en-US"/>
          </a:p>
        </p:txBody>
      </p:sp>
      <p:sp>
        <p:nvSpPr>
          <p:cNvPr id="2" name="TextBox 1">
            <a:extLst>
              <a:ext uri="{FF2B5EF4-FFF2-40B4-BE49-F238E27FC236}">
                <a16:creationId xmlns:a16="http://schemas.microsoft.com/office/drawing/2014/main" id="{684E47ED-C86C-4762-BCFE-0B6EA7E215FF}"/>
              </a:ext>
            </a:extLst>
          </p:cNvPr>
          <p:cNvSpPr txBox="1"/>
          <p:nvPr/>
        </p:nvSpPr>
        <p:spPr>
          <a:xfrm>
            <a:off x="457200" y="4343400"/>
            <a:ext cx="4191000" cy="369332"/>
          </a:xfrm>
          <a:prstGeom prst="rect">
            <a:avLst/>
          </a:prstGeom>
          <a:noFill/>
        </p:spPr>
        <p:txBody>
          <a:bodyPr wrap="square" rtlCol="0">
            <a:spAutoFit/>
          </a:bodyPr>
          <a:lstStyle/>
          <a:p>
            <a:pPr algn="ctr"/>
            <a:r>
              <a:rPr lang="en-US" dirty="0">
                <a:solidFill>
                  <a:srgbClr val="0000FF"/>
                </a:solidFill>
              </a:rPr>
              <a:t>Anterior scleritis comes in three forms:</a:t>
            </a:r>
            <a:endParaRPr lang="en-US" i="1" dirty="0">
              <a:solidFill>
                <a:srgbClr val="0000FF"/>
              </a:solidFill>
            </a:endParaRPr>
          </a:p>
        </p:txBody>
      </p:sp>
      <p:sp>
        <p:nvSpPr>
          <p:cNvPr id="15" name="Rectangle 3">
            <a:extLst>
              <a:ext uri="{FF2B5EF4-FFF2-40B4-BE49-F238E27FC236}">
                <a16:creationId xmlns:a16="http://schemas.microsoft.com/office/drawing/2014/main" id="{795880A7-BD30-4EB9-BED7-08C6932A619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77735450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233</a:t>
            </a:fld>
            <a:endParaRPr lang="en-US" altLang="en-US"/>
          </a:p>
        </p:txBody>
      </p:sp>
      <p:sp>
        <p:nvSpPr>
          <p:cNvPr id="2" name="TextBox 1">
            <a:extLst>
              <a:ext uri="{FF2B5EF4-FFF2-40B4-BE49-F238E27FC236}">
                <a16:creationId xmlns:a16="http://schemas.microsoft.com/office/drawing/2014/main" id="{684E47ED-C86C-4762-BCFE-0B6EA7E215FF}"/>
              </a:ext>
            </a:extLst>
          </p:cNvPr>
          <p:cNvSpPr txBox="1"/>
          <p:nvPr/>
        </p:nvSpPr>
        <p:spPr>
          <a:xfrm>
            <a:off x="457200" y="4343400"/>
            <a:ext cx="4191000" cy="646331"/>
          </a:xfrm>
          <a:prstGeom prst="rect">
            <a:avLst/>
          </a:prstGeom>
          <a:noFill/>
        </p:spPr>
        <p:txBody>
          <a:bodyPr wrap="square" rtlCol="0">
            <a:spAutoFit/>
          </a:bodyPr>
          <a:lstStyle/>
          <a:p>
            <a:pPr algn="ctr"/>
            <a:r>
              <a:rPr lang="en-US" dirty="0">
                <a:solidFill>
                  <a:srgbClr val="0000FF"/>
                </a:solidFill>
              </a:rPr>
              <a:t>Anterior scleritis comes in three forms: </a:t>
            </a:r>
            <a:r>
              <a:rPr lang="en-US" i="1" dirty="0">
                <a:solidFill>
                  <a:srgbClr val="0000FF"/>
                </a:solidFill>
              </a:rPr>
              <a:t>Diffuse, nodular </a:t>
            </a:r>
            <a:r>
              <a:rPr lang="en-US" dirty="0">
                <a:solidFill>
                  <a:srgbClr val="0000FF"/>
                </a:solidFill>
              </a:rPr>
              <a:t>and</a:t>
            </a:r>
            <a:r>
              <a:rPr lang="en-US" i="1" dirty="0">
                <a:solidFill>
                  <a:srgbClr val="0000FF"/>
                </a:solidFill>
              </a:rPr>
              <a:t> necrotizing</a:t>
            </a:r>
          </a:p>
        </p:txBody>
      </p:sp>
      <p:sp>
        <p:nvSpPr>
          <p:cNvPr id="15" name="Rectangle 3">
            <a:extLst>
              <a:ext uri="{FF2B5EF4-FFF2-40B4-BE49-F238E27FC236}">
                <a16:creationId xmlns:a16="http://schemas.microsoft.com/office/drawing/2014/main" id="{795880A7-BD30-4EB9-BED7-08C6932A619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77660407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71CA9-57CD-4D15-91B7-FFFD99DD82B4}"/>
              </a:ext>
            </a:extLst>
          </p:cNvPr>
          <p:cNvSpPr>
            <a:spLocks noGrp="1"/>
          </p:cNvSpPr>
          <p:nvPr>
            <p:ph type="sldNum" sz="quarter" idx="12"/>
          </p:nvPr>
        </p:nvSpPr>
        <p:spPr/>
        <p:txBody>
          <a:bodyPr/>
          <a:lstStyle/>
          <a:p>
            <a:pPr>
              <a:defRPr/>
            </a:pPr>
            <a:fld id="{5B2E7B55-9225-4A44-A225-177325FFD6C6}" type="slidenum">
              <a:rPr lang="en-US" altLang="en-US" smtClean="0"/>
              <a:pPr>
                <a:defRPr/>
              </a:pPr>
              <a:t>234</a:t>
            </a:fld>
            <a:endParaRPr lang="en-US" altLang="en-US"/>
          </a:p>
        </p:txBody>
      </p:sp>
      <p:sp>
        <p:nvSpPr>
          <p:cNvPr id="5" name="Text Box 7">
            <a:extLst>
              <a:ext uri="{FF2B5EF4-FFF2-40B4-BE49-F238E27FC236}">
                <a16:creationId xmlns:a16="http://schemas.microsoft.com/office/drawing/2014/main" id="{3D465FA2-F83D-41E6-95F7-147650213C38}"/>
              </a:ext>
            </a:extLst>
          </p:cNvPr>
          <p:cNvSpPr txBox="1">
            <a:spLocks noChangeArrowheads="1"/>
          </p:cNvSpPr>
          <p:nvPr/>
        </p:nvSpPr>
        <p:spPr bwMode="auto">
          <a:xfrm>
            <a:off x="3282705" y="6019800"/>
            <a:ext cx="25785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Diffuse anterior scleritis</a:t>
            </a:r>
          </a:p>
        </p:txBody>
      </p:sp>
      <p:pic>
        <p:nvPicPr>
          <p:cNvPr id="2050" name="Picture 2" descr="Slit-lamp photo demonstrating diffuse anterior scleritis in a patient... |  Download Scientific Diagram">
            <a:extLst>
              <a:ext uri="{FF2B5EF4-FFF2-40B4-BE49-F238E27FC236}">
                <a16:creationId xmlns:a16="http://schemas.microsoft.com/office/drawing/2014/main" id="{580A0267-E5E5-4C08-AA9B-30638A6D2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52563"/>
            <a:ext cx="5715000" cy="3952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32E3F27-26E3-462A-9BFE-41442D63B4F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03864772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42D9DF87-2BDC-4CA4-9ED6-CA532B9490A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4" name="Slide Number Placeholder 3">
            <a:extLst>
              <a:ext uri="{FF2B5EF4-FFF2-40B4-BE49-F238E27FC236}">
                <a16:creationId xmlns:a16="http://schemas.microsoft.com/office/drawing/2014/main" id="{D3C71CA9-57CD-4D15-91B7-FFFD99DD82B4}"/>
              </a:ext>
            </a:extLst>
          </p:cNvPr>
          <p:cNvSpPr>
            <a:spLocks noGrp="1"/>
          </p:cNvSpPr>
          <p:nvPr>
            <p:ph type="sldNum" sz="quarter" idx="12"/>
          </p:nvPr>
        </p:nvSpPr>
        <p:spPr/>
        <p:txBody>
          <a:bodyPr/>
          <a:lstStyle/>
          <a:p>
            <a:pPr>
              <a:defRPr/>
            </a:pPr>
            <a:fld id="{5B2E7B55-9225-4A44-A225-177325FFD6C6}" type="slidenum">
              <a:rPr lang="en-US" altLang="en-US" smtClean="0"/>
              <a:pPr>
                <a:defRPr/>
              </a:pPr>
              <a:t>235</a:t>
            </a:fld>
            <a:endParaRPr lang="en-US" altLang="en-US"/>
          </a:p>
        </p:txBody>
      </p:sp>
      <p:sp>
        <p:nvSpPr>
          <p:cNvPr id="5" name="Text Box 7">
            <a:extLst>
              <a:ext uri="{FF2B5EF4-FFF2-40B4-BE49-F238E27FC236}">
                <a16:creationId xmlns:a16="http://schemas.microsoft.com/office/drawing/2014/main" id="{3D465FA2-F83D-41E6-95F7-147650213C38}"/>
              </a:ext>
            </a:extLst>
          </p:cNvPr>
          <p:cNvSpPr txBox="1">
            <a:spLocks noChangeArrowheads="1"/>
          </p:cNvSpPr>
          <p:nvPr/>
        </p:nvSpPr>
        <p:spPr bwMode="auto">
          <a:xfrm>
            <a:off x="3235738" y="6019800"/>
            <a:ext cx="26725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Nodular anterior scleritis</a:t>
            </a:r>
          </a:p>
        </p:txBody>
      </p:sp>
      <p:pic>
        <p:nvPicPr>
          <p:cNvPr id="1026" name="Picture 2" descr="Nodular anterior scleritis: The University of Iowa, Ophthalmology">
            <a:extLst>
              <a:ext uri="{FF2B5EF4-FFF2-40B4-BE49-F238E27FC236}">
                <a16:creationId xmlns:a16="http://schemas.microsoft.com/office/drawing/2014/main" id="{42BC2E62-CA4F-4427-AAC5-CF8FD8D867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896" y="2743200"/>
            <a:ext cx="4953000" cy="2878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dular scleritis">
            <a:extLst>
              <a:ext uri="{FF2B5EF4-FFF2-40B4-BE49-F238E27FC236}">
                <a16:creationId xmlns:a16="http://schemas.microsoft.com/office/drawing/2014/main" id="{C4763CFC-FA83-4ECD-8663-A70E7441A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4304393" cy="28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9089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649245" y="4662488"/>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a:t>?</a:t>
            </a:r>
          </a:p>
        </p:txBody>
      </p:sp>
      <p:sp>
        <p:nvSpPr>
          <p:cNvPr id="10250" name="Text Box 10"/>
          <p:cNvSpPr txBox="1">
            <a:spLocks noChangeArrowheads="1"/>
          </p:cNvSpPr>
          <p:nvPr/>
        </p:nvSpPr>
        <p:spPr bwMode="auto">
          <a:xfrm>
            <a:off x="4855870" y="4640263"/>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a:t>?</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236</a:t>
            </a:fld>
            <a:endParaRPr lang="en-US" altLang="en-US"/>
          </a:p>
        </p:txBody>
      </p:sp>
      <p:sp>
        <p:nvSpPr>
          <p:cNvPr id="19" name="TextBox 18">
            <a:extLst>
              <a:ext uri="{FF2B5EF4-FFF2-40B4-BE49-F238E27FC236}">
                <a16:creationId xmlns:a16="http://schemas.microsoft.com/office/drawing/2014/main" id="{F5179965-18C1-448C-972C-E931B177D73C}"/>
              </a:ext>
            </a:extLst>
          </p:cNvPr>
          <p:cNvSpPr txBox="1"/>
          <p:nvPr/>
        </p:nvSpPr>
        <p:spPr>
          <a:xfrm>
            <a:off x="1333500" y="5057557"/>
            <a:ext cx="5105400" cy="369332"/>
          </a:xfrm>
          <a:prstGeom prst="rect">
            <a:avLst/>
          </a:prstGeom>
          <a:noFill/>
        </p:spPr>
        <p:txBody>
          <a:bodyPr wrap="square" rtlCol="0">
            <a:spAutoFit/>
          </a:bodyPr>
          <a:lstStyle/>
          <a:p>
            <a:pPr algn="ctr"/>
            <a:r>
              <a:rPr lang="en-US" dirty="0">
                <a:solidFill>
                  <a:srgbClr val="0000FF"/>
                </a:solidFill>
              </a:rPr>
              <a:t>Necrotizing anterior scleritis comes in two forms:</a:t>
            </a:r>
            <a:endParaRPr lang="en-US" i="1" dirty="0">
              <a:solidFill>
                <a:srgbClr val="0000FF"/>
              </a:solidFill>
            </a:endParaRPr>
          </a:p>
        </p:txBody>
      </p:sp>
      <p:sp>
        <p:nvSpPr>
          <p:cNvPr id="20" name="Rectangle 3">
            <a:extLst>
              <a:ext uri="{FF2B5EF4-FFF2-40B4-BE49-F238E27FC236}">
                <a16:creationId xmlns:a16="http://schemas.microsoft.com/office/drawing/2014/main" id="{4E447C5B-F7C4-4FEA-9EE5-E232A595199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41423047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237</a:t>
            </a:fld>
            <a:endParaRPr lang="en-US" altLang="en-US"/>
          </a:p>
        </p:txBody>
      </p:sp>
      <p:sp>
        <p:nvSpPr>
          <p:cNvPr id="19" name="TextBox 18">
            <a:extLst>
              <a:ext uri="{FF2B5EF4-FFF2-40B4-BE49-F238E27FC236}">
                <a16:creationId xmlns:a16="http://schemas.microsoft.com/office/drawing/2014/main" id="{F5179965-18C1-448C-972C-E931B177D73C}"/>
              </a:ext>
            </a:extLst>
          </p:cNvPr>
          <p:cNvSpPr txBox="1"/>
          <p:nvPr/>
        </p:nvSpPr>
        <p:spPr>
          <a:xfrm>
            <a:off x="1333500" y="5057557"/>
            <a:ext cx="5105400" cy="646331"/>
          </a:xfrm>
          <a:prstGeom prst="rect">
            <a:avLst/>
          </a:prstGeom>
          <a:noFill/>
        </p:spPr>
        <p:txBody>
          <a:bodyPr wrap="square" rtlCol="0">
            <a:spAutoFit/>
          </a:bodyPr>
          <a:lstStyle/>
          <a:p>
            <a:pPr algn="ctr"/>
            <a:r>
              <a:rPr lang="en-US" dirty="0">
                <a:solidFill>
                  <a:srgbClr val="0000FF"/>
                </a:solidFill>
              </a:rPr>
              <a:t>Necrotizing anterior scleritis comes in two forms:  </a:t>
            </a:r>
            <a:r>
              <a:rPr lang="en-US" i="1" dirty="0">
                <a:solidFill>
                  <a:srgbClr val="0000FF"/>
                </a:solidFill>
              </a:rPr>
              <a:t>With </a:t>
            </a:r>
            <a:r>
              <a:rPr lang="en-US" dirty="0">
                <a:solidFill>
                  <a:srgbClr val="0000FF"/>
                </a:solidFill>
              </a:rPr>
              <a:t>and</a:t>
            </a:r>
            <a:r>
              <a:rPr lang="en-US" i="1" dirty="0">
                <a:solidFill>
                  <a:srgbClr val="0000FF"/>
                </a:solidFill>
              </a:rPr>
              <a:t> without inflammation</a:t>
            </a:r>
          </a:p>
        </p:txBody>
      </p:sp>
      <p:sp>
        <p:nvSpPr>
          <p:cNvPr id="20" name="Rectangle 3">
            <a:extLst>
              <a:ext uri="{FF2B5EF4-FFF2-40B4-BE49-F238E27FC236}">
                <a16:creationId xmlns:a16="http://schemas.microsoft.com/office/drawing/2014/main" id="{4E447C5B-F7C4-4FEA-9EE5-E232A595199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85260423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71CA9-57CD-4D15-91B7-FFFD99DD82B4}"/>
              </a:ext>
            </a:extLst>
          </p:cNvPr>
          <p:cNvSpPr>
            <a:spLocks noGrp="1"/>
          </p:cNvSpPr>
          <p:nvPr>
            <p:ph type="sldNum" sz="quarter" idx="12"/>
          </p:nvPr>
        </p:nvSpPr>
        <p:spPr/>
        <p:txBody>
          <a:bodyPr/>
          <a:lstStyle/>
          <a:p>
            <a:pPr>
              <a:defRPr/>
            </a:pPr>
            <a:fld id="{5B2E7B55-9225-4A44-A225-177325FFD6C6}" type="slidenum">
              <a:rPr lang="en-US" altLang="en-US" smtClean="0"/>
              <a:pPr>
                <a:defRPr/>
              </a:pPr>
              <a:t>238</a:t>
            </a:fld>
            <a:endParaRPr lang="en-US" altLang="en-US"/>
          </a:p>
        </p:txBody>
      </p:sp>
      <p:sp>
        <p:nvSpPr>
          <p:cNvPr id="5" name="Text Box 7">
            <a:extLst>
              <a:ext uri="{FF2B5EF4-FFF2-40B4-BE49-F238E27FC236}">
                <a16:creationId xmlns:a16="http://schemas.microsoft.com/office/drawing/2014/main" id="{3D465FA2-F83D-41E6-95F7-147650213C38}"/>
              </a:ext>
            </a:extLst>
          </p:cNvPr>
          <p:cNvSpPr txBox="1">
            <a:spLocks noChangeArrowheads="1"/>
          </p:cNvSpPr>
          <p:nvPr/>
        </p:nvSpPr>
        <p:spPr bwMode="auto">
          <a:xfrm>
            <a:off x="2113639" y="6019800"/>
            <a:ext cx="49167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Necrotizing anterior scleritis </a:t>
            </a:r>
            <a:r>
              <a:rPr lang="en-US" b="1" dirty="0"/>
              <a:t>with</a:t>
            </a:r>
            <a:r>
              <a:rPr lang="en-US" dirty="0"/>
              <a:t> inflammation</a:t>
            </a:r>
          </a:p>
        </p:txBody>
      </p:sp>
      <p:pic>
        <p:nvPicPr>
          <p:cNvPr id="6" name="Picture 5">
            <a:extLst>
              <a:ext uri="{FF2B5EF4-FFF2-40B4-BE49-F238E27FC236}">
                <a16:creationId xmlns:a16="http://schemas.microsoft.com/office/drawing/2014/main" id="{420AD106-3EDC-48A7-B80B-62E4100D4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1249795"/>
            <a:ext cx="5753100" cy="4358409"/>
          </a:xfrm>
          <a:prstGeom prst="rect">
            <a:avLst/>
          </a:prstGeom>
        </p:spPr>
      </p:pic>
      <p:sp>
        <p:nvSpPr>
          <p:cNvPr id="7" name="Rectangle 3">
            <a:extLst>
              <a:ext uri="{FF2B5EF4-FFF2-40B4-BE49-F238E27FC236}">
                <a16:creationId xmlns:a16="http://schemas.microsoft.com/office/drawing/2014/main" id="{004371F0-95BF-4E01-B3CB-804EBF7DE99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87803780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0" name="Text Box 10"/>
          <p:cNvSpPr txBox="1">
            <a:spLocks noChangeArrowheads="1"/>
          </p:cNvSpPr>
          <p:nvPr/>
        </p:nvSpPr>
        <p:spPr bwMode="auto">
          <a:xfrm>
            <a:off x="3968750" y="4640263"/>
            <a:ext cx="2069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239</a:t>
            </a:fld>
            <a:endParaRPr lang="en-US" altLang="en-US"/>
          </a:p>
        </p:txBody>
      </p:sp>
      <p:sp>
        <p:nvSpPr>
          <p:cNvPr id="20" name="Text Box 18">
            <a:extLst>
              <a:ext uri="{FF2B5EF4-FFF2-40B4-BE49-F238E27FC236}">
                <a16:creationId xmlns:a16="http://schemas.microsoft.com/office/drawing/2014/main" id="{D06124AC-5904-48FB-ABBB-E8AC7ED38435}"/>
              </a:ext>
            </a:extLst>
          </p:cNvPr>
          <p:cNvSpPr txBox="1">
            <a:spLocks noChangeArrowheads="1"/>
          </p:cNvSpPr>
          <p:nvPr/>
        </p:nvSpPr>
        <p:spPr bwMode="auto">
          <a:xfrm>
            <a:off x="2300287" y="5135940"/>
            <a:ext cx="6057900" cy="58477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3333FF"/>
                </a:solidFill>
              </a:rPr>
              <a:t>Contrary to the implications of the name, inflammation </a:t>
            </a:r>
            <a:r>
              <a:rPr lang="en-US" sz="1600" b="1" dirty="0">
                <a:solidFill>
                  <a:srgbClr val="3333FF"/>
                </a:solidFill>
              </a:rPr>
              <a:t>is</a:t>
            </a:r>
            <a:r>
              <a:rPr lang="en-US" sz="1600" dirty="0">
                <a:solidFill>
                  <a:srgbClr val="3333FF"/>
                </a:solidFill>
              </a:rPr>
              <a:t> present </a:t>
            </a:r>
            <a:r>
              <a:rPr lang="en-US" sz="1600" dirty="0">
                <a:solidFill>
                  <a:srgbClr val="0000FF"/>
                </a:solidFill>
              </a:rPr>
              <a:t>in </a:t>
            </a:r>
            <a:r>
              <a:rPr lang="en-US" sz="1600" i="1" dirty="0">
                <a:solidFill>
                  <a:srgbClr val="0000FF"/>
                </a:solidFill>
              </a:rPr>
              <a:t>necrotizing scleritis w/o inflammation</a:t>
            </a:r>
            <a:r>
              <a:rPr lang="en-US" sz="1600" dirty="0">
                <a:solidFill>
                  <a:srgbClr val="0000FF"/>
                </a:solidFill>
              </a:rPr>
              <a:t>. </a:t>
            </a:r>
            <a:endParaRPr lang="en-US" sz="1600" dirty="0"/>
          </a:p>
        </p:txBody>
      </p:sp>
      <p:sp>
        <p:nvSpPr>
          <p:cNvPr id="19" name="Rectangle 3">
            <a:extLst>
              <a:ext uri="{FF2B5EF4-FFF2-40B4-BE49-F238E27FC236}">
                <a16:creationId xmlns:a16="http://schemas.microsoft.com/office/drawing/2014/main" id="{94E0DF6B-17CF-43AD-BEFA-A81300AFCEF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Oval 1">
            <a:extLst>
              <a:ext uri="{FF2B5EF4-FFF2-40B4-BE49-F238E27FC236}">
                <a16:creationId xmlns:a16="http://schemas.microsoft.com/office/drawing/2014/main" id="{21B391F6-841F-4B6D-B6CA-14ED35CC036B}"/>
              </a:ext>
            </a:extLst>
          </p:cNvPr>
          <p:cNvSpPr/>
          <p:nvPr/>
        </p:nvSpPr>
        <p:spPr>
          <a:xfrm>
            <a:off x="3886200" y="4572000"/>
            <a:ext cx="2286000" cy="5334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024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84CF5-47CE-4BAD-B4B0-C5D54B9345B6}"/>
              </a:ext>
            </a:extLst>
          </p:cNvPr>
          <p:cNvSpPr/>
          <p:nvPr/>
        </p:nvSpPr>
        <p:spPr>
          <a:xfrm>
            <a:off x="647700" y="5029200"/>
            <a:ext cx="7048500" cy="139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700" y="914400"/>
            <a:ext cx="7162800" cy="5509200"/>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chemeClr val="bg1">
                  <a:lumMod val="75000"/>
                </a:schemeClr>
              </a:solidFill>
            </a:endParaRPr>
          </a:p>
          <a:p>
            <a:r>
              <a:rPr lang="en-US" sz="1600" dirty="0">
                <a:solidFill>
                  <a:schemeClr val="bg1">
                    <a:lumMod val="75000"/>
                  </a:schemeClr>
                </a:solidFill>
              </a:rPr>
              <a:t>In many uveitis cases, the observed inflammation is the product of an ocular disease. However, in some the ocular inflammation is actually a manifestation of a </a:t>
            </a:r>
            <a:r>
              <a:rPr lang="en-US" sz="1600" b="1" dirty="0">
                <a:solidFill>
                  <a:schemeClr val="bg1">
                    <a:lumMod val="75000"/>
                  </a:schemeClr>
                </a:solidFill>
              </a:rPr>
              <a:t>systemic</a:t>
            </a:r>
            <a:r>
              <a:rPr lang="en-US" sz="1600" dirty="0">
                <a:solidFill>
                  <a:schemeClr val="bg1">
                    <a:lumMod val="75000"/>
                  </a:schemeClr>
                </a:solidFill>
              </a:rPr>
              <a:t> inflammatory condition. A key component of uveitis management is distinguishing between ocular-only and systemic cases, as the two require different responses on the part of the treating physician. Because of this, a significant component of uveitis education involves learning how to discern which cases are which.</a:t>
            </a:r>
          </a:p>
          <a:p>
            <a:endParaRPr lang="en-US" sz="1600" dirty="0">
              <a:solidFill>
                <a:schemeClr val="bg1">
                  <a:lumMod val="75000"/>
                </a:schemeClr>
              </a:solidFill>
            </a:endParaRPr>
          </a:p>
          <a:p>
            <a:r>
              <a:rPr lang="en-US" sz="1600" dirty="0">
                <a:solidFill>
                  <a:schemeClr val="bg1">
                    <a:lumMod val="75000"/>
                  </a:schemeClr>
                </a:solidFill>
              </a:rPr>
              <a:t>Identifying a uveitis is, in essence, a pattern-recognition task. The </a:t>
            </a:r>
            <a:r>
              <a:rPr lang="en-US" sz="1600" dirty="0" err="1">
                <a:solidFill>
                  <a:schemeClr val="bg1">
                    <a:lumMod val="75000"/>
                  </a:schemeClr>
                </a:solidFill>
              </a:rPr>
              <a:t>uveitides</a:t>
            </a:r>
            <a:r>
              <a:rPr lang="en-US" sz="1600" dirty="0">
                <a:solidFill>
                  <a:schemeClr val="bg1">
                    <a:lumMod val="75000"/>
                  </a:schemeClr>
                </a:solidFill>
              </a:rPr>
              <a:t> do not present in random fashion; rather, they ‘select’ their victims based on </a:t>
            </a:r>
            <a:r>
              <a:rPr lang="en-US" sz="1600" dirty="0" err="1">
                <a:solidFill>
                  <a:schemeClr val="bg1">
                    <a:lumMod val="75000"/>
                  </a:schemeClr>
                </a:solidFill>
              </a:rPr>
              <a:t>pt</a:t>
            </a:r>
            <a:r>
              <a:rPr lang="en-US" sz="1600" dirty="0">
                <a:solidFill>
                  <a:schemeClr val="bg1">
                    <a:lumMod val="75000"/>
                  </a:schemeClr>
                </a:solidFill>
              </a:rPr>
              <a:t> demographics. Likewise, </a:t>
            </a:r>
            <a:r>
              <a:rPr lang="en-US" sz="1600" u="sng" dirty="0"/>
              <a:t>the </a:t>
            </a:r>
            <a:r>
              <a:rPr lang="en-US" sz="1600" u="sng" dirty="0" err="1"/>
              <a:t>nonocular</a:t>
            </a:r>
            <a:r>
              <a:rPr lang="en-US" sz="1600" u="sng" dirty="0"/>
              <a:t> manifestations of those 2ndry to a systemic condition tend to follow specific patterns as well</a:t>
            </a:r>
            <a:r>
              <a:rPr lang="en-US" sz="1600" dirty="0"/>
              <a:t>. </a:t>
            </a:r>
            <a:r>
              <a:rPr lang="en-US" sz="1600" dirty="0">
                <a:solidFill>
                  <a:schemeClr val="bg1">
                    <a:lumMod val="75000"/>
                  </a:schemeClr>
                </a:solidFill>
              </a:rPr>
              <a:t>Each tends to affect the eye in a characteristic manner. </a:t>
            </a:r>
          </a:p>
        </p:txBody>
      </p:sp>
      <p:sp>
        <p:nvSpPr>
          <p:cNvPr id="2" name="Slide Number Placeholder 1"/>
          <p:cNvSpPr>
            <a:spLocks noGrp="1"/>
          </p:cNvSpPr>
          <p:nvPr>
            <p:ph type="sldNum" sz="quarter" idx="12"/>
          </p:nvPr>
        </p:nvSpPr>
        <p:spPr/>
        <p:txBody>
          <a:bodyPr/>
          <a:lstStyle/>
          <a:p>
            <a:fld id="{6978B3D9-A15A-4A94-95D0-7F010661B2C9}" type="slidenum">
              <a:rPr lang="en-US" smtClean="0"/>
              <a:t>24</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09C572DA-9410-4EFA-9BAD-685772B856D3}"/>
              </a:ext>
            </a:extLst>
          </p:cNvPr>
          <p:cNvSpPr txBox="1"/>
          <p:nvPr/>
        </p:nvSpPr>
        <p:spPr>
          <a:xfrm>
            <a:off x="2362200" y="4138880"/>
            <a:ext cx="6299367" cy="1323439"/>
          </a:xfrm>
          <a:prstGeom prst="rect">
            <a:avLst/>
          </a:prstGeom>
          <a:solidFill>
            <a:schemeClr val="accent6">
              <a:lumMod val="40000"/>
              <a:lumOff val="60000"/>
            </a:schemeClr>
          </a:solidFill>
        </p:spPr>
        <p:txBody>
          <a:bodyPr wrap="square" rtlCol="0">
            <a:spAutoFit/>
          </a:bodyPr>
          <a:lstStyle/>
          <a:p>
            <a:r>
              <a:rPr lang="en-US" sz="1600" dirty="0"/>
              <a:t>Because </a:t>
            </a:r>
            <a:r>
              <a:rPr lang="en-US" sz="1600" dirty="0" err="1"/>
              <a:t>nonocular</a:t>
            </a:r>
            <a:r>
              <a:rPr lang="en-US" sz="1600" dirty="0"/>
              <a:t> manifestations are so important in identifying the underlying cause of a uveitis, a thorough review of systems and physical exam are absolutely essential in uveitis management. </a:t>
            </a:r>
            <a:r>
              <a:rPr lang="en-US" sz="1600" u="sng" dirty="0">
                <a:solidFill>
                  <a:srgbClr val="0000FF"/>
                </a:solidFill>
              </a:rPr>
              <a:t>Some uveitis experts maintain that a careful and complete ROS is the </a:t>
            </a:r>
            <a:r>
              <a:rPr lang="en-US" sz="1600" b="1" u="sng" dirty="0">
                <a:solidFill>
                  <a:srgbClr val="0000FF"/>
                </a:solidFill>
              </a:rPr>
              <a:t>single most important component </a:t>
            </a:r>
            <a:r>
              <a:rPr lang="en-US" sz="1600" u="sng" dirty="0">
                <a:solidFill>
                  <a:srgbClr val="0000FF"/>
                </a:solidFill>
              </a:rPr>
              <a:t>of a uveitis evaluation.</a:t>
            </a:r>
            <a:endParaRPr lang="en-US" sz="1600" u="sng" dirty="0"/>
          </a:p>
        </p:txBody>
      </p:sp>
      <p:sp>
        <p:nvSpPr>
          <p:cNvPr id="9" name="TextBox 8">
            <a:extLst>
              <a:ext uri="{FF2B5EF4-FFF2-40B4-BE49-F238E27FC236}">
                <a16:creationId xmlns:a16="http://schemas.microsoft.com/office/drawing/2014/main" id="{5A246F6B-303D-4CA3-81B5-5894810801A2}"/>
              </a:ext>
            </a:extLst>
          </p:cNvPr>
          <p:cNvSpPr txBox="1"/>
          <p:nvPr/>
        </p:nvSpPr>
        <p:spPr>
          <a:xfrm>
            <a:off x="1447800" y="1418250"/>
            <a:ext cx="5744836" cy="2462213"/>
          </a:xfrm>
          <a:prstGeom prst="rect">
            <a:avLst/>
          </a:prstGeom>
          <a:solidFill>
            <a:srgbClr val="CCFFCC"/>
          </a:solidFill>
        </p:spPr>
        <p:txBody>
          <a:bodyPr wrap="square" rtlCol="0">
            <a:spAutoFit/>
          </a:bodyPr>
          <a:lstStyle/>
          <a:p>
            <a:r>
              <a:rPr lang="en-US" sz="1400" i="1" dirty="0"/>
              <a:t>What needs to be covered in the ROS? </a:t>
            </a:r>
            <a:r>
              <a:rPr lang="en-US" sz="1400" b="1" dirty="0"/>
              <a:t>Everything! </a:t>
            </a:r>
            <a:r>
              <a:rPr lang="en-US" sz="1400" dirty="0"/>
              <a:t>The following list is by no means complete:</a:t>
            </a:r>
            <a:endParaRPr lang="en-US" sz="1400" b="1" dirty="0"/>
          </a:p>
          <a:p>
            <a:r>
              <a:rPr lang="en-US" sz="1400" dirty="0">
                <a:solidFill>
                  <a:srgbClr val="0000FF"/>
                </a:solidFill>
              </a:rPr>
              <a:t>--Constitutional: Fever; night sweats; weight loss</a:t>
            </a:r>
          </a:p>
          <a:p>
            <a:r>
              <a:rPr lang="en-US" sz="1400" dirty="0">
                <a:solidFill>
                  <a:srgbClr val="0000FF"/>
                </a:solidFill>
              </a:rPr>
              <a:t>--Neuro: HA; cranial neuropathies; hearing loss; cognitive changes</a:t>
            </a:r>
          </a:p>
          <a:p>
            <a:r>
              <a:rPr lang="en-US" sz="1400" dirty="0">
                <a:solidFill>
                  <a:srgbClr val="0000FF"/>
                </a:solidFill>
              </a:rPr>
              <a:t>--ENT: Oral ulcers; sinusitis; ear or nose deformities</a:t>
            </a:r>
          </a:p>
          <a:p>
            <a:r>
              <a:rPr lang="en-US" sz="1400" dirty="0">
                <a:solidFill>
                  <a:srgbClr val="0000FF"/>
                </a:solidFill>
              </a:rPr>
              <a:t>--Skin: Rashes; poliosis, madarosis; vitiligo; erythema nodosum</a:t>
            </a:r>
          </a:p>
          <a:p>
            <a:r>
              <a:rPr lang="en-US" sz="1400" dirty="0">
                <a:solidFill>
                  <a:srgbClr val="0000FF"/>
                </a:solidFill>
              </a:rPr>
              <a:t>--Pulmonary: SOB/DOE; cough; hemoptysis</a:t>
            </a:r>
          </a:p>
          <a:p>
            <a:r>
              <a:rPr lang="en-US" sz="1400" dirty="0">
                <a:solidFill>
                  <a:srgbClr val="0000FF"/>
                </a:solidFill>
              </a:rPr>
              <a:t>--Cardiac; Arrythmias; pericarditis symptoms</a:t>
            </a:r>
          </a:p>
          <a:p>
            <a:r>
              <a:rPr lang="en-US" sz="1400" dirty="0">
                <a:solidFill>
                  <a:srgbClr val="0000FF"/>
                </a:solidFill>
              </a:rPr>
              <a:t>--GI: Diarrhea; ulcers</a:t>
            </a:r>
          </a:p>
          <a:p>
            <a:r>
              <a:rPr lang="en-US" sz="1400" dirty="0">
                <a:solidFill>
                  <a:srgbClr val="0000FF"/>
                </a:solidFill>
              </a:rPr>
              <a:t>--GU; Genital lesions; discharge; nephritis symptoms</a:t>
            </a:r>
          </a:p>
          <a:p>
            <a:r>
              <a:rPr lang="en-US" sz="1400" dirty="0">
                <a:solidFill>
                  <a:srgbClr val="0000FF"/>
                </a:solidFill>
              </a:rPr>
              <a:t>--Musculoskeletal: Arthralgias; low back pain</a:t>
            </a:r>
            <a:endParaRPr lang="en-US" sz="1400" i="1" dirty="0">
              <a:solidFill>
                <a:srgbClr val="92D050"/>
              </a:solidFill>
            </a:endParaRPr>
          </a:p>
        </p:txBody>
      </p:sp>
    </p:spTree>
    <p:extLst>
      <p:ext uri="{BB962C8B-B14F-4D97-AF65-F5344CB8AC3E}">
        <p14:creationId xmlns:p14="http://schemas.microsoft.com/office/powerpoint/2010/main" val="105309857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240</a:t>
            </a:fld>
            <a:endParaRPr lang="en-US" altLang="en-US"/>
          </a:p>
        </p:txBody>
      </p:sp>
      <p:sp>
        <p:nvSpPr>
          <p:cNvPr id="20" name="Text Box 18">
            <a:extLst>
              <a:ext uri="{FF2B5EF4-FFF2-40B4-BE49-F238E27FC236}">
                <a16:creationId xmlns:a16="http://schemas.microsoft.com/office/drawing/2014/main" id="{D06124AC-5904-48FB-ABBB-E8AC7ED38435}"/>
              </a:ext>
            </a:extLst>
          </p:cNvPr>
          <p:cNvSpPr txBox="1">
            <a:spLocks noChangeArrowheads="1"/>
          </p:cNvSpPr>
          <p:nvPr/>
        </p:nvSpPr>
        <p:spPr bwMode="auto">
          <a:xfrm>
            <a:off x="2300287" y="5135940"/>
            <a:ext cx="6057900" cy="1077218"/>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3333FF"/>
                </a:solidFill>
              </a:rPr>
              <a:t>Contrary to the implications of the name, inflammation </a:t>
            </a:r>
            <a:r>
              <a:rPr lang="en-US" sz="1600" b="1" dirty="0">
                <a:solidFill>
                  <a:srgbClr val="3333FF"/>
                </a:solidFill>
              </a:rPr>
              <a:t>is</a:t>
            </a:r>
            <a:r>
              <a:rPr lang="en-US" sz="1600" dirty="0">
                <a:solidFill>
                  <a:srgbClr val="3333FF"/>
                </a:solidFill>
              </a:rPr>
              <a:t> present </a:t>
            </a:r>
            <a:r>
              <a:rPr lang="en-US" sz="1600" dirty="0">
                <a:solidFill>
                  <a:srgbClr val="0000FF"/>
                </a:solidFill>
              </a:rPr>
              <a:t>in </a:t>
            </a:r>
            <a:r>
              <a:rPr lang="en-US" sz="1600" i="1" dirty="0">
                <a:solidFill>
                  <a:srgbClr val="0000FF"/>
                </a:solidFill>
              </a:rPr>
              <a:t>necrotizing scleritis w/o inflammation</a:t>
            </a:r>
            <a:r>
              <a:rPr lang="en-US" sz="1600" dirty="0">
                <a:solidFill>
                  <a:srgbClr val="0000FF"/>
                </a:solidFill>
              </a:rPr>
              <a:t>. </a:t>
            </a:r>
            <a:r>
              <a:rPr lang="en-US" sz="1600" dirty="0"/>
              <a:t>It is so named because, unlike its ‘with inflammation’ cousin, it is typically painless, and the eye does not </a:t>
            </a:r>
            <a:r>
              <a:rPr lang="en-US" sz="1600" i="1" dirty="0"/>
              <a:t>appear</a:t>
            </a:r>
            <a:r>
              <a:rPr lang="en-US" sz="1600" dirty="0"/>
              <a:t> inflamed. </a:t>
            </a:r>
          </a:p>
        </p:txBody>
      </p:sp>
      <p:sp>
        <p:nvSpPr>
          <p:cNvPr id="19" name="Rectangle 3">
            <a:extLst>
              <a:ext uri="{FF2B5EF4-FFF2-40B4-BE49-F238E27FC236}">
                <a16:creationId xmlns:a16="http://schemas.microsoft.com/office/drawing/2014/main" id="{94E0DF6B-17CF-43AD-BEFA-A81300AFCEF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1" name="Text Box 10">
            <a:extLst>
              <a:ext uri="{FF2B5EF4-FFF2-40B4-BE49-F238E27FC236}">
                <a16:creationId xmlns:a16="http://schemas.microsoft.com/office/drawing/2014/main" id="{B2C6FB9D-2C8C-481B-89B6-A4489449B9AB}"/>
              </a:ext>
            </a:extLst>
          </p:cNvPr>
          <p:cNvSpPr txBox="1">
            <a:spLocks noChangeArrowheads="1"/>
          </p:cNvSpPr>
          <p:nvPr/>
        </p:nvSpPr>
        <p:spPr bwMode="auto">
          <a:xfrm>
            <a:off x="3968750" y="4640263"/>
            <a:ext cx="2069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w/o inflammation</a:t>
            </a:r>
          </a:p>
        </p:txBody>
      </p:sp>
      <p:sp>
        <p:nvSpPr>
          <p:cNvPr id="22" name="Oval 21">
            <a:extLst>
              <a:ext uri="{FF2B5EF4-FFF2-40B4-BE49-F238E27FC236}">
                <a16:creationId xmlns:a16="http://schemas.microsoft.com/office/drawing/2014/main" id="{4895AFFB-8731-40F0-BD23-AD78054C3F1D}"/>
              </a:ext>
            </a:extLst>
          </p:cNvPr>
          <p:cNvSpPr/>
          <p:nvPr/>
        </p:nvSpPr>
        <p:spPr>
          <a:xfrm>
            <a:off x="3886200" y="4572000"/>
            <a:ext cx="2286000" cy="5334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2181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71CA9-57CD-4D15-91B7-FFFD99DD82B4}"/>
              </a:ext>
            </a:extLst>
          </p:cNvPr>
          <p:cNvSpPr>
            <a:spLocks noGrp="1"/>
          </p:cNvSpPr>
          <p:nvPr>
            <p:ph type="sldNum" sz="quarter" idx="12"/>
          </p:nvPr>
        </p:nvSpPr>
        <p:spPr/>
        <p:txBody>
          <a:bodyPr/>
          <a:lstStyle/>
          <a:p>
            <a:pPr>
              <a:defRPr/>
            </a:pPr>
            <a:fld id="{5B2E7B55-9225-4A44-A225-177325FFD6C6}" type="slidenum">
              <a:rPr lang="en-US" altLang="en-US" smtClean="0"/>
              <a:pPr>
                <a:defRPr/>
              </a:pPr>
              <a:t>241</a:t>
            </a:fld>
            <a:endParaRPr lang="en-US" altLang="en-US"/>
          </a:p>
        </p:txBody>
      </p:sp>
      <p:sp>
        <p:nvSpPr>
          <p:cNvPr id="5" name="Text Box 7">
            <a:extLst>
              <a:ext uri="{FF2B5EF4-FFF2-40B4-BE49-F238E27FC236}">
                <a16:creationId xmlns:a16="http://schemas.microsoft.com/office/drawing/2014/main" id="{3D465FA2-F83D-41E6-95F7-147650213C38}"/>
              </a:ext>
            </a:extLst>
          </p:cNvPr>
          <p:cNvSpPr txBox="1">
            <a:spLocks noChangeArrowheads="1"/>
          </p:cNvSpPr>
          <p:nvPr/>
        </p:nvSpPr>
        <p:spPr bwMode="auto">
          <a:xfrm>
            <a:off x="1963197" y="6019800"/>
            <a:ext cx="5275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Necrotizing anterior scleritis without inflammation</a:t>
            </a:r>
          </a:p>
        </p:txBody>
      </p:sp>
      <p:pic>
        <p:nvPicPr>
          <p:cNvPr id="6" name="Picture 5">
            <a:extLst>
              <a:ext uri="{FF2B5EF4-FFF2-40B4-BE49-F238E27FC236}">
                <a16:creationId xmlns:a16="http://schemas.microsoft.com/office/drawing/2014/main" id="{423A73D2-B80C-422B-A099-56224EB3C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394" y="1249795"/>
            <a:ext cx="5811212" cy="4358409"/>
          </a:xfrm>
          <a:prstGeom prst="rect">
            <a:avLst/>
          </a:prstGeom>
        </p:spPr>
      </p:pic>
      <p:sp>
        <p:nvSpPr>
          <p:cNvPr id="7" name="Rectangle 3">
            <a:extLst>
              <a:ext uri="{FF2B5EF4-FFF2-40B4-BE49-F238E27FC236}">
                <a16:creationId xmlns:a16="http://schemas.microsoft.com/office/drawing/2014/main" id="{1977C85E-44EB-492B-B6BC-3EBCDEA0440F}"/>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16054241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242</a:t>
            </a:fld>
            <a:endParaRPr lang="en-US" altLang="en-US"/>
          </a:p>
        </p:txBody>
      </p:sp>
      <p:sp>
        <p:nvSpPr>
          <p:cNvPr id="20" name="Text Box 18">
            <a:extLst>
              <a:ext uri="{FF2B5EF4-FFF2-40B4-BE49-F238E27FC236}">
                <a16:creationId xmlns:a16="http://schemas.microsoft.com/office/drawing/2014/main" id="{D06124AC-5904-48FB-ABBB-E8AC7ED38435}"/>
              </a:ext>
            </a:extLst>
          </p:cNvPr>
          <p:cNvSpPr txBox="1">
            <a:spLocks noChangeArrowheads="1"/>
          </p:cNvSpPr>
          <p:nvPr/>
        </p:nvSpPr>
        <p:spPr bwMode="auto">
          <a:xfrm>
            <a:off x="2300287" y="5135940"/>
            <a:ext cx="6057900" cy="1569660"/>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chemeClr val="bg1">
                    <a:lumMod val="75000"/>
                  </a:schemeClr>
                </a:solidFill>
              </a:rPr>
              <a:t>Contrary to the implications of the name, inflammation is present in </a:t>
            </a:r>
            <a:r>
              <a:rPr lang="en-US" sz="1600" i="1" dirty="0">
                <a:solidFill>
                  <a:schemeClr val="bg1">
                    <a:lumMod val="75000"/>
                  </a:schemeClr>
                </a:solidFill>
              </a:rPr>
              <a:t>necrotizing scleritis w/o inflammation</a:t>
            </a:r>
            <a:r>
              <a:rPr lang="en-US" sz="1600" dirty="0">
                <a:solidFill>
                  <a:schemeClr val="bg1">
                    <a:lumMod val="75000"/>
                  </a:schemeClr>
                </a:solidFill>
              </a:rPr>
              <a:t>. It is so named because, unlike its ‘with inflammation’ cousin, it is typically painless, and the eye does not </a:t>
            </a:r>
            <a:r>
              <a:rPr lang="en-US" sz="1600" i="1" dirty="0">
                <a:solidFill>
                  <a:schemeClr val="bg1">
                    <a:lumMod val="75000"/>
                  </a:schemeClr>
                </a:solidFill>
              </a:rPr>
              <a:t>appear</a:t>
            </a:r>
            <a:r>
              <a:rPr lang="en-US" sz="1600" dirty="0">
                <a:solidFill>
                  <a:schemeClr val="bg1">
                    <a:lumMod val="75000"/>
                  </a:schemeClr>
                </a:solidFill>
              </a:rPr>
              <a:t> inflamed. </a:t>
            </a:r>
            <a:r>
              <a:rPr lang="en-US" sz="1600" dirty="0"/>
              <a:t>Necrotizing scleritis w/o inflammation is also known as  </a:t>
            </a:r>
            <a:r>
              <a:rPr lang="en-US" sz="1600" b="1" dirty="0" err="1"/>
              <a:t>scleromalacia</a:t>
            </a:r>
            <a:r>
              <a:rPr lang="en-US" sz="1600" b="1" dirty="0"/>
              <a:t> </a:t>
            </a:r>
            <a:r>
              <a:rPr lang="en-US" sz="1600" b="1" dirty="0" err="1"/>
              <a:t>perforans</a:t>
            </a:r>
            <a:r>
              <a:rPr lang="en-US" sz="1600" b="1" dirty="0"/>
              <a:t> </a:t>
            </a:r>
            <a:r>
              <a:rPr lang="en-US" sz="1600" dirty="0"/>
              <a:t>. It is strongly associated with  RA.</a:t>
            </a:r>
          </a:p>
        </p:txBody>
      </p:sp>
      <p:sp>
        <p:nvSpPr>
          <p:cNvPr id="19" name="Rectangle 3">
            <a:extLst>
              <a:ext uri="{FF2B5EF4-FFF2-40B4-BE49-F238E27FC236}">
                <a16:creationId xmlns:a16="http://schemas.microsoft.com/office/drawing/2014/main" id="{2A26A9DE-FC65-48AA-959F-91AC40EA9A6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34DD4438-5FED-469D-9CAA-0EA5CDF00D0B}"/>
              </a:ext>
            </a:extLst>
          </p:cNvPr>
          <p:cNvSpPr/>
          <p:nvPr/>
        </p:nvSpPr>
        <p:spPr>
          <a:xfrm>
            <a:off x="5141843" y="6172200"/>
            <a:ext cx="2401957" cy="255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3" name="Rectangle 2">
            <a:extLst>
              <a:ext uri="{FF2B5EF4-FFF2-40B4-BE49-F238E27FC236}">
                <a16:creationId xmlns:a16="http://schemas.microsoft.com/office/drawing/2014/main" id="{7A5E597F-F3F5-4B61-ADB1-D5011E09C40D}"/>
              </a:ext>
            </a:extLst>
          </p:cNvPr>
          <p:cNvSpPr/>
          <p:nvPr/>
        </p:nvSpPr>
        <p:spPr>
          <a:xfrm>
            <a:off x="4572000" y="6427304"/>
            <a:ext cx="569843" cy="255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
        <p:nvSpPr>
          <p:cNvPr id="22" name="Text Box 10">
            <a:extLst>
              <a:ext uri="{FF2B5EF4-FFF2-40B4-BE49-F238E27FC236}">
                <a16:creationId xmlns:a16="http://schemas.microsoft.com/office/drawing/2014/main" id="{7ED9250E-1A41-46AC-809E-E634F7AAE7D9}"/>
              </a:ext>
            </a:extLst>
          </p:cNvPr>
          <p:cNvSpPr txBox="1">
            <a:spLocks noChangeArrowheads="1"/>
          </p:cNvSpPr>
          <p:nvPr/>
        </p:nvSpPr>
        <p:spPr bwMode="auto">
          <a:xfrm>
            <a:off x="3968750" y="4640263"/>
            <a:ext cx="2069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w/o inflammation</a:t>
            </a:r>
          </a:p>
        </p:txBody>
      </p:sp>
      <p:sp>
        <p:nvSpPr>
          <p:cNvPr id="23" name="Oval 22">
            <a:extLst>
              <a:ext uri="{FF2B5EF4-FFF2-40B4-BE49-F238E27FC236}">
                <a16:creationId xmlns:a16="http://schemas.microsoft.com/office/drawing/2014/main" id="{B340C7CE-9C48-4EA3-AC06-2218FC194AD3}"/>
              </a:ext>
            </a:extLst>
          </p:cNvPr>
          <p:cNvSpPr/>
          <p:nvPr/>
        </p:nvSpPr>
        <p:spPr>
          <a:xfrm>
            <a:off x="3886200" y="4572000"/>
            <a:ext cx="2286000" cy="5334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40649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243</a:t>
            </a:fld>
            <a:endParaRPr lang="en-US" altLang="en-US"/>
          </a:p>
        </p:txBody>
      </p:sp>
      <p:sp>
        <p:nvSpPr>
          <p:cNvPr id="20" name="Text Box 18">
            <a:extLst>
              <a:ext uri="{FF2B5EF4-FFF2-40B4-BE49-F238E27FC236}">
                <a16:creationId xmlns:a16="http://schemas.microsoft.com/office/drawing/2014/main" id="{D06124AC-5904-48FB-ABBB-E8AC7ED38435}"/>
              </a:ext>
            </a:extLst>
          </p:cNvPr>
          <p:cNvSpPr txBox="1">
            <a:spLocks noChangeArrowheads="1"/>
          </p:cNvSpPr>
          <p:nvPr/>
        </p:nvSpPr>
        <p:spPr bwMode="auto">
          <a:xfrm>
            <a:off x="2300287" y="5135940"/>
            <a:ext cx="6057900" cy="1569660"/>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chemeClr val="bg1">
                    <a:lumMod val="75000"/>
                  </a:schemeClr>
                </a:solidFill>
              </a:rPr>
              <a:t>Contrary to the implications of the name, inflammation is present in </a:t>
            </a:r>
            <a:r>
              <a:rPr lang="en-US" sz="1600" i="1" dirty="0">
                <a:solidFill>
                  <a:schemeClr val="bg1">
                    <a:lumMod val="75000"/>
                  </a:schemeClr>
                </a:solidFill>
              </a:rPr>
              <a:t>necrotizing scleritis w/o inflammation</a:t>
            </a:r>
            <a:r>
              <a:rPr lang="en-US" sz="1600" dirty="0">
                <a:solidFill>
                  <a:schemeClr val="bg1">
                    <a:lumMod val="75000"/>
                  </a:schemeClr>
                </a:solidFill>
              </a:rPr>
              <a:t>. It is so named because, unlike its ‘with inflammation’ cousin, it is typically painless, and the eye does not </a:t>
            </a:r>
            <a:r>
              <a:rPr lang="en-US" sz="1600" i="1" dirty="0">
                <a:solidFill>
                  <a:schemeClr val="bg1">
                    <a:lumMod val="75000"/>
                  </a:schemeClr>
                </a:solidFill>
              </a:rPr>
              <a:t>appear</a:t>
            </a:r>
            <a:r>
              <a:rPr lang="en-US" sz="1600" dirty="0">
                <a:solidFill>
                  <a:schemeClr val="bg1">
                    <a:lumMod val="75000"/>
                  </a:schemeClr>
                </a:solidFill>
              </a:rPr>
              <a:t> inflamed. </a:t>
            </a:r>
            <a:r>
              <a:rPr lang="en-US" sz="1600" dirty="0"/>
              <a:t>Necrotizing scleritis w/o inflammation is also known as  </a:t>
            </a:r>
            <a:r>
              <a:rPr lang="en-US" sz="1600" b="1" dirty="0" err="1"/>
              <a:t>scleromalacia</a:t>
            </a:r>
            <a:r>
              <a:rPr lang="en-US" sz="1600" b="1" dirty="0"/>
              <a:t> </a:t>
            </a:r>
            <a:r>
              <a:rPr lang="en-US" sz="1600" b="1" dirty="0" err="1"/>
              <a:t>perforans</a:t>
            </a:r>
            <a:r>
              <a:rPr lang="en-US" sz="1600" b="1" dirty="0"/>
              <a:t> </a:t>
            </a:r>
            <a:r>
              <a:rPr lang="en-US" sz="1600" dirty="0"/>
              <a:t>. It is strongly associated with  RA.</a:t>
            </a:r>
          </a:p>
        </p:txBody>
      </p:sp>
      <p:sp>
        <p:nvSpPr>
          <p:cNvPr id="19" name="Rectangle 3">
            <a:extLst>
              <a:ext uri="{FF2B5EF4-FFF2-40B4-BE49-F238E27FC236}">
                <a16:creationId xmlns:a16="http://schemas.microsoft.com/office/drawing/2014/main" id="{2A26A9DE-FC65-48AA-959F-91AC40EA9A6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1" name="Text Box 10">
            <a:extLst>
              <a:ext uri="{FF2B5EF4-FFF2-40B4-BE49-F238E27FC236}">
                <a16:creationId xmlns:a16="http://schemas.microsoft.com/office/drawing/2014/main" id="{96082845-0504-4194-BC78-0F98C8FDE61E}"/>
              </a:ext>
            </a:extLst>
          </p:cNvPr>
          <p:cNvSpPr txBox="1">
            <a:spLocks noChangeArrowheads="1"/>
          </p:cNvSpPr>
          <p:nvPr/>
        </p:nvSpPr>
        <p:spPr bwMode="auto">
          <a:xfrm>
            <a:off x="3968750" y="4640263"/>
            <a:ext cx="2069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w/o inflammation</a:t>
            </a:r>
          </a:p>
        </p:txBody>
      </p:sp>
      <p:sp>
        <p:nvSpPr>
          <p:cNvPr id="22" name="Oval 21">
            <a:extLst>
              <a:ext uri="{FF2B5EF4-FFF2-40B4-BE49-F238E27FC236}">
                <a16:creationId xmlns:a16="http://schemas.microsoft.com/office/drawing/2014/main" id="{3F86D8D2-D484-4E6F-AC4E-9EFB6F91A374}"/>
              </a:ext>
            </a:extLst>
          </p:cNvPr>
          <p:cNvSpPr/>
          <p:nvPr/>
        </p:nvSpPr>
        <p:spPr>
          <a:xfrm>
            <a:off x="3886200" y="4572000"/>
            <a:ext cx="2286000" cy="5334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3056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Anterior</a:t>
            </a:r>
          </a:p>
        </p:txBody>
      </p:sp>
      <p:sp>
        <p:nvSpPr>
          <p:cNvPr id="10245"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244</a:t>
            </a:fld>
            <a:endParaRPr lang="en-US" altLang="en-US"/>
          </a:p>
        </p:txBody>
      </p:sp>
      <p:sp>
        <p:nvSpPr>
          <p:cNvPr id="18" name="Text Box 18">
            <a:extLst>
              <a:ext uri="{FF2B5EF4-FFF2-40B4-BE49-F238E27FC236}">
                <a16:creationId xmlns:a16="http://schemas.microsoft.com/office/drawing/2014/main" id="{D4B3ACD1-B9E7-4678-A2A7-10501597B567}"/>
              </a:ext>
            </a:extLst>
          </p:cNvPr>
          <p:cNvSpPr txBox="1">
            <a:spLocks noChangeArrowheads="1"/>
          </p:cNvSpPr>
          <p:nvPr/>
        </p:nvSpPr>
        <p:spPr bwMode="auto">
          <a:xfrm>
            <a:off x="1905000" y="3124200"/>
            <a:ext cx="7077075" cy="1421928"/>
          </a:xfrm>
          <a:prstGeom prst="rect">
            <a:avLst/>
          </a:prstGeom>
          <a:solidFill>
            <a:srgbClr val="CCFFCC"/>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dirty="0"/>
              <a:t>Unlike anterior scleritis, </a:t>
            </a:r>
            <a:r>
              <a:rPr lang="en-US" sz="1600" b="1" dirty="0"/>
              <a:t>posterior scleritis </a:t>
            </a:r>
            <a:r>
              <a:rPr lang="en-US" sz="1600" dirty="0"/>
              <a:t>does not present with a red</a:t>
            </a:r>
            <a:r>
              <a:rPr lang="en-US" sz="1600" b="1" dirty="0">
                <a:solidFill>
                  <a:srgbClr val="FF0000"/>
                </a:solidFill>
              </a:rPr>
              <a:t> </a:t>
            </a:r>
            <a:r>
              <a:rPr lang="en-US" sz="1600" dirty="0"/>
              <a:t>eye, and nodules are not present. Instead, posterior scleritis presents with: </a:t>
            </a:r>
          </a:p>
          <a:p>
            <a:pPr eaLnBrk="1" hangingPunct="1">
              <a:lnSpc>
                <a:spcPct val="90000"/>
              </a:lnSpc>
            </a:pPr>
            <a:r>
              <a:rPr lang="en-US" sz="1600" dirty="0">
                <a:solidFill>
                  <a:srgbClr val="0000FF"/>
                </a:solidFill>
              </a:rPr>
              <a:t>--</a:t>
            </a:r>
            <a:r>
              <a:rPr lang="en-US" sz="1600" b="1" dirty="0">
                <a:solidFill>
                  <a:srgbClr val="0000FF"/>
                </a:solidFill>
              </a:rPr>
              <a:t>Proptosis</a:t>
            </a:r>
          </a:p>
          <a:p>
            <a:pPr eaLnBrk="1" hangingPunct="1">
              <a:lnSpc>
                <a:spcPct val="90000"/>
              </a:lnSpc>
            </a:pPr>
            <a:r>
              <a:rPr lang="en-US" sz="1600" dirty="0">
                <a:solidFill>
                  <a:srgbClr val="CCFFCC"/>
                </a:solidFill>
              </a:rPr>
              <a:t>--</a:t>
            </a:r>
            <a:r>
              <a:rPr lang="en-US" sz="1600" b="1" dirty="0">
                <a:solidFill>
                  <a:srgbClr val="CCFFCC"/>
                </a:solidFill>
                <a:effectLst>
                  <a:glow rad="228600">
                    <a:schemeClr val="accent5">
                      <a:satMod val="175000"/>
                      <a:alpha val="40000"/>
                    </a:schemeClr>
                  </a:glow>
                </a:effectLst>
              </a:rPr>
              <a:t>Disc edema</a:t>
            </a:r>
          </a:p>
          <a:p>
            <a:pPr eaLnBrk="1" hangingPunct="1">
              <a:lnSpc>
                <a:spcPct val="90000"/>
              </a:lnSpc>
            </a:pPr>
            <a:r>
              <a:rPr lang="en-US" sz="1600" dirty="0">
                <a:solidFill>
                  <a:srgbClr val="CCFFCC"/>
                </a:solidFill>
              </a:rPr>
              <a:t>--</a:t>
            </a:r>
            <a:r>
              <a:rPr lang="en-US" sz="1600" b="1" dirty="0">
                <a:solidFill>
                  <a:srgbClr val="CCFFCC"/>
                </a:solidFill>
              </a:rPr>
              <a:t>Motility disorders</a:t>
            </a:r>
          </a:p>
          <a:p>
            <a:pPr eaLnBrk="1" hangingPunct="1">
              <a:lnSpc>
                <a:spcPct val="90000"/>
              </a:lnSpc>
            </a:pPr>
            <a:r>
              <a:rPr lang="en-US" sz="1600" dirty="0">
                <a:solidFill>
                  <a:srgbClr val="CCFFCC"/>
                </a:solidFill>
              </a:rPr>
              <a:t>--</a:t>
            </a:r>
            <a:r>
              <a:rPr lang="en-US" sz="1600" b="1" dirty="0">
                <a:solidFill>
                  <a:srgbClr val="CCFFCC"/>
                </a:solidFill>
              </a:rPr>
              <a:t>Retinal/choroidal findings</a:t>
            </a:r>
            <a:endParaRPr lang="en-US" sz="1600" dirty="0">
              <a:solidFill>
                <a:srgbClr val="CCFFCC"/>
              </a:solidFill>
            </a:endParaRPr>
          </a:p>
        </p:txBody>
      </p:sp>
      <p:sp>
        <p:nvSpPr>
          <p:cNvPr id="19" name="Rectangle 3">
            <a:extLst>
              <a:ext uri="{FF2B5EF4-FFF2-40B4-BE49-F238E27FC236}">
                <a16:creationId xmlns:a16="http://schemas.microsoft.com/office/drawing/2014/main" id="{83AD7FEB-8D3F-47A2-94B8-FDB1DA910DC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75C7CB3D-574B-42AB-A7E9-60D012CBB178}"/>
              </a:ext>
            </a:extLst>
          </p:cNvPr>
          <p:cNvSpPr/>
          <p:nvPr/>
        </p:nvSpPr>
        <p:spPr>
          <a:xfrm>
            <a:off x="2066925" y="3592512"/>
            <a:ext cx="120967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eye ‘location’</a:t>
            </a:r>
          </a:p>
        </p:txBody>
      </p:sp>
    </p:spTree>
    <p:extLst>
      <p:ext uri="{BB962C8B-B14F-4D97-AF65-F5344CB8AC3E}">
        <p14:creationId xmlns:p14="http://schemas.microsoft.com/office/powerpoint/2010/main" val="159813164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Anterior</a:t>
            </a:r>
          </a:p>
        </p:txBody>
      </p:sp>
      <p:sp>
        <p:nvSpPr>
          <p:cNvPr id="10245"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245</a:t>
            </a:fld>
            <a:endParaRPr lang="en-US" altLang="en-US"/>
          </a:p>
        </p:txBody>
      </p:sp>
      <p:sp>
        <p:nvSpPr>
          <p:cNvPr id="18" name="Text Box 18">
            <a:extLst>
              <a:ext uri="{FF2B5EF4-FFF2-40B4-BE49-F238E27FC236}">
                <a16:creationId xmlns:a16="http://schemas.microsoft.com/office/drawing/2014/main" id="{D4B3ACD1-B9E7-4678-A2A7-10501597B567}"/>
              </a:ext>
            </a:extLst>
          </p:cNvPr>
          <p:cNvSpPr txBox="1">
            <a:spLocks noChangeArrowheads="1"/>
          </p:cNvSpPr>
          <p:nvPr/>
        </p:nvSpPr>
        <p:spPr bwMode="auto">
          <a:xfrm>
            <a:off x="1905000" y="3124200"/>
            <a:ext cx="7077075" cy="1421928"/>
          </a:xfrm>
          <a:prstGeom prst="rect">
            <a:avLst/>
          </a:prstGeom>
          <a:solidFill>
            <a:srgbClr val="CCFFCC"/>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dirty="0"/>
              <a:t>Unlike anterior scleritis, </a:t>
            </a:r>
            <a:r>
              <a:rPr lang="en-US" sz="1600" b="1" dirty="0"/>
              <a:t>posterior scleritis </a:t>
            </a:r>
            <a:r>
              <a:rPr lang="en-US" sz="1600" dirty="0"/>
              <a:t>does not present with a red</a:t>
            </a:r>
            <a:r>
              <a:rPr lang="en-US" sz="1600" b="1" dirty="0">
                <a:solidFill>
                  <a:srgbClr val="FF0000"/>
                </a:solidFill>
              </a:rPr>
              <a:t> </a:t>
            </a:r>
            <a:r>
              <a:rPr lang="en-US" sz="1600" dirty="0"/>
              <a:t>eye, and nodules are not present. Instead, posterior scleritis presents with: </a:t>
            </a:r>
          </a:p>
          <a:p>
            <a:pPr eaLnBrk="1" hangingPunct="1">
              <a:lnSpc>
                <a:spcPct val="90000"/>
              </a:lnSpc>
            </a:pPr>
            <a:r>
              <a:rPr lang="en-US" sz="1600" dirty="0">
                <a:solidFill>
                  <a:srgbClr val="0000FF"/>
                </a:solidFill>
              </a:rPr>
              <a:t>--</a:t>
            </a:r>
            <a:r>
              <a:rPr lang="en-US" sz="1600" b="1" dirty="0">
                <a:solidFill>
                  <a:srgbClr val="0000FF"/>
                </a:solidFill>
              </a:rPr>
              <a:t>Proptosis</a:t>
            </a:r>
          </a:p>
          <a:p>
            <a:pPr eaLnBrk="1" hangingPunct="1">
              <a:lnSpc>
                <a:spcPct val="90000"/>
              </a:lnSpc>
            </a:pPr>
            <a:r>
              <a:rPr lang="en-US" sz="1600" dirty="0">
                <a:solidFill>
                  <a:srgbClr val="CCFFCC"/>
                </a:solidFill>
              </a:rPr>
              <a:t>--</a:t>
            </a:r>
            <a:r>
              <a:rPr lang="en-US" sz="1600" b="1" dirty="0">
                <a:solidFill>
                  <a:srgbClr val="CCFFCC"/>
                </a:solidFill>
                <a:effectLst>
                  <a:glow rad="228600">
                    <a:schemeClr val="accent5">
                      <a:satMod val="175000"/>
                      <a:alpha val="40000"/>
                    </a:schemeClr>
                  </a:glow>
                </a:effectLst>
              </a:rPr>
              <a:t>Disc edema</a:t>
            </a:r>
          </a:p>
          <a:p>
            <a:pPr eaLnBrk="1" hangingPunct="1">
              <a:lnSpc>
                <a:spcPct val="90000"/>
              </a:lnSpc>
            </a:pPr>
            <a:r>
              <a:rPr lang="en-US" sz="1600" dirty="0">
                <a:solidFill>
                  <a:srgbClr val="CCFFCC"/>
                </a:solidFill>
              </a:rPr>
              <a:t>--</a:t>
            </a:r>
            <a:r>
              <a:rPr lang="en-US" sz="1600" b="1" dirty="0">
                <a:solidFill>
                  <a:srgbClr val="CCFFCC"/>
                </a:solidFill>
              </a:rPr>
              <a:t>Motility disorders</a:t>
            </a:r>
          </a:p>
          <a:p>
            <a:pPr eaLnBrk="1" hangingPunct="1">
              <a:lnSpc>
                <a:spcPct val="90000"/>
              </a:lnSpc>
            </a:pPr>
            <a:r>
              <a:rPr lang="en-US" sz="1600" dirty="0">
                <a:solidFill>
                  <a:srgbClr val="CCFFCC"/>
                </a:solidFill>
              </a:rPr>
              <a:t>--</a:t>
            </a:r>
            <a:r>
              <a:rPr lang="en-US" sz="1600" b="1" dirty="0">
                <a:solidFill>
                  <a:srgbClr val="CCFFCC"/>
                </a:solidFill>
              </a:rPr>
              <a:t>Retinal/choroidal findings</a:t>
            </a:r>
            <a:endParaRPr lang="en-US" sz="1600" dirty="0">
              <a:solidFill>
                <a:srgbClr val="CCFFCC"/>
              </a:solidFill>
            </a:endParaRPr>
          </a:p>
        </p:txBody>
      </p:sp>
      <p:sp>
        <p:nvSpPr>
          <p:cNvPr id="19" name="Rectangle 3">
            <a:extLst>
              <a:ext uri="{FF2B5EF4-FFF2-40B4-BE49-F238E27FC236}">
                <a16:creationId xmlns:a16="http://schemas.microsoft.com/office/drawing/2014/main" id="{83AD7FEB-8D3F-47A2-94B8-FDB1DA910DC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1669354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71CA9-57CD-4D15-91B7-FFFD99DD82B4}"/>
              </a:ext>
            </a:extLst>
          </p:cNvPr>
          <p:cNvSpPr>
            <a:spLocks noGrp="1"/>
          </p:cNvSpPr>
          <p:nvPr>
            <p:ph type="sldNum" sz="quarter" idx="12"/>
          </p:nvPr>
        </p:nvSpPr>
        <p:spPr/>
        <p:txBody>
          <a:bodyPr/>
          <a:lstStyle/>
          <a:p>
            <a:pPr>
              <a:defRPr/>
            </a:pPr>
            <a:fld id="{5B2E7B55-9225-4A44-A225-177325FFD6C6}" type="slidenum">
              <a:rPr lang="en-US" altLang="en-US" smtClean="0"/>
              <a:pPr>
                <a:defRPr/>
              </a:pPr>
              <a:t>246</a:t>
            </a:fld>
            <a:endParaRPr lang="en-US" altLang="en-US"/>
          </a:p>
        </p:txBody>
      </p:sp>
      <p:sp>
        <p:nvSpPr>
          <p:cNvPr id="5" name="Text Box 7">
            <a:extLst>
              <a:ext uri="{FF2B5EF4-FFF2-40B4-BE49-F238E27FC236}">
                <a16:creationId xmlns:a16="http://schemas.microsoft.com/office/drawing/2014/main" id="{3D465FA2-F83D-41E6-95F7-147650213C38}"/>
              </a:ext>
            </a:extLst>
          </p:cNvPr>
          <p:cNvSpPr txBox="1">
            <a:spLocks noChangeArrowheads="1"/>
          </p:cNvSpPr>
          <p:nvPr/>
        </p:nvSpPr>
        <p:spPr bwMode="auto">
          <a:xfrm>
            <a:off x="3056207" y="6019800"/>
            <a:ext cx="30315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Posterior scleritis: Proptosis</a:t>
            </a:r>
          </a:p>
        </p:txBody>
      </p:sp>
      <p:pic>
        <p:nvPicPr>
          <p:cNvPr id="3" name="Picture 2">
            <a:extLst>
              <a:ext uri="{FF2B5EF4-FFF2-40B4-BE49-F238E27FC236}">
                <a16:creationId xmlns:a16="http://schemas.microsoft.com/office/drawing/2014/main" id="{B4AF074C-67C1-455B-B8FC-972977776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312" y="1561839"/>
            <a:ext cx="5201376" cy="3734321"/>
          </a:xfrm>
          <a:prstGeom prst="rect">
            <a:avLst/>
          </a:prstGeom>
        </p:spPr>
      </p:pic>
      <p:sp>
        <p:nvSpPr>
          <p:cNvPr id="6" name="Rectangle 3">
            <a:extLst>
              <a:ext uri="{FF2B5EF4-FFF2-40B4-BE49-F238E27FC236}">
                <a16:creationId xmlns:a16="http://schemas.microsoft.com/office/drawing/2014/main" id="{A94086E4-2CE4-4000-B87F-7832A965484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00192560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Anterior</a:t>
            </a:r>
          </a:p>
        </p:txBody>
      </p:sp>
      <p:sp>
        <p:nvSpPr>
          <p:cNvPr id="10245"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247</a:t>
            </a:fld>
            <a:endParaRPr lang="en-US" altLang="en-US"/>
          </a:p>
        </p:txBody>
      </p:sp>
      <p:sp>
        <p:nvSpPr>
          <p:cNvPr id="18" name="Text Box 18">
            <a:extLst>
              <a:ext uri="{FF2B5EF4-FFF2-40B4-BE49-F238E27FC236}">
                <a16:creationId xmlns:a16="http://schemas.microsoft.com/office/drawing/2014/main" id="{D4B3ACD1-B9E7-4678-A2A7-10501597B567}"/>
              </a:ext>
            </a:extLst>
          </p:cNvPr>
          <p:cNvSpPr txBox="1">
            <a:spLocks noChangeArrowheads="1"/>
          </p:cNvSpPr>
          <p:nvPr/>
        </p:nvSpPr>
        <p:spPr bwMode="auto">
          <a:xfrm>
            <a:off x="1905000" y="3124200"/>
            <a:ext cx="7077075" cy="1421928"/>
          </a:xfrm>
          <a:prstGeom prst="rect">
            <a:avLst/>
          </a:prstGeom>
          <a:solidFill>
            <a:srgbClr val="CCFFCC"/>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dirty="0"/>
              <a:t>Unlike anterior scleritis, </a:t>
            </a:r>
            <a:r>
              <a:rPr lang="en-US" sz="1600" b="1" dirty="0"/>
              <a:t>posterior scleritis </a:t>
            </a:r>
            <a:r>
              <a:rPr lang="en-US" sz="1600" dirty="0"/>
              <a:t>does not present with a red</a:t>
            </a:r>
            <a:r>
              <a:rPr lang="en-US" sz="1600" b="1" dirty="0">
                <a:solidFill>
                  <a:srgbClr val="FF0000"/>
                </a:solidFill>
              </a:rPr>
              <a:t> </a:t>
            </a:r>
            <a:r>
              <a:rPr lang="en-US" sz="1600" dirty="0"/>
              <a:t>eye, and nodules are not present. Instead, posterior scleritis presents with: </a:t>
            </a:r>
          </a:p>
          <a:p>
            <a:pPr eaLnBrk="1" hangingPunct="1">
              <a:lnSpc>
                <a:spcPct val="90000"/>
              </a:lnSpc>
            </a:pPr>
            <a:r>
              <a:rPr lang="en-US" sz="1600" dirty="0">
                <a:solidFill>
                  <a:srgbClr val="0000FF"/>
                </a:solidFill>
              </a:rPr>
              <a:t>--</a:t>
            </a:r>
            <a:r>
              <a:rPr lang="en-US" sz="1600" b="1" dirty="0">
                <a:solidFill>
                  <a:srgbClr val="0000FF"/>
                </a:solidFill>
              </a:rPr>
              <a:t>Proptosis</a:t>
            </a:r>
          </a:p>
          <a:p>
            <a:pPr eaLnBrk="1" hangingPunct="1">
              <a:lnSpc>
                <a:spcPct val="90000"/>
              </a:lnSpc>
            </a:pPr>
            <a:r>
              <a:rPr lang="en-US" sz="1600" dirty="0">
                <a:solidFill>
                  <a:srgbClr val="0000FF"/>
                </a:solidFill>
              </a:rPr>
              <a:t>--</a:t>
            </a:r>
            <a:r>
              <a:rPr lang="en-US" sz="1600" dirty="0">
                <a:solidFill>
                  <a:srgbClr val="0000FF"/>
                </a:solidFill>
                <a:effectLst>
                  <a:glow rad="228600">
                    <a:schemeClr val="accent5">
                      <a:satMod val="175000"/>
                      <a:alpha val="40000"/>
                    </a:schemeClr>
                  </a:glow>
                </a:effectLst>
              </a:rPr>
              <a:t>Disc</a:t>
            </a:r>
            <a:r>
              <a:rPr lang="en-US" sz="1600" b="1" dirty="0">
                <a:solidFill>
                  <a:srgbClr val="0000FF"/>
                </a:solidFill>
                <a:effectLst>
                  <a:glow rad="228600">
                    <a:schemeClr val="accent5">
                      <a:satMod val="175000"/>
                      <a:alpha val="40000"/>
                    </a:schemeClr>
                  </a:glow>
                </a:effectLst>
              </a:rPr>
              <a:t>  edema</a:t>
            </a:r>
          </a:p>
          <a:p>
            <a:pPr eaLnBrk="1" hangingPunct="1">
              <a:lnSpc>
                <a:spcPct val="90000"/>
              </a:lnSpc>
            </a:pPr>
            <a:r>
              <a:rPr lang="en-US" sz="1600" dirty="0">
                <a:solidFill>
                  <a:srgbClr val="CCFFCC"/>
                </a:solidFill>
              </a:rPr>
              <a:t>--</a:t>
            </a:r>
            <a:r>
              <a:rPr lang="en-US" sz="1600" b="1" dirty="0">
                <a:solidFill>
                  <a:srgbClr val="CCFFCC"/>
                </a:solidFill>
              </a:rPr>
              <a:t>Motility disorders</a:t>
            </a:r>
          </a:p>
          <a:p>
            <a:pPr eaLnBrk="1" hangingPunct="1">
              <a:lnSpc>
                <a:spcPct val="90000"/>
              </a:lnSpc>
            </a:pPr>
            <a:r>
              <a:rPr lang="en-US" sz="1600" dirty="0">
                <a:solidFill>
                  <a:srgbClr val="CCFFCC"/>
                </a:solidFill>
              </a:rPr>
              <a:t>--</a:t>
            </a:r>
            <a:r>
              <a:rPr lang="en-US" sz="1600" b="1" dirty="0">
                <a:solidFill>
                  <a:srgbClr val="CCFFCC"/>
                </a:solidFill>
              </a:rPr>
              <a:t>Retinal/choroidal findings</a:t>
            </a:r>
            <a:endParaRPr lang="en-US" sz="1600" dirty="0">
              <a:solidFill>
                <a:srgbClr val="CCFFCC"/>
              </a:solidFill>
            </a:endParaRPr>
          </a:p>
        </p:txBody>
      </p:sp>
      <p:sp>
        <p:nvSpPr>
          <p:cNvPr id="19" name="Rectangle 3">
            <a:extLst>
              <a:ext uri="{FF2B5EF4-FFF2-40B4-BE49-F238E27FC236}">
                <a16:creationId xmlns:a16="http://schemas.microsoft.com/office/drawing/2014/main" id="{C48BE46B-1BDC-4F44-87B3-F9EA337AD8F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E881B1F9-3EFF-42FA-AFC4-3F30B91B1911}"/>
              </a:ext>
            </a:extLst>
          </p:cNvPr>
          <p:cNvSpPr/>
          <p:nvPr/>
        </p:nvSpPr>
        <p:spPr>
          <a:xfrm>
            <a:off x="2590801" y="3809999"/>
            <a:ext cx="685800" cy="277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7711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Anterior</a:t>
            </a:r>
          </a:p>
        </p:txBody>
      </p:sp>
      <p:sp>
        <p:nvSpPr>
          <p:cNvPr id="10245"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248</a:t>
            </a:fld>
            <a:endParaRPr lang="en-US" altLang="en-US"/>
          </a:p>
        </p:txBody>
      </p:sp>
      <p:sp>
        <p:nvSpPr>
          <p:cNvPr id="18" name="Text Box 18">
            <a:extLst>
              <a:ext uri="{FF2B5EF4-FFF2-40B4-BE49-F238E27FC236}">
                <a16:creationId xmlns:a16="http://schemas.microsoft.com/office/drawing/2014/main" id="{D4B3ACD1-B9E7-4678-A2A7-10501597B567}"/>
              </a:ext>
            </a:extLst>
          </p:cNvPr>
          <p:cNvSpPr txBox="1">
            <a:spLocks noChangeArrowheads="1"/>
          </p:cNvSpPr>
          <p:nvPr/>
        </p:nvSpPr>
        <p:spPr bwMode="auto">
          <a:xfrm>
            <a:off x="1905000" y="3124200"/>
            <a:ext cx="7077075" cy="1421928"/>
          </a:xfrm>
          <a:prstGeom prst="rect">
            <a:avLst/>
          </a:prstGeom>
          <a:solidFill>
            <a:srgbClr val="CCFFCC"/>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dirty="0"/>
              <a:t>Unlike anterior scleritis, </a:t>
            </a:r>
            <a:r>
              <a:rPr lang="en-US" sz="1600" b="1" dirty="0"/>
              <a:t>posterior scleritis </a:t>
            </a:r>
            <a:r>
              <a:rPr lang="en-US" sz="1600" dirty="0"/>
              <a:t>does not present with a red</a:t>
            </a:r>
            <a:r>
              <a:rPr lang="en-US" sz="1600" b="1" dirty="0">
                <a:solidFill>
                  <a:srgbClr val="FF0000"/>
                </a:solidFill>
              </a:rPr>
              <a:t> </a:t>
            </a:r>
            <a:r>
              <a:rPr lang="en-US" sz="1600" dirty="0"/>
              <a:t>eye, and nodules are not present. Instead, posterior scleritis presents with: </a:t>
            </a:r>
          </a:p>
          <a:p>
            <a:pPr eaLnBrk="1" hangingPunct="1">
              <a:lnSpc>
                <a:spcPct val="90000"/>
              </a:lnSpc>
            </a:pPr>
            <a:r>
              <a:rPr lang="en-US" sz="1600" dirty="0">
                <a:solidFill>
                  <a:srgbClr val="0000FF"/>
                </a:solidFill>
              </a:rPr>
              <a:t>--</a:t>
            </a:r>
            <a:r>
              <a:rPr lang="en-US" sz="1600" b="1" dirty="0">
                <a:solidFill>
                  <a:srgbClr val="0000FF"/>
                </a:solidFill>
              </a:rPr>
              <a:t>Proptosis</a:t>
            </a:r>
          </a:p>
          <a:p>
            <a:pPr eaLnBrk="1" hangingPunct="1">
              <a:lnSpc>
                <a:spcPct val="90000"/>
              </a:lnSpc>
            </a:pPr>
            <a:r>
              <a:rPr lang="en-US" sz="1600" dirty="0">
                <a:solidFill>
                  <a:srgbClr val="0000FF"/>
                </a:solidFill>
              </a:rPr>
              <a:t>--</a:t>
            </a:r>
            <a:r>
              <a:rPr lang="en-US" sz="1600" dirty="0">
                <a:solidFill>
                  <a:srgbClr val="0000FF"/>
                </a:solidFill>
                <a:effectLst>
                  <a:glow rad="228600">
                    <a:schemeClr val="accent5">
                      <a:satMod val="175000"/>
                      <a:alpha val="40000"/>
                    </a:schemeClr>
                  </a:glow>
                </a:effectLst>
              </a:rPr>
              <a:t>Disc</a:t>
            </a:r>
            <a:r>
              <a:rPr lang="en-US" sz="1600" b="1" dirty="0">
                <a:solidFill>
                  <a:srgbClr val="0000FF"/>
                </a:solidFill>
                <a:effectLst>
                  <a:glow rad="228600">
                    <a:schemeClr val="accent5">
                      <a:satMod val="175000"/>
                      <a:alpha val="40000"/>
                    </a:schemeClr>
                  </a:glow>
                </a:effectLst>
              </a:rPr>
              <a:t>  edema</a:t>
            </a:r>
          </a:p>
          <a:p>
            <a:pPr eaLnBrk="1" hangingPunct="1">
              <a:lnSpc>
                <a:spcPct val="90000"/>
              </a:lnSpc>
            </a:pPr>
            <a:r>
              <a:rPr lang="en-US" sz="1600" dirty="0">
                <a:solidFill>
                  <a:srgbClr val="CCFFCC"/>
                </a:solidFill>
              </a:rPr>
              <a:t>--</a:t>
            </a:r>
            <a:r>
              <a:rPr lang="en-US" sz="1600" b="1" dirty="0">
                <a:solidFill>
                  <a:srgbClr val="CCFFCC"/>
                </a:solidFill>
              </a:rPr>
              <a:t>Motility disorders</a:t>
            </a:r>
          </a:p>
          <a:p>
            <a:pPr eaLnBrk="1" hangingPunct="1">
              <a:lnSpc>
                <a:spcPct val="90000"/>
              </a:lnSpc>
            </a:pPr>
            <a:r>
              <a:rPr lang="en-US" sz="1600" dirty="0">
                <a:solidFill>
                  <a:srgbClr val="CCFFCC"/>
                </a:solidFill>
              </a:rPr>
              <a:t>--</a:t>
            </a:r>
            <a:r>
              <a:rPr lang="en-US" sz="1600" b="1" dirty="0">
                <a:solidFill>
                  <a:srgbClr val="CCFFCC"/>
                </a:solidFill>
              </a:rPr>
              <a:t>Retinal/choroidal findings</a:t>
            </a:r>
            <a:endParaRPr lang="en-US" sz="1600" dirty="0">
              <a:solidFill>
                <a:srgbClr val="CCFFCC"/>
              </a:solidFill>
            </a:endParaRPr>
          </a:p>
        </p:txBody>
      </p:sp>
      <p:sp>
        <p:nvSpPr>
          <p:cNvPr id="19" name="Rectangle 3">
            <a:extLst>
              <a:ext uri="{FF2B5EF4-FFF2-40B4-BE49-F238E27FC236}">
                <a16:creationId xmlns:a16="http://schemas.microsoft.com/office/drawing/2014/main" id="{C48BE46B-1BDC-4F44-87B3-F9EA337AD8F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78090773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128A0E-148B-4BBA-A501-983FA8167A2F}" type="slidenum">
              <a:rPr lang="en-US" altLang="en-US" smtClean="0"/>
              <a:pPr eaLnBrk="1" hangingPunct="1"/>
              <a:t>249</a:t>
            </a:fld>
            <a:endParaRPr lang="en-US" altLang="en-US"/>
          </a:p>
        </p:txBody>
      </p:sp>
      <p:sp>
        <p:nvSpPr>
          <p:cNvPr id="20" name="TextBox 19">
            <a:extLst>
              <a:ext uri="{FF2B5EF4-FFF2-40B4-BE49-F238E27FC236}">
                <a16:creationId xmlns:a16="http://schemas.microsoft.com/office/drawing/2014/main" id="{AA7834D6-6810-423C-9D7B-487B36A660B7}"/>
              </a:ext>
            </a:extLst>
          </p:cNvPr>
          <p:cNvSpPr txBox="1"/>
          <p:nvPr/>
        </p:nvSpPr>
        <p:spPr>
          <a:xfrm>
            <a:off x="2357295" y="6040433"/>
            <a:ext cx="4429419" cy="369332"/>
          </a:xfrm>
          <a:prstGeom prst="rect">
            <a:avLst/>
          </a:prstGeom>
          <a:noFill/>
        </p:spPr>
        <p:txBody>
          <a:bodyPr wrap="none" rtlCol="0">
            <a:spAutoFit/>
          </a:bodyPr>
          <a:lstStyle/>
          <a:p>
            <a:pPr algn="ctr"/>
            <a:r>
              <a:rPr lang="en-US" dirty="0"/>
              <a:t>Posterior scleritis OD: Optic nerve edema</a:t>
            </a:r>
          </a:p>
        </p:txBody>
      </p:sp>
      <p:pic>
        <p:nvPicPr>
          <p:cNvPr id="21" name="Picture 2" descr="Posterior scleritis in pediatric age group: A case report and review of  literature Shenoy R, Suryawanshi M, Isaac R, Philip SK - Oman J Ophthalmol">
            <a:extLst>
              <a:ext uri="{FF2B5EF4-FFF2-40B4-BE49-F238E27FC236}">
                <a16:creationId xmlns:a16="http://schemas.microsoft.com/office/drawing/2014/main" id="{C0A5EE50-CB94-45EF-9A90-EB2859311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767" y="1685925"/>
            <a:ext cx="7240465" cy="3486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C86E365-0B43-4089-B869-4AB94109CDF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61287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489691-056C-477C-8B12-CE984E9B6406}"/>
              </a:ext>
            </a:extLst>
          </p:cNvPr>
          <p:cNvSpPr/>
          <p:nvPr/>
        </p:nvSpPr>
        <p:spPr>
          <a:xfrm>
            <a:off x="647700" y="5029200"/>
            <a:ext cx="7048500" cy="139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700" y="914400"/>
            <a:ext cx="7162800" cy="5509200"/>
          </a:xfrm>
          <a:prstGeom prst="rect">
            <a:avLst/>
          </a:prstGeom>
          <a:noFill/>
        </p:spPr>
        <p:txBody>
          <a:bodyPr wrap="square" rtlCol="0">
            <a:spAutoFit/>
          </a:bodyPr>
          <a:lstStyle/>
          <a:p>
            <a:r>
              <a:rPr lang="en-US" sz="1600" dirty="0">
                <a:solidFill>
                  <a:schemeClr val="bg1">
                    <a:lumMod val="75000"/>
                  </a:schemeClr>
                </a:solidFill>
              </a:rPr>
              <a:t>Technically speaking, the term </a:t>
            </a:r>
            <a:r>
              <a:rPr lang="en-US" sz="1600" i="1" dirty="0">
                <a:solidFill>
                  <a:schemeClr val="bg1">
                    <a:lumMod val="75000"/>
                  </a:schemeClr>
                </a:solidFill>
              </a:rPr>
              <a:t>uveitis</a:t>
            </a:r>
            <a:r>
              <a:rPr lang="en-US" sz="1600" dirty="0">
                <a:solidFill>
                  <a:schemeClr val="bg1">
                    <a:lumMod val="75000"/>
                  </a:schemeClr>
                </a:solidFill>
              </a:rPr>
              <a:t> refers to inflammation of one or more components of the  </a:t>
            </a:r>
            <a:r>
              <a:rPr lang="en-US" sz="1600" i="1" dirty="0">
                <a:solidFill>
                  <a:schemeClr val="bg1">
                    <a:lumMod val="75000"/>
                  </a:schemeClr>
                </a:solidFill>
              </a:rPr>
              <a:t>uvea </a:t>
            </a:r>
            <a:r>
              <a:rPr lang="en-US" sz="1600" dirty="0">
                <a:solidFill>
                  <a:schemeClr val="bg1">
                    <a:lumMod val="75000"/>
                  </a:schemeClr>
                </a:solidFill>
              </a:rPr>
              <a:t>. Three structures comprise the uvea:  The choroid, ciliary body and iris . As is always the case with inflammatory disease, the etiology of ocular inflammation can be  infectious  or  noninfectious .</a:t>
            </a:r>
          </a:p>
          <a:p>
            <a:endParaRPr lang="en-US" sz="1600" dirty="0">
              <a:solidFill>
                <a:schemeClr val="bg1">
                  <a:lumMod val="75000"/>
                </a:schemeClr>
              </a:solidFill>
            </a:endParaRPr>
          </a:p>
          <a:p>
            <a:r>
              <a:rPr lang="en-US" sz="1600" dirty="0">
                <a:solidFill>
                  <a:schemeClr val="bg1">
                    <a:lumMod val="75000"/>
                  </a:schemeClr>
                </a:solidFill>
              </a:rPr>
              <a:t>I say ‘technically speaking’ because in clinical practice, </a:t>
            </a:r>
            <a:r>
              <a:rPr lang="en-US" sz="1600" i="1" dirty="0">
                <a:solidFill>
                  <a:schemeClr val="bg1">
                    <a:lumMod val="75000"/>
                  </a:schemeClr>
                </a:solidFill>
              </a:rPr>
              <a:t>uveitis</a:t>
            </a:r>
            <a:r>
              <a:rPr lang="en-US" sz="1600" dirty="0">
                <a:solidFill>
                  <a:schemeClr val="bg1">
                    <a:lumMod val="75000"/>
                  </a:schemeClr>
                </a:solidFill>
              </a:rPr>
              <a:t> refers to inflammatory processes involving most </a:t>
            </a:r>
            <a:r>
              <a:rPr lang="en-US" sz="1600" b="1" dirty="0">
                <a:solidFill>
                  <a:schemeClr val="bg1">
                    <a:lumMod val="75000"/>
                  </a:schemeClr>
                </a:solidFill>
              </a:rPr>
              <a:t>non</a:t>
            </a:r>
            <a:r>
              <a:rPr lang="en-US" sz="1600" dirty="0">
                <a:solidFill>
                  <a:schemeClr val="bg1">
                    <a:lumMod val="75000"/>
                  </a:schemeClr>
                </a:solidFill>
              </a:rPr>
              <a:t>-uveal segments of the eye as well, including (but not limited to) the retina, optic nerve, sclera, etc.</a:t>
            </a:r>
          </a:p>
          <a:p>
            <a:endParaRPr lang="en-US" sz="1600" dirty="0">
              <a:solidFill>
                <a:schemeClr val="bg1">
                  <a:lumMod val="75000"/>
                </a:schemeClr>
              </a:solidFill>
            </a:endParaRPr>
          </a:p>
          <a:p>
            <a:r>
              <a:rPr lang="en-US" sz="1600" dirty="0">
                <a:solidFill>
                  <a:schemeClr val="bg1">
                    <a:lumMod val="75000"/>
                  </a:schemeClr>
                </a:solidFill>
              </a:rPr>
              <a:t>In many uveitis cases, the observed inflammation is the product of an ocular disease. However, in some the ocular inflammation is actually a manifestation of a </a:t>
            </a:r>
            <a:r>
              <a:rPr lang="en-US" sz="1600" b="1" dirty="0">
                <a:solidFill>
                  <a:schemeClr val="bg1">
                    <a:lumMod val="75000"/>
                  </a:schemeClr>
                </a:solidFill>
              </a:rPr>
              <a:t>systemic</a:t>
            </a:r>
            <a:r>
              <a:rPr lang="en-US" sz="1600" dirty="0">
                <a:solidFill>
                  <a:schemeClr val="bg1">
                    <a:lumMod val="75000"/>
                  </a:schemeClr>
                </a:solidFill>
              </a:rPr>
              <a:t> inflammatory condition. A key component of uveitis management is distinguishing between ocular-only and systemic cases, as the two require different responses on the part of the treating physician. Because of this, a significant component of uveitis education involves learning how to discern which cases are which.</a:t>
            </a:r>
          </a:p>
          <a:p>
            <a:endParaRPr lang="en-US" sz="1600" dirty="0">
              <a:solidFill>
                <a:schemeClr val="bg1">
                  <a:lumMod val="75000"/>
                </a:schemeClr>
              </a:solidFill>
            </a:endParaRPr>
          </a:p>
          <a:p>
            <a:r>
              <a:rPr lang="en-US" sz="1600" dirty="0">
                <a:solidFill>
                  <a:schemeClr val="bg1">
                    <a:lumMod val="75000"/>
                  </a:schemeClr>
                </a:solidFill>
              </a:rPr>
              <a:t>Identifying a uveitis is, in essence, a pattern-recognition task. The </a:t>
            </a:r>
            <a:r>
              <a:rPr lang="en-US" sz="1600" dirty="0" err="1">
                <a:solidFill>
                  <a:schemeClr val="bg1">
                    <a:lumMod val="75000"/>
                  </a:schemeClr>
                </a:solidFill>
              </a:rPr>
              <a:t>uveitides</a:t>
            </a:r>
            <a:r>
              <a:rPr lang="en-US" sz="1600" dirty="0">
                <a:solidFill>
                  <a:schemeClr val="bg1">
                    <a:lumMod val="75000"/>
                  </a:schemeClr>
                </a:solidFill>
              </a:rPr>
              <a:t> do not present in random fashion; rather, they ‘select’ their victims based on </a:t>
            </a:r>
            <a:r>
              <a:rPr lang="en-US" sz="1600" dirty="0" err="1">
                <a:solidFill>
                  <a:schemeClr val="bg1">
                    <a:lumMod val="75000"/>
                  </a:schemeClr>
                </a:solidFill>
              </a:rPr>
              <a:t>pt</a:t>
            </a:r>
            <a:r>
              <a:rPr lang="en-US" sz="1600" dirty="0">
                <a:solidFill>
                  <a:schemeClr val="bg1">
                    <a:lumMod val="75000"/>
                  </a:schemeClr>
                </a:solidFill>
              </a:rPr>
              <a:t> demographics. Likewise, the </a:t>
            </a:r>
            <a:r>
              <a:rPr lang="en-US" sz="1600" dirty="0" err="1">
                <a:solidFill>
                  <a:schemeClr val="bg1">
                    <a:lumMod val="75000"/>
                  </a:schemeClr>
                </a:solidFill>
              </a:rPr>
              <a:t>nonocular</a:t>
            </a:r>
            <a:r>
              <a:rPr lang="en-US" sz="1600" dirty="0">
                <a:solidFill>
                  <a:schemeClr val="bg1">
                    <a:lumMod val="75000"/>
                  </a:schemeClr>
                </a:solidFill>
              </a:rPr>
              <a:t> manifestations of those 2ndry to a systemic condition tend to follow specific patterns as well. </a:t>
            </a:r>
            <a:r>
              <a:rPr lang="en-US" sz="1600" u="sng" dirty="0">
                <a:solidFill>
                  <a:srgbClr val="0000FF"/>
                </a:solidFill>
              </a:rPr>
              <a:t>Each tends to affect the eye in a characteristic manner. </a:t>
            </a:r>
          </a:p>
        </p:txBody>
      </p:sp>
      <p:sp>
        <p:nvSpPr>
          <p:cNvPr id="2" name="Slide Number Placeholder 1"/>
          <p:cNvSpPr>
            <a:spLocks noGrp="1"/>
          </p:cNvSpPr>
          <p:nvPr>
            <p:ph type="sldNum" sz="quarter" idx="12"/>
          </p:nvPr>
        </p:nvSpPr>
        <p:spPr/>
        <p:txBody>
          <a:bodyPr/>
          <a:lstStyle/>
          <a:p>
            <a:fld id="{6978B3D9-A15A-4A94-95D0-7F010661B2C9}" type="slidenum">
              <a:rPr lang="en-US" smtClean="0"/>
              <a:t>25</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TextBox 2">
            <a:extLst>
              <a:ext uri="{FF2B5EF4-FFF2-40B4-BE49-F238E27FC236}">
                <a16:creationId xmlns:a16="http://schemas.microsoft.com/office/drawing/2014/main" id="{5CB42068-4F6F-452A-B18E-E8239F7396E0}"/>
              </a:ext>
            </a:extLst>
          </p:cNvPr>
          <p:cNvSpPr txBox="1"/>
          <p:nvPr/>
        </p:nvSpPr>
        <p:spPr>
          <a:xfrm>
            <a:off x="609600" y="4791670"/>
            <a:ext cx="7162800" cy="923330"/>
          </a:xfrm>
          <a:prstGeom prst="rect">
            <a:avLst/>
          </a:prstGeom>
          <a:solidFill>
            <a:srgbClr val="00B0F0"/>
          </a:solidFill>
        </p:spPr>
        <p:txBody>
          <a:bodyPr wrap="square" rtlCol="0">
            <a:spAutoFit/>
          </a:bodyPr>
          <a:lstStyle/>
          <a:p>
            <a:r>
              <a:rPr lang="en-US" i="1" dirty="0">
                <a:effectLst>
                  <a:outerShdw blurRad="38100" dist="38100" dir="2700000" algn="tl">
                    <a:srgbClr val="000000">
                      <a:alpha val="43137"/>
                    </a:srgbClr>
                  </a:outerShdw>
                </a:effectLst>
              </a:rPr>
              <a:t>Let’s drill down on the different ways uveitis manifests within the eye. </a:t>
            </a:r>
            <a:r>
              <a:rPr lang="en-US" i="1" dirty="0">
                <a:solidFill>
                  <a:schemeClr val="bg1"/>
                </a:solidFill>
                <a:effectLst>
                  <a:outerShdw blurRad="38100" dist="38100" dir="2700000" algn="tl">
                    <a:srgbClr val="000000">
                      <a:alpha val="43137"/>
                    </a:srgbClr>
                  </a:outerShdw>
                </a:effectLst>
              </a:rPr>
              <a:t>One very important manifestation issue is </a:t>
            </a:r>
            <a:r>
              <a:rPr lang="en-US" b="1" dirty="0">
                <a:solidFill>
                  <a:schemeClr val="bg1"/>
                </a:solidFill>
                <a:effectLst>
                  <a:outerShdw blurRad="38100" dist="38100" dir="2700000" algn="tl">
                    <a:srgbClr val="000000">
                      <a:alpha val="43137"/>
                    </a:srgbClr>
                  </a:outerShdw>
                </a:effectLst>
              </a:rPr>
              <a:t>location</a:t>
            </a:r>
            <a:r>
              <a:rPr lang="en-US" i="1" dirty="0">
                <a:solidFill>
                  <a:schemeClr val="bg1"/>
                </a:solidFill>
                <a:effectLst>
                  <a:outerShdw blurRad="38100" dist="38100" dir="2700000" algn="tl">
                    <a:srgbClr val="000000">
                      <a:alpha val="43137"/>
                    </a:srgbClr>
                  </a:outerShdw>
                </a:effectLst>
              </a:rPr>
              <a:t>, </a:t>
            </a:r>
            <a:r>
              <a:rPr lang="en-US" i="1" dirty="0" err="1">
                <a:solidFill>
                  <a:schemeClr val="bg1"/>
                </a:solidFill>
                <a:effectLst>
                  <a:outerShdw blurRad="38100" dist="38100" dir="2700000" algn="tl">
                    <a:srgbClr val="000000">
                      <a:alpha val="43137"/>
                    </a:srgbClr>
                  </a:outerShdw>
                </a:effectLst>
              </a:rPr>
              <a:t>ie</a:t>
            </a:r>
            <a:r>
              <a:rPr lang="en-US" i="1" dirty="0">
                <a:solidFill>
                  <a:schemeClr val="bg1"/>
                </a:solidFill>
                <a:effectLst>
                  <a:outerShdw blurRad="38100" dist="38100" dir="2700000" algn="tl">
                    <a:srgbClr val="000000">
                      <a:alpha val="43137"/>
                    </a:srgbClr>
                  </a:outerShdw>
                </a:effectLst>
              </a:rPr>
              <a:t>, the portion or segment of the eye that’s involved. </a:t>
            </a:r>
            <a:endParaRPr lang="en-US" i="1" dirty="0">
              <a:solidFill>
                <a:schemeClr val="bg1"/>
              </a:solidFill>
            </a:endParaRPr>
          </a:p>
        </p:txBody>
      </p:sp>
    </p:spTree>
    <p:extLst>
      <p:ext uri="{BB962C8B-B14F-4D97-AF65-F5344CB8AC3E}">
        <p14:creationId xmlns:p14="http://schemas.microsoft.com/office/powerpoint/2010/main" val="81538136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Anterior</a:t>
            </a:r>
          </a:p>
        </p:txBody>
      </p:sp>
      <p:sp>
        <p:nvSpPr>
          <p:cNvPr id="10245"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250</a:t>
            </a:fld>
            <a:endParaRPr lang="en-US" altLang="en-US"/>
          </a:p>
        </p:txBody>
      </p:sp>
      <p:sp>
        <p:nvSpPr>
          <p:cNvPr id="18" name="Text Box 18">
            <a:extLst>
              <a:ext uri="{FF2B5EF4-FFF2-40B4-BE49-F238E27FC236}">
                <a16:creationId xmlns:a16="http://schemas.microsoft.com/office/drawing/2014/main" id="{D4B3ACD1-B9E7-4678-A2A7-10501597B567}"/>
              </a:ext>
            </a:extLst>
          </p:cNvPr>
          <p:cNvSpPr txBox="1">
            <a:spLocks noChangeArrowheads="1"/>
          </p:cNvSpPr>
          <p:nvPr/>
        </p:nvSpPr>
        <p:spPr bwMode="auto">
          <a:xfrm>
            <a:off x="1905000" y="3124200"/>
            <a:ext cx="7077075" cy="1421928"/>
          </a:xfrm>
          <a:prstGeom prst="rect">
            <a:avLst/>
          </a:prstGeom>
          <a:solidFill>
            <a:srgbClr val="CCFFCC"/>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dirty="0"/>
              <a:t>Unlike anterior scleritis, </a:t>
            </a:r>
            <a:r>
              <a:rPr lang="en-US" sz="1600" b="1" dirty="0"/>
              <a:t>posterior scleritis </a:t>
            </a:r>
            <a:r>
              <a:rPr lang="en-US" sz="1600" dirty="0"/>
              <a:t>does not present with a red</a:t>
            </a:r>
            <a:r>
              <a:rPr lang="en-US" sz="1600" b="1" dirty="0">
                <a:solidFill>
                  <a:srgbClr val="FF0000"/>
                </a:solidFill>
              </a:rPr>
              <a:t> </a:t>
            </a:r>
            <a:r>
              <a:rPr lang="en-US" sz="1600" dirty="0"/>
              <a:t>eye, and nodules are not present. Instead, posterior scleritis presents with: </a:t>
            </a:r>
          </a:p>
          <a:p>
            <a:pPr eaLnBrk="1" hangingPunct="1">
              <a:lnSpc>
                <a:spcPct val="90000"/>
              </a:lnSpc>
            </a:pPr>
            <a:r>
              <a:rPr lang="en-US" sz="1600" dirty="0">
                <a:solidFill>
                  <a:srgbClr val="0000FF"/>
                </a:solidFill>
              </a:rPr>
              <a:t>--</a:t>
            </a:r>
            <a:r>
              <a:rPr lang="en-US" sz="1600" b="1" dirty="0">
                <a:solidFill>
                  <a:srgbClr val="0000FF"/>
                </a:solidFill>
              </a:rPr>
              <a:t>Proptosis</a:t>
            </a:r>
          </a:p>
          <a:p>
            <a:pPr eaLnBrk="1" hangingPunct="1">
              <a:lnSpc>
                <a:spcPct val="90000"/>
              </a:lnSpc>
            </a:pPr>
            <a:r>
              <a:rPr lang="en-US" sz="1600" dirty="0">
                <a:solidFill>
                  <a:srgbClr val="0000FF"/>
                </a:solidFill>
              </a:rPr>
              <a:t>--</a:t>
            </a:r>
            <a:r>
              <a:rPr lang="en-US" sz="1600" dirty="0">
                <a:solidFill>
                  <a:srgbClr val="0000FF"/>
                </a:solidFill>
                <a:effectLst>
                  <a:glow rad="228600">
                    <a:schemeClr val="accent5">
                      <a:satMod val="175000"/>
                      <a:alpha val="40000"/>
                    </a:schemeClr>
                  </a:glow>
                </a:effectLst>
              </a:rPr>
              <a:t>Disc</a:t>
            </a:r>
            <a:r>
              <a:rPr lang="en-US" sz="1600" b="1" dirty="0">
                <a:solidFill>
                  <a:srgbClr val="0000FF"/>
                </a:solidFill>
                <a:effectLst>
                  <a:glow rad="228600">
                    <a:schemeClr val="accent5">
                      <a:satMod val="175000"/>
                      <a:alpha val="40000"/>
                    </a:schemeClr>
                  </a:glow>
                </a:effectLst>
              </a:rPr>
              <a:t>  edema</a:t>
            </a:r>
          </a:p>
          <a:p>
            <a:pPr eaLnBrk="1" hangingPunct="1">
              <a:lnSpc>
                <a:spcPct val="90000"/>
              </a:lnSpc>
            </a:pPr>
            <a:r>
              <a:rPr lang="en-US" sz="1600" dirty="0">
                <a:solidFill>
                  <a:srgbClr val="0000FF"/>
                </a:solidFill>
              </a:rPr>
              <a:t>--Retinal/choroidal findings</a:t>
            </a:r>
            <a:endParaRPr lang="en-US" sz="1600" dirty="0">
              <a:solidFill>
                <a:srgbClr val="0000FF"/>
              </a:solidFill>
              <a:effectLst>
                <a:glow rad="228600">
                  <a:schemeClr val="accent5">
                    <a:satMod val="175000"/>
                    <a:alpha val="40000"/>
                  </a:schemeClr>
                </a:glow>
              </a:effectLst>
            </a:endParaRPr>
          </a:p>
          <a:p>
            <a:pPr eaLnBrk="1" hangingPunct="1">
              <a:lnSpc>
                <a:spcPct val="90000"/>
              </a:lnSpc>
            </a:pPr>
            <a:r>
              <a:rPr lang="en-US" sz="1600" dirty="0">
                <a:solidFill>
                  <a:srgbClr val="CCFFCC"/>
                </a:solidFill>
              </a:rPr>
              <a:t>--</a:t>
            </a:r>
            <a:r>
              <a:rPr lang="en-US" sz="1600" b="1" dirty="0">
                <a:solidFill>
                  <a:srgbClr val="CCFFCC"/>
                </a:solidFill>
              </a:rPr>
              <a:t>Motility disorders</a:t>
            </a:r>
          </a:p>
        </p:txBody>
      </p:sp>
      <p:sp>
        <p:nvSpPr>
          <p:cNvPr id="19" name="Rectangle 3">
            <a:extLst>
              <a:ext uri="{FF2B5EF4-FFF2-40B4-BE49-F238E27FC236}">
                <a16:creationId xmlns:a16="http://schemas.microsoft.com/office/drawing/2014/main" id="{65203B60-E724-4760-AB71-3CAA2E33BB8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11854068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BA34A8-F438-4225-88D9-1EE661B48238}"/>
              </a:ext>
            </a:extLst>
          </p:cNvPr>
          <p:cNvSpPr>
            <a:spLocks noGrp="1"/>
          </p:cNvSpPr>
          <p:nvPr>
            <p:ph type="sldNum" sz="quarter" idx="12"/>
          </p:nvPr>
        </p:nvSpPr>
        <p:spPr/>
        <p:txBody>
          <a:bodyPr/>
          <a:lstStyle/>
          <a:p>
            <a:pPr>
              <a:defRPr/>
            </a:pPr>
            <a:fld id="{5B2E7B55-9225-4A44-A225-177325FFD6C6}" type="slidenum">
              <a:rPr lang="en-US" altLang="en-US" smtClean="0"/>
              <a:pPr>
                <a:defRPr/>
              </a:pPr>
              <a:t>251</a:t>
            </a:fld>
            <a:endParaRPr lang="en-US" altLang="en-US"/>
          </a:p>
        </p:txBody>
      </p:sp>
      <p:sp>
        <p:nvSpPr>
          <p:cNvPr id="6" name="Text Box 7">
            <a:extLst>
              <a:ext uri="{FF2B5EF4-FFF2-40B4-BE49-F238E27FC236}">
                <a16:creationId xmlns:a16="http://schemas.microsoft.com/office/drawing/2014/main" id="{AD1E7490-DD79-4E44-BEBC-1E8D5DF1588E}"/>
              </a:ext>
            </a:extLst>
          </p:cNvPr>
          <p:cNvSpPr txBox="1">
            <a:spLocks noChangeArrowheads="1"/>
          </p:cNvSpPr>
          <p:nvPr/>
        </p:nvSpPr>
        <p:spPr bwMode="auto">
          <a:xfrm>
            <a:off x="2440658" y="6019800"/>
            <a:ext cx="42627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Posterior scleritis producing retinal folds</a:t>
            </a:r>
          </a:p>
        </p:txBody>
      </p:sp>
      <p:pic>
        <p:nvPicPr>
          <p:cNvPr id="7" name="Picture 6">
            <a:extLst>
              <a:ext uri="{FF2B5EF4-FFF2-40B4-BE49-F238E27FC236}">
                <a16:creationId xmlns:a16="http://schemas.microsoft.com/office/drawing/2014/main" id="{D20A2505-5B2E-4E3E-9628-BA9638D56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279" y="1334628"/>
            <a:ext cx="4653442" cy="4188743"/>
          </a:xfrm>
          <a:prstGeom prst="rect">
            <a:avLst/>
          </a:prstGeom>
        </p:spPr>
      </p:pic>
      <p:sp>
        <p:nvSpPr>
          <p:cNvPr id="5" name="Rectangle 3">
            <a:extLst>
              <a:ext uri="{FF2B5EF4-FFF2-40B4-BE49-F238E27FC236}">
                <a16:creationId xmlns:a16="http://schemas.microsoft.com/office/drawing/2014/main" id="{82C700BE-E3B8-4D96-AB00-9D385FEF7E0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6667061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Anterior</a:t>
            </a:r>
          </a:p>
        </p:txBody>
      </p:sp>
      <p:sp>
        <p:nvSpPr>
          <p:cNvPr id="10245"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252</a:t>
            </a:fld>
            <a:endParaRPr lang="en-US" altLang="en-US"/>
          </a:p>
        </p:txBody>
      </p:sp>
      <p:sp>
        <p:nvSpPr>
          <p:cNvPr id="18" name="Text Box 18">
            <a:extLst>
              <a:ext uri="{FF2B5EF4-FFF2-40B4-BE49-F238E27FC236}">
                <a16:creationId xmlns:a16="http://schemas.microsoft.com/office/drawing/2014/main" id="{D4B3ACD1-B9E7-4678-A2A7-10501597B567}"/>
              </a:ext>
            </a:extLst>
          </p:cNvPr>
          <p:cNvSpPr txBox="1">
            <a:spLocks noChangeArrowheads="1"/>
          </p:cNvSpPr>
          <p:nvPr/>
        </p:nvSpPr>
        <p:spPr bwMode="auto">
          <a:xfrm>
            <a:off x="1905000" y="3124200"/>
            <a:ext cx="7077075" cy="1421928"/>
          </a:xfrm>
          <a:prstGeom prst="rect">
            <a:avLst/>
          </a:prstGeom>
          <a:solidFill>
            <a:srgbClr val="CCFFCC"/>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dirty="0"/>
              <a:t>Unlike anterior scleritis, </a:t>
            </a:r>
            <a:r>
              <a:rPr lang="en-US" sz="1600" b="1" dirty="0"/>
              <a:t>posterior scleritis </a:t>
            </a:r>
            <a:r>
              <a:rPr lang="en-US" sz="1600" dirty="0"/>
              <a:t>does not present with a red</a:t>
            </a:r>
            <a:r>
              <a:rPr lang="en-US" sz="1600" b="1" dirty="0">
                <a:solidFill>
                  <a:srgbClr val="FF0000"/>
                </a:solidFill>
              </a:rPr>
              <a:t> </a:t>
            </a:r>
            <a:r>
              <a:rPr lang="en-US" sz="1600" dirty="0"/>
              <a:t>eye, and nodules are not present. Instead, posterior scleritis presents with: </a:t>
            </a:r>
          </a:p>
          <a:p>
            <a:pPr eaLnBrk="1" hangingPunct="1">
              <a:lnSpc>
                <a:spcPct val="90000"/>
              </a:lnSpc>
            </a:pPr>
            <a:r>
              <a:rPr lang="en-US" sz="1600" dirty="0">
                <a:solidFill>
                  <a:srgbClr val="0000FF"/>
                </a:solidFill>
              </a:rPr>
              <a:t>--</a:t>
            </a:r>
            <a:r>
              <a:rPr lang="en-US" sz="1600" b="1" dirty="0">
                <a:solidFill>
                  <a:srgbClr val="0000FF"/>
                </a:solidFill>
              </a:rPr>
              <a:t>Proptosis</a:t>
            </a:r>
          </a:p>
          <a:p>
            <a:pPr eaLnBrk="1" hangingPunct="1">
              <a:lnSpc>
                <a:spcPct val="90000"/>
              </a:lnSpc>
            </a:pPr>
            <a:r>
              <a:rPr lang="en-US" sz="1600" dirty="0">
                <a:solidFill>
                  <a:srgbClr val="0000FF"/>
                </a:solidFill>
              </a:rPr>
              <a:t>--</a:t>
            </a:r>
            <a:r>
              <a:rPr lang="en-US" sz="1600" dirty="0">
                <a:solidFill>
                  <a:srgbClr val="0000FF"/>
                </a:solidFill>
                <a:effectLst>
                  <a:glow rad="228600">
                    <a:schemeClr val="accent5">
                      <a:satMod val="175000"/>
                      <a:alpha val="40000"/>
                    </a:schemeClr>
                  </a:glow>
                </a:effectLst>
              </a:rPr>
              <a:t>Disc</a:t>
            </a:r>
            <a:r>
              <a:rPr lang="en-US" sz="1600" b="1" dirty="0">
                <a:solidFill>
                  <a:srgbClr val="0000FF"/>
                </a:solidFill>
                <a:effectLst>
                  <a:glow rad="228600">
                    <a:schemeClr val="accent5">
                      <a:satMod val="175000"/>
                      <a:alpha val="40000"/>
                    </a:schemeClr>
                  </a:glow>
                </a:effectLst>
              </a:rPr>
              <a:t> edema</a:t>
            </a:r>
          </a:p>
          <a:p>
            <a:pPr eaLnBrk="1" hangingPunct="1">
              <a:lnSpc>
                <a:spcPct val="90000"/>
              </a:lnSpc>
            </a:pPr>
            <a:r>
              <a:rPr lang="en-US" sz="1600" dirty="0">
                <a:solidFill>
                  <a:srgbClr val="0000FF"/>
                </a:solidFill>
              </a:rPr>
              <a:t>--Retinal/choroidal findings</a:t>
            </a:r>
            <a:endParaRPr lang="en-US" sz="1600" dirty="0">
              <a:solidFill>
                <a:srgbClr val="0000FF"/>
              </a:solidFill>
              <a:effectLst>
                <a:glow rad="228600">
                  <a:schemeClr val="accent5">
                    <a:satMod val="175000"/>
                    <a:alpha val="40000"/>
                  </a:schemeClr>
                </a:glow>
              </a:effectLst>
            </a:endParaRPr>
          </a:p>
          <a:p>
            <a:pPr eaLnBrk="1" hangingPunct="1">
              <a:lnSpc>
                <a:spcPct val="90000"/>
              </a:lnSpc>
            </a:pPr>
            <a:r>
              <a:rPr lang="en-US" sz="1600" dirty="0">
                <a:solidFill>
                  <a:srgbClr val="0000FF"/>
                </a:solidFill>
              </a:rPr>
              <a:t>--</a:t>
            </a:r>
            <a:r>
              <a:rPr lang="en-US" sz="1600" b="1" dirty="0">
                <a:solidFill>
                  <a:srgbClr val="0000FF"/>
                </a:solidFill>
              </a:rPr>
              <a:t>Motility</a:t>
            </a:r>
            <a:r>
              <a:rPr lang="en-US" sz="1600" dirty="0">
                <a:solidFill>
                  <a:srgbClr val="0000FF"/>
                </a:solidFill>
              </a:rPr>
              <a:t>  disorders</a:t>
            </a:r>
          </a:p>
        </p:txBody>
      </p:sp>
      <p:sp>
        <p:nvSpPr>
          <p:cNvPr id="19" name="Rectangle 3">
            <a:extLst>
              <a:ext uri="{FF2B5EF4-FFF2-40B4-BE49-F238E27FC236}">
                <a16:creationId xmlns:a16="http://schemas.microsoft.com/office/drawing/2014/main" id="{A09B9DF8-FDDE-4127-A032-3C58975DCFC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BE8E8BEE-BBF5-4F05-ABE6-FECB20DDCAF0}"/>
              </a:ext>
            </a:extLst>
          </p:cNvPr>
          <p:cNvSpPr/>
          <p:nvPr/>
        </p:nvSpPr>
        <p:spPr>
          <a:xfrm>
            <a:off x="1974850" y="4280452"/>
            <a:ext cx="914400" cy="278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function</a:t>
            </a:r>
          </a:p>
        </p:txBody>
      </p:sp>
    </p:spTree>
    <p:extLst>
      <p:ext uri="{BB962C8B-B14F-4D97-AF65-F5344CB8AC3E}">
        <p14:creationId xmlns:p14="http://schemas.microsoft.com/office/powerpoint/2010/main" val="35895473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lumMod val="75000"/>
                  </a:schemeClr>
                </a:solidFill>
              </a:rPr>
              <a:t>Anterior</a:t>
            </a:r>
          </a:p>
        </p:txBody>
      </p:sp>
      <p:sp>
        <p:nvSpPr>
          <p:cNvPr id="10245"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chemeClr val="bg1">
                    <a:lumMod val="75000"/>
                  </a:schemeClr>
                </a:solidFill>
              </a:rPr>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lumMod val="75000"/>
                  </a:schemeClr>
                </a:solidFill>
              </a:rPr>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4" name="Line 14"/>
          <p:cNvSpPr>
            <a:spLocks noChangeShapeType="1"/>
          </p:cNvSpPr>
          <p:nvPr/>
        </p:nvSpPr>
        <p:spPr bwMode="auto">
          <a:xfrm flipH="1">
            <a:off x="914400" y="2895600"/>
            <a:ext cx="13716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253</a:t>
            </a:fld>
            <a:endParaRPr lang="en-US" altLang="en-US"/>
          </a:p>
        </p:txBody>
      </p:sp>
      <p:sp>
        <p:nvSpPr>
          <p:cNvPr id="18" name="Text Box 18">
            <a:extLst>
              <a:ext uri="{FF2B5EF4-FFF2-40B4-BE49-F238E27FC236}">
                <a16:creationId xmlns:a16="http://schemas.microsoft.com/office/drawing/2014/main" id="{D4B3ACD1-B9E7-4678-A2A7-10501597B567}"/>
              </a:ext>
            </a:extLst>
          </p:cNvPr>
          <p:cNvSpPr txBox="1">
            <a:spLocks noChangeArrowheads="1"/>
          </p:cNvSpPr>
          <p:nvPr/>
        </p:nvSpPr>
        <p:spPr bwMode="auto">
          <a:xfrm>
            <a:off x="1905000" y="3124200"/>
            <a:ext cx="7077075" cy="1421928"/>
          </a:xfrm>
          <a:prstGeom prst="rect">
            <a:avLst/>
          </a:prstGeom>
          <a:solidFill>
            <a:srgbClr val="CCFFCC"/>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dirty="0"/>
              <a:t>Unlike anterior scleritis, </a:t>
            </a:r>
            <a:r>
              <a:rPr lang="en-US" sz="1600" b="1" dirty="0"/>
              <a:t>posterior scleritis </a:t>
            </a:r>
            <a:r>
              <a:rPr lang="en-US" sz="1600" dirty="0"/>
              <a:t>does not present with a red</a:t>
            </a:r>
            <a:r>
              <a:rPr lang="en-US" sz="1600" b="1" dirty="0">
                <a:solidFill>
                  <a:srgbClr val="FF0000"/>
                </a:solidFill>
              </a:rPr>
              <a:t> </a:t>
            </a:r>
            <a:r>
              <a:rPr lang="en-US" sz="1600" dirty="0"/>
              <a:t>eye, and nodules are not present. Instead, posterior scleritis presents with: </a:t>
            </a:r>
          </a:p>
          <a:p>
            <a:pPr eaLnBrk="1" hangingPunct="1">
              <a:lnSpc>
                <a:spcPct val="90000"/>
              </a:lnSpc>
            </a:pPr>
            <a:r>
              <a:rPr lang="en-US" sz="1600" dirty="0">
                <a:solidFill>
                  <a:srgbClr val="0000FF"/>
                </a:solidFill>
              </a:rPr>
              <a:t>--</a:t>
            </a:r>
            <a:r>
              <a:rPr lang="en-US" sz="1600" b="1" dirty="0">
                <a:solidFill>
                  <a:srgbClr val="0000FF"/>
                </a:solidFill>
              </a:rPr>
              <a:t>Proptosis</a:t>
            </a:r>
          </a:p>
          <a:p>
            <a:pPr eaLnBrk="1" hangingPunct="1">
              <a:lnSpc>
                <a:spcPct val="90000"/>
              </a:lnSpc>
            </a:pPr>
            <a:r>
              <a:rPr lang="en-US" sz="1600" dirty="0">
                <a:solidFill>
                  <a:srgbClr val="0000FF"/>
                </a:solidFill>
              </a:rPr>
              <a:t>--</a:t>
            </a:r>
            <a:r>
              <a:rPr lang="en-US" sz="1600" dirty="0">
                <a:solidFill>
                  <a:srgbClr val="0000FF"/>
                </a:solidFill>
                <a:effectLst>
                  <a:glow rad="228600">
                    <a:schemeClr val="accent5">
                      <a:satMod val="175000"/>
                      <a:alpha val="40000"/>
                    </a:schemeClr>
                  </a:glow>
                </a:effectLst>
              </a:rPr>
              <a:t>Disc</a:t>
            </a:r>
            <a:r>
              <a:rPr lang="en-US" sz="1600" b="1" dirty="0">
                <a:solidFill>
                  <a:srgbClr val="0000FF"/>
                </a:solidFill>
                <a:effectLst>
                  <a:glow rad="228600">
                    <a:schemeClr val="accent5">
                      <a:satMod val="175000"/>
                      <a:alpha val="40000"/>
                    </a:schemeClr>
                  </a:glow>
                </a:effectLst>
              </a:rPr>
              <a:t> edema</a:t>
            </a:r>
          </a:p>
          <a:p>
            <a:pPr eaLnBrk="1" hangingPunct="1">
              <a:lnSpc>
                <a:spcPct val="90000"/>
              </a:lnSpc>
            </a:pPr>
            <a:r>
              <a:rPr lang="en-US" sz="1600" dirty="0">
                <a:solidFill>
                  <a:srgbClr val="0000FF"/>
                </a:solidFill>
              </a:rPr>
              <a:t>--Retinal/choroidal findings</a:t>
            </a:r>
            <a:endParaRPr lang="en-US" sz="1600" dirty="0">
              <a:solidFill>
                <a:srgbClr val="0000FF"/>
              </a:solidFill>
              <a:effectLst>
                <a:glow rad="228600">
                  <a:schemeClr val="accent5">
                    <a:satMod val="175000"/>
                    <a:alpha val="40000"/>
                  </a:schemeClr>
                </a:glow>
              </a:effectLst>
            </a:endParaRPr>
          </a:p>
          <a:p>
            <a:pPr eaLnBrk="1" hangingPunct="1">
              <a:lnSpc>
                <a:spcPct val="90000"/>
              </a:lnSpc>
            </a:pPr>
            <a:r>
              <a:rPr lang="en-US" sz="1600" dirty="0">
                <a:solidFill>
                  <a:srgbClr val="0000FF"/>
                </a:solidFill>
              </a:rPr>
              <a:t>--</a:t>
            </a:r>
            <a:r>
              <a:rPr lang="en-US" sz="1600" b="1" dirty="0">
                <a:solidFill>
                  <a:srgbClr val="0000FF"/>
                </a:solidFill>
              </a:rPr>
              <a:t>Motility</a:t>
            </a:r>
            <a:r>
              <a:rPr lang="en-US" sz="1600" dirty="0">
                <a:solidFill>
                  <a:srgbClr val="0000FF"/>
                </a:solidFill>
              </a:rPr>
              <a:t>  disorders</a:t>
            </a:r>
          </a:p>
        </p:txBody>
      </p:sp>
      <p:sp>
        <p:nvSpPr>
          <p:cNvPr id="19" name="Rectangle 3">
            <a:extLst>
              <a:ext uri="{FF2B5EF4-FFF2-40B4-BE49-F238E27FC236}">
                <a16:creationId xmlns:a16="http://schemas.microsoft.com/office/drawing/2014/main" id="{A09B9DF8-FDDE-4127-A032-3C58975DCFC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26271386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Text Box 18"/>
          <p:cNvSpPr txBox="1">
            <a:spLocks noChangeArrowheads="1"/>
          </p:cNvSpPr>
          <p:nvPr/>
        </p:nvSpPr>
        <p:spPr bwMode="auto">
          <a:xfrm>
            <a:off x="3227587" y="3119547"/>
            <a:ext cx="5675235" cy="206210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The pain of posterior scleritis has three characteristics that should alert you to the diagnosis:</a:t>
            </a:r>
          </a:p>
          <a:p>
            <a:pPr eaLnBrk="1" hangingPunct="1"/>
            <a:r>
              <a:rPr lang="en-US" sz="1600" dirty="0"/>
              <a:t>--</a:t>
            </a:r>
            <a:endParaRPr lang="en-US" sz="1600" b="1" dirty="0"/>
          </a:p>
          <a:p>
            <a:pPr eaLnBrk="1" hangingPunct="1"/>
            <a:r>
              <a:rPr lang="en-US" sz="1600" dirty="0"/>
              <a:t>--</a:t>
            </a:r>
            <a:endParaRPr lang="en-US" sz="1600" b="1" dirty="0"/>
          </a:p>
          <a:p>
            <a:pPr eaLnBrk="1" hangingPunct="1"/>
            <a:r>
              <a:rPr lang="en-US" sz="1600" dirty="0"/>
              <a:t>--</a:t>
            </a:r>
            <a:r>
              <a:rPr lang="en-US" sz="1600" dirty="0">
                <a:solidFill>
                  <a:srgbClr val="FFFF00"/>
                </a:solidFill>
              </a:rPr>
              <a:t>The pain </a:t>
            </a:r>
            <a:r>
              <a:rPr lang="en-US" sz="1600" b="1" dirty="0">
                <a:solidFill>
                  <a:srgbClr val="FFFF00"/>
                </a:solidFill>
              </a:rPr>
              <a:t>awakens the </a:t>
            </a:r>
            <a:r>
              <a:rPr lang="en-US" sz="1600" b="1" dirty="0" err="1">
                <a:solidFill>
                  <a:srgbClr val="FFFF00"/>
                </a:solidFill>
              </a:rPr>
              <a:t>pt</a:t>
            </a:r>
            <a:r>
              <a:rPr lang="en-US" sz="1600" b="1" dirty="0">
                <a:solidFill>
                  <a:srgbClr val="FFFF00"/>
                </a:solidFill>
              </a:rPr>
              <a:t> at night</a:t>
            </a:r>
          </a:p>
          <a:p>
            <a:pPr eaLnBrk="1" hangingPunct="1"/>
            <a:endParaRPr lang="en-US" sz="1600" b="1" dirty="0">
              <a:solidFill>
                <a:srgbClr val="FFFF00"/>
              </a:solidFill>
            </a:endParaRPr>
          </a:p>
          <a:p>
            <a:pPr eaLnBrk="1" hangingPunct="1"/>
            <a:r>
              <a:rPr lang="en-US" sz="1600" dirty="0">
                <a:solidFill>
                  <a:srgbClr val="FFFF00"/>
                </a:solidFill>
              </a:rPr>
              <a:t>If you encounter descriptions such as this in the clinic (or on the OKAP), think posterior scleritis!</a:t>
            </a:r>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254</a:t>
            </a:fld>
            <a:endParaRPr lang="en-US" altLang="en-US"/>
          </a:p>
        </p:txBody>
      </p:sp>
      <p:sp>
        <p:nvSpPr>
          <p:cNvPr id="19" name="Rectangle 3">
            <a:extLst>
              <a:ext uri="{FF2B5EF4-FFF2-40B4-BE49-F238E27FC236}">
                <a16:creationId xmlns:a16="http://schemas.microsoft.com/office/drawing/2014/main" id="{DAEF607B-E300-4B30-BCB4-14F467A3520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Text Box 18"/>
          <p:cNvSpPr txBox="1">
            <a:spLocks noChangeArrowheads="1"/>
          </p:cNvSpPr>
          <p:nvPr/>
        </p:nvSpPr>
        <p:spPr bwMode="auto">
          <a:xfrm>
            <a:off x="3227587" y="3119547"/>
            <a:ext cx="5675235" cy="206210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The pain of posterior scleritis has three characteristics that should alert you to the diagnosis:</a:t>
            </a:r>
          </a:p>
          <a:p>
            <a:pPr eaLnBrk="1" hangingPunct="1"/>
            <a:r>
              <a:rPr lang="en-US" sz="1600" dirty="0"/>
              <a:t>--The pain radiates to the  </a:t>
            </a:r>
            <a:r>
              <a:rPr lang="en-US" sz="1600" b="1" dirty="0"/>
              <a:t>brow</a:t>
            </a:r>
          </a:p>
          <a:p>
            <a:pPr eaLnBrk="1" hangingPunct="1"/>
            <a:r>
              <a:rPr lang="en-US" sz="1600" dirty="0"/>
              <a:t>--</a:t>
            </a:r>
            <a:endParaRPr lang="en-US" sz="1600" b="1" dirty="0"/>
          </a:p>
          <a:p>
            <a:pPr eaLnBrk="1" hangingPunct="1"/>
            <a:r>
              <a:rPr lang="en-US" sz="1600" dirty="0"/>
              <a:t>--</a:t>
            </a:r>
          </a:p>
          <a:p>
            <a:pPr eaLnBrk="1" hangingPunct="1"/>
            <a:endParaRPr lang="en-US" sz="1600" b="1" dirty="0"/>
          </a:p>
          <a:p>
            <a:pPr eaLnBrk="1" hangingPunct="1"/>
            <a:r>
              <a:rPr lang="en-US" sz="1600" dirty="0">
                <a:solidFill>
                  <a:srgbClr val="FFFF00"/>
                </a:solidFill>
              </a:rPr>
              <a:t>If you encounter descriptions such as this in the clinic (or on the OKAP), think posterior scleritis!</a:t>
            </a:r>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255</a:t>
            </a:fld>
            <a:endParaRPr lang="en-US" altLang="en-US"/>
          </a:p>
        </p:txBody>
      </p:sp>
      <p:sp>
        <p:nvSpPr>
          <p:cNvPr id="19" name="Rectangle 3">
            <a:extLst>
              <a:ext uri="{FF2B5EF4-FFF2-40B4-BE49-F238E27FC236}">
                <a16:creationId xmlns:a16="http://schemas.microsoft.com/office/drawing/2014/main" id="{7068C892-12DC-4865-9D48-2C27EA98550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26659699-D8E8-493C-AD90-21EE8577FB80}"/>
              </a:ext>
            </a:extLst>
          </p:cNvPr>
          <p:cNvSpPr/>
          <p:nvPr/>
        </p:nvSpPr>
        <p:spPr>
          <a:xfrm>
            <a:off x="5638800" y="3657600"/>
            <a:ext cx="609600" cy="22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96563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Text Box 18"/>
          <p:cNvSpPr txBox="1">
            <a:spLocks noChangeArrowheads="1"/>
          </p:cNvSpPr>
          <p:nvPr/>
        </p:nvSpPr>
        <p:spPr bwMode="auto">
          <a:xfrm>
            <a:off x="3227587" y="3119547"/>
            <a:ext cx="5675235" cy="206210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The pain of posterior scleritis has three characteristics that should alert you to the diagnosis:</a:t>
            </a:r>
          </a:p>
          <a:p>
            <a:pPr eaLnBrk="1" hangingPunct="1"/>
            <a:r>
              <a:rPr lang="en-US" sz="1600" dirty="0"/>
              <a:t>--The pain radiates to the  </a:t>
            </a:r>
            <a:r>
              <a:rPr lang="en-US" sz="1600" b="1" dirty="0"/>
              <a:t>brow</a:t>
            </a:r>
          </a:p>
          <a:p>
            <a:pPr eaLnBrk="1" hangingPunct="1"/>
            <a:r>
              <a:rPr lang="en-US" sz="1600" dirty="0"/>
              <a:t>--</a:t>
            </a:r>
            <a:endParaRPr lang="en-US" sz="1600" b="1" dirty="0"/>
          </a:p>
          <a:p>
            <a:pPr eaLnBrk="1" hangingPunct="1"/>
            <a:r>
              <a:rPr lang="en-US" sz="1600" dirty="0"/>
              <a:t>--</a:t>
            </a:r>
          </a:p>
          <a:p>
            <a:pPr eaLnBrk="1" hangingPunct="1"/>
            <a:endParaRPr lang="en-US" sz="1600" b="1" dirty="0"/>
          </a:p>
          <a:p>
            <a:pPr eaLnBrk="1" hangingPunct="1"/>
            <a:r>
              <a:rPr lang="en-US" sz="1600" dirty="0">
                <a:solidFill>
                  <a:srgbClr val="FFFF00"/>
                </a:solidFill>
              </a:rPr>
              <a:t>If you encounter descriptions such as this in the clinic (or on the OKAP), think posterior scleritis!</a:t>
            </a:r>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256</a:t>
            </a:fld>
            <a:endParaRPr lang="en-US" altLang="en-US"/>
          </a:p>
        </p:txBody>
      </p:sp>
      <p:sp>
        <p:nvSpPr>
          <p:cNvPr id="19" name="Rectangle 3">
            <a:extLst>
              <a:ext uri="{FF2B5EF4-FFF2-40B4-BE49-F238E27FC236}">
                <a16:creationId xmlns:a16="http://schemas.microsoft.com/office/drawing/2014/main" id="{7068C892-12DC-4865-9D48-2C27EA98550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77691998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Text Box 18"/>
          <p:cNvSpPr txBox="1">
            <a:spLocks noChangeArrowheads="1"/>
          </p:cNvSpPr>
          <p:nvPr/>
        </p:nvSpPr>
        <p:spPr bwMode="auto">
          <a:xfrm>
            <a:off x="3227587" y="3119547"/>
            <a:ext cx="5675235" cy="206210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The pain of posterior scleritis has three characteristics that should alert you to the diagnosis:</a:t>
            </a:r>
          </a:p>
          <a:p>
            <a:pPr eaLnBrk="1" hangingPunct="1"/>
            <a:r>
              <a:rPr lang="en-US" sz="1600" dirty="0"/>
              <a:t>--The pain radiates to the  </a:t>
            </a:r>
            <a:r>
              <a:rPr lang="en-US" sz="1600" b="1" dirty="0"/>
              <a:t>brow</a:t>
            </a:r>
          </a:p>
          <a:p>
            <a:pPr eaLnBrk="1" hangingPunct="1"/>
            <a:r>
              <a:rPr lang="en-US" sz="1600" dirty="0"/>
              <a:t>--The pain is aggravated by  </a:t>
            </a:r>
            <a:r>
              <a:rPr lang="en-US" sz="1600" b="1" dirty="0"/>
              <a:t>eye movements</a:t>
            </a:r>
          </a:p>
          <a:p>
            <a:pPr eaLnBrk="1" hangingPunct="1"/>
            <a:r>
              <a:rPr lang="en-US" sz="1600" dirty="0"/>
              <a:t>--</a:t>
            </a:r>
          </a:p>
          <a:p>
            <a:pPr eaLnBrk="1" hangingPunct="1"/>
            <a:endParaRPr lang="en-US" sz="1600" b="1" dirty="0"/>
          </a:p>
          <a:p>
            <a:pPr eaLnBrk="1" hangingPunct="1"/>
            <a:r>
              <a:rPr lang="en-US" sz="1600" dirty="0">
                <a:solidFill>
                  <a:srgbClr val="FFFF00"/>
                </a:solidFill>
              </a:rPr>
              <a:t>If you encounter descriptions such as this in the clinic (or on the OKAP), think posterior scleritis!</a:t>
            </a:r>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257</a:t>
            </a:fld>
            <a:endParaRPr lang="en-US" altLang="en-US"/>
          </a:p>
        </p:txBody>
      </p:sp>
      <p:sp>
        <p:nvSpPr>
          <p:cNvPr id="19" name="Rectangle 3">
            <a:extLst>
              <a:ext uri="{FF2B5EF4-FFF2-40B4-BE49-F238E27FC236}">
                <a16:creationId xmlns:a16="http://schemas.microsoft.com/office/drawing/2014/main" id="{7068C892-12DC-4865-9D48-2C27EA98550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65E0E401-2102-4085-9483-AC17C7ACEF33}"/>
              </a:ext>
            </a:extLst>
          </p:cNvPr>
          <p:cNvSpPr/>
          <p:nvPr/>
        </p:nvSpPr>
        <p:spPr>
          <a:xfrm>
            <a:off x="5867400" y="3886200"/>
            <a:ext cx="1676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220355305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Text Box 18"/>
          <p:cNvSpPr txBox="1">
            <a:spLocks noChangeArrowheads="1"/>
          </p:cNvSpPr>
          <p:nvPr/>
        </p:nvSpPr>
        <p:spPr bwMode="auto">
          <a:xfrm>
            <a:off x="3227587" y="3119547"/>
            <a:ext cx="5675235" cy="206210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The pain of posterior scleritis has three characteristics that should alert you to the diagnosis:</a:t>
            </a:r>
          </a:p>
          <a:p>
            <a:pPr eaLnBrk="1" hangingPunct="1"/>
            <a:r>
              <a:rPr lang="en-US" sz="1600" dirty="0"/>
              <a:t>--The pain radiates to the  </a:t>
            </a:r>
            <a:r>
              <a:rPr lang="en-US" sz="1600" b="1" dirty="0"/>
              <a:t>brow</a:t>
            </a:r>
          </a:p>
          <a:p>
            <a:pPr eaLnBrk="1" hangingPunct="1"/>
            <a:r>
              <a:rPr lang="en-US" sz="1600" dirty="0"/>
              <a:t>--The pain is aggravated by  </a:t>
            </a:r>
            <a:r>
              <a:rPr lang="en-US" sz="1600" b="1" dirty="0"/>
              <a:t>eye movements</a:t>
            </a:r>
          </a:p>
          <a:p>
            <a:pPr eaLnBrk="1" hangingPunct="1"/>
            <a:r>
              <a:rPr lang="en-US" sz="1600" dirty="0"/>
              <a:t>--</a:t>
            </a:r>
          </a:p>
          <a:p>
            <a:pPr eaLnBrk="1" hangingPunct="1"/>
            <a:endParaRPr lang="en-US" sz="1600" b="1" dirty="0"/>
          </a:p>
          <a:p>
            <a:pPr eaLnBrk="1" hangingPunct="1"/>
            <a:r>
              <a:rPr lang="en-US" sz="1600" dirty="0">
                <a:solidFill>
                  <a:srgbClr val="FFFF00"/>
                </a:solidFill>
              </a:rPr>
              <a:t>If you encounter descriptions such as this in the clinic (or on the OKAP), think posterior scleritis!</a:t>
            </a:r>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258</a:t>
            </a:fld>
            <a:endParaRPr lang="en-US" altLang="en-US"/>
          </a:p>
        </p:txBody>
      </p:sp>
      <p:sp>
        <p:nvSpPr>
          <p:cNvPr id="19" name="Rectangle 3">
            <a:extLst>
              <a:ext uri="{FF2B5EF4-FFF2-40B4-BE49-F238E27FC236}">
                <a16:creationId xmlns:a16="http://schemas.microsoft.com/office/drawing/2014/main" id="{7068C892-12DC-4865-9D48-2C27EA98550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25312335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Text Box 18"/>
          <p:cNvSpPr txBox="1">
            <a:spLocks noChangeArrowheads="1"/>
          </p:cNvSpPr>
          <p:nvPr/>
        </p:nvSpPr>
        <p:spPr bwMode="auto">
          <a:xfrm>
            <a:off x="3227587" y="3119547"/>
            <a:ext cx="5675235" cy="206210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The pain of posterior scleritis has three characteristics that should alert you to the diagnosis:</a:t>
            </a:r>
          </a:p>
          <a:p>
            <a:pPr eaLnBrk="1" hangingPunct="1"/>
            <a:r>
              <a:rPr lang="en-US" sz="1600" dirty="0"/>
              <a:t>--The pain radiates to the  </a:t>
            </a:r>
            <a:r>
              <a:rPr lang="en-US" sz="1600" b="1" dirty="0"/>
              <a:t>brow</a:t>
            </a:r>
          </a:p>
          <a:p>
            <a:pPr eaLnBrk="1" hangingPunct="1"/>
            <a:r>
              <a:rPr lang="en-US" sz="1600" dirty="0"/>
              <a:t>--The pain is aggravated by  </a:t>
            </a:r>
            <a:r>
              <a:rPr lang="en-US" sz="1600" b="1" dirty="0"/>
              <a:t>eye movements</a:t>
            </a:r>
          </a:p>
          <a:p>
            <a:pPr eaLnBrk="1" hangingPunct="1"/>
            <a:r>
              <a:rPr lang="en-US" sz="1600" dirty="0"/>
              <a:t>--The pain </a:t>
            </a:r>
            <a:r>
              <a:rPr lang="en-US" sz="1600" b="1" dirty="0"/>
              <a:t>awakens the </a:t>
            </a:r>
            <a:r>
              <a:rPr lang="en-US" sz="1600" b="1" dirty="0" err="1"/>
              <a:t>pt</a:t>
            </a:r>
            <a:r>
              <a:rPr lang="en-US" sz="1600" b="1" dirty="0"/>
              <a:t> at night</a:t>
            </a:r>
          </a:p>
          <a:p>
            <a:pPr eaLnBrk="1" hangingPunct="1"/>
            <a:endParaRPr lang="en-US" sz="1600" b="1" dirty="0">
              <a:solidFill>
                <a:srgbClr val="FFFF00"/>
              </a:solidFill>
            </a:endParaRPr>
          </a:p>
          <a:p>
            <a:pPr eaLnBrk="1" hangingPunct="1"/>
            <a:r>
              <a:rPr lang="en-US" sz="1600" dirty="0">
                <a:solidFill>
                  <a:srgbClr val="FFFF00"/>
                </a:solidFill>
              </a:rPr>
              <a:t>If you encounter descriptions such as this in the clinic (or on the OKAP), think posterior scleritis!</a:t>
            </a:r>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259</a:t>
            </a:fld>
            <a:endParaRPr lang="en-US" altLang="en-US"/>
          </a:p>
        </p:txBody>
      </p:sp>
      <p:sp>
        <p:nvSpPr>
          <p:cNvPr id="19" name="Rectangle 3">
            <a:extLst>
              <a:ext uri="{FF2B5EF4-FFF2-40B4-BE49-F238E27FC236}">
                <a16:creationId xmlns:a16="http://schemas.microsoft.com/office/drawing/2014/main" id="{10E1F125-5CDA-4054-8EB6-A851D102D21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198A6D2D-C5AE-4C18-932F-5BAF7BBA3C70}"/>
              </a:ext>
            </a:extLst>
          </p:cNvPr>
          <p:cNvSpPr/>
          <p:nvPr/>
        </p:nvSpPr>
        <p:spPr>
          <a:xfrm>
            <a:off x="4267200" y="4181366"/>
            <a:ext cx="2389387" cy="238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most classic c/o of all</a:t>
            </a:r>
          </a:p>
        </p:txBody>
      </p:sp>
    </p:spTree>
    <p:extLst>
      <p:ext uri="{BB962C8B-B14F-4D97-AF65-F5344CB8AC3E}">
        <p14:creationId xmlns:p14="http://schemas.microsoft.com/office/powerpoint/2010/main" val="277840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pPr algn="ctr"/>
            <a:r>
              <a:rPr lang="en-US" sz="2800" b="1" i="1" dirty="0">
                <a:solidFill>
                  <a:srgbClr val="0000FF"/>
                </a:solidFill>
              </a:rPr>
              <a:t>? </a:t>
            </a:r>
          </a:p>
        </p:txBody>
      </p:sp>
      <p:sp>
        <p:nvSpPr>
          <p:cNvPr id="23" name="TextBox 22"/>
          <p:cNvSpPr txBox="1"/>
          <p:nvPr/>
        </p:nvSpPr>
        <p:spPr>
          <a:xfrm>
            <a:off x="4871308" y="2302105"/>
            <a:ext cx="404278" cy="523220"/>
          </a:xfrm>
          <a:prstGeom prst="rect">
            <a:avLst/>
          </a:prstGeom>
          <a:noFill/>
          <a:ln>
            <a:noFill/>
          </a:ln>
        </p:spPr>
        <p:txBody>
          <a:bodyPr wrap="none" rtlCol="0">
            <a:spAutoFit/>
          </a:bodyPr>
          <a:lstStyle/>
          <a:p>
            <a:r>
              <a:rPr lang="en-US" sz="2800" b="1" i="1" dirty="0">
                <a:solidFill>
                  <a:srgbClr val="0000FF"/>
                </a:solidFill>
              </a:rPr>
              <a:t>?</a:t>
            </a:r>
          </a:p>
        </p:txBody>
      </p:sp>
      <p:cxnSp>
        <p:nvCxnSpPr>
          <p:cNvPr id="19" name="Straight Arrow Connector 18"/>
          <p:cNvCxnSpPr/>
          <p:nvPr/>
        </p:nvCxnSpPr>
        <p:spPr>
          <a:xfrm flipH="1">
            <a:off x="1210614" y="787758"/>
            <a:ext cx="426077" cy="2576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030839" y="2840872"/>
            <a:ext cx="404277" cy="523220"/>
          </a:xfrm>
          <a:prstGeom prst="rect">
            <a:avLst/>
          </a:prstGeom>
          <a:noFill/>
          <a:ln>
            <a:noFill/>
          </a:ln>
        </p:spPr>
        <p:txBody>
          <a:bodyPr wrap="none" rtlCol="0">
            <a:spAutoFit/>
          </a:bodyPr>
          <a:lstStyle/>
          <a:p>
            <a:pPr algn="ctr"/>
            <a:r>
              <a:rPr lang="en-US" sz="2800" b="1" i="1" dirty="0">
                <a:solidFill>
                  <a:srgbClr val="0000FF"/>
                </a:solidFill>
              </a:rPr>
              <a:t>?</a:t>
            </a:r>
          </a:p>
        </p:txBody>
      </p:sp>
      <p:sp>
        <p:nvSpPr>
          <p:cNvPr id="81" name="TextBox 80"/>
          <p:cNvSpPr txBox="1"/>
          <p:nvPr/>
        </p:nvSpPr>
        <p:spPr>
          <a:xfrm>
            <a:off x="6904019" y="1771919"/>
            <a:ext cx="404278" cy="523220"/>
          </a:xfrm>
          <a:prstGeom prst="rect">
            <a:avLst/>
          </a:prstGeom>
          <a:noFill/>
          <a:ln>
            <a:noFill/>
          </a:ln>
        </p:spPr>
        <p:txBody>
          <a:bodyPr wrap="none" rtlCol="0">
            <a:spAutoFit/>
          </a:bodyPr>
          <a:lstStyle/>
          <a:p>
            <a:r>
              <a:rPr lang="en-US" sz="2800" b="1" i="1" dirty="0">
                <a:solidFill>
                  <a:srgbClr val="0000FF"/>
                </a:solidFill>
              </a:rPr>
              <a:t>?</a:t>
            </a:r>
          </a:p>
        </p:txBody>
      </p:sp>
      <p:cxnSp>
        <p:nvCxnSpPr>
          <p:cNvPr id="114" name="Straight Arrow Connector 113"/>
          <p:cNvCxnSpPr/>
          <p:nvPr/>
        </p:nvCxnSpPr>
        <p:spPr>
          <a:xfrm>
            <a:off x="1636691" y="787758"/>
            <a:ext cx="3234617" cy="1581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E57DF0-6425-4E79-89A9-F4C34F042B6C}"/>
              </a:ext>
            </a:extLst>
          </p:cNvPr>
          <p:cNvSpPr txBox="1"/>
          <p:nvPr/>
        </p:nvSpPr>
        <p:spPr>
          <a:xfrm>
            <a:off x="2650435" y="3868521"/>
            <a:ext cx="5724644" cy="369332"/>
          </a:xfrm>
          <a:prstGeom prst="rect">
            <a:avLst/>
          </a:prstGeom>
          <a:noFill/>
        </p:spPr>
        <p:txBody>
          <a:bodyPr wrap="none" rtlCol="0">
            <a:spAutoFit/>
          </a:bodyPr>
          <a:lstStyle/>
          <a:p>
            <a:r>
              <a:rPr lang="en-US" i="1" dirty="0">
                <a:solidFill>
                  <a:srgbClr val="0000FF"/>
                </a:solidFill>
              </a:rPr>
              <a:t>What are the four basic anatomic locations for uveitis?</a:t>
            </a:r>
          </a:p>
        </p:txBody>
      </p:sp>
      <p:sp>
        <p:nvSpPr>
          <p:cNvPr id="13" name="Rectangle 3">
            <a:extLst>
              <a:ext uri="{FF2B5EF4-FFF2-40B4-BE49-F238E27FC236}">
                <a16:creationId xmlns:a16="http://schemas.microsoft.com/office/drawing/2014/main" id="{27F0649F-62BF-4117-BE78-A73A7BF961BF}"/>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83825475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Text Box 18"/>
          <p:cNvSpPr txBox="1">
            <a:spLocks noChangeArrowheads="1"/>
          </p:cNvSpPr>
          <p:nvPr/>
        </p:nvSpPr>
        <p:spPr bwMode="auto">
          <a:xfrm>
            <a:off x="3227587" y="3119547"/>
            <a:ext cx="5675235" cy="206210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The pain of posterior scleritis has three characteristics that should alert you to the diagnosis:</a:t>
            </a:r>
          </a:p>
          <a:p>
            <a:pPr eaLnBrk="1" hangingPunct="1"/>
            <a:r>
              <a:rPr lang="en-US" sz="1600" dirty="0"/>
              <a:t>--The pain radiates to the  </a:t>
            </a:r>
            <a:r>
              <a:rPr lang="en-US" sz="1600" b="1" dirty="0"/>
              <a:t>brow</a:t>
            </a:r>
          </a:p>
          <a:p>
            <a:pPr eaLnBrk="1" hangingPunct="1"/>
            <a:r>
              <a:rPr lang="en-US" sz="1600" dirty="0"/>
              <a:t>--The pain is aggravated by  </a:t>
            </a:r>
            <a:r>
              <a:rPr lang="en-US" sz="1600" b="1" dirty="0"/>
              <a:t>eye movements</a:t>
            </a:r>
          </a:p>
          <a:p>
            <a:pPr eaLnBrk="1" hangingPunct="1"/>
            <a:r>
              <a:rPr lang="en-US" sz="1600" dirty="0"/>
              <a:t>--The pain  </a:t>
            </a:r>
            <a:r>
              <a:rPr lang="en-US" sz="1600" b="1" dirty="0"/>
              <a:t>awakens the </a:t>
            </a:r>
            <a:r>
              <a:rPr lang="en-US" sz="1600" b="1" dirty="0" err="1"/>
              <a:t>pt</a:t>
            </a:r>
            <a:r>
              <a:rPr lang="en-US" sz="1600" b="1" dirty="0"/>
              <a:t> at night</a:t>
            </a:r>
          </a:p>
          <a:p>
            <a:pPr eaLnBrk="1" hangingPunct="1"/>
            <a:endParaRPr lang="en-US" sz="1600" b="1" dirty="0">
              <a:solidFill>
                <a:srgbClr val="FFFF00"/>
              </a:solidFill>
            </a:endParaRPr>
          </a:p>
          <a:p>
            <a:pPr eaLnBrk="1" hangingPunct="1"/>
            <a:r>
              <a:rPr lang="en-US" sz="1600" dirty="0">
                <a:solidFill>
                  <a:srgbClr val="FFFF00"/>
                </a:solidFill>
              </a:rPr>
              <a:t>If you encounter descriptions such as this in the clinic (or on the OKAP), think posterior scleritis!</a:t>
            </a:r>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260</a:t>
            </a:fld>
            <a:endParaRPr lang="en-US" altLang="en-US"/>
          </a:p>
        </p:txBody>
      </p:sp>
      <p:sp>
        <p:nvSpPr>
          <p:cNvPr id="19" name="Rectangle 3">
            <a:extLst>
              <a:ext uri="{FF2B5EF4-FFF2-40B4-BE49-F238E27FC236}">
                <a16:creationId xmlns:a16="http://schemas.microsoft.com/office/drawing/2014/main" id="{10E1F125-5CDA-4054-8EB6-A851D102D21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05650779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Text Box 18"/>
          <p:cNvSpPr txBox="1">
            <a:spLocks noChangeArrowheads="1"/>
          </p:cNvSpPr>
          <p:nvPr/>
        </p:nvSpPr>
        <p:spPr bwMode="auto">
          <a:xfrm>
            <a:off x="3227587" y="3119547"/>
            <a:ext cx="5675235" cy="206210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chemeClr val="bg1">
                    <a:lumMod val="75000"/>
                  </a:schemeClr>
                </a:solidFill>
              </a:rPr>
              <a:t>The pain of posterior scleritis has three characteristics that should alert you to the diagnosis:</a:t>
            </a:r>
          </a:p>
          <a:p>
            <a:pPr eaLnBrk="1" hangingPunct="1"/>
            <a:r>
              <a:rPr lang="en-US" sz="1600" i="1" dirty="0"/>
              <a:t>--The pain radiates to the  </a:t>
            </a:r>
            <a:r>
              <a:rPr lang="en-US" sz="1600" b="1" i="1" dirty="0"/>
              <a:t>brow</a:t>
            </a:r>
          </a:p>
          <a:p>
            <a:pPr eaLnBrk="1" hangingPunct="1"/>
            <a:r>
              <a:rPr lang="en-US" sz="1600" i="1" dirty="0"/>
              <a:t>--The pain is aggravated by  </a:t>
            </a:r>
            <a:r>
              <a:rPr lang="en-US" sz="1600" b="1" i="1" dirty="0"/>
              <a:t>eye movements</a:t>
            </a:r>
          </a:p>
          <a:p>
            <a:pPr eaLnBrk="1" hangingPunct="1"/>
            <a:r>
              <a:rPr lang="en-US" sz="1600" i="1" dirty="0"/>
              <a:t>--The pain  </a:t>
            </a:r>
            <a:r>
              <a:rPr lang="en-US" sz="1600" b="1" i="1" dirty="0"/>
              <a:t>awakens the </a:t>
            </a:r>
            <a:r>
              <a:rPr lang="en-US" sz="1600" b="1" i="1" dirty="0" err="1"/>
              <a:t>pt</a:t>
            </a:r>
            <a:r>
              <a:rPr lang="en-US" sz="1600" b="1" i="1" dirty="0"/>
              <a:t> at night</a:t>
            </a:r>
          </a:p>
          <a:p>
            <a:pPr eaLnBrk="1" hangingPunct="1"/>
            <a:endParaRPr lang="en-US" sz="1600" b="1" i="1" dirty="0"/>
          </a:p>
          <a:p>
            <a:pPr eaLnBrk="1" hangingPunct="1"/>
            <a:r>
              <a:rPr lang="en-US" sz="1600" dirty="0">
                <a:solidFill>
                  <a:srgbClr val="0000FF"/>
                </a:solidFill>
              </a:rPr>
              <a:t>If you encounter descriptions such as this in the clinic (or on the OKAP), </a:t>
            </a:r>
            <a:r>
              <a:rPr lang="en-US" sz="1600" b="1" dirty="0">
                <a:solidFill>
                  <a:srgbClr val="0000FF"/>
                </a:solidFill>
              </a:rPr>
              <a:t>think posterior scleritis</a:t>
            </a:r>
            <a:r>
              <a:rPr lang="en-US" sz="1600" dirty="0">
                <a:solidFill>
                  <a:srgbClr val="0000FF"/>
                </a:solidFill>
              </a:rPr>
              <a:t>!</a:t>
            </a:r>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261</a:t>
            </a:fld>
            <a:endParaRPr lang="en-US" altLang="en-US"/>
          </a:p>
        </p:txBody>
      </p:sp>
      <p:sp>
        <p:nvSpPr>
          <p:cNvPr id="19" name="Rectangle 3">
            <a:extLst>
              <a:ext uri="{FF2B5EF4-FFF2-40B4-BE49-F238E27FC236}">
                <a16:creationId xmlns:a16="http://schemas.microsoft.com/office/drawing/2014/main" id="{10E1F125-5CDA-4054-8EB6-A851D102D21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Frame 1">
            <a:extLst>
              <a:ext uri="{FF2B5EF4-FFF2-40B4-BE49-F238E27FC236}">
                <a16:creationId xmlns:a16="http://schemas.microsoft.com/office/drawing/2014/main" id="{6962E1B4-C161-46C4-B557-8B5110C6D8D3}"/>
              </a:ext>
            </a:extLst>
          </p:cNvPr>
          <p:cNvSpPr/>
          <p:nvPr/>
        </p:nvSpPr>
        <p:spPr>
          <a:xfrm>
            <a:off x="3200400" y="3475038"/>
            <a:ext cx="4495800" cy="1109178"/>
          </a:xfrm>
          <a:prstGeom prst="frame">
            <a:avLst>
              <a:gd name="adj1" fmla="val 14032"/>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887046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262</a:t>
            </a:fld>
            <a:endParaRPr lang="en-US" altLang="en-US"/>
          </a:p>
        </p:txBody>
      </p:sp>
      <p:sp>
        <p:nvSpPr>
          <p:cNvPr id="19" name="Rectangle 3">
            <a:extLst>
              <a:ext uri="{FF2B5EF4-FFF2-40B4-BE49-F238E27FC236}">
                <a16:creationId xmlns:a16="http://schemas.microsoft.com/office/drawing/2014/main" id="{9BF91541-DAF6-4AD0-87E6-F954EF62130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1" name="Text Box 18">
            <a:extLst>
              <a:ext uri="{FF2B5EF4-FFF2-40B4-BE49-F238E27FC236}">
                <a16:creationId xmlns:a16="http://schemas.microsoft.com/office/drawing/2014/main" id="{C71F4E34-BB0C-4A21-B0ED-07EA17968327}"/>
              </a:ext>
            </a:extLst>
          </p:cNvPr>
          <p:cNvSpPr txBox="1">
            <a:spLocks noChangeArrowheads="1"/>
          </p:cNvSpPr>
          <p:nvPr/>
        </p:nvSpPr>
        <p:spPr bwMode="auto">
          <a:xfrm>
            <a:off x="1955800" y="3076645"/>
            <a:ext cx="6515099" cy="1323439"/>
          </a:xfrm>
          <a:prstGeom prst="rect">
            <a:avLst/>
          </a:prstGeom>
          <a:solidFill>
            <a:srgbClr val="FFCCFF"/>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An easy-to-obtain imaging study for confirming the diagnosis of posterior scleritis is  </a:t>
            </a:r>
            <a:r>
              <a:rPr lang="en-US" sz="1600" b="1" i="1" dirty="0">
                <a:solidFill>
                  <a:srgbClr val="0000FF"/>
                </a:solidFill>
              </a:rPr>
              <a:t>B</a:t>
            </a:r>
            <a:r>
              <a:rPr lang="en-US" sz="1600" b="1" dirty="0">
                <a:solidFill>
                  <a:srgbClr val="0000FF"/>
                </a:solidFill>
              </a:rPr>
              <a:t>-scan ultrasonography </a:t>
            </a:r>
            <a:r>
              <a:rPr lang="en-US" sz="1600" dirty="0">
                <a:solidFill>
                  <a:srgbClr val="FFCCFF"/>
                </a:solidFill>
              </a:rPr>
              <a:t>. </a:t>
            </a:r>
            <a:r>
              <a:rPr lang="en-US" sz="1600" i="1" dirty="0">
                <a:solidFill>
                  <a:srgbClr val="FFCCFF"/>
                </a:solidFill>
              </a:rPr>
              <a:t>B</a:t>
            </a:r>
            <a:r>
              <a:rPr lang="en-US" sz="1600" dirty="0">
                <a:solidFill>
                  <a:srgbClr val="FFCCFF"/>
                </a:solidFill>
              </a:rPr>
              <a:t>-scan will reveal choroidal thickening  and  sub-Tenon’s edema . When sub-Tenon’s edema involves the space around the optic nerve, the classic  </a:t>
            </a:r>
            <a:r>
              <a:rPr lang="en-US" sz="1600" b="1" dirty="0">
                <a:solidFill>
                  <a:srgbClr val="FFCCFF"/>
                </a:solidFill>
              </a:rPr>
              <a:t>T sign </a:t>
            </a:r>
            <a:r>
              <a:rPr lang="en-US" sz="1600" dirty="0">
                <a:solidFill>
                  <a:srgbClr val="FFCCFF"/>
                </a:solidFill>
              </a:rPr>
              <a:t>finding will result.</a:t>
            </a:r>
            <a:endParaRPr lang="en-US" sz="1600" b="1" dirty="0">
              <a:solidFill>
                <a:srgbClr val="FFCCFF"/>
              </a:solidFill>
            </a:endParaRPr>
          </a:p>
        </p:txBody>
      </p:sp>
      <p:sp>
        <p:nvSpPr>
          <p:cNvPr id="2" name="Rectangle 1">
            <a:extLst>
              <a:ext uri="{FF2B5EF4-FFF2-40B4-BE49-F238E27FC236}">
                <a16:creationId xmlns:a16="http://schemas.microsoft.com/office/drawing/2014/main" id="{B21EA5C8-1D35-4A34-A7F9-80E876444B83}"/>
              </a:ext>
            </a:extLst>
          </p:cNvPr>
          <p:cNvSpPr/>
          <p:nvPr/>
        </p:nvSpPr>
        <p:spPr>
          <a:xfrm>
            <a:off x="3838575" y="3405809"/>
            <a:ext cx="2409824"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2636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263</a:t>
            </a:fld>
            <a:endParaRPr lang="en-US" altLang="en-US"/>
          </a:p>
        </p:txBody>
      </p:sp>
      <p:sp>
        <p:nvSpPr>
          <p:cNvPr id="19" name="Rectangle 3">
            <a:extLst>
              <a:ext uri="{FF2B5EF4-FFF2-40B4-BE49-F238E27FC236}">
                <a16:creationId xmlns:a16="http://schemas.microsoft.com/office/drawing/2014/main" id="{9BF91541-DAF6-4AD0-87E6-F954EF62130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1" name="Text Box 18">
            <a:extLst>
              <a:ext uri="{FF2B5EF4-FFF2-40B4-BE49-F238E27FC236}">
                <a16:creationId xmlns:a16="http://schemas.microsoft.com/office/drawing/2014/main" id="{C71F4E34-BB0C-4A21-B0ED-07EA17968327}"/>
              </a:ext>
            </a:extLst>
          </p:cNvPr>
          <p:cNvSpPr txBox="1">
            <a:spLocks noChangeArrowheads="1"/>
          </p:cNvSpPr>
          <p:nvPr/>
        </p:nvSpPr>
        <p:spPr bwMode="auto">
          <a:xfrm>
            <a:off x="1955800" y="3076645"/>
            <a:ext cx="6515099" cy="1323439"/>
          </a:xfrm>
          <a:prstGeom prst="rect">
            <a:avLst/>
          </a:prstGeom>
          <a:solidFill>
            <a:srgbClr val="FFCCFF"/>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An easy-to-obtain imaging study for confirming the diagnosis of posterior scleritis is  </a:t>
            </a:r>
            <a:r>
              <a:rPr lang="en-US" sz="1600" b="1" i="1" dirty="0">
                <a:solidFill>
                  <a:srgbClr val="0000FF"/>
                </a:solidFill>
              </a:rPr>
              <a:t>B</a:t>
            </a:r>
            <a:r>
              <a:rPr lang="en-US" sz="1600" b="1" dirty="0">
                <a:solidFill>
                  <a:srgbClr val="0000FF"/>
                </a:solidFill>
              </a:rPr>
              <a:t>-scan ultrasonography </a:t>
            </a:r>
            <a:r>
              <a:rPr lang="en-US" sz="1600" dirty="0">
                <a:solidFill>
                  <a:srgbClr val="FFCCFF"/>
                </a:solidFill>
              </a:rPr>
              <a:t>. </a:t>
            </a:r>
            <a:r>
              <a:rPr lang="en-US" sz="1600" i="1" dirty="0">
                <a:solidFill>
                  <a:srgbClr val="FFCCFF"/>
                </a:solidFill>
              </a:rPr>
              <a:t>B</a:t>
            </a:r>
            <a:r>
              <a:rPr lang="en-US" sz="1600" dirty="0">
                <a:solidFill>
                  <a:srgbClr val="FFCCFF"/>
                </a:solidFill>
              </a:rPr>
              <a:t>-scan will reveal choroidal thickening  and  sub-Tenon’s edema . When sub-Tenon’s edema involves the space around the optic nerve, the classic  </a:t>
            </a:r>
            <a:r>
              <a:rPr lang="en-US" sz="1600" b="1" dirty="0">
                <a:solidFill>
                  <a:srgbClr val="FFCCFF"/>
                </a:solidFill>
              </a:rPr>
              <a:t>T sign </a:t>
            </a:r>
            <a:r>
              <a:rPr lang="en-US" sz="1600" dirty="0">
                <a:solidFill>
                  <a:srgbClr val="FFCCFF"/>
                </a:solidFill>
              </a:rPr>
              <a:t>finding will result.</a:t>
            </a:r>
            <a:endParaRPr lang="en-US" sz="1600" b="1" dirty="0">
              <a:solidFill>
                <a:srgbClr val="FFCCFF"/>
              </a:solidFill>
            </a:endParaRPr>
          </a:p>
        </p:txBody>
      </p:sp>
    </p:spTree>
    <p:extLst>
      <p:ext uri="{BB962C8B-B14F-4D97-AF65-F5344CB8AC3E}">
        <p14:creationId xmlns:p14="http://schemas.microsoft.com/office/powerpoint/2010/main" val="371767025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264</a:t>
            </a:fld>
            <a:endParaRPr lang="en-US" altLang="en-US"/>
          </a:p>
        </p:txBody>
      </p:sp>
      <p:sp>
        <p:nvSpPr>
          <p:cNvPr id="19" name="Rectangle 3">
            <a:extLst>
              <a:ext uri="{FF2B5EF4-FFF2-40B4-BE49-F238E27FC236}">
                <a16:creationId xmlns:a16="http://schemas.microsoft.com/office/drawing/2014/main" id="{9BF91541-DAF6-4AD0-87E6-F954EF62130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1" name="Text Box 18">
            <a:extLst>
              <a:ext uri="{FF2B5EF4-FFF2-40B4-BE49-F238E27FC236}">
                <a16:creationId xmlns:a16="http://schemas.microsoft.com/office/drawing/2014/main" id="{C71F4E34-BB0C-4A21-B0ED-07EA17968327}"/>
              </a:ext>
            </a:extLst>
          </p:cNvPr>
          <p:cNvSpPr txBox="1">
            <a:spLocks noChangeArrowheads="1"/>
          </p:cNvSpPr>
          <p:nvPr/>
        </p:nvSpPr>
        <p:spPr bwMode="auto">
          <a:xfrm>
            <a:off x="1955800" y="3076645"/>
            <a:ext cx="6515099" cy="1323439"/>
          </a:xfrm>
          <a:prstGeom prst="rect">
            <a:avLst/>
          </a:prstGeom>
          <a:solidFill>
            <a:srgbClr val="FFCCFF"/>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An easy-to-obtain imaging study for confirming the diagnosis of posterior scleritis is  </a:t>
            </a:r>
            <a:r>
              <a:rPr lang="en-US" sz="1600" b="1" i="1" dirty="0">
                <a:solidFill>
                  <a:srgbClr val="0000FF"/>
                </a:solidFill>
              </a:rPr>
              <a:t>B</a:t>
            </a:r>
            <a:r>
              <a:rPr lang="en-US" sz="1600" b="1" dirty="0">
                <a:solidFill>
                  <a:srgbClr val="0000FF"/>
                </a:solidFill>
              </a:rPr>
              <a:t>-scan ultrasonography </a:t>
            </a:r>
            <a:r>
              <a:rPr lang="en-US" sz="1600" dirty="0">
                <a:solidFill>
                  <a:srgbClr val="0000FF"/>
                </a:solidFill>
              </a:rPr>
              <a:t>. </a:t>
            </a:r>
            <a:r>
              <a:rPr lang="en-US" sz="1600" i="1" dirty="0"/>
              <a:t>B</a:t>
            </a:r>
            <a:r>
              <a:rPr lang="en-US" sz="1600" dirty="0"/>
              <a:t>-scan will reveal choroidal thickening  and  sub-Tenon’s edema . </a:t>
            </a:r>
            <a:r>
              <a:rPr lang="en-US" sz="1600" dirty="0">
                <a:solidFill>
                  <a:srgbClr val="FFCCFF"/>
                </a:solidFill>
              </a:rPr>
              <a:t>When sub-Tenon’s edema involves the space around the optic nerve, the classic  </a:t>
            </a:r>
            <a:r>
              <a:rPr lang="en-US" sz="1600" b="1" dirty="0">
                <a:solidFill>
                  <a:srgbClr val="FFCCFF"/>
                </a:solidFill>
              </a:rPr>
              <a:t>T sign </a:t>
            </a:r>
            <a:r>
              <a:rPr lang="en-US" sz="1600" dirty="0">
                <a:solidFill>
                  <a:srgbClr val="FFCCFF"/>
                </a:solidFill>
              </a:rPr>
              <a:t>finding will result.</a:t>
            </a:r>
            <a:endParaRPr lang="en-US" sz="1600" b="1" dirty="0">
              <a:solidFill>
                <a:srgbClr val="FFCCFF"/>
              </a:solidFill>
            </a:endParaRPr>
          </a:p>
        </p:txBody>
      </p:sp>
      <p:sp>
        <p:nvSpPr>
          <p:cNvPr id="2" name="Rectangle 1">
            <a:extLst>
              <a:ext uri="{FF2B5EF4-FFF2-40B4-BE49-F238E27FC236}">
                <a16:creationId xmlns:a16="http://schemas.microsoft.com/office/drawing/2014/main" id="{3435F2E5-D829-4AB0-A8BC-54A90AAB4169}"/>
              </a:ext>
            </a:extLst>
          </p:cNvPr>
          <p:cNvSpPr/>
          <p:nvPr/>
        </p:nvSpPr>
        <p:spPr>
          <a:xfrm>
            <a:off x="1955800" y="3630613"/>
            <a:ext cx="1930400" cy="213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2" name="Rectangle 21">
            <a:extLst>
              <a:ext uri="{FF2B5EF4-FFF2-40B4-BE49-F238E27FC236}">
                <a16:creationId xmlns:a16="http://schemas.microsoft.com/office/drawing/2014/main" id="{71C29B82-F90B-4A0C-9BB5-7367A22D5485}"/>
              </a:ext>
            </a:extLst>
          </p:cNvPr>
          <p:cNvSpPr/>
          <p:nvPr/>
        </p:nvSpPr>
        <p:spPr>
          <a:xfrm>
            <a:off x="4321175" y="3641725"/>
            <a:ext cx="1930400" cy="213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97804014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265</a:t>
            </a:fld>
            <a:endParaRPr lang="en-US" altLang="en-US"/>
          </a:p>
        </p:txBody>
      </p:sp>
      <p:sp>
        <p:nvSpPr>
          <p:cNvPr id="19" name="Rectangle 3">
            <a:extLst>
              <a:ext uri="{FF2B5EF4-FFF2-40B4-BE49-F238E27FC236}">
                <a16:creationId xmlns:a16="http://schemas.microsoft.com/office/drawing/2014/main" id="{9BF91541-DAF6-4AD0-87E6-F954EF62130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1" name="Text Box 18">
            <a:extLst>
              <a:ext uri="{FF2B5EF4-FFF2-40B4-BE49-F238E27FC236}">
                <a16:creationId xmlns:a16="http://schemas.microsoft.com/office/drawing/2014/main" id="{C71F4E34-BB0C-4A21-B0ED-07EA17968327}"/>
              </a:ext>
            </a:extLst>
          </p:cNvPr>
          <p:cNvSpPr txBox="1">
            <a:spLocks noChangeArrowheads="1"/>
          </p:cNvSpPr>
          <p:nvPr/>
        </p:nvSpPr>
        <p:spPr bwMode="auto">
          <a:xfrm>
            <a:off x="1955800" y="3076645"/>
            <a:ext cx="6515099" cy="1323439"/>
          </a:xfrm>
          <a:prstGeom prst="rect">
            <a:avLst/>
          </a:prstGeom>
          <a:solidFill>
            <a:srgbClr val="FFCCFF"/>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rPr>
              <a:t>An easy-to-obtain imaging study for confirming the diagnosis of posterior scleritis is  </a:t>
            </a:r>
            <a:r>
              <a:rPr lang="en-US" sz="1600" b="1" i="1" dirty="0">
                <a:solidFill>
                  <a:srgbClr val="0000FF"/>
                </a:solidFill>
              </a:rPr>
              <a:t>B</a:t>
            </a:r>
            <a:r>
              <a:rPr lang="en-US" sz="1600" b="1" dirty="0">
                <a:solidFill>
                  <a:srgbClr val="0000FF"/>
                </a:solidFill>
              </a:rPr>
              <a:t>-scan ultrasonography </a:t>
            </a:r>
            <a:r>
              <a:rPr lang="en-US" sz="1600" dirty="0">
                <a:solidFill>
                  <a:srgbClr val="0000FF"/>
                </a:solidFill>
              </a:rPr>
              <a:t>. </a:t>
            </a:r>
            <a:r>
              <a:rPr lang="en-US" sz="1600" i="1" dirty="0"/>
              <a:t>B</a:t>
            </a:r>
            <a:r>
              <a:rPr lang="en-US" sz="1600" dirty="0"/>
              <a:t>-scan will reveal choroidal thickening  and  sub-Tenon’s edema . </a:t>
            </a:r>
            <a:r>
              <a:rPr lang="en-US" sz="1600" dirty="0">
                <a:solidFill>
                  <a:srgbClr val="FFCCFF"/>
                </a:solidFill>
              </a:rPr>
              <a:t>When sub-Tenon’s edema involves the space around the optic nerve, the classic  </a:t>
            </a:r>
            <a:r>
              <a:rPr lang="en-US" sz="1600" b="1" dirty="0">
                <a:solidFill>
                  <a:srgbClr val="FFCCFF"/>
                </a:solidFill>
              </a:rPr>
              <a:t>T sign </a:t>
            </a:r>
            <a:r>
              <a:rPr lang="en-US" sz="1600" dirty="0">
                <a:solidFill>
                  <a:srgbClr val="FFCCFF"/>
                </a:solidFill>
              </a:rPr>
              <a:t>finding will result.</a:t>
            </a:r>
            <a:endParaRPr lang="en-US" sz="1600" b="1" dirty="0">
              <a:solidFill>
                <a:srgbClr val="FFCCFF"/>
              </a:solidFill>
            </a:endParaRPr>
          </a:p>
        </p:txBody>
      </p:sp>
    </p:spTree>
    <p:extLst>
      <p:ext uri="{BB962C8B-B14F-4D97-AF65-F5344CB8AC3E}">
        <p14:creationId xmlns:p14="http://schemas.microsoft.com/office/powerpoint/2010/main" val="339789582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128A0E-148B-4BBA-A501-983FA8167A2F}" type="slidenum">
              <a:rPr lang="en-US" altLang="en-US" smtClean="0"/>
              <a:pPr eaLnBrk="1" hangingPunct="1"/>
              <a:t>266</a:t>
            </a:fld>
            <a:endParaRPr lang="en-US" altLang="en-US"/>
          </a:p>
        </p:txBody>
      </p:sp>
      <p:pic>
        <p:nvPicPr>
          <p:cNvPr id="4" name="Picture 3">
            <a:extLst>
              <a:ext uri="{FF2B5EF4-FFF2-40B4-BE49-F238E27FC236}">
                <a16:creationId xmlns:a16="http://schemas.microsoft.com/office/drawing/2014/main" id="{061CB0AE-936C-4F1C-B984-9A27C2B96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056561"/>
            <a:ext cx="6248400" cy="4744877"/>
          </a:xfrm>
          <a:prstGeom prst="rect">
            <a:avLst/>
          </a:prstGeom>
        </p:spPr>
      </p:pic>
      <p:sp>
        <p:nvSpPr>
          <p:cNvPr id="5" name="TextBox 4">
            <a:extLst>
              <a:ext uri="{FF2B5EF4-FFF2-40B4-BE49-F238E27FC236}">
                <a16:creationId xmlns:a16="http://schemas.microsoft.com/office/drawing/2014/main" id="{5D2E2CC6-53E9-44D8-AF7B-9E5D9C17732C}"/>
              </a:ext>
            </a:extLst>
          </p:cNvPr>
          <p:cNvSpPr txBox="1"/>
          <p:nvPr/>
        </p:nvSpPr>
        <p:spPr>
          <a:xfrm>
            <a:off x="1346258" y="6040433"/>
            <a:ext cx="6451510" cy="369332"/>
          </a:xfrm>
          <a:prstGeom prst="rect">
            <a:avLst/>
          </a:prstGeom>
          <a:noFill/>
        </p:spPr>
        <p:txBody>
          <a:bodyPr wrap="none" rtlCol="0">
            <a:spAutoFit/>
          </a:bodyPr>
          <a:lstStyle/>
          <a:p>
            <a:pPr algn="ctr"/>
            <a:r>
              <a:rPr lang="en-US" dirty="0"/>
              <a:t>Posterior scleritis: Choroidal thickening; sub-Tenon’s edema</a:t>
            </a:r>
          </a:p>
        </p:txBody>
      </p:sp>
      <p:sp>
        <p:nvSpPr>
          <p:cNvPr id="6" name="Rectangle 3">
            <a:extLst>
              <a:ext uri="{FF2B5EF4-FFF2-40B4-BE49-F238E27FC236}">
                <a16:creationId xmlns:a16="http://schemas.microsoft.com/office/drawing/2014/main" id="{9EF1F8D6-B345-480E-B5A0-694547F8CF7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22106381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267</a:t>
            </a:fld>
            <a:endParaRPr lang="en-US" altLang="en-US"/>
          </a:p>
        </p:txBody>
      </p:sp>
      <p:sp>
        <p:nvSpPr>
          <p:cNvPr id="20" name="Text Box 18">
            <a:extLst>
              <a:ext uri="{FF2B5EF4-FFF2-40B4-BE49-F238E27FC236}">
                <a16:creationId xmlns:a16="http://schemas.microsoft.com/office/drawing/2014/main" id="{6B538682-A6BA-42B3-8577-9D1BCFB45D0F}"/>
              </a:ext>
            </a:extLst>
          </p:cNvPr>
          <p:cNvSpPr txBox="1">
            <a:spLocks noChangeArrowheads="1"/>
          </p:cNvSpPr>
          <p:nvPr/>
        </p:nvSpPr>
        <p:spPr bwMode="auto">
          <a:xfrm>
            <a:off x="1955800" y="3076645"/>
            <a:ext cx="6515099" cy="1323439"/>
          </a:xfrm>
          <a:prstGeom prst="rect">
            <a:avLst/>
          </a:prstGeom>
          <a:solidFill>
            <a:srgbClr val="FFCCFF"/>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chemeClr val="bg1">
                    <a:lumMod val="75000"/>
                  </a:schemeClr>
                </a:solidFill>
              </a:rPr>
              <a:t>An easy-to-obtain imaging study for confirming the diagnosis of posterior scleritis is  </a:t>
            </a:r>
            <a:r>
              <a:rPr lang="en-US" sz="1600" b="1" i="1" dirty="0">
                <a:solidFill>
                  <a:schemeClr val="bg1">
                    <a:lumMod val="75000"/>
                  </a:schemeClr>
                </a:solidFill>
              </a:rPr>
              <a:t>B</a:t>
            </a:r>
            <a:r>
              <a:rPr lang="en-US" sz="1600" b="1" dirty="0">
                <a:solidFill>
                  <a:schemeClr val="bg1">
                    <a:lumMod val="75000"/>
                  </a:schemeClr>
                </a:solidFill>
              </a:rPr>
              <a:t>-scan ultrasonography </a:t>
            </a:r>
            <a:r>
              <a:rPr lang="en-US" sz="1600" dirty="0">
                <a:solidFill>
                  <a:schemeClr val="bg1">
                    <a:lumMod val="75000"/>
                  </a:schemeClr>
                </a:solidFill>
              </a:rPr>
              <a:t>. </a:t>
            </a:r>
            <a:r>
              <a:rPr lang="en-US" sz="1600" i="1" dirty="0">
                <a:solidFill>
                  <a:schemeClr val="bg1">
                    <a:lumMod val="75000"/>
                  </a:schemeClr>
                </a:solidFill>
              </a:rPr>
              <a:t>B</a:t>
            </a:r>
            <a:r>
              <a:rPr lang="en-US" sz="1600" dirty="0">
                <a:solidFill>
                  <a:schemeClr val="bg1">
                    <a:lumMod val="75000"/>
                  </a:schemeClr>
                </a:solidFill>
              </a:rPr>
              <a:t>-scan will reveal choroidal thickening  and  sub-Tenon’s edema . </a:t>
            </a:r>
            <a:r>
              <a:rPr lang="en-US" sz="1600" dirty="0">
                <a:solidFill>
                  <a:srgbClr val="0000FF"/>
                </a:solidFill>
              </a:rPr>
              <a:t>When sub-Tenon’s edema involves the space around the optic nerve, the classic  </a:t>
            </a:r>
            <a:r>
              <a:rPr lang="en-US" sz="1600" b="1" dirty="0">
                <a:solidFill>
                  <a:srgbClr val="0000FF"/>
                </a:solidFill>
              </a:rPr>
              <a:t>T sign </a:t>
            </a:r>
            <a:r>
              <a:rPr lang="en-US" sz="1600" dirty="0">
                <a:solidFill>
                  <a:srgbClr val="0000FF"/>
                </a:solidFill>
              </a:rPr>
              <a:t>finding will result.</a:t>
            </a:r>
            <a:endParaRPr lang="en-US" sz="1600" b="1" dirty="0">
              <a:solidFill>
                <a:srgbClr val="0000FF"/>
              </a:solidFill>
            </a:endParaRPr>
          </a:p>
        </p:txBody>
      </p:sp>
      <p:sp>
        <p:nvSpPr>
          <p:cNvPr id="19" name="Rectangle 3">
            <a:extLst>
              <a:ext uri="{FF2B5EF4-FFF2-40B4-BE49-F238E27FC236}">
                <a16:creationId xmlns:a16="http://schemas.microsoft.com/office/drawing/2014/main" id="{F05E3DB8-AE17-433E-BAE9-FA4B21CB9DE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6AA73C6F-8583-4E6C-ADFE-36EE8D013953}"/>
              </a:ext>
            </a:extLst>
          </p:cNvPr>
          <p:cNvSpPr/>
          <p:nvPr/>
        </p:nvSpPr>
        <p:spPr>
          <a:xfrm>
            <a:off x="7620000" y="3886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62662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80900"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B2B2B2"/>
                </a:solidFill>
              </a:rPr>
              <a:t>Anterior</a:t>
            </a:r>
          </a:p>
        </p:txBody>
      </p:sp>
      <p:sp>
        <p:nvSpPr>
          <p:cNvPr id="80901" name="Text Box 5"/>
          <p:cNvSpPr txBox="1">
            <a:spLocks noChangeArrowheads="1"/>
          </p:cNvSpPr>
          <p:nvPr/>
        </p:nvSpPr>
        <p:spPr bwMode="auto">
          <a:xfrm>
            <a:off x="5502275" y="2376488"/>
            <a:ext cx="176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Posterior</a:t>
            </a:r>
          </a:p>
        </p:txBody>
      </p:sp>
      <p:sp>
        <p:nvSpPr>
          <p:cNvPr id="80902"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Diffuse</a:t>
            </a:r>
          </a:p>
        </p:txBody>
      </p:sp>
      <p:sp>
        <p:nvSpPr>
          <p:cNvPr id="80903"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Nodular</a:t>
            </a:r>
          </a:p>
        </p:txBody>
      </p:sp>
      <p:sp>
        <p:nvSpPr>
          <p:cNvPr id="80904"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B2B2B2"/>
                </a:solidFill>
              </a:rPr>
              <a:t>Necrotizing</a:t>
            </a:r>
          </a:p>
        </p:txBody>
      </p:sp>
      <p:sp>
        <p:nvSpPr>
          <p:cNvPr id="80905"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 inflammation</a:t>
            </a:r>
          </a:p>
        </p:txBody>
      </p:sp>
      <p:sp>
        <p:nvSpPr>
          <p:cNvPr id="80906"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B2B2B2"/>
                </a:solidFill>
              </a:rPr>
              <a:t>w/o inflammation</a:t>
            </a:r>
          </a:p>
        </p:txBody>
      </p:sp>
      <p:sp>
        <p:nvSpPr>
          <p:cNvPr id="80907" name="Line 11"/>
          <p:cNvSpPr>
            <a:spLocks noChangeShapeType="1"/>
          </p:cNvSpPr>
          <p:nvPr/>
        </p:nvSpPr>
        <p:spPr bwMode="auto">
          <a:xfrm flipH="1">
            <a:off x="2286000" y="1828800"/>
            <a:ext cx="2057400" cy="5334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2286000" y="2895600"/>
            <a:ext cx="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914400" y="2895600"/>
            <a:ext cx="13716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2286000" y="2895600"/>
            <a:ext cx="1600200" cy="6858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flipH="1">
            <a:off x="2971800" y="4038600"/>
            <a:ext cx="9144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3886200" y="4038600"/>
            <a:ext cx="990600" cy="609600"/>
          </a:xfrm>
          <a:prstGeom prst="line">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EE392-F8D0-409C-9575-215380D4E8E1}" type="slidenum">
              <a:rPr lang="en-US" altLang="en-US" smtClean="0"/>
              <a:pPr eaLnBrk="1" hangingPunct="1"/>
              <a:t>268</a:t>
            </a:fld>
            <a:endParaRPr lang="en-US" altLang="en-US"/>
          </a:p>
        </p:txBody>
      </p:sp>
      <p:sp>
        <p:nvSpPr>
          <p:cNvPr id="20" name="Text Box 18">
            <a:extLst>
              <a:ext uri="{FF2B5EF4-FFF2-40B4-BE49-F238E27FC236}">
                <a16:creationId xmlns:a16="http://schemas.microsoft.com/office/drawing/2014/main" id="{6B538682-A6BA-42B3-8577-9D1BCFB45D0F}"/>
              </a:ext>
            </a:extLst>
          </p:cNvPr>
          <p:cNvSpPr txBox="1">
            <a:spLocks noChangeArrowheads="1"/>
          </p:cNvSpPr>
          <p:nvPr/>
        </p:nvSpPr>
        <p:spPr bwMode="auto">
          <a:xfrm>
            <a:off x="1955800" y="3076645"/>
            <a:ext cx="6515099" cy="1323439"/>
          </a:xfrm>
          <a:prstGeom prst="rect">
            <a:avLst/>
          </a:prstGeom>
          <a:solidFill>
            <a:srgbClr val="FFCCFF"/>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chemeClr val="bg1">
                    <a:lumMod val="75000"/>
                  </a:schemeClr>
                </a:solidFill>
              </a:rPr>
              <a:t>An easy-to-obtain imaging study for confirming the diagnosis of posterior scleritis is  </a:t>
            </a:r>
            <a:r>
              <a:rPr lang="en-US" sz="1600" b="1" i="1" dirty="0">
                <a:solidFill>
                  <a:schemeClr val="bg1">
                    <a:lumMod val="75000"/>
                  </a:schemeClr>
                </a:solidFill>
              </a:rPr>
              <a:t>B</a:t>
            </a:r>
            <a:r>
              <a:rPr lang="en-US" sz="1600" b="1" dirty="0">
                <a:solidFill>
                  <a:schemeClr val="bg1">
                    <a:lumMod val="75000"/>
                  </a:schemeClr>
                </a:solidFill>
              </a:rPr>
              <a:t>-scan ultrasonography </a:t>
            </a:r>
            <a:r>
              <a:rPr lang="en-US" sz="1600" dirty="0">
                <a:solidFill>
                  <a:schemeClr val="bg1">
                    <a:lumMod val="75000"/>
                  </a:schemeClr>
                </a:solidFill>
              </a:rPr>
              <a:t>. </a:t>
            </a:r>
            <a:r>
              <a:rPr lang="en-US" sz="1600" i="1" dirty="0">
                <a:solidFill>
                  <a:schemeClr val="bg1">
                    <a:lumMod val="75000"/>
                  </a:schemeClr>
                </a:solidFill>
              </a:rPr>
              <a:t>B</a:t>
            </a:r>
            <a:r>
              <a:rPr lang="en-US" sz="1600" dirty="0">
                <a:solidFill>
                  <a:schemeClr val="bg1">
                    <a:lumMod val="75000"/>
                  </a:schemeClr>
                </a:solidFill>
              </a:rPr>
              <a:t>-scan will reveal choroidal thickening  and  sub-Tenon’s edema . </a:t>
            </a:r>
            <a:r>
              <a:rPr lang="en-US" sz="1600" dirty="0">
                <a:solidFill>
                  <a:srgbClr val="0000FF"/>
                </a:solidFill>
              </a:rPr>
              <a:t>When sub-Tenon’s edema involves the space around the optic nerve, the classic  </a:t>
            </a:r>
            <a:r>
              <a:rPr lang="en-US" sz="1600" b="1" dirty="0">
                <a:solidFill>
                  <a:srgbClr val="0000FF"/>
                </a:solidFill>
              </a:rPr>
              <a:t>T sign </a:t>
            </a:r>
            <a:r>
              <a:rPr lang="en-US" sz="1600" dirty="0">
                <a:solidFill>
                  <a:srgbClr val="0000FF"/>
                </a:solidFill>
              </a:rPr>
              <a:t>finding will result.</a:t>
            </a:r>
            <a:endParaRPr lang="en-US" sz="1600" b="1" dirty="0">
              <a:solidFill>
                <a:srgbClr val="0000FF"/>
              </a:solidFill>
            </a:endParaRPr>
          </a:p>
        </p:txBody>
      </p:sp>
      <p:sp>
        <p:nvSpPr>
          <p:cNvPr id="19" name="Rectangle 3">
            <a:extLst>
              <a:ext uri="{FF2B5EF4-FFF2-40B4-BE49-F238E27FC236}">
                <a16:creationId xmlns:a16="http://schemas.microsoft.com/office/drawing/2014/main" id="{F05E3DB8-AE17-433E-BAE9-FA4B21CB9DE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97732989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128A0E-148B-4BBA-A501-983FA8167A2F}" type="slidenum">
              <a:rPr lang="en-US" altLang="en-US" smtClean="0"/>
              <a:pPr eaLnBrk="1" hangingPunct="1"/>
              <a:t>269</a:t>
            </a:fld>
            <a:endParaRPr lang="en-US" altLang="en-US"/>
          </a:p>
        </p:txBody>
      </p:sp>
      <p:pic>
        <p:nvPicPr>
          <p:cNvPr id="4" name="Picture 3">
            <a:extLst>
              <a:ext uri="{FF2B5EF4-FFF2-40B4-BE49-F238E27FC236}">
                <a16:creationId xmlns:a16="http://schemas.microsoft.com/office/drawing/2014/main" id="{45F2B1BA-B63E-44E5-9DF0-2AB8B474F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90600"/>
            <a:ext cx="7772400" cy="4943246"/>
          </a:xfrm>
          <a:prstGeom prst="rect">
            <a:avLst/>
          </a:prstGeom>
        </p:spPr>
      </p:pic>
      <p:sp>
        <p:nvSpPr>
          <p:cNvPr id="6" name="TextBox 5">
            <a:extLst>
              <a:ext uri="{FF2B5EF4-FFF2-40B4-BE49-F238E27FC236}">
                <a16:creationId xmlns:a16="http://schemas.microsoft.com/office/drawing/2014/main" id="{CD41CBD0-8539-405D-97CA-E224312A81A4}"/>
              </a:ext>
            </a:extLst>
          </p:cNvPr>
          <p:cNvSpPr txBox="1"/>
          <p:nvPr/>
        </p:nvSpPr>
        <p:spPr>
          <a:xfrm>
            <a:off x="1134660" y="6040433"/>
            <a:ext cx="6874703" cy="369332"/>
          </a:xfrm>
          <a:prstGeom prst="rect">
            <a:avLst/>
          </a:prstGeom>
          <a:noFill/>
        </p:spPr>
        <p:txBody>
          <a:bodyPr wrap="none" rtlCol="0">
            <a:spAutoFit/>
          </a:bodyPr>
          <a:lstStyle/>
          <a:p>
            <a:pPr algn="ctr"/>
            <a:r>
              <a:rPr lang="en-US" dirty="0"/>
              <a:t>Posterior scleritis: T-sign (advance to next slide if you don’t see it)</a:t>
            </a:r>
          </a:p>
        </p:txBody>
      </p:sp>
      <p:sp>
        <p:nvSpPr>
          <p:cNvPr id="7" name="Rectangle 3">
            <a:extLst>
              <a:ext uri="{FF2B5EF4-FFF2-40B4-BE49-F238E27FC236}">
                <a16:creationId xmlns:a16="http://schemas.microsoft.com/office/drawing/2014/main" id="{3A39225F-B5BB-487C-B20A-47C89654947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899567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rgbClr val="0000FF"/>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rgbClr val="0000FF"/>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rgbClr val="0000FF"/>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rgbClr val="0000FF"/>
                </a:solidFill>
              </a:rPr>
              <a:t>Panuveitis</a:t>
            </a:r>
            <a:endParaRPr lang="en-US" sz="2800"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14DB36-53B8-4246-A679-B7948C7F27A0}"/>
              </a:ext>
            </a:extLst>
          </p:cNvPr>
          <p:cNvSpPr txBox="1"/>
          <p:nvPr/>
        </p:nvSpPr>
        <p:spPr>
          <a:xfrm>
            <a:off x="2650435" y="3868521"/>
            <a:ext cx="5724644" cy="369332"/>
          </a:xfrm>
          <a:prstGeom prst="rect">
            <a:avLst/>
          </a:prstGeom>
          <a:noFill/>
        </p:spPr>
        <p:txBody>
          <a:bodyPr wrap="none" rtlCol="0">
            <a:spAutoFit/>
          </a:bodyPr>
          <a:lstStyle/>
          <a:p>
            <a:r>
              <a:rPr lang="en-US" i="1" dirty="0">
                <a:solidFill>
                  <a:srgbClr val="0000FF"/>
                </a:solidFill>
              </a:rPr>
              <a:t>What are the four basic anatomic locations for uveitis?</a:t>
            </a:r>
          </a:p>
        </p:txBody>
      </p:sp>
      <p:sp>
        <p:nvSpPr>
          <p:cNvPr id="13" name="Rectangle 3">
            <a:extLst>
              <a:ext uri="{FF2B5EF4-FFF2-40B4-BE49-F238E27FC236}">
                <a16:creationId xmlns:a16="http://schemas.microsoft.com/office/drawing/2014/main" id="{9904F43E-06E5-4198-A3B8-64F87712C30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18760122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128A0E-148B-4BBA-A501-983FA8167A2F}" type="slidenum">
              <a:rPr lang="en-US" altLang="en-US" smtClean="0"/>
              <a:pPr eaLnBrk="1" hangingPunct="1"/>
              <a:t>270</a:t>
            </a:fld>
            <a:endParaRPr lang="en-US" altLang="en-US"/>
          </a:p>
        </p:txBody>
      </p:sp>
      <p:pic>
        <p:nvPicPr>
          <p:cNvPr id="4" name="Picture 3">
            <a:extLst>
              <a:ext uri="{FF2B5EF4-FFF2-40B4-BE49-F238E27FC236}">
                <a16:creationId xmlns:a16="http://schemas.microsoft.com/office/drawing/2014/main" id="{45F2B1BA-B63E-44E5-9DF0-2AB8B474F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90600"/>
            <a:ext cx="7772400" cy="4943246"/>
          </a:xfrm>
          <a:prstGeom prst="rect">
            <a:avLst/>
          </a:prstGeom>
        </p:spPr>
      </p:pic>
      <p:sp>
        <p:nvSpPr>
          <p:cNvPr id="5" name="TextBox 4">
            <a:extLst>
              <a:ext uri="{FF2B5EF4-FFF2-40B4-BE49-F238E27FC236}">
                <a16:creationId xmlns:a16="http://schemas.microsoft.com/office/drawing/2014/main" id="{CC58A1B9-7081-4A50-AC96-F856CBFC558F}"/>
              </a:ext>
            </a:extLst>
          </p:cNvPr>
          <p:cNvSpPr txBox="1"/>
          <p:nvPr/>
        </p:nvSpPr>
        <p:spPr>
          <a:xfrm rot="16200000">
            <a:off x="5536599" y="2050154"/>
            <a:ext cx="1085554" cy="1862048"/>
          </a:xfrm>
          <a:prstGeom prst="rect">
            <a:avLst/>
          </a:prstGeom>
          <a:noFill/>
        </p:spPr>
        <p:txBody>
          <a:bodyPr wrap="none" rtlCol="0">
            <a:spAutoFit/>
          </a:bodyPr>
          <a:lstStyle/>
          <a:p>
            <a:r>
              <a:rPr lang="en-US" sz="11500" dirty="0">
                <a:solidFill>
                  <a:schemeClr val="bg1"/>
                </a:solidFill>
              </a:rPr>
              <a:t>T</a:t>
            </a:r>
          </a:p>
        </p:txBody>
      </p:sp>
      <p:sp>
        <p:nvSpPr>
          <p:cNvPr id="6" name="TextBox 5">
            <a:extLst>
              <a:ext uri="{FF2B5EF4-FFF2-40B4-BE49-F238E27FC236}">
                <a16:creationId xmlns:a16="http://schemas.microsoft.com/office/drawing/2014/main" id="{CD41CBD0-8539-405D-97CA-E224312A81A4}"/>
              </a:ext>
            </a:extLst>
          </p:cNvPr>
          <p:cNvSpPr txBox="1"/>
          <p:nvPr/>
        </p:nvSpPr>
        <p:spPr>
          <a:xfrm>
            <a:off x="3192908" y="6040433"/>
            <a:ext cx="2758191" cy="369332"/>
          </a:xfrm>
          <a:prstGeom prst="rect">
            <a:avLst/>
          </a:prstGeom>
          <a:noFill/>
        </p:spPr>
        <p:txBody>
          <a:bodyPr wrap="none" rtlCol="0">
            <a:spAutoFit/>
          </a:bodyPr>
          <a:lstStyle/>
          <a:p>
            <a:pPr algn="ctr"/>
            <a:r>
              <a:rPr lang="en-US" dirty="0"/>
              <a:t>Posterior scleritis: T-sign</a:t>
            </a:r>
          </a:p>
        </p:txBody>
      </p:sp>
      <p:sp>
        <p:nvSpPr>
          <p:cNvPr id="7" name="Rectangle 3">
            <a:extLst>
              <a:ext uri="{FF2B5EF4-FFF2-40B4-BE49-F238E27FC236}">
                <a16:creationId xmlns:a16="http://schemas.microsoft.com/office/drawing/2014/main" id="{3A39225F-B5BB-487C-B20A-47C89654947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38572422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271</a:t>
            </a:fld>
            <a:endParaRPr lang="en-US" altLang="en-US"/>
          </a:p>
        </p:txBody>
      </p:sp>
      <p:sp>
        <p:nvSpPr>
          <p:cNvPr id="21" name="Text Box 18">
            <a:extLst>
              <a:ext uri="{FF2B5EF4-FFF2-40B4-BE49-F238E27FC236}">
                <a16:creationId xmlns:a16="http://schemas.microsoft.com/office/drawing/2014/main" id="{D19595CD-3B1E-4946-B395-C257660452B3}"/>
              </a:ext>
            </a:extLst>
          </p:cNvPr>
          <p:cNvSpPr txBox="1">
            <a:spLocks noChangeArrowheads="1"/>
          </p:cNvSpPr>
          <p:nvPr/>
        </p:nvSpPr>
        <p:spPr bwMode="auto">
          <a:xfrm>
            <a:off x="457200" y="5326063"/>
            <a:ext cx="8305800" cy="58477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3333FF"/>
                </a:solidFill>
              </a:rPr>
              <a:t>Scleritis requires systemic treatment</a:t>
            </a:r>
            <a:r>
              <a:rPr lang="en-US" sz="1600" dirty="0">
                <a:solidFill>
                  <a:srgbClr val="3333FF"/>
                </a:solidFill>
              </a:rPr>
              <a:t>. Diffuse scleritis might respond to  PO NSAIDs, so try them first if not contraindicated. </a:t>
            </a:r>
            <a:endParaRPr lang="en-US" sz="1600" dirty="0">
              <a:solidFill>
                <a:srgbClr val="0000FF"/>
              </a:solidFill>
            </a:endParaRPr>
          </a:p>
        </p:txBody>
      </p:sp>
      <p:sp>
        <p:nvSpPr>
          <p:cNvPr id="19" name="Rectangle 3">
            <a:extLst>
              <a:ext uri="{FF2B5EF4-FFF2-40B4-BE49-F238E27FC236}">
                <a16:creationId xmlns:a16="http://schemas.microsoft.com/office/drawing/2014/main" id="{18D1AF99-87FE-44CF-94E7-07B3C25051B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D3CC279B-4D17-4A11-B3A4-EB30EE4028F8}"/>
              </a:ext>
            </a:extLst>
          </p:cNvPr>
          <p:cNvSpPr/>
          <p:nvPr/>
        </p:nvSpPr>
        <p:spPr>
          <a:xfrm>
            <a:off x="7239000" y="5340626"/>
            <a:ext cx="1066800" cy="298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Tree>
    <p:extLst>
      <p:ext uri="{BB962C8B-B14F-4D97-AF65-F5344CB8AC3E}">
        <p14:creationId xmlns:p14="http://schemas.microsoft.com/office/powerpoint/2010/main" val="101726688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272</a:t>
            </a:fld>
            <a:endParaRPr lang="en-US" altLang="en-US"/>
          </a:p>
        </p:txBody>
      </p:sp>
      <p:sp>
        <p:nvSpPr>
          <p:cNvPr id="21" name="Text Box 18">
            <a:extLst>
              <a:ext uri="{FF2B5EF4-FFF2-40B4-BE49-F238E27FC236}">
                <a16:creationId xmlns:a16="http://schemas.microsoft.com/office/drawing/2014/main" id="{D19595CD-3B1E-4946-B395-C257660452B3}"/>
              </a:ext>
            </a:extLst>
          </p:cNvPr>
          <p:cNvSpPr txBox="1">
            <a:spLocks noChangeArrowheads="1"/>
          </p:cNvSpPr>
          <p:nvPr/>
        </p:nvSpPr>
        <p:spPr bwMode="auto">
          <a:xfrm>
            <a:off x="457200" y="5326063"/>
            <a:ext cx="8305800" cy="58477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3333FF"/>
                </a:solidFill>
              </a:rPr>
              <a:t>Scleritis requires systemic treatment</a:t>
            </a:r>
            <a:r>
              <a:rPr lang="en-US" sz="1600" dirty="0">
                <a:solidFill>
                  <a:srgbClr val="3333FF"/>
                </a:solidFill>
              </a:rPr>
              <a:t>. Diffuse scleritis might respond to  PO NSAIDs, so try them first if not contraindicated. </a:t>
            </a:r>
            <a:endParaRPr lang="en-US" sz="1600" dirty="0">
              <a:solidFill>
                <a:srgbClr val="0000FF"/>
              </a:solidFill>
            </a:endParaRPr>
          </a:p>
        </p:txBody>
      </p:sp>
      <p:sp>
        <p:nvSpPr>
          <p:cNvPr id="19" name="Rectangle 3">
            <a:extLst>
              <a:ext uri="{FF2B5EF4-FFF2-40B4-BE49-F238E27FC236}">
                <a16:creationId xmlns:a16="http://schemas.microsoft.com/office/drawing/2014/main" id="{18D1AF99-87FE-44CF-94E7-07B3C25051B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04219310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273</a:t>
            </a:fld>
            <a:endParaRPr lang="en-US" altLang="en-US"/>
          </a:p>
        </p:txBody>
      </p:sp>
      <p:sp>
        <p:nvSpPr>
          <p:cNvPr id="21" name="Text Box 18">
            <a:extLst>
              <a:ext uri="{FF2B5EF4-FFF2-40B4-BE49-F238E27FC236}">
                <a16:creationId xmlns:a16="http://schemas.microsoft.com/office/drawing/2014/main" id="{D19595CD-3B1E-4946-B395-C257660452B3}"/>
              </a:ext>
            </a:extLst>
          </p:cNvPr>
          <p:cNvSpPr txBox="1">
            <a:spLocks noChangeArrowheads="1"/>
          </p:cNvSpPr>
          <p:nvPr/>
        </p:nvSpPr>
        <p:spPr bwMode="auto">
          <a:xfrm>
            <a:off x="457200" y="5326063"/>
            <a:ext cx="8305800" cy="830997"/>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3333FF"/>
                </a:solidFill>
              </a:rPr>
              <a:t>Scleritis requires systemic treatment</a:t>
            </a:r>
            <a:r>
              <a:rPr lang="en-US" sz="1600" dirty="0">
                <a:solidFill>
                  <a:srgbClr val="3333FF"/>
                </a:solidFill>
              </a:rPr>
              <a:t>. Diffuse scleritis might respond to  PO NSAIDs, so try them first if not contraindicated. </a:t>
            </a:r>
            <a:r>
              <a:rPr lang="en-US" sz="1600" dirty="0"/>
              <a:t>For the others, PO  steroids  are usually the first-line med, although NSAIDs may be tried.  </a:t>
            </a:r>
            <a:endParaRPr lang="en-US" sz="1600" dirty="0">
              <a:solidFill>
                <a:srgbClr val="0000FF"/>
              </a:solidFill>
            </a:endParaRPr>
          </a:p>
        </p:txBody>
      </p:sp>
      <p:sp>
        <p:nvSpPr>
          <p:cNvPr id="19" name="Rectangle 3">
            <a:extLst>
              <a:ext uri="{FF2B5EF4-FFF2-40B4-BE49-F238E27FC236}">
                <a16:creationId xmlns:a16="http://schemas.microsoft.com/office/drawing/2014/main" id="{18D1AF99-87FE-44CF-94E7-07B3C25051B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0" name="Rectangle 19">
            <a:extLst>
              <a:ext uri="{FF2B5EF4-FFF2-40B4-BE49-F238E27FC236}">
                <a16:creationId xmlns:a16="http://schemas.microsoft.com/office/drawing/2014/main" id="{A72B055F-77BE-41EF-8FBD-9F36CFBF64BF}"/>
              </a:ext>
            </a:extLst>
          </p:cNvPr>
          <p:cNvSpPr/>
          <p:nvPr/>
        </p:nvSpPr>
        <p:spPr>
          <a:xfrm>
            <a:off x="5715000" y="5615264"/>
            <a:ext cx="838200" cy="25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283296881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274</a:t>
            </a:fld>
            <a:endParaRPr lang="en-US" altLang="en-US"/>
          </a:p>
        </p:txBody>
      </p:sp>
      <p:sp>
        <p:nvSpPr>
          <p:cNvPr id="21" name="Text Box 18">
            <a:extLst>
              <a:ext uri="{FF2B5EF4-FFF2-40B4-BE49-F238E27FC236}">
                <a16:creationId xmlns:a16="http://schemas.microsoft.com/office/drawing/2014/main" id="{D19595CD-3B1E-4946-B395-C257660452B3}"/>
              </a:ext>
            </a:extLst>
          </p:cNvPr>
          <p:cNvSpPr txBox="1">
            <a:spLocks noChangeArrowheads="1"/>
          </p:cNvSpPr>
          <p:nvPr/>
        </p:nvSpPr>
        <p:spPr bwMode="auto">
          <a:xfrm>
            <a:off x="457200" y="5326063"/>
            <a:ext cx="8305800" cy="830997"/>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3333FF"/>
                </a:solidFill>
              </a:rPr>
              <a:t>Scleritis requires systemic treatment</a:t>
            </a:r>
            <a:r>
              <a:rPr lang="en-US" sz="1600" dirty="0">
                <a:solidFill>
                  <a:srgbClr val="3333FF"/>
                </a:solidFill>
              </a:rPr>
              <a:t>. Diffuse scleritis might respond to  PO NSAIDs, so try them first if not contraindicated. </a:t>
            </a:r>
            <a:r>
              <a:rPr lang="en-US" sz="1600" dirty="0"/>
              <a:t>For the others, PO  steroids  are usually the first-line med, although NSAIDs may be tried.  </a:t>
            </a:r>
            <a:endParaRPr lang="en-US" sz="1600" dirty="0">
              <a:solidFill>
                <a:srgbClr val="0000FF"/>
              </a:solidFill>
            </a:endParaRPr>
          </a:p>
        </p:txBody>
      </p:sp>
      <p:sp>
        <p:nvSpPr>
          <p:cNvPr id="19" name="Rectangle 3">
            <a:extLst>
              <a:ext uri="{FF2B5EF4-FFF2-40B4-BE49-F238E27FC236}">
                <a16:creationId xmlns:a16="http://schemas.microsoft.com/office/drawing/2014/main" id="{18D1AF99-87FE-44CF-94E7-07B3C25051B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79660800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275</a:t>
            </a:fld>
            <a:endParaRPr lang="en-US" altLang="en-US"/>
          </a:p>
        </p:txBody>
      </p:sp>
      <p:sp>
        <p:nvSpPr>
          <p:cNvPr id="21" name="Text Box 18">
            <a:extLst>
              <a:ext uri="{FF2B5EF4-FFF2-40B4-BE49-F238E27FC236}">
                <a16:creationId xmlns:a16="http://schemas.microsoft.com/office/drawing/2014/main" id="{D19595CD-3B1E-4946-B395-C257660452B3}"/>
              </a:ext>
            </a:extLst>
          </p:cNvPr>
          <p:cNvSpPr txBox="1">
            <a:spLocks noChangeArrowheads="1"/>
          </p:cNvSpPr>
          <p:nvPr/>
        </p:nvSpPr>
        <p:spPr bwMode="auto">
          <a:xfrm>
            <a:off x="457200" y="5326063"/>
            <a:ext cx="8305800" cy="830997"/>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3333FF"/>
                </a:solidFill>
              </a:rPr>
              <a:t>Scleritis requires systemic treatment</a:t>
            </a:r>
            <a:r>
              <a:rPr lang="en-US" sz="1600" dirty="0">
                <a:solidFill>
                  <a:srgbClr val="3333FF"/>
                </a:solidFill>
              </a:rPr>
              <a:t>. Diffuse scleritis might respond to  PO NSAIDs, so try them first if not contraindicated. </a:t>
            </a:r>
            <a:r>
              <a:rPr lang="en-US" sz="1600" dirty="0"/>
              <a:t>For the others, PO  steroids  are usually the first-line med, although NSAIDs may be tried.  </a:t>
            </a:r>
            <a:r>
              <a:rPr lang="en-US" sz="1600" dirty="0">
                <a:solidFill>
                  <a:srgbClr val="0000FF"/>
                </a:solidFill>
              </a:rPr>
              <a:t>Immunomodulatory therapy  is often required. </a:t>
            </a:r>
          </a:p>
        </p:txBody>
      </p:sp>
      <p:sp>
        <p:nvSpPr>
          <p:cNvPr id="19" name="Rectangle 3">
            <a:extLst>
              <a:ext uri="{FF2B5EF4-FFF2-40B4-BE49-F238E27FC236}">
                <a16:creationId xmlns:a16="http://schemas.microsoft.com/office/drawing/2014/main" id="{18D1AF99-87FE-44CF-94E7-07B3C25051B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AC1FC909-3989-409B-B9FD-2A74671F4B40}"/>
              </a:ext>
            </a:extLst>
          </p:cNvPr>
          <p:cNvSpPr/>
          <p:nvPr/>
        </p:nvSpPr>
        <p:spPr>
          <a:xfrm>
            <a:off x="4343400" y="5867401"/>
            <a:ext cx="2514600" cy="241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92454558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276</a:t>
            </a:fld>
            <a:endParaRPr lang="en-US" altLang="en-US"/>
          </a:p>
        </p:txBody>
      </p:sp>
      <p:sp>
        <p:nvSpPr>
          <p:cNvPr id="21" name="Text Box 18">
            <a:extLst>
              <a:ext uri="{FF2B5EF4-FFF2-40B4-BE49-F238E27FC236}">
                <a16:creationId xmlns:a16="http://schemas.microsoft.com/office/drawing/2014/main" id="{D19595CD-3B1E-4946-B395-C257660452B3}"/>
              </a:ext>
            </a:extLst>
          </p:cNvPr>
          <p:cNvSpPr txBox="1">
            <a:spLocks noChangeArrowheads="1"/>
          </p:cNvSpPr>
          <p:nvPr/>
        </p:nvSpPr>
        <p:spPr bwMode="auto">
          <a:xfrm>
            <a:off x="457200" y="5326063"/>
            <a:ext cx="8305800" cy="830997"/>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3333FF"/>
                </a:solidFill>
              </a:rPr>
              <a:t>Scleritis requires systemic treatment</a:t>
            </a:r>
            <a:r>
              <a:rPr lang="en-US" sz="1600" dirty="0">
                <a:solidFill>
                  <a:srgbClr val="3333FF"/>
                </a:solidFill>
              </a:rPr>
              <a:t>. Diffuse scleritis might respond to  PO NSAIDs, so try them first if not contraindicated. </a:t>
            </a:r>
            <a:r>
              <a:rPr lang="en-US" sz="1600" dirty="0"/>
              <a:t>For the others, PO  steroids  are usually the first-line med, although NSAIDs may be tried.  </a:t>
            </a:r>
            <a:r>
              <a:rPr lang="en-US" sz="1600" dirty="0">
                <a:solidFill>
                  <a:srgbClr val="0000FF"/>
                </a:solidFill>
              </a:rPr>
              <a:t>Immunomodulatory therapy  is often required. </a:t>
            </a:r>
          </a:p>
        </p:txBody>
      </p:sp>
      <p:sp>
        <p:nvSpPr>
          <p:cNvPr id="19" name="Rectangle 3">
            <a:extLst>
              <a:ext uri="{FF2B5EF4-FFF2-40B4-BE49-F238E27FC236}">
                <a16:creationId xmlns:a16="http://schemas.microsoft.com/office/drawing/2014/main" id="{18D1AF99-87FE-44CF-94E7-07B3C25051B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61158465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277</a:t>
            </a:fld>
            <a:endParaRPr lang="en-US" altLang="en-US"/>
          </a:p>
        </p:txBody>
      </p:sp>
      <p:sp>
        <p:nvSpPr>
          <p:cNvPr id="21" name="Text Box 18">
            <a:extLst>
              <a:ext uri="{FF2B5EF4-FFF2-40B4-BE49-F238E27FC236}">
                <a16:creationId xmlns:a16="http://schemas.microsoft.com/office/drawing/2014/main" id="{D19595CD-3B1E-4946-B395-C257660452B3}"/>
              </a:ext>
            </a:extLst>
          </p:cNvPr>
          <p:cNvSpPr txBox="1">
            <a:spLocks noChangeArrowheads="1"/>
          </p:cNvSpPr>
          <p:nvPr/>
        </p:nvSpPr>
        <p:spPr bwMode="auto">
          <a:xfrm>
            <a:off x="457200" y="5326063"/>
            <a:ext cx="8305800" cy="1323439"/>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chemeClr val="bg1">
                    <a:lumMod val="75000"/>
                  </a:schemeClr>
                </a:solidFill>
              </a:rPr>
              <a:t>Scleritis requires systemic treatment</a:t>
            </a:r>
            <a:r>
              <a:rPr lang="en-US" sz="1600" dirty="0">
                <a:solidFill>
                  <a:schemeClr val="bg1">
                    <a:lumMod val="75000"/>
                  </a:schemeClr>
                </a:solidFill>
              </a:rPr>
              <a:t>. Diffuse scleritis might respond to  PO NSAIDs, so try them first if not contraindicated. For the others, PO  steroids  are usually the first-line med, although NSAIDs may be tried.  Immunomodulatory therapy  is often required. </a:t>
            </a:r>
            <a:r>
              <a:rPr lang="en-US" sz="1600" dirty="0" err="1"/>
              <a:t>Subconj</a:t>
            </a:r>
            <a:r>
              <a:rPr lang="en-US" sz="1600" dirty="0"/>
              <a:t> depot  steroids, long considered contraindicated, have recently gained wide acceptance as a treatment option.</a:t>
            </a:r>
            <a:endParaRPr lang="en-US" sz="1600" dirty="0">
              <a:solidFill>
                <a:srgbClr val="0000FF"/>
              </a:solidFill>
            </a:endParaRPr>
          </a:p>
        </p:txBody>
      </p:sp>
      <p:sp>
        <p:nvSpPr>
          <p:cNvPr id="19" name="Rectangle 3">
            <a:extLst>
              <a:ext uri="{FF2B5EF4-FFF2-40B4-BE49-F238E27FC236}">
                <a16:creationId xmlns:a16="http://schemas.microsoft.com/office/drawing/2014/main" id="{18D1AF99-87FE-44CF-94E7-07B3C25051B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4070DF8D-389E-443A-AE3E-B2599BA98DF9}"/>
              </a:ext>
            </a:extLst>
          </p:cNvPr>
          <p:cNvSpPr/>
          <p:nvPr/>
        </p:nvSpPr>
        <p:spPr>
          <a:xfrm>
            <a:off x="457200" y="6095999"/>
            <a:ext cx="1447800" cy="251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77518405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429000" y="1143000"/>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Scleritis</a:t>
            </a:r>
          </a:p>
        </p:txBody>
      </p:sp>
      <p:sp>
        <p:nvSpPr>
          <p:cNvPr id="10244" name="Text Box 4"/>
          <p:cNvSpPr txBox="1">
            <a:spLocks noChangeArrowheads="1"/>
          </p:cNvSpPr>
          <p:nvPr/>
        </p:nvSpPr>
        <p:spPr bwMode="auto">
          <a:xfrm>
            <a:off x="1584325" y="2365375"/>
            <a:ext cx="143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Anterior</a:t>
            </a:r>
          </a:p>
        </p:txBody>
      </p:sp>
      <p:sp>
        <p:nvSpPr>
          <p:cNvPr id="10245" name="Text Box 5"/>
          <p:cNvSpPr txBox="1">
            <a:spLocks noChangeArrowheads="1"/>
          </p:cNvSpPr>
          <p:nvPr/>
        </p:nvSpPr>
        <p:spPr bwMode="auto">
          <a:xfrm>
            <a:off x="5502275" y="2376488"/>
            <a:ext cx="160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Posterior</a:t>
            </a:r>
          </a:p>
        </p:txBody>
      </p:sp>
      <p:sp>
        <p:nvSpPr>
          <p:cNvPr id="10246" name="Text Box 6"/>
          <p:cNvSpPr txBox="1">
            <a:spLocks noChangeArrowheads="1"/>
          </p:cNvSpPr>
          <p:nvPr/>
        </p:nvSpPr>
        <p:spPr bwMode="auto">
          <a:xfrm>
            <a:off x="396875" y="364172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Diffuse</a:t>
            </a:r>
          </a:p>
        </p:txBody>
      </p:sp>
      <p:sp>
        <p:nvSpPr>
          <p:cNvPr id="10247" name="Text Box 7"/>
          <p:cNvSpPr txBox="1">
            <a:spLocks noChangeArrowheads="1"/>
          </p:cNvSpPr>
          <p:nvPr/>
        </p:nvSpPr>
        <p:spPr bwMode="auto">
          <a:xfrm>
            <a:off x="1744663" y="3630613"/>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Nodular</a:t>
            </a:r>
          </a:p>
        </p:txBody>
      </p:sp>
      <p:sp>
        <p:nvSpPr>
          <p:cNvPr id="10248" name="Text Box 8"/>
          <p:cNvSpPr txBox="1">
            <a:spLocks noChangeArrowheads="1"/>
          </p:cNvSpPr>
          <p:nvPr/>
        </p:nvSpPr>
        <p:spPr bwMode="auto">
          <a:xfrm>
            <a:off x="3192463" y="3630613"/>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Necrotizing</a:t>
            </a:r>
          </a:p>
        </p:txBody>
      </p:sp>
      <p:sp>
        <p:nvSpPr>
          <p:cNvPr id="10249" name="Text Box 9"/>
          <p:cNvSpPr txBox="1">
            <a:spLocks noChangeArrowheads="1"/>
          </p:cNvSpPr>
          <p:nvPr/>
        </p:nvSpPr>
        <p:spPr bwMode="auto">
          <a:xfrm>
            <a:off x="2066925" y="46624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 inflammation</a:t>
            </a:r>
          </a:p>
        </p:txBody>
      </p:sp>
      <p:sp>
        <p:nvSpPr>
          <p:cNvPr id="10250" name="Text Box 10"/>
          <p:cNvSpPr txBox="1">
            <a:spLocks noChangeArrowheads="1"/>
          </p:cNvSpPr>
          <p:nvPr/>
        </p:nvSpPr>
        <p:spPr bwMode="auto">
          <a:xfrm>
            <a:off x="3968750" y="464026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 inflammation</a:t>
            </a:r>
          </a:p>
        </p:txBody>
      </p:sp>
      <p:sp>
        <p:nvSpPr>
          <p:cNvPr id="10251" name="Line 11"/>
          <p:cNvSpPr>
            <a:spLocks noChangeShapeType="1"/>
          </p:cNvSpPr>
          <p:nvPr/>
        </p:nvSpPr>
        <p:spPr bwMode="auto">
          <a:xfrm flipH="1">
            <a:off x="2286000" y="18288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4343400" y="1828800"/>
            <a:ext cx="1905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2286000" y="2895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flipH="1">
            <a:off x="914400" y="28956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2286000" y="28956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flipH="1">
            <a:off x="2971800" y="4038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3886200" y="40386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FDD88-454A-4CFC-A538-FA05EA97259B}" type="slidenum">
              <a:rPr lang="en-US" altLang="en-US" smtClean="0"/>
              <a:pPr eaLnBrk="1" hangingPunct="1"/>
              <a:t>278</a:t>
            </a:fld>
            <a:endParaRPr lang="en-US" altLang="en-US"/>
          </a:p>
        </p:txBody>
      </p:sp>
      <p:sp>
        <p:nvSpPr>
          <p:cNvPr id="21" name="Text Box 18">
            <a:extLst>
              <a:ext uri="{FF2B5EF4-FFF2-40B4-BE49-F238E27FC236}">
                <a16:creationId xmlns:a16="http://schemas.microsoft.com/office/drawing/2014/main" id="{D19595CD-3B1E-4946-B395-C257660452B3}"/>
              </a:ext>
            </a:extLst>
          </p:cNvPr>
          <p:cNvSpPr txBox="1">
            <a:spLocks noChangeArrowheads="1"/>
          </p:cNvSpPr>
          <p:nvPr/>
        </p:nvSpPr>
        <p:spPr bwMode="auto">
          <a:xfrm>
            <a:off x="457200" y="5326063"/>
            <a:ext cx="8305800" cy="1323439"/>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chemeClr val="bg1">
                    <a:lumMod val="75000"/>
                  </a:schemeClr>
                </a:solidFill>
              </a:rPr>
              <a:t>Scleritis requires systemic treatment</a:t>
            </a:r>
            <a:r>
              <a:rPr lang="en-US" sz="1600" dirty="0">
                <a:solidFill>
                  <a:schemeClr val="bg1">
                    <a:lumMod val="75000"/>
                  </a:schemeClr>
                </a:solidFill>
              </a:rPr>
              <a:t>. Diffuse scleritis might respond to  PO NSAIDs, so try them first if not contraindicated. For the others, PO  steroids  are usually the first-line med, although NSAIDs may be tried.  Immunomodulatory therapy  is often required. </a:t>
            </a:r>
            <a:r>
              <a:rPr lang="en-US" sz="1600" dirty="0" err="1"/>
              <a:t>Subconj</a:t>
            </a:r>
            <a:r>
              <a:rPr lang="en-US" sz="1600" dirty="0"/>
              <a:t> depot  steroids, long considered contraindicated, have recently gained wide acceptance as a treatment option.</a:t>
            </a:r>
            <a:endParaRPr lang="en-US" sz="1600" dirty="0">
              <a:solidFill>
                <a:srgbClr val="0000FF"/>
              </a:solidFill>
            </a:endParaRPr>
          </a:p>
        </p:txBody>
      </p:sp>
      <p:sp>
        <p:nvSpPr>
          <p:cNvPr id="19" name="Rectangle 3">
            <a:extLst>
              <a:ext uri="{FF2B5EF4-FFF2-40B4-BE49-F238E27FC236}">
                <a16:creationId xmlns:a16="http://schemas.microsoft.com/office/drawing/2014/main" id="{18D1AF99-87FE-44CF-94E7-07B3C25051B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97065812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5DED62-B2C3-4A12-8C4D-BAF8DBABFB9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TextBox 1">
            <a:extLst>
              <a:ext uri="{FF2B5EF4-FFF2-40B4-BE49-F238E27FC236}">
                <a16:creationId xmlns:a16="http://schemas.microsoft.com/office/drawing/2014/main" id="{E91BA5DB-E3C4-456A-8829-C08873C71666}"/>
              </a:ext>
            </a:extLst>
          </p:cNvPr>
          <p:cNvSpPr txBox="1"/>
          <p:nvPr/>
        </p:nvSpPr>
        <p:spPr>
          <a:xfrm>
            <a:off x="800100" y="2522730"/>
            <a:ext cx="7543800" cy="923330"/>
          </a:xfrm>
          <a:prstGeom prst="rect">
            <a:avLst/>
          </a:prstGeom>
          <a:noFill/>
        </p:spPr>
        <p:txBody>
          <a:bodyPr wrap="square" rtlCol="0">
            <a:spAutoFit/>
          </a:bodyPr>
          <a:lstStyle/>
          <a:p>
            <a:r>
              <a:rPr lang="en-US" dirty="0"/>
              <a:t>In the next section we will go through the criteria regarding how          one classifies/describes a uveitis with respect to its ocular findings. (Some of this will be a recapitulation of material we’ve already covered.)</a:t>
            </a:r>
          </a:p>
        </p:txBody>
      </p:sp>
    </p:spTree>
    <p:extLst>
      <p:ext uri="{BB962C8B-B14F-4D97-AF65-F5344CB8AC3E}">
        <p14:creationId xmlns:p14="http://schemas.microsoft.com/office/powerpoint/2010/main" val="2172301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b="1" dirty="0">
                <a:solidFill>
                  <a:srgbClr val="0000FF"/>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9904F43E-06E5-4198-A3B8-64F87712C30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2" name="TextBox 11">
            <a:extLst>
              <a:ext uri="{FF2B5EF4-FFF2-40B4-BE49-F238E27FC236}">
                <a16:creationId xmlns:a16="http://schemas.microsoft.com/office/drawing/2014/main" id="{0F915D8C-0DBB-4A1C-8D11-84EEB0CE2FE1}"/>
              </a:ext>
            </a:extLst>
          </p:cNvPr>
          <p:cNvSpPr txBox="1"/>
          <p:nvPr/>
        </p:nvSpPr>
        <p:spPr>
          <a:xfrm>
            <a:off x="1628413" y="4906595"/>
            <a:ext cx="5840544" cy="646331"/>
          </a:xfrm>
          <a:prstGeom prst="rect">
            <a:avLst/>
          </a:prstGeom>
          <a:solidFill>
            <a:schemeClr val="accent6">
              <a:lumMod val="75000"/>
            </a:schemeClr>
          </a:solidFill>
        </p:spPr>
        <p:txBody>
          <a:bodyPr wrap="square" rtlCol="0">
            <a:spAutoFit/>
          </a:bodyPr>
          <a:lstStyle/>
          <a:p>
            <a:r>
              <a:rPr lang="en-US" dirty="0">
                <a:solidFill>
                  <a:schemeClr val="bg1"/>
                </a:solidFill>
              </a:rPr>
              <a:t>In </a:t>
            </a:r>
            <a:r>
              <a:rPr lang="en-US" b="1" dirty="0">
                <a:solidFill>
                  <a:schemeClr val="bg1"/>
                </a:solidFill>
              </a:rPr>
              <a:t>anterior uveitis</a:t>
            </a:r>
            <a:r>
              <a:rPr lang="en-US" dirty="0">
                <a:solidFill>
                  <a:schemeClr val="bg1"/>
                </a:solidFill>
              </a:rPr>
              <a:t>, the primary location of inflammation is the  anterior chamber  and/or  anterior vitreous</a:t>
            </a:r>
          </a:p>
        </p:txBody>
      </p:sp>
      <p:sp>
        <p:nvSpPr>
          <p:cNvPr id="3" name="Rectangle 2">
            <a:extLst>
              <a:ext uri="{FF2B5EF4-FFF2-40B4-BE49-F238E27FC236}">
                <a16:creationId xmlns:a16="http://schemas.microsoft.com/office/drawing/2014/main" id="{BD3C0A2C-905C-4DFD-869A-8A0E22846B17}"/>
              </a:ext>
            </a:extLst>
          </p:cNvPr>
          <p:cNvSpPr/>
          <p:nvPr/>
        </p:nvSpPr>
        <p:spPr>
          <a:xfrm>
            <a:off x="2359674" y="5257800"/>
            <a:ext cx="1755126" cy="294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4" name="Rectangle 13">
            <a:extLst>
              <a:ext uri="{FF2B5EF4-FFF2-40B4-BE49-F238E27FC236}">
                <a16:creationId xmlns:a16="http://schemas.microsoft.com/office/drawing/2014/main" id="{352CFD01-2FC4-4948-8492-76281916774E}"/>
              </a:ext>
            </a:extLst>
          </p:cNvPr>
          <p:cNvSpPr/>
          <p:nvPr/>
        </p:nvSpPr>
        <p:spPr>
          <a:xfrm>
            <a:off x="4963726" y="5257800"/>
            <a:ext cx="1755126" cy="294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51004844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0"/>
            <a:ext cx="7423788" cy="338554"/>
          </a:xfrm>
          <a:prstGeom prst="rect">
            <a:avLst/>
          </a:prstGeom>
          <a:noFill/>
        </p:spPr>
        <p:txBody>
          <a:bodyPr wrap="square" rtlCol="0">
            <a:spAutoFit/>
          </a:bodyPr>
          <a:lstStyle/>
          <a:p>
            <a:r>
              <a:rPr lang="en-US" sz="1600" i="1" dirty="0"/>
              <a:t>In the context of uveitis, what does the acronym </a:t>
            </a:r>
            <a:r>
              <a:rPr lang="en-US" sz="1600" dirty="0"/>
              <a:t>SUN</a:t>
            </a:r>
            <a:r>
              <a:rPr lang="en-US" sz="1600" i="1" dirty="0"/>
              <a:t> stand for?</a:t>
            </a:r>
          </a:p>
        </p:txBody>
      </p:sp>
      <p:sp>
        <p:nvSpPr>
          <p:cNvPr id="4" name="Rectangle 3">
            <a:extLst>
              <a:ext uri="{FF2B5EF4-FFF2-40B4-BE49-F238E27FC236}">
                <a16:creationId xmlns:a16="http://schemas.microsoft.com/office/drawing/2014/main" id="{6D5DED62-B2C3-4A12-8C4D-BAF8DBABFB9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59150287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0"/>
            <a:ext cx="7423788" cy="1077218"/>
          </a:xfrm>
          <a:prstGeom prst="rect">
            <a:avLst/>
          </a:prstGeom>
          <a:noFill/>
        </p:spPr>
        <p:txBody>
          <a:bodyPr wrap="square" rtlCol="0">
            <a:spAutoFit/>
          </a:bodyPr>
          <a:lstStyle/>
          <a:p>
            <a:r>
              <a:rPr lang="en-US" sz="1600" i="1" dirty="0"/>
              <a:t>In the context of uveitis, what does the acronym </a:t>
            </a:r>
            <a:r>
              <a:rPr lang="en-US" sz="1600" dirty="0"/>
              <a:t>SUN</a:t>
            </a:r>
            <a:r>
              <a:rPr lang="en-US" sz="1600" i="1" dirty="0"/>
              <a:t> stand for?</a:t>
            </a:r>
          </a:p>
          <a:p>
            <a:r>
              <a:rPr lang="en-US" sz="1600" dirty="0">
                <a:solidFill>
                  <a:srgbClr val="0000FF"/>
                </a:solidFill>
              </a:rPr>
              <a:t>Standardization of Uveitis Nomenclature, a working group appointed by the International Ocular Inflammation Society</a:t>
            </a:r>
          </a:p>
          <a:p>
            <a:endParaRPr lang="en-US" sz="1600" dirty="0"/>
          </a:p>
        </p:txBody>
      </p:sp>
      <p:sp>
        <p:nvSpPr>
          <p:cNvPr id="6" name="Rectangle 3">
            <a:extLst>
              <a:ext uri="{FF2B5EF4-FFF2-40B4-BE49-F238E27FC236}">
                <a16:creationId xmlns:a16="http://schemas.microsoft.com/office/drawing/2014/main" id="{D79C8510-645C-4E7B-B3C4-4710ACD6D80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03050294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1323439"/>
          </a:xfrm>
          <a:prstGeom prst="rect">
            <a:avLst/>
          </a:prstGeom>
          <a:noFill/>
        </p:spPr>
        <p:txBody>
          <a:bodyPr wrap="square" rtlCol="0">
            <a:spAutoFit/>
          </a:bodyPr>
          <a:lstStyle/>
          <a:p>
            <a:r>
              <a:rPr lang="en-US" sz="1600" i="1" dirty="0"/>
              <a:t>In the context of uveitis, what does the acronym </a:t>
            </a:r>
            <a:r>
              <a:rPr lang="en-US" sz="1600" dirty="0"/>
              <a:t>SUN</a:t>
            </a:r>
            <a:r>
              <a:rPr lang="en-US" sz="1600" i="1" dirty="0"/>
              <a:t> stand for?</a:t>
            </a:r>
          </a:p>
          <a:p>
            <a:r>
              <a:rPr lang="en-US" sz="1600" dirty="0">
                <a:solidFill>
                  <a:srgbClr val="0000FF"/>
                </a:solidFill>
              </a:rPr>
              <a:t>Standardization of Uveitis Nomenclature, a working group appointed by the International Ocular Inflammation Society</a:t>
            </a:r>
          </a:p>
          <a:p>
            <a:endParaRPr lang="en-US" sz="1600" dirty="0"/>
          </a:p>
          <a:p>
            <a:r>
              <a:rPr lang="en-US" sz="1600" i="1" dirty="0"/>
              <a:t>What was the task of the SUN Working Group?</a:t>
            </a:r>
          </a:p>
        </p:txBody>
      </p:sp>
      <p:sp>
        <p:nvSpPr>
          <p:cNvPr id="6" name="Rectangle 3">
            <a:extLst>
              <a:ext uri="{FF2B5EF4-FFF2-40B4-BE49-F238E27FC236}">
                <a16:creationId xmlns:a16="http://schemas.microsoft.com/office/drawing/2014/main" id="{495BE281-A4E0-49D4-B0E4-2B0BF7DE3CC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69321548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0"/>
            <a:ext cx="7423788" cy="1815882"/>
          </a:xfrm>
          <a:prstGeom prst="rect">
            <a:avLst/>
          </a:prstGeom>
          <a:noFill/>
        </p:spPr>
        <p:txBody>
          <a:bodyPr wrap="square" rtlCol="0">
            <a:spAutoFit/>
          </a:bodyPr>
          <a:lstStyle/>
          <a:p>
            <a:r>
              <a:rPr lang="en-US" sz="1600" i="1" dirty="0"/>
              <a:t>In the context of uveitis, what does the acronym </a:t>
            </a:r>
            <a:r>
              <a:rPr lang="en-US" sz="1600" dirty="0"/>
              <a:t>SUN</a:t>
            </a:r>
            <a:r>
              <a:rPr lang="en-US" sz="1600" i="1" dirty="0"/>
              <a:t> stand for?</a:t>
            </a:r>
          </a:p>
          <a:p>
            <a:r>
              <a:rPr lang="en-US" sz="1600" dirty="0">
                <a:solidFill>
                  <a:srgbClr val="0000FF"/>
                </a:solidFill>
              </a:rPr>
              <a:t>Standardization of Uveitis Nomenclature, a working group appointed by the International Ocular Inflammation Society</a:t>
            </a:r>
          </a:p>
          <a:p>
            <a:endParaRPr lang="en-US" sz="1600" dirty="0"/>
          </a:p>
          <a:p>
            <a:r>
              <a:rPr lang="en-US" sz="1600" i="1" dirty="0"/>
              <a:t>What was the task of the SUN Working Group?</a:t>
            </a:r>
          </a:p>
          <a:p>
            <a:r>
              <a:rPr lang="en-US" sz="1600" dirty="0">
                <a:solidFill>
                  <a:srgbClr val="0000FF"/>
                </a:solidFill>
              </a:rPr>
              <a:t>To standardize uveitis nomenclature</a:t>
            </a:r>
          </a:p>
          <a:p>
            <a:endParaRPr lang="en-US" sz="1600" dirty="0"/>
          </a:p>
        </p:txBody>
      </p:sp>
      <p:sp>
        <p:nvSpPr>
          <p:cNvPr id="6" name="Rectangle 3">
            <a:extLst>
              <a:ext uri="{FF2B5EF4-FFF2-40B4-BE49-F238E27FC236}">
                <a16:creationId xmlns:a16="http://schemas.microsoft.com/office/drawing/2014/main" id="{E4430AF5-926A-4473-89F2-79FB7FC9BA0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93550806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t>In the context of uveitis, what does the acronym </a:t>
            </a:r>
            <a:r>
              <a:rPr lang="en-US" sz="1600" dirty="0"/>
              <a:t>SUN</a:t>
            </a:r>
            <a:r>
              <a:rPr lang="en-US" sz="1600" i="1" dirty="0"/>
              <a:t> stand for?</a:t>
            </a:r>
          </a:p>
          <a:p>
            <a:r>
              <a:rPr lang="en-US" sz="1600" dirty="0">
                <a:solidFill>
                  <a:srgbClr val="0000FF"/>
                </a:solidFill>
              </a:rPr>
              <a:t>Standardization of Uveitis Nomenclature, a working group appointed by the International Ocular Inflammation Society</a:t>
            </a:r>
          </a:p>
          <a:p>
            <a:endParaRPr lang="en-US" sz="1600" dirty="0"/>
          </a:p>
          <a:p>
            <a:r>
              <a:rPr lang="en-US" sz="1600" i="1" dirty="0"/>
              <a:t>What was the task of the SUN Working Group?</a:t>
            </a:r>
          </a:p>
          <a:p>
            <a:r>
              <a:rPr lang="en-US" sz="1600" dirty="0">
                <a:solidFill>
                  <a:srgbClr val="0000FF"/>
                </a:solidFill>
              </a:rPr>
              <a:t>To standardize uveitis nomenclature</a:t>
            </a:r>
          </a:p>
          <a:p>
            <a:endParaRPr lang="en-US" sz="1600" dirty="0"/>
          </a:p>
          <a:p>
            <a:r>
              <a:rPr lang="en-US" sz="1600" i="1" dirty="0"/>
              <a:t>The SUN classification system is based on three sets of criteria. What are they?</a:t>
            </a:r>
          </a:p>
        </p:txBody>
      </p:sp>
      <p:sp>
        <p:nvSpPr>
          <p:cNvPr id="7" name="Rectangle 3">
            <a:extLst>
              <a:ext uri="{FF2B5EF4-FFF2-40B4-BE49-F238E27FC236}">
                <a16:creationId xmlns:a16="http://schemas.microsoft.com/office/drawing/2014/main" id="{A2D3ECD4-A177-4C64-9E24-26E82FCFC7A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78637072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t>In the context of uveitis, what does the acronym </a:t>
            </a:r>
            <a:r>
              <a:rPr lang="en-US" sz="1600" dirty="0"/>
              <a:t>SUN</a:t>
            </a:r>
            <a:r>
              <a:rPr lang="en-US" sz="1600" i="1" dirty="0"/>
              <a:t> stand for?</a:t>
            </a:r>
          </a:p>
          <a:p>
            <a:r>
              <a:rPr lang="en-US" sz="1600" dirty="0">
                <a:solidFill>
                  <a:srgbClr val="0000FF"/>
                </a:solidFill>
              </a:rPr>
              <a:t>Standardization of Uveitis Nomenclature, a working group appointed by the International Ocular Inflammation Society</a:t>
            </a:r>
          </a:p>
          <a:p>
            <a:endParaRPr lang="en-US" sz="1600" dirty="0"/>
          </a:p>
          <a:p>
            <a:r>
              <a:rPr lang="en-US" sz="1600" i="1" dirty="0"/>
              <a:t>What was the task of the SUN Working Group?</a:t>
            </a:r>
          </a:p>
          <a:p>
            <a:r>
              <a:rPr lang="en-US" sz="1600" dirty="0">
                <a:solidFill>
                  <a:srgbClr val="0000FF"/>
                </a:solidFill>
              </a:rPr>
              <a:t>To standardize uveitis nomenclature</a:t>
            </a:r>
          </a:p>
          <a:p>
            <a:endParaRPr lang="en-US" sz="1600" dirty="0"/>
          </a:p>
          <a:p>
            <a:r>
              <a:rPr lang="en-US" sz="1600" i="1" dirty="0"/>
              <a:t>The SUN classification system is based on three sets of criteria. What are they?</a:t>
            </a:r>
          </a:p>
        </p:txBody>
      </p:sp>
      <p:sp>
        <p:nvSpPr>
          <p:cNvPr id="6" name="TextBox 5"/>
          <p:cNvSpPr txBox="1"/>
          <p:nvPr/>
        </p:nvSpPr>
        <p:spPr>
          <a:xfrm>
            <a:off x="152401" y="3124202"/>
            <a:ext cx="2747868" cy="584775"/>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endParaRPr lang="en-US" sz="1500" dirty="0">
              <a:solidFill>
                <a:srgbClr val="0000FF"/>
              </a:solidFill>
            </a:endParaRPr>
          </a:p>
        </p:txBody>
      </p:sp>
      <p:sp>
        <p:nvSpPr>
          <p:cNvPr id="7" name="TextBox 6"/>
          <p:cNvSpPr txBox="1"/>
          <p:nvPr/>
        </p:nvSpPr>
        <p:spPr>
          <a:xfrm>
            <a:off x="3080388" y="3124202"/>
            <a:ext cx="3168012" cy="61555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p:txBody>
      </p:sp>
      <p:sp>
        <p:nvSpPr>
          <p:cNvPr id="8" name="TextBox 7"/>
          <p:cNvSpPr txBox="1"/>
          <p:nvPr/>
        </p:nvSpPr>
        <p:spPr>
          <a:xfrm>
            <a:off x="6182682" y="3124202"/>
            <a:ext cx="2738250" cy="353943"/>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p:txBody>
      </p:sp>
      <p:sp>
        <p:nvSpPr>
          <p:cNvPr id="2" name="Rectangle 1"/>
          <p:cNvSpPr/>
          <p:nvPr/>
        </p:nvSpPr>
        <p:spPr>
          <a:xfrm>
            <a:off x="685800" y="3183021"/>
            <a:ext cx="840534" cy="23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80144" y="3183021"/>
            <a:ext cx="840534" cy="23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84561" y="3183021"/>
            <a:ext cx="916734" cy="23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17843" y="3183021"/>
            <a:ext cx="554107" cy="23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30762" y="3489138"/>
            <a:ext cx="805812" cy="250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a:extLst>
              <a:ext uri="{FF2B5EF4-FFF2-40B4-BE49-F238E27FC236}">
                <a16:creationId xmlns:a16="http://schemas.microsoft.com/office/drawing/2014/main" id="{3493FAA7-D40E-4E4F-818F-F64D06BBD5C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11274718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t>In the context of uveitis, what does the acronym </a:t>
            </a:r>
            <a:r>
              <a:rPr lang="en-US" sz="1600" dirty="0"/>
              <a:t>SUN</a:t>
            </a:r>
            <a:r>
              <a:rPr lang="en-US" sz="1600" i="1" dirty="0"/>
              <a:t> stand for?</a:t>
            </a:r>
          </a:p>
          <a:p>
            <a:r>
              <a:rPr lang="en-US" sz="1600" dirty="0">
                <a:solidFill>
                  <a:srgbClr val="0000FF"/>
                </a:solidFill>
              </a:rPr>
              <a:t>Standardization of Uveitis Nomenclature, a working group appointed by the International Ocular Inflammation Society</a:t>
            </a:r>
          </a:p>
          <a:p>
            <a:endParaRPr lang="en-US" sz="1600" dirty="0"/>
          </a:p>
          <a:p>
            <a:r>
              <a:rPr lang="en-US" sz="1600" i="1" dirty="0"/>
              <a:t>What was the task of the SUN Working Group?</a:t>
            </a:r>
          </a:p>
          <a:p>
            <a:r>
              <a:rPr lang="en-US" sz="1600" dirty="0">
                <a:solidFill>
                  <a:srgbClr val="0000FF"/>
                </a:solidFill>
              </a:rPr>
              <a:t>To standardize uveitis nomenclature</a:t>
            </a:r>
          </a:p>
          <a:p>
            <a:endParaRPr lang="en-US" sz="1600" dirty="0"/>
          </a:p>
          <a:p>
            <a:r>
              <a:rPr lang="en-US" sz="1600" i="1" dirty="0"/>
              <a:t>The SUN classification system is based on three sets of criteria. What are they?</a:t>
            </a:r>
          </a:p>
        </p:txBody>
      </p:sp>
      <p:sp>
        <p:nvSpPr>
          <p:cNvPr id="6" name="TextBox 5"/>
          <p:cNvSpPr txBox="1"/>
          <p:nvPr/>
        </p:nvSpPr>
        <p:spPr>
          <a:xfrm>
            <a:off x="152401" y="3124202"/>
            <a:ext cx="2747868" cy="584775"/>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endParaRPr lang="en-US" sz="1500" dirty="0">
              <a:solidFill>
                <a:srgbClr val="0000FF"/>
              </a:solidFill>
            </a:endParaRPr>
          </a:p>
        </p:txBody>
      </p:sp>
      <p:sp>
        <p:nvSpPr>
          <p:cNvPr id="7" name="TextBox 6"/>
          <p:cNvSpPr txBox="1"/>
          <p:nvPr/>
        </p:nvSpPr>
        <p:spPr>
          <a:xfrm>
            <a:off x="3080388" y="3124202"/>
            <a:ext cx="3168012" cy="61555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p:txBody>
      </p:sp>
      <p:sp>
        <p:nvSpPr>
          <p:cNvPr id="8" name="TextBox 7"/>
          <p:cNvSpPr txBox="1"/>
          <p:nvPr/>
        </p:nvSpPr>
        <p:spPr>
          <a:xfrm>
            <a:off x="6182682" y="3124202"/>
            <a:ext cx="2738250" cy="353943"/>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p:txBody>
      </p:sp>
      <p:sp>
        <p:nvSpPr>
          <p:cNvPr id="9" name="Rectangle 3">
            <a:extLst>
              <a:ext uri="{FF2B5EF4-FFF2-40B4-BE49-F238E27FC236}">
                <a16:creationId xmlns:a16="http://schemas.microsoft.com/office/drawing/2014/main" id="{6DF3C5B7-5EAF-4486-A7A6-5950154D555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32090232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t>In the context of uveitis, what does the acronym </a:t>
            </a:r>
            <a:r>
              <a:rPr lang="en-US" sz="1600" dirty="0"/>
              <a:t>SUN</a:t>
            </a:r>
            <a:r>
              <a:rPr lang="en-US" sz="1600" i="1" dirty="0"/>
              <a:t> stand for?</a:t>
            </a:r>
          </a:p>
          <a:p>
            <a:r>
              <a:rPr lang="en-US" sz="1600" dirty="0">
                <a:solidFill>
                  <a:srgbClr val="0000FF"/>
                </a:solidFill>
              </a:rPr>
              <a:t>Standardization of Uveitis Nomenclature, a working group appointed by the International Ocular Inflammation Society</a:t>
            </a:r>
          </a:p>
          <a:p>
            <a:endParaRPr lang="en-US" sz="1600" dirty="0"/>
          </a:p>
          <a:p>
            <a:r>
              <a:rPr lang="en-US" sz="1600" i="1" dirty="0"/>
              <a:t>What was the task of the SUN Working Group?</a:t>
            </a:r>
          </a:p>
          <a:p>
            <a:r>
              <a:rPr lang="en-US" sz="1600" dirty="0">
                <a:solidFill>
                  <a:srgbClr val="0000FF"/>
                </a:solidFill>
              </a:rPr>
              <a:t>To standardize uveitis nomenclature</a:t>
            </a:r>
          </a:p>
          <a:p>
            <a:endParaRPr lang="en-US" sz="1600" dirty="0"/>
          </a:p>
          <a:p>
            <a:r>
              <a:rPr lang="en-US" sz="1600" i="1" dirty="0"/>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b="1" i="1" dirty="0">
                <a:solidFill>
                  <a:srgbClr val="0000FF"/>
                </a:solidFill>
              </a:rPr>
              <a:t>?</a:t>
            </a:r>
          </a:p>
          <a:p>
            <a:r>
              <a:rPr lang="en-US" sz="1500" dirty="0"/>
              <a:t>--</a:t>
            </a:r>
            <a:r>
              <a:rPr lang="en-US" sz="1500" b="1" i="1" dirty="0">
                <a:solidFill>
                  <a:srgbClr val="0000FF"/>
                </a:solidFill>
              </a:rPr>
              <a:t>?</a:t>
            </a:r>
          </a:p>
          <a:p>
            <a:r>
              <a:rPr lang="en-US" sz="1500" dirty="0"/>
              <a:t>--</a:t>
            </a:r>
            <a:r>
              <a:rPr lang="en-US" sz="1500" b="1" i="1" dirty="0">
                <a:solidFill>
                  <a:srgbClr val="0000FF"/>
                </a:solidFill>
              </a:rPr>
              <a:t>?</a:t>
            </a:r>
          </a:p>
          <a:p>
            <a:r>
              <a:rPr lang="en-US" sz="1500" dirty="0"/>
              <a:t>--</a:t>
            </a:r>
            <a:r>
              <a:rPr lang="en-US" sz="1500" b="1" i="1" dirty="0">
                <a:solidFill>
                  <a:srgbClr val="0000FF"/>
                </a:solidFill>
              </a:rPr>
              <a:t>?</a:t>
            </a:r>
          </a:p>
        </p:txBody>
      </p:sp>
      <p:sp>
        <p:nvSpPr>
          <p:cNvPr id="7" name="TextBox 6"/>
          <p:cNvSpPr txBox="1"/>
          <p:nvPr/>
        </p:nvSpPr>
        <p:spPr>
          <a:xfrm>
            <a:off x="3080388" y="3124200"/>
            <a:ext cx="3168012" cy="846386"/>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endParaRPr lang="en-US" sz="1500" dirty="0">
              <a:solidFill>
                <a:schemeClr val="bg1">
                  <a:lumMod val="75000"/>
                </a:schemeClr>
              </a:solidFill>
            </a:endParaRPr>
          </a:p>
        </p:txBody>
      </p:sp>
      <p:sp>
        <p:nvSpPr>
          <p:cNvPr id="8" name="TextBox 7"/>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
        <p:nvSpPr>
          <p:cNvPr id="14" name="TextBox 13"/>
          <p:cNvSpPr txBox="1"/>
          <p:nvPr/>
        </p:nvSpPr>
        <p:spPr>
          <a:xfrm>
            <a:off x="457201" y="4721425"/>
            <a:ext cx="2598788" cy="307777"/>
          </a:xfrm>
          <a:prstGeom prst="rect">
            <a:avLst/>
          </a:prstGeom>
          <a:noFill/>
        </p:spPr>
        <p:txBody>
          <a:bodyPr wrap="none" rtlCol="0">
            <a:spAutoFit/>
          </a:bodyPr>
          <a:lstStyle/>
          <a:p>
            <a:r>
              <a:rPr lang="en-US" sz="1400" b="1" i="1" dirty="0">
                <a:solidFill>
                  <a:srgbClr val="0000FF"/>
                </a:solidFill>
              </a:rPr>
              <a:t>What are the four locations?</a:t>
            </a:r>
          </a:p>
        </p:txBody>
      </p:sp>
      <p:sp>
        <p:nvSpPr>
          <p:cNvPr id="9" name="Rectangle 3">
            <a:extLst>
              <a:ext uri="{FF2B5EF4-FFF2-40B4-BE49-F238E27FC236}">
                <a16:creationId xmlns:a16="http://schemas.microsoft.com/office/drawing/2014/main" id="{3EAD5D74-3844-47DA-8F73-43FC2900163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24970716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t>In the context of uveitis, what does the acronym </a:t>
            </a:r>
            <a:r>
              <a:rPr lang="en-US" sz="1600" dirty="0"/>
              <a:t>SUN</a:t>
            </a:r>
            <a:r>
              <a:rPr lang="en-US" sz="1600" i="1" dirty="0"/>
              <a:t> stand for?</a:t>
            </a:r>
          </a:p>
          <a:p>
            <a:r>
              <a:rPr lang="en-US" sz="1600" dirty="0">
                <a:solidFill>
                  <a:srgbClr val="0000FF"/>
                </a:solidFill>
              </a:rPr>
              <a:t>Standardization of Uveitis Nomenclature, a working group appointed by the International Ocular Inflammation Society</a:t>
            </a:r>
          </a:p>
          <a:p>
            <a:endParaRPr lang="en-US" sz="1600" dirty="0"/>
          </a:p>
          <a:p>
            <a:r>
              <a:rPr lang="en-US" sz="1600" i="1" dirty="0"/>
              <a:t>What was the task of the SUN Working Group?</a:t>
            </a:r>
          </a:p>
          <a:p>
            <a:r>
              <a:rPr lang="en-US" sz="1600" dirty="0">
                <a:solidFill>
                  <a:srgbClr val="0000FF"/>
                </a:solidFill>
              </a:rPr>
              <a:t>To standardize uveitis nomenclature</a:t>
            </a:r>
          </a:p>
          <a:p>
            <a:endParaRPr lang="en-US" sz="1600" dirty="0"/>
          </a:p>
          <a:p>
            <a:r>
              <a:rPr lang="en-US" sz="1600" i="1" dirty="0"/>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0"/>
            <a:ext cx="3168012" cy="846386"/>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endParaRPr lang="en-US" sz="1500" dirty="0">
              <a:solidFill>
                <a:schemeClr val="bg1">
                  <a:lumMod val="75000"/>
                </a:schemeClr>
              </a:solidFill>
            </a:endParaRPr>
          </a:p>
        </p:txBody>
      </p:sp>
      <p:sp>
        <p:nvSpPr>
          <p:cNvPr id="8" name="TextBox 7"/>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
        <p:nvSpPr>
          <p:cNvPr id="10" name="TextBox 9"/>
          <p:cNvSpPr txBox="1"/>
          <p:nvPr/>
        </p:nvSpPr>
        <p:spPr>
          <a:xfrm>
            <a:off x="457201" y="4721425"/>
            <a:ext cx="2598788" cy="307777"/>
          </a:xfrm>
          <a:prstGeom prst="rect">
            <a:avLst/>
          </a:prstGeom>
          <a:noFill/>
        </p:spPr>
        <p:txBody>
          <a:bodyPr wrap="none" rtlCol="0">
            <a:spAutoFit/>
          </a:bodyPr>
          <a:lstStyle/>
          <a:p>
            <a:r>
              <a:rPr lang="en-US" sz="1400" b="1" i="1" dirty="0">
                <a:solidFill>
                  <a:srgbClr val="0000FF"/>
                </a:solidFill>
              </a:rPr>
              <a:t>What are the four locations?</a:t>
            </a:r>
          </a:p>
        </p:txBody>
      </p:sp>
      <p:sp>
        <p:nvSpPr>
          <p:cNvPr id="9" name="Rectangle 3">
            <a:extLst>
              <a:ext uri="{FF2B5EF4-FFF2-40B4-BE49-F238E27FC236}">
                <a16:creationId xmlns:a16="http://schemas.microsoft.com/office/drawing/2014/main" id="{4CFF947F-2EBB-474C-BB94-4C17CEE18D7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99123178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SUN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b="1" i="1" dirty="0"/>
              <a:t>--</a:t>
            </a:r>
            <a:r>
              <a:rPr lang="en-US" sz="1500" b="1" i="1" dirty="0">
                <a:solidFill>
                  <a:srgbClr val="0000FF"/>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rgbClr val="0000FF"/>
                </a:solidFill>
              </a:rPr>
              <a:t>With respect to uveitis: Where is the primary location of inflammation in…</a:t>
            </a:r>
          </a:p>
          <a:p>
            <a:r>
              <a:rPr lang="en-US" sz="1400" b="1" dirty="0">
                <a:solidFill>
                  <a:srgbClr val="0000FF"/>
                </a:solidFill>
              </a:rPr>
              <a:t>Anterior</a:t>
            </a:r>
            <a:r>
              <a:rPr lang="en-US" sz="1400" i="1" dirty="0">
                <a:solidFill>
                  <a:srgbClr val="0000FF"/>
                </a:solidFill>
              </a:rPr>
              <a:t> uveitis? </a:t>
            </a:r>
            <a:r>
              <a:rPr lang="en-US" sz="1400" dirty="0">
                <a:solidFill>
                  <a:srgbClr val="FFC000"/>
                </a:solidFill>
              </a:rPr>
              <a:t>The anterior chamber, +/- cells found no further posterior than the anterior vitreous</a:t>
            </a:r>
          </a:p>
          <a:p>
            <a:r>
              <a:rPr lang="en-US" sz="1400" b="1" dirty="0">
                <a:solidFill>
                  <a:srgbClr val="FFC000"/>
                </a:solidFill>
              </a:rPr>
              <a:t>Intermediate</a:t>
            </a:r>
            <a:r>
              <a:rPr lang="en-US" sz="1400" i="1" dirty="0">
                <a:solidFill>
                  <a:srgbClr val="FFC000"/>
                </a:solidFill>
              </a:rPr>
              <a:t> uveitis? </a:t>
            </a:r>
            <a:r>
              <a:rPr lang="en-US" sz="1400" dirty="0">
                <a:solidFill>
                  <a:srgbClr val="FFC000"/>
                </a:solidFill>
              </a:rPr>
              <a:t>The main vitreous cavity, +/- the peripheral retina and/or pars </a:t>
            </a:r>
            <a:r>
              <a:rPr lang="en-US" sz="1400" dirty="0" err="1">
                <a:solidFill>
                  <a:srgbClr val="FFC000"/>
                </a:solidFill>
              </a:rPr>
              <a:t>plana</a:t>
            </a:r>
            <a:endParaRPr lang="en-US" sz="1400" i="1" dirty="0">
              <a:solidFill>
                <a:srgbClr val="FFC000"/>
              </a:solidFill>
            </a:endParaRPr>
          </a:p>
          <a:p>
            <a:r>
              <a:rPr lang="en-US" sz="1400" b="1" dirty="0">
                <a:solidFill>
                  <a:srgbClr val="FFC000"/>
                </a:solidFill>
              </a:rPr>
              <a:t>Posterior</a:t>
            </a:r>
            <a:r>
              <a:rPr lang="en-US" sz="1400" i="1" dirty="0">
                <a:solidFill>
                  <a:srgbClr val="FFC000"/>
                </a:solidFill>
              </a:rPr>
              <a:t> uveitis? </a:t>
            </a:r>
            <a:r>
              <a:rPr lang="en-US" sz="1400" dirty="0">
                <a:solidFill>
                  <a:srgbClr val="FFC000"/>
                </a:solidFill>
              </a:rPr>
              <a:t>The retina, choroid, and/or optic nerve head </a:t>
            </a:r>
          </a:p>
          <a:p>
            <a:r>
              <a:rPr lang="en-US" sz="1400" b="1" dirty="0" err="1">
                <a:solidFill>
                  <a:srgbClr val="FFC000"/>
                </a:solidFill>
              </a:rPr>
              <a:t>Panuveitis</a:t>
            </a:r>
            <a:r>
              <a:rPr lang="en-US" sz="1400" i="1" dirty="0">
                <a:solidFill>
                  <a:srgbClr val="FFC000"/>
                </a:solidFill>
              </a:rPr>
              <a:t>? </a:t>
            </a:r>
            <a:r>
              <a:rPr lang="en-US" sz="1400" dirty="0">
                <a:solidFill>
                  <a:srgbClr val="FFC000"/>
                </a:solidFill>
              </a:rPr>
              <a:t>All three locations are equally involved</a:t>
            </a:r>
          </a:p>
        </p:txBody>
      </p:sp>
      <p:sp>
        <p:nvSpPr>
          <p:cNvPr id="2" name="Oval 1">
            <a:extLst>
              <a:ext uri="{FF2B5EF4-FFF2-40B4-BE49-F238E27FC236}">
                <a16:creationId xmlns:a16="http://schemas.microsoft.com/office/drawing/2014/main" id="{9E1E4E50-F38F-42BC-A494-6100D036F0E8}"/>
              </a:ext>
            </a:extLst>
          </p:cNvPr>
          <p:cNvSpPr/>
          <p:nvPr/>
        </p:nvSpPr>
        <p:spPr>
          <a:xfrm>
            <a:off x="182960" y="3366052"/>
            <a:ext cx="1235023" cy="3843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716B41B9-E214-475B-886C-7EBCABB2B77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1" name="TextBox 10">
            <a:extLst>
              <a:ext uri="{FF2B5EF4-FFF2-40B4-BE49-F238E27FC236}">
                <a16:creationId xmlns:a16="http://schemas.microsoft.com/office/drawing/2014/main" id="{B1E71931-FFA1-4FBE-A8E9-B783BD38CD71}"/>
              </a:ext>
            </a:extLst>
          </p:cNvPr>
          <p:cNvSpPr txBox="1"/>
          <p:nvPr/>
        </p:nvSpPr>
        <p:spPr>
          <a:xfrm>
            <a:off x="3080388" y="3124200"/>
            <a:ext cx="3168012" cy="846386"/>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endParaRPr lang="en-US" sz="1500" dirty="0">
              <a:solidFill>
                <a:schemeClr val="bg1">
                  <a:lumMod val="75000"/>
                </a:schemeClr>
              </a:solidFill>
            </a:endParaRPr>
          </a:p>
        </p:txBody>
      </p:sp>
      <p:sp>
        <p:nvSpPr>
          <p:cNvPr id="14" name="TextBox 13">
            <a:extLst>
              <a:ext uri="{FF2B5EF4-FFF2-40B4-BE49-F238E27FC236}">
                <a16:creationId xmlns:a16="http://schemas.microsoft.com/office/drawing/2014/main" id="{A5CC76B0-6BB6-435A-AD02-7094213E218A}"/>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2396757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b="1" dirty="0">
                <a:solidFill>
                  <a:srgbClr val="0000FF"/>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9904F43E-06E5-4198-A3B8-64F87712C30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2" name="TextBox 11">
            <a:extLst>
              <a:ext uri="{FF2B5EF4-FFF2-40B4-BE49-F238E27FC236}">
                <a16:creationId xmlns:a16="http://schemas.microsoft.com/office/drawing/2014/main" id="{0F915D8C-0DBB-4A1C-8D11-84EEB0CE2FE1}"/>
              </a:ext>
            </a:extLst>
          </p:cNvPr>
          <p:cNvSpPr txBox="1"/>
          <p:nvPr/>
        </p:nvSpPr>
        <p:spPr>
          <a:xfrm>
            <a:off x="1628413" y="4906595"/>
            <a:ext cx="5840544" cy="646331"/>
          </a:xfrm>
          <a:prstGeom prst="rect">
            <a:avLst/>
          </a:prstGeom>
          <a:solidFill>
            <a:schemeClr val="accent6">
              <a:lumMod val="75000"/>
            </a:schemeClr>
          </a:solidFill>
        </p:spPr>
        <p:txBody>
          <a:bodyPr wrap="square" rtlCol="0">
            <a:spAutoFit/>
          </a:bodyPr>
          <a:lstStyle/>
          <a:p>
            <a:r>
              <a:rPr lang="en-US" dirty="0">
                <a:solidFill>
                  <a:schemeClr val="bg1"/>
                </a:solidFill>
              </a:rPr>
              <a:t>In </a:t>
            </a:r>
            <a:r>
              <a:rPr lang="en-US" b="1" dirty="0">
                <a:solidFill>
                  <a:schemeClr val="bg1"/>
                </a:solidFill>
              </a:rPr>
              <a:t>anterior uveitis</a:t>
            </a:r>
            <a:r>
              <a:rPr lang="en-US" dirty="0">
                <a:solidFill>
                  <a:schemeClr val="bg1"/>
                </a:solidFill>
              </a:rPr>
              <a:t>, the primary location of inflammation is the  anterior chamber  and/or  anterior vitreous</a:t>
            </a:r>
          </a:p>
        </p:txBody>
      </p:sp>
    </p:spTree>
    <p:extLst>
      <p:ext uri="{BB962C8B-B14F-4D97-AF65-F5344CB8AC3E}">
        <p14:creationId xmlns:p14="http://schemas.microsoft.com/office/powerpoint/2010/main" val="406365066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SUN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b="1" i="1" dirty="0"/>
              <a:t>--</a:t>
            </a:r>
            <a:r>
              <a:rPr lang="en-US" sz="1500" b="1" i="1" dirty="0">
                <a:solidFill>
                  <a:srgbClr val="0000FF"/>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rgbClr val="0000FF"/>
                </a:solidFill>
              </a:rPr>
              <a:t>With respect to uveitis: Where is the primary location of inflammation in…</a:t>
            </a:r>
          </a:p>
          <a:p>
            <a:r>
              <a:rPr lang="en-US" sz="1400" b="1" dirty="0">
                <a:solidFill>
                  <a:srgbClr val="0000FF"/>
                </a:solidFill>
              </a:rPr>
              <a:t>Anterior</a:t>
            </a:r>
            <a:r>
              <a:rPr lang="en-US" sz="1400" i="1" dirty="0">
                <a:solidFill>
                  <a:srgbClr val="0000FF"/>
                </a:solidFill>
              </a:rPr>
              <a:t> uveitis? </a:t>
            </a:r>
            <a:r>
              <a:rPr lang="en-US" sz="1400" dirty="0">
                <a:solidFill>
                  <a:srgbClr val="0000FF"/>
                </a:solidFill>
              </a:rPr>
              <a:t>The anterior chamber (although cell ‘spillover’ into the anterior vitreous may occur)</a:t>
            </a:r>
          </a:p>
          <a:p>
            <a:r>
              <a:rPr lang="en-US" sz="1400" b="1" dirty="0">
                <a:solidFill>
                  <a:srgbClr val="FFC000"/>
                </a:solidFill>
              </a:rPr>
              <a:t>Intermediate</a:t>
            </a:r>
            <a:r>
              <a:rPr lang="en-US" sz="1400" i="1" dirty="0">
                <a:solidFill>
                  <a:srgbClr val="FFC000"/>
                </a:solidFill>
              </a:rPr>
              <a:t> uveitis? </a:t>
            </a:r>
            <a:r>
              <a:rPr lang="en-US" sz="1400" dirty="0">
                <a:solidFill>
                  <a:srgbClr val="FFC000"/>
                </a:solidFill>
              </a:rPr>
              <a:t>The main vitreous cavity, +/- the peripheral retina and/or pars </a:t>
            </a:r>
            <a:r>
              <a:rPr lang="en-US" sz="1400" dirty="0" err="1">
                <a:solidFill>
                  <a:srgbClr val="FFC000"/>
                </a:solidFill>
              </a:rPr>
              <a:t>plana</a:t>
            </a:r>
            <a:endParaRPr lang="en-US" sz="1400" i="1" dirty="0">
              <a:solidFill>
                <a:srgbClr val="FFC000"/>
              </a:solidFill>
            </a:endParaRPr>
          </a:p>
          <a:p>
            <a:r>
              <a:rPr lang="en-US" sz="1400" b="1" dirty="0">
                <a:solidFill>
                  <a:srgbClr val="FFC000"/>
                </a:solidFill>
              </a:rPr>
              <a:t>Posterior</a:t>
            </a:r>
            <a:r>
              <a:rPr lang="en-US" sz="1400" i="1" dirty="0">
                <a:solidFill>
                  <a:srgbClr val="FFC000"/>
                </a:solidFill>
              </a:rPr>
              <a:t> uveitis? </a:t>
            </a:r>
            <a:r>
              <a:rPr lang="en-US" sz="1400" dirty="0">
                <a:solidFill>
                  <a:srgbClr val="FFC000"/>
                </a:solidFill>
              </a:rPr>
              <a:t>The retina, choroid, and/or optic nerve head </a:t>
            </a:r>
          </a:p>
          <a:p>
            <a:r>
              <a:rPr lang="en-US" sz="1400" b="1" dirty="0" err="1">
                <a:solidFill>
                  <a:srgbClr val="FFC000"/>
                </a:solidFill>
              </a:rPr>
              <a:t>Panuveitis</a:t>
            </a:r>
            <a:r>
              <a:rPr lang="en-US" sz="1400" i="1" dirty="0">
                <a:solidFill>
                  <a:srgbClr val="FFC000"/>
                </a:solidFill>
              </a:rPr>
              <a:t>? </a:t>
            </a:r>
            <a:r>
              <a:rPr lang="en-US" sz="1400" dirty="0">
                <a:solidFill>
                  <a:srgbClr val="FFC000"/>
                </a:solidFill>
              </a:rPr>
              <a:t>All three locations are equally involved</a:t>
            </a:r>
          </a:p>
        </p:txBody>
      </p:sp>
      <p:sp>
        <p:nvSpPr>
          <p:cNvPr id="15" name="Oval 14">
            <a:extLst>
              <a:ext uri="{FF2B5EF4-FFF2-40B4-BE49-F238E27FC236}">
                <a16:creationId xmlns:a16="http://schemas.microsoft.com/office/drawing/2014/main" id="{8D62E99D-FB72-4F54-A776-EB9B7B99737E}"/>
              </a:ext>
            </a:extLst>
          </p:cNvPr>
          <p:cNvSpPr/>
          <p:nvPr/>
        </p:nvSpPr>
        <p:spPr>
          <a:xfrm>
            <a:off x="182960" y="3366052"/>
            <a:ext cx="1235023" cy="3843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3">
            <a:extLst>
              <a:ext uri="{FF2B5EF4-FFF2-40B4-BE49-F238E27FC236}">
                <a16:creationId xmlns:a16="http://schemas.microsoft.com/office/drawing/2014/main" id="{EC1ECC76-65A7-47DE-9A4C-2F684F6C975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1" name="TextBox 10">
            <a:extLst>
              <a:ext uri="{FF2B5EF4-FFF2-40B4-BE49-F238E27FC236}">
                <a16:creationId xmlns:a16="http://schemas.microsoft.com/office/drawing/2014/main" id="{BF89BEBF-1DBE-4D43-82C3-1A747784E2E3}"/>
              </a:ext>
            </a:extLst>
          </p:cNvPr>
          <p:cNvSpPr txBox="1"/>
          <p:nvPr/>
        </p:nvSpPr>
        <p:spPr>
          <a:xfrm>
            <a:off x="3080388" y="3124200"/>
            <a:ext cx="3168012" cy="846386"/>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endParaRPr lang="en-US" sz="1500" dirty="0">
              <a:solidFill>
                <a:schemeClr val="bg1">
                  <a:lumMod val="75000"/>
                </a:schemeClr>
              </a:solidFill>
            </a:endParaRPr>
          </a:p>
        </p:txBody>
      </p:sp>
      <p:sp>
        <p:nvSpPr>
          <p:cNvPr id="14" name="TextBox 13">
            <a:extLst>
              <a:ext uri="{FF2B5EF4-FFF2-40B4-BE49-F238E27FC236}">
                <a16:creationId xmlns:a16="http://schemas.microsoft.com/office/drawing/2014/main" id="{D6DE7003-DEC5-407A-8DB3-13318C93FB86}"/>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289414221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SUN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solidFill>
                  <a:schemeClr val="bg1">
                    <a:lumMod val="75000"/>
                  </a:schemeClr>
                </a:solidFill>
              </a:rPr>
              <a:t>--Anterior</a:t>
            </a:r>
          </a:p>
          <a:p>
            <a:r>
              <a:rPr lang="en-US" sz="1500" b="1" i="1" dirty="0"/>
              <a:t>--</a:t>
            </a:r>
            <a:r>
              <a:rPr lang="en-US" sz="1500" b="1" i="1" dirty="0">
                <a:solidFill>
                  <a:srgbClr val="0000FF"/>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rgbClr val="0000FF"/>
                </a:solidFill>
              </a:rPr>
              <a:t>With respect to uveitis: Where is the primary location of inflammation in…</a:t>
            </a:r>
          </a:p>
          <a:p>
            <a:r>
              <a:rPr lang="en-US" sz="1400" b="1" dirty="0">
                <a:solidFill>
                  <a:srgbClr val="0000FF"/>
                </a:solidFill>
              </a:rPr>
              <a:t>Anterior</a:t>
            </a:r>
            <a:r>
              <a:rPr lang="en-US" sz="1400" i="1" dirty="0">
                <a:solidFill>
                  <a:srgbClr val="0000FF"/>
                </a:solidFill>
              </a:rPr>
              <a:t> uveitis? </a:t>
            </a:r>
            <a:r>
              <a:rPr lang="en-US" sz="1400" dirty="0">
                <a:solidFill>
                  <a:srgbClr val="0000FF"/>
                </a:solidFill>
              </a:rPr>
              <a:t>The anterior chamber (although cell ‘spillover’ into the anterior vitreous may occur)</a:t>
            </a:r>
          </a:p>
          <a:p>
            <a:r>
              <a:rPr lang="en-US" sz="1400" b="1" dirty="0">
                <a:solidFill>
                  <a:srgbClr val="0000FF"/>
                </a:solidFill>
              </a:rPr>
              <a:t>Intermediate</a:t>
            </a:r>
            <a:r>
              <a:rPr lang="en-US" sz="1400" i="1" dirty="0">
                <a:solidFill>
                  <a:srgbClr val="0000FF"/>
                </a:solidFill>
              </a:rPr>
              <a:t> uveitis? </a:t>
            </a:r>
            <a:r>
              <a:rPr lang="en-US" sz="1400" dirty="0">
                <a:solidFill>
                  <a:srgbClr val="FFC000"/>
                </a:solidFill>
              </a:rPr>
              <a:t>The main vitreous cavity, +/- the peripheral retina and/or pars </a:t>
            </a:r>
            <a:r>
              <a:rPr lang="en-US" sz="1400" dirty="0" err="1">
                <a:solidFill>
                  <a:srgbClr val="FFC000"/>
                </a:solidFill>
              </a:rPr>
              <a:t>plana</a:t>
            </a:r>
            <a:endParaRPr lang="en-US" sz="1400" i="1" dirty="0">
              <a:solidFill>
                <a:srgbClr val="FFC000"/>
              </a:solidFill>
            </a:endParaRPr>
          </a:p>
          <a:p>
            <a:r>
              <a:rPr lang="en-US" sz="1400" b="1" dirty="0">
                <a:solidFill>
                  <a:srgbClr val="FFC000"/>
                </a:solidFill>
              </a:rPr>
              <a:t>Posterior</a:t>
            </a:r>
            <a:r>
              <a:rPr lang="en-US" sz="1400" i="1" dirty="0">
                <a:solidFill>
                  <a:srgbClr val="FFC000"/>
                </a:solidFill>
              </a:rPr>
              <a:t> uveitis? </a:t>
            </a:r>
            <a:r>
              <a:rPr lang="en-US" sz="1400" dirty="0">
                <a:solidFill>
                  <a:srgbClr val="FFC000"/>
                </a:solidFill>
              </a:rPr>
              <a:t>The retina, choroid, and/or optic nerve head </a:t>
            </a:r>
          </a:p>
          <a:p>
            <a:r>
              <a:rPr lang="en-US" sz="1400" b="1" dirty="0" err="1">
                <a:solidFill>
                  <a:srgbClr val="FFC000"/>
                </a:solidFill>
              </a:rPr>
              <a:t>Panuveitis</a:t>
            </a:r>
            <a:r>
              <a:rPr lang="en-US" sz="1400" i="1" dirty="0">
                <a:solidFill>
                  <a:srgbClr val="FFC000"/>
                </a:solidFill>
              </a:rPr>
              <a:t>? </a:t>
            </a:r>
            <a:r>
              <a:rPr lang="en-US" sz="1400" dirty="0">
                <a:solidFill>
                  <a:srgbClr val="FFC000"/>
                </a:solidFill>
              </a:rPr>
              <a:t>All three locations are equally involved</a:t>
            </a:r>
          </a:p>
        </p:txBody>
      </p:sp>
      <p:sp>
        <p:nvSpPr>
          <p:cNvPr id="15" name="Oval 14">
            <a:extLst>
              <a:ext uri="{FF2B5EF4-FFF2-40B4-BE49-F238E27FC236}">
                <a16:creationId xmlns:a16="http://schemas.microsoft.com/office/drawing/2014/main" id="{E24A777D-4A42-403F-8D96-2179641133C4}"/>
              </a:ext>
            </a:extLst>
          </p:cNvPr>
          <p:cNvSpPr/>
          <p:nvPr/>
        </p:nvSpPr>
        <p:spPr>
          <a:xfrm>
            <a:off x="186916" y="3590980"/>
            <a:ext cx="1588875" cy="3843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3">
            <a:extLst>
              <a:ext uri="{FF2B5EF4-FFF2-40B4-BE49-F238E27FC236}">
                <a16:creationId xmlns:a16="http://schemas.microsoft.com/office/drawing/2014/main" id="{10CBB2A8-6C78-4F55-B5B8-D37FADDFB5C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1" name="TextBox 10">
            <a:extLst>
              <a:ext uri="{FF2B5EF4-FFF2-40B4-BE49-F238E27FC236}">
                <a16:creationId xmlns:a16="http://schemas.microsoft.com/office/drawing/2014/main" id="{C26B547A-122B-4D6C-AC92-1452CBF37640}"/>
              </a:ext>
            </a:extLst>
          </p:cNvPr>
          <p:cNvSpPr txBox="1"/>
          <p:nvPr/>
        </p:nvSpPr>
        <p:spPr>
          <a:xfrm>
            <a:off x="3080388" y="3124200"/>
            <a:ext cx="3168012" cy="846386"/>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endParaRPr lang="en-US" sz="1500" dirty="0">
              <a:solidFill>
                <a:schemeClr val="bg1">
                  <a:lumMod val="75000"/>
                </a:schemeClr>
              </a:solidFill>
            </a:endParaRPr>
          </a:p>
        </p:txBody>
      </p:sp>
      <p:sp>
        <p:nvSpPr>
          <p:cNvPr id="14" name="TextBox 13">
            <a:extLst>
              <a:ext uri="{FF2B5EF4-FFF2-40B4-BE49-F238E27FC236}">
                <a16:creationId xmlns:a16="http://schemas.microsoft.com/office/drawing/2014/main" id="{E15847EC-10A9-41D3-9F27-BDC83A42659A}"/>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377903974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SUN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solidFill>
                  <a:schemeClr val="bg1">
                    <a:lumMod val="75000"/>
                  </a:schemeClr>
                </a:solidFill>
              </a:rPr>
              <a:t>--Anterior</a:t>
            </a:r>
          </a:p>
          <a:p>
            <a:r>
              <a:rPr lang="en-US" sz="1500" b="1" i="1" dirty="0"/>
              <a:t>--</a:t>
            </a:r>
            <a:r>
              <a:rPr lang="en-US" sz="1500" b="1" i="1" dirty="0">
                <a:solidFill>
                  <a:srgbClr val="0000FF"/>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rgbClr val="0000FF"/>
                </a:solidFill>
              </a:rPr>
              <a:t>With respect to uveitis: Where is the primary location of inflammation in…</a:t>
            </a:r>
          </a:p>
          <a:p>
            <a:r>
              <a:rPr lang="en-US" sz="1400" b="1" dirty="0">
                <a:solidFill>
                  <a:srgbClr val="0000FF"/>
                </a:solidFill>
              </a:rPr>
              <a:t>Anterior</a:t>
            </a:r>
            <a:r>
              <a:rPr lang="en-US" sz="1400" i="1" dirty="0">
                <a:solidFill>
                  <a:srgbClr val="0000FF"/>
                </a:solidFill>
              </a:rPr>
              <a:t> uveitis? </a:t>
            </a:r>
            <a:r>
              <a:rPr lang="en-US" sz="1400" dirty="0">
                <a:solidFill>
                  <a:srgbClr val="0000FF"/>
                </a:solidFill>
              </a:rPr>
              <a:t>The anterior chamber (although cell ‘spillover’ into the anterior vitreous may occur)</a:t>
            </a:r>
          </a:p>
          <a:p>
            <a:r>
              <a:rPr lang="en-US" sz="1400" b="1" dirty="0">
                <a:solidFill>
                  <a:srgbClr val="0000FF"/>
                </a:solidFill>
              </a:rPr>
              <a:t>Intermediate</a:t>
            </a:r>
            <a:r>
              <a:rPr lang="en-US" sz="1400" i="1" dirty="0">
                <a:solidFill>
                  <a:srgbClr val="0000FF"/>
                </a:solidFill>
              </a:rPr>
              <a:t> uveitis? </a:t>
            </a:r>
            <a:r>
              <a:rPr lang="en-US" sz="1400" dirty="0">
                <a:solidFill>
                  <a:srgbClr val="0000FF"/>
                </a:solidFill>
              </a:rPr>
              <a:t>The main vitreous cavity, +/- the peripheral retina and/or pars </a:t>
            </a:r>
            <a:r>
              <a:rPr lang="en-US" sz="1400" dirty="0" err="1">
                <a:solidFill>
                  <a:srgbClr val="0000FF"/>
                </a:solidFill>
              </a:rPr>
              <a:t>plana</a:t>
            </a:r>
            <a:endParaRPr lang="en-US" sz="1400" i="1" dirty="0">
              <a:solidFill>
                <a:srgbClr val="0000FF"/>
              </a:solidFill>
            </a:endParaRPr>
          </a:p>
          <a:p>
            <a:r>
              <a:rPr lang="en-US" sz="1400" b="1" dirty="0">
                <a:solidFill>
                  <a:srgbClr val="FFC000"/>
                </a:solidFill>
              </a:rPr>
              <a:t>Posterior</a:t>
            </a:r>
            <a:r>
              <a:rPr lang="en-US" sz="1400" i="1" dirty="0">
                <a:solidFill>
                  <a:srgbClr val="FFC000"/>
                </a:solidFill>
              </a:rPr>
              <a:t> uveitis? </a:t>
            </a:r>
            <a:r>
              <a:rPr lang="en-US" sz="1400" dirty="0">
                <a:solidFill>
                  <a:srgbClr val="FFC000"/>
                </a:solidFill>
              </a:rPr>
              <a:t>The retina, choroid, and/or optic nerve head </a:t>
            </a:r>
          </a:p>
          <a:p>
            <a:r>
              <a:rPr lang="en-US" sz="1400" b="1" dirty="0" err="1">
                <a:solidFill>
                  <a:srgbClr val="FFC000"/>
                </a:solidFill>
              </a:rPr>
              <a:t>Panuveitis</a:t>
            </a:r>
            <a:r>
              <a:rPr lang="en-US" sz="1400" i="1" dirty="0">
                <a:solidFill>
                  <a:srgbClr val="FFC000"/>
                </a:solidFill>
              </a:rPr>
              <a:t>? </a:t>
            </a:r>
            <a:r>
              <a:rPr lang="en-US" sz="1400" dirty="0">
                <a:solidFill>
                  <a:srgbClr val="FFC000"/>
                </a:solidFill>
              </a:rPr>
              <a:t>All three locations are equally involved</a:t>
            </a:r>
          </a:p>
        </p:txBody>
      </p:sp>
      <p:sp>
        <p:nvSpPr>
          <p:cNvPr id="15" name="Oval 14">
            <a:extLst>
              <a:ext uri="{FF2B5EF4-FFF2-40B4-BE49-F238E27FC236}">
                <a16:creationId xmlns:a16="http://schemas.microsoft.com/office/drawing/2014/main" id="{05CA7BEB-621A-486C-A0D9-744B2BD56ABF}"/>
              </a:ext>
            </a:extLst>
          </p:cNvPr>
          <p:cNvSpPr/>
          <p:nvPr/>
        </p:nvSpPr>
        <p:spPr>
          <a:xfrm>
            <a:off x="186916" y="3590980"/>
            <a:ext cx="1588875" cy="3843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3">
            <a:extLst>
              <a:ext uri="{FF2B5EF4-FFF2-40B4-BE49-F238E27FC236}">
                <a16:creationId xmlns:a16="http://schemas.microsoft.com/office/drawing/2014/main" id="{9BD6E32E-6C4C-4768-B44B-B26DEFDE4B7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1" name="TextBox 10">
            <a:extLst>
              <a:ext uri="{FF2B5EF4-FFF2-40B4-BE49-F238E27FC236}">
                <a16:creationId xmlns:a16="http://schemas.microsoft.com/office/drawing/2014/main" id="{8C0F9AE7-445B-40E1-9A62-718301DA652D}"/>
              </a:ext>
            </a:extLst>
          </p:cNvPr>
          <p:cNvSpPr txBox="1"/>
          <p:nvPr/>
        </p:nvSpPr>
        <p:spPr>
          <a:xfrm>
            <a:off x="3080388" y="3124200"/>
            <a:ext cx="3168012" cy="846386"/>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endParaRPr lang="en-US" sz="1500" dirty="0">
              <a:solidFill>
                <a:schemeClr val="bg1">
                  <a:lumMod val="75000"/>
                </a:schemeClr>
              </a:solidFill>
            </a:endParaRPr>
          </a:p>
        </p:txBody>
      </p:sp>
      <p:sp>
        <p:nvSpPr>
          <p:cNvPr id="14" name="TextBox 13">
            <a:extLst>
              <a:ext uri="{FF2B5EF4-FFF2-40B4-BE49-F238E27FC236}">
                <a16:creationId xmlns:a16="http://schemas.microsoft.com/office/drawing/2014/main" id="{B4A35740-D27B-4EC6-A623-2C534AE38884}"/>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146417313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SUN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b="1" i="1" dirty="0"/>
              <a:t>--</a:t>
            </a:r>
            <a:r>
              <a:rPr lang="en-US" sz="1500" b="1" i="1" dirty="0">
                <a:solidFill>
                  <a:srgbClr val="0000FF"/>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rgbClr val="0000FF"/>
                </a:solidFill>
              </a:rPr>
              <a:t>With respect to uveitis: Where is the primary location of inflammation in…</a:t>
            </a:r>
          </a:p>
          <a:p>
            <a:r>
              <a:rPr lang="en-US" sz="1400" b="1" dirty="0">
                <a:solidFill>
                  <a:srgbClr val="0000FF"/>
                </a:solidFill>
              </a:rPr>
              <a:t>Anterior</a:t>
            </a:r>
            <a:r>
              <a:rPr lang="en-US" sz="1400" i="1" dirty="0">
                <a:solidFill>
                  <a:srgbClr val="0000FF"/>
                </a:solidFill>
              </a:rPr>
              <a:t> uveitis? </a:t>
            </a:r>
            <a:r>
              <a:rPr lang="en-US" sz="1400" dirty="0">
                <a:solidFill>
                  <a:srgbClr val="0000FF"/>
                </a:solidFill>
              </a:rPr>
              <a:t>The anterior chamber (although cell ‘spillover’ into the anterior vitreous may occur)</a:t>
            </a:r>
          </a:p>
          <a:p>
            <a:r>
              <a:rPr lang="en-US" sz="1400" b="1" dirty="0">
                <a:solidFill>
                  <a:srgbClr val="0000FF"/>
                </a:solidFill>
              </a:rPr>
              <a:t>Intermediate</a:t>
            </a:r>
            <a:r>
              <a:rPr lang="en-US" sz="1400" i="1" dirty="0">
                <a:solidFill>
                  <a:srgbClr val="0000FF"/>
                </a:solidFill>
              </a:rPr>
              <a:t> uveitis? </a:t>
            </a:r>
            <a:r>
              <a:rPr lang="en-US" sz="1400" dirty="0">
                <a:solidFill>
                  <a:srgbClr val="0000FF"/>
                </a:solidFill>
              </a:rPr>
              <a:t>The main vitreous cavity, +/- the peripheral retina and/or pars </a:t>
            </a:r>
            <a:r>
              <a:rPr lang="en-US" sz="1400" dirty="0" err="1">
                <a:solidFill>
                  <a:srgbClr val="0000FF"/>
                </a:solidFill>
              </a:rPr>
              <a:t>plana</a:t>
            </a:r>
            <a:endParaRPr lang="en-US" sz="1400" i="1" dirty="0">
              <a:solidFill>
                <a:srgbClr val="0000FF"/>
              </a:solidFill>
            </a:endParaRPr>
          </a:p>
          <a:p>
            <a:r>
              <a:rPr lang="en-US" sz="1400" b="1" dirty="0">
                <a:solidFill>
                  <a:srgbClr val="0000FF"/>
                </a:solidFill>
              </a:rPr>
              <a:t>Posterior</a:t>
            </a:r>
            <a:r>
              <a:rPr lang="en-US" sz="1400" i="1" dirty="0">
                <a:solidFill>
                  <a:srgbClr val="0000FF"/>
                </a:solidFill>
              </a:rPr>
              <a:t> uveitis? </a:t>
            </a:r>
            <a:r>
              <a:rPr lang="en-US" sz="1400" dirty="0">
                <a:solidFill>
                  <a:srgbClr val="FFC000"/>
                </a:solidFill>
              </a:rPr>
              <a:t>The retina, choroid, and/or optic nerve head </a:t>
            </a:r>
          </a:p>
          <a:p>
            <a:r>
              <a:rPr lang="en-US" sz="1400" b="1" dirty="0" err="1">
                <a:solidFill>
                  <a:srgbClr val="FFC000"/>
                </a:solidFill>
              </a:rPr>
              <a:t>Panuveitis</a:t>
            </a:r>
            <a:r>
              <a:rPr lang="en-US" sz="1400" i="1" dirty="0">
                <a:solidFill>
                  <a:srgbClr val="FFC000"/>
                </a:solidFill>
              </a:rPr>
              <a:t>? </a:t>
            </a:r>
            <a:r>
              <a:rPr lang="en-US" sz="1400" dirty="0">
                <a:solidFill>
                  <a:srgbClr val="FFC000"/>
                </a:solidFill>
              </a:rPr>
              <a:t>All three locations are equally involved</a:t>
            </a:r>
          </a:p>
        </p:txBody>
      </p:sp>
      <p:sp>
        <p:nvSpPr>
          <p:cNvPr id="15" name="Oval 14">
            <a:extLst>
              <a:ext uri="{FF2B5EF4-FFF2-40B4-BE49-F238E27FC236}">
                <a16:creationId xmlns:a16="http://schemas.microsoft.com/office/drawing/2014/main" id="{842B7DAE-BF87-4AAC-AD3B-DDAE81039851}"/>
              </a:ext>
            </a:extLst>
          </p:cNvPr>
          <p:cNvSpPr/>
          <p:nvPr/>
        </p:nvSpPr>
        <p:spPr>
          <a:xfrm>
            <a:off x="186917" y="3816265"/>
            <a:ext cx="1310580" cy="3843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3">
            <a:extLst>
              <a:ext uri="{FF2B5EF4-FFF2-40B4-BE49-F238E27FC236}">
                <a16:creationId xmlns:a16="http://schemas.microsoft.com/office/drawing/2014/main" id="{4E0B756C-7ED3-4710-BFB9-804854E1B44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1" name="TextBox 10">
            <a:extLst>
              <a:ext uri="{FF2B5EF4-FFF2-40B4-BE49-F238E27FC236}">
                <a16:creationId xmlns:a16="http://schemas.microsoft.com/office/drawing/2014/main" id="{3FBEF7C3-270E-447D-8863-60B651C9A812}"/>
              </a:ext>
            </a:extLst>
          </p:cNvPr>
          <p:cNvSpPr txBox="1"/>
          <p:nvPr/>
        </p:nvSpPr>
        <p:spPr>
          <a:xfrm>
            <a:off x="3080388" y="3124200"/>
            <a:ext cx="3168012" cy="846386"/>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endParaRPr lang="en-US" sz="1500" dirty="0">
              <a:solidFill>
                <a:schemeClr val="bg1">
                  <a:lumMod val="75000"/>
                </a:schemeClr>
              </a:solidFill>
            </a:endParaRPr>
          </a:p>
        </p:txBody>
      </p:sp>
      <p:sp>
        <p:nvSpPr>
          <p:cNvPr id="14" name="TextBox 13">
            <a:extLst>
              <a:ext uri="{FF2B5EF4-FFF2-40B4-BE49-F238E27FC236}">
                <a16:creationId xmlns:a16="http://schemas.microsoft.com/office/drawing/2014/main" id="{9D2B3917-8EFA-4131-87CC-65D6B674EB88}"/>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323944172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SUN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b="1" i="1" dirty="0"/>
              <a:t>--</a:t>
            </a:r>
            <a:r>
              <a:rPr lang="en-US" sz="1500" b="1" i="1" dirty="0">
                <a:solidFill>
                  <a:srgbClr val="0000FF"/>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rgbClr val="0000FF"/>
                </a:solidFill>
              </a:rPr>
              <a:t>With respect to uveitis: Where is the primary location of inflammation in…</a:t>
            </a:r>
          </a:p>
          <a:p>
            <a:r>
              <a:rPr lang="en-US" sz="1400" b="1" dirty="0">
                <a:solidFill>
                  <a:srgbClr val="0000FF"/>
                </a:solidFill>
              </a:rPr>
              <a:t>Anterior</a:t>
            </a:r>
            <a:r>
              <a:rPr lang="en-US" sz="1400" i="1" dirty="0">
                <a:solidFill>
                  <a:srgbClr val="0000FF"/>
                </a:solidFill>
              </a:rPr>
              <a:t> uveitis? </a:t>
            </a:r>
            <a:r>
              <a:rPr lang="en-US" sz="1400" dirty="0">
                <a:solidFill>
                  <a:srgbClr val="0000FF"/>
                </a:solidFill>
              </a:rPr>
              <a:t>The anterior chamber (although cell ‘spillover’ into the anterior vitreous may occur)</a:t>
            </a:r>
          </a:p>
          <a:p>
            <a:r>
              <a:rPr lang="en-US" sz="1400" b="1" dirty="0">
                <a:solidFill>
                  <a:srgbClr val="0000FF"/>
                </a:solidFill>
              </a:rPr>
              <a:t>Intermediate</a:t>
            </a:r>
            <a:r>
              <a:rPr lang="en-US" sz="1400" i="1" dirty="0">
                <a:solidFill>
                  <a:srgbClr val="0000FF"/>
                </a:solidFill>
              </a:rPr>
              <a:t> uveitis? </a:t>
            </a:r>
            <a:r>
              <a:rPr lang="en-US" sz="1400" dirty="0">
                <a:solidFill>
                  <a:srgbClr val="0000FF"/>
                </a:solidFill>
              </a:rPr>
              <a:t>The main vitreous cavity, +/- the peripheral retina and/or pars </a:t>
            </a:r>
            <a:r>
              <a:rPr lang="en-US" sz="1400" dirty="0" err="1">
                <a:solidFill>
                  <a:srgbClr val="0000FF"/>
                </a:solidFill>
              </a:rPr>
              <a:t>plana</a:t>
            </a:r>
            <a:endParaRPr lang="en-US" sz="1400" i="1" dirty="0">
              <a:solidFill>
                <a:srgbClr val="0000FF"/>
              </a:solidFill>
            </a:endParaRPr>
          </a:p>
          <a:p>
            <a:r>
              <a:rPr lang="en-US" sz="1400" b="1" dirty="0">
                <a:solidFill>
                  <a:srgbClr val="0000FF"/>
                </a:solidFill>
              </a:rPr>
              <a:t>Posterior</a:t>
            </a:r>
            <a:r>
              <a:rPr lang="en-US" sz="1400" i="1" dirty="0">
                <a:solidFill>
                  <a:srgbClr val="0000FF"/>
                </a:solidFill>
              </a:rPr>
              <a:t> uveitis? </a:t>
            </a:r>
            <a:r>
              <a:rPr lang="en-US" sz="1400" dirty="0">
                <a:solidFill>
                  <a:srgbClr val="0000FF"/>
                </a:solidFill>
              </a:rPr>
              <a:t>The retina, choroid, and/or optic nerve head </a:t>
            </a:r>
          </a:p>
          <a:p>
            <a:r>
              <a:rPr lang="en-US" sz="1400" b="1" dirty="0" err="1">
                <a:solidFill>
                  <a:srgbClr val="FFC000"/>
                </a:solidFill>
              </a:rPr>
              <a:t>Panuveitis</a:t>
            </a:r>
            <a:r>
              <a:rPr lang="en-US" sz="1400" i="1" dirty="0">
                <a:solidFill>
                  <a:srgbClr val="FFC000"/>
                </a:solidFill>
              </a:rPr>
              <a:t>? </a:t>
            </a:r>
            <a:r>
              <a:rPr lang="en-US" sz="1400" dirty="0">
                <a:solidFill>
                  <a:srgbClr val="FFC000"/>
                </a:solidFill>
              </a:rPr>
              <a:t>All three locations are equally involved</a:t>
            </a:r>
          </a:p>
        </p:txBody>
      </p:sp>
      <p:sp>
        <p:nvSpPr>
          <p:cNvPr id="15" name="Oval 14">
            <a:extLst>
              <a:ext uri="{FF2B5EF4-FFF2-40B4-BE49-F238E27FC236}">
                <a16:creationId xmlns:a16="http://schemas.microsoft.com/office/drawing/2014/main" id="{706F4F90-5BF1-49BF-B10E-2DB2395BEC97}"/>
              </a:ext>
            </a:extLst>
          </p:cNvPr>
          <p:cNvSpPr/>
          <p:nvPr/>
        </p:nvSpPr>
        <p:spPr>
          <a:xfrm>
            <a:off x="186917" y="3816265"/>
            <a:ext cx="1310580" cy="3843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3">
            <a:extLst>
              <a:ext uri="{FF2B5EF4-FFF2-40B4-BE49-F238E27FC236}">
                <a16:creationId xmlns:a16="http://schemas.microsoft.com/office/drawing/2014/main" id="{6F3C82B4-D2EC-445B-8BF2-C21F351B1D0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1" name="TextBox 10">
            <a:extLst>
              <a:ext uri="{FF2B5EF4-FFF2-40B4-BE49-F238E27FC236}">
                <a16:creationId xmlns:a16="http://schemas.microsoft.com/office/drawing/2014/main" id="{E766C5B0-EAEF-4CA4-B071-3F6D44B97FB0}"/>
              </a:ext>
            </a:extLst>
          </p:cNvPr>
          <p:cNvSpPr txBox="1"/>
          <p:nvPr/>
        </p:nvSpPr>
        <p:spPr>
          <a:xfrm>
            <a:off x="3080388" y="3124200"/>
            <a:ext cx="3168012" cy="846386"/>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endParaRPr lang="en-US" sz="1500" dirty="0">
              <a:solidFill>
                <a:schemeClr val="bg1">
                  <a:lumMod val="75000"/>
                </a:schemeClr>
              </a:solidFill>
            </a:endParaRPr>
          </a:p>
        </p:txBody>
      </p:sp>
      <p:sp>
        <p:nvSpPr>
          <p:cNvPr id="14" name="TextBox 13">
            <a:extLst>
              <a:ext uri="{FF2B5EF4-FFF2-40B4-BE49-F238E27FC236}">
                <a16:creationId xmlns:a16="http://schemas.microsoft.com/office/drawing/2014/main" id="{7F9B35D2-97CD-4EE1-BE1B-92AB33B7682E}"/>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321364299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SUN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b="1" i="1" dirty="0"/>
              <a:t>--</a:t>
            </a:r>
            <a:r>
              <a:rPr lang="en-US" sz="1500" b="1" i="1" dirty="0" err="1">
                <a:solidFill>
                  <a:srgbClr val="0000FF"/>
                </a:solidFill>
              </a:rPr>
              <a:t>Panuveitis</a:t>
            </a:r>
            <a:r>
              <a:rPr lang="en-US" sz="1500" b="1" i="1" dirty="0">
                <a:solidFill>
                  <a:srgbClr val="0000FF"/>
                </a:solidFill>
              </a:rPr>
              <a:t>?</a:t>
            </a: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rgbClr val="0000FF"/>
                </a:solidFill>
              </a:rPr>
              <a:t>With respect to uveitis: Where is the primary location of inflammation in…</a:t>
            </a:r>
          </a:p>
          <a:p>
            <a:r>
              <a:rPr lang="en-US" sz="1400" b="1" dirty="0">
                <a:solidFill>
                  <a:srgbClr val="0000FF"/>
                </a:solidFill>
              </a:rPr>
              <a:t>Anterior</a:t>
            </a:r>
            <a:r>
              <a:rPr lang="en-US" sz="1400" i="1" dirty="0">
                <a:solidFill>
                  <a:srgbClr val="0000FF"/>
                </a:solidFill>
              </a:rPr>
              <a:t> uveitis? </a:t>
            </a:r>
            <a:r>
              <a:rPr lang="en-US" sz="1400" dirty="0">
                <a:solidFill>
                  <a:srgbClr val="0000FF"/>
                </a:solidFill>
              </a:rPr>
              <a:t>The anterior chamber (although cell ‘spillover’ into the anterior vitreous may occur)</a:t>
            </a:r>
          </a:p>
          <a:p>
            <a:r>
              <a:rPr lang="en-US" sz="1400" b="1" dirty="0">
                <a:solidFill>
                  <a:srgbClr val="0000FF"/>
                </a:solidFill>
              </a:rPr>
              <a:t>Intermediate</a:t>
            </a:r>
            <a:r>
              <a:rPr lang="en-US" sz="1400" i="1" dirty="0">
                <a:solidFill>
                  <a:srgbClr val="0000FF"/>
                </a:solidFill>
              </a:rPr>
              <a:t> uveitis? </a:t>
            </a:r>
            <a:r>
              <a:rPr lang="en-US" sz="1400" dirty="0">
                <a:solidFill>
                  <a:srgbClr val="0000FF"/>
                </a:solidFill>
              </a:rPr>
              <a:t>The main vitreous cavity, +/- the peripheral retina and/or pars </a:t>
            </a:r>
            <a:r>
              <a:rPr lang="en-US" sz="1400" dirty="0" err="1">
                <a:solidFill>
                  <a:srgbClr val="0000FF"/>
                </a:solidFill>
              </a:rPr>
              <a:t>plana</a:t>
            </a:r>
            <a:endParaRPr lang="en-US" sz="1400" i="1" dirty="0">
              <a:solidFill>
                <a:srgbClr val="0000FF"/>
              </a:solidFill>
            </a:endParaRPr>
          </a:p>
          <a:p>
            <a:r>
              <a:rPr lang="en-US" sz="1400" b="1" dirty="0">
                <a:solidFill>
                  <a:srgbClr val="0000FF"/>
                </a:solidFill>
              </a:rPr>
              <a:t>Posterior</a:t>
            </a:r>
            <a:r>
              <a:rPr lang="en-US" sz="1400" i="1" dirty="0">
                <a:solidFill>
                  <a:srgbClr val="0000FF"/>
                </a:solidFill>
              </a:rPr>
              <a:t> uveitis? </a:t>
            </a:r>
            <a:r>
              <a:rPr lang="en-US" sz="1400" dirty="0">
                <a:solidFill>
                  <a:srgbClr val="0000FF"/>
                </a:solidFill>
              </a:rPr>
              <a:t>The retina, choroid, and/or optic nerve head </a:t>
            </a:r>
          </a:p>
          <a:p>
            <a:r>
              <a:rPr lang="en-US" sz="1400" b="1" dirty="0" err="1">
                <a:solidFill>
                  <a:srgbClr val="0000FF"/>
                </a:solidFill>
              </a:rPr>
              <a:t>Panuveitis</a:t>
            </a:r>
            <a:r>
              <a:rPr lang="en-US" sz="1400" i="1" dirty="0">
                <a:solidFill>
                  <a:srgbClr val="0000FF"/>
                </a:solidFill>
              </a:rPr>
              <a:t>? </a:t>
            </a:r>
            <a:r>
              <a:rPr lang="en-US" sz="1400" dirty="0">
                <a:solidFill>
                  <a:srgbClr val="FFC000"/>
                </a:solidFill>
              </a:rPr>
              <a:t>All three locations are equally involved</a:t>
            </a:r>
          </a:p>
        </p:txBody>
      </p:sp>
      <p:sp>
        <p:nvSpPr>
          <p:cNvPr id="15" name="Oval 14">
            <a:extLst>
              <a:ext uri="{FF2B5EF4-FFF2-40B4-BE49-F238E27FC236}">
                <a16:creationId xmlns:a16="http://schemas.microsoft.com/office/drawing/2014/main" id="{3192DBAA-DBB3-4E35-AE1F-4E488C978568}"/>
              </a:ext>
            </a:extLst>
          </p:cNvPr>
          <p:cNvSpPr/>
          <p:nvPr/>
        </p:nvSpPr>
        <p:spPr>
          <a:xfrm>
            <a:off x="186917" y="4041549"/>
            <a:ext cx="1403344" cy="3843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3">
            <a:extLst>
              <a:ext uri="{FF2B5EF4-FFF2-40B4-BE49-F238E27FC236}">
                <a16:creationId xmlns:a16="http://schemas.microsoft.com/office/drawing/2014/main" id="{BBA1E266-7EA7-4935-A886-16499F474C2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1" name="TextBox 10">
            <a:extLst>
              <a:ext uri="{FF2B5EF4-FFF2-40B4-BE49-F238E27FC236}">
                <a16:creationId xmlns:a16="http://schemas.microsoft.com/office/drawing/2014/main" id="{A388355F-65A8-41A2-A46B-1B62F93220ED}"/>
              </a:ext>
            </a:extLst>
          </p:cNvPr>
          <p:cNvSpPr txBox="1"/>
          <p:nvPr/>
        </p:nvSpPr>
        <p:spPr>
          <a:xfrm>
            <a:off x="3080388" y="3124200"/>
            <a:ext cx="3168012" cy="846386"/>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endParaRPr lang="en-US" sz="1500" dirty="0">
              <a:solidFill>
                <a:schemeClr val="bg1">
                  <a:lumMod val="75000"/>
                </a:schemeClr>
              </a:solidFill>
            </a:endParaRPr>
          </a:p>
        </p:txBody>
      </p:sp>
      <p:sp>
        <p:nvSpPr>
          <p:cNvPr id="14" name="TextBox 13">
            <a:extLst>
              <a:ext uri="{FF2B5EF4-FFF2-40B4-BE49-F238E27FC236}">
                <a16:creationId xmlns:a16="http://schemas.microsoft.com/office/drawing/2014/main" id="{7CBB290B-97AB-42A8-B85B-BB0523A0C888}"/>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196233060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SUN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rgbClr val="0000FF"/>
                </a:solidFill>
              </a:rPr>
              <a:t>With respect to uveitis: Where is the primary location of inflammation in…</a:t>
            </a:r>
          </a:p>
          <a:p>
            <a:r>
              <a:rPr lang="en-US" sz="1400" b="1" dirty="0">
                <a:solidFill>
                  <a:srgbClr val="0000FF"/>
                </a:solidFill>
              </a:rPr>
              <a:t>Anterior</a:t>
            </a:r>
            <a:r>
              <a:rPr lang="en-US" sz="1400" i="1" dirty="0">
                <a:solidFill>
                  <a:srgbClr val="0000FF"/>
                </a:solidFill>
              </a:rPr>
              <a:t> uveitis? </a:t>
            </a:r>
            <a:r>
              <a:rPr lang="en-US" sz="1400" dirty="0">
                <a:solidFill>
                  <a:srgbClr val="0000FF"/>
                </a:solidFill>
              </a:rPr>
              <a:t>The anterior chamber (although cell ‘spillover’ into the anterior vitreous may occur)</a:t>
            </a:r>
          </a:p>
          <a:p>
            <a:r>
              <a:rPr lang="en-US" sz="1400" b="1" dirty="0">
                <a:solidFill>
                  <a:srgbClr val="0000FF"/>
                </a:solidFill>
              </a:rPr>
              <a:t>Intermediate</a:t>
            </a:r>
            <a:r>
              <a:rPr lang="en-US" sz="1400" i="1" dirty="0">
                <a:solidFill>
                  <a:srgbClr val="0000FF"/>
                </a:solidFill>
              </a:rPr>
              <a:t> uveitis? </a:t>
            </a:r>
            <a:r>
              <a:rPr lang="en-US" sz="1400" dirty="0">
                <a:solidFill>
                  <a:srgbClr val="0000FF"/>
                </a:solidFill>
              </a:rPr>
              <a:t>The main vitreous cavity, +/- the peripheral retina and/or pars </a:t>
            </a:r>
            <a:r>
              <a:rPr lang="en-US" sz="1400" dirty="0" err="1">
                <a:solidFill>
                  <a:srgbClr val="0000FF"/>
                </a:solidFill>
              </a:rPr>
              <a:t>plana</a:t>
            </a:r>
            <a:endParaRPr lang="en-US" sz="1400" i="1" dirty="0">
              <a:solidFill>
                <a:srgbClr val="0000FF"/>
              </a:solidFill>
            </a:endParaRPr>
          </a:p>
          <a:p>
            <a:r>
              <a:rPr lang="en-US" sz="1400" b="1" dirty="0">
                <a:solidFill>
                  <a:srgbClr val="0000FF"/>
                </a:solidFill>
              </a:rPr>
              <a:t>Posterior</a:t>
            </a:r>
            <a:r>
              <a:rPr lang="en-US" sz="1400" i="1" dirty="0">
                <a:solidFill>
                  <a:srgbClr val="0000FF"/>
                </a:solidFill>
              </a:rPr>
              <a:t> uveitis? </a:t>
            </a:r>
            <a:r>
              <a:rPr lang="en-US" sz="1400" dirty="0">
                <a:solidFill>
                  <a:srgbClr val="0000FF"/>
                </a:solidFill>
              </a:rPr>
              <a:t>The retina, choroid, and/or optic nerve head </a:t>
            </a:r>
          </a:p>
          <a:p>
            <a:r>
              <a:rPr lang="en-US" sz="1400" b="1" dirty="0" err="1">
                <a:solidFill>
                  <a:srgbClr val="0000FF"/>
                </a:solidFill>
              </a:rPr>
              <a:t>Panuveitis</a:t>
            </a:r>
            <a:r>
              <a:rPr lang="en-US" sz="1400" i="1" dirty="0">
                <a:solidFill>
                  <a:srgbClr val="0000FF"/>
                </a:solidFill>
              </a:rPr>
              <a:t>? </a:t>
            </a:r>
            <a:r>
              <a:rPr lang="en-US" sz="1400" dirty="0">
                <a:solidFill>
                  <a:srgbClr val="0000FF"/>
                </a:solidFill>
              </a:rPr>
              <a:t>All three locations are equally involved</a:t>
            </a:r>
          </a:p>
        </p:txBody>
      </p:sp>
      <p:sp>
        <p:nvSpPr>
          <p:cNvPr id="10" name="TextBox 9"/>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b="1" i="1" dirty="0"/>
              <a:t>--</a:t>
            </a:r>
            <a:r>
              <a:rPr lang="en-US" sz="1500" b="1" i="1" dirty="0" err="1">
                <a:solidFill>
                  <a:srgbClr val="0000FF"/>
                </a:solidFill>
              </a:rPr>
              <a:t>Panuveitis</a:t>
            </a:r>
            <a:r>
              <a:rPr lang="en-US" sz="1500" b="1" i="1" dirty="0">
                <a:solidFill>
                  <a:srgbClr val="0000FF"/>
                </a:solidFill>
              </a:rPr>
              <a:t>?</a:t>
            </a:r>
          </a:p>
        </p:txBody>
      </p:sp>
      <p:sp>
        <p:nvSpPr>
          <p:cNvPr id="16" name="Oval 15">
            <a:extLst>
              <a:ext uri="{FF2B5EF4-FFF2-40B4-BE49-F238E27FC236}">
                <a16:creationId xmlns:a16="http://schemas.microsoft.com/office/drawing/2014/main" id="{52DF2935-6FF4-4A81-BABB-4D6F689EC04B}"/>
              </a:ext>
            </a:extLst>
          </p:cNvPr>
          <p:cNvSpPr/>
          <p:nvPr/>
        </p:nvSpPr>
        <p:spPr>
          <a:xfrm>
            <a:off x="186917" y="4041549"/>
            <a:ext cx="1403344" cy="3843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707A4A-CF70-4567-B783-FE1C45A96B27}"/>
              </a:ext>
            </a:extLst>
          </p:cNvPr>
          <p:cNvSpPr/>
          <p:nvPr/>
        </p:nvSpPr>
        <p:spPr>
          <a:xfrm>
            <a:off x="83251" y="3342622"/>
            <a:ext cx="1507010" cy="80452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3">
            <a:extLst>
              <a:ext uri="{FF2B5EF4-FFF2-40B4-BE49-F238E27FC236}">
                <a16:creationId xmlns:a16="http://schemas.microsoft.com/office/drawing/2014/main" id="{3B6D23AB-4443-4262-BC6D-5C7E123BA3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4" name="TextBox 13">
            <a:extLst>
              <a:ext uri="{FF2B5EF4-FFF2-40B4-BE49-F238E27FC236}">
                <a16:creationId xmlns:a16="http://schemas.microsoft.com/office/drawing/2014/main" id="{9137381D-089E-4FF1-BC98-45A63A53C63D}"/>
              </a:ext>
            </a:extLst>
          </p:cNvPr>
          <p:cNvSpPr txBox="1"/>
          <p:nvPr/>
        </p:nvSpPr>
        <p:spPr>
          <a:xfrm>
            <a:off x="3080388" y="3124200"/>
            <a:ext cx="3168012" cy="846386"/>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endParaRPr lang="en-US" sz="1500" dirty="0">
              <a:solidFill>
                <a:schemeClr val="bg1">
                  <a:lumMod val="75000"/>
                </a:schemeClr>
              </a:solidFill>
            </a:endParaRPr>
          </a:p>
        </p:txBody>
      </p:sp>
      <p:sp>
        <p:nvSpPr>
          <p:cNvPr id="15" name="TextBox 14">
            <a:extLst>
              <a:ext uri="{FF2B5EF4-FFF2-40B4-BE49-F238E27FC236}">
                <a16:creationId xmlns:a16="http://schemas.microsoft.com/office/drawing/2014/main" id="{9F627135-0431-4989-A0DD-CE99378DBA62}"/>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106010438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SUN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b="1" dirty="0" err="1">
                <a:solidFill>
                  <a:srgbClr val="0000FF"/>
                </a:solidFill>
              </a:rPr>
              <a:t>Panuveitis</a:t>
            </a:r>
            <a:endParaRPr lang="en-US" sz="1500" b="1"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chemeClr val="bg1">
                    <a:lumMod val="50000"/>
                  </a:schemeClr>
                </a:solidFill>
              </a:rPr>
              <a:t>With respect to uveitis, where is the primary inflammation located in…</a:t>
            </a:r>
          </a:p>
          <a:p>
            <a:r>
              <a:rPr lang="en-US" sz="1400" b="1" dirty="0">
                <a:solidFill>
                  <a:schemeClr val="bg1">
                    <a:lumMod val="50000"/>
                  </a:schemeClr>
                </a:solidFill>
              </a:rPr>
              <a:t>Anterior</a:t>
            </a:r>
            <a:r>
              <a:rPr lang="en-US" sz="1400" i="1" dirty="0">
                <a:solidFill>
                  <a:schemeClr val="bg1">
                    <a:lumMod val="50000"/>
                  </a:schemeClr>
                </a:solidFill>
              </a:rPr>
              <a:t> uveitis? </a:t>
            </a:r>
            <a:r>
              <a:rPr lang="en-US" sz="1400" dirty="0">
                <a:solidFill>
                  <a:schemeClr val="bg1">
                    <a:lumMod val="50000"/>
                  </a:schemeClr>
                </a:solidFill>
              </a:rPr>
              <a:t>The anterior chamber (although cell ‘spillover’ into the anterior vitreous may occur)</a:t>
            </a:r>
          </a:p>
          <a:p>
            <a:r>
              <a:rPr lang="en-US" sz="1400" b="1" dirty="0">
                <a:solidFill>
                  <a:schemeClr val="bg1">
                    <a:lumMod val="50000"/>
                  </a:schemeClr>
                </a:solidFill>
              </a:rPr>
              <a:t>Intermediate</a:t>
            </a:r>
            <a:r>
              <a:rPr lang="en-US" sz="1400" i="1" dirty="0">
                <a:solidFill>
                  <a:schemeClr val="bg1">
                    <a:lumMod val="50000"/>
                  </a:schemeClr>
                </a:solidFill>
              </a:rPr>
              <a:t> uveitis? </a:t>
            </a:r>
            <a:r>
              <a:rPr lang="en-US" sz="1400" dirty="0">
                <a:solidFill>
                  <a:schemeClr val="bg1">
                    <a:lumMod val="50000"/>
                  </a:schemeClr>
                </a:solidFill>
              </a:rPr>
              <a:t>The vitreous, peripheral retina and/or pars </a:t>
            </a:r>
            <a:r>
              <a:rPr lang="en-US" sz="1400" dirty="0" err="1">
                <a:solidFill>
                  <a:schemeClr val="bg1">
                    <a:lumMod val="50000"/>
                  </a:schemeClr>
                </a:solidFill>
              </a:rPr>
              <a:t>plana</a:t>
            </a:r>
            <a:endParaRPr lang="en-US" sz="1400" i="1" dirty="0">
              <a:solidFill>
                <a:schemeClr val="bg1">
                  <a:lumMod val="50000"/>
                </a:schemeClr>
              </a:solidFill>
            </a:endParaRPr>
          </a:p>
          <a:p>
            <a:r>
              <a:rPr lang="en-US" sz="1400" b="1" dirty="0">
                <a:solidFill>
                  <a:schemeClr val="bg1">
                    <a:lumMod val="50000"/>
                  </a:schemeClr>
                </a:solidFill>
              </a:rPr>
              <a:t>Posterior</a:t>
            </a:r>
            <a:r>
              <a:rPr lang="en-US" sz="1400" i="1" dirty="0">
                <a:solidFill>
                  <a:schemeClr val="bg1">
                    <a:lumMod val="50000"/>
                  </a:schemeClr>
                </a:solidFill>
              </a:rPr>
              <a:t> uveitis? </a:t>
            </a:r>
            <a:r>
              <a:rPr lang="en-US" sz="1400" dirty="0">
                <a:solidFill>
                  <a:schemeClr val="bg1">
                    <a:lumMod val="50000"/>
                  </a:schemeClr>
                </a:solidFill>
              </a:rPr>
              <a:t>The retina and/or choroid</a:t>
            </a:r>
          </a:p>
          <a:p>
            <a:r>
              <a:rPr lang="en-US" sz="1400" b="1" u="sng" dirty="0" err="1">
                <a:solidFill>
                  <a:srgbClr val="0000FF"/>
                </a:solidFill>
              </a:rPr>
              <a:t>Panuveitis</a:t>
            </a:r>
            <a:r>
              <a:rPr lang="en-US" sz="1400" i="1" u="sng" dirty="0">
                <a:solidFill>
                  <a:srgbClr val="0000FF"/>
                </a:solidFill>
              </a:rPr>
              <a:t>? </a:t>
            </a:r>
            <a:r>
              <a:rPr lang="en-US" sz="1400" u="sng" dirty="0">
                <a:solidFill>
                  <a:srgbClr val="0000FF"/>
                </a:solidFill>
              </a:rPr>
              <a:t>All three locations are equally involved</a:t>
            </a:r>
          </a:p>
        </p:txBody>
      </p:sp>
      <p:sp>
        <p:nvSpPr>
          <p:cNvPr id="16" name="TextBox 15">
            <a:extLst>
              <a:ext uri="{FF2B5EF4-FFF2-40B4-BE49-F238E27FC236}">
                <a16:creationId xmlns:a16="http://schemas.microsoft.com/office/drawing/2014/main" id="{B6006DC0-2C5D-4743-9B52-DCF5729139A6}"/>
              </a:ext>
            </a:extLst>
          </p:cNvPr>
          <p:cNvSpPr txBox="1"/>
          <p:nvPr/>
        </p:nvSpPr>
        <p:spPr>
          <a:xfrm>
            <a:off x="1526335" y="3504646"/>
            <a:ext cx="7315020" cy="1384995"/>
          </a:xfrm>
          <a:prstGeom prst="rect">
            <a:avLst/>
          </a:prstGeom>
          <a:solidFill>
            <a:schemeClr val="accent3">
              <a:lumMod val="75000"/>
            </a:schemeClr>
          </a:solidFill>
        </p:spPr>
        <p:txBody>
          <a:bodyPr wrap="squar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has dense AC cell, scant anterior vitreous cell, and cystoid macular edema. Given all three locations are involved, this </a:t>
            </a:r>
            <a:r>
              <a:rPr lang="en-US" sz="1400" i="1" dirty="0" err="1">
                <a:solidFill>
                  <a:srgbClr val="0000FF"/>
                </a:solidFill>
              </a:rPr>
              <a:t>pt</a:t>
            </a:r>
            <a:r>
              <a:rPr lang="en-US" sz="1400" i="1" dirty="0">
                <a:solidFill>
                  <a:srgbClr val="0000FF"/>
                </a:solidFill>
              </a:rPr>
              <a:t> has </a:t>
            </a:r>
            <a:r>
              <a:rPr lang="en-US" sz="1400" i="1" dirty="0" err="1">
                <a:solidFill>
                  <a:srgbClr val="0000FF"/>
                </a:solidFill>
              </a:rPr>
              <a:t>panuveitis</a:t>
            </a:r>
            <a:r>
              <a:rPr lang="en-US" sz="1400" i="1" dirty="0">
                <a:solidFill>
                  <a:srgbClr val="0000FF"/>
                </a:solidFill>
              </a:rPr>
              <a:t>, yes?</a:t>
            </a:r>
            <a:endParaRPr lang="en-US" sz="1400" i="1" dirty="0">
              <a:solidFill>
                <a:schemeClr val="accent3">
                  <a:lumMod val="75000"/>
                </a:schemeClr>
              </a:solidFill>
            </a:endParaRPr>
          </a:p>
          <a:p>
            <a:r>
              <a:rPr lang="en-US" sz="1400" dirty="0">
                <a:solidFill>
                  <a:schemeClr val="accent3">
                    <a:lumMod val="75000"/>
                  </a:schemeClr>
                </a:solidFill>
              </a:rPr>
              <a:t>No.</a:t>
            </a:r>
            <a:r>
              <a:rPr lang="en-US" sz="1400" b="1" dirty="0">
                <a:solidFill>
                  <a:schemeClr val="accent3">
                    <a:lumMod val="75000"/>
                  </a:schemeClr>
                </a:solidFill>
              </a:rPr>
              <a:t> </a:t>
            </a:r>
            <a:r>
              <a:rPr lang="en-US" sz="1400" dirty="0">
                <a:solidFill>
                  <a:schemeClr val="accent3">
                    <a:lumMod val="75000"/>
                  </a:schemeClr>
                </a:solidFill>
              </a:rPr>
              <a:t>The description clearly suggests the </a:t>
            </a:r>
            <a:r>
              <a:rPr lang="en-US" sz="1400" dirty="0" err="1">
                <a:solidFill>
                  <a:schemeClr val="accent3">
                    <a:lumMod val="75000"/>
                  </a:schemeClr>
                </a:solidFill>
              </a:rPr>
              <a:t>pt</a:t>
            </a:r>
            <a:r>
              <a:rPr lang="en-US" sz="1400" dirty="0">
                <a:solidFill>
                  <a:schemeClr val="accent3">
                    <a:lumMod val="75000"/>
                  </a:schemeClr>
                </a:solidFill>
              </a:rPr>
              <a:t> has an anterior uveitis with spillover of cell into the anterior vitreous, along with cystoid macular edema caused by the anterior uveitis. In other words, despite the fact that all three locations are involved, the </a:t>
            </a:r>
            <a:r>
              <a:rPr lang="en-US" sz="1400" b="1" i="1" dirty="0">
                <a:solidFill>
                  <a:schemeClr val="accent3">
                    <a:lumMod val="75000"/>
                  </a:schemeClr>
                </a:solidFill>
              </a:rPr>
              <a:t>primary</a:t>
            </a:r>
            <a:r>
              <a:rPr lang="en-US" sz="1400" dirty="0">
                <a:solidFill>
                  <a:schemeClr val="accent3">
                    <a:lumMod val="75000"/>
                  </a:schemeClr>
                </a:solidFill>
              </a:rPr>
              <a:t> location is anterior, making this an anterior uveitis.</a:t>
            </a:r>
          </a:p>
        </p:txBody>
      </p:sp>
      <p:sp>
        <p:nvSpPr>
          <p:cNvPr id="3" name="Oval 2">
            <a:extLst>
              <a:ext uri="{FF2B5EF4-FFF2-40B4-BE49-F238E27FC236}">
                <a16:creationId xmlns:a16="http://schemas.microsoft.com/office/drawing/2014/main" id="{4D947B67-8688-4598-A270-04E3DCE239BB}"/>
              </a:ext>
            </a:extLst>
          </p:cNvPr>
          <p:cNvSpPr/>
          <p:nvPr/>
        </p:nvSpPr>
        <p:spPr>
          <a:xfrm>
            <a:off x="223068" y="3998748"/>
            <a:ext cx="1216586" cy="4523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7AF471AC-7595-4282-B5F0-DA20571DE74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93058223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solidFill>
                  <a:schemeClr val="bg1">
                    <a:lumMod val="75000"/>
                  </a:schemeClr>
                </a:solidFill>
              </a:rPr>
              <a:t>--</a:t>
            </a:r>
            <a:r>
              <a:rPr lang="en-US" sz="1500" b="1" dirty="0">
                <a:solidFill>
                  <a:srgbClr val="0000FF"/>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chemeClr val="bg1">
                    <a:lumMod val="50000"/>
                  </a:schemeClr>
                </a:solidFill>
              </a:rPr>
              <a:t>With respect to uveitis, where is the primary inflammation located in…</a:t>
            </a:r>
          </a:p>
          <a:p>
            <a:r>
              <a:rPr lang="en-US" sz="1400" b="1" dirty="0">
                <a:solidFill>
                  <a:srgbClr val="0000FF"/>
                </a:solidFill>
              </a:rPr>
              <a:t>Anterior</a:t>
            </a:r>
            <a:r>
              <a:rPr lang="en-US" sz="1400" i="1" dirty="0">
                <a:solidFill>
                  <a:srgbClr val="0000FF"/>
                </a:solidFill>
              </a:rPr>
              <a:t> uveitis? </a:t>
            </a:r>
            <a:r>
              <a:rPr lang="en-US" sz="1400" dirty="0">
                <a:solidFill>
                  <a:srgbClr val="0000FF"/>
                </a:solidFill>
              </a:rPr>
              <a:t>The anterior chamber (although </a:t>
            </a:r>
            <a:r>
              <a:rPr lang="en-US" sz="1400" u="sng" dirty="0">
                <a:solidFill>
                  <a:srgbClr val="0000FF"/>
                </a:solidFill>
              </a:rPr>
              <a:t>cell ‘spillover’ into the anterior vitreous may occur)</a:t>
            </a:r>
          </a:p>
          <a:p>
            <a:r>
              <a:rPr lang="en-US" sz="1400" b="1" dirty="0">
                <a:solidFill>
                  <a:schemeClr val="bg1">
                    <a:lumMod val="50000"/>
                  </a:schemeClr>
                </a:solidFill>
              </a:rPr>
              <a:t>Intermediate</a:t>
            </a:r>
            <a:r>
              <a:rPr lang="en-US" sz="1400" i="1" dirty="0">
                <a:solidFill>
                  <a:schemeClr val="bg1">
                    <a:lumMod val="50000"/>
                  </a:schemeClr>
                </a:solidFill>
              </a:rPr>
              <a:t> uveitis? </a:t>
            </a:r>
            <a:r>
              <a:rPr lang="en-US" sz="1400" dirty="0">
                <a:solidFill>
                  <a:schemeClr val="bg1">
                    <a:lumMod val="50000"/>
                  </a:schemeClr>
                </a:solidFill>
              </a:rPr>
              <a:t>The vitreous, peripheral retina and/or pars </a:t>
            </a:r>
            <a:r>
              <a:rPr lang="en-US" sz="1400" dirty="0" err="1">
                <a:solidFill>
                  <a:schemeClr val="bg1">
                    <a:lumMod val="50000"/>
                  </a:schemeClr>
                </a:solidFill>
              </a:rPr>
              <a:t>plana</a:t>
            </a:r>
            <a:endParaRPr lang="en-US" sz="1400" i="1" dirty="0">
              <a:solidFill>
                <a:schemeClr val="bg1">
                  <a:lumMod val="50000"/>
                </a:schemeClr>
              </a:solidFill>
            </a:endParaRPr>
          </a:p>
          <a:p>
            <a:r>
              <a:rPr lang="en-US" sz="1400" b="1" dirty="0">
                <a:solidFill>
                  <a:schemeClr val="bg1">
                    <a:lumMod val="50000"/>
                  </a:schemeClr>
                </a:solidFill>
              </a:rPr>
              <a:t>Posterior</a:t>
            </a:r>
            <a:r>
              <a:rPr lang="en-US" sz="1400" i="1" dirty="0">
                <a:solidFill>
                  <a:schemeClr val="bg1">
                    <a:lumMod val="50000"/>
                  </a:schemeClr>
                </a:solidFill>
              </a:rPr>
              <a:t> uveitis? </a:t>
            </a:r>
            <a:r>
              <a:rPr lang="en-US" sz="1400" dirty="0">
                <a:solidFill>
                  <a:schemeClr val="bg1">
                    <a:lumMod val="50000"/>
                  </a:schemeClr>
                </a:solidFill>
              </a:rPr>
              <a:t>The retina and/or choroid</a:t>
            </a:r>
          </a:p>
          <a:p>
            <a:r>
              <a:rPr lang="en-US" sz="1400" b="1" dirty="0" err="1">
                <a:solidFill>
                  <a:schemeClr val="bg1">
                    <a:lumMod val="50000"/>
                  </a:schemeClr>
                </a:solidFill>
              </a:rPr>
              <a:t>Panuveitis</a:t>
            </a:r>
            <a:r>
              <a:rPr lang="en-US" sz="1400" i="1" dirty="0">
                <a:solidFill>
                  <a:schemeClr val="bg1">
                    <a:lumMod val="50000"/>
                  </a:schemeClr>
                </a:solidFill>
              </a:rPr>
              <a:t>? </a:t>
            </a:r>
            <a:r>
              <a:rPr lang="en-US" sz="1400" dirty="0">
                <a:solidFill>
                  <a:schemeClr val="bg1">
                    <a:lumMod val="50000"/>
                  </a:schemeClr>
                </a:solidFill>
              </a:rPr>
              <a:t>All three locations are equally involved</a:t>
            </a:r>
          </a:p>
        </p:txBody>
      </p:sp>
      <p:sp>
        <p:nvSpPr>
          <p:cNvPr id="2" name="TextBox 1"/>
          <p:cNvSpPr txBox="1"/>
          <p:nvPr/>
        </p:nvSpPr>
        <p:spPr>
          <a:xfrm>
            <a:off x="1526335" y="3504646"/>
            <a:ext cx="7315020" cy="1384995"/>
          </a:xfrm>
          <a:prstGeom prst="rect">
            <a:avLst/>
          </a:prstGeom>
          <a:solidFill>
            <a:schemeClr val="accent3">
              <a:lumMod val="75000"/>
            </a:schemeClr>
          </a:solidFill>
        </p:spPr>
        <p:txBody>
          <a:bodyPr wrap="squar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has dense AC cell, scant anterior vitreous cell, and cystoid macular edema. Given all three locations are involved, this </a:t>
            </a:r>
            <a:r>
              <a:rPr lang="en-US" sz="1400" i="1" dirty="0" err="1">
                <a:solidFill>
                  <a:srgbClr val="0000FF"/>
                </a:solidFill>
              </a:rPr>
              <a:t>pt</a:t>
            </a:r>
            <a:r>
              <a:rPr lang="en-US" sz="1400" i="1" dirty="0">
                <a:solidFill>
                  <a:srgbClr val="0000FF"/>
                </a:solidFill>
              </a:rPr>
              <a:t> has </a:t>
            </a:r>
            <a:r>
              <a:rPr lang="en-US" sz="1400" i="1" dirty="0" err="1">
                <a:solidFill>
                  <a:srgbClr val="0000FF"/>
                </a:solidFill>
              </a:rPr>
              <a:t>panuveitis</a:t>
            </a:r>
            <a:r>
              <a:rPr lang="en-US" sz="1400" i="1" dirty="0">
                <a:solidFill>
                  <a:srgbClr val="0000FF"/>
                </a:solidFill>
              </a:rPr>
              <a:t>, yes?</a:t>
            </a:r>
          </a:p>
          <a:p>
            <a:r>
              <a:rPr lang="en-US" sz="1400" dirty="0">
                <a:solidFill>
                  <a:srgbClr val="0000FF"/>
                </a:solidFill>
              </a:rPr>
              <a:t>No.</a:t>
            </a:r>
            <a:r>
              <a:rPr lang="en-US" sz="1400" b="1" dirty="0">
                <a:solidFill>
                  <a:srgbClr val="0000FF"/>
                </a:solidFill>
              </a:rPr>
              <a:t> </a:t>
            </a:r>
            <a:r>
              <a:rPr lang="en-US" sz="1400" dirty="0">
                <a:solidFill>
                  <a:srgbClr val="0000FF"/>
                </a:solidFill>
              </a:rPr>
              <a:t>The description clearly suggests the </a:t>
            </a:r>
            <a:r>
              <a:rPr lang="en-US" sz="1400" dirty="0" err="1">
                <a:solidFill>
                  <a:srgbClr val="0000FF"/>
                </a:solidFill>
              </a:rPr>
              <a:t>pt</a:t>
            </a:r>
            <a:r>
              <a:rPr lang="en-US" sz="1400" dirty="0">
                <a:solidFill>
                  <a:srgbClr val="0000FF"/>
                </a:solidFill>
              </a:rPr>
              <a:t> has an anterior uveitis with spillover of cell into the anterior vitreous, along with cystoid macular edema caused by the anterior uveitis</a:t>
            </a:r>
            <a:r>
              <a:rPr lang="en-US" sz="1400" dirty="0">
                <a:solidFill>
                  <a:schemeClr val="accent3">
                    <a:lumMod val="75000"/>
                  </a:schemeClr>
                </a:solidFill>
              </a:rPr>
              <a:t>.      In other words, despite the fact that all three locations are involved, the </a:t>
            </a:r>
            <a:r>
              <a:rPr lang="en-US" sz="1400" b="1" i="1" dirty="0">
                <a:solidFill>
                  <a:schemeClr val="accent3">
                    <a:lumMod val="75000"/>
                  </a:schemeClr>
                </a:solidFill>
              </a:rPr>
              <a:t>primary</a:t>
            </a:r>
            <a:r>
              <a:rPr lang="en-US" sz="1400" dirty="0">
                <a:solidFill>
                  <a:schemeClr val="accent3">
                    <a:lumMod val="75000"/>
                  </a:schemeClr>
                </a:solidFill>
              </a:rPr>
              <a:t> location is anterior, making this an anterior uveitis.</a:t>
            </a:r>
          </a:p>
        </p:txBody>
      </p:sp>
      <p:sp>
        <p:nvSpPr>
          <p:cNvPr id="16" name="Oval 15">
            <a:extLst>
              <a:ext uri="{FF2B5EF4-FFF2-40B4-BE49-F238E27FC236}">
                <a16:creationId xmlns:a16="http://schemas.microsoft.com/office/drawing/2014/main" id="{CB6B951A-ECE5-4EB0-A262-B3D3F5128FB8}"/>
              </a:ext>
            </a:extLst>
          </p:cNvPr>
          <p:cNvSpPr/>
          <p:nvPr/>
        </p:nvSpPr>
        <p:spPr>
          <a:xfrm>
            <a:off x="219756" y="3318232"/>
            <a:ext cx="1031326" cy="4523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quot;Not Allowed&quot; Symbol 2">
            <a:extLst>
              <a:ext uri="{FF2B5EF4-FFF2-40B4-BE49-F238E27FC236}">
                <a16:creationId xmlns:a16="http://schemas.microsoft.com/office/drawing/2014/main" id="{93A5E391-9A0B-4A19-ABB8-D63F8BA38EE3}"/>
              </a:ext>
            </a:extLst>
          </p:cNvPr>
          <p:cNvSpPr/>
          <p:nvPr/>
        </p:nvSpPr>
        <p:spPr>
          <a:xfrm>
            <a:off x="571690" y="4014262"/>
            <a:ext cx="463826" cy="450574"/>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3">
            <a:extLst>
              <a:ext uri="{FF2B5EF4-FFF2-40B4-BE49-F238E27FC236}">
                <a16:creationId xmlns:a16="http://schemas.microsoft.com/office/drawing/2014/main" id="{9A4DDC3D-9F54-4317-A5A4-AA72AC9E1E8F}"/>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5355658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solidFill>
                  <a:schemeClr val="bg1">
                    <a:lumMod val="75000"/>
                  </a:schemeClr>
                </a:solidFill>
              </a:rPr>
              <a:t>--</a:t>
            </a:r>
            <a:r>
              <a:rPr lang="en-US" sz="1500" b="1" dirty="0">
                <a:solidFill>
                  <a:srgbClr val="0000FF"/>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sp>
        <p:nvSpPr>
          <p:cNvPr id="9" name="TextBox 8"/>
          <p:cNvSpPr txBox="1"/>
          <p:nvPr/>
        </p:nvSpPr>
        <p:spPr>
          <a:xfrm>
            <a:off x="381001" y="4953002"/>
            <a:ext cx="8539932" cy="1169551"/>
          </a:xfrm>
          <a:prstGeom prst="rect">
            <a:avLst/>
          </a:prstGeom>
          <a:solidFill>
            <a:srgbClr val="FFC000"/>
          </a:solidFill>
        </p:spPr>
        <p:txBody>
          <a:bodyPr wrap="square" rtlCol="0">
            <a:spAutoFit/>
          </a:bodyPr>
          <a:lstStyle/>
          <a:p>
            <a:r>
              <a:rPr lang="en-US" sz="1400" i="1" dirty="0">
                <a:solidFill>
                  <a:schemeClr val="bg1">
                    <a:lumMod val="50000"/>
                  </a:schemeClr>
                </a:solidFill>
              </a:rPr>
              <a:t>With respect to uveitis, where is the primary inflammation located in…</a:t>
            </a:r>
          </a:p>
          <a:p>
            <a:r>
              <a:rPr lang="en-US" sz="1400" b="1" dirty="0">
                <a:solidFill>
                  <a:srgbClr val="0000FF"/>
                </a:solidFill>
              </a:rPr>
              <a:t>Anterior</a:t>
            </a:r>
            <a:r>
              <a:rPr lang="en-US" sz="1400" i="1" dirty="0">
                <a:solidFill>
                  <a:srgbClr val="0000FF"/>
                </a:solidFill>
              </a:rPr>
              <a:t> uveitis? </a:t>
            </a:r>
            <a:r>
              <a:rPr lang="en-US" sz="1400" dirty="0">
                <a:solidFill>
                  <a:srgbClr val="0000FF"/>
                </a:solidFill>
              </a:rPr>
              <a:t>The anterior chamber (although </a:t>
            </a:r>
            <a:r>
              <a:rPr lang="en-US" sz="1400" u="sng" dirty="0">
                <a:solidFill>
                  <a:srgbClr val="0000FF"/>
                </a:solidFill>
              </a:rPr>
              <a:t>cell ‘spillover’ into the anterior vitreous may occur)</a:t>
            </a:r>
          </a:p>
          <a:p>
            <a:r>
              <a:rPr lang="en-US" sz="1400" b="1" dirty="0">
                <a:solidFill>
                  <a:schemeClr val="bg1">
                    <a:lumMod val="50000"/>
                  </a:schemeClr>
                </a:solidFill>
              </a:rPr>
              <a:t>Intermediate</a:t>
            </a:r>
            <a:r>
              <a:rPr lang="en-US" sz="1400" i="1" dirty="0">
                <a:solidFill>
                  <a:schemeClr val="bg1">
                    <a:lumMod val="50000"/>
                  </a:schemeClr>
                </a:solidFill>
              </a:rPr>
              <a:t> uveitis? </a:t>
            </a:r>
            <a:r>
              <a:rPr lang="en-US" sz="1400" dirty="0">
                <a:solidFill>
                  <a:schemeClr val="bg1">
                    <a:lumMod val="50000"/>
                  </a:schemeClr>
                </a:solidFill>
              </a:rPr>
              <a:t>The vitreous, peripheral retina and/or pars </a:t>
            </a:r>
            <a:r>
              <a:rPr lang="en-US" sz="1400" dirty="0" err="1">
                <a:solidFill>
                  <a:schemeClr val="bg1">
                    <a:lumMod val="50000"/>
                  </a:schemeClr>
                </a:solidFill>
              </a:rPr>
              <a:t>plana</a:t>
            </a:r>
            <a:endParaRPr lang="en-US" sz="1400" i="1" dirty="0">
              <a:solidFill>
                <a:schemeClr val="bg1">
                  <a:lumMod val="50000"/>
                </a:schemeClr>
              </a:solidFill>
            </a:endParaRPr>
          </a:p>
          <a:p>
            <a:r>
              <a:rPr lang="en-US" sz="1400" b="1" dirty="0">
                <a:solidFill>
                  <a:schemeClr val="bg1">
                    <a:lumMod val="50000"/>
                  </a:schemeClr>
                </a:solidFill>
              </a:rPr>
              <a:t>Posterior</a:t>
            </a:r>
            <a:r>
              <a:rPr lang="en-US" sz="1400" i="1" dirty="0">
                <a:solidFill>
                  <a:schemeClr val="bg1">
                    <a:lumMod val="50000"/>
                  </a:schemeClr>
                </a:solidFill>
              </a:rPr>
              <a:t> uveitis? </a:t>
            </a:r>
            <a:r>
              <a:rPr lang="en-US" sz="1400" dirty="0">
                <a:solidFill>
                  <a:schemeClr val="bg1">
                    <a:lumMod val="50000"/>
                  </a:schemeClr>
                </a:solidFill>
              </a:rPr>
              <a:t>The retina and/or choroid</a:t>
            </a:r>
          </a:p>
          <a:p>
            <a:r>
              <a:rPr lang="en-US" sz="1400" b="1" dirty="0" err="1">
                <a:solidFill>
                  <a:schemeClr val="bg1">
                    <a:lumMod val="50000"/>
                  </a:schemeClr>
                </a:solidFill>
              </a:rPr>
              <a:t>Panuveitis</a:t>
            </a:r>
            <a:r>
              <a:rPr lang="en-US" sz="1400" i="1" dirty="0">
                <a:solidFill>
                  <a:schemeClr val="bg1">
                    <a:lumMod val="50000"/>
                  </a:schemeClr>
                </a:solidFill>
              </a:rPr>
              <a:t>? </a:t>
            </a:r>
            <a:r>
              <a:rPr lang="en-US" sz="1400" dirty="0">
                <a:solidFill>
                  <a:schemeClr val="bg1">
                    <a:lumMod val="50000"/>
                  </a:schemeClr>
                </a:solidFill>
              </a:rPr>
              <a:t>All three locations are equally involved</a:t>
            </a:r>
          </a:p>
        </p:txBody>
      </p:sp>
      <p:sp>
        <p:nvSpPr>
          <p:cNvPr id="2" name="TextBox 1"/>
          <p:cNvSpPr txBox="1"/>
          <p:nvPr/>
        </p:nvSpPr>
        <p:spPr>
          <a:xfrm>
            <a:off x="1526335" y="3504646"/>
            <a:ext cx="7315020" cy="1384995"/>
          </a:xfrm>
          <a:prstGeom prst="rect">
            <a:avLst/>
          </a:prstGeom>
          <a:solidFill>
            <a:schemeClr val="accent3">
              <a:lumMod val="75000"/>
            </a:schemeClr>
          </a:solidFill>
        </p:spPr>
        <p:txBody>
          <a:bodyPr wrap="squar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has dense AC cell, scant anterior vitreous cell, and cystoid macular edema. Given all three locations are involved, this </a:t>
            </a:r>
            <a:r>
              <a:rPr lang="en-US" sz="1400" i="1" dirty="0" err="1">
                <a:solidFill>
                  <a:srgbClr val="0000FF"/>
                </a:solidFill>
              </a:rPr>
              <a:t>pt</a:t>
            </a:r>
            <a:r>
              <a:rPr lang="en-US" sz="1400" i="1" dirty="0">
                <a:solidFill>
                  <a:srgbClr val="0000FF"/>
                </a:solidFill>
              </a:rPr>
              <a:t> has </a:t>
            </a:r>
            <a:r>
              <a:rPr lang="en-US" sz="1400" i="1" dirty="0" err="1">
                <a:solidFill>
                  <a:srgbClr val="0000FF"/>
                </a:solidFill>
              </a:rPr>
              <a:t>panuveitis</a:t>
            </a:r>
            <a:r>
              <a:rPr lang="en-US" sz="1400" i="1" dirty="0">
                <a:solidFill>
                  <a:srgbClr val="0000FF"/>
                </a:solidFill>
              </a:rPr>
              <a:t>, yes?</a:t>
            </a:r>
          </a:p>
          <a:p>
            <a:r>
              <a:rPr lang="en-US" sz="1400" dirty="0">
                <a:solidFill>
                  <a:srgbClr val="0000FF"/>
                </a:solidFill>
              </a:rPr>
              <a:t>No.</a:t>
            </a:r>
            <a:r>
              <a:rPr lang="en-US" sz="1400" b="1" dirty="0">
                <a:solidFill>
                  <a:srgbClr val="0000FF"/>
                </a:solidFill>
              </a:rPr>
              <a:t> </a:t>
            </a:r>
            <a:r>
              <a:rPr lang="en-US" sz="1400" dirty="0">
                <a:solidFill>
                  <a:srgbClr val="0000FF"/>
                </a:solidFill>
              </a:rPr>
              <a:t>The description clearly suggests the </a:t>
            </a:r>
            <a:r>
              <a:rPr lang="en-US" sz="1400" dirty="0" err="1">
                <a:solidFill>
                  <a:srgbClr val="0000FF"/>
                </a:solidFill>
              </a:rPr>
              <a:t>pt</a:t>
            </a:r>
            <a:r>
              <a:rPr lang="en-US" sz="1400" dirty="0">
                <a:solidFill>
                  <a:srgbClr val="0000FF"/>
                </a:solidFill>
              </a:rPr>
              <a:t> has an anterior uveitis with spillover of cell into the anterior vitreous, along with cystoid macular edema caused by the anterior uveitis.      </a:t>
            </a:r>
            <a:r>
              <a:rPr lang="en-US" sz="1400" dirty="0"/>
              <a:t>In other words, despite the fact that all three locations are involved, the </a:t>
            </a:r>
            <a:r>
              <a:rPr lang="en-US" sz="1400" b="1" i="1" dirty="0"/>
              <a:t>primary</a:t>
            </a:r>
            <a:r>
              <a:rPr lang="en-US" sz="1400" dirty="0"/>
              <a:t> location is anterior, making this an anterior uveitis.</a:t>
            </a:r>
          </a:p>
        </p:txBody>
      </p:sp>
      <p:sp>
        <p:nvSpPr>
          <p:cNvPr id="16" name="Oval 15">
            <a:extLst>
              <a:ext uri="{FF2B5EF4-FFF2-40B4-BE49-F238E27FC236}">
                <a16:creationId xmlns:a16="http://schemas.microsoft.com/office/drawing/2014/main" id="{CB6B951A-ECE5-4EB0-A262-B3D3F5128FB8}"/>
              </a:ext>
            </a:extLst>
          </p:cNvPr>
          <p:cNvSpPr/>
          <p:nvPr/>
        </p:nvSpPr>
        <p:spPr>
          <a:xfrm>
            <a:off x="219756" y="3318232"/>
            <a:ext cx="1031326" cy="4523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quot;Not Allowed&quot; Symbol 2">
            <a:extLst>
              <a:ext uri="{FF2B5EF4-FFF2-40B4-BE49-F238E27FC236}">
                <a16:creationId xmlns:a16="http://schemas.microsoft.com/office/drawing/2014/main" id="{93A5E391-9A0B-4A19-ABB8-D63F8BA38EE3}"/>
              </a:ext>
            </a:extLst>
          </p:cNvPr>
          <p:cNvSpPr/>
          <p:nvPr/>
        </p:nvSpPr>
        <p:spPr>
          <a:xfrm>
            <a:off x="571690" y="4014262"/>
            <a:ext cx="463826" cy="450574"/>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3">
            <a:extLst>
              <a:ext uri="{FF2B5EF4-FFF2-40B4-BE49-F238E27FC236}">
                <a16:creationId xmlns:a16="http://schemas.microsoft.com/office/drawing/2014/main" id="{9A4DDC3D-9F54-4317-A5A4-AA72AC9E1E8F}"/>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51383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914400"/>
            <a:ext cx="7162800" cy="584775"/>
          </a:xfrm>
          <a:prstGeom prst="rect">
            <a:avLst/>
          </a:prstGeom>
          <a:noFill/>
        </p:spPr>
        <p:txBody>
          <a:bodyPr wrap="square" rtlCol="0">
            <a:spAutoFit/>
          </a:bodyPr>
          <a:lstStyle/>
          <a:p>
            <a:r>
              <a:rPr lang="en-US" sz="1600" dirty="0">
                <a:solidFill>
                  <a:srgbClr val="0000FF"/>
                </a:solidFill>
              </a:rPr>
              <a:t>Technically speaking, the term </a:t>
            </a:r>
            <a:r>
              <a:rPr lang="en-US" sz="1600" i="1" dirty="0">
                <a:solidFill>
                  <a:srgbClr val="0000FF"/>
                </a:solidFill>
              </a:rPr>
              <a:t>uveitis</a:t>
            </a:r>
            <a:r>
              <a:rPr lang="en-US" sz="1600" dirty="0">
                <a:solidFill>
                  <a:srgbClr val="0000FF"/>
                </a:solidFill>
              </a:rPr>
              <a:t> refers to inflammation of one or more components of the  </a:t>
            </a:r>
            <a:r>
              <a:rPr lang="en-US" sz="1600" i="1" dirty="0">
                <a:solidFill>
                  <a:srgbClr val="0000FF"/>
                </a:solidFill>
              </a:rPr>
              <a:t>uvea </a:t>
            </a:r>
            <a:r>
              <a:rPr lang="en-US" sz="1600" dirty="0">
                <a:solidFill>
                  <a:srgbClr val="0000FF"/>
                </a:solidFill>
              </a:rPr>
              <a:t>. </a:t>
            </a:r>
          </a:p>
        </p:txBody>
      </p:sp>
      <p:sp>
        <p:nvSpPr>
          <p:cNvPr id="2" name="Slide Number Placeholder 1"/>
          <p:cNvSpPr>
            <a:spLocks noGrp="1"/>
          </p:cNvSpPr>
          <p:nvPr>
            <p:ph type="sldNum" sz="quarter" idx="12"/>
          </p:nvPr>
        </p:nvSpPr>
        <p:spPr/>
        <p:txBody>
          <a:bodyPr/>
          <a:lstStyle/>
          <a:p>
            <a:fld id="{6978B3D9-A15A-4A94-95D0-7F010661B2C9}" type="slidenum">
              <a:rPr lang="en-US" smtClean="0"/>
              <a:t>3</a:t>
            </a:fld>
            <a:endParaRPr lang="en-US"/>
          </a:p>
        </p:txBody>
      </p:sp>
      <p:sp>
        <p:nvSpPr>
          <p:cNvPr id="7" name="Rectangle 3">
            <a:extLst>
              <a:ext uri="{FF2B5EF4-FFF2-40B4-BE49-F238E27FC236}">
                <a16:creationId xmlns:a16="http://schemas.microsoft.com/office/drawing/2014/main" id="{0BCE387B-5049-47AB-8A45-31128EB38FB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866523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30</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0545409C-BD01-4BE4-829C-CBEFC68D353B}"/>
              </a:ext>
            </a:extLst>
          </p:cNvPr>
          <p:cNvSpPr txBox="1"/>
          <p:nvPr/>
        </p:nvSpPr>
        <p:spPr>
          <a:xfrm>
            <a:off x="1657260" y="3124200"/>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10" name="Rectangle 9">
            <a:extLst>
              <a:ext uri="{FF2B5EF4-FFF2-40B4-BE49-F238E27FC236}">
                <a16:creationId xmlns:a16="http://schemas.microsoft.com/office/drawing/2014/main" id="{C85B9BE2-EBDF-4520-883C-3DC331CD09B3}"/>
              </a:ext>
            </a:extLst>
          </p:cNvPr>
          <p:cNvSpPr/>
          <p:nvPr/>
        </p:nvSpPr>
        <p:spPr>
          <a:xfrm>
            <a:off x="1657260" y="998041"/>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B9A5C7-5306-41E3-9E18-EFB5A6B69BDA}"/>
              </a:ext>
            </a:extLst>
          </p:cNvPr>
          <p:cNvSpPr txBox="1"/>
          <p:nvPr/>
        </p:nvSpPr>
        <p:spPr>
          <a:xfrm>
            <a:off x="3301273" y="1143000"/>
            <a:ext cx="2441694" cy="461665"/>
          </a:xfrm>
          <a:prstGeom prst="rect">
            <a:avLst/>
          </a:prstGeom>
          <a:noFill/>
        </p:spPr>
        <p:txBody>
          <a:bodyPr wrap="none" rtlCol="0">
            <a:spAutoFit/>
          </a:bodyPr>
          <a:lstStyle/>
          <a:p>
            <a:r>
              <a:rPr lang="en-US" sz="2400" b="1" dirty="0"/>
              <a:t>Anterior uveitis</a:t>
            </a:r>
          </a:p>
        </p:txBody>
      </p:sp>
      <p:sp>
        <p:nvSpPr>
          <p:cNvPr id="12" name="TextBox 11">
            <a:extLst>
              <a:ext uri="{FF2B5EF4-FFF2-40B4-BE49-F238E27FC236}">
                <a16:creationId xmlns:a16="http://schemas.microsoft.com/office/drawing/2014/main" id="{7F284D38-1A6C-4666-93C0-E1841318DB73}"/>
              </a:ext>
            </a:extLst>
          </p:cNvPr>
          <p:cNvSpPr txBox="1"/>
          <p:nvPr/>
        </p:nvSpPr>
        <p:spPr>
          <a:xfrm>
            <a:off x="3529874" y="1600198"/>
            <a:ext cx="1992853" cy="369332"/>
          </a:xfrm>
          <a:prstGeom prst="rect">
            <a:avLst/>
          </a:prstGeom>
          <a:noFill/>
          <a:ln>
            <a:noFill/>
          </a:ln>
        </p:spPr>
        <p:txBody>
          <a:bodyPr wrap="none" rtlCol="0">
            <a:spAutoFit/>
          </a:bodyPr>
          <a:lstStyle/>
          <a:p>
            <a:r>
              <a:rPr lang="en-US" i="1" dirty="0"/>
              <a:t>If cell is located…</a:t>
            </a:r>
          </a:p>
        </p:txBody>
      </p:sp>
      <p:sp>
        <p:nvSpPr>
          <p:cNvPr id="13" name="TextBox 12">
            <a:extLst>
              <a:ext uri="{FF2B5EF4-FFF2-40B4-BE49-F238E27FC236}">
                <a16:creationId xmlns:a16="http://schemas.microsoft.com/office/drawing/2014/main" id="{CB3FBB44-85A1-4017-AFFA-D8BE33ED9440}"/>
              </a:ext>
            </a:extLst>
          </p:cNvPr>
          <p:cNvSpPr txBox="1"/>
          <p:nvPr/>
        </p:nvSpPr>
        <p:spPr>
          <a:xfrm>
            <a:off x="1929674" y="2518827"/>
            <a:ext cx="1281377" cy="584775"/>
          </a:xfrm>
          <a:prstGeom prst="rect">
            <a:avLst/>
          </a:prstGeom>
          <a:noFill/>
          <a:ln>
            <a:noFill/>
          </a:ln>
        </p:spPr>
        <p:txBody>
          <a:bodyPr wrap="square" rtlCol="0">
            <a:spAutoFit/>
          </a:bodyPr>
          <a:lstStyle/>
          <a:p>
            <a:pPr algn="ctr"/>
            <a:r>
              <a:rPr lang="en-US" sz="1600" dirty="0"/>
              <a:t>Exclusively in the AC</a:t>
            </a:r>
          </a:p>
        </p:txBody>
      </p:sp>
      <p:sp>
        <p:nvSpPr>
          <p:cNvPr id="17" name="TextBox 16">
            <a:extLst>
              <a:ext uri="{FF2B5EF4-FFF2-40B4-BE49-F238E27FC236}">
                <a16:creationId xmlns:a16="http://schemas.microsoft.com/office/drawing/2014/main" id="{9DF3B440-1035-4E54-937C-B72F5921193C}"/>
              </a:ext>
            </a:extLst>
          </p:cNvPr>
          <p:cNvSpPr txBox="1"/>
          <p:nvPr/>
        </p:nvSpPr>
        <p:spPr>
          <a:xfrm>
            <a:off x="2407598" y="4094200"/>
            <a:ext cx="325730" cy="369332"/>
          </a:xfrm>
          <a:prstGeom prst="rect">
            <a:avLst/>
          </a:prstGeom>
          <a:noFill/>
        </p:spPr>
        <p:txBody>
          <a:bodyPr wrap="none" rtlCol="0">
            <a:spAutoFit/>
          </a:bodyPr>
          <a:lstStyle/>
          <a:p>
            <a:pPr algn="ctr"/>
            <a:r>
              <a:rPr lang="en-US" b="1" i="1" dirty="0">
                <a:solidFill>
                  <a:srgbClr val="0000FF"/>
                </a:solidFill>
              </a:rPr>
              <a:t>?</a:t>
            </a:r>
          </a:p>
        </p:txBody>
      </p:sp>
      <p:cxnSp>
        <p:nvCxnSpPr>
          <p:cNvPr id="19" name="Straight Arrow Connector 18">
            <a:extLst>
              <a:ext uri="{FF2B5EF4-FFF2-40B4-BE49-F238E27FC236}">
                <a16:creationId xmlns:a16="http://schemas.microsoft.com/office/drawing/2014/main" id="{E4BE03FE-2547-48EC-821C-16BD62FECD8C}"/>
              </a:ext>
            </a:extLst>
          </p:cNvPr>
          <p:cNvCxnSpPr>
            <a:stCxn id="12" idx="2"/>
          </p:cNvCxnSpPr>
          <p:nvPr/>
        </p:nvCxnSpPr>
        <p:spPr>
          <a:xfrm flipH="1">
            <a:off x="3241268" y="1969530"/>
            <a:ext cx="12850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BA3219A-4222-42F0-9B6E-B6A67FC2B6AD}"/>
              </a:ext>
            </a:extLst>
          </p:cNvPr>
          <p:cNvCxnSpPr/>
          <p:nvPr/>
        </p:nvCxnSpPr>
        <p:spPr>
          <a:xfrm>
            <a:off x="2570360" y="31241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28A46A4-92FA-4064-A51D-2CA2B47765A0}"/>
              </a:ext>
            </a:extLst>
          </p:cNvPr>
          <p:cNvSpPr txBox="1"/>
          <p:nvPr/>
        </p:nvSpPr>
        <p:spPr>
          <a:xfrm>
            <a:off x="2041623" y="3490554"/>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30" name="TextBox 29">
            <a:extLst>
              <a:ext uri="{FF2B5EF4-FFF2-40B4-BE49-F238E27FC236}">
                <a16:creationId xmlns:a16="http://schemas.microsoft.com/office/drawing/2014/main" id="{70CE0D0B-08C2-47CE-8175-C973D6FE4289}"/>
              </a:ext>
            </a:extLst>
          </p:cNvPr>
          <p:cNvSpPr txBox="1"/>
          <p:nvPr/>
        </p:nvSpPr>
        <p:spPr>
          <a:xfrm>
            <a:off x="1628413" y="4906595"/>
            <a:ext cx="5840544" cy="646331"/>
          </a:xfrm>
          <a:prstGeom prst="rect">
            <a:avLst/>
          </a:prstGeom>
          <a:solidFill>
            <a:schemeClr val="accent6">
              <a:lumMod val="75000"/>
            </a:schemeClr>
          </a:solidFill>
        </p:spPr>
        <p:txBody>
          <a:bodyPr wrap="square" rtlCol="0">
            <a:spAutoFit/>
          </a:bodyPr>
          <a:lstStyle/>
          <a:p>
            <a:r>
              <a:rPr lang="en-US" dirty="0">
                <a:solidFill>
                  <a:schemeClr val="bg1"/>
                </a:solidFill>
              </a:rPr>
              <a:t>In </a:t>
            </a:r>
            <a:r>
              <a:rPr lang="en-US" b="1" dirty="0">
                <a:solidFill>
                  <a:schemeClr val="bg1"/>
                </a:solidFill>
              </a:rPr>
              <a:t>anterior uveitis</a:t>
            </a:r>
            <a:r>
              <a:rPr lang="en-US" dirty="0">
                <a:solidFill>
                  <a:schemeClr val="bg1"/>
                </a:solidFill>
              </a:rPr>
              <a:t>, the primary location of inflammation is the  anterior chamber  and/or  anterior vitreous</a:t>
            </a:r>
          </a:p>
        </p:txBody>
      </p:sp>
    </p:spTree>
    <p:extLst>
      <p:ext uri="{BB962C8B-B14F-4D97-AF65-F5344CB8AC3E}">
        <p14:creationId xmlns:p14="http://schemas.microsoft.com/office/powerpoint/2010/main" val="195946349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308050"/>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solidFill>
                  <a:schemeClr val="bg1">
                    <a:lumMod val="75000"/>
                  </a:schemeClr>
                </a:solidFill>
              </a:rPr>
              <a:t>--Duration</a:t>
            </a:r>
          </a:p>
          <a:p>
            <a:r>
              <a:rPr lang="en-US" sz="1500" dirty="0">
                <a:solidFill>
                  <a:schemeClr val="bg1">
                    <a:lumMod val="75000"/>
                  </a:schemeClr>
                </a:solidFill>
              </a:rPr>
              <a:t>--Course</a:t>
            </a:r>
          </a:p>
        </p:txBody>
      </p:sp>
      <p:sp>
        <p:nvSpPr>
          <p:cNvPr id="8" name="TextBox 7"/>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92543" y="4721423"/>
            <a:ext cx="2727258" cy="523220"/>
          </a:xfrm>
          <a:prstGeom prst="rect">
            <a:avLst/>
          </a:prstGeom>
          <a:noFill/>
        </p:spPr>
        <p:txBody>
          <a:bodyPr wrap="square" rtlCol="0">
            <a:spAutoFit/>
          </a:bodyPr>
          <a:lstStyle/>
          <a:p>
            <a:r>
              <a:rPr lang="en-US" sz="1400" b="1" i="1" dirty="0">
                <a:solidFill>
                  <a:srgbClr val="0000FF"/>
                </a:solidFill>
              </a:rPr>
              <a:t>How are </a:t>
            </a:r>
            <a:r>
              <a:rPr lang="en-US" sz="1400" b="1" dirty="0">
                <a:solidFill>
                  <a:srgbClr val="0000FF"/>
                </a:solidFill>
              </a:rPr>
              <a:t>onset</a:t>
            </a:r>
            <a:r>
              <a:rPr lang="en-US" sz="1400" b="1" i="1" dirty="0">
                <a:solidFill>
                  <a:srgbClr val="0000FF"/>
                </a:solidFill>
              </a:rPr>
              <a:t>, </a:t>
            </a:r>
            <a:r>
              <a:rPr lang="en-US" sz="1400" b="1" dirty="0">
                <a:solidFill>
                  <a:srgbClr val="0000FF"/>
                </a:solidFill>
              </a:rPr>
              <a:t>duration</a:t>
            </a:r>
            <a:r>
              <a:rPr lang="en-US" sz="1400" b="1" i="1" dirty="0">
                <a:solidFill>
                  <a:srgbClr val="0000FF"/>
                </a:solidFill>
              </a:rPr>
              <a:t> and </a:t>
            </a:r>
            <a:r>
              <a:rPr lang="en-US" sz="1400" b="1" dirty="0">
                <a:solidFill>
                  <a:srgbClr val="0000FF"/>
                </a:solidFill>
              </a:rPr>
              <a:t>course</a:t>
            </a:r>
            <a:r>
              <a:rPr lang="en-US" sz="1400" b="1" i="1" dirty="0">
                <a:solidFill>
                  <a:srgbClr val="0000FF"/>
                </a:solidFill>
              </a:rPr>
              <a:t> delineated?</a:t>
            </a:r>
          </a:p>
        </p:txBody>
      </p:sp>
      <p:sp>
        <p:nvSpPr>
          <p:cNvPr id="19" name="Rectangle 18"/>
          <p:cNvSpPr/>
          <p:nvPr/>
        </p:nvSpPr>
        <p:spPr>
          <a:xfrm>
            <a:off x="3886200" y="3654919"/>
            <a:ext cx="1734978" cy="265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rPr>
              <a:t>something vs something</a:t>
            </a:r>
          </a:p>
        </p:txBody>
      </p:sp>
      <p:sp>
        <p:nvSpPr>
          <p:cNvPr id="10" name="Rectangle 3">
            <a:extLst>
              <a:ext uri="{FF2B5EF4-FFF2-40B4-BE49-F238E27FC236}">
                <a16:creationId xmlns:a16="http://schemas.microsoft.com/office/drawing/2014/main" id="{7D1BB6FC-8D64-4453-9456-A6BF1D6CCBA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91130152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308050"/>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solidFill>
                  <a:schemeClr val="bg1">
                    <a:lumMod val="75000"/>
                  </a:schemeClr>
                </a:solidFill>
              </a:rPr>
              <a:t>--Duration</a:t>
            </a:r>
          </a:p>
          <a:p>
            <a:r>
              <a:rPr lang="en-US" sz="1500" dirty="0">
                <a:solidFill>
                  <a:schemeClr val="bg1">
                    <a:lumMod val="75000"/>
                  </a:schemeClr>
                </a:solidFill>
              </a:rPr>
              <a:t>--Course</a:t>
            </a:r>
          </a:p>
        </p:txBody>
      </p:sp>
      <p:sp>
        <p:nvSpPr>
          <p:cNvPr id="8" name="TextBox 7"/>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92543" y="4721423"/>
            <a:ext cx="2727258" cy="523220"/>
          </a:xfrm>
          <a:prstGeom prst="rect">
            <a:avLst/>
          </a:prstGeom>
          <a:noFill/>
        </p:spPr>
        <p:txBody>
          <a:bodyPr wrap="square" rtlCol="0">
            <a:spAutoFit/>
          </a:bodyPr>
          <a:lstStyle/>
          <a:p>
            <a:r>
              <a:rPr lang="en-US" sz="1400" b="1" i="1" dirty="0">
                <a:solidFill>
                  <a:srgbClr val="0000FF"/>
                </a:solidFill>
              </a:rPr>
              <a:t>How are </a:t>
            </a:r>
            <a:r>
              <a:rPr lang="en-US" sz="1400" b="1" dirty="0">
                <a:solidFill>
                  <a:srgbClr val="0000FF"/>
                </a:solidFill>
              </a:rPr>
              <a:t>onset</a:t>
            </a:r>
            <a:r>
              <a:rPr lang="en-US" sz="1400" b="1" i="1" dirty="0">
                <a:solidFill>
                  <a:srgbClr val="0000FF"/>
                </a:solidFill>
              </a:rPr>
              <a:t>, </a:t>
            </a:r>
            <a:r>
              <a:rPr lang="en-US" sz="1400" b="1" dirty="0">
                <a:solidFill>
                  <a:srgbClr val="0000FF"/>
                </a:solidFill>
              </a:rPr>
              <a:t>duration</a:t>
            </a:r>
            <a:r>
              <a:rPr lang="en-US" sz="1400" b="1" i="1" dirty="0">
                <a:solidFill>
                  <a:srgbClr val="0000FF"/>
                </a:solidFill>
              </a:rPr>
              <a:t> and </a:t>
            </a:r>
            <a:r>
              <a:rPr lang="en-US" sz="1400" b="1" dirty="0">
                <a:solidFill>
                  <a:srgbClr val="0000FF"/>
                </a:solidFill>
              </a:rPr>
              <a:t>course</a:t>
            </a:r>
            <a:r>
              <a:rPr lang="en-US" sz="1400" b="1" i="1" dirty="0">
                <a:solidFill>
                  <a:srgbClr val="0000FF"/>
                </a:solidFill>
              </a:rPr>
              <a:t> delineated?</a:t>
            </a:r>
          </a:p>
        </p:txBody>
      </p:sp>
      <p:sp>
        <p:nvSpPr>
          <p:cNvPr id="10" name="Rectangle 3">
            <a:extLst>
              <a:ext uri="{FF2B5EF4-FFF2-40B4-BE49-F238E27FC236}">
                <a16:creationId xmlns:a16="http://schemas.microsoft.com/office/drawing/2014/main" id="{5F8E72AC-C0E0-48F0-BFC6-46DD70E8C41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59273370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308050"/>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solidFill>
                  <a:schemeClr val="bg1">
                    <a:lumMod val="75000"/>
                  </a:schemeClr>
                </a:solidFill>
              </a:rPr>
              <a:t>--Course</a:t>
            </a:r>
          </a:p>
        </p:txBody>
      </p:sp>
      <p:sp>
        <p:nvSpPr>
          <p:cNvPr id="8" name="TextBox 7"/>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92543" y="4721423"/>
            <a:ext cx="2727258" cy="523220"/>
          </a:xfrm>
          <a:prstGeom prst="rect">
            <a:avLst/>
          </a:prstGeom>
          <a:noFill/>
        </p:spPr>
        <p:txBody>
          <a:bodyPr wrap="square" rtlCol="0">
            <a:spAutoFit/>
          </a:bodyPr>
          <a:lstStyle/>
          <a:p>
            <a:r>
              <a:rPr lang="en-US" sz="1400" b="1" i="1" dirty="0">
                <a:solidFill>
                  <a:srgbClr val="0000FF"/>
                </a:solidFill>
              </a:rPr>
              <a:t>How are </a:t>
            </a:r>
            <a:r>
              <a:rPr lang="en-US" sz="1400" b="1" dirty="0">
                <a:solidFill>
                  <a:srgbClr val="0000FF"/>
                </a:solidFill>
              </a:rPr>
              <a:t>onset</a:t>
            </a:r>
            <a:r>
              <a:rPr lang="en-US" sz="1400" b="1" i="1" dirty="0">
                <a:solidFill>
                  <a:srgbClr val="0000FF"/>
                </a:solidFill>
              </a:rPr>
              <a:t>, </a:t>
            </a:r>
            <a:r>
              <a:rPr lang="en-US" sz="1400" b="1" dirty="0">
                <a:solidFill>
                  <a:srgbClr val="0000FF"/>
                </a:solidFill>
              </a:rPr>
              <a:t>duration</a:t>
            </a:r>
            <a:r>
              <a:rPr lang="en-US" sz="1400" b="1" i="1" dirty="0">
                <a:solidFill>
                  <a:srgbClr val="0000FF"/>
                </a:solidFill>
              </a:rPr>
              <a:t> and </a:t>
            </a:r>
            <a:r>
              <a:rPr lang="en-US" sz="1400" b="1" dirty="0">
                <a:solidFill>
                  <a:srgbClr val="0000FF"/>
                </a:solidFill>
              </a:rPr>
              <a:t>course</a:t>
            </a:r>
            <a:r>
              <a:rPr lang="en-US" sz="1400" b="1" i="1" dirty="0">
                <a:solidFill>
                  <a:srgbClr val="0000FF"/>
                </a:solidFill>
              </a:rPr>
              <a:t> delineated?</a:t>
            </a:r>
          </a:p>
        </p:txBody>
      </p:sp>
      <p:sp>
        <p:nvSpPr>
          <p:cNvPr id="23" name="Rectangle 22"/>
          <p:cNvSpPr/>
          <p:nvPr/>
        </p:nvSpPr>
        <p:spPr>
          <a:xfrm>
            <a:off x="4132422" y="3923240"/>
            <a:ext cx="1734978" cy="265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rPr>
              <a:t>something vs something</a:t>
            </a:r>
          </a:p>
        </p:txBody>
      </p:sp>
      <p:sp>
        <p:nvSpPr>
          <p:cNvPr id="10" name="Rectangle 3">
            <a:extLst>
              <a:ext uri="{FF2B5EF4-FFF2-40B4-BE49-F238E27FC236}">
                <a16:creationId xmlns:a16="http://schemas.microsoft.com/office/drawing/2014/main" id="{578425CE-F443-4B2F-BE17-1F38BF24950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48532167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308050"/>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solidFill>
                  <a:schemeClr val="bg1">
                    <a:lumMod val="75000"/>
                  </a:schemeClr>
                </a:solidFill>
              </a:rPr>
              <a:t>--Course</a:t>
            </a:r>
          </a:p>
        </p:txBody>
      </p:sp>
      <p:sp>
        <p:nvSpPr>
          <p:cNvPr id="8" name="TextBox 7"/>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92543" y="4721423"/>
            <a:ext cx="2727258" cy="523220"/>
          </a:xfrm>
          <a:prstGeom prst="rect">
            <a:avLst/>
          </a:prstGeom>
          <a:noFill/>
        </p:spPr>
        <p:txBody>
          <a:bodyPr wrap="square" rtlCol="0">
            <a:spAutoFit/>
          </a:bodyPr>
          <a:lstStyle/>
          <a:p>
            <a:r>
              <a:rPr lang="en-US" sz="1400" b="1" i="1" dirty="0">
                <a:solidFill>
                  <a:srgbClr val="0000FF"/>
                </a:solidFill>
              </a:rPr>
              <a:t>How are </a:t>
            </a:r>
            <a:r>
              <a:rPr lang="en-US" sz="1400" b="1" dirty="0">
                <a:solidFill>
                  <a:srgbClr val="0000FF"/>
                </a:solidFill>
              </a:rPr>
              <a:t>onset</a:t>
            </a:r>
            <a:r>
              <a:rPr lang="en-US" sz="1400" b="1" i="1" dirty="0">
                <a:solidFill>
                  <a:srgbClr val="0000FF"/>
                </a:solidFill>
              </a:rPr>
              <a:t>, </a:t>
            </a:r>
            <a:r>
              <a:rPr lang="en-US" sz="1400" b="1" dirty="0">
                <a:solidFill>
                  <a:srgbClr val="0000FF"/>
                </a:solidFill>
              </a:rPr>
              <a:t>duration</a:t>
            </a:r>
            <a:r>
              <a:rPr lang="en-US" sz="1400" b="1" i="1" dirty="0">
                <a:solidFill>
                  <a:srgbClr val="0000FF"/>
                </a:solidFill>
              </a:rPr>
              <a:t> and </a:t>
            </a:r>
            <a:r>
              <a:rPr lang="en-US" sz="1400" b="1" dirty="0">
                <a:solidFill>
                  <a:srgbClr val="0000FF"/>
                </a:solidFill>
              </a:rPr>
              <a:t>course</a:t>
            </a:r>
            <a:r>
              <a:rPr lang="en-US" sz="1400" b="1" i="1" dirty="0">
                <a:solidFill>
                  <a:srgbClr val="0000FF"/>
                </a:solidFill>
              </a:rPr>
              <a:t> delineated?</a:t>
            </a:r>
          </a:p>
        </p:txBody>
      </p:sp>
      <p:sp>
        <p:nvSpPr>
          <p:cNvPr id="10" name="Rectangle 3">
            <a:extLst>
              <a:ext uri="{FF2B5EF4-FFF2-40B4-BE49-F238E27FC236}">
                <a16:creationId xmlns:a16="http://schemas.microsoft.com/office/drawing/2014/main" id="{6ACA1745-15D7-409C-91AE-22533E706AD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03238989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92543" y="4721423"/>
            <a:ext cx="2727258" cy="523220"/>
          </a:xfrm>
          <a:prstGeom prst="rect">
            <a:avLst/>
          </a:prstGeom>
          <a:noFill/>
        </p:spPr>
        <p:txBody>
          <a:bodyPr wrap="square" rtlCol="0">
            <a:spAutoFit/>
          </a:bodyPr>
          <a:lstStyle/>
          <a:p>
            <a:r>
              <a:rPr lang="en-US" sz="1400" b="1" i="1" dirty="0">
                <a:solidFill>
                  <a:srgbClr val="0000FF"/>
                </a:solidFill>
              </a:rPr>
              <a:t>How are </a:t>
            </a:r>
            <a:r>
              <a:rPr lang="en-US" sz="1400" b="1" dirty="0">
                <a:solidFill>
                  <a:srgbClr val="0000FF"/>
                </a:solidFill>
              </a:rPr>
              <a:t>onset</a:t>
            </a:r>
            <a:r>
              <a:rPr lang="en-US" sz="1400" b="1" i="1" dirty="0">
                <a:solidFill>
                  <a:srgbClr val="0000FF"/>
                </a:solidFill>
              </a:rPr>
              <a:t>, </a:t>
            </a:r>
            <a:r>
              <a:rPr lang="en-US" sz="1400" b="1" dirty="0">
                <a:solidFill>
                  <a:srgbClr val="0000FF"/>
                </a:solidFill>
              </a:rPr>
              <a:t>duration</a:t>
            </a:r>
            <a:r>
              <a:rPr lang="en-US" sz="1400" b="1" i="1" dirty="0">
                <a:solidFill>
                  <a:srgbClr val="0000FF"/>
                </a:solidFill>
              </a:rPr>
              <a:t> and </a:t>
            </a:r>
            <a:r>
              <a:rPr lang="en-US" sz="1400" b="1" dirty="0">
                <a:solidFill>
                  <a:srgbClr val="0000FF"/>
                </a:solidFill>
              </a:rPr>
              <a:t>course</a:t>
            </a:r>
            <a:r>
              <a:rPr lang="en-US" sz="1400" b="1" i="1" dirty="0">
                <a:solidFill>
                  <a:srgbClr val="0000FF"/>
                </a:solidFill>
              </a:rPr>
              <a:t> delineated?</a:t>
            </a:r>
          </a:p>
        </p:txBody>
      </p:sp>
      <p:sp>
        <p:nvSpPr>
          <p:cNvPr id="22" name="Rectangle 21"/>
          <p:cNvSpPr/>
          <p:nvPr/>
        </p:nvSpPr>
        <p:spPr>
          <a:xfrm>
            <a:off x="3276600" y="4409480"/>
            <a:ext cx="838200" cy="236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rPr>
              <a:t>…something</a:t>
            </a:r>
          </a:p>
        </p:txBody>
      </p:sp>
      <p:sp>
        <p:nvSpPr>
          <p:cNvPr id="24" name="Rectangle 23"/>
          <p:cNvSpPr/>
          <p:nvPr/>
        </p:nvSpPr>
        <p:spPr>
          <a:xfrm>
            <a:off x="3962400" y="4188319"/>
            <a:ext cx="1905000" cy="221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rPr>
              <a:t>something vs something vs…</a:t>
            </a:r>
          </a:p>
        </p:txBody>
      </p:sp>
      <p:sp>
        <p:nvSpPr>
          <p:cNvPr id="11" name="Rectangle 3">
            <a:extLst>
              <a:ext uri="{FF2B5EF4-FFF2-40B4-BE49-F238E27FC236}">
                <a16:creationId xmlns:a16="http://schemas.microsoft.com/office/drawing/2014/main" id="{9A307CE8-03A3-45C2-957F-3A01739B24E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17417010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92543" y="4721423"/>
            <a:ext cx="2727258" cy="523220"/>
          </a:xfrm>
          <a:prstGeom prst="rect">
            <a:avLst/>
          </a:prstGeom>
          <a:noFill/>
        </p:spPr>
        <p:txBody>
          <a:bodyPr wrap="square" rtlCol="0">
            <a:spAutoFit/>
          </a:bodyPr>
          <a:lstStyle/>
          <a:p>
            <a:r>
              <a:rPr lang="en-US" sz="1400" b="1" i="1" dirty="0">
                <a:solidFill>
                  <a:srgbClr val="0000FF"/>
                </a:solidFill>
              </a:rPr>
              <a:t>How are </a:t>
            </a:r>
            <a:r>
              <a:rPr lang="en-US" sz="1400" b="1" dirty="0">
                <a:solidFill>
                  <a:srgbClr val="0000FF"/>
                </a:solidFill>
              </a:rPr>
              <a:t>onset</a:t>
            </a:r>
            <a:r>
              <a:rPr lang="en-US" sz="1400" b="1" i="1" dirty="0">
                <a:solidFill>
                  <a:srgbClr val="0000FF"/>
                </a:solidFill>
              </a:rPr>
              <a:t>, </a:t>
            </a:r>
            <a:r>
              <a:rPr lang="en-US" sz="1400" b="1" dirty="0">
                <a:solidFill>
                  <a:srgbClr val="0000FF"/>
                </a:solidFill>
              </a:rPr>
              <a:t>duration</a:t>
            </a:r>
            <a:r>
              <a:rPr lang="en-US" sz="1400" b="1" i="1" dirty="0">
                <a:solidFill>
                  <a:srgbClr val="0000FF"/>
                </a:solidFill>
              </a:rPr>
              <a:t> and </a:t>
            </a:r>
            <a:r>
              <a:rPr lang="en-US" sz="1400" b="1" dirty="0">
                <a:solidFill>
                  <a:srgbClr val="0000FF"/>
                </a:solidFill>
              </a:rPr>
              <a:t>course</a:t>
            </a:r>
            <a:r>
              <a:rPr lang="en-US" sz="1400" b="1" i="1" dirty="0">
                <a:solidFill>
                  <a:srgbClr val="0000FF"/>
                </a:solidFill>
              </a:rPr>
              <a:t> delineated?</a:t>
            </a:r>
          </a:p>
        </p:txBody>
      </p:sp>
      <p:sp>
        <p:nvSpPr>
          <p:cNvPr id="9" name="Rectangle 3">
            <a:extLst>
              <a:ext uri="{FF2B5EF4-FFF2-40B4-BE49-F238E27FC236}">
                <a16:creationId xmlns:a16="http://schemas.microsoft.com/office/drawing/2014/main" id="{F4BBE95D-043A-4814-BEC7-149F498BDCA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91450675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b="1" dirty="0">
                <a:solidFill>
                  <a:srgbClr val="0000FF"/>
                </a:solidFill>
              </a:rPr>
              <a:t>Sudden</a:t>
            </a:r>
            <a:r>
              <a:rPr lang="en-US" sz="1500" dirty="0">
                <a:solidFill>
                  <a:srgbClr val="0000FF"/>
                </a:solidFill>
              </a:rPr>
              <a:t> </a:t>
            </a:r>
            <a:r>
              <a:rPr lang="en-US" sz="1500" dirty="0"/>
              <a:t>vs</a:t>
            </a:r>
            <a:r>
              <a:rPr lang="en-US" sz="1500" dirty="0">
                <a:solidFill>
                  <a:srgbClr val="0000FF"/>
                </a:solidFill>
              </a:rPr>
              <a:t> </a:t>
            </a:r>
            <a:r>
              <a:rPr lang="en-US" sz="1500" b="1" dirty="0">
                <a:solidFill>
                  <a:srgbClr val="0000FF"/>
                </a:solidFill>
              </a:rPr>
              <a:t>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0"/>
            <a:ext cx="8539932" cy="1600438"/>
          </a:xfrm>
          <a:prstGeom prst="rect">
            <a:avLst/>
          </a:prstGeom>
          <a:solidFill>
            <a:srgbClr val="FFFF00"/>
          </a:solidFill>
        </p:spPr>
        <p:txBody>
          <a:bodyPr wrap="square" rtlCol="0">
            <a:spAutoFit/>
          </a:bodyPr>
          <a:lstStyle/>
          <a:p>
            <a:r>
              <a:rPr lang="en-US" sz="1400" i="1" dirty="0">
                <a:solidFill>
                  <a:srgbClr val="0000FF"/>
                </a:solidFill>
              </a:rPr>
              <a:t>With respect to uveitis, what is the difference between…</a:t>
            </a:r>
          </a:p>
          <a:p>
            <a:r>
              <a:rPr lang="en-US" sz="1400" dirty="0">
                <a:solidFill>
                  <a:srgbClr val="0000FF"/>
                </a:solidFill>
              </a:rPr>
              <a:t>Sudden</a:t>
            </a:r>
            <a:r>
              <a:rPr lang="en-US" sz="1400" i="1" dirty="0">
                <a:solidFill>
                  <a:srgbClr val="0000FF"/>
                </a:solidFill>
              </a:rPr>
              <a:t> vs </a:t>
            </a:r>
            <a:r>
              <a:rPr lang="en-US" sz="1400" dirty="0">
                <a:solidFill>
                  <a:srgbClr val="0000FF"/>
                </a:solidFill>
              </a:rPr>
              <a:t>insidious</a:t>
            </a:r>
            <a:r>
              <a:rPr lang="en-US" sz="1400" i="1" dirty="0">
                <a:solidFill>
                  <a:srgbClr val="0000FF"/>
                </a:solidFill>
              </a:rPr>
              <a:t> onset? </a:t>
            </a:r>
            <a:r>
              <a:rPr lang="en-US" sz="1400" dirty="0">
                <a:solidFill>
                  <a:srgbClr val="FFFF00"/>
                </a:solidFill>
              </a:rPr>
              <a:t>Sudden-onset uveitis presents with abrupt development of symptoms (pain, photophobia) and signs (injection); whereas insidious uveitis is largely sign- and symptom-free</a:t>
            </a:r>
          </a:p>
          <a:p>
            <a:r>
              <a:rPr lang="en-US" sz="1400" dirty="0">
                <a:solidFill>
                  <a:srgbClr val="FFFF00"/>
                </a:solidFill>
              </a:rPr>
              <a:t>Limited</a:t>
            </a:r>
            <a:r>
              <a:rPr lang="en-US" sz="1400" i="1" dirty="0">
                <a:solidFill>
                  <a:srgbClr val="FFFF00"/>
                </a:solidFill>
              </a:rPr>
              <a:t> and </a:t>
            </a:r>
            <a:r>
              <a:rPr lang="en-US" sz="1400" dirty="0">
                <a:solidFill>
                  <a:srgbClr val="FFFF00"/>
                </a:solidFill>
              </a:rPr>
              <a:t>persistent</a:t>
            </a:r>
            <a:r>
              <a:rPr lang="en-US" sz="1400" i="1" dirty="0">
                <a:solidFill>
                  <a:srgbClr val="FFFF00"/>
                </a:solidFill>
              </a:rPr>
              <a:t> duration? </a:t>
            </a:r>
            <a:r>
              <a:rPr lang="en-US" sz="1400" dirty="0">
                <a:solidFill>
                  <a:srgbClr val="FFFF00"/>
                </a:solidFill>
              </a:rPr>
              <a:t>Limited lasts &lt; 3 months; persistent &gt; 3 months</a:t>
            </a:r>
          </a:p>
          <a:p>
            <a:r>
              <a:rPr lang="en-US" sz="1400" dirty="0">
                <a:solidFill>
                  <a:srgbClr val="FFFF00"/>
                </a:solidFill>
              </a:rPr>
              <a:t>Acute</a:t>
            </a:r>
            <a:r>
              <a:rPr lang="en-US" sz="1400" i="1" dirty="0">
                <a:solidFill>
                  <a:srgbClr val="FFFF00"/>
                </a:solidFill>
              </a:rPr>
              <a:t>, </a:t>
            </a:r>
            <a:r>
              <a:rPr lang="en-US" sz="1400" dirty="0">
                <a:solidFill>
                  <a:srgbClr val="FFFF00"/>
                </a:solidFill>
              </a:rPr>
              <a:t>recurrent</a:t>
            </a:r>
            <a:r>
              <a:rPr lang="en-US" sz="1400" i="1" dirty="0">
                <a:solidFill>
                  <a:srgbClr val="FFFF00"/>
                </a:solidFill>
              </a:rPr>
              <a:t> and </a:t>
            </a:r>
            <a:r>
              <a:rPr lang="en-US" sz="1400" dirty="0">
                <a:solidFill>
                  <a:srgbClr val="FFFF00"/>
                </a:solidFill>
              </a:rPr>
              <a:t>chronic</a:t>
            </a:r>
            <a:r>
              <a:rPr lang="en-US" sz="1400" i="1" dirty="0">
                <a:solidFill>
                  <a:srgbClr val="FFFF00"/>
                </a:solidFill>
              </a:rPr>
              <a:t> course? Acute </a:t>
            </a:r>
            <a:r>
              <a:rPr lang="en-US" sz="1400" dirty="0">
                <a:solidFill>
                  <a:srgbClr val="FFFF00"/>
                </a:solidFill>
              </a:rPr>
              <a:t>uveitis comes on suddenly and resolves fairly quickly.  </a:t>
            </a:r>
            <a:r>
              <a:rPr lang="en-US" sz="1400" i="1" dirty="0">
                <a:solidFill>
                  <a:srgbClr val="FFFF00"/>
                </a:solidFill>
              </a:rPr>
              <a:t>Recurrent</a:t>
            </a:r>
            <a:r>
              <a:rPr lang="en-US" sz="1400" dirty="0">
                <a:solidFill>
                  <a:srgbClr val="FFFF00"/>
                </a:solidFill>
              </a:rPr>
              <a:t> uveitis eventually relapses, but is quiescent off-treatment for at least 3 months. </a:t>
            </a:r>
            <a:r>
              <a:rPr lang="en-US" sz="1400" i="1" dirty="0">
                <a:solidFill>
                  <a:srgbClr val="FFFF00"/>
                </a:solidFill>
              </a:rPr>
              <a:t>Chronic</a:t>
            </a:r>
            <a:r>
              <a:rPr lang="en-US" sz="1400" dirty="0">
                <a:solidFill>
                  <a:srgbClr val="FFFF00"/>
                </a:solidFill>
              </a:rPr>
              <a:t> uveitis also relapses, but its quiescent periods off-treatment will last </a:t>
            </a:r>
            <a:r>
              <a:rPr lang="en-US" sz="1400" b="1" dirty="0">
                <a:solidFill>
                  <a:srgbClr val="FFFF00"/>
                </a:solidFill>
              </a:rPr>
              <a:t>less</a:t>
            </a:r>
            <a:r>
              <a:rPr lang="en-US" sz="1400" dirty="0">
                <a:solidFill>
                  <a:srgbClr val="FFFF00"/>
                </a:solidFill>
              </a:rPr>
              <a:t> than 3 months</a:t>
            </a:r>
            <a:r>
              <a:rPr lang="en-US" sz="1400" dirty="0">
                <a:solidFill>
                  <a:schemeClr val="bg1">
                    <a:lumMod val="75000"/>
                  </a:schemeClr>
                </a:solidFill>
              </a:rPr>
              <a:t>.</a:t>
            </a:r>
          </a:p>
        </p:txBody>
      </p:sp>
      <p:sp>
        <p:nvSpPr>
          <p:cNvPr id="15" name="Rectangle 3">
            <a:extLst>
              <a:ext uri="{FF2B5EF4-FFF2-40B4-BE49-F238E27FC236}">
                <a16:creationId xmlns:a16="http://schemas.microsoft.com/office/drawing/2014/main" id="{531D28FF-7B46-4A89-A8EA-EC0FA9A238B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TextBox 9">
            <a:extLst>
              <a:ext uri="{FF2B5EF4-FFF2-40B4-BE49-F238E27FC236}">
                <a16:creationId xmlns:a16="http://schemas.microsoft.com/office/drawing/2014/main" id="{A7C023F5-64B8-408A-BE62-9C6A755D7B06}"/>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934179415"/>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b="1" dirty="0">
                <a:solidFill>
                  <a:srgbClr val="0000FF"/>
                </a:solidFill>
              </a:rPr>
              <a:t>Sudden</a:t>
            </a:r>
            <a:r>
              <a:rPr lang="en-US" sz="1500" dirty="0">
                <a:solidFill>
                  <a:srgbClr val="0000FF"/>
                </a:solidFill>
              </a:rPr>
              <a:t> </a:t>
            </a:r>
            <a:r>
              <a:rPr lang="en-US" sz="1500" dirty="0"/>
              <a:t>vs</a:t>
            </a:r>
            <a:r>
              <a:rPr lang="en-US" sz="1500" dirty="0">
                <a:solidFill>
                  <a:srgbClr val="0000FF"/>
                </a:solidFill>
              </a:rPr>
              <a:t> </a:t>
            </a:r>
            <a:r>
              <a:rPr lang="en-US" sz="1500" b="1" dirty="0">
                <a:solidFill>
                  <a:srgbClr val="0000FF"/>
                </a:solidFill>
              </a:rPr>
              <a:t>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0"/>
            <a:ext cx="8539932" cy="1600438"/>
          </a:xfrm>
          <a:prstGeom prst="rect">
            <a:avLst/>
          </a:prstGeom>
          <a:solidFill>
            <a:srgbClr val="FFFF00"/>
          </a:solidFill>
        </p:spPr>
        <p:txBody>
          <a:bodyPr wrap="square" rtlCol="0">
            <a:spAutoFit/>
          </a:bodyPr>
          <a:lstStyle/>
          <a:p>
            <a:r>
              <a:rPr lang="en-US" sz="1400" i="1" dirty="0">
                <a:solidFill>
                  <a:srgbClr val="0000FF"/>
                </a:solidFill>
              </a:rPr>
              <a:t>With respect to uveitis, what is the difference between…</a:t>
            </a:r>
          </a:p>
          <a:p>
            <a:r>
              <a:rPr lang="en-US" sz="1400" dirty="0">
                <a:solidFill>
                  <a:srgbClr val="0000FF"/>
                </a:solidFill>
              </a:rPr>
              <a:t>Sudden</a:t>
            </a:r>
            <a:r>
              <a:rPr lang="en-US" sz="1400" i="1" dirty="0">
                <a:solidFill>
                  <a:srgbClr val="0000FF"/>
                </a:solidFill>
              </a:rPr>
              <a:t> vs </a:t>
            </a:r>
            <a:r>
              <a:rPr lang="en-US" sz="1400" dirty="0">
                <a:solidFill>
                  <a:srgbClr val="0000FF"/>
                </a:solidFill>
              </a:rPr>
              <a:t>insidious</a:t>
            </a:r>
            <a:r>
              <a:rPr lang="en-US" sz="1400" i="1" dirty="0">
                <a:solidFill>
                  <a:srgbClr val="0000FF"/>
                </a:solidFill>
              </a:rPr>
              <a:t> onset? </a:t>
            </a:r>
            <a:r>
              <a:rPr lang="en-US" sz="1400" u="sng" dirty="0">
                <a:solidFill>
                  <a:srgbClr val="0000FF"/>
                </a:solidFill>
              </a:rPr>
              <a:t>Sudden-onset uveitis </a:t>
            </a:r>
            <a:r>
              <a:rPr lang="en-US" sz="1400" dirty="0">
                <a:solidFill>
                  <a:srgbClr val="0000FF"/>
                </a:solidFill>
              </a:rPr>
              <a:t>presents with abrupt development of symptoms (pain, photophobia) and signs (injection); </a:t>
            </a:r>
            <a:r>
              <a:rPr lang="en-US" sz="1400" u="sng" dirty="0">
                <a:solidFill>
                  <a:srgbClr val="0000FF"/>
                </a:solidFill>
              </a:rPr>
              <a:t>insidious uveitis </a:t>
            </a:r>
            <a:r>
              <a:rPr lang="en-US" sz="1400" dirty="0">
                <a:solidFill>
                  <a:srgbClr val="0000FF"/>
                </a:solidFill>
              </a:rPr>
              <a:t>is largely sign- and symptom-free</a:t>
            </a:r>
          </a:p>
          <a:p>
            <a:r>
              <a:rPr lang="en-US" sz="1400" dirty="0">
                <a:solidFill>
                  <a:srgbClr val="FFFF00"/>
                </a:solidFill>
              </a:rPr>
              <a:t>Limited</a:t>
            </a:r>
            <a:r>
              <a:rPr lang="en-US" sz="1400" i="1" dirty="0">
                <a:solidFill>
                  <a:srgbClr val="FFFF00"/>
                </a:solidFill>
              </a:rPr>
              <a:t> and </a:t>
            </a:r>
            <a:r>
              <a:rPr lang="en-US" sz="1400" dirty="0">
                <a:solidFill>
                  <a:srgbClr val="FFFF00"/>
                </a:solidFill>
              </a:rPr>
              <a:t>persistent</a:t>
            </a:r>
            <a:r>
              <a:rPr lang="en-US" sz="1400" i="1" dirty="0">
                <a:solidFill>
                  <a:srgbClr val="FFFF00"/>
                </a:solidFill>
              </a:rPr>
              <a:t> duration? </a:t>
            </a:r>
            <a:r>
              <a:rPr lang="en-US" sz="1400" dirty="0">
                <a:solidFill>
                  <a:srgbClr val="FFFF00"/>
                </a:solidFill>
              </a:rPr>
              <a:t>Limited lasts &lt; 3 months; persistent &gt; 3 months</a:t>
            </a:r>
          </a:p>
          <a:p>
            <a:r>
              <a:rPr lang="en-US" sz="1400" dirty="0">
                <a:solidFill>
                  <a:srgbClr val="FFFF00"/>
                </a:solidFill>
              </a:rPr>
              <a:t>Acute</a:t>
            </a:r>
            <a:r>
              <a:rPr lang="en-US" sz="1400" i="1" dirty="0">
                <a:solidFill>
                  <a:srgbClr val="FFFF00"/>
                </a:solidFill>
              </a:rPr>
              <a:t>, </a:t>
            </a:r>
            <a:r>
              <a:rPr lang="en-US" sz="1400" dirty="0">
                <a:solidFill>
                  <a:srgbClr val="FFFF00"/>
                </a:solidFill>
              </a:rPr>
              <a:t>recurrent</a:t>
            </a:r>
            <a:r>
              <a:rPr lang="en-US" sz="1400" i="1" dirty="0">
                <a:solidFill>
                  <a:srgbClr val="FFFF00"/>
                </a:solidFill>
              </a:rPr>
              <a:t> and </a:t>
            </a:r>
            <a:r>
              <a:rPr lang="en-US" sz="1400" dirty="0">
                <a:solidFill>
                  <a:srgbClr val="FFFF00"/>
                </a:solidFill>
              </a:rPr>
              <a:t>chronic</a:t>
            </a:r>
            <a:r>
              <a:rPr lang="en-US" sz="1400" i="1" dirty="0">
                <a:solidFill>
                  <a:srgbClr val="FFFF00"/>
                </a:solidFill>
              </a:rPr>
              <a:t> course? Acute </a:t>
            </a:r>
            <a:r>
              <a:rPr lang="en-US" sz="1400" dirty="0">
                <a:solidFill>
                  <a:srgbClr val="FFFF00"/>
                </a:solidFill>
              </a:rPr>
              <a:t>uveitis comes on suddenly and resolves fairly quickly.  </a:t>
            </a:r>
            <a:r>
              <a:rPr lang="en-US" sz="1400" i="1" dirty="0">
                <a:solidFill>
                  <a:srgbClr val="FFFF00"/>
                </a:solidFill>
              </a:rPr>
              <a:t>Recurrent</a:t>
            </a:r>
            <a:r>
              <a:rPr lang="en-US" sz="1400" dirty="0">
                <a:solidFill>
                  <a:srgbClr val="FFFF00"/>
                </a:solidFill>
              </a:rPr>
              <a:t> uveitis eventually relapses, but is quiescent off-treatment for at least 3 months. </a:t>
            </a:r>
            <a:r>
              <a:rPr lang="en-US" sz="1400" i="1" dirty="0">
                <a:solidFill>
                  <a:srgbClr val="FFFF00"/>
                </a:solidFill>
              </a:rPr>
              <a:t>Chronic</a:t>
            </a:r>
            <a:r>
              <a:rPr lang="en-US" sz="1400" dirty="0">
                <a:solidFill>
                  <a:srgbClr val="FFFF00"/>
                </a:solidFill>
              </a:rPr>
              <a:t> uveitis also relapses, but its quiescent periods off-treatment will last </a:t>
            </a:r>
            <a:r>
              <a:rPr lang="en-US" sz="1400" b="1" dirty="0">
                <a:solidFill>
                  <a:srgbClr val="FFFF00"/>
                </a:solidFill>
              </a:rPr>
              <a:t>less</a:t>
            </a:r>
            <a:r>
              <a:rPr lang="en-US" sz="1400" dirty="0">
                <a:solidFill>
                  <a:srgbClr val="FFFF00"/>
                </a:solidFill>
              </a:rPr>
              <a:t> than 3 months.</a:t>
            </a:r>
          </a:p>
        </p:txBody>
      </p:sp>
      <p:sp>
        <p:nvSpPr>
          <p:cNvPr id="15" name="Rectangle 3">
            <a:extLst>
              <a:ext uri="{FF2B5EF4-FFF2-40B4-BE49-F238E27FC236}">
                <a16:creationId xmlns:a16="http://schemas.microsoft.com/office/drawing/2014/main" id="{42714FFF-AC84-41B5-AA76-824A5E25A18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TextBox 9">
            <a:extLst>
              <a:ext uri="{FF2B5EF4-FFF2-40B4-BE49-F238E27FC236}">
                <a16:creationId xmlns:a16="http://schemas.microsoft.com/office/drawing/2014/main" id="{35567CF3-19D9-4B62-8FAD-C52D75C5E8DE}"/>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373897987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b="1" dirty="0">
                <a:solidFill>
                  <a:srgbClr val="0000FF"/>
                </a:solidFill>
              </a:rPr>
              <a:t>Limited</a:t>
            </a:r>
            <a:r>
              <a:rPr lang="en-US" sz="1500" dirty="0">
                <a:solidFill>
                  <a:srgbClr val="0000FF"/>
                </a:solidFill>
              </a:rPr>
              <a:t> </a:t>
            </a:r>
            <a:r>
              <a:rPr lang="en-US" sz="1500" dirty="0"/>
              <a:t>vs</a:t>
            </a:r>
            <a:r>
              <a:rPr lang="en-US" sz="1500" dirty="0">
                <a:solidFill>
                  <a:srgbClr val="0000FF"/>
                </a:solidFill>
              </a:rPr>
              <a:t> </a:t>
            </a:r>
            <a:r>
              <a:rPr lang="en-US" sz="1500" b="1" dirty="0">
                <a:solidFill>
                  <a:srgbClr val="0000FF"/>
                </a:solidFill>
              </a:rPr>
              <a:t>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0"/>
            <a:ext cx="8539932" cy="1600438"/>
          </a:xfrm>
          <a:prstGeom prst="rect">
            <a:avLst/>
          </a:prstGeom>
          <a:solidFill>
            <a:srgbClr val="FFFF00"/>
          </a:solidFill>
        </p:spPr>
        <p:txBody>
          <a:bodyPr wrap="square" rtlCol="0">
            <a:spAutoFit/>
          </a:bodyPr>
          <a:lstStyle/>
          <a:p>
            <a:r>
              <a:rPr lang="en-US" sz="1400" i="1" dirty="0">
                <a:solidFill>
                  <a:srgbClr val="0000FF"/>
                </a:solidFill>
              </a:rPr>
              <a:t>With respect to uveitis, what is the difference between…</a:t>
            </a:r>
          </a:p>
          <a:p>
            <a:r>
              <a:rPr lang="en-US" sz="1400" dirty="0">
                <a:solidFill>
                  <a:srgbClr val="0000FF"/>
                </a:solidFill>
              </a:rPr>
              <a:t>Sudden</a:t>
            </a:r>
            <a:r>
              <a:rPr lang="en-US" sz="1400" i="1" dirty="0">
                <a:solidFill>
                  <a:srgbClr val="0000FF"/>
                </a:solidFill>
              </a:rPr>
              <a:t> vs </a:t>
            </a:r>
            <a:r>
              <a:rPr lang="en-US" sz="1400" dirty="0">
                <a:solidFill>
                  <a:srgbClr val="0000FF"/>
                </a:solidFill>
              </a:rPr>
              <a:t>insidious</a:t>
            </a:r>
            <a:r>
              <a:rPr lang="en-US" sz="1400" i="1" dirty="0">
                <a:solidFill>
                  <a:srgbClr val="0000FF"/>
                </a:solidFill>
              </a:rPr>
              <a:t> onset? </a:t>
            </a:r>
            <a:r>
              <a:rPr lang="en-US" sz="1400" u="sng" dirty="0">
                <a:solidFill>
                  <a:srgbClr val="0000FF"/>
                </a:solidFill>
              </a:rPr>
              <a:t>Sudden-onset uveitis </a:t>
            </a:r>
            <a:r>
              <a:rPr lang="en-US" sz="1400" dirty="0">
                <a:solidFill>
                  <a:srgbClr val="0000FF"/>
                </a:solidFill>
              </a:rPr>
              <a:t>presents with abrupt development of symptoms (pain, photophobia) and signs (injection); </a:t>
            </a:r>
            <a:r>
              <a:rPr lang="en-US" sz="1400" u="sng" dirty="0">
                <a:solidFill>
                  <a:srgbClr val="0000FF"/>
                </a:solidFill>
              </a:rPr>
              <a:t>insidious uveitis </a:t>
            </a:r>
            <a:r>
              <a:rPr lang="en-US" sz="1400" dirty="0">
                <a:solidFill>
                  <a:srgbClr val="0000FF"/>
                </a:solidFill>
              </a:rPr>
              <a:t>is largely sign- and symptom-free</a:t>
            </a:r>
          </a:p>
          <a:p>
            <a:r>
              <a:rPr lang="en-US" sz="1400" dirty="0"/>
              <a:t>Limited</a:t>
            </a:r>
            <a:r>
              <a:rPr lang="en-US" sz="1400" i="1" dirty="0"/>
              <a:t> vs </a:t>
            </a:r>
            <a:r>
              <a:rPr lang="en-US" sz="1400" dirty="0"/>
              <a:t>persistent</a:t>
            </a:r>
            <a:r>
              <a:rPr lang="en-US" sz="1400" i="1" dirty="0"/>
              <a:t> duration? </a:t>
            </a:r>
            <a:r>
              <a:rPr lang="en-US" sz="1400" dirty="0">
                <a:solidFill>
                  <a:srgbClr val="FFFF00"/>
                </a:solidFill>
              </a:rPr>
              <a:t>Limited lasts &lt; 3 months; persistent &gt; 3 months</a:t>
            </a:r>
          </a:p>
          <a:p>
            <a:r>
              <a:rPr lang="en-US" sz="1400" dirty="0">
                <a:solidFill>
                  <a:srgbClr val="FFFF00"/>
                </a:solidFill>
              </a:rPr>
              <a:t>Acute</a:t>
            </a:r>
            <a:r>
              <a:rPr lang="en-US" sz="1400" i="1" dirty="0">
                <a:solidFill>
                  <a:srgbClr val="FFFF00"/>
                </a:solidFill>
              </a:rPr>
              <a:t>, </a:t>
            </a:r>
            <a:r>
              <a:rPr lang="en-US" sz="1400" dirty="0">
                <a:solidFill>
                  <a:srgbClr val="FFFF00"/>
                </a:solidFill>
              </a:rPr>
              <a:t>recurrent</a:t>
            </a:r>
            <a:r>
              <a:rPr lang="en-US" sz="1400" i="1" dirty="0">
                <a:solidFill>
                  <a:srgbClr val="FFFF00"/>
                </a:solidFill>
              </a:rPr>
              <a:t> and </a:t>
            </a:r>
            <a:r>
              <a:rPr lang="en-US" sz="1400" dirty="0">
                <a:solidFill>
                  <a:srgbClr val="FFFF00"/>
                </a:solidFill>
              </a:rPr>
              <a:t>chronic</a:t>
            </a:r>
            <a:r>
              <a:rPr lang="en-US" sz="1400" i="1" dirty="0">
                <a:solidFill>
                  <a:srgbClr val="FFFF00"/>
                </a:solidFill>
              </a:rPr>
              <a:t> course? Acute </a:t>
            </a:r>
            <a:r>
              <a:rPr lang="en-US" sz="1400" dirty="0">
                <a:solidFill>
                  <a:srgbClr val="FFFF00"/>
                </a:solidFill>
              </a:rPr>
              <a:t>uveitis comes on suddenly and resolves fairly quickly.  </a:t>
            </a:r>
            <a:r>
              <a:rPr lang="en-US" sz="1400" i="1" dirty="0">
                <a:solidFill>
                  <a:srgbClr val="FFFF00"/>
                </a:solidFill>
              </a:rPr>
              <a:t>Recurrent</a:t>
            </a:r>
            <a:r>
              <a:rPr lang="en-US" sz="1400" dirty="0">
                <a:solidFill>
                  <a:srgbClr val="FFFF00"/>
                </a:solidFill>
              </a:rPr>
              <a:t> uveitis eventually relapses, but is quiescent off-treatment for at least 3 months. </a:t>
            </a:r>
            <a:r>
              <a:rPr lang="en-US" sz="1400" i="1" dirty="0">
                <a:solidFill>
                  <a:srgbClr val="FFFF00"/>
                </a:solidFill>
              </a:rPr>
              <a:t>Chronic</a:t>
            </a:r>
            <a:r>
              <a:rPr lang="en-US" sz="1400" dirty="0">
                <a:solidFill>
                  <a:srgbClr val="FFFF00"/>
                </a:solidFill>
              </a:rPr>
              <a:t> uveitis also relapses, but its quiescent periods off-treatment will last </a:t>
            </a:r>
            <a:r>
              <a:rPr lang="en-US" sz="1400" b="1" dirty="0">
                <a:solidFill>
                  <a:srgbClr val="FFFF00"/>
                </a:solidFill>
              </a:rPr>
              <a:t>less</a:t>
            </a:r>
            <a:r>
              <a:rPr lang="en-US" sz="1400" dirty="0">
                <a:solidFill>
                  <a:srgbClr val="FFFF00"/>
                </a:solidFill>
              </a:rPr>
              <a:t> than 3 months.</a:t>
            </a:r>
          </a:p>
        </p:txBody>
      </p:sp>
      <p:sp>
        <p:nvSpPr>
          <p:cNvPr id="15" name="Rectangle 3">
            <a:extLst>
              <a:ext uri="{FF2B5EF4-FFF2-40B4-BE49-F238E27FC236}">
                <a16:creationId xmlns:a16="http://schemas.microsoft.com/office/drawing/2014/main" id="{2D691072-800F-430F-BFE4-AC2375D4DDA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TextBox 9">
            <a:extLst>
              <a:ext uri="{FF2B5EF4-FFF2-40B4-BE49-F238E27FC236}">
                <a16:creationId xmlns:a16="http://schemas.microsoft.com/office/drawing/2014/main" id="{00CB575D-9C6B-4A49-BD1F-B3E1DCDBA074}"/>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186488955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b="1" dirty="0">
                <a:solidFill>
                  <a:srgbClr val="0000FF"/>
                </a:solidFill>
              </a:rPr>
              <a:t>Limited</a:t>
            </a:r>
            <a:r>
              <a:rPr lang="en-US" sz="1500" dirty="0">
                <a:solidFill>
                  <a:srgbClr val="0000FF"/>
                </a:solidFill>
              </a:rPr>
              <a:t> </a:t>
            </a:r>
            <a:r>
              <a:rPr lang="en-US" sz="1500" dirty="0"/>
              <a:t>vs</a:t>
            </a:r>
            <a:r>
              <a:rPr lang="en-US" sz="1500" dirty="0">
                <a:solidFill>
                  <a:srgbClr val="0000FF"/>
                </a:solidFill>
              </a:rPr>
              <a:t> </a:t>
            </a:r>
            <a:r>
              <a:rPr lang="en-US" sz="1500" b="1" dirty="0">
                <a:solidFill>
                  <a:srgbClr val="0000FF"/>
                </a:solidFill>
              </a:rPr>
              <a:t>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0"/>
            <a:ext cx="8539932" cy="1600438"/>
          </a:xfrm>
          <a:prstGeom prst="rect">
            <a:avLst/>
          </a:prstGeom>
          <a:solidFill>
            <a:srgbClr val="FFFF00"/>
          </a:solidFill>
        </p:spPr>
        <p:txBody>
          <a:bodyPr wrap="square" rtlCol="0">
            <a:spAutoFit/>
          </a:bodyPr>
          <a:lstStyle/>
          <a:p>
            <a:r>
              <a:rPr lang="en-US" sz="1400" i="1" dirty="0">
                <a:solidFill>
                  <a:srgbClr val="0000FF"/>
                </a:solidFill>
              </a:rPr>
              <a:t>With respect to uveitis, what is the difference between…</a:t>
            </a:r>
          </a:p>
          <a:p>
            <a:r>
              <a:rPr lang="en-US" sz="1400" dirty="0">
                <a:solidFill>
                  <a:srgbClr val="0000FF"/>
                </a:solidFill>
              </a:rPr>
              <a:t>Sudden</a:t>
            </a:r>
            <a:r>
              <a:rPr lang="en-US" sz="1400" i="1" dirty="0">
                <a:solidFill>
                  <a:srgbClr val="0000FF"/>
                </a:solidFill>
              </a:rPr>
              <a:t> vs </a:t>
            </a:r>
            <a:r>
              <a:rPr lang="en-US" sz="1400" dirty="0">
                <a:solidFill>
                  <a:srgbClr val="0000FF"/>
                </a:solidFill>
              </a:rPr>
              <a:t>insidious</a:t>
            </a:r>
            <a:r>
              <a:rPr lang="en-US" sz="1400" i="1" dirty="0">
                <a:solidFill>
                  <a:srgbClr val="0000FF"/>
                </a:solidFill>
              </a:rPr>
              <a:t> onset? </a:t>
            </a:r>
            <a:r>
              <a:rPr lang="en-US" sz="1400" u="sng" dirty="0">
                <a:solidFill>
                  <a:srgbClr val="0000FF"/>
                </a:solidFill>
              </a:rPr>
              <a:t>Sudden-onset uveitis </a:t>
            </a:r>
            <a:r>
              <a:rPr lang="en-US" sz="1400" dirty="0">
                <a:solidFill>
                  <a:srgbClr val="0000FF"/>
                </a:solidFill>
              </a:rPr>
              <a:t>presents with abrupt development of symptoms (pain, photophobia) and signs (injection); </a:t>
            </a:r>
            <a:r>
              <a:rPr lang="en-US" sz="1400" u="sng" dirty="0">
                <a:solidFill>
                  <a:srgbClr val="0000FF"/>
                </a:solidFill>
              </a:rPr>
              <a:t>insidious uveitis </a:t>
            </a:r>
            <a:r>
              <a:rPr lang="en-US" sz="1400" dirty="0">
                <a:solidFill>
                  <a:srgbClr val="0000FF"/>
                </a:solidFill>
              </a:rPr>
              <a:t>is largely sign- and symptom-free</a:t>
            </a:r>
          </a:p>
          <a:p>
            <a:r>
              <a:rPr lang="en-US" sz="1400" dirty="0"/>
              <a:t>Limited</a:t>
            </a:r>
            <a:r>
              <a:rPr lang="en-US" sz="1400" i="1" dirty="0"/>
              <a:t> vs </a:t>
            </a:r>
            <a:r>
              <a:rPr lang="en-US" sz="1400" dirty="0"/>
              <a:t>persistent</a:t>
            </a:r>
            <a:r>
              <a:rPr lang="en-US" sz="1400" i="1" dirty="0"/>
              <a:t> duration? </a:t>
            </a:r>
            <a:r>
              <a:rPr lang="en-US" sz="1400" u="sng" dirty="0"/>
              <a:t>Limited</a:t>
            </a:r>
            <a:r>
              <a:rPr lang="en-US" sz="1400" dirty="0"/>
              <a:t> lasts &lt; 3 months; </a:t>
            </a:r>
            <a:r>
              <a:rPr lang="en-US" sz="1400" u="sng" dirty="0"/>
              <a:t>persistent</a:t>
            </a:r>
            <a:r>
              <a:rPr lang="en-US" sz="1400" dirty="0"/>
              <a:t> &gt; 3 months</a:t>
            </a:r>
          </a:p>
          <a:p>
            <a:r>
              <a:rPr lang="en-US" sz="1400" dirty="0">
                <a:solidFill>
                  <a:srgbClr val="FFFF00"/>
                </a:solidFill>
              </a:rPr>
              <a:t>Acute</a:t>
            </a:r>
            <a:r>
              <a:rPr lang="en-US" sz="1400" i="1" dirty="0">
                <a:solidFill>
                  <a:srgbClr val="FFFF00"/>
                </a:solidFill>
              </a:rPr>
              <a:t>, </a:t>
            </a:r>
            <a:r>
              <a:rPr lang="en-US" sz="1400" dirty="0">
                <a:solidFill>
                  <a:srgbClr val="FFFF00"/>
                </a:solidFill>
              </a:rPr>
              <a:t>recurrent</a:t>
            </a:r>
            <a:r>
              <a:rPr lang="en-US" sz="1400" i="1" dirty="0">
                <a:solidFill>
                  <a:srgbClr val="FFFF00"/>
                </a:solidFill>
              </a:rPr>
              <a:t> and </a:t>
            </a:r>
            <a:r>
              <a:rPr lang="en-US" sz="1400" dirty="0">
                <a:solidFill>
                  <a:srgbClr val="FFFF00"/>
                </a:solidFill>
              </a:rPr>
              <a:t>chronic</a:t>
            </a:r>
            <a:r>
              <a:rPr lang="en-US" sz="1400" i="1" dirty="0">
                <a:solidFill>
                  <a:srgbClr val="FFFF00"/>
                </a:solidFill>
              </a:rPr>
              <a:t> course? Acute </a:t>
            </a:r>
            <a:r>
              <a:rPr lang="en-US" sz="1400" dirty="0">
                <a:solidFill>
                  <a:srgbClr val="FFFF00"/>
                </a:solidFill>
              </a:rPr>
              <a:t>uveitis comes on suddenly and resolves fairly quickly.  </a:t>
            </a:r>
            <a:r>
              <a:rPr lang="en-US" sz="1400" i="1" dirty="0">
                <a:solidFill>
                  <a:srgbClr val="FFFF00"/>
                </a:solidFill>
              </a:rPr>
              <a:t>Recurrent</a:t>
            </a:r>
            <a:r>
              <a:rPr lang="en-US" sz="1400" dirty="0">
                <a:solidFill>
                  <a:srgbClr val="FFFF00"/>
                </a:solidFill>
              </a:rPr>
              <a:t> uveitis eventually relapses, but is quiescent off-treatment for at least 3 months. </a:t>
            </a:r>
            <a:r>
              <a:rPr lang="en-US" sz="1400" i="1" dirty="0">
                <a:solidFill>
                  <a:srgbClr val="FFFF00"/>
                </a:solidFill>
              </a:rPr>
              <a:t>Chronic</a:t>
            </a:r>
            <a:r>
              <a:rPr lang="en-US" sz="1400" dirty="0">
                <a:solidFill>
                  <a:srgbClr val="FFFF00"/>
                </a:solidFill>
              </a:rPr>
              <a:t> uveitis also relapses, but its quiescent periods off-treatment will last </a:t>
            </a:r>
            <a:r>
              <a:rPr lang="en-US" sz="1400" b="1" dirty="0">
                <a:solidFill>
                  <a:srgbClr val="FFFF00"/>
                </a:solidFill>
              </a:rPr>
              <a:t>less</a:t>
            </a:r>
            <a:r>
              <a:rPr lang="en-US" sz="1400" dirty="0">
                <a:solidFill>
                  <a:srgbClr val="FFFF00"/>
                </a:solidFill>
              </a:rPr>
              <a:t> than 3 months.</a:t>
            </a:r>
          </a:p>
        </p:txBody>
      </p:sp>
      <p:sp>
        <p:nvSpPr>
          <p:cNvPr id="15" name="Rectangle 3">
            <a:extLst>
              <a:ext uri="{FF2B5EF4-FFF2-40B4-BE49-F238E27FC236}">
                <a16:creationId xmlns:a16="http://schemas.microsoft.com/office/drawing/2014/main" id="{AA6C06C1-7F3C-4186-83A0-6B385D85D8C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TextBox 9">
            <a:extLst>
              <a:ext uri="{FF2B5EF4-FFF2-40B4-BE49-F238E27FC236}">
                <a16:creationId xmlns:a16="http://schemas.microsoft.com/office/drawing/2014/main" id="{B3D4500F-1AB4-4BCC-9AD5-29456F70D682}"/>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386748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31</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0545409C-BD01-4BE4-829C-CBEFC68D353B}"/>
              </a:ext>
            </a:extLst>
          </p:cNvPr>
          <p:cNvSpPr txBox="1"/>
          <p:nvPr/>
        </p:nvSpPr>
        <p:spPr>
          <a:xfrm>
            <a:off x="1657260" y="3124200"/>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10" name="Rectangle 9">
            <a:extLst>
              <a:ext uri="{FF2B5EF4-FFF2-40B4-BE49-F238E27FC236}">
                <a16:creationId xmlns:a16="http://schemas.microsoft.com/office/drawing/2014/main" id="{C85B9BE2-EBDF-4520-883C-3DC331CD09B3}"/>
              </a:ext>
            </a:extLst>
          </p:cNvPr>
          <p:cNvSpPr/>
          <p:nvPr/>
        </p:nvSpPr>
        <p:spPr>
          <a:xfrm>
            <a:off x="1657260" y="998041"/>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B9A5C7-5306-41E3-9E18-EFB5A6B69BDA}"/>
              </a:ext>
            </a:extLst>
          </p:cNvPr>
          <p:cNvSpPr txBox="1"/>
          <p:nvPr/>
        </p:nvSpPr>
        <p:spPr>
          <a:xfrm>
            <a:off x="3301273" y="1143000"/>
            <a:ext cx="2441694" cy="461665"/>
          </a:xfrm>
          <a:prstGeom prst="rect">
            <a:avLst/>
          </a:prstGeom>
          <a:noFill/>
        </p:spPr>
        <p:txBody>
          <a:bodyPr wrap="none" rtlCol="0">
            <a:spAutoFit/>
          </a:bodyPr>
          <a:lstStyle/>
          <a:p>
            <a:r>
              <a:rPr lang="en-US" sz="2400" b="1" dirty="0"/>
              <a:t>Anterior uveitis</a:t>
            </a:r>
          </a:p>
        </p:txBody>
      </p:sp>
      <p:sp>
        <p:nvSpPr>
          <p:cNvPr id="12" name="TextBox 11">
            <a:extLst>
              <a:ext uri="{FF2B5EF4-FFF2-40B4-BE49-F238E27FC236}">
                <a16:creationId xmlns:a16="http://schemas.microsoft.com/office/drawing/2014/main" id="{7F284D38-1A6C-4666-93C0-E1841318DB73}"/>
              </a:ext>
            </a:extLst>
          </p:cNvPr>
          <p:cNvSpPr txBox="1"/>
          <p:nvPr/>
        </p:nvSpPr>
        <p:spPr>
          <a:xfrm>
            <a:off x="3529874" y="1600198"/>
            <a:ext cx="1992853" cy="369332"/>
          </a:xfrm>
          <a:prstGeom prst="rect">
            <a:avLst/>
          </a:prstGeom>
          <a:noFill/>
          <a:ln>
            <a:noFill/>
          </a:ln>
        </p:spPr>
        <p:txBody>
          <a:bodyPr wrap="none" rtlCol="0">
            <a:spAutoFit/>
          </a:bodyPr>
          <a:lstStyle/>
          <a:p>
            <a:r>
              <a:rPr lang="en-US" i="1" dirty="0"/>
              <a:t>If cell is located…</a:t>
            </a:r>
          </a:p>
        </p:txBody>
      </p:sp>
      <p:sp>
        <p:nvSpPr>
          <p:cNvPr id="13" name="TextBox 12">
            <a:extLst>
              <a:ext uri="{FF2B5EF4-FFF2-40B4-BE49-F238E27FC236}">
                <a16:creationId xmlns:a16="http://schemas.microsoft.com/office/drawing/2014/main" id="{CB3FBB44-85A1-4017-AFFA-D8BE33ED9440}"/>
              </a:ext>
            </a:extLst>
          </p:cNvPr>
          <p:cNvSpPr txBox="1"/>
          <p:nvPr/>
        </p:nvSpPr>
        <p:spPr>
          <a:xfrm>
            <a:off x="1929674" y="2518827"/>
            <a:ext cx="1281377" cy="584775"/>
          </a:xfrm>
          <a:prstGeom prst="rect">
            <a:avLst/>
          </a:prstGeom>
          <a:noFill/>
          <a:ln>
            <a:noFill/>
          </a:ln>
        </p:spPr>
        <p:txBody>
          <a:bodyPr wrap="square" rtlCol="0">
            <a:spAutoFit/>
          </a:bodyPr>
          <a:lstStyle/>
          <a:p>
            <a:pPr algn="ctr"/>
            <a:r>
              <a:rPr lang="en-US" sz="1600" dirty="0"/>
              <a:t>Exclusively in the AC</a:t>
            </a:r>
          </a:p>
        </p:txBody>
      </p:sp>
      <p:sp>
        <p:nvSpPr>
          <p:cNvPr id="17" name="TextBox 16">
            <a:extLst>
              <a:ext uri="{FF2B5EF4-FFF2-40B4-BE49-F238E27FC236}">
                <a16:creationId xmlns:a16="http://schemas.microsoft.com/office/drawing/2014/main" id="{9DF3B440-1035-4E54-937C-B72F5921193C}"/>
              </a:ext>
            </a:extLst>
          </p:cNvPr>
          <p:cNvSpPr txBox="1"/>
          <p:nvPr/>
        </p:nvSpPr>
        <p:spPr>
          <a:xfrm>
            <a:off x="2234474" y="4094200"/>
            <a:ext cx="671979" cy="369332"/>
          </a:xfrm>
          <a:prstGeom prst="rect">
            <a:avLst/>
          </a:prstGeom>
          <a:noFill/>
        </p:spPr>
        <p:txBody>
          <a:bodyPr wrap="none" rtlCol="0">
            <a:spAutoFit/>
          </a:bodyPr>
          <a:lstStyle/>
          <a:p>
            <a:r>
              <a:rPr lang="en-US" b="1" dirty="0" err="1">
                <a:solidFill>
                  <a:srgbClr val="0000FF"/>
                </a:solidFill>
              </a:rPr>
              <a:t>Iritis</a:t>
            </a:r>
            <a:endParaRPr lang="en-US" b="1" dirty="0">
              <a:solidFill>
                <a:srgbClr val="0000FF"/>
              </a:solidFill>
            </a:endParaRPr>
          </a:p>
        </p:txBody>
      </p:sp>
      <p:cxnSp>
        <p:nvCxnSpPr>
          <p:cNvPr id="19" name="Straight Arrow Connector 18">
            <a:extLst>
              <a:ext uri="{FF2B5EF4-FFF2-40B4-BE49-F238E27FC236}">
                <a16:creationId xmlns:a16="http://schemas.microsoft.com/office/drawing/2014/main" id="{E4BE03FE-2547-48EC-821C-16BD62FECD8C}"/>
              </a:ext>
            </a:extLst>
          </p:cNvPr>
          <p:cNvCxnSpPr>
            <a:stCxn id="12" idx="2"/>
          </p:cNvCxnSpPr>
          <p:nvPr/>
        </p:nvCxnSpPr>
        <p:spPr>
          <a:xfrm flipH="1">
            <a:off x="3241268" y="1969530"/>
            <a:ext cx="12850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BA3219A-4222-42F0-9B6E-B6A67FC2B6AD}"/>
              </a:ext>
            </a:extLst>
          </p:cNvPr>
          <p:cNvCxnSpPr/>
          <p:nvPr/>
        </p:nvCxnSpPr>
        <p:spPr>
          <a:xfrm>
            <a:off x="2570360" y="31241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28A46A4-92FA-4064-A51D-2CA2B47765A0}"/>
              </a:ext>
            </a:extLst>
          </p:cNvPr>
          <p:cNvSpPr txBox="1"/>
          <p:nvPr/>
        </p:nvSpPr>
        <p:spPr>
          <a:xfrm>
            <a:off x="2041623" y="3490554"/>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16" name="TextBox 15">
            <a:extLst>
              <a:ext uri="{FF2B5EF4-FFF2-40B4-BE49-F238E27FC236}">
                <a16:creationId xmlns:a16="http://schemas.microsoft.com/office/drawing/2014/main" id="{8098DD5B-96AF-4522-9E10-CFDCFBF60739}"/>
              </a:ext>
            </a:extLst>
          </p:cNvPr>
          <p:cNvSpPr txBox="1"/>
          <p:nvPr/>
        </p:nvSpPr>
        <p:spPr>
          <a:xfrm>
            <a:off x="1628413" y="4906595"/>
            <a:ext cx="5840544" cy="646331"/>
          </a:xfrm>
          <a:prstGeom prst="rect">
            <a:avLst/>
          </a:prstGeom>
          <a:solidFill>
            <a:schemeClr val="accent6">
              <a:lumMod val="75000"/>
            </a:schemeClr>
          </a:solidFill>
        </p:spPr>
        <p:txBody>
          <a:bodyPr wrap="square" rtlCol="0">
            <a:spAutoFit/>
          </a:bodyPr>
          <a:lstStyle/>
          <a:p>
            <a:r>
              <a:rPr lang="en-US" dirty="0">
                <a:solidFill>
                  <a:schemeClr val="bg1"/>
                </a:solidFill>
              </a:rPr>
              <a:t>In </a:t>
            </a:r>
            <a:r>
              <a:rPr lang="en-US" b="1" dirty="0">
                <a:solidFill>
                  <a:schemeClr val="bg1"/>
                </a:solidFill>
              </a:rPr>
              <a:t>anterior uveitis</a:t>
            </a:r>
            <a:r>
              <a:rPr lang="en-US" dirty="0">
                <a:solidFill>
                  <a:schemeClr val="bg1"/>
                </a:solidFill>
              </a:rPr>
              <a:t>, the primary location of inflammation is the  anterior chamber  and/or  anterior vitreous</a:t>
            </a:r>
          </a:p>
        </p:txBody>
      </p:sp>
    </p:spTree>
    <p:extLst>
      <p:ext uri="{BB962C8B-B14F-4D97-AF65-F5344CB8AC3E}">
        <p14:creationId xmlns:p14="http://schemas.microsoft.com/office/powerpoint/2010/main" val="232216011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b="1" dirty="0">
                <a:solidFill>
                  <a:srgbClr val="0000FF"/>
                </a:solidFill>
              </a:rPr>
              <a:t>Acute</a:t>
            </a:r>
            <a:r>
              <a:rPr lang="en-US" sz="1500" dirty="0">
                <a:solidFill>
                  <a:srgbClr val="0000FF"/>
                </a:solidFill>
              </a:rPr>
              <a:t> </a:t>
            </a:r>
            <a:r>
              <a:rPr lang="en-US" sz="1500" dirty="0"/>
              <a:t>vs</a:t>
            </a:r>
            <a:r>
              <a:rPr lang="en-US" sz="1500" dirty="0">
                <a:solidFill>
                  <a:srgbClr val="0000FF"/>
                </a:solidFill>
              </a:rPr>
              <a:t> </a:t>
            </a:r>
            <a:r>
              <a:rPr lang="en-US" sz="1500" b="1" dirty="0">
                <a:solidFill>
                  <a:srgbClr val="0000FF"/>
                </a:solidFill>
              </a:rPr>
              <a:t>recurrent</a:t>
            </a:r>
            <a:r>
              <a:rPr lang="en-US" sz="1500" dirty="0">
                <a:solidFill>
                  <a:srgbClr val="0000FF"/>
                </a:solidFill>
              </a:rPr>
              <a:t> </a:t>
            </a:r>
            <a:r>
              <a:rPr lang="en-US" sz="1500" dirty="0"/>
              <a:t>vs </a:t>
            </a:r>
          </a:p>
          <a:p>
            <a:r>
              <a:rPr lang="en-US" sz="1500" dirty="0">
                <a:solidFill>
                  <a:srgbClr val="0000FF"/>
                </a:solidFill>
              </a:rPr>
              <a:t>  </a:t>
            </a:r>
            <a:r>
              <a:rPr lang="en-US" sz="1500" b="1" dirty="0">
                <a:solidFill>
                  <a:srgbClr val="0000FF"/>
                </a:solidFill>
              </a:rPr>
              <a:t>chronic</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0"/>
            <a:ext cx="8539932" cy="1600438"/>
          </a:xfrm>
          <a:prstGeom prst="rect">
            <a:avLst/>
          </a:prstGeom>
          <a:solidFill>
            <a:srgbClr val="FFFF00"/>
          </a:solidFill>
        </p:spPr>
        <p:txBody>
          <a:bodyPr wrap="square" rtlCol="0">
            <a:spAutoFit/>
          </a:bodyPr>
          <a:lstStyle/>
          <a:p>
            <a:r>
              <a:rPr lang="en-US" sz="1400" i="1" dirty="0">
                <a:solidFill>
                  <a:srgbClr val="0000FF"/>
                </a:solidFill>
              </a:rPr>
              <a:t>With respect to uveitis, what is the difference between…</a:t>
            </a:r>
          </a:p>
          <a:p>
            <a:r>
              <a:rPr lang="en-US" sz="1400" dirty="0">
                <a:solidFill>
                  <a:srgbClr val="0000FF"/>
                </a:solidFill>
              </a:rPr>
              <a:t>Sudden</a:t>
            </a:r>
            <a:r>
              <a:rPr lang="en-US" sz="1400" i="1" dirty="0">
                <a:solidFill>
                  <a:srgbClr val="0000FF"/>
                </a:solidFill>
              </a:rPr>
              <a:t> vs </a:t>
            </a:r>
            <a:r>
              <a:rPr lang="en-US" sz="1400" dirty="0">
                <a:solidFill>
                  <a:srgbClr val="0000FF"/>
                </a:solidFill>
              </a:rPr>
              <a:t>insidious</a:t>
            </a:r>
            <a:r>
              <a:rPr lang="en-US" sz="1400" i="1" dirty="0">
                <a:solidFill>
                  <a:srgbClr val="0000FF"/>
                </a:solidFill>
              </a:rPr>
              <a:t> onset? </a:t>
            </a:r>
            <a:r>
              <a:rPr lang="en-US" sz="1400" u="sng" dirty="0">
                <a:solidFill>
                  <a:srgbClr val="0000FF"/>
                </a:solidFill>
              </a:rPr>
              <a:t>Sudden-onset uveitis </a:t>
            </a:r>
            <a:r>
              <a:rPr lang="en-US" sz="1400" dirty="0">
                <a:solidFill>
                  <a:srgbClr val="0000FF"/>
                </a:solidFill>
              </a:rPr>
              <a:t>presents with abrupt development of symptoms (pain, photophobia) and signs (injection); </a:t>
            </a:r>
            <a:r>
              <a:rPr lang="en-US" sz="1400" u="sng" dirty="0">
                <a:solidFill>
                  <a:srgbClr val="0000FF"/>
                </a:solidFill>
              </a:rPr>
              <a:t>insidious uveitis </a:t>
            </a:r>
            <a:r>
              <a:rPr lang="en-US" sz="1400" dirty="0">
                <a:solidFill>
                  <a:srgbClr val="0000FF"/>
                </a:solidFill>
              </a:rPr>
              <a:t>is largely sign- and symptom-free</a:t>
            </a:r>
          </a:p>
          <a:p>
            <a:r>
              <a:rPr lang="en-US" sz="1400" dirty="0"/>
              <a:t>Limited</a:t>
            </a:r>
            <a:r>
              <a:rPr lang="en-US" sz="1400" i="1" dirty="0"/>
              <a:t> vs </a:t>
            </a:r>
            <a:r>
              <a:rPr lang="en-US" sz="1400" dirty="0"/>
              <a:t>persistent</a:t>
            </a:r>
            <a:r>
              <a:rPr lang="en-US" sz="1400" i="1" dirty="0"/>
              <a:t> duration? </a:t>
            </a:r>
            <a:r>
              <a:rPr lang="en-US" sz="1400" u="sng" dirty="0"/>
              <a:t>Limited</a:t>
            </a:r>
            <a:r>
              <a:rPr lang="en-US" sz="1400" dirty="0"/>
              <a:t> lasts &lt; 3 months; </a:t>
            </a:r>
            <a:r>
              <a:rPr lang="en-US" sz="1400" u="sng" dirty="0"/>
              <a:t>persistent</a:t>
            </a:r>
            <a:r>
              <a:rPr lang="en-US" sz="1400" dirty="0"/>
              <a:t> &gt; 3 months</a:t>
            </a:r>
          </a:p>
          <a:p>
            <a:r>
              <a:rPr lang="en-US" sz="1400" dirty="0">
                <a:solidFill>
                  <a:srgbClr val="0000FF"/>
                </a:solidFill>
              </a:rPr>
              <a:t>Acute</a:t>
            </a:r>
            <a:r>
              <a:rPr lang="en-US" sz="1400" i="1" dirty="0">
                <a:solidFill>
                  <a:srgbClr val="0000FF"/>
                </a:solidFill>
              </a:rPr>
              <a:t>, </a:t>
            </a:r>
            <a:r>
              <a:rPr lang="en-US" sz="1400" dirty="0">
                <a:solidFill>
                  <a:srgbClr val="0000FF"/>
                </a:solidFill>
              </a:rPr>
              <a:t>recurrent</a:t>
            </a:r>
            <a:r>
              <a:rPr lang="en-US" sz="1400" i="1" dirty="0">
                <a:solidFill>
                  <a:srgbClr val="0000FF"/>
                </a:solidFill>
              </a:rPr>
              <a:t> vs </a:t>
            </a:r>
            <a:r>
              <a:rPr lang="en-US" sz="1400" dirty="0">
                <a:solidFill>
                  <a:srgbClr val="0000FF"/>
                </a:solidFill>
              </a:rPr>
              <a:t>chronic</a:t>
            </a:r>
            <a:r>
              <a:rPr lang="en-US" sz="1400" i="1" dirty="0">
                <a:solidFill>
                  <a:srgbClr val="0000FF"/>
                </a:solidFill>
              </a:rPr>
              <a:t> course? </a:t>
            </a:r>
            <a:r>
              <a:rPr lang="en-US" sz="1400" i="1" dirty="0">
                <a:solidFill>
                  <a:srgbClr val="FFFF00"/>
                </a:solidFill>
              </a:rPr>
              <a:t>Acute </a:t>
            </a:r>
            <a:r>
              <a:rPr lang="en-US" sz="1400" dirty="0">
                <a:solidFill>
                  <a:srgbClr val="FFFF00"/>
                </a:solidFill>
              </a:rPr>
              <a:t>uveitis comes on suddenly and resolves fairly quickly.  </a:t>
            </a:r>
            <a:r>
              <a:rPr lang="en-US" sz="1400" i="1" dirty="0">
                <a:solidFill>
                  <a:srgbClr val="FFFF00"/>
                </a:solidFill>
              </a:rPr>
              <a:t>Recurrent</a:t>
            </a:r>
            <a:r>
              <a:rPr lang="en-US" sz="1400" dirty="0">
                <a:solidFill>
                  <a:srgbClr val="FFFF00"/>
                </a:solidFill>
              </a:rPr>
              <a:t> uveitis eventually relapses, but is quiescent off-treatment for at least 3 months. </a:t>
            </a:r>
            <a:r>
              <a:rPr lang="en-US" sz="1400" i="1" dirty="0">
                <a:solidFill>
                  <a:srgbClr val="FFFF00"/>
                </a:solidFill>
              </a:rPr>
              <a:t>Chronic</a:t>
            </a:r>
            <a:r>
              <a:rPr lang="en-US" sz="1400" dirty="0">
                <a:solidFill>
                  <a:srgbClr val="FFFF00"/>
                </a:solidFill>
              </a:rPr>
              <a:t> uveitis also relapses, but its quiescent periods off-treatment will last </a:t>
            </a:r>
            <a:r>
              <a:rPr lang="en-US" sz="1400" b="1" dirty="0">
                <a:solidFill>
                  <a:srgbClr val="FFFF00"/>
                </a:solidFill>
              </a:rPr>
              <a:t>less</a:t>
            </a:r>
            <a:r>
              <a:rPr lang="en-US" sz="1400" dirty="0">
                <a:solidFill>
                  <a:srgbClr val="FFFF00"/>
                </a:solidFill>
              </a:rPr>
              <a:t> than 3 months.</a:t>
            </a:r>
          </a:p>
        </p:txBody>
      </p:sp>
      <p:sp>
        <p:nvSpPr>
          <p:cNvPr id="15" name="Rectangle 3">
            <a:extLst>
              <a:ext uri="{FF2B5EF4-FFF2-40B4-BE49-F238E27FC236}">
                <a16:creationId xmlns:a16="http://schemas.microsoft.com/office/drawing/2014/main" id="{96534A07-685F-4152-9799-41D5BD0879B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TextBox 9">
            <a:extLst>
              <a:ext uri="{FF2B5EF4-FFF2-40B4-BE49-F238E27FC236}">
                <a16:creationId xmlns:a16="http://schemas.microsoft.com/office/drawing/2014/main" id="{26CC86E6-A32D-4853-8411-B95B97BCB834}"/>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21423179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b="1" dirty="0">
                <a:solidFill>
                  <a:srgbClr val="0000FF"/>
                </a:solidFill>
              </a:rPr>
              <a:t>Acute</a:t>
            </a:r>
            <a:r>
              <a:rPr lang="en-US" sz="1500" dirty="0">
                <a:solidFill>
                  <a:srgbClr val="0000FF"/>
                </a:solidFill>
              </a:rPr>
              <a:t> </a:t>
            </a:r>
            <a:r>
              <a:rPr lang="en-US" sz="1500" dirty="0"/>
              <a:t>vs</a:t>
            </a:r>
            <a:r>
              <a:rPr lang="en-US" sz="1500" dirty="0">
                <a:solidFill>
                  <a:srgbClr val="0000FF"/>
                </a:solidFill>
              </a:rPr>
              <a:t> </a:t>
            </a:r>
            <a:r>
              <a:rPr lang="en-US" sz="1500" b="1" dirty="0">
                <a:solidFill>
                  <a:srgbClr val="0000FF"/>
                </a:solidFill>
              </a:rPr>
              <a:t>recurrent</a:t>
            </a:r>
            <a:r>
              <a:rPr lang="en-US" sz="1500" dirty="0">
                <a:solidFill>
                  <a:srgbClr val="0000FF"/>
                </a:solidFill>
              </a:rPr>
              <a:t> </a:t>
            </a:r>
            <a:r>
              <a:rPr lang="en-US" sz="1500" dirty="0"/>
              <a:t>vs </a:t>
            </a:r>
          </a:p>
          <a:p>
            <a:r>
              <a:rPr lang="en-US" sz="1500" dirty="0">
                <a:solidFill>
                  <a:srgbClr val="0000FF"/>
                </a:solidFill>
              </a:rPr>
              <a:t>  </a:t>
            </a:r>
            <a:r>
              <a:rPr lang="en-US" sz="1500" b="1" dirty="0">
                <a:solidFill>
                  <a:srgbClr val="0000FF"/>
                </a:solidFill>
              </a:rPr>
              <a:t>chronic</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0"/>
            <a:ext cx="8539932" cy="1600438"/>
          </a:xfrm>
          <a:prstGeom prst="rect">
            <a:avLst/>
          </a:prstGeom>
          <a:solidFill>
            <a:srgbClr val="FFFF00"/>
          </a:solidFill>
        </p:spPr>
        <p:txBody>
          <a:bodyPr wrap="square" rtlCol="0">
            <a:spAutoFit/>
          </a:bodyPr>
          <a:lstStyle/>
          <a:p>
            <a:r>
              <a:rPr lang="en-US" sz="1400" i="1" dirty="0">
                <a:solidFill>
                  <a:srgbClr val="0000FF"/>
                </a:solidFill>
              </a:rPr>
              <a:t>With respect to uveitis, what is the difference between…</a:t>
            </a:r>
          </a:p>
          <a:p>
            <a:r>
              <a:rPr lang="en-US" sz="1400" dirty="0">
                <a:solidFill>
                  <a:srgbClr val="0000FF"/>
                </a:solidFill>
              </a:rPr>
              <a:t>Sudden</a:t>
            </a:r>
            <a:r>
              <a:rPr lang="en-US" sz="1400" i="1" dirty="0">
                <a:solidFill>
                  <a:srgbClr val="0000FF"/>
                </a:solidFill>
              </a:rPr>
              <a:t> vs </a:t>
            </a:r>
            <a:r>
              <a:rPr lang="en-US" sz="1400" dirty="0">
                <a:solidFill>
                  <a:srgbClr val="0000FF"/>
                </a:solidFill>
              </a:rPr>
              <a:t>insidious</a:t>
            </a:r>
            <a:r>
              <a:rPr lang="en-US" sz="1400" i="1" dirty="0">
                <a:solidFill>
                  <a:srgbClr val="0000FF"/>
                </a:solidFill>
              </a:rPr>
              <a:t> onset? </a:t>
            </a:r>
            <a:r>
              <a:rPr lang="en-US" sz="1400" u="sng" dirty="0">
                <a:solidFill>
                  <a:srgbClr val="0000FF"/>
                </a:solidFill>
              </a:rPr>
              <a:t>Sudden-onset uveitis </a:t>
            </a:r>
            <a:r>
              <a:rPr lang="en-US" sz="1400" dirty="0">
                <a:solidFill>
                  <a:srgbClr val="0000FF"/>
                </a:solidFill>
              </a:rPr>
              <a:t>presents with abrupt development of symptoms (pain, photophobia) and signs (injection); </a:t>
            </a:r>
            <a:r>
              <a:rPr lang="en-US" sz="1400" u="sng" dirty="0">
                <a:solidFill>
                  <a:srgbClr val="0000FF"/>
                </a:solidFill>
              </a:rPr>
              <a:t>insidious uveitis </a:t>
            </a:r>
            <a:r>
              <a:rPr lang="en-US" sz="1400" dirty="0">
                <a:solidFill>
                  <a:srgbClr val="0000FF"/>
                </a:solidFill>
              </a:rPr>
              <a:t>is largely sign- and symptom-free</a:t>
            </a:r>
          </a:p>
          <a:p>
            <a:r>
              <a:rPr lang="en-US" sz="1400" dirty="0"/>
              <a:t>Limited</a:t>
            </a:r>
            <a:r>
              <a:rPr lang="en-US" sz="1400" i="1" dirty="0"/>
              <a:t> vs </a:t>
            </a:r>
            <a:r>
              <a:rPr lang="en-US" sz="1400" dirty="0"/>
              <a:t>persistent</a:t>
            </a:r>
            <a:r>
              <a:rPr lang="en-US" sz="1400" i="1" dirty="0"/>
              <a:t> duration? </a:t>
            </a:r>
            <a:r>
              <a:rPr lang="en-US" sz="1400" u="sng" dirty="0"/>
              <a:t>Limited</a:t>
            </a:r>
            <a:r>
              <a:rPr lang="en-US" sz="1400" dirty="0"/>
              <a:t> lasts &lt; 3 months; </a:t>
            </a:r>
            <a:r>
              <a:rPr lang="en-US" sz="1400" u="sng" dirty="0"/>
              <a:t>persistent</a:t>
            </a:r>
            <a:r>
              <a:rPr lang="en-US" sz="1400" dirty="0"/>
              <a:t> &gt; 3 months</a:t>
            </a:r>
          </a:p>
          <a:p>
            <a:r>
              <a:rPr lang="en-US" sz="1400" dirty="0">
                <a:solidFill>
                  <a:srgbClr val="0000FF"/>
                </a:solidFill>
              </a:rPr>
              <a:t>Acute</a:t>
            </a:r>
            <a:r>
              <a:rPr lang="en-US" sz="1400" i="1" dirty="0">
                <a:solidFill>
                  <a:srgbClr val="0000FF"/>
                </a:solidFill>
              </a:rPr>
              <a:t>, </a:t>
            </a:r>
            <a:r>
              <a:rPr lang="en-US" sz="1400" dirty="0">
                <a:solidFill>
                  <a:srgbClr val="0000FF"/>
                </a:solidFill>
              </a:rPr>
              <a:t>recurrent</a:t>
            </a:r>
            <a:r>
              <a:rPr lang="en-US" sz="1400" i="1" dirty="0">
                <a:solidFill>
                  <a:srgbClr val="0000FF"/>
                </a:solidFill>
              </a:rPr>
              <a:t> vs </a:t>
            </a:r>
            <a:r>
              <a:rPr lang="en-US" sz="1400" dirty="0">
                <a:solidFill>
                  <a:srgbClr val="0000FF"/>
                </a:solidFill>
              </a:rPr>
              <a:t>chronic</a:t>
            </a:r>
            <a:r>
              <a:rPr lang="en-US" sz="1400" i="1" dirty="0">
                <a:solidFill>
                  <a:srgbClr val="0000FF"/>
                </a:solidFill>
              </a:rPr>
              <a:t> course? </a:t>
            </a:r>
            <a:r>
              <a:rPr lang="en-US" sz="1400" u="sng" dirty="0">
                <a:solidFill>
                  <a:srgbClr val="0000FF"/>
                </a:solidFill>
              </a:rPr>
              <a:t>Acute</a:t>
            </a:r>
            <a:r>
              <a:rPr lang="en-US" sz="1400" i="1" u="sng" dirty="0">
                <a:solidFill>
                  <a:srgbClr val="0000FF"/>
                </a:solidFill>
              </a:rPr>
              <a:t> </a:t>
            </a:r>
            <a:r>
              <a:rPr lang="en-US" sz="1400" u="sng" dirty="0">
                <a:solidFill>
                  <a:srgbClr val="0000FF"/>
                </a:solidFill>
              </a:rPr>
              <a:t>uveitis </a:t>
            </a:r>
            <a:r>
              <a:rPr lang="en-US" sz="1400" dirty="0">
                <a:solidFill>
                  <a:srgbClr val="0000FF"/>
                </a:solidFill>
              </a:rPr>
              <a:t>comes on suddenly and resolves fairly quickly</a:t>
            </a:r>
            <a:r>
              <a:rPr lang="en-US" sz="1400" dirty="0">
                <a:solidFill>
                  <a:srgbClr val="FFFF00"/>
                </a:solidFill>
              </a:rPr>
              <a:t>.  </a:t>
            </a:r>
            <a:r>
              <a:rPr lang="en-US" sz="1400" u="sng" dirty="0">
                <a:solidFill>
                  <a:srgbClr val="FFFF00"/>
                </a:solidFill>
              </a:rPr>
              <a:t>Recurrent uveitis </a:t>
            </a:r>
            <a:r>
              <a:rPr lang="en-US" sz="1400" dirty="0">
                <a:solidFill>
                  <a:srgbClr val="FFFF00"/>
                </a:solidFill>
              </a:rPr>
              <a:t>eventually relapses, but is quiescent off-treatment for at least 3 months. </a:t>
            </a:r>
            <a:r>
              <a:rPr lang="en-US" sz="1400" u="sng" dirty="0">
                <a:solidFill>
                  <a:srgbClr val="FFFF00"/>
                </a:solidFill>
              </a:rPr>
              <a:t>Chronic uveitis </a:t>
            </a:r>
            <a:r>
              <a:rPr lang="en-US" sz="1400" dirty="0">
                <a:solidFill>
                  <a:srgbClr val="FFFF00"/>
                </a:solidFill>
              </a:rPr>
              <a:t>also relapses, but its quiescent periods off-treatment last </a:t>
            </a:r>
            <a:r>
              <a:rPr lang="en-US" sz="1400" b="1" dirty="0">
                <a:solidFill>
                  <a:srgbClr val="FFFF00"/>
                </a:solidFill>
              </a:rPr>
              <a:t>less</a:t>
            </a:r>
            <a:r>
              <a:rPr lang="en-US" sz="1400" dirty="0">
                <a:solidFill>
                  <a:srgbClr val="FFFF00"/>
                </a:solidFill>
              </a:rPr>
              <a:t> than 3 months.</a:t>
            </a:r>
          </a:p>
        </p:txBody>
      </p:sp>
      <p:sp>
        <p:nvSpPr>
          <p:cNvPr id="15" name="Rectangle 3">
            <a:extLst>
              <a:ext uri="{FF2B5EF4-FFF2-40B4-BE49-F238E27FC236}">
                <a16:creationId xmlns:a16="http://schemas.microsoft.com/office/drawing/2014/main" id="{FB8ABF8E-E206-4634-9BFC-2E64E0954CE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TextBox 9">
            <a:extLst>
              <a:ext uri="{FF2B5EF4-FFF2-40B4-BE49-F238E27FC236}">
                <a16:creationId xmlns:a16="http://schemas.microsoft.com/office/drawing/2014/main" id="{DD9D6CD2-15D6-409D-ADEE-191FEB2DD57B}"/>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200702577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b="1" dirty="0">
                <a:solidFill>
                  <a:srgbClr val="0000FF"/>
                </a:solidFill>
              </a:rPr>
              <a:t>Acute</a:t>
            </a:r>
            <a:r>
              <a:rPr lang="en-US" sz="1500" dirty="0">
                <a:solidFill>
                  <a:srgbClr val="0000FF"/>
                </a:solidFill>
              </a:rPr>
              <a:t> </a:t>
            </a:r>
            <a:r>
              <a:rPr lang="en-US" sz="1500" dirty="0"/>
              <a:t>vs</a:t>
            </a:r>
            <a:r>
              <a:rPr lang="en-US" sz="1500" dirty="0">
                <a:solidFill>
                  <a:srgbClr val="0000FF"/>
                </a:solidFill>
              </a:rPr>
              <a:t> </a:t>
            </a:r>
            <a:r>
              <a:rPr lang="en-US" sz="1500" b="1" dirty="0">
                <a:solidFill>
                  <a:srgbClr val="0000FF"/>
                </a:solidFill>
              </a:rPr>
              <a:t>recurrent</a:t>
            </a:r>
            <a:r>
              <a:rPr lang="en-US" sz="1500" dirty="0">
                <a:solidFill>
                  <a:srgbClr val="0000FF"/>
                </a:solidFill>
              </a:rPr>
              <a:t> </a:t>
            </a:r>
            <a:r>
              <a:rPr lang="en-US" sz="1500" dirty="0"/>
              <a:t>vs </a:t>
            </a:r>
          </a:p>
          <a:p>
            <a:r>
              <a:rPr lang="en-US" sz="1500" dirty="0">
                <a:solidFill>
                  <a:srgbClr val="0000FF"/>
                </a:solidFill>
              </a:rPr>
              <a:t>  </a:t>
            </a:r>
            <a:r>
              <a:rPr lang="en-US" sz="1500" b="1" dirty="0">
                <a:solidFill>
                  <a:srgbClr val="0000FF"/>
                </a:solidFill>
              </a:rPr>
              <a:t>chronic</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0"/>
            <a:ext cx="8539932" cy="1600438"/>
          </a:xfrm>
          <a:prstGeom prst="rect">
            <a:avLst/>
          </a:prstGeom>
          <a:solidFill>
            <a:srgbClr val="FFFF00"/>
          </a:solidFill>
        </p:spPr>
        <p:txBody>
          <a:bodyPr wrap="square" rtlCol="0">
            <a:spAutoFit/>
          </a:bodyPr>
          <a:lstStyle/>
          <a:p>
            <a:r>
              <a:rPr lang="en-US" sz="1400" i="1" dirty="0">
                <a:solidFill>
                  <a:srgbClr val="0000FF"/>
                </a:solidFill>
              </a:rPr>
              <a:t>With respect to uveitis, what is the difference between…</a:t>
            </a:r>
          </a:p>
          <a:p>
            <a:r>
              <a:rPr lang="en-US" sz="1400" dirty="0">
                <a:solidFill>
                  <a:srgbClr val="0000FF"/>
                </a:solidFill>
              </a:rPr>
              <a:t>Sudden</a:t>
            </a:r>
            <a:r>
              <a:rPr lang="en-US" sz="1400" i="1" dirty="0">
                <a:solidFill>
                  <a:srgbClr val="0000FF"/>
                </a:solidFill>
              </a:rPr>
              <a:t> vs </a:t>
            </a:r>
            <a:r>
              <a:rPr lang="en-US" sz="1400" dirty="0">
                <a:solidFill>
                  <a:srgbClr val="0000FF"/>
                </a:solidFill>
              </a:rPr>
              <a:t>insidious</a:t>
            </a:r>
            <a:r>
              <a:rPr lang="en-US" sz="1400" i="1" dirty="0">
                <a:solidFill>
                  <a:srgbClr val="0000FF"/>
                </a:solidFill>
              </a:rPr>
              <a:t> onset? </a:t>
            </a:r>
            <a:r>
              <a:rPr lang="en-US" sz="1400" u="sng" dirty="0">
                <a:solidFill>
                  <a:srgbClr val="0000FF"/>
                </a:solidFill>
              </a:rPr>
              <a:t>Sudden-onset uveitis </a:t>
            </a:r>
            <a:r>
              <a:rPr lang="en-US" sz="1400" dirty="0">
                <a:solidFill>
                  <a:srgbClr val="0000FF"/>
                </a:solidFill>
              </a:rPr>
              <a:t>presents with abrupt development of symptoms (pain, photophobia) and signs (injection); </a:t>
            </a:r>
            <a:r>
              <a:rPr lang="en-US" sz="1400" u="sng" dirty="0">
                <a:solidFill>
                  <a:srgbClr val="0000FF"/>
                </a:solidFill>
              </a:rPr>
              <a:t>insidious uveitis </a:t>
            </a:r>
            <a:r>
              <a:rPr lang="en-US" sz="1400" dirty="0">
                <a:solidFill>
                  <a:srgbClr val="0000FF"/>
                </a:solidFill>
              </a:rPr>
              <a:t>is largely sign- and symptom-free</a:t>
            </a:r>
          </a:p>
          <a:p>
            <a:r>
              <a:rPr lang="en-US" sz="1400" dirty="0"/>
              <a:t>Limited</a:t>
            </a:r>
            <a:r>
              <a:rPr lang="en-US" sz="1400" i="1" dirty="0"/>
              <a:t> vs </a:t>
            </a:r>
            <a:r>
              <a:rPr lang="en-US" sz="1400" dirty="0"/>
              <a:t>persistent</a:t>
            </a:r>
            <a:r>
              <a:rPr lang="en-US" sz="1400" i="1" dirty="0"/>
              <a:t> duration? </a:t>
            </a:r>
            <a:r>
              <a:rPr lang="en-US" sz="1400" u="sng" dirty="0"/>
              <a:t>Limited</a:t>
            </a:r>
            <a:r>
              <a:rPr lang="en-US" sz="1400" dirty="0"/>
              <a:t> lasts &lt; 3 months; </a:t>
            </a:r>
            <a:r>
              <a:rPr lang="en-US" sz="1400" u="sng" dirty="0"/>
              <a:t>persistent</a:t>
            </a:r>
            <a:r>
              <a:rPr lang="en-US" sz="1400" dirty="0"/>
              <a:t> &gt; 3 months</a:t>
            </a:r>
          </a:p>
          <a:p>
            <a:r>
              <a:rPr lang="en-US" sz="1400" dirty="0">
                <a:solidFill>
                  <a:srgbClr val="0000FF"/>
                </a:solidFill>
              </a:rPr>
              <a:t>Acute</a:t>
            </a:r>
            <a:r>
              <a:rPr lang="en-US" sz="1400" i="1" dirty="0">
                <a:solidFill>
                  <a:srgbClr val="0000FF"/>
                </a:solidFill>
              </a:rPr>
              <a:t>, </a:t>
            </a:r>
            <a:r>
              <a:rPr lang="en-US" sz="1400" dirty="0">
                <a:solidFill>
                  <a:srgbClr val="0000FF"/>
                </a:solidFill>
              </a:rPr>
              <a:t>recurrent</a:t>
            </a:r>
            <a:r>
              <a:rPr lang="en-US" sz="1400" i="1" dirty="0">
                <a:solidFill>
                  <a:srgbClr val="0000FF"/>
                </a:solidFill>
              </a:rPr>
              <a:t> vs </a:t>
            </a:r>
            <a:r>
              <a:rPr lang="en-US" sz="1400" dirty="0">
                <a:solidFill>
                  <a:srgbClr val="0000FF"/>
                </a:solidFill>
              </a:rPr>
              <a:t>chronic</a:t>
            </a:r>
            <a:r>
              <a:rPr lang="en-US" sz="1400" i="1" dirty="0">
                <a:solidFill>
                  <a:srgbClr val="0000FF"/>
                </a:solidFill>
              </a:rPr>
              <a:t> course? </a:t>
            </a:r>
            <a:r>
              <a:rPr lang="en-US" sz="1400" u="sng" dirty="0">
                <a:solidFill>
                  <a:srgbClr val="0000FF"/>
                </a:solidFill>
              </a:rPr>
              <a:t>Acute</a:t>
            </a:r>
            <a:r>
              <a:rPr lang="en-US" sz="1400" i="1" u="sng" dirty="0">
                <a:solidFill>
                  <a:srgbClr val="0000FF"/>
                </a:solidFill>
              </a:rPr>
              <a:t> </a:t>
            </a:r>
            <a:r>
              <a:rPr lang="en-US" sz="1400" u="sng" dirty="0">
                <a:solidFill>
                  <a:srgbClr val="0000FF"/>
                </a:solidFill>
              </a:rPr>
              <a:t>uveitis </a:t>
            </a:r>
            <a:r>
              <a:rPr lang="en-US" sz="1400" dirty="0">
                <a:solidFill>
                  <a:srgbClr val="0000FF"/>
                </a:solidFill>
              </a:rPr>
              <a:t>comes on suddenly and resolves fairly quickly.  </a:t>
            </a:r>
            <a:r>
              <a:rPr lang="en-US" sz="1400" u="sng" dirty="0"/>
              <a:t>Recurrent uveitis </a:t>
            </a:r>
            <a:r>
              <a:rPr lang="en-US" sz="1400" dirty="0"/>
              <a:t>eventually relapses, but is quiescent off-treatment for at least 3 months. </a:t>
            </a:r>
            <a:r>
              <a:rPr lang="en-US" sz="1400" u="sng" dirty="0">
                <a:solidFill>
                  <a:srgbClr val="FFFF00"/>
                </a:solidFill>
              </a:rPr>
              <a:t>Chronic uveitis </a:t>
            </a:r>
            <a:r>
              <a:rPr lang="en-US" sz="1400" dirty="0">
                <a:solidFill>
                  <a:srgbClr val="FFFF00"/>
                </a:solidFill>
              </a:rPr>
              <a:t>also relapses, but its quiescent periods off-treatment last </a:t>
            </a:r>
            <a:r>
              <a:rPr lang="en-US" sz="1400" b="1" dirty="0">
                <a:solidFill>
                  <a:srgbClr val="FFFF00"/>
                </a:solidFill>
              </a:rPr>
              <a:t>less</a:t>
            </a:r>
            <a:r>
              <a:rPr lang="en-US" sz="1400" dirty="0">
                <a:solidFill>
                  <a:srgbClr val="FFFF00"/>
                </a:solidFill>
              </a:rPr>
              <a:t> than 3 months.</a:t>
            </a:r>
          </a:p>
        </p:txBody>
      </p:sp>
      <p:sp>
        <p:nvSpPr>
          <p:cNvPr id="15" name="Rectangle 3">
            <a:extLst>
              <a:ext uri="{FF2B5EF4-FFF2-40B4-BE49-F238E27FC236}">
                <a16:creationId xmlns:a16="http://schemas.microsoft.com/office/drawing/2014/main" id="{590B1874-0D54-4B74-B8CB-A7E7A74A666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TextBox 9">
            <a:extLst>
              <a:ext uri="{FF2B5EF4-FFF2-40B4-BE49-F238E27FC236}">
                <a16:creationId xmlns:a16="http://schemas.microsoft.com/office/drawing/2014/main" id="{DC80B85D-968F-4F2A-BDC3-DD015072E362}"/>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219023282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b="1" dirty="0">
                <a:solidFill>
                  <a:srgbClr val="0000FF"/>
                </a:solidFill>
              </a:rPr>
              <a:t>Acute</a:t>
            </a:r>
            <a:r>
              <a:rPr lang="en-US" sz="1500" dirty="0">
                <a:solidFill>
                  <a:srgbClr val="0000FF"/>
                </a:solidFill>
              </a:rPr>
              <a:t> </a:t>
            </a:r>
            <a:r>
              <a:rPr lang="en-US" sz="1500" dirty="0"/>
              <a:t>vs</a:t>
            </a:r>
            <a:r>
              <a:rPr lang="en-US" sz="1500" dirty="0">
                <a:solidFill>
                  <a:srgbClr val="0000FF"/>
                </a:solidFill>
              </a:rPr>
              <a:t> </a:t>
            </a:r>
            <a:r>
              <a:rPr lang="en-US" sz="1500" b="1" dirty="0">
                <a:solidFill>
                  <a:srgbClr val="0000FF"/>
                </a:solidFill>
              </a:rPr>
              <a:t>recurrent</a:t>
            </a:r>
            <a:r>
              <a:rPr lang="en-US" sz="1500" dirty="0">
                <a:solidFill>
                  <a:srgbClr val="0000FF"/>
                </a:solidFill>
              </a:rPr>
              <a:t> </a:t>
            </a:r>
            <a:r>
              <a:rPr lang="en-US" sz="1500" dirty="0"/>
              <a:t>vs </a:t>
            </a:r>
          </a:p>
          <a:p>
            <a:r>
              <a:rPr lang="en-US" sz="1500" dirty="0">
                <a:solidFill>
                  <a:srgbClr val="0000FF"/>
                </a:solidFill>
              </a:rPr>
              <a:t>  </a:t>
            </a:r>
            <a:r>
              <a:rPr lang="en-US" sz="1500" b="1" dirty="0">
                <a:solidFill>
                  <a:srgbClr val="0000FF"/>
                </a:solidFill>
              </a:rPr>
              <a:t>chronic</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0"/>
            <a:ext cx="8539932" cy="1600438"/>
          </a:xfrm>
          <a:prstGeom prst="rect">
            <a:avLst/>
          </a:prstGeom>
          <a:solidFill>
            <a:srgbClr val="FFFF00"/>
          </a:solidFill>
        </p:spPr>
        <p:txBody>
          <a:bodyPr wrap="square" rtlCol="0">
            <a:spAutoFit/>
          </a:bodyPr>
          <a:lstStyle/>
          <a:p>
            <a:r>
              <a:rPr lang="en-US" sz="1400" i="1" dirty="0">
                <a:solidFill>
                  <a:srgbClr val="0000FF"/>
                </a:solidFill>
              </a:rPr>
              <a:t>With respect to uveitis, what is the difference between…</a:t>
            </a:r>
          </a:p>
          <a:p>
            <a:r>
              <a:rPr lang="en-US" sz="1400" dirty="0">
                <a:solidFill>
                  <a:srgbClr val="0000FF"/>
                </a:solidFill>
              </a:rPr>
              <a:t>Sudden</a:t>
            </a:r>
            <a:r>
              <a:rPr lang="en-US" sz="1400" i="1" dirty="0">
                <a:solidFill>
                  <a:srgbClr val="0000FF"/>
                </a:solidFill>
              </a:rPr>
              <a:t> vs </a:t>
            </a:r>
            <a:r>
              <a:rPr lang="en-US" sz="1400" dirty="0">
                <a:solidFill>
                  <a:srgbClr val="0000FF"/>
                </a:solidFill>
              </a:rPr>
              <a:t>insidious</a:t>
            </a:r>
            <a:r>
              <a:rPr lang="en-US" sz="1400" i="1" dirty="0">
                <a:solidFill>
                  <a:srgbClr val="0000FF"/>
                </a:solidFill>
              </a:rPr>
              <a:t> onset? </a:t>
            </a:r>
            <a:r>
              <a:rPr lang="en-US" sz="1400" u="sng" dirty="0">
                <a:solidFill>
                  <a:srgbClr val="0000FF"/>
                </a:solidFill>
              </a:rPr>
              <a:t>Sudden-onset uveitis </a:t>
            </a:r>
            <a:r>
              <a:rPr lang="en-US" sz="1400" dirty="0">
                <a:solidFill>
                  <a:srgbClr val="0000FF"/>
                </a:solidFill>
              </a:rPr>
              <a:t>presents with abrupt development of symptoms (pain, photophobia) and signs (injection); </a:t>
            </a:r>
            <a:r>
              <a:rPr lang="en-US" sz="1400" u="sng" dirty="0">
                <a:solidFill>
                  <a:srgbClr val="0000FF"/>
                </a:solidFill>
              </a:rPr>
              <a:t>insidious uveitis </a:t>
            </a:r>
            <a:r>
              <a:rPr lang="en-US" sz="1400" dirty="0">
                <a:solidFill>
                  <a:srgbClr val="0000FF"/>
                </a:solidFill>
              </a:rPr>
              <a:t>is largely sign- and symptom-free</a:t>
            </a:r>
          </a:p>
          <a:p>
            <a:r>
              <a:rPr lang="en-US" sz="1400" dirty="0"/>
              <a:t>Limited</a:t>
            </a:r>
            <a:r>
              <a:rPr lang="en-US" sz="1400" i="1" dirty="0"/>
              <a:t> vs </a:t>
            </a:r>
            <a:r>
              <a:rPr lang="en-US" sz="1400" dirty="0"/>
              <a:t>persistent</a:t>
            </a:r>
            <a:r>
              <a:rPr lang="en-US" sz="1400" i="1" dirty="0"/>
              <a:t> duration? </a:t>
            </a:r>
            <a:r>
              <a:rPr lang="en-US" sz="1400" u="sng" dirty="0"/>
              <a:t>Limited</a:t>
            </a:r>
            <a:r>
              <a:rPr lang="en-US" sz="1400" dirty="0"/>
              <a:t> lasts &lt; 3 months; </a:t>
            </a:r>
            <a:r>
              <a:rPr lang="en-US" sz="1400" u="sng" dirty="0"/>
              <a:t>persistent</a:t>
            </a:r>
            <a:r>
              <a:rPr lang="en-US" sz="1400" dirty="0"/>
              <a:t> &gt; 3 months</a:t>
            </a:r>
          </a:p>
          <a:p>
            <a:r>
              <a:rPr lang="en-US" sz="1400" dirty="0">
                <a:solidFill>
                  <a:srgbClr val="0000FF"/>
                </a:solidFill>
              </a:rPr>
              <a:t>Acute</a:t>
            </a:r>
            <a:r>
              <a:rPr lang="en-US" sz="1400" i="1" dirty="0">
                <a:solidFill>
                  <a:srgbClr val="0000FF"/>
                </a:solidFill>
              </a:rPr>
              <a:t>, </a:t>
            </a:r>
            <a:r>
              <a:rPr lang="en-US" sz="1400" dirty="0">
                <a:solidFill>
                  <a:srgbClr val="0000FF"/>
                </a:solidFill>
              </a:rPr>
              <a:t>recurrent</a:t>
            </a:r>
            <a:r>
              <a:rPr lang="en-US" sz="1400" i="1" dirty="0">
                <a:solidFill>
                  <a:srgbClr val="0000FF"/>
                </a:solidFill>
              </a:rPr>
              <a:t> vs </a:t>
            </a:r>
            <a:r>
              <a:rPr lang="en-US" sz="1400" dirty="0">
                <a:solidFill>
                  <a:srgbClr val="0000FF"/>
                </a:solidFill>
              </a:rPr>
              <a:t>chronic</a:t>
            </a:r>
            <a:r>
              <a:rPr lang="en-US" sz="1400" i="1" dirty="0">
                <a:solidFill>
                  <a:srgbClr val="0000FF"/>
                </a:solidFill>
              </a:rPr>
              <a:t> course? </a:t>
            </a:r>
            <a:r>
              <a:rPr lang="en-US" sz="1400" u="sng" dirty="0">
                <a:solidFill>
                  <a:srgbClr val="0000FF"/>
                </a:solidFill>
              </a:rPr>
              <a:t>Acute</a:t>
            </a:r>
            <a:r>
              <a:rPr lang="en-US" sz="1400" i="1" u="sng" dirty="0">
                <a:solidFill>
                  <a:srgbClr val="0000FF"/>
                </a:solidFill>
              </a:rPr>
              <a:t> </a:t>
            </a:r>
            <a:r>
              <a:rPr lang="en-US" sz="1400" u="sng" dirty="0">
                <a:solidFill>
                  <a:srgbClr val="0000FF"/>
                </a:solidFill>
              </a:rPr>
              <a:t>uveitis </a:t>
            </a:r>
            <a:r>
              <a:rPr lang="en-US" sz="1400" dirty="0">
                <a:solidFill>
                  <a:srgbClr val="0000FF"/>
                </a:solidFill>
              </a:rPr>
              <a:t>comes on suddenly and resolves fairly quickly.  </a:t>
            </a:r>
            <a:r>
              <a:rPr lang="en-US" sz="1400" u="sng" dirty="0"/>
              <a:t>Recurrent uveitis </a:t>
            </a:r>
            <a:r>
              <a:rPr lang="en-US" sz="1400" dirty="0"/>
              <a:t>eventually relapses, but is quiescent off-treatment for at least 3 months. </a:t>
            </a:r>
            <a:r>
              <a:rPr lang="en-US" sz="1400" u="sng" dirty="0">
                <a:solidFill>
                  <a:srgbClr val="0000FF"/>
                </a:solidFill>
              </a:rPr>
              <a:t>Chronic uveitis </a:t>
            </a:r>
            <a:r>
              <a:rPr lang="en-US" sz="1400" dirty="0">
                <a:solidFill>
                  <a:srgbClr val="0000FF"/>
                </a:solidFill>
              </a:rPr>
              <a:t>also relapses, but its quiescent periods off-treatment last </a:t>
            </a:r>
            <a:r>
              <a:rPr lang="en-US" sz="1400" b="1" dirty="0">
                <a:solidFill>
                  <a:srgbClr val="0000FF"/>
                </a:solidFill>
              </a:rPr>
              <a:t>less</a:t>
            </a:r>
            <a:r>
              <a:rPr lang="en-US" sz="1400" dirty="0">
                <a:solidFill>
                  <a:srgbClr val="0000FF"/>
                </a:solidFill>
              </a:rPr>
              <a:t> than 3 months.</a:t>
            </a:r>
          </a:p>
        </p:txBody>
      </p:sp>
      <p:sp>
        <p:nvSpPr>
          <p:cNvPr id="15" name="Rectangle 3">
            <a:extLst>
              <a:ext uri="{FF2B5EF4-FFF2-40B4-BE49-F238E27FC236}">
                <a16:creationId xmlns:a16="http://schemas.microsoft.com/office/drawing/2014/main" id="{C0A98E8D-C8AA-4A5F-A8DD-0C2BF43E1E2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TextBox 9">
            <a:extLst>
              <a:ext uri="{FF2B5EF4-FFF2-40B4-BE49-F238E27FC236}">
                <a16:creationId xmlns:a16="http://schemas.microsoft.com/office/drawing/2014/main" id="{E26FE4C2-877F-4679-981F-31E70DE404DD}"/>
              </a:ext>
            </a:extLst>
          </p:cNvPr>
          <p:cNvSpPr txBox="1"/>
          <p:nvPr/>
        </p:nvSpPr>
        <p:spPr>
          <a:xfrm>
            <a:off x="6182682" y="3124202"/>
            <a:ext cx="2738250" cy="35394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p:txBody>
      </p:sp>
    </p:spTree>
    <p:extLst>
      <p:ext uri="{BB962C8B-B14F-4D97-AF65-F5344CB8AC3E}">
        <p14:creationId xmlns:p14="http://schemas.microsoft.com/office/powerpoint/2010/main" val="77579443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4600" y="4715711"/>
            <a:ext cx="2696134" cy="313491"/>
          </a:xfrm>
          <a:prstGeom prst="rect">
            <a:avLst/>
          </a:prstGeom>
          <a:noFill/>
        </p:spPr>
        <p:txBody>
          <a:bodyPr wrap="square" rtlCol="0">
            <a:spAutoFit/>
          </a:bodyPr>
          <a:lstStyle/>
          <a:p>
            <a:r>
              <a:rPr lang="en-US" sz="1400" b="1" i="1" dirty="0">
                <a:solidFill>
                  <a:srgbClr val="0000FF"/>
                </a:solidFill>
              </a:rPr>
              <a:t>How is </a:t>
            </a:r>
            <a:r>
              <a:rPr lang="en-US" sz="1400" b="1" dirty="0">
                <a:solidFill>
                  <a:srgbClr val="0000FF"/>
                </a:solidFill>
              </a:rPr>
              <a:t>severity</a:t>
            </a:r>
            <a:r>
              <a:rPr lang="en-US" sz="1400" b="1" i="1" dirty="0">
                <a:solidFill>
                  <a:srgbClr val="0000FF"/>
                </a:solidFill>
              </a:rPr>
              <a:t> determined?</a:t>
            </a:r>
          </a:p>
        </p:txBody>
      </p:sp>
      <p:sp>
        <p:nvSpPr>
          <p:cNvPr id="2" name="Rectangle 1"/>
          <p:cNvSpPr/>
          <p:nvPr/>
        </p:nvSpPr>
        <p:spPr>
          <a:xfrm>
            <a:off x="6705600" y="3428999"/>
            <a:ext cx="990600" cy="249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1" name="Rectangle 10"/>
          <p:cNvSpPr/>
          <p:nvPr/>
        </p:nvSpPr>
        <p:spPr>
          <a:xfrm>
            <a:off x="6705600" y="3657600"/>
            <a:ext cx="990600" cy="23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4" name="Rectangle 13"/>
          <p:cNvSpPr/>
          <p:nvPr/>
        </p:nvSpPr>
        <p:spPr>
          <a:xfrm>
            <a:off x="7142922" y="3896379"/>
            <a:ext cx="1086678" cy="228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5" name="Rectangle 3">
            <a:extLst>
              <a:ext uri="{FF2B5EF4-FFF2-40B4-BE49-F238E27FC236}">
                <a16:creationId xmlns:a16="http://schemas.microsoft.com/office/drawing/2014/main" id="{13A3AD0D-5C32-474B-B83A-D9A38AC54D4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9873684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4715711"/>
            <a:ext cx="2696134" cy="313491"/>
          </a:xfrm>
          <a:prstGeom prst="rect">
            <a:avLst/>
          </a:prstGeom>
          <a:noFill/>
        </p:spPr>
        <p:txBody>
          <a:bodyPr wrap="square" rtlCol="0">
            <a:spAutoFit/>
          </a:bodyPr>
          <a:lstStyle/>
          <a:p>
            <a:r>
              <a:rPr lang="en-US" sz="1400" b="1" i="1" dirty="0">
                <a:solidFill>
                  <a:srgbClr val="0000FF"/>
                </a:solidFill>
              </a:rPr>
              <a:t>How is </a:t>
            </a:r>
            <a:r>
              <a:rPr lang="en-US" sz="1400" b="1" dirty="0">
                <a:solidFill>
                  <a:srgbClr val="0000FF"/>
                </a:solidFill>
              </a:rPr>
              <a:t>severity</a:t>
            </a:r>
            <a:r>
              <a:rPr lang="en-US" sz="1400" b="1" i="1" dirty="0">
                <a:solidFill>
                  <a:srgbClr val="0000FF"/>
                </a:solidFill>
              </a:rPr>
              <a:t> determined?</a:t>
            </a:r>
          </a:p>
        </p:txBody>
      </p:sp>
      <p:sp>
        <p:nvSpPr>
          <p:cNvPr id="10" name="Rectangle 3">
            <a:extLst>
              <a:ext uri="{FF2B5EF4-FFF2-40B4-BE49-F238E27FC236}">
                <a16:creationId xmlns:a16="http://schemas.microsoft.com/office/drawing/2014/main" id="{A0AE70F7-F19D-4BF8-8B3F-0A9338C82AF4}"/>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095899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b="1" dirty="0">
                <a:solidFill>
                  <a:srgbClr val="0000FF"/>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12" name="Straight Connector 11"/>
          <p:cNvCxnSpPr/>
          <p:nvPr/>
        </p:nvCxnSpPr>
        <p:spPr>
          <a:xfrm>
            <a:off x="2971800"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2"/>
            <a:ext cx="8539932" cy="954107"/>
          </a:xfrm>
          <a:prstGeom prst="rect">
            <a:avLst/>
          </a:prstGeom>
          <a:solidFill>
            <a:srgbClr val="CCFFCC"/>
          </a:solidFill>
        </p:spPr>
        <p:txBody>
          <a:bodyPr wrap="square" rtlCol="0">
            <a:spAutoFit/>
          </a:bodyPr>
          <a:lstStyle/>
          <a:p>
            <a:r>
              <a:rPr lang="en-US" sz="1400" i="1" dirty="0">
                <a:solidFill>
                  <a:srgbClr val="0000FF"/>
                </a:solidFill>
              </a:rPr>
              <a:t>How is the severity of the AC cellular reaction graded?</a:t>
            </a:r>
            <a:endParaRPr lang="en-US" sz="1400" i="1" dirty="0">
              <a:solidFill>
                <a:srgbClr val="CCFFCC"/>
              </a:solidFill>
            </a:endParaRPr>
          </a:p>
          <a:p>
            <a:r>
              <a:rPr lang="en-US" sz="1400" dirty="0">
                <a:solidFill>
                  <a:srgbClr val="CCFFCC"/>
                </a:solidFill>
              </a:rPr>
              <a:t>By counting the number of WBCs visible within a </a:t>
            </a:r>
            <a:r>
              <a:rPr lang="en-US" sz="1400" b="1" dirty="0">
                <a:solidFill>
                  <a:srgbClr val="CCFFCC"/>
                </a:solidFill>
              </a:rPr>
              <a:t>1 x 1 </a:t>
            </a:r>
            <a:r>
              <a:rPr lang="en-US" sz="1400" dirty="0">
                <a:solidFill>
                  <a:srgbClr val="CCFFCC"/>
                </a:solidFill>
              </a:rPr>
              <a:t>mm slit-lamp beam</a:t>
            </a:r>
          </a:p>
          <a:p>
            <a:endParaRPr lang="en-US" sz="1400" dirty="0">
              <a:solidFill>
                <a:srgbClr val="CCFFCC"/>
              </a:solidFill>
            </a:endParaRPr>
          </a:p>
          <a:p>
            <a:r>
              <a:rPr lang="en-US" sz="1400" i="1" dirty="0">
                <a:solidFill>
                  <a:srgbClr val="CCFFCC"/>
                </a:solidFill>
              </a:rPr>
              <a:t>What are the six grades employed in the SUN criteria, and how many cells/field correlate with each grade?</a:t>
            </a:r>
          </a:p>
        </p:txBody>
      </p:sp>
      <p:sp>
        <p:nvSpPr>
          <p:cNvPr id="15" name="Rectangle 3">
            <a:extLst>
              <a:ext uri="{FF2B5EF4-FFF2-40B4-BE49-F238E27FC236}">
                <a16:creationId xmlns:a16="http://schemas.microsoft.com/office/drawing/2014/main" id="{A0AC30B3-8B71-4A06-908E-28BDE4277CB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65205777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b="1" dirty="0">
                <a:solidFill>
                  <a:srgbClr val="0000FF"/>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12" name="Straight Connector 11"/>
          <p:cNvCxnSpPr/>
          <p:nvPr/>
        </p:nvCxnSpPr>
        <p:spPr>
          <a:xfrm>
            <a:off x="2971800"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2"/>
            <a:ext cx="8539932" cy="954107"/>
          </a:xfrm>
          <a:prstGeom prst="rect">
            <a:avLst/>
          </a:prstGeom>
          <a:solidFill>
            <a:srgbClr val="CCFFCC"/>
          </a:solidFill>
        </p:spPr>
        <p:txBody>
          <a:bodyPr wrap="square" rtlCol="0">
            <a:spAutoFit/>
          </a:bodyPr>
          <a:lstStyle/>
          <a:p>
            <a:r>
              <a:rPr lang="en-US" sz="1400" i="1" dirty="0">
                <a:solidFill>
                  <a:srgbClr val="0000FF"/>
                </a:solidFill>
              </a:rPr>
              <a:t>How is the severity of the AC cellular reaction graded?</a:t>
            </a:r>
          </a:p>
          <a:p>
            <a:r>
              <a:rPr lang="en-US" sz="1400" dirty="0">
                <a:solidFill>
                  <a:srgbClr val="0000FF"/>
                </a:solidFill>
              </a:rPr>
              <a:t>By counting the number of WBCs visible within a </a:t>
            </a:r>
            <a:r>
              <a:rPr lang="en-US" sz="1400" b="1" dirty="0">
                <a:solidFill>
                  <a:srgbClr val="0000FF"/>
                </a:solidFill>
              </a:rPr>
              <a:t>1 x 1 </a:t>
            </a:r>
            <a:r>
              <a:rPr lang="en-US" sz="1400" dirty="0">
                <a:solidFill>
                  <a:srgbClr val="0000FF"/>
                </a:solidFill>
              </a:rPr>
              <a:t>mm slit-lamp beam</a:t>
            </a:r>
            <a:endParaRPr lang="en-US" sz="1400" dirty="0">
              <a:solidFill>
                <a:srgbClr val="CCFFCC"/>
              </a:solidFill>
            </a:endParaRPr>
          </a:p>
          <a:p>
            <a:endParaRPr lang="en-US" sz="1400" dirty="0">
              <a:solidFill>
                <a:srgbClr val="CCFFCC"/>
              </a:solidFill>
            </a:endParaRPr>
          </a:p>
          <a:p>
            <a:r>
              <a:rPr lang="en-US" sz="1400" i="1" dirty="0">
                <a:solidFill>
                  <a:srgbClr val="CCFFCC"/>
                </a:solidFill>
              </a:rPr>
              <a:t>What are the six grades employed in the SUN criteria, and how many cells/field correlate with each grade?</a:t>
            </a:r>
          </a:p>
        </p:txBody>
      </p:sp>
      <p:sp>
        <p:nvSpPr>
          <p:cNvPr id="2" name="Rectangle 1"/>
          <p:cNvSpPr/>
          <p:nvPr/>
        </p:nvSpPr>
        <p:spPr>
          <a:xfrm>
            <a:off x="4343400" y="5181602"/>
            <a:ext cx="381000" cy="248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 x #</a:t>
            </a:r>
          </a:p>
        </p:txBody>
      </p:sp>
      <p:sp>
        <p:nvSpPr>
          <p:cNvPr id="16" name="Rectangle 3">
            <a:extLst>
              <a:ext uri="{FF2B5EF4-FFF2-40B4-BE49-F238E27FC236}">
                <a16:creationId xmlns:a16="http://schemas.microsoft.com/office/drawing/2014/main" id="{F3BD22B6-D824-4B44-B513-6DF67095ACA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20313773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b="1" dirty="0">
                <a:solidFill>
                  <a:srgbClr val="0000FF"/>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12" name="Straight Connector 11"/>
          <p:cNvCxnSpPr/>
          <p:nvPr/>
        </p:nvCxnSpPr>
        <p:spPr>
          <a:xfrm>
            <a:off x="2971800"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2"/>
            <a:ext cx="8539932" cy="954107"/>
          </a:xfrm>
          <a:prstGeom prst="rect">
            <a:avLst/>
          </a:prstGeom>
          <a:solidFill>
            <a:srgbClr val="CCFFCC"/>
          </a:solidFill>
        </p:spPr>
        <p:txBody>
          <a:bodyPr wrap="square" rtlCol="0">
            <a:spAutoFit/>
          </a:bodyPr>
          <a:lstStyle/>
          <a:p>
            <a:r>
              <a:rPr lang="en-US" sz="1400" i="1" dirty="0">
                <a:solidFill>
                  <a:srgbClr val="0000FF"/>
                </a:solidFill>
              </a:rPr>
              <a:t>How is the severity of the AC cellular reaction graded?</a:t>
            </a:r>
          </a:p>
          <a:p>
            <a:r>
              <a:rPr lang="en-US" sz="1400" dirty="0">
                <a:solidFill>
                  <a:srgbClr val="0000FF"/>
                </a:solidFill>
              </a:rPr>
              <a:t>By counting the number of WBCs visible within a </a:t>
            </a:r>
            <a:r>
              <a:rPr lang="en-US" sz="1400" b="1" dirty="0">
                <a:solidFill>
                  <a:srgbClr val="0000FF"/>
                </a:solidFill>
              </a:rPr>
              <a:t>1 x 1 </a:t>
            </a:r>
            <a:r>
              <a:rPr lang="en-US" sz="1400" dirty="0">
                <a:solidFill>
                  <a:srgbClr val="0000FF"/>
                </a:solidFill>
              </a:rPr>
              <a:t>mm slit-lamp beam</a:t>
            </a:r>
            <a:endParaRPr lang="en-US" sz="1400" dirty="0">
              <a:solidFill>
                <a:srgbClr val="CCFFCC"/>
              </a:solidFill>
            </a:endParaRPr>
          </a:p>
          <a:p>
            <a:endParaRPr lang="en-US" sz="1400" dirty="0">
              <a:solidFill>
                <a:srgbClr val="CCFFCC"/>
              </a:solidFill>
            </a:endParaRPr>
          </a:p>
          <a:p>
            <a:r>
              <a:rPr lang="en-US" sz="1400" i="1" dirty="0">
                <a:solidFill>
                  <a:srgbClr val="CCFFCC"/>
                </a:solidFill>
              </a:rPr>
              <a:t>What are the six grades employed in the SUN criteria, and how many cells/field correlate with each grade?</a:t>
            </a:r>
          </a:p>
        </p:txBody>
      </p:sp>
      <p:sp>
        <p:nvSpPr>
          <p:cNvPr id="15" name="Rectangle 3">
            <a:extLst>
              <a:ext uri="{FF2B5EF4-FFF2-40B4-BE49-F238E27FC236}">
                <a16:creationId xmlns:a16="http://schemas.microsoft.com/office/drawing/2014/main" id="{1C17F461-29E0-44B7-BE29-DE1388BDE2A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85640192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b="1" dirty="0">
                <a:solidFill>
                  <a:srgbClr val="0000FF"/>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12" name="Straight Connector 11"/>
          <p:cNvCxnSpPr/>
          <p:nvPr/>
        </p:nvCxnSpPr>
        <p:spPr>
          <a:xfrm>
            <a:off x="2971800"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2"/>
            <a:ext cx="8539932" cy="954107"/>
          </a:xfrm>
          <a:prstGeom prst="rect">
            <a:avLst/>
          </a:prstGeom>
          <a:solidFill>
            <a:srgbClr val="CCFFCC"/>
          </a:solidFill>
        </p:spPr>
        <p:txBody>
          <a:bodyPr wrap="square" rtlCol="0">
            <a:spAutoFit/>
          </a:bodyPr>
          <a:lstStyle/>
          <a:p>
            <a:r>
              <a:rPr lang="en-US" sz="1400" i="1" dirty="0">
                <a:solidFill>
                  <a:srgbClr val="0000FF"/>
                </a:solidFill>
              </a:rPr>
              <a:t>How is the severity of the AC cellular reaction graded?</a:t>
            </a:r>
          </a:p>
          <a:p>
            <a:r>
              <a:rPr lang="en-US" sz="1400" dirty="0">
                <a:solidFill>
                  <a:srgbClr val="0000FF"/>
                </a:solidFill>
              </a:rPr>
              <a:t>By counting the number of WBCs visible within a </a:t>
            </a:r>
            <a:r>
              <a:rPr lang="en-US" sz="1400" b="1" dirty="0">
                <a:solidFill>
                  <a:srgbClr val="0000FF"/>
                </a:solidFill>
              </a:rPr>
              <a:t>1 x 1 </a:t>
            </a:r>
            <a:r>
              <a:rPr lang="en-US" sz="1400" dirty="0">
                <a:solidFill>
                  <a:srgbClr val="0000FF"/>
                </a:solidFill>
              </a:rPr>
              <a:t>mm slit-lamp beam</a:t>
            </a:r>
          </a:p>
          <a:p>
            <a:endParaRPr lang="en-US" sz="1400" dirty="0">
              <a:solidFill>
                <a:srgbClr val="0000FF"/>
              </a:solidFill>
            </a:endParaRPr>
          </a:p>
          <a:p>
            <a:r>
              <a:rPr lang="en-US" sz="1400" i="1" dirty="0">
                <a:solidFill>
                  <a:srgbClr val="0000FF"/>
                </a:solidFill>
              </a:rPr>
              <a:t>What are the six grades employed in the SUN criteria, and how many cells/field correlate with each grade?</a:t>
            </a:r>
          </a:p>
        </p:txBody>
      </p:sp>
      <p:graphicFrame>
        <p:nvGraphicFramePr>
          <p:cNvPr id="3" name="Table 2"/>
          <p:cNvGraphicFramePr>
            <a:graphicFrameLocks noGrp="1"/>
          </p:cNvGraphicFramePr>
          <p:nvPr/>
        </p:nvGraphicFramePr>
        <p:xfrm>
          <a:off x="1251588" y="2209800"/>
          <a:ext cx="3657600" cy="2595880"/>
        </p:xfrm>
        <a:graphic>
          <a:graphicData uri="http://schemas.openxmlformats.org/drawingml/2006/table">
            <a:tbl>
              <a:tblPr firstRow="1" bandRow="1">
                <a:tableStyleId>{5C22544A-7EE6-4342-B048-85BDC9FD1C3A}</a:tableStyleId>
              </a:tblPr>
              <a:tblGrid>
                <a:gridCol w="1294228">
                  <a:extLst>
                    <a:ext uri="{9D8B030D-6E8A-4147-A177-3AD203B41FA5}">
                      <a16:colId xmlns:a16="http://schemas.microsoft.com/office/drawing/2014/main" val="20000"/>
                    </a:ext>
                  </a:extLst>
                </a:gridCol>
                <a:gridCol w="2363372">
                  <a:extLst>
                    <a:ext uri="{9D8B030D-6E8A-4147-A177-3AD203B41FA5}">
                      <a16:colId xmlns:a16="http://schemas.microsoft.com/office/drawing/2014/main" val="20001"/>
                    </a:ext>
                  </a:extLst>
                </a:gridCol>
              </a:tblGrid>
              <a:tr h="370840">
                <a:tc>
                  <a:txBody>
                    <a:bodyPr/>
                    <a:lstStyle/>
                    <a:p>
                      <a:r>
                        <a:rPr lang="en-US" sz="1400" dirty="0">
                          <a:solidFill>
                            <a:srgbClr val="0000FF"/>
                          </a:solidFill>
                        </a:rPr>
                        <a:t>Grade</a:t>
                      </a:r>
                    </a:p>
                  </a:txBody>
                  <a:tcPr/>
                </a:tc>
                <a:tc>
                  <a:txBody>
                    <a:bodyPr/>
                    <a:lstStyle/>
                    <a:p>
                      <a:r>
                        <a:rPr lang="en-US" sz="1400" dirty="0">
                          <a:solidFill>
                            <a:srgbClr val="0000FF"/>
                          </a:solidFill>
                        </a:rPr>
                        <a:t>Number of Cells/Field</a:t>
                      </a:r>
                    </a:p>
                  </a:txBody>
                  <a:tcPr/>
                </a:tc>
                <a:extLst>
                  <a:ext uri="{0D108BD9-81ED-4DB2-BD59-A6C34878D82A}">
                    <a16:rowId xmlns:a16="http://schemas.microsoft.com/office/drawing/2014/main" val="10000"/>
                  </a:ext>
                </a:extLst>
              </a:tr>
              <a:tr h="370840">
                <a:tc>
                  <a:txBody>
                    <a:bodyPr/>
                    <a:lstStyle/>
                    <a:p>
                      <a:r>
                        <a:rPr lang="en-US" sz="1400" b="1" i="1" dirty="0">
                          <a:solidFill>
                            <a:srgbClr val="0000FF"/>
                          </a:solidFill>
                        </a:rPr>
                        <a:t>?</a:t>
                      </a:r>
                    </a:p>
                  </a:txBody>
                  <a:tcPr>
                    <a:solidFill>
                      <a:srgbClr val="FFFF00"/>
                    </a:solidFill>
                  </a:tcPr>
                </a:tc>
                <a:tc>
                  <a:txBody>
                    <a:bodyPr/>
                    <a:lstStyle/>
                    <a:p>
                      <a:r>
                        <a:rPr lang="en-US" sz="1400" b="1" i="1" dirty="0">
                          <a:solidFill>
                            <a:srgbClr val="0000FF"/>
                          </a:solidFill>
                        </a:rPr>
                        <a:t>?</a:t>
                      </a:r>
                    </a:p>
                  </a:txBody>
                  <a:tcPr>
                    <a:solidFill>
                      <a:srgbClr val="FFFF00"/>
                    </a:solidFill>
                  </a:tcPr>
                </a:tc>
                <a:extLst>
                  <a:ext uri="{0D108BD9-81ED-4DB2-BD59-A6C34878D82A}">
                    <a16:rowId xmlns:a16="http://schemas.microsoft.com/office/drawing/2014/main" val="10001"/>
                  </a:ext>
                </a:extLst>
              </a:tr>
              <a:tr h="370840">
                <a:tc>
                  <a:txBody>
                    <a:bodyPr/>
                    <a:lstStyle/>
                    <a:p>
                      <a:r>
                        <a:rPr lang="en-US" sz="1400" b="1" i="1" dirty="0">
                          <a:solidFill>
                            <a:srgbClr val="0000FF"/>
                          </a:solidFill>
                        </a:rPr>
                        <a:t>?</a:t>
                      </a:r>
                    </a:p>
                  </a:txBody>
                  <a:tcPr>
                    <a:solidFill>
                      <a:srgbClr val="FFFF00"/>
                    </a:solidFill>
                  </a:tcPr>
                </a:tc>
                <a:tc>
                  <a:txBody>
                    <a:bodyPr/>
                    <a:lstStyle/>
                    <a:p>
                      <a:r>
                        <a:rPr lang="en-US" sz="1400" b="1" i="1" dirty="0">
                          <a:solidFill>
                            <a:srgbClr val="0000FF"/>
                          </a:solidFill>
                        </a:rPr>
                        <a:t>?</a:t>
                      </a:r>
                    </a:p>
                  </a:txBody>
                  <a:tcPr>
                    <a:solidFill>
                      <a:srgbClr val="FFFF00"/>
                    </a:solidFill>
                  </a:tcPr>
                </a:tc>
                <a:extLst>
                  <a:ext uri="{0D108BD9-81ED-4DB2-BD59-A6C34878D82A}">
                    <a16:rowId xmlns:a16="http://schemas.microsoft.com/office/drawing/2014/main" val="10002"/>
                  </a:ext>
                </a:extLst>
              </a:tr>
              <a:tr h="370840">
                <a:tc>
                  <a:txBody>
                    <a:bodyPr/>
                    <a:lstStyle/>
                    <a:p>
                      <a:r>
                        <a:rPr lang="en-US" sz="1400" b="1" i="1" dirty="0">
                          <a:solidFill>
                            <a:srgbClr val="0000FF"/>
                          </a:solidFill>
                        </a:rPr>
                        <a:t>?</a:t>
                      </a:r>
                    </a:p>
                  </a:txBody>
                  <a:tcPr>
                    <a:solidFill>
                      <a:srgbClr val="FFFF00"/>
                    </a:solidFill>
                  </a:tcPr>
                </a:tc>
                <a:tc>
                  <a:txBody>
                    <a:bodyPr/>
                    <a:lstStyle/>
                    <a:p>
                      <a:r>
                        <a:rPr lang="en-US" sz="1400" b="1" i="1" dirty="0">
                          <a:solidFill>
                            <a:srgbClr val="0000FF"/>
                          </a:solidFill>
                        </a:rPr>
                        <a:t>?</a:t>
                      </a:r>
                    </a:p>
                  </a:txBody>
                  <a:tcPr>
                    <a:solidFill>
                      <a:srgbClr val="FFFF00"/>
                    </a:solidFill>
                  </a:tcPr>
                </a:tc>
                <a:extLst>
                  <a:ext uri="{0D108BD9-81ED-4DB2-BD59-A6C34878D82A}">
                    <a16:rowId xmlns:a16="http://schemas.microsoft.com/office/drawing/2014/main" val="10003"/>
                  </a:ext>
                </a:extLst>
              </a:tr>
              <a:tr h="370840">
                <a:tc>
                  <a:txBody>
                    <a:bodyPr/>
                    <a:lstStyle/>
                    <a:p>
                      <a:r>
                        <a:rPr lang="en-US" sz="1400" b="1" i="1" dirty="0">
                          <a:solidFill>
                            <a:srgbClr val="0000FF"/>
                          </a:solidFill>
                        </a:rPr>
                        <a:t>?</a:t>
                      </a:r>
                    </a:p>
                  </a:txBody>
                  <a:tcPr>
                    <a:solidFill>
                      <a:srgbClr val="FFFF00"/>
                    </a:solidFill>
                  </a:tcPr>
                </a:tc>
                <a:tc>
                  <a:txBody>
                    <a:bodyPr/>
                    <a:lstStyle/>
                    <a:p>
                      <a:r>
                        <a:rPr lang="en-US" sz="1400" b="1" i="1" dirty="0">
                          <a:solidFill>
                            <a:srgbClr val="0000FF"/>
                          </a:solidFill>
                        </a:rPr>
                        <a:t>?</a:t>
                      </a:r>
                    </a:p>
                  </a:txBody>
                  <a:tcPr>
                    <a:solidFill>
                      <a:srgbClr val="FFFF00"/>
                    </a:solidFill>
                  </a:tcPr>
                </a:tc>
                <a:extLst>
                  <a:ext uri="{0D108BD9-81ED-4DB2-BD59-A6C34878D82A}">
                    <a16:rowId xmlns:a16="http://schemas.microsoft.com/office/drawing/2014/main" val="10004"/>
                  </a:ext>
                </a:extLst>
              </a:tr>
              <a:tr h="370840">
                <a:tc>
                  <a:txBody>
                    <a:bodyPr/>
                    <a:lstStyle/>
                    <a:p>
                      <a:r>
                        <a:rPr lang="en-US" sz="1400" b="1" i="1" dirty="0">
                          <a:solidFill>
                            <a:srgbClr val="0000FF"/>
                          </a:solidFill>
                        </a:rPr>
                        <a:t>?</a:t>
                      </a:r>
                    </a:p>
                  </a:txBody>
                  <a:tcPr>
                    <a:solidFill>
                      <a:srgbClr val="FFFF00"/>
                    </a:solidFill>
                  </a:tcPr>
                </a:tc>
                <a:tc>
                  <a:txBody>
                    <a:bodyPr/>
                    <a:lstStyle/>
                    <a:p>
                      <a:r>
                        <a:rPr lang="en-US" sz="1400" b="1" i="1" dirty="0">
                          <a:solidFill>
                            <a:srgbClr val="0000FF"/>
                          </a:solidFill>
                        </a:rPr>
                        <a:t>?</a:t>
                      </a:r>
                    </a:p>
                  </a:txBody>
                  <a:tcPr>
                    <a:solidFill>
                      <a:srgbClr val="FFFF00"/>
                    </a:solidFill>
                  </a:tcPr>
                </a:tc>
                <a:extLst>
                  <a:ext uri="{0D108BD9-81ED-4DB2-BD59-A6C34878D82A}">
                    <a16:rowId xmlns:a16="http://schemas.microsoft.com/office/drawing/2014/main" val="10005"/>
                  </a:ext>
                </a:extLst>
              </a:tr>
              <a:tr h="370840">
                <a:tc>
                  <a:txBody>
                    <a:bodyPr/>
                    <a:lstStyle/>
                    <a:p>
                      <a:r>
                        <a:rPr lang="en-US" sz="1400" b="1" i="1" dirty="0">
                          <a:solidFill>
                            <a:srgbClr val="0000FF"/>
                          </a:solidFill>
                        </a:rPr>
                        <a:t>?</a:t>
                      </a:r>
                    </a:p>
                  </a:txBody>
                  <a:tcPr>
                    <a:solidFill>
                      <a:srgbClr val="FFFF00"/>
                    </a:solidFill>
                  </a:tcPr>
                </a:tc>
                <a:tc>
                  <a:txBody>
                    <a:bodyPr/>
                    <a:lstStyle/>
                    <a:p>
                      <a:r>
                        <a:rPr lang="en-US" sz="1400" b="1" i="1" dirty="0">
                          <a:solidFill>
                            <a:srgbClr val="0000FF"/>
                          </a:solidFill>
                        </a:rPr>
                        <a:t>?</a:t>
                      </a:r>
                    </a:p>
                  </a:txBody>
                  <a:tcPr>
                    <a:solidFill>
                      <a:srgbClr val="FFFF00"/>
                    </a:solidFill>
                  </a:tcPr>
                </a:tc>
                <a:extLst>
                  <a:ext uri="{0D108BD9-81ED-4DB2-BD59-A6C34878D82A}">
                    <a16:rowId xmlns:a16="http://schemas.microsoft.com/office/drawing/2014/main" val="10006"/>
                  </a:ext>
                </a:extLst>
              </a:tr>
            </a:tbl>
          </a:graphicData>
        </a:graphic>
      </p:graphicFrame>
      <p:sp>
        <p:nvSpPr>
          <p:cNvPr id="16" name="Rectangle 3">
            <a:extLst>
              <a:ext uri="{FF2B5EF4-FFF2-40B4-BE49-F238E27FC236}">
                <a16:creationId xmlns:a16="http://schemas.microsoft.com/office/drawing/2014/main" id="{90E216F1-AB30-406F-A8BA-8F954F61981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922357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32</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0545409C-BD01-4BE4-829C-CBEFC68D353B}"/>
              </a:ext>
            </a:extLst>
          </p:cNvPr>
          <p:cNvSpPr txBox="1"/>
          <p:nvPr/>
        </p:nvSpPr>
        <p:spPr>
          <a:xfrm>
            <a:off x="1657260" y="3124200"/>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7" name="TextBox 6">
            <a:extLst>
              <a:ext uri="{FF2B5EF4-FFF2-40B4-BE49-F238E27FC236}">
                <a16:creationId xmlns:a16="http://schemas.microsoft.com/office/drawing/2014/main" id="{3B08D70F-1163-458B-B100-86DCE740463F}"/>
              </a:ext>
            </a:extLst>
          </p:cNvPr>
          <p:cNvSpPr txBox="1"/>
          <p:nvPr/>
        </p:nvSpPr>
        <p:spPr>
          <a:xfrm>
            <a:off x="4759554" y="2971798"/>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9" name="Straight Connector 8">
            <a:extLst>
              <a:ext uri="{FF2B5EF4-FFF2-40B4-BE49-F238E27FC236}">
                <a16:creationId xmlns:a16="http://schemas.microsoft.com/office/drawing/2014/main" id="{DB1A5279-E6C2-4AF7-A9E0-2EECFFD19BC6}"/>
              </a:ext>
            </a:extLst>
          </p:cNvPr>
          <p:cNvCxnSpPr/>
          <p:nvPr/>
        </p:nvCxnSpPr>
        <p:spPr>
          <a:xfrm>
            <a:off x="4672872" y="2971800"/>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85B9BE2-EBDF-4520-883C-3DC331CD09B3}"/>
              </a:ext>
            </a:extLst>
          </p:cNvPr>
          <p:cNvSpPr/>
          <p:nvPr/>
        </p:nvSpPr>
        <p:spPr>
          <a:xfrm>
            <a:off x="1657260" y="998041"/>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B9A5C7-5306-41E3-9E18-EFB5A6B69BDA}"/>
              </a:ext>
            </a:extLst>
          </p:cNvPr>
          <p:cNvSpPr txBox="1"/>
          <p:nvPr/>
        </p:nvSpPr>
        <p:spPr>
          <a:xfrm>
            <a:off x="3301273" y="1143000"/>
            <a:ext cx="2441694" cy="461665"/>
          </a:xfrm>
          <a:prstGeom prst="rect">
            <a:avLst/>
          </a:prstGeom>
          <a:noFill/>
        </p:spPr>
        <p:txBody>
          <a:bodyPr wrap="none" rtlCol="0">
            <a:spAutoFit/>
          </a:bodyPr>
          <a:lstStyle/>
          <a:p>
            <a:r>
              <a:rPr lang="en-US" sz="2400" b="1" dirty="0"/>
              <a:t>Anterior uveitis</a:t>
            </a:r>
          </a:p>
        </p:txBody>
      </p:sp>
      <p:sp>
        <p:nvSpPr>
          <p:cNvPr id="12" name="TextBox 11">
            <a:extLst>
              <a:ext uri="{FF2B5EF4-FFF2-40B4-BE49-F238E27FC236}">
                <a16:creationId xmlns:a16="http://schemas.microsoft.com/office/drawing/2014/main" id="{7F284D38-1A6C-4666-93C0-E1841318DB73}"/>
              </a:ext>
            </a:extLst>
          </p:cNvPr>
          <p:cNvSpPr txBox="1"/>
          <p:nvPr/>
        </p:nvSpPr>
        <p:spPr>
          <a:xfrm>
            <a:off x="3529874" y="1600198"/>
            <a:ext cx="1992853" cy="369332"/>
          </a:xfrm>
          <a:prstGeom prst="rect">
            <a:avLst/>
          </a:prstGeom>
          <a:noFill/>
          <a:ln>
            <a:noFill/>
          </a:ln>
        </p:spPr>
        <p:txBody>
          <a:bodyPr wrap="none" rtlCol="0">
            <a:spAutoFit/>
          </a:bodyPr>
          <a:lstStyle/>
          <a:p>
            <a:r>
              <a:rPr lang="en-US" i="1" dirty="0"/>
              <a:t>If cell is located…</a:t>
            </a:r>
          </a:p>
        </p:txBody>
      </p:sp>
      <p:sp>
        <p:nvSpPr>
          <p:cNvPr id="13" name="TextBox 12">
            <a:extLst>
              <a:ext uri="{FF2B5EF4-FFF2-40B4-BE49-F238E27FC236}">
                <a16:creationId xmlns:a16="http://schemas.microsoft.com/office/drawing/2014/main" id="{CB3FBB44-85A1-4017-AFFA-D8BE33ED9440}"/>
              </a:ext>
            </a:extLst>
          </p:cNvPr>
          <p:cNvSpPr txBox="1"/>
          <p:nvPr/>
        </p:nvSpPr>
        <p:spPr>
          <a:xfrm>
            <a:off x="1929674" y="2518827"/>
            <a:ext cx="1281377" cy="584775"/>
          </a:xfrm>
          <a:prstGeom prst="rect">
            <a:avLst/>
          </a:prstGeom>
          <a:noFill/>
          <a:ln>
            <a:noFill/>
          </a:ln>
        </p:spPr>
        <p:txBody>
          <a:bodyPr wrap="square" rtlCol="0">
            <a:spAutoFit/>
          </a:bodyPr>
          <a:lstStyle/>
          <a:p>
            <a:pPr algn="ctr"/>
            <a:r>
              <a:rPr lang="en-US" sz="1600" dirty="0"/>
              <a:t>Exclusively in the AC</a:t>
            </a:r>
          </a:p>
        </p:txBody>
      </p:sp>
      <p:sp>
        <p:nvSpPr>
          <p:cNvPr id="15" name="TextBox 14">
            <a:extLst>
              <a:ext uri="{FF2B5EF4-FFF2-40B4-BE49-F238E27FC236}">
                <a16:creationId xmlns:a16="http://schemas.microsoft.com/office/drawing/2014/main" id="{DB6CEC56-BB76-4A04-954D-62C4A499EA4D}"/>
              </a:ext>
            </a:extLst>
          </p:cNvPr>
          <p:cNvSpPr txBox="1"/>
          <p:nvPr/>
        </p:nvSpPr>
        <p:spPr>
          <a:xfrm>
            <a:off x="6120674" y="2539425"/>
            <a:ext cx="1281377" cy="584775"/>
          </a:xfrm>
          <a:prstGeom prst="rect">
            <a:avLst/>
          </a:prstGeom>
          <a:noFill/>
          <a:ln>
            <a:noFill/>
          </a:ln>
        </p:spPr>
        <p:txBody>
          <a:bodyPr wrap="square" rtlCol="0">
            <a:spAutoFit/>
          </a:bodyPr>
          <a:lstStyle/>
          <a:p>
            <a:pPr algn="ctr"/>
            <a:r>
              <a:rPr lang="en-US" sz="1600" dirty="0"/>
              <a:t>Exclusively in the </a:t>
            </a:r>
            <a:r>
              <a:rPr lang="en-US" sz="1600" dirty="0" err="1"/>
              <a:t>AVit</a:t>
            </a:r>
            <a:endParaRPr lang="en-US" sz="1600" dirty="0"/>
          </a:p>
        </p:txBody>
      </p:sp>
      <p:sp>
        <p:nvSpPr>
          <p:cNvPr id="17" name="TextBox 16">
            <a:extLst>
              <a:ext uri="{FF2B5EF4-FFF2-40B4-BE49-F238E27FC236}">
                <a16:creationId xmlns:a16="http://schemas.microsoft.com/office/drawing/2014/main" id="{9DF3B440-1035-4E54-937C-B72F5921193C}"/>
              </a:ext>
            </a:extLst>
          </p:cNvPr>
          <p:cNvSpPr txBox="1"/>
          <p:nvPr/>
        </p:nvSpPr>
        <p:spPr>
          <a:xfrm>
            <a:off x="2234474" y="4094200"/>
            <a:ext cx="671979" cy="369332"/>
          </a:xfrm>
          <a:prstGeom prst="rect">
            <a:avLst/>
          </a:prstGeom>
          <a:noFill/>
        </p:spPr>
        <p:txBody>
          <a:bodyPr wrap="none" rtlCol="0">
            <a:spAutoFit/>
          </a:bodyPr>
          <a:lstStyle/>
          <a:p>
            <a:r>
              <a:rPr lang="en-US" b="1" dirty="0" err="1">
                <a:solidFill>
                  <a:srgbClr val="0000FF"/>
                </a:solidFill>
              </a:rPr>
              <a:t>Iritis</a:t>
            </a:r>
            <a:endParaRPr lang="en-US" b="1" dirty="0">
              <a:solidFill>
                <a:srgbClr val="0000FF"/>
              </a:solidFill>
            </a:endParaRPr>
          </a:p>
        </p:txBody>
      </p:sp>
      <p:sp>
        <p:nvSpPr>
          <p:cNvPr id="18" name="TextBox 17">
            <a:extLst>
              <a:ext uri="{FF2B5EF4-FFF2-40B4-BE49-F238E27FC236}">
                <a16:creationId xmlns:a16="http://schemas.microsoft.com/office/drawing/2014/main" id="{F6CD1C63-EBE6-4497-A967-003AF5F296A6}"/>
              </a:ext>
            </a:extLst>
          </p:cNvPr>
          <p:cNvSpPr txBox="1"/>
          <p:nvPr/>
        </p:nvSpPr>
        <p:spPr>
          <a:xfrm>
            <a:off x="6559633" y="4094200"/>
            <a:ext cx="325730" cy="323165"/>
          </a:xfrm>
          <a:prstGeom prst="rect">
            <a:avLst/>
          </a:prstGeom>
          <a:noFill/>
        </p:spPr>
        <p:txBody>
          <a:bodyPr wrap="none" rtlCol="0">
            <a:spAutoFit/>
          </a:bodyPr>
          <a:lstStyle/>
          <a:p>
            <a:pPr algn="ctr">
              <a:lnSpc>
                <a:spcPts val="1800"/>
              </a:lnSpc>
            </a:pPr>
            <a:r>
              <a:rPr lang="en-US" b="1" i="1" dirty="0">
                <a:solidFill>
                  <a:srgbClr val="0000FF"/>
                </a:solidFill>
              </a:rPr>
              <a:t>?</a:t>
            </a:r>
          </a:p>
        </p:txBody>
      </p:sp>
      <p:cxnSp>
        <p:nvCxnSpPr>
          <p:cNvPr id="19" name="Straight Arrow Connector 18">
            <a:extLst>
              <a:ext uri="{FF2B5EF4-FFF2-40B4-BE49-F238E27FC236}">
                <a16:creationId xmlns:a16="http://schemas.microsoft.com/office/drawing/2014/main" id="{E4BE03FE-2547-48EC-821C-16BD62FECD8C}"/>
              </a:ext>
            </a:extLst>
          </p:cNvPr>
          <p:cNvCxnSpPr>
            <a:stCxn id="12" idx="2"/>
          </p:cNvCxnSpPr>
          <p:nvPr/>
        </p:nvCxnSpPr>
        <p:spPr>
          <a:xfrm flipH="1">
            <a:off x="3241268" y="1969530"/>
            <a:ext cx="12850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373F5A4-BE85-4E24-B25E-240EC5FF71E4}"/>
              </a:ext>
            </a:extLst>
          </p:cNvPr>
          <p:cNvCxnSpPr>
            <a:stCxn id="12" idx="2"/>
          </p:cNvCxnSpPr>
          <p:nvPr/>
        </p:nvCxnSpPr>
        <p:spPr>
          <a:xfrm>
            <a:off x="4526301" y="1969530"/>
            <a:ext cx="16023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BA3219A-4222-42F0-9B6E-B6A67FC2B6AD}"/>
              </a:ext>
            </a:extLst>
          </p:cNvPr>
          <p:cNvCxnSpPr/>
          <p:nvPr/>
        </p:nvCxnSpPr>
        <p:spPr>
          <a:xfrm>
            <a:off x="2570360" y="31241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D22A1E-4C24-4599-A1B3-EA316748D69D}"/>
              </a:ext>
            </a:extLst>
          </p:cNvPr>
          <p:cNvCxnSpPr/>
          <p:nvPr/>
        </p:nvCxnSpPr>
        <p:spPr>
          <a:xfrm>
            <a:off x="6730272" y="31241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28A46A4-92FA-4064-A51D-2CA2B47765A0}"/>
              </a:ext>
            </a:extLst>
          </p:cNvPr>
          <p:cNvSpPr txBox="1"/>
          <p:nvPr/>
        </p:nvSpPr>
        <p:spPr>
          <a:xfrm>
            <a:off x="2041623" y="3490554"/>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26" name="TextBox 25">
            <a:extLst>
              <a:ext uri="{FF2B5EF4-FFF2-40B4-BE49-F238E27FC236}">
                <a16:creationId xmlns:a16="http://schemas.microsoft.com/office/drawing/2014/main" id="{C60FC705-CB42-41D7-8AC7-289077500E64}"/>
              </a:ext>
            </a:extLst>
          </p:cNvPr>
          <p:cNvSpPr txBox="1"/>
          <p:nvPr/>
        </p:nvSpPr>
        <p:spPr>
          <a:xfrm>
            <a:off x="6232623" y="3502223"/>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29" name="TextBox 28">
            <a:extLst>
              <a:ext uri="{FF2B5EF4-FFF2-40B4-BE49-F238E27FC236}">
                <a16:creationId xmlns:a16="http://schemas.microsoft.com/office/drawing/2014/main" id="{D2DA56E9-7041-4620-8835-1AEA5F11616F}"/>
              </a:ext>
            </a:extLst>
          </p:cNvPr>
          <p:cNvSpPr txBox="1"/>
          <p:nvPr/>
        </p:nvSpPr>
        <p:spPr>
          <a:xfrm>
            <a:off x="1628413" y="4906595"/>
            <a:ext cx="5840544" cy="646331"/>
          </a:xfrm>
          <a:prstGeom prst="rect">
            <a:avLst/>
          </a:prstGeom>
          <a:solidFill>
            <a:schemeClr val="accent6">
              <a:lumMod val="75000"/>
            </a:schemeClr>
          </a:solidFill>
        </p:spPr>
        <p:txBody>
          <a:bodyPr wrap="square" rtlCol="0">
            <a:spAutoFit/>
          </a:bodyPr>
          <a:lstStyle/>
          <a:p>
            <a:r>
              <a:rPr lang="en-US" dirty="0">
                <a:solidFill>
                  <a:schemeClr val="bg1"/>
                </a:solidFill>
              </a:rPr>
              <a:t>In </a:t>
            </a:r>
            <a:r>
              <a:rPr lang="en-US" b="1" dirty="0">
                <a:solidFill>
                  <a:schemeClr val="bg1"/>
                </a:solidFill>
              </a:rPr>
              <a:t>anterior uveitis</a:t>
            </a:r>
            <a:r>
              <a:rPr lang="en-US" dirty="0">
                <a:solidFill>
                  <a:schemeClr val="bg1"/>
                </a:solidFill>
              </a:rPr>
              <a:t>, the primary location of inflammation is the  anterior chamber  and/or  anterior vitreous</a:t>
            </a:r>
          </a:p>
        </p:txBody>
      </p:sp>
    </p:spTree>
    <p:extLst>
      <p:ext uri="{BB962C8B-B14F-4D97-AF65-F5344CB8AC3E}">
        <p14:creationId xmlns:p14="http://schemas.microsoft.com/office/powerpoint/2010/main" val="342103127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b="1" dirty="0">
                <a:solidFill>
                  <a:srgbClr val="0000FF"/>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12" name="Straight Connector 11"/>
          <p:cNvCxnSpPr/>
          <p:nvPr/>
        </p:nvCxnSpPr>
        <p:spPr>
          <a:xfrm>
            <a:off x="2971800"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1" y="4953002"/>
            <a:ext cx="8539932" cy="954107"/>
          </a:xfrm>
          <a:prstGeom prst="rect">
            <a:avLst/>
          </a:prstGeom>
          <a:solidFill>
            <a:srgbClr val="CCFFCC"/>
          </a:solidFill>
        </p:spPr>
        <p:txBody>
          <a:bodyPr wrap="square" rtlCol="0">
            <a:spAutoFit/>
          </a:bodyPr>
          <a:lstStyle/>
          <a:p>
            <a:r>
              <a:rPr lang="en-US" sz="1400" i="1" dirty="0">
                <a:solidFill>
                  <a:srgbClr val="0000FF"/>
                </a:solidFill>
              </a:rPr>
              <a:t>How is the severity of the AC cellular reaction graded?</a:t>
            </a:r>
          </a:p>
          <a:p>
            <a:r>
              <a:rPr lang="en-US" sz="1400" dirty="0">
                <a:solidFill>
                  <a:srgbClr val="0000FF"/>
                </a:solidFill>
              </a:rPr>
              <a:t>By counting the number of WBCs visible within a </a:t>
            </a:r>
            <a:r>
              <a:rPr lang="en-US" sz="1400" b="1" dirty="0">
                <a:solidFill>
                  <a:srgbClr val="0000FF"/>
                </a:solidFill>
              </a:rPr>
              <a:t>1 x 1 </a:t>
            </a:r>
            <a:r>
              <a:rPr lang="en-US" sz="1400" dirty="0">
                <a:solidFill>
                  <a:srgbClr val="0000FF"/>
                </a:solidFill>
              </a:rPr>
              <a:t>mm slit-lamp beam</a:t>
            </a:r>
          </a:p>
          <a:p>
            <a:endParaRPr lang="en-US" sz="1400" dirty="0">
              <a:solidFill>
                <a:srgbClr val="0000FF"/>
              </a:solidFill>
            </a:endParaRPr>
          </a:p>
          <a:p>
            <a:r>
              <a:rPr lang="en-US" sz="1400" i="1" dirty="0">
                <a:solidFill>
                  <a:srgbClr val="0000FF"/>
                </a:solidFill>
              </a:rPr>
              <a:t>What are the six grades employed in the SUN criteria, and how many cells/field correlate with each grade?</a:t>
            </a:r>
          </a:p>
        </p:txBody>
      </p:sp>
      <p:graphicFrame>
        <p:nvGraphicFramePr>
          <p:cNvPr id="3" name="Table 2"/>
          <p:cNvGraphicFramePr>
            <a:graphicFrameLocks noGrp="1"/>
          </p:cNvGraphicFramePr>
          <p:nvPr/>
        </p:nvGraphicFramePr>
        <p:xfrm>
          <a:off x="1251588" y="2209800"/>
          <a:ext cx="3657600" cy="2595880"/>
        </p:xfrm>
        <a:graphic>
          <a:graphicData uri="http://schemas.openxmlformats.org/drawingml/2006/table">
            <a:tbl>
              <a:tblPr firstRow="1" bandRow="1">
                <a:tableStyleId>{5C22544A-7EE6-4342-B048-85BDC9FD1C3A}</a:tableStyleId>
              </a:tblPr>
              <a:tblGrid>
                <a:gridCol w="1294228">
                  <a:extLst>
                    <a:ext uri="{9D8B030D-6E8A-4147-A177-3AD203B41FA5}">
                      <a16:colId xmlns:a16="http://schemas.microsoft.com/office/drawing/2014/main" val="20000"/>
                    </a:ext>
                  </a:extLst>
                </a:gridCol>
                <a:gridCol w="2363372">
                  <a:extLst>
                    <a:ext uri="{9D8B030D-6E8A-4147-A177-3AD203B41FA5}">
                      <a16:colId xmlns:a16="http://schemas.microsoft.com/office/drawing/2014/main" val="20001"/>
                    </a:ext>
                  </a:extLst>
                </a:gridCol>
              </a:tblGrid>
              <a:tr h="370840">
                <a:tc>
                  <a:txBody>
                    <a:bodyPr/>
                    <a:lstStyle/>
                    <a:p>
                      <a:r>
                        <a:rPr lang="en-US" sz="1400" dirty="0">
                          <a:solidFill>
                            <a:srgbClr val="0000FF"/>
                          </a:solidFill>
                        </a:rPr>
                        <a:t>Grade</a:t>
                      </a:r>
                    </a:p>
                  </a:txBody>
                  <a:tcPr/>
                </a:tc>
                <a:tc>
                  <a:txBody>
                    <a:bodyPr/>
                    <a:lstStyle/>
                    <a:p>
                      <a:r>
                        <a:rPr lang="en-US" sz="1400" dirty="0">
                          <a:solidFill>
                            <a:srgbClr val="0000FF"/>
                          </a:solidFill>
                        </a:rPr>
                        <a:t>Number of Cells/Field</a:t>
                      </a:r>
                    </a:p>
                  </a:txBody>
                  <a:tcPr/>
                </a:tc>
                <a:extLst>
                  <a:ext uri="{0D108BD9-81ED-4DB2-BD59-A6C34878D82A}">
                    <a16:rowId xmlns:a16="http://schemas.microsoft.com/office/drawing/2014/main" val="10000"/>
                  </a:ext>
                </a:extLst>
              </a:tr>
              <a:tr h="370840">
                <a:tc>
                  <a:txBody>
                    <a:bodyPr/>
                    <a:lstStyle/>
                    <a:p>
                      <a:r>
                        <a:rPr lang="en-US" sz="1400" b="1" dirty="0">
                          <a:solidFill>
                            <a:srgbClr val="0000FF"/>
                          </a:solidFill>
                        </a:rPr>
                        <a:t>0</a:t>
                      </a:r>
                    </a:p>
                  </a:txBody>
                  <a:tcPr>
                    <a:solidFill>
                      <a:srgbClr val="FFFF00"/>
                    </a:solidFill>
                  </a:tcPr>
                </a:tc>
                <a:tc>
                  <a:txBody>
                    <a:bodyPr/>
                    <a:lstStyle/>
                    <a:p>
                      <a:r>
                        <a:rPr lang="en-US" sz="1400" b="1" dirty="0">
                          <a:solidFill>
                            <a:srgbClr val="0000FF"/>
                          </a:solidFill>
                        </a:rPr>
                        <a:t>&lt;1</a:t>
                      </a:r>
                    </a:p>
                  </a:txBody>
                  <a:tcPr>
                    <a:solidFill>
                      <a:srgbClr val="FFFF00"/>
                    </a:solidFill>
                  </a:tcPr>
                </a:tc>
                <a:extLst>
                  <a:ext uri="{0D108BD9-81ED-4DB2-BD59-A6C34878D82A}">
                    <a16:rowId xmlns:a16="http://schemas.microsoft.com/office/drawing/2014/main" val="10001"/>
                  </a:ext>
                </a:extLst>
              </a:tr>
              <a:tr h="370840">
                <a:tc>
                  <a:txBody>
                    <a:bodyPr/>
                    <a:lstStyle/>
                    <a:p>
                      <a:r>
                        <a:rPr lang="en-US" sz="1400" b="1" dirty="0">
                          <a:solidFill>
                            <a:srgbClr val="0000FF"/>
                          </a:solidFill>
                        </a:rPr>
                        <a:t>0.5+</a:t>
                      </a:r>
                    </a:p>
                  </a:txBody>
                  <a:tcPr>
                    <a:solidFill>
                      <a:srgbClr val="FFFF00"/>
                    </a:solidFill>
                  </a:tcPr>
                </a:tc>
                <a:tc>
                  <a:txBody>
                    <a:bodyPr/>
                    <a:lstStyle/>
                    <a:p>
                      <a:r>
                        <a:rPr lang="en-US" sz="1400" b="1" dirty="0">
                          <a:solidFill>
                            <a:srgbClr val="0000FF"/>
                          </a:solidFill>
                        </a:rPr>
                        <a:t>1-5</a:t>
                      </a:r>
                    </a:p>
                  </a:txBody>
                  <a:tcPr>
                    <a:solidFill>
                      <a:srgbClr val="FFFF00"/>
                    </a:solidFill>
                  </a:tcPr>
                </a:tc>
                <a:extLst>
                  <a:ext uri="{0D108BD9-81ED-4DB2-BD59-A6C34878D82A}">
                    <a16:rowId xmlns:a16="http://schemas.microsoft.com/office/drawing/2014/main" val="10002"/>
                  </a:ext>
                </a:extLst>
              </a:tr>
              <a:tr h="370840">
                <a:tc>
                  <a:txBody>
                    <a:bodyPr/>
                    <a:lstStyle/>
                    <a:p>
                      <a:r>
                        <a:rPr lang="en-US" sz="1400" b="1" dirty="0">
                          <a:solidFill>
                            <a:srgbClr val="0000FF"/>
                          </a:solidFill>
                        </a:rPr>
                        <a:t>1+</a:t>
                      </a:r>
                    </a:p>
                  </a:txBody>
                  <a:tcPr>
                    <a:solidFill>
                      <a:srgbClr val="FFFF00"/>
                    </a:solidFill>
                  </a:tcPr>
                </a:tc>
                <a:tc>
                  <a:txBody>
                    <a:bodyPr/>
                    <a:lstStyle/>
                    <a:p>
                      <a:r>
                        <a:rPr lang="en-US" sz="1400" b="1" dirty="0">
                          <a:solidFill>
                            <a:srgbClr val="0000FF"/>
                          </a:solidFill>
                        </a:rPr>
                        <a:t>6-15</a:t>
                      </a:r>
                    </a:p>
                  </a:txBody>
                  <a:tcPr>
                    <a:solidFill>
                      <a:srgbClr val="FFFF00"/>
                    </a:solidFill>
                  </a:tcPr>
                </a:tc>
                <a:extLst>
                  <a:ext uri="{0D108BD9-81ED-4DB2-BD59-A6C34878D82A}">
                    <a16:rowId xmlns:a16="http://schemas.microsoft.com/office/drawing/2014/main" val="10003"/>
                  </a:ext>
                </a:extLst>
              </a:tr>
              <a:tr h="370840">
                <a:tc>
                  <a:txBody>
                    <a:bodyPr/>
                    <a:lstStyle/>
                    <a:p>
                      <a:r>
                        <a:rPr lang="en-US" sz="1400" b="1" dirty="0">
                          <a:solidFill>
                            <a:srgbClr val="0000FF"/>
                          </a:solidFill>
                        </a:rPr>
                        <a:t>2+</a:t>
                      </a:r>
                    </a:p>
                  </a:txBody>
                  <a:tcPr>
                    <a:solidFill>
                      <a:srgbClr val="FFFF00"/>
                    </a:solidFill>
                  </a:tcPr>
                </a:tc>
                <a:tc>
                  <a:txBody>
                    <a:bodyPr/>
                    <a:lstStyle/>
                    <a:p>
                      <a:r>
                        <a:rPr lang="en-US" sz="1400" b="1" dirty="0">
                          <a:solidFill>
                            <a:srgbClr val="0000FF"/>
                          </a:solidFill>
                        </a:rPr>
                        <a:t>16-25</a:t>
                      </a:r>
                    </a:p>
                  </a:txBody>
                  <a:tcPr>
                    <a:solidFill>
                      <a:srgbClr val="FFFF00"/>
                    </a:solidFill>
                  </a:tcPr>
                </a:tc>
                <a:extLst>
                  <a:ext uri="{0D108BD9-81ED-4DB2-BD59-A6C34878D82A}">
                    <a16:rowId xmlns:a16="http://schemas.microsoft.com/office/drawing/2014/main" val="10004"/>
                  </a:ext>
                </a:extLst>
              </a:tr>
              <a:tr h="370840">
                <a:tc>
                  <a:txBody>
                    <a:bodyPr/>
                    <a:lstStyle/>
                    <a:p>
                      <a:r>
                        <a:rPr lang="en-US" sz="1400" b="1" dirty="0">
                          <a:solidFill>
                            <a:srgbClr val="0000FF"/>
                          </a:solidFill>
                        </a:rPr>
                        <a:t>3+</a:t>
                      </a:r>
                    </a:p>
                  </a:txBody>
                  <a:tcPr>
                    <a:solidFill>
                      <a:srgbClr val="FFFF00"/>
                    </a:solidFill>
                  </a:tcPr>
                </a:tc>
                <a:tc>
                  <a:txBody>
                    <a:bodyPr/>
                    <a:lstStyle/>
                    <a:p>
                      <a:r>
                        <a:rPr lang="en-US" sz="1400" b="1" dirty="0">
                          <a:solidFill>
                            <a:srgbClr val="0000FF"/>
                          </a:solidFill>
                        </a:rPr>
                        <a:t>26-50</a:t>
                      </a:r>
                    </a:p>
                  </a:txBody>
                  <a:tcPr>
                    <a:solidFill>
                      <a:srgbClr val="FFFF00"/>
                    </a:solidFill>
                  </a:tcPr>
                </a:tc>
                <a:extLst>
                  <a:ext uri="{0D108BD9-81ED-4DB2-BD59-A6C34878D82A}">
                    <a16:rowId xmlns:a16="http://schemas.microsoft.com/office/drawing/2014/main" val="10005"/>
                  </a:ext>
                </a:extLst>
              </a:tr>
              <a:tr h="370840">
                <a:tc>
                  <a:txBody>
                    <a:bodyPr/>
                    <a:lstStyle/>
                    <a:p>
                      <a:r>
                        <a:rPr lang="en-US" sz="1400" b="1" dirty="0">
                          <a:solidFill>
                            <a:srgbClr val="0000FF"/>
                          </a:solidFill>
                        </a:rPr>
                        <a:t>4+</a:t>
                      </a:r>
                    </a:p>
                  </a:txBody>
                  <a:tcPr>
                    <a:solidFill>
                      <a:srgbClr val="FFFF00"/>
                    </a:solidFill>
                  </a:tcPr>
                </a:tc>
                <a:tc>
                  <a:txBody>
                    <a:bodyPr/>
                    <a:lstStyle/>
                    <a:p>
                      <a:r>
                        <a:rPr lang="en-US" sz="1400" b="1" dirty="0">
                          <a:solidFill>
                            <a:srgbClr val="0000FF"/>
                          </a:solidFill>
                        </a:rPr>
                        <a:t>&gt;50</a:t>
                      </a:r>
                    </a:p>
                  </a:txBody>
                  <a:tcPr>
                    <a:solidFill>
                      <a:srgbClr val="FFFF00"/>
                    </a:solidFill>
                  </a:tcPr>
                </a:tc>
                <a:extLst>
                  <a:ext uri="{0D108BD9-81ED-4DB2-BD59-A6C34878D82A}">
                    <a16:rowId xmlns:a16="http://schemas.microsoft.com/office/drawing/2014/main" val="10006"/>
                  </a:ext>
                </a:extLst>
              </a:tr>
            </a:tbl>
          </a:graphicData>
        </a:graphic>
      </p:graphicFrame>
      <p:sp>
        <p:nvSpPr>
          <p:cNvPr id="16" name="Rectangle 3">
            <a:extLst>
              <a:ext uri="{FF2B5EF4-FFF2-40B4-BE49-F238E27FC236}">
                <a16:creationId xmlns:a16="http://schemas.microsoft.com/office/drawing/2014/main" id="{9F5E875E-D591-4DD8-B6E8-CDA7B2DE8BA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2375355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rgbClr val="0000FF"/>
                </a:solidFill>
              </a:rPr>
              <a:t>In addition to location, onset/duration/course, and severity, what other aspects of presentation are important in classifying a case of uveitis?</a:t>
            </a:r>
          </a:p>
          <a:p>
            <a:r>
              <a:rPr lang="en-US" sz="1400" dirty="0">
                <a:solidFill>
                  <a:srgbClr val="0000FF"/>
                </a:solidFill>
              </a:rPr>
              <a:t>--</a:t>
            </a:r>
            <a:r>
              <a:rPr lang="en-US" sz="1400" dirty="0">
                <a:solidFill>
                  <a:srgbClr val="FFC000"/>
                </a:solidFill>
              </a:rPr>
              <a:t>Laterality (</a:t>
            </a:r>
            <a:r>
              <a:rPr lang="en-US" sz="1400" dirty="0" err="1">
                <a:solidFill>
                  <a:srgbClr val="FFC000"/>
                </a:solidFill>
              </a:rPr>
              <a:t>ie</a:t>
            </a:r>
            <a:r>
              <a:rPr lang="en-US" sz="1400" dirty="0">
                <a:solidFill>
                  <a:srgbClr val="FFC000"/>
                </a:solidFill>
              </a:rPr>
              <a:t>, whether it is </a:t>
            </a:r>
            <a:r>
              <a:rPr lang="en-US" sz="1400" dirty="0" err="1">
                <a:solidFill>
                  <a:srgbClr val="FFC000"/>
                </a:solidFill>
              </a:rPr>
              <a:t>uni</a:t>
            </a:r>
            <a:r>
              <a:rPr lang="en-US" sz="1400" dirty="0">
                <a:solidFill>
                  <a:srgbClr val="FFC000"/>
                </a:solidFill>
              </a:rPr>
              <a:t>- vs bilateral)</a:t>
            </a:r>
          </a:p>
          <a:p>
            <a:r>
              <a:rPr lang="en-US" sz="1400" dirty="0">
                <a:solidFill>
                  <a:srgbClr val="0000FF"/>
                </a:solidFill>
              </a:rPr>
              <a:t>--</a:t>
            </a:r>
            <a:r>
              <a:rPr lang="en-US" sz="1400" dirty="0">
                <a:solidFill>
                  <a:srgbClr val="FFC000"/>
                </a:solidFill>
              </a:rPr>
              <a:t>The appearance of </a:t>
            </a:r>
            <a:r>
              <a:rPr lang="en-US" sz="1400" dirty="0" err="1">
                <a:solidFill>
                  <a:srgbClr val="FFC000"/>
                </a:solidFill>
              </a:rPr>
              <a:t>keratic</a:t>
            </a:r>
            <a:r>
              <a:rPr lang="en-US" sz="1400" dirty="0">
                <a:solidFill>
                  <a:srgbClr val="FFC000"/>
                </a:solidFill>
              </a:rPr>
              <a:t> precipitates (KP)</a:t>
            </a:r>
          </a:p>
          <a:p>
            <a:r>
              <a:rPr lang="en-US" sz="1400" dirty="0">
                <a:solidFill>
                  <a:srgbClr val="0000FF"/>
                </a:solidFill>
              </a:rPr>
              <a:t>--</a:t>
            </a:r>
            <a:r>
              <a:rPr lang="en-US" sz="1400" dirty="0">
                <a:solidFill>
                  <a:srgbClr val="FFC000"/>
                </a:solidFill>
              </a:rPr>
              <a:t>Iris changes</a:t>
            </a:r>
          </a:p>
        </p:txBody>
      </p:sp>
      <p:sp>
        <p:nvSpPr>
          <p:cNvPr id="14" name="Rectangle 3">
            <a:extLst>
              <a:ext uri="{FF2B5EF4-FFF2-40B4-BE49-F238E27FC236}">
                <a16:creationId xmlns:a16="http://schemas.microsoft.com/office/drawing/2014/main" id="{2E7843A2-EF69-49D0-94EE-0BBFA9ADD8C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34402748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rgbClr val="0000FF"/>
                </a:solidFill>
              </a:rPr>
              <a:t>In addition to location, onset/duration/course, and severity, what other aspects of presentation are important in classifying a case of uveitis?</a:t>
            </a:r>
          </a:p>
          <a:p>
            <a:r>
              <a:rPr lang="en-US" sz="1400" dirty="0">
                <a:solidFill>
                  <a:srgbClr val="0000FF"/>
                </a:solidFill>
              </a:rPr>
              <a:t>--Laterality (</a:t>
            </a:r>
            <a:r>
              <a:rPr lang="en-US" sz="1400" dirty="0" err="1">
                <a:solidFill>
                  <a:srgbClr val="0000FF"/>
                </a:solidFill>
              </a:rPr>
              <a:t>ie</a:t>
            </a:r>
            <a:r>
              <a:rPr lang="en-US" sz="1400" dirty="0">
                <a:solidFill>
                  <a:srgbClr val="0000FF"/>
                </a:solidFill>
              </a:rPr>
              <a:t>, whether it is </a:t>
            </a:r>
            <a:r>
              <a:rPr lang="en-US" sz="1400" dirty="0" err="1">
                <a:solidFill>
                  <a:srgbClr val="0000FF"/>
                </a:solidFill>
              </a:rPr>
              <a:t>uni</a:t>
            </a:r>
            <a:r>
              <a:rPr lang="en-US" sz="1400" dirty="0">
                <a:solidFill>
                  <a:srgbClr val="0000FF"/>
                </a:solidFill>
              </a:rPr>
              <a:t>- vs bilateral)</a:t>
            </a:r>
          </a:p>
          <a:p>
            <a:r>
              <a:rPr lang="en-US" sz="1400" dirty="0">
                <a:solidFill>
                  <a:srgbClr val="0000FF"/>
                </a:solidFill>
              </a:rPr>
              <a:t>--The character of </a:t>
            </a:r>
            <a:r>
              <a:rPr lang="en-US" sz="1400" dirty="0" err="1">
                <a:solidFill>
                  <a:srgbClr val="0000FF"/>
                </a:solidFill>
              </a:rPr>
              <a:t>keratic</a:t>
            </a:r>
            <a:r>
              <a:rPr lang="en-US" sz="1400" dirty="0">
                <a:solidFill>
                  <a:srgbClr val="0000FF"/>
                </a:solidFill>
              </a:rPr>
              <a:t> precipitates (KP) if present</a:t>
            </a:r>
          </a:p>
          <a:p>
            <a:r>
              <a:rPr lang="en-US" sz="1400" dirty="0">
                <a:solidFill>
                  <a:srgbClr val="0000FF"/>
                </a:solidFill>
              </a:rPr>
              <a:t>--Iris changes</a:t>
            </a:r>
          </a:p>
        </p:txBody>
      </p:sp>
      <p:sp>
        <p:nvSpPr>
          <p:cNvPr id="14" name="Rectangle 3">
            <a:extLst>
              <a:ext uri="{FF2B5EF4-FFF2-40B4-BE49-F238E27FC236}">
                <a16:creationId xmlns:a16="http://schemas.microsoft.com/office/drawing/2014/main" id="{5758C969-C705-4484-B57C-760571C3583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06494291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rgbClr val="0000FF"/>
                </a:solidFill>
              </a:rPr>
              <a:t>--The character of </a:t>
            </a:r>
            <a:r>
              <a:rPr lang="en-US" sz="1400" b="1" dirty="0" err="1">
                <a:solidFill>
                  <a:srgbClr val="0000FF"/>
                </a:solidFill>
              </a:rPr>
              <a:t>keratic</a:t>
            </a:r>
            <a:r>
              <a:rPr lang="en-US" sz="1400" b="1" dirty="0">
                <a:solidFill>
                  <a:srgbClr val="0000FF"/>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463914" cy="523220"/>
          </a:xfrm>
          <a:prstGeom prst="rect">
            <a:avLst/>
          </a:prstGeom>
          <a:solidFill>
            <a:srgbClr val="99FF99"/>
          </a:solidFill>
        </p:spPr>
        <p:txBody>
          <a:bodyPr wrap="none" rtlCol="0">
            <a:spAutoFit/>
          </a:bodyPr>
          <a:lstStyle/>
          <a:p>
            <a:r>
              <a:rPr lang="en-US" sz="1400" i="1" dirty="0">
                <a:solidFill>
                  <a:srgbClr val="0000FF"/>
                </a:solidFill>
              </a:rPr>
              <a:t>Broadly, what two characteristics of KP are important?</a:t>
            </a:r>
          </a:p>
          <a:p>
            <a:r>
              <a:rPr lang="en-US" sz="1400" dirty="0">
                <a:solidFill>
                  <a:srgbClr val="99FF99"/>
                </a:solidFill>
              </a:rPr>
              <a:t>--Their </a:t>
            </a:r>
            <a:r>
              <a:rPr lang="en-US" sz="1400" b="1" dirty="0">
                <a:solidFill>
                  <a:srgbClr val="99FF99"/>
                </a:solidFill>
              </a:rPr>
              <a:t>appearance</a:t>
            </a:r>
            <a:r>
              <a:rPr lang="en-US" sz="1400" dirty="0">
                <a:solidFill>
                  <a:srgbClr val="99FF99"/>
                </a:solidFill>
              </a:rPr>
              <a:t> and their </a:t>
            </a:r>
            <a:r>
              <a:rPr lang="en-US" sz="1400" b="1" dirty="0">
                <a:solidFill>
                  <a:srgbClr val="99FF99"/>
                </a:solidFill>
              </a:rPr>
              <a:t>distribution</a:t>
            </a:r>
          </a:p>
        </p:txBody>
      </p:sp>
      <p:sp>
        <p:nvSpPr>
          <p:cNvPr id="14" name="Rectangle 3">
            <a:extLst>
              <a:ext uri="{FF2B5EF4-FFF2-40B4-BE49-F238E27FC236}">
                <a16:creationId xmlns:a16="http://schemas.microsoft.com/office/drawing/2014/main" id="{152716C2-1CCE-49E2-A48A-DD7E07AE21F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325668584"/>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rgbClr val="0000FF"/>
                </a:solidFill>
              </a:rPr>
              <a:t>--The character of </a:t>
            </a:r>
            <a:r>
              <a:rPr lang="en-US" sz="1400" b="1" dirty="0" err="1">
                <a:solidFill>
                  <a:srgbClr val="0000FF"/>
                </a:solidFill>
              </a:rPr>
              <a:t>keratic</a:t>
            </a:r>
            <a:r>
              <a:rPr lang="en-US" sz="1400" b="1" dirty="0">
                <a:solidFill>
                  <a:srgbClr val="0000FF"/>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463914" cy="523220"/>
          </a:xfrm>
          <a:prstGeom prst="rect">
            <a:avLst/>
          </a:prstGeom>
          <a:solidFill>
            <a:srgbClr val="99FF99"/>
          </a:solidFill>
        </p:spPr>
        <p:txBody>
          <a:bodyPr wrap="none" rtlCol="0">
            <a:spAutoFit/>
          </a:bodyPr>
          <a:lstStyle/>
          <a:p>
            <a:r>
              <a:rPr lang="en-US" sz="1400" i="1" dirty="0">
                <a:solidFill>
                  <a:srgbClr val="0000FF"/>
                </a:solidFill>
              </a:rPr>
              <a:t>Broadly, what two characteristics of KP are important?</a:t>
            </a:r>
          </a:p>
          <a:p>
            <a:r>
              <a:rPr lang="en-US" sz="1400" dirty="0">
                <a:solidFill>
                  <a:srgbClr val="0000FF"/>
                </a:solidFill>
              </a:rPr>
              <a:t>--Their </a:t>
            </a:r>
            <a:r>
              <a:rPr lang="en-US" sz="1400" b="1" dirty="0">
                <a:solidFill>
                  <a:srgbClr val="0000FF"/>
                </a:solidFill>
              </a:rPr>
              <a:t>appearance</a:t>
            </a:r>
            <a:r>
              <a:rPr lang="en-US" sz="1400" dirty="0">
                <a:solidFill>
                  <a:srgbClr val="0000FF"/>
                </a:solidFill>
              </a:rPr>
              <a:t> and their </a:t>
            </a:r>
            <a:r>
              <a:rPr lang="en-US" sz="1400" b="1" dirty="0">
                <a:solidFill>
                  <a:srgbClr val="0000FF"/>
                </a:solidFill>
              </a:rPr>
              <a:t>distribution</a:t>
            </a:r>
          </a:p>
        </p:txBody>
      </p:sp>
      <p:sp>
        <p:nvSpPr>
          <p:cNvPr id="14" name="Rectangle 3">
            <a:extLst>
              <a:ext uri="{FF2B5EF4-FFF2-40B4-BE49-F238E27FC236}">
                <a16:creationId xmlns:a16="http://schemas.microsoft.com/office/drawing/2014/main" id="{DE210DE0-80AD-4039-A4FA-709C9895B8C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7016409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rgbClr val="0000FF"/>
                </a:solidFill>
              </a:rPr>
              <a:t>--The character of </a:t>
            </a:r>
            <a:r>
              <a:rPr lang="en-US" sz="1400" b="1" dirty="0" err="1">
                <a:solidFill>
                  <a:srgbClr val="0000FF"/>
                </a:solidFill>
              </a:rPr>
              <a:t>keratic</a:t>
            </a:r>
            <a:r>
              <a:rPr lang="en-US" sz="1400" b="1" dirty="0">
                <a:solidFill>
                  <a:srgbClr val="0000FF"/>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463914" cy="523220"/>
          </a:xfrm>
          <a:prstGeom prst="rect">
            <a:avLst/>
          </a:prstGeom>
          <a:solidFill>
            <a:srgbClr val="99FF99"/>
          </a:solidFill>
        </p:spPr>
        <p:txBody>
          <a:bodyPr wrap="none" rtlCol="0">
            <a:spAutoFit/>
          </a:bodyPr>
          <a:lstStyle/>
          <a:p>
            <a:r>
              <a:rPr lang="en-US" sz="1400" i="1" dirty="0">
                <a:solidFill>
                  <a:srgbClr val="0000FF"/>
                </a:solidFill>
              </a:rPr>
              <a:t>Broadly, what two characteristics of KP are important?</a:t>
            </a:r>
          </a:p>
          <a:p>
            <a:r>
              <a:rPr lang="en-US" sz="1400" dirty="0">
                <a:solidFill>
                  <a:schemeClr val="bg1">
                    <a:lumMod val="65000"/>
                  </a:schemeClr>
                </a:solidFill>
              </a:rPr>
              <a:t>--Their </a:t>
            </a:r>
            <a:r>
              <a:rPr lang="en-US" sz="1400" b="1" dirty="0">
                <a:solidFill>
                  <a:schemeClr val="bg1">
                    <a:lumMod val="65000"/>
                  </a:schemeClr>
                </a:solidFill>
              </a:rPr>
              <a:t>appearance</a:t>
            </a:r>
            <a:r>
              <a:rPr lang="en-US" sz="1400" dirty="0">
                <a:solidFill>
                  <a:schemeClr val="bg1">
                    <a:lumMod val="65000"/>
                  </a:schemeClr>
                </a:solidFill>
              </a:rPr>
              <a:t> and </a:t>
            </a:r>
            <a:r>
              <a:rPr lang="en-US" sz="1400" dirty="0">
                <a:solidFill>
                  <a:srgbClr val="0000FF"/>
                </a:solidFill>
              </a:rPr>
              <a:t>their </a:t>
            </a:r>
            <a:r>
              <a:rPr lang="en-US" sz="1400" b="1" i="1" dirty="0">
                <a:solidFill>
                  <a:srgbClr val="0000FF"/>
                </a:solidFill>
              </a:rPr>
              <a:t>distribution</a:t>
            </a:r>
          </a:p>
        </p:txBody>
      </p:sp>
      <p:sp>
        <p:nvSpPr>
          <p:cNvPr id="2" name="TextBox 1"/>
          <p:cNvSpPr txBox="1"/>
          <p:nvPr/>
        </p:nvSpPr>
        <p:spPr>
          <a:xfrm>
            <a:off x="5181600" y="5645285"/>
            <a:ext cx="3342318" cy="1169551"/>
          </a:xfrm>
          <a:prstGeom prst="rect">
            <a:avLst/>
          </a:prstGeom>
          <a:solidFill>
            <a:srgbClr val="FFFF00"/>
          </a:solidFill>
        </p:spPr>
        <p:txBody>
          <a:bodyPr wrap="square" rtlCol="0">
            <a:spAutoFit/>
          </a:bodyPr>
          <a:lstStyle/>
          <a:p>
            <a:r>
              <a:rPr lang="en-US" sz="1400" i="1" dirty="0">
                <a:solidFill>
                  <a:srgbClr val="0000FF"/>
                </a:solidFill>
              </a:rPr>
              <a:t>The distribution of KP is most often described with one of two terms. What are they?</a:t>
            </a:r>
          </a:p>
          <a:p>
            <a:r>
              <a:rPr lang="en-US" sz="1400" dirty="0">
                <a:solidFill>
                  <a:srgbClr val="0000FF"/>
                </a:solidFill>
              </a:rPr>
              <a:t>--</a:t>
            </a:r>
            <a:r>
              <a:rPr lang="en-US" sz="1400" dirty="0">
                <a:solidFill>
                  <a:srgbClr val="FFFF00"/>
                </a:solidFill>
              </a:rPr>
              <a:t>Diffuse</a:t>
            </a:r>
          </a:p>
          <a:p>
            <a:r>
              <a:rPr lang="en-US" sz="1400" dirty="0">
                <a:solidFill>
                  <a:srgbClr val="0000FF"/>
                </a:solidFill>
              </a:rPr>
              <a:t>--</a:t>
            </a:r>
            <a:r>
              <a:rPr lang="en-US" sz="1400" dirty="0">
                <a:solidFill>
                  <a:srgbClr val="FFFF00"/>
                </a:solidFill>
              </a:rPr>
              <a:t>Confined to </a:t>
            </a:r>
            <a:r>
              <a:rPr lang="en-US" sz="1400" dirty="0" err="1">
                <a:solidFill>
                  <a:srgbClr val="FFFF00"/>
                </a:solidFill>
              </a:rPr>
              <a:t>Arlt’s</a:t>
            </a:r>
            <a:r>
              <a:rPr lang="en-US" sz="1400" dirty="0">
                <a:solidFill>
                  <a:srgbClr val="FFFF00"/>
                </a:solidFill>
              </a:rPr>
              <a:t> triangle</a:t>
            </a:r>
          </a:p>
        </p:txBody>
      </p:sp>
      <p:sp>
        <p:nvSpPr>
          <p:cNvPr id="14" name="Rectangle 3">
            <a:extLst>
              <a:ext uri="{FF2B5EF4-FFF2-40B4-BE49-F238E27FC236}">
                <a16:creationId xmlns:a16="http://schemas.microsoft.com/office/drawing/2014/main" id="{BBBF3410-2C3E-41A2-BE05-DEE42990C2A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97801881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rgbClr val="0000FF"/>
                </a:solidFill>
              </a:rPr>
              <a:t>--The character of </a:t>
            </a:r>
            <a:r>
              <a:rPr lang="en-US" sz="1400" b="1" dirty="0" err="1">
                <a:solidFill>
                  <a:srgbClr val="0000FF"/>
                </a:solidFill>
              </a:rPr>
              <a:t>keratic</a:t>
            </a:r>
            <a:r>
              <a:rPr lang="en-US" sz="1400" b="1" dirty="0">
                <a:solidFill>
                  <a:srgbClr val="0000FF"/>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463914" cy="523220"/>
          </a:xfrm>
          <a:prstGeom prst="rect">
            <a:avLst/>
          </a:prstGeom>
          <a:solidFill>
            <a:srgbClr val="99FF99"/>
          </a:solidFill>
        </p:spPr>
        <p:txBody>
          <a:bodyPr wrap="none" rtlCol="0">
            <a:spAutoFit/>
          </a:bodyPr>
          <a:lstStyle/>
          <a:p>
            <a:r>
              <a:rPr lang="en-US" sz="1400" i="1" dirty="0">
                <a:solidFill>
                  <a:srgbClr val="0000FF"/>
                </a:solidFill>
              </a:rPr>
              <a:t>Broadly, what two characteristics of KP are important?</a:t>
            </a:r>
          </a:p>
          <a:p>
            <a:r>
              <a:rPr lang="en-US" sz="1400" dirty="0">
                <a:solidFill>
                  <a:schemeClr val="bg1">
                    <a:lumMod val="65000"/>
                  </a:schemeClr>
                </a:solidFill>
              </a:rPr>
              <a:t>--Their </a:t>
            </a:r>
            <a:r>
              <a:rPr lang="en-US" sz="1400" b="1" dirty="0">
                <a:solidFill>
                  <a:schemeClr val="bg1">
                    <a:lumMod val="65000"/>
                  </a:schemeClr>
                </a:solidFill>
              </a:rPr>
              <a:t>appearance</a:t>
            </a:r>
            <a:r>
              <a:rPr lang="en-US" sz="1400" dirty="0">
                <a:solidFill>
                  <a:schemeClr val="bg1">
                    <a:lumMod val="65000"/>
                  </a:schemeClr>
                </a:solidFill>
              </a:rPr>
              <a:t> and </a:t>
            </a:r>
            <a:r>
              <a:rPr lang="en-US" sz="1400" dirty="0">
                <a:solidFill>
                  <a:srgbClr val="0000FF"/>
                </a:solidFill>
              </a:rPr>
              <a:t>their </a:t>
            </a:r>
            <a:r>
              <a:rPr lang="en-US" sz="1400" b="1" i="1" dirty="0">
                <a:solidFill>
                  <a:srgbClr val="0000FF"/>
                </a:solidFill>
              </a:rPr>
              <a:t>distribution</a:t>
            </a:r>
          </a:p>
        </p:txBody>
      </p:sp>
      <p:sp>
        <p:nvSpPr>
          <p:cNvPr id="2" name="TextBox 1"/>
          <p:cNvSpPr txBox="1"/>
          <p:nvPr/>
        </p:nvSpPr>
        <p:spPr>
          <a:xfrm>
            <a:off x="5181600" y="5645285"/>
            <a:ext cx="3342318" cy="1169551"/>
          </a:xfrm>
          <a:prstGeom prst="rect">
            <a:avLst/>
          </a:prstGeom>
          <a:solidFill>
            <a:srgbClr val="FFFF00"/>
          </a:solidFill>
        </p:spPr>
        <p:txBody>
          <a:bodyPr wrap="square" rtlCol="0">
            <a:spAutoFit/>
          </a:bodyPr>
          <a:lstStyle/>
          <a:p>
            <a:r>
              <a:rPr lang="en-US" sz="1400" i="1" dirty="0">
                <a:solidFill>
                  <a:srgbClr val="0000FF"/>
                </a:solidFill>
              </a:rPr>
              <a:t>The distribution of KP is most often described with one of two terms. What are they?</a:t>
            </a:r>
          </a:p>
          <a:p>
            <a:r>
              <a:rPr lang="en-US" sz="1400" dirty="0">
                <a:solidFill>
                  <a:srgbClr val="0000FF"/>
                </a:solidFill>
              </a:rPr>
              <a:t>--Diffuse</a:t>
            </a:r>
          </a:p>
          <a:p>
            <a:r>
              <a:rPr lang="en-US" sz="1400" dirty="0">
                <a:solidFill>
                  <a:srgbClr val="0000FF"/>
                </a:solidFill>
              </a:rPr>
              <a:t>--Confined to </a:t>
            </a:r>
            <a:r>
              <a:rPr lang="en-US" sz="1400" dirty="0" err="1">
                <a:solidFill>
                  <a:srgbClr val="0000FF"/>
                </a:solidFill>
              </a:rPr>
              <a:t>Arlt’s</a:t>
            </a:r>
            <a:r>
              <a:rPr lang="en-US" sz="1400" dirty="0">
                <a:solidFill>
                  <a:srgbClr val="0000FF"/>
                </a:solidFill>
              </a:rPr>
              <a:t> triangle</a:t>
            </a:r>
          </a:p>
        </p:txBody>
      </p:sp>
      <p:sp>
        <p:nvSpPr>
          <p:cNvPr id="4" name="Rectangle 3"/>
          <p:cNvSpPr/>
          <p:nvPr/>
        </p:nvSpPr>
        <p:spPr>
          <a:xfrm>
            <a:off x="6341164" y="6543022"/>
            <a:ext cx="1053549" cy="23284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4" name="Rectangle 3">
            <a:extLst>
              <a:ext uri="{FF2B5EF4-FFF2-40B4-BE49-F238E27FC236}">
                <a16:creationId xmlns:a16="http://schemas.microsoft.com/office/drawing/2014/main" id="{FB599B39-8F4A-44F6-90B5-36F7F091927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01257505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rgbClr val="0000FF"/>
                </a:solidFill>
              </a:rPr>
              <a:t>--The character of </a:t>
            </a:r>
            <a:r>
              <a:rPr lang="en-US" sz="1400" b="1" dirty="0" err="1">
                <a:solidFill>
                  <a:srgbClr val="0000FF"/>
                </a:solidFill>
              </a:rPr>
              <a:t>keratic</a:t>
            </a:r>
            <a:r>
              <a:rPr lang="en-US" sz="1400" b="1" dirty="0">
                <a:solidFill>
                  <a:srgbClr val="0000FF"/>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463914" cy="523220"/>
          </a:xfrm>
          <a:prstGeom prst="rect">
            <a:avLst/>
          </a:prstGeom>
          <a:solidFill>
            <a:srgbClr val="99FF99"/>
          </a:solidFill>
        </p:spPr>
        <p:txBody>
          <a:bodyPr wrap="none" rtlCol="0">
            <a:spAutoFit/>
          </a:bodyPr>
          <a:lstStyle/>
          <a:p>
            <a:r>
              <a:rPr lang="en-US" sz="1400" i="1" dirty="0">
                <a:solidFill>
                  <a:srgbClr val="0000FF"/>
                </a:solidFill>
              </a:rPr>
              <a:t>Broadly, what two characteristics of KP are important?</a:t>
            </a:r>
          </a:p>
          <a:p>
            <a:r>
              <a:rPr lang="en-US" sz="1400" dirty="0">
                <a:solidFill>
                  <a:schemeClr val="bg1">
                    <a:lumMod val="65000"/>
                  </a:schemeClr>
                </a:solidFill>
              </a:rPr>
              <a:t>--Their </a:t>
            </a:r>
            <a:r>
              <a:rPr lang="en-US" sz="1400" b="1" dirty="0">
                <a:solidFill>
                  <a:schemeClr val="bg1">
                    <a:lumMod val="65000"/>
                  </a:schemeClr>
                </a:solidFill>
              </a:rPr>
              <a:t>appearance</a:t>
            </a:r>
            <a:r>
              <a:rPr lang="en-US" sz="1400" dirty="0">
                <a:solidFill>
                  <a:schemeClr val="bg1">
                    <a:lumMod val="65000"/>
                  </a:schemeClr>
                </a:solidFill>
              </a:rPr>
              <a:t> and </a:t>
            </a:r>
            <a:r>
              <a:rPr lang="en-US" sz="1400" dirty="0">
                <a:solidFill>
                  <a:srgbClr val="0000FF"/>
                </a:solidFill>
              </a:rPr>
              <a:t>their </a:t>
            </a:r>
            <a:r>
              <a:rPr lang="en-US" sz="1400" b="1" i="1" dirty="0">
                <a:solidFill>
                  <a:srgbClr val="0000FF"/>
                </a:solidFill>
              </a:rPr>
              <a:t>distribution</a:t>
            </a:r>
          </a:p>
        </p:txBody>
      </p:sp>
      <p:sp>
        <p:nvSpPr>
          <p:cNvPr id="2" name="TextBox 1"/>
          <p:cNvSpPr txBox="1"/>
          <p:nvPr/>
        </p:nvSpPr>
        <p:spPr>
          <a:xfrm>
            <a:off x="5181600" y="5645285"/>
            <a:ext cx="3342318" cy="1169551"/>
          </a:xfrm>
          <a:prstGeom prst="rect">
            <a:avLst/>
          </a:prstGeom>
          <a:solidFill>
            <a:srgbClr val="FFFF00"/>
          </a:solidFill>
        </p:spPr>
        <p:txBody>
          <a:bodyPr wrap="square" rtlCol="0">
            <a:spAutoFit/>
          </a:bodyPr>
          <a:lstStyle/>
          <a:p>
            <a:r>
              <a:rPr lang="en-US" sz="1400" i="1" dirty="0">
                <a:solidFill>
                  <a:srgbClr val="0000FF"/>
                </a:solidFill>
              </a:rPr>
              <a:t>The distribution of KP is most often described with one of two terms. What are they?</a:t>
            </a:r>
          </a:p>
          <a:p>
            <a:r>
              <a:rPr lang="en-US" sz="1400" dirty="0">
                <a:solidFill>
                  <a:srgbClr val="0000FF"/>
                </a:solidFill>
              </a:rPr>
              <a:t>--Diffuse</a:t>
            </a:r>
          </a:p>
          <a:p>
            <a:r>
              <a:rPr lang="en-US" sz="1400" dirty="0">
                <a:solidFill>
                  <a:srgbClr val="0000FF"/>
                </a:solidFill>
              </a:rPr>
              <a:t>--Confined to </a:t>
            </a:r>
            <a:r>
              <a:rPr lang="en-US" sz="1400" dirty="0" err="1">
                <a:solidFill>
                  <a:srgbClr val="0000FF"/>
                </a:solidFill>
              </a:rPr>
              <a:t>Arlt’s</a:t>
            </a:r>
            <a:r>
              <a:rPr lang="en-US" sz="1400" dirty="0">
                <a:solidFill>
                  <a:srgbClr val="0000FF"/>
                </a:solidFill>
              </a:rPr>
              <a:t> triangle</a:t>
            </a:r>
          </a:p>
        </p:txBody>
      </p:sp>
      <p:sp>
        <p:nvSpPr>
          <p:cNvPr id="14" name="Rectangle 3">
            <a:extLst>
              <a:ext uri="{FF2B5EF4-FFF2-40B4-BE49-F238E27FC236}">
                <a16:creationId xmlns:a16="http://schemas.microsoft.com/office/drawing/2014/main" id="{42D4ABA2-F985-474A-A313-AAE58D4F819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699857546"/>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12" name="Straight Connector 11"/>
          <p:cNvCxnSpPr/>
          <p:nvPr/>
        </p:nvCxnSpPr>
        <p:spPr>
          <a:xfrm>
            <a:off x="2971800"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chemeClr val="bg1">
                    <a:lumMod val="50000"/>
                  </a:schemeClr>
                </a:solidFill>
              </a:rPr>
              <a:t>--The character of </a:t>
            </a:r>
            <a:r>
              <a:rPr lang="en-US" sz="1400" b="1" dirty="0" err="1">
                <a:solidFill>
                  <a:schemeClr val="bg1">
                    <a:lumMod val="50000"/>
                  </a:schemeClr>
                </a:solidFill>
              </a:rPr>
              <a:t>keratic</a:t>
            </a:r>
            <a:r>
              <a:rPr lang="en-US" sz="1400" b="1" dirty="0">
                <a:solidFill>
                  <a:schemeClr val="bg1">
                    <a:lumMod val="50000"/>
                  </a:schemeClr>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463914" cy="523220"/>
          </a:xfrm>
          <a:prstGeom prst="rect">
            <a:avLst/>
          </a:prstGeom>
          <a:solidFill>
            <a:srgbClr val="99FF99"/>
          </a:solidFill>
        </p:spPr>
        <p:txBody>
          <a:bodyPr wrap="none" rtlCol="0">
            <a:spAutoFit/>
          </a:bodyPr>
          <a:lstStyle/>
          <a:p>
            <a:r>
              <a:rPr lang="en-US" sz="1400" i="1" dirty="0">
                <a:solidFill>
                  <a:schemeClr val="bg1">
                    <a:lumMod val="65000"/>
                  </a:schemeClr>
                </a:solidFill>
              </a:rPr>
              <a:t>Broadly, what two characteristics of KP are important?</a:t>
            </a:r>
          </a:p>
          <a:p>
            <a:r>
              <a:rPr lang="en-US" sz="1400" dirty="0">
                <a:solidFill>
                  <a:schemeClr val="bg1">
                    <a:lumMod val="65000"/>
                  </a:schemeClr>
                </a:solidFill>
              </a:rPr>
              <a:t>--Their </a:t>
            </a:r>
            <a:r>
              <a:rPr lang="en-US" sz="1400" b="1" dirty="0">
                <a:solidFill>
                  <a:schemeClr val="bg1">
                    <a:lumMod val="65000"/>
                  </a:schemeClr>
                </a:solidFill>
              </a:rPr>
              <a:t>appearance</a:t>
            </a:r>
            <a:r>
              <a:rPr lang="en-US" sz="1400" dirty="0">
                <a:solidFill>
                  <a:schemeClr val="bg1">
                    <a:lumMod val="65000"/>
                  </a:schemeClr>
                </a:solidFill>
              </a:rPr>
              <a:t> and their </a:t>
            </a:r>
            <a:r>
              <a:rPr lang="en-US" sz="1400" b="1" i="1" dirty="0">
                <a:solidFill>
                  <a:schemeClr val="bg1">
                    <a:lumMod val="65000"/>
                  </a:schemeClr>
                </a:solidFill>
              </a:rPr>
              <a:t>distribution</a:t>
            </a:r>
          </a:p>
        </p:txBody>
      </p:sp>
      <p:sp>
        <p:nvSpPr>
          <p:cNvPr id="2" name="TextBox 1"/>
          <p:cNvSpPr txBox="1"/>
          <p:nvPr/>
        </p:nvSpPr>
        <p:spPr>
          <a:xfrm>
            <a:off x="5181600" y="5645285"/>
            <a:ext cx="3342318" cy="1169551"/>
          </a:xfrm>
          <a:prstGeom prst="rect">
            <a:avLst/>
          </a:prstGeom>
          <a:solidFill>
            <a:srgbClr val="FFFF00"/>
          </a:solidFill>
        </p:spPr>
        <p:txBody>
          <a:bodyPr wrap="square" rtlCol="0">
            <a:spAutoFit/>
          </a:bodyPr>
          <a:lstStyle/>
          <a:p>
            <a:r>
              <a:rPr lang="en-US" sz="1400" i="1" dirty="0">
                <a:solidFill>
                  <a:schemeClr val="bg1">
                    <a:lumMod val="65000"/>
                  </a:schemeClr>
                </a:solidFill>
              </a:rPr>
              <a:t>The distribution of KP is most often described with one of two terms. What are they?</a:t>
            </a:r>
          </a:p>
          <a:p>
            <a:r>
              <a:rPr lang="en-US" sz="1400" dirty="0">
                <a:solidFill>
                  <a:schemeClr val="bg1">
                    <a:lumMod val="65000"/>
                  </a:schemeClr>
                </a:solidFill>
              </a:rPr>
              <a:t>--Diffuse</a:t>
            </a:r>
          </a:p>
          <a:p>
            <a:r>
              <a:rPr lang="en-US" sz="1400" dirty="0">
                <a:solidFill>
                  <a:srgbClr val="0000FF"/>
                </a:solidFill>
              </a:rPr>
              <a:t>--Confined to </a:t>
            </a:r>
            <a:r>
              <a:rPr lang="en-US" sz="1400" b="1" dirty="0" err="1">
                <a:solidFill>
                  <a:srgbClr val="0000FF"/>
                </a:solidFill>
              </a:rPr>
              <a:t>Arlt’s</a:t>
            </a:r>
            <a:r>
              <a:rPr lang="en-US" sz="1400" b="1" dirty="0">
                <a:solidFill>
                  <a:srgbClr val="0000FF"/>
                </a:solidFill>
              </a:rPr>
              <a:t> triangle</a:t>
            </a:r>
          </a:p>
        </p:txBody>
      </p:sp>
      <p:sp>
        <p:nvSpPr>
          <p:cNvPr id="14" name="Isosceles Triangle 13">
            <a:extLst>
              <a:ext uri="{FF2B5EF4-FFF2-40B4-BE49-F238E27FC236}">
                <a16:creationId xmlns:a16="http://schemas.microsoft.com/office/drawing/2014/main" id="{41979FD6-D35C-4947-ABEA-FDC820BF36DD}"/>
              </a:ext>
            </a:extLst>
          </p:cNvPr>
          <p:cNvSpPr/>
          <p:nvPr/>
        </p:nvSpPr>
        <p:spPr>
          <a:xfrm>
            <a:off x="2743200" y="2462010"/>
            <a:ext cx="3733800" cy="245454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ct val="0"/>
              </a:spcBef>
            </a:pPr>
            <a:r>
              <a:rPr lang="en-US" altLang="en-US" sz="1400" i="1" dirty="0">
                <a:solidFill>
                  <a:schemeClr val="tx1"/>
                </a:solidFill>
              </a:rPr>
              <a:t>Where/what is </a:t>
            </a:r>
          </a:p>
          <a:p>
            <a:pPr algn="ctr">
              <a:spcBef>
                <a:spcPct val="0"/>
              </a:spcBef>
            </a:pPr>
            <a:r>
              <a:rPr lang="en-US" altLang="en-US" sz="1400" dirty="0" err="1">
                <a:solidFill>
                  <a:schemeClr val="tx1"/>
                </a:solidFill>
              </a:rPr>
              <a:t>Arlt’s</a:t>
            </a:r>
            <a:r>
              <a:rPr lang="en-US" altLang="en-US" sz="1400" dirty="0">
                <a:solidFill>
                  <a:schemeClr val="tx1"/>
                </a:solidFill>
              </a:rPr>
              <a:t> triangle</a:t>
            </a:r>
            <a:r>
              <a:rPr lang="en-US" altLang="en-US" sz="1400" i="1" dirty="0">
                <a:solidFill>
                  <a:schemeClr val="tx1"/>
                </a:solidFill>
              </a:rPr>
              <a:t>?</a:t>
            </a:r>
            <a:endParaRPr lang="en-US" altLang="en-US" sz="1400" i="1" dirty="0">
              <a:solidFill>
                <a:srgbClr val="FFFF00"/>
              </a:solidFill>
            </a:endParaRPr>
          </a:p>
          <a:p>
            <a:pPr algn="ctr">
              <a:spcBef>
                <a:spcPct val="0"/>
              </a:spcBef>
            </a:pPr>
            <a:r>
              <a:rPr lang="en-US" altLang="en-US" sz="1400" dirty="0">
                <a:solidFill>
                  <a:srgbClr val="FFFF00"/>
                </a:solidFill>
              </a:rPr>
              <a:t>It’s a triangle with its apex at the corneal center and base near the inferior border of the cornea</a:t>
            </a:r>
          </a:p>
          <a:p>
            <a:pPr algn="ctr"/>
            <a:endParaRPr lang="en-US" sz="1400" dirty="0"/>
          </a:p>
        </p:txBody>
      </p:sp>
      <p:sp>
        <p:nvSpPr>
          <p:cNvPr id="16" name="Rectangle 3">
            <a:extLst>
              <a:ext uri="{FF2B5EF4-FFF2-40B4-BE49-F238E27FC236}">
                <a16:creationId xmlns:a16="http://schemas.microsoft.com/office/drawing/2014/main" id="{17617576-D2DB-4EDF-8D59-8C86B728404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95948295"/>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SUN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location</a:t>
            </a:r>
            <a:r>
              <a:rPr lang="en-US" sz="1700" i="1" dirty="0">
                <a:solidFill>
                  <a:schemeClr val="bg1">
                    <a:lumMod val="75000"/>
                  </a:schemeClr>
                </a:solidFill>
              </a:rPr>
              <a:t> of the uveitis</a:t>
            </a:r>
          </a:p>
          <a:p>
            <a:r>
              <a:rPr lang="en-US" sz="1500" dirty="0">
                <a:solidFill>
                  <a:schemeClr val="bg1">
                    <a:lumMod val="75000"/>
                  </a:schemeClr>
                </a:solidFill>
              </a:rPr>
              <a:t>--Anterior</a:t>
            </a:r>
          </a:p>
          <a:p>
            <a:r>
              <a:rPr lang="en-US" sz="1500" dirty="0">
                <a:solidFill>
                  <a:schemeClr val="bg1">
                    <a:lumMod val="75000"/>
                  </a:schemeClr>
                </a:solidFill>
              </a:rPr>
              <a:t>--Intermediate</a:t>
            </a:r>
          </a:p>
          <a:p>
            <a:r>
              <a:rPr lang="en-US" sz="1500" dirty="0">
                <a:solidFill>
                  <a:schemeClr val="bg1">
                    <a:lumMod val="75000"/>
                  </a:schemeClr>
                </a:solidFill>
              </a:rPr>
              <a:t>--Posterior</a:t>
            </a:r>
          </a:p>
          <a:p>
            <a:r>
              <a:rPr lang="en-US" sz="1500" dirty="0">
                <a:solidFill>
                  <a:schemeClr val="bg1">
                    <a:lumMod val="75000"/>
                  </a:schemeClr>
                </a:solidFill>
              </a:rPr>
              <a:t>--</a:t>
            </a:r>
            <a:r>
              <a:rPr lang="en-US" sz="1500" dirty="0" err="1">
                <a:solidFill>
                  <a:schemeClr val="bg1">
                    <a:lumMod val="75000"/>
                  </a:schemeClr>
                </a:solidFill>
              </a:rPr>
              <a:t>Panuveitis</a:t>
            </a:r>
            <a:endParaRPr lang="en-US" sz="1500" dirty="0">
              <a:solidFill>
                <a:schemeClr val="bg1">
                  <a:lumMod val="75000"/>
                </a:schemeClr>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12" name="Straight Connector 11"/>
          <p:cNvCxnSpPr/>
          <p:nvPr/>
        </p:nvCxnSpPr>
        <p:spPr>
          <a:xfrm>
            <a:off x="2971800"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chemeClr val="bg1">
                    <a:lumMod val="50000"/>
                  </a:schemeClr>
                </a:solidFill>
              </a:rPr>
              <a:t>--The character of </a:t>
            </a:r>
            <a:r>
              <a:rPr lang="en-US" sz="1400" b="1" dirty="0" err="1">
                <a:solidFill>
                  <a:schemeClr val="bg1">
                    <a:lumMod val="50000"/>
                  </a:schemeClr>
                </a:solidFill>
              </a:rPr>
              <a:t>keratic</a:t>
            </a:r>
            <a:r>
              <a:rPr lang="en-US" sz="1400" b="1" dirty="0">
                <a:solidFill>
                  <a:schemeClr val="bg1">
                    <a:lumMod val="50000"/>
                  </a:schemeClr>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463914" cy="523220"/>
          </a:xfrm>
          <a:prstGeom prst="rect">
            <a:avLst/>
          </a:prstGeom>
          <a:solidFill>
            <a:srgbClr val="99FF99"/>
          </a:solidFill>
        </p:spPr>
        <p:txBody>
          <a:bodyPr wrap="none" rtlCol="0">
            <a:spAutoFit/>
          </a:bodyPr>
          <a:lstStyle/>
          <a:p>
            <a:r>
              <a:rPr lang="en-US" sz="1400" i="1" dirty="0">
                <a:solidFill>
                  <a:schemeClr val="bg1">
                    <a:lumMod val="65000"/>
                  </a:schemeClr>
                </a:solidFill>
              </a:rPr>
              <a:t>Broadly, what two characteristics of KP are important?</a:t>
            </a:r>
          </a:p>
          <a:p>
            <a:r>
              <a:rPr lang="en-US" sz="1400" dirty="0">
                <a:solidFill>
                  <a:schemeClr val="bg1">
                    <a:lumMod val="65000"/>
                  </a:schemeClr>
                </a:solidFill>
              </a:rPr>
              <a:t>--Their </a:t>
            </a:r>
            <a:r>
              <a:rPr lang="en-US" sz="1400" b="1" dirty="0">
                <a:solidFill>
                  <a:schemeClr val="bg1">
                    <a:lumMod val="65000"/>
                  </a:schemeClr>
                </a:solidFill>
              </a:rPr>
              <a:t>appearance</a:t>
            </a:r>
            <a:r>
              <a:rPr lang="en-US" sz="1400" dirty="0">
                <a:solidFill>
                  <a:schemeClr val="bg1">
                    <a:lumMod val="65000"/>
                  </a:schemeClr>
                </a:solidFill>
              </a:rPr>
              <a:t> and their </a:t>
            </a:r>
            <a:r>
              <a:rPr lang="en-US" sz="1400" b="1" i="1" dirty="0">
                <a:solidFill>
                  <a:schemeClr val="bg1">
                    <a:lumMod val="65000"/>
                  </a:schemeClr>
                </a:solidFill>
              </a:rPr>
              <a:t>distribution</a:t>
            </a:r>
          </a:p>
        </p:txBody>
      </p:sp>
      <p:sp>
        <p:nvSpPr>
          <p:cNvPr id="2" name="TextBox 1"/>
          <p:cNvSpPr txBox="1"/>
          <p:nvPr/>
        </p:nvSpPr>
        <p:spPr>
          <a:xfrm>
            <a:off x="5181600" y="5645285"/>
            <a:ext cx="3342318" cy="1169551"/>
          </a:xfrm>
          <a:prstGeom prst="rect">
            <a:avLst/>
          </a:prstGeom>
          <a:solidFill>
            <a:srgbClr val="FFFF00"/>
          </a:solidFill>
        </p:spPr>
        <p:txBody>
          <a:bodyPr wrap="square" rtlCol="0">
            <a:spAutoFit/>
          </a:bodyPr>
          <a:lstStyle/>
          <a:p>
            <a:r>
              <a:rPr lang="en-US" sz="1400" i="1" dirty="0">
                <a:solidFill>
                  <a:schemeClr val="bg1">
                    <a:lumMod val="65000"/>
                  </a:schemeClr>
                </a:solidFill>
              </a:rPr>
              <a:t>The distribution of KP is most often described with one of two terms. What are they?</a:t>
            </a:r>
          </a:p>
          <a:p>
            <a:r>
              <a:rPr lang="en-US" sz="1400" dirty="0">
                <a:solidFill>
                  <a:schemeClr val="bg1">
                    <a:lumMod val="65000"/>
                  </a:schemeClr>
                </a:solidFill>
              </a:rPr>
              <a:t>--Diffuse</a:t>
            </a:r>
          </a:p>
          <a:p>
            <a:r>
              <a:rPr lang="en-US" sz="1400" dirty="0">
                <a:solidFill>
                  <a:srgbClr val="0000FF"/>
                </a:solidFill>
              </a:rPr>
              <a:t>--Confined to </a:t>
            </a:r>
            <a:r>
              <a:rPr lang="en-US" sz="1400" b="1" dirty="0" err="1">
                <a:solidFill>
                  <a:srgbClr val="0000FF"/>
                </a:solidFill>
              </a:rPr>
              <a:t>Arlt’s</a:t>
            </a:r>
            <a:r>
              <a:rPr lang="en-US" sz="1400" b="1" dirty="0">
                <a:solidFill>
                  <a:srgbClr val="0000FF"/>
                </a:solidFill>
              </a:rPr>
              <a:t> triangle</a:t>
            </a:r>
          </a:p>
        </p:txBody>
      </p:sp>
      <p:sp>
        <p:nvSpPr>
          <p:cNvPr id="14" name="Oval 13"/>
          <p:cNvSpPr/>
          <p:nvPr/>
        </p:nvSpPr>
        <p:spPr>
          <a:xfrm>
            <a:off x="1905000" y="520280"/>
            <a:ext cx="5410200" cy="5142131"/>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2743200" y="2462010"/>
            <a:ext cx="3733800" cy="245454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ct val="0"/>
              </a:spcBef>
            </a:pPr>
            <a:r>
              <a:rPr lang="en-US" altLang="en-US" sz="1400" i="1" dirty="0">
                <a:solidFill>
                  <a:schemeClr val="tx1"/>
                </a:solidFill>
              </a:rPr>
              <a:t>Where/what is </a:t>
            </a:r>
          </a:p>
          <a:p>
            <a:pPr algn="ctr">
              <a:spcBef>
                <a:spcPct val="0"/>
              </a:spcBef>
            </a:pPr>
            <a:r>
              <a:rPr lang="en-US" altLang="en-US" sz="1400" dirty="0" err="1">
                <a:solidFill>
                  <a:schemeClr val="tx1"/>
                </a:solidFill>
              </a:rPr>
              <a:t>Arlt’s</a:t>
            </a:r>
            <a:r>
              <a:rPr lang="en-US" altLang="en-US" sz="1400" dirty="0">
                <a:solidFill>
                  <a:schemeClr val="tx1"/>
                </a:solidFill>
              </a:rPr>
              <a:t> triangle</a:t>
            </a:r>
            <a:r>
              <a:rPr lang="en-US" altLang="en-US" sz="1400" i="1" dirty="0">
                <a:solidFill>
                  <a:schemeClr val="tx1"/>
                </a:solidFill>
              </a:rPr>
              <a:t>?</a:t>
            </a:r>
          </a:p>
          <a:p>
            <a:pPr algn="ctr">
              <a:spcBef>
                <a:spcPct val="0"/>
              </a:spcBef>
            </a:pPr>
            <a:r>
              <a:rPr lang="en-US" altLang="en-US" sz="1400" dirty="0">
                <a:solidFill>
                  <a:srgbClr val="0000FF"/>
                </a:solidFill>
              </a:rPr>
              <a:t>It’s a triangle with its apex at the corneal center and base near the inferior border of the cornea</a:t>
            </a:r>
            <a:endParaRPr lang="en-US" altLang="en-US" sz="1400" dirty="0">
              <a:solidFill>
                <a:srgbClr val="99FF99"/>
              </a:solidFill>
            </a:endParaRPr>
          </a:p>
          <a:p>
            <a:pPr algn="ctr"/>
            <a:endParaRPr lang="en-US" sz="1400" dirty="0"/>
          </a:p>
        </p:txBody>
      </p:sp>
      <p:sp>
        <p:nvSpPr>
          <p:cNvPr id="17" name="TextBox 1"/>
          <p:cNvSpPr txBox="1">
            <a:spLocks noChangeArrowheads="1"/>
          </p:cNvSpPr>
          <p:nvPr/>
        </p:nvSpPr>
        <p:spPr bwMode="auto">
          <a:xfrm>
            <a:off x="4224417" y="1373617"/>
            <a:ext cx="771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t>Cornea</a:t>
            </a:r>
          </a:p>
        </p:txBody>
      </p:sp>
      <p:sp>
        <p:nvSpPr>
          <p:cNvPr id="18" name="TextBox 12"/>
          <p:cNvSpPr txBox="1">
            <a:spLocks noChangeArrowheads="1"/>
          </p:cNvSpPr>
          <p:nvPr/>
        </p:nvSpPr>
        <p:spPr bwMode="auto">
          <a:xfrm>
            <a:off x="5260064" y="2611434"/>
            <a:ext cx="12169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err="1"/>
              <a:t>Arlt’s</a:t>
            </a:r>
            <a:r>
              <a:rPr lang="en-US" altLang="en-US" sz="1400" i="1" dirty="0"/>
              <a:t> triangle</a:t>
            </a:r>
          </a:p>
        </p:txBody>
      </p:sp>
      <p:cxnSp>
        <p:nvCxnSpPr>
          <p:cNvPr id="19" name="Straight Arrow Connector 18"/>
          <p:cNvCxnSpPr>
            <a:stCxn id="18" idx="1"/>
          </p:cNvCxnSpPr>
          <p:nvPr/>
        </p:nvCxnSpPr>
        <p:spPr>
          <a:xfrm flipH="1">
            <a:off x="4802864" y="2765323"/>
            <a:ext cx="457200" cy="1985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3">
            <a:extLst>
              <a:ext uri="{FF2B5EF4-FFF2-40B4-BE49-F238E27FC236}">
                <a16:creationId xmlns:a16="http://schemas.microsoft.com/office/drawing/2014/main" id="{B36D5FB6-D1D8-4828-98C6-A68CE5D09D2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064187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33</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0545409C-BD01-4BE4-829C-CBEFC68D353B}"/>
              </a:ext>
            </a:extLst>
          </p:cNvPr>
          <p:cNvSpPr txBox="1"/>
          <p:nvPr/>
        </p:nvSpPr>
        <p:spPr>
          <a:xfrm>
            <a:off x="1657260" y="3124200"/>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7" name="TextBox 6">
            <a:extLst>
              <a:ext uri="{FF2B5EF4-FFF2-40B4-BE49-F238E27FC236}">
                <a16:creationId xmlns:a16="http://schemas.microsoft.com/office/drawing/2014/main" id="{3B08D70F-1163-458B-B100-86DCE740463F}"/>
              </a:ext>
            </a:extLst>
          </p:cNvPr>
          <p:cNvSpPr txBox="1"/>
          <p:nvPr/>
        </p:nvSpPr>
        <p:spPr>
          <a:xfrm>
            <a:off x="4759554" y="2971798"/>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9" name="Straight Connector 8">
            <a:extLst>
              <a:ext uri="{FF2B5EF4-FFF2-40B4-BE49-F238E27FC236}">
                <a16:creationId xmlns:a16="http://schemas.microsoft.com/office/drawing/2014/main" id="{DB1A5279-E6C2-4AF7-A9E0-2EECFFD19BC6}"/>
              </a:ext>
            </a:extLst>
          </p:cNvPr>
          <p:cNvCxnSpPr/>
          <p:nvPr/>
        </p:nvCxnSpPr>
        <p:spPr>
          <a:xfrm>
            <a:off x="4672872" y="2971800"/>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85B9BE2-EBDF-4520-883C-3DC331CD09B3}"/>
              </a:ext>
            </a:extLst>
          </p:cNvPr>
          <p:cNvSpPr/>
          <p:nvPr/>
        </p:nvSpPr>
        <p:spPr>
          <a:xfrm>
            <a:off x="1657260" y="998041"/>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B9A5C7-5306-41E3-9E18-EFB5A6B69BDA}"/>
              </a:ext>
            </a:extLst>
          </p:cNvPr>
          <p:cNvSpPr txBox="1"/>
          <p:nvPr/>
        </p:nvSpPr>
        <p:spPr>
          <a:xfrm>
            <a:off x="3301273" y="1143000"/>
            <a:ext cx="2441694" cy="461665"/>
          </a:xfrm>
          <a:prstGeom prst="rect">
            <a:avLst/>
          </a:prstGeom>
          <a:noFill/>
        </p:spPr>
        <p:txBody>
          <a:bodyPr wrap="none" rtlCol="0">
            <a:spAutoFit/>
          </a:bodyPr>
          <a:lstStyle/>
          <a:p>
            <a:r>
              <a:rPr lang="en-US" sz="2400" b="1" dirty="0"/>
              <a:t>Anterior uveitis</a:t>
            </a:r>
          </a:p>
        </p:txBody>
      </p:sp>
      <p:sp>
        <p:nvSpPr>
          <p:cNvPr id="12" name="TextBox 11">
            <a:extLst>
              <a:ext uri="{FF2B5EF4-FFF2-40B4-BE49-F238E27FC236}">
                <a16:creationId xmlns:a16="http://schemas.microsoft.com/office/drawing/2014/main" id="{7F284D38-1A6C-4666-93C0-E1841318DB73}"/>
              </a:ext>
            </a:extLst>
          </p:cNvPr>
          <p:cNvSpPr txBox="1"/>
          <p:nvPr/>
        </p:nvSpPr>
        <p:spPr>
          <a:xfrm>
            <a:off x="3529874" y="1600198"/>
            <a:ext cx="1992853" cy="369332"/>
          </a:xfrm>
          <a:prstGeom prst="rect">
            <a:avLst/>
          </a:prstGeom>
          <a:noFill/>
          <a:ln>
            <a:noFill/>
          </a:ln>
        </p:spPr>
        <p:txBody>
          <a:bodyPr wrap="none" rtlCol="0">
            <a:spAutoFit/>
          </a:bodyPr>
          <a:lstStyle/>
          <a:p>
            <a:r>
              <a:rPr lang="en-US" i="1" dirty="0"/>
              <a:t>If cell is located…</a:t>
            </a:r>
          </a:p>
        </p:txBody>
      </p:sp>
      <p:sp>
        <p:nvSpPr>
          <p:cNvPr id="13" name="TextBox 12">
            <a:extLst>
              <a:ext uri="{FF2B5EF4-FFF2-40B4-BE49-F238E27FC236}">
                <a16:creationId xmlns:a16="http://schemas.microsoft.com/office/drawing/2014/main" id="{CB3FBB44-85A1-4017-AFFA-D8BE33ED9440}"/>
              </a:ext>
            </a:extLst>
          </p:cNvPr>
          <p:cNvSpPr txBox="1"/>
          <p:nvPr/>
        </p:nvSpPr>
        <p:spPr>
          <a:xfrm>
            <a:off x="1929674" y="2518827"/>
            <a:ext cx="1281377" cy="584775"/>
          </a:xfrm>
          <a:prstGeom prst="rect">
            <a:avLst/>
          </a:prstGeom>
          <a:noFill/>
          <a:ln>
            <a:noFill/>
          </a:ln>
        </p:spPr>
        <p:txBody>
          <a:bodyPr wrap="square" rtlCol="0">
            <a:spAutoFit/>
          </a:bodyPr>
          <a:lstStyle/>
          <a:p>
            <a:pPr algn="ctr"/>
            <a:r>
              <a:rPr lang="en-US" sz="1600" dirty="0"/>
              <a:t>Exclusively in the AC</a:t>
            </a:r>
          </a:p>
        </p:txBody>
      </p:sp>
      <p:sp>
        <p:nvSpPr>
          <p:cNvPr id="15" name="TextBox 14">
            <a:extLst>
              <a:ext uri="{FF2B5EF4-FFF2-40B4-BE49-F238E27FC236}">
                <a16:creationId xmlns:a16="http://schemas.microsoft.com/office/drawing/2014/main" id="{DB6CEC56-BB76-4A04-954D-62C4A499EA4D}"/>
              </a:ext>
            </a:extLst>
          </p:cNvPr>
          <p:cNvSpPr txBox="1"/>
          <p:nvPr/>
        </p:nvSpPr>
        <p:spPr>
          <a:xfrm>
            <a:off x="6120674" y="2539425"/>
            <a:ext cx="1281377" cy="584775"/>
          </a:xfrm>
          <a:prstGeom prst="rect">
            <a:avLst/>
          </a:prstGeom>
          <a:noFill/>
          <a:ln>
            <a:noFill/>
          </a:ln>
        </p:spPr>
        <p:txBody>
          <a:bodyPr wrap="square" rtlCol="0">
            <a:spAutoFit/>
          </a:bodyPr>
          <a:lstStyle/>
          <a:p>
            <a:pPr algn="ctr"/>
            <a:r>
              <a:rPr lang="en-US" sz="1600" dirty="0"/>
              <a:t>Exclusively in the </a:t>
            </a:r>
            <a:r>
              <a:rPr lang="en-US" sz="1600" dirty="0" err="1"/>
              <a:t>AVit</a:t>
            </a:r>
            <a:endParaRPr lang="en-US" sz="1600" dirty="0"/>
          </a:p>
        </p:txBody>
      </p:sp>
      <p:sp>
        <p:nvSpPr>
          <p:cNvPr id="17" name="TextBox 16">
            <a:extLst>
              <a:ext uri="{FF2B5EF4-FFF2-40B4-BE49-F238E27FC236}">
                <a16:creationId xmlns:a16="http://schemas.microsoft.com/office/drawing/2014/main" id="{9DF3B440-1035-4E54-937C-B72F5921193C}"/>
              </a:ext>
            </a:extLst>
          </p:cNvPr>
          <p:cNvSpPr txBox="1"/>
          <p:nvPr/>
        </p:nvSpPr>
        <p:spPr>
          <a:xfrm>
            <a:off x="2234474" y="4094200"/>
            <a:ext cx="671979" cy="369332"/>
          </a:xfrm>
          <a:prstGeom prst="rect">
            <a:avLst/>
          </a:prstGeom>
          <a:noFill/>
        </p:spPr>
        <p:txBody>
          <a:bodyPr wrap="none" rtlCol="0">
            <a:spAutoFit/>
          </a:bodyPr>
          <a:lstStyle/>
          <a:p>
            <a:r>
              <a:rPr lang="en-US" b="1" dirty="0" err="1">
                <a:solidFill>
                  <a:srgbClr val="0000FF"/>
                </a:solidFill>
              </a:rPr>
              <a:t>Iritis</a:t>
            </a:r>
            <a:endParaRPr lang="en-US" b="1" dirty="0">
              <a:solidFill>
                <a:srgbClr val="0000FF"/>
              </a:solidFill>
            </a:endParaRPr>
          </a:p>
        </p:txBody>
      </p:sp>
      <p:sp>
        <p:nvSpPr>
          <p:cNvPr id="18" name="TextBox 17">
            <a:extLst>
              <a:ext uri="{FF2B5EF4-FFF2-40B4-BE49-F238E27FC236}">
                <a16:creationId xmlns:a16="http://schemas.microsoft.com/office/drawing/2014/main" id="{F6CD1C63-EBE6-4497-A967-003AF5F296A6}"/>
              </a:ext>
            </a:extLst>
          </p:cNvPr>
          <p:cNvSpPr txBox="1"/>
          <p:nvPr/>
        </p:nvSpPr>
        <p:spPr>
          <a:xfrm>
            <a:off x="6181324" y="4094200"/>
            <a:ext cx="1082349" cy="553998"/>
          </a:xfrm>
          <a:prstGeom prst="rect">
            <a:avLst/>
          </a:prstGeom>
          <a:noFill/>
        </p:spPr>
        <p:txBody>
          <a:bodyPr wrap="none" rtlCol="0">
            <a:spAutoFit/>
          </a:bodyPr>
          <a:lstStyle/>
          <a:p>
            <a:pPr algn="ctr">
              <a:lnSpc>
                <a:spcPts val="1800"/>
              </a:lnSpc>
            </a:pPr>
            <a:r>
              <a:rPr lang="en-US" b="1" dirty="0">
                <a:solidFill>
                  <a:srgbClr val="0000FF"/>
                </a:solidFill>
              </a:rPr>
              <a:t>Anterior</a:t>
            </a:r>
          </a:p>
          <a:p>
            <a:pPr algn="ctr">
              <a:lnSpc>
                <a:spcPts val="1800"/>
              </a:lnSpc>
            </a:pPr>
            <a:r>
              <a:rPr lang="en-US" b="1" dirty="0" err="1">
                <a:solidFill>
                  <a:srgbClr val="0000FF"/>
                </a:solidFill>
              </a:rPr>
              <a:t>cyclitis</a:t>
            </a:r>
            <a:endParaRPr lang="en-US" b="1" dirty="0">
              <a:solidFill>
                <a:srgbClr val="0000FF"/>
              </a:solidFill>
            </a:endParaRPr>
          </a:p>
        </p:txBody>
      </p:sp>
      <p:cxnSp>
        <p:nvCxnSpPr>
          <p:cNvPr id="19" name="Straight Arrow Connector 18">
            <a:extLst>
              <a:ext uri="{FF2B5EF4-FFF2-40B4-BE49-F238E27FC236}">
                <a16:creationId xmlns:a16="http://schemas.microsoft.com/office/drawing/2014/main" id="{E4BE03FE-2547-48EC-821C-16BD62FECD8C}"/>
              </a:ext>
            </a:extLst>
          </p:cNvPr>
          <p:cNvCxnSpPr>
            <a:stCxn id="12" idx="2"/>
          </p:cNvCxnSpPr>
          <p:nvPr/>
        </p:nvCxnSpPr>
        <p:spPr>
          <a:xfrm flipH="1">
            <a:off x="3241268" y="1969530"/>
            <a:ext cx="12850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373F5A4-BE85-4E24-B25E-240EC5FF71E4}"/>
              </a:ext>
            </a:extLst>
          </p:cNvPr>
          <p:cNvCxnSpPr>
            <a:stCxn id="12" idx="2"/>
          </p:cNvCxnSpPr>
          <p:nvPr/>
        </p:nvCxnSpPr>
        <p:spPr>
          <a:xfrm>
            <a:off x="4526301" y="1969530"/>
            <a:ext cx="16023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BA3219A-4222-42F0-9B6E-B6A67FC2B6AD}"/>
              </a:ext>
            </a:extLst>
          </p:cNvPr>
          <p:cNvCxnSpPr/>
          <p:nvPr/>
        </p:nvCxnSpPr>
        <p:spPr>
          <a:xfrm>
            <a:off x="2570360" y="31241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D22A1E-4C24-4599-A1B3-EA316748D69D}"/>
              </a:ext>
            </a:extLst>
          </p:cNvPr>
          <p:cNvCxnSpPr/>
          <p:nvPr/>
        </p:nvCxnSpPr>
        <p:spPr>
          <a:xfrm>
            <a:off x="6730272" y="31241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28A46A4-92FA-4064-A51D-2CA2B47765A0}"/>
              </a:ext>
            </a:extLst>
          </p:cNvPr>
          <p:cNvSpPr txBox="1"/>
          <p:nvPr/>
        </p:nvSpPr>
        <p:spPr>
          <a:xfrm>
            <a:off x="2041623" y="3490554"/>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26" name="TextBox 25">
            <a:extLst>
              <a:ext uri="{FF2B5EF4-FFF2-40B4-BE49-F238E27FC236}">
                <a16:creationId xmlns:a16="http://schemas.microsoft.com/office/drawing/2014/main" id="{C60FC705-CB42-41D7-8AC7-289077500E64}"/>
              </a:ext>
            </a:extLst>
          </p:cNvPr>
          <p:cNvSpPr txBox="1"/>
          <p:nvPr/>
        </p:nvSpPr>
        <p:spPr>
          <a:xfrm>
            <a:off x="6232623" y="3502223"/>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23" name="TextBox 22">
            <a:extLst>
              <a:ext uri="{FF2B5EF4-FFF2-40B4-BE49-F238E27FC236}">
                <a16:creationId xmlns:a16="http://schemas.microsoft.com/office/drawing/2014/main" id="{275A1E26-AAFD-4AD5-8CE9-CFFF810851B5}"/>
              </a:ext>
            </a:extLst>
          </p:cNvPr>
          <p:cNvSpPr txBox="1"/>
          <p:nvPr/>
        </p:nvSpPr>
        <p:spPr>
          <a:xfrm>
            <a:off x="1628413" y="4906595"/>
            <a:ext cx="5840544" cy="646331"/>
          </a:xfrm>
          <a:prstGeom prst="rect">
            <a:avLst/>
          </a:prstGeom>
          <a:solidFill>
            <a:schemeClr val="accent6">
              <a:lumMod val="75000"/>
            </a:schemeClr>
          </a:solidFill>
        </p:spPr>
        <p:txBody>
          <a:bodyPr wrap="square" rtlCol="0">
            <a:spAutoFit/>
          </a:bodyPr>
          <a:lstStyle/>
          <a:p>
            <a:r>
              <a:rPr lang="en-US" dirty="0">
                <a:solidFill>
                  <a:schemeClr val="bg1"/>
                </a:solidFill>
              </a:rPr>
              <a:t>In </a:t>
            </a:r>
            <a:r>
              <a:rPr lang="en-US" b="1" dirty="0">
                <a:solidFill>
                  <a:schemeClr val="bg1"/>
                </a:solidFill>
              </a:rPr>
              <a:t>anterior uveitis</a:t>
            </a:r>
            <a:r>
              <a:rPr lang="en-US" dirty="0">
                <a:solidFill>
                  <a:schemeClr val="bg1"/>
                </a:solidFill>
              </a:rPr>
              <a:t>, the primary location of inflammation is the  anterior chamber  and/or  anterior vitreous</a:t>
            </a:r>
          </a:p>
        </p:txBody>
      </p:sp>
    </p:spTree>
    <p:extLst>
      <p:ext uri="{BB962C8B-B14F-4D97-AF65-F5344CB8AC3E}">
        <p14:creationId xmlns:p14="http://schemas.microsoft.com/office/powerpoint/2010/main" val="356884036"/>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D182F-6258-4466-88BA-CB88030DE39D}"/>
              </a:ext>
            </a:extLst>
          </p:cNvPr>
          <p:cNvSpPr>
            <a:spLocks noGrp="1"/>
          </p:cNvSpPr>
          <p:nvPr>
            <p:ph type="sldNum" sz="quarter" idx="12"/>
          </p:nvPr>
        </p:nvSpPr>
        <p:spPr/>
        <p:txBody>
          <a:bodyPr/>
          <a:lstStyle/>
          <a:p>
            <a:pPr>
              <a:defRPr/>
            </a:pPr>
            <a:fld id="{0BB887E1-D19B-4909-93B1-7D5653B34270}" type="slidenum">
              <a:rPr lang="en-US" altLang="en-US" smtClean="0"/>
              <a:pPr>
                <a:defRPr/>
              </a:pPr>
              <a:t>330</a:t>
            </a:fld>
            <a:endParaRPr lang="en-US" altLang="en-US"/>
          </a:p>
        </p:txBody>
      </p:sp>
      <p:sp>
        <p:nvSpPr>
          <p:cNvPr id="8" name="TextBox 7">
            <a:extLst>
              <a:ext uri="{FF2B5EF4-FFF2-40B4-BE49-F238E27FC236}">
                <a16:creationId xmlns:a16="http://schemas.microsoft.com/office/drawing/2014/main" id="{E8FC0E72-B845-4A10-A928-7176414DFEE5}"/>
              </a:ext>
            </a:extLst>
          </p:cNvPr>
          <p:cNvSpPr txBox="1"/>
          <p:nvPr/>
        </p:nvSpPr>
        <p:spPr>
          <a:xfrm>
            <a:off x="1073307" y="4817096"/>
            <a:ext cx="2300117" cy="338554"/>
          </a:xfrm>
          <a:prstGeom prst="rect">
            <a:avLst/>
          </a:prstGeom>
          <a:noFill/>
        </p:spPr>
        <p:txBody>
          <a:bodyPr wrap="none" rtlCol="0">
            <a:spAutoFit/>
          </a:bodyPr>
          <a:lstStyle/>
          <a:p>
            <a:pPr algn="ctr"/>
            <a:r>
              <a:rPr lang="en-US" sz="1600" dirty="0"/>
              <a:t>Diffusely distributed KP</a:t>
            </a:r>
          </a:p>
        </p:txBody>
      </p:sp>
      <p:pic>
        <p:nvPicPr>
          <p:cNvPr id="3" name="Picture 2">
            <a:extLst>
              <a:ext uri="{FF2B5EF4-FFF2-40B4-BE49-F238E27FC236}">
                <a16:creationId xmlns:a16="http://schemas.microsoft.com/office/drawing/2014/main" id="{D61268B6-A10E-434E-9290-F3619854A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28" y="1804085"/>
            <a:ext cx="3823877" cy="2998725"/>
          </a:xfrm>
          <a:prstGeom prst="rect">
            <a:avLst/>
          </a:prstGeom>
        </p:spPr>
      </p:pic>
      <p:pic>
        <p:nvPicPr>
          <p:cNvPr id="2" name="Picture 1">
            <a:extLst>
              <a:ext uri="{FF2B5EF4-FFF2-40B4-BE49-F238E27FC236}">
                <a16:creationId xmlns:a16="http://schemas.microsoft.com/office/drawing/2014/main" id="{4FB2C5E5-1488-42CC-9CCB-04F5551E95F9}"/>
              </a:ext>
            </a:extLst>
          </p:cNvPr>
          <p:cNvPicPr>
            <a:picLocks noChangeAspect="1"/>
          </p:cNvPicPr>
          <p:nvPr/>
        </p:nvPicPr>
        <p:blipFill rotWithShape="1">
          <a:blip r:embed="rId3">
            <a:extLst>
              <a:ext uri="{28A0092B-C50C-407E-A947-70E740481C1C}">
                <a14:useLocalDpi xmlns:a14="http://schemas.microsoft.com/office/drawing/2010/main" val="0"/>
              </a:ext>
            </a:extLst>
          </a:blip>
          <a:srcRect t="12785"/>
          <a:stretch/>
        </p:blipFill>
        <p:spPr>
          <a:xfrm>
            <a:off x="4426228" y="1798251"/>
            <a:ext cx="4559555" cy="3004559"/>
          </a:xfrm>
          <a:prstGeom prst="rect">
            <a:avLst/>
          </a:prstGeom>
        </p:spPr>
      </p:pic>
      <p:sp>
        <p:nvSpPr>
          <p:cNvPr id="7" name="TextBox 6">
            <a:extLst>
              <a:ext uri="{FF2B5EF4-FFF2-40B4-BE49-F238E27FC236}">
                <a16:creationId xmlns:a16="http://schemas.microsoft.com/office/drawing/2014/main" id="{06D43CC4-DC41-45FE-9656-392CAC75F0F2}"/>
              </a:ext>
            </a:extLst>
          </p:cNvPr>
          <p:cNvSpPr txBox="1"/>
          <p:nvPr/>
        </p:nvSpPr>
        <p:spPr>
          <a:xfrm>
            <a:off x="5078572" y="4802810"/>
            <a:ext cx="3254865" cy="338554"/>
          </a:xfrm>
          <a:prstGeom prst="rect">
            <a:avLst/>
          </a:prstGeom>
          <a:noFill/>
        </p:spPr>
        <p:txBody>
          <a:bodyPr wrap="none" rtlCol="0">
            <a:spAutoFit/>
          </a:bodyPr>
          <a:lstStyle/>
          <a:p>
            <a:pPr algn="ctr"/>
            <a:r>
              <a:rPr lang="en-US" sz="1600" dirty="0"/>
              <a:t>KP concentrated in </a:t>
            </a:r>
            <a:r>
              <a:rPr lang="en-US" sz="1600" dirty="0" err="1"/>
              <a:t>Arlt’s</a:t>
            </a:r>
            <a:r>
              <a:rPr lang="en-US" sz="1600" dirty="0"/>
              <a:t> triangle</a:t>
            </a:r>
          </a:p>
        </p:txBody>
      </p:sp>
      <p:sp>
        <p:nvSpPr>
          <p:cNvPr id="9" name="Rectangle 3">
            <a:extLst>
              <a:ext uri="{FF2B5EF4-FFF2-40B4-BE49-F238E27FC236}">
                <a16:creationId xmlns:a16="http://schemas.microsoft.com/office/drawing/2014/main" id="{8D025982-5BA2-4DD8-83E7-BA995E8C191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561957500"/>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rgbClr val="0000FF"/>
                </a:solidFill>
              </a:rPr>
              <a:t>--The character of </a:t>
            </a:r>
            <a:r>
              <a:rPr lang="en-US" sz="1400" b="1" dirty="0" err="1">
                <a:solidFill>
                  <a:srgbClr val="0000FF"/>
                </a:solidFill>
              </a:rPr>
              <a:t>keratic</a:t>
            </a:r>
            <a:r>
              <a:rPr lang="en-US" sz="1400" b="1" dirty="0">
                <a:solidFill>
                  <a:srgbClr val="0000FF"/>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176849" cy="492443"/>
          </a:xfrm>
          <a:prstGeom prst="rect">
            <a:avLst/>
          </a:prstGeom>
          <a:solidFill>
            <a:srgbClr val="99FF99"/>
          </a:solidFill>
        </p:spPr>
        <p:txBody>
          <a:bodyPr wrap="none" rtlCol="0">
            <a:spAutoFit/>
          </a:bodyPr>
          <a:lstStyle/>
          <a:p>
            <a:r>
              <a:rPr lang="en-US" sz="1300" i="1" dirty="0">
                <a:solidFill>
                  <a:srgbClr val="0000FF"/>
                </a:solidFill>
              </a:rPr>
              <a:t>Broadly, what two characteristics of KP are important?</a:t>
            </a:r>
          </a:p>
          <a:p>
            <a:r>
              <a:rPr lang="en-US" sz="1300" dirty="0">
                <a:solidFill>
                  <a:srgbClr val="0000FF"/>
                </a:solidFill>
              </a:rPr>
              <a:t>--Their </a:t>
            </a:r>
            <a:r>
              <a:rPr lang="en-US" sz="1300" b="1" i="1" dirty="0">
                <a:solidFill>
                  <a:srgbClr val="0000FF"/>
                </a:solidFill>
              </a:rPr>
              <a:t>appearance</a:t>
            </a:r>
            <a:r>
              <a:rPr lang="en-US" sz="1300" dirty="0">
                <a:solidFill>
                  <a:srgbClr val="0000FF"/>
                </a:solidFill>
              </a:rPr>
              <a:t> </a:t>
            </a:r>
            <a:r>
              <a:rPr lang="en-US" sz="1300" dirty="0">
                <a:solidFill>
                  <a:schemeClr val="bg1">
                    <a:lumMod val="65000"/>
                  </a:schemeClr>
                </a:solidFill>
              </a:rPr>
              <a:t>and their </a:t>
            </a:r>
            <a:r>
              <a:rPr lang="en-US" sz="1300" b="1" dirty="0">
                <a:solidFill>
                  <a:schemeClr val="bg1">
                    <a:lumMod val="65000"/>
                  </a:schemeClr>
                </a:solidFill>
              </a:rPr>
              <a:t>distribution</a:t>
            </a:r>
          </a:p>
        </p:txBody>
      </p:sp>
      <p:sp>
        <p:nvSpPr>
          <p:cNvPr id="2" name="TextBox 1"/>
          <p:cNvSpPr txBox="1"/>
          <p:nvPr/>
        </p:nvSpPr>
        <p:spPr>
          <a:xfrm>
            <a:off x="5181599" y="5645285"/>
            <a:ext cx="3886193" cy="1169551"/>
          </a:xfrm>
          <a:prstGeom prst="rect">
            <a:avLst/>
          </a:prstGeom>
          <a:solidFill>
            <a:schemeClr val="accent5">
              <a:lumMod val="75000"/>
            </a:schemeClr>
          </a:solidFill>
        </p:spPr>
        <p:txBody>
          <a:bodyPr wrap="square" rtlCol="0">
            <a:spAutoFit/>
          </a:bodyPr>
          <a:lstStyle/>
          <a:p>
            <a:r>
              <a:rPr lang="en-US" sz="1400" i="1" dirty="0">
                <a:solidFill>
                  <a:srgbClr val="0000FF"/>
                </a:solidFill>
              </a:rPr>
              <a:t>The appearance of KP is most often described with one of three terms. What are they?</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p:txBody>
      </p:sp>
      <p:sp>
        <p:nvSpPr>
          <p:cNvPr id="14" name="Rectangle 3">
            <a:extLst>
              <a:ext uri="{FF2B5EF4-FFF2-40B4-BE49-F238E27FC236}">
                <a16:creationId xmlns:a16="http://schemas.microsoft.com/office/drawing/2014/main" id="{78D3C8E5-34D8-45A7-8B8E-87CD5D8852D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90792191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rgbClr val="0000FF"/>
                </a:solidFill>
              </a:rPr>
              <a:t>--The character of </a:t>
            </a:r>
            <a:r>
              <a:rPr lang="en-US" sz="1400" b="1" dirty="0" err="1">
                <a:solidFill>
                  <a:srgbClr val="0000FF"/>
                </a:solidFill>
              </a:rPr>
              <a:t>keratic</a:t>
            </a:r>
            <a:r>
              <a:rPr lang="en-US" sz="1400" b="1" dirty="0">
                <a:solidFill>
                  <a:srgbClr val="0000FF"/>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176849" cy="492443"/>
          </a:xfrm>
          <a:prstGeom prst="rect">
            <a:avLst/>
          </a:prstGeom>
          <a:solidFill>
            <a:srgbClr val="99FF99"/>
          </a:solidFill>
        </p:spPr>
        <p:txBody>
          <a:bodyPr wrap="none" rtlCol="0">
            <a:spAutoFit/>
          </a:bodyPr>
          <a:lstStyle/>
          <a:p>
            <a:r>
              <a:rPr lang="en-US" sz="1300" i="1" dirty="0">
                <a:solidFill>
                  <a:srgbClr val="0000FF"/>
                </a:solidFill>
              </a:rPr>
              <a:t>Broadly, what two characteristics of KP are important?</a:t>
            </a:r>
          </a:p>
          <a:p>
            <a:r>
              <a:rPr lang="en-US" sz="1300" dirty="0">
                <a:solidFill>
                  <a:srgbClr val="0000FF"/>
                </a:solidFill>
              </a:rPr>
              <a:t>--Their </a:t>
            </a:r>
            <a:r>
              <a:rPr lang="en-US" sz="1300" b="1" i="1" dirty="0">
                <a:solidFill>
                  <a:srgbClr val="0000FF"/>
                </a:solidFill>
              </a:rPr>
              <a:t>appearance</a:t>
            </a:r>
            <a:r>
              <a:rPr lang="en-US" sz="1300" dirty="0">
                <a:solidFill>
                  <a:srgbClr val="0000FF"/>
                </a:solidFill>
              </a:rPr>
              <a:t> </a:t>
            </a:r>
            <a:r>
              <a:rPr lang="en-US" sz="1300" dirty="0">
                <a:solidFill>
                  <a:schemeClr val="bg1">
                    <a:lumMod val="65000"/>
                  </a:schemeClr>
                </a:solidFill>
              </a:rPr>
              <a:t>and their </a:t>
            </a:r>
            <a:r>
              <a:rPr lang="en-US" sz="1300" b="1" dirty="0">
                <a:solidFill>
                  <a:schemeClr val="bg1">
                    <a:lumMod val="65000"/>
                  </a:schemeClr>
                </a:solidFill>
              </a:rPr>
              <a:t>distribution</a:t>
            </a:r>
          </a:p>
        </p:txBody>
      </p:sp>
      <p:sp>
        <p:nvSpPr>
          <p:cNvPr id="2" name="TextBox 1"/>
          <p:cNvSpPr txBox="1"/>
          <p:nvPr/>
        </p:nvSpPr>
        <p:spPr>
          <a:xfrm>
            <a:off x="5181599" y="5645285"/>
            <a:ext cx="3886193" cy="1169551"/>
          </a:xfrm>
          <a:prstGeom prst="rect">
            <a:avLst/>
          </a:prstGeom>
          <a:solidFill>
            <a:schemeClr val="accent5">
              <a:lumMod val="75000"/>
            </a:schemeClr>
          </a:solidFill>
        </p:spPr>
        <p:txBody>
          <a:bodyPr wrap="square" rtlCol="0">
            <a:spAutoFit/>
          </a:bodyPr>
          <a:lstStyle/>
          <a:p>
            <a:r>
              <a:rPr lang="en-US" sz="1400" i="1" dirty="0">
                <a:solidFill>
                  <a:srgbClr val="0000FF"/>
                </a:solidFill>
              </a:rPr>
              <a:t>The appearance of KP is most often described with one of three terms. What are they?</a:t>
            </a:r>
          </a:p>
          <a:p>
            <a:r>
              <a:rPr lang="en-US" sz="1400" dirty="0">
                <a:solidFill>
                  <a:srgbClr val="0000FF"/>
                </a:solidFill>
              </a:rPr>
              <a:t>--Granulomatous</a:t>
            </a:r>
          </a:p>
          <a:p>
            <a:r>
              <a:rPr lang="en-US" sz="1400" dirty="0">
                <a:solidFill>
                  <a:srgbClr val="0000FF"/>
                </a:solidFill>
              </a:rPr>
              <a:t>--</a:t>
            </a:r>
            <a:r>
              <a:rPr lang="en-US" sz="1400" dirty="0" err="1">
                <a:solidFill>
                  <a:srgbClr val="0000FF"/>
                </a:solidFill>
              </a:rPr>
              <a:t>Nongranulomatous</a:t>
            </a:r>
            <a:endParaRPr lang="en-US" sz="1400" dirty="0">
              <a:solidFill>
                <a:srgbClr val="0000FF"/>
              </a:solidFill>
            </a:endParaRPr>
          </a:p>
          <a:p>
            <a:r>
              <a:rPr lang="en-US" sz="1400" dirty="0">
                <a:solidFill>
                  <a:srgbClr val="0000FF"/>
                </a:solidFill>
              </a:rPr>
              <a:t>--Stellate</a:t>
            </a:r>
          </a:p>
        </p:txBody>
      </p:sp>
      <p:sp>
        <p:nvSpPr>
          <p:cNvPr id="14" name="Rectangle 3">
            <a:extLst>
              <a:ext uri="{FF2B5EF4-FFF2-40B4-BE49-F238E27FC236}">
                <a16:creationId xmlns:a16="http://schemas.microsoft.com/office/drawing/2014/main" id="{E585C87C-954B-4C12-840B-954C18DB0F0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34579697"/>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rgbClr val="0000FF"/>
                </a:solidFill>
              </a:rPr>
              <a:t>--The character of </a:t>
            </a:r>
            <a:r>
              <a:rPr lang="en-US" sz="1400" b="1" dirty="0" err="1">
                <a:solidFill>
                  <a:srgbClr val="0000FF"/>
                </a:solidFill>
              </a:rPr>
              <a:t>keratic</a:t>
            </a:r>
            <a:r>
              <a:rPr lang="en-US" sz="1400" b="1" dirty="0">
                <a:solidFill>
                  <a:srgbClr val="0000FF"/>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176849" cy="492443"/>
          </a:xfrm>
          <a:prstGeom prst="rect">
            <a:avLst/>
          </a:prstGeom>
          <a:solidFill>
            <a:srgbClr val="99FF99"/>
          </a:solidFill>
        </p:spPr>
        <p:txBody>
          <a:bodyPr wrap="none" rtlCol="0">
            <a:spAutoFit/>
          </a:bodyPr>
          <a:lstStyle/>
          <a:p>
            <a:r>
              <a:rPr lang="en-US" sz="1300" i="1" dirty="0">
                <a:solidFill>
                  <a:srgbClr val="0000FF"/>
                </a:solidFill>
              </a:rPr>
              <a:t>Broadly, what two characteristics of KP are important?</a:t>
            </a:r>
          </a:p>
          <a:p>
            <a:r>
              <a:rPr lang="en-US" sz="1300" dirty="0">
                <a:solidFill>
                  <a:srgbClr val="0000FF"/>
                </a:solidFill>
              </a:rPr>
              <a:t>--Their </a:t>
            </a:r>
            <a:r>
              <a:rPr lang="en-US" sz="1300" b="1" i="1" dirty="0">
                <a:solidFill>
                  <a:srgbClr val="0000FF"/>
                </a:solidFill>
              </a:rPr>
              <a:t>appearance</a:t>
            </a:r>
            <a:r>
              <a:rPr lang="en-US" sz="1300" dirty="0">
                <a:solidFill>
                  <a:srgbClr val="0000FF"/>
                </a:solidFill>
              </a:rPr>
              <a:t> </a:t>
            </a:r>
            <a:r>
              <a:rPr lang="en-US" sz="1300" dirty="0">
                <a:solidFill>
                  <a:schemeClr val="bg1">
                    <a:lumMod val="65000"/>
                  </a:schemeClr>
                </a:solidFill>
              </a:rPr>
              <a:t>and their </a:t>
            </a:r>
            <a:r>
              <a:rPr lang="en-US" sz="1300" b="1" dirty="0">
                <a:solidFill>
                  <a:schemeClr val="bg1">
                    <a:lumMod val="65000"/>
                  </a:schemeClr>
                </a:solidFill>
              </a:rPr>
              <a:t>distribution</a:t>
            </a:r>
          </a:p>
        </p:txBody>
      </p:sp>
      <p:sp>
        <p:nvSpPr>
          <p:cNvPr id="2" name="TextBox 1"/>
          <p:cNvSpPr txBox="1"/>
          <p:nvPr/>
        </p:nvSpPr>
        <p:spPr>
          <a:xfrm>
            <a:off x="5181599" y="5645285"/>
            <a:ext cx="3886193" cy="1169551"/>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The appearance of KP is most often described with one of three terms. What are they?</a:t>
            </a:r>
          </a:p>
          <a:p>
            <a:r>
              <a:rPr lang="en-US" sz="1400" dirty="0">
                <a:solidFill>
                  <a:srgbClr val="0000FF"/>
                </a:solidFill>
              </a:rPr>
              <a:t>--Granulomatous</a:t>
            </a:r>
          </a:p>
          <a:p>
            <a:r>
              <a:rPr lang="en-US" sz="1400" dirty="0">
                <a:solidFill>
                  <a:srgbClr val="0000FF"/>
                </a:solidFill>
              </a:rPr>
              <a:t>--</a:t>
            </a:r>
            <a:r>
              <a:rPr lang="en-US" sz="1400" dirty="0" err="1">
                <a:solidFill>
                  <a:srgbClr val="0000FF"/>
                </a:solidFill>
              </a:rPr>
              <a:t>Nongranulomatous</a:t>
            </a:r>
            <a:endParaRPr lang="en-US" sz="1400" dirty="0">
              <a:solidFill>
                <a:srgbClr val="0000FF"/>
              </a:solidFill>
            </a:endParaRPr>
          </a:p>
          <a:p>
            <a:r>
              <a:rPr lang="en-US" sz="1400" dirty="0">
                <a:solidFill>
                  <a:srgbClr val="0000FF"/>
                </a:solidFill>
              </a:rPr>
              <a:t>--Stellate</a:t>
            </a:r>
          </a:p>
        </p:txBody>
      </p:sp>
      <p:cxnSp>
        <p:nvCxnSpPr>
          <p:cNvPr id="14" name="Straight Arrow Connector 13">
            <a:extLst>
              <a:ext uri="{FF2B5EF4-FFF2-40B4-BE49-F238E27FC236}">
                <a16:creationId xmlns:a16="http://schemas.microsoft.com/office/drawing/2014/main" id="{17AE275A-FEED-4145-8DF2-191A4134A659}"/>
              </a:ext>
            </a:extLst>
          </p:cNvPr>
          <p:cNvCxnSpPr/>
          <p:nvPr/>
        </p:nvCxnSpPr>
        <p:spPr>
          <a:xfrm flipH="1">
            <a:off x="6243722" y="6658471"/>
            <a:ext cx="82210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1D0C276-6F96-4979-BF86-9D3410CC0475}"/>
              </a:ext>
            </a:extLst>
          </p:cNvPr>
          <p:cNvSpPr/>
          <p:nvPr/>
        </p:nvSpPr>
        <p:spPr>
          <a:xfrm>
            <a:off x="7090631" y="6217172"/>
            <a:ext cx="1885516" cy="554690"/>
          </a:xfrm>
          <a:prstGeom prst="rect">
            <a:avLst/>
          </a:prstGeom>
          <a:solidFill>
            <a:srgbClr val="FF99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33B28D-9B02-4956-BAF4-DE157C112893}"/>
              </a:ext>
            </a:extLst>
          </p:cNvPr>
          <p:cNvSpPr txBox="1"/>
          <p:nvPr/>
        </p:nvSpPr>
        <p:spPr>
          <a:xfrm>
            <a:off x="7049846" y="6508114"/>
            <a:ext cx="824265" cy="276999"/>
          </a:xfrm>
          <a:prstGeom prst="rect">
            <a:avLst/>
          </a:prstGeom>
          <a:noFill/>
        </p:spPr>
        <p:txBody>
          <a:bodyPr wrap="none" rtlCol="0">
            <a:spAutoFit/>
          </a:bodyPr>
          <a:lstStyle/>
          <a:p>
            <a:r>
              <a:rPr lang="en-US" sz="1200" i="1" dirty="0"/>
              <a:t>Always…</a:t>
            </a:r>
          </a:p>
        </p:txBody>
      </p:sp>
      <p:sp>
        <p:nvSpPr>
          <p:cNvPr id="18" name="Right Brace 17">
            <a:extLst>
              <a:ext uri="{FF2B5EF4-FFF2-40B4-BE49-F238E27FC236}">
                <a16:creationId xmlns:a16="http://schemas.microsoft.com/office/drawing/2014/main" id="{B3DD2E8C-0618-403D-954E-00DA0A6E58C3}"/>
              </a:ext>
            </a:extLst>
          </p:cNvPr>
          <p:cNvSpPr/>
          <p:nvPr/>
        </p:nvSpPr>
        <p:spPr>
          <a:xfrm>
            <a:off x="6913423" y="6205190"/>
            <a:ext cx="152400" cy="31012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D7E390BE-4E45-4CB8-A422-0F88DF8747DE}"/>
              </a:ext>
            </a:extLst>
          </p:cNvPr>
          <p:cNvSpPr txBox="1"/>
          <p:nvPr/>
        </p:nvSpPr>
        <p:spPr>
          <a:xfrm>
            <a:off x="7039115" y="6199674"/>
            <a:ext cx="824265" cy="276999"/>
          </a:xfrm>
          <a:prstGeom prst="rect">
            <a:avLst/>
          </a:prstGeom>
          <a:noFill/>
        </p:spPr>
        <p:txBody>
          <a:bodyPr wrap="none" rtlCol="0">
            <a:spAutoFit/>
          </a:bodyPr>
          <a:lstStyle/>
          <a:p>
            <a:r>
              <a:rPr lang="en-US" sz="1200" i="1" dirty="0"/>
              <a:t>Always…</a:t>
            </a:r>
            <a:endParaRPr lang="en-US" sz="1200" b="1" i="1" dirty="0"/>
          </a:p>
        </p:txBody>
      </p:sp>
      <p:sp>
        <p:nvSpPr>
          <p:cNvPr id="20" name="TextBox 19">
            <a:extLst>
              <a:ext uri="{FF2B5EF4-FFF2-40B4-BE49-F238E27FC236}">
                <a16:creationId xmlns:a16="http://schemas.microsoft.com/office/drawing/2014/main" id="{0A7A4501-2DB4-4F3E-AA3A-0CAA88967AE5}"/>
              </a:ext>
            </a:extLst>
          </p:cNvPr>
          <p:cNvSpPr txBox="1"/>
          <p:nvPr/>
        </p:nvSpPr>
        <p:spPr>
          <a:xfrm>
            <a:off x="5876737" y="4517640"/>
            <a:ext cx="2908852" cy="954107"/>
          </a:xfrm>
          <a:prstGeom prst="rect">
            <a:avLst/>
          </a:prstGeom>
          <a:solidFill>
            <a:srgbClr val="FF99FF"/>
          </a:solidFill>
        </p:spPr>
        <p:txBody>
          <a:bodyPr wrap="square" rtlCol="0">
            <a:spAutoFit/>
          </a:bodyPr>
          <a:lstStyle/>
          <a:p>
            <a:r>
              <a:rPr lang="en-US" sz="1400" i="1" dirty="0"/>
              <a:t>It can be tough to distinguish between </a:t>
            </a:r>
            <a:r>
              <a:rPr lang="en-US" sz="1400" i="1" dirty="0" err="1"/>
              <a:t>nongranulomatous</a:t>
            </a:r>
            <a:r>
              <a:rPr lang="en-US" sz="1400" i="1" dirty="0"/>
              <a:t> and stellate KP. Here is another distinguishing characteristic::</a:t>
            </a:r>
          </a:p>
        </p:txBody>
      </p:sp>
      <p:sp>
        <p:nvSpPr>
          <p:cNvPr id="21" name="Down Arrow 21">
            <a:extLst>
              <a:ext uri="{FF2B5EF4-FFF2-40B4-BE49-F238E27FC236}">
                <a16:creationId xmlns:a16="http://schemas.microsoft.com/office/drawing/2014/main" id="{0A816686-2406-4CB0-B950-5C6566F38081}"/>
              </a:ext>
            </a:extLst>
          </p:cNvPr>
          <p:cNvSpPr/>
          <p:nvPr/>
        </p:nvSpPr>
        <p:spPr>
          <a:xfrm>
            <a:off x="7174225" y="5465676"/>
            <a:ext cx="313877" cy="731110"/>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angle 3">
            <a:extLst>
              <a:ext uri="{FF2B5EF4-FFF2-40B4-BE49-F238E27FC236}">
                <a16:creationId xmlns:a16="http://schemas.microsoft.com/office/drawing/2014/main" id="{2619F2C6-1C2D-41A0-8AFD-ACF9CD62C26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54483291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50000"/>
                  </a:schemeClr>
                </a:solidFill>
              </a:rPr>
              <a:t>In addition to location, onset/duration/course, and severity, what other aspects of presentation are important in classifying a case of uveitis?</a:t>
            </a:r>
          </a:p>
          <a:p>
            <a:r>
              <a:rPr lang="en-US" sz="1400" dirty="0">
                <a:solidFill>
                  <a:schemeClr val="bg1">
                    <a:lumMod val="50000"/>
                  </a:schemeClr>
                </a:solidFill>
              </a:rPr>
              <a:t>--Laterality (</a:t>
            </a:r>
            <a:r>
              <a:rPr lang="en-US" sz="1400" dirty="0" err="1">
                <a:solidFill>
                  <a:schemeClr val="bg1">
                    <a:lumMod val="50000"/>
                  </a:schemeClr>
                </a:solidFill>
              </a:rPr>
              <a:t>ie</a:t>
            </a:r>
            <a:r>
              <a:rPr lang="en-US" sz="1400" dirty="0">
                <a:solidFill>
                  <a:schemeClr val="bg1">
                    <a:lumMod val="50000"/>
                  </a:schemeClr>
                </a:solidFill>
              </a:rPr>
              <a:t>, whether it is </a:t>
            </a:r>
            <a:r>
              <a:rPr lang="en-US" sz="1400" dirty="0" err="1">
                <a:solidFill>
                  <a:schemeClr val="bg1">
                    <a:lumMod val="50000"/>
                  </a:schemeClr>
                </a:solidFill>
              </a:rPr>
              <a:t>uni</a:t>
            </a:r>
            <a:r>
              <a:rPr lang="en-US" sz="1400" dirty="0">
                <a:solidFill>
                  <a:schemeClr val="bg1">
                    <a:lumMod val="50000"/>
                  </a:schemeClr>
                </a:solidFill>
              </a:rPr>
              <a:t>- vs bilateral)</a:t>
            </a:r>
          </a:p>
          <a:p>
            <a:r>
              <a:rPr lang="en-US" sz="1400" b="1" dirty="0">
                <a:solidFill>
                  <a:srgbClr val="0000FF"/>
                </a:solidFill>
              </a:rPr>
              <a:t>--The character of </a:t>
            </a:r>
            <a:r>
              <a:rPr lang="en-US" sz="1400" b="1" dirty="0" err="1">
                <a:solidFill>
                  <a:srgbClr val="0000FF"/>
                </a:solidFill>
              </a:rPr>
              <a:t>keratic</a:t>
            </a:r>
            <a:r>
              <a:rPr lang="en-US" sz="1400" b="1" dirty="0">
                <a:solidFill>
                  <a:srgbClr val="0000FF"/>
                </a:solidFill>
              </a:rPr>
              <a:t> precipitates (KP) if present</a:t>
            </a:r>
          </a:p>
          <a:p>
            <a:r>
              <a:rPr lang="en-US" sz="1400" dirty="0">
                <a:solidFill>
                  <a:schemeClr val="bg1">
                    <a:lumMod val="50000"/>
                  </a:schemeClr>
                </a:solidFill>
              </a:rPr>
              <a:t>--Iris changes</a:t>
            </a:r>
          </a:p>
        </p:txBody>
      </p:sp>
      <p:sp>
        <p:nvSpPr>
          <p:cNvPr id="3" name="TextBox 2"/>
          <p:cNvSpPr txBox="1"/>
          <p:nvPr/>
        </p:nvSpPr>
        <p:spPr>
          <a:xfrm>
            <a:off x="228602" y="6019802"/>
            <a:ext cx="4176849" cy="492443"/>
          </a:xfrm>
          <a:prstGeom prst="rect">
            <a:avLst/>
          </a:prstGeom>
          <a:solidFill>
            <a:srgbClr val="99FF99"/>
          </a:solidFill>
        </p:spPr>
        <p:txBody>
          <a:bodyPr wrap="none" rtlCol="0">
            <a:spAutoFit/>
          </a:bodyPr>
          <a:lstStyle/>
          <a:p>
            <a:r>
              <a:rPr lang="en-US" sz="1300" i="1" dirty="0">
                <a:solidFill>
                  <a:srgbClr val="0000FF"/>
                </a:solidFill>
              </a:rPr>
              <a:t>Broadly, what two characteristics of KP are important?</a:t>
            </a:r>
          </a:p>
          <a:p>
            <a:r>
              <a:rPr lang="en-US" sz="1300" dirty="0">
                <a:solidFill>
                  <a:srgbClr val="0000FF"/>
                </a:solidFill>
              </a:rPr>
              <a:t>--Their </a:t>
            </a:r>
            <a:r>
              <a:rPr lang="en-US" sz="1300" b="1" i="1" dirty="0">
                <a:solidFill>
                  <a:srgbClr val="0000FF"/>
                </a:solidFill>
              </a:rPr>
              <a:t>appearance</a:t>
            </a:r>
            <a:r>
              <a:rPr lang="en-US" sz="1300" dirty="0">
                <a:solidFill>
                  <a:srgbClr val="0000FF"/>
                </a:solidFill>
              </a:rPr>
              <a:t> </a:t>
            </a:r>
            <a:r>
              <a:rPr lang="en-US" sz="1300" dirty="0">
                <a:solidFill>
                  <a:schemeClr val="bg1">
                    <a:lumMod val="65000"/>
                  </a:schemeClr>
                </a:solidFill>
              </a:rPr>
              <a:t>and their </a:t>
            </a:r>
            <a:r>
              <a:rPr lang="en-US" sz="1300" b="1" dirty="0">
                <a:solidFill>
                  <a:schemeClr val="bg1">
                    <a:lumMod val="65000"/>
                  </a:schemeClr>
                </a:solidFill>
              </a:rPr>
              <a:t>distribution</a:t>
            </a:r>
          </a:p>
        </p:txBody>
      </p:sp>
      <p:sp>
        <p:nvSpPr>
          <p:cNvPr id="2" name="TextBox 1"/>
          <p:cNvSpPr txBox="1"/>
          <p:nvPr/>
        </p:nvSpPr>
        <p:spPr>
          <a:xfrm>
            <a:off x="5181599" y="5645285"/>
            <a:ext cx="3886193" cy="1169551"/>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The appearance of KP is most often described with one of three terms. What are they?</a:t>
            </a:r>
          </a:p>
          <a:p>
            <a:r>
              <a:rPr lang="en-US" sz="1400" dirty="0">
                <a:solidFill>
                  <a:srgbClr val="0000FF"/>
                </a:solidFill>
              </a:rPr>
              <a:t>--Granulomatous</a:t>
            </a:r>
          </a:p>
          <a:p>
            <a:r>
              <a:rPr lang="en-US" sz="1400" dirty="0">
                <a:solidFill>
                  <a:srgbClr val="0000FF"/>
                </a:solidFill>
              </a:rPr>
              <a:t>--</a:t>
            </a:r>
            <a:r>
              <a:rPr lang="en-US" sz="1400" dirty="0" err="1">
                <a:solidFill>
                  <a:srgbClr val="0000FF"/>
                </a:solidFill>
              </a:rPr>
              <a:t>Nongranulomatous</a:t>
            </a:r>
            <a:endParaRPr lang="en-US" sz="1400" dirty="0">
              <a:solidFill>
                <a:srgbClr val="0000FF"/>
              </a:solidFill>
            </a:endParaRPr>
          </a:p>
          <a:p>
            <a:r>
              <a:rPr lang="en-US" sz="1400" dirty="0">
                <a:solidFill>
                  <a:srgbClr val="0000FF"/>
                </a:solidFill>
              </a:rPr>
              <a:t>--Stellate</a:t>
            </a:r>
          </a:p>
        </p:txBody>
      </p:sp>
      <p:cxnSp>
        <p:nvCxnSpPr>
          <p:cNvPr id="14" name="Straight Arrow Connector 13">
            <a:extLst>
              <a:ext uri="{FF2B5EF4-FFF2-40B4-BE49-F238E27FC236}">
                <a16:creationId xmlns:a16="http://schemas.microsoft.com/office/drawing/2014/main" id="{17AE275A-FEED-4145-8DF2-191A4134A659}"/>
              </a:ext>
            </a:extLst>
          </p:cNvPr>
          <p:cNvCxnSpPr/>
          <p:nvPr/>
        </p:nvCxnSpPr>
        <p:spPr>
          <a:xfrm flipH="1">
            <a:off x="6243722" y="6658471"/>
            <a:ext cx="82210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1D0C276-6F96-4979-BF86-9D3410CC0475}"/>
              </a:ext>
            </a:extLst>
          </p:cNvPr>
          <p:cNvSpPr/>
          <p:nvPr/>
        </p:nvSpPr>
        <p:spPr>
          <a:xfrm>
            <a:off x="7090631" y="6217172"/>
            <a:ext cx="1885516" cy="554690"/>
          </a:xfrm>
          <a:prstGeom prst="rect">
            <a:avLst/>
          </a:prstGeom>
          <a:solidFill>
            <a:srgbClr val="FF99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E33B28D-9B02-4956-BAF4-DE157C112893}"/>
              </a:ext>
            </a:extLst>
          </p:cNvPr>
          <p:cNvSpPr txBox="1"/>
          <p:nvPr/>
        </p:nvSpPr>
        <p:spPr>
          <a:xfrm>
            <a:off x="7049846" y="6508114"/>
            <a:ext cx="1326453" cy="276999"/>
          </a:xfrm>
          <a:prstGeom prst="rect">
            <a:avLst/>
          </a:prstGeom>
          <a:noFill/>
        </p:spPr>
        <p:txBody>
          <a:bodyPr wrap="none" rtlCol="0">
            <a:spAutoFit/>
          </a:bodyPr>
          <a:lstStyle/>
          <a:p>
            <a:r>
              <a:rPr lang="en-US" sz="1200" i="1" dirty="0"/>
              <a:t>Always…</a:t>
            </a:r>
            <a:r>
              <a:rPr lang="en-US" sz="1200" b="1" i="1" dirty="0"/>
              <a:t>diffuse</a:t>
            </a:r>
            <a:endParaRPr lang="en-US" sz="1200" i="1" dirty="0"/>
          </a:p>
        </p:txBody>
      </p:sp>
      <p:sp>
        <p:nvSpPr>
          <p:cNvPr id="18" name="Right Brace 17">
            <a:extLst>
              <a:ext uri="{FF2B5EF4-FFF2-40B4-BE49-F238E27FC236}">
                <a16:creationId xmlns:a16="http://schemas.microsoft.com/office/drawing/2014/main" id="{B3DD2E8C-0618-403D-954E-00DA0A6E58C3}"/>
              </a:ext>
            </a:extLst>
          </p:cNvPr>
          <p:cNvSpPr/>
          <p:nvPr/>
        </p:nvSpPr>
        <p:spPr>
          <a:xfrm>
            <a:off x="6913423" y="6205190"/>
            <a:ext cx="152400" cy="31012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D7E390BE-4E45-4CB8-A422-0F88DF8747DE}"/>
              </a:ext>
            </a:extLst>
          </p:cNvPr>
          <p:cNvSpPr txBox="1"/>
          <p:nvPr/>
        </p:nvSpPr>
        <p:spPr>
          <a:xfrm>
            <a:off x="7039115" y="6199674"/>
            <a:ext cx="1975669" cy="276999"/>
          </a:xfrm>
          <a:prstGeom prst="rect">
            <a:avLst/>
          </a:prstGeom>
          <a:noFill/>
        </p:spPr>
        <p:txBody>
          <a:bodyPr wrap="none" rtlCol="0">
            <a:spAutoFit/>
          </a:bodyPr>
          <a:lstStyle/>
          <a:p>
            <a:r>
              <a:rPr lang="en-US" sz="1200" i="1" dirty="0"/>
              <a:t>Always…in </a:t>
            </a:r>
            <a:r>
              <a:rPr lang="en-US" sz="1200" b="1" i="1" dirty="0" err="1"/>
              <a:t>Arlt’s</a:t>
            </a:r>
            <a:r>
              <a:rPr lang="en-US" sz="1200" b="1" i="1" dirty="0"/>
              <a:t> triangle</a:t>
            </a:r>
          </a:p>
        </p:txBody>
      </p:sp>
      <p:sp>
        <p:nvSpPr>
          <p:cNvPr id="20" name="TextBox 19">
            <a:extLst>
              <a:ext uri="{FF2B5EF4-FFF2-40B4-BE49-F238E27FC236}">
                <a16:creationId xmlns:a16="http://schemas.microsoft.com/office/drawing/2014/main" id="{0A7A4501-2DB4-4F3E-AA3A-0CAA88967AE5}"/>
              </a:ext>
            </a:extLst>
          </p:cNvPr>
          <p:cNvSpPr txBox="1"/>
          <p:nvPr/>
        </p:nvSpPr>
        <p:spPr>
          <a:xfrm>
            <a:off x="5876737" y="4517640"/>
            <a:ext cx="2908852" cy="954107"/>
          </a:xfrm>
          <a:prstGeom prst="rect">
            <a:avLst/>
          </a:prstGeom>
          <a:solidFill>
            <a:srgbClr val="FF99FF"/>
          </a:solidFill>
        </p:spPr>
        <p:txBody>
          <a:bodyPr wrap="square" rtlCol="0">
            <a:spAutoFit/>
          </a:bodyPr>
          <a:lstStyle/>
          <a:p>
            <a:r>
              <a:rPr lang="en-US" sz="1400" i="1" dirty="0"/>
              <a:t>It can be tough to distinguish between </a:t>
            </a:r>
            <a:r>
              <a:rPr lang="en-US" sz="1400" i="1" dirty="0" err="1"/>
              <a:t>nongranulomatous</a:t>
            </a:r>
            <a:r>
              <a:rPr lang="en-US" sz="1400" i="1" dirty="0"/>
              <a:t> and stellate KP. Here is another distinguishing characteristic::</a:t>
            </a:r>
          </a:p>
        </p:txBody>
      </p:sp>
      <p:sp>
        <p:nvSpPr>
          <p:cNvPr id="21" name="Down Arrow 21">
            <a:extLst>
              <a:ext uri="{FF2B5EF4-FFF2-40B4-BE49-F238E27FC236}">
                <a16:creationId xmlns:a16="http://schemas.microsoft.com/office/drawing/2014/main" id="{0A816686-2406-4CB0-B950-5C6566F38081}"/>
              </a:ext>
            </a:extLst>
          </p:cNvPr>
          <p:cNvSpPr/>
          <p:nvPr/>
        </p:nvSpPr>
        <p:spPr>
          <a:xfrm>
            <a:off x="7174225" y="5465676"/>
            <a:ext cx="313877" cy="731110"/>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angle 3">
            <a:extLst>
              <a:ext uri="{FF2B5EF4-FFF2-40B4-BE49-F238E27FC236}">
                <a16:creationId xmlns:a16="http://schemas.microsoft.com/office/drawing/2014/main" id="{3DC0F55E-408A-41D7-9299-DB7EA0E9915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19725053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D182F-6258-4466-88BA-CB88030DE39D}"/>
              </a:ext>
            </a:extLst>
          </p:cNvPr>
          <p:cNvSpPr>
            <a:spLocks noGrp="1"/>
          </p:cNvSpPr>
          <p:nvPr>
            <p:ph type="sldNum" sz="quarter" idx="12"/>
          </p:nvPr>
        </p:nvSpPr>
        <p:spPr/>
        <p:txBody>
          <a:bodyPr/>
          <a:lstStyle/>
          <a:p>
            <a:pPr>
              <a:defRPr/>
            </a:pPr>
            <a:fld id="{0BB887E1-D19B-4909-93B1-7D5653B34270}" type="slidenum">
              <a:rPr lang="en-US" altLang="en-US" smtClean="0"/>
              <a:pPr>
                <a:defRPr/>
              </a:pPr>
              <a:t>335</a:t>
            </a:fld>
            <a:endParaRPr lang="en-US" altLang="en-US"/>
          </a:p>
        </p:txBody>
      </p:sp>
      <p:sp>
        <p:nvSpPr>
          <p:cNvPr id="8" name="TextBox 7">
            <a:extLst>
              <a:ext uri="{FF2B5EF4-FFF2-40B4-BE49-F238E27FC236}">
                <a16:creationId xmlns:a16="http://schemas.microsoft.com/office/drawing/2014/main" id="{E8FC0E72-B845-4A10-A928-7176414DFEE5}"/>
              </a:ext>
            </a:extLst>
          </p:cNvPr>
          <p:cNvSpPr txBox="1"/>
          <p:nvPr/>
        </p:nvSpPr>
        <p:spPr>
          <a:xfrm>
            <a:off x="1624485" y="4817096"/>
            <a:ext cx="1197765" cy="338554"/>
          </a:xfrm>
          <a:prstGeom prst="rect">
            <a:avLst/>
          </a:prstGeom>
          <a:noFill/>
        </p:spPr>
        <p:txBody>
          <a:bodyPr wrap="none" rtlCol="0">
            <a:spAutoFit/>
          </a:bodyPr>
          <a:lstStyle/>
          <a:p>
            <a:pPr algn="ctr"/>
            <a:r>
              <a:rPr lang="en-US" sz="1600" dirty="0"/>
              <a:t>Stellate KP</a:t>
            </a:r>
          </a:p>
        </p:txBody>
      </p:sp>
      <p:pic>
        <p:nvPicPr>
          <p:cNvPr id="3" name="Picture 2">
            <a:extLst>
              <a:ext uri="{FF2B5EF4-FFF2-40B4-BE49-F238E27FC236}">
                <a16:creationId xmlns:a16="http://schemas.microsoft.com/office/drawing/2014/main" id="{D61268B6-A10E-434E-9290-F3619854A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28" y="1804085"/>
            <a:ext cx="3823877" cy="2998725"/>
          </a:xfrm>
          <a:prstGeom prst="rect">
            <a:avLst/>
          </a:prstGeom>
        </p:spPr>
      </p:pic>
      <p:pic>
        <p:nvPicPr>
          <p:cNvPr id="2" name="Picture 1">
            <a:extLst>
              <a:ext uri="{FF2B5EF4-FFF2-40B4-BE49-F238E27FC236}">
                <a16:creationId xmlns:a16="http://schemas.microsoft.com/office/drawing/2014/main" id="{4FB2C5E5-1488-42CC-9CCB-04F5551E95F9}"/>
              </a:ext>
            </a:extLst>
          </p:cNvPr>
          <p:cNvPicPr>
            <a:picLocks noChangeAspect="1"/>
          </p:cNvPicPr>
          <p:nvPr/>
        </p:nvPicPr>
        <p:blipFill rotWithShape="1">
          <a:blip r:embed="rId3">
            <a:extLst>
              <a:ext uri="{28A0092B-C50C-407E-A947-70E740481C1C}">
                <a14:useLocalDpi xmlns:a14="http://schemas.microsoft.com/office/drawing/2010/main" val="0"/>
              </a:ext>
            </a:extLst>
          </a:blip>
          <a:srcRect t="12785"/>
          <a:stretch/>
        </p:blipFill>
        <p:spPr>
          <a:xfrm>
            <a:off x="4426228" y="1798251"/>
            <a:ext cx="4559555" cy="3004559"/>
          </a:xfrm>
          <a:prstGeom prst="rect">
            <a:avLst/>
          </a:prstGeom>
        </p:spPr>
      </p:pic>
      <p:sp>
        <p:nvSpPr>
          <p:cNvPr id="7" name="TextBox 6">
            <a:extLst>
              <a:ext uri="{FF2B5EF4-FFF2-40B4-BE49-F238E27FC236}">
                <a16:creationId xmlns:a16="http://schemas.microsoft.com/office/drawing/2014/main" id="{06D43CC4-DC41-45FE-9656-392CAC75F0F2}"/>
              </a:ext>
            </a:extLst>
          </p:cNvPr>
          <p:cNvSpPr txBox="1"/>
          <p:nvPr/>
        </p:nvSpPr>
        <p:spPr>
          <a:xfrm>
            <a:off x="5747249" y="4802810"/>
            <a:ext cx="1917513" cy="338554"/>
          </a:xfrm>
          <a:prstGeom prst="rect">
            <a:avLst/>
          </a:prstGeom>
          <a:noFill/>
        </p:spPr>
        <p:txBody>
          <a:bodyPr wrap="none" rtlCol="0">
            <a:spAutoFit/>
          </a:bodyPr>
          <a:lstStyle/>
          <a:p>
            <a:pPr algn="ctr"/>
            <a:r>
              <a:rPr lang="en-US" sz="1600" dirty="0"/>
              <a:t>Granulomatous KP</a:t>
            </a:r>
          </a:p>
        </p:txBody>
      </p:sp>
      <p:sp>
        <p:nvSpPr>
          <p:cNvPr id="9" name="Rectangle 3">
            <a:extLst>
              <a:ext uri="{FF2B5EF4-FFF2-40B4-BE49-F238E27FC236}">
                <a16:creationId xmlns:a16="http://schemas.microsoft.com/office/drawing/2014/main" id="{59AB22BF-CF1E-461C-A266-A6E04E6945D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87130021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rgbClr val="0000FF"/>
                </a:solidFill>
              </a:rPr>
              <a:t>Broadly, what sorts of iris changes must be looked for?</a:t>
            </a:r>
          </a:p>
          <a:p>
            <a:r>
              <a:rPr lang="en-US" sz="1400" dirty="0">
                <a:solidFill>
                  <a:srgbClr val="0000FF"/>
                </a:solidFill>
              </a:rPr>
              <a:t>--</a:t>
            </a:r>
            <a:r>
              <a:rPr lang="en-US" sz="1400" dirty="0">
                <a:solidFill>
                  <a:srgbClr val="99FF99"/>
                </a:solidFill>
              </a:rPr>
              <a:t>Atrophy</a:t>
            </a:r>
          </a:p>
          <a:p>
            <a:r>
              <a:rPr lang="en-US" sz="1400" dirty="0">
                <a:solidFill>
                  <a:srgbClr val="0000FF"/>
                </a:solidFill>
              </a:rPr>
              <a:t>--</a:t>
            </a:r>
            <a:r>
              <a:rPr lang="en-US" sz="1400" dirty="0" err="1">
                <a:solidFill>
                  <a:srgbClr val="99FF99"/>
                </a:solidFill>
              </a:rPr>
              <a:t>Synechiae</a:t>
            </a:r>
            <a:endParaRPr lang="en-US" sz="1400" dirty="0">
              <a:solidFill>
                <a:srgbClr val="99FF99"/>
              </a:solidFill>
            </a:endParaRPr>
          </a:p>
          <a:p>
            <a:r>
              <a:rPr lang="en-US" sz="1400" dirty="0">
                <a:solidFill>
                  <a:srgbClr val="0000FF"/>
                </a:solidFill>
              </a:rPr>
              <a:t>--</a:t>
            </a:r>
            <a:r>
              <a:rPr lang="en-US" sz="1400" dirty="0">
                <a:solidFill>
                  <a:srgbClr val="99FF99"/>
                </a:solidFill>
              </a:rPr>
              <a:t>Nodules</a:t>
            </a:r>
          </a:p>
          <a:p>
            <a:r>
              <a:rPr lang="en-US" sz="1400" dirty="0">
                <a:solidFill>
                  <a:srgbClr val="0000FF"/>
                </a:solidFill>
              </a:rPr>
              <a:t>--</a:t>
            </a:r>
            <a:r>
              <a:rPr lang="en-US" sz="1400" dirty="0">
                <a:solidFill>
                  <a:srgbClr val="99FF99"/>
                </a:solidFill>
              </a:rPr>
              <a:t>Heterochromia</a:t>
            </a:r>
          </a:p>
        </p:txBody>
      </p:sp>
      <p:sp>
        <p:nvSpPr>
          <p:cNvPr id="16" name="Rectangle 3">
            <a:extLst>
              <a:ext uri="{FF2B5EF4-FFF2-40B4-BE49-F238E27FC236}">
                <a16:creationId xmlns:a16="http://schemas.microsoft.com/office/drawing/2014/main" id="{50795FA7-5D37-4BC9-A420-C031F999368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17043380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rgbClr val="0000FF"/>
                </a:solidFill>
              </a:rPr>
              <a:t>Broadly, what sorts of iris changes must be looked for?</a:t>
            </a:r>
          </a:p>
          <a:p>
            <a:r>
              <a:rPr lang="en-US" sz="1400" dirty="0">
                <a:solidFill>
                  <a:srgbClr val="0000FF"/>
                </a:solidFill>
              </a:rPr>
              <a:t>--Atrophy</a:t>
            </a:r>
          </a:p>
          <a:p>
            <a:r>
              <a:rPr lang="en-US" sz="1400" dirty="0">
                <a:solidFill>
                  <a:srgbClr val="0000FF"/>
                </a:solidFill>
              </a:rPr>
              <a:t>--</a:t>
            </a:r>
            <a:r>
              <a:rPr lang="en-US" sz="1400" dirty="0" err="1">
                <a:solidFill>
                  <a:srgbClr val="0000FF"/>
                </a:solidFill>
              </a:rPr>
              <a:t>Synechiae</a:t>
            </a:r>
            <a:endParaRPr lang="en-US" sz="1400" dirty="0">
              <a:solidFill>
                <a:srgbClr val="0000FF"/>
              </a:solidFill>
            </a:endParaRPr>
          </a:p>
          <a:p>
            <a:r>
              <a:rPr lang="en-US" sz="1400">
                <a:solidFill>
                  <a:srgbClr val="0000FF"/>
                </a:solidFill>
              </a:rPr>
              <a:t>--Nodules</a:t>
            </a:r>
            <a:endParaRPr lang="en-US" sz="1400" dirty="0">
              <a:solidFill>
                <a:srgbClr val="0000FF"/>
              </a:solidFill>
            </a:endParaRPr>
          </a:p>
          <a:p>
            <a:r>
              <a:rPr lang="en-US" sz="1400" dirty="0">
                <a:solidFill>
                  <a:srgbClr val="0000FF"/>
                </a:solidFill>
              </a:rPr>
              <a:t>--Heterochromia</a:t>
            </a:r>
          </a:p>
        </p:txBody>
      </p:sp>
      <p:sp>
        <p:nvSpPr>
          <p:cNvPr id="16" name="Rectangle 3">
            <a:extLst>
              <a:ext uri="{FF2B5EF4-FFF2-40B4-BE49-F238E27FC236}">
                <a16:creationId xmlns:a16="http://schemas.microsoft.com/office/drawing/2014/main" id="{BDDE9FAE-A417-4EFB-9D96-F77CCF72A86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54482616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chemeClr val="bg1">
                    <a:lumMod val="65000"/>
                  </a:schemeClr>
                </a:solidFill>
              </a:rPr>
              <a:t>Broadly, what sorts of iris changes must be looked for?</a:t>
            </a:r>
          </a:p>
          <a:p>
            <a:r>
              <a:rPr lang="en-US" sz="1400" b="1" dirty="0">
                <a:solidFill>
                  <a:srgbClr val="0000FF"/>
                </a:solidFill>
              </a:rPr>
              <a:t>--Atrophy</a:t>
            </a:r>
          </a:p>
          <a:p>
            <a:r>
              <a:rPr lang="en-US" sz="1400" dirty="0">
                <a:solidFill>
                  <a:schemeClr val="bg1">
                    <a:lumMod val="65000"/>
                  </a:schemeClr>
                </a:solidFill>
              </a:rPr>
              <a:t>--</a:t>
            </a:r>
            <a:r>
              <a:rPr lang="en-US" sz="1400" dirty="0" err="1">
                <a:solidFill>
                  <a:schemeClr val="bg1">
                    <a:lumMod val="65000"/>
                  </a:schemeClr>
                </a:solidFill>
              </a:rPr>
              <a:t>Synechiae</a:t>
            </a:r>
            <a:endParaRPr lang="en-US" sz="1400" dirty="0">
              <a:solidFill>
                <a:schemeClr val="bg1">
                  <a:lumMod val="65000"/>
                </a:schemeClr>
              </a:solidFill>
            </a:endParaRPr>
          </a:p>
          <a:p>
            <a:r>
              <a:rPr lang="en-US" sz="1400" dirty="0">
                <a:solidFill>
                  <a:schemeClr val="bg1">
                    <a:lumMod val="65000"/>
                  </a:schemeClr>
                </a:solidFill>
              </a:rPr>
              <a:t>--Nodules</a:t>
            </a:r>
          </a:p>
          <a:p>
            <a:r>
              <a:rPr lang="en-US" sz="1400" dirty="0">
                <a:solidFill>
                  <a:schemeClr val="bg1">
                    <a:lumMod val="65000"/>
                  </a:schemeClr>
                </a:solidFill>
              </a:rPr>
              <a:t>--Heterochromia</a:t>
            </a:r>
          </a:p>
        </p:txBody>
      </p:sp>
      <p:sp>
        <p:nvSpPr>
          <p:cNvPr id="16" name="TextBox 15"/>
          <p:cNvSpPr txBox="1"/>
          <p:nvPr/>
        </p:nvSpPr>
        <p:spPr>
          <a:xfrm>
            <a:off x="2598807" y="5417405"/>
            <a:ext cx="5249794" cy="954107"/>
          </a:xfrm>
          <a:prstGeom prst="rect">
            <a:avLst/>
          </a:prstGeom>
          <a:solidFill>
            <a:schemeClr val="accent5">
              <a:lumMod val="75000"/>
            </a:schemeClr>
          </a:solidFill>
        </p:spPr>
        <p:txBody>
          <a:bodyPr wrap="square" rtlCol="0">
            <a:spAutoFit/>
          </a:bodyPr>
          <a:lstStyle/>
          <a:p>
            <a:r>
              <a:rPr lang="en-US" sz="1400" i="1" dirty="0">
                <a:solidFill>
                  <a:srgbClr val="0000FF"/>
                </a:solidFill>
              </a:rPr>
              <a:t>The character of atrophic changes is often described with one of two terms. What are they?</a:t>
            </a:r>
          </a:p>
          <a:p>
            <a:r>
              <a:rPr lang="en-US" sz="1400" dirty="0">
                <a:solidFill>
                  <a:srgbClr val="0000FF"/>
                </a:solidFill>
              </a:rPr>
              <a:t>--</a:t>
            </a:r>
            <a:r>
              <a:rPr lang="en-US" sz="1400" b="1" dirty="0">
                <a:solidFill>
                  <a:schemeClr val="accent5">
                    <a:lumMod val="75000"/>
                  </a:schemeClr>
                </a:solidFill>
              </a:rPr>
              <a:t>Diffuse</a:t>
            </a:r>
          </a:p>
          <a:p>
            <a:r>
              <a:rPr lang="en-US" sz="1400" dirty="0">
                <a:solidFill>
                  <a:srgbClr val="0000FF"/>
                </a:solidFill>
              </a:rPr>
              <a:t>--</a:t>
            </a:r>
            <a:r>
              <a:rPr lang="en-US" sz="1400" b="1" dirty="0" err="1">
                <a:solidFill>
                  <a:schemeClr val="accent5">
                    <a:lumMod val="75000"/>
                  </a:schemeClr>
                </a:solidFill>
              </a:rPr>
              <a:t>Sectoral</a:t>
            </a:r>
            <a:endParaRPr lang="en-US" sz="1400" b="1" dirty="0">
              <a:solidFill>
                <a:schemeClr val="accent5">
                  <a:lumMod val="75000"/>
                </a:schemeClr>
              </a:solidFill>
            </a:endParaRPr>
          </a:p>
        </p:txBody>
      </p:sp>
      <p:sp>
        <p:nvSpPr>
          <p:cNvPr id="17" name="Rectangle 3">
            <a:extLst>
              <a:ext uri="{FF2B5EF4-FFF2-40B4-BE49-F238E27FC236}">
                <a16:creationId xmlns:a16="http://schemas.microsoft.com/office/drawing/2014/main" id="{70CD4345-8443-4326-BE8F-401102A1756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20759035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chemeClr val="bg1">
                    <a:lumMod val="65000"/>
                  </a:schemeClr>
                </a:solidFill>
              </a:rPr>
              <a:t>Broadly, what sorts of iris changes must be looked for?</a:t>
            </a:r>
          </a:p>
          <a:p>
            <a:r>
              <a:rPr lang="en-US" sz="1400" b="1" dirty="0">
                <a:solidFill>
                  <a:srgbClr val="0000FF"/>
                </a:solidFill>
              </a:rPr>
              <a:t>--Atrophy</a:t>
            </a:r>
          </a:p>
          <a:p>
            <a:r>
              <a:rPr lang="en-US" sz="1400" dirty="0">
                <a:solidFill>
                  <a:schemeClr val="bg1">
                    <a:lumMod val="65000"/>
                  </a:schemeClr>
                </a:solidFill>
              </a:rPr>
              <a:t>--</a:t>
            </a:r>
            <a:r>
              <a:rPr lang="en-US" sz="1400" dirty="0" err="1">
                <a:solidFill>
                  <a:schemeClr val="bg1">
                    <a:lumMod val="65000"/>
                  </a:schemeClr>
                </a:solidFill>
              </a:rPr>
              <a:t>Synechiae</a:t>
            </a:r>
            <a:endParaRPr lang="en-US" sz="1400" dirty="0">
              <a:solidFill>
                <a:schemeClr val="bg1">
                  <a:lumMod val="65000"/>
                </a:schemeClr>
              </a:solidFill>
            </a:endParaRPr>
          </a:p>
          <a:p>
            <a:r>
              <a:rPr lang="en-US" sz="1400" dirty="0">
                <a:solidFill>
                  <a:schemeClr val="bg1">
                    <a:lumMod val="65000"/>
                  </a:schemeClr>
                </a:solidFill>
              </a:rPr>
              <a:t>--Nodules</a:t>
            </a:r>
          </a:p>
          <a:p>
            <a:r>
              <a:rPr lang="en-US" sz="1400" dirty="0">
                <a:solidFill>
                  <a:schemeClr val="bg1">
                    <a:lumMod val="65000"/>
                  </a:schemeClr>
                </a:solidFill>
              </a:rPr>
              <a:t>--Heterochromia</a:t>
            </a:r>
          </a:p>
        </p:txBody>
      </p:sp>
      <p:sp>
        <p:nvSpPr>
          <p:cNvPr id="16" name="TextBox 15"/>
          <p:cNvSpPr txBox="1"/>
          <p:nvPr/>
        </p:nvSpPr>
        <p:spPr>
          <a:xfrm>
            <a:off x="2598807" y="5417405"/>
            <a:ext cx="5249794" cy="954107"/>
          </a:xfrm>
          <a:prstGeom prst="rect">
            <a:avLst/>
          </a:prstGeom>
          <a:solidFill>
            <a:schemeClr val="accent5">
              <a:lumMod val="75000"/>
            </a:schemeClr>
          </a:solidFill>
        </p:spPr>
        <p:txBody>
          <a:bodyPr wrap="square" rtlCol="0">
            <a:spAutoFit/>
          </a:bodyPr>
          <a:lstStyle/>
          <a:p>
            <a:r>
              <a:rPr lang="en-US" sz="1400" i="1" dirty="0">
                <a:solidFill>
                  <a:srgbClr val="0000FF"/>
                </a:solidFill>
              </a:rPr>
              <a:t>The character of atrophic changes is often described with one of two terms. What are they?</a:t>
            </a:r>
          </a:p>
          <a:p>
            <a:r>
              <a:rPr lang="en-US" sz="1400" dirty="0">
                <a:solidFill>
                  <a:srgbClr val="0000FF"/>
                </a:solidFill>
              </a:rPr>
              <a:t>--</a:t>
            </a:r>
            <a:r>
              <a:rPr lang="en-US" sz="1400" b="1" dirty="0">
                <a:solidFill>
                  <a:srgbClr val="0000FF"/>
                </a:solidFill>
              </a:rPr>
              <a:t>Diffuse</a:t>
            </a:r>
          </a:p>
          <a:p>
            <a:r>
              <a:rPr lang="en-US" sz="1400" dirty="0">
                <a:solidFill>
                  <a:srgbClr val="0000FF"/>
                </a:solidFill>
              </a:rPr>
              <a:t>--</a:t>
            </a:r>
            <a:r>
              <a:rPr lang="en-US" sz="1400" b="1" dirty="0" err="1">
                <a:solidFill>
                  <a:srgbClr val="0000FF"/>
                </a:solidFill>
              </a:rPr>
              <a:t>Sectoral</a:t>
            </a:r>
            <a:endParaRPr lang="en-US" sz="1400" b="1" dirty="0">
              <a:solidFill>
                <a:srgbClr val="0000FF"/>
              </a:solidFill>
            </a:endParaRPr>
          </a:p>
        </p:txBody>
      </p:sp>
      <p:sp>
        <p:nvSpPr>
          <p:cNvPr id="17" name="Rectangle 3">
            <a:extLst>
              <a:ext uri="{FF2B5EF4-FFF2-40B4-BE49-F238E27FC236}">
                <a16:creationId xmlns:a16="http://schemas.microsoft.com/office/drawing/2014/main" id="{891DAE70-3A57-48D6-B651-633958244FB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656481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34</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0545409C-BD01-4BE4-829C-CBEFC68D353B}"/>
              </a:ext>
            </a:extLst>
          </p:cNvPr>
          <p:cNvSpPr txBox="1"/>
          <p:nvPr/>
        </p:nvSpPr>
        <p:spPr>
          <a:xfrm>
            <a:off x="1657260" y="3124200"/>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7" name="TextBox 6">
            <a:extLst>
              <a:ext uri="{FF2B5EF4-FFF2-40B4-BE49-F238E27FC236}">
                <a16:creationId xmlns:a16="http://schemas.microsoft.com/office/drawing/2014/main" id="{3B08D70F-1163-458B-B100-86DCE740463F}"/>
              </a:ext>
            </a:extLst>
          </p:cNvPr>
          <p:cNvSpPr txBox="1"/>
          <p:nvPr/>
        </p:nvSpPr>
        <p:spPr>
          <a:xfrm>
            <a:off x="4759554" y="2971798"/>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9" name="Straight Connector 8">
            <a:extLst>
              <a:ext uri="{FF2B5EF4-FFF2-40B4-BE49-F238E27FC236}">
                <a16:creationId xmlns:a16="http://schemas.microsoft.com/office/drawing/2014/main" id="{DB1A5279-E6C2-4AF7-A9E0-2EECFFD19BC6}"/>
              </a:ext>
            </a:extLst>
          </p:cNvPr>
          <p:cNvCxnSpPr/>
          <p:nvPr/>
        </p:nvCxnSpPr>
        <p:spPr>
          <a:xfrm>
            <a:off x="4672872" y="2971800"/>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85B9BE2-EBDF-4520-883C-3DC331CD09B3}"/>
              </a:ext>
            </a:extLst>
          </p:cNvPr>
          <p:cNvSpPr/>
          <p:nvPr/>
        </p:nvSpPr>
        <p:spPr>
          <a:xfrm>
            <a:off x="1657260" y="998041"/>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B9A5C7-5306-41E3-9E18-EFB5A6B69BDA}"/>
              </a:ext>
            </a:extLst>
          </p:cNvPr>
          <p:cNvSpPr txBox="1"/>
          <p:nvPr/>
        </p:nvSpPr>
        <p:spPr>
          <a:xfrm>
            <a:off x="3301273" y="1143000"/>
            <a:ext cx="2441694" cy="461665"/>
          </a:xfrm>
          <a:prstGeom prst="rect">
            <a:avLst/>
          </a:prstGeom>
          <a:noFill/>
        </p:spPr>
        <p:txBody>
          <a:bodyPr wrap="none" rtlCol="0">
            <a:spAutoFit/>
          </a:bodyPr>
          <a:lstStyle/>
          <a:p>
            <a:r>
              <a:rPr lang="en-US" sz="2400" b="1" dirty="0"/>
              <a:t>Anterior uveitis</a:t>
            </a:r>
          </a:p>
        </p:txBody>
      </p:sp>
      <p:sp>
        <p:nvSpPr>
          <p:cNvPr id="12" name="TextBox 11">
            <a:extLst>
              <a:ext uri="{FF2B5EF4-FFF2-40B4-BE49-F238E27FC236}">
                <a16:creationId xmlns:a16="http://schemas.microsoft.com/office/drawing/2014/main" id="{7F284D38-1A6C-4666-93C0-E1841318DB73}"/>
              </a:ext>
            </a:extLst>
          </p:cNvPr>
          <p:cNvSpPr txBox="1"/>
          <p:nvPr/>
        </p:nvSpPr>
        <p:spPr>
          <a:xfrm>
            <a:off x="3529874" y="1600198"/>
            <a:ext cx="1992853" cy="369332"/>
          </a:xfrm>
          <a:prstGeom prst="rect">
            <a:avLst/>
          </a:prstGeom>
          <a:noFill/>
          <a:ln>
            <a:noFill/>
          </a:ln>
        </p:spPr>
        <p:txBody>
          <a:bodyPr wrap="none" rtlCol="0">
            <a:spAutoFit/>
          </a:bodyPr>
          <a:lstStyle/>
          <a:p>
            <a:r>
              <a:rPr lang="en-US" i="1" dirty="0"/>
              <a:t>If cell is located…</a:t>
            </a:r>
          </a:p>
        </p:txBody>
      </p:sp>
      <p:sp>
        <p:nvSpPr>
          <p:cNvPr id="13" name="TextBox 12">
            <a:extLst>
              <a:ext uri="{FF2B5EF4-FFF2-40B4-BE49-F238E27FC236}">
                <a16:creationId xmlns:a16="http://schemas.microsoft.com/office/drawing/2014/main" id="{CB3FBB44-85A1-4017-AFFA-D8BE33ED9440}"/>
              </a:ext>
            </a:extLst>
          </p:cNvPr>
          <p:cNvSpPr txBox="1"/>
          <p:nvPr/>
        </p:nvSpPr>
        <p:spPr>
          <a:xfrm>
            <a:off x="1929674" y="2518827"/>
            <a:ext cx="1281377" cy="584775"/>
          </a:xfrm>
          <a:prstGeom prst="rect">
            <a:avLst/>
          </a:prstGeom>
          <a:noFill/>
          <a:ln>
            <a:noFill/>
          </a:ln>
        </p:spPr>
        <p:txBody>
          <a:bodyPr wrap="square" rtlCol="0">
            <a:spAutoFit/>
          </a:bodyPr>
          <a:lstStyle/>
          <a:p>
            <a:pPr algn="ctr"/>
            <a:r>
              <a:rPr lang="en-US" sz="1600" dirty="0"/>
              <a:t>Exclusively in the AC</a:t>
            </a:r>
          </a:p>
        </p:txBody>
      </p:sp>
      <p:sp>
        <p:nvSpPr>
          <p:cNvPr id="14" name="TextBox 13">
            <a:extLst>
              <a:ext uri="{FF2B5EF4-FFF2-40B4-BE49-F238E27FC236}">
                <a16:creationId xmlns:a16="http://schemas.microsoft.com/office/drawing/2014/main" id="{B3980310-3358-4D48-85DF-979BDCD92683}"/>
              </a:ext>
            </a:extLst>
          </p:cNvPr>
          <p:cNvSpPr txBox="1"/>
          <p:nvPr/>
        </p:nvSpPr>
        <p:spPr>
          <a:xfrm>
            <a:off x="3664492" y="2530495"/>
            <a:ext cx="1770380" cy="584775"/>
          </a:xfrm>
          <a:prstGeom prst="rect">
            <a:avLst/>
          </a:prstGeom>
          <a:noFill/>
          <a:ln>
            <a:noFill/>
          </a:ln>
        </p:spPr>
        <p:txBody>
          <a:bodyPr wrap="square" rtlCol="0">
            <a:spAutoFit/>
          </a:bodyPr>
          <a:lstStyle/>
          <a:p>
            <a:r>
              <a:rPr lang="en-US" sz="1600" dirty="0"/>
              <a:t>In the AC </a:t>
            </a:r>
            <a:r>
              <a:rPr lang="en-US" sz="1600" i="1" dirty="0"/>
              <a:t>and</a:t>
            </a:r>
            <a:r>
              <a:rPr lang="en-US" sz="1600" dirty="0"/>
              <a:t> the anterior vitreous</a:t>
            </a:r>
          </a:p>
        </p:txBody>
      </p:sp>
      <p:sp>
        <p:nvSpPr>
          <p:cNvPr id="15" name="TextBox 14">
            <a:extLst>
              <a:ext uri="{FF2B5EF4-FFF2-40B4-BE49-F238E27FC236}">
                <a16:creationId xmlns:a16="http://schemas.microsoft.com/office/drawing/2014/main" id="{DB6CEC56-BB76-4A04-954D-62C4A499EA4D}"/>
              </a:ext>
            </a:extLst>
          </p:cNvPr>
          <p:cNvSpPr txBox="1"/>
          <p:nvPr/>
        </p:nvSpPr>
        <p:spPr>
          <a:xfrm>
            <a:off x="6120674" y="2539425"/>
            <a:ext cx="1281377" cy="584775"/>
          </a:xfrm>
          <a:prstGeom prst="rect">
            <a:avLst/>
          </a:prstGeom>
          <a:noFill/>
          <a:ln>
            <a:noFill/>
          </a:ln>
        </p:spPr>
        <p:txBody>
          <a:bodyPr wrap="square" rtlCol="0">
            <a:spAutoFit/>
          </a:bodyPr>
          <a:lstStyle/>
          <a:p>
            <a:pPr algn="ctr"/>
            <a:r>
              <a:rPr lang="en-US" sz="1600" dirty="0"/>
              <a:t>Exclusively in the </a:t>
            </a:r>
            <a:r>
              <a:rPr lang="en-US" sz="1600" dirty="0" err="1"/>
              <a:t>AVit</a:t>
            </a:r>
            <a:endParaRPr lang="en-US" sz="1600" dirty="0"/>
          </a:p>
        </p:txBody>
      </p:sp>
      <p:sp>
        <p:nvSpPr>
          <p:cNvPr id="16" name="TextBox 15">
            <a:extLst>
              <a:ext uri="{FF2B5EF4-FFF2-40B4-BE49-F238E27FC236}">
                <a16:creationId xmlns:a16="http://schemas.microsoft.com/office/drawing/2014/main" id="{3407C989-7A55-4F2C-84C4-1AE2CE6EEA04}"/>
              </a:ext>
            </a:extLst>
          </p:cNvPr>
          <p:cNvSpPr txBox="1"/>
          <p:nvPr/>
        </p:nvSpPr>
        <p:spPr>
          <a:xfrm>
            <a:off x="4385820" y="4105868"/>
            <a:ext cx="325730" cy="369332"/>
          </a:xfrm>
          <a:prstGeom prst="rect">
            <a:avLst/>
          </a:prstGeom>
          <a:noFill/>
        </p:spPr>
        <p:txBody>
          <a:bodyPr wrap="none" rtlCol="0">
            <a:spAutoFit/>
          </a:bodyPr>
          <a:lstStyle/>
          <a:p>
            <a:pPr algn="ctr"/>
            <a:r>
              <a:rPr lang="en-US" b="1" i="1" dirty="0">
                <a:solidFill>
                  <a:srgbClr val="0000FF"/>
                </a:solidFill>
              </a:rPr>
              <a:t>?</a:t>
            </a:r>
          </a:p>
        </p:txBody>
      </p:sp>
      <p:sp>
        <p:nvSpPr>
          <p:cNvPr id="17" name="TextBox 16">
            <a:extLst>
              <a:ext uri="{FF2B5EF4-FFF2-40B4-BE49-F238E27FC236}">
                <a16:creationId xmlns:a16="http://schemas.microsoft.com/office/drawing/2014/main" id="{9DF3B440-1035-4E54-937C-B72F5921193C}"/>
              </a:ext>
            </a:extLst>
          </p:cNvPr>
          <p:cNvSpPr txBox="1"/>
          <p:nvPr/>
        </p:nvSpPr>
        <p:spPr>
          <a:xfrm>
            <a:off x="2234474" y="4094200"/>
            <a:ext cx="671979" cy="369332"/>
          </a:xfrm>
          <a:prstGeom prst="rect">
            <a:avLst/>
          </a:prstGeom>
          <a:noFill/>
        </p:spPr>
        <p:txBody>
          <a:bodyPr wrap="none" rtlCol="0">
            <a:spAutoFit/>
          </a:bodyPr>
          <a:lstStyle/>
          <a:p>
            <a:r>
              <a:rPr lang="en-US" b="1" dirty="0" err="1">
                <a:solidFill>
                  <a:srgbClr val="0000FF"/>
                </a:solidFill>
              </a:rPr>
              <a:t>Iritis</a:t>
            </a:r>
            <a:endParaRPr lang="en-US" b="1" dirty="0">
              <a:solidFill>
                <a:srgbClr val="0000FF"/>
              </a:solidFill>
            </a:endParaRPr>
          </a:p>
        </p:txBody>
      </p:sp>
      <p:sp>
        <p:nvSpPr>
          <p:cNvPr id="18" name="TextBox 17">
            <a:extLst>
              <a:ext uri="{FF2B5EF4-FFF2-40B4-BE49-F238E27FC236}">
                <a16:creationId xmlns:a16="http://schemas.microsoft.com/office/drawing/2014/main" id="{F6CD1C63-EBE6-4497-A967-003AF5F296A6}"/>
              </a:ext>
            </a:extLst>
          </p:cNvPr>
          <p:cNvSpPr txBox="1"/>
          <p:nvPr/>
        </p:nvSpPr>
        <p:spPr>
          <a:xfrm>
            <a:off x="6181324" y="4094200"/>
            <a:ext cx="1082349" cy="553998"/>
          </a:xfrm>
          <a:prstGeom prst="rect">
            <a:avLst/>
          </a:prstGeom>
          <a:noFill/>
        </p:spPr>
        <p:txBody>
          <a:bodyPr wrap="none" rtlCol="0">
            <a:spAutoFit/>
          </a:bodyPr>
          <a:lstStyle/>
          <a:p>
            <a:pPr algn="ctr">
              <a:lnSpc>
                <a:spcPts val="1800"/>
              </a:lnSpc>
            </a:pPr>
            <a:r>
              <a:rPr lang="en-US" b="1" dirty="0">
                <a:solidFill>
                  <a:srgbClr val="0000FF"/>
                </a:solidFill>
              </a:rPr>
              <a:t>Anterior</a:t>
            </a:r>
          </a:p>
          <a:p>
            <a:pPr algn="ctr">
              <a:lnSpc>
                <a:spcPts val="1800"/>
              </a:lnSpc>
            </a:pPr>
            <a:r>
              <a:rPr lang="en-US" b="1" dirty="0" err="1">
                <a:solidFill>
                  <a:srgbClr val="0000FF"/>
                </a:solidFill>
              </a:rPr>
              <a:t>cyclitis</a:t>
            </a:r>
            <a:endParaRPr lang="en-US" b="1" dirty="0">
              <a:solidFill>
                <a:srgbClr val="0000FF"/>
              </a:solidFill>
            </a:endParaRPr>
          </a:p>
        </p:txBody>
      </p:sp>
      <p:cxnSp>
        <p:nvCxnSpPr>
          <p:cNvPr id="19" name="Straight Arrow Connector 18">
            <a:extLst>
              <a:ext uri="{FF2B5EF4-FFF2-40B4-BE49-F238E27FC236}">
                <a16:creationId xmlns:a16="http://schemas.microsoft.com/office/drawing/2014/main" id="{E4BE03FE-2547-48EC-821C-16BD62FECD8C}"/>
              </a:ext>
            </a:extLst>
          </p:cNvPr>
          <p:cNvCxnSpPr>
            <a:stCxn id="12" idx="2"/>
          </p:cNvCxnSpPr>
          <p:nvPr/>
        </p:nvCxnSpPr>
        <p:spPr>
          <a:xfrm flipH="1">
            <a:off x="3241268" y="1969530"/>
            <a:ext cx="12850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373F5A4-BE85-4E24-B25E-240EC5FF71E4}"/>
              </a:ext>
            </a:extLst>
          </p:cNvPr>
          <p:cNvCxnSpPr>
            <a:stCxn id="12" idx="2"/>
          </p:cNvCxnSpPr>
          <p:nvPr/>
        </p:nvCxnSpPr>
        <p:spPr>
          <a:xfrm>
            <a:off x="4526301" y="1969530"/>
            <a:ext cx="16023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5B1726E-9E07-440F-B216-AB2DF93ABC1C}"/>
              </a:ext>
            </a:extLst>
          </p:cNvPr>
          <p:cNvCxnSpPr/>
          <p:nvPr/>
        </p:nvCxnSpPr>
        <p:spPr>
          <a:xfrm>
            <a:off x="4549682" y="19695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BA3219A-4222-42F0-9B6E-B6A67FC2B6AD}"/>
              </a:ext>
            </a:extLst>
          </p:cNvPr>
          <p:cNvCxnSpPr/>
          <p:nvPr/>
        </p:nvCxnSpPr>
        <p:spPr>
          <a:xfrm>
            <a:off x="2570360" y="31241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04DF379-2C28-4574-98BF-D0D688B94CDD}"/>
              </a:ext>
            </a:extLst>
          </p:cNvPr>
          <p:cNvCxnSpPr/>
          <p:nvPr/>
        </p:nvCxnSpPr>
        <p:spPr>
          <a:xfrm>
            <a:off x="4520472" y="31008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D22A1E-4C24-4599-A1B3-EA316748D69D}"/>
              </a:ext>
            </a:extLst>
          </p:cNvPr>
          <p:cNvCxnSpPr/>
          <p:nvPr/>
        </p:nvCxnSpPr>
        <p:spPr>
          <a:xfrm>
            <a:off x="6730272" y="31241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28A46A4-92FA-4064-A51D-2CA2B47765A0}"/>
              </a:ext>
            </a:extLst>
          </p:cNvPr>
          <p:cNvSpPr txBox="1"/>
          <p:nvPr/>
        </p:nvSpPr>
        <p:spPr>
          <a:xfrm>
            <a:off x="2041623" y="3490554"/>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26" name="TextBox 25">
            <a:extLst>
              <a:ext uri="{FF2B5EF4-FFF2-40B4-BE49-F238E27FC236}">
                <a16:creationId xmlns:a16="http://schemas.microsoft.com/office/drawing/2014/main" id="{C60FC705-CB42-41D7-8AC7-289077500E64}"/>
              </a:ext>
            </a:extLst>
          </p:cNvPr>
          <p:cNvSpPr txBox="1"/>
          <p:nvPr/>
        </p:nvSpPr>
        <p:spPr>
          <a:xfrm>
            <a:off x="6232623" y="3502223"/>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27" name="TextBox 26">
            <a:extLst>
              <a:ext uri="{FF2B5EF4-FFF2-40B4-BE49-F238E27FC236}">
                <a16:creationId xmlns:a16="http://schemas.microsoft.com/office/drawing/2014/main" id="{A41789B3-7384-4AD5-A1C1-FE540F102842}"/>
              </a:ext>
            </a:extLst>
          </p:cNvPr>
          <p:cNvSpPr txBox="1"/>
          <p:nvPr/>
        </p:nvSpPr>
        <p:spPr>
          <a:xfrm>
            <a:off x="4022823" y="3502223"/>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29" name="TextBox 28">
            <a:extLst>
              <a:ext uri="{FF2B5EF4-FFF2-40B4-BE49-F238E27FC236}">
                <a16:creationId xmlns:a16="http://schemas.microsoft.com/office/drawing/2014/main" id="{F9F66FF7-556F-48EA-AAB6-3D824A135BDA}"/>
              </a:ext>
            </a:extLst>
          </p:cNvPr>
          <p:cNvSpPr txBox="1"/>
          <p:nvPr/>
        </p:nvSpPr>
        <p:spPr>
          <a:xfrm>
            <a:off x="1628413" y="4906595"/>
            <a:ext cx="5840544" cy="646331"/>
          </a:xfrm>
          <a:prstGeom prst="rect">
            <a:avLst/>
          </a:prstGeom>
          <a:solidFill>
            <a:schemeClr val="accent6">
              <a:lumMod val="75000"/>
            </a:schemeClr>
          </a:solidFill>
        </p:spPr>
        <p:txBody>
          <a:bodyPr wrap="square" rtlCol="0">
            <a:spAutoFit/>
          </a:bodyPr>
          <a:lstStyle/>
          <a:p>
            <a:r>
              <a:rPr lang="en-US" dirty="0">
                <a:solidFill>
                  <a:schemeClr val="bg1"/>
                </a:solidFill>
              </a:rPr>
              <a:t>In </a:t>
            </a:r>
            <a:r>
              <a:rPr lang="en-US" b="1" dirty="0">
                <a:solidFill>
                  <a:schemeClr val="bg1"/>
                </a:solidFill>
              </a:rPr>
              <a:t>anterior uveitis</a:t>
            </a:r>
            <a:r>
              <a:rPr lang="en-US" dirty="0">
                <a:solidFill>
                  <a:schemeClr val="bg1"/>
                </a:solidFill>
              </a:rPr>
              <a:t>, the primary location of inflammation is the  anterior chamber  and/or  anterior vitreous</a:t>
            </a:r>
          </a:p>
        </p:txBody>
      </p:sp>
    </p:spTree>
    <p:extLst>
      <p:ext uri="{BB962C8B-B14F-4D97-AF65-F5344CB8AC3E}">
        <p14:creationId xmlns:p14="http://schemas.microsoft.com/office/powerpoint/2010/main" val="406222609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0885" y="5752183"/>
            <a:ext cx="2042229" cy="369332"/>
          </a:xfrm>
          <a:prstGeom prst="rect">
            <a:avLst/>
          </a:prstGeom>
          <a:noFill/>
        </p:spPr>
        <p:txBody>
          <a:bodyPr wrap="square" rtlCol="0">
            <a:spAutoFit/>
          </a:bodyPr>
          <a:lstStyle/>
          <a:p>
            <a:pPr algn="ctr"/>
            <a:r>
              <a:rPr lang="en-US" dirty="0"/>
              <a:t>Iris atrophy</a:t>
            </a:r>
            <a:endParaRPr lang="en-US" sz="1000" i="1" dirty="0"/>
          </a:p>
        </p:txBody>
      </p:sp>
      <p:sp>
        <p:nvSpPr>
          <p:cNvPr id="3" name="TextBox 2"/>
          <p:cNvSpPr txBox="1"/>
          <p:nvPr/>
        </p:nvSpPr>
        <p:spPr>
          <a:xfrm>
            <a:off x="1623281" y="4771882"/>
            <a:ext cx="936475" cy="338554"/>
          </a:xfrm>
          <a:prstGeom prst="rect">
            <a:avLst/>
          </a:prstGeom>
          <a:noFill/>
        </p:spPr>
        <p:txBody>
          <a:bodyPr wrap="none" rtlCol="0">
            <a:spAutoFit/>
          </a:bodyPr>
          <a:lstStyle/>
          <a:p>
            <a:pPr algn="ctr"/>
            <a:r>
              <a:rPr lang="en-US" sz="1600" dirty="0"/>
              <a:t>Sectoral</a:t>
            </a:r>
          </a:p>
        </p:txBody>
      </p:sp>
      <p:sp>
        <p:nvSpPr>
          <p:cNvPr id="4" name="TextBox 3"/>
          <p:cNvSpPr txBox="1"/>
          <p:nvPr/>
        </p:nvSpPr>
        <p:spPr>
          <a:xfrm>
            <a:off x="6054761" y="4602605"/>
            <a:ext cx="818942" cy="338554"/>
          </a:xfrm>
          <a:prstGeom prst="rect">
            <a:avLst/>
          </a:prstGeom>
          <a:noFill/>
        </p:spPr>
        <p:txBody>
          <a:bodyPr wrap="none" rtlCol="0">
            <a:spAutoFit/>
          </a:bodyPr>
          <a:lstStyle/>
          <a:p>
            <a:pPr algn="ctr"/>
            <a:r>
              <a:rPr lang="en-US" sz="1600" dirty="0"/>
              <a:t>Diffuse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60" y="1060422"/>
            <a:ext cx="3423718" cy="372380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70" r="51136"/>
          <a:stretch/>
        </p:blipFill>
        <p:spPr>
          <a:xfrm>
            <a:off x="4130606" y="1303559"/>
            <a:ext cx="4667252" cy="3277486"/>
          </a:xfrm>
          <a:prstGeom prst="rect">
            <a:avLst/>
          </a:prstGeom>
        </p:spPr>
      </p:pic>
      <p:sp>
        <p:nvSpPr>
          <p:cNvPr id="9" name="Rectangle 3">
            <a:extLst>
              <a:ext uri="{FF2B5EF4-FFF2-40B4-BE49-F238E27FC236}">
                <a16:creationId xmlns:a16="http://schemas.microsoft.com/office/drawing/2014/main" id="{2B5B894C-B62A-451D-BCD2-99D47D2DDFE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65296961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chemeClr val="bg1">
                    <a:lumMod val="65000"/>
                  </a:schemeClr>
                </a:solidFill>
              </a:rPr>
              <a:t>Broadly, what sorts of iris changes must be looked for?</a:t>
            </a:r>
          </a:p>
          <a:p>
            <a:r>
              <a:rPr lang="en-US" sz="1400" dirty="0">
                <a:solidFill>
                  <a:schemeClr val="bg1">
                    <a:lumMod val="65000"/>
                  </a:schemeClr>
                </a:solidFill>
              </a:rPr>
              <a:t>--Atrophy</a:t>
            </a:r>
          </a:p>
          <a:p>
            <a:r>
              <a:rPr lang="en-US" sz="1400" dirty="0">
                <a:solidFill>
                  <a:srgbClr val="0000FF"/>
                </a:solidFill>
              </a:rPr>
              <a:t>--</a:t>
            </a:r>
            <a:r>
              <a:rPr lang="en-US" sz="1400" b="1" dirty="0" err="1">
                <a:solidFill>
                  <a:srgbClr val="0000FF"/>
                </a:solidFill>
              </a:rPr>
              <a:t>Synechiae</a:t>
            </a:r>
            <a:endParaRPr lang="en-US" sz="1400" b="1" dirty="0">
              <a:solidFill>
                <a:srgbClr val="0000FF"/>
              </a:solidFill>
            </a:endParaRPr>
          </a:p>
          <a:p>
            <a:r>
              <a:rPr lang="en-US" sz="1400" dirty="0">
                <a:solidFill>
                  <a:schemeClr val="bg1">
                    <a:lumMod val="65000"/>
                  </a:schemeClr>
                </a:solidFill>
              </a:rPr>
              <a:t>--Nodules</a:t>
            </a:r>
          </a:p>
          <a:p>
            <a:r>
              <a:rPr lang="en-US" sz="1400" dirty="0">
                <a:solidFill>
                  <a:schemeClr val="bg1">
                    <a:lumMod val="65000"/>
                  </a:schemeClr>
                </a:solidFill>
              </a:rPr>
              <a:t>--Heterochromia</a:t>
            </a:r>
          </a:p>
        </p:txBody>
      </p:sp>
      <p:sp>
        <p:nvSpPr>
          <p:cNvPr id="17" name="TextBox 16">
            <a:extLst>
              <a:ext uri="{FF2B5EF4-FFF2-40B4-BE49-F238E27FC236}">
                <a16:creationId xmlns:a16="http://schemas.microsoft.com/office/drawing/2014/main" id="{29D4A835-20CC-4CFE-8F39-5A3D1CBEBC50}"/>
              </a:ext>
            </a:extLst>
          </p:cNvPr>
          <p:cNvSpPr txBox="1"/>
          <p:nvPr/>
        </p:nvSpPr>
        <p:spPr>
          <a:xfrm>
            <a:off x="2884168" y="5754471"/>
            <a:ext cx="5491204" cy="738664"/>
          </a:xfrm>
          <a:prstGeom prst="rect">
            <a:avLst/>
          </a:prstGeom>
          <a:solidFill>
            <a:schemeClr val="accent3">
              <a:lumMod val="85000"/>
            </a:schemeClr>
          </a:solidFill>
        </p:spPr>
        <p:txBody>
          <a:bodyPr wrap="square" rtlCol="0">
            <a:spAutoFit/>
          </a:bodyPr>
          <a:lstStyle/>
          <a:p>
            <a:r>
              <a:rPr lang="en-US" sz="1400" i="1" dirty="0" err="1">
                <a:solidFill>
                  <a:srgbClr val="0000FF"/>
                </a:solidFill>
              </a:rPr>
              <a:t>Synechiae</a:t>
            </a:r>
            <a:r>
              <a:rPr lang="en-US" sz="1400" i="1" dirty="0">
                <a:solidFill>
                  <a:srgbClr val="0000FF"/>
                </a:solidFill>
              </a:rPr>
              <a:t> typically are found in one of two locations--where?</a:t>
            </a:r>
          </a:p>
          <a:p>
            <a:r>
              <a:rPr lang="en-US" sz="1400" dirty="0">
                <a:solidFill>
                  <a:srgbClr val="0000FF"/>
                </a:solidFill>
              </a:rPr>
              <a:t>--</a:t>
            </a:r>
          </a:p>
          <a:p>
            <a:r>
              <a:rPr lang="en-US" sz="1400" dirty="0">
                <a:solidFill>
                  <a:srgbClr val="0000FF"/>
                </a:solidFill>
              </a:rPr>
              <a:t>--</a:t>
            </a:r>
            <a:r>
              <a:rPr lang="en-US" sz="1400" dirty="0">
                <a:solidFill>
                  <a:schemeClr val="accent3">
                    <a:lumMod val="85000"/>
                  </a:schemeClr>
                </a:solidFill>
              </a:rPr>
              <a:t>At the angle (these are called </a:t>
            </a:r>
            <a:r>
              <a:rPr lang="en-US" sz="1400" i="1" dirty="0">
                <a:solidFill>
                  <a:schemeClr val="accent3">
                    <a:lumMod val="85000"/>
                  </a:schemeClr>
                </a:solidFill>
              </a:rPr>
              <a:t>peripheral anterior synechiae-</a:t>
            </a:r>
            <a:r>
              <a:rPr lang="en-US" sz="1400" dirty="0">
                <a:solidFill>
                  <a:schemeClr val="accent3">
                    <a:lumMod val="85000"/>
                  </a:schemeClr>
                </a:solidFill>
              </a:rPr>
              <a:t>-PAS)</a:t>
            </a:r>
          </a:p>
        </p:txBody>
      </p:sp>
      <p:sp>
        <p:nvSpPr>
          <p:cNvPr id="16" name="Rectangle 3">
            <a:extLst>
              <a:ext uri="{FF2B5EF4-FFF2-40B4-BE49-F238E27FC236}">
                <a16:creationId xmlns:a16="http://schemas.microsoft.com/office/drawing/2014/main" id="{673BC5BF-AB0A-43AF-A094-B4B4866D9A0F}"/>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31929359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chemeClr val="bg1">
                    <a:lumMod val="65000"/>
                  </a:schemeClr>
                </a:solidFill>
              </a:rPr>
              <a:t>Broadly, what sorts of iris changes must be looked for?</a:t>
            </a:r>
          </a:p>
          <a:p>
            <a:r>
              <a:rPr lang="en-US" sz="1400" dirty="0">
                <a:solidFill>
                  <a:schemeClr val="bg1">
                    <a:lumMod val="65000"/>
                  </a:schemeClr>
                </a:solidFill>
              </a:rPr>
              <a:t>--Atrophy</a:t>
            </a:r>
          </a:p>
          <a:p>
            <a:r>
              <a:rPr lang="en-US" sz="1400" dirty="0">
                <a:solidFill>
                  <a:srgbClr val="0000FF"/>
                </a:solidFill>
              </a:rPr>
              <a:t>--</a:t>
            </a:r>
            <a:r>
              <a:rPr lang="en-US" sz="1400" b="1" dirty="0" err="1">
                <a:solidFill>
                  <a:srgbClr val="0000FF"/>
                </a:solidFill>
              </a:rPr>
              <a:t>Synechiae</a:t>
            </a:r>
            <a:endParaRPr lang="en-US" sz="1400" b="1" dirty="0">
              <a:solidFill>
                <a:srgbClr val="0000FF"/>
              </a:solidFill>
            </a:endParaRPr>
          </a:p>
          <a:p>
            <a:r>
              <a:rPr lang="en-US" sz="1400" dirty="0">
                <a:solidFill>
                  <a:schemeClr val="bg1">
                    <a:lumMod val="65000"/>
                  </a:schemeClr>
                </a:solidFill>
              </a:rPr>
              <a:t>--Nodules</a:t>
            </a:r>
          </a:p>
          <a:p>
            <a:r>
              <a:rPr lang="en-US" sz="1400" dirty="0">
                <a:solidFill>
                  <a:schemeClr val="bg1">
                    <a:lumMod val="65000"/>
                  </a:schemeClr>
                </a:solidFill>
              </a:rPr>
              <a:t>--Heterochromia</a:t>
            </a:r>
          </a:p>
        </p:txBody>
      </p:sp>
      <p:sp>
        <p:nvSpPr>
          <p:cNvPr id="16" name="TextBox 15"/>
          <p:cNvSpPr txBox="1"/>
          <p:nvPr/>
        </p:nvSpPr>
        <p:spPr>
          <a:xfrm>
            <a:off x="2884168" y="5754471"/>
            <a:ext cx="5491204" cy="738664"/>
          </a:xfrm>
          <a:prstGeom prst="rect">
            <a:avLst/>
          </a:prstGeom>
          <a:solidFill>
            <a:schemeClr val="accent3">
              <a:lumMod val="85000"/>
            </a:schemeClr>
          </a:solidFill>
        </p:spPr>
        <p:txBody>
          <a:bodyPr wrap="square" rtlCol="0">
            <a:spAutoFit/>
          </a:bodyPr>
          <a:lstStyle/>
          <a:p>
            <a:r>
              <a:rPr lang="en-US" sz="1400" i="1" dirty="0" err="1">
                <a:solidFill>
                  <a:srgbClr val="0000FF"/>
                </a:solidFill>
              </a:rPr>
              <a:t>Synechiae</a:t>
            </a:r>
            <a:r>
              <a:rPr lang="en-US" sz="1400" i="1" dirty="0">
                <a:solidFill>
                  <a:srgbClr val="0000FF"/>
                </a:solidFill>
              </a:rPr>
              <a:t> typically are found in one of two locations--where?</a:t>
            </a:r>
          </a:p>
          <a:p>
            <a:r>
              <a:rPr lang="en-US" sz="1400" dirty="0">
                <a:solidFill>
                  <a:srgbClr val="0000FF"/>
                </a:solidFill>
              </a:rPr>
              <a:t>--At the pupillary margin (these are called  </a:t>
            </a:r>
            <a:r>
              <a:rPr lang="en-US" sz="1400" i="1" dirty="0">
                <a:solidFill>
                  <a:srgbClr val="0000FF"/>
                </a:solidFill>
              </a:rPr>
              <a:t>posterior  </a:t>
            </a:r>
            <a:r>
              <a:rPr lang="en-US" sz="1400" dirty="0">
                <a:solidFill>
                  <a:srgbClr val="0000FF"/>
                </a:solidFill>
              </a:rPr>
              <a:t>synechiae)</a:t>
            </a:r>
          </a:p>
          <a:p>
            <a:r>
              <a:rPr lang="en-US" sz="1400" dirty="0">
                <a:solidFill>
                  <a:srgbClr val="0000FF"/>
                </a:solidFill>
              </a:rPr>
              <a:t>--</a:t>
            </a:r>
            <a:r>
              <a:rPr lang="en-US" sz="1400" dirty="0">
                <a:solidFill>
                  <a:schemeClr val="accent2">
                    <a:lumMod val="40000"/>
                    <a:lumOff val="60000"/>
                  </a:schemeClr>
                </a:solidFill>
              </a:rPr>
              <a:t>At the angle (these are called  </a:t>
            </a:r>
            <a:r>
              <a:rPr lang="en-US" sz="1400" i="1" dirty="0">
                <a:solidFill>
                  <a:schemeClr val="accent2">
                    <a:lumMod val="40000"/>
                    <a:lumOff val="60000"/>
                  </a:schemeClr>
                </a:solidFill>
              </a:rPr>
              <a:t>peripheral anterior  </a:t>
            </a:r>
            <a:r>
              <a:rPr lang="en-US" sz="1400" dirty="0">
                <a:solidFill>
                  <a:schemeClr val="accent2">
                    <a:lumMod val="40000"/>
                    <a:lumOff val="60000"/>
                  </a:schemeClr>
                </a:solidFill>
              </a:rPr>
              <a:t>synechiae)</a:t>
            </a:r>
          </a:p>
        </p:txBody>
      </p:sp>
      <p:sp>
        <p:nvSpPr>
          <p:cNvPr id="2" name="Rectangle 1">
            <a:extLst>
              <a:ext uri="{FF2B5EF4-FFF2-40B4-BE49-F238E27FC236}">
                <a16:creationId xmlns:a16="http://schemas.microsoft.com/office/drawing/2014/main" id="{3F88CAAE-3562-4CB7-8E65-D075D518A683}"/>
              </a:ext>
            </a:extLst>
          </p:cNvPr>
          <p:cNvSpPr/>
          <p:nvPr/>
        </p:nvSpPr>
        <p:spPr>
          <a:xfrm>
            <a:off x="6248400" y="6056243"/>
            <a:ext cx="788504" cy="190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32CD027A-1355-49B5-95BC-379A38781C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2199438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chemeClr val="bg1">
                    <a:lumMod val="65000"/>
                  </a:schemeClr>
                </a:solidFill>
              </a:rPr>
              <a:t>Broadly, what sorts of iris changes must be looked for?</a:t>
            </a:r>
          </a:p>
          <a:p>
            <a:r>
              <a:rPr lang="en-US" sz="1400" dirty="0">
                <a:solidFill>
                  <a:schemeClr val="bg1">
                    <a:lumMod val="65000"/>
                  </a:schemeClr>
                </a:solidFill>
              </a:rPr>
              <a:t>--Atrophy</a:t>
            </a:r>
          </a:p>
          <a:p>
            <a:r>
              <a:rPr lang="en-US" sz="1400" dirty="0">
                <a:solidFill>
                  <a:srgbClr val="0000FF"/>
                </a:solidFill>
              </a:rPr>
              <a:t>--</a:t>
            </a:r>
            <a:r>
              <a:rPr lang="en-US" sz="1400" b="1" dirty="0" err="1">
                <a:solidFill>
                  <a:srgbClr val="0000FF"/>
                </a:solidFill>
              </a:rPr>
              <a:t>Synechiae</a:t>
            </a:r>
            <a:endParaRPr lang="en-US" sz="1400" b="1" dirty="0">
              <a:solidFill>
                <a:srgbClr val="0000FF"/>
              </a:solidFill>
            </a:endParaRPr>
          </a:p>
          <a:p>
            <a:r>
              <a:rPr lang="en-US" sz="1400" dirty="0">
                <a:solidFill>
                  <a:schemeClr val="bg1">
                    <a:lumMod val="65000"/>
                  </a:schemeClr>
                </a:solidFill>
              </a:rPr>
              <a:t>--Nodules</a:t>
            </a:r>
          </a:p>
          <a:p>
            <a:r>
              <a:rPr lang="en-US" sz="1400" dirty="0">
                <a:solidFill>
                  <a:schemeClr val="bg1">
                    <a:lumMod val="65000"/>
                  </a:schemeClr>
                </a:solidFill>
              </a:rPr>
              <a:t>--Heterochromia</a:t>
            </a:r>
          </a:p>
        </p:txBody>
      </p:sp>
      <p:sp>
        <p:nvSpPr>
          <p:cNvPr id="16" name="TextBox 15"/>
          <p:cNvSpPr txBox="1"/>
          <p:nvPr/>
        </p:nvSpPr>
        <p:spPr>
          <a:xfrm>
            <a:off x="2884168" y="5754471"/>
            <a:ext cx="5491204" cy="738664"/>
          </a:xfrm>
          <a:prstGeom prst="rect">
            <a:avLst/>
          </a:prstGeom>
          <a:solidFill>
            <a:schemeClr val="accent3">
              <a:lumMod val="85000"/>
            </a:schemeClr>
          </a:solidFill>
        </p:spPr>
        <p:txBody>
          <a:bodyPr wrap="square" rtlCol="0">
            <a:spAutoFit/>
          </a:bodyPr>
          <a:lstStyle/>
          <a:p>
            <a:r>
              <a:rPr lang="en-US" sz="1400" i="1" dirty="0" err="1">
                <a:solidFill>
                  <a:srgbClr val="0000FF"/>
                </a:solidFill>
              </a:rPr>
              <a:t>Synechiae</a:t>
            </a:r>
            <a:r>
              <a:rPr lang="en-US" sz="1400" i="1" dirty="0">
                <a:solidFill>
                  <a:srgbClr val="0000FF"/>
                </a:solidFill>
              </a:rPr>
              <a:t> typically are found in one of two locations--where?</a:t>
            </a:r>
          </a:p>
          <a:p>
            <a:r>
              <a:rPr lang="en-US" sz="1400" dirty="0">
                <a:solidFill>
                  <a:srgbClr val="0000FF"/>
                </a:solidFill>
              </a:rPr>
              <a:t>--At the pupillary margin (these are called  </a:t>
            </a:r>
            <a:r>
              <a:rPr lang="en-US" sz="1400" i="1" dirty="0">
                <a:solidFill>
                  <a:srgbClr val="0000FF"/>
                </a:solidFill>
              </a:rPr>
              <a:t>posterior  </a:t>
            </a:r>
            <a:r>
              <a:rPr lang="en-US" sz="1400" dirty="0">
                <a:solidFill>
                  <a:srgbClr val="0000FF"/>
                </a:solidFill>
              </a:rPr>
              <a:t>synechiae)</a:t>
            </a:r>
          </a:p>
          <a:p>
            <a:r>
              <a:rPr lang="en-US" sz="1400" dirty="0">
                <a:solidFill>
                  <a:srgbClr val="0000FF"/>
                </a:solidFill>
              </a:rPr>
              <a:t>--</a:t>
            </a:r>
            <a:r>
              <a:rPr lang="en-US" sz="1400" dirty="0">
                <a:solidFill>
                  <a:schemeClr val="accent2">
                    <a:lumMod val="40000"/>
                    <a:lumOff val="60000"/>
                  </a:schemeClr>
                </a:solidFill>
              </a:rPr>
              <a:t>At the angle (these are called  </a:t>
            </a:r>
            <a:r>
              <a:rPr lang="en-US" sz="1400" i="1" dirty="0">
                <a:solidFill>
                  <a:schemeClr val="accent2">
                    <a:lumMod val="40000"/>
                    <a:lumOff val="60000"/>
                  </a:schemeClr>
                </a:solidFill>
              </a:rPr>
              <a:t>peripheral anterior  </a:t>
            </a:r>
            <a:r>
              <a:rPr lang="en-US" sz="1400" dirty="0">
                <a:solidFill>
                  <a:schemeClr val="accent2">
                    <a:lumMod val="40000"/>
                    <a:lumOff val="60000"/>
                  </a:schemeClr>
                </a:solidFill>
              </a:rPr>
              <a:t>synechiae)</a:t>
            </a:r>
          </a:p>
        </p:txBody>
      </p:sp>
      <p:sp>
        <p:nvSpPr>
          <p:cNvPr id="17" name="Rectangle 3">
            <a:extLst>
              <a:ext uri="{FF2B5EF4-FFF2-40B4-BE49-F238E27FC236}">
                <a16:creationId xmlns:a16="http://schemas.microsoft.com/office/drawing/2014/main" id="{90D9199C-D1B5-4D37-A677-0F0C09DCC08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31739844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chemeClr val="bg1">
                    <a:lumMod val="65000"/>
                  </a:schemeClr>
                </a:solidFill>
              </a:rPr>
              <a:t>Broadly, what sorts of iris changes must be looked for?</a:t>
            </a:r>
          </a:p>
          <a:p>
            <a:r>
              <a:rPr lang="en-US" sz="1400" dirty="0">
                <a:solidFill>
                  <a:schemeClr val="bg1">
                    <a:lumMod val="65000"/>
                  </a:schemeClr>
                </a:solidFill>
              </a:rPr>
              <a:t>--Atrophy</a:t>
            </a:r>
          </a:p>
          <a:p>
            <a:r>
              <a:rPr lang="en-US" sz="1400" dirty="0">
                <a:solidFill>
                  <a:srgbClr val="0000FF"/>
                </a:solidFill>
              </a:rPr>
              <a:t>--</a:t>
            </a:r>
            <a:r>
              <a:rPr lang="en-US" sz="1400" b="1" dirty="0" err="1">
                <a:solidFill>
                  <a:srgbClr val="0000FF"/>
                </a:solidFill>
              </a:rPr>
              <a:t>Synechiae</a:t>
            </a:r>
            <a:endParaRPr lang="en-US" sz="1400" b="1" dirty="0">
              <a:solidFill>
                <a:srgbClr val="0000FF"/>
              </a:solidFill>
            </a:endParaRPr>
          </a:p>
          <a:p>
            <a:r>
              <a:rPr lang="en-US" sz="1400" dirty="0">
                <a:solidFill>
                  <a:schemeClr val="bg1">
                    <a:lumMod val="65000"/>
                  </a:schemeClr>
                </a:solidFill>
              </a:rPr>
              <a:t>--Nodules</a:t>
            </a:r>
          </a:p>
          <a:p>
            <a:r>
              <a:rPr lang="en-US" sz="1400" dirty="0">
                <a:solidFill>
                  <a:schemeClr val="bg1">
                    <a:lumMod val="65000"/>
                  </a:schemeClr>
                </a:solidFill>
              </a:rPr>
              <a:t>--Heterochromia</a:t>
            </a:r>
          </a:p>
        </p:txBody>
      </p:sp>
      <p:sp>
        <p:nvSpPr>
          <p:cNvPr id="16" name="TextBox 15"/>
          <p:cNvSpPr txBox="1"/>
          <p:nvPr/>
        </p:nvSpPr>
        <p:spPr>
          <a:xfrm>
            <a:off x="2884168" y="5754471"/>
            <a:ext cx="5491204" cy="738664"/>
          </a:xfrm>
          <a:prstGeom prst="rect">
            <a:avLst/>
          </a:prstGeom>
          <a:solidFill>
            <a:schemeClr val="accent3">
              <a:lumMod val="85000"/>
            </a:schemeClr>
          </a:solidFill>
        </p:spPr>
        <p:txBody>
          <a:bodyPr wrap="square" rtlCol="0">
            <a:spAutoFit/>
          </a:bodyPr>
          <a:lstStyle/>
          <a:p>
            <a:r>
              <a:rPr lang="en-US" sz="1400" i="1" dirty="0" err="1">
                <a:solidFill>
                  <a:srgbClr val="0000FF"/>
                </a:solidFill>
              </a:rPr>
              <a:t>Synechiae</a:t>
            </a:r>
            <a:r>
              <a:rPr lang="en-US" sz="1400" i="1" dirty="0">
                <a:solidFill>
                  <a:srgbClr val="0000FF"/>
                </a:solidFill>
              </a:rPr>
              <a:t> typically are found in one of two locations--where?</a:t>
            </a:r>
          </a:p>
          <a:p>
            <a:r>
              <a:rPr lang="en-US" sz="1400" dirty="0">
                <a:solidFill>
                  <a:srgbClr val="0000FF"/>
                </a:solidFill>
              </a:rPr>
              <a:t>--At the pupillary margin (these are called  </a:t>
            </a:r>
            <a:r>
              <a:rPr lang="en-US" sz="1400" i="1" dirty="0">
                <a:solidFill>
                  <a:srgbClr val="0000FF"/>
                </a:solidFill>
              </a:rPr>
              <a:t>posterior  </a:t>
            </a:r>
            <a:r>
              <a:rPr lang="en-US" sz="1400" dirty="0">
                <a:solidFill>
                  <a:srgbClr val="0000FF"/>
                </a:solidFill>
              </a:rPr>
              <a:t>synechiae)</a:t>
            </a:r>
          </a:p>
          <a:p>
            <a:r>
              <a:rPr lang="en-US" sz="1400" dirty="0">
                <a:solidFill>
                  <a:srgbClr val="0000FF"/>
                </a:solidFill>
              </a:rPr>
              <a:t>--At the angle (these are called  </a:t>
            </a:r>
            <a:r>
              <a:rPr lang="en-US" sz="1400" i="1" dirty="0">
                <a:solidFill>
                  <a:srgbClr val="0000FF"/>
                </a:solidFill>
              </a:rPr>
              <a:t>peripheral anterior  </a:t>
            </a:r>
            <a:r>
              <a:rPr lang="en-US" sz="1400" dirty="0">
                <a:solidFill>
                  <a:srgbClr val="0000FF"/>
                </a:solidFill>
              </a:rPr>
              <a:t>synechiae)</a:t>
            </a:r>
          </a:p>
        </p:txBody>
      </p:sp>
      <p:sp>
        <p:nvSpPr>
          <p:cNvPr id="2" name="Rectangle 1">
            <a:extLst>
              <a:ext uri="{FF2B5EF4-FFF2-40B4-BE49-F238E27FC236}">
                <a16:creationId xmlns:a16="http://schemas.microsoft.com/office/drawing/2014/main" id="{86ABC571-5C4A-492E-8C42-83B538BE5849}"/>
              </a:ext>
            </a:extLst>
          </p:cNvPr>
          <p:cNvSpPr/>
          <p:nvPr/>
        </p:nvSpPr>
        <p:spPr>
          <a:xfrm>
            <a:off x="5459896" y="6257475"/>
            <a:ext cx="1524000" cy="199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7" name="Rectangle 3">
            <a:extLst>
              <a:ext uri="{FF2B5EF4-FFF2-40B4-BE49-F238E27FC236}">
                <a16:creationId xmlns:a16="http://schemas.microsoft.com/office/drawing/2014/main" id="{1C4647CC-A746-46F0-84F1-8B102DB0FA8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15350817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chemeClr val="bg1">
                    <a:lumMod val="65000"/>
                  </a:schemeClr>
                </a:solidFill>
              </a:rPr>
              <a:t>Broadly, what sorts of iris changes must be looked for?</a:t>
            </a:r>
          </a:p>
          <a:p>
            <a:r>
              <a:rPr lang="en-US" sz="1400" dirty="0">
                <a:solidFill>
                  <a:schemeClr val="bg1">
                    <a:lumMod val="65000"/>
                  </a:schemeClr>
                </a:solidFill>
              </a:rPr>
              <a:t>--Atrophy</a:t>
            </a:r>
          </a:p>
          <a:p>
            <a:r>
              <a:rPr lang="en-US" sz="1400" dirty="0">
                <a:solidFill>
                  <a:srgbClr val="0000FF"/>
                </a:solidFill>
              </a:rPr>
              <a:t>--</a:t>
            </a:r>
            <a:r>
              <a:rPr lang="en-US" sz="1400" b="1" dirty="0" err="1">
                <a:solidFill>
                  <a:srgbClr val="0000FF"/>
                </a:solidFill>
              </a:rPr>
              <a:t>Synechiae</a:t>
            </a:r>
            <a:endParaRPr lang="en-US" sz="1400" b="1" dirty="0">
              <a:solidFill>
                <a:srgbClr val="0000FF"/>
              </a:solidFill>
            </a:endParaRPr>
          </a:p>
          <a:p>
            <a:r>
              <a:rPr lang="en-US" sz="1400" dirty="0">
                <a:solidFill>
                  <a:schemeClr val="bg1">
                    <a:lumMod val="65000"/>
                  </a:schemeClr>
                </a:solidFill>
              </a:rPr>
              <a:t>--Nodules</a:t>
            </a:r>
          </a:p>
          <a:p>
            <a:r>
              <a:rPr lang="en-US" sz="1400" dirty="0">
                <a:solidFill>
                  <a:schemeClr val="bg1">
                    <a:lumMod val="65000"/>
                  </a:schemeClr>
                </a:solidFill>
              </a:rPr>
              <a:t>--Heterochromia</a:t>
            </a:r>
          </a:p>
        </p:txBody>
      </p:sp>
      <p:sp>
        <p:nvSpPr>
          <p:cNvPr id="16" name="TextBox 15"/>
          <p:cNvSpPr txBox="1"/>
          <p:nvPr/>
        </p:nvSpPr>
        <p:spPr>
          <a:xfrm>
            <a:off x="2884168" y="5754471"/>
            <a:ext cx="5491204" cy="738664"/>
          </a:xfrm>
          <a:prstGeom prst="rect">
            <a:avLst/>
          </a:prstGeom>
          <a:solidFill>
            <a:schemeClr val="accent3">
              <a:lumMod val="85000"/>
            </a:schemeClr>
          </a:solidFill>
        </p:spPr>
        <p:txBody>
          <a:bodyPr wrap="square" rtlCol="0">
            <a:spAutoFit/>
          </a:bodyPr>
          <a:lstStyle/>
          <a:p>
            <a:r>
              <a:rPr lang="en-US" sz="1400" i="1" dirty="0" err="1">
                <a:solidFill>
                  <a:srgbClr val="0000FF"/>
                </a:solidFill>
              </a:rPr>
              <a:t>Synechiae</a:t>
            </a:r>
            <a:r>
              <a:rPr lang="en-US" sz="1400" i="1" dirty="0">
                <a:solidFill>
                  <a:srgbClr val="0000FF"/>
                </a:solidFill>
              </a:rPr>
              <a:t> typically are found in one of two locations--where?</a:t>
            </a:r>
          </a:p>
          <a:p>
            <a:r>
              <a:rPr lang="en-US" sz="1400" dirty="0">
                <a:solidFill>
                  <a:srgbClr val="0000FF"/>
                </a:solidFill>
              </a:rPr>
              <a:t>--At the pupillary margin (these are called  </a:t>
            </a:r>
            <a:r>
              <a:rPr lang="en-US" sz="1400" i="1" dirty="0">
                <a:solidFill>
                  <a:srgbClr val="0000FF"/>
                </a:solidFill>
              </a:rPr>
              <a:t>posterior  </a:t>
            </a:r>
            <a:r>
              <a:rPr lang="en-US" sz="1400" dirty="0">
                <a:solidFill>
                  <a:srgbClr val="0000FF"/>
                </a:solidFill>
              </a:rPr>
              <a:t>synechiae)</a:t>
            </a:r>
          </a:p>
          <a:p>
            <a:r>
              <a:rPr lang="en-US" sz="1400" dirty="0">
                <a:solidFill>
                  <a:srgbClr val="0000FF"/>
                </a:solidFill>
              </a:rPr>
              <a:t>--At the angle (these are called  </a:t>
            </a:r>
            <a:r>
              <a:rPr lang="en-US" sz="1400" i="1" dirty="0">
                <a:solidFill>
                  <a:srgbClr val="0000FF"/>
                </a:solidFill>
              </a:rPr>
              <a:t>peripheral anterior  </a:t>
            </a:r>
            <a:r>
              <a:rPr lang="en-US" sz="1400" dirty="0">
                <a:solidFill>
                  <a:srgbClr val="0000FF"/>
                </a:solidFill>
              </a:rPr>
              <a:t>synechiae)</a:t>
            </a:r>
          </a:p>
        </p:txBody>
      </p:sp>
      <p:sp>
        <p:nvSpPr>
          <p:cNvPr id="17" name="Rectangle 3">
            <a:extLst>
              <a:ext uri="{FF2B5EF4-FFF2-40B4-BE49-F238E27FC236}">
                <a16:creationId xmlns:a16="http://schemas.microsoft.com/office/drawing/2014/main" id="{60B91A67-49C9-4A22-9705-02EE47266A1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38408304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0885" y="5752183"/>
            <a:ext cx="2042229" cy="369332"/>
          </a:xfrm>
          <a:prstGeom prst="rect">
            <a:avLst/>
          </a:prstGeom>
          <a:noFill/>
        </p:spPr>
        <p:txBody>
          <a:bodyPr wrap="square" rtlCol="0">
            <a:spAutoFit/>
          </a:bodyPr>
          <a:lstStyle/>
          <a:p>
            <a:pPr algn="ctr"/>
            <a:r>
              <a:rPr lang="en-US" dirty="0"/>
              <a:t>Iris synechiae</a:t>
            </a:r>
            <a:endParaRPr lang="en-US" sz="1000" i="1" dirty="0"/>
          </a:p>
        </p:txBody>
      </p:sp>
      <p:sp>
        <p:nvSpPr>
          <p:cNvPr id="3" name="TextBox 2"/>
          <p:cNvSpPr txBox="1"/>
          <p:nvPr/>
        </p:nvSpPr>
        <p:spPr>
          <a:xfrm>
            <a:off x="1588820" y="4715934"/>
            <a:ext cx="1005404" cy="338554"/>
          </a:xfrm>
          <a:prstGeom prst="rect">
            <a:avLst/>
          </a:prstGeom>
          <a:noFill/>
        </p:spPr>
        <p:txBody>
          <a:bodyPr wrap="none" rtlCol="0">
            <a:spAutoFit/>
          </a:bodyPr>
          <a:lstStyle/>
          <a:p>
            <a:pPr algn="ctr"/>
            <a:r>
              <a:rPr lang="en-US" sz="1600" dirty="0"/>
              <a:t>Posterior</a:t>
            </a:r>
          </a:p>
        </p:txBody>
      </p:sp>
      <p:sp>
        <p:nvSpPr>
          <p:cNvPr id="4" name="TextBox 3"/>
          <p:cNvSpPr txBox="1"/>
          <p:nvPr/>
        </p:nvSpPr>
        <p:spPr>
          <a:xfrm>
            <a:off x="5684155" y="4715934"/>
            <a:ext cx="1871025" cy="338554"/>
          </a:xfrm>
          <a:prstGeom prst="rect">
            <a:avLst/>
          </a:prstGeom>
          <a:noFill/>
        </p:spPr>
        <p:txBody>
          <a:bodyPr wrap="none" rtlCol="0">
            <a:spAutoFit/>
          </a:bodyPr>
          <a:lstStyle/>
          <a:p>
            <a:pPr algn="ctr"/>
            <a:r>
              <a:rPr lang="en-US" sz="1600" dirty="0"/>
              <a:t>Peripheral anterior</a:t>
            </a:r>
          </a:p>
        </p:txBody>
      </p:sp>
      <p:pic>
        <p:nvPicPr>
          <p:cNvPr id="11" name="Picture 10">
            <a:extLst>
              <a:ext uri="{FF2B5EF4-FFF2-40B4-BE49-F238E27FC236}">
                <a16:creationId xmlns:a16="http://schemas.microsoft.com/office/drawing/2014/main" id="{9E9526AE-6661-4C69-AF31-BD95D7403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22" y="1896534"/>
            <a:ext cx="3759200" cy="2819400"/>
          </a:xfrm>
          <a:prstGeom prst="rect">
            <a:avLst/>
          </a:prstGeom>
        </p:spPr>
      </p:pic>
      <p:pic>
        <p:nvPicPr>
          <p:cNvPr id="15" name="Picture 14">
            <a:extLst>
              <a:ext uri="{FF2B5EF4-FFF2-40B4-BE49-F238E27FC236}">
                <a16:creationId xmlns:a16="http://schemas.microsoft.com/office/drawing/2014/main" id="{08C546DB-9DD5-4EF5-9F85-3EC6CB94D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097" y="2086118"/>
            <a:ext cx="4719058" cy="2629816"/>
          </a:xfrm>
          <a:prstGeom prst="rect">
            <a:avLst/>
          </a:prstGeom>
        </p:spPr>
      </p:pic>
      <p:sp>
        <p:nvSpPr>
          <p:cNvPr id="9" name="Rectangle 3">
            <a:extLst>
              <a:ext uri="{FF2B5EF4-FFF2-40B4-BE49-F238E27FC236}">
                <a16:creationId xmlns:a16="http://schemas.microsoft.com/office/drawing/2014/main" id="{A2ED84B3-A6E6-44A9-A0EA-7D9E470DC3C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58632024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chemeClr val="bg1">
                    <a:lumMod val="65000"/>
                  </a:schemeClr>
                </a:solidFill>
              </a:rPr>
              <a:t>Broadly, what sorts of iris changes must be looked for?</a:t>
            </a:r>
          </a:p>
          <a:p>
            <a:r>
              <a:rPr lang="en-US" sz="1400" dirty="0">
                <a:solidFill>
                  <a:schemeClr val="bg1">
                    <a:lumMod val="65000"/>
                  </a:schemeClr>
                </a:solidFill>
              </a:rPr>
              <a:t>--Atrophy</a:t>
            </a:r>
          </a:p>
          <a:p>
            <a:r>
              <a:rPr lang="en-US" sz="1400" dirty="0">
                <a:solidFill>
                  <a:schemeClr val="bg1">
                    <a:lumMod val="65000"/>
                  </a:schemeClr>
                </a:solidFill>
              </a:rPr>
              <a:t>--</a:t>
            </a:r>
            <a:r>
              <a:rPr lang="en-US" sz="1400" dirty="0" err="1">
                <a:solidFill>
                  <a:schemeClr val="bg1">
                    <a:lumMod val="65000"/>
                  </a:schemeClr>
                </a:solidFill>
              </a:rPr>
              <a:t>Synechiae</a:t>
            </a:r>
            <a:endParaRPr lang="en-US" sz="1400" dirty="0">
              <a:solidFill>
                <a:schemeClr val="bg1">
                  <a:lumMod val="65000"/>
                </a:schemeClr>
              </a:solidFill>
            </a:endParaRPr>
          </a:p>
          <a:p>
            <a:r>
              <a:rPr lang="en-US" sz="1400" dirty="0">
                <a:solidFill>
                  <a:srgbClr val="0000FF"/>
                </a:solidFill>
              </a:rPr>
              <a:t>--</a:t>
            </a:r>
            <a:r>
              <a:rPr lang="en-US" sz="1400" b="1" dirty="0">
                <a:solidFill>
                  <a:srgbClr val="0000FF"/>
                </a:solidFill>
              </a:rPr>
              <a:t>Nodules</a:t>
            </a:r>
          </a:p>
          <a:p>
            <a:r>
              <a:rPr lang="en-US" sz="1400" dirty="0">
                <a:solidFill>
                  <a:schemeClr val="bg1">
                    <a:lumMod val="65000"/>
                  </a:schemeClr>
                </a:solidFill>
              </a:rPr>
              <a:t>--Heterochromia</a:t>
            </a:r>
          </a:p>
        </p:txBody>
      </p:sp>
      <p:sp>
        <p:nvSpPr>
          <p:cNvPr id="17" name="TextBox 16">
            <a:extLst>
              <a:ext uri="{FF2B5EF4-FFF2-40B4-BE49-F238E27FC236}">
                <a16:creationId xmlns:a16="http://schemas.microsoft.com/office/drawing/2014/main" id="{BA2FF279-E901-4166-91CC-CB265BA8CA3A}"/>
              </a:ext>
            </a:extLst>
          </p:cNvPr>
          <p:cNvSpPr txBox="1"/>
          <p:nvPr/>
        </p:nvSpPr>
        <p:spPr>
          <a:xfrm>
            <a:off x="2605874" y="5757778"/>
            <a:ext cx="5318923" cy="954107"/>
          </a:xfrm>
          <a:prstGeom prst="rect">
            <a:avLst/>
          </a:prstGeom>
          <a:solidFill>
            <a:srgbClr val="FFFF00"/>
          </a:solidFill>
        </p:spPr>
        <p:txBody>
          <a:bodyPr wrap="square" rtlCol="0">
            <a:spAutoFit/>
          </a:bodyPr>
          <a:lstStyle/>
          <a:p>
            <a:r>
              <a:rPr lang="en-US" sz="1400" i="1" dirty="0">
                <a:solidFill>
                  <a:srgbClr val="0000FF"/>
                </a:solidFill>
              </a:rPr>
              <a:t>Iris nodules typically are found in one of three locations--where?</a:t>
            </a:r>
          </a:p>
          <a:p>
            <a:r>
              <a:rPr lang="en-US" sz="1400" dirty="0">
                <a:solidFill>
                  <a:srgbClr val="0000FF"/>
                </a:solidFill>
              </a:rPr>
              <a:t>--</a:t>
            </a:r>
          </a:p>
          <a:p>
            <a:r>
              <a:rPr lang="en-US" sz="1400" dirty="0">
                <a:solidFill>
                  <a:srgbClr val="0000FF"/>
                </a:solidFill>
              </a:rPr>
              <a:t>--</a:t>
            </a:r>
          </a:p>
          <a:p>
            <a:r>
              <a:rPr lang="en-US" sz="1400" dirty="0">
                <a:solidFill>
                  <a:srgbClr val="0000FF"/>
                </a:solidFill>
              </a:rPr>
              <a:t>--</a:t>
            </a:r>
          </a:p>
        </p:txBody>
      </p:sp>
      <p:sp>
        <p:nvSpPr>
          <p:cNvPr id="16" name="Rectangle 3">
            <a:extLst>
              <a:ext uri="{FF2B5EF4-FFF2-40B4-BE49-F238E27FC236}">
                <a16:creationId xmlns:a16="http://schemas.microsoft.com/office/drawing/2014/main" id="{2C30E30B-562D-4EF6-93BE-3F40249C261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55706044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518673" cy="1169551"/>
          </a:xfrm>
          <a:prstGeom prst="rect">
            <a:avLst/>
          </a:prstGeom>
          <a:solidFill>
            <a:srgbClr val="99FF99"/>
          </a:solidFill>
        </p:spPr>
        <p:txBody>
          <a:bodyPr wrap="none" rtlCol="0">
            <a:spAutoFit/>
          </a:bodyPr>
          <a:lstStyle/>
          <a:p>
            <a:r>
              <a:rPr lang="en-US" sz="1400" i="1" dirty="0">
                <a:solidFill>
                  <a:schemeClr val="bg1">
                    <a:lumMod val="65000"/>
                  </a:schemeClr>
                </a:solidFill>
              </a:rPr>
              <a:t>Broadly, what sorts of iris changes must be looked for?</a:t>
            </a:r>
          </a:p>
          <a:p>
            <a:r>
              <a:rPr lang="en-US" sz="1400" dirty="0">
                <a:solidFill>
                  <a:schemeClr val="bg1">
                    <a:lumMod val="65000"/>
                  </a:schemeClr>
                </a:solidFill>
              </a:rPr>
              <a:t>--Atrophy</a:t>
            </a:r>
          </a:p>
          <a:p>
            <a:r>
              <a:rPr lang="en-US" sz="1400" dirty="0">
                <a:solidFill>
                  <a:schemeClr val="bg1">
                    <a:lumMod val="65000"/>
                  </a:schemeClr>
                </a:solidFill>
              </a:rPr>
              <a:t>--</a:t>
            </a:r>
            <a:r>
              <a:rPr lang="en-US" sz="1400" dirty="0" err="1">
                <a:solidFill>
                  <a:schemeClr val="bg1">
                    <a:lumMod val="65000"/>
                  </a:schemeClr>
                </a:solidFill>
              </a:rPr>
              <a:t>Synechiae</a:t>
            </a:r>
            <a:endParaRPr lang="en-US" sz="1400" dirty="0">
              <a:solidFill>
                <a:schemeClr val="bg1">
                  <a:lumMod val="65000"/>
                </a:schemeClr>
              </a:solidFill>
            </a:endParaRPr>
          </a:p>
          <a:p>
            <a:r>
              <a:rPr lang="en-US" sz="1400" dirty="0">
                <a:solidFill>
                  <a:srgbClr val="0000FF"/>
                </a:solidFill>
              </a:rPr>
              <a:t>--</a:t>
            </a:r>
            <a:r>
              <a:rPr lang="en-US" sz="1400" b="1" dirty="0">
                <a:solidFill>
                  <a:srgbClr val="0000FF"/>
                </a:solidFill>
              </a:rPr>
              <a:t>Nodules</a:t>
            </a:r>
          </a:p>
          <a:p>
            <a:r>
              <a:rPr lang="en-US" sz="1400" dirty="0">
                <a:solidFill>
                  <a:schemeClr val="bg1">
                    <a:lumMod val="65000"/>
                  </a:schemeClr>
                </a:solidFill>
              </a:rPr>
              <a:t>--Heterochromia</a:t>
            </a:r>
          </a:p>
        </p:txBody>
      </p:sp>
      <p:sp>
        <p:nvSpPr>
          <p:cNvPr id="16" name="TextBox 15"/>
          <p:cNvSpPr txBox="1"/>
          <p:nvPr/>
        </p:nvSpPr>
        <p:spPr>
          <a:xfrm>
            <a:off x="2605874" y="5757778"/>
            <a:ext cx="5318923" cy="954107"/>
          </a:xfrm>
          <a:prstGeom prst="rect">
            <a:avLst/>
          </a:prstGeom>
          <a:solidFill>
            <a:srgbClr val="FFFF00"/>
          </a:solidFill>
        </p:spPr>
        <p:txBody>
          <a:bodyPr wrap="square" rtlCol="0">
            <a:spAutoFit/>
          </a:bodyPr>
          <a:lstStyle/>
          <a:p>
            <a:r>
              <a:rPr lang="en-US" sz="1400" i="1" dirty="0">
                <a:solidFill>
                  <a:srgbClr val="0000FF"/>
                </a:solidFill>
              </a:rPr>
              <a:t>Iris nodules typically are found in one of three locations--where?</a:t>
            </a:r>
          </a:p>
          <a:p>
            <a:r>
              <a:rPr lang="en-US" sz="1400" dirty="0">
                <a:solidFill>
                  <a:srgbClr val="0000FF"/>
                </a:solidFill>
              </a:rPr>
              <a:t>--At the pupillary margin</a:t>
            </a:r>
          </a:p>
          <a:p>
            <a:r>
              <a:rPr lang="en-US" sz="1400" dirty="0">
                <a:solidFill>
                  <a:srgbClr val="0000FF"/>
                </a:solidFill>
              </a:rPr>
              <a:t>--The mid-iris</a:t>
            </a:r>
          </a:p>
          <a:p>
            <a:r>
              <a:rPr lang="en-US" sz="1400" dirty="0">
                <a:solidFill>
                  <a:srgbClr val="0000FF"/>
                </a:solidFill>
              </a:rPr>
              <a:t>--At the angle </a:t>
            </a:r>
          </a:p>
        </p:txBody>
      </p:sp>
      <p:sp>
        <p:nvSpPr>
          <p:cNvPr id="17" name="Rectangle 3">
            <a:extLst>
              <a:ext uri="{FF2B5EF4-FFF2-40B4-BE49-F238E27FC236}">
                <a16:creationId xmlns:a16="http://schemas.microsoft.com/office/drawing/2014/main" id="{13AAC565-E1C4-4B3B-A2B2-624CE2A3EA6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75149142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326"/>
          <a:stretch/>
        </p:blipFill>
        <p:spPr>
          <a:xfrm>
            <a:off x="425663" y="842542"/>
            <a:ext cx="3738731" cy="250489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086"/>
          <a:stretch/>
        </p:blipFill>
        <p:spPr>
          <a:xfrm>
            <a:off x="4741306" y="848181"/>
            <a:ext cx="4047296" cy="250489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4357" t="9160" r="7891" b="28671"/>
          <a:stretch/>
        </p:blipFill>
        <p:spPr>
          <a:xfrm>
            <a:off x="154578" y="3909069"/>
            <a:ext cx="4471194" cy="2557558"/>
          </a:xfrm>
          <a:prstGeom prst="rect">
            <a:avLst/>
          </a:prstGeom>
        </p:spPr>
      </p:pic>
      <p:sp>
        <p:nvSpPr>
          <p:cNvPr id="5" name="TextBox 4"/>
          <p:cNvSpPr txBox="1"/>
          <p:nvPr/>
        </p:nvSpPr>
        <p:spPr>
          <a:xfrm>
            <a:off x="1809959" y="3347432"/>
            <a:ext cx="970137"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Marginal</a:t>
            </a:r>
          </a:p>
        </p:txBody>
      </p:sp>
      <p:sp>
        <p:nvSpPr>
          <p:cNvPr id="6" name="TextBox 5"/>
          <p:cNvSpPr txBox="1"/>
          <p:nvPr/>
        </p:nvSpPr>
        <p:spPr>
          <a:xfrm>
            <a:off x="6342402" y="3347432"/>
            <a:ext cx="845103"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Mid-iris</a:t>
            </a:r>
          </a:p>
        </p:txBody>
      </p:sp>
      <p:sp>
        <p:nvSpPr>
          <p:cNvPr id="7" name="TextBox 6"/>
          <p:cNvSpPr txBox="1"/>
          <p:nvPr/>
        </p:nvSpPr>
        <p:spPr>
          <a:xfrm>
            <a:off x="1625382" y="6475622"/>
            <a:ext cx="1529586"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Near the angle</a:t>
            </a:r>
          </a:p>
        </p:txBody>
      </p:sp>
      <p:sp>
        <p:nvSpPr>
          <p:cNvPr id="11" name="TextBox 10">
            <a:extLst>
              <a:ext uri="{FF2B5EF4-FFF2-40B4-BE49-F238E27FC236}">
                <a16:creationId xmlns:a16="http://schemas.microsoft.com/office/drawing/2014/main" id="{1B312EE2-513D-4D0C-95AC-06EDCA60E888}"/>
              </a:ext>
            </a:extLst>
          </p:cNvPr>
          <p:cNvSpPr txBox="1"/>
          <p:nvPr/>
        </p:nvSpPr>
        <p:spPr>
          <a:xfrm>
            <a:off x="6016992" y="4987793"/>
            <a:ext cx="1495922" cy="400110"/>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Iris nodules</a:t>
            </a:r>
          </a:p>
        </p:txBody>
      </p:sp>
      <p:sp>
        <p:nvSpPr>
          <p:cNvPr id="10" name="Rectangle 3">
            <a:extLst>
              <a:ext uri="{FF2B5EF4-FFF2-40B4-BE49-F238E27FC236}">
                <a16:creationId xmlns:a16="http://schemas.microsoft.com/office/drawing/2014/main" id="{D274A7A1-BA95-416A-9B83-2459EDEF395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762685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35</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TextBox 5">
            <a:extLst>
              <a:ext uri="{FF2B5EF4-FFF2-40B4-BE49-F238E27FC236}">
                <a16:creationId xmlns:a16="http://schemas.microsoft.com/office/drawing/2014/main" id="{0545409C-BD01-4BE4-829C-CBEFC68D353B}"/>
              </a:ext>
            </a:extLst>
          </p:cNvPr>
          <p:cNvSpPr txBox="1"/>
          <p:nvPr/>
        </p:nvSpPr>
        <p:spPr>
          <a:xfrm>
            <a:off x="1657260" y="3124200"/>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7" name="TextBox 6">
            <a:extLst>
              <a:ext uri="{FF2B5EF4-FFF2-40B4-BE49-F238E27FC236}">
                <a16:creationId xmlns:a16="http://schemas.microsoft.com/office/drawing/2014/main" id="{3B08D70F-1163-458B-B100-86DCE740463F}"/>
              </a:ext>
            </a:extLst>
          </p:cNvPr>
          <p:cNvSpPr txBox="1"/>
          <p:nvPr/>
        </p:nvSpPr>
        <p:spPr>
          <a:xfrm>
            <a:off x="4759554" y="2971798"/>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9" name="Straight Connector 8">
            <a:extLst>
              <a:ext uri="{FF2B5EF4-FFF2-40B4-BE49-F238E27FC236}">
                <a16:creationId xmlns:a16="http://schemas.microsoft.com/office/drawing/2014/main" id="{DB1A5279-E6C2-4AF7-A9E0-2EECFFD19BC6}"/>
              </a:ext>
            </a:extLst>
          </p:cNvPr>
          <p:cNvCxnSpPr/>
          <p:nvPr/>
        </p:nvCxnSpPr>
        <p:spPr>
          <a:xfrm>
            <a:off x="4672872" y="2971800"/>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85B9BE2-EBDF-4520-883C-3DC331CD09B3}"/>
              </a:ext>
            </a:extLst>
          </p:cNvPr>
          <p:cNvSpPr/>
          <p:nvPr/>
        </p:nvSpPr>
        <p:spPr>
          <a:xfrm>
            <a:off x="1657260" y="998041"/>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B9A5C7-5306-41E3-9E18-EFB5A6B69BDA}"/>
              </a:ext>
            </a:extLst>
          </p:cNvPr>
          <p:cNvSpPr txBox="1"/>
          <p:nvPr/>
        </p:nvSpPr>
        <p:spPr>
          <a:xfrm>
            <a:off x="3301273" y="1143000"/>
            <a:ext cx="2441694" cy="461665"/>
          </a:xfrm>
          <a:prstGeom prst="rect">
            <a:avLst/>
          </a:prstGeom>
          <a:noFill/>
        </p:spPr>
        <p:txBody>
          <a:bodyPr wrap="none" rtlCol="0">
            <a:spAutoFit/>
          </a:bodyPr>
          <a:lstStyle/>
          <a:p>
            <a:r>
              <a:rPr lang="en-US" sz="2400" b="1" dirty="0"/>
              <a:t>Anterior uveitis</a:t>
            </a:r>
          </a:p>
        </p:txBody>
      </p:sp>
      <p:sp>
        <p:nvSpPr>
          <p:cNvPr id="12" name="TextBox 11">
            <a:extLst>
              <a:ext uri="{FF2B5EF4-FFF2-40B4-BE49-F238E27FC236}">
                <a16:creationId xmlns:a16="http://schemas.microsoft.com/office/drawing/2014/main" id="{7F284D38-1A6C-4666-93C0-E1841318DB73}"/>
              </a:ext>
            </a:extLst>
          </p:cNvPr>
          <p:cNvSpPr txBox="1"/>
          <p:nvPr/>
        </p:nvSpPr>
        <p:spPr>
          <a:xfrm>
            <a:off x="3529874" y="1600198"/>
            <a:ext cx="1992853" cy="369332"/>
          </a:xfrm>
          <a:prstGeom prst="rect">
            <a:avLst/>
          </a:prstGeom>
          <a:noFill/>
          <a:ln>
            <a:noFill/>
          </a:ln>
        </p:spPr>
        <p:txBody>
          <a:bodyPr wrap="none" rtlCol="0">
            <a:spAutoFit/>
          </a:bodyPr>
          <a:lstStyle/>
          <a:p>
            <a:r>
              <a:rPr lang="en-US" i="1" dirty="0"/>
              <a:t>If cell is located…</a:t>
            </a:r>
          </a:p>
        </p:txBody>
      </p:sp>
      <p:sp>
        <p:nvSpPr>
          <p:cNvPr id="13" name="TextBox 12">
            <a:extLst>
              <a:ext uri="{FF2B5EF4-FFF2-40B4-BE49-F238E27FC236}">
                <a16:creationId xmlns:a16="http://schemas.microsoft.com/office/drawing/2014/main" id="{CB3FBB44-85A1-4017-AFFA-D8BE33ED9440}"/>
              </a:ext>
            </a:extLst>
          </p:cNvPr>
          <p:cNvSpPr txBox="1"/>
          <p:nvPr/>
        </p:nvSpPr>
        <p:spPr>
          <a:xfrm>
            <a:off x="1929674" y="2518827"/>
            <a:ext cx="1281377" cy="584775"/>
          </a:xfrm>
          <a:prstGeom prst="rect">
            <a:avLst/>
          </a:prstGeom>
          <a:noFill/>
          <a:ln>
            <a:noFill/>
          </a:ln>
        </p:spPr>
        <p:txBody>
          <a:bodyPr wrap="square" rtlCol="0">
            <a:spAutoFit/>
          </a:bodyPr>
          <a:lstStyle/>
          <a:p>
            <a:pPr algn="ctr"/>
            <a:r>
              <a:rPr lang="en-US" sz="1600" dirty="0"/>
              <a:t>Exclusively in the AC</a:t>
            </a:r>
          </a:p>
        </p:txBody>
      </p:sp>
      <p:sp>
        <p:nvSpPr>
          <p:cNvPr id="14" name="TextBox 13">
            <a:extLst>
              <a:ext uri="{FF2B5EF4-FFF2-40B4-BE49-F238E27FC236}">
                <a16:creationId xmlns:a16="http://schemas.microsoft.com/office/drawing/2014/main" id="{B3980310-3358-4D48-85DF-979BDCD92683}"/>
              </a:ext>
            </a:extLst>
          </p:cNvPr>
          <p:cNvSpPr txBox="1"/>
          <p:nvPr/>
        </p:nvSpPr>
        <p:spPr>
          <a:xfrm>
            <a:off x="3664492" y="2530495"/>
            <a:ext cx="1770380" cy="584775"/>
          </a:xfrm>
          <a:prstGeom prst="rect">
            <a:avLst/>
          </a:prstGeom>
          <a:noFill/>
          <a:ln>
            <a:noFill/>
          </a:ln>
        </p:spPr>
        <p:txBody>
          <a:bodyPr wrap="square" rtlCol="0">
            <a:spAutoFit/>
          </a:bodyPr>
          <a:lstStyle/>
          <a:p>
            <a:r>
              <a:rPr lang="en-US" sz="1600" dirty="0"/>
              <a:t>In the AC </a:t>
            </a:r>
            <a:r>
              <a:rPr lang="en-US" sz="1600" i="1" dirty="0"/>
              <a:t>and</a:t>
            </a:r>
            <a:r>
              <a:rPr lang="en-US" sz="1600" dirty="0"/>
              <a:t> the anterior vitreous</a:t>
            </a:r>
          </a:p>
        </p:txBody>
      </p:sp>
      <p:sp>
        <p:nvSpPr>
          <p:cNvPr id="15" name="TextBox 14">
            <a:extLst>
              <a:ext uri="{FF2B5EF4-FFF2-40B4-BE49-F238E27FC236}">
                <a16:creationId xmlns:a16="http://schemas.microsoft.com/office/drawing/2014/main" id="{DB6CEC56-BB76-4A04-954D-62C4A499EA4D}"/>
              </a:ext>
            </a:extLst>
          </p:cNvPr>
          <p:cNvSpPr txBox="1"/>
          <p:nvPr/>
        </p:nvSpPr>
        <p:spPr>
          <a:xfrm>
            <a:off x="6120674" y="2539425"/>
            <a:ext cx="1281377" cy="584775"/>
          </a:xfrm>
          <a:prstGeom prst="rect">
            <a:avLst/>
          </a:prstGeom>
          <a:noFill/>
          <a:ln>
            <a:noFill/>
          </a:ln>
        </p:spPr>
        <p:txBody>
          <a:bodyPr wrap="square" rtlCol="0">
            <a:spAutoFit/>
          </a:bodyPr>
          <a:lstStyle/>
          <a:p>
            <a:pPr algn="ctr"/>
            <a:r>
              <a:rPr lang="en-US" sz="1600" dirty="0"/>
              <a:t>Exclusively in the </a:t>
            </a:r>
            <a:r>
              <a:rPr lang="en-US" sz="1600" dirty="0" err="1"/>
              <a:t>AVit</a:t>
            </a:r>
            <a:endParaRPr lang="en-US" sz="1600" dirty="0"/>
          </a:p>
        </p:txBody>
      </p:sp>
      <p:sp>
        <p:nvSpPr>
          <p:cNvPr id="16" name="TextBox 15">
            <a:extLst>
              <a:ext uri="{FF2B5EF4-FFF2-40B4-BE49-F238E27FC236}">
                <a16:creationId xmlns:a16="http://schemas.microsoft.com/office/drawing/2014/main" id="{3407C989-7A55-4F2C-84C4-1AE2CE6EEA04}"/>
              </a:ext>
            </a:extLst>
          </p:cNvPr>
          <p:cNvSpPr txBox="1"/>
          <p:nvPr/>
        </p:nvSpPr>
        <p:spPr>
          <a:xfrm>
            <a:off x="3815151" y="4105868"/>
            <a:ext cx="1467068" cy="369332"/>
          </a:xfrm>
          <a:prstGeom prst="rect">
            <a:avLst/>
          </a:prstGeom>
          <a:noFill/>
        </p:spPr>
        <p:txBody>
          <a:bodyPr wrap="none" rtlCol="0">
            <a:spAutoFit/>
          </a:bodyPr>
          <a:lstStyle/>
          <a:p>
            <a:r>
              <a:rPr lang="en-US" b="1" dirty="0" err="1">
                <a:solidFill>
                  <a:srgbClr val="0000FF"/>
                </a:solidFill>
              </a:rPr>
              <a:t>Iridocyclitis</a:t>
            </a:r>
            <a:endParaRPr lang="en-US" b="1" dirty="0">
              <a:solidFill>
                <a:srgbClr val="0000FF"/>
              </a:solidFill>
            </a:endParaRPr>
          </a:p>
        </p:txBody>
      </p:sp>
      <p:sp>
        <p:nvSpPr>
          <p:cNvPr id="17" name="TextBox 16">
            <a:extLst>
              <a:ext uri="{FF2B5EF4-FFF2-40B4-BE49-F238E27FC236}">
                <a16:creationId xmlns:a16="http://schemas.microsoft.com/office/drawing/2014/main" id="{9DF3B440-1035-4E54-937C-B72F5921193C}"/>
              </a:ext>
            </a:extLst>
          </p:cNvPr>
          <p:cNvSpPr txBox="1"/>
          <p:nvPr/>
        </p:nvSpPr>
        <p:spPr>
          <a:xfrm>
            <a:off x="2234474" y="4094200"/>
            <a:ext cx="671979" cy="369332"/>
          </a:xfrm>
          <a:prstGeom prst="rect">
            <a:avLst/>
          </a:prstGeom>
          <a:noFill/>
        </p:spPr>
        <p:txBody>
          <a:bodyPr wrap="none" rtlCol="0">
            <a:spAutoFit/>
          </a:bodyPr>
          <a:lstStyle/>
          <a:p>
            <a:r>
              <a:rPr lang="en-US" b="1" dirty="0" err="1">
                <a:solidFill>
                  <a:srgbClr val="0000FF"/>
                </a:solidFill>
              </a:rPr>
              <a:t>Iritis</a:t>
            </a:r>
            <a:endParaRPr lang="en-US" b="1" dirty="0">
              <a:solidFill>
                <a:srgbClr val="0000FF"/>
              </a:solidFill>
            </a:endParaRPr>
          </a:p>
        </p:txBody>
      </p:sp>
      <p:sp>
        <p:nvSpPr>
          <p:cNvPr id="18" name="TextBox 17">
            <a:extLst>
              <a:ext uri="{FF2B5EF4-FFF2-40B4-BE49-F238E27FC236}">
                <a16:creationId xmlns:a16="http://schemas.microsoft.com/office/drawing/2014/main" id="{F6CD1C63-EBE6-4497-A967-003AF5F296A6}"/>
              </a:ext>
            </a:extLst>
          </p:cNvPr>
          <p:cNvSpPr txBox="1"/>
          <p:nvPr/>
        </p:nvSpPr>
        <p:spPr>
          <a:xfrm>
            <a:off x="6181324" y="4094200"/>
            <a:ext cx="1082349" cy="553998"/>
          </a:xfrm>
          <a:prstGeom prst="rect">
            <a:avLst/>
          </a:prstGeom>
          <a:noFill/>
        </p:spPr>
        <p:txBody>
          <a:bodyPr wrap="none" rtlCol="0">
            <a:spAutoFit/>
          </a:bodyPr>
          <a:lstStyle/>
          <a:p>
            <a:pPr algn="ctr">
              <a:lnSpc>
                <a:spcPts val="1800"/>
              </a:lnSpc>
            </a:pPr>
            <a:r>
              <a:rPr lang="en-US" b="1" dirty="0">
                <a:solidFill>
                  <a:srgbClr val="0000FF"/>
                </a:solidFill>
              </a:rPr>
              <a:t>Anterior</a:t>
            </a:r>
          </a:p>
          <a:p>
            <a:pPr algn="ctr">
              <a:lnSpc>
                <a:spcPts val="1800"/>
              </a:lnSpc>
            </a:pPr>
            <a:r>
              <a:rPr lang="en-US" b="1" dirty="0" err="1">
                <a:solidFill>
                  <a:srgbClr val="0000FF"/>
                </a:solidFill>
              </a:rPr>
              <a:t>cyclitis</a:t>
            </a:r>
            <a:endParaRPr lang="en-US" b="1" dirty="0">
              <a:solidFill>
                <a:srgbClr val="0000FF"/>
              </a:solidFill>
            </a:endParaRPr>
          </a:p>
        </p:txBody>
      </p:sp>
      <p:cxnSp>
        <p:nvCxnSpPr>
          <p:cNvPr id="19" name="Straight Arrow Connector 18">
            <a:extLst>
              <a:ext uri="{FF2B5EF4-FFF2-40B4-BE49-F238E27FC236}">
                <a16:creationId xmlns:a16="http://schemas.microsoft.com/office/drawing/2014/main" id="{E4BE03FE-2547-48EC-821C-16BD62FECD8C}"/>
              </a:ext>
            </a:extLst>
          </p:cNvPr>
          <p:cNvCxnSpPr>
            <a:stCxn id="12" idx="2"/>
          </p:cNvCxnSpPr>
          <p:nvPr/>
        </p:nvCxnSpPr>
        <p:spPr>
          <a:xfrm flipH="1">
            <a:off x="3241268" y="1969530"/>
            <a:ext cx="12850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373F5A4-BE85-4E24-B25E-240EC5FF71E4}"/>
              </a:ext>
            </a:extLst>
          </p:cNvPr>
          <p:cNvCxnSpPr>
            <a:stCxn id="12" idx="2"/>
          </p:cNvCxnSpPr>
          <p:nvPr/>
        </p:nvCxnSpPr>
        <p:spPr>
          <a:xfrm>
            <a:off x="4526301" y="1969530"/>
            <a:ext cx="16023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5B1726E-9E07-440F-B216-AB2DF93ABC1C}"/>
              </a:ext>
            </a:extLst>
          </p:cNvPr>
          <p:cNvCxnSpPr/>
          <p:nvPr/>
        </p:nvCxnSpPr>
        <p:spPr>
          <a:xfrm>
            <a:off x="4549682" y="1969532"/>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BA3219A-4222-42F0-9B6E-B6A67FC2B6AD}"/>
              </a:ext>
            </a:extLst>
          </p:cNvPr>
          <p:cNvCxnSpPr/>
          <p:nvPr/>
        </p:nvCxnSpPr>
        <p:spPr>
          <a:xfrm>
            <a:off x="2570360" y="31241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04DF379-2C28-4574-98BF-D0D688B94CDD}"/>
              </a:ext>
            </a:extLst>
          </p:cNvPr>
          <p:cNvCxnSpPr/>
          <p:nvPr/>
        </p:nvCxnSpPr>
        <p:spPr>
          <a:xfrm>
            <a:off x="4520472" y="3100862"/>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D22A1E-4C24-4599-A1B3-EA316748D69D}"/>
              </a:ext>
            </a:extLst>
          </p:cNvPr>
          <p:cNvCxnSpPr/>
          <p:nvPr/>
        </p:nvCxnSpPr>
        <p:spPr>
          <a:xfrm>
            <a:off x="6730272" y="312419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28A46A4-92FA-4064-A51D-2CA2B47765A0}"/>
              </a:ext>
            </a:extLst>
          </p:cNvPr>
          <p:cNvSpPr txBox="1"/>
          <p:nvPr/>
        </p:nvSpPr>
        <p:spPr>
          <a:xfrm>
            <a:off x="2041623" y="3490554"/>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26" name="TextBox 25">
            <a:extLst>
              <a:ext uri="{FF2B5EF4-FFF2-40B4-BE49-F238E27FC236}">
                <a16:creationId xmlns:a16="http://schemas.microsoft.com/office/drawing/2014/main" id="{C60FC705-CB42-41D7-8AC7-289077500E64}"/>
              </a:ext>
            </a:extLst>
          </p:cNvPr>
          <p:cNvSpPr txBox="1"/>
          <p:nvPr/>
        </p:nvSpPr>
        <p:spPr>
          <a:xfrm>
            <a:off x="6232623" y="3502223"/>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27" name="TextBox 26">
            <a:extLst>
              <a:ext uri="{FF2B5EF4-FFF2-40B4-BE49-F238E27FC236}">
                <a16:creationId xmlns:a16="http://schemas.microsoft.com/office/drawing/2014/main" id="{A41789B3-7384-4AD5-A1C1-FE540F102842}"/>
              </a:ext>
            </a:extLst>
          </p:cNvPr>
          <p:cNvSpPr txBox="1"/>
          <p:nvPr/>
        </p:nvSpPr>
        <p:spPr>
          <a:xfrm>
            <a:off x="4022823" y="3502223"/>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29" name="TextBox 28">
            <a:extLst>
              <a:ext uri="{FF2B5EF4-FFF2-40B4-BE49-F238E27FC236}">
                <a16:creationId xmlns:a16="http://schemas.microsoft.com/office/drawing/2014/main" id="{C598F24C-62D2-4E15-A453-74B266F96ACB}"/>
              </a:ext>
            </a:extLst>
          </p:cNvPr>
          <p:cNvSpPr txBox="1"/>
          <p:nvPr/>
        </p:nvSpPr>
        <p:spPr>
          <a:xfrm>
            <a:off x="1628413" y="4906595"/>
            <a:ext cx="5840544" cy="646331"/>
          </a:xfrm>
          <a:prstGeom prst="rect">
            <a:avLst/>
          </a:prstGeom>
          <a:solidFill>
            <a:schemeClr val="accent6">
              <a:lumMod val="75000"/>
            </a:schemeClr>
          </a:solidFill>
        </p:spPr>
        <p:txBody>
          <a:bodyPr wrap="square" rtlCol="0">
            <a:spAutoFit/>
          </a:bodyPr>
          <a:lstStyle/>
          <a:p>
            <a:r>
              <a:rPr lang="en-US" dirty="0">
                <a:solidFill>
                  <a:schemeClr val="bg1"/>
                </a:solidFill>
              </a:rPr>
              <a:t>In </a:t>
            </a:r>
            <a:r>
              <a:rPr lang="en-US" b="1" dirty="0">
                <a:solidFill>
                  <a:schemeClr val="bg1"/>
                </a:solidFill>
              </a:rPr>
              <a:t>anterior uveitis</a:t>
            </a:r>
            <a:r>
              <a:rPr lang="en-US" dirty="0">
                <a:solidFill>
                  <a:schemeClr val="bg1"/>
                </a:solidFill>
              </a:rPr>
              <a:t>, the primary location of inflammation is the  anterior chamber  and/or  anterior vitreous</a:t>
            </a:r>
          </a:p>
        </p:txBody>
      </p:sp>
    </p:spTree>
    <p:extLst>
      <p:ext uri="{BB962C8B-B14F-4D97-AF65-F5344CB8AC3E}">
        <p14:creationId xmlns:p14="http://schemas.microsoft.com/office/powerpoint/2010/main" val="85713491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231095" cy="1092607"/>
          </a:xfrm>
          <a:prstGeom prst="rect">
            <a:avLst/>
          </a:prstGeom>
          <a:solidFill>
            <a:srgbClr val="99FF99"/>
          </a:solidFill>
        </p:spPr>
        <p:txBody>
          <a:bodyPr wrap="none" rtlCol="0">
            <a:spAutoFit/>
          </a:bodyPr>
          <a:lstStyle/>
          <a:p>
            <a:r>
              <a:rPr lang="en-US" sz="1300" i="1" dirty="0">
                <a:solidFill>
                  <a:schemeClr val="bg1">
                    <a:lumMod val="65000"/>
                  </a:schemeClr>
                </a:solidFill>
              </a:rPr>
              <a:t>Broadly, what sorts of iris changes must be looked for?</a:t>
            </a:r>
          </a:p>
          <a:p>
            <a:r>
              <a:rPr lang="en-US" sz="1300" dirty="0">
                <a:solidFill>
                  <a:schemeClr val="bg1">
                    <a:lumMod val="65000"/>
                  </a:schemeClr>
                </a:solidFill>
              </a:rPr>
              <a:t>--Atrophy</a:t>
            </a:r>
          </a:p>
          <a:p>
            <a:r>
              <a:rPr lang="en-US" sz="1300" dirty="0">
                <a:solidFill>
                  <a:schemeClr val="bg1">
                    <a:lumMod val="65000"/>
                  </a:schemeClr>
                </a:solidFill>
              </a:rPr>
              <a:t>--</a:t>
            </a:r>
            <a:r>
              <a:rPr lang="en-US" sz="1300" dirty="0" err="1">
                <a:solidFill>
                  <a:schemeClr val="bg1">
                    <a:lumMod val="65000"/>
                  </a:schemeClr>
                </a:solidFill>
              </a:rPr>
              <a:t>Synechiae</a:t>
            </a:r>
            <a:endParaRPr lang="en-US" sz="1300" dirty="0">
              <a:solidFill>
                <a:schemeClr val="bg1">
                  <a:lumMod val="65000"/>
                </a:schemeClr>
              </a:solidFill>
            </a:endParaRPr>
          </a:p>
          <a:p>
            <a:r>
              <a:rPr lang="en-US" sz="1300" dirty="0">
                <a:solidFill>
                  <a:schemeClr val="bg1">
                    <a:lumMod val="65000"/>
                  </a:schemeClr>
                </a:solidFill>
              </a:rPr>
              <a:t>--Nodules</a:t>
            </a:r>
          </a:p>
          <a:p>
            <a:r>
              <a:rPr lang="en-US" sz="1300" dirty="0">
                <a:solidFill>
                  <a:srgbClr val="0000FF"/>
                </a:solidFill>
              </a:rPr>
              <a:t>--</a:t>
            </a:r>
            <a:r>
              <a:rPr lang="en-US" sz="1300" b="1" dirty="0">
                <a:solidFill>
                  <a:srgbClr val="0000FF"/>
                </a:solidFill>
              </a:rPr>
              <a:t>Heterochromia</a:t>
            </a:r>
          </a:p>
        </p:txBody>
      </p:sp>
      <p:sp>
        <p:nvSpPr>
          <p:cNvPr id="17" name="TextBox 16">
            <a:extLst>
              <a:ext uri="{FF2B5EF4-FFF2-40B4-BE49-F238E27FC236}">
                <a16:creationId xmlns:a16="http://schemas.microsoft.com/office/drawing/2014/main" id="{96094229-B61A-45E8-8976-FF6847645384}"/>
              </a:ext>
            </a:extLst>
          </p:cNvPr>
          <p:cNvSpPr txBox="1"/>
          <p:nvPr/>
        </p:nvSpPr>
        <p:spPr>
          <a:xfrm>
            <a:off x="3080388" y="6043136"/>
            <a:ext cx="4888231" cy="738664"/>
          </a:xfrm>
          <a:prstGeom prst="rect">
            <a:avLst/>
          </a:prstGeom>
          <a:solidFill>
            <a:schemeClr val="accent5">
              <a:lumMod val="75000"/>
            </a:schemeClr>
          </a:solidFill>
        </p:spPr>
        <p:txBody>
          <a:bodyPr wrap="square" rtlCol="0">
            <a:spAutoFit/>
          </a:bodyPr>
          <a:lstStyle/>
          <a:p>
            <a:r>
              <a:rPr lang="en-US" sz="1400" i="1" dirty="0">
                <a:solidFill>
                  <a:srgbClr val="0000FF"/>
                </a:solidFill>
              </a:rPr>
              <a:t>In a </a:t>
            </a:r>
            <a:r>
              <a:rPr lang="en-US" sz="1400" i="1" dirty="0" err="1">
                <a:solidFill>
                  <a:srgbClr val="0000FF"/>
                </a:solidFill>
              </a:rPr>
              <a:t>pt</a:t>
            </a:r>
            <a:r>
              <a:rPr lang="en-US" sz="1400" i="1" dirty="0">
                <a:solidFill>
                  <a:srgbClr val="0000FF"/>
                </a:solidFill>
              </a:rPr>
              <a:t> with uveitis and heterochromia, which iris is more likely to be the abnormal one--the lighter iris, or the darker?</a:t>
            </a:r>
          </a:p>
          <a:p>
            <a:r>
              <a:rPr lang="en-US" sz="1400" dirty="0">
                <a:solidFill>
                  <a:schemeClr val="accent5">
                    <a:lumMod val="75000"/>
                  </a:schemeClr>
                </a:solidFill>
              </a:rPr>
              <a:t>The lighter</a:t>
            </a:r>
          </a:p>
        </p:txBody>
      </p:sp>
      <p:sp>
        <p:nvSpPr>
          <p:cNvPr id="16" name="Rectangle 3">
            <a:extLst>
              <a:ext uri="{FF2B5EF4-FFF2-40B4-BE49-F238E27FC236}">
                <a16:creationId xmlns:a16="http://schemas.microsoft.com/office/drawing/2014/main" id="{1D22F5B7-E2F6-4582-9B74-21C813F9DE9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304151906"/>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212" y="990602"/>
            <a:ext cx="7423788" cy="2062103"/>
          </a:xfrm>
          <a:prstGeom prst="rect">
            <a:avLst/>
          </a:prstGeom>
          <a:noFill/>
        </p:spPr>
        <p:txBody>
          <a:bodyPr wrap="square" rtlCol="0">
            <a:spAutoFit/>
          </a:bodyPr>
          <a:lstStyle/>
          <a:p>
            <a:r>
              <a:rPr lang="en-US" sz="1600" i="1" dirty="0">
                <a:solidFill>
                  <a:schemeClr val="bg1">
                    <a:lumMod val="75000"/>
                  </a:schemeClr>
                </a:solidFill>
              </a:rPr>
              <a:t>In the context of uveitis, what does the acronym </a:t>
            </a:r>
            <a:r>
              <a:rPr lang="en-US" sz="1600" dirty="0">
                <a:solidFill>
                  <a:schemeClr val="bg1">
                    <a:lumMod val="75000"/>
                  </a:schemeClr>
                </a:solidFill>
              </a:rPr>
              <a:t>SUN</a:t>
            </a:r>
            <a:r>
              <a:rPr lang="en-US" sz="1600" i="1" dirty="0">
                <a:solidFill>
                  <a:schemeClr val="bg1">
                    <a:lumMod val="75000"/>
                  </a:schemeClr>
                </a:solidFill>
              </a:rPr>
              <a:t> stand for?</a:t>
            </a:r>
          </a:p>
          <a:p>
            <a:r>
              <a:rPr lang="en-US" sz="1600" dirty="0">
                <a:solidFill>
                  <a:schemeClr val="bg1">
                    <a:lumMod val="75000"/>
                  </a:schemeClr>
                </a:solidFill>
              </a:rPr>
              <a:t>Standardization of Uveitis Nomenclature, a working group appointed by the International Ocular Inflammation Society</a:t>
            </a:r>
          </a:p>
          <a:p>
            <a:endParaRPr lang="en-US" sz="1600" dirty="0">
              <a:solidFill>
                <a:schemeClr val="bg1">
                  <a:lumMod val="75000"/>
                </a:schemeClr>
              </a:solidFill>
            </a:endParaRPr>
          </a:p>
          <a:p>
            <a:r>
              <a:rPr lang="en-US" sz="1600" i="1" dirty="0">
                <a:solidFill>
                  <a:schemeClr val="bg1">
                    <a:lumMod val="75000"/>
                  </a:schemeClr>
                </a:solidFill>
              </a:rPr>
              <a:t>What was the task of the SUN Working Group?</a:t>
            </a:r>
          </a:p>
          <a:p>
            <a:r>
              <a:rPr lang="en-US" sz="1600" dirty="0">
                <a:solidFill>
                  <a:schemeClr val="bg1">
                    <a:lumMod val="75000"/>
                  </a:schemeClr>
                </a:solidFill>
              </a:rPr>
              <a:t>To standardize uveitis nomenclature</a:t>
            </a:r>
          </a:p>
          <a:p>
            <a:endParaRPr lang="en-US" sz="1600" dirty="0">
              <a:solidFill>
                <a:schemeClr val="bg1">
                  <a:lumMod val="75000"/>
                </a:schemeClr>
              </a:solidFill>
            </a:endParaRPr>
          </a:p>
          <a:p>
            <a:r>
              <a:rPr lang="en-US" sz="1600" i="1" dirty="0">
                <a:solidFill>
                  <a:schemeClr val="bg1">
                    <a:lumMod val="75000"/>
                  </a:schemeClr>
                </a:solidFill>
              </a:rPr>
              <a:t>The SUN classification system is based on three sets of criteria. What are they?</a:t>
            </a:r>
          </a:p>
        </p:txBody>
      </p:sp>
      <p:sp>
        <p:nvSpPr>
          <p:cNvPr id="6" name="TextBox 5"/>
          <p:cNvSpPr txBox="1"/>
          <p:nvPr/>
        </p:nvSpPr>
        <p:spPr>
          <a:xfrm>
            <a:off x="152401" y="3124202"/>
            <a:ext cx="2747868" cy="1277273"/>
          </a:xfrm>
          <a:prstGeom prst="rect">
            <a:avLst/>
          </a:prstGeom>
          <a:noFill/>
        </p:spPr>
        <p:txBody>
          <a:bodyPr wrap="none" rtlCol="0">
            <a:spAutoFit/>
          </a:bodyPr>
          <a:lstStyle/>
          <a:p>
            <a:r>
              <a:rPr lang="en-US" sz="1700" i="1" dirty="0"/>
              <a:t>The </a:t>
            </a:r>
            <a:r>
              <a:rPr lang="en-US" sz="1700" b="1" i="1" dirty="0">
                <a:solidFill>
                  <a:srgbClr val="0000FF"/>
                </a:solidFill>
              </a:rPr>
              <a:t>location</a:t>
            </a:r>
            <a:r>
              <a:rPr lang="en-US" sz="1700" i="1" dirty="0">
                <a:solidFill>
                  <a:srgbClr val="0000FF"/>
                </a:solidFill>
              </a:rPr>
              <a:t> </a:t>
            </a:r>
            <a:r>
              <a:rPr lang="en-US" sz="1700" i="1" dirty="0"/>
              <a:t>of the uveitis</a:t>
            </a:r>
          </a:p>
          <a:p>
            <a:r>
              <a:rPr lang="en-US" sz="1500" dirty="0"/>
              <a:t>--</a:t>
            </a:r>
            <a:r>
              <a:rPr lang="en-US" sz="1500" dirty="0">
                <a:solidFill>
                  <a:srgbClr val="0000FF"/>
                </a:solidFill>
              </a:rPr>
              <a:t>Anterior</a:t>
            </a:r>
          </a:p>
          <a:p>
            <a:r>
              <a:rPr lang="en-US" sz="1500" dirty="0"/>
              <a:t>--</a:t>
            </a:r>
            <a:r>
              <a:rPr lang="en-US" sz="1500" dirty="0">
                <a:solidFill>
                  <a:srgbClr val="0000FF"/>
                </a:solidFill>
              </a:rPr>
              <a:t>Intermediate</a:t>
            </a:r>
          </a:p>
          <a:p>
            <a:r>
              <a:rPr lang="en-US" sz="1500" dirty="0"/>
              <a:t>--</a:t>
            </a:r>
            <a:r>
              <a:rPr lang="en-US" sz="1500" dirty="0">
                <a:solidFill>
                  <a:srgbClr val="0000FF"/>
                </a:solidFill>
              </a:rPr>
              <a:t>Posterior</a:t>
            </a:r>
          </a:p>
          <a:p>
            <a:r>
              <a:rPr lang="en-US" sz="1500" dirty="0"/>
              <a:t>--</a:t>
            </a:r>
            <a:r>
              <a:rPr lang="en-US" sz="1500" dirty="0" err="1">
                <a:solidFill>
                  <a:srgbClr val="0000FF"/>
                </a:solidFill>
              </a:rPr>
              <a:t>Panuveitis</a:t>
            </a:r>
            <a:endParaRPr lang="en-US" sz="1500" dirty="0">
              <a:solidFill>
                <a:srgbClr val="0000FF"/>
              </a:solidFill>
            </a:endParaRPr>
          </a:p>
        </p:txBody>
      </p:sp>
      <p:sp>
        <p:nvSpPr>
          <p:cNvPr id="7" name="TextBox 6"/>
          <p:cNvSpPr txBox="1"/>
          <p:nvPr/>
        </p:nvSpPr>
        <p:spPr>
          <a:xfrm>
            <a:off x="3080388" y="3124202"/>
            <a:ext cx="3168012" cy="1538883"/>
          </a:xfrm>
          <a:prstGeom prst="rect">
            <a:avLst/>
          </a:prstGeom>
          <a:noFill/>
        </p:spPr>
        <p:txBody>
          <a:bodyPr wrap="square" rtlCol="0">
            <a:spAutoFit/>
          </a:bodyPr>
          <a:lstStyle/>
          <a:p>
            <a:r>
              <a:rPr lang="en-US" sz="1700" i="1" dirty="0"/>
              <a:t>The </a:t>
            </a:r>
            <a:r>
              <a:rPr lang="en-US" sz="1700" b="1" i="1" dirty="0">
                <a:solidFill>
                  <a:srgbClr val="0000FF"/>
                </a:solidFill>
              </a:rPr>
              <a:t>onset</a:t>
            </a:r>
            <a:r>
              <a:rPr lang="en-US" sz="1700" i="1" dirty="0"/>
              <a:t>, </a:t>
            </a:r>
            <a:r>
              <a:rPr lang="en-US" sz="1700" b="1" i="1" dirty="0">
                <a:solidFill>
                  <a:srgbClr val="0000FF"/>
                </a:solidFill>
              </a:rPr>
              <a:t>duration</a:t>
            </a:r>
            <a:r>
              <a:rPr lang="en-US" sz="1700" i="1" dirty="0">
                <a:solidFill>
                  <a:srgbClr val="0000FF"/>
                </a:solidFill>
              </a:rPr>
              <a:t> </a:t>
            </a:r>
            <a:r>
              <a:rPr lang="en-US" sz="1700" i="1" dirty="0"/>
              <a:t>and </a:t>
            </a:r>
            <a:r>
              <a:rPr lang="en-US" sz="1700" b="1" i="1" dirty="0">
                <a:solidFill>
                  <a:srgbClr val="0000FF"/>
                </a:solidFill>
              </a:rPr>
              <a:t>course</a:t>
            </a:r>
            <a:r>
              <a:rPr lang="en-US" sz="1700" i="1" dirty="0">
                <a:solidFill>
                  <a:srgbClr val="0000FF"/>
                </a:solidFill>
              </a:rPr>
              <a:t> </a:t>
            </a:r>
            <a:r>
              <a:rPr lang="en-US" sz="1700" i="1" dirty="0"/>
              <a:t>of the uveitis</a:t>
            </a:r>
          </a:p>
          <a:p>
            <a:r>
              <a:rPr lang="en-US" sz="1500" dirty="0"/>
              <a:t>--Onset: </a:t>
            </a:r>
            <a:r>
              <a:rPr lang="en-US" sz="1500" dirty="0">
                <a:solidFill>
                  <a:srgbClr val="0000FF"/>
                </a:solidFill>
              </a:rPr>
              <a:t>Sudden </a:t>
            </a:r>
            <a:r>
              <a:rPr lang="en-US" sz="1500" dirty="0"/>
              <a:t>vs</a:t>
            </a:r>
            <a:r>
              <a:rPr lang="en-US" sz="1500" dirty="0">
                <a:solidFill>
                  <a:srgbClr val="0000FF"/>
                </a:solidFill>
              </a:rPr>
              <a:t> insidious</a:t>
            </a:r>
          </a:p>
          <a:p>
            <a:r>
              <a:rPr lang="en-US" sz="1500" dirty="0"/>
              <a:t>--Duration: </a:t>
            </a:r>
            <a:r>
              <a:rPr lang="en-US" sz="1500" dirty="0">
                <a:solidFill>
                  <a:srgbClr val="0000FF"/>
                </a:solidFill>
              </a:rPr>
              <a:t>Limited </a:t>
            </a:r>
            <a:r>
              <a:rPr lang="en-US" sz="1500" dirty="0"/>
              <a:t>vs</a:t>
            </a:r>
            <a:r>
              <a:rPr lang="en-US" sz="1500" dirty="0">
                <a:solidFill>
                  <a:srgbClr val="0000FF"/>
                </a:solidFill>
              </a:rPr>
              <a:t> persistent</a:t>
            </a:r>
          </a:p>
          <a:p>
            <a:r>
              <a:rPr lang="en-US" sz="1500" dirty="0"/>
              <a:t>--Course: </a:t>
            </a:r>
            <a:r>
              <a:rPr lang="en-US" sz="1500" dirty="0">
                <a:solidFill>
                  <a:srgbClr val="0000FF"/>
                </a:solidFill>
              </a:rPr>
              <a:t>Acute </a:t>
            </a:r>
            <a:r>
              <a:rPr lang="en-US" sz="1500" dirty="0"/>
              <a:t>vs</a:t>
            </a:r>
            <a:r>
              <a:rPr lang="en-US" sz="1500" dirty="0">
                <a:solidFill>
                  <a:srgbClr val="0000FF"/>
                </a:solidFill>
              </a:rPr>
              <a:t> recurrent </a:t>
            </a:r>
            <a:r>
              <a:rPr lang="en-US" sz="1500" dirty="0"/>
              <a:t>vs </a:t>
            </a:r>
          </a:p>
          <a:p>
            <a:r>
              <a:rPr lang="en-US" sz="1500" dirty="0">
                <a:solidFill>
                  <a:srgbClr val="0000FF"/>
                </a:solidFill>
              </a:rPr>
              <a:t>  chronic</a:t>
            </a:r>
          </a:p>
        </p:txBody>
      </p:sp>
      <p:sp>
        <p:nvSpPr>
          <p:cNvPr id="8" name="TextBox 7"/>
          <p:cNvSpPr txBox="1"/>
          <p:nvPr/>
        </p:nvSpPr>
        <p:spPr>
          <a:xfrm>
            <a:off x="6182682" y="3124200"/>
            <a:ext cx="2738250" cy="1046440"/>
          </a:xfrm>
          <a:prstGeom prst="rect">
            <a:avLst/>
          </a:prstGeom>
          <a:noFill/>
        </p:spPr>
        <p:txBody>
          <a:bodyPr wrap="none" rtlCol="0">
            <a:spAutoFit/>
          </a:bodyPr>
          <a:lstStyle/>
          <a:p>
            <a:r>
              <a:rPr lang="en-US" sz="1700" i="1" dirty="0"/>
              <a:t>The </a:t>
            </a:r>
            <a:r>
              <a:rPr lang="en-US" sz="1700" b="1" i="1" dirty="0">
                <a:solidFill>
                  <a:srgbClr val="0000FF"/>
                </a:solidFill>
              </a:rPr>
              <a:t>severity</a:t>
            </a:r>
            <a:r>
              <a:rPr lang="en-US" sz="1700" i="1" dirty="0">
                <a:solidFill>
                  <a:srgbClr val="0000FF"/>
                </a:solidFill>
              </a:rPr>
              <a:t> </a:t>
            </a:r>
            <a:r>
              <a:rPr lang="en-US" sz="1700" i="1" dirty="0"/>
              <a:t>of the uveitis</a:t>
            </a:r>
          </a:p>
          <a:p>
            <a:r>
              <a:rPr lang="en-US" sz="1500" dirty="0"/>
              <a:t>--</a:t>
            </a:r>
            <a:r>
              <a:rPr lang="en-US" sz="1500" dirty="0">
                <a:solidFill>
                  <a:srgbClr val="0000FF"/>
                </a:solidFill>
              </a:rPr>
              <a:t>AC cell grade</a:t>
            </a:r>
          </a:p>
          <a:p>
            <a:r>
              <a:rPr lang="en-US" sz="1500" dirty="0"/>
              <a:t>--</a:t>
            </a:r>
            <a:r>
              <a:rPr lang="en-US" sz="1500" dirty="0">
                <a:solidFill>
                  <a:srgbClr val="0000FF"/>
                </a:solidFill>
              </a:rPr>
              <a:t>AC flare grade </a:t>
            </a:r>
          </a:p>
          <a:p>
            <a:r>
              <a:rPr lang="en-US" sz="1500" dirty="0"/>
              <a:t>--</a:t>
            </a:r>
            <a:r>
              <a:rPr lang="en-US" sz="1500" dirty="0">
                <a:solidFill>
                  <a:srgbClr val="0000FF"/>
                </a:solidFill>
              </a:rPr>
              <a:t>Vitreous haze score</a:t>
            </a:r>
          </a:p>
        </p:txBody>
      </p:sp>
      <p:cxnSp>
        <p:nvCxnSpPr>
          <p:cNvPr id="12" name="Straight Connector 11"/>
          <p:cNvCxnSpPr/>
          <p:nvPr/>
        </p:nvCxnSpPr>
        <p:spPr>
          <a:xfrm>
            <a:off x="29718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124202"/>
            <a:ext cx="0" cy="1538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2" y="5078851"/>
            <a:ext cx="5714999" cy="1169551"/>
          </a:xfrm>
          <a:prstGeom prst="rect">
            <a:avLst/>
          </a:prstGeom>
          <a:solidFill>
            <a:srgbClr val="FFC000"/>
          </a:solidFill>
        </p:spPr>
        <p:txBody>
          <a:bodyPr wrap="square" rtlCol="0">
            <a:spAutoFit/>
          </a:bodyPr>
          <a:lstStyle/>
          <a:p>
            <a:r>
              <a:rPr lang="en-US" sz="1400" i="1" dirty="0">
                <a:solidFill>
                  <a:schemeClr val="bg1">
                    <a:lumMod val="65000"/>
                  </a:schemeClr>
                </a:solidFill>
              </a:rPr>
              <a:t>In addition to location, onset/duration/course, and severity, what other aspects of presentation are important in classifying a case of uveitis?</a:t>
            </a:r>
          </a:p>
          <a:p>
            <a:r>
              <a:rPr lang="en-US" sz="1400" dirty="0">
                <a:solidFill>
                  <a:schemeClr val="bg1">
                    <a:lumMod val="65000"/>
                  </a:schemeClr>
                </a:solidFill>
              </a:rPr>
              <a:t>--Laterality (</a:t>
            </a:r>
            <a:r>
              <a:rPr lang="en-US" sz="1400" dirty="0" err="1">
                <a:solidFill>
                  <a:schemeClr val="bg1">
                    <a:lumMod val="65000"/>
                  </a:schemeClr>
                </a:solidFill>
              </a:rPr>
              <a:t>ie</a:t>
            </a:r>
            <a:r>
              <a:rPr lang="en-US" sz="1400" dirty="0">
                <a:solidFill>
                  <a:schemeClr val="bg1">
                    <a:lumMod val="65000"/>
                  </a:schemeClr>
                </a:solidFill>
              </a:rPr>
              <a:t>, whether it is </a:t>
            </a:r>
            <a:r>
              <a:rPr lang="en-US" sz="1400" dirty="0" err="1">
                <a:solidFill>
                  <a:schemeClr val="bg1">
                    <a:lumMod val="65000"/>
                  </a:schemeClr>
                </a:solidFill>
              </a:rPr>
              <a:t>uni</a:t>
            </a:r>
            <a:r>
              <a:rPr lang="en-US" sz="1400" dirty="0">
                <a:solidFill>
                  <a:schemeClr val="bg1">
                    <a:lumMod val="65000"/>
                  </a:schemeClr>
                </a:solidFill>
              </a:rPr>
              <a:t>- vs bilateral)</a:t>
            </a:r>
          </a:p>
          <a:p>
            <a:r>
              <a:rPr lang="en-US" sz="1400" dirty="0">
                <a:solidFill>
                  <a:schemeClr val="bg1">
                    <a:lumMod val="65000"/>
                  </a:schemeClr>
                </a:solidFill>
              </a:rPr>
              <a:t>--The character of </a:t>
            </a:r>
            <a:r>
              <a:rPr lang="en-US" sz="1400" dirty="0" err="1">
                <a:solidFill>
                  <a:schemeClr val="bg1">
                    <a:lumMod val="65000"/>
                  </a:schemeClr>
                </a:solidFill>
              </a:rPr>
              <a:t>keratic</a:t>
            </a:r>
            <a:r>
              <a:rPr lang="en-US" sz="1400" dirty="0">
                <a:solidFill>
                  <a:schemeClr val="bg1">
                    <a:lumMod val="65000"/>
                  </a:schemeClr>
                </a:solidFill>
              </a:rPr>
              <a:t> precipitates (KP) if present</a:t>
            </a:r>
          </a:p>
          <a:p>
            <a:r>
              <a:rPr lang="en-US" sz="1400" b="1" dirty="0">
                <a:solidFill>
                  <a:srgbClr val="0000FF"/>
                </a:solidFill>
              </a:rPr>
              <a:t>--Iris changes</a:t>
            </a:r>
          </a:p>
        </p:txBody>
      </p:sp>
      <p:sp>
        <p:nvSpPr>
          <p:cNvPr id="14" name="TextBox 13"/>
          <p:cNvSpPr txBox="1"/>
          <p:nvPr/>
        </p:nvSpPr>
        <p:spPr>
          <a:xfrm>
            <a:off x="1526336" y="5545649"/>
            <a:ext cx="4231095" cy="1092607"/>
          </a:xfrm>
          <a:prstGeom prst="rect">
            <a:avLst/>
          </a:prstGeom>
          <a:solidFill>
            <a:srgbClr val="99FF99"/>
          </a:solidFill>
        </p:spPr>
        <p:txBody>
          <a:bodyPr wrap="none" rtlCol="0">
            <a:spAutoFit/>
          </a:bodyPr>
          <a:lstStyle/>
          <a:p>
            <a:r>
              <a:rPr lang="en-US" sz="1300" i="1" dirty="0">
                <a:solidFill>
                  <a:schemeClr val="bg1">
                    <a:lumMod val="65000"/>
                  </a:schemeClr>
                </a:solidFill>
              </a:rPr>
              <a:t>Broadly, what sorts of iris changes must be looked for?</a:t>
            </a:r>
          </a:p>
          <a:p>
            <a:r>
              <a:rPr lang="en-US" sz="1300" dirty="0">
                <a:solidFill>
                  <a:schemeClr val="bg1">
                    <a:lumMod val="65000"/>
                  </a:schemeClr>
                </a:solidFill>
              </a:rPr>
              <a:t>--Atrophy</a:t>
            </a:r>
          </a:p>
          <a:p>
            <a:r>
              <a:rPr lang="en-US" sz="1300" dirty="0">
                <a:solidFill>
                  <a:schemeClr val="bg1">
                    <a:lumMod val="65000"/>
                  </a:schemeClr>
                </a:solidFill>
              </a:rPr>
              <a:t>--</a:t>
            </a:r>
            <a:r>
              <a:rPr lang="en-US" sz="1300" dirty="0" err="1">
                <a:solidFill>
                  <a:schemeClr val="bg1">
                    <a:lumMod val="65000"/>
                  </a:schemeClr>
                </a:solidFill>
              </a:rPr>
              <a:t>Synechiae</a:t>
            </a:r>
            <a:endParaRPr lang="en-US" sz="1300" dirty="0">
              <a:solidFill>
                <a:schemeClr val="bg1">
                  <a:lumMod val="65000"/>
                </a:schemeClr>
              </a:solidFill>
            </a:endParaRPr>
          </a:p>
          <a:p>
            <a:r>
              <a:rPr lang="en-US" sz="1300" dirty="0">
                <a:solidFill>
                  <a:schemeClr val="bg1">
                    <a:lumMod val="65000"/>
                  </a:schemeClr>
                </a:solidFill>
              </a:rPr>
              <a:t>--Nodules</a:t>
            </a:r>
          </a:p>
          <a:p>
            <a:r>
              <a:rPr lang="en-US" sz="1300" dirty="0">
                <a:solidFill>
                  <a:srgbClr val="0000FF"/>
                </a:solidFill>
              </a:rPr>
              <a:t>--</a:t>
            </a:r>
            <a:r>
              <a:rPr lang="en-US" sz="1300" b="1" dirty="0">
                <a:solidFill>
                  <a:srgbClr val="0000FF"/>
                </a:solidFill>
              </a:rPr>
              <a:t>Heterochromia</a:t>
            </a:r>
          </a:p>
        </p:txBody>
      </p:sp>
      <p:sp>
        <p:nvSpPr>
          <p:cNvPr id="16" name="TextBox 15"/>
          <p:cNvSpPr txBox="1"/>
          <p:nvPr/>
        </p:nvSpPr>
        <p:spPr>
          <a:xfrm>
            <a:off x="3080388" y="6043136"/>
            <a:ext cx="4888231" cy="738664"/>
          </a:xfrm>
          <a:prstGeom prst="rect">
            <a:avLst/>
          </a:prstGeom>
          <a:solidFill>
            <a:schemeClr val="accent5">
              <a:lumMod val="75000"/>
            </a:schemeClr>
          </a:solidFill>
        </p:spPr>
        <p:txBody>
          <a:bodyPr wrap="square" rtlCol="0">
            <a:spAutoFit/>
          </a:bodyPr>
          <a:lstStyle/>
          <a:p>
            <a:r>
              <a:rPr lang="en-US" sz="1400" i="1" dirty="0">
                <a:solidFill>
                  <a:srgbClr val="0000FF"/>
                </a:solidFill>
              </a:rPr>
              <a:t>In a </a:t>
            </a:r>
            <a:r>
              <a:rPr lang="en-US" sz="1400" i="1" dirty="0" err="1">
                <a:solidFill>
                  <a:srgbClr val="0000FF"/>
                </a:solidFill>
              </a:rPr>
              <a:t>pt</a:t>
            </a:r>
            <a:r>
              <a:rPr lang="en-US" sz="1400" i="1" dirty="0">
                <a:solidFill>
                  <a:srgbClr val="0000FF"/>
                </a:solidFill>
              </a:rPr>
              <a:t> with uveitis and heterochromia, which iris is more likely to be the abnormal one--the lighter iris, or the darker?</a:t>
            </a:r>
          </a:p>
          <a:p>
            <a:r>
              <a:rPr lang="en-US" sz="1400" dirty="0">
                <a:solidFill>
                  <a:srgbClr val="0000FF"/>
                </a:solidFill>
              </a:rPr>
              <a:t>The lighter</a:t>
            </a:r>
          </a:p>
        </p:txBody>
      </p:sp>
      <p:sp>
        <p:nvSpPr>
          <p:cNvPr id="17" name="Rectangle 3">
            <a:extLst>
              <a:ext uri="{FF2B5EF4-FFF2-40B4-BE49-F238E27FC236}">
                <a16:creationId xmlns:a16="http://schemas.microsoft.com/office/drawing/2014/main" id="{09BBED8F-F6C2-4BFC-9266-71CCEEB7CC6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89628850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D182F-6258-4466-88BA-CB88030DE39D}"/>
              </a:ext>
            </a:extLst>
          </p:cNvPr>
          <p:cNvSpPr>
            <a:spLocks noGrp="1"/>
          </p:cNvSpPr>
          <p:nvPr>
            <p:ph type="sldNum" sz="quarter" idx="12"/>
          </p:nvPr>
        </p:nvSpPr>
        <p:spPr/>
        <p:txBody>
          <a:bodyPr/>
          <a:lstStyle/>
          <a:p>
            <a:pPr>
              <a:defRPr/>
            </a:pPr>
            <a:fld id="{0BB887E1-D19B-4909-93B1-7D5653B34270}" type="slidenum">
              <a:rPr lang="en-US" altLang="en-US" smtClean="0"/>
              <a:pPr>
                <a:defRPr/>
              </a:pPr>
              <a:t>352</a:t>
            </a:fld>
            <a:endParaRPr lang="en-US" altLang="en-US"/>
          </a:p>
        </p:txBody>
      </p:sp>
      <p:pic>
        <p:nvPicPr>
          <p:cNvPr id="6" name="Picture 5">
            <a:extLst>
              <a:ext uri="{FF2B5EF4-FFF2-40B4-BE49-F238E27FC236}">
                <a16:creationId xmlns:a16="http://schemas.microsoft.com/office/drawing/2014/main" id="{EC47D695-18D4-4992-83CB-8C0D276A4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937" y="1520150"/>
            <a:ext cx="4772125" cy="3817700"/>
          </a:xfrm>
          <a:prstGeom prst="rect">
            <a:avLst/>
          </a:prstGeom>
        </p:spPr>
      </p:pic>
      <p:sp>
        <p:nvSpPr>
          <p:cNvPr id="8" name="TextBox 7">
            <a:extLst>
              <a:ext uri="{FF2B5EF4-FFF2-40B4-BE49-F238E27FC236}">
                <a16:creationId xmlns:a16="http://schemas.microsoft.com/office/drawing/2014/main" id="{E8FC0E72-B845-4A10-A928-7176414DFEE5}"/>
              </a:ext>
            </a:extLst>
          </p:cNvPr>
          <p:cNvSpPr txBox="1"/>
          <p:nvPr/>
        </p:nvSpPr>
        <p:spPr>
          <a:xfrm>
            <a:off x="2748423" y="5879068"/>
            <a:ext cx="3647152" cy="369332"/>
          </a:xfrm>
          <a:prstGeom prst="rect">
            <a:avLst/>
          </a:prstGeom>
          <a:noFill/>
        </p:spPr>
        <p:txBody>
          <a:bodyPr wrap="none" rtlCol="0">
            <a:spAutoFit/>
          </a:bodyPr>
          <a:lstStyle/>
          <a:p>
            <a:pPr algn="ctr"/>
            <a:r>
              <a:rPr lang="en-US" dirty="0"/>
              <a:t>Heterochromia iridis in a uveitis </a:t>
            </a:r>
            <a:r>
              <a:rPr lang="en-US" dirty="0" err="1"/>
              <a:t>pt</a:t>
            </a:r>
            <a:endParaRPr lang="en-US" dirty="0"/>
          </a:p>
        </p:txBody>
      </p:sp>
      <p:sp>
        <p:nvSpPr>
          <p:cNvPr id="7" name="Rectangle 3">
            <a:extLst>
              <a:ext uri="{FF2B5EF4-FFF2-40B4-BE49-F238E27FC236}">
                <a16:creationId xmlns:a16="http://schemas.microsoft.com/office/drawing/2014/main" id="{16DD6AF5-0F23-443F-AFD0-9BC6C5F1850F}"/>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15953207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4" name="Rectangle 3">
            <a:extLst>
              <a:ext uri="{FF2B5EF4-FFF2-40B4-BE49-F238E27FC236}">
                <a16:creationId xmlns:a16="http://schemas.microsoft.com/office/drawing/2014/main" id="{CDF8A150-4C2F-4F47-B2E0-140B67E1C94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TextBox 2">
            <a:extLst>
              <a:ext uri="{FF2B5EF4-FFF2-40B4-BE49-F238E27FC236}">
                <a16:creationId xmlns:a16="http://schemas.microsoft.com/office/drawing/2014/main" id="{CF8942BE-B583-48C4-B9F2-42AC653695D6}"/>
              </a:ext>
            </a:extLst>
          </p:cNvPr>
          <p:cNvSpPr txBox="1"/>
          <p:nvPr/>
        </p:nvSpPr>
        <p:spPr>
          <a:xfrm>
            <a:off x="1981200" y="2514600"/>
            <a:ext cx="6599499" cy="461665"/>
          </a:xfrm>
          <a:prstGeom prst="rect">
            <a:avLst/>
          </a:prstGeom>
          <a:noFill/>
        </p:spPr>
        <p:txBody>
          <a:bodyPr wrap="none" rtlCol="0">
            <a:spAutoFit/>
          </a:bodyPr>
          <a:lstStyle/>
          <a:p>
            <a:r>
              <a:rPr lang="en-US" sz="2400" i="1" dirty="0">
                <a:effectLst>
                  <a:outerShdw blurRad="38100" dist="38100" dir="2700000" algn="tl">
                    <a:srgbClr val="000000">
                      <a:alpha val="43137"/>
                    </a:srgbClr>
                  </a:outerShdw>
                </a:effectLst>
              </a:rPr>
              <a:t>Finally, we will look at </a:t>
            </a:r>
            <a:r>
              <a:rPr lang="en-US" sz="2400" dirty="0">
                <a:effectLst>
                  <a:outerShdw blurRad="38100" dist="38100" dir="2700000" algn="tl">
                    <a:srgbClr val="000000">
                      <a:alpha val="43137"/>
                    </a:srgbClr>
                  </a:outerShdw>
                </a:effectLst>
              </a:rPr>
              <a:t>masquerade syndromes</a:t>
            </a:r>
          </a:p>
        </p:txBody>
      </p:sp>
    </p:spTree>
    <p:extLst>
      <p:ext uri="{BB962C8B-B14F-4D97-AF65-F5344CB8AC3E}">
        <p14:creationId xmlns:p14="http://schemas.microsoft.com/office/powerpoint/2010/main" val="120190835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4" name="TextBox 33">
            <a:extLst>
              <a:ext uri="{FF2B5EF4-FFF2-40B4-BE49-F238E27FC236}">
                <a16:creationId xmlns:a16="http://schemas.microsoft.com/office/drawing/2014/main" id="{D8CC8FFA-D278-466C-8134-DDBB619D6AC5}"/>
              </a:ext>
            </a:extLst>
          </p:cNvPr>
          <p:cNvSpPr txBox="1"/>
          <p:nvPr/>
        </p:nvSpPr>
        <p:spPr>
          <a:xfrm>
            <a:off x="3670852" y="862326"/>
            <a:ext cx="4293705" cy="795731"/>
          </a:xfrm>
          <a:prstGeom prst="rect">
            <a:avLst/>
          </a:prstGeom>
          <a:noFill/>
        </p:spPr>
        <p:txBody>
          <a:bodyPr wrap="square" rtlCol="0">
            <a:spAutoFit/>
          </a:bodyPr>
          <a:lstStyle/>
          <a:p>
            <a:pPr>
              <a:lnSpc>
                <a:spcPts val="2900"/>
              </a:lnSpc>
            </a:pPr>
            <a:r>
              <a:rPr lang="en-US" dirty="0">
                <a:solidFill>
                  <a:srgbClr val="0000FF"/>
                </a:solidFill>
              </a:rPr>
              <a:t>                                      refers to entities that mimic immune-mediated dz.</a:t>
            </a:r>
          </a:p>
        </p:txBody>
      </p:sp>
      <p:sp>
        <p:nvSpPr>
          <p:cNvPr id="4" name="Rectangle 3">
            <a:extLst>
              <a:ext uri="{FF2B5EF4-FFF2-40B4-BE49-F238E27FC236}">
                <a16:creationId xmlns:a16="http://schemas.microsoft.com/office/drawing/2014/main" id="{CDF8A150-4C2F-4F47-B2E0-140B67E1C94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37862336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4" name="TextBox 33">
            <a:extLst>
              <a:ext uri="{FF2B5EF4-FFF2-40B4-BE49-F238E27FC236}">
                <a16:creationId xmlns:a16="http://schemas.microsoft.com/office/drawing/2014/main" id="{D8CC8FFA-D278-466C-8134-DDBB619D6AC5}"/>
              </a:ext>
            </a:extLst>
          </p:cNvPr>
          <p:cNvSpPr txBox="1"/>
          <p:nvPr/>
        </p:nvSpPr>
        <p:spPr>
          <a:xfrm>
            <a:off x="3670852" y="862326"/>
            <a:ext cx="4293705" cy="795731"/>
          </a:xfrm>
          <a:prstGeom prst="rect">
            <a:avLst/>
          </a:prstGeom>
          <a:noFill/>
        </p:spPr>
        <p:txBody>
          <a:bodyPr wrap="square" rtlCol="0">
            <a:spAutoFit/>
          </a:bodyPr>
          <a:lstStyle/>
          <a:p>
            <a:pPr>
              <a:lnSpc>
                <a:spcPts val="2900"/>
              </a:lnSpc>
            </a:pPr>
            <a:r>
              <a:rPr lang="en-US" dirty="0">
                <a:solidFill>
                  <a:srgbClr val="0000FF"/>
                </a:solidFill>
              </a:rPr>
              <a:t>                                      refers to entities that mimic immune-mediated dz.</a:t>
            </a:r>
          </a:p>
        </p:txBody>
      </p:sp>
      <p:sp>
        <p:nvSpPr>
          <p:cNvPr id="4" name="Rectangle 3">
            <a:extLst>
              <a:ext uri="{FF2B5EF4-FFF2-40B4-BE49-F238E27FC236}">
                <a16:creationId xmlns:a16="http://schemas.microsoft.com/office/drawing/2014/main" id="{CDF8A150-4C2F-4F47-B2E0-140B67E1C94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TextBox 2">
            <a:extLst>
              <a:ext uri="{FF2B5EF4-FFF2-40B4-BE49-F238E27FC236}">
                <a16:creationId xmlns:a16="http://schemas.microsoft.com/office/drawing/2014/main" id="{2F6D37D3-24CE-47EC-875A-695929D6C84E}"/>
              </a:ext>
            </a:extLst>
          </p:cNvPr>
          <p:cNvSpPr txBox="1"/>
          <p:nvPr/>
        </p:nvSpPr>
        <p:spPr>
          <a:xfrm>
            <a:off x="762000" y="1981200"/>
            <a:ext cx="7772400" cy="646331"/>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rPr>
              <a:t>In other words, these are pts who </a:t>
            </a:r>
            <a:r>
              <a:rPr lang="en-US" dirty="0">
                <a:effectLst>
                  <a:outerShdw blurRad="38100" dist="38100" dir="2700000" algn="tl">
                    <a:srgbClr val="000000">
                      <a:alpha val="43137"/>
                    </a:srgbClr>
                  </a:outerShdw>
                </a:effectLst>
              </a:rPr>
              <a:t>look</a:t>
            </a:r>
            <a:r>
              <a:rPr lang="en-US" i="1" dirty="0">
                <a:effectLst>
                  <a:outerShdw blurRad="38100" dist="38100" dir="2700000" algn="tl">
                    <a:srgbClr val="000000">
                      <a:alpha val="43137"/>
                    </a:srgbClr>
                  </a:outerShdw>
                </a:effectLst>
              </a:rPr>
              <a:t> like they have a </a:t>
            </a:r>
            <a:r>
              <a:rPr lang="en-US" i="1" dirty="0" err="1">
                <a:effectLst>
                  <a:outerShdw blurRad="38100" dist="38100" dir="2700000" algn="tl">
                    <a:srgbClr val="000000">
                      <a:alpha val="43137"/>
                    </a:srgbClr>
                  </a:outerShdw>
                </a:effectLst>
              </a:rPr>
              <a:t>uveitic</a:t>
            </a:r>
            <a:r>
              <a:rPr lang="en-US" i="1" dirty="0">
                <a:effectLst>
                  <a:outerShdw blurRad="38100" dist="38100" dir="2700000" algn="tl">
                    <a:srgbClr val="000000">
                      <a:alpha val="43137"/>
                    </a:srgbClr>
                  </a:outerShdw>
                </a:effectLst>
              </a:rPr>
              <a:t> condition, but do not. </a:t>
            </a:r>
            <a:endParaRPr lang="en-US" i="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05945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4" name="TextBox 33">
            <a:extLst>
              <a:ext uri="{FF2B5EF4-FFF2-40B4-BE49-F238E27FC236}">
                <a16:creationId xmlns:a16="http://schemas.microsoft.com/office/drawing/2014/main" id="{D8CC8FFA-D278-466C-8134-DDBB619D6AC5}"/>
              </a:ext>
            </a:extLst>
          </p:cNvPr>
          <p:cNvSpPr txBox="1"/>
          <p:nvPr/>
        </p:nvSpPr>
        <p:spPr>
          <a:xfrm>
            <a:off x="3670852" y="862326"/>
            <a:ext cx="4293705" cy="795731"/>
          </a:xfrm>
          <a:prstGeom prst="rect">
            <a:avLst/>
          </a:prstGeom>
          <a:noFill/>
        </p:spPr>
        <p:txBody>
          <a:bodyPr wrap="square" rtlCol="0">
            <a:spAutoFit/>
          </a:bodyPr>
          <a:lstStyle/>
          <a:p>
            <a:pPr>
              <a:lnSpc>
                <a:spcPts val="2900"/>
              </a:lnSpc>
            </a:pPr>
            <a:r>
              <a:rPr lang="en-US" dirty="0">
                <a:solidFill>
                  <a:srgbClr val="0000FF"/>
                </a:solidFill>
              </a:rPr>
              <a:t>                                      refers to entities that mimic immune-mediated dz.</a:t>
            </a:r>
          </a:p>
        </p:txBody>
      </p:sp>
      <p:sp>
        <p:nvSpPr>
          <p:cNvPr id="4" name="Rectangle 3">
            <a:extLst>
              <a:ext uri="{FF2B5EF4-FFF2-40B4-BE49-F238E27FC236}">
                <a16:creationId xmlns:a16="http://schemas.microsoft.com/office/drawing/2014/main" id="{CDF8A150-4C2F-4F47-B2E0-140B67E1C94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TextBox 2">
            <a:extLst>
              <a:ext uri="{FF2B5EF4-FFF2-40B4-BE49-F238E27FC236}">
                <a16:creationId xmlns:a16="http://schemas.microsoft.com/office/drawing/2014/main" id="{2F6D37D3-24CE-47EC-875A-695929D6C84E}"/>
              </a:ext>
            </a:extLst>
          </p:cNvPr>
          <p:cNvSpPr txBox="1"/>
          <p:nvPr/>
        </p:nvSpPr>
        <p:spPr>
          <a:xfrm>
            <a:off x="762000" y="1981200"/>
            <a:ext cx="7772400" cy="1200329"/>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rPr>
              <a:t>In other words, these are pts who </a:t>
            </a:r>
            <a:r>
              <a:rPr lang="en-US" dirty="0">
                <a:effectLst>
                  <a:outerShdw blurRad="38100" dist="38100" dir="2700000" algn="tl">
                    <a:srgbClr val="000000">
                      <a:alpha val="43137"/>
                    </a:srgbClr>
                  </a:outerShdw>
                </a:effectLst>
              </a:rPr>
              <a:t>look</a:t>
            </a:r>
            <a:r>
              <a:rPr lang="en-US" i="1" dirty="0">
                <a:effectLst>
                  <a:outerShdw blurRad="38100" dist="38100" dir="2700000" algn="tl">
                    <a:srgbClr val="000000">
                      <a:alpha val="43137"/>
                    </a:srgbClr>
                  </a:outerShdw>
                </a:effectLst>
              </a:rPr>
              <a:t> like they have a </a:t>
            </a:r>
            <a:r>
              <a:rPr lang="en-US" i="1" dirty="0" err="1">
                <a:effectLst>
                  <a:outerShdw blurRad="38100" dist="38100" dir="2700000" algn="tl">
                    <a:srgbClr val="000000">
                      <a:alpha val="43137"/>
                    </a:srgbClr>
                  </a:outerShdw>
                </a:effectLst>
              </a:rPr>
              <a:t>uveitic</a:t>
            </a:r>
            <a:r>
              <a:rPr lang="en-US" i="1" dirty="0">
                <a:effectLst>
                  <a:outerShdw blurRad="38100" dist="38100" dir="2700000" algn="tl">
                    <a:srgbClr val="000000">
                      <a:alpha val="43137"/>
                    </a:srgbClr>
                  </a:outerShdw>
                </a:effectLst>
              </a:rPr>
              <a:t> condition, but do not. </a:t>
            </a:r>
            <a:r>
              <a:rPr lang="en-US" i="1" dirty="0">
                <a:solidFill>
                  <a:srgbClr val="0000FF"/>
                </a:solidFill>
                <a:effectLst>
                  <a:outerShdw blurRad="38100" dist="38100" dir="2700000" algn="tl">
                    <a:srgbClr val="000000">
                      <a:alpha val="43137"/>
                    </a:srgbClr>
                  </a:outerShdw>
                </a:effectLst>
              </a:rPr>
              <a:t>It is very important that masquerade syndromes be recognized as such, because their prolonged (mis)diagnosis as uveitis may result in a devastating delay in the treatment of the actual underlying condition. </a:t>
            </a:r>
          </a:p>
        </p:txBody>
      </p:sp>
    </p:spTree>
    <p:extLst>
      <p:ext uri="{BB962C8B-B14F-4D97-AF65-F5344CB8AC3E}">
        <p14:creationId xmlns:p14="http://schemas.microsoft.com/office/powerpoint/2010/main" val="3850786840"/>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ECC1C0-179F-46C5-832D-C4BFDCC5F860}"/>
              </a:ext>
            </a:extLst>
          </p:cNvPr>
          <p:cNvSpPr txBox="1"/>
          <p:nvPr/>
        </p:nvSpPr>
        <p:spPr>
          <a:xfrm>
            <a:off x="1792104" y="1699071"/>
            <a:ext cx="7033844" cy="795731"/>
          </a:xfrm>
          <a:prstGeom prst="rect">
            <a:avLst/>
          </a:prstGeom>
          <a:noFill/>
        </p:spPr>
        <p:txBody>
          <a:bodyPr wrap="square" rtlCol="0">
            <a:spAutoFit/>
          </a:bodyPr>
          <a:lstStyle/>
          <a:p>
            <a:pPr>
              <a:lnSpc>
                <a:spcPts val="2900"/>
              </a:lnSpc>
            </a:pPr>
            <a:r>
              <a:rPr lang="en-US" dirty="0">
                <a:solidFill>
                  <a:srgbClr val="0000FF"/>
                </a:solidFill>
              </a:rPr>
              <a:t>     The entities can be broadly divided into                                         </a:t>
            </a:r>
          </a:p>
          <a:p>
            <a:pPr>
              <a:lnSpc>
                <a:spcPts val="2900"/>
              </a:lnSpc>
            </a:pPr>
            <a:r>
              <a:rPr lang="en-US" dirty="0">
                <a:solidFill>
                  <a:srgbClr val="0000FF"/>
                </a:solidFill>
              </a:rPr>
              <a:t>      and 		         causes.</a:t>
            </a:r>
          </a:p>
        </p:txBody>
      </p: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34" name="TextBox 33">
            <a:extLst>
              <a:ext uri="{FF2B5EF4-FFF2-40B4-BE49-F238E27FC236}">
                <a16:creationId xmlns:a16="http://schemas.microsoft.com/office/drawing/2014/main" id="{D8CC8FFA-D278-466C-8134-DDBB619D6AC5}"/>
              </a:ext>
            </a:extLst>
          </p:cNvPr>
          <p:cNvSpPr txBox="1"/>
          <p:nvPr/>
        </p:nvSpPr>
        <p:spPr>
          <a:xfrm>
            <a:off x="3670852" y="862326"/>
            <a:ext cx="4293705" cy="795731"/>
          </a:xfrm>
          <a:prstGeom prst="rect">
            <a:avLst/>
          </a:prstGeom>
          <a:noFill/>
        </p:spPr>
        <p:txBody>
          <a:bodyPr wrap="square" rtlCol="0">
            <a:spAutoFit/>
          </a:bodyPr>
          <a:lstStyle/>
          <a:p>
            <a:pPr>
              <a:lnSpc>
                <a:spcPts val="2900"/>
              </a:lnSpc>
            </a:pPr>
            <a:r>
              <a:rPr lang="en-US" dirty="0">
                <a:solidFill>
                  <a:srgbClr val="0000FF"/>
                </a:solidFill>
              </a:rPr>
              <a:t>                                      refers to entities that mimic immune-mediated dz.</a:t>
            </a:r>
          </a:p>
        </p:txBody>
      </p:sp>
      <p:sp>
        <p:nvSpPr>
          <p:cNvPr id="7" name="Rectangle 3">
            <a:extLst>
              <a:ext uri="{FF2B5EF4-FFF2-40B4-BE49-F238E27FC236}">
                <a16:creationId xmlns:a16="http://schemas.microsoft.com/office/drawing/2014/main" id="{4D70EFDE-6EFF-42B1-ABD2-841C17C6D55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Rectangle 4">
            <a:extLst>
              <a:ext uri="{FF2B5EF4-FFF2-40B4-BE49-F238E27FC236}">
                <a16:creationId xmlns:a16="http://schemas.microsoft.com/office/drawing/2014/main" id="{3A12A46A-1B06-4D19-9CAF-0FC5D8538E2E}"/>
              </a:ext>
            </a:extLst>
          </p:cNvPr>
          <p:cNvSpPr/>
          <p:nvPr/>
        </p:nvSpPr>
        <p:spPr>
          <a:xfrm>
            <a:off x="6254005" y="1751240"/>
            <a:ext cx="2051795" cy="382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3580BC-76A7-49E8-930E-C211B0A83481}"/>
              </a:ext>
            </a:extLst>
          </p:cNvPr>
          <p:cNvSpPr/>
          <p:nvPr/>
        </p:nvSpPr>
        <p:spPr>
          <a:xfrm>
            <a:off x="2747159" y="2112442"/>
            <a:ext cx="1443842" cy="382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06603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ECC1C0-179F-46C5-832D-C4BFDCC5F860}"/>
              </a:ext>
            </a:extLst>
          </p:cNvPr>
          <p:cNvSpPr txBox="1"/>
          <p:nvPr/>
        </p:nvSpPr>
        <p:spPr>
          <a:xfrm>
            <a:off x="1792104" y="1699071"/>
            <a:ext cx="7033844" cy="795731"/>
          </a:xfrm>
          <a:prstGeom prst="rect">
            <a:avLst/>
          </a:prstGeom>
          <a:noFill/>
        </p:spPr>
        <p:txBody>
          <a:bodyPr wrap="square" rtlCol="0">
            <a:spAutoFit/>
          </a:bodyPr>
          <a:lstStyle/>
          <a:p>
            <a:pPr>
              <a:lnSpc>
                <a:spcPts val="2900"/>
              </a:lnSpc>
            </a:pPr>
            <a:r>
              <a:rPr lang="en-US" dirty="0">
                <a:solidFill>
                  <a:srgbClr val="0000FF"/>
                </a:solidFill>
              </a:rPr>
              <a:t>     The entities can be broadly divided into                                         </a:t>
            </a:r>
          </a:p>
          <a:p>
            <a:pPr>
              <a:lnSpc>
                <a:spcPts val="2900"/>
              </a:lnSpc>
            </a:pPr>
            <a:r>
              <a:rPr lang="en-US" dirty="0">
                <a:solidFill>
                  <a:srgbClr val="0000FF"/>
                </a:solidFill>
              </a:rPr>
              <a:t>      and 		         causes.</a:t>
            </a:r>
          </a:p>
        </p:txBody>
      </p: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34" name="TextBox 33">
            <a:extLst>
              <a:ext uri="{FF2B5EF4-FFF2-40B4-BE49-F238E27FC236}">
                <a16:creationId xmlns:a16="http://schemas.microsoft.com/office/drawing/2014/main" id="{D8CC8FFA-D278-466C-8134-DDBB619D6AC5}"/>
              </a:ext>
            </a:extLst>
          </p:cNvPr>
          <p:cNvSpPr txBox="1"/>
          <p:nvPr/>
        </p:nvSpPr>
        <p:spPr>
          <a:xfrm>
            <a:off x="3670852" y="862326"/>
            <a:ext cx="4293705" cy="795731"/>
          </a:xfrm>
          <a:prstGeom prst="rect">
            <a:avLst/>
          </a:prstGeom>
          <a:noFill/>
        </p:spPr>
        <p:txBody>
          <a:bodyPr wrap="square" rtlCol="0">
            <a:spAutoFit/>
          </a:bodyPr>
          <a:lstStyle/>
          <a:p>
            <a:pPr>
              <a:lnSpc>
                <a:spcPts val="2900"/>
              </a:lnSpc>
            </a:pPr>
            <a:r>
              <a:rPr lang="en-US" dirty="0">
                <a:solidFill>
                  <a:srgbClr val="0000FF"/>
                </a:solidFill>
              </a:rPr>
              <a:t>                                      refers to entities that mimic immune-mediated dz.</a:t>
            </a:r>
          </a:p>
        </p:txBody>
      </p:sp>
      <p:sp>
        <p:nvSpPr>
          <p:cNvPr id="7" name="Rectangle 3">
            <a:extLst>
              <a:ext uri="{FF2B5EF4-FFF2-40B4-BE49-F238E27FC236}">
                <a16:creationId xmlns:a16="http://schemas.microsoft.com/office/drawing/2014/main" id="{4D70EFDE-6EFF-42B1-ABD2-841C17C6D55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029194168"/>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715640" y="3649118"/>
            <a:ext cx="341760" cy="400110"/>
          </a:xfrm>
          <a:prstGeom prst="rect">
            <a:avLst/>
          </a:prstGeom>
          <a:noFill/>
        </p:spPr>
        <p:txBody>
          <a:bodyPr wrap="none" rtlCol="0">
            <a:spAutoFit/>
          </a:bodyPr>
          <a:lstStyle/>
          <a:p>
            <a:r>
              <a:rPr lang="en-US" sz="2000" b="1" i="1" dirty="0"/>
              <a:t>?</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3">
            <a:extLst>
              <a:ext uri="{FF2B5EF4-FFF2-40B4-BE49-F238E27FC236}">
                <a16:creationId xmlns:a16="http://schemas.microsoft.com/office/drawing/2014/main" id="{2C81B433-EC89-4D57-91E2-B82FBC18984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7" name="TextBox 16">
            <a:extLst>
              <a:ext uri="{FF2B5EF4-FFF2-40B4-BE49-F238E27FC236}">
                <a16:creationId xmlns:a16="http://schemas.microsoft.com/office/drawing/2014/main" id="{CEB794D3-5F14-4126-A316-9507FCA74023}"/>
              </a:ext>
            </a:extLst>
          </p:cNvPr>
          <p:cNvSpPr txBox="1"/>
          <p:nvPr/>
        </p:nvSpPr>
        <p:spPr>
          <a:xfrm>
            <a:off x="4458840" y="2971800"/>
            <a:ext cx="341760" cy="400110"/>
          </a:xfrm>
          <a:prstGeom prst="rect">
            <a:avLst/>
          </a:prstGeom>
          <a:noFill/>
        </p:spPr>
        <p:txBody>
          <a:bodyPr wrap="none" rtlCol="0">
            <a:spAutoFit/>
          </a:bodyPr>
          <a:lstStyle/>
          <a:p>
            <a:r>
              <a:rPr lang="en-US" sz="2000" b="1" i="1" dirty="0"/>
              <a:t>?</a:t>
            </a:r>
          </a:p>
        </p:txBody>
      </p:sp>
      <p:cxnSp>
        <p:nvCxnSpPr>
          <p:cNvPr id="18" name="Straight Arrow Connector 17">
            <a:extLst>
              <a:ext uri="{FF2B5EF4-FFF2-40B4-BE49-F238E27FC236}">
                <a16:creationId xmlns:a16="http://schemas.microsoft.com/office/drawing/2014/main" id="{07CA9F12-E8B8-4112-9678-0B53EE38FFA3}"/>
              </a:ext>
            </a:extLst>
          </p:cNvPr>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B2AB0B0-EEC3-45DF-B86E-3C33729606BB}"/>
              </a:ext>
            </a:extLst>
          </p:cNvPr>
          <p:cNvSpPr txBox="1"/>
          <p:nvPr/>
        </p:nvSpPr>
        <p:spPr>
          <a:xfrm>
            <a:off x="3200400" y="3495317"/>
            <a:ext cx="5257800" cy="646331"/>
          </a:xfrm>
          <a:prstGeom prst="rect">
            <a:avLst/>
          </a:prstGeom>
          <a:noFill/>
        </p:spPr>
        <p:txBody>
          <a:bodyPr wrap="square" rtlCol="0">
            <a:spAutoFit/>
          </a:bodyPr>
          <a:lstStyle/>
          <a:p>
            <a:r>
              <a:rPr lang="en-US" dirty="0"/>
              <a:t>Neoplastic causes are subdivided into those stemming from  </a:t>
            </a:r>
            <a:r>
              <a:rPr lang="en-US" i="1" dirty="0"/>
              <a:t>hematologic</a:t>
            </a:r>
            <a:r>
              <a:rPr lang="en-US" dirty="0"/>
              <a:t>  vs  </a:t>
            </a:r>
            <a:r>
              <a:rPr lang="en-US" i="1" dirty="0"/>
              <a:t>solid</a:t>
            </a:r>
            <a:r>
              <a:rPr lang="en-US" dirty="0"/>
              <a:t>  neoplasms</a:t>
            </a:r>
          </a:p>
        </p:txBody>
      </p:sp>
      <p:sp>
        <p:nvSpPr>
          <p:cNvPr id="6" name="Rectangle 5">
            <a:extLst>
              <a:ext uri="{FF2B5EF4-FFF2-40B4-BE49-F238E27FC236}">
                <a16:creationId xmlns:a16="http://schemas.microsoft.com/office/drawing/2014/main" id="{A31C4500-97E5-48CF-A482-2036FC4B13B0}"/>
              </a:ext>
            </a:extLst>
          </p:cNvPr>
          <p:cNvSpPr/>
          <p:nvPr/>
        </p:nvSpPr>
        <p:spPr>
          <a:xfrm>
            <a:off x="4876799" y="3875572"/>
            <a:ext cx="1285461" cy="245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36A675F-F077-4797-B416-CED7A864FA33}"/>
              </a:ext>
            </a:extLst>
          </p:cNvPr>
          <p:cNvSpPr/>
          <p:nvPr/>
        </p:nvSpPr>
        <p:spPr>
          <a:xfrm>
            <a:off x="6629403" y="3869635"/>
            <a:ext cx="533397" cy="245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550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323072"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9904F43E-06E5-4198-A3B8-64F87712C30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4" name="TextBox 13">
            <a:extLst>
              <a:ext uri="{FF2B5EF4-FFF2-40B4-BE49-F238E27FC236}">
                <a16:creationId xmlns:a16="http://schemas.microsoft.com/office/drawing/2014/main" id="{127555FE-CD4B-4FC4-84B4-E8B82551C9FF}"/>
              </a:ext>
            </a:extLst>
          </p:cNvPr>
          <p:cNvSpPr txBox="1"/>
          <p:nvPr/>
        </p:nvSpPr>
        <p:spPr>
          <a:xfrm>
            <a:off x="1404856" y="4800600"/>
            <a:ext cx="6324474" cy="646331"/>
          </a:xfrm>
          <a:prstGeom prst="rect">
            <a:avLst/>
          </a:prstGeom>
          <a:solidFill>
            <a:srgbClr val="002060"/>
          </a:solidFill>
        </p:spPr>
        <p:txBody>
          <a:bodyPr wrap="square" rtlCol="0">
            <a:spAutoFit/>
          </a:bodyPr>
          <a:lstStyle/>
          <a:p>
            <a:r>
              <a:rPr lang="en-US" dirty="0">
                <a:solidFill>
                  <a:schemeClr val="bg1"/>
                </a:solidFill>
              </a:rPr>
              <a:t>In </a:t>
            </a:r>
            <a:r>
              <a:rPr lang="en-US" b="1" dirty="0">
                <a:solidFill>
                  <a:schemeClr val="bg1"/>
                </a:solidFill>
              </a:rPr>
              <a:t>intermediate uveitis</a:t>
            </a:r>
            <a:r>
              <a:rPr lang="en-US" dirty="0">
                <a:solidFill>
                  <a:schemeClr val="bg1"/>
                </a:solidFill>
              </a:rPr>
              <a:t>, the primary location of inflammation is the  main vitreous cavity , +/- the  peripheral retina </a:t>
            </a:r>
          </a:p>
        </p:txBody>
      </p:sp>
      <p:sp>
        <p:nvSpPr>
          <p:cNvPr id="2" name="Rectangle 1">
            <a:extLst>
              <a:ext uri="{FF2B5EF4-FFF2-40B4-BE49-F238E27FC236}">
                <a16:creationId xmlns:a16="http://schemas.microsoft.com/office/drawing/2014/main" id="{D86F1943-225F-4291-AC11-1FC7ABCD67F6}"/>
              </a:ext>
            </a:extLst>
          </p:cNvPr>
          <p:cNvSpPr/>
          <p:nvPr/>
        </p:nvSpPr>
        <p:spPr>
          <a:xfrm>
            <a:off x="2133600" y="5128591"/>
            <a:ext cx="2133600" cy="281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
        <p:nvSpPr>
          <p:cNvPr id="15" name="Rectangle 14">
            <a:extLst>
              <a:ext uri="{FF2B5EF4-FFF2-40B4-BE49-F238E27FC236}">
                <a16:creationId xmlns:a16="http://schemas.microsoft.com/office/drawing/2014/main" id="{C4B69B41-1677-4D93-B295-30519D199144}"/>
              </a:ext>
            </a:extLst>
          </p:cNvPr>
          <p:cNvSpPr/>
          <p:nvPr/>
        </p:nvSpPr>
        <p:spPr>
          <a:xfrm>
            <a:off x="5105400" y="5128591"/>
            <a:ext cx="2133600" cy="281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761651169"/>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3">
            <a:extLst>
              <a:ext uri="{FF2B5EF4-FFF2-40B4-BE49-F238E27FC236}">
                <a16:creationId xmlns:a16="http://schemas.microsoft.com/office/drawing/2014/main" id="{2C81B433-EC89-4D57-91E2-B82FBC18984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7" name="TextBox 16">
            <a:extLst>
              <a:ext uri="{FF2B5EF4-FFF2-40B4-BE49-F238E27FC236}">
                <a16:creationId xmlns:a16="http://schemas.microsoft.com/office/drawing/2014/main" id="{CEB794D3-5F14-4126-A316-9507FCA74023}"/>
              </a:ext>
            </a:extLst>
          </p:cNvPr>
          <p:cNvSpPr txBox="1"/>
          <p:nvPr/>
        </p:nvSpPr>
        <p:spPr>
          <a:xfrm>
            <a:off x="4464921" y="2971800"/>
            <a:ext cx="756938" cy="400110"/>
          </a:xfrm>
          <a:prstGeom prst="rect">
            <a:avLst/>
          </a:prstGeom>
          <a:noFill/>
        </p:spPr>
        <p:txBody>
          <a:bodyPr wrap="none" rtlCol="0">
            <a:spAutoFit/>
          </a:bodyPr>
          <a:lstStyle/>
          <a:p>
            <a:r>
              <a:rPr lang="en-US" sz="2000" dirty="0"/>
              <a:t>Solid</a:t>
            </a:r>
          </a:p>
        </p:txBody>
      </p:sp>
      <p:cxnSp>
        <p:nvCxnSpPr>
          <p:cNvPr id="18" name="Straight Arrow Connector 17">
            <a:extLst>
              <a:ext uri="{FF2B5EF4-FFF2-40B4-BE49-F238E27FC236}">
                <a16:creationId xmlns:a16="http://schemas.microsoft.com/office/drawing/2014/main" id="{07CA9F12-E8B8-4112-9678-0B53EE38FFA3}"/>
              </a:ext>
            </a:extLst>
          </p:cNvPr>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516DF7E-BC41-4CA0-8D67-B318CE23A106}"/>
              </a:ext>
            </a:extLst>
          </p:cNvPr>
          <p:cNvSpPr txBox="1"/>
          <p:nvPr/>
        </p:nvSpPr>
        <p:spPr>
          <a:xfrm>
            <a:off x="3200400" y="3495317"/>
            <a:ext cx="5257800" cy="646331"/>
          </a:xfrm>
          <a:prstGeom prst="rect">
            <a:avLst/>
          </a:prstGeom>
          <a:noFill/>
        </p:spPr>
        <p:txBody>
          <a:bodyPr wrap="square" rtlCol="0">
            <a:spAutoFit/>
          </a:bodyPr>
          <a:lstStyle/>
          <a:p>
            <a:r>
              <a:rPr lang="en-US" dirty="0"/>
              <a:t>Neoplastic causes are subdivided into those stemming from  </a:t>
            </a:r>
            <a:r>
              <a:rPr lang="en-US" i="1" dirty="0"/>
              <a:t>hematologic</a:t>
            </a:r>
            <a:r>
              <a:rPr lang="en-US" dirty="0"/>
              <a:t>  vs  </a:t>
            </a:r>
            <a:r>
              <a:rPr lang="en-US" i="1" dirty="0"/>
              <a:t>solid</a:t>
            </a:r>
            <a:r>
              <a:rPr lang="en-US" dirty="0"/>
              <a:t>  neoplasms</a:t>
            </a:r>
          </a:p>
        </p:txBody>
      </p:sp>
    </p:spTree>
    <p:extLst>
      <p:ext uri="{BB962C8B-B14F-4D97-AF65-F5344CB8AC3E}">
        <p14:creationId xmlns:p14="http://schemas.microsoft.com/office/powerpoint/2010/main" val="4192796206"/>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762000" y="5105400"/>
            <a:ext cx="647642" cy="369332"/>
          </a:xfrm>
          <a:prstGeom prst="rect">
            <a:avLst/>
          </a:prstGeom>
          <a:noFill/>
        </p:spPr>
        <p:txBody>
          <a:bodyPr wrap="square" rtlCol="0">
            <a:spAutoFit/>
          </a:bodyPr>
          <a:lstStyle/>
          <a:p>
            <a:r>
              <a:rPr lang="en-US" b="1" i="1" dirty="0"/>
              <a:t>?</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3">
            <a:extLst>
              <a:ext uri="{FF2B5EF4-FFF2-40B4-BE49-F238E27FC236}">
                <a16:creationId xmlns:a16="http://schemas.microsoft.com/office/drawing/2014/main" id="{2C81B433-EC89-4D57-91E2-B82FBC18984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7" name="TextBox 16">
            <a:extLst>
              <a:ext uri="{FF2B5EF4-FFF2-40B4-BE49-F238E27FC236}">
                <a16:creationId xmlns:a16="http://schemas.microsoft.com/office/drawing/2014/main" id="{CEB794D3-5F14-4126-A316-9507FCA74023}"/>
              </a:ext>
            </a:extLst>
          </p:cNvPr>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cxnSp>
        <p:nvCxnSpPr>
          <p:cNvPr id="18" name="Straight Arrow Connector 17">
            <a:extLst>
              <a:ext uri="{FF2B5EF4-FFF2-40B4-BE49-F238E27FC236}">
                <a16:creationId xmlns:a16="http://schemas.microsoft.com/office/drawing/2014/main" id="{07CA9F12-E8B8-4112-9678-0B53EE38FFA3}"/>
              </a:ext>
            </a:extLst>
          </p:cNvPr>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3626E4-11A4-44D1-9C68-E133DDCFB76A}"/>
              </a:ext>
            </a:extLst>
          </p:cNvPr>
          <p:cNvSpPr txBox="1"/>
          <p:nvPr/>
        </p:nvSpPr>
        <p:spPr>
          <a:xfrm>
            <a:off x="2265070" y="4609640"/>
            <a:ext cx="325730" cy="369332"/>
          </a:xfrm>
          <a:prstGeom prst="rect">
            <a:avLst/>
          </a:prstGeom>
          <a:noFill/>
        </p:spPr>
        <p:txBody>
          <a:bodyPr wrap="none" rtlCol="0">
            <a:spAutoFit/>
          </a:bodyPr>
          <a:lstStyle/>
          <a:p>
            <a:r>
              <a:rPr lang="en-US" b="1" i="1" dirty="0"/>
              <a:t>?</a:t>
            </a:r>
          </a:p>
        </p:txBody>
      </p:sp>
      <p:cxnSp>
        <p:nvCxnSpPr>
          <p:cNvPr id="22" name="Straight Arrow Connector 21">
            <a:extLst>
              <a:ext uri="{FF2B5EF4-FFF2-40B4-BE49-F238E27FC236}">
                <a16:creationId xmlns:a16="http://schemas.microsoft.com/office/drawing/2014/main" id="{C08D7315-2E6D-426E-8184-D1A052566B33}"/>
              </a:ext>
            </a:extLst>
          </p:cNvPr>
          <p:cNvCxnSpPr/>
          <p:nvPr/>
        </p:nvCxnSpPr>
        <p:spPr>
          <a:xfrm>
            <a:off x="1905819" y="4038600"/>
            <a:ext cx="361513" cy="616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E7B0ED1-9305-4756-986B-FF094E544F7B}"/>
              </a:ext>
            </a:extLst>
          </p:cNvPr>
          <p:cNvSpPr txBox="1"/>
          <p:nvPr/>
        </p:nvSpPr>
        <p:spPr>
          <a:xfrm>
            <a:off x="1861332" y="5132666"/>
            <a:ext cx="4285868" cy="646331"/>
          </a:xfrm>
          <a:prstGeom prst="rect">
            <a:avLst/>
          </a:prstGeom>
          <a:noFill/>
        </p:spPr>
        <p:txBody>
          <a:bodyPr wrap="square" rtlCol="0">
            <a:spAutoFit/>
          </a:bodyPr>
          <a:lstStyle/>
          <a:p>
            <a:r>
              <a:rPr lang="en-US" dirty="0"/>
              <a:t>Hematologic cases are subdivided into </a:t>
            </a:r>
            <a:r>
              <a:rPr lang="en-US" i="1" dirty="0"/>
              <a:t>lymphoid</a:t>
            </a:r>
            <a:r>
              <a:rPr lang="en-US" dirty="0"/>
              <a:t>  and  </a:t>
            </a:r>
            <a:r>
              <a:rPr lang="en-US" i="1" dirty="0"/>
              <a:t>leukemic</a:t>
            </a:r>
            <a:r>
              <a:rPr lang="en-US" dirty="0"/>
              <a:t>  causes</a:t>
            </a:r>
          </a:p>
        </p:txBody>
      </p:sp>
      <p:sp>
        <p:nvSpPr>
          <p:cNvPr id="6" name="Rectangle 5">
            <a:extLst>
              <a:ext uri="{FF2B5EF4-FFF2-40B4-BE49-F238E27FC236}">
                <a16:creationId xmlns:a16="http://schemas.microsoft.com/office/drawing/2014/main" id="{28BA6025-3EEF-4881-8C84-681B0F06FA99}"/>
              </a:ext>
            </a:extLst>
          </p:cNvPr>
          <p:cNvSpPr/>
          <p:nvPr/>
        </p:nvSpPr>
        <p:spPr>
          <a:xfrm>
            <a:off x="1905818" y="5474732"/>
            <a:ext cx="989782" cy="304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59C5D3-8E56-442A-9030-E43CD894487B}"/>
              </a:ext>
            </a:extLst>
          </p:cNvPr>
          <p:cNvSpPr/>
          <p:nvPr/>
        </p:nvSpPr>
        <p:spPr>
          <a:xfrm>
            <a:off x="3444979" y="5467217"/>
            <a:ext cx="989782" cy="304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496714"/>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3">
            <a:extLst>
              <a:ext uri="{FF2B5EF4-FFF2-40B4-BE49-F238E27FC236}">
                <a16:creationId xmlns:a16="http://schemas.microsoft.com/office/drawing/2014/main" id="{2C81B433-EC89-4D57-91E2-B82FBC18984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7" name="TextBox 16">
            <a:extLst>
              <a:ext uri="{FF2B5EF4-FFF2-40B4-BE49-F238E27FC236}">
                <a16:creationId xmlns:a16="http://schemas.microsoft.com/office/drawing/2014/main" id="{CEB794D3-5F14-4126-A316-9507FCA74023}"/>
              </a:ext>
            </a:extLst>
          </p:cNvPr>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cxnSp>
        <p:nvCxnSpPr>
          <p:cNvPr id="18" name="Straight Arrow Connector 17">
            <a:extLst>
              <a:ext uri="{FF2B5EF4-FFF2-40B4-BE49-F238E27FC236}">
                <a16:creationId xmlns:a16="http://schemas.microsoft.com/office/drawing/2014/main" id="{07CA9F12-E8B8-4112-9678-0B53EE38FFA3}"/>
              </a:ext>
            </a:extLst>
          </p:cNvPr>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3626E4-11A4-44D1-9C68-E133DDCFB76A}"/>
              </a:ext>
            </a:extLst>
          </p:cNvPr>
          <p:cNvSpPr txBox="1"/>
          <p:nvPr/>
        </p:nvSpPr>
        <p:spPr>
          <a:xfrm>
            <a:off x="1905001" y="4609640"/>
            <a:ext cx="1172116" cy="369332"/>
          </a:xfrm>
          <a:prstGeom prst="rect">
            <a:avLst/>
          </a:prstGeom>
          <a:noFill/>
        </p:spPr>
        <p:txBody>
          <a:bodyPr wrap="none" rtlCol="0">
            <a:spAutoFit/>
          </a:bodyPr>
          <a:lstStyle/>
          <a:p>
            <a:r>
              <a:rPr lang="en-US" dirty="0"/>
              <a:t>Leukemic</a:t>
            </a:r>
          </a:p>
        </p:txBody>
      </p:sp>
      <p:cxnSp>
        <p:nvCxnSpPr>
          <p:cNvPr id="22" name="Straight Arrow Connector 21">
            <a:extLst>
              <a:ext uri="{FF2B5EF4-FFF2-40B4-BE49-F238E27FC236}">
                <a16:creationId xmlns:a16="http://schemas.microsoft.com/office/drawing/2014/main" id="{C08D7315-2E6D-426E-8184-D1A052566B33}"/>
              </a:ext>
            </a:extLst>
          </p:cNvPr>
          <p:cNvCxnSpPr/>
          <p:nvPr/>
        </p:nvCxnSpPr>
        <p:spPr>
          <a:xfrm>
            <a:off x="1905819" y="4038600"/>
            <a:ext cx="361513" cy="616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E7B0ED1-9305-4756-986B-FF094E544F7B}"/>
              </a:ext>
            </a:extLst>
          </p:cNvPr>
          <p:cNvSpPr txBox="1"/>
          <p:nvPr/>
        </p:nvSpPr>
        <p:spPr>
          <a:xfrm>
            <a:off x="1861332" y="5132666"/>
            <a:ext cx="4285868" cy="646331"/>
          </a:xfrm>
          <a:prstGeom prst="rect">
            <a:avLst/>
          </a:prstGeom>
          <a:noFill/>
        </p:spPr>
        <p:txBody>
          <a:bodyPr wrap="square" rtlCol="0">
            <a:spAutoFit/>
          </a:bodyPr>
          <a:lstStyle/>
          <a:p>
            <a:r>
              <a:rPr lang="en-US" dirty="0"/>
              <a:t>Hematologic cases are subdivided into </a:t>
            </a:r>
            <a:r>
              <a:rPr lang="en-US" i="1" dirty="0"/>
              <a:t>lymphoid</a:t>
            </a:r>
            <a:r>
              <a:rPr lang="en-US" dirty="0"/>
              <a:t>  and  </a:t>
            </a:r>
            <a:r>
              <a:rPr lang="en-US" i="1" dirty="0"/>
              <a:t>leukemic</a:t>
            </a:r>
            <a:r>
              <a:rPr lang="en-US" dirty="0"/>
              <a:t>  causes</a:t>
            </a:r>
          </a:p>
        </p:txBody>
      </p:sp>
    </p:spTree>
    <p:extLst>
      <p:ext uri="{BB962C8B-B14F-4D97-AF65-F5344CB8AC3E}">
        <p14:creationId xmlns:p14="http://schemas.microsoft.com/office/powerpoint/2010/main" val="1194341871"/>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3">
            <a:extLst>
              <a:ext uri="{FF2B5EF4-FFF2-40B4-BE49-F238E27FC236}">
                <a16:creationId xmlns:a16="http://schemas.microsoft.com/office/drawing/2014/main" id="{2C81B433-EC89-4D57-91E2-B82FBC18984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7" name="TextBox 16">
            <a:extLst>
              <a:ext uri="{FF2B5EF4-FFF2-40B4-BE49-F238E27FC236}">
                <a16:creationId xmlns:a16="http://schemas.microsoft.com/office/drawing/2014/main" id="{CEB794D3-5F14-4126-A316-9507FCA74023}"/>
              </a:ext>
            </a:extLst>
          </p:cNvPr>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cxnSp>
        <p:nvCxnSpPr>
          <p:cNvPr id="18" name="Straight Arrow Connector 17">
            <a:extLst>
              <a:ext uri="{FF2B5EF4-FFF2-40B4-BE49-F238E27FC236}">
                <a16:creationId xmlns:a16="http://schemas.microsoft.com/office/drawing/2014/main" id="{07CA9F12-E8B8-4112-9678-0B53EE38FFA3}"/>
              </a:ext>
            </a:extLst>
          </p:cNvPr>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3626E4-11A4-44D1-9C68-E133DDCFB76A}"/>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2" name="Straight Arrow Connector 21">
            <a:extLst>
              <a:ext uri="{FF2B5EF4-FFF2-40B4-BE49-F238E27FC236}">
                <a16:creationId xmlns:a16="http://schemas.microsoft.com/office/drawing/2014/main" id="{C08D7315-2E6D-426E-8184-D1A052566B3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36BD750-E8B5-4429-952A-5BACE044D906}"/>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i="1" dirty="0">
                <a:solidFill>
                  <a:srgbClr val="0000FF"/>
                </a:solidFill>
              </a:rPr>
              <a:t>?</a:t>
            </a:r>
          </a:p>
        </p:txBody>
      </p:sp>
      <p:sp>
        <p:nvSpPr>
          <p:cNvPr id="6" name="Rectangle 5">
            <a:extLst>
              <a:ext uri="{FF2B5EF4-FFF2-40B4-BE49-F238E27FC236}">
                <a16:creationId xmlns:a16="http://schemas.microsoft.com/office/drawing/2014/main" id="{68AE9409-7FDA-4FCA-B0F2-78CEF1514BDA}"/>
              </a:ext>
            </a:extLst>
          </p:cNvPr>
          <p:cNvSpPr/>
          <p:nvPr/>
        </p:nvSpPr>
        <p:spPr>
          <a:xfrm>
            <a:off x="2667002" y="6248400"/>
            <a:ext cx="4419598" cy="24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510775"/>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3">
            <a:extLst>
              <a:ext uri="{FF2B5EF4-FFF2-40B4-BE49-F238E27FC236}">
                <a16:creationId xmlns:a16="http://schemas.microsoft.com/office/drawing/2014/main" id="{2C81B433-EC89-4D57-91E2-B82FBC189849}"/>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7" name="TextBox 16">
            <a:extLst>
              <a:ext uri="{FF2B5EF4-FFF2-40B4-BE49-F238E27FC236}">
                <a16:creationId xmlns:a16="http://schemas.microsoft.com/office/drawing/2014/main" id="{CEB794D3-5F14-4126-A316-9507FCA74023}"/>
              </a:ext>
            </a:extLst>
          </p:cNvPr>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cxnSp>
        <p:nvCxnSpPr>
          <p:cNvPr id="18" name="Straight Arrow Connector 17">
            <a:extLst>
              <a:ext uri="{FF2B5EF4-FFF2-40B4-BE49-F238E27FC236}">
                <a16:creationId xmlns:a16="http://schemas.microsoft.com/office/drawing/2014/main" id="{07CA9F12-E8B8-4112-9678-0B53EE38FFA3}"/>
              </a:ext>
            </a:extLst>
          </p:cNvPr>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3626E4-11A4-44D1-9C68-E133DDCFB76A}"/>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2" name="Straight Arrow Connector 21">
            <a:extLst>
              <a:ext uri="{FF2B5EF4-FFF2-40B4-BE49-F238E27FC236}">
                <a16:creationId xmlns:a16="http://schemas.microsoft.com/office/drawing/2014/main" id="{C08D7315-2E6D-426E-8184-D1A052566B3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36BD750-E8B5-4429-952A-5BACE044D906}"/>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Tree>
    <p:extLst>
      <p:ext uri="{BB962C8B-B14F-4D97-AF65-F5344CB8AC3E}">
        <p14:creationId xmlns:p14="http://schemas.microsoft.com/office/powerpoint/2010/main" val="394056035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B545F32-50F5-48F8-B419-B8BFFC3B950A}"/>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A6ED058-667D-4027-860D-AA82440F8C10}"/>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57168A2F-A9BA-4CE1-ABFB-8563DCEDA84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CFB4C106-0E15-4CC8-88ED-7EED63A37045}"/>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01386040-89FC-42E3-90F3-121AC19CD038}"/>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a:t>
            </a:r>
            <a:r>
              <a:rPr lang="en-US" sz="1500" dirty="0">
                <a:solidFill>
                  <a:schemeClr val="accent5">
                    <a:lumMod val="50000"/>
                  </a:schemeClr>
                </a:solidFill>
              </a:rPr>
              <a:t>The typical PVRL </a:t>
            </a:r>
            <a:r>
              <a:rPr lang="en-US" sz="1500" dirty="0" err="1">
                <a:solidFill>
                  <a:schemeClr val="accent5">
                    <a:lumMod val="50000"/>
                  </a:schemeClr>
                </a:solidFill>
              </a:rPr>
              <a:t>pt</a:t>
            </a:r>
            <a:r>
              <a:rPr lang="en-US" sz="1500" dirty="0">
                <a:solidFill>
                  <a:schemeClr val="accent5">
                    <a:lumMod val="50000"/>
                  </a:schemeClr>
                </a:solidFill>
              </a:rPr>
              <a:t> is an  adult  in their  50s-60s . They usually present with complaints of  decreased vision  and/or  floaters . Importantly, many will also manifest evidence of  CNS involvement , the most common being  changes in  behavior or personality . 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
        <p:nvSpPr>
          <p:cNvPr id="6" name="Rectangle 5">
            <a:extLst>
              <a:ext uri="{FF2B5EF4-FFF2-40B4-BE49-F238E27FC236}">
                <a16:creationId xmlns:a16="http://schemas.microsoft.com/office/drawing/2014/main" id="{BD25F5BD-8780-46DA-BC1A-C669EA54CCFF}"/>
              </a:ext>
            </a:extLst>
          </p:cNvPr>
          <p:cNvSpPr/>
          <p:nvPr/>
        </p:nvSpPr>
        <p:spPr>
          <a:xfrm>
            <a:off x="2286003" y="2572405"/>
            <a:ext cx="1672538" cy="22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cancer and cell type</a:t>
            </a:r>
          </a:p>
        </p:txBody>
      </p:sp>
    </p:spTree>
    <p:extLst>
      <p:ext uri="{BB962C8B-B14F-4D97-AF65-F5344CB8AC3E}">
        <p14:creationId xmlns:p14="http://schemas.microsoft.com/office/powerpoint/2010/main" val="3179769467"/>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B545F32-50F5-48F8-B419-B8BFFC3B950A}"/>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A6ED058-667D-4027-860D-AA82440F8C10}"/>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57168A2F-A9BA-4CE1-ABFB-8563DCEDA84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CFB4C106-0E15-4CC8-88ED-7EED63A37045}"/>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01386040-89FC-42E3-90F3-121AC19CD038}"/>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a:t>
            </a:r>
            <a:r>
              <a:rPr lang="en-US" sz="1500" dirty="0">
                <a:solidFill>
                  <a:schemeClr val="accent5">
                    <a:lumMod val="50000"/>
                  </a:schemeClr>
                </a:solidFill>
              </a:rPr>
              <a:t>The typical PVRL </a:t>
            </a:r>
            <a:r>
              <a:rPr lang="en-US" sz="1500" dirty="0" err="1">
                <a:solidFill>
                  <a:schemeClr val="accent5">
                    <a:lumMod val="50000"/>
                  </a:schemeClr>
                </a:solidFill>
              </a:rPr>
              <a:t>pt</a:t>
            </a:r>
            <a:r>
              <a:rPr lang="en-US" sz="1500" dirty="0">
                <a:solidFill>
                  <a:schemeClr val="accent5">
                    <a:lumMod val="50000"/>
                  </a:schemeClr>
                </a:solidFill>
              </a:rPr>
              <a:t> is an  adult  in their  50s-60s . They usually present with complaints of  decreased vision  and/or  floaters . Importantly, many will also manifest evidence of  CNS involvement , the most common being  changes in  behavior or personality . 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Tree>
    <p:extLst>
      <p:ext uri="{BB962C8B-B14F-4D97-AF65-F5344CB8AC3E}">
        <p14:creationId xmlns:p14="http://schemas.microsoft.com/office/powerpoint/2010/main" val="254268384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B545F32-50F5-48F8-B419-B8BFFC3B950A}"/>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A6ED058-667D-4027-860D-AA82440F8C10}"/>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57168A2F-A9BA-4CE1-ABFB-8563DCEDA84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CFB4C106-0E15-4CC8-88ED-7EED63A37045}"/>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01386040-89FC-42E3-90F3-121AC19CD038}"/>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a:t>
            </a:r>
            <a:r>
              <a:rPr lang="en-US" sz="1500" dirty="0">
                <a:solidFill>
                  <a:schemeClr val="accent5">
                    <a:lumMod val="50000"/>
                  </a:schemeClr>
                </a:solidFill>
              </a:rPr>
              <a:t>50s-60s . They usually present with complaints of  decreased vision  and/or  floaters . Importantly, many will also manifest evidence of  CNS involvement , the most common being  changes in  behavior or personality . 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
        <p:nvSpPr>
          <p:cNvPr id="6" name="Rectangle 5">
            <a:extLst>
              <a:ext uri="{FF2B5EF4-FFF2-40B4-BE49-F238E27FC236}">
                <a16:creationId xmlns:a16="http://schemas.microsoft.com/office/drawing/2014/main" id="{BD25F5BD-8780-46DA-BC1A-C669EA54CCFF}"/>
              </a:ext>
            </a:extLst>
          </p:cNvPr>
          <p:cNvSpPr/>
          <p:nvPr/>
        </p:nvSpPr>
        <p:spPr>
          <a:xfrm>
            <a:off x="7259954" y="2572258"/>
            <a:ext cx="1183271" cy="247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adult v child</a:t>
            </a:r>
          </a:p>
        </p:txBody>
      </p:sp>
    </p:spTree>
    <p:extLst>
      <p:ext uri="{BB962C8B-B14F-4D97-AF65-F5344CB8AC3E}">
        <p14:creationId xmlns:p14="http://schemas.microsoft.com/office/powerpoint/2010/main" val="2646909079"/>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B545F32-50F5-48F8-B419-B8BFFC3B950A}"/>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A6ED058-667D-4027-860D-AA82440F8C10}"/>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57168A2F-A9BA-4CE1-ABFB-8563DCEDA84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CFB4C106-0E15-4CC8-88ED-7EED63A37045}"/>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01386040-89FC-42E3-90F3-121AC19CD038}"/>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a:t>
            </a:r>
            <a:r>
              <a:rPr lang="en-US" sz="1500" dirty="0">
                <a:solidFill>
                  <a:schemeClr val="accent5">
                    <a:lumMod val="50000"/>
                  </a:schemeClr>
                </a:solidFill>
              </a:rPr>
              <a:t>in their  50s-60s . They usually present with complaints of  decreased vision  and/or  floaters . Importantly, many will also manifest evidence of  CNS involvement , the most common being  changes in  behavior or personality . 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Tree>
    <p:extLst>
      <p:ext uri="{BB962C8B-B14F-4D97-AF65-F5344CB8AC3E}">
        <p14:creationId xmlns:p14="http://schemas.microsoft.com/office/powerpoint/2010/main" val="1181765128"/>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1C7469-4DEE-4629-9654-7B9576706571}"/>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16D6E27-F79D-4CBA-BED7-F22C9689EBC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4E2A5B6F-EDC7-49B7-A946-6DB353C4847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8DDBE090-D5F2-4451-8E62-7623CA385E0D}"/>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59311D21-4CA2-4A79-92A3-751AA37F2AC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a:t>
            </a:r>
            <a:r>
              <a:rPr lang="en-US" sz="1500" dirty="0">
                <a:solidFill>
                  <a:schemeClr val="accent5">
                    <a:lumMod val="50000"/>
                  </a:schemeClr>
                </a:solidFill>
              </a:rPr>
              <a:t>They usually present with complaints of  decreased vision  and/or  floaters . Importantly, many will also manifest evidence of  CNS involvement , the most common being  changes in  behavior or personality . 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
        <p:nvSpPr>
          <p:cNvPr id="24" name="Rectangle 23">
            <a:extLst>
              <a:ext uri="{FF2B5EF4-FFF2-40B4-BE49-F238E27FC236}">
                <a16:creationId xmlns:a16="http://schemas.microsoft.com/office/drawing/2014/main" id="{1772376E-4EC8-4372-A5BE-227D57334097}"/>
              </a:ext>
            </a:extLst>
          </p:cNvPr>
          <p:cNvSpPr/>
          <p:nvPr/>
        </p:nvSpPr>
        <p:spPr>
          <a:xfrm>
            <a:off x="263400" y="2783868"/>
            <a:ext cx="1183271" cy="247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age range</a:t>
            </a:r>
          </a:p>
        </p:txBody>
      </p:sp>
    </p:spTree>
    <p:extLst>
      <p:ext uri="{BB962C8B-B14F-4D97-AF65-F5344CB8AC3E}">
        <p14:creationId xmlns:p14="http://schemas.microsoft.com/office/powerpoint/2010/main" val="4044641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323072" cy="523220"/>
          </a:xfrm>
          <a:prstGeom prst="rect">
            <a:avLst/>
          </a:prstGeom>
          <a:noFill/>
          <a:ln>
            <a:noFill/>
          </a:ln>
        </p:spPr>
        <p:txBody>
          <a:bodyPr wrap="none" rtlCol="0">
            <a:spAutoFit/>
          </a:bodyPr>
          <a:lstStyle/>
          <a:p>
            <a:r>
              <a:rPr lang="en-US" sz="2800" b="1" dirty="0">
                <a:solidFill>
                  <a:srgbClr val="0000FF"/>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9904F43E-06E5-4198-A3B8-64F87712C30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4" name="TextBox 13">
            <a:extLst>
              <a:ext uri="{FF2B5EF4-FFF2-40B4-BE49-F238E27FC236}">
                <a16:creationId xmlns:a16="http://schemas.microsoft.com/office/drawing/2014/main" id="{127555FE-CD4B-4FC4-84B4-E8B82551C9FF}"/>
              </a:ext>
            </a:extLst>
          </p:cNvPr>
          <p:cNvSpPr txBox="1"/>
          <p:nvPr/>
        </p:nvSpPr>
        <p:spPr>
          <a:xfrm>
            <a:off x="1404856" y="4800600"/>
            <a:ext cx="6324474" cy="646331"/>
          </a:xfrm>
          <a:prstGeom prst="rect">
            <a:avLst/>
          </a:prstGeom>
          <a:solidFill>
            <a:srgbClr val="002060"/>
          </a:solidFill>
        </p:spPr>
        <p:txBody>
          <a:bodyPr wrap="square" rtlCol="0">
            <a:spAutoFit/>
          </a:bodyPr>
          <a:lstStyle/>
          <a:p>
            <a:r>
              <a:rPr lang="en-US" dirty="0">
                <a:solidFill>
                  <a:schemeClr val="bg1"/>
                </a:solidFill>
              </a:rPr>
              <a:t>In </a:t>
            </a:r>
            <a:r>
              <a:rPr lang="en-US" b="1" dirty="0">
                <a:solidFill>
                  <a:schemeClr val="bg1"/>
                </a:solidFill>
              </a:rPr>
              <a:t>intermediate uveitis</a:t>
            </a:r>
            <a:r>
              <a:rPr lang="en-US" dirty="0">
                <a:solidFill>
                  <a:schemeClr val="bg1"/>
                </a:solidFill>
              </a:rPr>
              <a:t>, the primary location of inflammation is the  main vitreous cavity , +/- the  peripheral retina </a:t>
            </a:r>
          </a:p>
        </p:txBody>
      </p:sp>
    </p:spTree>
    <p:extLst>
      <p:ext uri="{BB962C8B-B14F-4D97-AF65-F5344CB8AC3E}">
        <p14:creationId xmlns:p14="http://schemas.microsoft.com/office/powerpoint/2010/main" val="1392789628"/>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1C7469-4DEE-4629-9654-7B9576706571}"/>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16D6E27-F79D-4CBA-BED7-F22C9689EBC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4E2A5B6F-EDC7-49B7-A946-6DB353C4847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8DDBE090-D5F2-4451-8E62-7623CA385E0D}"/>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59311D21-4CA2-4A79-92A3-751AA37F2AC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a:t>
            </a:r>
            <a:r>
              <a:rPr lang="en-US" sz="1500" dirty="0">
                <a:solidFill>
                  <a:schemeClr val="accent5">
                    <a:lumMod val="50000"/>
                  </a:schemeClr>
                </a:solidFill>
              </a:rPr>
              <a:t>They usually present with complaints of  decreased vision  and/or  floaters . Importantly, many will also manifest evidence of  CNS involvement , the most common being  changes in  behavior or personality . 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Tree>
    <p:extLst>
      <p:ext uri="{BB962C8B-B14F-4D97-AF65-F5344CB8AC3E}">
        <p14:creationId xmlns:p14="http://schemas.microsoft.com/office/powerpoint/2010/main" val="137218469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1C7469-4DEE-4629-9654-7B9576706571}"/>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16D6E27-F79D-4CBA-BED7-F22C9689EBC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4E2A5B6F-EDC7-49B7-A946-6DB353C4847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8DDBE090-D5F2-4451-8E62-7623CA385E0D}"/>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59311D21-4CA2-4A79-92A3-751AA37F2AC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accent5">
                    <a:lumMod val="50000"/>
                  </a:schemeClr>
                </a:solidFill>
              </a:rPr>
              <a:t>Importantly, many will also manifest evidence of  CNS involvement , the most common being  changes in  behavior or personality . 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
        <p:nvSpPr>
          <p:cNvPr id="24" name="Rectangle 23">
            <a:extLst>
              <a:ext uri="{FF2B5EF4-FFF2-40B4-BE49-F238E27FC236}">
                <a16:creationId xmlns:a16="http://schemas.microsoft.com/office/drawing/2014/main" id="{0C2E37C8-BF2A-4AD3-9EC2-36CAE453C3B7}"/>
              </a:ext>
            </a:extLst>
          </p:cNvPr>
          <p:cNvSpPr/>
          <p:nvPr/>
        </p:nvSpPr>
        <p:spPr>
          <a:xfrm>
            <a:off x="4524088" y="2783869"/>
            <a:ext cx="1495712" cy="264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5" name="Rectangle 24">
            <a:extLst>
              <a:ext uri="{FF2B5EF4-FFF2-40B4-BE49-F238E27FC236}">
                <a16:creationId xmlns:a16="http://schemas.microsoft.com/office/drawing/2014/main" id="{E3FCD835-EF1E-4BAC-9E81-782CE52937E5}"/>
              </a:ext>
            </a:extLst>
          </p:cNvPr>
          <p:cNvSpPr/>
          <p:nvPr/>
        </p:nvSpPr>
        <p:spPr>
          <a:xfrm>
            <a:off x="6676519" y="2782984"/>
            <a:ext cx="867281" cy="265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350686023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1C7469-4DEE-4629-9654-7B9576706571}"/>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16D6E27-F79D-4CBA-BED7-F22C9689EBC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4E2A5B6F-EDC7-49B7-A946-6DB353C4847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8DDBE090-D5F2-4451-8E62-7623CA385E0D}"/>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59311D21-4CA2-4A79-92A3-751AA37F2AC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accent5">
                    <a:lumMod val="50000"/>
                  </a:schemeClr>
                </a:solidFill>
              </a:rPr>
              <a:t>Importantly, many will also manifest evidence of  CNS involvement , the most common being  changes in  behavior or personality . 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Tree>
    <p:extLst>
      <p:ext uri="{BB962C8B-B14F-4D97-AF65-F5344CB8AC3E}">
        <p14:creationId xmlns:p14="http://schemas.microsoft.com/office/powerpoint/2010/main" val="1392892123"/>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1C7469-4DEE-4629-9654-7B9576706571}"/>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16D6E27-F79D-4CBA-BED7-F22C9689EBC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4E2A5B6F-EDC7-49B7-A946-6DB353C4847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8DDBE090-D5F2-4451-8E62-7623CA385E0D}"/>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59311D21-4CA2-4A79-92A3-751AA37F2AC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bg1"/>
                </a:solidFill>
              </a:rPr>
              <a:t>Importantly, many will also manifest evidence of  CNS involvement </a:t>
            </a:r>
            <a:r>
              <a:rPr lang="en-US" sz="1500" dirty="0">
                <a:solidFill>
                  <a:schemeClr val="accent5">
                    <a:lumMod val="50000"/>
                  </a:schemeClr>
                </a:solidFill>
              </a:rPr>
              <a:t>, the most common being  changes in  behavior or personality . 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
        <p:nvSpPr>
          <p:cNvPr id="6" name="Rectangle 5">
            <a:extLst>
              <a:ext uri="{FF2B5EF4-FFF2-40B4-BE49-F238E27FC236}">
                <a16:creationId xmlns:a16="http://schemas.microsoft.com/office/drawing/2014/main" id="{40E447A2-B150-4BB7-884A-68B89D73F4BF}"/>
              </a:ext>
            </a:extLst>
          </p:cNvPr>
          <p:cNvSpPr/>
          <p:nvPr/>
        </p:nvSpPr>
        <p:spPr>
          <a:xfrm>
            <a:off x="4417335" y="2997558"/>
            <a:ext cx="1678665" cy="290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 + word</a:t>
            </a:r>
          </a:p>
        </p:txBody>
      </p:sp>
    </p:spTree>
    <p:extLst>
      <p:ext uri="{BB962C8B-B14F-4D97-AF65-F5344CB8AC3E}">
        <p14:creationId xmlns:p14="http://schemas.microsoft.com/office/powerpoint/2010/main" val="390991623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1C7469-4DEE-4629-9654-7B9576706571}"/>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16D6E27-F79D-4CBA-BED7-F22C9689EBC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4E2A5B6F-EDC7-49B7-A946-6DB353C4847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8DDBE090-D5F2-4451-8E62-7623CA385E0D}"/>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59311D21-4CA2-4A79-92A3-751AA37F2AC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bg1"/>
                </a:solidFill>
              </a:rPr>
              <a:t>Importantly, many will also manifest evidence of  CNS involvement </a:t>
            </a:r>
            <a:r>
              <a:rPr lang="en-US" sz="1500" dirty="0">
                <a:solidFill>
                  <a:schemeClr val="accent5">
                    <a:lumMod val="50000"/>
                  </a:schemeClr>
                </a:solidFill>
              </a:rPr>
              <a:t>, the most common being  changes in  behavior or personality . 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Tree>
    <p:extLst>
      <p:ext uri="{BB962C8B-B14F-4D97-AF65-F5344CB8AC3E}">
        <p14:creationId xmlns:p14="http://schemas.microsoft.com/office/powerpoint/2010/main" val="772251177"/>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1C7469-4DEE-4629-9654-7B9576706571}"/>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16D6E27-F79D-4CBA-BED7-F22C9689EBC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4E2A5B6F-EDC7-49B7-A946-6DB353C4847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8DDBE090-D5F2-4451-8E62-7623CA385E0D}"/>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59311D21-4CA2-4A79-92A3-751AA37F2AC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bg1"/>
                </a:solidFill>
              </a:rPr>
              <a:t>Importantly, many will also manifest evidence of  CNS involvement , the most common being  changes in  behavior or personality . </a:t>
            </a:r>
            <a:r>
              <a:rPr lang="en-US" sz="1500" dirty="0">
                <a:solidFill>
                  <a:schemeClr val="accent5">
                    <a:lumMod val="50000"/>
                  </a:schemeClr>
                </a:solidFill>
              </a:rPr>
              <a:t>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
        <p:nvSpPr>
          <p:cNvPr id="24" name="Rectangle 23">
            <a:extLst>
              <a:ext uri="{FF2B5EF4-FFF2-40B4-BE49-F238E27FC236}">
                <a16:creationId xmlns:a16="http://schemas.microsoft.com/office/drawing/2014/main" id="{5787D1E7-3D24-4544-9B42-E14218079AEB}"/>
              </a:ext>
            </a:extLst>
          </p:cNvPr>
          <p:cNvSpPr/>
          <p:nvPr/>
        </p:nvSpPr>
        <p:spPr>
          <a:xfrm>
            <a:off x="1214174" y="3251336"/>
            <a:ext cx="2138626" cy="284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word </a:t>
            </a:r>
            <a:r>
              <a:rPr lang="en-US" sz="800" b="1" dirty="0">
                <a:solidFill>
                  <a:schemeClr val="tx1"/>
                </a:solidFill>
              </a:rPr>
              <a:t>or</a:t>
            </a:r>
            <a:r>
              <a:rPr lang="en-US" sz="800" dirty="0">
                <a:solidFill>
                  <a:schemeClr val="tx1"/>
                </a:solidFill>
              </a:rPr>
              <a:t> word</a:t>
            </a:r>
          </a:p>
        </p:txBody>
      </p:sp>
    </p:spTree>
    <p:extLst>
      <p:ext uri="{BB962C8B-B14F-4D97-AF65-F5344CB8AC3E}">
        <p14:creationId xmlns:p14="http://schemas.microsoft.com/office/powerpoint/2010/main" val="384669639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1C7469-4DEE-4629-9654-7B9576706571}"/>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16D6E27-F79D-4CBA-BED7-F22C9689EBC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4E2A5B6F-EDC7-49B7-A946-6DB353C4847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8DDBE090-D5F2-4451-8E62-7623CA385E0D}"/>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59311D21-4CA2-4A79-92A3-751AA37F2AC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bg1"/>
                </a:solidFill>
              </a:rPr>
              <a:t>Importantly, many will also manifest evidence of  CNS involvement , the most common being  changes in  behavior or personality . </a:t>
            </a:r>
            <a:r>
              <a:rPr lang="en-US" sz="1500" dirty="0">
                <a:solidFill>
                  <a:schemeClr val="accent5">
                    <a:lumMod val="50000"/>
                  </a:schemeClr>
                </a:solidFill>
              </a:rPr>
              <a:t>Other, more obvious S/S include seizures, cerebellar signs, hemiparesis and cranial nerve palsies. Confusion, weakness, and memory loss may also occur. 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Tree>
    <p:extLst>
      <p:ext uri="{BB962C8B-B14F-4D97-AF65-F5344CB8AC3E}">
        <p14:creationId xmlns:p14="http://schemas.microsoft.com/office/powerpoint/2010/main" val="371751762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1C7469-4DEE-4629-9654-7B9576706571}"/>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16D6E27-F79D-4CBA-BED7-F22C9689EBC3}"/>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4E2A5B6F-EDC7-49B7-A946-6DB353C4847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8DDBE090-D5F2-4451-8E62-7623CA385E0D}"/>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59311D21-4CA2-4A79-92A3-751AA37F2AC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bg1"/>
                </a:solidFill>
              </a:rPr>
              <a:t>Importantly, many will also manifest evidence of  CNS involvement , the most common being  changes in  behavior or personality . Other, more obvious S/S include seizures, cerebellar signs, hemiparesis and cranial nerve palsies. Confusion, weakness, and memory loss may also occur. </a:t>
            </a:r>
            <a:r>
              <a:rPr lang="en-US" sz="1500" dirty="0">
                <a:solidFill>
                  <a:schemeClr val="accent5">
                    <a:lumMod val="50000"/>
                  </a:schemeClr>
                </a:solidFill>
              </a:rPr>
              <a:t>DFE in PVRL typically reveals  subretinal infiltrates  described as “</a:t>
            </a:r>
            <a:r>
              <a:rPr lang="en-US" sz="1500" b="1" dirty="0">
                <a:solidFill>
                  <a:schemeClr val="accent5">
                    <a:lumMod val="50000"/>
                  </a:schemeClr>
                </a:solidFill>
              </a:rPr>
              <a:t>creamy yellow</a:t>
            </a:r>
            <a:r>
              <a:rPr lang="en-US" sz="1500" dirty="0">
                <a:solidFill>
                  <a:schemeClr val="accent5">
                    <a:lumMod val="50000"/>
                  </a:schemeClr>
                </a:solidFill>
              </a:rPr>
              <a:t>” in color.    The infiltrates can mimic the findings of other, more common conditions (</a:t>
            </a:r>
            <a:r>
              <a:rPr lang="en-US" sz="1500" dirty="0" err="1">
                <a:solidFill>
                  <a:schemeClr val="accent5">
                    <a:lumMod val="50000"/>
                  </a:schemeClr>
                </a:solidFill>
              </a:rPr>
              <a:t>eg</a:t>
            </a:r>
            <a:r>
              <a:rPr lang="en-US" sz="1500" dirty="0">
                <a:solidFill>
                  <a:schemeClr val="accent5">
                    <a:lumMod val="50000"/>
                  </a:schemeClr>
                </a:solidFill>
              </a:rPr>
              <a:t>, toxoplasmosis). PVRL is diagnosed by finding  ‘big blue cells’  on vitreous biopsy.</a:t>
            </a:r>
          </a:p>
        </p:txBody>
      </p:sp>
    </p:spTree>
    <p:extLst>
      <p:ext uri="{BB962C8B-B14F-4D97-AF65-F5344CB8AC3E}">
        <p14:creationId xmlns:p14="http://schemas.microsoft.com/office/powerpoint/2010/main" val="2638163152"/>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B5AD253-4334-4ADB-9167-0E271D668FA9}"/>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F72220F-17FB-4E66-A76B-1776ECF3D8C4}"/>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FBF34216-920D-42DD-80CA-C564C1F8E4A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00F8D752-5AF7-420F-B993-D20CFC0CB38A}"/>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9A417537-8335-4806-B52C-BDC19BFFEC7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bg1"/>
                </a:solidFill>
              </a:rPr>
              <a:t>Importantly, many will also manifest evidence of  CNS involvement , the most common being  changes in  behavior or personality . Other, more obvious S/S include seizures, cerebellar signs, hemiparesis and cranial nerve palsies. Confusion, weakness, and memory loss may also occur. </a:t>
            </a:r>
            <a:r>
              <a:rPr lang="en-US" sz="1500" dirty="0">
                <a:solidFill>
                  <a:schemeClr val="accent1">
                    <a:lumMod val="40000"/>
                    <a:lumOff val="60000"/>
                  </a:schemeClr>
                </a:solidFill>
              </a:rPr>
              <a:t>DFE in PVRL typically reveals  subretinal infiltrates  described as  “</a:t>
            </a:r>
            <a:r>
              <a:rPr lang="en-US" sz="1500" b="1" dirty="0">
                <a:solidFill>
                  <a:schemeClr val="accent1">
                    <a:lumMod val="40000"/>
                    <a:lumOff val="60000"/>
                  </a:schemeClr>
                </a:solidFill>
              </a:rPr>
              <a:t>creamy yellow</a:t>
            </a:r>
            <a:r>
              <a:rPr lang="en-US" sz="1500" dirty="0">
                <a:solidFill>
                  <a:schemeClr val="accent1">
                    <a:lumMod val="40000"/>
                    <a:lumOff val="60000"/>
                  </a:schemeClr>
                </a:solidFill>
              </a:rPr>
              <a:t>”  in color.    The infiltrates can mimic the findings of other, more common conditions (</a:t>
            </a:r>
            <a:r>
              <a:rPr lang="en-US" sz="1500" dirty="0" err="1">
                <a:solidFill>
                  <a:schemeClr val="accent1">
                    <a:lumMod val="40000"/>
                    <a:lumOff val="60000"/>
                  </a:schemeClr>
                </a:solidFill>
              </a:rPr>
              <a:t>eg</a:t>
            </a:r>
            <a:r>
              <a:rPr lang="en-US" sz="1500" dirty="0">
                <a:solidFill>
                  <a:schemeClr val="accent1">
                    <a:lumMod val="40000"/>
                    <a:lumOff val="60000"/>
                  </a:schemeClr>
                </a:solidFill>
              </a:rPr>
              <a:t>, toxoplasmosis). </a:t>
            </a:r>
            <a:r>
              <a:rPr lang="en-US" sz="1500" dirty="0">
                <a:solidFill>
                  <a:schemeClr val="accent5">
                    <a:lumMod val="50000"/>
                  </a:schemeClr>
                </a:solidFill>
              </a:rPr>
              <a:t>PVRL is diagnosed by finding  ‘big blue cells’  on vitreous biopsy.</a:t>
            </a:r>
          </a:p>
        </p:txBody>
      </p:sp>
      <p:sp>
        <p:nvSpPr>
          <p:cNvPr id="24" name="Rectangle 23">
            <a:extLst>
              <a:ext uri="{FF2B5EF4-FFF2-40B4-BE49-F238E27FC236}">
                <a16:creationId xmlns:a16="http://schemas.microsoft.com/office/drawing/2014/main" id="{66CF8515-B35C-43B2-AD89-6079BE7A78BB}"/>
              </a:ext>
            </a:extLst>
          </p:cNvPr>
          <p:cNvSpPr/>
          <p:nvPr/>
        </p:nvSpPr>
        <p:spPr>
          <a:xfrm>
            <a:off x="5837582" y="3713816"/>
            <a:ext cx="1477617" cy="248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5" name="Rectangle 24">
            <a:extLst>
              <a:ext uri="{FF2B5EF4-FFF2-40B4-BE49-F238E27FC236}">
                <a16:creationId xmlns:a16="http://schemas.microsoft.com/office/drawing/2014/main" id="{7E9136C5-B871-4979-8420-D6EBB5A66EB1}"/>
              </a:ext>
            </a:extLst>
          </p:cNvPr>
          <p:cNvSpPr/>
          <p:nvPr/>
        </p:nvSpPr>
        <p:spPr>
          <a:xfrm>
            <a:off x="2895600" y="3733800"/>
            <a:ext cx="172278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818071240"/>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B5AD253-4334-4ADB-9167-0E271D668FA9}"/>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BF72220F-17FB-4E66-A76B-1776ECF3D8C4}"/>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3">
            <a:extLst>
              <a:ext uri="{FF2B5EF4-FFF2-40B4-BE49-F238E27FC236}">
                <a16:creationId xmlns:a16="http://schemas.microsoft.com/office/drawing/2014/main" id="{FBF34216-920D-42DD-80CA-C564C1F8E4A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00F8D752-5AF7-420F-B993-D20CFC0CB38A}"/>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TextBox 22">
            <a:extLst>
              <a:ext uri="{FF2B5EF4-FFF2-40B4-BE49-F238E27FC236}">
                <a16:creationId xmlns:a16="http://schemas.microsoft.com/office/drawing/2014/main" id="{9A417537-8335-4806-B52C-BDC19BFFEC7E}"/>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bg1"/>
                </a:solidFill>
              </a:rPr>
              <a:t>Importantly, many will also manifest evidence of  CNS involvement , the most common being  changes in  behavior or personality . Other, more obvious S/S include seizures, cerebellar signs, hemiparesis and cranial nerve palsies. Confusion, weakness, and memory loss may also occur. </a:t>
            </a:r>
            <a:r>
              <a:rPr lang="en-US" sz="1500" dirty="0">
                <a:solidFill>
                  <a:schemeClr val="accent1">
                    <a:lumMod val="40000"/>
                    <a:lumOff val="60000"/>
                  </a:schemeClr>
                </a:solidFill>
              </a:rPr>
              <a:t>DFE in PVRL typically reveals  subretinal infiltrates  described as  “</a:t>
            </a:r>
            <a:r>
              <a:rPr lang="en-US" sz="1500" b="1" dirty="0">
                <a:solidFill>
                  <a:schemeClr val="accent1">
                    <a:lumMod val="40000"/>
                    <a:lumOff val="60000"/>
                  </a:schemeClr>
                </a:solidFill>
              </a:rPr>
              <a:t>creamy yellow</a:t>
            </a:r>
            <a:r>
              <a:rPr lang="en-US" sz="1500" dirty="0">
                <a:solidFill>
                  <a:schemeClr val="accent1">
                    <a:lumMod val="40000"/>
                    <a:lumOff val="60000"/>
                  </a:schemeClr>
                </a:solidFill>
              </a:rPr>
              <a:t>”  in color.    The infiltrates can mimic the findings of other, more common conditions (</a:t>
            </a:r>
            <a:r>
              <a:rPr lang="en-US" sz="1500" dirty="0" err="1">
                <a:solidFill>
                  <a:schemeClr val="accent1">
                    <a:lumMod val="40000"/>
                    <a:lumOff val="60000"/>
                  </a:schemeClr>
                </a:solidFill>
              </a:rPr>
              <a:t>eg</a:t>
            </a:r>
            <a:r>
              <a:rPr lang="en-US" sz="1500" dirty="0">
                <a:solidFill>
                  <a:schemeClr val="accent1">
                    <a:lumMod val="40000"/>
                    <a:lumOff val="60000"/>
                  </a:schemeClr>
                </a:solidFill>
              </a:rPr>
              <a:t>, toxoplasmosis). </a:t>
            </a:r>
            <a:r>
              <a:rPr lang="en-US" sz="1500" dirty="0">
                <a:solidFill>
                  <a:schemeClr val="accent5">
                    <a:lumMod val="50000"/>
                  </a:schemeClr>
                </a:solidFill>
              </a:rPr>
              <a:t>PVRL is diagnosed by finding  ‘big blue cells’  on vitreous biopsy.</a:t>
            </a:r>
          </a:p>
        </p:txBody>
      </p:sp>
    </p:spTree>
    <p:extLst>
      <p:ext uri="{BB962C8B-B14F-4D97-AF65-F5344CB8AC3E}">
        <p14:creationId xmlns:p14="http://schemas.microsoft.com/office/powerpoint/2010/main" val="1408437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38</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5" name="TextBox 24">
            <a:extLst>
              <a:ext uri="{FF2B5EF4-FFF2-40B4-BE49-F238E27FC236}">
                <a16:creationId xmlns:a16="http://schemas.microsoft.com/office/drawing/2014/main" id="{FA4DC73D-CAEA-494A-B910-A86283A8484C}"/>
              </a:ext>
            </a:extLst>
          </p:cNvPr>
          <p:cNvSpPr txBox="1"/>
          <p:nvPr/>
        </p:nvSpPr>
        <p:spPr>
          <a:xfrm>
            <a:off x="1404856" y="4800600"/>
            <a:ext cx="6324474" cy="646331"/>
          </a:xfrm>
          <a:prstGeom prst="rect">
            <a:avLst/>
          </a:prstGeom>
          <a:solidFill>
            <a:srgbClr val="002060"/>
          </a:solidFill>
        </p:spPr>
        <p:txBody>
          <a:bodyPr wrap="square" rtlCol="0">
            <a:spAutoFit/>
          </a:bodyPr>
          <a:lstStyle/>
          <a:p>
            <a:r>
              <a:rPr lang="en-US" dirty="0">
                <a:solidFill>
                  <a:schemeClr val="bg1"/>
                </a:solidFill>
              </a:rPr>
              <a:t>In </a:t>
            </a:r>
            <a:r>
              <a:rPr lang="en-US" b="1" dirty="0">
                <a:solidFill>
                  <a:schemeClr val="bg1"/>
                </a:solidFill>
              </a:rPr>
              <a:t>intermediate uveitis</a:t>
            </a:r>
            <a:r>
              <a:rPr lang="en-US" dirty="0">
                <a:solidFill>
                  <a:schemeClr val="bg1"/>
                </a:solidFill>
              </a:rPr>
              <a:t>, the primary location of inflammation is the  main vitreous cavity , +/- the  peripheral retina </a:t>
            </a:r>
          </a:p>
        </p:txBody>
      </p:sp>
      <p:sp>
        <p:nvSpPr>
          <p:cNvPr id="27" name="TextBox 26">
            <a:extLst>
              <a:ext uri="{FF2B5EF4-FFF2-40B4-BE49-F238E27FC236}">
                <a16:creationId xmlns:a16="http://schemas.microsoft.com/office/drawing/2014/main" id="{53E5B56F-8A2C-45A4-B5AB-BF560C61263B}"/>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28" name="Straight Connector 27">
            <a:extLst>
              <a:ext uri="{FF2B5EF4-FFF2-40B4-BE49-F238E27FC236}">
                <a16:creationId xmlns:a16="http://schemas.microsoft.com/office/drawing/2014/main" id="{83416C5D-6BB2-4EB0-BBA6-90F251D1B744}"/>
              </a:ext>
            </a:extLst>
          </p:cNvPr>
          <p:cNvCxnSpPr/>
          <p:nvPr/>
        </p:nvCxnSpPr>
        <p:spPr>
          <a:xfrm>
            <a:off x="6242868" y="3005556"/>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B1CE249-8571-4224-92A2-F208B8CE6427}"/>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1" name="Rectangle 30">
            <a:extLst>
              <a:ext uri="{FF2B5EF4-FFF2-40B4-BE49-F238E27FC236}">
                <a16:creationId xmlns:a16="http://schemas.microsoft.com/office/drawing/2014/main" id="{2F36E034-509B-452D-A3DF-D84418EF2654}"/>
              </a:ext>
            </a:extLst>
          </p:cNvPr>
          <p:cNvSpPr/>
          <p:nvPr/>
        </p:nvSpPr>
        <p:spPr>
          <a:xfrm>
            <a:off x="1627056" y="998043"/>
            <a:ext cx="5840544" cy="368540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D61FC443-0258-45B0-8ED0-1940D2F3F08F}"/>
              </a:ext>
            </a:extLst>
          </p:cNvPr>
          <p:cNvSpPr txBox="1"/>
          <p:nvPr/>
        </p:nvSpPr>
        <p:spPr>
          <a:xfrm>
            <a:off x="2966270" y="1143002"/>
            <a:ext cx="3074881" cy="461665"/>
          </a:xfrm>
          <a:prstGeom prst="rect">
            <a:avLst/>
          </a:prstGeom>
          <a:noFill/>
        </p:spPr>
        <p:txBody>
          <a:bodyPr wrap="none" rtlCol="0">
            <a:spAutoFit/>
          </a:bodyPr>
          <a:lstStyle/>
          <a:p>
            <a:r>
              <a:rPr lang="en-US" sz="2400" b="1" dirty="0"/>
              <a:t>Intermediate uveitis</a:t>
            </a:r>
          </a:p>
        </p:txBody>
      </p:sp>
      <p:sp>
        <p:nvSpPr>
          <p:cNvPr id="50" name="TextBox 49">
            <a:extLst>
              <a:ext uri="{FF2B5EF4-FFF2-40B4-BE49-F238E27FC236}">
                <a16:creationId xmlns:a16="http://schemas.microsoft.com/office/drawing/2014/main" id="{FB229B49-D2A2-4F35-95C4-1F2469DA5285}"/>
              </a:ext>
            </a:extLst>
          </p:cNvPr>
          <p:cNvSpPr txBox="1"/>
          <p:nvPr/>
        </p:nvSpPr>
        <p:spPr>
          <a:xfrm>
            <a:off x="3642649" y="1600200"/>
            <a:ext cx="1762021" cy="369332"/>
          </a:xfrm>
          <a:prstGeom prst="rect">
            <a:avLst/>
          </a:prstGeom>
          <a:noFill/>
          <a:ln>
            <a:noFill/>
          </a:ln>
        </p:spPr>
        <p:txBody>
          <a:bodyPr wrap="none" rtlCol="0">
            <a:spAutoFit/>
          </a:bodyPr>
          <a:lstStyle/>
          <a:p>
            <a:r>
              <a:rPr lang="en-US" i="1" dirty="0"/>
              <a:t>If condition is…</a:t>
            </a:r>
          </a:p>
        </p:txBody>
      </p:sp>
      <p:sp>
        <p:nvSpPr>
          <p:cNvPr id="51" name="TextBox 50">
            <a:extLst>
              <a:ext uri="{FF2B5EF4-FFF2-40B4-BE49-F238E27FC236}">
                <a16:creationId xmlns:a16="http://schemas.microsoft.com/office/drawing/2014/main" id="{0BCFC19F-DBC4-4FD4-845E-544CAE5AD2CE}"/>
              </a:ext>
            </a:extLst>
          </p:cNvPr>
          <p:cNvSpPr txBox="1"/>
          <p:nvPr/>
        </p:nvSpPr>
        <p:spPr>
          <a:xfrm>
            <a:off x="2971800" y="2514600"/>
            <a:ext cx="451668" cy="338554"/>
          </a:xfrm>
          <a:prstGeom prst="rect">
            <a:avLst/>
          </a:prstGeom>
          <a:noFill/>
          <a:ln>
            <a:noFill/>
          </a:ln>
        </p:spPr>
        <p:txBody>
          <a:bodyPr wrap="square" rtlCol="0">
            <a:spAutoFit/>
          </a:bodyPr>
          <a:lstStyle/>
          <a:p>
            <a:pPr algn="r"/>
            <a:r>
              <a:rPr lang="en-US" sz="1600" b="1" i="1" dirty="0"/>
              <a:t>? </a:t>
            </a:r>
          </a:p>
        </p:txBody>
      </p:sp>
      <p:cxnSp>
        <p:nvCxnSpPr>
          <p:cNvPr id="54" name="Straight Arrow Connector 53">
            <a:extLst>
              <a:ext uri="{FF2B5EF4-FFF2-40B4-BE49-F238E27FC236}">
                <a16:creationId xmlns:a16="http://schemas.microsoft.com/office/drawing/2014/main" id="{3B4F3A82-2DE0-403F-BE7E-1E652A76C9B3}"/>
              </a:ext>
            </a:extLst>
          </p:cNvPr>
          <p:cNvCxnSpPr>
            <a:stCxn id="50" idx="2"/>
          </p:cNvCxnSpPr>
          <p:nvPr/>
        </p:nvCxnSpPr>
        <p:spPr>
          <a:xfrm flipH="1">
            <a:off x="3499671" y="1969532"/>
            <a:ext cx="1023989"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6D2CEDE-3AB5-4D51-BEC4-42FB3FD21479}"/>
              </a:ext>
            </a:extLst>
          </p:cNvPr>
          <p:cNvCxnSpPr>
            <a:cxnSpLocks/>
            <a:stCxn id="50" idx="2"/>
          </p:cNvCxnSpPr>
          <p:nvPr/>
        </p:nvCxnSpPr>
        <p:spPr>
          <a:xfrm>
            <a:off x="4523659" y="1969532"/>
            <a:ext cx="1111842"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4BA009E-A18C-4A9B-978B-3E3D8E4EB20F}"/>
              </a:ext>
            </a:extLst>
          </p:cNvPr>
          <p:cNvSpPr txBox="1"/>
          <p:nvPr/>
        </p:nvSpPr>
        <p:spPr>
          <a:xfrm>
            <a:off x="5638800" y="2514600"/>
            <a:ext cx="392066" cy="338554"/>
          </a:xfrm>
          <a:prstGeom prst="rect">
            <a:avLst/>
          </a:prstGeom>
          <a:noFill/>
          <a:ln>
            <a:noFill/>
          </a:ln>
        </p:spPr>
        <p:txBody>
          <a:bodyPr wrap="square" rtlCol="0">
            <a:spAutoFit/>
          </a:bodyPr>
          <a:lstStyle/>
          <a:p>
            <a:r>
              <a:rPr lang="en-US" sz="1600" b="1" i="1" dirty="0"/>
              <a:t>?</a:t>
            </a:r>
          </a:p>
        </p:txBody>
      </p:sp>
      <p:sp>
        <p:nvSpPr>
          <p:cNvPr id="3" name="TextBox 2">
            <a:extLst>
              <a:ext uri="{FF2B5EF4-FFF2-40B4-BE49-F238E27FC236}">
                <a16:creationId xmlns:a16="http://schemas.microsoft.com/office/drawing/2014/main" id="{7D009EF5-491A-48CE-BA4C-8935B8FAE811}"/>
              </a:ext>
            </a:extLst>
          </p:cNvPr>
          <p:cNvSpPr txBox="1"/>
          <p:nvPr/>
        </p:nvSpPr>
        <p:spPr>
          <a:xfrm>
            <a:off x="4051416" y="2038292"/>
            <a:ext cx="944489" cy="400110"/>
          </a:xfrm>
          <a:prstGeom prst="rect">
            <a:avLst/>
          </a:prstGeom>
          <a:noFill/>
        </p:spPr>
        <p:txBody>
          <a:bodyPr wrap="none" rtlCol="0">
            <a:spAutoFit/>
          </a:bodyPr>
          <a:lstStyle/>
          <a:p>
            <a:pPr algn="ctr">
              <a:lnSpc>
                <a:spcPts val="1200"/>
              </a:lnSpc>
            </a:pPr>
            <a:r>
              <a:rPr lang="en-US" sz="1200" i="1" dirty="0"/>
              <a:t>How we</a:t>
            </a:r>
          </a:p>
          <a:p>
            <a:pPr algn="ctr">
              <a:lnSpc>
                <a:spcPts val="1200"/>
              </a:lnSpc>
            </a:pPr>
            <a:r>
              <a:rPr lang="en-US" sz="1200" i="1" dirty="0"/>
              <a:t>divvy up IU</a:t>
            </a:r>
          </a:p>
        </p:txBody>
      </p:sp>
    </p:spTree>
    <p:extLst>
      <p:ext uri="{BB962C8B-B14F-4D97-AF65-F5344CB8AC3E}">
        <p14:creationId xmlns:p14="http://schemas.microsoft.com/office/powerpoint/2010/main" val="2327757179"/>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17396" y="1163556"/>
            <a:ext cx="4509208" cy="4530887"/>
          </a:xfrm>
          <a:prstGeom prst="rect">
            <a:avLst/>
          </a:prstGeom>
        </p:spPr>
      </p:pic>
      <p:sp>
        <p:nvSpPr>
          <p:cNvPr id="5" name="TextBox 4"/>
          <p:cNvSpPr txBox="1"/>
          <p:nvPr/>
        </p:nvSpPr>
        <p:spPr>
          <a:xfrm>
            <a:off x="585147" y="6136320"/>
            <a:ext cx="8017939" cy="369332"/>
          </a:xfrm>
          <a:prstGeom prst="rect">
            <a:avLst/>
          </a:prstGeom>
          <a:noFill/>
        </p:spPr>
        <p:txBody>
          <a:bodyPr wrap="square" rtlCol="0">
            <a:spAutoFit/>
          </a:bodyPr>
          <a:lstStyle/>
          <a:p>
            <a:pPr algn="ctr"/>
            <a:r>
              <a:rPr lang="en-US" dirty="0"/>
              <a:t>PVRL: Typical white-yellow subretinal infiltrates</a:t>
            </a:r>
          </a:p>
        </p:txBody>
      </p:sp>
      <p:sp>
        <p:nvSpPr>
          <p:cNvPr id="6" name="Rectangle 3">
            <a:extLst>
              <a:ext uri="{FF2B5EF4-FFF2-40B4-BE49-F238E27FC236}">
                <a16:creationId xmlns:a16="http://schemas.microsoft.com/office/drawing/2014/main" id="{D2461DFE-9AAA-4411-BE5C-1997C2A6F55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800017705"/>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DBB7D4A-1B37-47C6-9EB7-C60480B15772}"/>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7EF57A12-8E37-421F-A278-0D5D60E8E94A}"/>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4D40984A-ABCF-4835-B694-872048D028F8}"/>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bg1"/>
                </a:solidFill>
              </a:rPr>
              <a:t>Importantly, many will also manifest evidence of  CNS involvement , the most common being  changes in  behavior or personality . Other, more obvious S/S include seizures, cerebellar signs, hemiparesis and cranial nerve palsies. Confusion, weakness, and memory loss may also occur. </a:t>
            </a:r>
            <a:r>
              <a:rPr lang="en-US" sz="1500" dirty="0">
                <a:solidFill>
                  <a:schemeClr val="accent1">
                    <a:lumMod val="40000"/>
                    <a:lumOff val="60000"/>
                  </a:schemeClr>
                </a:solidFill>
              </a:rPr>
              <a:t>DFE in PVRL typically reveals  subretinal infiltrates  described as  “</a:t>
            </a:r>
            <a:r>
              <a:rPr lang="en-US" sz="1500" b="1" dirty="0">
                <a:solidFill>
                  <a:schemeClr val="accent1">
                    <a:lumMod val="40000"/>
                    <a:lumOff val="60000"/>
                  </a:schemeClr>
                </a:solidFill>
              </a:rPr>
              <a:t>creamy yellow</a:t>
            </a:r>
            <a:r>
              <a:rPr lang="en-US" sz="1500" dirty="0">
                <a:solidFill>
                  <a:schemeClr val="accent1">
                    <a:lumMod val="40000"/>
                    <a:lumOff val="60000"/>
                  </a:schemeClr>
                </a:solidFill>
              </a:rPr>
              <a:t>”  in color.    The infiltrates can mimic the findings of other, more common conditions (</a:t>
            </a:r>
            <a:r>
              <a:rPr lang="en-US" sz="1500" dirty="0" err="1">
                <a:solidFill>
                  <a:schemeClr val="accent1">
                    <a:lumMod val="40000"/>
                    <a:lumOff val="60000"/>
                  </a:schemeClr>
                </a:solidFill>
              </a:rPr>
              <a:t>eg</a:t>
            </a:r>
            <a:r>
              <a:rPr lang="en-US" sz="1500" dirty="0">
                <a:solidFill>
                  <a:schemeClr val="accent1">
                    <a:lumMod val="40000"/>
                    <a:lumOff val="60000"/>
                  </a:schemeClr>
                </a:solidFill>
              </a:rPr>
              <a:t>, toxoplasmosis). </a:t>
            </a:r>
            <a:r>
              <a:rPr lang="en-US" sz="1500" dirty="0">
                <a:solidFill>
                  <a:srgbClr val="0000FF"/>
                </a:solidFill>
              </a:rPr>
              <a:t>PVRL is diagnosed by finding  ‘big blue cells’  on vitreous biopsy.</a:t>
            </a:r>
          </a:p>
        </p:txBody>
      </p:sp>
      <p:sp>
        <p:nvSpPr>
          <p:cNvPr id="17" name="Rectangle 3">
            <a:extLst>
              <a:ext uri="{FF2B5EF4-FFF2-40B4-BE49-F238E27FC236}">
                <a16:creationId xmlns:a16="http://schemas.microsoft.com/office/drawing/2014/main" id="{EB8C48A8-545A-437C-AA12-66DB6EDE3AA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0BF201DC-4709-41FD-AD48-5FA2ECFC4544}"/>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
        <p:nvSpPr>
          <p:cNvPr id="23" name="Rectangle 22">
            <a:extLst>
              <a:ext uri="{FF2B5EF4-FFF2-40B4-BE49-F238E27FC236}">
                <a16:creationId xmlns:a16="http://schemas.microsoft.com/office/drawing/2014/main" id="{2B0B1C14-2534-4426-883C-C79226BE0D35}"/>
              </a:ext>
            </a:extLst>
          </p:cNvPr>
          <p:cNvSpPr/>
          <p:nvPr/>
        </p:nvSpPr>
        <p:spPr>
          <a:xfrm>
            <a:off x="2832766" y="4144590"/>
            <a:ext cx="1273014" cy="25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418598114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DBB7D4A-1B37-47C6-9EB7-C60480B15772}"/>
              </a:ext>
            </a:extLst>
          </p:cNvPr>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cxnSp>
        <p:nvCxnSpPr>
          <p:cNvPr id="20" name="Straight Arrow Connector 19">
            <a:extLst>
              <a:ext uri="{FF2B5EF4-FFF2-40B4-BE49-F238E27FC236}">
                <a16:creationId xmlns:a16="http://schemas.microsoft.com/office/drawing/2014/main" id="{7EF57A12-8E37-421F-A278-0D5D60E8E94A}"/>
              </a:ext>
            </a:extLst>
          </p:cNvPr>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375552"/>
          </a:xfrm>
          <a:prstGeom prst="rect">
            <a:avLst/>
          </a:prstGeom>
          <a:noFill/>
        </p:spPr>
        <p:txBody>
          <a:bodyPr wrap="square" rtlCol="0">
            <a:spAutoFit/>
          </a:bodyPr>
          <a:lstStyle/>
          <a:p>
            <a:pPr>
              <a:lnSpc>
                <a:spcPct val="150000"/>
              </a:lnSpc>
            </a:pPr>
            <a:r>
              <a:rPr lang="en-US" sz="1400" b="1" dirty="0">
                <a:solidFill>
                  <a:srgbClr val="0000FF"/>
                </a:solidFill>
              </a:rPr>
              <a:t>Primary vitreoretinal lymphoma</a:t>
            </a:r>
          </a:p>
        </p:txBody>
      </p:sp>
      <p:sp>
        <p:nvSpPr>
          <p:cNvPr id="8" name="Rectangle 7">
            <a:extLst>
              <a:ext uri="{FF2B5EF4-FFF2-40B4-BE49-F238E27FC236}">
                <a16:creationId xmlns:a16="http://schemas.microsoft.com/office/drawing/2014/main" id="{E1737065-6F94-451E-931B-4228DD8E08E8}"/>
              </a:ext>
            </a:extLst>
          </p:cNvPr>
          <p:cNvSpPr/>
          <p:nvPr/>
        </p:nvSpPr>
        <p:spPr>
          <a:xfrm>
            <a:off x="233294" y="5721446"/>
            <a:ext cx="502173" cy="830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4D40984A-ABCF-4835-B694-872048D028F8}"/>
              </a:ext>
            </a:extLst>
          </p:cNvPr>
          <p:cNvSpPr txBox="1"/>
          <p:nvPr/>
        </p:nvSpPr>
        <p:spPr>
          <a:xfrm>
            <a:off x="211508" y="2526547"/>
            <a:ext cx="8322892" cy="1938992"/>
          </a:xfrm>
          <a:prstGeom prst="rect">
            <a:avLst/>
          </a:prstGeom>
          <a:solidFill>
            <a:schemeClr val="accent5">
              <a:lumMod val="50000"/>
            </a:schemeClr>
          </a:solidFill>
        </p:spPr>
        <p:txBody>
          <a:bodyPr wrap="square" rtlCol="0">
            <a:spAutoFit/>
          </a:bodyPr>
          <a:lstStyle/>
          <a:p>
            <a:r>
              <a:rPr lang="en-US" sz="1500" dirty="0"/>
              <a:t>Virtually all PVRLs are  non-Hodgkin B-cell  lymphomas. The typical PVRL </a:t>
            </a:r>
            <a:r>
              <a:rPr lang="en-US" sz="1500" dirty="0" err="1"/>
              <a:t>pt</a:t>
            </a:r>
            <a:r>
              <a:rPr lang="en-US" sz="1500" dirty="0"/>
              <a:t> is an  adult  in their  50s-60s . They usually present with complaints of  decreased vision  and/or  floaters . </a:t>
            </a:r>
            <a:r>
              <a:rPr lang="en-US" sz="1500" dirty="0">
                <a:solidFill>
                  <a:schemeClr val="bg1"/>
                </a:solidFill>
              </a:rPr>
              <a:t>Importantly, many will also manifest evidence of  CNS involvement , the most common being  changes in  behavior or personality . Other, more obvious S/S include seizures, cerebellar signs, hemiparesis and cranial nerve palsies. Confusion, weakness, and memory loss may also occur. </a:t>
            </a:r>
            <a:r>
              <a:rPr lang="en-US" sz="1500" dirty="0">
                <a:solidFill>
                  <a:schemeClr val="accent1">
                    <a:lumMod val="40000"/>
                    <a:lumOff val="60000"/>
                  </a:schemeClr>
                </a:solidFill>
              </a:rPr>
              <a:t>DFE in PVRL typically reveals  subretinal infiltrates  described as  “</a:t>
            </a:r>
            <a:r>
              <a:rPr lang="en-US" sz="1500" b="1" dirty="0">
                <a:solidFill>
                  <a:schemeClr val="accent1">
                    <a:lumMod val="40000"/>
                    <a:lumOff val="60000"/>
                  </a:schemeClr>
                </a:solidFill>
              </a:rPr>
              <a:t>creamy yellow</a:t>
            </a:r>
            <a:r>
              <a:rPr lang="en-US" sz="1500" dirty="0">
                <a:solidFill>
                  <a:schemeClr val="accent1">
                    <a:lumMod val="40000"/>
                    <a:lumOff val="60000"/>
                  </a:schemeClr>
                </a:solidFill>
              </a:rPr>
              <a:t>”  in color.    The infiltrates can mimic the findings of other, more common conditions (</a:t>
            </a:r>
            <a:r>
              <a:rPr lang="en-US" sz="1500" dirty="0" err="1">
                <a:solidFill>
                  <a:schemeClr val="accent1">
                    <a:lumMod val="40000"/>
                    <a:lumOff val="60000"/>
                  </a:schemeClr>
                </a:solidFill>
              </a:rPr>
              <a:t>eg</a:t>
            </a:r>
            <a:r>
              <a:rPr lang="en-US" sz="1500" dirty="0">
                <a:solidFill>
                  <a:schemeClr val="accent1">
                    <a:lumMod val="40000"/>
                    <a:lumOff val="60000"/>
                  </a:schemeClr>
                </a:solidFill>
              </a:rPr>
              <a:t>, toxoplasmosis). </a:t>
            </a:r>
            <a:r>
              <a:rPr lang="en-US" sz="1500" dirty="0">
                <a:solidFill>
                  <a:srgbClr val="0000FF"/>
                </a:solidFill>
              </a:rPr>
              <a:t>PVRL is diagnosed by finding  ‘big blue cells’  on vitreous biopsy.</a:t>
            </a:r>
          </a:p>
        </p:txBody>
      </p:sp>
      <p:sp>
        <p:nvSpPr>
          <p:cNvPr id="17" name="Rectangle 3">
            <a:extLst>
              <a:ext uri="{FF2B5EF4-FFF2-40B4-BE49-F238E27FC236}">
                <a16:creationId xmlns:a16="http://schemas.microsoft.com/office/drawing/2014/main" id="{EB8C48A8-545A-437C-AA12-66DB6EDE3AA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2" name="TextBox 21">
            <a:extLst>
              <a:ext uri="{FF2B5EF4-FFF2-40B4-BE49-F238E27FC236}">
                <a16:creationId xmlns:a16="http://schemas.microsoft.com/office/drawing/2014/main" id="{0BF201DC-4709-41FD-AD48-5FA2ECFC4544}"/>
              </a:ext>
            </a:extLst>
          </p:cNvPr>
          <p:cNvSpPr txBox="1"/>
          <p:nvPr/>
        </p:nvSpPr>
        <p:spPr>
          <a:xfrm>
            <a:off x="1665950" y="5901772"/>
            <a:ext cx="5812099" cy="646331"/>
          </a:xfrm>
          <a:prstGeom prst="rect">
            <a:avLst/>
          </a:prstGeom>
          <a:noFill/>
        </p:spPr>
        <p:txBody>
          <a:bodyPr wrap="square" rtlCol="0">
            <a:spAutoFit/>
          </a:bodyPr>
          <a:lstStyle/>
          <a:p>
            <a:r>
              <a:rPr lang="en-US" dirty="0"/>
              <a:t>The most common entity to masquerade as intraocular uveitis is  </a:t>
            </a:r>
            <a:r>
              <a:rPr lang="en-US" b="1" dirty="0"/>
              <a:t>primary vitreoretinal lymphoma </a:t>
            </a:r>
            <a:r>
              <a:rPr lang="en-US" dirty="0"/>
              <a:t>(PVRL)</a:t>
            </a:r>
          </a:p>
        </p:txBody>
      </p:sp>
    </p:spTree>
    <p:extLst>
      <p:ext uri="{BB962C8B-B14F-4D97-AF65-F5344CB8AC3E}">
        <p14:creationId xmlns:p14="http://schemas.microsoft.com/office/powerpoint/2010/main" val="3168210815"/>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030" y="5837864"/>
            <a:ext cx="8017939" cy="646331"/>
          </a:xfrm>
          <a:prstGeom prst="rect">
            <a:avLst/>
          </a:prstGeom>
          <a:noFill/>
        </p:spPr>
        <p:txBody>
          <a:bodyPr wrap="square" rtlCol="0">
            <a:spAutoFit/>
          </a:bodyPr>
          <a:lstStyle/>
          <a:p>
            <a:r>
              <a:rPr lang="en-US" dirty="0"/>
              <a:t>Typical cytology of PVRL cells from the vitreous showing several atypical lymphoid cells with basophilic cytoplasm and large prominent irregular nuclei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669" y="1128251"/>
            <a:ext cx="5824893" cy="4283446"/>
          </a:xfrm>
          <a:prstGeom prst="rect">
            <a:avLst/>
          </a:prstGeom>
        </p:spPr>
      </p:pic>
      <p:sp>
        <p:nvSpPr>
          <p:cNvPr id="4" name="Rectangle 3">
            <a:extLst>
              <a:ext uri="{FF2B5EF4-FFF2-40B4-BE49-F238E27FC236}">
                <a16:creationId xmlns:a16="http://schemas.microsoft.com/office/drawing/2014/main" id="{1B064D1F-77E6-4234-AA31-BC604E15480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760722601"/>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t>Hematologic</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rgbClr val="0000FF"/>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rgbClr val="0000FF"/>
                </a:solidFill>
              </a:rPr>
              <a:t>Secondary to systemic lymphoma</a:t>
            </a:r>
          </a:p>
          <a:p>
            <a:pPr>
              <a:lnSpc>
                <a:spcPct val="150000"/>
              </a:lnSpc>
            </a:pPr>
            <a:r>
              <a:rPr lang="en-US" sz="1400" dirty="0">
                <a:solidFill>
                  <a:srgbClr val="0000FF"/>
                </a:solidFill>
              </a:rPr>
              <a:t>Lymphoproliferative </a:t>
            </a:r>
            <a:r>
              <a:rPr lang="en-US" sz="1400" dirty="0" err="1">
                <a:solidFill>
                  <a:srgbClr val="0000FF"/>
                </a:solidFill>
              </a:rPr>
              <a:t>dz</a:t>
            </a:r>
            <a:endParaRPr lang="en-US" sz="1400" dirty="0">
              <a:solidFill>
                <a:srgbClr val="0000FF"/>
              </a:solidFill>
            </a:endParaRPr>
          </a:p>
        </p:txBody>
      </p:sp>
      <p:sp>
        <p:nvSpPr>
          <p:cNvPr id="8" name="TextBox 7">
            <a:extLst>
              <a:ext uri="{FF2B5EF4-FFF2-40B4-BE49-F238E27FC236}">
                <a16:creationId xmlns:a16="http://schemas.microsoft.com/office/drawing/2014/main" id="{10C941C8-1F81-4ADD-A958-1931598E164A}"/>
              </a:ext>
            </a:extLst>
          </p:cNvPr>
          <p:cNvSpPr txBox="1"/>
          <p:nvPr/>
        </p:nvSpPr>
        <p:spPr>
          <a:xfrm>
            <a:off x="3668307" y="5124922"/>
            <a:ext cx="5041779" cy="646331"/>
          </a:xfrm>
          <a:prstGeom prst="rect">
            <a:avLst/>
          </a:prstGeom>
          <a:noFill/>
        </p:spPr>
        <p:txBody>
          <a:bodyPr wrap="square" rtlCol="0">
            <a:spAutoFit/>
          </a:bodyPr>
          <a:lstStyle/>
          <a:p>
            <a:r>
              <a:rPr lang="en-US" dirty="0"/>
              <a:t>Other hematologic </a:t>
            </a:r>
            <a:r>
              <a:rPr lang="en-US" dirty="0" err="1"/>
              <a:t>neoplasias</a:t>
            </a:r>
            <a:r>
              <a:rPr lang="en-US" dirty="0"/>
              <a:t> can masquerade as well, but are </a:t>
            </a:r>
            <a:r>
              <a:rPr lang="en-US" b="1" dirty="0"/>
              <a:t>far less common </a:t>
            </a:r>
            <a:r>
              <a:rPr lang="en-US" dirty="0"/>
              <a:t>than PVRL</a:t>
            </a:r>
          </a:p>
        </p:txBody>
      </p:sp>
      <p:cxnSp>
        <p:nvCxnSpPr>
          <p:cNvPr id="9" name="Straight Arrow Connector 8">
            <a:extLst>
              <a:ext uri="{FF2B5EF4-FFF2-40B4-BE49-F238E27FC236}">
                <a16:creationId xmlns:a16="http://schemas.microsoft.com/office/drawing/2014/main" id="{CB3CA59B-44A9-48B4-A531-6A91A4296FCB}"/>
              </a:ext>
            </a:extLst>
          </p:cNvPr>
          <p:cNvCxnSpPr>
            <a:endCxn id="15" idx="3"/>
          </p:cNvCxnSpPr>
          <p:nvPr/>
        </p:nvCxnSpPr>
        <p:spPr>
          <a:xfrm flipH="1" flipV="1">
            <a:off x="3118488" y="5167772"/>
            <a:ext cx="549819" cy="306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26C040E1-9078-4719-AE85-FF62290951C8}"/>
              </a:ext>
            </a:extLst>
          </p:cNvPr>
          <p:cNvCxnSpPr>
            <a:cxnSpLocks/>
          </p:cNvCxnSpPr>
          <p:nvPr/>
        </p:nvCxnSpPr>
        <p:spPr>
          <a:xfrm flipH="1">
            <a:off x="3256682" y="5465410"/>
            <a:ext cx="411625" cy="4495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Arc 16">
            <a:extLst>
              <a:ext uri="{FF2B5EF4-FFF2-40B4-BE49-F238E27FC236}">
                <a16:creationId xmlns:a16="http://schemas.microsoft.com/office/drawing/2014/main" id="{BAFAE59B-685C-419F-9307-D44CAB5F8790}"/>
              </a:ext>
            </a:extLst>
          </p:cNvPr>
          <p:cNvSpPr/>
          <p:nvPr/>
        </p:nvSpPr>
        <p:spPr>
          <a:xfrm rot="16200000" flipH="1" flipV="1">
            <a:off x="1914242" y="4658502"/>
            <a:ext cx="1869199" cy="1579169"/>
          </a:xfrm>
          <a:prstGeom prst="arc">
            <a:avLst>
              <a:gd name="adj1" fmla="val 16200000"/>
              <a:gd name="adj2" fmla="val 892603"/>
            </a:avLst>
          </a:prstGeom>
          <a:ln>
            <a:headEnd type="non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ectangle 3">
            <a:extLst>
              <a:ext uri="{FF2B5EF4-FFF2-40B4-BE49-F238E27FC236}">
                <a16:creationId xmlns:a16="http://schemas.microsoft.com/office/drawing/2014/main" id="{D935B51B-01EC-476D-8DC1-8CCFF570DFA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7" name="TextBox 26">
            <a:extLst>
              <a:ext uri="{FF2B5EF4-FFF2-40B4-BE49-F238E27FC236}">
                <a16:creationId xmlns:a16="http://schemas.microsoft.com/office/drawing/2014/main" id="{9C3502AC-BA3A-460D-B2E2-650A072A8707}"/>
              </a:ext>
            </a:extLst>
          </p:cNvPr>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cxnSp>
        <p:nvCxnSpPr>
          <p:cNvPr id="29" name="Straight Arrow Connector 28">
            <a:extLst>
              <a:ext uri="{FF2B5EF4-FFF2-40B4-BE49-F238E27FC236}">
                <a16:creationId xmlns:a16="http://schemas.microsoft.com/office/drawing/2014/main" id="{F509536D-C116-41B8-89CD-E1B17E07A343}"/>
              </a:ext>
            </a:extLst>
          </p:cNvPr>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62748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t>Solid</a:t>
            </a:r>
          </a:p>
        </p:txBody>
      </p:sp>
      <p:sp>
        <p:nvSpPr>
          <p:cNvPr id="7" name="TextBox 6"/>
          <p:cNvSpPr txBox="1"/>
          <p:nvPr/>
        </p:nvSpPr>
        <p:spPr>
          <a:xfrm>
            <a:off x="3941470" y="4177770"/>
            <a:ext cx="325730" cy="369332"/>
          </a:xfrm>
          <a:prstGeom prst="rect">
            <a:avLst/>
          </a:prstGeom>
          <a:noFill/>
        </p:spPr>
        <p:txBody>
          <a:bodyPr wrap="none" rtlCol="0">
            <a:spAutoFit/>
          </a:bodyPr>
          <a:lstStyle/>
          <a:p>
            <a:r>
              <a:rPr lang="en-US" b="1" i="1" dirty="0"/>
              <a:t>?</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325730" cy="369332"/>
          </a:xfrm>
          <a:prstGeom prst="rect">
            <a:avLst/>
          </a:prstGeom>
          <a:noFill/>
        </p:spPr>
        <p:txBody>
          <a:bodyPr wrap="none" rtlCol="0">
            <a:spAutoFit/>
          </a:bodyPr>
          <a:lstStyle/>
          <a:p>
            <a:r>
              <a:rPr lang="en-US" b="1" i="1" dirty="0"/>
              <a:t>?</a:t>
            </a:r>
          </a:p>
        </p:txBody>
      </p:sp>
      <p:cxnSp>
        <p:nvCxnSpPr>
          <p:cNvPr id="49" name="Straight Arrow Connector 48"/>
          <p:cNvCxnSpPr/>
          <p:nvPr/>
        </p:nvCxnSpPr>
        <p:spPr>
          <a:xfrm>
            <a:off x="4845105" y="3353141"/>
            <a:ext cx="406501" cy="295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39" name="Rectangle 3">
            <a:extLst>
              <a:ext uri="{FF2B5EF4-FFF2-40B4-BE49-F238E27FC236}">
                <a16:creationId xmlns:a16="http://schemas.microsoft.com/office/drawing/2014/main" id="{A18515E5-87EE-4FF6-BCCE-2A6D653EAB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40" name="TextBox 39">
            <a:extLst>
              <a:ext uri="{FF2B5EF4-FFF2-40B4-BE49-F238E27FC236}">
                <a16:creationId xmlns:a16="http://schemas.microsoft.com/office/drawing/2014/main" id="{4A55521A-7E75-443B-8DBD-F4A41AE33F8D}"/>
              </a:ext>
            </a:extLst>
          </p:cNvPr>
          <p:cNvSpPr txBox="1"/>
          <p:nvPr/>
        </p:nvSpPr>
        <p:spPr>
          <a:xfrm>
            <a:off x="4433929" y="4590197"/>
            <a:ext cx="4285868" cy="646331"/>
          </a:xfrm>
          <a:prstGeom prst="rect">
            <a:avLst/>
          </a:prstGeom>
          <a:noFill/>
        </p:spPr>
        <p:txBody>
          <a:bodyPr wrap="square" rtlCol="0">
            <a:spAutoFit/>
          </a:bodyPr>
          <a:lstStyle/>
          <a:p>
            <a:r>
              <a:rPr lang="en-US" dirty="0"/>
              <a:t>Solid-tumor cases are subdivided into </a:t>
            </a:r>
            <a:r>
              <a:rPr lang="en-US" i="1" dirty="0"/>
              <a:t>primary</a:t>
            </a:r>
            <a:r>
              <a:rPr lang="en-US" dirty="0"/>
              <a:t>  vs  </a:t>
            </a:r>
            <a:r>
              <a:rPr lang="en-US" i="1" dirty="0"/>
              <a:t>metastatic</a:t>
            </a:r>
            <a:r>
              <a:rPr lang="en-US" dirty="0"/>
              <a:t>  tumors</a:t>
            </a:r>
          </a:p>
        </p:txBody>
      </p:sp>
      <p:sp>
        <p:nvSpPr>
          <p:cNvPr id="8" name="Rectangle 7">
            <a:extLst>
              <a:ext uri="{FF2B5EF4-FFF2-40B4-BE49-F238E27FC236}">
                <a16:creationId xmlns:a16="http://schemas.microsoft.com/office/drawing/2014/main" id="{05473353-8C7B-4861-9B82-A96B5B0B0067}"/>
              </a:ext>
            </a:extLst>
          </p:cNvPr>
          <p:cNvSpPr/>
          <p:nvPr/>
        </p:nvSpPr>
        <p:spPr>
          <a:xfrm>
            <a:off x="4419600" y="4941966"/>
            <a:ext cx="960517" cy="220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EAF5075-295C-4F60-9335-096F897816EB}"/>
              </a:ext>
            </a:extLst>
          </p:cNvPr>
          <p:cNvSpPr/>
          <p:nvPr/>
        </p:nvSpPr>
        <p:spPr>
          <a:xfrm>
            <a:off x="5668883" y="4941967"/>
            <a:ext cx="1189117" cy="239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26755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t>Mets</a:t>
            </a:r>
          </a:p>
        </p:txBody>
      </p:sp>
      <p:cxnSp>
        <p:nvCxnSpPr>
          <p:cNvPr id="49" name="Straight Arrow Connector 48"/>
          <p:cNvCxnSpPr/>
          <p:nvPr/>
        </p:nvCxnSpPr>
        <p:spPr>
          <a:xfrm>
            <a:off x="4845105" y="3353141"/>
            <a:ext cx="406501" cy="295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39" name="Rectangle 3">
            <a:extLst>
              <a:ext uri="{FF2B5EF4-FFF2-40B4-BE49-F238E27FC236}">
                <a16:creationId xmlns:a16="http://schemas.microsoft.com/office/drawing/2014/main" id="{A18515E5-87EE-4FF6-BCCE-2A6D653EAB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40" name="TextBox 39">
            <a:extLst>
              <a:ext uri="{FF2B5EF4-FFF2-40B4-BE49-F238E27FC236}">
                <a16:creationId xmlns:a16="http://schemas.microsoft.com/office/drawing/2014/main" id="{4A55521A-7E75-443B-8DBD-F4A41AE33F8D}"/>
              </a:ext>
            </a:extLst>
          </p:cNvPr>
          <p:cNvSpPr txBox="1"/>
          <p:nvPr/>
        </p:nvSpPr>
        <p:spPr>
          <a:xfrm>
            <a:off x="4433929" y="4590197"/>
            <a:ext cx="4285868" cy="646331"/>
          </a:xfrm>
          <a:prstGeom prst="rect">
            <a:avLst/>
          </a:prstGeom>
          <a:noFill/>
        </p:spPr>
        <p:txBody>
          <a:bodyPr wrap="square" rtlCol="0">
            <a:spAutoFit/>
          </a:bodyPr>
          <a:lstStyle/>
          <a:p>
            <a:r>
              <a:rPr lang="en-US" dirty="0"/>
              <a:t>Solid-tumor cases are subdivided into </a:t>
            </a:r>
            <a:r>
              <a:rPr lang="en-US" i="1" dirty="0"/>
              <a:t>primary</a:t>
            </a:r>
            <a:r>
              <a:rPr lang="en-US" dirty="0"/>
              <a:t>  vs  </a:t>
            </a:r>
            <a:r>
              <a:rPr lang="en-US" i="1" dirty="0"/>
              <a:t>metastatic</a:t>
            </a:r>
            <a:r>
              <a:rPr lang="en-US" dirty="0"/>
              <a:t>  tumors</a:t>
            </a:r>
          </a:p>
        </p:txBody>
      </p:sp>
    </p:spTree>
    <p:extLst>
      <p:ext uri="{BB962C8B-B14F-4D97-AF65-F5344CB8AC3E}">
        <p14:creationId xmlns:p14="http://schemas.microsoft.com/office/powerpoint/2010/main" val="1391946103"/>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03177" y="469604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343364" cy="698717"/>
          </a:xfrm>
          <a:prstGeom prst="rect">
            <a:avLst/>
          </a:prstGeom>
          <a:noFill/>
        </p:spPr>
        <p:txBody>
          <a:bodyPr wrap="none" rtlCol="0">
            <a:spAutoFit/>
          </a:bodyPr>
          <a:lstStyle/>
          <a:p>
            <a:pPr>
              <a:lnSpc>
                <a:spcPct val="150000"/>
              </a:lnSpc>
            </a:pPr>
            <a:r>
              <a:rPr lang="en-US" sz="1400" b="1" i="1" dirty="0">
                <a:solidFill>
                  <a:srgbClr val="0000FF"/>
                </a:solidFill>
              </a:rPr>
              <a:t>?</a:t>
            </a:r>
          </a:p>
          <a:p>
            <a:pPr>
              <a:lnSpc>
                <a:spcPct val="150000"/>
              </a:lnSpc>
            </a:pPr>
            <a:r>
              <a:rPr lang="en-US" sz="1400" b="1" i="1" dirty="0">
                <a:solidFill>
                  <a:srgbClr val="0000FF"/>
                </a:solidFill>
              </a:rPr>
              <a:t>? </a:t>
            </a:r>
          </a:p>
        </p:txBody>
      </p:sp>
      <p:sp>
        <p:nvSpPr>
          <p:cNvPr id="39" name="Rectangle 3">
            <a:extLst>
              <a:ext uri="{FF2B5EF4-FFF2-40B4-BE49-F238E27FC236}">
                <a16:creationId xmlns:a16="http://schemas.microsoft.com/office/drawing/2014/main" id="{A18515E5-87EE-4FF6-BCCE-2A6D653EAB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9" name="TextBox 8">
            <a:extLst>
              <a:ext uri="{FF2B5EF4-FFF2-40B4-BE49-F238E27FC236}">
                <a16:creationId xmlns:a16="http://schemas.microsoft.com/office/drawing/2014/main" id="{2D1822AD-8578-448B-9A78-88C6301ED905}"/>
              </a:ext>
            </a:extLst>
          </p:cNvPr>
          <p:cNvSpPr txBox="1"/>
          <p:nvPr/>
        </p:nvSpPr>
        <p:spPr>
          <a:xfrm>
            <a:off x="5486400" y="4426803"/>
            <a:ext cx="2974297" cy="830997"/>
          </a:xfrm>
          <a:prstGeom prst="rect">
            <a:avLst/>
          </a:prstGeom>
          <a:noFill/>
        </p:spPr>
        <p:txBody>
          <a:bodyPr wrap="square" rtlCol="0">
            <a:spAutoFit/>
          </a:bodyPr>
          <a:lstStyle/>
          <a:p>
            <a:r>
              <a:rPr lang="en-US" sz="1600" dirty="0"/>
              <a:t>The two ocular primaries most likely to masquerade as uveitis are probably not surprising:</a:t>
            </a:r>
          </a:p>
        </p:txBody>
      </p:sp>
    </p:spTree>
    <p:extLst>
      <p:ext uri="{BB962C8B-B14F-4D97-AF65-F5344CB8AC3E}">
        <p14:creationId xmlns:p14="http://schemas.microsoft.com/office/powerpoint/2010/main" val="355460545"/>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03177" y="469604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587294" cy="698717"/>
          </a:xfrm>
          <a:prstGeom prst="rect">
            <a:avLst/>
          </a:prstGeom>
          <a:noFill/>
        </p:spPr>
        <p:txBody>
          <a:bodyPr wrap="none" rtlCol="0">
            <a:spAutoFit/>
          </a:bodyPr>
          <a:lstStyle/>
          <a:p>
            <a:pPr>
              <a:lnSpc>
                <a:spcPct val="150000"/>
              </a:lnSpc>
            </a:pPr>
            <a:r>
              <a:rPr lang="en-US" sz="1400" dirty="0">
                <a:solidFill>
                  <a:srgbClr val="0000FF"/>
                </a:solidFill>
              </a:rPr>
              <a:t>Uveal melanoma</a:t>
            </a:r>
          </a:p>
          <a:p>
            <a:pPr>
              <a:lnSpc>
                <a:spcPct val="150000"/>
              </a:lnSpc>
            </a:pPr>
            <a:r>
              <a:rPr lang="en-US" sz="1400" dirty="0">
                <a:solidFill>
                  <a:srgbClr val="0000FF"/>
                </a:solidFill>
              </a:rPr>
              <a:t>Rb </a:t>
            </a:r>
          </a:p>
        </p:txBody>
      </p:sp>
      <p:sp>
        <p:nvSpPr>
          <p:cNvPr id="39" name="Rectangle 3">
            <a:extLst>
              <a:ext uri="{FF2B5EF4-FFF2-40B4-BE49-F238E27FC236}">
                <a16:creationId xmlns:a16="http://schemas.microsoft.com/office/drawing/2014/main" id="{A18515E5-87EE-4FF6-BCCE-2A6D653EAB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9" name="TextBox 8">
            <a:extLst>
              <a:ext uri="{FF2B5EF4-FFF2-40B4-BE49-F238E27FC236}">
                <a16:creationId xmlns:a16="http://schemas.microsoft.com/office/drawing/2014/main" id="{2D1822AD-8578-448B-9A78-88C6301ED905}"/>
              </a:ext>
            </a:extLst>
          </p:cNvPr>
          <p:cNvSpPr txBox="1"/>
          <p:nvPr/>
        </p:nvSpPr>
        <p:spPr>
          <a:xfrm>
            <a:off x="5486400" y="4426803"/>
            <a:ext cx="2974297" cy="830997"/>
          </a:xfrm>
          <a:prstGeom prst="rect">
            <a:avLst/>
          </a:prstGeom>
          <a:noFill/>
        </p:spPr>
        <p:txBody>
          <a:bodyPr wrap="square" rtlCol="0">
            <a:spAutoFit/>
          </a:bodyPr>
          <a:lstStyle/>
          <a:p>
            <a:r>
              <a:rPr lang="en-US" sz="1600" dirty="0"/>
              <a:t>The two ocular primaries most likely to masquerade as uveitis are probably not surprising:</a:t>
            </a:r>
          </a:p>
        </p:txBody>
      </p:sp>
    </p:spTree>
    <p:extLst>
      <p:ext uri="{BB962C8B-B14F-4D97-AF65-F5344CB8AC3E}">
        <p14:creationId xmlns:p14="http://schemas.microsoft.com/office/powerpoint/2010/main" val="125344619"/>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03177" y="469604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t>Mets</a:t>
            </a:r>
          </a:p>
        </p:txBody>
      </p:sp>
      <p:sp>
        <p:nvSpPr>
          <p:cNvPr id="48" name="TextBox 47"/>
          <p:cNvSpPr txBox="1"/>
          <p:nvPr/>
        </p:nvSpPr>
        <p:spPr>
          <a:xfrm>
            <a:off x="5475234" y="3779313"/>
            <a:ext cx="293670" cy="698717"/>
          </a:xfrm>
          <a:prstGeom prst="rect">
            <a:avLst/>
          </a:prstGeom>
          <a:noFill/>
        </p:spPr>
        <p:txBody>
          <a:bodyPr wrap="none" rtlCol="0">
            <a:spAutoFit/>
          </a:bodyPr>
          <a:lstStyle/>
          <a:p>
            <a:pPr>
              <a:lnSpc>
                <a:spcPct val="150000"/>
              </a:lnSpc>
            </a:pPr>
            <a:r>
              <a:rPr lang="en-US" sz="1400" b="1" i="1" dirty="0">
                <a:solidFill>
                  <a:srgbClr val="0000FF"/>
                </a:solidFill>
              </a:rPr>
              <a:t>?</a:t>
            </a:r>
            <a:endParaRPr lang="en-US" sz="1400" b="1" dirty="0">
              <a:solidFill>
                <a:srgbClr val="0000FF"/>
              </a:solidFill>
            </a:endParaRPr>
          </a:p>
          <a:p>
            <a:pPr>
              <a:lnSpc>
                <a:spcPct val="150000"/>
              </a:lnSpc>
            </a:pPr>
            <a:r>
              <a:rPr lang="en-US" sz="1400" b="1" i="1" dirty="0">
                <a:solidFill>
                  <a:srgbClr val="0000FF"/>
                </a:solidFill>
              </a:rPr>
              <a:t>?</a:t>
            </a:r>
            <a:endParaRPr lang="en-US" sz="1400" b="1" dirty="0">
              <a:solidFill>
                <a:srgbClr val="0000FF"/>
              </a:solidFill>
            </a:endParaRPr>
          </a:p>
        </p:txBody>
      </p:sp>
      <p:cxnSp>
        <p:nvCxnSpPr>
          <p:cNvPr id="49" name="Straight Arrow Connector 48"/>
          <p:cNvCxnSpPr/>
          <p:nvPr/>
        </p:nvCxnSpPr>
        <p:spPr>
          <a:xfrm>
            <a:off x="4845105" y="3353141"/>
            <a:ext cx="406501" cy="295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587294" cy="698717"/>
          </a:xfrm>
          <a:prstGeom prst="rect">
            <a:avLst/>
          </a:prstGeom>
          <a:noFill/>
        </p:spPr>
        <p:txBody>
          <a:bodyPr wrap="none" rtlCol="0">
            <a:spAutoFit/>
          </a:bodyPr>
          <a:lstStyle/>
          <a:p>
            <a:pPr>
              <a:lnSpc>
                <a:spcPct val="150000"/>
              </a:lnSpc>
            </a:pPr>
            <a:r>
              <a:rPr lang="en-US" sz="1400" dirty="0">
                <a:solidFill>
                  <a:srgbClr val="0000FF"/>
                </a:solidFill>
              </a:rPr>
              <a:t>Uveal melanoma</a:t>
            </a:r>
          </a:p>
          <a:p>
            <a:pPr>
              <a:lnSpc>
                <a:spcPct val="150000"/>
              </a:lnSpc>
            </a:pPr>
            <a:r>
              <a:rPr lang="en-US" sz="1400" dirty="0">
                <a:solidFill>
                  <a:srgbClr val="0000FF"/>
                </a:solidFill>
              </a:rPr>
              <a:t>Rb </a:t>
            </a:r>
          </a:p>
        </p:txBody>
      </p:sp>
      <p:sp>
        <p:nvSpPr>
          <p:cNvPr id="39" name="Rectangle 3">
            <a:extLst>
              <a:ext uri="{FF2B5EF4-FFF2-40B4-BE49-F238E27FC236}">
                <a16:creationId xmlns:a16="http://schemas.microsoft.com/office/drawing/2014/main" id="{A18515E5-87EE-4FF6-BCCE-2A6D653EAB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40" name="TextBox 39">
            <a:extLst>
              <a:ext uri="{FF2B5EF4-FFF2-40B4-BE49-F238E27FC236}">
                <a16:creationId xmlns:a16="http://schemas.microsoft.com/office/drawing/2014/main" id="{F3A3266D-3949-4863-9E26-5B0301A2C3A6}"/>
              </a:ext>
            </a:extLst>
          </p:cNvPr>
          <p:cNvSpPr txBox="1"/>
          <p:nvPr/>
        </p:nvSpPr>
        <p:spPr>
          <a:xfrm>
            <a:off x="5616913" y="4547102"/>
            <a:ext cx="2974297" cy="1077218"/>
          </a:xfrm>
          <a:prstGeom prst="rect">
            <a:avLst/>
          </a:prstGeom>
          <a:noFill/>
        </p:spPr>
        <p:txBody>
          <a:bodyPr wrap="square" rtlCol="0">
            <a:spAutoFit/>
          </a:bodyPr>
          <a:lstStyle/>
          <a:p>
            <a:r>
              <a:rPr lang="en-US" sz="1600" dirty="0">
                <a:solidFill>
                  <a:srgbClr val="0000FF"/>
                </a:solidFill>
              </a:rPr>
              <a:t>Likewise, the two most common primaries involved in ‘metastatic masquerade’ are probably not surprising either:</a:t>
            </a:r>
          </a:p>
        </p:txBody>
      </p:sp>
    </p:spTree>
    <p:extLst>
      <p:ext uri="{BB962C8B-B14F-4D97-AF65-F5344CB8AC3E}">
        <p14:creationId xmlns:p14="http://schemas.microsoft.com/office/powerpoint/2010/main" val="1300728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39</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5" name="TextBox 24">
            <a:extLst>
              <a:ext uri="{FF2B5EF4-FFF2-40B4-BE49-F238E27FC236}">
                <a16:creationId xmlns:a16="http://schemas.microsoft.com/office/drawing/2014/main" id="{FA4DC73D-CAEA-494A-B910-A86283A8484C}"/>
              </a:ext>
            </a:extLst>
          </p:cNvPr>
          <p:cNvSpPr txBox="1"/>
          <p:nvPr/>
        </p:nvSpPr>
        <p:spPr>
          <a:xfrm>
            <a:off x="1404856" y="4800600"/>
            <a:ext cx="6324474" cy="646331"/>
          </a:xfrm>
          <a:prstGeom prst="rect">
            <a:avLst/>
          </a:prstGeom>
          <a:solidFill>
            <a:srgbClr val="002060"/>
          </a:solidFill>
        </p:spPr>
        <p:txBody>
          <a:bodyPr wrap="square" rtlCol="0">
            <a:spAutoFit/>
          </a:bodyPr>
          <a:lstStyle/>
          <a:p>
            <a:r>
              <a:rPr lang="en-US" dirty="0">
                <a:solidFill>
                  <a:schemeClr val="bg1"/>
                </a:solidFill>
              </a:rPr>
              <a:t>In </a:t>
            </a:r>
            <a:r>
              <a:rPr lang="en-US" b="1" dirty="0">
                <a:solidFill>
                  <a:schemeClr val="bg1"/>
                </a:solidFill>
              </a:rPr>
              <a:t>intermediate uveitis</a:t>
            </a:r>
            <a:r>
              <a:rPr lang="en-US" dirty="0">
                <a:solidFill>
                  <a:schemeClr val="bg1"/>
                </a:solidFill>
              </a:rPr>
              <a:t>, the primary location of inflammation is the  main vitreous cavity , +/- the  peripheral retina </a:t>
            </a:r>
          </a:p>
        </p:txBody>
      </p:sp>
      <p:sp>
        <p:nvSpPr>
          <p:cNvPr id="27" name="TextBox 26">
            <a:extLst>
              <a:ext uri="{FF2B5EF4-FFF2-40B4-BE49-F238E27FC236}">
                <a16:creationId xmlns:a16="http://schemas.microsoft.com/office/drawing/2014/main" id="{53E5B56F-8A2C-45A4-B5AB-BF560C61263B}"/>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28" name="Straight Connector 27">
            <a:extLst>
              <a:ext uri="{FF2B5EF4-FFF2-40B4-BE49-F238E27FC236}">
                <a16:creationId xmlns:a16="http://schemas.microsoft.com/office/drawing/2014/main" id="{83416C5D-6BB2-4EB0-BBA6-90F251D1B744}"/>
              </a:ext>
            </a:extLst>
          </p:cNvPr>
          <p:cNvCxnSpPr/>
          <p:nvPr/>
        </p:nvCxnSpPr>
        <p:spPr>
          <a:xfrm>
            <a:off x="6242868" y="3005556"/>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B1CE249-8571-4224-92A2-F208B8CE6427}"/>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1" name="Rectangle 30">
            <a:extLst>
              <a:ext uri="{FF2B5EF4-FFF2-40B4-BE49-F238E27FC236}">
                <a16:creationId xmlns:a16="http://schemas.microsoft.com/office/drawing/2014/main" id="{2F36E034-509B-452D-A3DF-D84418EF2654}"/>
              </a:ext>
            </a:extLst>
          </p:cNvPr>
          <p:cNvSpPr/>
          <p:nvPr/>
        </p:nvSpPr>
        <p:spPr>
          <a:xfrm>
            <a:off x="1627056" y="998043"/>
            <a:ext cx="5840544" cy="368540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D61FC443-0258-45B0-8ED0-1940D2F3F08F}"/>
              </a:ext>
            </a:extLst>
          </p:cNvPr>
          <p:cNvSpPr txBox="1"/>
          <p:nvPr/>
        </p:nvSpPr>
        <p:spPr>
          <a:xfrm>
            <a:off x="2966270" y="1143002"/>
            <a:ext cx="3074881" cy="461665"/>
          </a:xfrm>
          <a:prstGeom prst="rect">
            <a:avLst/>
          </a:prstGeom>
          <a:noFill/>
        </p:spPr>
        <p:txBody>
          <a:bodyPr wrap="none" rtlCol="0">
            <a:spAutoFit/>
          </a:bodyPr>
          <a:lstStyle/>
          <a:p>
            <a:r>
              <a:rPr lang="en-US" sz="2400" b="1" dirty="0"/>
              <a:t>Intermediate uveitis</a:t>
            </a:r>
          </a:p>
        </p:txBody>
      </p:sp>
      <p:sp>
        <p:nvSpPr>
          <p:cNvPr id="50" name="TextBox 49">
            <a:extLst>
              <a:ext uri="{FF2B5EF4-FFF2-40B4-BE49-F238E27FC236}">
                <a16:creationId xmlns:a16="http://schemas.microsoft.com/office/drawing/2014/main" id="{FB229B49-D2A2-4F35-95C4-1F2469DA5285}"/>
              </a:ext>
            </a:extLst>
          </p:cNvPr>
          <p:cNvSpPr txBox="1"/>
          <p:nvPr/>
        </p:nvSpPr>
        <p:spPr>
          <a:xfrm>
            <a:off x="3642649" y="1600200"/>
            <a:ext cx="1762021" cy="369332"/>
          </a:xfrm>
          <a:prstGeom prst="rect">
            <a:avLst/>
          </a:prstGeom>
          <a:noFill/>
          <a:ln>
            <a:noFill/>
          </a:ln>
        </p:spPr>
        <p:txBody>
          <a:bodyPr wrap="none" rtlCol="0">
            <a:spAutoFit/>
          </a:bodyPr>
          <a:lstStyle/>
          <a:p>
            <a:r>
              <a:rPr lang="en-US" i="1" dirty="0"/>
              <a:t>If condition is…</a:t>
            </a:r>
          </a:p>
        </p:txBody>
      </p:sp>
      <p:sp>
        <p:nvSpPr>
          <p:cNvPr id="51" name="TextBox 50">
            <a:extLst>
              <a:ext uri="{FF2B5EF4-FFF2-40B4-BE49-F238E27FC236}">
                <a16:creationId xmlns:a16="http://schemas.microsoft.com/office/drawing/2014/main" id="{0BCFC19F-DBC4-4FD4-845E-544CAE5AD2CE}"/>
              </a:ext>
            </a:extLst>
          </p:cNvPr>
          <p:cNvSpPr txBox="1"/>
          <p:nvPr/>
        </p:nvSpPr>
        <p:spPr>
          <a:xfrm>
            <a:off x="2128068" y="2514600"/>
            <a:ext cx="1600200" cy="338554"/>
          </a:xfrm>
          <a:prstGeom prst="rect">
            <a:avLst/>
          </a:prstGeom>
          <a:noFill/>
          <a:ln>
            <a:noFill/>
          </a:ln>
        </p:spPr>
        <p:txBody>
          <a:bodyPr wrap="square" rtlCol="0">
            <a:spAutoFit/>
          </a:bodyPr>
          <a:lstStyle/>
          <a:p>
            <a:pPr algn="ctr"/>
            <a:r>
              <a:rPr lang="en-US" sz="1600" dirty="0"/>
              <a:t>Idiopathic </a:t>
            </a:r>
          </a:p>
        </p:txBody>
      </p:sp>
      <p:cxnSp>
        <p:nvCxnSpPr>
          <p:cNvPr id="54" name="Straight Arrow Connector 53">
            <a:extLst>
              <a:ext uri="{FF2B5EF4-FFF2-40B4-BE49-F238E27FC236}">
                <a16:creationId xmlns:a16="http://schemas.microsoft.com/office/drawing/2014/main" id="{3B4F3A82-2DE0-403F-BE7E-1E652A76C9B3}"/>
              </a:ext>
            </a:extLst>
          </p:cNvPr>
          <p:cNvCxnSpPr>
            <a:stCxn id="50" idx="2"/>
          </p:cNvCxnSpPr>
          <p:nvPr/>
        </p:nvCxnSpPr>
        <p:spPr>
          <a:xfrm flipH="1">
            <a:off x="3499671" y="1969532"/>
            <a:ext cx="1023989"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6D2CEDE-3AB5-4D51-BEC4-42FB3FD21479}"/>
              </a:ext>
            </a:extLst>
          </p:cNvPr>
          <p:cNvCxnSpPr>
            <a:cxnSpLocks/>
            <a:stCxn id="50" idx="2"/>
          </p:cNvCxnSpPr>
          <p:nvPr/>
        </p:nvCxnSpPr>
        <p:spPr>
          <a:xfrm>
            <a:off x="4523659" y="1969532"/>
            <a:ext cx="1111842"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4BA009E-A18C-4A9B-978B-3E3D8E4EB20F}"/>
              </a:ext>
            </a:extLst>
          </p:cNvPr>
          <p:cNvSpPr txBox="1"/>
          <p:nvPr/>
        </p:nvSpPr>
        <p:spPr>
          <a:xfrm>
            <a:off x="5328468" y="2514600"/>
            <a:ext cx="1600200" cy="338554"/>
          </a:xfrm>
          <a:prstGeom prst="rect">
            <a:avLst/>
          </a:prstGeom>
          <a:noFill/>
          <a:ln>
            <a:noFill/>
          </a:ln>
        </p:spPr>
        <p:txBody>
          <a:bodyPr wrap="square" rtlCol="0">
            <a:spAutoFit/>
          </a:bodyPr>
          <a:lstStyle/>
          <a:p>
            <a:pPr algn="ctr"/>
            <a:r>
              <a:rPr lang="en-US" sz="1600" b="1" dirty="0"/>
              <a:t>Not</a:t>
            </a:r>
            <a:r>
              <a:rPr lang="en-US" sz="1600" dirty="0"/>
              <a:t> idiopathic </a:t>
            </a:r>
          </a:p>
        </p:txBody>
      </p:sp>
      <p:sp>
        <p:nvSpPr>
          <p:cNvPr id="3" name="TextBox 2">
            <a:extLst>
              <a:ext uri="{FF2B5EF4-FFF2-40B4-BE49-F238E27FC236}">
                <a16:creationId xmlns:a16="http://schemas.microsoft.com/office/drawing/2014/main" id="{7D009EF5-491A-48CE-BA4C-8935B8FAE811}"/>
              </a:ext>
            </a:extLst>
          </p:cNvPr>
          <p:cNvSpPr txBox="1"/>
          <p:nvPr/>
        </p:nvSpPr>
        <p:spPr>
          <a:xfrm>
            <a:off x="4051416" y="2038292"/>
            <a:ext cx="944489" cy="400110"/>
          </a:xfrm>
          <a:prstGeom prst="rect">
            <a:avLst/>
          </a:prstGeom>
          <a:noFill/>
        </p:spPr>
        <p:txBody>
          <a:bodyPr wrap="none" rtlCol="0">
            <a:spAutoFit/>
          </a:bodyPr>
          <a:lstStyle/>
          <a:p>
            <a:pPr algn="ctr">
              <a:lnSpc>
                <a:spcPts val="1200"/>
              </a:lnSpc>
            </a:pPr>
            <a:r>
              <a:rPr lang="en-US" sz="1200" i="1" dirty="0"/>
              <a:t>How we</a:t>
            </a:r>
          </a:p>
          <a:p>
            <a:pPr algn="ctr">
              <a:lnSpc>
                <a:spcPts val="1200"/>
              </a:lnSpc>
            </a:pPr>
            <a:r>
              <a:rPr lang="en-US" sz="1200" i="1" dirty="0"/>
              <a:t>divvy up IU</a:t>
            </a:r>
          </a:p>
        </p:txBody>
      </p:sp>
    </p:spTree>
    <p:extLst>
      <p:ext uri="{BB962C8B-B14F-4D97-AF65-F5344CB8AC3E}">
        <p14:creationId xmlns:p14="http://schemas.microsoft.com/office/powerpoint/2010/main" val="366305271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03177" y="469604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t>Mets</a:t>
            </a:r>
          </a:p>
        </p:txBody>
      </p:sp>
      <p:sp>
        <p:nvSpPr>
          <p:cNvPr id="48" name="TextBox 47"/>
          <p:cNvSpPr txBox="1"/>
          <p:nvPr/>
        </p:nvSpPr>
        <p:spPr>
          <a:xfrm>
            <a:off x="5475234" y="3779313"/>
            <a:ext cx="742511" cy="738664"/>
          </a:xfrm>
          <a:prstGeom prst="rect">
            <a:avLst/>
          </a:prstGeom>
          <a:noFill/>
        </p:spPr>
        <p:txBody>
          <a:bodyPr wrap="none" rtlCol="0">
            <a:spAutoFit/>
          </a:bodyPr>
          <a:lstStyle/>
          <a:p>
            <a:pPr>
              <a:lnSpc>
                <a:spcPct val="150000"/>
              </a:lnSpc>
            </a:pPr>
            <a:r>
              <a:rPr lang="en-US" sz="1400" b="1" dirty="0">
                <a:solidFill>
                  <a:srgbClr val="0000FF"/>
                </a:solidFill>
              </a:rPr>
              <a:t>Lung</a:t>
            </a:r>
          </a:p>
          <a:p>
            <a:pPr>
              <a:lnSpc>
                <a:spcPct val="150000"/>
              </a:lnSpc>
            </a:pPr>
            <a:r>
              <a:rPr lang="en-US" sz="1400" b="1" dirty="0">
                <a:solidFill>
                  <a:srgbClr val="0000FF"/>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587294" cy="698717"/>
          </a:xfrm>
          <a:prstGeom prst="rect">
            <a:avLst/>
          </a:prstGeom>
          <a:noFill/>
        </p:spPr>
        <p:txBody>
          <a:bodyPr wrap="none" rtlCol="0">
            <a:spAutoFit/>
          </a:bodyPr>
          <a:lstStyle/>
          <a:p>
            <a:pPr>
              <a:lnSpc>
                <a:spcPct val="150000"/>
              </a:lnSpc>
            </a:pPr>
            <a:r>
              <a:rPr lang="en-US" sz="1400" dirty="0">
                <a:solidFill>
                  <a:srgbClr val="0000FF"/>
                </a:solidFill>
              </a:rPr>
              <a:t>Uveal melanoma</a:t>
            </a:r>
          </a:p>
          <a:p>
            <a:pPr>
              <a:lnSpc>
                <a:spcPct val="150000"/>
              </a:lnSpc>
            </a:pPr>
            <a:r>
              <a:rPr lang="en-US" sz="1400" dirty="0">
                <a:solidFill>
                  <a:srgbClr val="0000FF"/>
                </a:solidFill>
              </a:rPr>
              <a:t>Rb </a:t>
            </a:r>
          </a:p>
        </p:txBody>
      </p:sp>
      <p:sp>
        <p:nvSpPr>
          <p:cNvPr id="39" name="Rectangle 3">
            <a:extLst>
              <a:ext uri="{FF2B5EF4-FFF2-40B4-BE49-F238E27FC236}">
                <a16:creationId xmlns:a16="http://schemas.microsoft.com/office/drawing/2014/main" id="{A18515E5-87EE-4FF6-BCCE-2A6D653EAB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40" name="TextBox 39">
            <a:extLst>
              <a:ext uri="{FF2B5EF4-FFF2-40B4-BE49-F238E27FC236}">
                <a16:creationId xmlns:a16="http://schemas.microsoft.com/office/drawing/2014/main" id="{F3A3266D-3949-4863-9E26-5B0301A2C3A6}"/>
              </a:ext>
            </a:extLst>
          </p:cNvPr>
          <p:cNvSpPr txBox="1"/>
          <p:nvPr/>
        </p:nvSpPr>
        <p:spPr>
          <a:xfrm>
            <a:off x="5616913" y="4547102"/>
            <a:ext cx="2974297" cy="1077218"/>
          </a:xfrm>
          <a:prstGeom prst="rect">
            <a:avLst/>
          </a:prstGeom>
          <a:noFill/>
        </p:spPr>
        <p:txBody>
          <a:bodyPr wrap="square" rtlCol="0">
            <a:spAutoFit/>
          </a:bodyPr>
          <a:lstStyle/>
          <a:p>
            <a:r>
              <a:rPr lang="en-US" sz="1600" dirty="0">
                <a:solidFill>
                  <a:srgbClr val="0000FF"/>
                </a:solidFill>
              </a:rPr>
              <a:t>Likewise, the two most common primaries involved in ‘metastatic masquerade’ are probably not surprising either:</a:t>
            </a:r>
          </a:p>
        </p:txBody>
      </p:sp>
    </p:spTree>
    <p:extLst>
      <p:ext uri="{BB962C8B-B14F-4D97-AF65-F5344CB8AC3E}">
        <p14:creationId xmlns:p14="http://schemas.microsoft.com/office/powerpoint/2010/main" val="424126450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t>Mets</a:t>
            </a:r>
          </a:p>
        </p:txBody>
      </p:sp>
      <p:sp>
        <p:nvSpPr>
          <p:cNvPr id="48" name="TextBox 47"/>
          <p:cNvSpPr txBox="1"/>
          <p:nvPr/>
        </p:nvSpPr>
        <p:spPr>
          <a:xfrm>
            <a:off x="5475234" y="3779313"/>
            <a:ext cx="742511" cy="738664"/>
          </a:xfrm>
          <a:prstGeom prst="rect">
            <a:avLst/>
          </a:prstGeom>
          <a:noFill/>
        </p:spPr>
        <p:txBody>
          <a:bodyPr wrap="none" rtlCol="0">
            <a:spAutoFit/>
          </a:bodyPr>
          <a:lstStyle/>
          <a:p>
            <a:pPr>
              <a:lnSpc>
                <a:spcPct val="150000"/>
              </a:lnSpc>
            </a:pPr>
            <a:r>
              <a:rPr lang="en-US" sz="1400" b="1" dirty="0">
                <a:solidFill>
                  <a:srgbClr val="0000FF"/>
                </a:solidFill>
              </a:rPr>
              <a:t>Lung</a:t>
            </a:r>
          </a:p>
          <a:p>
            <a:pPr>
              <a:lnSpc>
                <a:spcPct val="150000"/>
              </a:lnSpc>
            </a:pPr>
            <a:r>
              <a:rPr lang="en-US" sz="1400" b="1" dirty="0">
                <a:solidFill>
                  <a:srgbClr val="0000FF"/>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587294"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a:t>
            </a:r>
          </a:p>
          <a:p>
            <a:pPr>
              <a:lnSpc>
                <a:spcPct val="150000"/>
              </a:lnSpc>
            </a:pPr>
            <a:r>
              <a:rPr lang="en-US" sz="1400" dirty="0">
                <a:solidFill>
                  <a:schemeClr val="bg1">
                    <a:lumMod val="75000"/>
                  </a:schemeClr>
                </a:solidFill>
              </a:rPr>
              <a:t>Rb </a:t>
            </a:r>
          </a:p>
        </p:txBody>
      </p:sp>
      <p:sp>
        <p:nvSpPr>
          <p:cNvPr id="39" name="TextBox 38"/>
          <p:cNvSpPr txBox="1"/>
          <p:nvPr/>
        </p:nvSpPr>
        <p:spPr>
          <a:xfrm>
            <a:off x="2772791" y="4671783"/>
            <a:ext cx="5932733" cy="830997"/>
          </a:xfrm>
          <a:prstGeom prst="rect">
            <a:avLst/>
          </a:prstGeom>
          <a:solidFill>
            <a:srgbClr val="8DB6B5"/>
          </a:solidFill>
        </p:spPr>
        <p:txBody>
          <a:bodyPr wrap="square" rtlCol="0">
            <a:spAutoFit/>
          </a:bodyPr>
          <a:lstStyle/>
          <a:p>
            <a:r>
              <a:rPr lang="en-US" sz="1600" i="1" dirty="0">
                <a:solidFill>
                  <a:srgbClr val="0000FF"/>
                </a:solidFill>
              </a:rPr>
              <a:t>Lung</a:t>
            </a:r>
            <a:r>
              <a:rPr lang="en-US" sz="1600" dirty="0">
                <a:solidFill>
                  <a:srgbClr val="0000FF"/>
                </a:solidFill>
              </a:rPr>
              <a:t> and </a:t>
            </a:r>
            <a:r>
              <a:rPr lang="en-US" sz="1600" i="1" dirty="0">
                <a:solidFill>
                  <a:srgbClr val="0000FF"/>
                </a:solidFill>
              </a:rPr>
              <a:t>breast masquerades</a:t>
            </a:r>
            <a:r>
              <a:rPr lang="en-US" sz="1600" dirty="0">
                <a:solidFill>
                  <a:srgbClr val="0000FF"/>
                </a:solidFill>
              </a:rPr>
              <a:t> commonly present with  bilateral multifocal choroidal  lesions mimicking  choroiditis . </a:t>
            </a:r>
            <a:r>
              <a:rPr lang="en-US" sz="1600" dirty="0">
                <a:solidFill>
                  <a:srgbClr val="8DB6B5"/>
                </a:solidFill>
              </a:rPr>
              <a:t>An overlying </a:t>
            </a:r>
            <a:r>
              <a:rPr lang="en-US" sz="1600" dirty="0" err="1">
                <a:solidFill>
                  <a:srgbClr val="8DB6B5"/>
                </a:solidFill>
              </a:rPr>
              <a:t>vitritis</a:t>
            </a:r>
            <a:r>
              <a:rPr lang="en-US" sz="1600" dirty="0">
                <a:solidFill>
                  <a:srgbClr val="8DB6B5"/>
                </a:solidFill>
              </a:rPr>
              <a:t>  may be present.</a:t>
            </a:r>
          </a:p>
        </p:txBody>
      </p:sp>
      <p:sp>
        <p:nvSpPr>
          <p:cNvPr id="40" name="Rectangle 3">
            <a:extLst>
              <a:ext uri="{FF2B5EF4-FFF2-40B4-BE49-F238E27FC236}">
                <a16:creationId xmlns:a16="http://schemas.microsoft.com/office/drawing/2014/main" id="{BBA555FF-0849-4C39-ABF7-D05253A17A1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8" name="Oval 7">
            <a:extLst>
              <a:ext uri="{FF2B5EF4-FFF2-40B4-BE49-F238E27FC236}">
                <a16:creationId xmlns:a16="http://schemas.microsoft.com/office/drawing/2014/main" id="{7942ECBF-2DED-4EF7-A542-5451C07D994D}"/>
              </a:ext>
            </a:extLst>
          </p:cNvPr>
          <p:cNvSpPr/>
          <p:nvPr/>
        </p:nvSpPr>
        <p:spPr>
          <a:xfrm>
            <a:off x="5172810" y="3846810"/>
            <a:ext cx="1155760" cy="73844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3C2822-1121-4BA0-8345-F0AA8E517EE5}"/>
              </a:ext>
            </a:extLst>
          </p:cNvPr>
          <p:cNvSpPr/>
          <p:nvPr/>
        </p:nvSpPr>
        <p:spPr>
          <a:xfrm>
            <a:off x="7772400" y="4671783"/>
            <a:ext cx="933124" cy="27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uni</a:t>
            </a:r>
            <a:r>
              <a:rPr lang="en-US" sz="800" dirty="0">
                <a:solidFill>
                  <a:schemeClr val="tx1"/>
                </a:solidFill>
              </a:rPr>
              <a:t>- v bilateral</a:t>
            </a:r>
          </a:p>
        </p:txBody>
      </p:sp>
      <p:sp>
        <p:nvSpPr>
          <p:cNvPr id="41" name="Rectangle 40">
            <a:extLst>
              <a:ext uri="{FF2B5EF4-FFF2-40B4-BE49-F238E27FC236}">
                <a16:creationId xmlns:a16="http://schemas.microsoft.com/office/drawing/2014/main" id="{B2F6FD04-5055-4C02-9E2A-AFA2AFE914AA}"/>
              </a:ext>
            </a:extLst>
          </p:cNvPr>
          <p:cNvSpPr/>
          <p:nvPr/>
        </p:nvSpPr>
        <p:spPr>
          <a:xfrm>
            <a:off x="2772591" y="4974130"/>
            <a:ext cx="933124" cy="27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uni</a:t>
            </a:r>
            <a:r>
              <a:rPr lang="en-US" sz="800" dirty="0">
                <a:solidFill>
                  <a:schemeClr val="tx1"/>
                </a:solidFill>
              </a:rPr>
              <a:t>- v multifocal</a:t>
            </a:r>
          </a:p>
        </p:txBody>
      </p:sp>
      <p:sp>
        <p:nvSpPr>
          <p:cNvPr id="42" name="Rectangle 41">
            <a:extLst>
              <a:ext uri="{FF2B5EF4-FFF2-40B4-BE49-F238E27FC236}">
                <a16:creationId xmlns:a16="http://schemas.microsoft.com/office/drawing/2014/main" id="{88357DB8-682E-4C3A-8350-E37E91020F76}"/>
              </a:ext>
            </a:extLst>
          </p:cNvPr>
          <p:cNvSpPr/>
          <p:nvPr/>
        </p:nvSpPr>
        <p:spPr>
          <a:xfrm>
            <a:off x="3707422" y="4964767"/>
            <a:ext cx="933124" cy="27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involved tissue</a:t>
            </a:r>
          </a:p>
        </p:txBody>
      </p:sp>
      <p:sp>
        <p:nvSpPr>
          <p:cNvPr id="43" name="Rectangle 42">
            <a:extLst>
              <a:ext uri="{FF2B5EF4-FFF2-40B4-BE49-F238E27FC236}">
                <a16:creationId xmlns:a16="http://schemas.microsoft.com/office/drawing/2014/main" id="{B60658C0-305A-4222-857B-01C8BBEDBDED}"/>
              </a:ext>
            </a:extLst>
          </p:cNvPr>
          <p:cNvSpPr/>
          <p:nvPr/>
        </p:nvSpPr>
        <p:spPr>
          <a:xfrm>
            <a:off x="6405790" y="4964767"/>
            <a:ext cx="933124" cy="27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-itis</a:t>
            </a:r>
          </a:p>
        </p:txBody>
      </p:sp>
    </p:spTree>
    <p:extLst>
      <p:ext uri="{BB962C8B-B14F-4D97-AF65-F5344CB8AC3E}">
        <p14:creationId xmlns:p14="http://schemas.microsoft.com/office/powerpoint/2010/main" val="289865566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t>Mets</a:t>
            </a:r>
          </a:p>
        </p:txBody>
      </p:sp>
      <p:sp>
        <p:nvSpPr>
          <p:cNvPr id="48" name="TextBox 47"/>
          <p:cNvSpPr txBox="1"/>
          <p:nvPr/>
        </p:nvSpPr>
        <p:spPr>
          <a:xfrm>
            <a:off x="5475234" y="3779313"/>
            <a:ext cx="742511" cy="738664"/>
          </a:xfrm>
          <a:prstGeom prst="rect">
            <a:avLst/>
          </a:prstGeom>
          <a:noFill/>
        </p:spPr>
        <p:txBody>
          <a:bodyPr wrap="none" rtlCol="0">
            <a:spAutoFit/>
          </a:bodyPr>
          <a:lstStyle/>
          <a:p>
            <a:pPr>
              <a:lnSpc>
                <a:spcPct val="150000"/>
              </a:lnSpc>
            </a:pPr>
            <a:r>
              <a:rPr lang="en-US" sz="1400" b="1" dirty="0">
                <a:solidFill>
                  <a:srgbClr val="0000FF"/>
                </a:solidFill>
              </a:rPr>
              <a:t>Lung</a:t>
            </a:r>
          </a:p>
          <a:p>
            <a:pPr>
              <a:lnSpc>
                <a:spcPct val="150000"/>
              </a:lnSpc>
            </a:pPr>
            <a:r>
              <a:rPr lang="en-US" sz="1400" b="1" dirty="0">
                <a:solidFill>
                  <a:srgbClr val="0000FF"/>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587294"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a:t>
            </a:r>
          </a:p>
          <a:p>
            <a:pPr>
              <a:lnSpc>
                <a:spcPct val="150000"/>
              </a:lnSpc>
            </a:pPr>
            <a:r>
              <a:rPr lang="en-US" sz="1400" dirty="0">
                <a:solidFill>
                  <a:schemeClr val="bg1">
                    <a:lumMod val="75000"/>
                  </a:schemeClr>
                </a:solidFill>
              </a:rPr>
              <a:t>Rb </a:t>
            </a:r>
          </a:p>
        </p:txBody>
      </p:sp>
      <p:sp>
        <p:nvSpPr>
          <p:cNvPr id="39" name="TextBox 38"/>
          <p:cNvSpPr txBox="1"/>
          <p:nvPr/>
        </p:nvSpPr>
        <p:spPr>
          <a:xfrm>
            <a:off x="2772791" y="4671783"/>
            <a:ext cx="5932733" cy="830997"/>
          </a:xfrm>
          <a:prstGeom prst="rect">
            <a:avLst/>
          </a:prstGeom>
          <a:solidFill>
            <a:srgbClr val="8DB6B5"/>
          </a:solidFill>
        </p:spPr>
        <p:txBody>
          <a:bodyPr wrap="square" rtlCol="0">
            <a:spAutoFit/>
          </a:bodyPr>
          <a:lstStyle/>
          <a:p>
            <a:r>
              <a:rPr lang="en-US" sz="1600" i="1" dirty="0">
                <a:solidFill>
                  <a:srgbClr val="0000FF"/>
                </a:solidFill>
              </a:rPr>
              <a:t>Lung</a:t>
            </a:r>
            <a:r>
              <a:rPr lang="en-US" sz="1600" dirty="0">
                <a:solidFill>
                  <a:srgbClr val="0000FF"/>
                </a:solidFill>
              </a:rPr>
              <a:t> and </a:t>
            </a:r>
            <a:r>
              <a:rPr lang="en-US" sz="1600" i="1" dirty="0">
                <a:solidFill>
                  <a:srgbClr val="0000FF"/>
                </a:solidFill>
              </a:rPr>
              <a:t>breast masquerades</a:t>
            </a:r>
            <a:r>
              <a:rPr lang="en-US" sz="1600" dirty="0">
                <a:solidFill>
                  <a:srgbClr val="0000FF"/>
                </a:solidFill>
              </a:rPr>
              <a:t> commonly present with  bilateral multifocal choroidal  lesions mimicking  choroiditis . </a:t>
            </a:r>
            <a:r>
              <a:rPr lang="en-US" sz="1600" dirty="0">
                <a:solidFill>
                  <a:srgbClr val="8DB6B5"/>
                </a:solidFill>
              </a:rPr>
              <a:t>An overlying </a:t>
            </a:r>
            <a:r>
              <a:rPr lang="en-US" sz="1600" dirty="0" err="1">
                <a:solidFill>
                  <a:srgbClr val="8DB6B5"/>
                </a:solidFill>
              </a:rPr>
              <a:t>vitritis</a:t>
            </a:r>
            <a:r>
              <a:rPr lang="en-US" sz="1600" dirty="0">
                <a:solidFill>
                  <a:srgbClr val="8DB6B5"/>
                </a:solidFill>
              </a:rPr>
              <a:t>  may be present.</a:t>
            </a:r>
          </a:p>
        </p:txBody>
      </p:sp>
      <p:sp>
        <p:nvSpPr>
          <p:cNvPr id="40" name="Rectangle 3">
            <a:extLst>
              <a:ext uri="{FF2B5EF4-FFF2-40B4-BE49-F238E27FC236}">
                <a16:creationId xmlns:a16="http://schemas.microsoft.com/office/drawing/2014/main" id="{BBA555FF-0849-4C39-ABF7-D05253A17A1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8" name="Oval 7">
            <a:extLst>
              <a:ext uri="{FF2B5EF4-FFF2-40B4-BE49-F238E27FC236}">
                <a16:creationId xmlns:a16="http://schemas.microsoft.com/office/drawing/2014/main" id="{7942ECBF-2DED-4EF7-A542-5451C07D994D}"/>
              </a:ext>
            </a:extLst>
          </p:cNvPr>
          <p:cNvSpPr/>
          <p:nvPr/>
        </p:nvSpPr>
        <p:spPr>
          <a:xfrm>
            <a:off x="5172810" y="3846810"/>
            <a:ext cx="1155760" cy="73844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723340"/>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5147" y="6136320"/>
            <a:ext cx="8017939" cy="369332"/>
          </a:xfrm>
          <a:prstGeom prst="rect">
            <a:avLst/>
          </a:prstGeom>
          <a:noFill/>
        </p:spPr>
        <p:txBody>
          <a:bodyPr wrap="square" rtlCol="0">
            <a:spAutoFit/>
          </a:bodyPr>
          <a:lstStyle/>
          <a:p>
            <a:pPr algn="ctr"/>
            <a:r>
              <a:rPr lang="en-US" dirty="0"/>
              <a:t>Bilateral metastatic lung cancer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88" y="2073499"/>
            <a:ext cx="8399656" cy="2869348"/>
          </a:xfrm>
          <a:prstGeom prst="rect">
            <a:avLst/>
          </a:prstGeom>
        </p:spPr>
      </p:pic>
      <p:sp>
        <p:nvSpPr>
          <p:cNvPr id="4" name="Rectangle 3">
            <a:extLst>
              <a:ext uri="{FF2B5EF4-FFF2-40B4-BE49-F238E27FC236}">
                <a16:creationId xmlns:a16="http://schemas.microsoft.com/office/drawing/2014/main" id="{36ED7AC4-6272-4DE3-825F-AF22BDB327E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965230367"/>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48" y="1385788"/>
            <a:ext cx="4399346" cy="38013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476" y="1389113"/>
            <a:ext cx="4220979" cy="3798052"/>
          </a:xfrm>
          <a:prstGeom prst="rect">
            <a:avLst/>
          </a:prstGeom>
        </p:spPr>
      </p:pic>
      <p:sp>
        <p:nvSpPr>
          <p:cNvPr id="7" name="TextBox 6"/>
          <p:cNvSpPr txBox="1"/>
          <p:nvPr/>
        </p:nvSpPr>
        <p:spPr>
          <a:xfrm>
            <a:off x="585147" y="6136320"/>
            <a:ext cx="8017939" cy="369332"/>
          </a:xfrm>
          <a:prstGeom prst="rect">
            <a:avLst/>
          </a:prstGeom>
          <a:noFill/>
        </p:spPr>
        <p:txBody>
          <a:bodyPr wrap="square" rtlCol="0">
            <a:spAutoFit/>
          </a:bodyPr>
          <a:lstStyle/>
          <a:p>
            <a:pPr algn="ctr"/>
            <a:r>
              <a:rPr lang="en-US" dirty="0"/>
              <a:t>Bilateral metastatic breast cancer</a:t>
            </a:r>
          </a:p>
        </p:txBody>
      </p:sp>
      <p:sp>
        <p:nvSpPr>
          <p:cNvPr id="5" name="Rectangle 3">
            <a:extLst>
              <a:ext uri="{FF2B5EF4-FFF2-40B4-BE49-F238E27FC236}">
                <a16:creationId xmlns:a16="http://schemas.microsoft.com/office/drawing/2014/main" id="{6CCA90BD-253C-4920-B494-A0419DC489D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592469590"/>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t>Mets</a:t>
            </a:r>
          </a:p>
        </p:txBody>
      </p:sp>
      <p:sp>
        <p:nvSpPr>
          <p:cNvPr id="48" name="TextBox 47"/>
          <p:cNvSpPr txBox="1"/>
          <p:nvPr/>
        </p:nvSpPr>
        <p:spPr>
          <a:xfrm>
            <a:off x="5475234" y="3779313"/>
            <a:ext cx="742511" cy="738664"/>
          </a:xfrm>
          <a:prstGeom prst="rect">
            <a:avLst/>
          </a:prstGeom>
          <a:noFill/>
        </p:spPr>
        <p:txBody>
          <a:bodyPr wrap="none" rtlCol="0">
            <a:spAutoFit/>
          </a:bodyPr>
          <a:lstStyle/>
          <a:p>
            <a:pPr>
              <a:lnSpc>
                <a:spcPct val="150000"/>
              </a:lnSpc>
            </a:pPr>
            <a:r>
              <a:rPr lang="en-US" sz="1400" b="1" dirty="0">
                <a:solidFill>
                  <a:srgbClr val="0000FF"/>
                </a:solidFill>
              </a:rPr>
              <a:t>Lung</a:t>
            </a:r>
          </a:p>
          <a:p>
            <a:pPr>
              <a:lnSpc>
                <a:spcPct val="150000"/>
              </a:lnSpc>
            </a:pPr>
            <a:r>
              <a:rPr lang="en-US" sz="1400" b="1" dirty="0">
                <a:solidFill>
                  <a:srgbClr val="0000FF"/>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587294"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a:t>
            </a:r>
          </a:p>
          <a:p>
            <a:pPr>
              <a:lnSpc>
                <a:spcPct val="150000"/>
              </a:lnSpc>
            </a:pPr>
            <a:r>
              <a:rPr lang="en-US" sz="1400" dirty="0">
                <a:solidFill>
                  <a:schemeClr val="bg1">
                    <a:lumMod val="75000"/>
                  </a:schemeClr>
                </a:solidFill>
              </a:rPr>
              <a:t>Rb </a:t>
            </a:r>
          </a:p>
        </p:txBody>
      </p:sp>
      <p:sp>
        <p:nvSpPr>
          <p:cNvPr id="39" name="TextBox 38"/>
          <p:cNvSpPr txBox="1"/>
          <p:nvPr/>
        </p:nvSpPr>
        <p:spPr>
          <a:xfrm>
            <a:off x="2772791" y="4671783"/>
            <a:ext cx="5932733" cy="830997"/>
          </a:xfrm>
          <a:prstGeom prst="rect">
            <a:avLst/>
          </a:prstGeom>
          <a:solidFill>
            <a:srgbClr val="8DB6B5"/>
          </a:solidFill>
        </p:spPr>
        <p:txBody>
          <a:bodyPr wrap="square" rtlCol="0">
            <a:spAutoFit/>
          </a:bodyPr>
          <a:lstStyle/>
          <a:p>
            <a:r>
              <a:rPr lang="en-US" sz="1600" i="1" dirty="0">
                <a:solidFill>
                  <a:srgbClr val="0000FF"/>
                </a:solidFill>
              </a:rPr>
              <a:t>Lung</a:t>
            </a:r>
            <a:r>
              <a:rPr lang="en-US" sz="1600" dirty="0">
                <a:solidFill>
                  <a:srgbClr val="0000FF"/>
                </a:solidFill>
              </a:rPr>
              <a:t> and </a:t>
            </a:r>
            <a:r>
              <a:rPr lang="en-US" sz="1600" i="1" dirty="0">
                <a:solidFill>
                  <a:srgbClr val="0000FF"/>
                </a:solidFill>
              </a:rPr>
              <a:t>breast masquerades</a:t>
            </a:r>
            <a:r>
              <a:rPr lang="en-US" sz="1600" dirty="0">
                <a:solidFill>
                  <a:srgbClr val="0000FF"/>
                </a:solidFill>
              </a:rPr>
              <a:t> commonly present with  bilateral multifocal choroidal  lesions mimicking  choroiditis . </a:t>
            </a:r>
            <a:r>
              <a:rPr lang="en-US" sz="1600" dirty="0">
                <a:solidFill>
                  <a:schemeClr val="bg1"/>
                </a:solidFill>
              </a:rPr>
              <a:t>An overlying </a:t>
            </a:r>
            <a:r>
              <a:rPr lang="en-US" sz="1600" dirty="0" err="1">
                <a:solidFill>
                  <a:schemeClr val="bg1"/>
                </a:solidFill>
              </a:rPr>
              <a:t>vitritis</a:t>
            </a:r>
            <a:r>
              <a:rPr lang="en-US" sz="1600" dirty="0">
                <a:solidFill>
                  <a:schemeClr val="bg1"/>
                </a:solidFill>
              </a:rPr>
              <a:t>  may be present.</a:t>
            </a:r>
          </a:p>
        </p:txBody>
      </p:sp>
      <p:sp>
        <p:nvSpPr>
          <p:cNvPr id="40" name="Rectangle 3">
            <a:extLst>
              <a:ext uri="{FF2B5EF4-FFF2-40B4-BE49-F238E27FC236}">
                <a16:creationId xmlns:a16="http://schemas.microsoft.com/office/drawing/2014/main" id="{BBA555FF-0849-4C39-ABF7-D05253A17A1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8" name="Oval 7">
            <a:extLst>
              <a:ext uri="{FF2B5EF4-FFF2-40B4-BE49-F238E27FC236}">
                <a16:creationId xmlns:a16="http://schemas.microsoft.com/office/drawing/2014/main" id="{7942ECBF-2DED-4EF7-A542-5451C07D994D}"/>
              </a:ext>
            </a:extLst>
          </p:cNvPr>
          <p:cNvSpPr/>
          <p:nvPr/>
        </p:nvSpPr>
        <p:spPr>
          <a:xfrm>
            <a:off x="5172810" y="3846810"/>
            <a:ext cx="1155760" cy="73844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C14F6F6-6BF7-4E1B-9EBB-7382FBFECD18}"/>
              </a:ext>
            </a:extLst>
          </p:cNvPr>
          <p:cNvSpPr/>
          <p:nvPr/>
        </p:nvSpPr>
        <p:spPr>
          <a:xfrm>
            <a:off x="2782957" y="5227328"/>
            <a:ext cx="679385" cy="245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21257549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solidFill>
                  <a:schemeClr val="bg1">
                    <a:lumMod val="75000"/>
                  </a:schemeClr>
                </a:solidFill>
              </a:rPr>
              <a:t>Nonneoplastic</a:t>
            </a:r>
            <a:endParaRPr lang="en-US" sz="2400" dirty="0">
              <a:solidFill>
                <a:schemeClr val="bg1">
                  <a:lumMod val="75000"/>
                </a:schemeClr>
              </a:solidFill>
            </a:endParaRPr>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030" y="569494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30" y="6328812"/>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30" y="601113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4030" y="5474732"/>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t>Mets</a:t>
            </a:r>
          </a:p>
        </p:txBody>
      </p:sp>
      <p:sp>
        <p:nvSpPr>
          <p:cNvPr id="48" name="TextBox 47"/>
          <p:cNvSpPr txBox="1"/>
          <p:nvPr/>
        </p:nvSpPr>
        <p:spPr>
          <a:xfrm>
            <a:off x="5475234" y="3779313"/>
            <a:ext cx="742511" cy="738664"/>
          </a:xfrm>
          <a:prstGeom prst="rect">
            <a:avLst/>
          </a:prstGeom>
          <a:noFill/>
        </p:spPr>
        <p:txBody>
          <a:bodyPr wrap="none" rtlCol="0">
            <a:spAutoFit/>
          </a:bodyPr>
          <a:lstStyle/>
          <a:p>
            <a:pPr>
              <a:lnSpc>
                <a:spcPct val="150000"/>
              </a:lnSpc>
            </a:pPr>
            <a:r>
              <a:rPr lang="en-US" sz="1400" b="1" dirty="0">
                <a:solidFill>
                  <a:srgbClr val="0000FF"/>
                </a:solidFill>
              </a:rPr>
              <a:t>Lung</a:t>
            </a:r>
          </a:p>
          <a:p>
            <a:pPr>
              <a:lnSpc>
                <a:spcPct val="150000"/>
              </a:lnSpc>
            </a:pPr>
            <a:r>
              <a:rPr lang="en-US" sz="1400" b="1" dirty="0">
                <a:solidFill>
                  <a:srgbClr val="0000FF"/>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180952"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587294"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a:t>
            </a:r>
          </a:p>
          <a:p>
            <a:pPr>
              <a:lnSpc>
                <a:spcPct val="150000"/>
              </a:lnSpc>
            </a:pPr>
            <a:r>
              <a:rPr lang="en-US" sz="1400" dirty="0">
                <a:solidFill>
                  <a:schemeClr val="bg1">
                    <a:lumMod val="75000"/>
                  </a:schemeClr>
                </a:solidFill>
              </a:rPr>
              <a:t>Rb </a:t>
            </a:r>
          </a:p>
        </p:txBody>
      </p:sp>
      <p:sp>
        <p:nvSpPr>
          <p:cNvPr id="39" name="TextBox 38"/>
          <p:cNvSpPr txBox="1"/>
          <p:nvPr/>
        </p:nvSpPr>
        <p:spPr>
          <a:xfrm>
            <a:off x="2772791" y="4671783"/>
            <a:ext cx="5932733" cy="830997"/>
          </a:xfrm>
          <a:prstGeom prst="rect">
            <a:avLst/>
          </a:prstGeom>
          <a:solidFill>
            <a:srgbClr val="8DB6B5"/>
          </a:solidFill>
        </p:spPr>
        <p:txBody>
          <a:bodyPr wrap="square" rtlCol="0">
            <a:spAutoFit/>
          </a:bodyPr>
          <a:lstStyle/>
          <a:p>
            <a:r>
              <a:rPr lang="en-US" sz="1600" i="1" dirty="0">
                <a:solidFill>
                  <a:srgbClr val="0000FF"/>
                </a:solidFill>
              </a:rPr>
              <a:t>Lung</a:t>
            </a:r>
            <a:r>
              <a:rPr lang="en-US" sz="1600" dirty="0">
                <a:solidFill>
                  <a:srgbClr val="0000FF"/>
                </a:solidFill>
              </a:rPr>
              <a:t> and </a:t>
            </a:r>
            <a:r>
              <a:rPr lang="en-US" sz="1600" i="1" dirty="0">
                <a:solidFill>
                  <a:srgbClr val="0000FF"/>
                </a:solidFill>
              </a:rPr>
              <a:t>breast masquerades</a:t>
            </a:r>
            <a:r>
              <a:rPr lang="en-US" sz="1600" dirty="0">
                <a:solidFill>
                  <a:srgbClr val="0000FF"/>
                </a:solidFill>
              </a:rPr>
              <a:t> commonly present with  bilateral multifocal choroidal  lesions mimicking  choroiditis . </a:t>
            </a:r>
            <a:r>
              <a:rPr lang="en-US" sz="1600" dirty="0">
                <a:solidFill>
                  <a:schemeClr val="bg1"/>
                </a:solidFill>
              </a:rPr>
              <a:t>An overlying </a:t>
            </a:r>
            <a:r>
              <a:rPr lang="en-US" sz="1600" dirty="0" err="1">
                <a:solidFill>
                  <a:schemeClr val="bg1"/>
                </a:solidFill>
              </a:rPr>
              <a:t>vitritis</a:t>
            </a:r>
            <a:r>
              <a:rPr lang="en-US" sz="1600" dirty="0">
                <a:solidFill>
                  <a:schemeClr val="bg1"/>
                </a:solidFill>
              </a:rPr>
              <a:t>  may be present.</a:t>
            </a:r>
          </a:p>
        </p:txBody>
      </p:sp>
      <p:sp>
        <p:nvSpPr>
          <p:cNvPr id="40" name="Rectangle 3">
            <a:extLst>
              <a:ext uri="{FF2B5EF4-FFF2-40B4-BE49-F238E27FC236}">
                <a16:creationId xmlns:a16="http://schemas.microsoft.com/office/drawing/2014/main" id="{BBA555FF-0849-4C39-ABF7-D05253A17A1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8" name="Oval 7">
            <a:extLst>
              <a:ext uri="{FF2B5EF4-FFF2-40B4-BE49-F238E27FC236}">
                <a16:creationId xmlns:a16="http://schemas.microsoft.com/office/drawing/2014/main" id="{7942ECBF-2DED-4EF7-A542-5451C07D994D}"/>
              </a:ext>
            </a:extLst>
          </p:cNvPr>
          <p:cNvSpPr/>
          <p:nvPr/>
        </p:nvSpPr>
        <p:spPr>
          <a:xfrm>
            <a:off x="5172810" y="3846810"/>
            <a:ext cx="1155760" cy="73844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304367"/>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9" name="TextBox 8"/>
          <p:cNvSpPr txBox="1"/>
          <p:nvPr/>
        </p:nvSpPr>
        <p:spPr>
          <a:xfrm>
            <a:off x="6465888" y="2133600"/>
            <a:ext cx="343364" cy="1991379"/>
          </a:xfrm>
          <a:prstGeom prst="rect">
            <a:avLst/>
          </a:prstGeom>
          <a:noFill/>
        </p:spPr>
        <p:txBody>
          <a:bodyPr wrap="none" rtlCol="0">
            <a:spAutoFit/>
          </a:bodyPr>
          <a:lstStyle/>
          <a:p>
            <a:pPr>
              <a:lnSpc>
                <a:spcPct val="150000"/>
              </a:lnSpc>
            </a:pPr>
            <a:r>
              <a:rPr lang="en-US" sz="1400" b="1" i="1" dirty="0">
                <a:solidFill>
                  <a:srgbClr val="0000FF"/>
                </a:solidFill>
              </a:rPr>
              <a:t>? </a:t>
            </a:r>
          </a:p>
          <a:p>
            <a:pPr>
              <a:lnSpc>
                <a:spcPct val="150000"/>
              </a:lnSpc>
            </a:pPr>
            <a:r>
              <a:rPr lang="en-US" sz="1400" b="1" i="1" dirty="0">
                <a:solidFill>
                  <a:srgbClr val="0000FF"/>
                </a:solidFill>
              </a:rPr>
              <a:t>?</a:t>
            </a:r>
          </a:p>
          <a:p>
            <a:pPr>
              <a:lnSpc>
                <a:spcPct val="150000"/>
              </a:lnSpc>
            </a:pPr>
            <a:r>
              <a:rPr lang="en-US" sz="1400" b="1" i="1" dirty="0">
                <a:solidFill>
                  <a:srgbClr val="0000FF"/>
                </a:solidFill>
              </a:rPr>
              <a:t>?</a:t>
            </a:r>
          </a:p>
          <a:p>
            <a:pPr>
              <a:lnSpc>
                <a:spcPct val="150000"/>
              </a:lnSpc>
            </a:pPr>
            <a:r>
              <a:rPr lang="en-US" sz="1400" b="1" i="1" dirty="0">
                <a:solidFill>
                  <a:srgbClr val="0000FF"/>
                </a:solidFill>
              </a:rPr>
              <a:t>?</a:t>
            </a:r>
          </a:p>
          <a:p>
            <a:pPr>
              <a:lnSpc>
                <a:spcPct val="150000"/>
              </a:lnSpc>
            </a:pPr>
            <a:r>
              <a:rPr lang="en-US" sz="1400" b="1" i="1" dirty="0">
                <a:solidFill>
                  <a:srgbClr val="0000FF"/>
                </a:solidFill>
              </a:rPr>
              <a:t>?</a:t>
            </a:r>
          </a:p>
          <a:p>
            <a:pPr>
              <a:lnSpc>
                <a:spcPct val="150000"/>
              </a:lnSpc>
            </a:pPr>
            <a:r>
              <a:rPr lang="en-US" sz="1400" b="1" i="1" dirty="0">
                <a:solidFill>
                  <a:srgbClr val="0000FF"/>
                </a:solidFill>
              </a:rPr>
              <a:t>?</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698717"/>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060547"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46" name="Straight Connector 45"/>
          <p:cNvCxnSpPr/>
          <p:nvPr/>
        </p:nvCxnSpPr>
        <p:spPr>
          <a:xfrm>
            <a:off x="6354163" y="396945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06196" y="4474090"/>
            <a:ext cx="1577676"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err="1">
                <a:solidFill>
                  <a:schemeClr val="bg1">
                    <a:lumMod val="75000"/>
                  </a:schemeClr>
                </a:solidFill>
              </a:rPr>
              <a:t>Rb</a:t>
            </a:r>
            <a:r>
              <a:rPr lang="en-US" sz="1400" dirty="0">
                <a:solidFill>
                  <a:schemeClr val="bg1">
                    <a:lumMod val="75000"/>
                  </a:schemeClr>
                </a:solidFill>
              </a:rPr>
              <a:t> </a:t>
            </a:r>
          </a:p>
        </p:txBody>
      </p:sp>
      <p:sp>
        <p:nvSpPr>
          <p:cNvPr id="8" name="TextBox 7">
            <a:extLst>
              <a:ext uri="{FF2B5EF4-FFF2-40B4-BE49-F238E27FC236}">
                <a16:creationId xmlns:a16="http://schemas.microsoft.com/office/drawing/2014/main" id="{77876D7E-3401-4A2F-B17B-2850AC8FC45F}"/>
              </a:ext>
            </a:extLst>
          </p:cNvPr>
          <p:cNvSpPr txBox="1"/>
          <p:nvPr/>
        </p:nvSpPr>
        <p:spPr>
          <a:xfrm>
            <a:off x="1497640" y="2866547"/>
            <a:ext cx="4490208" cy="646331"/>
          </a:xfrm>
          <a:prstGeom prst="rect">
            <a:avLst/>
          </a:prstGeom>
          <a:solidFill>
            <a:schemeClr val="accent1">
              <a:lumMod val="75000"/>
            </a:schemeClr>
          </a:solidFill>
        </p:spPr>
        <p:txBody>
          <a:bodyPr wrap="square" rtlCol="0">
            <a:spAutoFit/>
          </a:bodyPr>
          <a:lstStyle/>
          <a:p>
            <a:pPr algn="r"/>
            <a:r>
              <a:rPr lang="en-US" dirty="0">
                <a:solidFill>
                  <a:schemeClr val="bg1"/>
                </a:solidFill>
              </a:rPr>
              <a:t>These are the </a:t>
            </a:r>
            <a:r>
              <a:rPr lang="en-US" b="1" dirty="0">
                <a:solidFill>
                  <a:schemeClr val="bg1"/>
                </a:solidFill>
              </a:rPr>
              <a:t>non</a:t>
            </a:r>
            <a:r>
              <a:rPr lang="en-US" dirty="0">
                <a:solidFill>
                  <a:schemeClr val="bg1"/>
                </a:solidFill>
              </a:rPr>
              <a:t>neoplastic masquerade entities discussed in the </a:t>
            </a:r>
            <a:r>
              <a:rPr lang="en-US" i="1" dirty="0">
                <a:solidFill>
                  <a:schemeClr val="bg1"/>
                </a:solidFill>
              </a:rPr>
              <a:t>Uveitis</a:t>
            </a:r>
            <a:r>
              <a:rPr lang="en-US" dirty="0">
                <a:solidFill>
                  <a:schemeClr val="bg1"/>
                </a:solidFill>
              </a:rPr>
              <a:t> book</a:t>
            </a:r>
          </a:p>
        </p:txBody>
      </p:sp>
      <p:sp>
        <p:nvSpPr>
          <p:cNvPr id="60" name="Rectangle 3">
            <a:extLst>
              <a:ext uri="{FF2B5EF4-FFF2-40B4-BE49-F238E27FC236}">
                <a16:creationId xmlns:a16="http://schemas.microsoft.com/office/drawing/2014/main" id="{7219CDF1-8EBC-4381-A80B-DD4C5A944BE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Left Brace 9">
            <a:extLst>
              <a:ext uri="{FF2B5EF4-FFF2-40B4-BE49-F238E27FC236}">
                <a16:creationId xmlns:a16="http://schemas.microsoft.com/office/drawing/2014/main" id="{E70748D6-9252-43BE-A662-83400C732A02}"/>
              </a:ext>
            </a:extLst>
          </p:cNvPr>
          <p:cNvSpPr/>
          <p:nvPr/>
        </p:nvSpPr>
        <p:spPr>
          <a:xfrm>
            <a:off x="6026833" y="2327046"/>
            <a:ext cx="344853" cy="1674720"/>
          </a:xfrm>
          <a:prstGeom prst="leftBrace">
            <a:avLst/>
          </a:prstGeom>
          <a:ln w="222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991261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9" name="TextBox 8"/>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rgbClr val="0000FF"/>
                </a:solidFill>
              </a:rPr>
              <a:t>Retinitis </a:t>
            </a:r>
            <a:r>
              <a:rPr lang="en-US" sz="1400" dirty="0" err="1">
                <a:solidFill>
                  <a:srgbClr val="0000FF"/>
                </a:solidFill>
              </a:rPr>
              <a:t>pigmentosa</a:t>
            </a:r>
            <a:r>
              <a:rPr lang="en-US" sz="1400" dirty="0">
                <a:solidFill>
                  <a:srgbClr val="0000FF"/>
                </a:solidFill>
              </a:rPr>
              <a:t> </a:t>
            </a:r>
          </a:p>
          <a:p>
            <a:pPr>
              <a:lnSpc>
                <a:spcPct val="150000"/>
              </a:lnSpc>
            </a:pPr>
            <a:r>
              <a:rPr lang="en-US" sz="1400" dirty="0">
                <a:solidFill>
                  <a:srgbClr val="0000FF"/>
                </a:solidFill>
              </a:rPr>
              <a:t>Ocular ischemic syndrome</a:t>
            </a:r>
          </a:p>
          <a:p>
            <a:pPr>
              <a:lnSpc>
                <a:spcPct val="150000"/>
              </a:lnSpc>
            </a:pPr>
            <a:r>
              <a:rPr lang="en-US" sz="1400" dirty="0">
                <a:solidFill>
                  <a:srgbClr val="0000FF"/>
                </a:solidFill>
              </a:rPr>
              <a:t>Chronic rhegmatogenous RD</a:t>
            </a:r>
          </a:p>
          <a:p>
            <a:pPr>
              <a:lnSpc>
                <a:spcPct val="150000"/>
              </a:lnSpc>
            </a:pPr>
            <a:r>
              <a:rPr lang="en-US" sz="1400" dirty="0">
                <a:solidFill>
                  <a:srgbClr val="0000FF"/>
                </a:solidFill>
              </a:rPr>
              <a:t>Intraocular foreign body</a:t>
            </a:r>
          </a:p>
          <a:p>
            <a:pPr>
              <a:lnSpc>
                <a:spcPct val="150000"/>
              </a:lnSpc>
            </a:pPr>
            <a:r>
              <a:rPr lang="en-US" sz="1400" dirty="0">
                <a:solidFill>
                  <a:srgbClr val="0000FF"/>
                </a:solidFill>
              </a:rPr>
              <a:t>Pigment dispersion syndrome</a:t>
            </a:r>
          </a:p>
          <a:p>
            <a:pPr>
              <a:lnSpc>
                <a:spcPct val="150000"/>
              </a:lnSpc>
            </a:pPr>
            <a:r>
              <a:rPr lang="en-US" sz="1400" dirty="0">
                <a:solidFill>
                  <a:srgbClr val="0000FF"/>
                </a:solidFill>
              </a:rPr>
              <a:t>Juvenile </a:t>
            </a:r>
            <a:r>
              <a:rPr lang="en-US" sz="1400" dirty="0" err="1">
                <a:solidFill>
                  <a:srgbClr val="0000FF"/>
                </a:solidFill>
              </a:rPr>
              <a:t>xanthogranuloma</a:t>
            </a:r>
            <a:endParaRPr lang="en-US" sz="1400" dirty="0">
              <a:solidFill>
                <a:srgbClr val="0000FF"/>
              </a:solidFill>
            </a:endParaRP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698717"/>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5" y="5448088"/>
            <a:ext cx="3060547"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46" name="Straight Connector 45"/>
          <p:cNvCxnSpPr/>
          <p:nvPr/>
        </p:nvCxnSpPr>
        <p:spPr>
          <a:xfrm>
            <a:off x="6354163" y="396945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06196" y="4474090"/>
            <a:ext cx="1577676"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err="1">
                <a:solidFill>
                  <a:schemeClr val="bg1">
                    <a:lumMod val="75000"/>
                  </a:schemeClr>
                </a:solidFill>
              </a:rPr>
              <a:t>Rb</a:t>
            </a:r>
            <a:r>
              <a:rPr lang="en-US" sz="1400" dirty="0">
                <a:solidFill>
                  <a:schemeClr val="bg1">
                    <a:lumMod val="75000"/>
                  </a:schemeClr>
                </a:solidFill>
              </a:rPr>
              <a:t> </a:t>
            </a:r>
          </a:p>
        </p:txBody>
      </p:sp>
      <p:sp>
        <p:nvSpPr>
          <p:cNvPr id="8" name="TextBox 7">
            <a:extLst>
              <a:ext uri="{FF2B5EF4-FFF2-40B4-BE49-F238E27FC236}">
                <a16:creationId xmlns:a16="http://schemas.microsoft.com/office/drawing/2014/main" id="{77876D7E-3401-4A2F-B17B-2850AC8FC45F}"/>
              </a:ext>
            </a:extLst>
          </p:cNvPr>
          <p:cNvSpPr txBox="1"/>
          <p:nvPr/>
        </p:nvSpPr>
        <p:spPr>
          <a:xfrm>
            <a:off x="1497640" y="2866547"/>
            <a:ext cx="4490208" cy="646331"/>
          </a:xfrm>
          <a:prstGeom prst="rect">
            <a:avLst/>
          </a:prstGeom>
          <a:solidFill>
            <a:schemeClr val="accent1">
              <a:lumMod val="75000"/>
            </a:schemeClr>
          </a:solidFill>
        </p:spPr>
        <p:txBody>
          <a:bodyPr wrap="square" rtlCol="0">
            <a:spAutoFit/>
          </a:bodyPr>
          <a:lstStyle/>
          <a:p>
            <a:pPr algn="r"/>
            <a:r>
              <a:rPr lang="en-US" dirty="0">
                <a:solidFill>
                  <a:schemeClr val="bg1"/>
                </a:solidFill>
              </a:rPr>
              <a:t>These are the </a:t>
            </a:r>
            <a:r>
              <a:rPr lang="en-US" b="1" dirty="0">
                <a:solidFill>
                  <a:schemeClr val="bg1"/>
                </a:solidFill>
              </a:rPr>
              <a:t>non</a:t>
            </a:r>
            <a:r>
              <a:rPr lang="en-US" dirty="0">
                <a:solidFill>
                  <a:schemeClr val="bg1"/>
                </a:solidFill>
              </a:rPr>
              <a:t>neoplastic masquerade entities discussed in the </a:t>
            </a:r>
            <a:r>
              <a:rPr lang="en-US" i="1" dirty="0">
                <a:solidFill>
                  <a:schemeClr val="bg1"/>
                </a:solidFill>
              </a:rPr>
              <a:t>Uveitis</a:t>
            </a:r>
            <a:r>
              <a:rPr lang="en-US" dirty="0">
                <a:solidFill>
                  <a:schemeClr val="bg1"/>
                </a:solidFill>
              </a:rPr>
              <a:t> book</a:t>
            </a:r>
          </a:p>
        </p:txBody>
      </p:sp>
      <p:sp>
        <p:nvSpPr>
          <p:cNvPr id="60" name="Rectangle 3">
            <a:extLst>
              <a:ext uri="{FF2B5EF4-FFF2-40B4-BE49-F238E27FC236}">
                <a16:creationId xmlns:a16="http://schemas.microsoft.com/office/drawing/2014/main" id="{7219CDF1-8EBC-4381-A80B-DD4C5A944BE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Left Brace 9">
            <a:extLst>
              <a:ext uri="{FF2B5EF4-FFF2-40B4-BE49-F238E27FC236}">
                <a16:creationId xmlns:a16="http://schemas.microsoft.com/office/drawing/2014/main" id="{E70748D6-9252-43BE-A662-83400C732A02}"/>
              </a:ext>
            </a:extLst>
          </p:cNvPr>
          <p:cNvSpPr/>
          <p:nvPr/>
        </p:nvSpPr>
        <p:spPr>
          <a:xfrm>
            <a:off x="6026833" y="2327046"/>
            <a:ext cx="344853" cy="1674720"/>
          </a:xfrm>
          <a:prstGeom prst="leftBrace">
            <a:avLst/>
          </a:prstGeom>
          <a:ln w="222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93864455"/>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Ocular ischemic syndrome </a:t>
            </a:r>
            <a:r>
              <a:rPr lang="en-US" altLang="en-US" sz="1600" dirty="0">
                <a:solidFill>
                  <a:srgbClr val="0000FF"/>
                </a:solidFill>
              </a:rPr>
              <a:t>(OIS) is a constellation of ocular abnormalities stemming from chronic hypoperfusion  of the globe. </a:t>
            </a:r>
            <a:r>
              <a:rPr lang="en-US" altLang="en-US" sz="1600" dirty="0">
                <a:solidFill>
                  <a:srgbClr val="99FF99"/>
                </a:solidFill>
              </a:rPr>
              <a:t>The classic cause is carotid stenosis  ipsilateral to the eye in question. The typical </a:t>
            </a:r>
            <a:r>
              <a:rPr lang="en-US" altLang="en-US" sz="1600" dirty="0" err="1">
                <a:solidFill>
                  <a:srgbClr val="99FF99"/>
                </a:solidFill>
              </a:rPr>
              <a:t>pt</a:t>
            </a:r>
            <a:r>
              <a:rPr lang="en-US" altLang="en-US" sz="1600" dirty="0">
                <a:solidFill>
                  <a:srgbClr val="99FF99"/>
                </a:solidFill>
              </a:rPr>
              <a:t> is an  elderly </a:t>
            </a:r>
            <a:r>
              <a:rPr lang="en-US" altLang="en-US" sz="1600" dirty="0" err="1">
                <a:solidFill>
                  <a:srgbClr val="99FF99"/>
                </a:solidFill>
              </a:rPr>
              <a:t>vasculopathic</a:t>
            </a:r>
            <a:r>
              <a:rPr lang="en-US" altLang="en-US" sz="1600" dirty="0">
                <a:solidFill>
                  <a:srgbClr val="99FF99"/>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solidFill>
                  <a:srgbClr val="99FF99"/>
                </a:solidFill>
              </a:rPr>
              <a:t>Four findings, common in OIS, can (mis)lead one to conclude the </a:t>
            </a:r>
            <a:r>
              <a:rPr lang="en-US" altLang="en-US" sz="1600" dirty="0" err="1">
                <a:solidFill>
                  <a:srgbClr val="99FF99"/>
                </a:solidFill>
              </a:rPr>
              <a:t>pt</a:t>
            </a:r>
            <a:r>
              <a:rPr lang="en-US" altLang="en-US" sz="1600" dirty="0">
                <a:solidFill>
                  <a:srgbClr val="99FF99"/>
                </a:solidFill>
              </a:rPr>
              <a:t> has uveitis:</a:t>
            </a:r>
          </a:p>
          <a:p>
            <a:pPr eaLnBrk="1" hangingPunct="1">
              <a:spcBef>
                <a:spcPct val="0"/>
              </a:spcBef>
              <a:buClrTx/>
              <a:buSzTx/>
              <a:buFontTx/>
              <a:buNone/>
            </a:pPr>
            <a:r>
              <a:rPr lang="en-US" altLang="en-US" sz="1600" dirty="0">
                <a:solidFill>
                  <a:srgbClr val="99FF99"/>
                </a:solidFill>
              </a:rPr>
              <a:t>--AC cell and flare</a:t>
            </a:r>
          </a:p>
          <a:p>
            <a:pPr eaLnBrk="1" hangingPunct="1">
              <a:spcBef>
                <a:spcPct val="0"/>
              </a:spcBef>
              <a:buClrTx/>
              <a:buSzTx/>
              <a:buFontTx/>
              <a:buNone/>
            </a:pPr>
            <a:r>
              <a:rPr lang="en-US" altLang="en-US" sz="1600" dirty="0">
                <a:solidFill>
                  <a:srgbClr val="99FF99"/>
                </a:solidFill>
              </a:rPr>
              <a:t>--Low IOP</a:t>
            </a:r>
          </a:p>
          <a:p>
            <a:pPr eaLnBrk="1" hangingPunct="1">
              <a:spcBef>
                <a:spcPct val="0"/>
              </a:spcBef>
              <a:buClrTx/>
              <a:buSzTx/>
              <a:buFontTx/>
              <a:buNone/>
            </a:pPr>
            <a:r>
              <a:rPr lang="en-US" altLang="en-US" sz="1600" dirty="0">
                <a:solidFill>
                  <a:srgbClr val="99FF99"/>
                </a:solidFill>
              </a:rPr>
              <a:t>--Neovascularization of the iris and/or angle</a:t>
            </a:r>
          </a:p>
          <a:p>
            <a:pPr eaLnBrk="1" hangingPunct="1">
              <a:spcBef>
                <a:spcPct val="0"/>
              </a:spcBef>
              <a:buClrTx/>
              <a:buSzTx/>
              <a:buFontTx/>
              <a:buNone/>
            </a:pPr>
            <a:r>
              <a:rPr lang="en-US" altLang="en-US" sz="1600" dirty="0">
                <a:solidFill>
                  <a:srgbClr val="99FF99"/>
                </a:solidFill>
              </a:rPr>
              <a:t>--Cataract more advanced on that side</a:t>
            </a: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97DEA96E-C866-4774-AA66-BB420FE39D4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9" name="Rectangle 8">
            <a:extLst>
              <a:ext uri="{FF2B5EF4-FFF2-40B4-BE49-F238E27FC236}">
                <a16:creationId xmlns:a16="http://schemas.microsoft.com/office/drawing/2014/main" id="{AC960056-5F32-4669-9C41-20F45259444F}"/>
              </a:ext>
            </a:extLst>
          </p:cNvPr>
          <p:cNvSpPr/>
          <p:nvPr/>
        </p:nvSpPr>
        <p:spPr>
          <a:xfrm>
            <a:off x="889716" y="2259726"/>
            <a:ext cx="1377616" cy="220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60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914400"/>
            <a:ext cx="7162800" cy="830997"/>
          </a:xfrm>
          <a:prstGeom prst="rect">
            <a:avLst/>
          </a:prstGeom>
          <a:noFill/>
        </p:spPr>
        <p:txBody>
          <a:bodyPr wrap="square" rtlCol="0">
            <a:spAutoFit/>
          </a:bodyPr>
          <a:lstStyle/>
          <a:p>
            <a:r>
              <a:rPr lang="en-US" sz="1600" dirty="0">
                <a:solidFill>
                  <a:srgbClr val="0000FF"/>
                </a:solidFill>
              </a:rPr>
              <a:t>Technically speaking, the term </a:t>
            </a:r>
            <a:r>
              <a:rPr lang="en-US" sz="1600" i="1" dirty="0">
                <a:solidFill>
                  <a:srgbClr val="0000FF"/>
                </a:solidFill>
              </a:rPr>
              <a:t>uveitis</a:t>
            </a:r>
            <a:r>
              <a:rPr lang="en-US" sz="1600" dirty="0">
                <a:solidFill>
                  <a:srgbClr val="0000FF"/>
                </a:solidFill>
              </a:rPr>
              <a:t> refers to inflammation of one or more components of the  </a:t>
            </a:r>
            <a:r>
              <a:rPr lang="en-US" sz="1600" i="1" dirty="0">
                <a:solidFill>
                  <a:srgbClr val="0000FF"/>
                </a:solidFill>
              </a:rPr>
              <a:t>uvea </a:t>
            </a:r>
            <a:r>
              <a:rPr lang="en-US" sz="1600" dirty="0">
                <a:solidFill>
                  <a:srgbClr val="0000FF"/>
                </a:solidFill>
              </a:rPr>
              <a:t>. </a:t>
            </a:r>
            <a:r>
              <a:rPr lang="en-US" sz="1600" dirty="0"/>
              <a:t>Three structures comprise the uvea:  The choroid, ciliary body and iris . </a:t>
            </a:r>
            <a:endParaRPr lang="en-US" sz="1600" dirty="0">
              <a:solidFill>
                <a:srgbClr val="0000FF"/>
              </a:solidFill>
            </a:endParaRPr>
          </a:p>
        </p:txBody>
      </p:sp>
      <p:sp>
        <p:nvSpPr>
          <p:cNvPr id="2" name="Slide Number Placeholder 1"/>
          <p:cNvSpPr>
            <a:spLocks noGrp="1"/>
          </p:cNvSpPr>
          <p:nvPr>
            <p:ph type="sldNum" sz="quarter" idx="12"/>
          </p:nvPr>
        </p:nvSpPr>
        <p:spPr/>
        <p:txBody>
          <a:bodyPr/>
          <a:lstStyle/>
          <a:p>
            <a:fld id="{6978B3D9-A15A-4A94-95D0-7F010661B2C9}" type="slidenum">
              <a:rPr lang="en-US" smtClean="0"/>
              <a:t>4</a:t>
            </a:fld>
            <a:endParaRPr lang="en-US"/>
          </a:p>
        </p:txBody>
      </p:sp>
      <p:sp>
        <p:nvSpPr>
          <p:cNvPr id="7" name="Rectangle 3">
            <a:extLst>
              <a:ext uri="{FF2B5EF4-FFF2-40B4-BE49-F238E27FC236}">
                <a16:creationId xmlns:a16="http://schemas.microsoft.com/office/drawing/2014/main" id="{0BCE387B-5049-47AB-8A45-31128EB38FB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Rectangle 5">
            <a:extLst>
              <a:ext uri="{FF2B5EF4-FFF2-40B4-BE49-F238E27FC236}">
                <a16:creationId xmlns:a16="http://schemas.microsoft.com/office/drawing/2014/main" id="{A5C0B79E-BFCE-40AB-8C23-FE64FDA0468A}"/>
              </a:ext>
            </a:extLst>
          </p:cNvPr>
          <p:cNvSpPr/>
          <p:nvPr/>
        </p:nvSpPr>
        <p:spPr>
          <a:xfrm>
            <a:off x="6477000" y="1189911"/>
            <a:ext cx="1219200" cy="257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E6499B-9DA3-49AA-B42A-1281BEC075F2}"/>
              </a:ext>
            </a:extLst>
          </p:cNvPr>
          <p:cNvSpPr/>
          <p:nvPr/>
        </p:nvSpPr>
        <p:spPr>
          <a:xfrm>
            <a:off x="647700" y="1484243"/>
            <a:ext cx="1866900" cy="261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00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40</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5" name="TextBox 24">
            <a:extLst>
              <a:ext uri="{FF2B5EF4-FFF2-40B4-BE49-F238E27FC236}">
                <a16:creationId xmlns:a16="http://schemas.microsoft.com/office/drawing/2014/main" id="{FA4DC73D-CAEA-494A-B910-A86283A8484C}"/>
              </a:ext>
            </a:extLst>
          </p:cNvPr>
          <p:cNvSpPr txBox="1"/>
          <p:nvPr/>
        </p:nvSpPr>
        <p:spPr>
          <a:xfrm>
            <a:off x="1404856" y="4800600"/>
            <a:ext cx="6324474" cy="646331"/>
          </a:xfrm>
          <a:prstGeom prst="rect">
            <a:avLst/>
          </a:prstGeom>
          <a:solidFill>
            <a:srgbClr val="002060"/>
          </a:solidFill>
        </p:spPr>
        <p:txBody>
          <a:bodyPr wrap="square" rtlCol="0">
            <a:spAutoFit/>
          </a:bodyPr>
          <a:lstStyle/>
          <a:p>
            <a:r>
              <a:rPr lang="en-US" dirty="0">
                <a:solidFill>
                  <a:schemeClr val="bg1"/>
                </a:solidFill>
              </a:rPr>
              <a:t>In </a:t>
            </a:r>
            <a:r>
              <a:rPr lang="en-US" b="1" dirty="0">
                <a:solidFill>
                  <a:schemeClr val="bg1"/>
                </a:solidFill>
              </a:rPr>
              <a:t>intermediate uveitis</a:t>
            </a:r>
            <a:r>
              <a:rPr lang="en-US" dirty="0">
                <a:solidFill>
                  <a:schemeClr val="bg1"/>
                </a:solidFill>
              </a:rPr>
              <a:t>, the primary location of inflammation is the  main vitreous cavity , +/- the  peripheral retina </a:t>
            </a:r>
          </a:p>
        </p:txBody>
      </p:sp>
      <p:sp>
        <p:nvSpPr>
          <p:cNvPr id="27" name="TextBox 26">
            <a:extLst>
              <a:ext uri="{FF2B5EF4-FFF2-40B4-BE49-F238E27FC236}">
                <a16:creationId xmlns:a16="http://schemas.microsoft.com/office/drawing/2014/main" id="{53E5B56F-8A2C-45A4-B5AB-BF560C61263B}"/>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28" name="Straight Connector 27">
            <a:extLst>
              <a:ext uri="{FF2B5EF4-FFF2-40B4-BE49-F238E27FC236}">
                <a16:creationId xmlns:a16="http://schemas.microsoft.com/office/drawing/2014/main" id="{83416C5D-6BB2-4EB0-BBA6-90F251D1B744}"/>
              </a:ext>
            </a:extLst>
          </p:cNvPr>
          <p:cNvCxnSpPr/>
          <p:nvPr/>
        </p:nvCxnSpPr>
        <p:spPr>
          <a:xfrm>
            <a:off x="6242868" y="3005556"/>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B1CE249-8571-4224-92A2-F208B8CE6427}"/>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30" name="Straight Connector 29">
            <a:extLst>
              <a:ext uri="{FF2B5EF4-FFF2-40B4-BE49-F238E27FC236}">
                <a16:creationId xmlns:a16="http://schemas.microsoft.com/office/drawing/2014/main" id="{C2F988BD-42DD-4EC8-9F09-2DB2E5DC5E94}"/>
              </a:ext>
            </a:extLst>
          </p:cNvPr>
          <p:cNvCxnSpPr/>
          <p:nvPr/>
        </p:nvCxnSpPr>
        <p:spPr>
          <a:xfrm>
            <a:off x="6242868" y="2853156"/>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F36E034-509B-452D-A3DF-D84418EF2654}"/>
              </a:ext>
            </a:extLst>
          </p:cNvPr>
          <p:cNvSpPr/>
          <p:nvPr/>
        </p:nvSpPr>
        <p:spPr>
          <a:xfrm>
            <a:off x="1627056" y="998043"/>
            <a:ext cx="5840544" cy="368540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D61FC443-0258-45B0-8ED0-1940D2F3F08F}"/>
              </a:ext>
            </a:extLst>
          </p:cNvPr>
          <p:cNvSpPr txBox="1"/>
          <p:nvPr/>
        </p:nvSpPr>
        <p:spPr>
          <a:xfrm>
            <a:off x="2966270" y="1143002"/>
            <a:ext cx="3074881" cy="461665"/>
          </a:xfrm>
          <a:prstGeom prst="rect">
            <a:avLst/>
          </a:prstGeom>
          <a:noFill/>
        </p:spPr>
        <p:txBody>
          <a:bodyPr wrap="none" rtlCol="0">
            <a:spAutoFit/>
          </a:bodyPr>
          <a:lstStyle/>
          <a:p>
            <a:r>
              <a:rPr lang="en-US" sz="2400" b="1" dirty="0"/>
              <a:t>Intermediate uveitis</a:t>
            </a:r>
          </a:p>
        </p:txBody>
      </p:sp>
      <p:sp>
        <p:nvSpPr>
          <p:cNvPr id="50" name="TextBox 49">
            <a:extLst>
              <a:ext uri="{FF2B5EF4-FFF2-40B4-BE49-F238E27FC236}">
                <a16:creationId xmlns:a16="http://schemas.microsoft.com/office/drawing/2014/main" id="{FB229B49-D2A2-4F35-95C4-1F2469DA5285}"/>
              </a:ext>
            </a:extLst>
          </p:cNvPr>
          <p:cNvSpPr txBox="1"/>
          <p:nvPr/>
        </p:nvSpPr>
        <p:spPr>
          <a:xfrm>
            <a:off x="3642649" y="1600200"/>
            <a:ext cx="1762021" cy="369332"/>
          </a:xfrm>
          <a:prstGeom prst="rect">
            <a:avLst/>
          </a:prstGeom>
          <a:noFill/>
          <a:ln>
            <a:noFill/>
          </a:ln>
        </p:spPr>
        <p:txBody>
          <a:bodyPr wrap="none" rtlCol="0">
            <a:spAutoFit/>
          </a:bodyPr>
          <a:lstStyle/>
          <a:p>
            <a:r>
              <a:rPr lang="en-US" i="1" dirty="0"/>
              <a:t>If condition is…</a:t>
            </a:r>
          </a:p>
        </p:txBody>
      </p:sp>
      <p:sp>
        <p:nvSpPr>
          <p:cNvPr id="51" name="TextBox 50">
            <a:extLst>
              <a:ext uri="{FF2B5EF4-FFF2-40B4-BE49-F238E27FC236}">
                <a16:creationId xmlns:a16="http://schemas.microsoft.com/office/drawing/2014/main" id="{0BCFC19F-DBC4-4FD4-845E-544CAE5AD2CE}"/>
              </a:ext>
            </a:extLst>
          </p:cNvPr>
          <p:cNvSpPr txBox="1"/>
          <p:nvPr/>
        </p:nvSpPr>
        <p:spPr>
          <a:xfrm>
            <a:off x="2128068" y="2514600"/>
            <a:ext cx="1600200" cy="338554"/>
          </a:xfrm>
          <a:prstGeom prst="rect">
            <a:avLst/>
          </a:prstGeom>
          <a:noFill/>
          <a:ln>
            <a:noFill/>
          </a:ln>
        </p:spPr>
        <p:txBody>
          <a:bodyPr wrap="square" rtlCol="0">
            <a:spAutoFit/>
          </a:bodyPr>
          <a:lstStyle/>
          <a:p>
            <a:pPr algn="ctr"/>
            <a:r>
              <a:rPr lang="en-US" sz="1600" dirty="0"/>
              <a:t>Idiopathic </a:t>
            </a:r>
          </a:p>
        </p:txBody>
      </p:sp>
      <p:sp>
        <p:nvSpPr>
          <p:cNvPr id="53" name="TextBox 52">
            <a:extLst>
              <a:ext uri="{FF2B5EF4-FFF2-40B4-BE49-F238E27FC236}">
                <a16:creationId xmlns:a16="http://schemas.microsoft.com/office/drawing/2014/main" id="{2A6F68FC-92B1-4890-A525-743FFC5BA26A}"/>
              </a:ext>
            </a:extLst>
          </p:cNvPr>
          <p:cNvSpPr txBox="1"/>
          <p:nvPr/>
        </p:nvSpPr>
        <p:spPr>
          <a:xfrm>
            <a:off x="2743621" y="3975556"/>
            <a:ext cx="325730" cy="369332"/>
          </a:xfrm>
          <a:prstGeom prst="rect">
            <a:avLst/>
          </a:prstGeom>
          <a:noFill/>
        </p:spPr>
        <p:txBody>
          <a:bodyPr wrap="none" rtlCol="0">
            <a:spAutoFit/>
          </a:bodyPr>
          <a:lstStyle/>
          <a:p>
            <a:pPr algn="ctr"/>
            <a:r>
              <a:rPr lang="en-US" b="1" i="1" dirty="0">
                <a:solidFill>
                  <a:srgbClr val="0000FF"/>
                </a:solidFill>
              </a:rPr>
              <a:t>?</a:t>
            </a:r>
          </a:p>
        </p:txBody>
      </p:sp>
      <p:cxnSp>
        <p:nvCxnSpPr>
          <p:cNvPr id="54" name="Straight Arrow Connector 53">
            <a:extLst>
              <a:ext uri="{FF2B5EF4-FFF2-40B4-BE49-F238E27FC236}">
                <a16:creationId xmlns:a16="http://schemas.microsoft.com/office/drawing/2014/main" id="{3B4F3A82-2DE0-403F-BE7E-1E652A76C9B3}"/>
              </a:ext>
            </a:extLst>
          </p:cNvPr>
          <p:cNvCxnSpPr>
            <a:stCxn id="50" idx="2"/>
          </p:cNvCxnSpPr>
          <p:nvPr/>
        </p:nvCxnSpPr>
        <p:spPr>
          <a:xfrm flipH="1">
            <a:off x="3499671" y="1969532"/>
            <a:ext cx="1023989"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6D2CEDE-3AB5-4D51-BEC4-42FB3FD21479}"/>
              </a:ext>
            </a:extLst>
          </p:cNvPr>
          <p:cNvCxnSpPr>
            <a:cxnSpLocks/>
            <a:stCxn id="50" idx="2"/>
          </p:cNvCxnSpPr>
          <p:nvPr/>
        </p:nvCxnSpPr>
        <p:spPr>
          <a:xfrm>
            <a:off x="4523659" y="1969532"/>
            <a:ext cx="1111842"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20E45E1-3D38-410E-B29A-BA6B6DBB6776}"/>
              </a:ext>
            </a:extLst>
          </p:cNvPr>
          <p:cNvCxnSpPr/>
          <p:nvPr/>
        </p:nvCxnSpPr>
        <p:spPr>
          <a:xfrm>
            <a:off x="2921156" y="3005554"/>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46957BD-4CF2-475A-8985-99EA51128A91}"/>
              </a:ext>
            </a:extLst>
          </p:cNvPr>
          <p:cNvSpPr txBox="1"/>
          <p:nvPr/>
        </p:nvSpPr>
        <p:spPr>
          <a:xfrm>
            <a:off x="2392419" y="3371910"/>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60" name="TextBox 59">
            <a:extLst>
              <a:ext uri="{FF2B5EF4-FFF2-40B4-BE49-F238E27FC236}">
                <a16:creationId xmlns:a16="http://schemas.microsoft.com/office/drawing/2014/main" id="{E4BA009E-A18C-4A9B-978B-3E3D8E4EB20F}"/>
              </a:ext>
            </a:extLst>
          </p:cNvPr>
          <p:cNvSpPr txBox="1"/>
          <p:nvPr/>
        </p:nvSpPr>
        <p:spPr>
          <a:xfrm>
            <a:off x="5328468" y="2514600"/>
            <a:ext cx="1600200" cy="338554"/>
          </a:xfrm>
          <a:prstGeom prst="rect">
            <a:avLst/>
          </a:prstGeom>
          <a:noFill/>
          <a:ln>
            <a:noFill/>
          </a:ln>
        </p:spPr>
        <p:txBody>
          <a:bodyPr wrap="square" rtlCol="0">
            <a:spAutoFit/>
          </a:bodyPr>
          <a:lstStyle/>
          <a:p>
            <a:pPr algn="ctr"/>
            <a:r>
              <a:rPr lang="en-US" sz="1600" b="1" dirty="0"/>
              <a:t>Not</a:t>
            </a:r>
            <a:r>
              <a:rPr lang="en-US" sz="1600" dirty="0"/>
              <a:t> idiopathic </a:t>
            </a:r>
          </a:p>
        </p:txBody>
      </p:sp>
      <p:sp>
        <p:nvSpPr>
          <p:cNvPr id="3" name="TextBox 2">
            <a:extLst>
              <a:ext uri="{FF2B5EF4-FFF2-40B4-BE49-F238E27FC236}">
                <a16:creationId xmlns:a16="http://schemas.microsoft.com/office/drawing/2014/main" id="{7D009EF5-491A-48CE-BA4C-8935B8FAE811}"/>
              </a:ext>
            </a:extLst>
          </p:cNvPr>
          <p:cNvSpPr txBox="1"/>
          <p:nvPr/>
        </p:nvSpPr>
        <p:spPr>
          <a:xfrm>
            <a:off x="4051416" y="2038292"/>
            <a:ext cx="944489" cy="400110"/>
          </a:xfrm>
          <a:prstGeom prst="rect">
            <a:avLst/>
          </a:prstGeom>
          <a:noFill/>
        </p:spPr>
        <p:txBody>
          <a:bodyPr wrap="none" rtlCol="0">
            <a:spAutoFit/>
          </a:bodyPr>
          <a:lstStyle/>
          <a:p>
            <a:pPr algn="ctr">
              <a:lnSpc>
                <a:spcPts val="1200"/>
              </a:lnSpc>
            </a:pPr>
            <a:r>
              <a:rPr lang="en-US" sz="1200" i="1" dirty="0"/>
              <a:t>How we</a:t>
            </a:r>
          </a:p>
          <a:p>
            <a:pPr algn="ctr">
              <a:lnSpc>
                <a:spcPts val="1200"/>
              </a:lnSpc>
            </a:pPr>
            <a:r>
              <a:rPr lang="en-US" sz="1200" i="1" dirty="0"/>
              <a:t>divvy up IU</a:t>
            </a:r>
          </a:p>
        </p:txBody>
      </p:sp>
    </p:spTree>
    <p:extLst>
      <p:ext uri="{BB962C8B-B14F-4D97-AF65-F5344CB8AC3E}">
        <p14:creationId xmlns:p14="http://schemas.microsoft.com/office/powerpoint/2010/main" val="3315752117"/>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Ocular ischemic syndrome </a:t>
            </a:r>
            <a:r>
              <a:rPr lang="en-US" altLang="en-US" sz="1600" dirty="0">
                <a:solidFill>
                  <a:srgbClr val="0000FF"/>
                </a:solidFill>
              </a:rPr>
              <a:t>(OIS) is a constellation of ocular abnormalities stemming from chronic hypoperfusion  of the globe. </a:t>
            </a:r>
            <a:r>
              <a:rPr lang="en-US" altLang="en-US" sz="1600" dirty="0">
                <a:solidFill>
                  <a:srgbClr val="99FF99"/>
                </a:solidFill>
              </a:rPr>
              <a:t>The classic cause is carotid stenosis  ipsilateral to the eye in question. The typical </a:t>
            </a:r>
            <a:r>
              <a:rPr lang="en-US" altLang="en-US" sz="1600" dirty="0" err="1">
                <a:solidFill>
                  <a:srgbClr val="99FF99"/>
                </a:solidFill>
              </a:rPr>
              <a:t>pt</a:t>
            </a:r>
            <a:r>
              <a:rPr lang="en-US" altLang="en-US" sz="1600" dirty="0">
                <a:solidFill>
                  <a:srgbClr val="99FF99"/>
                </a:solidFill>
              </a:rPr>
              <a:t> is an  elderly </a:t>
            </a:r>
            <a:r>
              <a:rPr lang="en-US" altLang="en-US" sz="1600" dirty="0" err="1">
                <a:solidFill>
                  <a:srgbClr val="99FF99"/>
                </a:solidFill>
              </a:rPr>
              <a:t>vasculopathic</a:t>
            </a:r>
            <a:r>
              <a:rPr lang="en-US" altLang="en-US" sz="1600" dirty="0">
                <a:solidFill>
                  <a:srgbClr val="99FF99"/>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solidFill>
                  <a:srgbClr val="99FF99"/>
                </a:solidFill>
              </a:rPr>
              <a:t>Four findings, common in OIS, can (mis)lead one to conclude the </a:t>
            </a:r>
            <a:r>
              <a:rPr lang="en-US" altLang="en-US" sz="1600" dirty="0" err="1">
                <a:solidFill>
                  <a:srgbClr val="99FF99"/>
                </a:solidFill>
              </a:rPr>
              <a:t>pt</a:t>
            </a:r>
            <a:r>
              <a:rPr lang="en-US" altLang="en-US" sz="1600" dirty="0">
                <a:solidFill>
                  <a:srgbClr val="99FF99"/>
                </a:solidFill>
              </a:rPr>
              <a:t> has uveitis:</a:t>
            </a:r>
          </a:p>
          <a:p>
            <a:pPr eaLnBrk="1" hangingPunct="1">
              <a:spcBef>
                <a:spcPct val="0"/>
              </a:spcBef>
              <a:buClrTx/>
              <a:buSzTx/>
              <a:buFontTx/>
              <a:buNone/>
            </a:pPr>
            <a:r>
              <a:rPr lang="en-US" altLang="en-US" sz="1600" dirty="0">
                <a:solidFill>
                  <a:srgbClr val="99FF99"/>
                </a:solidFill>
              </a:rPr>
              <a:t>--AC cell and flare</a:t>
            </a:r>
          </a:p>
          <a:p>
            <a:pPr eaLnBrk="1" hangingPunct="1">
              <a:spcBef>
                <a:spcPct val="0"/>
              </a:spcBef>
              <a:buClrTx/>
              <a:buSzTx/>
              <a:buFontTx/>
              <a:buNone/>
            </a:pPr>
            <a:r>
              <a:rPr lang="en-US" altLang="en-US" sz="1600" dirty="0">
                <a:solidFill>
                  <a:srgbClr val="99FF99"/>
                </a:solidFill>
              </a:rPr>
              <a:t>--Low IOP</a:t>
            </a:r>
          </a:p>
          <a:p>
            <a:pPr eaLnBrk="1" hangingPunct="1">
              <a:spcBef>
                <a:spcPct val="0"/>
              </a:spcBef>
              <a:buClrTx/>
              <a:buSzTx/>
              <a:buFontTx/>
              <a:buNone/>
            </a:pPr>
            <a:r>
              <a:rPr lang="en-US" altLang="en-US" sz="1600" dirty="0">
                <a:solidFill>
                  <a:srgbClr val="99FF99"/>
                </a:solidFill>
              </a:rPr>
              <a:t>--Neovascularization of the iris and/or angle</a:t>
            </a:r>
          </a:p>
          <a:p>
            <a:pPr eaLnBrk="1" hangingPunct="1">
              <a:spcBef>
                <a:spcPct val="0"/>
              </a:spcBef>
              <a:buClrTx/>
              <a:buSzTx/>
              <a:buFontTx/>
              <a:buNone/>
            </a:pPr>
            <a:r>
              <a:rPr lang="en-US" altLang="en-US" sz="1600" dirty="0">
                <a:solidFill>
                  <a:srgbClr val="99FF99"/>
                </a:solidFill>
              </a:rPr>
              <a:t>--Cataract more advanced on that side</a:t>
            </a: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97DEA96E-C866-4774-AA66-BB420FE39D4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71300850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Ocular ischemic syndrome </a:t>
            </a:r>
            <a:r>
              <a:rPr lang="en-US" altLang="en-US" sz="1600" dirty="0">
                <a:solidFill>
                  <a:srgbClr val="0000FF"/>
                </a:solidFill>
              </a:rPr>
              <a:t>(OIS) is a constellation of ocular abnormalities stemming from chronic hypoperfusion  of the globe. </a:t>
            </a:r>
            <a:r>
              <a:rPr lang="en-US" altLang="en-US" sz="1600" dirty="0"/>
              <a:t>The classic cause is carotid stenosis  ipsilateral to the eye in question. </a:t>
            </a:r>
            <a:r>
              <a:rPr lang="en-US" altLang="en-US" sz="1600" dirty="0">
                <a:solidFill>
                  <a:srgbClr val="99FF99"/>
                </a:solidFill>
              </a:rPr>
              <a:t>The typical </a:t>
            </a:r>
            <a:r>
              <a:rPr lang="en-US" altLang="en-US" sz="1600" dirty="0" err="1">
                <a:solidFill>
                  <a:srgbClr val="99FF99"/>
                </a:solidFill>
              </a:rPr>
              <a:t>pt</a:t>
            </a:r>
            <a:r>
              <a:rPr lang="en-US" altLang="en-US" sz="1600" dirty="0">
                <a:solidFill>
                  <a:srgbClr val="99FF99"/>
                </a:solidFill>
              </a:rPr>
              <a:t> is an  elderly </a:t>
            </a:r>
            <a:r>
              <a:rPr lang="en-US" altLang="en-US" sz="1600" dirty="0" err="1">
                <a:solidFill>
                  <a:srgbClr val="99FF99"/>
                </a:solidFill>
              </a:rPr>
              <a:t>vasculopathic</a:t>
            </a:r>
            <a:r>
              <a:rPr lang="en-US" altLang="en-US" sz="1600" dirty="0">
                <a:solidFill>
                  <a:srgbClr val="99FF99"/>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solidFill>
                  <a:srgbClr val="99FF99"/>
                </a:solidFill>
              </a:rPr>
              <a:t>Four findings, common in OIS, can (mis)lead one to conclude the </a:t>
            </a:r>
            <a:r>
              <a:rPr lang="en-US" altLang="en-US" sz="1600" dirty="0" err="1">
                <a:solidFill>
                  <a:srgbClr val="99FF99"/>
                </a:solidFill>
              </a:rPr>
              <a:t>pt</a:t>
            </a:r>
            <a:r>
              <a:rPr lang="en-US" altLang="en-US" sz="1600" dirty="0">
                <a:solidFill>
                  <a:srgbClr val="99FF99"/>
                </a:solidFill>
              </a:rPr>
              <a:t> has uveitis:</a:t>
            </a:r>
          </a:p>
          <a:p>
            <a:pPr eaLnBrk="1" hangingPunct="1">
              <a:spcBef>
                <a:spcPct val="0"/>
              </a:spcBef>
              <a:buClrTx/>
              <a:buSzTx/>
              <a:buFontTx/>
              <a:buNone/>
            </a:pPr>
            <a:r>
              <a:rPr lang="en-US" altLang="en-US" sz="1600" dirty="0">
                <a:solidFill>
                  <a:srgbClr val="99FF99"/>
                </a:solidFill>
              </a:rPr>
              <a:t>--AC cell and flare</a:t>
            </a:r>
          </a:p>
          <a:p>
            <a:pPr eaLnBrk="1" hangingPunct="1">
              <a:spcBef>
                <a:spcPct val="0"/>
              </a:spcBef>
              <a:buClrTx/>
              <a:buSzTx/>
              <a:buFontTx/>
              <a:buNone/>
            </a:pPr>
            <a:r>
              <a:rPr lang="en-US" altLang="en-US" sz="1600" dirty="0">
                <a:solidFill>
                  <a:srgbClr val="99FF99"/>
                </a:solidFill>
              </a:rPr>
              <a:t>--Low IOP</a:t>
            </a:r>
          </a:p>
          <a:p>
            <a:pPr eaLnBrk="1" hangingPunct="1">
              <a:spcBef>
                <a:spcPct val="0"/>
              </a:spcBef>
              <a:buClrTx/>
              <a:buSzTx/>
              <a:buFontTx/>
              <a:buNone/>
            </a:pPr>
            <a:r>
              <a:rPr lang="en-US" altLang="en-US" sz="1600" dirty="0">
                <a:solidFill>
                  <a:srgbClr val="99FF99"/>
                </a:solidFill>
              </a:rPr>
              <a:t>--Neovascularization of the iris and/or angle</a:t>
            </a:r>
          </a:p>
          <a:p>
            <a:pPr eaLnBrk="1" hangingPunct="1">
              <a:spcBef>
                <a:spcPct val="0"/>
              </a:spcBef>
              <a:buClrTx/>
              <a:buSzTx/>
              <a:buFontTx/>
              <a:buNone/>
            </a:pPr>
            <a:r>
              <a:rPr lang="en-US" altLang="en-US" sz="1600" dirty="0">
                <a:solidFill>
                  <a:srgbClr val="99FF99"/>
                </a:solidFill>
              </a:rPr>
              <a:t>--Cataract more advanced on that side</a:t>
            </a: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97DEA96E-C866-4774-AA66-BB420FE39D4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7" name="Rectangle 66">
            <a:extLst>
              <a:ext uri="{FF2B5EF4-FFF2-40B4-BE49-F238E27FC236}">
                <a16:creationId xmlns:a16="http://schemas.microsoft.com/office/drawing/2014/main" id="{5911753F-1536-4208-85D5-64EB75A9348C}"/>
              </a:ext>
            </a:extLst>
          </p:cNvPr>
          <p:cNvSpPr/>
          <p:nvPr/>
        </p:nvSpPr>
        <p:spPr>
          <a:xfrm>
            <a:off x="889715" y="2473768"/>
            <a:ext cx="1521343" cy="20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620302085"/>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Ocular ischemic syndrome </a:t>
            </a:r>
            <a:r>
              <a:rPr lang="en-US" altLang="en-US" sz="1600" dirty="0">
                <a:solidFill>
                  <a:srgbClr val="0000FF"/>
                </a:solidFill>
              </a:rPr>
              <a:t>(OIS) is a constellation of ocular abnormalities stemming from chronic hypoperfusion  of the globe. </a:t>
            </a:r>
            <a:r>
              <a:rPr lang="en-US" altLang="en-US" sz="1600" dirty="0"/>
              <a:t>The classic cause is carotid stenosis  ipsilateral to the eye in question. </a:t>
            </a:r>
            <a:r>
              <a:rPr lang="en-US" altLang="en-US" sz="1600" dirty="0">
                <a:solidFill>
                  <a:srgbClr val="99FF99"/>
                </a:solidFill>
              </a:rPr>
              <a:t>The typical </a:t>
            </a:r>
            <a:r>
              <a:rPr lang="en-US" altLang="en-US" sz="1600" dirty="0" err="1">
                <a:solidFill>
                  <a:srgbClr val="99FF99"/>
                </a:solidFill>
              </a:rPr>
              <a:t>pt</a:t>
            </a:r>
            <a:r>
              <a:rPr lang="en-US" altLang="en-US" sz="1600" dirty="0">
                <a:solidFill>
                  <a:srgbClr val="99FF99"/>
                </a:solidFill>
              </a:rPr>
              <a:t> is an  elderly </a:t>
            </a:r>
            <a:r>
              <a:rPr lang="en-US" altLang="en-US" sz="1600" dirty="0" err="1">
                <a:solidFill>
                  <a:srgbClr val="99FF99"/>
                </a:solidFill>
              </a:rPr>
              <a:t>vasculopathic</a:t>
            </a:r>
            <a:r>
              <a:rPr lang="en-US" altLang="en-US" sz="1600" dirty="0">
                <a:solidFill>
                  <a:srgbClr val="99FF99"/>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solidFill>
                  <a:srgbClr val="99FF99"/>
                </a:solidFill>
              </a:rPr>
              <a:t>Four findings, common in OIS, can (mis)lead one to conclude the </a:t>
            </a:r>
            <a:r>
              <a:rPr lang="en-US" altLang="en-US" sz="1600" dirty="0" err="1">
                <a:solidFill>
                  <a:srgbClr val="99FF99"/>
                </a:solidFill>
              </a:rPr>
              <a:t>pt</a:t>
            </a:r>
            <a:r>
              <a:rPr lang="en-US" altLang="en-US" sz="1600" dirty="0">
                <a:solidFill>
                  <a:srgbClr val="99FF99"/>
                </a:solidFill>
              </a:rPr>
              <a:t> has uveitis:</a:t>
            </a:r>
          </a:p>
          <a:p>
            <a:pPr eaLnBrk="1" hangingPunct="1">
              <a:spcBef>
                <a:spcPct val="0"/>
              </a:spcBef>
              <a:buClrTx/>
              <a:buSzTx/>
              <a:buFontTx/>
              <a:buNone/>
            </a:pPr>
            <a:r>
              <a:rPr lang="en-US" altLang="en-US" sz="1600" dirty="0">
                <a:solidFill>
                  <a:srgbClr val="99FF99"/>
                </a:solidFill>
              </a:rPr>
              <a:t>--AC cell and flare</a:t>
            </a:r>
          </a:p>
          <a:p>
            <a:pPr eaLnBrk="1" hangingPunct="1">
              <a:spcBef>
                <a:spcPct val="0"/>
              </a:spcBef>
              <a:buClrTx/>
              <a:buSzTx/>
              <a:buFontTx/>
              <a:buNone/>
            </a:pPr>
            <a:r>
              <a:rPr lang="en-US" altLang="en-US" sz="1600" dirty="0">
                <a:solidFill>
                  <a:srgbClr val="99FF99"/>
                </a:solidFill>
              </a:rPr>
              <a:t>--Low IOP</a:t>
            </a:r>
          </a:p>
          <a:p>
            <a:pPr eaLnBrk="1" hangingPunct="1">
              <a:spcBef>
                <a:spcPct val="0"/>
              </a:spcBef>
              <a:buClrTx/>
              <a:buSzTx/>
              <a:buFontTx/>
              <a:buNone/>
            </a:pPr>
            <a:r>
              <a:rPr lang="en-US" altLang="en-US" sz="1600" dirty="0">
                <a:solidFill>
                  <a:srgbClr val="99FF99"/>
                </a:solidFill>
              </a:rPr>
              <a:t>--Neovascularization of the iris and/or angle</a:t>
            </a:r>
          </a:p>
          <a:p>
            <a:pPr eaLnBrk="1" hangingPunct="1">
              <a:spcBef>
                <a:spcPct val="0"/>
              </a:spcBef>
              <a:buClrTx/>
              <a:buSzTx/>
              <a:buFontTx/>
              <a:buNone/>
            </a:pPr>
            <a:r>
              <a:rPr lang="en-US" altLang="en-US" sz="1600" dirty="0">
                <a:solidFill>
                  <a:srgbClr val="99FF99"/>
                </a:solidFill>
              </a:rPr>
              <a:t>--Cataract more advanced on that side</a:t>
            </a: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97DEA96E-C866-4774-AA66-BB420FE39D4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337383931"/>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Ocular ischemic syndrome </a:t>
            </a:r>
            <a:r>
              <a:rPr lang="en-US" altLang="en-US" sz="1600" dirty="0">
                <a:solidFill>
                  <a:srgbClr val="0000FF"/>
                </a:solidFill>
              </a:rPr>
              <a:t>(OIS) is a constellation of ocular abnormalities stemming from chronic hypoperfusion  of the globe. </a:t>
            </a:r>
            <a:r>
              <a:rPr lang="en-US" altLang="en-US" sz="1600" dirty="0"/>
              <a:t>The classic cause is carotid stenosis  ipsilateral to the eye in question. </a:t>
            </a:r>
            <a:r>
              <a:rPr lang="en-US" altLang="en-US" sz="1600" dirty="0">
                <a:solidFill>
                  <a:srgbClr val="0000FF"/>
                </a:solidFill>
              </a:rPr>
              <a:t>The typical </a:t>
            </a:r>
            <a:r>
              <a:rPr lang="en-US" altLang="en-US" sz="1600" dirty="0" err="1">
                <a:solidFill>
                  <a:srgbClr val="0000FF"/>
                </a:solidFill>
              </a:rPr>
              <a:t>pt</a:t>
            </a:r>
            <a:r>
              <a:rPr lang="en-US" altLang="en-US" sz="1600" dirty="0">
                <a:solidFill>
                  <a:srgbClr val="0000FF"/>
                </a:solidFill>
              </a:rPr>
              <a:t> is an  elderly </a:t>
            </a:r>
            <a:r>
              <a:rPr lang="en-US" altLang="en-US" sz="1600" dirty="0" err="1">
                <a:solidFill>
                  <a:srgbClr val="0000FF"/>
                </a:solidFill>
              </a:rPr>
              <a:t>vasculopathic</a:t>
            </a:r>
            <a:r>
              <a:rPr lang="en-US" altLang="en-US" sz="1600" dirty="0">
                <a:solidFill>
                  <a:srgbClr val="0000FF"/>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solidFill>
                  <a:srgbClr val="99FF99"/>
                </a:solidFill>
              </a:rPr>
              <a:t>Four findings, common in OIS, can (mis)lead one to conclude the </a:t>
            </a:r>
            <a:r>
              <a:rPr lang="en-US" altLang="en-US" sz="1600" dirty="0" err="1">
                <a:solidFill>
                  <a:srgbClr val="99FF99"/>
                </a:solidFill>
              </a:rPr>
              <a:t>pt</a:t>
            </a:r>
            <a:r>
              <a:rPr lang="en-US" altLang="en-US" sz="1600" dirty="0">
                <a:solidFill>
                  <a:srgbClr val="99FF99"/>
                </a:solidFill>
              </a:rPr>
              <a:t> has uveitis:</a:t>
            </a:r>
          </a:p>
          <a:p>
            <a:pPr eaLnBrk="1" hangingPunct="1">
              <a:spcBef>
                <a:spcPct val="0"/>
              </a:spcBef>
              <a:buClrTx/>
              <a:buSzTx/>
              <a:buFontTx/>
              <a:buNone/>
            </a:pPr>
            <a:r>
              <a:rPr lang="en-US" altLang="en-US" sz="1600" dirty="0">
                <a:solidFill>
                  <a:srgbClr val="99FF99"/>
                </a:solidFill>
              </a:rPr>
              <a:t>--AC cell and flare</a:t>
            </a:r>
          </a:p>
          <a:p>
            <a:pPr eaLnBrk="1" hangingPunct="1">
              <a:spcBef>
                <a:spcPct val="0"/>
              </a:spcBef>
              <a:buClrTx/>
              <a:buSzTx/>
              <a:buFontTx/>
              <a:buNone/>
            </a:pPr>
            <a:r>
              <a:rPr lang="en-US" altLang="en-US" sz="1600" dirty="0">
                <a:solidFill>
                  <a:srgbClr val="99FF99"/>
                </a:solidFill>
              </a:rPr>
              <a:t>--Low IOP</a:t>
            </a:r>
          </a:p>
          <a:p>
            <a:pPr eaLnBrk="1" hangingPunct="1">
              <a:spcBef>
                <a:spcPct val="0"/>
              </a:spcBef>
              <a:buClrTx/>
              <a:buSzTx/>
              <a:buFontTx/>
              <a:buNone/>
            </a:pPr>
            <a:r>
              <a:rPr lang="en-US" altLang="en-US" sz="1600" dirty="0">
                <a:solidFill>
                  <a:srgbClr val="99FF99"/>
                </a:solidFill>
              </a:rPr>
              <a:t>--Neovascularization of the iris and/or angle</a:t>
            </a:r>
          </a:p>
          <a:p>
            <a:pPr eaLnBrk="1" hangingPunct="1">
              <a:spcBef>
                <a:spcPct val="0"/>
              </a:spcBef>
              <a:buClrTx/>
              <a:buSzTx/>
              <a:buFontTx/>
              <a:buNone/>
            </a:pPr>
            <a:r>
              <a:rPr lang="en-US" altLang="en-US" sz="1600" dirty="0">
                <a:solidFill>
                  <a:srgbClr val="99FF99"/>
                </a:solidFill>
              </a:rPr>
              <a:t>--Cataract more advanced on that side</a:t>
            </a: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97DEA96E-C866-4774-AA66-BB420FE39D4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7" name="Rectangle 66">
            <a:extLst>
              <a:ext uri="{FF2B5EF4-FFF2-40B4-BE49-F238E27FC236}">
                <a16:creationId xmlns:a16="http://schemas.microsoft.com/office/drawing/2014/main" id="{3B89F0AA-9384-451F-B1DD-7E06A64D4773}"/>
              </a:ext>
            </a:extLst>
          </p:cNvPr>
          <p:cNvSpPr/>
          <p:nvPr/>
        </p:nvSpPr>
        <p:spPr>
          <a:xfrm>
            <a:off x="2778458" y="2729949"/>
            <a:ext cx="2391877" cy="249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age, health status, gender</a:t>
            </a:r>
          </a:p>
        </p:txBody>
      </p:sp>
    </p:spTree>
    <p:extLst>
      <p:ext uri="{BB962C8B-B14F-4D97-AF65-F5344CB8AC3E}">
        <p14:creationId xmlns:p14="http://schemas.microsoft.com/office/powerpoint/2010/main" val="2588701107"/>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Ocular ischemic syndrome </a:t>
            </a:r>
            <a:r>
              <a:rPr lang="en-US" altLang="en-US" sz="1600" dirty="0">
                <a:solidFill>
                  <a:srgbClr val="0000FF"/>
                </a:solidFill>
              </a:rPr>
              <a:t>(OIS) is a constellation of ocular abnormalities stemming from chronic hypoperfusion  of the globe. </a:t>
            </a:r>
            <a:r>
              <a:rPr lang="en-US" altLang="en-US" sz="1600" dirty="0"/>
              <a:t>The classic cause is carotid stenosis  ipsilateral to the eye in question. </a:t>
            </a:r>
            <a:r>
              <a:rPr lang="en-US" altLang="en-US" sz="1600" dirty="0">
                <a:solidFill>
                  <a:srgbClr val="0000FF"/>
                </a:solidFill>
              </a:rPr>
              <a:t>The typical </a:t>
            </a:r>
            <a:r>
              <a:rPr lang="en-US" altLang="en-US" sz="1600" dirty="0" err="1">
                <a:solidFill>
                  <a:srgbClr val="0000FF"/>
                </a:solidFill>
              </a:rPr>
              <a:t>pt</a:t>
            </a:r>
            <a:r>
              <a:rPr lang="en-US" altLang="en-US" sz="1600" dirty="0">
                <a:solidFill>
                  <a:srgbClr val="0000FF"/>
                </a:solidFill>
              </a:rPr>
              <a:t> is an  elderly </a:t>
            </a:r>
            <a:r>
              <a:rPr lang="en-US" altLang="en-US" sz="1600" dirty="0" err="1">
                <a:solidFill>
                  <a:srgbClr val="0000FF"/>
                </a:solidFill>
              </a:rPr>
              <a:t>vasculopathic</a:t>
            </a:r>
            <a:r>
              <a:rPr lang="en-US" altLang="en-US" sz="1600" dirty="0">
                <a:solidFill>
                  <a:srgbClr val="0000FF"/>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solidFill>
                  <a:srgbClr val="99FF99"/>
                </a:solidFill>
              </a:rPr>
              <a:t>Four findings, common in OIS, can (mis)lead one to conclude the </a:t>
            </a:r>
            <a:r>
              <a:rPr lang="en-US" altLang="en-US" sz="1600" dirty="0" err="1">
                <a:solidFill>
                  <a:srgbClr val="99FF99"/>
                </a:solidFill>
              </a:rPr>
              <a:t>pt</a:t>
            </a:r>
            <a:r>
              <a:rPr lang="en-US" altLang="en-US" sz="1600" dirty="0">
                <a:solidFill>
                  <a:srgbClr val="99FF99"/>
                </a:solidFill>
              </a:rPr>
              <a:t> has uveitis:</a:t>
            </a:r>
          </a:p>
          <a:p>
            <a:pPr eaLnBrk="1" hangingPunct="1">
              <a:spcBef>
                <a:spcPct val="0"/>
              </a:spcBef>
              <a:buClrTx/>
              <a:buSzTx/>
              <a:buFontTx/>
              <a:buNone/>
            </a:pPr>
            <a:r>
              <a:rPr lang="en-US" altLang="en-US" sz="1600" dirty="0">
                <a:solidFill>
                  <a:srgbClr val="99FF99"/>
                </a:solidFill>
              </a:rPr>
              <a:t>--AC cell and flare</a:t>
            </a:r>
          </a:p>
          <a:p>
            <a:pPr eaLnBrk="1" hangingPunct="1">
              <a:spcBef>
                <a:spcPct val="0"/>
              </a:spcBef>
              <a:buClrTx/>
              <a:buSzTx/>
              <a:buFontTx/>
              <a:buNone/>
            </a:pPr>
            <a:r>
              <a:rPr lang="en-US" altLang="en-US" sz="1600" dirty="0">
                <a:solidFill>
                  <a:srgbClr val="99FF99"/>
                </a:solidFill>
              </a:rPr>
              <a:t>--Low IOP</a:t>
            </a:r>
          </a:p>
          <a:p>
            <a:pPr eaLnBrk="1" hangingPunct="1">
              <a:spcBef>
                <a:spcPct val="0"/>
              </a:spcBef>
              <a:buClrTx/>
              <a:buSzTx/>
              <a:buFontTx/>
              <a:buNone/>
            </a:pPr>
            <a:r>
              <a:rPr lang="en-US" altLang="en-US" sz="1600" dirty="0">
                <a:solidFill>
                  <a:srgbClr val="99FF99"/>
                </a:solidFill>
              </a:rPr>
              <a:t>--Neovascularization of the iris and/or angle</a:t>
            </a:r>
          </a:p>
          <a:p>
            <a:pPr eaLnBrk="1" hangingPunct="1">
              <a:spcBef>
                <a:spcPct val="0"/>
              </a:spcBef>
              <a:buClrTx/>
              <a:buSzTx/>
              <a:buFontTx/>
              <a:buNone/>
            </a:pPr>
            <a:r>
              <a:rPr lang="en-US" altLang="en-US" sz="1600" dirty="0">
                <a:solidFill>
                  <a:srgbClr val="99FF99"/>
                </a:solidFill>
              </a:rPr>
              <a:t>--Cataract more advanced on that side</a:t>
            </a: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97DEA96E-C866-4774-AA66-BB420FE39D4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660816141"/>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Ocular ischemic syndrome </a:t>
            </a:r>
            <a:r>
              <a:rPr lang="en-US" altLang="en-US" sz="1600" dirty="0">
                <a:solidFill>
                  <a:schemeClr val="bg1">
                    <a:lumMod val="65000"/>
                  </a:schemeClr>
                </a:solidFill>
              </a:rPr>
              <a:t>(OIS) is a constellation of ocular abnormalities stemming from chronic hypoperfusion  of the globe. The classic cause is carotid stenosis  ipsilateral to the eye in question. The typical </a:t>
            </a:r>
            <a:r>
              <a:rPr lang="en-US" altLang="en-US" sz="1600" dirty="0" err="1">
                <a:solidFill>
                  <a:schemeClr val="bg1">
                    <a:lumMod val="65000"/>
                  </a:schemeClr>
                </a:solidFill>
              </a:rPr>
              <a:t>pt</a:t>
            </a:r>
            <a:r>
              <a:rPr lang="en-US" altLang="en-US" sz="1600" dirty="0">
                <a:solidFill>
                  <a:schemeClr val="bg1">
                    <a:lumMod val="65000"/>
                  </a:schemeClr>
                </a:solidFill>
              </a:rPr>
              <a:t> is an  elderly </a:t>
            </a:r>
            <a:r>
              <a:rPr lang="en-US" altLang="en-US" sz="1600" dirty="0" err="1">
                <a:solidFill>
                  <a:schemeClr val="bg1">
                    <a:lumMod val="65000"/>
                  </a:schemeClr>
                </a:solidFill>
              </a:rPr>
              <a:t>vasculopathic</a:t>
            </a:r>
            <a:r>
              <a:rPr lang="en-US" altLang="en-US" sz="1600" dirty="0">
                <a:solidFill>
                  <a:schemeClr val="bg1">
                    <a:lumMod val="65000"/>
                  </a:schemeClr>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t>Four findings, common in OIS, can (mis)lead one to conclude the </a:t>
            </a:r>
            <a:r>
              <a:rPr lang="en-US" altLang="en-US" sz="1600" dirty="0" err="1"/>
              <a:t>pt</a:t>
            </a:r>
            <a:r>
              <a:rPr lang="en-US" altLang="en-US" sz="1600" dirty="0"/>
              <a:t> has uveitis:</a:t>
            </a:r>
          </a:p>
          <a:p>
            <a:pPr eaLnBrk="1" hangingPunct="1">
              <a:spcBef>
                <a:spcPct val="0"/>
              </a:spcBef>
              <a:buClrTx/>
              <a:buSzTx/>
              <a:buFontTx/>
              <a:buNone/>
            </a:pPr>
            <a:r>
              <a:rPr lang="en-US" altLang="en-US" sz="1600" dirty="0"/>
              <a:t>--</a:t>
            </a:r>
            <a:r>
              <a:rPr lang="en-US" altLang="en-US" sz="1600" b="1" i="1" dirty="0"/>
              <a:t>?</a:t>
            </a:r>
            <a:endParaRPr lang="en-US" altLang="en-US" sz="1600" dirty="0">
              <a:solidFill>
                <a:srgbClr val="0000FF"/>
              </a:solidFill>
            </a:endParaRPr>
          </a:p>
          <a:p>
            <a:pPr eaLnBrk="1" hangingPunct="1">
              <a:spcBef>
                <a:spcPct val="0"/>
              </a:spcBef>
              <a:buClrTx/>
              <a:buSzTx/>
              <a:buFontTx/>
              <a:buNone/>
            </a:pPr>
            <a:r>
              <a:rPr lang="en-US" altLang="en-US" sz="1600" dirty="0"/>
              <a:t>--</a:t>
            </a:r>
            <a:r>
              <a:rPr lang="en-US" altLang="en-US" sz="1600" b="1" i="1" dirty="0"/>
              <a:t>?</a:t>
            </a:r>
            <a:endParaRPr lang="en-US" altLang="en-US" sz="1600" dirty="0">
              <a:solidFill>
                <a:srgbClr val="0000FF"/>
              </a:solidFill>
            </a:endParaRPr>
          </a:p>
          <a:p>
            <a:pPr eaLnBrk="1" hangingPunct="1">
              <a:spcBef>
                <a:spcPct val="0"/>
              </a:spcBef>
              <a:buClrTx/>
              <a:buSzTx/>
              <a:buFontTx/>
              <a:buNone/>
            </a:pPr>
            <a:r>
              <a:rPr lang="en-US" altLang="en-US" sz="1600" dirty="0"/>
              <a:t>--</a:t>
            </a:r>
            <a:r>
              <a:rPr lang="en-US" altLang="en-US" sz="1600" b="1" i="1" dirty="0"/>
              <a:t>?</a:t>
            </a:r>
            <a:endParaRPr lang="en-US" altLang="en-US" sz="1600" dirty="0">
              <a:solidFill>
                <a:srgbClr val="0000FF"/>
              </a:solidFill>
            </a:endParaRPr>
          </a:p>
          <a:p>
            <a:pPr eaLnBrk="1" hangingPunct="1">
              <a:spcBef>
                <a:spcPct val="0"/>
              </a:spcBef>
              <a:buClrTx/>
              <a:buSzTx/>
              <a:buFontTx/>
              <a:buNone/>
            </a:pPr>
            <a:r>
              <a:rPr lang="en-US" altLang="en-US" sz="1600" dirty="0"/>
              <a:t>--</a:t>
            </a:r>
            <a:r>
              <a:rPr lang="en-US" altLang="en-US" sz="1600" b="1" i="1" dirty="0"/>
              <a:t>?</a:t>
            </a:r>
            <a:endParaRPr lang="en-US" altLang="en-US" sz="1600" dirty="0">
              <a:solidFill>
                <a:srgbClr val="0000FF"/>
              </a:solidFill>
            </a:endParaRP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DFA2FA7C-3CAB-4769-9EA9-3DD33FF767A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05023849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Ocular ischemic syndrome </a:t>
            </a:r>
            <a:r>
              <a:rPr lang="en-US" altLang="en-US" sz="1600" dirty="0">
                <a:solidFill>
                  <a:schemeClr val="bg1">
                    <a:lumMod val="65000"/>
                  </a:schemeClr>
                </a:solidFill>
              </a:rPr>
              <a:t>(OIS) is a constellation of ocular abnormalities stemming from chronic hypoperfusion  of the globe. The classic cause is carotid stenosis  ipsilateral to the eye in question. The typical </a:t>
            </a:r>
            <a:r>
              <a:rPr lang="en-US" altLang="en-US" sz="1600" dirty="0" err="1">
                <a:solidFill>
                  <a:schemeClr val="bg1">
                    <a:lumMod val="65000"/>
                  </a:schemeClr>
                </a:solidFill>
              </a:rPr>
              <a:t>pt</a:t>
            </a:r>
            <a:r>
              <a:rPr lang="en-US" altLang="en-US" sz="1600" dirty="0">
                <a:solidFill>
                  <a:schemeClr val="bg1">
                    <a:lumMod val="65000"/>
                  </a:schemeClr>
                </a:solidFill>
              </a:rPr>
              <a:t> is an  elderly </a:t>
            </a:r>
            <a:r>
              <a:rPr lang="en-US" altLang="en-US" sz="1600" dirty="0" err="1">
                <a:solidFill>
                  <a:schemeClr val="bg1">
                    <a:lumMod val="65000"/>
                  </a:schemeClr>
                </a:solidFill>
              </a:rPr>
              <a:t>vasculopathic</a:t>
            </a:r>
            <a:r>
              <a:rPr lang="en-US" altLang="en-US" sz="1600" dirty="0">
                <a:solidFill>
                  <a:schemeClr val="bg1">
                    <a:lumMod val="65000"/>
                  </a:schemeClr>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t>Four findings, common in OIS, can (mis)lead one to conclude the </a:t>
            </a:r>
            <a:r>
              <a:rPr lang="en-US" altLang="en-US" sz="1600" dirty="0" err="1"/>
              <a:t>pt</a:t>
            </a:r>
            <a:r>
              <a:rPr lang="en-US" altLang="en-US" sz="1600" dirty="0"/>
              <a:t> has uveitis:</a:t>
            </a:r>
          </a:p>
          <a:p>
            <a:pPr eaLnBrk="1" hangingPunct="1">
              <a:spcBef>
                <a:spcPct val="0"/>
              </a:spcBef>
              <a:buClrTx/>
              <a:buSzTx/>
              <a:buFontTx/>
              <a:buNone/>
            </a:pPr>
            <a:r>
              <a:rPr lang="en-US" altLang="en-US" sz="1600" dirty="0"/>
              <a:t>--AC…</a:t>
            </a:r>
            <a:endParaRPr lang="en-US" altLang="en-US" sz="1600"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DFA2FA7C-3CAB-4769-9EA9-3DD33FF767A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3316933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Ocular ischemic syndrome </a:t>
            </a:r>
            <a:r>
              <a:rPr lang="en-US" altLang="en-US" sz="1600" dirty="0">
                <a:solidFill>
                  <a:schemeClr val="bg1">
                    <a:lumMod val="65000"/>
                  </a:schemeClr>
                </a:solidFill>
              </a:rPr>
              <a:t>(OIS) is a constellation of ocular abnormalities stemming from chronic hypoperfusion  of the globe. The classic cause is carotid stenosis  ipsilateral to the eye in question. The typical </a:t>
            </a:r>
            <a:r>
              <a:rPr lang="en-US" altLang="en-US" sz="1600" dirty="0" err="1">
                <a:solidFill>
                  <a:schemeClr val="bg1">
                    <a:lumMod val="65000"/>
                  </a:schemeClr>
                </a:solidFill>
              </a:rPr>
              <a:t>pt</a:t>
            </a:r>
            <a:r>
              <a:rPr lang="en-US" altLang="en-US" sz="1600" dirty="0">
                <a:solidFill>
                  <a:schemeClr val="bg1">
                    <a:lumMod val="65000"/>
                  </a:schemeClr>
                </a:solidFill>
              </a:rPr>
              <a:t> is an  elderly </a:t>
            </a:r>
            <a:r>
              <a:rPr lang="en-US" altLang="en-US" sz="1600" dirty="0" err="1">
                <a:solidFill>
                  <a:schemeClr val="bg1">
                    <a:lumMod val="65000"/>
                  </a:schemeClr>
                </a:solidFill>
              </a:rPr>
              <a:t>vasculopathic</a:t>
            </a:r>
            <a:r>
              <a:rPr lang="en-US" altLang="en-US" sz="1600" dirty="0">
                <a:solidFill>
                  <a:schemeClr val="bg1">
                    <a:lumMod val="65000"/>
                  </a:schemeClr>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t>Four findings, common in OIS, can (mis)lead one to conclude the </a:t>
            </a:r>
            <a:r>
              <a:rPr lang="en-US" altLang="en-US" sz="1600" dirty="0" err="1"/>
              <a:t>pt</a:t>
            </a:r>
            <a:r>
              <a:rPr lang="en-US" altLang="en-US" sz="1600" dirty="0"/>
              <a:t> has uveitis:</a:t>
            </a:r>
          </a:p>
          <a:p>
            <a:pPr eaLnBrk="1" hangingPunct="1">
              <a:spcBef>
                <a:spcPct val="0"/>
              </a:spcBef>
              <a:buClrTx/>
              <a:buSzTx/>
              <a:buFontTx/>
              <a:buNone/>
            </a:pPr>
            <a:r>
              <a:rPr lang="en-US" altLang="en-US" sz="1600" dirty="0"/>
              <a:t>--AC…</a:t>
            </a:r>
            <a:r>
              <a:rPr lang="en-US" altLang="en-US" sz="1600" dirty="0">
                <a:solidFill>
                  <a:srgbClr val="0000FF"/>
                </a:solidFill>
              </a:rPr>
              <a:t>cell and flare</a:t>
            </a: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DFA2FA7C-3CAB-4769-9EA9-3DD33FF767A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536727983"/>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Ocular ischemic syndrome </a:t>
            </a:r>
            <a:r>
              <a:rPr lang="en-US" altLang="en-US" sz="1600" dirty="0">
                <a:solidFill>
                  <a:schemeClr val="bg1">
                    <a:lumMod val="65000"/>
                  </a:schemeClr>
                </a:solidFill>
              </a:rPr>
              <a:t>(OIS) is a constellation of ocular abnormalities stemming from chronic hypoperfusion  of the globe. The classic cause is carotid stenosis  ipsilateral to the eye in question. The typical </a:t>
            </a:r>
            <a:r>
              <a:rPr lang="en-US" altLang="en-US" sz="1600" dirty="0" err="1">
                <a:solidFill>
                  <a:schemeClr val="bg1">
                    <a:lumMod val="65000"/>
                  </a:schemeClr>
                </a:solidFill>
              </a:rPr>
              <a:t>pt</a:t>
            </a:r>
            <a:r>
              <a:rPr lang="en-US" altLang="en-US" sz="1600" dirty="0">
                <a:solidFill>
                  <a:schemeClr val="bg1">
                    <a:lumMod val="65000"/>
                  </a:schemeClr>
                </a:solidFill>
              </a:rPr>
              <a:t> is an  elderly </a:t>
            </a:r>
            <a:r>
              <a:rPr lang="en-US" altLang="en-US" sz="1600" dirty="0" err="1">
                <a:solidFill>
                  <a:schemeClr val="bg1">
                    <a:lumMod val="65000"/>
                  </a:schemeClr>
                </a:solidFill>
              </a:rPr>
              <a:t>vasculopathic</a:t>
            </a:r>
            <a:r>
              <a:rPr lang="en-US" altLang="en-US" sz="1600" dirty="0">
                <a:solidFill>
                  <a:schemeClr val="bg1">
                    <a:lumMod val="65000"/>
                  </a:schemeClr>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t>Four findings, common in OIS, can (mis)lead one to conclude the </a:t>
            </a:r>
            <a:r>
              <a:rPr lang="en-US" altLang="en-US" sz="1600" dirty="0" err="1"/>
              <a:t>pt</a:t>
            </a:r>
            <a:r>
              <a:rPr lang="en-US" altLang="en-US" sz="1600" dirty="0"/>
              <a:t> has uveitis:</a:t>
            </a:r>
          </a:p>
          <a:p>
            <a:pPr eaLnBrk="1" hangingPunct="1">
              <a:spcBef>
                <a:spcPct val="0"/>
              </a:spcBef>
              <a:buClrTx/>
              <a:buSzTx/>
              <a:buFontTx/>
              <a:buNone/>
            </a:pPr>
            <a:r>
              <a:rPr lang="en-US" altLang="en-US" sz="1600" dirty="0"/>
              <a:t>--AC…</a:t>
            </a:r>
            <a:r>
              <a:rPr lang="en-US" altLang="en-US" sz="1600" dirty="0">
                <a:solidFill>
                  <a:srgbClr val="0000FF"/>
                </a:solidFill>
              </a:rPr>
              <a:t>cell and flare</a:t>
            </a:r>
          </a:p>
          <a:p>
            <a:pPr eaLnBrk="1" hangingPunct="1">
              <a:spcBef>
                <a:spcPct val="0"/>
              </a:spcBef>
              <a:buClrTx/>
              <a:buSzTx/>
              <a:buFontTx/>
              <a:buNone/>
            </a:pPr>
            <a:r>
              <a:rPr lang="en-US" altLang="en-US" sz="1600" dirty="0"/>
              <a:t>--IOP is…</a:t>
            </a:r>
            <a:endParaRPr lang="en-US" altLang="en-US" sz="1600"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DFA2FA7C-3CAB-4769-9EA9-3DD33FF767A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644097180"/>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Ocular ischemic syndrome </a:t>
            </a:r>
            <a:r>
              <a:rPr lang="en-US" altLang="en-US" sz="1600" dirty="0">
                <a:solidFill>
                  <a:schemeClr val="bg1">
                    <a:lumMod val="65000"/>
                  </a:schemeClr>
                </a:solidFill>
              </a:rPr>
              <a:t>(OIS) is a constellation of ocular abnormalities stemming from chronic hypoperfusion  of the globe. The classic cause is carotid stenosis  ipsilateral to the eye in question. The typical </a:t>
            </a:r>
            <a:r>
              <a:rPr lang="en-US" altLang="en-US" sz="1600" dirty="0" err="1">
                <a:solidFill>
                  <a:schemeClr val="bg1">
                    <a:lumMod val="65000"/>
                  </a:schemeClr>
                </a:solidFill>
              </a:rPr>
              <a:t>pt</a:t>
            </a:r>
            <a:r>
              <a:rPr lang="en-US" altLang="en-US" sz="1600" dirty="0">
                <a:solidFill>
                  <a:schemeClr val="bg1">
                    <a:lumMod val="65000"/>
                  </a:schemeClr>
                </a:solidFill>
              </a:rPr>
              <a:t> is an  elderly </a:t>
            </a:r>
            <a:r>
              <a:rPr lang="en-US" altLang="en-US" sz="1600" dirty="0" err="1">
                <a:solidFill>
                  <a:schemeClr val="bg1">
                    <a:lumMod val="65000"/>
                  </a:schemeClr>
                </a:solidFill>
              </a:rPr>
              <a:t>vasculopathic</a:t>
            </a:r>
            <a:r>
              <a:rPr lang="en-US" altLang="en-US" sz="1600" dirty="0">
                <a:solidFill>
                  <a:schemeClr val="bg1">
                    <a:lumMod val="65000"/>
                  </a:schemeClr>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t>Four findings, common in OIS, can (mis)lead one to conclude the </a:t>
            </a:r>
            <a:r>
              <a:rPr lang="en-US" altLang="en-US" sz="1600" dirty="0" err="1"/>
              <a:t>pt</a:t>
            </a:r>
            <a:r>
              <a:rPr lang="en-US" altLang="en-US" sz="1600" dirty="0"/>
              <a:t> has uveitis:</a:t>
            </a:r>
          </a:p>
          <a:p>
            <a:pPr eaLnBrk="1" hangingPunct="1">
              <a:spcBef>
                <a:spcPct val="0"/>
              </a:spcBef>
              <a:buClrTx/>
              <a:buSzTx/>
              <a:buFontTx/>
              <a:buNone/>
            </a:pPr>
            <a:r>
              <a:rPr lang="en-US" altLang="en-US" sz="1600" dirty="0"/>
              <a:t>--AC…</a:t>
            </a:r>
            <a:r>
              <a:rPr lang="en-US" altLang="en-US" sz="1600" dirty="0">
                <a:solidFill>
                  <a:srgbClr val="0000FF"/>
                </a:solidFill>
              </a:rPr>
              <a:t>cell and flare</a:t>
            </a:r>
          </a:p>
          <a:p>
            <a:pPr eaLnBrk="1" hangingPunct="1">
              <a:spcBef>
                <a:spcPct val="0"/>
              </a:spcBef>
              <a:buClrTx/>
              <a:buSzTx/>
              <a:buFontTx/>
              <a:buNone/>
            </a:pPr>
            <a:r>
              <a:rPr lang="en-US" altLang="en-US" sz="1600" dirty="0"/>
              <a:t>--IOP is…</a:t>
            </a:r>
            <a:r>
              <a:rPr lang="en-US" altLang="en-US" sz="1600" dirty="0">
                <a:solidFill>
                  <a:srgbClr val="0000FF"/>
                </a:solidFill>
              </a:rPr>
              <a:t>low</a:t>
            </a: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DFA2FA7C-3CAB-4769-9EA9-3DD33FF767A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870003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41</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5" name="TextBox 24">
            <a:extLst>
              <a:ext uri="{FF2B5EF4-FFF2-40B4-BE49-F238E27FC236}">
                <a16:creationId xmlns:a16="http://schemas.microsoft.com/office/drawing/2014/main" id="{FA4DC73D-CAEA-494A-B910-A86283A8484C}"/>
              </a:ext>
            </a:extLst>
          </p:cNvPr>
          <p:cNvSpPr txBox="1"/>
          <p:nvPr/>
        </p:nvSpPr>
        <p:spPr>
          <a:xfrm>
            <a:off x="1404856" y="4800600"/>
            <a:ext cx="6324474" cy="646331"/>
          </a:xfrm>
          <a:prstGeom prst="rect">
            <a:avLst/>
          </a:prstGeom>
          <a:solidFill>
            <a:srgbClr val="002060"/>
          </a:solidFill>
        </p:spPr>
        <p:txBody>
          <a:bodyPr wrap="square" rtlCol="0">
            <a:spAutoFit/>
          </a:bodyPr>
          <a:lstStyle/>
          <a:p>
            <a:r>
              <a:rPr lang="en-US" dirty="0">
                <a:solidFill>
                  <a:schemeClr val="bg1"/>
                </a:solidFill>
              </a:rPr>
              <a:t>In </a:t>
            </a:r>
            <a:r>
              <a:rPr lang="en-US" b="1" dirty="0">
                <a:solidFill>
                  <a:schemeClr val="bg1"/>
                </a:solidFill>
              </a:rPr>
              <a:t>intermediate uveitis</a:t>
            </a:r>
            <a:r>
              <a:rPr lang="en-US" dirty="0">
                <a:solidFill>
                  <a:schemeClr val="bg1"/>
                </a:solidFill>
              </a:rPr>
              <a:t>, the primary location of inflammation is the  main vitreous cavity , +/- the  peripheral retina </a:t>
            </a:r>
          </a:p>
        </p:txBody>
      </p:sp>
      <p:sp>
        <p:nvSpPr>
          <p:cNvPr id="27" name="TextBox 26">
            <a:extLst>
              <a:ext uri="{FF2B5EF4-FFF2-40B4-BE49-F238E27FC236}">
                <a16:creationId xmlns:a16="http://schemas.microsoft.com/office/drawing/2014/main" id="{53E5B56F-8A2C-45A4-B5AB-BF560C61263B}"/>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28" name="Straight Connector 27">
            <a:extLst>
              <a:ext uri="{FF2B5EF4-FFF2-40B4-BE49-F238E27FC236}">
                <a16:creationId xmlns:a16="http://schemas.microsoft.com/office/drawing/2014/main" id="{83416C5D-6BB2-4EB0-BBA6-90F251D1B744}"/>
              </a:ext>
            </a:extLst>
          </p:cNvPr>
          <p:cNvCxnSpPr/>
          <p:nvPr/>
        </p:nvCxnSpPr>
        <p:spPr>
          <a:xfrm>
            <a:off x="6242868" y="3005556"/>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B1CE249-8571-4224-92A2-F208B8CE6427}"/>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30" name="Straight Connector 29">
            <a:extLst>
              <a:ext uri="{FF2B5EF4-FFF2-40B4-BE49-F238E27FC236}">
                <a16:creationId xmlns:a16="http://schemas.microsoft.com/office/drawing/2014/main" id="{C2F988BD-42DD-4EC8-9F09-2DB2E5DC5E94}"/>
              </a:ext>
            </a:extLst>
          </p:cNvPr>
          <p:cNvCxnSpPr/>
          <p:nvPr/>
        </p:nvCxnSpPr>
        <p:spPr>
          <a:xfrm>
            <a:off x="6242868" y="2853156"/>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F36E034-509B-452D-A3DF-D84418EF2654}"/>
              </a:ext>
            </a:extLst>
          </p:cNvPr>
          <p:cNvSpPr/>
          <p:nvPr/>
        </p:nvSpPr>
        <p:spPr>
          <a:xfrm>
            <a:off x="1627056" y="998043"/>
            <a:ext cx="5840544" cy="368540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D61FC443-0258-45B0-8ED0-1940D2F3F08F}"/>
              </a:ext>
            </a:extLst>
          </p:cNvPr>
          <p:cNvSpPr txBox="1"/>
          <p:nvPr/>
        </p:nvSpPr>
        <p:spPr>
          <a:xfrm>
            <a:off x="2966270" y="1143002"/>
            <a:ext cx="3074881" cy="461665"/>
          </a:xfrm>
          <a:prstGeom prst="rect">
            <a:avLst/>
          </a:prstGeom>
          <a:noFill/>
        </p:spPr>
        <p:txBody>
          <a:bodyPr wrap="none" rtlCol="0">
            <a:spAutoFit/>
          </a:bodyPr>
          <a:lstStyle/>
          <a:p>
            <a:r>
              <a:rPr lang="en-US" sz="2400" b="1" dirty="0"/>
              <a:t>Intermediate uveitis</a:t>
            </a:r>
          </a:p>
        </p:txBody>
      </p:sp>
      <p:sp>
        <p:nvSpPr>
          <p:cNvPr id="50" name="TextBox 49">
            <a:extLst>
              <a:ext uri="{FF2B5EF4-FFF2-40B4-BE49-F238E27FC236}">
                <a16:creationId xmlns:a16="http://schemas.microsoft.com/office/drawing/2014/main" id="{FB229B49-D2A2-4F35-95C4-1F2469DA5285}"/>
              </a:ext>
            </a:extLst>
          </p:cNvPr>
          <p:cNvSpPr txBox="1"/>
          <p:nvPr/>
        </p:nvSpPr>
        <p:spPr>
          <a:xfrm>
            <a:off x="3642649" y="1600200"/>
            <a:ext cx="1762021" cy="369332"/>
          </a:xfrm>
          <a:prstGeom prst="rect">
            <a:avLst/>
          </a:prstGeom>
          <a:noFill/>
          <a:ln>
            <a:noFill/>
          </a:ln>
        </p:spPr>
        <p:txBody>
          <a:bodyPr wrap="none" rtlCol="0">
            <a:spAutoFit/>
          </a:bodyPr>
          <a:lstStyle/>
          <a:p>
            <a:r>
              <a:rPr lang="en-US" i="1" dirty="0"/>
              <a:t>If condition is…</a:t>
            </a:r>
          </a:p>
        </p:txBody>
      </p:sp>
      <p:sp>
        <p:nvSpPr>
          <p:cNvPr id="51" name="TextBox 50">
            <a:extLst>
              <a:ext uri="{FF2B5EF4-FFF2-40B4-BE49-F238E27FC236}">
                <a16:creationId xmlns:a16="http://schemas.microsoft.com/office/drawing/2014/main" id="{0BCFC19F-DBC4-4FD4-845E-544CAE5AD2CE}"/>
              </a:ext>
            </a:extLst>
          </p:cNvPr>
          <p:cNvSpPr txBox="1"/>
          <p:nvPr/>
        </p:nvSpPr>
        <p:spPr>
          <a:xfrm>
            <a:off x="2128068" y="2514600"/>
            <a:ext cx="1600200" cy="338554"/>
          </a:xfrm>
          <a:prstGeom prst="rect">
            <a:avLst/>
          </a:prstGeom>
          <a:noFill/>
          <a:ln>
            <a:noFill/>
          </a:ln>
        </p:spPr>
        <p:txBody>
          <a:bodyPr wrap="square" rtlCol="0">
            <a:spAutoFit/>
          </a:bodyPr>
          <a:lstStyle/>
          <a:p>
            <a:pPr algn="ctr"/>
            <a:r>
              <a:rPr lang="en-US" sz="1600" dirty="0"/>
              <a:t>Idiopathic </a:t>
            </a:r>
          </a:p>
        </p:txBody>
      </p:sp>
      <p:sp>
        <p:nvSpPr>
          <p:cNvPr id="53" name="TextBox 52">
            <a:extLst>
              <a:ext uri="{FF2B5EF4-FFF2-40B4-BE49-F238E27FC236}">
                <a16:creationId xmlns:a16="http://schemas.microsoft.com/office/drawing/2014/main" id="{2A6F68FC-92B1-4890-A525-743FFC5BA26A}"/>
              </a:ext>
            </a:extLst>
          </p:cNvPr>
          <p:cNvSpPr txBox="1"/>
          <p:nvPr/>
        </p:nvSpPr>
        <p:spPr>
          <a:xfrm>
            <a:off x="2128068" y="3975556"/>
            <a:ext cx="1556836" cy="369332"/>
          </a:xfrm>
          <a:prstGeom prst="rect">
            <a:avLst/>
          </a:prstGeom>
          <a:noFill/>
        </p:spPr>
        <p:txBody>
          <a:bodyPr wrap="none" rtlCol="0">
            <a:spAutoFit/>
          </a:bodyPr>
          <a:lstStyle/>
          <a:p>
            <a:r>
              <a:rPr lang="en-US" b="1" dirty="0">
                <a:solidFill>
                  <a:srgbClr val="0000FF"/>
                </a:solidFill>
              </a:rPr>
              <a:t>Pars </a:t>
            </a:r>
            <a:r>
              <a:rPr lang="en-US" b="1" dirty="0" err="1">
                <a:solidFill>
                  <a:srgbClr val="0000FF"/>
                </a:solidFill>
              </a:rPr>
              <a:t>planitis</a:t>
            </a:r>
            <a:endParaRPr lang="en-US" b="1" dirty="0">
              <a:solidFill>
                <a:srgbClr val="0000FF"/>
              </a:solidFill>
            </a:endParaRPr>
          </a:p>
        </p:txBody>
      </p:sp>
      <p:cxnSp>
        <p:nvCxnSpPr>
          <p:cNvPr id="54" name="Straight Arrow Connector 53">
            <a:extLst>
              <a:ext uri="{FF2B5EF4-FFF2-40B4-BE49-F238E27FC236}">
                <a16:creationId xmlns:a16="http://schemas.microsoft.com/office/drawing/2014/main" id="{3B4F3A82-2DE0-403F-BE7E-1E652A76C9B3}"/>
              </a:ext>
            </a:extLst>
          </p:cNvPr>
          <p:cNvCxnSpPr>
            <a:stCxn id="50" idx="2"/>
          </p:cNvCxnSpPr>
          <p:nvPr/>
        </p:nvCxnSpPr>
        <p:spPr>
          <a:xfrm flipH="1">
            <a:off x="3499671" y="1969532"/>
            <a:ext cx="1023989"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6D2CEDE-3AB5-4D51-BEC4-42FB3FD21479}"/>
              </a:ext>
            </a:extLst>
          </p:cNvPr>
          <p:cNvCxnSpPr>
            <a:cxnSpLocks/>
            <a:stCxn id="50" idx="2"/>
          </p:cNvCxnSpPr>
          <p:nvPr/>
        </p:nvCxnSpPr>
        <p:spPr>
          <a:xfrm>
            <a:off x="4523659" y="1969532"/>
            <a:ext cx="1111842"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20E45E1-3D38-410E-B29A-BA6B6DBB6776}"/>
              </a:ext>
            </a:extLst>
          </p:cNvPr>
          <p:cNvCxnSpPr/>
          <p:nvPr/>
        </p:nvCxnSpPr>
        <p:spPr>
          <a:xfrm>
            <a:off x="2921156" y="3005554"/>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46957BD-4CF2-475A-8985-99EA51128A91}"/>
              </a:ext>
            </a:extLst>
          </p:cNvPr>
          <p:cNvSpPr txBox="1"/>
          <p:nvPr/>
        </p:nvSpPr>
        <p:spPr>
          <a:xfrm>
            <a:off x="2392419" y="3371910"/>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60" name="TextBox 59">
            <a:extLst>
              <a:ext uri="{FF2B5EF4-FFF2-40B4-BE49-F238E27FC236}">
                <a16:creationId xmlns:a16="http://schemas.microsoft.com/office/drawing/2014/main" id="{E4BA009E-A18C-4A9B-978B-3E3D8E4EB20F}"/>
              </a:ext>
            </a:extLst>
          </p:cNvPr>
          <p:cNvSpPr txBox="1"/>
          <p:nvPr/>
        </p:nvSpPr>
        <p:spPr>
          <a:xfrm>
            <a:off x="5328468" y="2514600"/>
            <a:ext cx="1600200" cy="338554"/>
          </a:xfrm>
          <a:prstGeom prst="rect">
            <a:avLst/>
          </a:prstGeom>
          <a:noFill/>
          <a:ln>
            <a:noFill/>
          </a:ln>
        </p:spPr>
        <p:txBody>
          <a:bodyPr wrap="square" rtlCol="0">
            <a:spAutoFit/>
          </a:bodyPr>
          <a:lstStyle/>
          <a:p>
            <a:pPr algn="ctr"/>
            <a:r>
              <a:rPr lang="en-US" sz="1600" b="1" dirty="0"/>
              <a:t>Not</a:t>
            </a:r>
            <a:r>
              <a:rPr lang="en-US" sz="1600" dirty="0"/>
              <a:t> idiopathic </a:t>
            </a:r>
          </a:p>
        </p:txBody>
      </p:sp>
      <p:sp>
        <p:nvSpPr>
          <p:cNvPr id="3" name="TextBox 2">
            <a:extLst>
              <a:ext uri="{FF2B5EF4-FFF2-40B4-BE49-F238E27FC236}">
                <a16:creationId xmlns:a16="http://schemas.microsoft.com/office/drawing/2014/main" id="{7D009EF5-491A-48CE-BA4C-8935B8FAE811}"/>
              </a:ext>
            </a:extLst>
          </p:cNvPr>
          <p:cNvSpPr txBox="1"/>
          <p:nvPr/>
        </p:nvSpPr>
        <p:spPr>
          <a:xfrm>
            <a:off x="4051416" y="2038292"/>
            <a:ext cx="944489" cy="400110"/>
          </a:xfrm>
          <a:prstGeom prst="rect">
            <a:avLst/>
          </a:prstGeom>
          <a:noFill/>
        </p:spPr>
        <p:txBody>
          <a:bodyPr wrap="none" rtlCol="0">
            <a:spAutoFit/>
          </a:bodyPr>
          <a:lstStyle/>
          <a:p>
            <a:pPr algn="ctr">
              <a:lnSpc>
                <a:spcPts val="1200"/>
              </a:lnSpc>
            </a:pPr>
            <a:r>
              <a:rPr lang="en-US" sz="1200" i="1" dirty="0"/>
              <a:t>How we</a:t>
            </a:r>
          </a:p>
          <a:p>
            <a:pPr algn="ctr">
              <a:lnSpc>
                <a:spcPts val="1200"/>
              </a:lnSpc>
            </a:pPr>
            <a:r>
              <a:rPr lang="en-US" sz="1200" i="1" dirty="0"/>
              <a:t>divvy up IU</a:t>
            </a:r>
          </a:p>
        </p:txBody>
      </p:sp>
    </p:spTree>
    <p:extLst>
      <p:ext uri="{BB962C8B-B14F-4D97-AF65-F5344CB8AC3E}">
        <p14:creationId xmlns:p14="http://schemas.microsoft.com/office/powerpoint/2010/main" val="1591758874"/>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Ocular ischemic syndrome </a:t>
            </a:r>
            <a:r>
              <a:rPr lang="en-US" altLang="en-US" sz="1600" dirty="0">
                <a:solidFill>
                  <a:schemeClr val="bg1">
                    <a:lumMod val="65000"/>
                  </a:schemeClr>
                </a:solidFill>
              </a:rPr>
              <a:t>(OIS) is a constellation of ocular abnormalities stemming from chronic hypoperfusion  of the globe. The classic cause is carotid stenosis  ipsilateral to the eye in question. The typical </a:t>
            </a:r>
            <a:r>
              <a:rPr lang="en-US" altLang="en-US" sz="1600" dirty="0" err="1">
                <a:solidFill>
                  <a:schemeClr val="bg1">
                    <a:lumMod val="65000"/>
                  </a:schemeClr>
                </a:solidFill>
              </a:rPr>
              <a:t>pt</a:t>
            </a:r>
            <a:r>
              <a:rPr lang="en-US" altLang="en-US" sz="1600" dirty="0">
                <a:solidFill>
                  <a:schemeClr val="bg1">
                    <a:lumMod val="65000"/>
                  </a:schemeClr>
                </a:solidFill>
              </a:rPr>
              <a:t> is an  elderly </a:t>
            </a:r>
            <a:r>
              <a:rPr lang="en-US" altLang="en-US" sz="1600" dirty="0" err="1">
                <a:solidFill>
                  <a:schemeClr val="bg1">
                    <a:lumMod val="65000"/>
                  </a:schemeClr>
                </a:solidFill>
              </a:rPr>
              <a:t>vasculopathic</a:t>
            </a:r>
            <a:r>
              <a:rPr lang="en-US" altLang="en-US" sz="1600" dirty="0">
                <a:solidFill>
                  <a:schemeClr val="bg1">
                    <a:lumMod val="65000"/>
                  </a:schemeClr>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t>Four findings, common in OIS, can (mis)lead one to conclude the </a:t>
            </a:r>
            <a:r>
              <a:rPr lang="en-US" altLang="en-US" sz="1600" dirty="0" err="1"/>
              <a:t>pt</a:t>
            </a:r>
            <a:r>
              <a:rPr lang="en-US" altLang="en-US" sz="1600" dirty="0"/>
              <a:t> has uveitis:</a:t>
            </a:r>
          </a:p>
          <a:p>
            <a:pPr eaLnBrk="1" hangingPunct="1">
              <a:spcBef>
                <a:spcPct val="0"/>
              </a:spcBef>
              <a:buClrTx/>
              <a:buSzTx/>
              <a:buFontTx/>
              <a:buNone/>
            </a:pPr>
            <a:r>
              <a:rPr lang="en-US" altLang="en-US" sz="1600" dirty="0"/>
              <a:t>--AC…</a:t>
            </a:r>
            <a:r>
              <a:rPr lang="en-US" altLang="en-US" sz="1600" dirty="0">
                <a:solidFill>
                  <a:srgbClr val="0000FF"/>
                </a:solidFill>
              </a:rPr>
              <a:t>cell and flare</a:t>
            </a:r>
          </a:p>
          <a:p>
            <a:pPr eaLnBrk="1" hangingPunct="1">
              <a:spcBef>
                <a:spcPct val="0"/>
              </a:spcBef>
              <a:buClrTx/>
              <a:buSzTx/>
              <a:buFontTx/>
              <a:buNone/>
            </a:pPr>
            <a:r>
              <a:rPr lang="en-US" altLang="en-US" sz="1600" dirty="0"/>
              <a:t>--IOP is…</a:t>
            </a:r>
            <a:r>
              <a:rPr lang="en-US" altLang="en-US" sz="1600" dirty="0">
                <a:solidFill>
                  <a:srgbClr val="0000FF"/>
                </a:solidFill>
              </a:rPr>
              <a:t>low</a:t>
            </a:r>
          </a:p>
          <a:p>
            <a:pPr eaLnBrk="1" hangingPunct="1">
              <a:spcBef>
                <a:spcPct val="0"/>
              </a:spcBef>
              <a:buClrTx/>
              <a:buSzTx/>
              <a:buFontTx/>
              <a:buNone/>
            </a:pPr>
            <a:r>
              <a:rPr lang="en-US" altLang="en-US" sz="1600" dirty="0"/>
              <a:t>--Neovascularization of the…</a:t>
            </a:r>
            <a:endParaRPr lang="en-US" altLang="en-US" sz="1600"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DFA2FA7C-3CAB-4769-9EA9-3DD33FF767A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785433170"/>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Ocular ischemic syndrome </a:t>
            </a:r>
            <a:r>
              <a:rPr lang="en-US" altLang="en-US" sz="1600" dirty="0">
                <a:solidFill>
                  <a:schemeClr val="bg1">
                    <a:lumMod val="65000"/>
                  </a:schemeClr>
                </a:solidFill>
              </a:rPr>
              <a:t>(OIS) is a constellation of ocular abnormalities stemming from chronic hypoperfusion  of the globe. The classic cause is carotid stenosis  ipsilateral to the eye in question. The typical </a:t>
            </a:r>
            <a:r>
              <a:rPr lang="en-US" altLang="en-US" sz="1600" dirty="0" err="1">
                <a:solidFill>
                  <a:schemeClr val="bg1">
                    <a:lumMod val="65000"/>
                  </a:schemeClr>
                </a:solidFill>
              </a:rPr>
              <a:t>pt</a:t>
            </a:r>
            <a:r>
              <a:rPr lang="en-US" altLang="en-US" sz="1600" dirty="0">
                <a:solidFill>
                  <a:schemeClr val="bg1">
                    <a:lumMod val="65000"/>
                  </a:schemeClr>
                </a:solidFill>
              </a:rPr>
              <a:t> is an  elderly </a:t>
            </a:r>
            <a:r>
              <a:rPr lang="en-US" altLang="en-US" sz="1600" dirty="0" err="1">
                <a:solidFill>
                  <a:schemeClr val="bg1">
                    <a:lumMod val="65000"/>
                  </a:schemeClr>
                </a:solidFill>
              </a:rPr>
              <a:t>vasculopathic</a:t>
            </a:r>
            <a:r>
              <a:rPr lang="en-US" altLang="en-US" sz="1600" dirty="0">
                <a:solidFill>
                  <a:schemeClr val="bg1">
                    <a:lumMod val="65000"/>
                  </a:schemeClr>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t>Four findings, common in OIS, can (mis)lead one to conclude the </a:t>
            </a:r>
            <a:r>
              <a:rPr lang="en-US" altLang="en-US" sz="1600" dirty="0" err="1"/>
              <a:t>pt</a:t>
            </a:r>
            <a:r>
              <a:rPr lang="en-US" altLang="en-US" sz="1600" dirty="0"/>
              <a:t> has uveitis:</a:t>
            </a:r>
          </a:p>
          <a:p>
            <a:pPr eaLnBrk="1" hangingPunct="1">
              <a:spcBef>
                <a:spcPct val="0"/>
              </a:spcBef>
              <a:buClrTx/>
              <a:buSzTx/>
              <a:buFontTx/>
              <a:buNone/>
            </a:pPr>
            <a:r>
              <a:rPr lang="en-US" altLang="en-US" sz="1600" dirty="0"/>
              <a:t>--AC…</a:t>
            </a:r>
            <a:r>
              <a:rPr lang="en-US" altLang="en-US" sz="1600" dirty="0">
                <a:solidFill>
                  <a:srgbClr val="0000FF"/>
                </a:solidFill>
              </a:rPr>
              <a:t>cell and flare</a:t>
            </a:r>
          </a:p>
          <a:p>
            <a:pPr eaLnBrk="1" hangingPunct="1">
              <a:spcBef>
                <a:spcPct val="0"/>
              </a:spcBef>
              <a:buClrTx/>
              <a:buSzTx/>
              <a:buFontTx/>
              <a:buNone/>
            </a:pPr>
            <a:r>
              <a:rPr lang="en-US" altLang="en-US" sz="1600" dirty="0"/>
              <a:t>--IOP is…</a:t>
            </a:r>
            <a:r>
              <a:rPr lang="en-US" altLang="en-US" sz="1600" dirty="0">
                <a:solidFill>
                  <a:srgbClr val="0000FF"/>
                </a:solidFill>
              </a:rPr>
              <a:t>low</a:t>
            </a:r>
          </a:p>
          <a:p>
            <a:pPr eaLnBrk="1" hangingPunct="1">
              <a:spcBef>
                <a:spcPct val="0"/>
              </a:spcBef>
              <a:buClrTx/>
              <a:buSzTx/>
              <a:buFontTx/>
              <a:buNone/>
            </a:pPr>
            <a:r>
              <a:rPr lang="en-US" altLang="en-US" sz="1600" dirty="0"/>
              <a:t>--Neovascularization of the…</a:t>
            </a:r>
            <a:r>
              <a:rPr lang="en-US" altLang="en-US" sz="1600" dirty="0">
                <a:solidFill>
                  <a:srgbClr val="0000FF"/>
                </a:solidFill>
              </a:rPr>
              <a:t>iris and/or angle</a:t>
            </a:r>
          </a:p>
          <a:p>
            <a:pPr eaLnBrk="1" hangingPunct="1">
              <a:spcBef>
                <a:spcPct val="0"/>
              </a:spcBef>
              <a:buClrTx/>
              <a:buSzTx/>
              <a:buFontTx/>
              <a:buNone/>
            </a:pPr>
            <a:r>
              <a:rPr lang="en-US" altLang="en-US" sz="1600" dirty="0">
                <a:solidFill>
                  <a:schemeClr val="bg1">
                    <a:lumMod val="75000"/>
                  </a:schemeClr>
                </a:solidFill>
              </a:rPr>
              <a:t>--</a:t>
            </a:r>
            <a:r>
              <a:rPr lang="en-US" altLang="en-US" sz="1600" b="1" i="1" dirty="0">
                <a:solidFill>
                  <a:schemeClr val="bg1">
                    <a:lumMod val="75000"/>
                  </a:schemeClr>
                </a:solidFill>
              </a:rPr>
              <a:t>?</a:t>
            </a:r>
            <a:endParaRPr lang="en-US" altLang="en-US" sz="1600" dirty="0">
              <a:solidFill>
                <a:schemeClr val="bg1">
                  <a:lumMod val="75000"/>
                </a:schemeClr>
              </a:solidFill>
            </a:endParaRP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DFA2FA7C-3CAB-4769-9EA9-3DD33FF767A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96478846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Ocular ischemic syndrome </a:t>
            </a:r>
            <a:r>
              <a:rPr lang="en-US" altLang="en-US" sz="1600" dirty="0">
                <a:solidFill>
                  <a:schemeClr val="bg1">
                    <a:lumMod val="65000"/>
                  </a:schemeClr>
                </a:solidFill>
              </a:rPr>
              <a:t>(OIS) is a constellation of ocular abnormalities stemming from chronic hypoperfusion  of the globe. The classic cause is carotid stenosis  ipsilateral to the eye in question. The typical </a:t>
            </a:r>
            <a:r>
              <a:rPr lang="en-US" altLang="en-US" sz="1600" dirty="0" err="1">
                <a:solidFill>
                  <a:schemeClr val="bg1">
                    <a:lumMod val="65000"/>
                  </a:schemeClr>
                </a:solidFill>
              </a:rPr>
              <a:t>pt</a:t>
            </a:r>
            <a:r>
              <a:rPr lang="en-US" altLang="en-US" sz="1600" dirty="0">
                <a:solidFill>
                  <a:schemeClr val="bg1">
                    <a:lumMod val="65000"/>
                  </a:schemeClr>
                </a:solidFill>
              </a:rPr>
              <a:t> is an  elderly </a:t>
            </a:r>
            <a:r>
              <a:rPr lang="en-US" altLang="en-US" sz="1600" dirty="0" err="1">
                <a:solidFill>
                  <a:schemeClr val="bg1">
                    <a:lumMod val="65000"/>
                  </a:schemeClr>
                </a:solidFill>
              </a:rPr>
              <a:t>vasculopathic</a:t>
            </a:r>
            <a:r>
              <a:rPr lang="en-US" altLang="en-US" sz="1600" dirty="0">
                <a:solidFill>
                  <a:schemeClr val="bg1">
                    <a:lumMod val="65000"/>
                  </a:schemeClr>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t>Four findings, common in OIS, can (mis)lead one to conclude the </a:t>
            </a:r>
            <a:r>
              <a:rPr lang="en-US" altLang="en-US" sz="1600" dirty="0" err="1"/>
              <a:t>pt</a:t>
            </a:r>
            <a:r>
              <a:rPr lang="en-US" altLang="en-US" sz="1600" dirty="0"/>
              <a:t> has uveitis:</a:t>
            </a:r>
          </a:p>
          <a:p>
            <a:pPr eaLnBrk="1" hangingPunct="1">
              <a:spcBef>
                <a:spcPct val="0"/>
              </a:spcBef>
              <a:buClrTx/>
              <a:buSzTx/>
              <a:buFontTx/>
              <a:buNone/>
            </a:pPr>
            <a:r>
              <a:rPr lang="en-US" altLang="en-US" sz="1600" dirty="0"/>
              <a:t>--AC…</a:t>
            </a:r>
            <a:r>
              <a:rPr lang="en-US" altLang="en-US" sz="1600" dirty="0">
                <a:solidFill>
                  <a:srgbClr val="0000FF"/>
                </a:solidFill>
              </a:rPr>
              <a:t>cell and flare</a:t>
            </a:r>
          </a:p>
          <a:p>
            <a:pPr eaLnBrk="1" hangingPunct="1">
              <a:spcBef>
                <a:spcPct val="0"/>
              </a:spcBef>
              <a:buClrTx/>
              <a:buSzTx/>
              <a:buFontTx/>
              <a:buNone/>
            </a:pPr>
            <a:r>
              <a:rPr lang="en-US" altLang="en-US" sz="1600" dirty="0"/>
              <a:t>--IOP is…</a:t>
            </a:r>
            <a:r>
              <a:rPr lang="en-US" altLang="en-US" sz="1600" dirty="0">
                <a:solidFill>
                  <a:srgbClr val="0000FF"/>
                </a:solidFill>
              </a:rPr>
              <a:t>low</a:t>
            </a:r>
          </a:p>
          <a:p>
            <a:pPr eaLnBrk="1" hangingPunct="1">
              <a:spcBef>
                <a:spcPct val="0"/>
              </a:spcBef>
              <a:buClrTx/>
              <a:buSzTx/>
              <a:buFontTx/>
              <a:buNone/>
            </a:pPr>
            <a:r>
              <a:rPr lang="en-US" altLang="en-US" sz="1600" dirty="0"/>
              <a:t>--Neovascularization of the…</a:t>
            </a:r>
            <a:r>
              <a:rPr lang="en-US" altLang="en-US" sz="1600" dirty="0">
                <a:solidFill>
                  <a:srgbClr val="0000FF"/>
                </a:solidFill>
              </a:rPr>
              <a:t>iris and/or angle</a:t>
            </a:r>
          </a:p>
          <a:p>
            <a:pPr eaLnBrk="1" hangingPunct="1">
              <a:spcBef>
                <a:spcPct val="0"/>
              </a:spcBef>
              <a:buClrTx/>
              <a:buSzTx/>
              <a:buFontTx/>
              <a:buNone/>
            </a:pPr>
            <a:r>
              <a:rPr lang="en-US" altLang="en-US" sz="1600" dirty="0"/>
              <a:t>--Ipsilateral cataract is…</a:t>
            </a:r>
            <a:endParaRPr lang="en-US" altLang="en-US" sz="1600" dirty="0">
              <a:solidFill>
                <a:srgbClr val="0000FF"/>
              </a:solidFill>
            </a:endParaRP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DFA2FA7C-3CAB-4769-9EA9-3DD33FF767A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448199821"/>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2947048"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sp>
        <p:nvSpPr>
          <p:cNvPr id="60" name="TextBox 59"/>
          <p:cNvSpPr txBox="1"/>
          <p:nvPr/>
        </p:nvSpPr>
        <p:spPr>
          <a:xfrm>
            <a:off x="3806196" y="4474090"/>
            <a:ext cx="1636987" cy="698717"/>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a:solidFill>
                  <a:schemeClr val="bg1">
                    <a:lumMod val="75000"/>
                  </a:schemeClr>
                </a:solidFill>
              </a:rPr>
              <a:t>Rb </a:t>
            </a: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54268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b="1" dirty="0">
                <a:solidFill>
                  <a:srgbClr val="0000FF"/>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Intraocular foreign body</a:t>
            </a:r>
          </a:p>
          <a:p>
            <a:pPr>
              <a:lnSpc>
                <a:spcPct val="150000"/>
              </a:lnSpc>
            </a:pPr>
            <a:r>
              <a:rPr lang="en-US" sz="1400" dirty="0">
                <a:solidFill>
                  <a:schemeClr val="bg1">
                    <a:lumMod val="75000"/>
                  </a:schemeClr>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5" name="Text Box 5"/>
          <p:cNvSpPr txBox="1">
            <a:spLocks noChangeArrowheads="1"/>
          </p:cNvSpPr>
          <p:nvPr/>
        </p:nvSpPr>
        <p:spPr bwMode="auto">
          <a:xfrm>
            <a:off x="889716" y="1687703"/>
            <a:ext cx="4827811" cy="3046988"/>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Ocular ischemic syndrome </a:t>
            </a:r>
            <a:r>
              <a:rPr lang="en-US" altLang="en-US" sz="1600" dirty="0">
                <a:solidFill>
                  <a:schemeClr val="bg1">
                    <a:lumMod val="65000"/>
                  </a:schemeClr>
                </a:solidFill>
              </a:rPr>
              <a:t>(OIS) is a constellation of ocular abnormalities stemming from chronic hypoperfusion  of the globe. The classic cause is carotid stenosis  ipsilateral to the eye in question. The typical </a:t>
            </a:r>
            <a:r>
              <a:rPr lang="en-US" altLang="en-US" sz="1600" dirty="0" err="1">
                <a:solidFill>
                  <a:schemeClr val="bg1">
                    <a:lumMod val="65000"/>
                  </a:schemeClr>
                </a:solidFill>
              </a:rPr>
              <a:t>pt</a:t>
            </a:r>
            <a:r>
              <a:rPr lang="en-US" altLang="en-US" sz="1600" dirty="0">
                <a:solidFill>
                  <a:schemeClr val="bg1">
                    <a:lumMod val="65000"/>
                  </a:schemeClr>
                </a:solidFill>
              </a:rPr>
              <a:t> is an  elderly </a:t>
            </a:r>
            <a:r>
              <a:rPr lang="en-US" altLang="en-US" sz="1600" dirty="0" err="1">
                <a:solidFill>
                  <a:schemeClr val="bg1">
                    <a:lumMod val="65000"/>
                  </a:schemeClr>
                </a:solidFill>
              </a:rPr>
              <a:t>vasculopathic</a:t>
            </a:r>
            <a:r>
              <a:rPr lang="en-US" altLang="en-US" sz="1600" dirty="0">
                <a:solidFill>
                  <a:schemeClr val="bg1">
                    <a:lumMod val="65000"/>
                  </a:schemeClr>
                </a:solidFill>
              </a:rPr>
              <a:t> male .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dirty="0"/>
              <a:t>Four findings, common in OIS, can (mis)lead one to conclude the </a:t>
            </a:r>
            <a:r>
              <a:rPr lang="en-US" altLang="en-US" sz="1600" dirty="0" err="1"/>
              <a:t>pt</a:t>
            </a:r>
            <a:r>
              <a:rPr lang="en-US" altLang="en-US" sz="1600" dirty="0"/>
              <a:t> has uveitis:</a:t>
            </a:r>
          </a:p>
          <a:p>
            <a:pPr eaLnBrk="1" hangingPunct="1">
              <a:spcBef>
                <a:spcPct val="0"/>
              </a:spcBef>
              <a:buClrTx/>
              <a:buSzTx/>
              <a:buFontTx/>
              <a:buNone/>
            </a:pPr>
            <a:r>
              <a:rPr lang="en-US" altLang="en-US" sz="1600" dirty="0"/>
              <a:t>--AC…</a:t>
            </a:r>
            <a:r>
              <a:rPr lang="en-US" altLang="en-US" sz="1600" dirty="0">
                <a:solidFill>
                  <a:srgbClr val="0000FF"/>
                </a:solidFill>
              </a:rPr>
              <a:t>cell and flare</a:t>
            </a:r>
          </a:p>
          <a:p>
            <a:pPr eaLnBrk="1" hangingPunct="1">
              <a:spcBef>
                <a:spcPct val="0"/>
              </a:spcBef>
              <a:buClrTx/>
              <a:buSzTx/>
              <a:buFontTx/>
              <a:buNone/>
            </a:pPr>
            <a:r>
              <a:rPr lang="en-US" altLang="en-US" sz="1600" dirty="0"/>
              <a:t>--IOP is…</a:t>
            </a:r>
            <a:r>
              <a:rPr lang="en-US" altLang="en-US" sz="1600" dirty="0">
                <a:solidFill>
                  <a:srgbClr val="0000FF"/>
                </a:solidFill>
              </a:rPr>
              <a:t>low</a:t>
            </a:r>
          </a:p>
          <a:p>
            <a:pPr eaLnBrk="1" hangingPunct="1">
              <a:spcBef>
                <a:spcPct val="0"/>
              </a:spcBef>
              <a:buClrTx/>
              <a:buSzTx/>
              <a:buFontTx/>
              <a:buNone/>
            </a:pPr>
            <a:r>
              <a:rPr lang="en-US" altLang="en-US" sz="1600" dirty="0"/>
              <a:t>--Neovascularization of the…</a:t>
            </a:r>
            <a:r>
              <a:rPr lang="en-US" altLang="en-US" sz="1600" dirty="0">
                <a:solidFill>
                  <a:srgbClr val="0000FF"/>
                </a:solidFill>
              </a:rPr>
              <a:t>iris and/or angle</a:t>
            </a:r>
          </a:p>
          <a:p>
            <a:pPr eaLnBrk="1" hangingPunct="1">
              <a:spcBef>
                <a:spcPct val="0"/>
              </a:spcBef>
              <a:buClrTx/>
              <a:buSzTx/>
              <a:buFontTx/>
              <a:buNone/>
            </a:pPr>
            <a:r>
              <a:rPr lang="en-US" altLang="en-US" sz="1600" dirty="0"/>
              <a:t>--Ipsilateral cataract is…</a:t>
            </a:r>
            <a:r>
              <a:rPr lang="en-US" altLang="en-US" sz="1600" dirty="0">
                <a:solidFill>
                  <a:srgbClr val="0000FF"/>
                </a:solidFill>
              </a:rPr>
              <a:t>more advanced</a:t>
            </a:r>
          </a:p>
        </p:txBody>
      </p:sp>
      <p:sp>
        <p:nvSpPr>
          <p:cNvPr id="8" name="Oval 7">
            <a:extLst>
              <a:ext uri="{FF2B5EF4-FFF2-40B4-BE49-F238E27FC236}">
                <a16:creationId xmlns:a16="http://schemas.microsoft.com/office/drawing/2014/main" id="{13CB7053-A935-40A4-A45E-386A00EF43C2}"/>
              </a:ext>
            </a:extLst>
          </p:cNvPr>
          <p:cNvSpPr/>
          <p:nvPr/>
        </p:nvSpPr>
        <p:spPr>
          <a:xfrm>
            <a:off x="6424205" y="2457480"/>
            <a:ext cx="579489" cy="4194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3">
            <a:extLst>
              <a:ext uri="{FF2B5EF4-FFF2-40B4-BE49-F238E27FC236}">
                <a16:creationId xmlns:a16="http://schemas.microsoft.com/office/drawing/2014/main" id="{DFA2FA7C-3CAB-4769-9EA9-3DD33FF767A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177522488"/>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3417644"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75107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dirty="0">
                <a:solidFill>
                  <a:schemeClr val="bg1">
                    <a:lumMod val="75000"/>
                  </a:schemeClr>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IOFB</a:t>
            </a:r>
          </a:p>
          <a:p>
            <a:pPr>
              <a:lnSpc>
                <a:spcPct val="150000"/>
              </a:lnSpc>
            </a:pPr>
            <a:r>
              <a:rPr lang="en-US" sz="1400" b="1" dirty="0">
                <a:solidFill>
                  <a:srgbClr val="0000FF"/>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6" name="TextBox 65"/>
          <p:cNvSpPr txBox="1"/>
          <p:nvPr/>
        </p:nvSpPr>
        <p:spPr>
          <a:xfrm>
            <a:off x="3806196" y="4474090"/>
            <a:ext cx="157767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err="1">
                <a:solidFill>
                  <a:schemeClr val="bg1">
                    <a:lumMod val="75000"/>
                  </a:schemeClr>
                </a:solidFill>
              </a:rPr>
              <a:t>Rb</a:t>
            </a:r>
            <a:r>
              <a:rPr lang="en-US" sz="1400" dirty="0">
                <a:solidFill>
                  <a:schemeClr val="bg1">
                    <a:lumMod val="75000"/>
                  </a:schemeClr>
                </a:solidFill>
              </a:rPr>
              <a:t> </a:t>
            </a:r>
          </a:p>
        </p:txBody>
      </p:sp>
      <p:sp>
        <p:nvSpPr>
          <p:cNvPr id="60" name="Rectangle 3">
            <a:extLst>
              <a:ext uri="{FF2B5EF4-FFF2-40B4-BE49-F238E27FC236}">
                <a16:creationId xmlns:a16="http://schemas.microsoft.com/office/drawing/2014/main" id="{F3B9E052-B4A3-4CF6-8EF9-0D4221075C0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5" name="Text Box 5"/>
          <p:cNvSpPr txBox="1">
            <a:spLocks noChangeArrowheads="1"/>
          </p:cNvSpPr>
          <p:nvPr/>
        </p:nvSpPr>
        <p:spPr bwMode="auto">
          <a:xfrm>
            <a:off x="733502" y="2839462"/>
            <a:ext cx="5399979" cy="1569660"/>
          </a:xfrm>
          <a:prstGeom prst="rect">
            <a:avLst/>
          </a:prstGeom>
          <a:solidFill>
            <a:srgbClr val="FEEB76"/>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rgbClr val="0000FF"/>
                </a:solidFill>
              </a:rPr>
              <a:t>The hallmark of </a:t>
            </a:r>
            <a:r>
              <a:rPr lang="en-US" altLang="en-US" sz="1600" i="1" dirty="0">
                <a:solidFill>
                  <a:srgbClr val="0000FF"/>
                </a:solidFill>
              </a:rPr>
              <a:t>PDS</a:t>
            </a:r>
            <a:r>
              <a:rPr lang="en-US" altLang="en-US" sz="1600" dirty="0">
                <a:solidFill>
                  <a:srgbClr val="0000FF"/>
                </a:solidFill>
              </a:rPr>
              <a:t> is the liberation of pigment from the  posterior aspect of the iris . </a:t>
            </a:r>
            <a:r>
              <a:rPr lang="en-US" altLang="en-US" sz="1600" dirty="0">
                <a:solidFill>
                  <a:srgbClr val="FEEB76"/>
                </a:solidFill>
              </a:rPr>
              <a:t>This pigment subsequently migrates into the anterior chamber, where the pigment granules can be mistaken for inflammatory cells. Typically, retroillumination of the iris will reveal transillumination defects with a radial orientation.</a:t>
            </a:r>
          </a:p>
        </p:txBody>
      </p:sp>
      <p:sp>
        <p:nvSpPr>
          <p:cNvPr id="8" name="Rectangle 7">
            <a:extLst>
              <a:ext uri="{FF2B5EF4-FFF2-40B4-BE49-F238E27FC236}">
                <a16:creationId xmlns:a16="http://schemas.microsoft.com/office/drawing/2014/main" id="{F8FD4AFF-0A85-43FA-9235-F115EEA25199}"/>
              </a:ext>
            </a:extLst>
          </p:cNvPr>
          <p:cNvSpPr/>
          <p:nvPr/>
        </p:nvSpPr>
        <p:spPr>
          <a:xfrm>
            <a:off x="815414" y="3124200"/>
            <a:ext cx="2384986" cy="22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496124"/>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3417644"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75107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dirty="0">
                <a:solidFill>
                  <a:schemeClr val="bg1">
                    <a:lumMod val="75000"/>
                  </a:schemeClr>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IOFB</a:t>
            </a:r>
          </a:p>
          <a:p>
            <a:pPr>
              <a:lnSpc>
                <a:spcPct val="150000"/>
              </a:lnSpc>
            </a:pPr>
            <a:r>
              <a:rPr lang="en-US" sz="1400" b="1" dirty="0">
                <a:solidFill>
                  <a:srgbClr val="0000FF"/>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6" name="TextBox 65"/>
          <p:cNvSpPr txBox="1"/>
          <p:nvPr/>
        </p:nvSpPr>
        <p:spPr>
          <a:xfrm>
            <a:off x="3806196" y="4474090"/>
            <a:ext cx="157767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err="1">
                <a:solidFill>
                  <a:schemeClr val="bg1">
                    <a:lumMod val="75000"/>
                  </a:schemeClr>
                </a:solidFill>
              </a:rPr>
              <a:t>Rb</a:t>
            </a:r>
            <a:r>
              <a:rPr lang="en-US" sz="1400" dirty="0">
                <a:solidFill>
                  <a:schemeClr val="bg1">
                    <a:lumMod val="75000"/>
                  </a:schemeClr>
                </a:solidFill>
              </a:rPr>
              <a:t> </a:t>
            </a:r>
          </a:p>
        </p:txBody>
      </p:sp>
      <p:sp>
        <p:nvSpPr>
          <p:cNvPr id="60" name="Rectangle 3">
            <a:extLst>
              <a:ext uri="{FF2B5EF4-FFF2-40B4-BE49-F238E27FC236}">
                <a16:creationId xmlns:a16="http://schemas.microsoft.com/office/drawing/2014/main" id="{F3B9E052-B4A3-4CF6-8EF9-0D4221075C0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5" name="Text Box 5"/>
          <p:cNvSpPr txBox="1">
            <a:spLocks noChangeArrowheads="1"/>
          </p:cNvSpPr>
          <p:nvPr/>
        </p:nvSpPr>
        <p:spPr bwMode="auto">
          <a:xfrm>
            <a:off x="733502" y="2839462"/>
            <a:ext cx="5399979" cy="1569660"/>
          </a:xfrm>
          <a:prstGeom prst="rect">
            <a:avLst/>
          </a:prstGeom>
          <a:solidFill>
            <a:srgbClr val="FEEB76"/>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rgbClr val="0000FF"/>
                </a:solidFill>
              </a:rPr>
              <a:t>The hallmark of </a:t>
            </a:r>
            <a:r>
              <a:rPr lang="en-US" altLang="en-US" sz="1600" i="1" dirty="0">
                <a:solidFill>
                  <a:srgbClr val="0000FF"/>
                </a:solidFill>
              </a:rPr>
              <a:t>PDS</a:t>
            </a:r>
            <a:r>
              <a:rPr lang="en-US" altLang="en-US" sz="1600" dirty="0">
                <a:solidFill>
                  <a:srgbClr val="0000FF"/>
                </a:solidFill>
              </a:rPr>
              <a:t> is the liberation of pigment from the  posterior aspect of the iris . </a:t>
            </a:r>
            <a:r>
              <a:rPr lang="en-US" altLang="en-US" sz="1600" dirty="0">
                <a:solidFill>
                  <a:srgbClr val="FEEB76"/>
                </a:solidFill>
              </a:rPr>
              <a:t>This pigment subsequently migrates into the anterior chamber, where the pigment granules can be mistaken for inflammatory cells. Typically, retroillumination of the iris will reveal transillumination defects with a radial orientation.</a:t>
            </a:r>
          </a:p>
        </p:txBody>
      </p:sp>
    </p:spTree>
    <p:extLst>
      <p:ext uri="{BB962C8B-B14F-4D97-AF65-F5344CB8AC3E}">
        <p14:creationId xmlns:p14="http://schemas.microsoft.com/office/powerpoint/2010/main" val="2689885261"/>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3417644"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75107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dirty="0">
                <a:solidFill>
                  <a:schemeClr val="bg1">
                    <a:lumMod val="75000"/>
                  </a:schemeClr>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IOFB</a:t>
            </a:r>
          </a:p>
          <a:p>
            <a:pPr>
              <a:lnSpc>
                <a:spcPct val="150000"/>
              </a:lnSpc>
            </a:pPr>
            <a:r>
              <a:rPr lang="en-US" sz="1400" b="1" dirty="0">
                <a:solidFill>
                  <a:srgbClr val="0000FF"/>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6" name="TextBox 65"/>
          <p:cNvSpPr txBox="1"/>
          <p:nvPr/>
        </p:nvSpPr>
        <p:spPr>
          <a:xfrm>
            <a:off x="3806196" y="4474090"/>
            <a:ext cx="157767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err="1">
                <a:solidFill>
                  <a:schemeClr val="bg1">
                    <a:lumMod val="75000"/>
                  </a:schemeClr>
                </a:solidFill>
              </a:rPr>
              <a:t>Rb</a:t>
            </a:r>
            <a:r>
              <a:rPr lang="en-US" sz="1400" dirty="0">
                <a:solidFill>
                  <a:schemeClr val="bg1">
                    <a:lumMod val="75000"/>
                  </a:schemeClr>
                </a:solidFill>
              </a:rPr>
              <a:t> </a:t>
            </a:r>
          </a:p>
        </p:txBody>
      </p:sp>
      <p:sp>
        <p:nvSpPr>
          <p:cNvPr id="60" name="Rectangle 3">
            <a:extLst>
              <a:ext uri="{FF2B5EF4-FFF2-40B4-BE49-F238E27FC236}">
                <a16:creationId xmlns:a16="http://schemas.microsoft.com/office/drawing/2014/main" id="{F3B9E052-B4A3-4CF6-8EF9-0D4221075C0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5" name="Text Box 5"/>
          <p:cNvSpPr txBox="1">
            <a:spLocks noChangeArrowheads="1"/>
          </p:cNvSpPr>
          <p:nvPr/>
        </p:nvSpPr>
        <p:spPr bwMode="auto">
          <a:xfrm>
            <a:off x="733502" y="2839462"/>
            <a:ext cx="5399979" cy="1569660"/>
          </a:xfrm>
          <a:prstGeom prst="rect">
            <a:avLst/>
          </a:prstGeom>
          <a:solidFill>
            <a:srgbClr val="FEEB76"/>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rgbClr val="0000FF"/>
                </a:solidFill>
              </a:rPr>
              <a:t>The hallmark of </a:t>
            </a:r>
            <a:r>
              <a:rPr lang="en-US" altLang="en-US" sz="1600" i="1" dirty="0">
                <a:solidFill>
                  <a:srgbClr val="0000FF"/>
                </a:solidFill>
              </a:rPr>
              <a:t>PDS</a:t>
            </a:r>
            <a:r>
              <a:rPr lang="en-US" altLang="en-US" sz="1600" dirty="0">
                <a:solidFill>
                  <a:srgbClr val="0000FF"/>
                </a:solidFill>
              </a:rPr>
              <a:t> is the liberation of pigment from the  posterior aspect of the iris . This pigment subsequently migrates into the anterior chamber, where the pigment granules can be mistaken for inflammatory cells. </a:t>
            </a:r>
            <a:r>
              <a:rPr lang="en-US" altLang="en-US" sz="1600" dirty="0">
                <a:solidFill>
                  <a:srgbClr val="FEEB76"/>
                </a:solidFill>
              </a:rPr>
              <a:t>Typically, retroillumination of the iris will reveal transillumination defects with a radial orientation.</a:t>
            </a:r>
          </a:p>
        </p:txBody>
      </p:sp>
    </p:spTree>
    <p:extLst>
      <p:ext uri="{BB962C8B-B14F-4D97-AF65-F5344CB8AC3E}">
        <p14:creationId xmlns:p14="http://schemas.microsoft.com/office/powerpoint/2010/main" val="1064120498"/>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3417644"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75107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dirty="0">
                <a:solidFill>
                  <a:schemeClr val="bg1">
                    <a:lumMod val="75000"/>
                  </a:schemeClr>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IOFB</a:t>
            </a:r>
          </a:p>
          <a:p>
            <a:pPr>
              <a:lnSpc>
                <a:spcPct val="150000"/>
              </a:lnSpc>
            </a:pPr>
            <a:r>
              <a:rPr lang="en-US" sz="1400" b="1" dirty="0">
                <a:solidFill>
                  <a:srgbClr val="0000FF"/>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6" name="TextBox 65"/>
          <p:cNvSpPr txBox="1"/>
          <p:nvPr/>
        </p:nvSpPr>
        <p:spPr>
          <a:xfrm>
            <a:off x="3806196" y="4474090"/>
            <a:ext cx="157767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err="1">
                <a:solidFill>
                  <a:schemeClr val="bg1">
                    <a:lumMod val="75000"/>
                  </a:schemeClr>
                </a:solidFill>
              </a:rPr>
              <a:t>Rb</a:t>
            </a:r>
            <a:r>
              <a:rPr lang="en-US" sz="1400" dirty="0">
                <a:solidFill>
                  <a:schemeClr val="bg1">
                    <a:lumMod val="75000"/>
                  </a:schemeClr>
                </a:solidFill>
              </a:rPr>
              <a:t> </a:t>
            </a:r>
          </a:p>
        </p:txBody>
      </p:sp>
      <p:sp>
        <p:nvSpPr>
          <p:cNvPr id="60" name="Rectangle 3">
            <a:extLst>
              <a:ext uri="{FF2B5EF4-FFF2-40B4-BE49-F238E27FC236}">
                <a16:creationId xmlns:a16="http://schemas.microsoft.com/office/drawing/2014/main" id="{F3B9E052-B4A3-4CF6-8EF9-0D4221075C0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5" name="Text Box 5"/>
          <p:cNvSpPr txBox="1">
            <a:spLocks noChangeArrowheads="1"/>
          </p:cNvSpPr>
          <p:nvPr/>
        </p:nvSpPr>
        <p:spPr bwMode="auto">
          <a:xfrm>
            <a:off x="733502" y="2839462"/>
            <a:ext cx="5399979" cy="1569660"/>
          </a:xfrm>
          <a:prstGeom prst="rect">
            <a:avLst/>
          </a:prstGeom>
          <a:solidFill>
            <a:srgbClr val="FEEB76"/>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rgbClr val="0000FF"/>
                </a:solidFill>
              </a:rPr>
              <a:t>The hallmark of </a:t>
            </a:r>
            <a:r>
              <a:rPr lang="en-US" altLang="en-US" sz="1600" i="1" dirty="0">
                <a:solidFill>
                  <a:srgbClr val="0000FF"/>
                </a:solidFill>
              </a:rPr>
              <a:t>PDS</a:t>
            </a:r>
            <a:r>
              <a:rPr lang="en-US" altLang="en-US" sz="1600" dirty="0">
                <a:solidFill>
                  <a:srgbClr val="0000FF"/>
                </a:solidFill>
              </a:rPr>
              <a:t> is the liberation of pigment from the  posterior aspect of the iris . This pigment subsequently migrates into the anterior chamber, where the pigment granules can be mistaken for inflammatory cells. </a:t>
            </a:r>
            <a:r>
              <a:rPr lang="en-US" altLang="en-US" sz="1600" dirty="0"/>
              <a:t>Typically, retroillumination of the iris will reveal transillumination defects  with a  radial  orientation.</a:t>
            </a:r>
          </a:p>
        </p:txBody>
      </p:sp>
      <p:sp>
        <p:nvSpPr>
          <p:cNvPr id="67" name="Rectangle 66">
            <a:extLst>
              <a:ext uri="{FF2B5EF4-FFF2-40B4-BE49-F238E27FC236}">
                <a16:creationId xmlns:a16="http://schemas.microsoft.com/office/drawing/2014/main" id="{54368D5C-3E8D-4BFC-90D9-C37782A83C52}"/>
              </a:ext>
            </a:extLst>
          </p:cNvPr>
          <p:cNvSpPr/>
          <p:nvPr/>
        </p:nvSpPr>
        <p:spPr>
          <a:xfrm>
            <a:off x="685800" y="4154601"/>
            <a:ext cx="2384986" cy="231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8" name="Rectangle 7">
            <a:extLst>
              <a:ext uri="{FF2B5EF4-FFF2-40B4-BE49-F238E27FC236}">
                <a16:creationId xmlns:a16="http://schemas.microsoft.com/office/drawing/2014/main" id="{3F6A33DB-D13B-49AF-883D-AC908F774A00}"/>
              </a:ext>
            </a:extLst>
          </p:cNvPr>
          <p:cNvSpPr/>
          <p:nvPr/>
        </p:nvSpPr>
        <p:spPr>
          <a:xfrm>
            <a:off x="3703177" y="4148645"/>
            <a:ext cx="559548" cy="22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64472"/>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9870" y="272448"/>
            <a:ext cx="2460930" cy="1077218"/>
          </a:xfrm>
          <a:prstGeom prst="rect">
            <a:avLst/>
          </a:prstGeom>
          <a:noFill/>
        </p:spPr>
        <p:txBody>
          <a:bodyPr wrap="none" rtlCol="0">
            <a:spAutoFit/>
          </a:bodyPr>
          <a:lstStyle/>
          <a:p>
            <a:pPr algn="ctr"/>
            <a:r>
              <a:rPr lang="en-US" sz="3200" i="1" dirty="0"/>
              <a:t>Masquerade</a:t>
            </a:r>
          </a:p>
          <a:p>
            <a:pPr algn="ctr"/>
            <a:r>
              <a:rPr lang="en-US" sz="3200" i="1" dirty="0"/>
              <a:t>Syndrome</a:t>
            </a:r>
          </a:p>
        </p:txBody>
      </p:sp>
      <p:sp>
        <p:nvSpPr>
          <p:cNvPr id="3" name="TextBox 2"/>
          <p:cNvSpPr txBox="1"/>
          <p:nvPr/>
        </p:nvSpPr>
        <p:spPr>
          <a:xfrm>
            <a:off x="2629941" y="2058762"/>
            <a:ext cx="1678665" cy="477054"/>
          </a:xfrm>
          <a:prstGeom prst="rect">
            <a:avLst/>
          </a:prstGeom>
          <a:noFill/>
        </p:spPr>
        <p:txBody>
          <a:bodyPr wrap="none" rtlCol="0">
            <a:spAutoFit/>
          </a:bodyPr>
          <a:lstStyle/>
          <a:p>
            <a:r>
              <a:rPr lang="en-US" sz="2500" dirty="0">
                <a:solidFill>
                  <a:schemeClr val="bg1">
                    <a:lumMod val="75000"/>
                  </a:schemeClr>
                </a:solidFill>
              </a:rPr>
              <a:t>Neoplastic</a:t>
            </a:r>
          </a:p>
        </p:txBody>
      </p:sp>
      <p:sp>
        <p:nvSpPr>
          <p:cNvPr id="4" name="TextBox 3"/>
          <p:cNvSpPr txBox="1"/>
          <p:nvPr/>
        </p:nvSpPr>
        <p:spPr>
          <a:xfrm>
            <a:off x="6177805" y="1676402"/>
            <a:ext cx="2138727" cy="461665"/>
          </a:xfrm>
          <a:prstGeom prst="rect">
            <a:avLst/>
          </a:prstGeom>
          <a:noFill/>
        </p:spPr>
        <p:txBody>
          <a:bodyPr wrap="none" rtlCol="0">
            <a:spAutoFit/>
          </a:bodyPr>
          <a:lstStyle/>
          <a:p>
            <a:r>
              <a:rPr lang="en-US" sz="2400" dirty="0" err="1"/>
              <a:t>Nonneoplastic</a:t>
            </a:r>
            <a:endParaRPr lang="en-US" sz="2400" dirty="0"/>
          </a:p>
        </p:txBody>
      </p:sp>
      <p:sp>
        <p:nvSpPr>
          <p:cNvPr id="5" name="TextBox 4"/>
          <p:cNvSpPr txBox="1"/>
          <p:nvPr/>
        </p:nvSpPr>
        <p:spPr>
          <a:xfrm>
            <a:off x="1055663" y="3649118"/>
            <a:ext cx="1611339" cy="400110"/>
          </a:xfrm>
          <a:prstGeom prst="rect">
            <a:avLst/>
          </a:prstGeom>
          <a:noFill/>
        </p:spPr>
        <p:txBody>
          <a:bodyPr wrap="none" rtlCol="0">
            <a:spAutoFit/>
          </a:bodyPr>
          <a:lstStyle/>
          <a:p>
            <a:r>
              <a:rPr lang="en-US" sz="2000" dirty="0">
                <a:solidFill>
                  <a:schemeClr val="bg1">
                    <a:lumMod val="75000"/>
                  </a:schemeClr>
                </a:solidFill>
              </a:rPr>
              <a:t>Hematologic</a:t>
            </a:r>
          </a:p>
        </p:txBody>
      </p:sp>
      <p:sp>
        <p:nvSpPr>
          <p:cNvPr id="6" name="TextBox 5"/>
          <p:cNvSpPr txBox="1"/>
          <p:nvPr/>
        </p:nvSpPr>
        <p:spPr>
          <a:xfrm>
            <a:off x="4464921" y="2971800"/>
            <a:ext cx="756938" cy="400110"/>
          </a:xfrm>
          <a:prstGeom prst="rect">
            <a:avLst/>
          </a:prstGeom>
          <a:noFill/>
        </p:spPr>
        <p:txBody>
          <a:bodyPr wrap="none" rtlCol="0">
            <a:spAutoFit/>
          </a:bodyPr>
          <a:lstStyle/>
          <a:p>
            <a:r>
              <a:rPr lang="en-US" sz="2000" dirty="0">
                <a:solidFill>
                  <a:schemeClr val="bg1">
                    <a:lumMod val="75000"/>
                  </a:schemeClr>
                </a:solidFill>
              </a:rPr>
              <a:t>Solid</a:t>
            </a:r>
          </a:p>
        </p:txBody>
      </p:sp>
      <p:sp>
        <p:nvSpPr>
          <p:cNvPr id="7" name="TextBox 6"/>
          <p:cNvSpPr txBox="1"/>
          <p:nvPr/>
        </p:nvSpPr>
        <p:spPr>
          <a:xfrm>
            <a:off x="3582773" y="4177770"/>
            <a:ext cx="979755" cy="369332"/>
          </a:xfrm>
          <a:prstGeom prst="rect">
            <a:avLst/>
          </a:prstGeom>
          <a:noFill/>
        </p:spPr>
        <p:txBody>
          <a:bodyPr wrap="none" rtlCol="0">
            <a:spAutoFit/>
          </a:bodyPr>
          <a:lstStyle/>
          <a:p>
            <a:r>
              <a:rPr lang="en-US" dirty="0">
                <a:solidFill>
                  <a:schemeClr val="bg1">
                    <a:lumMod val="75000"/>
                  </a:schemeClr>
                </a:solidFill>
              </a:rPr>
              <a:t>Primary</a:t>
            </a:r>
          </a:p>
        </p:txBody>
      </p:sp>
      <p:sp>
        <p:nvSpPr>
          <p:cNvPr id="13" name="TextBox 12"/>
          <p:cNvSpPr txBox="1"/>
          <p:nvPr/>
        </p:nvSpPr>
        <p:spPr>
          <a:xfrm>
            <a:off x="233294" y="5105400"/>
            <a:ext cx="1176348" cy="369332"/>
          </a:xfrm>
          <a:prstGeom prst="rect">
            <a:avLst/>
          </a:prstGeom>
          <a:noFill/>
        </p:spPr>
        <p:txBody>
          <a:bodyPr wrap="square" rtlCol="0">
            <a:spAutoFit/>
          </a:bodyPr>
          <a:lstStyle/>
          <a:p>
            <a:r>
              <a:rPr lang="en-US" dirty="0">
                <a:solidFill>
                  <a:schemeClr val="bg1">
                    <a:lumMod val="75000"/>
                  </a:schemeClr>
                </a:solidFill>
              </a:rPr>
              <a:t>Lymphoid</a:t>
            </a:r>
          </a:p>
        </p:txBody>
      </p:sp>
      <p:sp>
        <p:nvSpPr>
          <p:cNvPr id="14" name="TextBox 13"/>
          <p:cNvSpPr txBox="1"/>
          <p:nvPr/>
        </p:nvSpPr>
        <p:spPr>
          <a:xfrm>
            <a:off x="1905001" y="4609640"/>
            <a:ext cx="1172116" cy="369332"/>
          </a:xfrm>
          <a:prstGeom prst="rect">
            <a:avLst/>
          </a:prstGeom>
          <a:noFill/>
        </p:spPr>
        <p:txBody>
          <a:bodyPr wrap="none" rtlCol="0">
            <a:spAutoFit/>
          </a:bodyPr>
          <a:lstStyle/>
          <a:p>
            <a:r>
              <a:rPr lang="en-US" dirty="0">
                <a:solidFill>
                  <a:schemeClr val="bg1">
                    <a:lumMod val="75000"/>
                  </a:schemeClr>
                </a:solidFill>
              </a:rPr>
              <a:t>Leukemic</a:t>
            </a:r>
          </a:p>
        </p:txBody>
      </p:sp>
      <p:sp>
        <p:nvSpPr>
          <p:cNvPr id="15" name="TextBox 14"/>
          <p:cNvSpPr txBox="1"/>
          <p:nvPr/>
        </p:nvSpPr>
        <p:spPr>
          <a:xfrm>
            <a:off x="2157969" y="5013883"/>
            <a:ext cx="960519" cy="307777"/>
          </a:xfrm>
          <a:prstGeom prst="rect">
            <a:avLst/>
          </a:prstGeom>
          <a:noFill/>
        </p:spPr>
        <p:txBody>
          <a:bodyPr wrap="none" rtlCol="0">
            <a:spAutoFit/>
          </a:bodyPr>
          <a:lstStyle/>
          <a:p>
            <a:r>
              <a:rPr lang="en-US" sz="1400" dirty="0">
                <a:solidFill>
                  <a:schemeClr val="bg1">
                    <a:lumMod val="75000"/>
                  </a:schemeClr>
                </a:solidFill>
              </a:rPr>
              <a:t>Leukemia</a:t>
            </a:r>
          </a:p>
        </p:txBody>
      </p:sp>
      <p:cxnSp>
        <p:nvCxnSpPr>
          <p:cNvPr id="19" name="Straight Arrow Connector 18"/>
          <p:cNvCxnSpPr>
            <a:stCxn id="2" idx="2"/>
          </p:cNvCxnSpPr>
          <p:nvPr/>
        </p:nvCxnSpPr>
        <p:spPr>
          <a:xfrm flipH="1">
            <a:off x="3939871" y="1349666"/>
            <a:ext cx="1230464" cy="6975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5170335" y="1349666"/>
            <a:ext cx="1018862" cy="37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2286003" y="2535816"/>
            <a:ext cx="1183271" cy="9903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2"/>
          </p:cNvCxnSpPr>
          <p:nvPr/>
        </p:nvCxnSpPr>
        <p:spPr>
          <a:xfrm>
            <a:off x="3469274" y="2535816"/>
            <a:ext cx="814561" cy="5037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38028" y="4038600"/>
            <a:ext cx="867790" cy="10668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05819" y="4038600"/>
            <a:ext cx="361513" cy="6169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p:cNvCxnSpPr>
          <p:nvPr/>
        </p:nvCxnSpPr>
        <p:spPr>
          <a:xfrm flipH="1">
            <a:off x="4283838" y="3371910"/>
            <a:ext cx="559552" cy="7283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2701" y="236388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32701" y="299775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32701" y="2680071"/>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330553" y="2143669"/>
            <a:ext cx="2148" cy="1825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30553" y="335341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30553" y="365672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84030" y="5474732"/>
            <a:ext cx="152400" cy="854080"/>
            <a:chOff x="485294" y="525839"/>
            <a:chExt cx="152400" cy="854080"/>
          </a:xfrm>
        </p:grpSpPr>
        <p:cxnSp>
          <p:nvCxnSpPr>
            <p:cNvPr id="61" name="Straight Connector 60"/>
            <p:cNvCxnSpPr/>
            <p:nvPr/>
          </p:nvCxnSpPr>
          <p:spPr>
            <a:xfrm>
              <a:off x="485294" y="74604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294" y="137991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294" y="106224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5294" y="525839"/>
              <a:ext cx="0" cy="8540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703177" y="469604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03177" y="5012235"/>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703177" y="4475834"/>
            <a:ext cx="0" cy="543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053042" y="4941966"/>
            <a:ext cx="152400" cy="220209"/>
            <a:chOff x="7696200" y="4557400"/>
            <a:chExt cx="152400" cy="220209"/>
          </a:xfrm>
        </p:grpSpPr>
        <p:cxnSp>
          <p:nvCxnSpPr>
            <p:cNvPr id="90" name="Straight Connector 89"/>
            <p:cNvCxnSpPr/>
            <p:nvPr/>
          </p:nvCxnSpPr>
          <p:spPr>
            <a:xfrm>
              <a:off x="7696200" y="477760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696200" y="4557400"/>
              <a:ext cx="0" cy="2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51606" y="3532542"/>
            <a:ext cx="684803" cy="369332"/>
          </a:xfrm>
          <a:prstGeom prst="rect">
            <a:avLst/>
          </a:prstGeom>
          <a:noFill/>
        </p:spPr>
        <p:txBody>
          <a:bodyPr wrap="none" rtlCol="0">
            <a:spAutoFit/>
          </a:bodyPr>
          <a:lstStyle/>
          <a:p>
            <a:r>
              <a:rPr lang="en-US" dirty="0">
                <a:solidFill>
                  <a:schemeClr val="bg1">
                    <a:lumMod val="75000"/>
                  </a:schemeClr>
                </a:solidFill>
              </a:rPr>
              <a:t>Mets</a:t>
            </a:r>
          </a:p>
        </p:txBody>
      </p:sp>
      <p:sp>
        <p:nvSpPr>
          <p:cNvPr id="48" name="TextBox 47"/>
          <p:cNvSpPr txBox="1"/>
          <p:nvPr/>
        </p:nvSpPr>
        <p:spPr>
          <a:xfrm>
            <a:off x="5475234" y="3779313"/>
            <a:ext cx="70243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Lung</a:t>
            </a:r>
          </a:p>
          <a:p>
            <a:pPr>
              <a:lnSpc>
                <a:spcPct val="150000"/>
              </a:lnSpc>
            </a:pPr>
            <a:r>
              <a:rPr lang="en-US" sz="1400" dirty="0">
                <a:solidFill>
                  <a:schemeClr val="bg1">
                    <a:lumMod val="75000"/>
                  </a:schemeClr>
                </a:solidFill>
              </a:rPr>
              <a:t>Breast</a:t>
            </a:r>
          </a:p>
        </p:txBody>
      </p:sp>
      <p:cxnSp>
        <p:nvCxnSpPr>
          <p:cNvPr id="49" name="Straight Arrow Connector 48"/>
          <p:cNvCxnSpPr/>
          <p:nvPr/>
        </p:nvCxnSpPr>
        <p:spPr>
          <a:xfrm>
            <a:off x="4845105" y="3353141"/>
            <a:ext cx="406501" cy="295977"/>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84809" y="400384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84809" y="43200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4809" y="3848029"/>
            <a:ext cx="0" cy="472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2226" y="5448088"/>
            <a:ext cx="3417644" cy="1061829"/>
          </a:xfrm>
          <a:prstGeom prst="rect">
            <a:avLst/>
          </a:prstGeom>
          <a:noFill/>
        </p:spPr>
        <p:txBody>
          <a:bodyPr wrap="square" rtlCol="0">
            <a:spAutoFit/>
          </a:bodyPr>
          <a:lstStyle/>
          <a:p>
            <a:pPr>
              <a:lnSpc>
                <a:spcPct val="150000"/>
              </a:lnSpc>
            </a:pPr>
            <a:r>
              <a:rPr lang="en-US" sz="1400" dirty="0">
                <a:solidFill>
                  <a:schemeClr val="bg1">
                    <a:lumMod val="75000"/>
                  </a:schemeClr>
                </a:solidFill>
              </a:rPr>
              <a:t>Primary vitreoretinal lymphoma</a:t>
            </a:r>
          </a:p>
          <a:p>
            <a:pPr>
              <a:lnSpc>
                <a:spcPct val="150000"/>
              </a:lnSpc>
            </a:pPr>
            <a:r>
              <a:rPr lang="en-US" sz="1400" dirty="0">
                <a:solidFill>
                  <a:schemeClr val="bg1">
                    <a:lumMod val="75000"/>
                  </a:schemeClr>
                </a:solidFill>
              </a:rPr>
              <a:t>Secondary to systemic lymphoma</a:t>
            </a:r>
          </a:p>
          <a:p>
            <a:pPr>
              <a:lnSpc>
                <a:spcPct val="150000"/>
              </a:lnSpc>
            </a:pPr>
            <a:r>
              <a:rPr lang="en-US" sz="1400" dirty="0">
                <a:solidFill>
                  <a:schemeClr val="bg1">
                    <a:lumMod val="75000"/>
                  </a:schemeClr>
                </a:solidFill>
              </a:rPr>
              <a:t>Lymphoproliferative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46" name="Straight Connector 45"/>
          <p:cNvCxnSpPr/>
          <p:nvPr/>
        </p:nvCxnSpPr>
        <p:spPr>
          <a:xfrm>
            <a:off x="6354163" y="396945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65888" y="2133600"/>
            <a:ext cx="2751074" cy="2031325"/>
          </a:xfrm>
          <a:prstGeom prst="rect">
            <a:avLst/>
          </a:prstGeom>
          <a:noFill/>
        </p:spPr>
        <p:txBody>
          <a:bodyPr wrap="none" rtlCol="0">
            <a:spAutoFit/>
          </a:bodyPr>
          <a:lstStyle/>
          <a:p>
            <a:pPr>
              <a:lnSpc>
                <a:spcPct val="150000"/>
              </a:lnSpc>
            </a:pPr>
            <a:r>
              <a:rPr lang="en-US" sz="1400" dirty="0">
                <a:solidFill>
                  <a:schemeClr val="bg1">
                    <a:lumMod val="75000"/>
                  </a:schemeClr>
                </a:solidFill>
              </a:rPr>
              <a:t>RP </a:t>
            </a:r>
          </a:p>
          <a:p>
            <a:pPr>
              <a:lnSpc>
                <a:spcPct val="150000"/>
              </a:lnSpc>
            </a:pPr>
            <a:r>
              <a:rPr lang="en-US" sz="1400" dirty="0">
                <a:solidFill>
                  <a:schemeClr val="bg1">
                    <a:lumMod val="75000"/>
                  </a:schemeClr>
                </a:solidFill>
              </a:rPr>
              <a:t>OIS </a:t>
            </a:r>
          </a:p>
          <a:p>
            <a:pPr>
              <a:lnSpc>
                <a:spcPct val="150000"/>
              </a:lnSpc>
            </a:pPr>
            <a:r>
              <a:rPr lang="en-US" sz="1400" dirty="0">
                <a:solidFill>
                  <a:schemeClr val="bg1">
                    <a:lumMod val="75000"/>
                  </a:schemeClr>
                </a:solidFill>
              </a:rPr>
              <a:t>Chronic rhegmatogenous RD</a:t>
            </a:r>
          </a:p>
          <a:p>
            <a:pPr>
              <a:lnSpc>
                <a:spcPct val="150000"/>
              </a:lnSpc>
            </a:pPr>
            <a:r>
              <a:rPr lang="en-US" sz="1400" dirty="0">
                <a:solidFill>
                  <a:schemeClr val="bg1">
                    <a:lumMod val="75000"/>
                  </a:schemeClr>
                </a:solidFill>
              </a:rPr>
              <a:t>IOFB</a:t>
            </a:r>
          </a:p>
          <a:p>
            <a:pPr>
              <a:lnSpc>
                <a:spcPct val="150000"/>
              </a:lnSpc>
            </a:pPr>
            <a:r>
              <a:rPr lang="en-US" sz="1400" b="1" dirty="0">
                <a:solidFill>
                  <a:srgbClr val="0000FF"/>
                </a:solidFill>
              </a:rPr>
              <a:t>Pigment dispersion syndrome</a:t>
            </a:r>
          </a:p>
          <a:p>
            <a:pPr>
              <a:lnSpc>
                <a:spcPct val="150000"/>
              </a:lnSpc>
            </a:pPr>
            <a:r>
              <a:rPr lang="en-US" sz="1400" dirty="0">
                <a:solidFill>
                  <a:schemeClr val="bg1">
                    <a:lumMod val="75000"/>
                  </a:schemeClr>
                </a:solidFill>
              </a:rPr>
              <a:t>Juvenile </a:t>
            </a:r>
            <a:r>
              <a:rPr lang="en-US" sz="1400" dirty="0" err="1">
                <a:solidFill>
                  <a:schemeClr val="bg1">
                    <a:lumMod val="75000"/>
                  </a:schemeClr>
                </a:solidFill>
              </a:rPr>
              <a:t>xanthogranuloma</a:t>
            </a:r>
            <a:endParaRPr lang="en-US" sz="1400" dirty="0">
              <a:solidFill>
                <a:schemeClr val="bg1">
                  <a:lumMod val="75000"/>
                </a:schemeClr>
              </a:solidFill>
            </a:endParaRPr>
          </a:p>
        </p:txBody>
      </p:sp>
      <p:sp>
        <p:nvSpPr>
          <p:cNvPr id="66" name="TextBox 65"/>
          <p:cNvSpPr txBox="1"/>
          <p:nvPr/>
        </p:nvSpPr>
        <p:spPr>
          <a:xfrm>
            <a:off x="3806196" y="4474090"/>
            <a:ext cx="1577676" cy="738664"/>
          </a:xfrm>
          <a:prstGeom prst="rect">
            <a:avLst/>
          </a:prstGeom>
          <a:noFill/>
        </p:spPr>
        <p:txBody>
          <a:bodyPr wrap="none" rtlCol="0">
            <a:spAutoFit/>
          </a:bodyPr>
          <a:lstStyle/>
          <a:p>
            <a:pPr>
              <a:lnSpc>
                <a:spcPct val="150000"/>
              </a:lnSpc>
            </a:pPr>
            <a:r>
              <a:rPr lang="en-US" sz="1400" dirty="0">
                <a:solidFill>
                  <a:schemeClr val="bg1">
                    <a:lumMod val="75000"/>
                  </a:schemeClr>
                </a:solidFill>
              </a:rPr>
              <a:t>Uveal melanoma </a:t>
            </a:r>
          </a:p>
          <a:p>
            <a:pPr>
              <a:lnSpc>
                <a:spcPct val="150000"/>
              </a:lnSpc>
            </a:pPr>
            <a:r>
              <a:rPr lang="en-US" sz="1400" dirty="0" err="1">
                <a:solidFill>
                  <a:schemeClr val="bg1">
                    <a:lumMod val="75000"/>
                  </a:schemeClr>
                </a:solidFill>
              </a:rPr>
              <a:t>Rb</a:t>
            </a:r>
            <a:r>
              <a:rPr lang="en-US" sz="1400" dirty="0">
                <a:solidFill>
                  <a:schemeClr val="bg1">
                    <a:lumMod val="75000"/>
                  </a:schemeClr>
                </a:solidFill>
              </a:rPr>
              <a:t> </a:t>
            </a:r>
          </a:p>
        </p:txBody>
      </p:sp>
      <p:sp>
        <p:nvSpPr>
          <p:cNvPr id="60" name="Rectangle 3">
            <a:extLst>
              <a:ext uri="{FF2B5EF4-FFF2-40B4-BE49-F238E27FC236}">
                <a16:creationId xmlns:a16="http://schemas.microsoft.com/office/drawing/2014/main" id="{F3B9E052-B4A3-4CF6-8EF9-0D4221075C0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5" name="Text Box 5"/>
          <p:cNvSpPr txBox="1">
            <a:spLocks noChangeArrowheads="1"/>
          </p:cNvSpPr>
          <p:nvPr/>
        </p:nvSpPr>
        <p:spPr bwMode="auto">
          <a:xfrm>
            <a:off x="733502" y="2839462"/>
            <a:ext cx="5399979" cy="1569660"/>
          </a:xfrm>
          <a:prstGeom prst="rect">
            <a:avLst/>
          </a:prstGeom>
          <a:solidFill>
            <a:srgbClr val="FEEB76"/>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rgbClr val="0000FF"/>
                </a:solidFill>
              </a:rPr>
              <a:t>The hallmark of </a:t>
            </a:r>
            <a:r>
              <a:rPr lang="en-US" altLang="en-US" sz="1600" i="1" dirty="0">
                <a:solidFill>
                  <a:srgbClr val="0000FF"/>
                </a:solidFill>
              </a:rPr>
              <a:t>PDS</a:t>
            </a:r>
            <a:r>
              <a:rPr lang="en-US" altLang="en-US" sz="1600" dirty="0">
                <a:solidFill>
                  <a:srgbClr val="0000FF"/>
                </a:solidFill>
              </a:rPr>
              <a:t> is the liberation of pigment from the  posterior aspect of the iris . This pigment subsequently migrates into the anterior chamber, where the pigment granules can be mistaken for inflammatory cells. </a:t>
            </a:r>
            <a:r>
              <a:rPr lang="en-US" altLang="en-US" sz="1600" dirty="0"/>
              <a:t>Typically, retroillumination of the iris will reveal transillumination defects  with a  radial  orientation.</a:t>
            </a:r>
          </a:p>
        </p:txBody>
      </p:sp>
    </p:spTree>
    <p:extLst>
      <p:ext uri="{BB962C8B-B14F-4D97-AF65-F5344CB8AC3E}">
        <p14:creationId xmlns:p14="http://schemas.microsoft.com/office/powerpoint/2010/main" val="643609587"/>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5987533"/>
            <a:ext cx="3980577" cy="369332"/>
          </a:xfrm>
          <a:prstGeom prst="rect">
            <a:avLst/>
          </a:prstGeom>
          <a:noFill/>
        </p:spPr>
        <p:txBody>
          <a:bodyPr wrap="none" rtlCol="0">
            <a:spAutoFit/>
          </a:bodyPr>
          <a:lstStyle/>
          <a:p>
            <a:pPr algn="ctr"/>
            <a:r>
              <a:rPr lang="en-US" dirty="0"/>
              <a:t>PDS: Radial transillumination defects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432" y="1340267"/>
            <a:ext cx="4847134" cy="4177465"/>
          </a:xfrm>
          <a:prstGeom prst="rect">
            <a:avLst/>
          </a:prstGeom>
        </p:spPr>
      </p:pic>
      <p:sp>
        <p:nvSpPr>
          <p:cNvPr id="4" name="Rectangle 3">
            <a:extLst>
              <a:ext uri="{FF2B5EF4-FFF2-40B4-BE49-F238E27FC236}">
                <a16:creationId xmlns:a16="http://schemas.microsoft.com/office/drawing/2014/main" id="{2F915E36-9BE5-4631-A149-250837050C6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637034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42</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5" name="TextBox 24">
            <a:extLst>
              <a:ext uri="{FF2B5EF4-FFF2-40B4-BE49-F238E27FC236}">
                <a16:creationId xmlns:a16="http://schemas.microsoft.com/office/drawing/2014/main" id="{FA4DC73D-CAEA-494A-B910-A86283A8484C}"/>
              </a:ext>
            </a:extLst>
          </p:cNvPr>
          <p:cNvSpPr txBox="1"/>
          <p:nvPr/>
        </p:nvSpPr>
        <p:spPr>
          <a:xfrm>
            <a:off x="1404856" y="4800600"/>
            <a:ext cx="6324474" cy="646331"/>
          </a:xfrm>
          <a:prstGeom prst="rect">
            <a:avLst/>
          </a:prstGeom>
          <a:solidFill>
            <a:srgbClr val="002060"/>
          </a:solidFill>
        </p:spPr>
        <p:txBody>
          <a:bodyPr wrap="square" rtlCol="0">
            <a:spAutoFit/>
          </a:bodyPr>
          <a:lstStyle/>
          <a:p>
            <a:r>
              <a:rPr lang="en-US" dirty="0">
                <a:solidFill>
                  <a:schemeClr val="bg1"/>
                </a:solidFill>
              </a:rPr>
              <a:t>In </a:t>
            </a:r>
            <a:r>
              <a:rPr lang="en-US" b="1" dirty="0">
                <a:solidFill>
                  <a:schemeClr val="bg1"/>
                </a:solidFill>
              </a:rPr>
              <a:t>intermediate uveitis</a:t>
            </a:r>
            <a:r>
              <a:rPr lang="en-US" dirty="0">
                <a:solidFill>
                  <a:schemeClr val="bg1"/>
                </a:solidFill>
              </a:rPr>
              <a:t>, the primary location of inflammation is the  main vitreous cavity , +/- the  peripheral retina </a:t>
            </a:r>
          </a:p>
        </p:txBody>
      </p:sp>
      <p:sp>
        <p:nvSpPr>
          <p:cNvPr id="27" name="TextBox 26">
            <a:extLst>
              <a:ext uri="{FF2B5EF4-FFF2-40B4-BE49-F238E27FC236}">
                <a16:creationId xmlns:a16="http://schemas.microsoft.com/office/drawing/2014/main" id="{53E5B56F-8A2C-45A4-B5AB-BF560C61263B}"/>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28" name="Straight Connector 27">
            <a:extLst>
              <a:ext uri="{FF2B5EF4-FFF2-40B4-BE49-F238E27FC236}">
                <a16:creationId xmlns:a16="http://schemas.microsoft.com/office/drawing/2014/main" id="{83416C5D-6BB2-4EB0-BBA6-90F251D1B744}"/>
              </a:ext>
            </a:extLst>
          </p:cNvPr>
          <p:cNvCxnSpPr/>
          <p:nvPr/>
        </p:nvCxnSpPr>
        <p:spPr>
          <a:xfrm>
            <a:off x="6242868" y="3005556"/>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B1CE249-8571-4224-92A2-F208B8CE6427}"/>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30" name="Straight Connector 29">
            <a:extLst>
              <a:ext uri="{FF2B5EF4-FFF2-40B4-BE49-F238E27FC236}">
                <a16:creationId xmlns:a16="http://schemas.microsoft.com/office/drawing/2014/main" id="{C2F988BD-42DD-4EC8-9F09-2DB2E5DC5E94}"/>
              </a:ext>
            </a:extLst>
          </p:cNvPr>
          <p:cNvCxnSpPr/>
          <p:nvPr/>
        </p:nvCxnSpPr>
        <p:spPr>
          <a:xfrm>
            <a:off x="6242868" y="2853156"/>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F36E034-509B-452D-A3DF-D84418EF2654}"/>
              </a:ext>
            </a:extLst>
          </p:cNvPr>
          <p:cNvSpPr/>
          <p:nvPr/>
        </p:nvSpPr>
        <p:spPr>
          <a:xfrm>
            <a:off x="1627056" y="998043"/>
            <a:ext cx="5840544" cy="368540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D61FC443-0258-45B0-8ED0-1940D2F3F08F}"/>
              </a:ext>
            </a:extLst>
          </p:cNvPr>
          <p:cNvSpPr txBox="1"/>
          <p:nvPr/>
        </p:nvSpPr>
        <p:spPr>
          <a:xfrm>
            <a:off x="2966270" y="1143002"/>
            <a:ext cx="3074881" cy="461665"/>
          </a:xfrm>
          <a:prstGeom prst="rect">
            <a:avLst/>
          </a:prstGeom>
          <a:noFill/>
        </p:spPr>
        <p:txBody>
          <a:bodyPr wrap="none" rtlCol="0">
            <a:spAutoFit/>
          </a:bodyPr>
          <a:lstStyle/>
          <a:p>
            <a:r>
              <a:rPr lang="en-US" sz="2400" b="1" dirty="0"/>
              <a:t>Intermediate uveitis</a:t>
            </a:r>
          </a:p>
        </p:txBody>
      </p:sp>
      <p:sp>
        <p:nvSpPr>
          <p:cNvPr id="50" name="TextBox 49">
            <a:extLst>
              <a:ext uri="{FF2B5EF4-FFF2-40B4-BE49-F238E27FC236}">
                <a16:creationId xmlns:a16="http://schemas.microsoft.com/office/drawing/2014/main" id="{FB229B49-D2A2-4F35-95C4-1F2469DA5285}"/>
              </a:ext>
            </a:extLst>
          </p:cNvPr>
          <p:cNvSpPr txBox="1"/>
          <p:nvPr/>
        </p:nvSpPr>
        <p:spPr>
          <a:xfrm>
            <a:off x="3642649" y="1600200"/>
            <a:ext cx="1762021" cy="369332"/>
          </a:xfrm>
          <a:prstGeom prst="rect">
            <a:avLst/>
          </a:prstGeom>
          <a:noFill/>
          <a:ln>
            <a:noFill/>
          </a:ln>
        </p:spPr>
        <p:txBody>
          <a:bodyPr wrap="none" rtlCol="0">
            <a:spAutoFit/>
          </a:bodyPr>
          <a:lstStyle/>
          <a:p>
            <a:r>
              <a:rPr lang="en-US" i="1" dirty="0"/>
              <a:t>If condition is…</a:t>
            </a:r>
          </a:p>
        </p:txBody>
      </p:sp>
      <p:sp>
        <p:nvSpPr>
          <p:cNvPr id="51" name="TextBox 50">
            <a:extLst>
              <a:ext uri="{FF2B5EF4-FFF2-40B4-BE49-F238E27FC236}">
                <a16:creationId xmlns:a16="http://schemas.microsoft.com/office/drawing/2014/main" id="{0BCFC19F-DBC4-4FD4-845E-544CAE5AD2CE}"/>
              </a:ext>
            </a:extLst>
          </p:cNvPr>
          <p:cNvSpPr txBox="1"/>
          <p:nvPr/>
        </p:nvSpPr>
        <p:spPr>
          <a:xfrm>
            <a:off x="2128068" y="2514600"/>
            <a:ext cx="1600200" cy="338554"/>
          </a:xfrm>
          <a:prstGeom prst="rect">
            <a:avLst/>
          </a:prstGeom>
          <a:noFill/>
          <a:ln>
            <a:noFill/>
          </a:ln>
        </p:spPr>
        <p:txBody>
          <a:bodyPr wrap="square" rtlCol="0">
            <a:spAutoFit/>
          </a:bodyPr>
          <a:lstStyle/>
          <a:p>
            <a:pPr algn="ctr"/>
            <a:r>
              <a:rPr lang="en-US" sz="1600" dirty="0"/>
              <a:t>Idiopathic </a:t>
            </a:r>
          </a:p>
        </p:txBody>
      </p:sp>
      <p:sp>
        <p:nvSpPr>
          <p:cNvPr id="52" name="TextBox 51">
            <a:extLst>
              <a:ext uri="{FF2B5EF4-FFF2-40B4-BE49-F238E27FC236}">
                <a16:creationId xmlns:a16="http://schemas.microsoft.com/office/drawing/2014/main" id="{75C3B9FF-CDD2-4334-B501-F2A6BB595AC9}"/>
              </a:ext>
            </a:extLst>
          </p:cNvPr>
          <p:cNvSpPr txBox="1"/>
          <p:nvPr/>
        </p:nvSpPr>
        <p:spPr>
          <a:xfrm>
            <a:off x="5944021" y="3987224"/>
            <a:ext cx="325730" cy="335989"/>
          </a:xfrm>
          <a:prstGeom prst="rect">
            <a:avLst/>
          </a:prstGeom>
          <a:noFill/>
        </p:spPr>
        <p:txBody>
          <a:bodyPr wrap="none" rtlCol="0">
            <a:spAutoFit/>
          </a:bodyPr>
          <a:lstStyle/>
          <a:p>
            <a:pPr algn="ctr">
              <a:lnSpc>
                <a:spcPts val="1900"/>
              </a:lnSpc>
            </a:pPr>
            <a:r>
              <a:rPr lang="en-US" b="1" i="1" dirty="0">
                <a:solidFill>
                  <a:srgbClr val="0000FF"/>
                </a:solidFill>
              </a:rPr>
              <a:t>?</a:t>
            </a:r>
          </a:p>
        </p:txBody>
      </p:sp>
      <p:sp>
        <p:nvSpPr>
          <p:cNvPr id="53" name="TextBox 52">
            <a:extLst>
              <a:ext uri="{FF2B5EF4-FFF2-40B4-BE49-F238E27FC236}">
                <a16:creationId xmlns:a16="http://schemas.microsoft.com/office/drawing/2014/main" id="{2A6F68FC-92B1-4890-A525-743FFC5BA26A}"/>
              </a:ext>
            </a:extLst>
          </p:cNvPr>
          <p:cNvSpPr txBox="1"/>
          <p:nvPr/>
        </p:nvSpPr>
        <p:spPr>
          <a:xfrm>
            <a:off x="2128068" y="3975556"/>
            <a:ext cx="1556836" cy="369332"/>
          </a:xfrm>
          <a:prstGeom prst="rect">
            <a:avLst/>
          </a:prstGeom>
          <a:noFill/>
        </p:spPr>
        <p:txBody>
          <a:bodyPr wrap="none" rtlCol="0">
            <a:spAutoFit/>
          </a:bodyPr>
          <a:lstStyle/>
          <a:p>
            <a:r>
              <a:rPr lang="en-US" b="1" dirty="0">
                <a:solidFill>
                  <a:srgbClr val="0000FF"/>
                </a:solidFill>
              </a:rPr>
              <a:t>Pars </a:t>
            </a:r>
            <a:r>
              <a:rPr lang="en-US" b="1" dirty="0" err="1">
                <a:solidFill>
                  <a:srgbClr val="0000FF"/>
                </a:solidFill>
              </a:rPr>
              <a:t>planitis</a:t>
            </a:r>
            <a:endParaRPr lang="en-US" b="1" dirty="0">
              <a:solidFill>
                <a:srgbClr val="0000FF"/>
              </a:solidFill>
            </a:endParaRPr>
          </a:p>
        </p:txBody>
      </p:sp>
      <p:cxnSp>
        <p:nvCxnSpPr>
          <p:cNvPr id="54" name="Straight Arrow Connector 53">
            <a:extLst>
              <a:ext uri="{FF2B5EF4-FFF2-40B4-BE49-F238E27FC236}">
                <a16:creationId xmlns:a16="http://schemas.microsoft.com/office/drawing/2014/main" id="{3B4F3A82-2DE0-403F-BE7E-1E652A76C9B3}"/>
              </a:ext>
            </a:extLst>
          </p:cNvPr>
          <p:cNvCxnSpPr>
            <a:stCxn id="50" idx="2"/>
          </p:cNvCxnSpPr>
          <p:nvPr/>
        </p:nvCxnSpPr>
        <p:spPr>
          <a:xfrm flipH="1">
            <a:off x="3499671" y="1969532"/>
            <a:ext cx="1023989"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6D2CEDE-3AB5-4D51-BEC4-42FB3FD21479}"/>
              </a:ext>
            </a:extLst>
          </p:cNvPr>
          <p:cNvCxnSpPr>
            <a:cxnSpLocks/>
            <a:stCxn id="50" idx="2"/>
          </p:cNvCxnSpPr>
          <p:nvPr/>
        </p:nvCxnSpPr>
        <p:spPr>
          <a:xfrm>
            <a:off x="4523659" y="1969532"/>
            <a:ext cx="1111842"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20E45E1-3D38-410E-B29A-BA6B6DBB6776}"/>
              </a:ext>
            </a:extLst>
          </p:cNvPr>
          <p:cNvCxnSpPr/>
          <p:nvPr/>
        </p:nvCxnSpPr>
        <p:spPr>
          <a:xfrm>
            <a:off x="2921156" y="3005554"/>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A456F89-DDBA-4E23-A4D9-6046B193EA35}"/>
              </a:ext>
            </a:extLst>
          </p:cNvPr>
          <p:cNvCxnSpPr/>
          <p:nvPr/>
        </p:nvCxnSpPr>
        <p:spPr>
          <a:xfrm>
            <a:off x="6090468" y="298221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46957BD-4CF2-475A-8985-99EA51128A91}"/>
              </a:ext>
            </a:extLst>
          </p:cNvPr>
          <p:cNvSpPr txBox="1"/>
          <p:nvPr/>
        </p:nvSpPr>
        <p:spPr>
          <a:xfrm>
            <a:off x="2392419" y="3371910"/>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59" name="TextBox 58">
            <a:extLst>
              <a:ext uri="{FF2B5EF4-FFF2-40B4-BE49-F238E27FC236}">
                <a16:creationId xmlns:a16="http://schemas.microsoft.com/office/drawing/2014/main" id="{D54C7E17-A641-4976-9CDD-D91A07A42D8A}"/>
              </a:ext>
            </a:extLst>
          </p:cNvPr>
          <p:cNvSpPr txBox="1"/>
          <p:nvPr/>
        </p:nvSpPr>
        <p:spPr>
          <a:xfrm>
            <a:off x="5592819" y="3383579"/>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60" name="TextBox 59">
            <a:extLst>
              <a:ext uri="{FF2B5EF4-FFF2-40B4-BE49-F238E27FC236}">
                <a16:creationId xmlns:a16="http://schemas.microsoft.com/office/drawing/2014/main" id="{E4BA009E-A18C-4A9B-978B-3E3D8E4EB20F}"/>
              </a:ext>
            </a:extLst>
          </p:cNvPr>
          <p:cNvSpPr txBox="1"/>
          <p:nvPr/>
        </p:nvSpPr>
        <p:spPr>
          <a:xfrm>
            <a:off x="5328468" y="2514600"/>
            <a:ext cx="1600200" cy="338554"/>
          </a:xfrm>
          <a:prstGeom prst="rect">
            <a:avLst/>
          </a:prstGeom>
          <a:noFill/>
          <a:ln>
            <a:noFill/>
          </a:ln>
        </p:spPr>
        <p:txBody>
          <a:bodyPr wrap="square" rtlCol="0">
            <a:spAutoFit/>
          </a:bodyPr>
          <a:lstStyle/>
          <a:p>
            <a:pPr algn="ctr"/>
            <a:r>
              <a:rPr lang="en-US" sz="1600" b="1" dirty="0"/>
              <a:t>Not</a:t>
            </a:r>
            <a:r>
              <a:rPr lang="en-US" sz="1600" dirty="0"/>
              <a:t> idiopathic </a:t>
            </a:r>
          </a:p>
        </p:txBody>
      </p:sp>
      <p:sp>
        <p:nvSpPr>
          <p:cNvPr id="3" name="TextBox 2">
            <a:extLst>
              <a:ext uri="{FF2B5EF4-FFF2-40B4-BE49-F238E27FC236}">
                <a16:creationId xmlns:a16="http://schemas.microsoft.com/office/drawing/2014/main" id="{7D009EF5-491A-48CE-BA4C-8935B8FAE811}"/>
              </a:ext>
            </a:extLst>
          </p:cNvPr>
          <p:cNvSpPr txBox="1"/>
          <p:nvPr/>
        </p:nvSpPr>
        <p:spPr>
          <a:xfrm>
            <a:off x="4051416" y="2038292"/>
            <a:ext cx="944489" cy="400110"/>
          </a:xfrm>
          <a:prstGeom prst="rect">
            <a:avLst/>
          </a:prstGeom>
          <a:noFill/>
        </p:spPr>
        <p:txBody>
          <a:bodyPr wrap="none" rtlCol="0">
            <a:spAutoFit/>
          </a:bodyPr>
          <a:lstStyle/>
          <a:p>
            <a:pPr algn="ctr">
              <a:lnSpc>
                <a:spcPts val="1200"/>
              </a:lnSpc>
            </a:pPr>
            <a:r>
              <a:rPr lang="en-US" sz="1200" i="1" dirty="0"/>
              <a:t>How we</a:t>
            </a:r>
          </a:p>
          <a:p>
            <a:pPr algn="ctr">
              <a:lnSpc>
                <a:spcPts val="1200"/>
              </a:lnSpc>
            </a:pPr>
            <a:r>
              <a:rPr lang="en-US" sz="1200" i="1" dirty="0"/>
              <a:t>divvy up IU</a:t>
            </a:r>
          </a:p>
        </p:txBody>
      </p:sp>
    </p:spTree>
    <p:extLst>
      <p:ext uri="{BB962C8B-B14F-4D97-AF65-F5344CB8AC3E}">
        <p14:creationId xmlns:p14="http://schemas.microsoft.com/office/powerpoint/2010/main" val="72869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43</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5" name="TextBox 24">
            <a:extLst>
              <a:ext uri="{FF2B5EF4-FFF2-40B4-BE49-F238E27FC236}">
                <a16:creationId xmlns:a16="http://schemas.microsoft.com/office/drawing/2014/main" id="{FA4DC73D-CAEA-494A-B910-A86283A8484C}"/>
              </a:ext>
            </a:extLst>
          </p:cNvPr>
          <p:cNvSpPr txBox="1"/>
          <p:nvPr/>
        </p:nvSpPr>
        <p:spPr>
          <a:xfrm>
            <a:off x="1404856" y="4800600"/>
            <a:ext cx="6324474" cy="646331"/>
          </a:xfrm>
          <a:prstGeom prst="rect">
            <a:avLst/>
          </a:prstGeom>
          <a:solidFill>
            <a:srgbClr val="002060"/>
          </a:solidFill>
        </p:spPr>
        <p:txBody>
          <a:bodyPr wrap="square" rtlCol="0">
            <a:spAutoFit/>
          </a:bodyPr>
          <a:lstStyle/>
          <a:p>
            <a:r>
              <a:rPr lang="en-US" dirty="0">
                <a:solidFill>
                  <a:schemeClr val="bg1"/>
                </a:solidFill>
              </a:rPr>
              <a:t>In </a:t>
            </a:r>
            <a:r>
              <a:rPr lang="en-US" b="1" dirty="0">
                <a:solidFill>
                  <a:schemeClr val="bg1"/>
                </a:solidFill>
              </a:rPr>
              <a:t>intermediate uveitis</a:t>
            </a:r>
            <a:r>
              <a:rPr lang="en-US" dirty="0">
                <a:solidFill>
                  <a:schemeClr val="bg1"/>
                </a:solidFill>
              </a:rPr>
              <a:t>, the primary location of inflammation is the  main vitreous cavity , +/- the  peripheral retina </a:t>
            </a:r>
          </a:p>
        </p:txBody>
      </p:sp>
      <p:sp>
        <p:nvSpPr>
          <p:cNvPr id="27" name="TextBox 26">
            <a:extLst>
              <a:ext uri="{FF2B5EF4-FFF2-40B4-BE49-F238E27FC236}">
                <a16:creationId xmlns:a16="http://schemas.microsoft.com/office/drawing/2014/main" id="{53E5B56F-8A2C-45A4-B5AB-BF560C61263B}"/>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28" name="Straight Connector 27">
            <a:extLst>
              <a:ext uri="{FF2B5EF4-FFF2-40B4-BE49-F238E27FC236}">
                <a16:creationId xmlns:a16="http://schemas.microsoft.com/office/drawing/2014/main" id="{83416C5D-6BB2-4EB0-BBA6-90F251D1B744}"/>
              </a:ext>
            </a:extLst>
          </p:cNvPr>
          <p:cNvCxnSpPr/>
          <p:nvPr/>
        </p:nvCxnSpPr>
        <p:spPr>
          <a:xfrm>
            <a:off x="6242868" y="3005556"/>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B1CE249-8571-4224-92A2-F208B8CE6427}"/>
              </a:ext>
            </a:extLst>
          </p:cNvPr>
          <p:cNvSpPr txBox="1"/>
          <p:nvPr/>
        </p:nvSpPr>
        <p:spPr>
          <a:xfrm>
            <a:off x="1627056" y="3005556"/>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cxnSp>
        <p:nvCxnSpPr>
          <p:cNvPr id="30" name="Straight Connector 29">
            <a:extLst>
              <a:ext uri="{FF2B5EF4-FFF2-40B4-BE49-F238E27FC236}">
                <a16:creationId xmlns:a16="http://schemas.microsoft.com/office/drawing/2014/main" id="{C2F988BD-42DD-4EC8-9F09-2DB2E5DC5E94}"/>
              </a:ext>
            </a:extLst>
          </p:cNvPr>
          <p:cNvCxnSpPr/>
          <p:nvPr/>
        </p:nvCxnSpPr>
        <p:spPr>
          <a:xfrm>
            <a:off x="6242868" y="2853156"/>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F36E034-509B-452D-A3DF-D84418EF2654}"/>
              </a:ext>
            </a:extLst>
          </p:cNvPr>
          <p:cNvSpPr/>
          <p:nvPr/>
        </p:nvSpPr>
        <p:spPr>
          <a:xfrm>
            <a:off x="1627056" y="998043"/>
            <a:ext cx="5840544" cy="368540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D61FC443-0258-45B0-8ED0-1940D2F3F08F}"/>
              </a:ext>
            </a:extLst>
          </p:cNvPr>
          <p:cNvSpPr txBox="1"/>
          <p:nvPr/>
        </p:nvSpPr>
        <p:spPr>
          <a:xfrm>
            <a:off x="2966270" y="1143002"/>
            <a:ext cx="3074881" cy="461665"/>
          </a:xfrm>
          <a:prstGeom prst="rect">
            <a:avLst/>
          </a:prstGeom>
          <a:noFill/>
        </p:spPr>
        <p:txBody>
          <a:bodyPr wrap="none" rtlCol="0">
            <a:spAutoFit/>
          </a:bodyPr>
          <a:lstStyle/>
          <a:p>
            <a:r>
              <a:rPr lang="en-US" sz="2400" b="1" dirty="0"/>
              <a:t>Intermediate uveitis</a:t>
            </a:r>
          </a:p>
        </p:txBody>
      </p:sp>
      <p:sp>
        <p:nvSpPr>
          <p:cNvPr id="50" name="TextBox 49">
            <a:extLst>
              <a:ext uri="{FF2B5EF4-FFF2-40B4-BE49-F238E27FC236}">
                <a16:creationId xmlns:a16="http://schemas.microsoft.com/office/drawing/2014/main" id="{FB229B49-D2A2-4F35-95C4-1F2469DA5285}"/>
              </a:ext>
            </a:extLst>
          </p:cNvPr>
          <p:cNvSpPr txBox="1"/>
          <p:nvPr/>
        </p:nvSpPr>
        <p:spPr>
          <a:xfrm>
            <a:off x="3642649" y="1600200"/>
            <a:ext cx="1762021" cy="369332"/>
          </a:xfrm>
          <a:prstGeom prst="rect">
            <a:avLst/>
          </a:prstGeom>
          <a:noFill/>
          <a:ln>
            <a:noFill/>
          </a:ln>
        </p:spPr>
        <p:txBody>
          <a:bodyPr wrap="none" rtlCol="0">
            <a:spAutoFit/>
          </a:bodyPr>
          <a:lstStyle/>
          <a:p>
            <a:r>
              <a:rPr lang="en-US" i="1" dirty="0"/>
              <a:t>If condition is…</a:t>
            </a:r>
          </a:p>
        </p:txBody>
      </p:sp>
      <p:sp>
        <p:nvSpPr>
          <p:cNvPr id="51" name="TextBox 50">
            <a:extLst>
              <a:ext uri="{FF2B5EF4-FFF2-40B4-BE49-F238E27FC236}">
                <a16:creationId xmlns:a16="http://schemas.microsoft.com/office/drawing/2014/main" id="{0BCFC19F-DBC4-4FD4-845E-544CAE5AD2CE}"/>
              </a:ext>
            </a:extLst>
          </p:cNvPr>
          <p:cNvSpPr txBox="1"/>
          <p:nvPr/>
        </p:nvSpPr>
        <p:spPr>
          <a:xfrm>
            <a:off x="2128068" y="2514600"/>
            <a:ext cx="1600200" cy="338554"/>
          </a:xfrm>
          <a:prstGeom prst="rect">
            <a:avLst/>
          </a:prstGeom>
          <a:noFill/>
          <a:ln>
            <a:noFill/>
          </a:ln>
        </p:spPr>
        <p:txBody>
          <a:bodyPr wrap="square" rtlCol="0">
            <a:spAutoFit/>
          </a:bodyPr>
          <a:lstStyle/>
          <a:p>
            <a:pPr algn="ctr"/>
            <a:r>
              <a:rPr lang="en-US" sz="1600" dirty="0"/>
              <a:t>Idiopathic </a:t>
            </a:r>
          </a:p>
        </p:txBody>
      </p:sp>
      <p:sp>
        <p:nvSpPr>
          <p:cNvPr id="52" name="TextBox 51">
            <a:extLst>
              <a:ext uri="{FF2B5EF4-FFF2-40B4-BE49-F238E27FC236}">
                <a16:creationId xmlns:a16="http://schemas.microsoft.com/office/drawing/2014/main" id="{75C3B9FF-CDD2-4334-B501-F2A6BB595AC9}"/>
              </a:ext>
            </a:extLst>
          </p:cNvPr>
          <p:cNvSpPr txBox="1"/>
          <p:nvPr/>
        </p:nvSpPr>
        <p:spPr>
          <a:xfrm>
            <a:off x="5328468" y="3987224"/>
            <a:ext cx="1556836" cy="579646"/>
          </a:xfrm>
          <a:prstGeom prst="rect">
            <a:avLst/>
          </a:prstGeom>
          <a:noFill/>
        </p:spPr>
        <p:txBody>
          <a:bodyPr wrap="none" rtlCol="0">
            <a:spAutoFit/>
          </a:bodyPr>
          <a:lstStyle/>
          <a:p>
            <a:pPr algn="ctr">
              <a:lnSpc>
                <a:spcPts val="1900"/>
              </a:lnSpc>
            </a:pPr>
            <a:r>
              <a:rPr lang="en-US" b="1" dirty="0">
                <a:solidFill>
                  <a:srgbClr val="0000FF"/>
                </a:solidFill>
              </a:rPr>
              <a:t>Intermediate</a:t>
            </a:r>
          </a:p>
          <a:p>
            <a:pPr algn="ctr">
              <a:lnSpc>
                <a:spcPts val="1900"/>
              </a:lnSpc>
            </a:pPr>
            <a:r>
              <a:rPr lang="en-US" b="1" dirty="0">
                <a:solidFill>
                  <a:srgbClr val="0000FF"/>
                </a:solidFill>
              </a:rPr>
              <a:t>uveitis</a:t>
            </a:r>
          </a:p>
        </p:txBody>
      </p:sp>
      <p:sp>
        <p:nvSpPr>
          <p:cNvPr id="53" name="TextBox 52">
            <a:extLst>
              <a:ext uri="{FF2B5EF4-FFF2-40B4-BE49-F238E27FC236}">
                <a16:creationId xmlns:a16="http://schemas.microsoft.com/office/drawing/2014/main" id="{2A6F68FC-92B1-4890-A525-743FFC5BA26A}"/>
              </a:ext>
            </a:extLst>
          </p:cNvPr>
          <p:cNvSpPr txBox="1"/>
          <p:nvPr/>
        </p:nvSpPr>
        <p:spPr>
          <a:xfrm>
            <a:off x="2128068" y="3975556"/>
            <a:ext cx="1556836" cy="369332"/>
          </a:xfrm>
          <a:prstGeom prst="rect">
            <a:avLst/>
          </a:prstGeom>
          <a:noFill/>
        </p:spPr>
        <p:txBody>
          <a:bodyPr wrap="none" rtlCol="0">
            <a:spAutoFit/>
          </a:bodyPr>
          <a:lstStyle/>
          <a:p>
            <a:r>
              <a:rPr lang="en-US" b="1" dirty="0">
                <a:solidFill>
                  <a:srgbClr val="0000FF"/>
                </a:solidFill>
              </a:rPr>
              <a:t>Pars </a:t>
            </a:r>
            <a:r>
              <a:rPr lang="en-US" b="1" dirty="0" err="1">
                <a:solidFill>
                  <a:srgbClr val="0000FF"/>
                </a:solidFill>
              </a:rPr>
              <a:t>planitis</a:t>
            </a:r>
            <a:endParaRPr lang="en-US" b="1" dirty="0">
              <a:solidFill>
                <a:srgbClr val="0000FF"/>
              </a:solidFill>
            </a:endParaRPr>
          </a:p>
        </p:txBody>
      </p:sp>
      <p:cxnSp>
        <p:nvCxnSpPr>
          <p:cNvPr id="54" name="Straight Arrow Connector 53">
            <a:extLst>
              <a:ext uri="{FF2B5EF4-FFF2-40B4-BE49-F238E27FC236}">
                <a16:creationId xmlns:a16="http://schemas.microsoft.com/office/drawing/2014/main" id="{3B4F3A82-2DE0-403F-BE7E-1E652A76C9B3}"/>
              </a:ext>
            </a:extLst>
          </p:cNvPr>
          <p:cNvCxnSpPr>
            <a:stCxn id="50" idx="2"/>
          </p:cNvCxnSpPr>
          <p:nvPr/>
        </p:nvCxnSpPr>
        <p:spPr>
          <a:xfrm flipH="1">
            <a:off x="3499671" y="1969532"/>
            <a:ext cx="1023989"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6D2CEDE-3AB5-4D51-BEC4-42FB3FD21479}"/>
              </a:ext>
            </a:extLst>
          </p:cNvPr>
          <p:cNvCxnSpPr>
            <a:cxnSpLocks/>
            <a:stCxn id="50" idx="2"/>
          </p:cNvCxnSpPr>
          <p:nvPr/>
        </p:nvCxnSpPr>
        <p:spPr>
          <a:xfrm>
            <a:off x="4523659" y="1969532"/>
            <a:ext cx="1111842" cy="4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20E45E1-3D38-410E-B29A-BA6B6DBB6776}"/>
              </a:ext>
            </a:extLst>
          </p:cNvPr>
          <p:cNvCxnSpPr/>
          <p:nvPr/>
        </p:nvCxnSpPr>
        <p:spPr>
          <a:xfrm>
            <a:off x="2921156" y="3005554"/>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A456F89-DDBA-4E23-A4D9-6046B193EA35}"/>
              </a:ext>
            </a:extLst>
          </p:cNvPr>
          <p:cNvCxnSpPr/>
          <p:nvPr/>
        </p:nvCxnSpPr>
        <p:spPr>
          <a:xfrm>
            <a:off x="6090468" y="2982218"/>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46957BD-4CF2-475A-8985-99EA51128A91}"/>
              </a:ext>
            </a:extLst>
          </p:cNvPr>
          <p:cNvSpPr txBox="1"/>
          <p:nvPr/>
        </p:nvSpPr>
        <p:spPr>
          <a:xfrm>
            <a:off x="2392419" y="3371910"/>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59" name="TextBox 58">
            <a:extLst>
              <a:ext uri="{FF2B5EF4-FFF2-40B4-BE49-F238E27FC236}">
                <a16:creationId xmlns:a16="http://schemas.microsoft.com/office/drawing/2014/main" id="{D54C7E17-A641-4976-9CDD-D91A07A42D8A}"/>
              </a:ext>
            </a:extLst>
          </p:cNvPr>
          <p:cNvSpPr txBox="1"/>
          <p:nvPr/>
        </p:nvSpPr>
        <p:spPr>
          <a:xfrm>
            <a:off x="5592819" y="3383579"/>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60" name="TextBox 59">
            <a:extLst>
              <a:ext uri="{FF2B5EF4-FFF2-40B4-BE49-F238E27FC236}">
                <a16:creationId xmlns:a16="http://schemas.microsoft.com/office/drawing/2014/main" id="{E4BA009E-A18C-4A9B-978B-3E3D8E4EB20F}"/>
              </a:ext>
            </a:extLst>
          </p:cNvPr>
          <p:cNvSpPr txBox="1"/>
          <p:nvPr/>
        </p:nvSpPr>
        <p:spPr>
          <a:xfrm>
            <a:off x="5328468" y="2514600"/>
            <a:ext cx="1600200" cy="338554"/>
          </a:xfrm>
          <a:prstGeom prst="rect">
            <a:avLst/>
          </a:prstGeom>
          <a:noFill/>
          <a:ln>
            <a:noFill/>
          </a:ln>
        </p:spPr>
        <p:txBody>
          <a:bodyPr wrap="square" rtlCol="0">
            <a:spAutoFit/>
          </a:bodyPr>
          <a:lstStyle/>
          <a:p>
            <a:pPr algn="ctr"/>
            <a:r>
              <a:rPr lang="en-US" sz="1600" b="1" dirty="0"/>
              <a:t>Not</a:t>
            </a:r>
            <a:r>
              <a:rPr lang="en-US" sz="1600" dirty="0"/>
              <a:t> idiopathic </a:t>
            </a:r>
          </a:p>
        </p:txBody>
      </p:sp>
      <p:sp>
        <p:nvSpPr>
          <p:cNvPr id="3" name="TextBox 2">
            <a:extLst>
              <a:ext uri="{FF2B5EF4-FFF2-40B4-BE49-F238E27FC236}">
                <a16:creationId xmlns:a16="http://schemas.microsoft.com/office/drawing/2014/main" id="{7D009EF5-491A-48CE-BA4C-8935B8FAE811}"/>
              </a:ext>
            </a:extLst>
          </p:cNvPr>
          <p:cNvSpPr txBox="1"/>
          <p:nvPr/>
        </p:nvSpPr>
        <p:spPr>
          <a:xfrm>
            <a:off x="4051416" y="2038292"/>
            <a:ext cx="944489" cy="400110"/>
          </a:xfrm>
          <a:prstGeom prst="rect">
            <a:avLst/>
          </a:prstGeom>
          <a:noFill/>
        </p:spPr>
        <p:txBody>
          <a:bodyPr wrap="none" rtlCol="0">
            <a:spAutoFit/>
          </a:bodyPr>
          <a:lstStyle/>
          <a:p>
            <a:pPr algn="ctr">
              <a:lnSpc>
                <a:spcPts val="1200"/>
              </a:lnSpc>
            </a:pPr>
            <a:r>
              <a:rPr lang="en-US" sz="1200" i="1" dirty="0"/>
              <a:t>How we</a:t>
            </a:r>
          </a:p>
          <a:p>
            <a:pPr algn="ctr">
              <a:lnSpc>
                <a:spcPts val="1200"/>
              </a:lnSpc>
            </a:pPr>
            <a:r>
              <a:rPr lang="en-US" sz="1200" i="1" dirty="0"/>
              <a:t>divvy up IU</a:t>
            </a:r>
          </a:p>
        </p:txBody>
      </p:sp>
    </p:spTree>
    <p:extLst>
      <p:ext uri="{BB962C8B-B14F-4D97-AF65-F5344CB8AC3E}">
        <p14:creationId xmlns:p14="http://schemas.microsoft.com/office/powerpoint/2010/main" val="1749697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762021" cy="523220"/>
          </a:xfrm>
          <a:prstGeom prst="rect">
            <a:avLst/>
          </a:prstGeom>
          <a:noFill/>
          <a:ln>
            <a:noFill/>
          </a:ln>
        </p:spPr>
        <p:txBody>
          <a:bodyPr wrap="none" rtlCol="0">
            <a:spAutoFit/>
          </a:bodyPr>
          <a:lstStyle/>
          <a:p>
            <a:r>
              <a:rPr lang="en-US" sz="2800" b="1" dirty="0">
                <a:solidFill>
                  <a:srgbClr val="0000FF"/>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14" name="Straight Arrow Connector 113"/>
          <p:cNvCxnSpPr/>
          <p:nvPr/>
        </p:nvCxnSpPr>
        <p:spPr>
          <a:xfrm>
            <a:off x="1636691" y="787758"/>
            <a:ext cx="3234617" cy="1581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9904F43E-06E5-4198-A3B8-64F87712C30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2" name="TextBox 11">
            <a:extLst>
              <a:ext uri="{FF2B5EF4-FFF2-40B4-BE49-F238E27FC236}">
                <a16:creationId xmlns:a16="http://schemas.microsoft.com/office/drawing/2014/main" id="{A0800D21-1DEA-42D1-9633-461F2B644D4E}"/>
              </a:ext>
            </a:extLst>
          </p:cNvPr>
          <p:cNvSpPr txBox="1"/>
          <p:nvPr/>
        </p:nvSpPr>
        <p:spPr>
          <a:xfrm>
            <a:off x="1447800" y="4876800"/>
            <a:ext cx="6324600" cy="646331"/>
          </a:xfrm>
          <a:prstGeom prst="rect">
            <a:avLst/>
          </a:prstGeom>
          <a:solidFill>
            <a:srgbClr val="C00000"/>
          </a:solidFill>
        </p:spPr>
        <p:txBody>
          <a:bodyPr wrap="square" rtlCol="0">
            <a:spAutoFit/>
          </a:bodyPr>
          <a:lstStyle/>
          <a:p>
            <a:r>
              <a:rPr lang="en-US" dirty="0">
                <a:solidFill>
                  <a:schemeClr val="bg1"/>
                </a:solidFill>
              </a:rPr>
              <a:t>In </a:t>
            </a:r>
            <a:r>
              <a:rPr lang="en-US" b="1" dirty="0">
                <a:solidFill>
                  <a:schemeClr val="bg1"/>
                </a:solidFill>
              </a:rPr>
              <a:t>posterior uveitis</a:t>
            </a:r>
            <a:r>
              <a:rPr lang="en-US" dirty="0">
                <a:solidFill>
                  <a:schemeClr val="bg1"/>
                </a:solidFill>
              </a:rPr>
              <a:t>, the site of inflammation is the  retina and/or  choroid  (the  optic nerve head  can be involved too)</a:t>
            </a:r>
          </a:p>
        </p:txBody>
      </p:sp>
      <p:sp>
        <p:nvSpPr>
          <p:cNvPr id="2" name="Rectangle 1">
            <a:extLst>
              <a:ext uri="{FF2B5EF4-FFF2-40B4-BE49-F238E27FC236}">
                <a16:creationId xmlns:a16="http://schemas.microsoft.com/office/drawing/2014/main" id="{4AC946D4-AD21-4687-A03B-DC3D8C39336C}"/>
              </a:ext>
            </a:extLst>
          </p:cNvPr>
          <p:cNvSpPr/>
          <p:nvPr/>
        </p:nvSpPr>
        <p:spPr>
          <a:xfrm>
            <a:off x="6709529" y="4911730"/>
            <a:ext cx="834271" cy="269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4121E7D-4C8C-47FA-915E-469DA84FE918}"/>
              </a:ext>
            </a:extLst>
          </p:cNvPr>
          <p:cNvSpPr/>
          <p:nvPr/>
        </p:nvSpPr>
        <p:spPr>
          <a:xfrm>
            <a:off x="2243407" y="5195138"/>
            <a:ext cx="834271" cy="269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6D01F-4546-4B4E-84CE-A87AE39620BE}"/>
              </a:ext>
            </a:extLst>
          </p:cNvPr>
          <p:cNvSpPr/>
          <p:nvPr/>
        </p:nvSpPr>
        <p:spPr>
          <a:xfrm>
            <a:off x="3661529" y="5195138"/>
            <a:ext cx="1748671" cy="269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4191355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762021" cy="523220"/>
          </a:xfrm>
          <a:prstGeom prst="rect">
            <a:avLst/>
          </a:prstGeom>
          <a:noFill/>
          <a:ln>
            <a:noFill/>
          </a:ln>
        </p:spPr>
        <p:txBody>
          <a:bodyPr wrap="none" rtlCol="0">
            <a:spAutoFit/>
          </a:bodyPr>
          <a:lstStyle/>
          <a:p>
            <a:r>
              <a:rPr lang="en-US" sz="2800" b="1" dirty="0">
                <a:solidFill>
                  <a:srgbClr val="0000FF"/>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14" name="Straight Arrow Connector 113"/>
          <p:cNvCxnSpPr/>
          <p:nvPr/>
        </p:nvCxnSpPr>
        <p:spPr>
          <a:xfrm>
            <a:off x="1636691" y="787758"/>
            <a:ext cx="3234617" cy="1581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9904F43E-06E5-4198-A3B8-64F87712C30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2" name="TextBox 11">
            <a:extLst>
              <a:ext uri="{FF2B5EF4-FFF2-40B4-BE49-F238E27FC236}">
                <a16:creationId xmlns:a16="http://schemas.microsoft.com/office/drawing/2014/main" id="{A0800D21-1DEA-42D1-9633-461F2B644D4E}"/>
              </a:ext>
            </a:extLst>
          </p:cNvPr>
          <p:cNvSpPr txBox="1"/>
          <p:nvPr/>
        </p:nvSpPr>
        <p:spPr>
          <a:xfrm>
            <a:off x="1447800" y="4876800"/>
            <a:ext cx="6324600" cy="646331"/>
          </a:xfrm>
          <a:prstGeom prst="rect">
            <a:avLst/>
          </a:prstGeom>
          <a:solidFill>
            <a:srgbClr val="C00000"/>
          </a:solidFill>
        </p:spPr>
        <p:txBody>
          <a:bodyPr wrap="square" rtlCol="0">
            <a:spAutoFit/>
          </a:bodyPr>
          <a:lstStyle/>
          <a:p>
            <a:r>
              <a:rPr lang="en-US" dirty="0">
                <a:solidFill>
                  <a:schemeClr val="bg1"/>
                </a:solidFill>
              </a:rPr>
              <a:t>In </a:t>
            </a:r>
            <a:r>
              <a:rPr lang="en-US" b="1" dirty="0">
                <a:solidFill>
                  <a:schemeClr val="bg1"/>
                </a:solidFill>
              </a:rPr>
              <a:t>posterior uveitis</a:t>
            </a:r>
            <a:r>
              <a:rPr lang="en-US" dirty="0">
                <a:solidFill>
                  <a:schemeClr val="bg1"/>
                </a:solidFill>
              </a:rPr>
              <a:t>, the site of inflammation is the  retina and/or  choroid  (the  optic nerve head  can be involved too)</a:t>
            </a:r>
          </a:p>
        </p:txBody>
      </p:sp>
    </p:spTree>
    <p:extLst>
      <p:ext uri="{BB962C8B-B14F-4D97-AF65-F5344CB8AC3E}">
        <p14:creationId xmlns:p14="http://schemas.microsoft.com/office/powerpoint/2010/main" val="2893068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46</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5" name="TextBox 34">
            <a:extLst>
              <a:ext uri="{FF2B5EF4-FFF2-40B4-BE49-F238E27FC236}">
                <a16:creationId xmlns:a16="http://schemas.microsoft.com/office/drawing/2014/main" id="{5CC8C39F-2FAB-4735-AEDA-05EB910FECCE}"/>
              </a:ext>
            </a:extLst>
          </p:cNvPr>
          <p:cNvSpPr txBox="1"/>
          <p:nvPr/>
        </p:nvSpPr>
        <p:spPr>
          <a:xfrm>
            <a:off x="1447800" y="4876800"/>
            <a:ext cx="6324600" cy="646331"/>
          </a:xfrm>
          <a:prstGeom prst="rect">
            <a:avLst/>
          </a:prstGeom>
          <a:solidFill>
            <a:srgbClr val="C00000"/>
          </a:solidFill>
        </p:spPr>
        <p:txBody>
          <a:bodyPr wrap="square" rtlCol="0">
            <a:spAutoFit/>
          </a:bodyPr>
          <a:lstStyle/>
          <a:p>
            <a:r>
              <a:rPr lang="en-US" dirty="0">
                <a:solidFill>
                  <a:schemeClr val="bg1"/>
                </a:solidFill>
              </a:rPr>
              <a:t>In </a:t>
            </a:r>
            <a:r>
              <a:rPr lang="en-US" b="1" dirty="0">
                <a:solidFill>
                  <a:schemeClr val="bg1"/>
                </a:solidFill>
              </a:rPr>
              <a:t>posterior uveitis</a:t>
            </a:r>
            <a:r>
              <a:rPr lang="en-US" dirty="0">
                <a:solidFill>
                  <a:schemeClr val="bg1"/>
                </a:solidFill>
              </a:rPr>
              <a:t>, the site of inflammation is the  retina and/or  choroid  (the  optic nerve head  can be involved too)</a:t>
            </a:r>
          </a:p>
        </p:txBody>
      </p:sp>
      <p:sp>
        <p:nvSpPr>
          <p:cNvPr id="34" name="TextBox 33">
            <a:extLst>
              <a:ext uri="{FF2B5EF4-FFF2-40B4-BE49-F238E27FC236}">
                <a16:creationId xmlns:a16="http://schemas.microsoft.com/office/drawing/2014/main" id="{CF72EDE6-53C1-4E36-8646-4A8C3C99206B}"/>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8" name="TextBox 37">
            <a:extLst>
              <a:ext uri="{FF2B5EF4-FFF2-40B4-BE49-F238E27FC236}">
                <a16:creationId xmlns:a16="http://schemas.microsoft.com/office/drawing/2014/main" id="{029E62B3-6080-49FC-BB9B-51ACF6363B65}"/>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41" name="Rectangle 40">
            <a:extLst>
              <a:ext uri="{FF2B5EF4-FFF2-40B4-BE49-F238E27FC236}">
                <a16:creationId xmlns:a16="http://schemas.microsoft.com/office/drawing/2014/main" id="{F0575DF9-5C9F-424C-8365-E44EF409FE76}"/>
              </a:ext>
            </a:extLst>
          </p:cNvPr>
          <p:cNvSpPr/>
          <p:nvPr/>
        </p:nvSpPr>
        <p:spPr>
          <a:xfrm>
            <a:off x="1627056" y="998043"/>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45AB3DA-DEC4-4679-BEF9-F539F6918773}"/>
              </a:ext>
            </a:extLst>
          </p:cNvPr>
          <p:cNvSpPr txBox="1"/>
          <p:nvPr/>
        </p:nvSpPr>
        <p:spPr>
          <a:xfrm>
            <a:off x="3194868" y="1143002"/>
            <a:ext cx="2595582" cy="461665"/>
          </a:xfrm>
          <a:prstGeom prst="rect">
            <a:avLst/>
          </a:prstGeom>
          <a:noFill/>
        </p:spPr>
        <p:txBody>
          <a:bodyPr wrap="none" rtlCol="0">
            <a:spAutoFit/>
          </a:bodyPr>
          <a:lstStyle/>
          <a:p>
            <a:r>
              <a:rPr lang="en-US" sz="2400" b="1" dirty="0"/>
              <a:t>Posterior uveitis</a:t>
            </a:r>
          </a:p>
        </p:txBody>
      </p:sp>
      <p:sp>
        <p:nvSpPr>
          <p:cNvPr id="43" name="TextBox 42">
            <a:extLst>
              <a:ext uri="{FF2B5EF4-FFF2-40B4-BE49-F238E27FC236}">
                <a16:creationId xmlns:a16="http://schemas.microsoft.com/office/drawing/2014/main" id="{E55742E8-ECE8-40D0-9F90-048ADEAF65C9}"/>
              </a:ext>
            </a:extLst>
          </p:cNvPr>
          <p:cNvSpPr txBox="1"/>
          <p:nvPr/>
        </p:nvSpPr>
        <p:spPr>
          <a:xfrm>
            <a:off x="3042470" y="1600200"/>
            <a:ext cx="2954655" cy="369332"/>
          </a:xfrm>
          <a:prstGeom prst="rect">
            <a:avLst/>
          </a:prstGeom>
          <a:noFill/>
          <a:ln>
            <a:noFill/>
          </a:ln>
        </p:spPr>
        <p:txBody>
          <a:bodyPr wrap="none" rtlCol="0">
            <a:spAutoFit/>
          </a:bodyPr>
          <a:lstStyle/>
          <a:p>
            <a:r>
              <a:rPr lang="en-US" i="1" dirty="0"/>
              <a:t>If inflammation is located…</a:t>
            </a:r>
          </a:p>
        </p:txBody>
      </p:sp>
      <p:sp>
        <p:nvSpPr>
          <p:cNvPr id="44" name="TextBox 43">
            <a:extLst>
              <a:ext uri="{FF2B5EF4-FFF2-40B4-BE49-F238E27FC236}">
                <a16:creationId xmlns:a16="http://schemas.microsoft.com/office/drawing/2014/main" id="{FC78BA87-BD54-464B-A415-947D09C612E2}"/>
              </a:ext>
            </a:extLst>
          </p:cNvPr>
          <p:cNvSpPr txBox="1"/>
          <p:nvPr/>
        </p:nvSpPr>
        <p:spPr>
          <a:xfrm>
            <a:off x="1823268" y="2518829"/>
            <a:ext cx="1447800" cy="584775"/>
          </a:xfrm>
          <a:prstGeom prst="rect">
            <a:avLst/>
          </a:prstGeom>
          <a:noFill/>
          <a:ln>
            <a:noFill/>
          </a:ln>
        </p:spPr>
        <p:txBody>
          <a:bodyPr wrap="square" rtlCol="0">
            <a:spAutoFit/>
          </a:bodyPr>
          <a:lstStyle/>
          <a:p>
            <a:pPr algn="ctr"/>
            <a:r>
              <a:rPr lang="en-US" sz="1600" dirty="0"/>
              <a:t>Exclusively in the choroid</a:t>
            </a:r>
          </a:p>
        </p:txBody>
      </p:sp>
      <p:sp>
        <p:nvSpPr>
          <p:cNvPr id="48" name="TextBox 47">
            <a:extLst>
              <a:ext uri="{FF2B5EF4-FFF2-40B4-BE49-F238E27FC236}">
                <a16:creationId xmlns:a16="http://schemas.microsoft.com/office/drawing/2014/main" id="{59C9F15D-BDE6-4BED-B829-7990B6FFC12C}"/>
              </a:ext>
            </a:extLst>
          </p:cNvPr>
          <p:cNvSpPr txBox="1"/>
          <p:nvPr/>
        </p:nvSpPr>
        <p:spPr>
          <a:xfrm>
            <a:off x="2361877" y="4094202"/>
            <a:ext cx="325730" cy="369332"/>
          </a:xfrm>
          <a:prstGeom prst="rect">
            <a:avLst/>
          </a:prstGeom>
          <a:noFill/>
        </p:spPr>
        <p:txBody>
          <a:bodyPr wrap="none" rtlCol="0">
            <a:spAutoFit/>
          </a:bodyPr>
          <a:lstStyle/>
          <a:p>
            <a:pPr algn="ctr"/>
            <a:r>
              <a:rPr lang="en-US" b="1" i="1" dirty="0">
                <a:solidFill>
                  <a:srgbClr val="0000FF"/>
                </a:solidFill>
              </a:rPr>
              <a:t>?</a:t>
            </a:r>
          </a:p>
        </p:txBody>
      </p:sp>
      <p:cxnSp>
        <p:nvCxnSpPr>
          <p:cNvPr id="71" name="Straight Arrow Connector 70">
            <a:extLst>
              <a:ext uri="{FF2B5EF4-FFF2-40B4-BE49-F238E27FC236}">
                <a16:creationId xmlns:a16="http://schemas.microsoft.com/office/drawing/2014/main" id="{9EF10FDA-EF64-45FD-86B1-318F9DCA3A26}"/>
              </a:ext>
            </a:extLst>
          </p:cNvPr>
          <p:cNvCxnSpPr>
            <a:stCxn id="43" idx="2"/>
          </p:cNvCxnSpPr>
          <p:nvPr/>
        </p:nvCxnSpPr>
        <p:spPr>
          <a:xfrm flipH="1">
            <a:off x="2753865" y="1969532"/>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2FE6D82-27CF-4937-AA74-E9ECB52FD308}"/>
              </a:ext>
            </a:extLst>
          </p:cNvPr>
          <p:cNvCxnSpPr/>
          <p:nvPr/>
        </p:nvCxnSpPr>
        <p:spPr>
          <a:xfrm>
            <a:off x="2540156"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DC06476-A9F4-4ED8-9D22-08899181C58C}"/>
              </a:ext>
            </a:extLst>
          </p:cNvPr>
          <p:cNvSpPr txBox="1"/>
          <p:nvPr/>
        </p:nvSpPr>
        <p:spPr>
          <a:xfrm>
            <a:off x="2011419" y="3490556"/>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Tree>
    <p:extLst>
      <p:ext uri="{BB962C8B-B14F-4D97-AF65-F5344CB8AC3E}">
        <p14:creationId xmlns:p14="http://schemas.microsoft.com/office/powerpoint/2010/main" val="2398417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47</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5" name="TextBox 34">
            <a:extLst>
              <a:ext uri="{FF2B5EF4-FFF2-40B4-BE49-F238E27FC236}">
                <a16:creationId xmlns:a16="http://schemas.microsoft.com/office/drawing/2014/main" id="{5CC8C39F-2FAB-4735-AEDA-05EB910FECCE}"/>
              </a:ext>
            </a:extLst>
          </p:cNvPr>
          <p:cNvSpPr txBox="1"/>
          <p:nvPr/>
        </p:nvSpPr>
        <p:spPr>
          <a:xfrm>
            <a:off x="1447800" y="4876800"/>
            <a:ext cx="6324600" cy="646331"/>
          </a:xfrm>
          <a:prstGeom prst="rect">
            <a:avLst/>
          </a:prstGeom>
          <a:solidFill>
            <a:srgbClr val="C00000"/>
          </a:solidFill>
        </p:spPr>
        <p:txBody>
          <a:bodyPr wrap="square" rtlCol="0">
            <a:spAutoFit/>
          </a:bodyPr>
          <a:lstStyle/>
          <a:p>
            <a:r>
              <a:rPr lang="en-US" dirty="0">
                <a:solidFill>
                  <a:schemeClr val="bg1"/>
                </a:solidFill>
              </a:rPr>
              <a:t>In </a:t>
            </a:r>
            <a:r>
              <a:rPr lang="en-US" b="1" dirty="0">
                <a:solidFill>
                  <a:schemeClr val="bg1"/>
                </a:solidFill>
              </a:rPr>
              <a:t>posterior uveitis</a:t>
            </a:r>
            <a:r>
              <a:rPr lang="en-US" dirty="0">
                <a:solidFill>
                  <a:schemeClr val="bg1"/>
                </a:solidFill>
              </a:rPr>
              <a:t>, the site of inflammation is the  retina and/or  choroid  (the  optic nerve head  can be involved too)</a:t>
            </a:r>
          </a:p>
        </p:txBody>
      </p:sp>
      <p:sp>
        <p:nvSpPr>
          <p:cNvPr id="34" name="TextBox 33">
            <a:extLst>
              <a:ext uri="{FF2B5EF4-FFF2-40B4-BE49-F238E27FC236}">
                <a16:creationId xmlns:a16="http://schemas.microsoft.com/office/drawing/2014/main" id="{CF72EDE6-53C1-4E36-8646-4A8C3C99206B}"/>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8" name="TextBox 37">
            <a:extLst>
              <a:ext uri="{FF2B5EF4-FFF2-40B4-BE49-F238E27FC236}">
                <a16:creationId xmlns:a16="http://schemas.microsoft.com/office/drawing/2014/main" id="{029E62B3-6080-49FC-BB9B-51ACF6363B65}"/>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41" name="Rectangle 40">
            <a:extLst>
              <a:ext uri="{FF2B5EF4-FFF2-40B4-BE49-F238E27FC236}">
                <a16:creationId xmlns:a16="http://schemas.microsoft.com/office/drawing/2014/main" id="{F0575DF9-5C9F-424C-8365-E44EF409FE76}"/>
              </a:ext>
            </a:extLst>
          </p:cNvPr>
          <p:cNvSpPr/>
          <p:nvPr/>
        </p:nvSpPr>
        <p:spPr>
          <a:xfrm>
            <a:off x="1627056" y="998043"/>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45AB3DA-DEC4-4679-BEF9-F539F6918773}"/>
              </a:ext>
            </a:extLst>
          </p:cNvPr>
          <p:cNvSpPr txBox="1"/>
          <p:nvPr/>
        </p:nvSpPr>
        <p:spPr>
          <a:xfrm>
            <a:off x="3194868" y="1143002"/>
            <a:ext cx="2595582" cy="461665"/>
          </a:xfrm>
          <a:prstGeom prst="rect">
            <a:avLst/>
          </a:prstGeom>
          <a:noFill/>
        </p:spPr>
        <p:txBody>
          <a:bodyPr wrap="none" rtlCol="0">
            <a:spAutoFit/>
          </a:bodyPr>
          <a:lstStyle/>
          <a:p>
            <a:r>
              <a:rPr lang="en-US" sz="2400" b="1" dirty="0"/>
              <a:t>Posterior uveitis</a:t>
            </a:r>
          </a:p>
        </p:txBody>
      </p:sp>
      <p:sp>
        <p:nvSpPr>
          <p:cNvPr id="43" name="TextBox 42">
            <a:extLst>
              <a:ext uri="{FF2B5EF4-FFF2-40B4-BE49-F238E27FC236}">
                <a16:creationId xmlns:a16="http://schemas.microsoft.com/office/drawing/2014/main" id="{E55742E8-ECE8-40D0-9F90-048ADEAF65C9}"/>
              </a:ext>
            </a:extLst>
          </p:cNvPr>
          <p:cNvSpPr txBox="1"/>
          <p:nvPr/>
        </p:nvSpPr>
        <p:spPr>
          <a:xfrm>
            <a:off x="3042470" y="1600200"/>
            <a:ext cx="2954655" cy="369332"/>
          </a:xfrm>
          <a:prstGeom prst="rect">
            <a:avLst/>
          </a:prstGeom>
          <a:noFill/>
          <a:ln>
            <a:noFill/>
          </a:ln>
        </p:spPr>
        <p:txBody>
          <a:bodyPr wrap="none" rtlCol="0">
            <a:spAutoFit/>
          </a:bodyPr>
          <a:lstStyle/>
          <a:p>
            <a:r>
              <a:rPr lang="en-US" i="1" dirty="0"/>
              <a:t>If inflammation is located…</a:t>
            </a:r>
          </a:p>
        </p:txBody>
      </p:sp>
      <p:sp>
        <p:nvSpPr>
          <p:cNvPr id="44" name="TextBox 43">
            <a:extLst>
              <a:ext uri="{FF2B5EF4-FFF2-40B4-BE49-F238E27FC236}">
                <a16:creationId xmlns:a16="http://schemas.microsoft.com/office/drawing/2014/main" id="{FC78BA87-BD54-464B-A415-947D09C612E2}"/>
              </a:ext>
            </a:extLst>
          </p:cNvPr>
          <p:cNvSpPr txBox="1"/>
          <p:nvPr/>
        </p:nvSpPr>
        <p:spPr>
          <a:xfrm>
            <a:off x="1823268" y="2518829"/>
            <a:ext cx="1447800" cy="584775"/>
          </a:xfrm>
          <a:prstGeom prst="rect">
            <a:avLst/>
          </a:prstGeom>
          <a:noFill/>
          <a:ln>
            <a:noFill/>
          </a:ln>
        </p:spPr>
        <p:txBody>
          <a:bodyPr wrap="square" rtlCol="0">
            <a:spAutoFit/>
          </a:bodyPr>
          <a:lstStyle/>
          <a:p>
            <a:pPr algn="ctr"/>
            <a:r>
              <a:rPr lang="en-US" sz="1600" dirty="0"/>
              <a:t>Exclusively in the choroid</a:t>
            </a:r>
          </a:p>
        </p:txBody>
      </p:sp>
      <p:sp>
        <p:nvSpPr>
          <p:cNvPr id="48" name="TextBox 47">
            <a:extLst>
              <a:ext uri="{FF2B5EF4-FFF2-40B4-BE49-F238E27FC236}">
                <a16:creationId xmlns:a16="http://schemas.microsoft.com/office/drawing/2014/main" id="{59C9F15D-BDE6-4BED-B829-7990B6FFC12C}"/>
              </a:ext>
            </a:extLst>
          </p:cNvPr>
          <p:cNvSpPr txBox="1"/>
          <p:nvPr/>
        </p:nvSpPr>
        <p:spPr>
          <a:xfrm>
            <a:off x="1823268" y="4094202"/>
            <a:ext cx="1402948" cy="369332"/>
          </a:xfrm>
          <a:prstGeom prst="rect">
            <a:avLst/>
          </a:prstGeom>
          <a:noFill/>
        </p:spPr>
        <p:txBody>
          <a:bodyPr wrap="none" rtlCol="0">
            <a:spAutoFit/>
          </a:bodyPr>
          <a:lstStyle/>
          <a:p>
            <a:r>
              <a:rPr lang="en-US" b="1" dirty="0">
                <a:solidFill>
                  <a:srgbClr val="0000FF"/>
                </a:solidFill>
              </a:rPr>
              <a:t>Choroiditis</a:t>
            </a:r>
          </a:p>
        </p:txBody>
      </p:sp>
      <p:cxnSp>
        <p:nvCxnSpPr>
          <p:cNvPr id="71" name="Straight Arrow Connector 70">
            <a:extLst>
              <a:ext uri="{FF2B5EF4-FFF2-40B4-BE49-F238E27FC236}">
                <a16:creationId xmlns:a16="http://schemas.microsoft.com/office/drawing/2014/main" id="{9EF10FDA-EF64-45FD-86B1-318F9DCA3A26}"/>
              </a:ext>
            </a:extLst>
          </p:cNvPr>
          <p:cNvCxnSpPr>
            <a:stCxn id="43" idx="2"/>
          </p:cNvCxnSpPr>
          <p:nvPr/>
        </p:nvCxnSpPr>
        <p:spPr>
          <a:xfrm flipH="1">
            <a:off x="2753865" y="1969532"/>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2FE6D82-27CF-4937-AA74-E9ECB52FD308}"/>
              </a:ext>
            </a:extLst>
          </p:cNvPr>
          <p:cNvCxnSpPr/>
          <p:nvPr/>
        </p:nvCxnSpPr>
        <p:spPr>
          <a:xfrm>
            <a:off x="2540156"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DC06476-A9F4-4ED8-9D22-08899181C58C}"/>
              </a:ext>
            </a:extLst>
          </p:cNvPr>
          <p:cNvSpPr txBox="1"/>
          <p:nvPr/>
        </p:nvSpPr>
        <p:spPr>
          <a:xfrm>
            <a:off x="2011419" y="3490556"/>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Tree>
    <p:extLst>
      <p:ext uri="{BB962C8B-B14F-4D97-AF65-F5344CB8AC3E}">
        <p14:creationId xmlns:p14="http://schemas.microsoft.com/office/powerpoint/2010/main" val="4134412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48</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5" name="TextBox 34">
            <a:extLst>
              <a:ext uri="{FF2B5EF4-FFF2-40B4-BE49-F238E27FC236}">
                <a16:creationId xmlns:a16="http://schemas.microsoft.com/office/drawing/2014/main" id="{5CC8C39F-2FAB-4735-AEDA-05EB910FECCE}"/>
              </a:ext>
            </a:extLst>
          </p:cNvPr>
          <p:cNvSpPr txBox="1"/>
          <p:nvPr/>
        </p:nvSpPr>
        <p:spPr>
          <a:xfrm>
            <a:off x="1447800" y="4876800"/>
            <a:ext cx="6324600" cy="646331"/>
          </a:xfrm>
          <a:prstGeom prst="rect">
            <a:avLst/>
          </a:prstGeom>
          <a:solidFill>
            <a:srgbClr val="C00000"/>
          </a:solidFill>
        </p:spPr>
        <p:txBody>
          <a:bodyPr wrap="square" rtlCol="0">
            <a:spAutoFit/>
          </a:bodyPr>
          <a:lstStyle/>
          <a:p>
            <a:r>
              <a:rPr lang="en-US" dirty="0">
                <a:solidFill>
                  <a:schemeClr val="bg1"/>
                </a:solidFill>
              </a:rPr>
              <a:t>In </a:t>
            </a:r>
            <a:r>
              <a:rPr lang="en-US" b="1" dirty="0">
                <a:solidFill>
                  <a:schemeClr val="bg1"/>
                </a:solidFill>
              </a:rPr>
              <a:t>posterior uveitis</a:t>
            </a:r>
            <a:r>
              <a:rPr lang="en-US" dirty="0">
                <a:solidFill>
                  <a:schemeClr val="bg1"/>
                </a:solidFill>
              </a:rPr>
              <a:t>, the site of inflammation is the  retina and/or  choroid  (the  optic nerve head  can be involved too)</a:t>
            </a:r>
          </a:p>
        </p:txBody>
      </p:sp>
      <p:sp>
        <p:nvSpPr>
          <p:cNvPr id="34" name="TextBox 33">
            <a:extLst>
              <a:ext uri="{FF2B5EF4-FFF2-40B4-BE49-F238E27FC236}">
                <a16:creationId xmlns:a16="http://schemas.microsoft.com/office/drawing/2014/main" id="{CF72EDE6-53C1-4E36-8646-4A8C3C99206B}"/>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6" name="TextBox 35">
            <a:extLst>
              <a:ext uri="{FF2B5EF4-FFF2-40B4-BE49-F238E27FC236}">
                <a16:creationId xmlns:a16="http://schemas.microsoft.com/office/drawing/2014/main" id="{7D6605D5-1E39-42EA-927C-78F910534D12}"/>
              </a:ext>
            </a:extLst>
          </p:cNvPr>
          <p:cNvSpPr txBox="1"/>
          <p:nvPr/>
        </p:nvSpPr>
        <p:spPr>
          <a:xfrm>
            <a:off x="4729350"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37" name="Straight Connector 36">
            <a:extLst>
              <a:ext uri="{FF2B5EF4-FFF2-40B4-BE49-F238E27FC236}">
                <a16:creationId xmlns:a16="http://schemas.microsoft.com/office/drawing/2014/main" id="{7B04E563-24DC-4A79-910F-A7A7EAB09E85}"/>
              </a:ext>
            </a:extLst>
          </p:cNvPr>
          <p:cNvCxnSpPr/>
          <p:nvPr/>
        </p:nvCxnSpPr>
        <p:spPr>
          <a:xfrm>
            <a:off x="4642668"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9E62B3-6080-49FC-BB9B-51ACF6363B65}"/>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9" name="TextBox 38">
            <a:extLst>
              <a:ext uri="{FF2B5EF4-FFF2-40B4-BE49-F238E27FC236}">
                <a16:creationId xmlns:a16="http://schemas.microsoft.com/office/drawing/2014/main" id="{9BEEE7C6-3A0F-402B-BDB7-499B2BA36025}"/>
              </a:ext>
            </a:extLst>
          </p:cNvPr>
          <p:cNvSpPr txBox="1"/>
          <p:nvPr/>
        </p:nvSpPr>
        <p:spPr>
          <a:xfrm>
            <a:off x="4729350" y="29718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40" name="Straight Connector 39">
            <a:extLst>
              <a:ext uri="{FF2B5EF4-FFF2-40B4-BE49-F238E27FC236}">
                <a16:creationId xmlns:a16="http://schemas.microsoft.com/office/drawing/2014/main" id="{99E673E5-C4B1-45E8-92D7-4D5D7CB01DDD}"/>
              </a:ext>
            </a:extLst>
          </p:cNvPr>
          <p:cNvCxnSpPr/>
          <p:nvPr/>
        </p:nvCxnSpPr>
        <p:spPr>
          <a:xfrm>
            <a:off x="4642668" y="29718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0575DF9-5C9F-424C-8365-E44EF409FE76}"/>
              </a:ext>
            </a:extLst>
          </p:cNvPr>
          <p:cNvSpPr/>
          <p:nvPr/>
        </p:nvSpPr>
        <p:spPr>
          <a:xfrm>
            <a:off x="1627056" y="998043"/>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45AB3DA-DEC4-4679-BEF9-F539F6918773}"/>
              </a:ext>
            </a:extLst>
          </p:cNvPr>
          <p:cNvSpPr txBox="1"/>
          <p:nvPr/>
        </p:nvSpPr>
        <p:spPr>
          <a:xfrm>
            <a:off x="3194868" y="1143002"/>
            <a:ext cx="2595582" cy="461665"/>
          </a:xfrm>
          <a:prstGeom prst="rect">
            <a:avLst/>
          </a:prstGeom>
          <a:noFill/>
        </p:spPr>
        <p:txBody>
          <a:bodyPr wrap="none" rtlCol="0">
            <a:spAutoFit/>
          </a:bodyPr>
          <a:lstStyle/>
          <a:p>
            <a:r>
              <a:rPr lang="en-US" sz="2400" b="1" dirty="0"/>
              <a:t>Posterior uveitis</a:t>
            </a:r>
          </a:p>
        </p:txBody>
      </p:sp>
      <p:sp>
        <p:nvSpPr>
          <p:cNvPr id="43" name="TextBox 42">
            <a:extLst>
              <a:ext uri="{FF2B5EF4-FFF2-40B4-BE49-F238E27FC236}">
                <a16:creationId xmlns:a16="http://schemas.microsoft.com/office/drawing/2014/main" id="{E55742E8-ECE8-40D0-9F90-048ADEAF65C9}"/>
              </a:ext>
            </a:extLst>
          </p:cNvPr>
          <p:cNvSpPr txBox="1"/>
          <p:nvPr/>
        </p:nvSpPr>
        <p:spPr>
          <a:xfrm>
            <a:off x="3042470" y="1600200"/>
            <a:ext cx="2954655" cy="369332"/>
          </a:xfrm>
          <a:prstGeom prst="rect">
            <a:avLst/>
          </a:prstGeom>
          <a:noFill/>
          <a:ln>
            <a:noFill/>
          </a:ln>
        </p:spPr>
        <p:txBody>
          <a:bodyPr wrap="none" rtlCol="0">
            <a:spAutoFit/>
          </a:bodyPr>
          <a:lstStyle/>
          <a:p>
            <a:r>
              <a:rPr lang="en-US" i="1" dirty="0"/>
              <a:t>If inflammation is located…</a:t>
            </a:r>
          </a:p>
        </p:txBody>
      </p:sp>
      <p:sp>
        <p:nvSpPr>
          <p:cNvPr id="44" name="TextBox 43">
            <a:extLst>
              <a:ext uri="{FF2B5EF4-FFF2-40B4-BE49-F238E27FC236}">
                <a16:creationId xmlns:a16="http://schemas.microsoft.com/office/drawing/2014/main" id="{FC78BA87-BD54-464B-A415-947D09C612E2}"/>
              </a:ext>
            </a:extLst>
          </p:cNvPr>
          <p:cNvSpPr txBox="1"/>
          <p:nvPr/>
        </p:nvSpPr>
        <p:spPr>
          <a:xfrm>
            <a:off x="1823268" y="2518829"/>
            <a:ext cx="1447800" cy="584775"/>
          </a:xfrm>
          <a:prstGeom prst="rect">
            <a:avLst/>
          </a:prstGeom>
          <a:noFill/>
          <a:ln>
            <a:noFill/>
          </a:ln>
        </p:spPr>
        <p:txBody>
          <a:bodyPr wrap="square" rtlCol="0">
            <a:spAutoFit/>
          </a:bodyPr>
          <a:lstStyle/>
          <a:p>
            <a:pPr algn="ctr"/>
            <a:r>
              <a:rPr lang="en-US" sz="1600" dirty="0"/>
              <a:t>Exclusively in the choroid</a:t>
            </a:r>
          </a:p>
        </p:txBody>
      </p:sp>
      <p:sp>
        <p:nvSpPr>
          <p:cNvPr id="46" name="TextBox 45">
            <a:extLst>
              <a:ext uri="{FF2B5EF4-FFF2-40B4-BE49-F238E27FC236}">
                <a16:creationId xmlns:a16="http://schemas.microsoft.com/office/drawing/2014/main" id="{E25DD1C5-88C5-472A-A97B-067F7A11B517}"/>
              </a:ext>
            </a:extLst>
          </p:cNvPr>
          <p:cNvSpPr txBox="1"/>
          <p:nvPr/>
        </p:nvSpPr>
        <p:spPr>
          <a:xfrm>
            <a:off x="6014270" y="2539427"/>
            <a:ext cx="1281377" cy="584775"/>
          </a:xfrm>
          <a:prstGeom prst="rect">
            <a:avLst/>
          </a:prstGeom>
          <a:noFill/>
          <a:ln>
            <a:noFill/>
          </a:ln>
        </p:spPr>
        <p:txBody>
          <a:bodyPr wrap="square" rtlCol="0">
            <a:spAutoFit/>
          </a:bodyPr>
          <a:lstStyle/>
          <a:p>
            <a:pPr algn="ctr"/>
            <a:r>
              <a:rPr lang="en-US" sz="1600" dirty="0"/>
              <a:t>Exclusively in the retina</a:t>
            </a:r>
          </a:p>
        </p:txBody>
      </p:sp>
      <p:sp>
        <p:nvSpPr>
          <p:cNvPr id="48" name="TextBox 47">
            <a:extLst>
              <a:ext uri="{FF2B5EF4-FFF2-40B4-BE49-F238E27FC236}">
                <a16:creationId xmlns:a16="http://schemas.microsoft.com/office/drawing/2014/main" id="{59C9F15D-BDE6-4BED-B829-7990B6FFC12C}"/>
              </a:ext>
            </a:extLst>
          </p:cNvPr>
          <p:cNvSpPr txBox="1"/>
          <p:nvPr/>
        </p:nvSpPr>
        <p:spPr>
          <a:xfrm>
            <a:off x="1823268" y="4094202"/>
            <a:ext cx="1402948" cy="369332"/>
          </a:xfrm>
          <a:prstGeom prst="rect">
            <a:avLst/>
          </a:prstGeom>
          <a:noFill/>
        </p:spPr>
        <p:txBody>
          <a:bodyPr wrap="none" rtlCol="0">
            <a:spAutoFit/>
          </a:bodyPr>
          <a:lstStyle/>
          <a:p>
            <a:r>
              <a:rPr lang="en-US" b="1" dirty="0">
                <a:solidFill>
                  <a:srgbClr val="0000FF"/>
                </a:solidFill>
              </a:rPr>
              <a:t>Choroiditis</a:t>
            </a:r>
          </a:p>
        </p:txBody>
      </p:sp>
      <p:sp>
        <p:nvSpPr>
          <p:cNvPr id="50" name="TextBox 49">
            <a:extLst>
              <a:ext uri="{FF2B5EF4-FFF2-40B4-BE49-F238E27FC236}">
                <a16:creationId xmlns:a16="http://schemas.microsoft.com/office/drawing/2014/main" id="{002AF7B5-8F14-446B-8317-C2811E52594E}"/>
              </a:ext>
            </a:extLst>
          </p:cNvPr>
          <p:cNvSpPr txBox="1"/>
          <p:nvPr/>
        </p:nvSpPr>
        <p:spPr>
          <a:xfrm>
            <a:off x="6529430" y="4094204"/>
            <a:ext cx="325730" cy="323165"/>
          </a:xfrm>
          <a:prstGeom prst="rect">
            <a:avLst/>
          </a:prstGeom>
          <a:noFill/>
        </p:spPr>
        <p:txBody>
          <a:bodyPr wrap="none" rtlCol="0">
            <a:spAutoFit/>
          </a:bodyPr>
          <a:lstStyle/>
          <a:p>
            <a:pPr algn="ctr">
              <a:lnSpc>
                <a:spcPts val="1800"/>
              </a:lnSpc>
            </a:pPr>
            <a:r>
              <a:rPr lang="en-US" b="1" i="1" dirty="0">
                <a:solidFill>
                  <a:srgbClr val="0000FF"/>
                </a:solidFill>
              </a:rPr>
              <a:t>?</a:t>
            </a:r>
          </a:p>
        </p:txBody>
      </p:sp>
      <p:cxnSp>
        <p:nvCxnSpPr>
          <p:cNvPr id="71" name="Straight Arrow Connector 70">
            <a:extLst>
              <a:ext uri="{FF2B5EF4-FFF2-40B4-BE49-F238E27FC236}">
                <a16:creationId xmlns:a16="http://schemas.microsoft.com/office/drawing/2014/main" id="{9EF10FDA-EF64-45FD-86B1-318F9DCA3A26}"/>
              </a:ext>
            </a:extLst>
          </p:cNvPr>
          <p:cNvCxnSpPr>
            <a:stCxn id="43" idx="2"/>
          </p:cNvCxnSpPr>
          <p:nvPr/>
        </p:nvCxnSpPr>
        <p:spPr>
          <a:xfrm flipH="1">
            <a:off x="2753865" y="1969532"/>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0DEDADB-D682-4C0E-911A-432A78F8FBD8}"/>
              </a:ext>
            </a:extLst>
          </p:cNvPr>
          <p:cNvCxnSpPr>
            <a:stCxn id="43" idx="2"/>
          </p:cNvCxnSpPr>
          <p:nvPr/>
        </p:nvCxnSpPr>
        <p:spPr>
          <a:xfrm>
            <a:off x="4519798" y="1969532"/>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2FE6D82-27CF-4937-AA74-E9ECB52FD308}"/>
              </a:ext>
            </a:extLst>
          </p:cNvPr>
          <p:cNvCxnSpPr/>
          <p:nvPr/>
        </p:nvCxnSpPr>
        <p:spPr>
          <a:xfrm>
            <a:off x="2540156"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39C2B1F-C670-46B3-B27B-B3923103362B}"/>
              </a:ext>
            </a:extLst>
          </p:cNvPr>
          <p:cNvCxnSpPr/>
          <p:nvPr/>
        </p:nvCxnSpPr>
        <p:spPr>
          <a:xfrm>
            <a:off x="6700068"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DC06476-A9F4-4ED8-9D22-08899181C58C}"/>
              </a:ext>
            </a:extLst>
          </p:cNvPr>
          <p:cNvSpPr txBox="1"/>
          <p:nvPr/>
        </p:nvSpPr>
        <p:spPr>
          <a:xfrm>
            <a:off x="2011419" y="3490556"/>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78" name="TextBox 77">
            <a:extLst>
              <a:ext uri="{FF2B5EF4-FFF2-40B4-BE49-F238E27FC236}">
                <a16:creationId xmlns:a16="http://schemas.microsoft.com/office/drawing/2014/main" id="{B0AFA067-F648-4D40-B3E2-00CDF41155B5}"/>
              </a:ext>
            </a:extLst>
          </p:cNvPr>
          <p:cNvSpPr txBox="1"/>
          <p:nvPr/>
        </p:nvSpPr>
        <p:spPr>
          <a:xfrm>
            <a:off x="6202419" y="3502225"/>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Tree>
    <p:extLst>
      <p:ext uri="{BB962C8B-B14F-4D97-AF65-F5344CB8AC3E}">
        <p14:creationId xmlns:p14="http://schemas.microsoft.com/office/powerpoint/2010/main" val="701968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49</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5" name="TextBox 34">
            <a:extLst>
              <a:ext uri="{FF2B5EF4-FFF2-40B4-BE49-F238E27FC236}">
                <a16:creationId xmlns:a16="http://schemas.microsoft.com/office/drawing/2014/main" id="{5CC8C39F-2FAB-4735-AEDA-05EB910FECCE}"/>
              </a:ext>
            </a:extLst>
          </p:cNvPr>
          <p:cNvSpPr txBox="1"/>
          <p:nvPr/>
        </p:nvSpPr>
        <p:spPr>
          <a:xfrm>
            <a:off x="1447800" y="4876800"/>
            <a:ext cx="6324600" cy="646331"/>
          </a:xfrm>
          <a:prstGeom prst="rect">
            <a:avLst/>
          </a:prstGeom>
          <a:solidFill>
            <a:srgbClr val="C00000"/>
          </a:solidFill>
        </p:spPr>
        <p:txBody>
          <a:bodyPr wrap="square" rtlCol="0">
            <a:spAutoFit/>
          </a:bodyPr>
          <a:lstStyle/>
          <a:p>
            <a:r>
              <a:rPr lang="en-US" dirty="0">
                <a:solidFill>
                  <a:schemeClr val="bg1"/>
                </a:solidFill>
              </a:rPr>
              <a:t>In </a:t>
            </a:r>
            <a:r>
              <a:rPr lang="en-US" b="1" dirty="0">
                <a:solidFill>
                  <a:schemeClr val="bg1"/>
                </a:solidFill>
              </a:rPr>
              <a:t>posterior uveitis</a:t>
            </a:r>
            <a:r>
              <a:rPr lang="en-US" dirty="0">
                <a:solidFill>
                  <a:schemeClr val="bg1"/>
                </a:solidFill>
              </a:rPr>
              <a:t>, the site of inflammation is the  retina and/or  choroid  (the  optic nerve head  can be involved too)</a:t>
            </a:r>
          </a:p>
        </p:txBody>
      </p:sp>
      <p:sp>
        <p:nvSpPr>
          <p:cNvPr id="34" name="TextBox 33">
            <a:extLst>
              <a:ext uri="{FF2B5EF4-FFF2-40B4-BE49-F238E27FC236}">
                <a16:creationId xmlns:a16="http://schemas.microsoft.com/office/drawing/2014/main" id="{CF72EDE6-53C1-4E36-8646-4A8C3C99206B}"/>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6" name="TextBox 35">
            <a:extLst>
              <a:ext uri="{FF2B5EF4-FFF2-40B4-BE49-F238E27FC236}">
                <a16:creationId xmlns:a16="http://schemas.microsoft.com/office/drawing/2014/main" id="{7D6605D5-1E39-42EA-927C-78F910534D12}"/>
              </a:ext>
            </a:extLst>
          </p:cNvPr>
          <p:cNvSpPr txBox="1"/>
          <p:nvPr/>
        </p:nvSpPr>
        <p:spPr>
          <a:xfrm>
            <a:off x="4729350"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37" name="Straight Connector 36">
            <a:extLst>
              <a:ext uri="{FF2B5EF4-FFF2-40B4-BE49-F238E27FC236}">
                <a16:creationId xmlns:a16="http://schemas.microsoft.com/office/drawing/2014/main" id="{7B04E563-24DC-4A79-910F-A7A7EAB09E85}"/>
              </a:ext>
            </a:extLst>
          </p:cNvPr>
          <p:cNvCxnSpPr/>
          <p:nvPr/>
        </p:nvCxnSpPr>
        <p:spPr>
          <a:xfrm>
            <a:off x="4642668"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9E62B3-6080-49FC-BB9B-51ACF6363B65}"/>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9" name="TextBox 38">
            <a:extLst>
              <a:ext uri="{FF2B5EF4-FFF2-40B4-BE49-F238E27FC236}">
                <a16:creationId xmlns:a16="http://schemas.microsoft.com/office/drawing/2014/main" id="{9BEEE7C6-3A0F-402B-BDB7-499B2BA36025}"/>
              </a:ext>
            </a:extLst>
          </p:cNvPr>
          <p:cNvSpPr txBox="1"/>
          <p:nvPr/>
        </p:nvSpPr>
        <p:spPr>
          <a:xfrm>
            <a:off x="4729350" y="29718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40" name="Straight Connector 39">
            <a:extLst>
              <a:ext uri="{FF2B5EF4-FFF2-40B4-BE49-F238E27FC236}">
                <a16:creationId xmlns:a16="http://schemas.microsoft.com/office/drawing/2014/main" id="{99E673E5-C4B1-45E8-92D7-4D5D7CB01DDD}"/>
              </a:ext>
            </a:extLst>
          </p:cNvPr>
          <p:cNvCxnSpPr/>
          <p:nvPr/>
        </p:nvCxnSpPr>
        <p:spPr>
          <a:xfrm>
            <a:off x="4642668" y="29718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0575DF9-5C9F-424C-8365-E44EF409FE76}"/>
              </a:ext>
            </a:extLst>
          </p:cNvPr>
          <p:cNvSpPr/>
          <p:nvPr/>
        </p:nvSpPr>
        <p:spPr>
          <a:xfrm>
            <a:off x="1627056" y="998043"/>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45AB3DA-DEC4-4679-BEF9-F539F6918773}"/>
              </a:ext>
            </a:extLst>
          </p:cNvPr>
          <p:cNvSpPr txBox="1"/>
          <p:nvPr/>
        </p:nvSpPr>
        <p:spPr>
          <a:xfrm>
            <a:off x="3194868" y="1143002"/>
            <a:ext cx="2595582" cy="461665"/>
          </a:xfrm>
          <a:prstGeom prst="rect">
            <a:avLst/>
          </a:prstGeom>
          <a:noFill/>
        </p:spPr>
        <p:txBody>
          <a:bodyPr wrap="none" rtlCol="0">
            <a:spAutoFit/>
          </a:bodyPr>
          <a:lstStyle/>
          <a:p>
            <a:r>
              <a:rPr lang="en-US" sz="2400" b="1" dirty="0"/>
              <a:t>Posterior uveitis</a:t>
            </a:r>
          </a:p>
        </p:txBody>
      </p:sp>
      <p:sp>
        <p:nvSpPr>
          <p:cNvPr id="43" name="TextBox 42">
            <a:extLst>
              <a:ext uri="{FF2B5EF4-FFF2-40B4-BE49-F238E27FC236}">
                <a16:creationId xmlns:a16="http://schemas.microsoft.com/office/drawing/2014/main" id="{E55742E8-ECE8-40D0-9F90-048ADEAF65C9}"/>
              </a:ext>
            </a:extLst>
          </p:cNvPr>
          <p:cNvSpPr txBox="1"/>
          <p:nvPr/>
        </p:nvSpPr>
        <p:spPr>
          <a:xfrm>
            <a:off x="3042470" y="1600200"/>
            <a:ext cx="2954655" cy="369332"/>
          </a:xfrm>
          <a:prstGeom prst="rect">
            <a:avLst/>
          </a:prstGeom>
          <a:noFill/>
          <a:ln>
            <a:noFill/>
          </a:ln>
        </p:spPr>
        <p:txBody>
          <a:bodyPr wrap="none" rtlCol="0">
            <a:spAutoFit/>
          </a:bodyPr>
          <a:lstStyle/>
          <a:p>
            <a:r>
              <a:rPr lang="en-US" i="1" dirty="0"/>
              <a:t>If inflammation is located…</a:t>
            </a:r>
          </a:p>
        </p:txBody>
      </p:sp>
      <p:sp>
        <p:nvSpPr>
          <p:cNvPr id="44" name="TextBox 43">
            <a:extLst>
              <a:ext uri="{FF2B5EF4-FFF2-40B4-BE49-F238E27FC236}">
                <a16:creationId xmlns:a16="http://schemas.microsoft.com/office/drawing/2014/main" id="{FC78BA87-BD54-464B-A415-947D09C612E2}"/>
              </a:ext>
            </a:extLst>
          </p:cNvPr>
          <p:cNvSpPr txBox="1"/>
          <p:nvPr/>
        </p:nvSpPr>
        <p:spPr>
          <a:xfrm>
            <a:off x="1823268" y="2518829"/>
            <a:ext cx="1447800" cy="584775"/>
          </a:xfrm>
          <a:prstGeom prst="rect">
            <a:avLst/>
          </a:prstGeom>
          <a:noFill/>
          <a:ln>
            <a:noFill/>
          </a:ln>
        </p:spPr>
        <p:txBody>
          <a:bodyPr wrap="square" rtlCol="0">
            <a:spAutoFit/>
          </a:bodyPr>
          <a:lstStyle/>
          <a:p>
            <a:pPr algn="ctr"/>
            <a:r>
              <a:rPr lang="en-US" sz="1600" dirty="0"/>
              <a:t>Exclusively in the choroid</a:t>
            </a:r>
          </a:p>
        </p:txBody>
      </p:sp>
      <p:sp>
        <p:nvSpPr>
          <p:cNvPr id="46" name="TextBox 45">
            <a:extLst>
              <a:ext uri="{FF2B5EF4-FFF2-40B4-BE49-F238E27FC236}">
                <a16:creationId xmlns:a16="http://schemas.microsoft.com/office/drawing/2014/main" id="{E25DD1C5-88C5-472A-A97B-067F7A11B517}"/>
              </a:ext>
            </a:extLst>
          </p:cNvPr>
          <p:cNvSpPr txBox="1"/>
          <p:nvPr/>
        </p:nvSpPr>
        <p:spPr>
          <a:xfrm>
            <a:off x="6014270" y="2539427"/>
            <a:ext cx="1281377" cy="584775"/>
          </a:xfrm>
          <a:prstGeom prst="rect">
            <a:avLst/>
          </a:prstGeom>
          <a:noFill/>
          <a:ln>
            <a:noFill/>
          </a:ln>
        </p:spPr>
        <p:txBody>
          <a:bodyPr wrap="square" rtlCol="0">
            <a:spAutoFit/>
          </a:bodyPr>
          <a:lstStyle/>
          <a:p>
            <a:pPr algn="ctr"/>
            <a:r>
              <a:rPr lang="en-US" sz="1600" dirty="0"/>
              <a:t>Exclusively in the retina</a:t>
            </a:r>
          </a:p>
        </p:txBody>
      </p:sp>
      <p:sp>
        <p:nvSpPr>
          <p:cNvPr id="48" name="TextBox 47">
            <a:extLst>
              <a:ext uri="{FF2B5EF4-FFF2-40B4-BE49-F238E27FC236}">
                <a16:creationId xmlns:a16="http://schemas.microsoft.com/office/drawing/2014/main" id="{59C9F15D-BDE6-4BED-B829-7990B6FFC12C}"/>
              </a:ext>
            </a:extLst>
          </p:cNvPr>
          <p:cNvSpPr txBox="1"/>
          <p:nvPr/>
        </p:nvSpPr>
        <p:spPr>
          <a:xfrm>
            <a:off x="1823268" y="4094202"/>
            <a:ext cx="1402948" cy="369332"/>
          </a:xfrm>
          <a:prstGeom prst="rect">
            <a:avLst/>
          </a:prstGeom>
          <a:noFill/>
        </p:spPr>
        <p:txBody>
          <a:bodyPr wrap="none" rtlCol="0">
            <a:spAutoFit/>
          </a:bodyPr>
          <a:lstStyle/>
          <a:p>
            <a:r>
              <a:rPr lang="en-US" b="1" dirty="0">
                <a:solidFill>
                  <a:srgbClr val="0000FF"/>
                </a:solidFill>
              </a:rPr>
              <a:t>Choroiditis</a:t>
            </a:r>
          </a:p>
        </p:txBody>
      </p:sp>
      <p:sp>
        <p:nvSpPr>
          <p:cNvPr id="50" name="TextBox 49">
            <a:extLst>
              <a:ext uri="{FF2B5EF4-FFF2-40B4-BE49-F238E27FC236}">
                <a16:creationId xmlns:a16="http://schemas.microsoft.com/office/drawing/2014/main" id="{002AF7B5-8F14-446B-8317-C2811E52594E}"/>
              </a:ext>
            </a:extLst>
          </p:cNvPr>
          <p:cNvSpPr txBox="1"/>
          <p:nvPr/>
        </p:nvSpPr>
        <p:spPr>
          <a:xfrm>
            <a:off x="6144709" y="4094204"/>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71" name="Straight Arrow Connector 70">
            <a:extLst>
              <a:ext uri="{FF2B5EF4-FFF2-40B4-BE49-F238E27FC236}">
                <a16:creationId xmlns:a16="http://schemas.microsoft.com/office/drawing/2014/main" id="{9EF10FDA-EF64-45FD-86B1-318F9DCA3A26}"/>
              </a:ext>
            </a:extLst>
          </p:cNvPr>
          <p:cNvCxnSpPr>
            <a:stCxn id="43" idx="2"/>
          </p:cNvCxnSpPr>
          <p:nvPr/>
        </p:nvCxnSpPr>
        <p:spPr>
          <a:xfrm flipH="1">
            <a:off x="2753865" y="1969532"/>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0DEDADB-D682-4C0E-911A-432A78F8FBD8}"/>
              </a:ext>
            </a:extLst>
          </p:cNvPr>
          <p:cNvCxnSpPr>
            <a:stCxn id="43" idx="2"/>
          </p:cNvCxnSpPr>
          <p:nvPr/>
        </p:nvCxnSpPr>
        <p:spPr>
          <a:xfrm>
            <a:off x="4519798" y="1969532"/>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2FE6D82-27CF-4937-AA74-E9ECB52FD308}"/>
              </a:ext>
            </a:extLst>
          </p:cNvPr>
          <p:cNvCxnSpPr/>
          <p:nvPr/>
        </p:nvCxnSpPr>
        <p:spPr>
          <a:xfrm>
            <a:off x="2540156"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39C2B1F-C670-46B3-B27B-B3923103362B}"/>
              </a:ext>
            </a:extLst>
          </p:cNvPr>
          <p:cNvCxnSpPr/>
          <p:nvPr/>
        </p:nvCxnSpPr>
        <p:spPr>
          <a:xfrm>
            <a:off x="6700068"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DC06476-A9F4-4ED8-9D22-08899181C58C}"/>
              </a:ext>
            </a:extLst>
          </p:cNvPr>
          <p:cNvSpPr txBox="1"/>
          <p:nvPr/>
        </p:nvSpPr>
        <p:spPr>
          <a:xfrm>
            <a:off x="2011419" y="3490556"/>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78" name="TextBox 77">
            <a:extLst>
              <a:ext uri="{FF2B5EF4-FFF2-40B4-BE49-F238E27FC236}">
                <a16:creationId xmlns:a16="http://schemas.microsoft.com/office/drawing/2014/main" id="{B0AFA067-F648-4D40-B3E2-00CDF41155B5}"/>
              </a:ext>
            </a:extLst>
          </p:cNvPr>
          <p:cNvSpPr txBox="1"/>
          <p:nvPr/>
        </p:nvSpPr>
        <p:spPr>
          <a:xfrm>
            <a:off x="6202419" y="3502225"/>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Tree>
    <p:extLst>
      <p:ext uri="{BB962C8B-B14F-4D97-AF65-F5344CB8AC3E}">
        <p14:creationId xmlns:p14="http://schemas.microsoft.com/office/powerpoint/2010/main" val="366021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914400"/>
            <a:ext cx="7162800" cy="830997"/>
          </a:xfrm>
          <a:prstGeom prst="rect">
            <a:avLst/>
          </a:prstGeom>
          <a:noFill/>
        </p:spPr>
        <p:txBody>
          <a:bodyPr wrap="square" rtlCol="0">
            <a:spAutoFit/>
          </a:bodyPr>
          <a:lstStyle/>
          <a:p>
            <a:r>
              <a:rPr lang="en-US" sz="1600" dirty="0">
                <a:solidFill>
                  <a:srgbClr val="0000FF"/>
                </a:solidFill>
              </a:rPr>
              <a:t>Technically speaking, the term </a:t>
            </a:r>
            <a:r>
              <a:rPr lang="en-US" sz="1600" i="1" dirty="0">
                <a:solidFill>
                  <a:srgbClr val="0000FF"/>
                </a:solidFill>
              </a:rPr>
              <a:t>uveitis</a:t>
            </a:r>
            <a:r>
              <a:rPr lang="en-US" sz="1600" dirty="0">
                <a:solidFill>
                  <a:srgbClr val="0000FF"/>
                </a:solidFill>
              </a:rPr>
              <a:t> refers to inflammation of one or more components of the  </a:t>
            </a:r>
            <a:r>
              <a:rPr lang="en-US" sz="1600" i="1" dirty="0">
                <a:solidFill>
                  <a:srgbClr val="0000FF"/>
                </a:solidFill>
              </a:rPr>
              <a:t>uvea </a:t>
            </a:r>
            <a:r>
              <a:rPr lang="en-US" sz="1600" dirty="0">
                <a:solidFill>
                  <a:srgbClr val="0000FF"/>
                </a:solidFill>
              </a:rPr>
              <a:t>. </a:t>
            </a:r>
            <a:r>
              <a:rPr lang="en-US" sz="1600" dirty="0"/>
              <a:t>Three structures comprise the uvea:  The choroid, ciliary body and iris . </a:t>
            </a:r>
            <a:endParaRPr lang="en-US" sz="1600" dirty="0">
              <a:solidFill>
                <a:srgbClr val="0000FF"/>
              </a:solidFill>
            </a:endParaRPr>
          </a:p>
        </p:txBody>
      </p:sp>
      <p:sp>
        <p:nvSpPr>
          <p:cNvPr id="2" name="Slide Number Placeholder 1"/>
          <p:cNvSpPr>
            <a:spLocks noGrp="1"/>
          </p:cNvSpPr>
          <p:nvPr>
            <p:ph type="sldNum" sz="quarter" idx="12"/>
          </p:nvPr>
        </p:nvSpPr>
        <p:spPr/>
        <p:txBody>
          <a:bodyPr/>
          <a:lstStyle/>
          <a:p>
            <a:fld id="{6978B3D9-A15A-4A94-95D0-7F010661B2C9}" type="slidenum">
              <a:rPr lang="en-US" smtClean="0"/>
              <a:t>5</a:t>
            </a:fld>
            <a:endParaRPr lang="en-US"/>
          </a:p>
        </p:txBody>
      </p:sp>
      <p:sp>
        <p:nvSpPr>
          <p:cNvPr id="7" name="Rectangle 3">
            <a:extLst>
              <a:ext uri="{FF2B5EF4-FFF2-40B4-BE49-F238E27FC236}">
                <a16:creationId xmlns:a16="http://schemas.microsoft.com/office/drawing/2014/main" id="{0BCE387B-5049-47AB-8A45-31128EB38FB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724298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50</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5" name="TextBox 34">
            <a:extLst>
              <a:ext uri="{FF2B5EF4-FFF2-40B4-BE49-F238E27FC236}">
                <a16:creationId xmlns:a16="http://schemas.microsoft.com/office/drawing/2014/main" id="{5CC8C39F-2FAB-4735-AEDA-05EB910FECCE}"/>
              </a:ext>
            </a:extLst>
          </p:cNvPr>
          <p:cNvSpPr txBox="1"/>
          <p:nvPr/>
        </p:nvSpPr>
        <p:spPr>
          <a:xfrm>
            <a:off x="1447800" y="4876800"/>
            <a:ext cx="6324600" cy="646331"/>
          </a:xfrm>
          <a:prstGeom prst="rect">
            <a:avLst/>
          </a:prstGeom>
          <a:solidFill>
            <a:srgbClr val="C00000"/>
          </a:solidFill>
        </p:spPr>
        <p:txBody>
          <a:bodyPr wrap="square" rtlCol="0">
            <a:spAutoFit/>
          </a:bodyPr>
          <a:lstStyle/>
          <a:p>
            <a:r>
              <a:rPr lang="en-US" dirty="0">
                <a:solidFill>
                  <a:schemeClr val="bg1"/>
                </a:solidFill>
              </a:rPr>
              <a:t>In </a:t>
            </a:r>
            <a:r>
              <a:rPr lang="en-US" b="1" dirty="0">
                <a:solidFill>
                  <a:schemeClr val="bg1"/>
                </a:solidFill>
              </a:rPr>
              <a:t>posterior uveitis</a:t>
            </a:r>
            <a:r>
              <a:rPr lang="en-US" dirty="0">
                <a:solidFill>
                  <a:schemeClr val="bg1"/>
                </a:solidFill>
              </a:rPr>
              <a:t>, the site of inflammation is the  retina and/or  choroid  (the  optic nerve head  can be involved too)</a:t>
            </a:r>
          </a:p>
        </p:txBody>
      </p:sp>
      <p:sp>
        <p:nvSpPr>
          <p:cNvPr id="34" name="TextBox 33">
            <a:extLst>
              <a:ext uri="{FF2B5EF4-FFF2-40B4-BE49-F238E27FC236}">
                <a16:creationId xmlns:a16="http://schemas.microsoft.com/office/drawing/2014/main" id="{CF72EDE6-53C1-4E36-8646-4A8C3C99206B}"/>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6" name="TextBox 35">
            <a:extLst>
              <a:ext uri="{FF2B5EF4-FFF2-40B4-BE49-F238E27FC236}">
                <a16:creationId xmlns:a16="http://schemas.microsoft.com/office/drawing/2014/main" id="{7D6605D5-1E39-42EA-927C-78F910534D12}"/>
              </a:ext>
            </a:extLst>
          </p:cNvPr>
          <p:cNvSpPr txBox="1"/>
          <p:nvPr/>
        </p:nvSpPr>
        <p:spPr>
          <a:xfrm>
            <a:off x="4729350"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37" name="Straight Connector 36">
            <a:extLst>
              <a:ext uri="{FF2B5EF4-FFF2-40B4-BE49-F238E27FC236}">
                <a16:creationId xmlns:a16="http://schemas.microsoft.com/office/drawing/2014/main" id="{7B04E563-24DC-4A79-910F-A7A7EAB09E85}"/>
              </a:ext>
            </a:extLst>
          </p:cNvPr>
          <p:cNvCxnSpPr/>
          <p:nvPr/>
        </p:nvCxnSpPr>
        <p:spPr>
          <a:xfrm>
            <a:off x="4642668"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9E62B3-6080-49FC-BB9B-51ACF6363B65}"/>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9" name="TextBox 38">
            <a:extLst>
              <a:ext uri="{FF2B5EF4-FFF2-40B4-BE49-F238E27FC236}">
                <a16:creationId xmlns:a16="http://schemas.microsoft.com/office/drawing/2014/main" id="{9BEEE7C6-3A0F-402B-BDB7-499B2BA36025}"/>
              </a:ext>
            </a:extLst>
          </p:cNvPr>
          <p:cNvSpPr txBox="1"/>
          <p:nvPr/>
        </p:nvSpPr>
        <p:spPr>
          <a:xfrm>
            <a:off x="4729350" y="29718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40" name="Straight Connector 39">
            <a:extLst>
              <a:ext uri="{FF2B5EF4-FFF2-40B4-BE49-F238E27FC236}">
                <a16:creationId xmlns:a16="http://schemas.microsoft.com/office/drawing/2014/main" id="{99E673E5-C4B1-45E8-92D7-4D5D7CB01DDD}"/>
              </a:ext>
            </a:extLst>
          </p:cNvPr>
          <p:cNvCxnSpPr/>
          <p:nvPr/>
        </p:nvCxnSpPr>
        <p:spPr>
          <a:xfrm>
            <a:off x="4642668" y="29718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0575DF9-5C9F-424C-8365-E44EF409FE76}"/>
              </a:ext>
            </a:extLst>
          </p:cNvPr>
          <p:cNvSpPr/>
          <p:nvPr/>
        </p:nvSpPr>
        <p:spPr>
          <a:xfrm>
            <a:off x="1627056" y="998043"/>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45AB3DA-DEC4-4679-BEF9-F539F6918773}"/>
              </a:ext>
            </a:extLst>
          </p:cNvPr>
          <p:cNvSpPr txBox="1"/>
          <p:nvPr/>
        </p:nvSpPr>
        <p:spPr>
          <a:xfrm>
            <a:off x="3194868" y="1143002"/>
            <a:ext cx="2595582" cy="461665"/>
          </a:xfrm>
          <a:prstGeom prst="rect">
            <a:avLst/>
          </a:prstGeom>
          <a:noFill/>
        </p:spPr>
        <p:txBody>
          <a:bodyPr wrap="none" rtlCol="0">
            <a:spAutoFit/>
          </a:bodyPr>
          <a:lstStyle/>
          <a:p>
            <a:r>
              <a:rPr lang="en-US" sz="2400" b="1" dirty="0"/>
              <a:t>Posterior uveitis</a:t>
            </a:r>
          </a:p>
        </p:txBody>
      </p:sp>
      <p:sp>
        <p:nvSpPr>
          <p:cNvPr id="43" name="TextBox 42">
            <a:extLst>
              <a:ext uri="{FF2B5EF4-FFF2-40B4-BE49-F238E27FC236}">
                <a16:creationId xmlns:a16="http://schemas.microsoft.com/office/drawing/2014/main" id="{E55742E8-ECE8-40D0-9F90-048ADEAF65C9}"/>
              </a:ext>
            </a:extLst>
          </p:cNvPr>
          <p:cNvSpPr txBox="1"/>
          <p:nvPr/>
        </p:nvSpPr>
        <p:spPr>
          <a:xfrm>
            <a:off x="3042470" y="1600200"/>
            <a:ext cx="2954655" cy="369332"/>
          </a:xfrm>
          <a:prstGeom prst="rect">
            <a:avLst/>
          </a:prstGeom>
          <a:noFill/>
          <a:ln>
            <a:noFill/>
          </a:ln>
        </p:spPr>
        <p:txBody>
          <a:bodyPr wrap="none" rtlCol="0">
            <a:spAutoFit/>
          </a:bodyPr>
          <a:lstStyle/>
          <a:p>
            <a:r>
              <a:rPr lang="en-US" i="1" dirty="0"/>
              <a:t>If inflammation is located…</a:t>
            </a:r>
          </a:p>
        </p:txBody>
      </p:sp>
      <p:sp>
        <p:nvSpPr>
          <p:cNvPr id="44" name="TextBox 43">
            <a:extLst>
              <a:ext uri="{FF2B5EF4-FFF2-40B4-BE49-F238E27FC236}">
                <a16:creationId xmlns:a16="http://schemas.microsoft.com/office/drawing/2014/main" id="{FC78BA87-BD54-464B-A415-947D09C612E2}"/>
              </a:ext>
            </a:extLst>
          </p:cNvPr>
          <p:cNvSpPr txBox="1"/>
          <p:nvPr/>
        </p:nvSpPr>
        <p:spPr>
          <a:xfrm>
            <a:off x="1823268" y="2518829"/>
            <a:ext cx="1447800" cy="584775"/>
          </a:xfrm>
          <a:prstGeom prst="rect">
            <a:avLst/>
          </a:prstGeom>
          <a:noFill/>
          <a:ln>
            <a:noFill/>
          </a:ln>
        </p:spPr>
        <p:txBody>
          <a:bodyPr wrap="square" rtlCol="0">
            <a:spAutoFit/>
          </a:bodyPr>
          <a:lstStyle/>
          <a:p>
            <a:pPr algn="ctr"/>
            <a:r>
              <a:rPr lang="en-US" sz="1600" dirty="0"/>
              <a:t>Exclusively in the choroid</a:t>
            </a:r>
          </a:p>
        </p:txBody>
      </p:sp>
      <p:sp>
        <p:nvSpPr>
          <p:cNvPr id="45" name="TextBox 44">
            <a:extLst>
              <a:ext uri="{FF2B5EF4-FFF2-40B4-BE49-F238E27FC236}">
                <a16:creationId xmlns:a16="http://schemas.microsoft.com/office/drawing/2014/main" id="{2F7FB1C1-7660-4C48-812A-AA60E2BD4A6B}"/>
              </a:ext>
            </a:extLst>
          </p:cNvPr>
          <p:cNvSpPr txBox="1"/>
          <p:nvPr/>
        </p:nvSpPr>
        <p:spPr>
          <a:xfrm>
            <a:off x="3575868" y="2530497"/>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46" name="TextBox 45">
            <a:extLst>
              <a:ext uri="{FF2B5EF4-FFF2-40B4-BE49-F238E27FC236}">
                <a16:creationId xmlns:a16="http://schemas.microsoft.com/office/drawing/2014/main" id="{E25DD1C5-88C5-472A-A97B-067F7A11B517}"/>
              </a:ext>
            </a:extLst>
          </p:cNvPr>
          <p:cNvSpPr txBox="1"/>
          <p:nvPr/>
        </p:nvSpPr>
        <p:spPr>
          <a:xfrm>
            <a:off x="6014270" y="2539427"/>
            <a:ext cx="1281377" cy="584775"/>
          </a:xfrm>
          <a:prstGeom prst="rect">
            <a:avLst/>
          </a:prstGeom>
          <a:noFill/>
          <a:ln>
            <a:noFill/>
          </a:ln>
        </p:spPr>
        <p:txBody>
          <a:bodyPr wrap="square" rtlCol="0">
            <a:spAutoFit/>
          </a:bodyPr>
          <a:lstStyle/>
          <a:p>
            <a:pPr algn="ctr"/>
            <a:r>
              <a:rPr lang="en-US" sz="1600" dirty="0"/>
              <a:t>Exclusively in the retina</a:t>
            </a:r>
          </a:p>
        </p:txBody>
      </p:sp>
      <p:sp>
        <p:nvSpPr>
          <p:cNvPr id="47" name="TextBox 46">
            <a:extLst>
              <a:ext uri="{FF2B5EF4-FFF2-40B4-BE49-F238E27FC236}">
                <a16:creationId xmlns:a16="http://schemas.microsoft.com/office/drawing/2014/main" id="{D3D66C78-03D9-4A78-B846-DC225D358B43}"/>
              </a:ext>
            </a:extLst>
          </p:cNvPr>
          <p:cNvSpPr txBox="1"/>
          <p:nvPr/>
        </p:nvSpPr>
        <p:spPr>
          <a:xfrm>
            <a:off x="4352893" y="4105872"/>
            <a:ext cx="325730" cy="369332"/>
          </a:xfrm>
          <a:prstGeom prst="rect">
            <a:avLst/>
          </a:prstGeom>
          <a:noFill/>
        </p:spPr>
        <p:txBody>
          <a:bodyPr wrap="none" rtlCol="0">
            <a:spAutoFit/>
          </a:bodyPr>
          <a:lstStyle/>
          <a:p>
            <a:pPr algn="ctr"/>
            <a:r>
              <a:rPr lang="en-US" b="1" i="1" dirty="0">
                <a:solidFill>
                  <a:srgbClr val="0000FF"/>
                </a:solidFill>
              </a:rPr>
              <a:t>?</a:t>
            </a:r>
          </a:p>
        </p:txBody>
      </p:sp>
      <p:sp>
        <p:nvSpPr>
          <p:cNvPr id="48" name="TextBox 47">
            <a:extLst>
              <a:ext uri="{FF2B5EF4-FFF2-40B4-BE49-F238E27FC236}">
                <a16:creationId xmlns:a16="http://schemas.microsoft.com/office/drawing/2014/main" id="{59C9F15D-BDE6-4BED-B829-7990B6FFC12C}"/>
              </a:ext>
            </a:extLst>
          </p:cNvPr>
          <p:cNvSpPr txBox="1"/>
          <p:nvPr/>
        </p:nvSpPr>
        <p:spPr>
          <a:xfrm>
            <a:off x="1823268" y="4094202"/>
            <a:ext cx="1402948" cy="369332"/>
          </a:xfrm>
          <a:prstGeom prst="rect">
            <a:avLst/>
          </a:prstGeom>
          <a:noFill/>
        </p:spPr>
        <p:txBody>
          <a:bodyPr wrap="none" rtlCol="0">
            <a:spAutoFit/>
          </a:bodyPr>
          <a:lstStyle/>
          <a:p>
            <a:r>
              <a:rPr lang="en-US" b="1" dirty="0">
                <a:solidFill>
                  <a:srgbClr val="0000FF"/>
                </a:solidFill>
              </a:rPr>
              <a:t>Choroiditis</a:t>
            </a:r>
          </a:p>
        </p:txBody>
      </p:sp>
      <p:sp>
        <p:nvSpPr>
          <p:cNvPr id="50" name="TextBox 49">
            <a:extLst>
              <a:ext uri="{FF2B5EF4-FFF2-40B4-BE49-F238E27FC236}">
                <a16:creationId xmlns:a16="http://schemas.microsoft.com/office/drawing/2014/main" id="{002AF7B5-8F14-446B-8317-C2811E52594E}"/>
              </a:ext>
            </a:extLst>
          </p:cNvPr>
          <p:cNvSpPr txBox="1"/>
          <p:nvPr/>
        </p:nvSpPr>
        <p:spPr>
          <a:xfrm>
            <a:off x="6144709" y="4094204"/>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71" name="Straight Arrow Connector 70">
            <a:extLst>
              <a:ext uri="{FF2B5EF4-FFF2-40B4-BE49-F238E27FC236}">
                <a16:creationId xmlns:a16="http://schemas.microsoft.com/office/drawing/2014/main" id="{9EF10FDA-EF64-45FD-86B1-318F9DCA3A26}"/>
              </a:ext>
            </a:extLst>
          </p:cNvPr>
          <p:cNvCxnSpPr>
            <a:stCxn id="43" idx="2"/>
          </p:cNvCxnSpPr>
          <p:nvPr/>
        </p:nvCxnSpPr>
        <p:spPr>
          <a:xfrm flipH="1">
            <a:off x="2753865" y="1969532"/>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0DEDADB-D682-4C0E-911A-432A78F8FBD8}"/>
              </a:ext>
            </a:extLst>
          </p:cNvPr>
          <p:cNvCxnSpPr>
            <a:stCxn id="43" idx="2"/>
          </p:cNvCxnSpPr>
          <p:nvPr/>
        </p:nvCxnSpPr>
        <p:spPr>
          <a:xfrm>
            <a:off x="4519798" y="1969532"/>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B30D7B2-4FAD-4D95-BD53-8348E93B6A19}"/>
              </a:ext>
            </a:extLst>
          </p:cNvPr>
          <p:cNvCxnSpPr/>
          <p:nvPr/>
        </p:nvCxnSpPr>
        <p:spPr>
          <a:xfrm>
            <a:off x="4519478" y="1969534"/>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2FE6D82-27CF-4937-AA74-E9ECB52FD308}"/>
              </a:ext>
            </a:extLst>
          </p:cNvPr>
          <p:cNvCxnSpPr/>
          <p:nvPr/>
        </p:nvCxnSpPr>
        <p:spPr>
          <a:xfrm>
            <a:off x="2540156"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A6FEC0F-8A76-4F8C-8B52-D8091B9229B2}"/>
              </a:ext>
            </a:extLst>
          </p:cNvPr>
          <p:cNvCxnSpPr/>
          <p:nvPr/>
        </p:nvCxnSpPr>
        <p:spPr>
          <a:xfrm>
            <a:off x="4490268" y="3100864"/>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39C2B1F-C670-46B3-B27B-B3923103362B}"/>
              </a:ext>
            </a:extLst>
          </p:cNvPr>
          <p:cNvCxnSpPr/>
          <p:nvPr/>
        </p:nvCxnSpPr>
        <p:spPr>
          <a:xfrm>
            <a:off x="6700068"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DC06476-A9F4-4ED8-9D22-08899181C58C}"/>
              </a:ext>
            </a:extLst>
          </p:cNvPr>
          <p:cNvSpPr txBox="1"/>
          <p:nvPr/>
        </p:nvSpPr>
        <p:spPr>
          <a:xfrm>
            <a:off x="2011419" y="3490556"/>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78" name="TextBox 77">
            <a:extLst>
              <a:ext uri="{FF2B5EF4-FFF2-40B4-BE49-F238E27FC236}">
                <a16:creationId xmlns:a16="http://schemas.microsoft.com/office/drawing/2014/main" id="{B0AFA067-F648-4D40-B3E2-00CDF41155B5}"/>
              </a:ext>
            </a:extLst>
          </p:cNvPr>
          <p:cNvSpPr txBox="1"/>
          <p:nvPr/>
        </p:nvSpPr>
        <p:spPr>
          <a:xfrm>
            <a:off x="6202419" y="3502225"/>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79" name="TextBox 78">
            <a:extLst>
              <a:ext uri="{FF2B5EF4-FFF2-40B4-BE49-F238E27FC236}">
                <a16:creationId xmlns:a16="http://schemas.microsoft.com/office/drawing/2014/main" id="{B74E05D9-0FBA-4219-8808-9589F15C3556}"/>
              </a:ext>
            </a:extLst>
          </p:cNvPr>
          <p:cNvSpPr txBox="1"/>
          <p:nvPr/>
        </p:nvSpPr>
        <p:spPr>
          <a:xfrm>
            <a:off x="3992619" y="3502225"/>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Tree>
    <p:extLst>
      <p:ext uri="{BB962C8B-B14F-4D97-AF65-F5344CB8AC3E}">
        <p14:creationId xmlns:p14="http://schemas.microsoft.com/office/powerpoint/2010/main" val="2261643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51</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5" name="TextBox 34">
            <a:extLst>
              <a:ext uri="{FF2B5EF4-FFF2-40B4-BE49-F238E27FC236}">
                <a16:creationId xmlns:a16="http://schemas.microsoft.com/office/drawing/2014/main" id="{5CC8C39F-2FAB-4735-AEDA-05EB910FECCE}"/>
              </a:ext>
            </a:extLst>
          </p:cNvPr>
          <p:cNvSpPr txBox="1"/>
          <p:nvPr/>
        </p:nvSpPr>
        <p:spPr>
          <a:xfrm>
            <a:off x="1447800" y="4876800"/>
            <a:ext cx="6324600" cy="646331"/>
          </a:xfrm>
          <a:prstGeom prst="rect">
            <a:avLst/>
          </a:prstGeom>
          <a:solidFill>
            <a:srgbClr val="C00000"/>
          </a:solidFill>
        </p:spPr>
        <p:txBody>
          <a:bodyPr wrap="square" rtlCol="0">
            <a:spAutoFit/>
          </a:bodyPr>
          <a:lstStyle/>
          <a:p>
            <a:r>
              <a:rPr lang="en-US" dirty="0">
                <a:solidFill>
                  <a:schemeClr val="bg1"/>
                </a:solidFill>
              </a:rPr>
              <a:t>In </a:t>
            </a:r>
            <a:r>
              <a:rPr lang="en-US" b="1" dirty="0">
                <a:solidFill>
                  <a:schemeClr val="bg1"/>
                </a:solidFill>
              </a:rPr>
              <a:t>posterior uveitis</a:t>
            </a:r>
            <a:r>
              <a:rPr lang="en-US" dirty="0">
                <a:solidFill>
                  <a:schemeClr val="bg1"/>
                </a:solidFill>
              </a:rPr>
              <a:t>, the site of inflammation is the  retina and/or  choroid  (the  optic nerve head  can be involved too)</a:t>
            </a:r>
          </a:p>
        </p:txBody>
      </p:sp>
      <p:sp>
        <p:nvSpPr>
          <p:cNvPr id="34" name="TextBox 33">
            <a:extLst>
              <a:ext uri="{FF2B5EF4-FFF2-40B4-BE49-F238E27FC236}">
                <a16:creationId xmlns:a16="http://schemas.microsoft.com/office/drawing/2014/main" id="{CF72EDE6-53C1-4E36-8646-4A8C3C99206B}"/>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6" name="TextBox 35">
            <a:extLst>
              <a:ext uri="{FF2B5EF4-FFF2-40B4-BE49-F238E27FC236}">
                <a16:creationId xmlns:a16="http://schemas.microsoft.com/office/drawing/2014/main" id="{7D6605D5-1E39-42EA-927C-78F910534D12}"/>
              </a:ext>
            </a:extLst>
          </p:cNvPr>
          <p:cNvSpPr txBox="1"/>
          <p:nvPr/>
        </p:nvSpPr>
        <p:spPr>
          <a:xfrm>
            <a:off x="4729350"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37" name="Straight Connector 36">
            <a:extLst>
              <a:ext uri="{FF2B5EF4-FFF2-40B4-BE49-F238E27FC236}">
                <a16:creationId xmlns:a16="http://schemas.microsoft.com/office/drawing/2014/main" id="{7B04E563-24DC-4A79-910F-A7A7EAB09E85}"/>
              </a:ext>
            </a:extLst>
          </p:cNvPr>
          <p:cNvCxnSpPr/>
          <p:nvPr/>
        </p:nvCxnSpPr>
        <p:spPr>
          <a:xfrm>
            <a:off x="4642668"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9E62B3-6080-49FC-BB9B-51ACF6363B65}"/>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9" name="TextBox 38">
            <a:extLst>
              <a:ext uri="{FF2B5EF4-FFF2-40B4-BE49-F238E27FC236}">
                <a16:creationId xmlns:a16="http://schemas.microsoft.com/office/drawing/2014/main" id="{9BEEE7C6-3A0F-402B-BDB7-499B2BA36025}"/>
              </a:ext>
            </a:extLst>
          </p:cNvPr>
          <p:cNvSpPr txBox="1"/>
          <p:nvPr/>
        </p:nvSpPr>
        <p:spPr>
          <a:xfrm>
            <a:off x="4729350" y="29718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40" name="Straight Connector 39">
            <a:extLst>
              <a:ext uri="{FF2B5EF4-FFF2-40B4-BE49-F238E27FC236}">
                <a16:creationId xmlns:a16="http://schemas.microsoft.com/office/drawing/2014/main" id="{99E673E5-C4B1-45E8-92D7-4D5D7CB01DDD}"/>
              </a:ext>
            </a:extLst>
          </p:cNvPr>
          <p:cNvCxnSpPr/>
          <p:nvPr/>
        </p:nvCxnSpPr>
        <p:spPr>
          <a:xfrm>
            <a:off x="4642668" y="29718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0575DF9-5C9F-424C-8365-E44EF409FE76}"/>
              </a:ext>
            </a:extLst>
          </p:cNvPr>
          <p:cNvSpPr/>
          <p:nvPr/>
        </p:nvSpPr>
        <p:spPr>
          <a:xfrm>
            <a:off x="1627056" y="998043"/>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45AB3DA-DEC4-4679-BEF9-F539F6918773}"/>
              </a:ext>
            </a:extLst>
          </p:cNvPr>
          <p:cNvSpPr txBox="1"/>
          <p:nvPr/>
        </p:nvSpPr>
        <p:spPr>
          <a:xfrm>
            <a:off x="3194868" y="1143002"/>
            <a:ext cx="2595582" cy="461665"/>
          </a:xfrm>
          <a:prstGeom prst="rect">
            <a:avLst/>
          </a:prstGeom>
          <a:noFill/>
        </p:spPr>
        <p:txBody>
          <a:bodyPr wrap="none" rtlCol="0">
            <a:spAutoFit/>
          </a:bodyPr>
          <a:lstStyle/>
          <a:p>
            <a:r>
              <a:rPr lang="en-US" sz="2400" b="1" dirty="0"/>
              <a:t>Posterior uveitis</a:t>
            </a:r>
          </a:p>
        </p:txBody>
      </p:sp>
      <p:sp>
        <p:nvSpPr>
          <p:cNvPr id="43" name="TextBox 42">
            <a:extLst>
              <a:ext uri="{FF2B5EF4-FFF2-40B4-BE49-F238E27FC236}">
                <a16:creationId xmlns:a16="http://schemas.microsoft.com/office/drawing/2014/main" id="{E55742E8-ECE8-40D0-9F90-048ADEAF65C9}"/>
              </a:ext>
            </a:extLst>
          </p:cNvPr>
          <p:cNvSpPr txBox="1"/>
          <p:nvPr/>
        </p:nvSpPr>
        <p:spPr>
          <a:xfrm>
            <a:off x="3042470" y="1600200"/>
            <a:ext cx="2954655" cy="369332"/>
          </a:xfrm>
          <a:prstGeom prst="rect">
            <a:avLst/>
          </a:prstGeom>
          <a:noFill/>
          <a:ln>
            <a:noFill/>
          </a:ln>
        </p:spPr>
        <p:txBody>
          <a:bodyPr wrap="none" rtlCol="0">
            <a:spAutoFit/>
          </a:bodyPr>
          <a:lstStyle/>
          <a:p>
            <a:r>
              <a:rPr lang="en-US" i="1" dirty="0"/>
              <a:t>If inflammation is located…</a:t>
            </a:r>
          </a:p>
        </p:txBody>
      </p:sp>
      <p:sp>
        <p:nvSpPr>
          <p:cNvPr id="44" name="TextBox 43">
            <a:extLst>
              <a:ext uri="{FF2B5EF4-FFF2-40B4-BE49-F238E27FC236}">
                <a16:creationId xmlns:a16="http://schemas.microsoft.com/office/drawing/2014/main" id="{FC78BA87-BD54-464B-A415-947D09C612E2}"/>
              </a:ext>
            </a:extLst>
          </p:cNvPr>
          <p:cNvSpPr txBox="1"/>
          <p:nvPr/>
        </p:nvSpPr>
        <p:spPr>
          <a:xfrm>
            <a:off x="1823268" y="2518829"/>
            <a:ext cx="1447800" cy="584775"/>
          </a:xfrm>
          <a:prstGeom prst="rect">
            <a:avLst/>
          </a:prstGeom>
          <a:noFill/>
          <a:ln>
            <a:noFill/>
          </a:ln>
        </p:spPr>
        <p:txBody>
          <a:bodyPr wrap="square" rtlCol="0">
            <a:spAutoFit/>
          </a:bodyPr>
          <a:lstStyle/>
          <a:p>
            <a:pPr algn="ctr"/>
            <a:r>
              <a:rPr lang="en-US" sz="1600" dirty="0"/>
              <a:t>Exclusively in the choroid</a:t>
            </a:r>
          </a:p>
        </p:txBody>
      </p:sp>
      <p:sp>
        <p:nvSpPr>
          <p:cNvPr id="45" name="TextBox 44">
            <a:extLst>
              <a:ext uri="{FF2B5EF4-FFF2-40B4-BE49-F238E27FC236}">
                <a16:creationId xmlns:a16="http://schemas.microsoft.com/office/drawing/2014/main" id="{2F7FB1C1-7660-4C48-812A-AA60E2BD4A6B}"/>
              </a:ext>
            </a:extLst>
          </p:cNvPr>
          <p:cNvSpPr txBox="1"/>
          <p:nvPr/>
        </p:nvSpPr>
        <p:spPr>
          <a:xfrm>
            <a:off x="3575868" y="2530497"/>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46" name="TextBox 45">
            <a:extLst>
              <a:ext uri="{FF2B5EF4-FFF2-40B4-BE49-F238E27FC236}">
                <a16:creationId xmlns:a16="http://schemas.microsoft.com/office/drawing/2014/main" id="{E25DD1C5-88C5-472A-A97B-067F7A11B517}"/>
              </a:ext>
            </a:extLst>
          </p:cNvPr>
          <p:cNvSpPr txBox="1"/>
          <p:nvPr/>
        </p:nvSpPr>
        <p:spPr>
          <a:xfrm>
            <a:off x="6014270" y="2539427"/>
            <a:ext cx="1281377" cy="584775"/>
          </a:xfrm>
          <a:prstGeom prst="rect">
            <a:avLst/>
          </a:prstGeom>
          <a:noFill/>
          <a:ln>
            <a:noFill/>
          </a:ln>
        </p:spPr>
        <p:txBody>
          <a:bodyPr wrap="square" rtlCol="0">
            <a:spAutoFit/>
          </a:bodyPr>
          <a:lstStyle/>
          <a:p>
            <a:pPr algn="ctr"/>
            <a:r>
              <a:rPr lang="en-US" sz="1600" dirty="0"/>
              <a:t>Exclusively in the retina</a:t>
            </a:r>
          </a:p>
        </p:txBody>
      </p:sp>
      <p:sp>
        <p:nvSpPr>
          <p:cNvPr id="47" name="TextBox 46">
            <a:extLst>
              <a:ext uri="{FF2B5EF4-FFF2-40B4-BE49-F238E27FC236}">
                <a16:creationId xmlns:a16="http://schemas.microsoft.com/office/drawing/2014/main" id="{D3D66C78-03D9-4A78-B846-DC225D358B43}"/>
              </a:ext>
            </a:extLst>
          </p:cNvPr>
          <p:cNvSpPr txBox="1"/>
          <p:nvPr/>
        </p:nvSpPr>
        <p:spPr>
          <a:xfrm>
            <a:off x="3474448" y="4105872"/>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48" name="TextBox 47">
            <a:extLst>
              <a:ext uri="{FF2B5EF4-FFF2-40B4-BE49-F238E27FC236}">
                <a16:creationId xmlns:a16="http://schemas.microsoft.com/office/drawing/2014/main" id="{59C9F15D-BDE6-4BED-B829-7990B6FFC12C}"/>
              </a:ext>
            </a:extLst>
          </p:cNvPr>
          <p:cNvSpPr txBox="1"/>
          <p:nvPr/>
        </p:nvSpPr>
        <p:spPr>
          <a:xfrm>
            <a:off x="1823268" y="4094202"/>
            <a:ext cx="1402948" cy="369332"/>
          </a:xfrm>
          <a:prstGeom prst="rect">
            <a:avLst/>
          </a:prstGeom>
          <a:noFill/>
        </p:spPr>
        <p:txBody>
          <a:bodyPr wrap="none" rtlCol="0">
            <a:spAutoFit/>
          </a:bodyPr>
          <a:lstStyle/>
          <a:p>
            <a:r>
              <a:rPr lang="en-US" b="1" dirty="0">
                <a:solidFill>
                  <a:srgbClr val="0000FF"/>
                </a:solidFill>
              </a:rPr>
              <a:t>Choroiditis</a:t>
            </a:r>
          </a:p>
        </p:txBody>
      </p:sp>
      <p:sp>
        <p:nvSpPr>
          <p:cNvPr id="50" name="TextBox 49">
            <a:extLst>
              <a:ext uri="{FF2B5EF4-FFF2-40B4-BE49-F238E27FC236}">
                <a16:creationId xmlns:a16="http://schemas.microsoft.com/office/drawing/2014/main" id="{002AF7B5-8F14-446B-8317-C2811E52594E}"/>
              </a:ext>
            </a:extLst>
          </p:cNvPr>
          <p:cNvSpPr txBox="1"/>
          <p:nvPr/>
        </p:nvSpPr>
        <p:spPr>
          <a:xfrm>
            <a:off x="6144709" y="4094204"/>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71" name="Straight Arrow Connector 70">
            <a:extLst>
              <a:ext uri="{FF2B5EF4-FFF2-40B4-BE49-F238E27FC236}">
                <a16:creationId xmlns:a16="http://schemas.microsoft.com/office/drawing/2014/main" id="{9EF10FDA-EF64-45FD-86B1-318F9DCA3A26}"/>
              </a:ext>
            </a:extLst>
          </p:cNvPr>
          <p:cNvCxnSpPr>
            <a:stCxn id="43" idx="2"/>
          </p:cNvCxnSpPr>
          <p:nvPr/>
        </p:nvCxnSpPr>
        <p:spPr>
          <a:xfrm flipH="1">
            <a:off x="2753865" y="1969532"/>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0DEDADB-D682-4C0E-911A-432A78F8FBD8}"/>
              </a:ext>
            </a:extLst>
          </p:cNvPr>
          <p:cNvCxnSpPr>
            <a:stCxn id="43" idx="2"/>
          </p:cNvCxnSpPr>
          <p:nvPr/>
        </p:nvCxnSpPr>
        <p:spPr>
          <a:xfrm>
            <a:off x="4519798" y="1969532"/>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B30D7B2-4FAD-4D95-BD53-8348E93B6A19}"/>
              </a:ext>
            </a:extLst>
          </p:cNvPr>
          <p:cNvCxnSpPr/>
          <p:nvPr/>
        </p:nvCxnSpPr>
        <p:spPr>
          <a:xfrm>
            <a:off x="4519478" y="1969534"/>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2FE6D82-27CF-4937-AA74-E9ECB52FD308}"/>
              </a:ext>
            </a:extLst>
          </p:cNvPr>
          <p:cNvCxnSpPr/>
          <p:nvPr/>
        </p:nvCxnSpPr>
        <p:spPr>
          <a:xfrm>
            <a:off x="2540156"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A6FEC0F-8A76-4F8C-8B52-D8091B9229B2}"/>
              </a:ext>
            </a:extLst>
          </p:cNvPr>
          <p:cNvCxnSpPr/>
          <p:nvPr/>
        </p:nvCxnSpPr>
        <p:spPr>
          <a:xfrm>
            <a:off x="4490268" y="3100864"/>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39C2B1F-C670-46B3-B27B-B3923103362B}"/>
              </a:ext>
            </a:extLst>
          </p:cNvPr>
          <p:cNvCxnSpPr/>
          <p:nvPr/>
        </p:nvCxnSpPr>
        <p:spPr>
          <a:xfrm>
            <a:off x="6700068"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DC06476-A9F4-4ED8-9D22-08899181C58C}"/>
              </a:ext>
            </a:extLst>
          </p:cNvPr>
          <p:cNvSpPr txBox="1"/>
          <p:nvPr/>
        </p:nvSpPr>
        <p:spPr>
          <a:xfrm>
            <a:off x="2011419" y="3490556"/>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78" name="TextBox 77">
            <a:extLst>
              <a:ext uri="{FF2B5EF4-FFF2-40B4-BE49-F238E27FC236}">
                <a16:creationId xmlns:a16="http://schemas.microsoft.com/office/drawing/2014/main" id="{B0AFA067-F648-4D40-B3E2-00CDF41155B5}"/>
              </a:ext>
            </a:extLst>
          </p:cNvPr>
          <p:cNvSpPr txBox="1"/>
          <p:nvPr/>
        </p:nvSpPr>
        <p:spPr>
          <a:xfrm>
            <a:off x="6202419" y="3502225"/>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79" name="TextBox 78">
            <a:extLst>
              <a:ext uri="{FF2B5EF4-FFF2-40B4-BE49-F238E27FC236}">
                <a16:creationId xmlns:a16="http://schemas.microsoft.com/office/drawing/2014/main" id="{B74E05D9-0FBA-4219-8808-9589F15C3556}"/>
              </a:ext>
            </a:extLst>
          </p:cNvPr>
          <p:cNvSpPr txBox="1"/>
          <p:nvPr/>
        </p:nvSpPr>
        <p:spPr>
          <a:xfrm>
            <a:off x="3992619" y="3502225"/>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Tree>
    <p:extLst>
      <p:ext uri="{BB962C8B-B14F-4D97-AF65-F5344CB8AC3E}">
        <p14:creationId xmlns:p14="http://schemas.microsoft.com/office/powerpoint/2010/main" val="3074891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52</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5" name="TextBox 34">
            <a:extLst>
              <a:ext uri="{FF2B5EF4-FFF2-40B4-BE49-F238E27FC236}">
                <a16:creationId xmlns:a16="http://schemas.microsoft.com/office/drawing/2014/main" id="{5CC8C39F-2FAB-4735-AEDA-05EB910FECCE}"/>
              </a:ext>
            </a:extLst>
          </p:cNvPr>
          <p:cNvSpPr txBox="1"/>
          <p:nvPr/>
        </p:nvSpPr>
        <p:spPr>
          <a:xfrm>
            <a:off x="1447800" y="4876800"/>
            <a:ext cx="6324600" cy="646331"/>
          </a:xfrm>
          <a:prstGeom prst="rect">
            <a:avLst/>
          </a:prstGeom>
          <a:solidFill>
            <a:srgbClr val="C00000"/>
          </a:solidFill>
        </p:spPr>
        <p:txBody>
          <a:bodyPr wrap="square" rtlCol="0">
            <a:spAutoFit/>
          </a:bodyPr>
          <a:lstStyle/>
          <a:p>
            <a:r>
              <a:rPr lang="en-US" dirty="0">
                <a:solidFill>
                  <a:schemeClr val="bg1"/>
                </a:solidFill>
              </a:rPr>
              <a:t>In </a:t>
            </a:r>
            <a:r>
              <a:rPr lang="en-US" b="1" dirty="0">
                <a:solidFill>
                  <a:schemeClr val="bg1"/>
                </a:solidFill>
              </a:rPr>
              <a:t>posterior uveitis</a:t>
            </a:r>
            <a:r>
              <a:rPr lang="en-US" dirty="0">
                <a:solidFill>
                  <a:schemeClr val="bg1"/>
                </a:solidFill>
              </a:rPr>
              <a:t>, the site of inflammation is the  retina and/or  choroid  (the  optic nerve head  can be involved too)</a:t>
            </a:r>
          </a:p>
        </p:txBody>
      </p:sp>
      <p:sp>
        <p:nvSpPr>
          <p:cNvPr id="34" name="TextBox 33">
            <a:extLst>
              <a:ext uri="{FF2B5EF4-FFF2-40B4-BE49-F238E27FC236}">
                <a16:creationId xmlns:a16="http://schemas.microsoft.com/office/drawing/2014/main" id="{CF72EDE6-53C1-4E36-8646-4A8C3C99206B}"/>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6" name="TextBox 35">
            <a:extLst>
              <a:ext uri="{FF2B5EF4-FFF2-40B4-BE49-F238E27FC236}">
                <a16:creationId xmlns:a16="http://schemas.microsoft.com/office/drawing/2014/main" id="{7D6605D5-1E39-42EA-927C-78F910534D12}"/>
              </a:ext>
            </a:extLst>
          </p:cNvPr>
          <p:cNvSpPr txBox="1"/>
          <p:nvPr/>
        </p:nvSpPr>
        <p:spPr>
          <a:xfrm>
            <a:off x="4729350"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37" name="Straight Connector 36">
            <a:extLst>
              <a:ext uri="{FF2B5EF4-FFF2-40B4-BE49-F238E27FC236}">
                <a16:creationId xmlns:a16="http://schemas.microsoft.com/office/drawing/2014/main" id="{7B04E563-24DC-4A79-910F-A7A7EAB09E85}"/>
              </a:ext>
            </a:extLst>
          </p:cNvPr>
          <p:cNvCxnSpPr/>
          <p:nvPr/>
        </p:nvCxnSpPr>
        <p:spPr>
          <a:xfrm>
            <a:off x="4642668"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9E62B3-6080-49FC-BB9B-51ACF6363B65}"/>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9" name="TextBox 38">
            <a:extLst>
              <a:ext uri="{FF2B5EF4-FFF2-40B4-BE49-F238E27FC236}">
                <a16:creationId xmlns:a16="http://schemas.microsoft.com/office/drawing/2014/main" id="{9BEEE7C6-3A0F-402B-BDB7-499B2BA36025}"/>
              </a:ext>
            </a:extLst>
          </p:cNvPr>
          <p:cNvSpPr txBox="1"/>
          <p:nvPr/>
        </p:nvSpPr>
        <p:spPr>
          <a:xfrm>
            <a:off x="4729350" y="29718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40" name="Straight Connector 39">
            <a:extLst>
              <a:ext uri="{FF2B5EF4-FFF2-40B4-BE49-F238E27FC236}">
                <a16:creationId xmlns:a16="http://schemas.microsoft.com/office/drawing/2014/main" id="{99E673E5-C4B1-45E8-92D7-4D5D7CB01DDD}"/>
              </a:ext>
            </a:extLst>
          </p:cNvPr>
          <p:cNvCxnSpPr/>
          <p:nvPr/>
        </p:nvCxnSpPr>
        <p:spPr>
          <a:xfrm>
            <a:off x="4642668" y="29718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0575DF9-5C9F-424C-8365-E44EF409FE76}"/>
              </a:ext>
            </a:extLst>
          </p:cNvPr>
          <p:cNvSpPr/>
          <p:nvPr/>
        </p:nvSpPr>
        <p:spPr>
          <a:xfrm>
            <a:off x="1627056" y="998043"/>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45AB3DA-DEC4-4679-BEF9-F539F6918773}"/>
              </a:ext>
            </a:extLst>
          </p:cNvPr>
          <p:cNvSpPr txBox="1"/>
          <p:nvPr/>
        </p:nvSpPr>
        <p:spPr>
          <a:xfrm>
            <a:off x="3194868" y="1143002"/>
            <a:ext cx="2595582" cy="461665"/>
          </a:xfrm>
          <a:prstGeom prst="rect">
            <a:avLst/>
          </a:prstGeom>
          <a:noFill/>
        </p:spPr>
        <p:txBody>
          <a:bodyPr wrap="none" rtlCol="0">
            <a:spAutoFit/>
          </a:bodyPr>
          <a:lstStyle/>
          <a:p>
            <a:r>
              <a:rPr lang="en-US" sz="2400" b="1" dirty="0"/>
              <a:t>Posterior uveitis</a:t>
            </a:r>
          </a:p>
        </p:txBody>
      </p:sp>
      <p:sp>
        <p:nvSpPr>
          <p:cNvPr id="43" name="TextBox 42">
            <a:extLst>
              <a:ext uri="{FF2B5EF4-FFF2-40B4-BE49-F238E27FC236}">
                <a16:creationId xmlns:a16="http://schemas.microsoft.com/office/drawing/2014/main" id="{E55742E8-ECE8-40D0-9F90-048ADEAF65C9}"/>
              </a:ext>
            </a:extLst>
          </p:cNvPr>
          <p:cNvSpPr txBox="1"/>
          <p:nvPr/>
        </p:nvSpPr>
        <p:spPr>
          <a:xfrm>
            <a:off x="3042470" y="1600200"/>
            <a:ext cx="2954655" cy="369332"/>
          </a:xfrm>
          <a:prstGeom prst="rect">
            <a:avLst/>
          </a:prstGeom>
          <a:noFill/>
          <a:ln>
            <a:noFill/>
          </a:ln>
        </p:spPr>
        <p:txBody>
          <a:bodyPr wrap="none" rtlCol="0">
            <a:spAutoFit/>
          </a:bodyPr>
          <a:lstStyle/>
          <a:p>
            <a:r>
              <a:rPr lang="en-US" i="1" dirty="0"/>
              <a:t>If inflammation is located…</a:t>
            </a:r>
          </a:p>
        </p:txBody>
      </p:sp>
      <p:sp>
        <p:nvSpPr>
          <p:cNvPr id="44" name="TextBox 43">
            <a:extLst>
              <a:ext uri="{FF2B5EF4-FFF2-40B4-BE49-F238E27FC236}">
                <a16:creationId xmlns:a16="http://schemas.microsoft.com/office/drawing/2014/main" id="{FC78BA87-BD54-464B-A415-947D09C612E2}"/>
              </a:ext>
            </a:extLst>
          </p:cNvPr>
          <p:cNvSpPr txBox="1"/>
          <p:nvPr/>
        </p:nvSpPr>
        <p:spPr>
          <a:xfrm>
            <a:off x="1823268" y="2518829"/>
            <a:ext cx="1447800" cy="584775"/>
          </a:xfrm>
          <a:prstGeom prst="rect">
            <a:avLst/>
          </a:prstGeom>
          <a:noFill/>
          <a:ln>
            <a:noFill/>
          </a:ln>
        </p:spPr>
        <p:txBody>
          <a:bodyPr wrap="square" rtlCol="0">
            <a:spAutoFit/>
          </a:bodyPr>
          <a:lstStyle/>
          <a:p>
            <a:pPr algn="ctr"/>
            <a:r>
              <a:rPr lang="en-US" sz="1600" dirty="0"/>
              <a:t>Exclusively in the choroid</a:t>
            </a:r>
          </a:p>
        </p:txBody>
      </p:sp>
      <p:sp>
        <p:nvSpPr>
          <p:cNvPr id="45" name="TextBox 44">
            <a:extLst>
              <a:ext uri="{FF2B5EF4-FFF2-40B4-BE49-F238E27FC236}">
                <a16:creationId xmlns:a16="http://schemas.microsoft.com/office/drawing/2014/main" id="{2F7FB1C1-7660-4C48-812A-AA60E2BD4A6B}"/>
              </a:ext>
            </a:extLst>
          </p:cNvPr>
          <p:cNvSpPr txBox="1"/>
          <p:nvPr/>
        </p:nvSpPr>
        <p:spPr>
          <a:xfrm>
            <a:off x="3575868" y="2530497"/>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46" name="TextBox 45">
            <a:extLst>
              <a:ext uri="{FF2B5EF4-FFF2-40B4-BE49-F238E27FC236}">
                <a16:creationId xmlns:a16="http://schemas.microsoft.com/office/drawing/2014/main" id="{E25DD1C5-88C5-472A-A97B-067F7A11B517}"/>
              </a:ext>
            </a:extLst>
          </p:cNvPr>
          <p:cNvSpPr txBox="1"/>
          <p:nvPr/>
        </p:nvSpPr>
        <p:spPr>
          <a:xfrm>
            <a:off x="6014270" y="2539427"/>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a:t>
            </a:r>
            <a:r>
              <a:rPr lang="en-US" sz="1600" dirty="0"/>
              <a:t> in the retina</a:t>
            </a:r>
          </a:p>
        </p:txBody>
      </p:sp>
      <p:sp>
        <p:nvSpPr>
          <p:cNvPr id="47" name="TextBox 46">
            <a:extLst>
              <a:ext uri="{FF2B5EF4-FFF2-40B4-BE49-F238E27FC236}">
                <a16:creationId xmlns:a16="http://schemas.microsoft.com/office/drawing/2014/main" id="{D3D66C78-03D9-4A78-B846-DC225D358B43}"/>
              </a:ext>
            </a:extLst>
          </p:cNvPr>
          <p:cNvSpPr txBox="1"/>
          <p:nvPr/>
        </p:nvSpPr>
        <p:spPr>
          <a:xfrm>
            <a:off x="3474448" y="4105872"/>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48" name="TextBox 47">
            <a:extLst>
              <a:ext uri="{FF2B5EF4-FFF2-40B4-BE49-F238E27FC236}">
                <a16:creationId xmlns:a16="http://schemas.microsoft.com/office/drawing/2014/main" id="{59C9F15D-BDE6-4BED-B829-7990B6FFC12C}"/>
              </a:ext>
            </a:extLst>
          </p:cNvPr>
          <p:cNvSpPr txBox="1"/>
          <p:nvPr/>
        </p:nvSpPr>
        <p:spPr>
          <a:xfrm>
            <a:off x="1823268" y="4094202"/>
            <a:ext cx="1402948" cy="369332"/>
          </a:xfrm>
          <a:prstGeom prst="rect">
            <a:avLst/>
          </a:prstGeom>
          <a:noFill/>
        </p:spPr>
        <p:txBody>
          <a:bodyPr wrap="none" rtlCol="0">
            <a:spAutoFit/>
          </a:bodyPr>
          <a:lstStyle/>
          <a:p>
            <a:r>
              <a:rPr lang="en-US" b="1" dirty="0">
                <a:solidFill>
                  <a:srgbClr val="0000FF"/>
                </a:solidFill>
              </a:rPr>
              <a:t>Choroiditis</a:t>
            </a:r>
          </a:p>
        </p:txBody>
      </p:sp>
      <p:sp>
        <p:nvSpPr>
          <p:cNvPr id="50" name="TextBox 49">
            <a:extLst>
              <a:ext uri="{FF2B5EF4-FFF2-40B4-BE49-F238E27FC236}">
                <a16:creationId xmlns:a16="http://schemas.microsoft.com/office/drawing/2014/main" id="{002AF7B5-8F14-446B-8317-C2811E52594E}"/>
              </a:ext>
            </a:extLst>
          </p:cNvPr>
          <p:cNvSpPr txBox="1"/>
          <p:nvPr/>
        </p:nvSpPr>
        <p:spPr>
          <a:xfrm>
            <a:off x="6144709" y="4094204"/>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71" name="Straight Arrow Connector 70">
            <a:extLst>
              <a:ext uri="{FF2B5EF4-FFF2-40B4-BE49-F238E27FC236}">
                <a16:creationId xmlns:a16="http://schemas.microsoft.com/office/drawing/2014/main" id="{9EF10FDA-EF64-45FD-86B1-318F9DCA3A26}"/>
              </a:ext>
            </a:extLst>
          </p:cNvPr>
          <p:cNvCxnSpPr>
            <a:stCxn id="43" idx="2"/>
          </p:cNvCxnSpPr>
          <p:nvPr/>
        </p:nvCxnSpPr>
        <p:spPr>
          <a:xfrm flipH="1">
            <a:off x="2753865" y="1969532"/>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0DEDADB-D682-4C0E-911A-432A78F8FBD8}"/>
              </a:ext>
            </a:extLst>
          </p:cNvPr>
          <p:cNvCxnSpPr>
            <a:stCxn id="43" idx="2"/>
          </p:cNvCxnSpPr>
          <p:nvPr/>
        </p:nvCxnSpPr>
        <p:spPr>
          <a:xfrm>
            <a:off x="4519798" y="1969532"/>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B30D7B2-4FAD-4D95-BD53-8348E93B6A19}"/>
              </a:ext>
            </a:extLst>
          </p:cNvPr>
          <p:cNvCxnSpPr/>
          <p:nvPr/>
        </p:nvCxnSpPr>
        <p:spPr>
          <a:xfrm>
            <a:off x="4519478" y="1969534"/>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2FE6D82-27CF-4937-AA74-E9ECB52FD308}"/>
              </a:ext>
            </a:extLst>
          </p:cNvPr>
          <p:cNvCxnSpPr/>
          <p:nvPr/>
        </p:nvCxnSpPr>
        <p:spPr>
          <a:xfrm>
            <a:off x="2540156"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A6FEC0F-8A76-4F8C-8B52-D8091B9229B2}"/>
              </a:ext>
            </a:extLst>
          </p:cNvPr>
          <p:cNvCxnSpPr/>
          <p:nvPr/>
        </p:nvCxnSpPr>
        <p:spPr>
          <a:xfrm>
            <a:off x="4490268" y="3100864"/>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39C2B1F-C670-46B3-B27B-B3923103362B}"/>
              </a:ext>
            </a:extLst>
          </p:cNvPr>
          <p:cNvCxnSpPr/>
          <p:nvPr/>
        </p:nvCxnSpPr>
        <p:spPr>
          <a:xfrm>
            <a:off x="6700068"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DC06476-A9F4-4ED8-9D22-08899181C58C}"/>
              </a:ext>
            </a:extLst>
          </p:cNvPr>
          <p:cNvSpPr txBox="1"/>
          <p:nvPr/>
        </p:nvSpPr>
        <p:spPr>
          <a:xfrm>
            <a:off x="2011419" y="3490556"/>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78" name="TextBox 77">
            <a:extLst>
              <a:ext uri="{FF2B5EF4-FFF2-40B4-BE49-F238E27FC236}">
                <a16:creationId xmlns:a16="http://schemas.microsoft.com/office/drawing/2014/main" id="{B0AFA067-F648-4D40-B3E2-00CDF41155B5}"/>
              </a:ext>
            </a:extLst>
          </p:cNvPr>
          <p:cNvSpPr txBox="1"/>
          <p:nvPr/>
        </p:nvSpPr>
        <p:spPr>
          <a:xfrm>
            <a:off x="6202419" y="3502225"/>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79" name="TextBox 78">
            <a:extLst>
              <a:ext uri="{FF2B5EF4-FFF2-40B4-BE49-F238E27FC236}">
                <a16:creationId xmlns:a16="http://schemas.microsoft.com/office/drawing/2014/main" id="{B74E05D9-0FBA-4219-8808-9589F15C3556}"/>
              </a:ext>
            </a:extLst>
          </p:cNvPr>
          <p:cNvSpPr txBox="1"/>
          <p:nvPr/>
        </p:nvSpPr>
        <p:spPr>
          <a:xfrm>
            <a:off x="3992619" y="3502225"/>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cxnSp>
        <p:nvCxnSpPr>
          <p:cNvPr id="33" name="Straight Connector 32">
            <a:extLst>
              <a:ext uri="{FF2B5EF4-FFF2-40B4-BE49-F238E27FC236}">
                <a16:creationId xmlns:a16="http://schemas.microsoft.com/office/drawing/2014/main" id="{05E6BB11-12C2-4059-8571-F15CD800C627}"/>
              </a:ext>
            </a:extLst>
          </p:cNvPr>
          <p:cNvCxnSpPr/>
          <p:nvPr/>
        </p:nvCxnSpPr>
        <p:spPr>
          <a:xfrm>
            <a:off x="6038942" y="2708507"/>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Arc 48">
            <a:extLst>
              <a:ext uri="{FF2B5EF4-FFF2-40B4-BE49-F238E27FC236}">
                <a16:creationId xmlns:a16="http://schemas.microsoft.com/office/drawing/2014/main" id="{D48CEC44-7984-4160-918A-A0EF2E83CFD9}"/>
              </a:ext>
            </a:extLst>
          </p:cNvPr>
          <p:cNvSpPr/>
          <p:nvPr/>
        </p:nvSpPr>
        <p:spPr>
          <a:xfrm>
            <a:off x="506156" y="1961427"/>
            <a:ext cx="7765774" cy="4113626"/>
          </a:xfrm>
          <a:prstGeom prst="arc">
            <a:avLst>
              <a:gd name="adj1" fmla="val 16411754"/>
              <a:gd name="adj2" fmla="val 343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EA1AE8C6-F7E4-461B-94D4-BDD349F2DAD4}"/>
              </a:ext>
            </a:extLst>
          </p:cNvPr>
          <p:cNvSpPr txBox="1"/>
          <p:nvPr/>
        </p:nvSpPr>
        <p:spPr>
          <a:xfrm>
            <a:off x="7743611" y="3540397"/>
            <a:ext cx="1180131" cy="292388"/>
          </a:xfrm>
          <a:prstGeom prst="rect">
            <a:avLst/>
          </a:prstGeom>
          <a:solidFill>
            <a:schemeClr val="bg1"/>
          </a:solidFill>
        </p:spPr>
        <p:txBody>
          <a:bodyPr wrap="none" rtlCol="0">
            <a:spAutoFit/>
          </a:bodyPr>
          <a:lstStyle/>
          <a:p>
            <a:r>
              <a:rPr lang="en-US" sz="1300" dirty="0">
                <a:latin typeface="Segoe Script" panose="030B0504020000000003" pitchFamily="66" charset="0"/>
              </a:rPr>
              <a:t>It is called:</a:t>
            </a:r>
          </a:p>
        </p:txBody>
      </p:sp>
      <p:sp>
        <p:nvSpPr>
          <p:cNvPr id="52" name="TextBox 51">
            <a:extLst>
              <a:ext uri="{FF2B5EF4-FFF2-40B4-BE49-F238E27FC236}">
                <a16:creationId xmlns:a16="http://schemas.microsoft.com/office/drawing/2014/main" id="{572DD011-6353-4DD2-AEAA-A22838F62D44}"/>
              </a:ext>
            </a:extLst>
          </p:cNvPr>
          <p:cNvSpPr txBox="1"/>
          <p:nvPr/>
        </p:nvSpPr>
        <p:spPr>
          <a:xfrm>
            <a:off x="8116759" y="4096689"/>
            <a:ext cx="290464" cy="327013"/>
          </a:xfrm>
          <a:prstGeom prst="rect">
            <a:avLst/>
          </a:prstGeom>
          <a:noFill/>
        </p:spPr>
        <p:txBody>
          <a:bodyPr wrap="none" rtlCol="0">
            <a:spAutoFit/>
          </a:bodyPr>
          <a:lstStyle/>
          <a:p>
            <a:pPr algn="ctr">
              <a:lnSpc>
                <a:spcPts val="1800"/>
              </a:lnSpc>
            </a:pPr>
            <a:r>
              <a:rPr lang="en-US" sz="1600" b="1" dirty="0">
                <a:solidFill>
                  <a:srgbClr val="0000FF"/>
                </a:solidFill>
                <a:latin typeface="Segoe Script" panose="030B0504020000000003" pitchFamily="66" charset="0"/>
              </a:rPr>
              <a:t>?</a:t>
            </a:r>
          </a:p>
        </p:txBody>
      </p:sp>
      <p:sp>
        <p:nvSpPr>
          <p:cNvPr id="3" name="Rectangle 2">
            <a:extLst>
              <a:ext uri="{FF2B5EF4-FFF2-40B4-BE49-F238E27FC236}">
                <a16:creationId xmlns:a16="http://schemas.microsoft.com/office/drawing/2014/main" id="{E2EA611D-6422-4F2C-97BB-01F554EC9B5B}"/>
              </a:ext>
            </a:extLst>
          </p:cNvPr>
          <p:cNvSpPr/>
          <p:nvPr/>
        </p:nvSpPr>
        <p:spPr>
          <a:xfrm>
            <a:off x="7554281" y="2708507"/>
            <a:ext cx="707710" cy="3787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E27E87F7-FE2A-4348-B43A-9D044F172DC5}"/>
              </a:ext>
            </a:extLst>
          </p:cNvPr>
          <p:cNvSpPr txBox="1"/>
          <p:nvPr/>
        </p:nvSpPr>
        <p:spPr>
          <a:xfrm>
            <a:off x="7162538" y="2809798"/>
            <a:ext cx="1143262" cy="323165"/>
          </a:xfrm>
          <a:prstGeom prst="rect">
            <a:avLst/>
          </a:prstGeom>
          <a:noFill/>
        </p:spPr>
        <p:txBody>
          <a:bodyPr wrap="none" rtlCol="0">
            <a:spAutoFit/>
          </a:bodyPr>
          <a:lstStyle/>
          <a:p>
            <a:r>
              <a:rPr lang="en-US" sz="1500" b="1" dirty="0">
                <a:solidFill>
                  <a:srgbClr val="0000FF"/>
                </a:solidFill>
                <a:latin typeface="Segoe Script" panose="030B0504020000000003" pitchFamily="66" charset="0"/>
              </a:rPr>
              <a:t>and ONH</a:t>
            </a:r>
          </a:p>
        </p:txBody>
      </p:sp>
    </p:spTree>
    <p:extLst>
      <p:ext uri="{BB962C8B-B14F-4D97-AF65-F5344CB8AC3E}">
        <p14:creationId xmlns:p14="http://schemas.microsoft.com/office/powerpoint/2010/main" val="730076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78B3D9-A15A-4A94-95D0-7F010661B2C9}" type="slidenum">
              <a:rPr lang="en-US" smtClean="0"/>
              <a:t>53</a:t>
            </a:fld>
            <a:endParaRPr lang="en-US"/>
          </a:p>
        </p:txBody>
      </p:sp>
      <p:sp>
        <p:nvSpPr>
          <p:cNvPr id="8"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5" name="TextBox 34">
            <a:extLst>
              <a:ext uri="{FF2B5EF4-FFF2-40B4-BE49-F238E27FC236}">
                <a16:creationId xmlns:a16="http://schemas.microsoft.com/office/drawing/2014/main" id="{5CC8C39F-2FAB-4735-AEDA-05EB910FECCE}"/>
              </a:ext>
            </a:extLst>
          </p:cNvPr>
          <p:cNvSpPr txBox="1"/>
          <p:nvPr/>
        </p:nvSpPr>
        <p:spPr>
          <a:xfrm>
            <a:off x="1447800" y="4876800"/>
            <a:ext cx="6324600" cy="646331"/>
          </a:xfrm>
          <a:prstGeom prst="rect">
            <a:avLst/>
          </a:prstGeom>
          <a:solidFill>
            <a:srgbClr val="C00000"/>
          </a:solidFill>
        </p:spPr>
        <p:txBody>
          <a:bodyPr wrap="square" rtlCol="0">
            <a:spAutoFit/>
          </a:bodyPr>
          <a:lstStyle/>
          <a:p>
            <a:r>
              <a:rPr lang="en-US" dirty="0">
                <a:solidFill>
                  <a:schemeClr val="bg1"/>
                </a:solidFill>
              </a:rPr>
              <a:t>In </a:t>
            </a:r>
            <a:r>
              <a:rPr lang="en-US" b="1" dirty="0">
                <a:solidFill>
                  <a:schemeClr val="bg1"/>
                </a:solidFill>
              </a:rPr>
              <a:t>posterior uveitis</a:t>
            </a:r>
            <a:r>
              <a:rPr lang="en-US" dirty="0">
                <a:solidFill>
                  <a:schemeClr val="bg1"/>
                </a:solidFill>
              </a:rPr>
              <a:t>, the site of inflammation is the  retina and/or  choroid  (the  optic nerve head  can be involved too)</a:t>
            </a:r>
          </a:p>
        </p:txBody>
      </p:sp>
      <p:sp>
        <p:nvSpPr>
          <p:cNvPr id="34" name="TextBox 33">
            <a:extLst>
              <a:ext uri="{FF2B5EF4-FFF2-40B4-BE49-F238E27FC236}">
                <a16:creationId xmlns:a16="http://schemas.microsoft.com/office/drawing/2014/main" id="{CF72EDE6-53C1-4E36-8646-4A8C3C99206B}"/>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6" name="TextBox 35">
            <a:extLst>
              <a:ext uri="{FF2B5EF4-FFF2-40B4-BE49-F238E27FC236}">
                <a16:creationId xmlns:a16="http://schemas.microsoft.com/office/drawing/2014/main" id="{7D6605D5-1E39-42EA-927C-78F910534D12}"/>
              </a:ext>
            </a:extLst>
          </p:cNvPr>
          <p:cNvSpPr txBox="1"/>
          <p:nvPr/>
        </p:nvSpPr>
        <p:spPr>
          <a:xfrm>
            <a:off x="4729350" y="31242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37" name="Straight Connector 36">
            <a:extLst>
              <a:ext uri="{FF2B5EF4-FFF2-40B4-BE49-F238E27FC236}">
                <a16:creationId xmlns:a16="http://schemas.microsoft.com/office/drawing/2014/main" id="{7B04E563-24DC-4A79-910F-A7A7EAB09E85}"/>
              </a:ext>
            </a:extLst>
          </p:cNvPr>
          <p:cNvCxnSpPr/>
          <p:nvPr/>
        </p:nvCxnSpPr>
        <p:spPr>
          <a:xfrm>
            <a:off x="4642668" y="31242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9E62B3-6080-49FC-BB9B-51ACF6363B65}"/>
              </a:ext>
            </a:extLst>
          </p:cNvPr>
          <p:cNvSpPr txBox="1"/>
          <p:nvPr/>
        </p:nvSpPr>
        <p:spPr>
          <a:xfrm>
            <a:off x="1627056" y="3124202"/>
            <a:ext cx="3168012" cy="1538883"/>
          </a:xfrm>
          <a:prstGeom prst="rect">
            <a:avLst/>
          </a:prstGeom>
          <a:noFill/>
        </p:spPr>
        <p:txBody>
          <a:bodyPr wrap="square" rtlCol="0">
            <a:spAutoFit/>
          </a:bodyPr>
          <a:lstStyle/>
          <a:p>
            <a:r>
              <a:rPr lang="en-US" sz="1700" i="1" dirty="0">
                <a:solidFill>
                  <a:schemeClr val="bg1">
                    <a:lumMod val="75000"/>
                  </a:schemeClr>
                </a:solidFill>
              </a:rPr>
              <a:t>The </a:t>
            </a:r>
            <a:r>
              <a:rPr lang="en-US" sz="1700" b="1" i="1" dirty="0">
                <a:solidFill>
                  <a:schemeClr val="bg1">
                    <a:lumMod val="75000"/>
                  </a:schemeClr>
                </a:solidFill>
              </a:rPr>
              <a:t>onset</a:t>
            </a:r>
            <a:r>
              <a:rPr lang="en-US" sz="1700" i="1" dirty="0">
                <a:solidFill>
                  <a:schemeClr val="bg1">
                    <a:lumMod val="75000"/>
                  </a:schemeClr>
                </a:solidFill>
              </a:rPr>
              <a:t>, </a:t>
            </a:r>
            <a:r>
              <a:rPr lang="en-US" sz="1700" b="1" i="1" dirty="0">
                <a:solidFill>
                  <a:schemeClr val="bg1">
                    <a:lumMod val="75000"/>
                  </a:schemeClr>
                </a:solidFill>
              </a:rPr>
              <a:t>duration</a:t>
            </a:r>
            <a:r>
              <a:rPr lang="en-US" sz="1700" i="1" dirty="0">
                <a:solidFill>
                  <a:schemeClr val="bg1">
                    <a:lumMod val="75000"/>
                  </a:schemeClr>
                </a:solidFill>
              </a:rPr>
              <a:t> and </a:t>
            </a:r>
            <a:r>
              <a:rPr lang="en-US" sz="1700" b="1" i="1" dirty="0">
                <a:solidFill>
                  <a:schemeClr val="bg1">
                    <a:lumMod val="75000"/>
                  </a:schemeClr>
                </a:solidFill>
              </a:rPr>
              <a:t>course</a:t>
            </a:r>
            <a:r>
              <a:rPr lang="en-US" sz="1700" i="1" dirty="0">
                <a:solidFill>
                  <a:schemeClr val="bg1">
                    <a:lumMod val="75000"/>
                  </a:schemeClr>
                </a:solidFill>
              </a:rPr>
              <a:t> of the uveitis</a:t>
            </a:r>
          </a:p>
          <a:p>
            <a:r>
              <a:rPr lang="en-US" sz="1500" dirty="0">
                <a:solidFill>
                  <a:schemeClr val="bg1">
                    <a:lumMod val="75000"/>
                  </a:schemeClr>
                </a:solidFill>
              </a:rPr>
              <a:t>--Onset: Sudden vs insidious</a:t>
            </a:r>
          </a:p>
          <a:p>
            <a:r>
              <a:rPr lang="en-US" sz="1500" dirty="0">
                <a:solidFill>
                  <a:schemeClr val="bg1">
                    <a:lumMod val="75000"/>
                  </a:schemeClr>
                </a:solidFill>
              </a:rPr>
              <a:t>--Duration: Limited vs persistent</a:t>
            </a:r>
          </a:p>
          <a:p>
            <a:r>
              <a:rPr lang="en-US" sz="1500" dirty="0">
                <a:solidFill>
                  <a:schemeClr val="bg1">
                    <a:lumMod val="75000"/>
                  </a:schemeClr>
                </a:solidFill>
              </a:rPr>
              <a:t>--Course: Acute vs recurrent vs </a:t>
            </a:r>
          </a:p>
          <a:p>
            <a:r>
              <a:rPr lang="en-US" sz="1500" dirty="0">
                <a:solidFill>
                  <a:schemeClr val="bg1">
                    <a:lumMod val="75000"/>
                  </a:schemeClr>
                </a:solidFill>
              </a:rPr>
              <a:t>  chronic</a:t>
            </a:r>
          </a:p>
        </p:txBody>
      </p:sp>
      <p:sp>
        <p:nvSpPr>
          <p:cNvPr id="39" name="TextBox 38">
            <a:extLst>
              <a:ext uri="{FF2B5EF4-FFF2-40B4-BE49-F238E27FC236}">
                <a16:creationId xmlns:a16="http://schemas.microsoft.com/office/drawing/2014/main" id="{9BEEE7C6-3A0F-402B-BDB7-499B2BA36025}"/>
              </a:ext>
            </a:extLst>
          </p:cNvPr>
          <p:cNvSpPr txBox="1"/>
          <p:nvPr/>
        </p:nvSpPr>
        <p:spPr>
          <a:xfrm>
            <a:off x="4729350" y="2971800"/>
            <a:ext cx="2738250" cy="1046440"/>
          </a:xfrm>
          <a:prstGeom prst="rect">
            <a:avLst/>
          </a:prstGeom>
          <a:noFill/>
        </p:spPr>
        <p:txBody>
          <a:bodyPr wrap="none" rtlCol="0">
            <a:spAutoFit/>
          </a:bodyPr>
          <a:lstStyle/>
          <a:p>
            <a:r>
              <a:rPr lang="en-US" sz="1700" i="1" dirty="0">
                <a:solidFill>
                  <a:schemeClr val="bg1">
                    <a:lumMod val="75000"/>
                  </a:schemeClr>
                </a:solidFill>
              </a:rPr>
              <a:t>The </a:t>
            </a:r>
            <a:r>
              <a:rPr lang="en-US" sz="1700" b="1" i="1" dirty="0">
                <a:solidFill>
                  <a:schemeClr val="bg1">
                    <a:lumMod val="75000"/>
                  </a:schemeClr>
                </a:solidFill>
              </a:rPr>
              <a:t>severity</a:t>
            </a:r>
            <a:r>
              <a:rPr lang="en-US" sz="1700" i="1" dirty="0">
                <a:solidFill>
                  <a:schemeClr val="bg1">
                    <a:lumMod val="75000"/>
                  </a:schemeClr>
                </a:solidFill>
              </a:rPr>
              <a:t> of the uveitis</a:t>
            </a:r>
          </a:p>
          <a:p>
            <a:r>
              <a:rPr lang="en-US" sz="1500" dirty="0">
                <a:solidFill>
                  <a:schemeClr val="bg1">
                    <a:lumMod val="75000"/>
                  </a:schemeClr>
                </a:solidFill>
              </a:rPr>
              <a:t>--AC cell grade</a:t>
            </a:r>
          </a:p>
          <a:p>
            <a:r>
              <a:rPr lang="en-US" sz="1500" dirty="0">
                <a:solidFill>
                  <a:schemeClr val="bg1">
                    <a:lumMod val="75000"/>
                  </a:schemeClr>
                </a:solidFill>
              </a:rPr>
              <a:t>--AC flare grade </a:t>
            </a:r>
          </a:p>
          <a:p>
            <a:r>
              <a:rPr lang="en-US" sz="1500" dirty="0">
                <a:solidFill>
                  <a:schemeClr val="bg1">
                    <a:lumMod val="75000"/>
                  </a:schemeClr>
                </a:solidFill>
              </a:rPr>
              <a:t>--Vitreous haze score</a:t>
            </a:r>
          </a:p>
        </p:txBody>
      </p:sp>
      <p:cxnSp>
        <p:nvCxnSpPr>
          <p:cNvPr id="40" name="Straight Connector 39">
            <a:extLst>
              <a:ext uri="{FF2B5EF4-FFF2-40B4-BE49-F238E27FC236}">
                <a16:creationId xmlns:a16="http://schemas.microsoft.com/office/drawing/2014/main" id="{99E673E5-C4B1-45E8-92D7-4D5D7CB01DDD}"/>
              </a:ext>
            </a:extLst>
          </p:cNvPr>
          <p:cNvCxnSpPr/>
          <p:nvPr/>
        </p:nvCxnSpPr>
        <p:spPr>
          <a:xfrm>
            <a:off x="4642668" y="2971802"/>
            <a:ext cx="0" cy="1538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0575DF9-5C9F-424C-8365-E44EF409FE76}"/>
              </a:ext>
            </a:extLst>
          </p:cNvPr>
          <p:cNvSpPr/>
          <p:nvPr/>
        </p:nvSpPr>
        <p:spPr>
          <a:xfrm>
            <a:off x="1627056" y="998043"/>
            <a:ext cx="5840544" cy="38025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45AB3DA-DEC4-4679-BEF9-F539F6918773}"/>
              </a:ext>
            </a:extLst>
          </p:cNvPr>
          <p:cNvSpPr txBox="1"/>
          <p:nvPr/>
        </p:nvSpPr>
        <p:spPr>
          <a:xfrm>
            <a:off x="3194868" y="1143002"/>
            <a:ext cx="2595582" cy="461665"/>
          </a:xfrm>
          <a:prstGeom prst="rect">
            <a:avLst/>
          </a:prstGeom>
          <a:noFill/>
        </p:spPr>
        <p:txBody>
          <a:bodyPr wrap="none" rtlCol="0">
            <a:spAutoFit/>
          </a:bodyPr>
          <a:lstStyle/>
          <a:p>
            <a:r>
              <a:rPr lang="en-US" sz="2400" b="1" dirty="0"/>
              <a:t>Posterior uveitis</a:t>
            </a:r>
          </a:p>
        </p:txBody>
      </p:sp>
      <p:sp>
        <p:nvSpPr>
          <p:cNvPr id="43" name="TextBox 42">
            <a:extLst>
              <a:ext uri="{FF2B5EF4-FFF2-40B4-BE49-F238E27FC236}">
                <a16:creationId xmlns:a16="http://schemas.microsoft.com/office/drawing/2014/main" id="{E55742E8-ECE8-40D0-9F90-048ADEAF65C9}"/>
              </a:ext>
            </a:extLst>
          </p:cNvPr>
          <p:cNvSpPr txBox="1"/>
          <p:nvPr/>
        </p:nvSpPr>
        <p:spPr>
          <a:xfrm>
            <a:off x="3042470" y="1600200"/>
            <a:ext cx="2954655" cy="369332"/>
          </a:xfrm>
          <a:prstGeom prst="rect">
            <a:avLst/>
          </a:prstGeom>
          <a:noFill/>
          <a:ln>
            <a:noFill/>
          </a:ln>
        </p:spPr>
        <p:txBody>
          <a:bodyPr wrap="none" rtlCol="0">
            <a:spAutoFit/>
          </a:bodyPr>
          <a:lstStyle/>
          <a:p>
            <a:r>
              <a:rPr lang="en-US" i="1" dirty="0"/>
              <a:t>If inflammation is located…</a:t>
            </a:r>
          </a:p>
        </p:txBody>
      </p:sp>
      <p:sp>
        <p:nvSpPr>
          <p:cNvPr id="44" name="TextBox 43">
            <a:extLst>
              <a:ext uri="{FF2B5EF4-FFF2-40B4-BE49-F238E27FC236}">
                <a16:creationId xmlns:a16="http://schemas.microsoft.com/office/drawing/2014/main" id="{FC78BA87-BD54-464B-A415-947D09C612E2}"/>
              </a:ext>
            </a:extLst>
          </p:cNvPr>
          <p:cNvSpPr txBox="1"/>
          <p:nvPr/>
        </p:nvSpPr>
        <p:spPr>
          <a:xfrm>
            <a:off x="1823268" y="2518829"/>
            <a:ext cx="1447800" cy="584775"/>
          </a:xfrm>
          <a:prstGeom prst="rect">
            <a:avLst/>
          </a:prstGeom>
          <a:noFill/>
          <a:ln>
            <a:noFill/>
          </a:ln>
        </p:spPr>
        <p:txBody>
          <a:bodyPr wrap="square" rtlCol="0">
            <a:spAutoFit/>
          </a:bodyPr>
          <a:lstStyle/>
          <a:p>
            <a:pPr algn="ctr"/>
            <a:r>
              <a:rPr lang="en-US" sz="1600" dirty="0"/>
              <a:t>Exclusively in the choroid</a:t>
            </a:r>
          </a:p>
        </p:txBody>
      </p:sp>
      <p:sp>
        <p:nvSpPr>
          <p:cNvPr id="45" name="TextBox 44">
            <a:extLst>
              <a:ext uri="{FF2B5EF4-FFF2-40B4-BE49-F238E27FC236}">
                <a16:creationId xmlns:a16="http://schemas.microsoft.com/office/drawing/2014/main" id="{2F7FB1C1-7660-4C48-812A-AA60E2BD4A6B}"/>
              </a:ext>
            </a:extLst>
          </p:cNvPr>
          <p:cNvSpPr txBox="1"/>
          <p:nvPr/>
        </p:nvSpPr>
        <p:spPr>
          <a:xfrm>
            <a:off x="3575868" y="2530497"/>
            <a:ext cx="1922780" cy="584775"/>
          </a:xfrm>
          <a:prstGeom prst="rect">
            <a:avLst/>
          </a:prstGeom>
          <a:noFill/>
          <a:ln>
            <a:noFill/>
          </a:ln>
        </p:spPr>
        <p:txBody>
          <a:bodyPr wrap="square" rtlCol="0">
            <a:spAutoFit/>
          </a:bodyPr>
          <a:lstStyle/>
          <a:p>
            <a:pPr algn="ctr"/>
            <a:r>
              <a:rPr lang="en-US" sz="1600" dirty="0"/>
              <a:t>In both the choroid </a:t>
            </a:r>
            <a:r>
              <a:rPr lang="en-US" sz="1600" i="1" dirty="0"/>
              <a:t>and</a:t>
            </a:r>
            <a:r>
              <a:rPr lang="en-US" sz="1600" dirty="0"/>
              <a:t> the retina</a:t>
            </a:r>
          </a:p>
        </p:txBody>
      </p:sp>
      <p:sp>
        <p:nvSpPr>
          <p:cNvPr id="46" name="TextBox 45">
            <a:extLst>
              <a:ext uri="{FF2B5EF4-FFF2-40B4-BE49-F238E27FC236}">
                <a16:creationId xmlns:a16="http://schemas.microsoft.com/office/drawing/2014/main" id="{E25DD1C5-88C5-472A-A97B-067F7A11B517}"/>
              </a:ext>
            </a:extLst>
          </p:cNvPr>
          <p:cNvSpPr txBox="1"/>
          <p:nvPr/>
        </p:nvSpPr>
        <p:spPr>
          <a:xfrm>
            <a:off x="6014270" y="2539427"/>
            <a:ext cx="1281377" cy="584775"/>
          </a:xfrm>
          <a:prstGeom prst="rect">
            <a:avLst/>
          </a:prstGeom>
          <a:noFill/>
          <a:ln>
            <a:noFill/>
          </a:ln>
        </p:spPr>
        <p:txBody>
          <a:bodyPr wrap="square" rtlCol="0">
            <a:spAutoFit/>
          </a:bodyPr>
          <a:lstStyle/>
          <a:p>
            <a:pPr algn="ctr"/>
            <a:r>
              <a:rPr lang="en-US" sz="1600" dirty="0">
                <a:solidFill>
                  <a:schemeClr val="bg1">
                    <a:lumMod val="75000"/>
                  </a:schemeClr>
                </a:solidFill>
              </a:rPr>
              <a:t>Exclusively</a:t>
            </a:r>
            <a:r>
              <a:rPr lang="en-US" sz="1600" dirty="0"/>
              <a:t> in the retina</a:t>
            </a:r>
          </a:p>
        </p:txBody>
      </p:sp>
      <p:sp>
        <p:nvSpPr>
          <p:cNvPr id="47" name="TextBox 46">
            <a:extLst>
              <a:ext uri="{FF2B5EF4-FFF2-40B4-BE49-F238E27FC236}">
                <a16:creationId xmlns:a16="http://schemas.microsoft.com/office/drawing/2014/main" id="{D3D66C78-03D9-4A78-B846-DC225D358B43}"/>
              </a:ext>
            </a:extLst>
          </p:cNvPr>
          <p:cNvSpPr txBox="1"/>
          <p:nvPr/>
        </p:nvSpPr>
        <p:spPr>
          <a:xfrm>
            <a:off x="3474448" y="4105872"/>
            <a:ext cx="2082622" cy="646331"/>
          </a:xfrm>
          <a:prstGeom prst="rect">
            <a:avLst/>
          </a:prstGeom>
          <a:noFill/>
        </p:spPr>
        <p:txBody>
          <a:bodyPr wrap="none" rtlCol="0">
            <a:spAutoFit/>
          </a:bodyPr>
          <a:lstStyle/>
          <a:p>
            <a:pPr algn="ctr"/>
            <a:r>
              <a:rPr lang="en-US" b="1" dirty="0" err="1">
                <a:solidFill>
                  <a:srgbClr val="0000FF"/>
                </a:solidFill>
              </a:rPr>
              <a:t>Chorioretinitis</a:t>
            </a:r>
            <a:r>
              <a:rPr lang="en-US" dirty="0">
                <a:solidFill>
                  <a:srgbClr val="0000FF"/>
                </a:solidFill>
              </a:rPr>
              <a:t> </a:t>
            </a:r>
            <a:r>
              <a:rPr lang="en-US" sz="1600" i="1" dirty="0">
                <a:solidFill>
                  <a:srgbClr val="0000FF"/>
                </a:solidFill>
              </a:rPr>
              <a:t>or</a:t>
            </a:r>
            <a:endParaRPr lang="en-US" b="1" dirty="0">
              <a:solidFill>
                <a:srgbClr val="0000FF"/>
              </a:solidFill>
            </a:endParaRPr>
          </a:p>
          <a:p>
            <a:pPr algn="ctr"/>
            <a:r>
              <a:rPr lang="en-US" b="1" dirty="0" err="1">
                <a:solidFill>
                  <a:srgbClr val="0000FF"/>
                </a:solidFill>
              </a:rPr>
              <a:t>Retinochoroiditis</a:t>
            </a:r>
            <a:endParaRPr lang="en-US" b="1" dirty="0">
              <a:solidFill>
                <a:srgbClr val="0000FF"/>
              </a:solidFill>
            </a:endParaRPr>
          </a:p>
        </p:txBody>
      </p:sp>
      <p:sp>
        <p:nvSpPr>
          <p:cNvPr id="48" name="TextBox 47">
            <a:extLst>
              <a:ext uri="{FF2B5EF4-FFF2-40B4-BE49-F238E27FC236}">
                <a16:creationId xmlns:a16="http://schemas.microsoft.com/office/drawing/2014/main" id="{59C9F15D-BDE6-4BED-B829-7990B6FFC12C}"/>
              </a:ext>
            </a:extLst>
          </p:cNvPr>
          <p:cNvSpPr txBox="1"/>
          <p:nvPr/>
        </p:nvSpPr>
        <p:spPr>
          <a:xfrm>
            <a:off x="1823268" y="4094202"/>
            <a:ext cx="1402948" cy="369332"/>
          </a:xfrm>
          <a:prstGeom prst="rect">
            <a:avLst/>
          </a:prstGeom>
          <a:noFill/>
        </p:spPr>
        <p:txBody>
          <a:bodyPr wrap="none" rtlCol="0">
            <a:spAutoFit/>
          </a:bodyPr>
          <a:lstStyle/>
          <a:p>
            <a:r>
              <a:rPr lang="en-US" b="1" dirty="0">
                <a:solidFill>
                  <a:srgbClr val="0000FF"/>
                </a:solidFill>
              </a:rPr>
              <a:t>Choroiditis</a:t>
            </a:r>
          </a:p>
        </p:txBody>
      </p:sp>
      <p:sp>
        <p:nvSpPr>
          <p:cNvPr id="50" name="TextBox 49">
            <a:extLst>
              <a:ext uri="{FF2B5EF4-FFF2-40B4-BE49-F238E27FC236}">
                <a16:creationId xmlns:a16="http://schemas.microsoft.com/office/drawing/2014/main" id="{002AF7B5-8F14-446B-8317-C2811E52594E}"/>
              </a:ext>
            </a:extLst>
          </p:cNvPr>
          <p:cNvSpPr txBox="1"/>
          <p:nvPr/>
        </p:nvSpPr>
        <p:spPr>
          <a:xfrm>
            <a:off x="6144709" y="4094204"/>
            <a:ext cx="1095173" cy="323165"/>
          </a:xfrm>
          <a:prstGeom prst="rect">
            <a:avLst/>
          </a:prstGeom>
          <a:noFill/>
        </p:spPr>
        <p:txBody>
          <a:bodyPr wrap="none" rtlCol="0">
            <a:spAutoFit/>
          </a:bodyPr>
          <a:lstStyle/>
          <a:p>
            <a:pPr algn="ctr">
              <a:lnSpc>
                <a:spcPts val="1800"/>
              </a:lnSpc>
            </a:pPr>
            <a:r>
              <a:rPr lang="en-US" b="1" dirty="0">
                <a:solidFill>
                  <a:srgbClr val="0000FF"/>
                </a:solidFill>
              </a:rPr>
              <a:t>Retinitis</a:t>
            </a:r>
          </a:p>
        </p:txBody>
      </p:sp>
      <p:cxnSp>
        <p:nvCxnSpPr>
          <p:cNvPr id="71" name="Straight Arrow Connector 70">
            <a:extLst>
              <a:ext uri="{FF2B5EF4-FFF2-40B4-BE49-F238E27FC236}">
                <a16:creationId xmlns:a16="http://schemas.microsoft.com/office/drawing/2014/main" id="{9EF10FDA-EF64-45FD-86B1-318F9DCA3A26}"/>
              </a:ext>
            </a:extLst>
          </p:cNvPr>
          <p:cNvCxnSpPr>
            <a:stCxn id="43" idx="2"/>
          </p:cNvCxnSpPr>
          <p:nvPr/>
        </p:nvCxnSpPr>
        <p:spPr>
          <a:xfrm flipH="1">
            <a:off x="2753865" y="1969532"/>
            <a:ext cx="1765933" cy="47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0DEDADB-D682-4C0E-911A-432A78F8FBD8}"/>
              </a:ext>
            </a:extLst>
          </p:cNvPr>
          <p:cNvCxnSpPr>
            <a:stCxn id="43" idx="2"/>
          </p:cNvCxnSpPr>
          <p:nvPr/>
        </p:nvCxnSpPr>
        <p:spPr>
          <a:xfrm>
            <a:off x="4519798" y="1969532"/>
            <a:ext cx="1578679" cy="493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B30D7B2-4FAD-4D95-BD53-8348E93B6A19}"/>
              </a:ext>
            </a:extLst>
          </p:cNvPr>
          <p:cNvCxnSpPr/>
          <p:nvPr/>
        </p:nvCxnSpPr>
        <p:spPr>
          <a:xfrm>
            <a:off x="4519478" y="1969534"/>
            <a:ext cx="0" cy="48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2FE6D82-27CF-4937-AA74-E9ECB52FD308}"/>
              </a:ext>
            </a:extLst>
          </p:cNvPr>
          <p:cNvCxnSpPr/>
          <p:nvPr/>
        </p:nvCxnSpPr>
        <p:spPr>
          <a:xfrm>
            <a:off x="2540156"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A6FEC0F-8A76-4F8C-8B52-D8091B9229B2}"/>
              </a:ext>
            </a:extLst>
          </p:cNvPr>
          <p:cNvCxnSpPr/>
          <p:nvPr/>
        </p:nvCxnSpPr>
        <p:spPr>
          <a:xfrm>
            <a:off x="4490268" y="3100864"/>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39C2B1F-C670-46B3-B27B-B3923103362B}"/>
              </a:ext>
            </a:extLst>
          </p:cNvPr>
          <p:cNvCxnSpPr/>
          <p:nvPr/>
        </p:nvCxnSpPr>
        <p:spPr>
          <a:xfrm>
            <a:off x="6700068" y="3124200"/>
            <a:ext cx="0" cy="93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DC06476-A9F4-4ED8-9D22-08899181C58C}"/>
              </a:ext>
            </a:extLst>
          </p:cNvPr>
          <p:cNvSpPr txBox="1"/>
          <p:nvPr/>
        </p:nvSpPr>
        <p:spPr>
          <a:xfrm>
            <a:off x="2011419" y="3490556"/>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78" name="TextBox 77">
            <a:extLst>
              <a:ext uri="{FF2B5EF4-FFF2-40B4-BE49-F238E27FC236}">
                <a16:creationId xmlns:a16="http://schemas.microsoft.com/office/drawing/2014/main" id="{B0AFA067-F648-4D40-B3E2-00CDF41155B5}"/>
              </a:ext>
            </a:extLst>
          </p:cNvPr>
          <p:cNvSpPr txBox="1"/>
          <p:nvPr/>
        </p:nvSpPr>
        <p:spPr>
          <a:xfrm>
            <a:off x="6202419" y="3502225"/>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sp>
        <p:nvSpPr>
          <p:cNvPr id="79" name="TextBox 78">
            <a:extLst>
              <a:ext uri="{FF2B5EF4-FFF2-40B4-BE49-F238E27FC236}">
                <a16:creationId xmlns:a16="http://schemas.microsoft.com/office/drawing/2014/main" id="{B74E05D9-0FBA-4219-8808-9589F15C3556}"/>
              </a:ext>
            </a:extLst>
          </p:cNvPr>
          <p:cNvSpPr txBox="1"/>
          <p:nvPr/>
        </p:nvSpPr>
        <p:spPr>
          <a:xfrm>
            <a:off x="3992619" y="3502225"/>
            <a:ext cx="1031051" cy="307777"/>
          </a:xfrm>
          <a:prstGeom prst="rect">
            <a:avLst/>
          </a:prstGeom>
          <a:solidFill>
            <a:schemeClr val="accent5">
              <a:lumMod val="60000"/>
              <a:lumOff val="40000"/>
            </a:schemeClr>
          </a:solidFill>
        </p:spPr>
        <p:txBody>
          <a:bodyPr wrap="none" rtlCol="0">
            <a:spAutoFit/>
          </a:bodyPr>
          <a:lstStyle/>
          <a:p>
            <a:r>
              <a:rPr lang="en-US" sz="1400" i="1" dirty="0"/>
              <a:t>It is called:</a:t>
            </a:r>
          </a:p>
        </p:txBody>
      </p:sp>
      <p:cxnSp>
        <p:nvCxnSpPr>
          <p:cNvPr id="33" name="Straight Connector 32">
            <a:extLst>
              <a:ext uri="{FF2B5EF4-FFF2-40B4-BE49-F238E27FC236}">
                <a16:creationId xmlns:a16="http://schemas.microsoft.com/office/drawing/2014/main" id="{05E6BB11-12C2-4059-8571-F15CD800C627}"/>
              </a:ext>
            </a:extLst>
          </p:cNvPr>
          <p:cNvCxnSpPr/>
          <p:nvPr/>
        </p:nvCxnSpPr>
        <p:spPr>
          <a:xfrm>
            <a:off x="6038942" y="2708507"/>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Arc 48">
            <a:extLst>
              <a:ext uri="{FF2B5EF4-FFF2-40B4-BE49-F238E27FC236}">
                <a16:creationId xmlns:a16="http://schemas.microsoft.com/office/drawing/2014/main" id="{D48CEC44-7984-4160-918A-A0EF2E83CFD9}"/>
              </a:ext>
            </a:extLst>
          </p:cNvPr>
          <p:cNvSpPr/>
          <p:nvPr/>
        </p:nvSpPr>
        <p:spPr>
          <a:xfrm>
            <a:off x="506156" y="1961427"/>
            <a:ext cx="7765774" cy="4113626"/>
          </a:xfrm>
          <a:prstGeom prst="arc">
            <a:avLst>
              <a:gd name="adj1" fmla="val 16411754"/>
              <a:gd name="adj2" fmla="val 343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EA1AE8C6-F7E4-461B-94D4-BDD349F2DAD4}"/>
              </a:ext>
            </a:extLst>
          </p:cNvPr>
          <p:cNvSpPr txBox="1"/>
          <p:nvPr/>
        </p:nvSpPr>
        <p:spPr>
          <a:xfrm>
            <a:off x="7743611" y="3540397"/>
            <a:ext cx="1180131" cy="292388"/>
          </a:xfrm>
          <a:prstGeom prst="rect">
            <a:avLst/>
          </a:prstGeom>
          <a:solidFill>
            <a:schemeClr val="bg1"/>
          </a:solidFill>
        </p:spPr>
        <p:txBody>
          <a:bodyPr wrap="none" rtlCol="0">
            <a:spAutoFit/>
          </a:bodyPr>
          <a:lstStyle/>
          <a:p>
            <a:r>
              <a:rPr lang="en-US" sz="1300" dirty="0">
                <a:latin typeface="Segoe Script" panose="030B0504020000000003" pitchFamily="66" charset="0"/>
              </a:rPr>
              <a:t>It is called:</a:t>
            </a:r>
          </a:p>
        </p:txBody>
      </p:sp>
      <p:sp>
        <p:nvSpPr>
          <p:cNvPr id="52" name="TextBox 51">
            <a:extLst>
              <a:ext uri="{FF2B5EF4-FFF2-40B4-BE49-F238E27FC236}">
                <a16:creationId xmlns:a16="http://schemas.microsoft.com/office/drawing/2014/main" id="{572DD011-6353-4DD2-AEAA-A22838F62D44}"/>
              </a:ext>
            </a:extLst>
          </p:cNvPr>
          <p:cNvSpPr txBox="1"/>
          <p:nvPr/>
        </p:nvSpPr>
        <p:spPr>
          <a:xfrm>
            <a:off x="7391400" y="4096689"/>
            <a:ext cx="1741182" cy="327013"/>
          </a:xfrm>
          <a:prstGeom prst="rect">
            <a:avLst/>
          </a:prstGeom>
          <a:noFill/>
        </p:spPr>
        <p:txBody>
          <a:bodyPr wrap="none" rtlCol="0">
            <a:spAutoFit/>
          </a:bodyPr>
          <a:lstStyle/>
          <a:p>
            <a:pPr algn="ctr">
              <a:lnSpc>
                <a:spcPts val="1800"/>
              </a:lnSpc>
            </a:pPr>
            <a:r>
              <a:rPr lang="en-US" sz="1600" b="1" dirty="0" err="1">
                <a:solidFill>
                  <a:srgbClr val="0000FF"/>
                </a:solidFill>
                <a:latin typeface="Segoe Script" panose="030B0504020000000003" pitchFamily="66" charset="0"/>
              </a:rPr>
              <a:t>Neuroretinitis</a:t>
            </a:r>
            <a:endParaRPr lang="en-US" sz="1600" b="1" dirty="0">
              <a:solidFill>
                <a:srgbClr val="0000FF"/>
              </a:solidFill>
              <a:latin typeface="Segoe Script" panose="030B0504020000000003" pitchFamily="66" charset="0"/>
            </a:endParaRPr>
          </a:p>
        </p:txBody>
      </p:sp>
      <p:sp>
        <p:nvSpPr>
          <p:cNvPr id="3" name="Rectangle 2">
            <a:extLst>
              <a:ext uri="{FF2B5EF4-FFF2-40B4-BE49-F238E27FC236}">
                <a16:creationId xmlns:a16="http://schemas.microsoft.com/office/drawing/2014/main" id="{E2EA611D-6422-4F2C-97BB-01F554EC9B5B}"/>
              </a:ext>
            </a:extLst>
          </p:cNvPr>
          <p:cNvSpPr/>
          <p:nvPr/>
        </p:nvSpPr>
        <p:spPr>
          <a:xfrm>
            <a:off x="7554281" y="2708507"/>
            <a:ext cx="707710" cy="3787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E27E87F7-FE2A-4348-B43A-9D044F172DC5}"/>
              </a:ext>
            </a:extLst>
          </p:cNvPr>
          <p:cNvSpPr txBox="1"/>
          <p:nvPr/>
        </p:nvSpPr>
        <p:spPr>
          <a:xfrm>
            <a:off x="7162538" y="2809798"/>
            <a:ext cx="1143262" cy="323165"/>
          </a:xfrm>
          <a:prstGeom prst="rect">
            <a:avLst/>
          </a:prstGeom>
          <a:noFill/>
        </p:spPr>
        <p:txBody>
          <a:bodyPr wrap="none" rtlCol="0">
            <a:spAutoFit/>
          </a:bodyPr>
          <a:lstStyle/>
          <a:p>
            <a:r>
              <a:rPr lang="en-US" sz="1500" b="1" dirty="0">
                <a:solidFill>
                  <a:srgbClr val="0000FF"/>
                </a:solidFill>
                <a:latin typeface="Segoe Script" panose="030B0504020000000003" pitchFamily="66" charset="0"/>
              </a:rPr>
              <a:t>and ONH</a:t>
            </a:r>
          </a:p>
        </p:txBody>
      </p:sp>
    </p:spTree>
    <p:extLst>
      <p:ext uri="{BB962C8B-B14F-4D97-AF65-F5344CB8AC3E}">
        <p14:creationId xmlns:p14="http://schemas.microsoft.com/office/powerpoint/2010/main" val="3959340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chemeClr val="bg1">
                    <a:lumMod val="75000"/>
                  </a:schemeClr>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983235" cy="523220"/>
          </a:xfrm>
          <a:prstGeom prst="rect">
            <a:avLst/>
          </a:prstGeom>
          <a:noFill/>
          <a:ln>
            <a:noFill/>
          </a:ln>
        </p:spPr>
        <p:txBody>
          <a:bodyPr wrap="none" rtlCol="0">
            <a:spAutoFit/>
          </a:bodyPr>
          <a:lstStyle/>
          <a:p>
            <a:r>
              <a:rPr lang="en-US" sz="2800" b="1" dirty="0" err="1">
                <a:solidFill>
                  <a:srgbClr val="0000FF"/>
                </a:solidFill>
              </a:rPr>
              <a:t>Panuveitis</a:t>
            </a:r>
            <a:endParaRPr lang="en-US" sz="2800" b="1"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9904F43E-06E5-4198-A3B8-64F87712C30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0" name="TextBox 19">
            <a:extLst>
              <a:ext uri="{FF2B5EF4-FFF2-40B4-BE49-F238E27FC236}">
                <a16:creationId xmlns:a16="http://schemas.microsoft.com/office/drawing/2014/main" id="{C9FB2E8C-A982-499A-9575-F5C49BAD8730}"/>
              </a:ext>
            </a:extLst>
          </p:cNvPr>
          <p:cNvSpPr txBox="1"/>
          <p:nvPr/>
        </p:nvSpPr>
        <p:spPr>
          <a:xfrm>
            <a:off x="1496113" y="4988240"/>
            <a:ext cx="6200087" cy="400110"/>
          </a:xfrm>
          <a:prstGeom prst="rect">
            <a:avLst/>
          </a:prstGeom>
          <a:solidFill>
            <a:schemeClr val="accent1">
              <a:lumMod val="75000"/>
            </a:schemeClr>
          </a:solidFill>
        </p:spPr>
        <p:txBody>
          <a:bodyPr wrap="square" rtlCol="0">
            <a:spAutoFit/>
          </a:bodyPr>
          <a:lstStyle/>
          <a:p>
            <a:pPr algn="ctr"/>
            <a:r>
              <a:rPr lang="en-US" sz="2000" i="1" dirty="0">
                <a:solidFill>
                  <a:schemeClr val="bg1"/>
                </a:solidFill>
                <a:effectLst>
                  <a:outerShdw blurRad="38100" dist="38100" dir="2700000" algn="tl">
                    <a:srgbClr val="000000">
                      <a:alpha val="43137"/>
                    </a:srgbClr>
                  </a:outerShdw>
                </a:effectLst>
              </a:rPr>
              <a:t>In </a:t>
            </a:r>
            <a:r>
              <a:rPr lang="en-US" sz="2000" b="1" dirty="0" err="1">
                <a:solidFill>
                  <a:schemeClr val="bg1"/>
                </a:solidFill>
                <a:effectLst>
                  <a:outerShdw blurRad="38100" dist="38100" dir="2700000" algn="tl">
                    <a:srgbClr val="000000">
                      <a:alpha val="43137"/>
                    </a:srgbClr>
                  </a:outerShdw>
                </a:effectLst>
              </a:rPr>
              <a:t>panuveitis</a:t>
            </a:r>
            <a:r>
              <a:rPr lang="en-US" sz="2000" i="1" dirty="0">
                <a:solidFill>
                  <a:schemeClr val="bg1"/>
                </a:solidFill>
                <a:effectLst>
                  <a:outerShdw blurRad="38100" dist="38100" dir="2700000" algn="tl">
                    <a:srgbClr val="000000">
                      <a:alpha val="43137"/>
                    </a:srgbClr>
                  </a:outerShdw>
                </a:effectLst>
              </a:rPr>
              <a:t>, all three locations are equally involved</a:t>
            </a:r>
          </a:p>
        </p:txBody>
      </p:sp>
    </p:spTree>
    <p:extLst>
      <p:ext uri="{BB962C8B-B14F-4D97-AF65-F5344CB8AC3E}">
        <p14:creationId xmlns:p14="http://schemas.microsoft.com/office/powerpoint/2010/main" val="1629201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15" y="1295400"/>
            <a:ext cx="7940994" cy="584775"/>
          </a:xfrm>
          <a:prstGeom prst="rect">
            <a:avLst/>
          </a:prstGeom>
          <a:noFill/>
        </p:spPr>
        <p:txBody>
          <a:bodyPr wrap="square" rtlCol="0">
            <a:spAutoFit/>
          </a:bodyPr>
          <a:lstStyle/>
          <a:p>
            <a:r>
              <a:rPr lang="en-US" sz="1600" dirty="0"/>
              <a:t>Many experts endorse a </a:t>
            </a:r>
            <a:r>
              <a:rPr lang="en-US" sz="1600" i="1" dirty="0"/>
              <a:t>profiling and meshing </a:t>
            </a:r>
            <a:r>
              <a:rPr lang="en-US" sz="1600" dirty="0"/>
              <a:t>approach to diagnosing uveitis. </a:t>
            </a:r>
          </a:p>
          <a:p>
            <a:endParaRPr lang="en-US" sz="1600" i="1" dirty="0">
              <a:solidFill>
                <a:srgbClr val="0000FF"/>
              </a:solidFill>
            </a:endParaRPr>
          </a:p>
        </p:txBody>
      </p:sp>
      <p:sp>
        <p:nvSpPr>
          <p:cNvPr id="6" name="Rectangle 3">
            <a:extLst>
              <a:ext uri="{FF2B5EF4-FFF2-40B4-BE49-F238E27FC236}">
                <a16:creationId xmlns:a16="http://schemas.microsoft.com/office/drawing/2014/main" id="{F38006DB-448E-44A4-92D5-BC526576FFCF}"/>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93901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15" y="1295400"/>
            <a:ext cx="7940994" cy="1569660"/>
          </a:xfrm>
          <a:prstGeom prst="rect">
            <a:avLst/>
          </a:prstGeom>
          <a:noFill/>
        </p:spPr>
        <p:txBody>
          <a:bodyPr wrap="square" rtlCol="0">
            <a:spAutoFit/>
          </a:bodyPr>
          <a:lstStyle/>
          <a:p>
            <a:r>
              <a:rPr lang="en-US" sz="1600" dirty="0"/>
              <a:t>Many experts endorse a </a:t>
            </a:r>
            <a:r>
              <a:rPr lang="en-US" sz="1600" i="1" dirty="0"/>
              <a:t>profiling and meshing </a:t>
            </a:r>
            <a:r>
              <a:rPr lang="en-US" sz="1600" dirty="0"/>
              <a:t>approach to diagnosing uveitis. </a:t>
            </a:r>
          </a:p>
          <a:p>
            <a:endParaRPr lang="en-US" sz="1600" i="1" dirty="0">
              <a:solidFill>
                <a:srgbClr val="0000FF"/>
              </a:solidFill>
            </a:endParaRPr>
          </a:p>
          <a:p>
            <a:r>
              <a:rPr lang="en-US" sz="1600" i="1" dirty="0">
                <a:solidFill>
                  <a:srgbClr val="0000FF"/>
                </a:solidFill>
              </a:rPr>
              <a:t>Profiling</a:t>
            </a:r>
            <a:r>
              <a:rPr lang="en-US" sz="1600" dirty="0">
                <a:solidFill>
                  <a:srgbClr val="0000FF"/>
                </a:solidFill>
              </a:rPr>
              <a:t> refers to identifying germane aspects of the </a:t>
            </a:r>
            <a:r>
              <a:rPr lang="en-US" sz="1600" dirty="0" err="1">
                <a:solidFill>
                  <a:srgbClr val="0000FF"/>
                </a:solidFill>
              </a:rPr>
              <a:t>pt’s</a:t>
            </a:r>
            <a:r>
              <a:rPr lang="en-US" sz="1600" dirty="0">
                <a:solidFill>
                  <a:srgbClr val="0000FF"/>
                </a:solidFill>
              </a:rPr>
              <a:t> personal history (age, ethnicity, occupation, </a:t>
            </a:r>
            <a:r>
              <a:rPr lang="en-US" sz="1600" dirty="0" err="1">
                <a:solidFill>
                  <a:srgbClr val="0000FF"/>
                </a:solidFill>
              </a:rPr>
              <a:t>etc</a:t>
            </a:r>
            <a:r>
              <a:rPr lang="en-US" sz="1600" dirty="0">
                <a:solidFill>
                  <a:srgbClr val="0000FF"/>
                </a:solidFill>
              </a:rPr>
              <a:t>); </a:t>
            </a:r>
            <a:r>
              <a:rPr lang="en-US" sz="1600" dirty="0" err="1">
                <a:solidFill>
                  <a:srgbClr val="0000FF"/>
                </a:solidFill>
              </a:rPr>
              <a:t>nonocular</a:t>
            </a:r>
            <a:r>
              <a:rPr lang="en-US" sz="1600" dirty="0">
                <a:solidFill>
                  <a:srgbClr val="0000FF"/>
                </a:solidFill>
              </a:rPr>
              <a:t> signs and symptoms associated with the uveitis (</a:t>
            </a:r>
            <a:r>
              <a:rPr lang="en-US" sz="1600" dirty="0" err="1">
                <a:solidFill>
                  <a:srgbClr val="0000FF"/>
                </a:solidFill>
              </a:rPr>
              <a:t>eg</a:t>
            </a:r>
            <a:r>
              <a:rPr lang="en-US" sz="1600" dirty="0">
                <a:solidFill>
                  <a:srgbClr val="0000FF"/>
                </a:solidFill>
              </a:rPr>
              <a:t>, skin findings; CNS involvement); and key features of the inflammation itself (</a:t>
            </a:r>
            <a:r>
              <a:rPr lang="en-US" sz="1600" dirty="0" err="1">
                <a:solidFill>
                  <a:srgbClr val="0000FF"/>
                </a:solidFill>
              </a:rPr>
              <a:t>ie</a:t>
            </a:r>
            <a:r>
              <a:rPr lang="en-US" sz="1600" dirty="0">
                <a:solidFill>
                  <a:srgbClr val="0000FF"/>
                </a:solidFill>
              </a:rPr>
              <a:t>, location, duration, </a:t>
            </a:r>
            <a:r>
              <a:rPr lang="en-US" sz="1600" dirty="0" err="1">
                <a:solidFill>
                  <a:srgbClr val="0000FF"/>
                </a:solidFill>
              </a:rPr>
              <a:t>etc</a:t>
            </a:r>
            <a:r>
              <a:rPr lang="en-US" sz="1600" dirty="0">
                <a:solidFill>
                  <a:srgbClr val="0000FF"/>
                </a:solidFill>
              </a:rPr>
              <a:t>). </a:t>
            </a:r>
            <a:endParaRPr lang="en-US" sz="1600" i="1" dirty="0">
              <a:solidFill>
                <a:srgbClr val="0000FF"/>
              </a:solidFill>
            </a:endParaRPr>
          </a:p>
        </p:txBody>
      </p:sp>
      <p:sp>
        <p:nvSpPr>
          <p:cNvPr id="8" name="Rectangle 3">
            <a:extLst>
              <a:ext uri="{FF2B5EF4-FFF2-40B4-BE49-F238E27FC236}">
                <a16:creationId xmlns:a16="http://schemas.microsoft.com/office/drawing/2014/main" id="{A9AABBFD-D62D-4A6B-B77E-F97D0C8BE16A}"/>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4" name="TextBox 3">
            <a:extLst>
              <a:ext uri="{FF2B5EF4-FFF2-40B4-BE49-F238E27FC236}">
                <a16:creationId xmlns:a16="http://schemas.microsoft.com/office/drawing/2014/main" id="{F4B401AC-79C0-41BA-AAB5-2FC8911749C5}"/>
              </a:ext>
            </a:extLst>
          </p:cNvPr>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endParaRPr lang="en-US" sz="1000" dirty="0">
              <a:solidFill>
                <a:srgbClr val="FFFF00"/>
              </a:solidFill>
            </a:endParaRPr>
          </a:p>
          <a:p>
            <a:r>
              <a:rPr lang="en-US" sz="1000" dirty="0">
                <a:solidFill>
                  <a:srgbClr val="FFFF00"/>
                </a:solidFill>
              </a:rPr>
              <a:t>2) The profiled case is meshed</a:t>
            </a:r>
          </a:p>
          <a:p>
            <a:r>
              <a:rPr lang="en-US" sz="1000" dirty="0">
                <a:solidFill>
                  <a:srgbClr val="FFFF00"/>
                </a:solidFill>
              </a:rPr>
              <a:t>3) A differential diagnosis list is generated</a:t>
            </a:r>
          </a:p>
          <a:p>
            <a:r>
              <a:rPr lang="en-US" sz="1000" dirty="0">
                <a:solidFill>
                  <a:srgbClr val="FFFF00"/>
                </a:solidFill>
              </a:rPr>
              <a:t>4) Studies are obtained to identify the etiology</a:t>
            </a:r>
          </a:p>
          <a:p>
            <a:r>
              <a:rPr lang="en-US" sz="1000" dirty="0">
                <a:solidFill>
                  <a:srgbClr val="FFFF00"/>
                </a:solidFill>
              </a:rPr>
              <a:t>5) Treatment appropriate for the etiology is initiated</a:t>
            </a:r>
            <a:endParaRPr lang="en-US" sz="1000" i="1" dirty="0">
              <a:solidFill>
                <a:srgbClr val="FFFF00"/>
              </a:solidFill>
            </a:endParaRPr>
          </a:p>
        </p:txBody>
      </p:sp>
    </p:spTree>
    <p:extLst>
      <p:ext uri="{BB962C8B-B14F-4D97-AF65-F5344CB8AC3E}">
        <p14:creationId xmlns:p14="http://schemas.microsoft.com/office/powerpoint/2010/main" val="3529272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15" y="1295400"/>
            <a:ext cx="7940994" cy="2308324"/>
          </a:xfrm>
          <a:prstGeom prst="rect">
            <a:avLst/>
          </a:prstGeom>
          <a:noFill/>
        </p:spPr>
        <p:txBody>
          <a:bodyPr wrap="square" rtlCol="0">
            <a:spAutoFit/>
          </a:bodyPr>
          <a:lstStyle/>
          <a:p>
            <a:r>
              <a:rPr lang="en-US" sz="1600" dirty="0"/>
              <a:t>Many experts endorse a </a:t>
            </a:r>
            <a:r>
              <a:rPr lang="en-US" sz="1600" i="1" dirty="0"/>
              <a:t>profiling and meshing </a:t>
            </a:r>
            <a:r>
              <a:rPr lang="en-US" sz="1600" dirty="0"/>
              <a:t>approach to diagnosing uveitis. </a:t>
            </a:r>
          </a:p>
          <a:p>
            <a:endParaRPr lang="en-US" sz="1600" i="1" dirty="0">
              <a:solidFill>
                <a:srgbClr val="0000FF"/>
              </a:solidFill>
            </a:endParaRPr>
          </a:p>
          <a:p>
            <a:r>
              <a:rPr lang="en-US" sz="1600" i="1" dirty="0">
                <a:solidFill>
                  <a:srgbClr val="0000FF"/>
                </a:solidFill>
              </a:rPr>
              <a:t>Profiling</a:t>
            </a:r>
            <a:r>
              <a:rPr lang="en-US" sz="1600" dirty="0">
                <a:solidFill>
                  <a:srgbClr val="0000FF"/>
                </a:solidFill>
              </a:rPr>
              <a:t> refers to identifying germane aspects of the </a:t>
            </a:r>
            <a:r>
              <a:rPr lang="en-US" sz="1600" dirty="0" err="1">
                <a:solidFill>
                  <a:srgbClr val="0000FF"/>
                </a:solidFill>
              </a:rPr>
              <a:t>pt’s</a:t>
            </a:r>
            <a:r>
              <a:rPr lang="en-US" sz="1600" dirty="0">
                <a:solidFill>
                  <a:srgbClr val="0000FF"/>
                </a:solidFill>
              </a:rPr>
              <a:t> personal history (age, ethnicity, occupation, </a:t>
            </a:r>
            <a:r>
              <a:rPr lang="en-US" sz="1600" dirty="0" err="1">
                <a:solidFill>
                  <a:srgbClr val="0000FF"/>
                </a:solidFill>
              </a:rPr>
              <a:t>etc</a:t>
            </a:r>
            <a:r>
              <a:rPr lang="en-US" sz="1600" dirty="0">
                <a:solidFill>
                  <a:srgbClr val="0000FF"/>
                </a:solidFill>
              </a:rPr>
              <a:t>); </a:t>
            </a:r>
            <a:r>
              <a:rPr lang="en-US" sz="1600" dirty="0" err="1">
                <a:solidFill>
                  <a:srgbClr val="0000FF"/>
                </a:solidFill>
              </a:rPr>
              <a:t>nonocular</a:t>
            </a:r>
            <a:r>
              <a:rPr lang="en-US" sz="1600" dirty="0">
                <a:solidFill>
                  <a:srgbClr val="0000FF"/>
                </a:solidFill>
              </a:rPr>
              <a:t> signs and symptoms associated with the uveitis (</a:t>
            </a:r>
            <a:r>
              <a:rPr lang="en-US" sz="1600" dirty="0" err="1">
                <a:solidFill>
                  <a:srgbClr val="0000FF"/>
                </a:solidFill>
              </a:rPr>
              <a:t>eg</a:t>
            </a:r>
            <a:r>
              <a:rPr lang="en-US" sz="1600" dirty="0">
                <a:solidFill>
                  <a:srgbClr val="0000FF"/>
                </a:solidFill>
              </a:rPr>
              <a:t>, skin findings; CNS involvement); and key features of the inflammation itself (</a:t>
            </a:r>
            <a:r>
              <a:rPr lang="en-US" sz="1600" dirty="0" err="1">
                <a:solidFill>
                  <a:srgbClr val="0000FF"/>
                </a:solidFill>
              </a:rPr>
              <a:t>ie</a:t>
            </a:r>
            <a:r>
              <a:rPr lang="en-US" sz="1600" dirty="0">
                <a:solidFill>
                  <a:srgbClr val="0000FF"/>
                </a:solidFill>
              </a:rPr>
              <a:t>, location, duration, </a:t>
            </a:r>
            <a:r>
              <a:rPr lang="en-US" sz="1600" dirty="0" err="1">
                <a:solidFill>
                  <a:srgbClr val="0000FF"/>
                </a:solidFill>
              </a:rPr>
              <a:t>etc</a:t>
            </a:r>
            <a:r>
              <a:rPr lang="en-US" sz="1600" dirty="0">
                <a:solidFill>
                  <a:srgbClr val="0000FF"/>
                </a:solidFill>
              </a:rPr>
              <a:t>). </a:t>
            </a:r>
            <a:r>
              <a:rPr lang="en-US" sz="1600" dirty="0"/>
              <a:t>The goal of the profiling process is to generate a concise declarative statement that captures the important features of the case; </a:t>
            </a:r>
            <a:r>
              <a:rPr lang="en-US" sz="1600" dirty="0" err="1"/>
              <a:t>eg</a:t>
            </a:r>
            <a:r>
              <a:rPr lang="en-US" sz="1600" dirty="0"/>
              <a:t>, ‘Ms. Jones is a 40 </a:t>
            </a:r>
            <a:r>
              <a:rPr lang="en-US" sz="1600" dirty="0" err="1"/>
              <a:t>y.o</a:t>
            </a:r>
            <a:r>
              <a:rPr lang="en-US" sz="1600" dirty="0"/>
              <a:t>. female of Middle-Eastern descent who presents with a chronic bilateral granulomatous </a:t>
            </a:r>
            <a:r>
              <a:rPr lang="en-US" sz="1600" dirty="0" err="1"/>
              <a:t>panuveitis</a:t>
            </a:r>
            <a:r>
              <a:rPr lang="en-US" sz="1600" dirty="0"/>
              <a:t> associated with headache and tinnitus.’</a:t>
            </a:r>
            <a:endParaRPr lang="en-US" sz="1600" i="1" dirty="0">
              <a:solidFill>
                <a:srgbClr val="0000FF"/>
              </a:solidFill>
            </a:endParaRPr>
          </a:p>
        </p:txBody>
      </p:sp>
      <p:sp>
        <p:nvSpPr>
          <p:cNvPr id="7" name="TextBox 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endParaRPr lang="en-US" sz="1000" dirty="0">
              <a:solidFill>
                <a:srgbClr val="FFFF00"/>
              </a:solidFill>
            </a:endParaRPr>
          </a:p>
          <a:p>
            <a:r>
              <a:rPr lang="en-US" sz="1000" dirty="0">
                <a:solidFill>
                  <a:srgbClr val="FFFF00"/>
                </a:solidFill>
              </a:rPr>
              <a:t>2) The profiled case is meshed</a:t>
            </a:r>
          </a:p>
          <a:p>
            <a:r>
              <a:rPr lang="en-US" sz="1000" dirty="0">
                <a:solidFill>
                  <a:srgbClr val="FFFF00"/>
                </a:solidFill>
              </a:rPr>
              <a:t>3) A differential diagnosis list is generated</a:t>
            </a:r>
          </a:p>
          <a:p>
            <a:r>
              <a:rPr lang="en-US" sz="1000" dirty="0">
                <a:solidFill>
                  <a:srgbClr val="FFFF00"/>
                </a:solidFill>
              </a:rPr>
              <a:t>4) Studies are obtained to identify the etiology</a:t>
            </a:r>
          </a:p>
          <a:p>
            <a:r>
              <a:rPr lang="en-US" sz="1000" dirty="0">
                <a:solidFill>
                  <a:srgbClr val="FFFF00"/>
                </a:solidFill>
              </a:rPr>
              <a:t>5) Treatment appropriate for the etiology is initiated</a:t>
            </a:r>
            <a:endParaRPr lang="en-US" sz="1000" i="1" dirty="0">
              <a:solidFill>
                <a:srgbClr val="FFFF00"/>
              </a:solidFill>
            </a:endParaRPr>
          </a:p>
        </p:txBody>
      </p:sp>
      <p:sp>
        <p:nvSpPr>
          <p:cNvPr id="6" name="Rectangle 3">
            <a:extLst>
              <a:ext uri="{FF2B5EF4-FFF2-40B4-BE49-F238E27FC236}">
                <a16:creationId xmlns:a16="http://schemas.microsoft.com/office/drawing/2014/main" id="{8B02584D-4A69-4B79-99EF-CC2307B03028}"/>
              </a:ext>
            </a:extLst>
          </p:cNvPr>
          <p:cNvSpPr txBox="1">
            <a:spLocks noChangeArrowheads="1"/>
          </p:cNvSpPr>
          <p:nvPr/>
        </p:nvSpPr>
        <p:spPr>
          <a:xfrm>
            <a:off x="457200" y="122238"/>
            <a:ext cx="2927989"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539618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FFFF00"/>
                </a:solidFill>
              </a:rPr>
              <a:t>3) A differential diagnosis list is generated</a:t>
            </a:r>
          </a:p>
          <a:p>
            <a:r>
              <a:rPr lang="en-US" sz="1000" dirty="0">
                <a:solidFill>
                  <a:srgbClr val="FFFF00"/>
                </a:solidFill>
              </a:rPr>
              <a:t>4) Studies are obtained to identify the etiology</a:t>
            </a:r>
          </a:p>
          <a:p>
            <a:r>
              <a:rPr lang="en-US" sz="1000" dirty="0">
                <a:solidFill>
                  <a:srgbClr val="FFFF00"/>
                </a:solidFill>
              </a:rPr>
              <a:t>5) Treatment appropriate for the etiology is initiated</a:t>
            </a:r>
            <a:endParaRPr lang="en-US" sz="1000" i="1" dirty="0">
              <a:solidFill>
                <a:srgbClr val="FFFF00"/>
              </a:solidFill>
            </a:endParaRPr>
          </a:p>
        </p:txBody>
      </p:sp>
      <p:sp>
        <p:nvSpPr>
          <p:cNvPr id="6" name="Rectangle 3">
            <a:extLst>
              <a:ext uri="{FF2B5EF4-FFF2-40B4-BE49-F238E27FC236}">
                <a16:creationId xmlns:a16="http://schemas.microsoft.com/office/drawing/2014/main" id="{8B02584D-4A69-4B79-99EF-CC2307B03028}"/>
              </a:ext>
            </a:extLst>
          </p:cNvPr>
          <p:cNvSpPr txBox="1">
            <a:spLocks noChangeArrowheads="1"/>
          </p:cNvSpPr>
          <p:nvPr/>
        </p:nvSpPr>
        <p:spPr>
          <a:xfrm>
            <a:off x="457200" y="122238"/>
            <a:ext cx="2927989"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8" name="TextBox 7">
            <a:extLst>
              <a:ext uri="{FF2B5EF4-FFF2-40B4-BE49-F238E27FC236}">
                <a16:creationId xmlns:a16="http://schemas.microsoft.com/office/drawing/2014/main" id="{E5D07408-2C69-44DB-80E7-B0EAC418F68F}"/>
              </a:ext>
            </a:extLst>
          </p:cNvPr>
          <p:cNvSpPr txBox="1"/>
          <p:nvPr/>
        </p:nvSpPr>
        <p:spPr>
          <a:xfrm>
            <a:off x="575915" y="1295400"/>
            <a:ext cx="7940994" cy="3046988"/>
          </a:xfrm>
          <a:prstGeom prst="rect">
            <a:avLst/>
          </a:prstGeom>
          <a:noFill/>
        </p:spPr>
        <p:txBody>
          <a:bodyPr wrap="square" rtlCol="0">
            <a:spAutoFit/>
          </a:bodyPr>
          <a:lstStyle/>
          <a:p>
            <a:r>
              <a:rPr lang="en-US" sz="1600" dirty="0"/>
              <a:t>Many experts endorse a </a:t>
            </a:r>
            <a:r>
              <a:rPr lang="en-US" sz="1600" i="1" dirty="0"/>
              <a:t>profiling and meshing </a:t>
            </a:r>
            <a:r>
              <a:rPr lang="en-US" sz="1600" dirty="0"/>
              <a:t>approach to diagnosing uveitis. </a:t>
            </a:r>
          </a:p>
          <a:p>
            <a:endParaRPr lang="en-US" sz="1600" i="1" dirty="0">
              <a:solidFill>
                <a:srgbClr val="0000FF"/>
              </a:solidFill>
            </a:endParaRPr>
          </a:p>
          <a:p>
            <a:r>
              <a:rPr lang="en-US" sz="1600" i="1" dirty="0">
                <a:solidFill>
                  <a:srgbClr val="0000FF"/>
                </a:solidFill>
              </a:rPr>
              <a:t>Profiling</a:t>
            </a:r>
            <a:r>
              <a:rPr lang="en-US" sz="1600" dirty="0">
                <a:solidFill>
                  <a:srgbClr val="0000FF"/>
                </a:solidFill>
              </a:rPr>
              <a:t> refers to identifying germane aspects of the </a:t>
            </a:r>
            <a:r>
              <a:rPr lang="en-US" sz="1600" dirty="0" err="1">
                <a:solidFill>
                  <a:srgbClr val="0000FF"/>
                </a:solidFill>
              </a:rPr>
              <a:t>pt’s</a:t>
            </a:r>
            <a:r>
              <a:rPr lang="en-US" sz="1600" dirty="0">
                <a:solidFill>
                  <a:srgbClr val="0000FF"/>
                </a:solidFill>
              </a:rPr>
              <a:t> personal history (age, ethnicity, occupation, </a:t>
            </a:r>
            <a:r>
              <a:rPr lang="en-US" sz="1600" dirty="0" err="1">
                <a:solidFill>
                  <a:srgbClr val="0000FF"/>
                </a:solidFill>
              </a:rPr>
              <a:t>etc</a:t>
            </a:r>
            <a:r>
              <a:rPr lang="en-US" sz="1600" dirty="0">
                <a:solidFill>
                  <a:srgbClr val="0000FF"/>
                </a:solidFill>
              </a:rPr>
              <a:t>); </a:t>
            </a:r>
            <a:r>
              <a:rPr lang="en-US" sz="1600" dirty="0" err="1">
                <a:solidFill>
                  <a:srgbClr val="0000FF"/>
                </a:solidFill>
              </a:rPr>
              <a:t>nonocular</a:t>
            </a:r>
            <a:r>
              <a:rPr lang="en-US" sz="1600" dirty="0">
                <a:solidFill>
                  <a:srgbClr val="0000FF"/>
                </a:solidFill>
              </a:rPr>
              <a:t> signs and symptoms associated with the uveitis (</a:t>
            </a:r>
            <a:r>
              <a:rPr lang="en-US" sz="1600" dirty="0" err="1">
                <a:solidFill>
                  <a:srgbClr val="0000FF"/>
                </a:solidFill>
              </a:rPr>
              <a:t>eg</a:t>
            </a:r>
            <a:r>
              <a:rPr lang="en-US" sz="1600" dirty="0">
                <a:solidFill>
                  <a:srgbClr val="0000FF"/>
                </a:solidFill>
              </a:rPr>
              <a:t>, skin findings; CNS involvement); and key features of the inflammation itself (</a:t>
            </a:r>
            <a:r>
              <a:rPr lang="en-US" sz="1600" dirty="0" err="1">
                <a:solidFill>
                  <a:srgbClr val="0000FF"/>
                </a:solidFill>
              </a:rPr>
              <a:t>ie</a:t>
            </a:r>
            <a:r>
              <a:rPr lang="en-US" sz="1600" dirty="0">
                <a:solidFill>
                  <a:srgbClr val="0000FF"/>
                </a:solidFill>
              </a:rPr>
              <a:t>, location, duration, </a:t>
            </a:r>
            <a:r>
              <a:rPr lang="en-US" sz="1600" dirty="0" err="1">
                <a:solidFill>
                  <a:srgbClr val="0000FF"/>
                </a:solidFill>
              </a:rPr>
              <a:t>etc</a:t>
            </a:r>
            <a:r>
              <a:rPr lang="en-US" sz="1600" dirty="0">
                <a:solidFill>
                  <a:srgbClr val="0000FF"/>
                </a:solidFill>
              </a:rPr>
              <a:t>). </a:t>
            </a:r>
            <a:r>
              <a:rPr lang="en-US" sz="1600" dirty="0"/>
              <a:t>The goal of the profiling process is to generate a concise declarative statement that captures the important features of the case; </a:t>
            </a:r>
            <a:r>
              <a:rPr lang="en-US" sz="1600" dirty="0" err="1"/>
              <a:t>eg</a:t>
            </a:r>
            <a:r>
              <a:rPr lang="en-US" sz="1600" dirty="0"/>
              <a:t>, ‘Ms. Jones is a 40 </a:t>
            </a:r>
            <a:r>
              <a:rPr lang="en-US" sz="1600" dirty="0" err="1"/>
              <a:t>y.o</a:t>
            </a:r>
            <a:r>
              <a:rPr lang="en-US" sz="1600" dirty="0"/>
              <a:t>. female of Middle-Eastern descent who presents with a chronic bilateral granulomatous </a:t>
            </a:r>
            <a:r>
              <a:rPr lang="en-US" sz="1600" dirty="0" err="1"/>
              <a:t>panuveitis</a:t>
            </a:r>
            <a:r>
              <a:rPr lang="en-US" sz="1600" dirty="0"/>
              <a:t> associated with headache and tinnitus.’</a:t>
            </a:r>
          </a:p>
          <a:p>
            <a:endParaRPr lang="en-US" sz="1600" dirty="0">
              <a:solidFill>
                <a:srgbClr val="0000FF"/>
              </a:solidFill>
            </a:endParaRPr>
          </a:p>
          <a:p>
            <a:r>
              <a:rPr lang="en-US" sz="1600" i="1" dirty="0">
                <a:solidFill>
                  <a:srgbClr val="0000FF"/>
                </a:solidFill>
              </a:rPr>
              <a:t>Meshing</a:t>
            </a:r>
            <a:r>
              <a:rPr lang="en-US" sz="1600" dirty="0">
                <a:solidFill>
                  <a:srgbClr val="0000FF"/>
                </a:solidFill>
              </a:rPr>
              <a:t> refers to matching the profile of the </a:t>
            </a:r>
            <a:r>
              <a:rPr lang="en-US" sz="1600" dirty="0" err="1">
                <a:solidFill>
                  <a:srgbClr val="0000FF"/>
                </a:solidFill>
              </a:rPr>
              <a:t>pt</a:t>
            </a:r>
            <a:r>
              <a:rPr lang="en-US" sz="1600" dirty="0">
                <a:solidFill>
                  <a:srgbClr val="0000FF"/>
                </a:solidFill>
              </a:rPr>
              <a:t> with the known proclivities of specific </a:t>
            </a:r>
            <a:r>
              <a:rPr lang="en-US" sz="1600" dirty="0" err="1">
                <a:solidFill>
                  <a:srgbClr val="0000FF"/>
                </a:solidFill>
              </a:rPr>
              <a:t>uveitic</a:t>
            </a:r>
            <a:r>
              <a:rPr lang="en-US" sz="1600" dirty="0">
                <a:solidFill>
                  <a:srgbClr val="0000FF"/>
                </a:solidFill>
              </a:rPr>
              <a:t> entities. In this way, a DDx is generated:</a:t>
            </a:r>
            <a:endParaRPr lang="en-US" sz="1600" i="1" dirty="0">
              <a:solidFill>
                <a:srgbClr val="0000FF"/>
              </a:solidFill>
            </a:endParaRPr>
          </a:p>
        </p:txBody>
      </p:sp>
    </p:spTree>
    <p:extLst>
      <p:ext uri="{BB962C8B-B14F-4D97-AF65-F5344CB8AC3E}">
        <p14:creationId xmlns:p14="http://schemas.microsoft.com/office/powerpoint/2010/main" val="429442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FFFF00"/>
                </a:solidFill>
              </a:rPr>
              <a:t>3) A differential diagnosis list is generated</a:t>
            </a:r>
          </a:p>
          <a:p>
            <a:r>
              <a:rPr lang="en-US" sz="1000" dirty="0">
                <a:solidFill>
                  <a:srgbClr val="FFFF00"/>
                </a:solidFill>
              </a:rPr>
              <a:t>4) Studies are obtained to identify the etiology</a:t>
            </a:r>
          </a:p>
          <a:p>
            <a:r>
              <a:rPr lang="en-US" sz="1000" dirty="0">
                <a:solidFill>
                  <a:srgbClr val="FFFF00"/>
                </a:solidFill>
              </a:rPr>
              <a:t>5) Treatment appropriate for the etiology is initiated</a:t>
            </a:r>
            <a:endParaRPr lang="en-US" sz="1000" i="1" dirty="0">
              <a:solidFill>
                <a:srgbClr val="FFFF00"/>
              </a:solidFill>
            </a:endParaRPr>
          </a:p>
        </p:txBody>
      </p:sp>
      <p:sp>
        <p:nvSpPr>
          <p:cNvPr id="6" name="Rectangle 3">
            <a:extLst>
              <a:ext uri="{FF2B5EF4-FFF2-40B4-BE49-F238E27FC236}">
                <a16:creationId xmlns:a16="http://schemas.microsoft.com/office/drawing/2014/main" id="{8B02584D-4A69-4B79-99EF-CC2307B03028}"/>
              </a:ext>
            </a:extLst>
          </p:cNvPr>
          <p:cNvSpPr txBox="1">
            <a:spLocks noChangeArrowheads="1"/>
          </p:cNvSpPr>
          <p:nvPr/>
        </p:nvSpPr>
        <p:spPr>
          <a:xfrm>
            <a:off x="457200" y="122238"/>
            <a:ext cx="2927989"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5" name="TextBox 4">
            <a:extLst>
              <a:ext uri="{FF2B5EF4-FFF2-40B4-BE49-F238E27FC236}">
                <a16:creationId xmlns:a16="http://schemas.microsoft.com/office/drawing/2014/main" id="{9CB6F0CB-B190-4CE4-B661-805B3E490CC5}"/>
              </a:ext>
            </a:extLst>
          </p:cNvPr>
          <p:cNvSpPr txBox="1"/>
          <p:nvPr/>
        </p:nvSpPr>
        <p:spPr>
          <a:xfrm>
            <a:off x="575915" y="1295400"/>
            <a:ext cx="7940994" cy="3539430"/>
          </a:xfrm>
          <a:prstGeom prst="rect">
            <a:avLst/>
          </a:prstGeom>
          <a:noFill/>
        </p:spPr>
        <p:txBody>
          <a:bodyPr wrap="square" rtlCol="0">
            <a:spAutoFit/>
          </a:bodyPr>
          <a:lstStyle/>
          <a:p>
            <a:r>
              <a:rPr lang="en-US" sz="1600" dirty="0"/>
              <a:t>Many experts endorse a </a:t>
            </a:r>
            <a:r>
              <a:rPr lang="en-US" sz="1600" i="1" dirty="0"/>
              <a:t>profiling and meshing </a:t>
            </a:r>
            <a:r>
              <a:rPr lang="en-US" sz="1600" dirty="0"/>
              <a:t>approach to diagnosing uveitis. </a:t>
            </a:r>
          </a:p>
          <a:p>
            <a:endParaRPr lang="en-US" sz="1600" i="1" dirty="0">
              <a:solidFill>
                <a:srgbClr val="0000FF"/>
              </a:solidFill>
            </a:endParaRPr>
          </a:p>
          <a:p>
            <a:r>
              <a:rPr lang="en-US" sz="1600" i="1" dirty="0">
                <a:solidFill>
                  <a:srgbClr val="0000FF"/>
                </a:solidFill>
              </a:rPr>
              <a:t>Profiling</a:t>
            </a:r>
            <a:r>
              <a:rPr lang="en-US" sz="1600" dirty="0">
                <a:solidFill>
                  <a:srgbClr val="0000FF"/>
                </a:solidFill>
              </a:rPr>
              <a:t> refers to identifying germane aspects of the </a:t>
            </a:r>
            <a:r>
              <a:rPr lang="en-US" sz="1600" dirty="0" err="1">
                <a:solidFill>
                  <a:srgbClr val="0000FF"/>
                </a:solidFill>
              </a:rPr>
              <a:t>pt’s</a:t>
            </a:r>
            <a:r>
              <a:rPr lang="en-US" sz="1600" dirty="0">
                <a:solidFill>
                  <a:srgbClr val="0000FF"/>
                </a:solidFill>
              </a:rPr>
              <a:t> personal history (age, ethnicity, occupation, </a:t>
            </a:r>
            <a:r>
              <a:rPr lang="en-US" sz="1600" dirty="0" err="1">
                <a:solidFill>
                  <a:srgbClr val="0000FF"/>
                </a:solidFill>
              </a:rPr>
              <a:t>etc</a:t>
            </a:r>
            <a:r>
              <a:rPr lang="en-US" sz="1600" dirty="0">
                <a:solidFill>
                  <a:srgbClr val="0000FF"/>
                </a:solidFill>
              </a:rPr>
              <a:t>); </a:t>
            </a:r>
            <a:r>
              <a:rPr lang="en-US" sz="1600" dirty="0" err="1">
                <a:solidFill>
                  <a:srgbClr val="0000FF"/>
                </a:solidFill>
              </a:rPr>
              <a:t>nonocular</a:t>
            </a:r>
            <a:r>
              <a:rPr lang="en-US" sz="1600" dirty="0">
                <a:solidFill>
                  <a:srgbClr val="0000FF"/>
                </a:solidFill>
              </a:rPr>
              <a:t> signs and symptoms associated with the uveitis (</a:t>
            </a:r>
            <a:r>
              <a:rPr lang="en-US" sz="1600" dirty="0" err="1">
                <a:solidFill>
                  <a:srgbClr val="0000FF"/>
                </a:solidFill>
              </a:rPr>
              <a:t>eg</a:t>
            </a:r>
            <a:r>
              <a:rPr lang="en-US" sz="1600" dirty="0">
                <a:solidFill>
                  <a:srgbClr val="0000FF"/>
                </a:solidFill>
              </a:rPr>
              <a:t>, skin findings; CNS involvement); and key features of the inflammation itself (</a:t>
            </a:r>
            <a:r>
              <a:rPr lang="en-US" sz="1600" dirty="0" err="1">
                <a:solidFill>
                  <a:srgbClr val="0000FF"/>
                </a:solidFill>
              </a:rPr>
              <a:t>ie</a:t>
            </a:r>
            <a:r>
              <a:rPr lang="en-US" sz="1600" dirty="0">
                <a:solidFill>
                  <a:srgbClr val="0000FF"/>
                </a:solidFill>
              </a:rPr>
              <a:t>, location, duration, </a:t>
            </a:r>
            <a:r>
              <a:rPr lang="en-US" sz="1600" dirty="0" err="1">
                <a:solidFill>
                  <a:srgbClr val="0000FF"/>
                </a:solidFill>
              </a:rPr>
              <a:t>etc</a:t>
            </a:r>
            <a:r>
              <a:rPr lang="en-US" sz="1600" dirty="0">
                <a:solidFill>
                  <a:srgbClr val="0000FF"/>
                </a:solidFill>
              </a:rPr>
              <a:t>). </a:t>
            </a:r>
            <a:r>
              <a:rPr lang="en-US" sz="1600" dirty="0"/>
              <a:t>The goal of the profiling process is to generate a concise declarative statement that captures the important features of the case; </a:t>
            </a:r>
            <a:r>
              <a:rPr lang="en-US" sz="1600" dirty="0" err="1"/>
              <a:t>eg</a:t>
            </a:r>
            <a:r>
              <a:rPr lang="en-US" sz="1600" dirty="0"/>
              <a:t>, ‘Ms. Jones is a 40 </a:t>
            </a:r>
            <a:r>
              <a:rPr lang="en-US" sz="1600" dirty="0" err="1"/>
              <a:t>y.o</a:t>
            </a:r>
            <a:r>
              <a:rPr lang="en-US" sz="1600" dirty="0"/>
              <a:t>. female of Middle-Eastern descent who presents with a chronic bilateral granulomatous </a:t>
            </a:r>
            <a:r>
              <a:rPr lang="en-US" sz="1600" dirty="0" err="1"/>
              <a:t>panuveitis</a:t>
            </a:r>
            <a:r>
              <a:rPr lang="en-US" sz="1600" dirty="0"/>
              <a:t> associated with headache and tinnitus.’</a:t>
            </a:r>
          </a:p>
          <a:p>
            <a:endParaRPr lang="en-US" sz="1600" dirty="0">
              <a:solidFill>
                <a:srgbClr val="0000FF"/>
              </a:solidFill>
            </a:endParaRPr>
          </a:p>
          <a:p>
            <a:r>
              <a:rPr lang="en-US" sz="1600" i="1" dirty="0">
                <a:solidFill>
                  <a:srgbClr val="0000FF"/>
                </a:solidFill>
              </a:rPr>
              <a:t>Meshing</a:t>
            </a:r>
            <a:r>
              <a:rPr lang="en-US" sz="1600" dirty="0">
                <a:solidFill>
                  <a:srgbClr val="0000FF"/>
                </a:solidFill>
              </a:rPr>
              <a:t> refers to matching the profile of the </a:t>
            </a:r>
            <a:r>
              <a:rPr lang="en-US" sz="1600" dirty="0" err="1">
                <a:solidFill>
                  <a:srgbClr val="0000FF"/>
                </a:solidFill>
              </a:rPr>
              <a:t>pt</a:t>
            </a:r>
            <a:r>
              <a:rPr lang="en-US" sz="1600" dirty="0">
                <a:solidFill>
                  <a:srgbClr val="0000FF"/>
                </a:solidFill>
              </a:rPr>
              <a:t> with the known proclivities of specific </a:t>
            </a:r>
            <a:r>
              <a:rPr lang="en-US" sz="1600" dirty="0" err="1">
                <a:solidFill>
                  <a:srgbClr val="0000FF"/>
                </a:solidFill>
              </a:rPr>
              <a:t>uveitic</a:t>
            </a:r>
            <a:r>
              <a:rPr lang="en-US" sz="1600" dirty="0">
                <a:solidFill>
                  <a:srgbClr val="0000FF"/>
                </a:solidFill>
              </a:rPr>
              <a:t> entities. In this way, a DDx is generated:</a:t>
            </a:r>
          </a:p>
          <a:p>
            <a:r>
              <a:rPr lang="en-US" sz="1600" dirty="0"/>
              <a:t>‘</a:t>
            </a:r>
            <a:r>
              <a:rPr lang="en-US" sz="1600" b="1" i="1" dirty="0"/>
              <a:t>VKH</a:t>
            </a:r>
            <a:r>
              <a:rPr lang="en-US" sz="1600" dirty="0"/>
              <a:t> affects adults of ME descent, produces a bilateral granulomatous </a:t>
            </a:r>
            <a:r>
              <a:rPr lang="en-US" sz="1600" dirty="0" err="1"/>
              <a:t>panuveitis</a:t>
            </a:r>
            <a:r>
              <a:rPr lang="en-US" sz="1600" dirty="0"/>
              <a:t>, and is associated with CNS manifestations, especially tinnitus’</a:t>
            </a:r>
            <a:endParaRPr lang="en-US" sz="1600" i="1" dirty="0">
              <a:solidFill>
                <a:srgbClr val="0000FF"/>
              </a:solidFill>
            </a:endParaRPr>
          </a:p>
        </p:txBody>
      </p:sp>
      <p:sp>
        <p:nvSpPr>
          <p:cNvPr id="2" name="TextBox 1">
            <a:extLst>
              <a:ext uri="{FF2B5EF4-FFF2-40B4-BE49-F238E27FC236}">
                <a16:creationId xmlns:a16="http://schemas.microsoft.com/office/drawing/2014/main" id="{78D1FB3E-18CA-4458-AEF1-94D87EC3D752}"/>
              </a:ext>
            </a:extLst>
          </p:cNvPr>
          <p:cNvSpPr txBox="1"/>
          <p:nvPr/>
        </p:nvSpPr>
        <p:spPr>
          <a:xfrm>
            <a:off x="457200" y="4925196"/>
            <a:ext cx="4446154" cy="276999"/>
          </a:xfrm>
          <a:prstGeom prst="rect">
            <a:avLst/>
          </a:prstGeom>
          <a:noFill/>
        </p:spPr>
        <p:txBody>
          <a:bodyPr wrap="none" rtlCol="0">
            <a:spAutoFit/>
          </a:bodyPr>
          <a:lstStyle/>
          <a:p>
            <a:r>
              <a:rPr lang="en-US" sz="1200" dirty="0"/>
              <a:t>(VKH = </a:t>
            </a:r>
            <a:r>
              <a:rPr lang="en-US" sz="1200" i="1" dirty="0"/>
              <a:t>Vogt-</a:t>
            </a:r>
            <a:r>
              <a:rPr lang="en-US" sz="1200" i="1" dirty="0" err="1"/>
              <a:t>Koyanagi</a:t>
            </a:r>
            <a:r>
              <a:rPr lang="en-US" sz="1200" i="1" dirty="0"/>
              <a:t>-Harada</a:t>
            </a:r>
            <a:r>
              <a:rPr lang="en-US" sz="1200" dirty="0"/>
              <a:t> </a:t>
            </a:r>
            <a:r>
              <a:rPr lang="en-US" sz="1200" i="1" dirty="0"/>
              <a:t>dz</a:t>
            </a:r>
            <a:r>
              <a:rPr lang="en-US" sz="1200" dirty="0"/>
              <a:t>. You’ll come to know it well.)</a:t>
            </a:r>
          </a:p>
        </p:txBody>
      </p:sp>
    </p:spTree>
    <p:extLst>
      <p:ext uri="{BB962C8B-B14F-4D97-AF65-F5344CB8AC3E}">
        <p14:creationId xmlns:p14="http://schemas.microsoft.com/office/powerpoint/2010/main" val="179098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914400"/>
            <a:ext cx="7162800" cy="1077218"/>
          </a:xfrm>
          <a:prstGeom prst="rect">
            <a:avLst/>
          </a:prstGeom>
          <a:noFill/>
        </p:spPr>
        <p:txBody>
          <a:bodyPr wrap="square" rtlCol="0">
            <a:spAutoFit/>
          </a:bodyPr>
          <a:lstStyle/>
          <a:p>
            <a:r>
              <a:rPr lang="en-US" sz="1600" dirty="0">
                <a:solidFill>
                  <a:srgbClr val="0000FF"/>
                </a:solidFill>
              </a:rPr>
              <a:t>Technically speaking, the term </a:t>
            </a:r>
            <a:r>
              <a:rPr lang="en-US" sz="1600" i="1" dirty="0">
                <a:solidFill>
                  <a:srgbClr val="0000FF"/>
                </a:solidFill>
              </a:rPr>
              <a:t>uveitis</a:t>
            </a:r>
            <a:r>
              <a:rPr lang="en-US" sz="1600" dirty="0">
                <a:solidFill>
                  <a:srgbClr val="0000FF"/>
                </a:solidFill>
              </a:rPr>
              <a:t> refers to inflammation of one or more components of the  </a:t>
            </a:r>
            <a:r>
              <a:rPr lang="en-US" sz="1600" i="1" dirty="0">
                <a:solidFill>
                  <a:srgbClr val="0000FF"/>
                </a:solidFill>
              </a:rPr>
              <a:t>uvea </a:t>
            </a:r>
            <a:r>
              <a:rPr lang="en-US" sz="1600" dirty="0">
                <a:solidFill>
                  <a:srgbClr val="0000FF"/>
                </a:solidFill>
              </a:rPr>
              <a:t>. </a:t>
            </a:r>
            <a:r>
              <a:rPr lang="en-US" sz="1600" dirty="0"/>
              <a:t>Three structures comprise the uvea:  The choroid, ciliary body and iris . </a:t>
            </a:r>
            <a:r>
              <a:rPr lang="en-US" sz="1600" dirty="0">
                <a:solidFill>
                  <a:srgbClr val="0000FF"/>
                </a:solidFill>
              </a:rPr>
              <a:t>As is always the case with inflammatory disease, the etiology of ocular inflammation can be  infectious  or  noninfectious .</a:t>
            </a:r>
          </a:p>
        </p:txBody>
      </p:sp>
      <p:sp>
        <p:nvSpPr>
          <p:cNvPr id="2" name="Slide Number Placeholder 1"/>
          <p:cNvSpPr>
            <a:spLocks noGrp="1"/>
          </p:cNvSpPr>
          <p:nvPr>
            <p:ph type="sldNum" sz="quarter" idx="12"/>
          </p:nvPr>
        </p:nvSpPr>
        <p:spPr/>
        <p:txBody>
          <a:bodyPr/>
          <a:lstStyle/>
          <a:p>
            <a:fld id="{6978B3D9-A15A-4A94-95D0-7F010661B2C9}" type="slidenum">
              <a:rPr lang="en-US" smtClean="0"/>
              <a:t>6</a:t>
            </a:fld>
            <a:endParaRPr lang="en-US"/>
          </a:p>
        </p:txBody>
      </p:sp>
      <p:sp>
        <p:nvSpPr>
          <p:cNvPr id="7" name="Rectangle 3">
            <a:extLst>
              <a:ext uri="{FF2B5EF4-FFF2-40B4-BE49-F238E27FC236}">
                <a16:creationId xmlns:a16="http://schemas.microsoft.com/office/drawing/2014/main" id="{0BCE387B-5049-47AB-8A45-31128EB38FB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6" name="Rectangle 5">
            <a:extLst>
              <a:ext uri="{FF2B5EF4-FFF2-40B4-BE49-F238E27FC236}">
                <a16:creationId xmlns:a16="http://schemas.microsoft.com/office/drawing/2014/main" id="{BCF9CACB-0619-43D3-BD97-D927945E243B}"/>
              </a:ext>
            </a:extLst>
          </p:cNvPr>
          <p:cNvSpPr/>
          <p:nvPr/>
        </p:nvSpPr>
        <p:spPr>
          <a:xfrm>
            <a:off x="5486400" y="1676400"/>
            <a:ext cx="1219200" cy="257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EF53B59-F2DE-4002-A4AA-0325E726AA4D}"/>
              </a:ext>
            </a:extLst>
          </p:cNvPr>
          <p:cNvSpPr/>
          <p:nvPr/>
        </p:nvSpPr>
        <p:spPr>
          <a:xfrm>
            <a:off x="4191000" y="1676400"/>
            <a:ext cx="914400" cy="257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227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15" y="1295400"/>
            <a:ext cx="7940994" cy="3785652"/>
          </a:xfrm>
          <a:prstGeom prst="rect">
            <a:avLst/>
          </a:prstGeom>
          <a:noFill/>
        </p:spPr>
        <p:txBody>
          <a:bodyPr wrap="square" rtlCol="0">
            <a:spAutoFit/>
          </a:bodyPr>
          <a:lstStyle/>
          <a:p>
            <a:r>
              <a:rPr lang="en-US" sz="1600" dirty="0"/>
              <a:t>Many experts endorse a </a:t>
            </a:r>
            <a:r>
              <a:rPr lang="en-US" sz="1600" i="1" dirty="0"/>
              <a:t>profiling and meshing </a:t>
            </a:r>
            <a:r>
              <a:rPr lang="en-US" sz="1600" dirty="0"/>
              <a:t>approach to diagnosing uveitis. </a:t>
            </a:r>
          </a:p>
          <a:p>
            <a:endParaRPr lang="en-US" sz="1600" i="1" dirty="0">
              <a:solidFill>
                <a:srgbClr val="0000FF"/>
              </a:solidFill>
            </a:endParaRPr>
          </a:p>
          <a:p>
            <a:r>
              <a:rPr lang="en-US" sz="1600" i="1" dirty="0">
                <a:solidFill>
                  <a:srgbClr val="0000FF"/>
                </a:solidFill>
              </a:rPr>
              <a:t>Profiling</a:t>
            </a:r>
            <a:r>
              <a:rPr lang="en-US" sz="1600" dirty="0">
                <a:solidFill>
                  <a:srgbClr val="0000FF"/>
                </a:solidFill>
              </a:rPr>
              <a:t> refers to identifying germane aspects of the </a:t>
            </a:r>
            <a:r>
              <a:rPr lang="en-US" sz="1600" dirty="0" err="1">
                <a:solidFill>
                  <a:srgbClr val="0000FF"/>
                </a:solidFill>
              </a:rPr>
              <a:t>pt’s</a:t>
            </a:r>
            <a:r>
              <a:rPr lang="en-US" sz="1600" dirty="0">
                <a:solidFill>
                  <a:srgbClr val="0000FF"/>
                </a:solidFill>
              </a:rPr>
              <a:t> personal history (age, ethnicity, occupation, </a:t>
            </a:r>
            <a:r>
              <a:rPr lang="en-US" sz="1600" dirty="0" err="1">
                <a:solidFill>
                  <a:srgbClr val="0000FF"/>
                </a:solidFill>
              </a:rPr>
              <a:t>etc</a:t>
            </a:r>
            <a:r>
              <a:rPr lang="en-US" sz="1600" dirty="0">
                <a:solidFill>
                  <a:srgbClr val="0000FF"/>
                </a:solidFill>
              </a:rPr>
              <a:t>); </a:t>
            </a:r>
            <a:r>
              <a:rPr lang="en-US" sz="1600" dirty="0" err="1">
                <a:solidFill>
                  <a:srgbClr val="0000FF"/>
                </a:solidFill>
              </a:rPr>
              <a:t>nonocular</a:t>
            </a:r>
            <a:r>
              <a:rPr lang="en-US" sz="1600" dirty="0">
                <a:solidFill>
                  <a:srgbClr val="0000FF"/>
                </a:solidFill>
              </a:rPr>
              <a:t> signs and symptoms associated with the uveitis (</a:t>
            </a:r>
            <a:r>
              <a:rPr lang="en-US" sz="1600" dirty="0" err="1">
                <a:solidFill>
                  <a:srgbClr val="0000FF"/>
                </a:solidFill>
              </a:rPr>
              <a:t>eg</a:t>
            </a:r>
            <a:r>
              <a:rPr lang="en-US" sz="1600" dirty="0">
                <a:solidFill>
                  <a:srgbClr val="0000FF"/>
                </a:solidFill>
              </a:rPr>
              <a:t>, skin findings; CNS involvement); and key features of the inflammation itself (</a:t>
            </a:r>
            <a:r>
              <a:rPr lang="en-US" sz="1600" dirty="0" err="1">
                <a:solidFill>
                  <a:srgbClr val="0000FF"/>
                </a:solidFill>
              </a:rPr>
              <a:t>ie</a:t>
            </a:r>
            <a:r>
              <a:rPr lang="en-US" sz="1600" dirty="0">
                <a:solidFill>
                  <a:srgbClr val="0000FF"/>
                </a:solidFill>
              </a:rPr>
              <a:t>, location, duration, </a:t>
            </a:r>
            <a:r>
              <a:rPr lang="en-US" sz="1600" dirty="0" err="1">
                <a:solidFill>
                  <a:srgbClr val="0000FF"/>
                </a:solidFill>
              </a:rPr>
              <a:t>etc</a:t>
            </a:r>
            <a:r>
              <a:rPr lang="en-US" sz="1600" dirty="0">
                <a:solidFill>
                  <a:srgbClr val="0000FF"/>
                </a:solidFill>
              </a:rPr>
              <a:t>). </a:t>
            </a:r>
            <a:r>
              <a:rPr lang="en-US" sz="1600" dirty="0"/>
              <a:t>The goal of the profiling process is to generate a concise declarative statement that captures the important features of the case; </a:t>
            </a:r>
            <a:r>
              <a:rPr lang="en-US" sz="1600" dirty="0" err="1"/>
              <a:t>eg</a:t>
            </a:r>
            <a:r>
              <a:rPr lang="en-US" sz="1600" dirty="0"/>
              <a:t>, ‘Ms. Jones is a 40 </a:t>
            </a:r>
            <a:r>
              <a:rPr lang="en-US" sz="1600" dirty="0" err="1"/>
              <a:t>y.o</a:t>
            </a:r>
            <a:r>
              <a:rPr lang="en-US" sz="1600" dirty="0"/>
              <a:t>. female of Middle-Eastern descent who presents with a chronic bilateral granulomatous </a:t>
            </a:r>
            <a:r>
              <a:rPr lang="en-US" sz="1600" dirty="0" err="1"/>
              <a:t>panuveitis</a:t>
            </a:r>
            <a:r>
              <a:rPr lang="en-US" sz="1600" dirty="0"/>
              <a:t> associated with headache and tinnitus.’</a:t>
            </a:r>
          </a:p>
          <a:p>
            <a:endParaRPr lang="en-US" sz="1600" dirty="0">
              <a:solidFill>
                <a:srgbClr val="0000FF"/>
              </a:solidFill>
            </a:endParaRPr>
          </a:p>
          <a:p>
            <a:r>
              <a:rPr lang="en-US" sz="1600" i="1" dirty="0">
                <a:solidFill>
                  <a:srgbClr val="0000FF"/>
                </a:solidFill>
              </a:rPr>
              <a:t>Meshing</a:t>
            </a:r>
            <a:r>
              <a:rPr lang="en-US" sz="1600" dirty="0">
                <a:solidFill>
                  <a:srgbClr val="0000FF"/>
                </a:solidFill>
              </a:rPr>
              <a:t> refers to matching the profile of the </a:t>
            </a:r>
            <a:r>
              <a:rPr lang="en-US" sz="1600" dirty="0" err="1">
                <a:solidFill>
                  <a:srgbClr val="0000FF"/>
                </a:solidFill>
              </a:rPr>
              <a:t>pt</a:t>
            </a:r>
            <a:r>
              <a:rPr lang="en-US" sz="1600" dirty="0">
                <a:solidFill>
                  <a:srgbClr val="0000FF"/>
                </a:solidFill>
              </a:rPr>
              <a:t> with the known proclivities of specific </a:t>
            </a:r>
            <a:r>
              <a:rPr lang="en-US" sz="1600" dirty="0" err="1">
                <a:solidFill>
                  <a:srgbClr val="0000FF"/>
                </a:solidFill>
              </a:rPr>
              <a:t>uveitic</a:t>
            </a:r>
            <a:r>
              <a:rPr lang="en-US" sz="1600" dirty="0">
                <a:solidFill>
                  <a:srgbClr val="0000FF"/>
                </a:solidFill>
              </a:rPr>
              <a:t> entities. In this way, a DDx is generated:</a:t>
            </a:r>
          </a:p>
          <a:p>
            <a:r>
              <a:rPr lang="en-US" sz="1600" dirty="0"/>
              <a:t>‘</a:t>
            </a:r>
            <a:r>
              <a:rPr lang="en-US" sz="1600" b="1" i="1" dirty="0"/>
              <a:t>VKH</a:t>
            </a:r>
            <a:r>
              <a:rPr lang="en-US" sz="1600" dirty="0"/>
              <a:t> affects adults of ME descent, produces a bilateral granulomatous </a:t>
            </a:r>
            <a:r>
              <a:rPr lang="en-US" sz="1600" dirty="0" err="1"/>
              <a:t>panuveitis</a:t>
            </a:r>
            <a:r>
              <a:rPr lang="en-US" sz="1600" dirty="0"/>
              <a:t>, and is associated with CNS manifestations, especially tinnitus’</a:t>
            </a:r>
          </a:p>
          <a:p>
            <a:r>
              <a:rPr lang="en-US" sz="1600" dirty="0">
                <a:solidFill>
                  <a:srgbClr val="0000FF"/>
                </a:solidFill>
              </a:rPr>
              <a:t>‘</a:t>
            </a:r>
            <a:r>
              <a:rPr lang="en-US" sz="1600" b="1" i="1" dirty="0">
                <a:solidFill>
                  <a:srgbClr val="0000FF"/>
                </a:solidFill>
              </a:rPr>
              <a:t>Lyme uveitis </a:t>
            </a:r>
            <a:r>
              <a:rPr lang="en-US" sz="1600" dirty="0">
                <a:solidFill>
                  <a:srgbClr val="0000FF"/>
                </a:solidFill>
              </a:rPr>
              <a:t>is granulomatous, and CNS manifestations are very common.’</a:t>
            </a:r>
            <a:endParaRPr lang="en-US" sz="1600" i="1" dirty="0">
              <a:solidFill>
                <a:srgbClr val="0000FF"/>
              </a:solidFill>
            </a:endParaRPr>
          </a:p>
        </p:txBody>
      </p:sp>
      <p:sp>
        <p:nvSpPr>
          <p:cNvPr id="7" name="TextBox 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endParaRPr lang="en-US" sz="1000" dirty="0">
              <a:solidFill>
                <a:srgbClr val="FFFF00"/>
              </a:solidFill>
            </a:endParaRPr>
          </a:p>
          <a:p>
            <a:r>
              <a:rPr lang="en-US" sz="1000" dirty="0">
                <a:solidFill>
                  <a:srgbClr val="FFFF00"/>
                </a:solidFill>
              </a:rPr>
              <a:t>3) A differential diagnosis list is generated</a:t>
            </a:r>
          </a:p>
          <a:p>
            <a:r>
              <a:rPr lang="en-US" sz="1000" dirty="0">
                <a:solidFill>
                  <a:srgbClr val="FFFF00"/>
                </a:solidFill>
              </a:rPr>
              <a:t>4) Studies are obtained to identify the etiology</a:t>
            </a:r>
          </a:p>
          <a:p>
            <a:r>
              <a:rPr lang="en-US" sz="1000" dirty="0">
                <a:solidFill>
                  <a:srgbClr val="FFFF00"/>
                </a:solidFill>
              </a:rPr>
              <a:t>5) Treatment appropriate for the etiology is initiated</a:t>
            </a:r>
            <a:endParaRPr lang="en-US" sz="1000" i="1" dirty="0">
              <a:solidFill>
                <a:srgbClr val="FFFF00"/>
              </a:solidFill>
            </a:endParaRPr>
          </a:p>
        </p:txBody>
      </p:sp>
      <p:sp>
        <p:nvSpPr>
          <p:cNvPr id="6" name="Rectangle 3">
            <a:extLst>
              <a:ext uri="{FF2B5EF4-FFF2-40B4-BE49-F238E27FC236}">
                <a16:creationId xmlns:a16="http://schemas.microsoft.com/office/drawing/2014/main" id="{736C67DA-E3B7-4A19-919C-425A693823E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561003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15" y="1295400"/>
            <a:ext cx="7940994" cy="4278094"/>
          </a:xfrm>
          <a:prstGeom prst="rect">
            <a:avLst/>
          </a:prstGeom>
          <a:noFill/>
        </p:spPr>
        <p:txBody>
          <a:bodyPr wrap="square" rtlCol="0">
            <a:spAutoFit/>
          </a:bodyPr>
          <a:lstStyle/>
          <a:p>
            <a:r>
              <a:rPr lang="en-US" sz="1600" dirty="0"/>
              <a:t>Many experts endorse a </a:t>
            </a:r>
            <a:r>
              <a:rPr lang="en-US" sz="1600" i="1" dirty="0"/>
              <a:t>profiling and meshing </a:t>
            </a:r>
            <a:r>
              <a:rPr lang="en-US" sz="1600" dirty="0"/>
              <a:t>approach to diagnosing uveitis. </a:t>
            </a:r>
          </a:p>
          <a:p>
            <a:endParaRPr lang="en-US" sz="1600" i="1" dirty="0">
              <a:solidFill>
                <a:srgbClr val="0000FF"/>
              </a:solidFill>
            </a:endParaRPr>
          </a:p>
          <a:p>
            <a:r>
              <a:rPr lang="en-US" sz="1600" i="1" dirty="0">
                <a:solidFill>
                  <a:srgbClr val="0000FF"/>
                </a:solidFill>
              </a:rPr>
              <a:t>Profiling</a:t>
            </a:r>
            <a:r>
              <a:rPr lang="en-US" sz="1600" dirty="0">
                <a:solidFill>
                  <a:srgbClr val="0000FF"/>
                </a:solidFill>
              </a:rPr>
              <a:t> refers to identifying germane aspects of the </a:t>
            </a:r>
            <a:r>
              <a:rPr lang="en-US" sz="1600" dirty="0" err="1">
                <a:solidFill>
                  <a:srgbClr val="0000FF"/>
                </a:solidFill>
              </a:rPr>
              <a:t>pt’s</a:t>
            </a:r>
            <a:r>
              <a:rPr lang="en-US" sz="1600" dirty="0">
                <a:solidFill>
                  <a:srgbClr val="0000FF"/>
                </a:solidFill>
              </a:rPr>
              <a:t> personal history (age, ethnicity, occupation, </a:t>
            </a:r>
            <a:r>
              <a:rPr lang="en-US" sz="1600" dirty="0" err="1">
                <a:solidFill>
                  <a:srgbClr val="0000FF"/>
                </a:solidFill>
              </a:rPr>
              <a:t>etc</a:t>
            </a:r>
            <a:r>
              <a:rPr lang="en-US" sz="1600" dirty="0">
                <a:solidFill>
                  <a:srgbClr val="0000FF"/>
                </a:solidFill>
              </a:rPr>
              <a:t>); </a:t>
            </a:r>
            <a:r>
              <a:rPr lang="en-US" sz="1600" dirty="0" err="1">
                <a:solidFill>
                  <a:srgbClr val="0000FF"/>
                </a:solidFill>
              </a:rPr>
              <a:t>nonocular</a:t>
            </a:r>
            <a:r>
              <a:rPr lang="en-US" sz="1600" dirty="0">
                <a:solidFill>
                  <a:srgbClr val="0000FF"/>
                </a:solidFill>
              </a:rPr>
              <a:t> signs and symptoms associated with the uveitis (</a:t>
            </a:r>
            <a:r>
              <a:rPr lang="en-US" sz="1600" dirty="0" err="1">
                <a:solidFill>
                  <a:srgbClr val="0000FF"/>
                </a:solidFill>
              </a:rPr>
              <a:t>eg</a:t>
            </a:r>
            <a:r>
              <a:rPr lang="en-US" sz="1600" dirty="0">
                <a:solidFill>
                  <a:srgbClr val="0000FF"/>
                </a:solidFill>
              </a:rPr>
              <a:t>, skin findings; CNS involvement); and key features of the inflammation itself (</a:t>
            </a:r>
            <a:r>
              <a:rPr lang="en-US" sz="1600" dirty="0" err="1">
                <a:solidFill>
                  <a:srgbClr val="0000FF"/>
                </a:solidFill>
              </a:rPr>
              <a:t>ie</a:t>
            </a:r>
            <a:r>
              <a:rPr lang="en-US" sz="1600" dirty="0">
                <a:solidFill>
                  <a:srgbClr val="0000FF"/>
                </a:solidFill>
              </a:rPr>
              <a:t>, location, duration, </a:t>
            </a:r>
            <a:r>
              <a:rPr lang="en-US" sz="1600" dirty="0" err="1">
                <a:solidFill>
                  <a:srgbClr val="0000FF"/>
                </a:solidFill>
              </a:rPr>
              <a:t>etc</a:t>
            </a:r>
            <a:r>
              <a:rPr lang="en-US" sz="1600" dirty="0">
                <a:solidFill>
                  <a:srgbClr val="0000FF"/>
                </a:solidFill>
              </a:rPr>
              <a:t>). </a:t>
            </a:r>
            <a:r>
              <a:rPr lang="en-US" sz="1600" dirty="0"/>
              <a:t>The goal of the profiling process is to generate a concise declarative statement that captures the important features of the case; </a:t>
            </a:r>
            <a:r>
              <a:rPr lang="en-US" sz="1600" dirty="0" err="1"/>
              <a:t>eg</a:t>
            </a:r>
            <a:r>
              <a:rPr lang="en-US" sz="1600" dirty="0"/>
              <a:t>, ‘Ms. Jones is a 40 </a:t>
            </a:r>
            <a:r>
              <a:rPr lang="en-US" sz="1600" dirty="0" err="1"/>
              <a:t>y.o</a:t>
            </a:r>
            <a:r>
              <a:rPr lang="en-US" sz="1600" dirty="0"/>
              <a:t>. female of Middle-Eastern descent who presents with a chronic bilateral granulomatous </a:t>
            </a:r>
            <a:r>
              <a:rPr lang="en-US" sz="1600" dirty="0" err="1"/>
              <a:t>panuveitis</a:t>
            </a:r>
            <a:r>
              <a:rPr lang="en-US" sz="1600" dirty="0"/>
              <a:t> associated with headache and tinnitus.’</a:t>
            </a:r>
          </a:p>
          <a:p>
            <a:endParaRPr lang="en-US" sz="1600" dirty="0">
              <a:solidFill>
                <a:srgbClr val="0000FF"/>
              </a:solidFill>
            </a:endParaRPr>
          </a:p>
          <a:p>
            <a:r>
              <a:rPr lang="en-US" sz="1600" i="1" dirty="0">
                <a:solidFill>
                  <a:srgbClr val="0000FF"/>
                </a:solidFill>
              </a:rPr>
              <a:t>Meshing</a:t>
            </a:r>
            <a:r>
              <a:rPr lang="en-US" sz="1600" dirty="0">
                <a:solidFill>
                  <a:srgbClr val="0000FF"/>
                </a:solidFill>
              </a:rPr>
              <a:t> refers to matching the profile of the </a:t>
            </a:r>
            <a:r>
              <a:rPr lang="en-US" sz="1600" dirty="0" err="1">
                <a:solidFill>
                  <a:srgbClr val="0000FF"/>
                </a:solidFill>
              </a:rPr>
              <a:t>pt</a:t>
            </a:r>
            <a:r>
              <a:rPr lang="en-US" sz="1600" dirty="0">
                <a:solidFill>
                  <a:srgbClr val="0000FF"/>
                </a:solidFill>
              </a:rPr>
              <a:t> with the known proclivities of specific </a:t>
            </a:r>
            <a:r>
              <a:rPr lang="en-US" sz="1600" dirty="0" err="1">
                <a:solidFill>
                  <a:srgbClr val="0000FF"/>
                </a:solidFill>
              </a:rPr>
              <a:t>uveitic</a:t>
            </a:r>
            <a:r>
              <a:rPr lang="en-US" sz="1600" dirty="0">
                <a:solidFill>
                  <a:srgbClr val="0000FF"/>
                </a:solidFill>
              </a:rPr>
              <a:t> entities. In this way, a DDx is generated:</a:t>
            </a:r>
          </a:p>
          <a:p>
            <a:r>
              <a:rPr lang="en-US" sz="1600" dirty="0"/>
              <a:t>‘</a:t>
            </a:r>
            <a:r>
              <a:rPr lang="en-US" sz="1600" b="1" i="1" dirty="0"/>
              <a:t>VKH</a:t>
            </a:r>
            <a:r>
              <a:rPr lang="en-US" sz="1600" dirty="0"/>
              <a:t> affects adults of ME descent, produces a bilateral granulomatous </a:t>
            </a:r>
            <a:r>
              <a:rPr lang="en-US" sz="1600" dirty="0" err="1"/>
              <a:t>panuveitis</a:t>
            </a:r>
            <a:r>
              <a:rPr lang="en-US" sz="1600" dirty="0"/>
              <a:t>, and is associated with CNS manifestations, especially tinnitus’</a:t>
            </a:r>
          </a:p>
          <a:p>
            <a:r>
              <a:rPr lang="en-US" sz="1600" dirty="0">
                <a:solidFill>
                  <a:srgbClr val="0000FF"/>
                </a:solidFill>
              </a:rPr>
              <a:t>‘</a:t>
            </a:r>
            <a:r>
              <a:rPr lang="en-US" sz="1600" b="1" i="1" dirty="0">
                <a:solidFill>
                  <a:srgbClr val="0000FF"/>
                </a:solidFill>
              </a:rPr>
              <a:t>Lyme uveitis </a:t>
            </a:r>
            <a:r>
              <a:rPr lang="en-US" sz="1600" dirty="0">
                <a:solidFill>
                  <a:srgbClr val="0000FF"/>
                </a:solidFill>
              </a:rPr>
              <a:t>is granulomatous, and CNS manifestations are very common.’</a:t>
            </a:r>
          </a:p>
          <a:p>
            <a:r>
              <a:rPr lang="en-US" sz="1600" dirty="0"/>
              <a:t>‘</a:t>
            </a:r>
            <a:r>
              <a:rPr lang="en-US" sz="1600" b="1" i="1" dirty="0"/>
              <a:t>Behçet</a:t>
            </a:r>
            <a:r>
              <a:rPr lang="en-US" sz="1600" dirty="0"/>
              <a:t> is prevalent among people of ‘Silk Road’ ancestry. It is notorious for bilateral </a:t>
            </a:r>
            <a:r>
              <a:rPr lang="en-US" sz="1600" dirty="0" err="1"/>
              <a:t>panuveitis</a:t>
            </a:r>
            <a:r>
              <a:rPr lang="en-US" sz="1600" dirty="0"/>
              <a:t> and CNS symptoms. It tends not to be granulomatous, however.’</a:t>
            </a:r>
          </a:p>
        </p:txBody>
      </p:sp>
      <p:sp>
        <p:nvSpPr>
          <p:cNvPr id="7" name="TextBox 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endParaRPr lang="en-US" sz="1000" dirty="0">
              <a:solidFill>
                <a:srgbClr val="FFFF00"/>
              </a:solidFill>
            </a:endParaRPr>
          </a:p>
          <a:p>
            <a:r>
              <a:rPr lang="en-US" sz="1000" dirty="0">
                <a:solidFill>
                  <a:srgbClr val="FFFF00"/>
                </a:solidFill>
              </a:rPr>
              <a:t>3) A differential diagnosis list is generated</a:t>
            </a:r>
          </a:p>
          <a:p>
            <a:r>
              <a:rPr lang="en-US" sz="1000" dirty="0">
                <a:solidFill>
                  <a:srgbClr val="FFFF00"/>
                </a:solidFill>
              </a:rPr>
              <a:t>4) Studies are obtained to identify the etiology</a:t>
            </a:r>
          </a:p>
          <a:p>
            <a:r>
              <a:rPr lang="en-US" sz="1000" dirty="0">
                <a:solidFill>
                  <a:srgbClr val="FFFF00"/>
                </a:solidFill>
              </a:rPr>
              <a:t>5) Treatment appropriate for the etiology is initiated</a:t>
            </a:r>
            <a:endParaRPr lang="en-US" sz="1000" i="1" dirty="0">
              <a:solidFill>
                <a:srgbClr val="FFFF00"/>
              </a:solidFill>
            </a:endParaRPr>
          </a:p>
        </p:txBody>
      </p:sp>
      <p:sp>
        <p:nvSpPr>
          <p:cNvPr id="6" name="Rectangle 3">
            <a:extLst>
              <a:ext uri="{FF2B5EF4-FFF2-40B4-BE49-F238E27FC236}">
                <a16:creationId xmlns:a16="http://schemas.microsoft.com/office/drawing/2014/main" id="{84BBFB78-69DB-49D4-A45C-A1AA049E6B8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285728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15" y="1295400"/>
            <a:ext cx="7940994" cy="5016758"/>
          </a:xfrm>
          <a:prstGeom prst="rect">
            <a:avLst/>
          </a:prstGeom>
          <a:noFill/>
        </p:spPr>
        <p:txBody>
          <a:bodyPr wrap="square" rtlCol="0">
            <a:spAutoFit/>
          </a:bodyPr>
          <a:lstStyle/>
          <a:p>
            <a:r>
              <a:rPr lang="en-US" sz="1600" dirty="0"/>
              <a:t>Many experts endorse a </a:t>
            </a:r>
            <a:r>
              <a:rPr lang="en-US" sz="1600" i="1" dirty="0"/>
              <a:t>profiling and meshing </a:t>
            </a:r>
            <a:r>
              <a:rPr lang="en-US" sz="1600" dirty="0"/>
              <a:t>approach to diagnosing uveitis. </a:t>
            </a:r>
          </a:p>
          <a:p>
            <a:endParaRPr lang="en-US" sz="1600" i="1" dirty="0">
              <a:solidFill>
                <a:srgbClr val="0000FF"/>
              </a:solidFill>
            </a:endParaRPr>
          </a:p>
          <a:p>
            <a:r>
              <a:rPr lang="en-US" sz="1600" i="1" dirty="0">
                <a:solidFill>
                  <a:srgbClr val="0000FF"/>
                </a:solidFill>
              </a:rPr>
              <a:t>Profiling</a:t>
            </a:r>
            <a:r>
              <a:rPr lang="en-US" sz="1600" dirty="0">
                <a:solidFill>
                  <a:srgbClr val="0000FF"/>
                </a:solidFill>
              </a:rPr>
              <a:t> refers to identifying germane aspects of the </a:t>
            </a:r>
            <a:r>
              <a:rPr lang="en-US" sz="1600" dirty="0" err="1">
                <a:solidFill>
                  <a:srgbClr val="0000FF"/>
                </a:solidFill>
              </a:rPr>
              <a:t>pt’s</a:t>
            </a:r>
            <a:r>
              <a:rPr lang="en-US" sz="1600" dirty="0">
                <a:solidFill>
                  <a:srgbClr val="0000FF"/>
                </a:solidFill>
              </a:rPr>
              <a:t> personal history (age, ethnicity, occupation, </a:t>
            </a:r>
            <a:r>
              <a:rPr lang="en-US" sz="1600" dirty="0" err="1">
                <a:solidFill>
                  <a:srgbClr val="0000FF"/>
                </a:solidFill>
              </a:rPr>
              <a:t>etc</a:t>
            </a:r>
            <a:r>
              <a:rPr lang="en-US" sz="1600" dirty="0">
                <a:solidFill>
                  <a:srgbClr val="0000FF"/>
                </a:solidFill>
              </a:rPr>
              <a:t>); </a:t>
            </a:r>
            <a:r>
              <a:rPr lang="en-US" sz="1600" dirty="0" err="1">
                <a:solidFill>
                  <a:srgbClr val="0000FF"/>
                </a:solidFill>
              </a:rPr>
              <a:t>nonocular</a:t>
            </a:r>
            <a:r>
              <a:rPr lang="en-US" sz="1600" dirty="0">
                <a:solidFill>
                  <a:srgbClr val="0000FF"/>
                </a:solidFill>
              </a:rPr>
              <a:t> signs and symptoms associated with the uveitis (</a:t>
            </a:r>
            <a:r>
              <a:rPr lang="en-US" sz="1600" dirty="0" err="1">
                <a:solidFill>
                  <a:srgbClr val="0000FF"/>
                </a:solidFill>
              </a:rPr>
              <a:t>eg</a:t>
            </a:r>
            <a:r>
              <a:rPr lang="en-US" sz="1600" dirty="0">
                <a:solidFill>
                  <a:srgbClr val="0000FF"/>
                </a:solidFill>
              </a:rPr>
              <a:t>, skin findings; CNS involvement); and key features of the inflammation itself (</a:t>
            </a:r>
            <a:r>
              <a:rPr lang="en-US" sz="1600" dirty="0" err="1">
                <a:solidFill>
                  <a:srgbClr val="0000FF"/>
                </a:solidFill>
              </a:rPr>
              <a:t>ie</a:t>
            </a:r>
            <a:r>
              <a:rPr lang="en-US" sz="1600" dirty="0">
                <a:solidFill>
                  <a:srgbClr val="0000FF"/>
                </a:solidFill>
              </a:rPr>
              <a:t>, location, duration, </a:t>
            </a:r>
            <a:r>
              <a:rPr lang="en-US" sz="1600" dirty="0" err="1">
                <a:solidFill>
                  <a:srgbClr val="0000FF"/>
                </a:solidFill>
              </a:rPr>
              <a:t>etc</a:t>
            </a:r>
            <a:r>
              <a:rPr lang="en-US" sz="1600" dirty="0">
                <a:solidFill>
                  <a:srgbClr val="0000FF"/>
                </a:solidFill>
              </a:rPr>
              <a:t>). </a:t>
            </a:r>
            <a:r>
              <a:rPr lang="en-US" sz="1600" dirty="0"/>
              <a:t>The goal of the profiling process is to generate a concise declarative statement that captures the important features of the case; </a:t>
            </a:r>
            <a:r>
              <a:rPr lang="en-US" sz="1600" dirty="0" err="1"/>
              <a:t>eg</a:t>
            </a:r>
            <a:r>
              <a:rPr lang="en-US" sz="1600" dirty="0"/>
              <a:t>, ‘Ms. Jones is a 40 </a:t>
            </a:r>
            <a:r>
              <a:rPr lang="en-US" sz="1600" dirty="0" err="1"/>
              <a:t>y.o</a:t>
            </a:r>
            <a:r>
              <a:rPr lang="en-US" sz="1600" dirty="0"/>
              <a:t>. female of Middle-Eastern descent who presents with a chronic bilateral granulomatous </a:t>
            </a:r>
            <a:r>
              <a:rPr lang="en-US" sz="1600" dirty="0" err="1"/>
              <a:t>panuveitis</a:t>
            </a:r>
            <a:r>
              <a:rPr lang="en-US" sz="1600" dirty="0"/>
              <a:t> associated with headache and tinnitus.’</a:t>
            </a:r>
          </a:p>
          <a:p>
            <a:endParaRPr lang="en-US" sz="1600" dirty="0">
              <a:solidFill>
                <a:srgbClr val="0000FF"/>
              </a:solidFill>
            </a:endParaRPr>
          </a:p>
          <a:p>
            <a:r>
              <a:rPr lang="en-US" sz="1600" i="1" dirty="0">
                <a:solidFill>
                  <a:schemeClr val="bg1">
                    <a:lumMod val="75000"/>
                  </a:schemeClr>
                </a:solidFill>
              </a:rPr>
              <a:t>Meshing</a:t>
            </a:r>
            <a:r>
              <a:rPr lang="en-US" sz="1600" dirty="0">
                <a:solidFill>
                  <a:schemeClr val="bg1">
                    <a:lumMod val="75000"/>
                  </a:schemeClr>
                </a:solidFill>
              </a:rPr>
              <a:t> refers to matching the profile of the </a:t>
            </a:r>
            <a:r>
              <a:rPr lang="en-US" sz="1600" dirty="0" err="1">
                <a:solidFill>
                  <a:schemeClr val="bg1">
                    <a:lumMod val="75000"/>
                  </a:schemeClr>
                </a:solidFill>
              </a:rPr>
              <a:t>pt</a:t>
            </a:r>
            <a:r>
              <a:rPr lang="en-US" sz="1600" dirty="0">
                <a:solidFill>
                  <a:schemeClr val="bg1">
                    <a:lumMod val="75000"/>
                  </a:schemeClr>
                </a:solidFill>
              </a:rPr>
              <a:t> with the known proclivities of specific </a:t>
            </a:r>
            <a:r>
              <a:rPr lang="en-US" sz="1600" dirty="0" err="1">
                <a:solidFill>
                  <a:schemeClr val="bg1">
                    <a:lumMod val="75000"/>
                  </a:schemeClr>
                </a:solidFill>
              </a:rPr>
              <a:t>uveitic</a:t>
            </a:r>
            <a:r>
              <a:rPr lang="en-US" sz="1600" dirty="0">
                <a:solidFill>
                  <a:schemeClr val="bg1">
                    <a:lumMod val="75000"/>
                  </a:schemeClr>
                </a:solidFill>
              </a:rPr>
              <a:t> entities. In this way, a DDx is generated:</a:t>
            </a:r>
          </a:p>
          <a:p>
            <a:r>
              <a:rPr lang="en-US" sz="1600" dirty="0">
                <a:solidFill>
                  <a:schemeClr val="bg1">
                    <a:lumMod val="75000"/>
                  </a:schemeClr>
                </a:solidFill>
              </a:rPr>
              <a:t>‘</a:t>
            </a:r>
            <a:r>
              <a:rPr lang="en-US" sz="1600" b="1" i="1" dirty="0"/>
              <a:t>VKH</a:t>
            </a:r>
            <a:r>
              <a:rPr lang="en-US" sz="1600" dirty="0">
                <a:solidFill>
                  <a:schemeClr val="bg1">
                    <a:lumMod val="75000"/>
                  </a:schemeClr>
                </a:solidFill>
              </a:rPr>
              <a:t> affects adults of ME descent, produces a bilateral granulomatous </a:t>
            </a:r>
            <a:r>
              <a:rPr lang="en-US" sz="1600" dirty="0" err="1">
                <a:solidFill>
                  <a:schemeClr val="bg1">
                    <a:lumMod val="75000"/>
                  </a:schemeClr>
                </a:solidFill>
              </a:rPr>
              <a:t>panuveitis</a:t>
            </a:r>
            <a:r>
              <a:rPr lang="en-US" sz="1600" dirty="0">
                <a:solidFill>
                  <a:schemeClr val="bg1">
                    <a:lumMod val="75000"/>
                  </a:schemeClr>
                </a:solidFill>
              </a:rPr>
              <a:t>, and is associated with CNS manifestations, especially tinnitus’</a:t>
            </a:r>
          </a:p>
          <a:p>
            <a:r>
              <a:rPr lang="en-US" sz="1600" dirty="0">
                <a:solidFill>
                  <a:schemeClr val="bg1">
                    <a:lumMod val="75000"/>
                  </a:schemeClr>
                </a:solidFill>
              </a:rPr>
              <a:t>‘</a:t>
            </a:r>
            <a:r>
              <a:rPr lang="en-US" sz="1600" b="1" i="1" dirty="0">
                <a:solidFill>
                  <a:srgbClr val="0000FF"/>
                </a:solidFill>
              </a:rPr>
              <a:t>Lyme uveitis </a:t>
            </a:r>
            <a:r>
              <a:rPr lang="en-US" sz="1600" dirty="0">
                <a:solidFill>
                  <a:schemeClr val="bg1">
                    <a:lumMod val="75000"/>
                  </a:schemeClr>
                </a:solidFill>
              </a:rPr>
              <a:t>is granulomatous, and CNS manifestations are very common.’</a:t>
            </a:r>
          </a:p>
          <a:p>
            <a:r>
              <a:rPr lang="en-US" sz="1600" dirty="0">
                <a:solidFill>
                  <a:schemeClr val="bg1">
                    <a:lumMod val="75000"/>
                  </a:schemeClr>
                </a:solidFill>
              </a:rPr>
              <a:t>‘</a:t>
            </a:r>
            <a:r>
              <a:rPr lang="en-US" sz="1600" b="1" i="1" dirty="0"/>
              <a:t>Behçet</a:t>
            </a:r>
            <a:r>
              <a:rPr lang="en-US" sz="1600" dirty="0">
                <a:solidFill>
                  <a:schemeClr val="bg1">
                    <a:lumMod val="75000"/>
                  </a:schemeClr>
                </a:solidFill>
              </a:rPr>
              <a:t> is prevalent among people of ‘Silk Road’ ancestry. It is notorious for bilateral </a:t>
            </a:r>
            <a:r>
              <a:rPr lang="en-US" sz="1600" dirty="0" err="1">
                <a:solidFill>
                  <a:schemeClr val="bg1">
                    <a:lumMod val="75000"/>
                  </a:schemeClr>
                </a:solidFill>
              </a:rPr>
              <a:t>panuveitis</a:t>
            </a:r>
            <a:r>
              <a:rPr lang="en-US" sz="1600" dirty="0">
                <a:solidFill>
                  <a:schemeClr val="bg1">
                    <a:lumMod val="75000"/>
                  </a:schemeClr>
                </a:solidFill>
              </a:rPr>
              <a:t> and CNS symptoms. It tends not to be granulomatous, however.’</a:t>
            </a:r>
          </a:p>
          <a:p>
            <a:endParaRPr lang="en-US" sz="1600" dirty="0">
              <a:solidFill>
                <a:srgbClr val="0000FF"/>
              </a:solidFill>
            </a:endParaRPr>
          </a:p>
          <a:p>
            <a:r>
              <a:rPr lang="en-US" sz="1600" i="1" dirty="0">
                <a:solidFill>
                  <a:srgbClr val="0000FF"/>
                </a:solidFill>
              </a:rPr>
              <a:t>Once a set of potential diagnoses have been identified via profiling and meshing,     lab and other studies are obtained to identify the offending condition…</a:t>
            </a:r>
          </a:p>
        </p:txBody>
      </p:sp>
      <p:sp>
        <p:nvSpPr>
          <p:cNvPr id="7" name="TextBox 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endParaRPr lang="en-US" sz="1000" dirty="0">
              <a:solidFill>
                <a:srgbClr val="FFFF00"/>
              </a:solidFill>
            </a:endParaRPr>
          </a:p>
          <a:p>
            <a:r>
              <a:rPr lang="en-US" sz="1000" dirty="0">
                <a:solidFill>
                  <a:srgbClr val="FFFF00"/>
                </a:solidFill>
              </a:rPr>
              <a:t>5) Treatment appropriate for the etiology is initiated</a:t>
            </a:r>
            <a:endParaRPr lang="en-US" sz="1000" i="1" dirty="0">
              <a:solidFill>
                <a:srgbClr val="FFFF00"/>
              </a:solidFill>
            </a:endParaRPr>
          </a:p>
        </p:txBody>
      </p:sp>
      <p:sp>
        <p:nvSpPr>
          <p:cNvPr id="6" name="Rectangle 3">
            <a:extLst>
              <a:ext uri="{FF2B5EF4-FFF2-40B4-BE49-F238E27FC236}">
                <a16:creationId xmlns:a16="http://schemas.microsoft.com/office/drawing/2014/main" id="{4C5BA0F2-50ED-4165-9BDD-92429076834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Oval 1">
            <a:extLst>
              <a:ext uri="{FF2B5EF4-FFF2-40B4-BE49-F238E27FC236}">
                <a16:creationId xmlns:a16="http://schemas.microsoft.com/office/drawing/2014/main" id="{5F26783F-7AFA-401F-9F28-5D980A8B6B4A}"/>
              </a:ext>
            </a:extLst>
          </p:cNvPr>
          <p:cNvSpPr/>
          <p:nvPr/>
        </p:nvSpPr>
        <p:spPr>
          <a:xfrm>
            <a:off x="381000" y="4114800"/>
            <a:ext cx="1676400" cy="12954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585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15" y="1295400"/>
            <a:ext cx="7940994" cy="5262979"/>
          </a:xfrm>
          <a:prstGeom prst="rect">
            <a:avLst/>
          </a:prstGeom>
          <a:noFill/>
        </p:spPr>
        <p:txBody>
          <a:bodyPr wrap="square" rtlCol="0">
            <a:spAutoFit/>
          </a:bodyPr>
          <a:lstStyle/>
          <a:p>
            <a:r>
              <a:rPr lang="en-US" sz="1600" dirty="0"/>
              <a:t>Many experts endorse a </a:t>
            </a:r>
            <a:r>
              <a:rPr lang="en-US" sz="1600" i="1" dirty="0"/>
              <a:t>profiling and meshing </a:t>
            </a:r>
            <a:r>
              <a:rPr lang="en-US" sz="1600" dirty="0"/>
              <a:t>approach to diagnosing uveitis. </a:t>
            </a:r>
          </a:p>
          <a:p>
            <a:endParaRPr lang="en-US" sz="1600" i="1" dirty="0">
              <a:solidFill>
                <a:srgbClr val="0000FF"/>
              </a:solidFill>
            </a:endParaRPr>
          </a:p>
          <a:p>
            <a:r>
              <a:rPr lang="en-US" sz="1600" i="1" dirty="0">
                <a:solidFill>
                  <a:srgbClr val="0000FF"/>
                </a:solidFill>
              </a:rPr>
              <a:t>Profiling</a:t>
            </a:r>
            <a:r>
              <a:rPr lang="en-US" sz="1600" dirty="0">
                <a:solidFill>
                  <a:srgbClr val="0000FF"/>
                </a:solidFill>
              </a:rPr>
              <a:t> refers to identifying germane aspects of the </a:t>
            </a:r>
            <a:r>
              <a:rPr lang="en-US" sz="1600" dirty="0" err="1">
                <a:solidFill>
                  <a:srgbClr val="0000FF"/>
                </a:solidFill>
              </a:rPr>
              <a:t>pt’s</a:t>
            </a:r>
            <a:r>
              <a:rPr lang="en-US" sz="1600" dirty="0">
                <a:solidFill>
                  <a:srgbClr val="0000FF"/>
                </a:solidFill>
              </a:rPr>
              <a:t> personal history (age, ethnicity, occupation, </a:t>
            </a:r>
            <a:r>
              <a:rPr lang="en-US" sz="1600" dirty="0" err="1">
                <a:solidFill>
                  <a:srgbClr val="0000FF"/>
                </a:solidFill>
              </a:rPr>
              <a:t>etc</a:t>
            </a:r>
            <a:r>
              <a:rPr lang="en-US" sz="1600" dirty="0">
                <a:solidFill>
                  <a:srgbClr val="0000FF"/>
                </a:solidFill>
              </a:rPr>
              <a:t>); </a:t>
            </a:r>
            <a:r>
              <a:rPr lang="en-US" sz="1600" dirty="0" err="1">
                <a:solidFill>
                  <a:srgbClr val="0000FF"/>
                </a:solidFill>
              </a:rPr>
              <a:t>nonocular</a:t>
            </a:r>
            <a:r>
              <a:rPr lang="en-US" sz="1600" dirty="0">
                <a:solidFill>
                  <a:srgbClr val="0000FF"/>
                </a:solidFill>
              </a:rPr>
              <a:t> signs and symptoms associated with the uveitis (</a:t>
            </a:r>
            <a:r>
              <a:rPr lang="en-US" sz="1600" dirty="0" err="1">
                <a:solidFill>
                  <a:srgbClr val="0000FF"/>
                </a:solidFill>
              </a:rPr>
              <a:t>eg</a:t>
            </a:r>
            <a:r>
              <a:rPr lang="en-US" sz="1600" dirty="0">
                <a:solidFill>
                  <a:srgbClr val="0000FF"/>
                </a:solidFill>
              </a:rPr>
              <a:t>, skin findings; CNS involvement); and key features of the inflammation itself (</a:t>
            </a:r>
            <a:r>
              <a:rPr lang="en-US" sz="1600" dirty="0" err="1">
                <a:solidFill>
                  <a:srgbClr val="0000FF"/>
                </a:solidFill>
              </a:rPr>
              <a:t>ie</a:t>
            </a:r>
            <a:r>
              <a:rPr lang="en-US" sz="1600" dirty="0">
                <a:solidFill>
                  <a:srgbClr val="0000FF"/>
                </a:solidFill>
              </a:rPr>
              <a:t>, location, duration, </a:t>
            </a:r>
            <a:r>
              <a:rPr lang="en-US" sz="1600" dirty="0" err="1">
                <a:solidFill>
                  <a:srgbClr val="0000FF"/>
                </a:solidFill>
              </a:rPr>
              <a:t>etc</a:t>
            </a:r>
            <a:r>
              <a:rPr lang="en-US" sz="1600" dirty="0">
                <a:solidFill>
                  <a:srgbClr val="0000FF"/>
                </a:solidFill>
              </a:rPr>
              <a:t>). </a:t>
            </a:r>
            <a:r>
              <a:rPr lang="en-US" sz="1600" dirty="0"/>
              <a:t>The goal of the profiling process is to generate a concise declarative statement that captures the important features of the case; </a:t>
            </a:r>
            <a:r>
              <a:rPr lang="en-US" sz="1600" dirty="0" err="1"/>
              <a:t>eg</a:t>
            </a:r>
            <a:r>
              <a:rPr lang="en-US" sz="1600" dirty="0"/>
              <a:t>, ‘Ms. Jones is a 40 </a:t>
            </a:r>
            <a:r>
              <a:rPr lang="en-US" sz="1600" dirty="0" err="1"/>
              <a:t>y.o</a:t>
            </a:r>
            <a:r>
              <a:rPr lang="en-US" sz="1600" dirty="0"/>
              <a:t>. female of Middle-Eastern descent who presents with a chronic bilateral granulomatous </a:t>
            </a:r>
            <a:r>
              <a:rPr lang="en-US" sz="1600" dirty="0" err="1"/>
              <a:t>panuveitis</a:t>
            </a:r>
            <a:r>
              <a:rPr lang="en-US" sz="1600" dirty="0"/>
              <a:t> associated with headache and tinnitus.’</a:t>
            </a:r>
          </a:p>
          <a:p>
            <a:endParaRPr lang="en-US" sz="1600" dirty="0">
              <a:solidFill>
                <a:srgbClr val="0000FF"/>
              </a:solidFill>
            </a:endParaRPr>
          </a:p>
          <a:p>
            <a:r>
              <a:rPr lang="en-US" sz="1600" i="1" dirty="0">
                <a:solidFill>
                  <a:schemeClr val="bg1">
                    <a:lumMod val="75000"/>
                  </a:schemeClr>
                </a:solidFill>
              </a:rPr>
              <a:t>Meshing</a:t>
            </a:r>
            <a:r>
              <a:rPr lang="en-US" sz="1600" dirty="0">
                <a:solidFill>
                  <a:schemeClr val="bg1">
                    <a:lumMod val="75000"/>
                  </a:schemeClr>
                </a:solidFill>
              </a:rPr>
              <a:t> refers to matching the profile of the </a:t>
            </a:r>
            <a:r>
              <a:rPr lang="en-US" sz="1600" dirty="0" err="1">
                <a:solidFill>
                  <a:schemeClr val="bg1">
                    <a:lumMod val="75000"/>
                  </a:schemeClr>
                </a:solidFill>
              </a:rPr>
              <a:t>pt</a:t>
            </a:r>
            <a:r>
              <a:rPr lang="en-US" sz="1600" dirty="0">
                <a:solidFill>
                  <a:schemeClr val="bg1">
                    <a:lumMod val="75000"/>
                  </a:schemeClr>
                </a:solidFill>
              </a:rPr>
              <a:t> with the known proclivities of specific </a:t>
            </a:r>
            <a:r>
              <a:rPr lang="en-US" sz="1600" dirty="0" err="1">
                <a:solidFill>
                  <a:schemeClr val="bg1">
                    <a:lumMod val="75000"/>
                  </a:schemeClr>
                </a:solidFill>
              </a:rPr>
              <a:t>uveitic</a:t>
            </a:r>
            <a:r>
              <a:rPr lang="en-US" sz="1600" dirty="0">
                <a:solidFill>
                  <a:schemeClr val="bg1">
                    <a:lumMod val="75000"/>
                  </a:schemeClr>
                </a:solidFill>
              </a:rPr>
              <a:t> entities. In this way, a DDx is generated:</a:t>
            </a:r>
          </a:p>
          <a:p>
            <a:r>
              <a:rPr lang="en-US" sz="1600" dirty="0">
                <a:solidFill>
                  <a:schemeClr val="bg1">
                    <a:lumMod val="75000"/>
                  </a:schemeClr>
                </a:solidFill>
              </a:rPr>
              <a:t>‘</a:t>
            </a:r>
            <a:r>
              <a:rPr lang="en-US" sz="1600" b="1" i="1" dirty="0"/>
              <a:t>VKH</a:t>
            </a:r>
            <a:r>
              <a:rPr lang="en-US" sz="1600" dirty="0">
                <a:solidFill>
                  <a:schemeClr val="bg1">
                    <a:lumMod val="75000"/>
                  </a:schemeClr>
                </a:solidFill>
              </a:rPr>
              <a:t> affects adults of ME descent, produces a bilateral granulomatous </a:t>
            </a:r>
            <a:r>
              <a:rPr lang="en-US" sz="1600" dirty="0" err="1">
                <a:solidFill>
                  <a:schemeClr val="bg1">
                    <a:lumMod val="75000"/>
                  </a:schemeClr>
                </a:solidFill>
              </a:rPr>
              <a:t>panuveitis</a:t>
            </a:r>
            <a:r>
              <a:rPr lang="en-US" sz="1600" dirty="0">
                <a:solidFill>
                  <a:schemeClr val="bg1">
                    <a:lumMod val="75000"/>
                  </a:schemeClr>
                </a:solidFill>
              </a:rPr>
              <a:t>, and is associated with CNS manifestations, especially tinnitus’</a:t>
            </a:r>
          </a:p>
          <a:p>
            <a:r>
              <a:rPr lang="en-US" sz="1600" dirty="0">
                <a:solidFill>
                  <a:schemeClr val="bg1">
                    <a:lumMod val="75000"/>
                  </a:schemeClr>
                </a:solidFill>
              </a:rPr>
              <a:t>‘</a:t>
            </a:r>
            <a:r>
              <a:rPr lang="en-US" sz="1600" b="1" i="1" dirty="0">
                <a:solidFill>
                  <a:srgbClr val="0000FF"/>
                </a:solidFill>
              </a:rPr>
              <a:t>Lyme uveitis </a:t>
            </a:r>
            <a:r>
              <a:rPr lang="en-US" sz="1600" dirty="0">
                <a:solidFill>
                  <a:schemeClr val="bg1">
                    <a:lumMod val="75000"/>
                  </a:schemeClr>
                </a:solidFill>
              </a:rPr>
              <a:t>is granulomatous, and CNS manifestations are very common.’</a:t>
            </a:r>
          </a:p>
          <a:p>
            <a:r>
              <a:rPr lang="en-US" sz="1600" dirty="0">
                <a:solidFill>
                  <a:schemeClr val="bg1">
                    <a:lumMod val="75000"/>
                  </a:schemeClr>
                </a:solidFill>
              </a:rPr>
              <a:t>‘</a:t>
            </a:r>
            <a:r>
              <a:rPr lang="en-US" sz="1600" b="1" i="1" dirty="0"/>
              <a:t>Behçet</a:t>
            </a:r>
            <a:r>
              <a:rPr lang="en-US" sz="1600" dirty="0">
                <a:solidFill>
                  <a:schemeClr val="bg1">
                    <a:lumMod val="75000"/>
                  </a:schemeClr>
                </a:solidFill>
              </a:rPr>
              <a:t> is prevalent among people of ‘Silk Road’ ancestry. It is notorious for bilateral </a:t>
            </a:r>
            <a:r>
              <a:rPr lang="en-US" sz="1600" dirty="0" err="1">
                <a:solidFill>
                  <a:schemeClr val="bg1">
                    <a:lumMod val="75000"/>
                  </a:schemeClr>
                </a:solidFill>
              </a:rPr>
              <a:t>panuveitis</a:t>
            </a:r>
            <a:r>
              <a:rPr lang="en-US" sz="1600" dirty="0">
                <a:solidFill>
                  <a:schemeClr val="bg1">
                    <a:lumMod val="75000"/>
                  </a:schemeClr>
                </a:solidFill>
              </a:rPr>
              <a:t> and CNS symptoms. It tends not to be granulomatous, however.’</a:t>
            </a:r>
          </a:p>
          <a:p>
            <a:endParaRPr lang="en-US" sz="1600" dirty="0">
              <a:solidFill>
                <a:srgbClr val="0000FF"/>
              </a:solidFill>
            </a:endParaRPr>
          </a:p>
          <a:p>
            <a:r>
              <a:rPr lang="en-US" sz="1600" i="1" dirty="0">
                <a:solidFill>
                  <a:srgbClr val="0000FF"/>
                </a:solidFill>
              </a:rPr>
              <a:t>Once a set of potential diagnoses have been identified via profiling and meshing,     lab and other studies are obtained to identify the offending condition…</a:t>
            </a:r>
            <a:r>
              <a:rPr lang="en-US" sz="1600" i="1" dirty="0"/>
              <a:t>After which the appropriate treatment can be instituted.</a:t>
            </a:r>
          </a:p>
        </p:txBody>
      </p:sp>
      <p:sp>
        <p:nvSpPr>
          <p:cNvPr id="7" name="TextBox 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6" name="Rectangle 3">
            <a:extLst>
              <a:ext uri="{FF2B5EF4-FFF2-40B4-BE49-F238E27FC236}">
                <a16:creationId xmlns:a16="http://schemas.microsoft.com/office/drawing/2014/main" id="{4C5BA0F2-50ED-4165-9BDD-92429076834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8" name="Oval 7">
            <a:extLst>
              <a:ext uri="{FF2B5EF4-FFF2-40B4-BE49-F238E27FC236}">
                <a16:creationId xmlns:a16="http://schemas.microsoft.com/office/drawing/2014/main" id="{DFC90C34-74BF-430F-98A2-7C5C449107F7}"/>
              </a:ext>
            </a:extLst>
          </p:cNvPr>
          <p:cNvSpPr/>
          <p:nvPr/>
        </p:nvSpPr>
        <p:spPr>
          <a:xfrm>
            <a:off x="381000" y="4114800"/>
            <a:ext cx="1676400" cy="12954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48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b="1" dirty="0">
                <a:solidFill>
                  <a:srgbClr val="0000FF"/>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3">
            <a:extLst>
              <a:ext uri="{FF2B5EF4-FFF2-40B4-BE49-F238E27FC236}">
                <a16:creationId xmlns:a16="http://schemas.microsoft.com/office/drawing/2014/main" id="{66A9BB09-3430-4A93-A683-EBC0126871D3}"/>
              </a:ext>
            </a:extLst>
          </p:cNvPr>
          <p:cNvSpPr txBox="1">
            <a:spLocks noChangeArrowheads="1"/>
          </p:cNvSpPr>
          <p:nvPr/>
        </p:nvSpPr>
        <p:spPr>
          <a:xfrm>
            <a:off x="457200" y="122238"/>
            <a:ext cx="2590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3" name="TextBox 12">
            <a:extLst>
              <a:ext uri="{FF2B5EF4-FFF2-40B4-BE49-F238E27FC236}">
                <a16:creationId xmlns:a16="http://schemas.microsoft.com/office/drawing/2014/main" id="{2035A921-6F56-4B82-AA75-43A563AFFA07}"/>
              </a:ext>
            </a:extLst>
          </p:cNvPr>
          <p:cNvSpPr txBox="1"/>
          <p:nvPr/>
        </p:nvSpPr>
        <p:spPr>
          <a:xfrm>
            <a:off x="543947" y="4488289"/>
            <a:ext cx="8056105" cy="830997"/>
          </a:xfrm>
          <a:prstGeom prst="rect">
            <a:avLst/>
          </a:prstGeom>
          <a:noFill/>
          <a:ln>
            <a:noFill/>
          </a:ln>
        </p:spPr>
        <p:txBody>
          <a:bodyPr wrap="square" rtlCol="0">
            <a:spAutoFit/>
          </a:bodyPr>
          <a:lstStyle/>
          <a:p>
            <a:r>
              <a:rPr lang="en-US" sz="2400" i="1" dirty="0">
                <a:effectLst>
                  <a:outerShdw blurRad="38100" dist="38100" dir="2700000" algn="tl">
                    <a:srgbClr val="000000">
                      <a:alpha val="43137"/>
                    </a:srgbClr>
                  </a:outerShdw>
                </a:effectLst>
              </a:rPr>
              <a:t>Let’s drill down on </a:t>
            </a:r>
            <a:r>
              <a:rPr lang="en-US" sz="2400" b="1" dirty="0">
                <a:effectLst>
                  <a:outerShdw blurRad="38100" dist="38100" dir="2700000" algn="tl">
                    <a:srgbClr val="000000">
                      <a:alpha val="43137"/>
                    </a:srgbClr>
                  </a:outerShdw>
                </a:effectLst>
              </a:rPr>
              <a:t>anterior uveitis</a:t>
            </a:r>
            <a:r>
              <a:rPr lang="en-US" sz="2400" dirty="0">
                <a:effectLst>
                  <a:outerShdw blurRad="38100" dist="38100" dir="2700000" algn="tl">
                    <a:srgbClr val="000000">
                      <a:alpha val="43137"/>
                    </a:srgbClr>
                  </a:outerShdw>
                </a:effectLst>
              </a:rPr>
              <a:t>.</a:t>
            </a:r>
            <a:r>
              <a:rPr lang="en-US" sz="2400" i="1" dirty="0">
                <a:effectLst>
                  <a:outerShdw blurRad="38100" dist="38100" dir="2700000" algn="tl">
                    <a:srgbClr val="000000">
                      <a:alpha val="43137"/>
                    </a:srgbClr>
                  </a:outerShdw>
                </a:effectLst>
              </a:rPr>
              <a:t> Specifically, let’s look at how the </a:t>
            </a:r>
            <a:r>
              <a:rPr lang="en-US" sz="2400" dirty="0">
                <a:effectLst>
                  <a:outerShdw blurRad="38100" dist="38100" dir="2700000" algn="tl">
                    <a:srgbClr val="000000">
                      <a:alpha val="43137"/>
                    </a:srgbClr>
                  </a:outerShdw>
                </a:effectLst>
              </a:rPr>
              <a:t>BCSC</a:t>
            </a:r>
            <a:r>
              <a:rPr lang="en-US" sz="2400" i="1" dirty="0">
                <a:effectLst>
                  <a:outerShdw blurRad="38100" dist="38100" dir="2700000" algn="tl">
                    <a:srgbClr val="000000">
                      <a:alpha val="43137"/>
                    </a:srgbClr>
                  </a:outerShdw>
                </a:effectLst>
              </a:rPr>
              <a:t> organizes it by presentation</a:t>
            </a:r>
          </a:p>
        </p:txBody>
      </p:sp>
    </p:spTree>
    <p:extLst>
      <p:ext uri="{BB962C8B-B14F-4D97-AF65-F5344CB8AC3E}">
        <p14:creationId xmlns:p14="http://schemas.microsoft.com/office/powerpoint/2010/main" val="2413331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70453" y="1828800"/>
            <a:ext cx="8317395" cy="553998"/>
          </a:xfrm>
          <a:prstGeom prst="rect">
            <a:avLst/>
          </a:prstGeom>
          <a:noFill/>
        </p:spPr>
        <p:txBody>
          <a:bodyPr wrap="square" rtlCol="0">
            <a:spAutoFit/>
          </a:bodyPr>
          <a:lstStyle/>
          <a:p>
            <a:r>
              <a:rPr lang="en-US" sz="1500" dirty="0">
                <a:solidFill>
                  <a:srgbClr val="0000FF"/>
                </a:solidFill>
              </a:rPr>
              <a:t>Anterior uveitis is by far the most common form encountered clinically. The classic symptoms are  </a:t>
            </a:r>
            <a:r>
              <a:rPr lang="en-US" sz="1500" b="1" dirty="0">
                <a:solidFill>
                  <a:srgbClr val="0000FF"/>
                </a:solidFill>
              </a:rPr>
              <a:t>pain </a:t>
            </a:r>
            <a:r>
              <a:rPr lang="en-US" sz="1500" dirty="0">
                <a:solidFill>
                  <a:srgbClr val="0000FF"/>
                </a:solidFill>
              </a:rPr>
              <a:t> and  </a:t>
            </a:r>
            <a:r>
              <a:rPr lang="en-US" sz="1500" b="1" dirty="0">
                <a:solidFill>
                  <a:srgbClr val="0000FF"/>
                </a:solidFill>
              </a:rPr>
              <a:t>photophobia </a:t>
            </a:r>
            <a:r>
              <a:rPr lang="en-US" sz="1500" dirty="0">
                <a:solidFill>
                  <a:srgbClr val="0000FF"/>
                </a:solidFill>
              </a:rPr>
              <a:t>, along with some degree of  </a:t>
            </a:r>
            <a:r>
              <a:rPr lang="en-US" sz="1500" b="1" dirty="0">
                <a:solidFill>
                  <a:srgbClr val="0000FF"/>
                </a:solidFill>
              </a:rPr>
              <a:t>reduced vision </a:t>
            </a:r>
            <a:r>
              <a:rPr lang="en-US" sz="1500" dirty="0">
                <a:solidFill>
                  <a:srgbClr val="0000FF"/>
                </a:solidFill>
              </a:rPr>
              <a:t>. </a:t>
            </a:r>
            <a:endParaRPr lang="en-US" sz="1500" dirty="0">
              <a:latin typeface="Arial" panose="020B0604020202020204" pitchFamily="34" charset="0"/>
            </a:endParaRPr>
          </a:p>
        </p:txBody>
      </p:sp>
      <p:sp>
        <p:nvSpPr>
          <p:cNvPr id="6" name="Rectangle 3">
            <a:extLst>
              <a:ext uri="{FF2B5EF4-FFF2-40B4-BE49-F238E27FC236}">
                <a16:creationId xmlns:a16="http://schemas.microsoft.com/office/drawing/2014/main" id="{2125FF37-C54E-401D-B015-B47F3B580A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C055B5BD-D7D6-4FF1-A5A7-8819D6A7B9A4}"/>
              </a:ext>
            </a:extLst>
          </p:cNvPr>
          <p:cNvSpPr/>
          <p:nvPr/>
        </p:nvSpPr>
        <p:spPr>
          <a:xfrm>
            <a:off x="914400" y="2105799"/>
            <a:ext cx="463826" cy="26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0509A8-4E8E-4558-83EC-929AC9D2ED67}"/>
              </a:ext>
            </a:extLst>
          </p:cNvPr>
          <p:cNvSpPr/>
          <p:nvPr/>
        </p:nvSpPr>
        <p:spPr>
          <a:xfrm>
            <a:off x="1832112" y="2129710"/>
            <a:ext cx="1215888"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49FAA2-3AEA-4992-A709-25D1B549B151}"/>
              </a:ext>
            </a:extLst>
          </p:cNvPr>
          <p:cNvSpPr/>
          <p:nvPr/>
        </p:nvSpPr>
        <p:spPr>
          <a:xfrm>
            <a:off x="5488058" y="2096722"/>
            <a:ext cx="1446142"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4075047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70453" y="1828800"/>
            <a:ext cx="8317395" cy="553998"/>
          </a:xfrm>
          <a:prstGeom prst="rect">
            <a:avLst/>
          </a:prstGeom>
          <a:noFill/>
        </p:spPr>
        <p:txBody>
          <a:bodyPr wrap="square" rtlCol="0">
            <a:spAutoFit/>
          </a:bodyPr>
          <a:lstStyle/>
          <a:p>
            <a:r>
              <a:rPr lang="en-US" sz="1500" dirty="0">
                <a:solidFill>
                  <a:srgbClr val="0000FF"/>
                </a:solidFill>
              </a:rPr>
              <a:t>Anterior uveitis is by far the most common form encountered clinically. The classic symptoms are  </a:t>
            </a:r>
            <a:r>
              <a:rPr lang="en-US" sz="1500" b="1" dirty="0">
                <a:solidFill>
                  <a:srgbClr val="0000FF"/>
                </a:solidFill>
              </a:rPr>
              <a:t>pain </a:t>
            </a:r>
            <a:r>
              <a:rPr lang="en-US" sz="1500" dirty="0">
                <a:solidFill>
                  <a:srgbClr val="0000FF"/>
                </a:solidFill>
              </a:rPr>
              <a:t> and  </a:t>
            </a:r>
            <a:r>
              <a:rPr lang="en-US" sz="1500" b="1" dirty="0">
                <a:solidFill>
                  <a:srgbClr val="0000FF"/>
                </a:solidFill>
              </a:rPr>
              <a:t>photophobia </a:t>
            </a:r>
            <a:r>
              <a:rPr lang="en-US" sz="1500" dirty="0">
                <a:solidFill>
                  <a:srgbClr val="0000FF"/>
                </a:solidFill>
              </a:rPr>
              <a:t>, along with some degree of  </a:t>
            </a:r>
            <a:r>
              <a:rPr lang="en-US" sz="1500" b="1" dirty="0">
                <a:solidFill>
                  <a:srgbClr val="0000FF"/>
                </a:solidFill>
              </a:rPr>
              <a:t>reduced vision </a:t>
            </a:r>
            <a:r>
              <a:rPr lang="en-US" sz="1500" dirty="0">
                <a:solidFill>
                  <a:srgbClr val="0000FF"/>
                </a:solidFill>
              </a:rPr>
              <a:t>. </a:t>
            </a:r>
            <a:endParaRPr lang="en-US" sz="1500" dirty="0">
              <a:latin typeface="Arial" panose="020B0604020202020204" pitchFamily="34" charset="0"/>
            </a:endParaRPr>
          </a:p>
        </p:txBody>
      </p:sp>
      <p:sp>
        <p:nvSpPr>
          <p:cNvPr id="6" name="Rectangle 3">
            <a:extLst>
              <a:ext uri="{FF2B5EF4-FFF2-40B4-BE49-F238E27FC236}">
                <a16:creationId xmlns:a16="http://schemas.microsoft.com/office/drawing/2014/main" id="{2125FF37-C54E-401D-B015-B47F3B580A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423658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70453" y="1828800"/>
            <a:ext cx="8317395" cy="784830"/>
          </a:xfrm>
          <a:prstGeom prst="rect">
            <a:avLst/>
          </a:prstGeom>
          <a:noFill/>
        </p:spPr>
        <p:txBody>
          <a:bodyPr wrap="square" rtlCol="0">
            <a:spAutoFit/>
          </a:bodyPr>
          <a:lstStyle/>
          <a:p>
            <a:r>
              <a:rPr lang="en-US" sz="1500" dirty="0">
                <a:solidFill>
                  <a:srgbClr val="0000FF"/>
                </a:solidFill>
              </a:rPr>
              <a:t>Anterior uveitis is by far the most common form encountered clinically. The classic symptoms are  </a:t>
            </a:r>
            <a:r>
              <a:rPr lang="en-US" sz="1500" b="1" dirty="0">
                <a:solidFill>
                  <a:srgbClr val="0000FF"/>
                </a:solidFill>
              </a:rPr>
              <a:t>pain </a:t>
            </a:r>
            <a:r>
              <a:rPr lang="en-US" sz="1500" dirty="0">
                <a:solidFill>
                  <a:srgbClr val="0000FF"/>
                </a:solidFill>
              </a:rPr>
              <a:t> and  </a:t>
            </a:r>
            <a:r>
              <a:rPr lang="en-US" sz="1500" b="1" dirty="0">
                <a:solidFill>
                  <a:srgbClr val="0000FF"/>
                </a:solidFill>
              </a:rPr>
              <a:t>photophobia </a:t>
            </a:r>
            <a:r>
              <a:rPr lang="en-US" sz="1500" dirty="0">
                <a:solidFill>
                  <a:srgbClr val="0000FF"/>
                </a:solidFill>
              </a:rPr>
              <a:t>, along with some degree of  </a:t>
            </a:r>
            <a:r>
              <a:rPr lang="en-US" sz="1500" b="1" dirty="0">
                <a:solidFill>
                  <a:srgbClr val="0000FF"/>
                </a:solidFill>
              </a:rPr>
              <a:t>reduced vision </a:t>
            </a:r>
            <a:r>
              <a:rPr lang="en-US" sz="1500" dirty="0">
                <a:solidFill>
                  <a:srgbClr val="0000FF"/>
                </a:solidFill>
              </a:rPr>
              <a:t>. </a:t>
            </a:r>
            <a:r>
              <a:rPr lang="en-US" sz="1500" dirty="0"/>
              <a:t>Patients will also complain of  </a:t>
            </a:r>
            <a:r>
              <a:rPr lang="en-US" sz="1500" b="1" dirty="0">
                <a:solidFill>
                  <a:srgbClr val="FF0000"/>
                </a:solidFill>
              </a:rPr>
              <a:t>surface injection  </a:t>
            </a:r>
            <a:r>
              <a:rPr lang="en-US" sz="1500" dirty="0"/>
              <a:t>(which presents often in a so-called  </a:t>
            </a:r>
            <a:r>
              <a:rPr lang="en-US" sz="1500" dirty="0">
                <a:solidFill>
                  <a:srgbClr val="FF0000"/>
                </a:solidFill>
              </a:rPr>
              <a:t>ciliary flush  </a:t>
            </a:r>
            <a:r>
              <a:rPr lang="en-US" sz="1500" dirty="0"/>
              <a:t>pattern). </a:t>
            </a:r>
            <a:endParaRPr lang="en-US" sz="1500" dirty="0">
              <a:latin typeface="Arial" panose="020B0604020202020204" pitchFamily="34" charset="0"/>
            </a:endParaRPr>
          </a:p>
        </p:txBody>
      </p:sp>
      <p:sp>
        <p:nvSpPr>
          <p:cNvPr id="6" name="Rectangle 3">
            <a:extLst>
              <a:ext uri="{FF2B5EF4-FFF2-40B4-BE49-F238E27FC236}">
                <a16:creationId xmlns:a16="http://schemas.microsoft.com/office/drawing/2014/main" id="{2125FF37-C54E-401D-B015-B47F3B580A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4" name="Rectangle 3">
            <a:extLst>
              <a:ext uri="{FF2B5EF4-FFF2-40B4-BE49-F238E27FC236}">
                <a16:creationId xmlns:a16="http://schemas.microsoft.com/office/drawing/2014/main" id="{2BDD6395-4B72-44A9-AEDB-91C54E530208}"/>
              </a:ext>
            </a:extLst>
          </p:cNvPr>
          <p:cNvSpPr/>
          <p:nvPr/>
        </p:nvSpPr>
        <p:spPr>
          <a:xfrm>
            <a:off x="1600200" y="2336057"/>
            <a:ext cx="1600200" cy="254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5" name="Rectangle 4">
            <a:extLst>
              <a:ext uri="{FF2B5EF4-FFF2-40B4-BE49-F238E27FC236}">
                <a16:creationId xmlns:a16="http://schemas.microsoft.com/office/drawing/2014/main" id="{9154ABD0-88E4-4338-87F7-B94CAB084B45}"/>
              </a:ext>
            </a:extLst>
          </p:cNvPr>
          <p:cNvSpPr/>
          <p:nvPr/>
        </p:nvSpPr>
        <p:spPr>
          <a:xfrm>
            <a:off x="6324600" y="2336057"/>
            <a:ext cx="990600" cy="254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diff words</a:t>
            </a:r>
          </a:p>
        </p:txBody>
      </p:sp>
    </p:spTree>
    <p:extLst>
      <p:ext uri="{BB962C8B-B14F-4D97-AF65-F5344CB8AC3E}">
        <p14:creationId xmlns:p14="http://schemas.microsoft.com/office/powerpoint/2010/main" val="1320467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70453" y="1828800"/>
            <a:ext cx="8317395" cy="784830"/>
          </a:xfrm>
          <a:prstGeom prst="rect">
            <a:avLst/>
          </a:prstGeom>
          <a:noFill/>
        </p:spPr>
        <p:txBody>
          <a:bodyPr wrap="square" rtlCol="0">
            <a:spAutoFit/>
          </a:bodyPr>
          <a:lstStyle/>
          <a:p>
            <a:r>
              <a:rPr lang="en-US" sz="1500" dirty="0">
                <a:solidFill>
                  <a:srgbClr val="0000FF"/>
                </a:solidFill>
              </a:rPr>
              <a:t>Anterior uveitis is by far the most common form encountered clinically. The classic symptoms are  </a:t>
            </a:r>
            <a:r>
              <a:rPr lang="en-US" sz="1500" b="1" dirty="0">
                <a:solidFill>
                  <a:srgbClr val="0000FF"/>
                </a:solidFill>
              </a:rPr>
              <a:t>pain </a:t>
            </a:r>
            <a:r>
              <a:rPr lang="en-US" sz="1500" dirty="0">
                <a:solidFill>
                  <a:srgbClr val="0000FF"/>
                </a:solidFill>
              </a:rPr>
              <a:t> and  </a:t>
            </a:r>
            <a:r>
              <a:rPr lang="en-US" sz="1500" b="1" dirty="0">
                <a:solidFill>
                  <a:srgbClr val="0000FF"/>
                </a:solidFill>
              </a:rPr>
              <a:t>photophobia </a:t>
            </a:r>
            <a:r>
              <a:rPr lang="en-US" sz="1500" dirty="0">
                <a:solidFill>
                  <a:srgbClr val="0000FF"/>
                </a:solidFill>
              </a:rPr>
              <a:t>, along with some degree of  </a:t>
            </a:r>
            <a:r>
              <a:rPr lang="en-US" sz="1500" b="1" dirty="0">
                <a:solidFill>
                  <a:srgbClr val="0000FF"/>
                </a:solidFill>
              </a:rPr>
              <a:t>reduced vision </a:t>
            </a:r>
            <a:r>
              <a:rPr lang="en-US" sz="1500" dirty="0">
                <a:solidFill>
                  <a:srgbClr val="0000FF"/>
                </a:solidFill>
              </a:rPr>
              <a:t>. </a:t>
            </a:r>
            <a:r>
              <a:rPr lang="en-US" sz="1500" dirty="0"/>
              <a:t>Patients will also complain of  </a:t>
            </a:r>
            <a:r>
              <a:rPr lang="en-US" sz="1500" b="1" dirty="0">
                <a:solidFill>
                  <a:srgbClr val="FF0000"/>
                </a:solidFill>
              </a:rPr>
              <a:t>surface injection  </a:t>
            </a:r>
            <a:r>
              <a:rPr lang="en-US" sz="1500" dirty="0"/>
              <a:t>(which presents often in a so-called  </a:t>
            </a:r>
            <a:r>
              <a:rPr lang="en-US" sz="1500" dirty="0">
                <a:solidFill>
                  <a:srgbClr val="FF0000"/>
                </a:solidFill>
              </a:rPr>
              <a:t>ciliary flush  </a:t>
            </a:r>
            <a:r>
              <a:rPr lang="en-US" sz="1500" dirty="0"/>
              <a:t>pattern). </a:t>
            </a:r>
            <a:endParaRPr lang="en-US" sz="1500" dirty="0">
              <a:latin typeface="Arial" panose="020B0604020202020204" pitchFamily="34" charset="0"/>
            </a:endParaRPr>
          </a:p>
        </p:txBody>
      </p:sp>
      <p:sp>
        <p:nvSpPr>
          <p:cNvPr id="6" name="Rectangle 3">
            <a:extLst>
              <a:ext uri="{FF2B5EF4-FFF2-40B4-BE49-F238E27FC236}">
                <a16:creationId xmlns:a16="http://schemas.microsoft.com/office/drawing/2014/main" id="{2125FF37-C54E-401D-B015-B47F3B580A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40503059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70453" y="1828800"/>
            <a:ext cx="8317395" cy="784830"/>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a:t>
            </a:r>
            <a:r>
              <a:rPr lang="en-US" sz="1500" b="1" dirty="0">
                <a:solidFill>
                  <a:srgbClr val="FF0000"/>
                </a:solidFill>
              </a:rPr>
              <a:t>ciliary flush  </a:t>
            </a:r>
            <a:r>
              <a:rPr lang="en-US" sz="1500" dirty="0">
                <a:solidFill>
                  <a:schemeClr val="bg1">
                    <a:lumMod val="75000"/>
                  </a:schemeClr>
                </a:solidFill>
              </a:rPr>
              <a:t>pattern). </a:t>
            </a:r>
            <a:endParaRPr lang="en-US" sz="1500" dirty="0">
              <a:solidFill>
                <a:schemeClr val="bg1">
                  <a:lumMod val="75000"/>
                </a:schemeClr>
              </a:solidFill>
              <a:latin typeface="Arial" panose="020B0604020202020204" pitchFamily="34" charset="0"/>
            </a:endParaRPr>
          </a:p>
        </p:txBody>
      </p:sp>
      <p:sp>
        <p:nvSpPr>
          <p:cNvPr id="6" name="Rectangle 3">
            <a:extLst>
              <a:ext uri="{FF2B5EF4-FFF2-40B4-BE49-F238E27FC236}">
                <a16:creationId xmlns:a16="http://schemas.microsoft.com/office/drawing/2014/main" id="{2125FF37-C54E-401D-B015-B47F3B580A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Oval 2">
            <a:extLst>
              <a:ext uri="{FF2B5EF4-FFF2-40B4-BE49-F238E27FC236}">
                <a16:creationId xmlns:a16="http://schemas.microsoft.com/office/drawing/2014/main" id="{1D174D9C-4EAC-4E5B-8917-E50A9084212E}"/>
              </a:ext>
            </a:extLst>
          </p:cNvPr>
          <p:cNvSpPr/>
          <p:nvPr/>
        </p:nvSpPr>
        <p:spPr>
          <a:xfrm>
            <a:off x="6248400" y="2221215"/>
            <a:ext cx="1295400" cy="4406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A63F38-1409-42BB-8629-7C43BA3B9964}"/>
              </a:ext>
            </a:extLst>
          </p:cNvPr>
          <p:cNvSpPr txBox="1"/>
          <p:nvPr/>
        </p:nvSpPr>
        <p:spPr>
          <a:xfrm>
            <a:off x="3429000" y="2761710"/>
            <a:ext cx="4876800" cy="307777"/>
          </a:xfrm>
          <a:prstGeom prst="rect">
            <a:avLst/>
          </a:prstGeom>
          <a:noFill/>
        </p:spPr>
        <p:txBody>
          <a:bodyPr wrap="square">
            <a:spAutoFit/>
          </a:bodyPr>
          <a:lstStyle/>
          <a:p>
            <a:pPr algn="r"/>
            <a:r>
              <a:rPr lang="en-US" sz="1400" i="1" dirty="0">
                <a:solidFill>
                  <a:srgbClr val="FF0000"/>
                </a:solidFill>
              </a:rPr>
              <a:t>What is meant by the term </a:t>
            </a:r>
            <a:r>
              <a:rPr lang="en-US" sz="1400" dirty="0">
                <a:solidFill>
                  <a:srgbClr val="FF0000"/>
                </a:solidFill>
              </a:rPr>
              <a:t>c</a:t>
            </a:r>
            <a:r>
              <a:rPr lang="en-US" sz="1400" b="0" dirty="0">
                <a:solidFill>
                  <a:srgbClr val="FF0000"/>
                </a:solidFill>
                <a:effectLst/>
                <a:latin typeface="Arial" panose="020B0604020202020204" pitchFamily="34" charset="0"/>
              </a:rPr>
              <a:t>iliary flush</a:t>
            </a:r>
            <a:r>
              <a:rPr lang="en-US" sz="1400" b="0" i="1" dirty="0">
                <a:solidFill>
                  <a:srgbClr val="FF0000"/>
                </a:solidFill>
                <a:effectLst/>
                <a:latin typeface="Arial" panose="020B0604020202020204" pitchFamily="34" charset="0"/>
              </a:rPr>
              <a:t>?</a:t>
            </a:r>
          </a:p>
        </p:txBody>
      </p:sp>
    </p:spTree>
    <p:extLst>
      <p:ext uri="{BB962C8B-B14F-4D97-AF65-F5344CB8AC3E}">
        <p14:creationId xmlns:p14="http://schemas.microsoft.com/office/powerpoint/2010/main" val="142154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914400"/>
            <a:ext cx="7162800" cy="1077218"/>
          </a:xfrm>
          <a:prstGeom prst="rect">
            <a:avLst/>
          </a:prstGeom>
          <a:noFill/>
        </p:spPr>
        <p:txBody>
          <a:bodyPr wrap="square" rtlCol="0">
            <a:spAutoFit/>
          </a:bodyPr>
          <a:lstStyle/>
          <a:p>
            <a:r>
              <a:rPr lang="en-US" sz="1600" dirty="0">
                <a:solidFill>
                  <a:srgbClr val="0000FF"/>
                </a:solidFill>
              </a:rPr>
              <a:t>Technically speaking, the term </a:t>
            </a:r>
            <a:r>
              <a:rPr lang="en-US" sz="1600" i="1" dirty="0">
                <a:solidFill>
                  <a:srgbClr val="0000FF"/>
                </a:solidFill>
              </a:rPr>
              <a:t>uveitis</a:t>
            </a:r>
            <a:r>
              <a:rPr lang="en-US" sz="1600" dirty="0">
                <a:solidFill>
                  <a:srgbClr val="0000FF"/>
                </a:solidFill>
              </a:rPr>
              <a:t> refers to inflammation of one or more components of the  </a:t>
            </a:r>
            <a:r>
              <a:rPr lang="en-US" sz="1600" i="1" dirty="0">
                <a:solidFill>
                  <a:srgbClr val="0000FF"/>
                </a:solidFill>
              </a:rPr>
              <a:t>uvea </a:t>
            </a:r>
            <a:r>
              <a:rPr lang="en-US" sz="1600" dirty="0">
                <a:solidFill>
                  <a:srgbClr val="0000FF"/>
                </a:solidFill>
              </a:rPr>
              <a:t>. </a:t>
            </a:r>
            <a:r>
              <a:rPr lang="en-US" sz="1600" dirty="0"/>
              <a:t>Three structures comprise the uvea:  The choroid, ciliary body and iris . </a:t>
            </a:r>
            <a:r>
              <a:rPr lang="en-US" sz="1600" dirty="0">
                <a:solidFill>
                  <a:srgbClr val="0000FF"/>
                </a:solidFill>
              </a:rPr>
              <a:t>As is always the case with inflammatory disease, the etiology of ocular inflammation can be  infectious  or  noninfectious .</a:t>
            </a:r>
          </a:p>
        </p:txBody>
      </p:sp>
      <p:sp>
        <p:nvSpPr>
          <p:cNvPr id="2" name="Slide Number Placeholder 1"/>
          <p:cNvSpPr>
            <a:spLocks noGrp="1"/>
          </p:cNvSpPr>
          <p:nvPr>
            <p:ph type="sldNum" sz="quarter" idx="12"/>
          </p:nvPr>
        </p:nvSpPr>
        <p:spPr/>
        <p:txBody>
          <a:bodyPr/>
          <a:lstStyle/>
          <a:p>
            <a:fld id="{6978B3D9-A15A-4A94-95D0-7F010661B2C9}" type="slidenum">
              <a:rPr lang="en-US" smtClean="0"/>
              <a:t>7</a:t>
            </a:fld>
            <a:endParaRPr lang="en-US"/>
          </a:p>
        </p:txBody>
      </p:sp>
      <p:sp>
        <p:nvSpPr>
          <p:cNvPr id="7" name="Rectangle 3">
            <a:extLst>
              <a:ext uri="{FF2B5EF4-FFF2-40B4-BE49-F238E27FC236}">
                <a16:creationId xmlns:a16="http://schemas.microsoft.com/office/drawing/2014/main" id="{0BCE387B-5049-47AB-8A45-31128EB38FB2}"/>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012441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70453" y="1828800"/>
            <a:ext cx="8317395" cy="784830"/>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a:t>
            </a:r>
            <a:r>
              <a:rPr lang="en-US" sz="1500" b="1" dirty="0">
                <a:solidFill>
                  <a:srgbClr val="FF0000"/>
                </a:solidFill>
              </a:rPr>
              <a:t>ciliary flush  </a:t>
            </a:r>
            <a:r>
              <a:rPr lang="en-US" sz="1500" dirty="0">
                <a:solidFill>
                  <a:schemeClr val="bg1">
                    <a:lumMod val="75000"/>
                  </a:schemeClr>
                </a:solidFill>
              </a:rPr>
              <a:t>pattern). </a:t>
            </a:r>
            <a:endParaRPr lang="en-US" sz="1500" dirty="0">
              <a:solidFill>
                <a:schemeClr val="bg1">
                  <a:lumMod val="75000"/>
                </a:schemeClr>
              </a:solidFill>
              <a:latin typeface="Arial" panose="020B0604020202020204" pitchFamily="34" charset="0"/>
            </a:endParaRPr>
          </a:p>
        </p:txBody>
      </p:sp>
      <p:sp>
        <p:nvSpPr>
          <p:cNvPr id="6" name="Rectangle 3">
            <a:extLst>
              <a:ext uri="{FF2B5EF4-FFF2-40B4-BE49-F238E27FC236}">
                <a16:creationId xmlns:a16="http://schemas.microsoft.com/office/drawing/2014/main" id="{2125FF37-C54E-401D-B015-B47F3B580AF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3" name="Oval 2">
            <a:extLst>
              <a:ext uri="{FF2B5EF4-FFF2-40B4-BE49-F238E27FC236}">
                <a16:creationId xmlns:a16="http://schemas.microsoft.com/office/drawing/2014/main" id="{1D174D9C-4EAC-4E5B-8917-E50A9084212E}"/>
              </a:ext>
            </a:extLst>
          </p:cNvPr>
          <p:cNvSpPr/>
          <p:nvPr/>
        </p:nvSpPr>
        <p:spPr>
          <a:xfrm>
            <a:off x="6248400" y="2221215"/>
            <a:ext cx="1295400" cy="4406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A63F38-1409-42BB-8629-7C43BA3B9964}"/>
              </a:ext>
            </a:extLst>
          </p:cNvPr>
          <p:cNvSpPr txBox="1"/>
          <p:nvPr/>
        </p:nvSpPr>
        <p:spPr>
          <a:xfrm>
            <a:off x="3429000" y="2761710"/>
            <a:ext cx="4876800" cy="738664"/>
          </a:xfrm>
          <a:prstGeom prst="rect">
            <a:avLst/>
          </a:prstGeom>
          <a:noFill/>
        </p:spPr>
        <p:txBody>
          <a:bodyPr wrap="square">
            <a:spAutoFit/>
          </a:bodyPr>
          <a:lstStyle/>
          <a:p>
            <a:pPr algn="r"/>
            <a:r>
              <a:rPr lang="en-US" sz="1400" i="1" dirty="0">
                <a:solidFill>
                  <a:srgbClr val="FF0000"/>
                </a:solidFill>
              </a:rPr>
              <a:t>What is meant by the term </a:t>
            </a:r>
            <a:r>
              <a:rPr lang="en-US" sz="1400" dirty="0">
                <a:solidFill>
                  <a:srgbClr val="FF0000"/>
                </a:solidFill>
              </a:rPr>
              <a:t>c</a:t>
            </a:r>
            <a:r>
              <a:rPr lang="en-US" sz="1400" b="0" dirty="0">
                <a:solidFill>
                  <a:srgbClr val="FF0000"/>
                </a:solidFill>
                <a:effectLst/>
                <a:latin typeface="Arial" panose="020B0604020202020204" pitchFamily="34" charset="0"/>
              </a:rPr>
              <a:t>iliary flush</a:t>
            </a:r>
            <a:r>
              <a:rPr lang="en-US" sz="1400" b="0" i="1" dirty="0">
                <a:solidFill>
                  <a:srgbClr val="FF0000"/>
                </a:solidFill>
                <a:effectLst/>
                <a:latin typeface="Arial" panose="020B0604020202020204" pitchFamily="34" charset="0"/>
              </a:rPr>
              <a:t>?</a:t>
            </a:r>
          </a:p>
          <a:p>
            <a:pPr algn="r"/>
            <a:r>
              <a:rPr lang="en-US" sz="1400" b="0" i="0" dirty="0">
                <a:solidFill>
                  <a:srgbClr val="FF0000"/>
                </a:solidFill>
                <a:effectLst/>
                <a:latin typeface="Arial" panose="020B0604020202020204" pitchFamily="34" charset="0"/>
              </a:rPr>
              <a:t>It refers to dilated deep conjunctival and episcleral vessels adjacent and circumferential to the corneal limbus</a:t>
            </a:r>
            <a:endParaRPr lang="en-US" sz="1400" dirty="0">
              <a:solidFill>
                <a:srgbClr val="FF0000"/>
              </a:solidFill>
            </a:endParaRPr>
          </a:p>
        </p:txBody>
      </p:sp>
    </p:spTree>
    <p:extLst>
      <p:ext uri="{BB962C8B-B14F-4D97-AF65-F5344CB8AC3E}">
        <p14:creationId xmlns:p14="http://schemas.microsoft.com/office/powerpoint/2010/main" val="17147163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Text Box 5"/>
          <p:cNvSpPr txBox="1">
            <a:spLocks noChangeArrowheads="1"/>
          </p:cNvSpPr>
          <p:nvPr/>
        </p:nvSpPr>
        <p:spPr bwMode="auto">
          <a:xfrm>
            <a:off x="1199017" y="4730750"/>
            <a:ext cx="23823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t>Injection in conjunctivitis</a:t>
            </a:r>
          </a:p>
        </p:txBody>
      </p:sp>
      <p:sp>
        <p:nvSpPr>
          <p:cNvPr id="4" name="TextBox 3">
            <a:extLst>
              <a:ext uri="{FF2B5EF4-FFF2-40B4-BE49-F238E27FC236}">
                <a16:creationId xmlns:a16="http://schemas.microsoft.com/office/drawing/2014/main" id="{06D7300D-1D02-4CE4-B900-2A7C4F1719C7}"/>
              </a:ext>
            </a:extLst>
          </p:cNvPr>
          <p:cNvSpPr txBox="1"/>
          <p:nvPr/>
        </p:nvSpPr>
        <p:spPr>
          <a:xfrm>
            <a:off x="228600" y="5562600"/>
            <a:ext cx="8623316" cy="584775"/>
          </a:xfrm>
          <a:prstGeom prst="rect">
            <a:avLst/>
          </a:prstGeom>
          <a:noFill/>
        </p:spPr>
        <p:txBody>
          <a:bodyPr wrap="square" rtlCol="0">
            <a:spAutoFit/>
          </a:bodyPr>
          <a:lstStyle/>
          <a:p>
            <a:r>
              <a:rPr lang="en-US" sz="1600" dirty="0"/>
              <a:t>In surface disorders (</a:t>
            </a:r>
            <a:r>
              <a:rPr lang="en-US" sz="1600" dirty="0" err="1"/>
              <a:t>eg</a:t>
            </a:r>
            <a:r>
              <a:rPr lang="en-US" sz="1600" dirty="0"/>
              <a:t>, conjunctivitis), redness is either distributed uniformly across the eye, or it tapers off near the limbus. </a:t>
            </a:r>
            <a:endParaRPr lang="en-US" sz="1600" dirty="0">
              <a:solidFill>
                <a:srgbClr val="FF0000"/>
              </a:solidFill>
            </a:endParaRPr>
          </a:p>
        </p:txBody>
      </p:sp>
      <p:sp>
        <p:nvSpPr>
          <p:cNvPr id="6" name="Rectangle 3">
            <a:extLst>
              <a:ext uri="{FF2B5EF4-FFF2-40B4-BE49-F238E27FC236}">
                <a16:creationId xmlns:a16="http://schemas.microsoft.com/office/drawing/2014/main" id="{2BC2D4AC-3D33-46DC-AD6F-9C2B653CC3F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pic>
        <p:nvPicPr>
          <p:cNvPr id="2050" name="Picture 2" descr="How to Treat Pink Eye: It Depends on What Type You Have">
            <a:extLst>
              <a:ext uri="{FF2B5EF4-FFF2-40B4-BE49-F238E27FC236}">
                <a16:creationId xmlns:a16="http://schemas.microsoft.com/office/drawing/2014/main" id="{3A9CBA5E-16FB-49D7-A81C-A77A2D1DF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07" y="1819461"/>
            <a:ext cx="3872193" cy="290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909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Text Box 5"/>
          <p:cNvSpPr txBox="1">
            <a:spLocks noChangeArrowheads="1"/>
          </p:cNvSpPr>
          <p:nvPr/>
        </p:nvSpPr>
        <p:spPr bwMode="auto">
          <a:xfrm>
            <a:off x="1199017" y="4730750"/>
            <a:ext cx="23823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t>Injection in conjunctivitis</a:t>
            </a:r>
          </a:p>
        </p:txBody>
      </p:sp>
      <p:sp>
        <p:nvSpPr>
          <p:cNvPr id="194566" name="Text Box 6"/>
          <p:cNvSpPr txBox="1">
            <a:spLocks noChangeArrowheads="1"/>
          </p:cNvSpPr>
          <p:nvPr/>
        </p:nvSpPr>
        <p:spPr bwMode="auto">
          <a:xfrm>
            <a:off x="4767252" y="4716462"/>
            <a:ext cx="40719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t>Injection in anterior uveitis, aka </a:t>
            </a:r>
            <a:r>
              <a:rPr lang="en-US" altLang="en-US" sz="1600" i="1" dirty="0">
                <a:solidFill>
                  <a:srgbClr val="FF0000"/>
                </a:solidFill>
              </a:rPr>
              <a:t>ciliary flush</a:t>
            </a:r>
          </a:p>
        </p:txBody>
      </p:sp>
      <p:sp>
        <p:nvSpPr>
          <p:cNvPr id="4" name="TextBox 3">
            <a:extLst>
              <a:ext uri="{FF2B5EF4-FFF2-40B4-BE49-F238E27FC236}">
                <a16:creationId xmlns:a16="http://schemas.microsoft.com/office/drawing/2014/main" id="{06D7300D-1D02-4CE4-B900-2A7C4F1719C7}"/>
              </a:ext>
            </a:extLst>
          </p:cNvPr>
          <p:cNvSpPr txBox="1"/>
          <p:nvPr/>
        </p:nvSpPr>
        <p:spPr>
          <a:xfrm>
            <a:off x="228600" y="5562600"/>
            <a:ext cx="8623316" cy="830997"/>
          </a:xfrm>
          <a:prstGeom prst="rect">
            <a:avLst/>
          </a:prstGeom>
          <a:noFill/>
        </p:spPr>
        <p:txBody>
          <a:bodyPr wrap="square" rtlCol="0">
            <a:spAutoFit/>
          </a:bodyPr>
          <a:lstStyle/>
          <a:p>
            <a:r>
              <a:rPr lang="en-US" sz="1600" dirty="0"/>
              <a:t>In surface disorders (</a:t>
            </a:r>
            <a:r>
              <a:rPr lang="en-US" sz="1600" dirty="0" err="1"/>
              <a:t>eg</a:t>
            </a:r>
            <a:r>
              <a:rPr lang="en-US" sz="1600" dirty="0"/>
              <a:t>, conjunctivitis), redness is either distributed uniformly across the eye, or it tapers off near the limbus. </a:t>
            </a:r>
            <a:r>
              <a:rPr lang="en-US" sz="1600" dirty="0">
                <a:solidFill>
                  <a:srgbClr val="FF0000"/>
                </a:solidFill>
              </a:rPr>
              <a:t>In contrast, redness associated with anterior uveitis is usually most intense at and just behind the limbus, and may taper </a:t>
            </a:r>
            <a:r>
              <a:rPr lang="en-US" sz="1600" i="1" dirty="0">
                <a:solidFill>
                  <a:srgbClr val="FF0000"/>
                </a:solidFill>
              </a:rPr>
              <a:t>away</a:t>
            </a:r>
            <a:r>
              <a:rPr lang="en-US" sz="1600" dirty="0">
                <a:solidFill>
                  <a:srgbClr val="FF0000"/>
                </a:solidFill>
              </a:rPr>
              <a:t> from it. </a:t>
            </a:r>
          </a:p>
        </p:txBody>
      </p:sp>
      <p:sp>
        <p:nvSpPr>
          <p:cNvPr id="8" name="Rectangle 3">
            <a:extLst>
              <a:ext uri="{FF2B5EF4-FFF2-40B4-BE49-F238E27FC236}">
                <a16:creationId xmlns:a16="http://schemas.microsoft.com/office/drawing/2014/main" id="{3A238C97-5B42-4B9B-B43D-EFCFF6D0F71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pic>
        <p:nvPicPr>
          <p:cNvPr id="9" name="Picture 2">
            <a:extLst>
              <a:ext uri="{FF2B5EF4-FFF2-40B4-BE49-F238E27FC236}">
                <a16:creationId xmlns:a16="http://schemas.microsoft.com/office/drawing/2014/main" id="{6246F7AB-F69B-4DAA-9CBC-AB63FABA7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331493" cy="28876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w to Treat Pink Eye: It Depends on What Type You Have">
            <a:extLst>
              <a:ext uri="{FF2B5EF4-FFF2-40B4-BE49-F238E27FC236}">
                <a16:creationId xmlns:a16="http://schemas.microsoft.com/office/drawing/2014/main" id="{4C17821A-98F7-438C-BD39-56103D6B1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07" y="1819461"/>
            <a:ext cx="3872193" cy="290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5461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Text Box 5"/>
          <p:cNvSpPr txBox="1">
            <a:spLocks noChangeArrowheads="1"/>
          </p:cNvSpPr>
          <p:nvPr/>
        </p:nvSpPr>
        <p:spPr bwMode="auto">
          <a:xfrm>
            <a:off x="1199017" y="4730750"/>
            <a:ext cx="23823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t>Injection in conjunctivitis</a:t>
            </a:r>
          </a:p>
        </p:txBody>
      </p:sp>
      <p:sp>
        <p:nvSpPr>
          <p:cNvPr id="194566" name="Text Box 6"/>
          <p:cNvSpPr txBox="1">
            <a:spLocks noChangeArrowheads="1"/>
          </p:cNvSpPr>
          <p:nvPr/>
        </p:nvSpPr>
        <p:spPr bwMode="auto">
          <a:xfrm>
            <a:off x="4767252" y="4716462"/>
            <a:ext cx="40719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t>Injection in anterior uveitis, aka </a:t>
            </a:r>
            <a:r>
              <a:rPr lang="en-US" altLang="en-US" sz="1600" i="1" dirty="0">
                <a:solidFill>
                  <a:srgbClr val="FF0000"/>
                </a:solidFill>
              </a:rPr>
              <a:t>ciliary flush</a:t>
            </a:r>
          </a:p>
        </p:txBody>
      </p:sp>
      <p:sp>
        <p:nvSpPr>
          <p:cNvPr id="4" name="TextBox 3">
            <a:extLst>
              <a:ext uri="{FF2B5EF4-FFF2-40B4-BE49-F238E27FC236}">
                <a16:creationId xmlns:a16="http://schemas.microsoft.com/office/drawing/2014/main" id="{06D7300D-1D02-4CE4-B900-2A7C4F1719C7}"/>
              </a:ext>
            </a:extLst>
          </p:cNvPr>
          <p:cNvSpPr txBox="1"/>
          <p:nvPr/>
        </p:nvSpPr>
        <p:spPr>
          <a:xfrm>
            <a:off x="228600" y="5562600"/>
            <a:ext cx="8623316" cy="1077218"/>
          </a:xfrm>
          <a:prstGeom prst="rect">
            <a:avLst/>
          </a:prstGeom>
          <a:noFill/>
        </p:spPr>
        <p:txBody>
          <a:bodyPr wrap="square" rtlCol="0">
            <a:spAutoFit/>
          </a:bodyPr>
          <a:lstStyle/>
          <a:p>
            <a:r>
              <a:rPr lang="en-US" sz="1600" dirty="0">
                <a:solidFill>
                  <a:schemeClr val="bg1">
                    <a:lumMod val="75000"/>
                  </a:schemeClr>
                </a:solidFill>
              </a:rPr>
              <a:t>In surface disorders (</a:t>
            </a:r>
            <a:r>
              <a:rPr lang="en-US" sz="1600" dirty="0" err="1">
                <a:solidFill>
                  <a:schemeClr val="bg1">
                    <a:lumMod val="75000"/>
                  </a:schemeClr>
                </a:solidFill>
              </a:rPr>
              <a:t>eg</a:t>
            </a:r>
            <a:r>
              <a:rPr lang="en-US" sz="1600" dirty="0">
                <a:solidFill>
                  <a:schemeClr val="bg1">
                    <a:lumMod val="75000"/>
                  </a:schemeClr>
                </a:solidFill>
              </a:rPr>
              <a:t>, conjunctivitis), redness is either distributed uniformly across the eye, or it tapers off near the limbus. In contrast, redness associated with anterior uveitis is usually most intense at and just behind the limbus, and may taper </a:t>
            </a:r>
            <a:r>
              <a:rPr lang="en-US" sz="1600" i="1" dirty="0">
                <a:solidFill>
                  <a:schemeClr val="bg1">
                    <a:lumMod val="75000"/>
                  </a:schemeClr>
                </a:solidFill>
              </a:rPr>
              <a:t>away</a:t>
            </a:r>
            <a:r>
              <a:rPr lang="en-US" sz="1600" dirty="0">
                <a:solidFill>
                  <a:schemeClr val="bg1">
                    <a:lumMod val="75000"/>
                  </a:schemeClr>
                </a:solidFill>
              </a:rPr>
              <a:t> from it. </a:t>
            </a:r>
            <a:r>
              <a:rPr lang="en-US" sz="1600" dirty="0"/>
              <a:t>This is because this area overlies the inflamed  ciliary body  (hence the term </a:t>
            </a:r>
            <a:r>
              <a:rPr lang="en-US" sz="1600" i="1" dirty="0">
                <a:solidFill>
                  <a:srgbClr val="FF0000"/>
                </a:solidFill>
              </a:rPr>
              <a:t>ciliary flush</a:t>
            </a:r>
            <a:r>
              <a:rPr lang="en-US" sz="1600" dirty="0">
                <a:solidFill>
                  <a:srgbClr val="FF0000"/>
                </a:solidFill>
              </a:rPr>
              <a:t> </a:t>
            </a:r>
            <a:r>
              <a:rPr lang="en-US" sz="1600" dirty="0"/>
              <a:t>for this presentation). </a:t>
            </a:r>
          </a:p>
        </p:txBody>
      </p:sp>
      <p:sp>
        <p:nvSpPr>
          <p:cNvPr id="8" name="Rectangle 3">
            <a:extLst>
              <a:ext uri="{FF2B5EF4-FFF2-40B4-BE49-F238E27FC236}">
                <a16:creationId xmlns:a16="http://schemas.microsoft.com/office/drawing/2014/main" id="{3A238C97-5B42-4B9B-B43D-EFCFF6D0F71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pic>
        <p:nvPicPr>
          <p:cNvPr id="9" name="Picture 2">
            <a:extLst>
              <a:ext uri="{FF2B5EF4-FFF2-40B4-BE49-F238E27FC236}">
                <a16:creationId xmlns:a16="http://schemas.microsoft.com/office/drawing/2014/main" id="{6246F7AB-F69B-4DAA-9CBC-AB63FABA7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331493" cy="28876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w to Treat Pink Eye: It Depends on What Type You Have">
            <a:extLst>
              <a:ext uri="{FF2B5EF4-FFF2-40B4-BE49-F238E27FC236}">
                <a16:creationId xmlns:a16="http://schemas.microsoft.com/office/drawing/2014/main" id="{4C17821A-98F7-438C-BD39-56103D6B1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07" y="1819461"/>
            <a:ext cx="3872193" cy="29041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B0BD05B-516B-446B-988B-D347FEC4A24F}"/>
              </a:ext>
            </a:extLst>
          </p:cNvPr>
          <p:cNvSpPr/>
          <p:nvPr/>
        </p:nvSpPr>
        <p:spPr>
          <a:xfrm>
            <a:off x="2743200" y="6347791"/>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788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a:extLst>
              <a:ext uri="{FF2B5EF4-FFF2-40B4-BE49-F238E27FC236}">
                <a16:creationId xmlns:a16="http://schemas.microsoft.com/office/drawing/2014/main" id="{DDBEAE48-3C5C-4A40-B4A2-9F993A8CA0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52600"/>
            <a:ext cx="5638799" cy="290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D3B36C0-177C-4270-B2B6-70D0A9B3B631}"/>
              </a:ext>
            </a:extLst>
          </p:cNvPr>
          <p:cNvSpPr/>
          <p:nvPr/>
        </p:nvSpPr>
        <p:spPr>
          <a:xfrm>
            <a:off x="3525371" y="1828800"/>
            <a:ext cx="1656229" cy="32262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565" name="Text Box 5"/>
          <p:cNvSpPr txBox="1">
            <a:spLocks noChangeArrowheads="1"/>
          </p:cNvSpPr>
          <p:nvPr/>
        </p:nvSpPr>
        <p:spPr bwMode="auto">
          <a:xfrm>
            <a:off x="423170" y="4730750"/>
            <a:ext cx="39340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t>Ciliary body just deep to the limbal region</a:t>
            </a:r>
          </a:p>
        </p:txBody>
      </p:sp>
      <p:sp>
        <p:nvSpPr>
          <p:cNvPr id="194566" name="Text Box 6"/>
          <p:cNvSpPr txBox="1">
            <a:spLocks noChangeArrowheads="1"/>
          </p:cNvSpPr>
          <p:nvPr/>
        </p:nvSpPr>
        <p:spPr bwMode="auto">
          <a:xfrm>
            <a:off x="4767252" y="4716462"/>
            <a:ext cx="40719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t>Injection in anterior uveitis, aka </a:t>
            </a:r>
            <a:r>
              <a:rPr lang="en-US" altLang="en-US" sz="1600" i="1" dirty="0">
                <a:solidFill>
                  <a:srgbClr val="FF0000"/>
                </a:solidFill>
              </a:rPr>
              <a:t>ciliary flush</a:t>
            </a:r>
          </a:p>
        </p:txBody>
      </p:sp>
      <p:sp>
        <p:nvSpPr>
          <p:cNvPr id="4" name="TextBox 3">
            <a:extLst>
              <a:ext uri="{FF2B5EF4-FFF2-40B4-BE49-F238E27FC236}">
                <a16:creationId xmlns:a16="http://schemas.microsoft.com/office/drawing/2014/main" id="{06D7300D-1D02-4CE4-B900-2A7C4F1719C7}"/>
              </a:ext>
            </a:extLst>
          </p:cNvPr>
          <p:cNvSpPr txBox="1"/>
          <p:nvPr/>
        </p:nvSpPr>
        <p:spPr>
          <a:xfrm>
            <a:off x="228600" y="5562600"/>
            <a:ext cx="8623316" cy="1077218"/>
          </a:xfrm>
          <a:prstGeom prst="rect">
            <a:avLst/>
          </a:prstGeom>
          <a:noFill/>
        </p:spPr>
        <p:txBody>
          <a:bodyPr wrap="square" rtlCol="0">
            <a:spAutoFit/>
          </a:bodyPr>
          <a:lstStyle/>
          <a:p>
            <a:r>
              <a:rPr lang="en-US" sz="1600" dirty="0">
                <a:solidFill>
                  <a:schemeClr val="bg1">
                    <a:lumMod val="75000"/>
                  </a:schemeClr>
                </a:solidFill>
              </a:rPr>
              <a:t>In surface disorders (</a:t>
            </a:r>
            <a:r>
              <a:rPr lang="en-US" sz="1600" dirty="0" err="1">
                <a:solidFill>
                  <a:schemeClr val="bg1">
                    <a:lumMod val="75000"/>
                  </a:schemeClr>
                </a:solidFill>
              </a:rPr>
              <a:t>eg</a:t>
            </a:r>
            <a:r>
              <a:rPr lang="en-US" sz="1600" dirty="0">
                <a:solidFill>
                  <a:schemeClr val="bg1">
                    <a:lumMod val="75000"/>
                  </a:schemeClr>
                </a:solidFill>
              </a:rPr>
              <a:t>, conjunctivitis), redness is either distributed uniformly across the eye, or it tapers off near the limbus. In contrast, redness associated with anterior uveitis is usually most intense at and just behind the limbus, and may taper </a:t>
            </a:r>
            <a:r>
              <a:rPr lang="en-US" sz="1600" i="1" dirty="0">
                <a:solidFill>
                  <a:schemeClr val="bg1">
                    <a:lumMod val="75000"/>
                  </a:schemeClr>
                </a:solidFill>
              </a:rPr>
              <a:t>away</a:t>
            </a:r>
            <a:r>
              <a:rPr lang="en-US" sz="1600" dirty="0">
                <a:solidFill>
                  <a:schemeClr val="bg1">
                    <a:lumMod val="75000"/>
                  </a:schemeClr>
                </a:solidFill>
              </a:rPr>
              <a:t> from it. </a:t>
            </a:r>
            <a:r>
              <a:rPr lang="en-US" sz="1600" dirty="0"/>
              <a:t>This is because this area overlies the inflamed  ciliary body  (hence the term </a:t>
            </a:r>
            <a:r>
              <a:rPr lang="en-US" sz="1600" i="1" dirty="0">
                <a:solidFill>
                  <a:srgbClr val="FF0000"/>
                </a:solidFill>
              </a:rPr>
              <a:t>ciliary flush</a:t>
            </a:r>
            <a:r>
              <a:rPr lang="en-US" sz="1600" dirty="0">
                <a:solidFill>
                  <a:srgbClr val="FF0000"/>
                </a:solidFill>
              </a:rPr>
              <a:t> </a:t>
            </a:r>
            <a:r>
              <a:rPr lang="en-US" sz="1600" dirty="0"/>
              <a:t>for this presentation). </a:t>
            </a:r>
          </a:p>
        </p:txBody>
      </p:sp>
      <p:sp>
        <p:nvSpPr>
          <p:cNvPr id="8" name="Rectangle 3">
            <a:extLst>
              <a:ext uri="{FF2B5EF4-FFF2-40B4-BE49-F238E27FC236}">
                <a16:creationId xmlns:a16="http://schemas.microsoft.com/office/drawing/2014/main" id="{3A238C97-5B42-4B9B-B43D-EFCFF6D0F71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2" name="Oval 11">
            <a:extLst>
              <a:ext uri="{FF2B5EF4-FFF2-40B4-BE49-F238E27FC236}">
                <a16:creationId xmlns:a16="http://schemas.microsoft.com/office/drawing/2014/main" id="{08515483-E2A2-4D3A-949D-719C250F601A}"/>
              </a:ext>
            </a:extLst>
          </p:cNvPr>
          <p:cNvSpPr/>
          <p:nvPr/>
        </p:nvSpPr>
        <p:spPr>
          <a:xfrm>
            <a:off x="1137047" y="4264935"/>
            <a:ext cx="1148953" cy="4324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2">
            <a:extLst>
              <a:ext uri="{FF2B5EF4-FFF2-40B4-BE49-F238E27FC236}">
                <a16:creationId xmlns:a16="http://schemas.microsoft.com/office/drawing/2014/main" id="{6246F7AB-F69B-4DAA-9CBC-AB63FABA7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4331493" cy="28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15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70453" y="1828800"/>
            <a:ext cx="8317395" cy="1246495"/>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t>At the slit lamp, the classic signs of anterior uveitis are WBCs and inflammatory proteins in the AC ( ‘</a:t>
            </a:r>
            <a:r>
              <a:rPr lang="en-US" sz="1500" b="1" dirty="0"/>
              <a:t>cell and flare</a:t>
            </a:r>
            <a:r>
              <a:rPr lang="en-US" sz="1500" dirty="0"/>
              <a:t>’ ). </a:t>
            </a:r>
            <a:endParaRPr lang="en-US" sz="1500" dirty="0">
              <a:latin typeface="Arial" panose="020B0604020202020204" pitchFamily="34" charset="0"/>
            </a:endParaRPr>
          </a:p>
        </p:txBody>
      </p:sp>
      <p:sp>
        <p:nvSpPr>
          <p:cNvPr id="6" name="Rectangle 3">
            <a:extLst>
              <a:ext uri="{FF2B5EF4-FFF2-40B4-BE49-F238E27FC236}">
                <a16:creationId xmlns:a16="http://schemas.microsoft.com/office/drawing/2014/main" id="{C5763A5C-8141-4358-B13A-54BA1D87688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390BFA76-99CC-450B-8861-84133F5EA232}"/>
              </a:ext>
            </a:extLst>
          </p:cNvPr>
          <p:cNvSpPr/>
          <p:nvPr/>
        </p:nvSpPr>
        <p:spPr>
          <a:xfrm>
            <a:off x="990600" y="2786270"/>
            <a:ext cx="1295400" cy="255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word </a:t>
            </a:r>
            <a:r>
              <a:rPr lang="en-US" sz="700" i="1" dirty="0">
                <a:solidFill>
                  <a:schemeClr val="tx1"/>
                </a:solidFill>
              </a:rPr>
              <a:t>and</a:t>
            </a:r>
            <a:r>
              <a:rPr lang="en-US" sz="800" dirty="0">
                <a:solidFill>
                  <a:schemeClr val="tx1"/>
                </a:solidFill>
              </a:rPr>
              <a:t> word</a:t>
            </a:r>
          </a:p>
        </p:txBody>
      </p:sp>
    </p:spTree>
    <p:extLst>
      <p:ext uri="{BB962C8B-B14F-4D97-AF65-F5344CB8AC3E}">
        <p14:creationId xmlns:p14="http://schemas.microsoft.com/office/powerpoint/2010/main" val="34119320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70453" y="1828800"/>
            <a:ext cx="8317395" cy="1246495"/>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t>At the slit lamp, the classic signs of anterior uveitis are WBCs and inflammatory proteins in the AC ( ‘</a:t>
            </a:r>
            <a:r>
              <a:rPr lang="en-US" sz="1500" b="1" dirty="0"/>
              <a:t>cell and flare</a:t>
            </a:r>
            <a:r>
              <a:rPr lang="en-US" sz="1500" dirty="0"/>
              <a:t>’ ). </a:t>
            </a:r>
            <a:endParaRPr lang="en-US" sz="1500" dirty="0">
              <a:latin typeface="Arial" panose="020B0604020202020204" pitchFamily="34" charset="0"/>
            </a:endParaRPr>
          </a:p>
        </p:txBody>
      </p:sp>
      <p:sp>
        <p:nvSpPr>
          <p:cNvPr id="6" name="Rectangle 3">
            <a:extLst>
              <a:ext uri="{FF2B5EF4-FFF2-40B4-BE49-F238E27FC236}">
                <a16:creationId xmlns:a16="http://schemas.microsoft.com/office/drawing/2014/main" id="{C5763A5C-8141-4358-B13A-54BA1D876880}"/>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6576621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59A009-3B91-4940-A12C-CC5C71274ADD}"/>
              </a:ext>
            </a:extLst>
          </p:cNvPr>
          <p:cNvSpPr>
            <a:spLocks noGrp="1"/>
          </p:cNvSpPr>
          <p:nvPr>
            <p:ph type="sldNum" sz="quarter" idx="12"/>
          </p:nvPr>
        </p:nvSpPr>
        <p:spPr/>
        <p:txBody>
          <a:bodyPr/>
          <a:lstStyle/>
          <a:p>
            <a:pPr>
              <a:defRPr/>
            </a:pPr>
            <a:fld id="{E800AD3F-BF61-41FF-8656-1FEB26AB393D}" type="slidenum">
              <a:rPr lang="en-US" altLang="en-US" smtClean="0"/>
              <a:pPr>
                <a:defRPr/>
              </a:pPr>
              <a:t>77</a:t>
            </a:fld>
            <a:endParaRPr lang="en-US" altLang="en-US"/>
          </a:p>
        </p:txBody>
      </p:sp>
      <p:pic>
        <p:nvPicPr>
          <p:cNvPr id="1026" name="Picture 2" descr="Overview of uveitis - Part2 Clinical features">
            <a:extLst>
              <a:ext uri="{FF2B5EF4-FFF2-40B4-BE49-F238E27FC236}">
                <a16:creationId xmlns:a16="http://schemas.microsoft.com/office/drawing/2014/main" id="{09CF661C-E4AF-46FD-B6C9-6A5544393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454EC59-354F-4E58-98BA-F67D08B40057}"/>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7231858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70453" y="1828800"/>
            <a:ext cx="8317395" cy="1477328"/>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rgbClr val="0000FF"/>
                </a:solidFill>
              </a:rPr>
              <a:t>K</a:t>
            </a:r>
            <a:r>
              <a:rPr lang="en-US" sz="1500" b="1" dirty="0">
                <a:solidFill>
                  <a:srgbClr val="0000FF"/>
                </a:solidFill>
                <a:latin typeface="Arial" panose="020B0604020202020204" pitchFamily="34" charset="0"/>
              </a:rPr>
              <a:t>eratic precipitates </a:t>
            </a:r>
            <a:r>
              <a:rPr lang="en-US" sz="1500" dirty="0">
                <a:solidFill>
                  <a:srgbClr val="0000FF"/>
                </a:solidFill>
                <a:latin typeface="Arial" panose="020B0604020202020204" pitchFamily="34" charset="0"/>
              </a:rPr>
              <a:t>(KP)—deposits of inflammatory debris on the endothelial surface of the cornea—may be present.</a:t>
            </a:r>
            <a:r>
              <a:rPr lang="en-US" sz="1500" dirty="0">
                <a:solidFill>
                  <a:srgbClr val="0000FF"/>
                </a:solidFill>
              </a:rPr>
              <a:t> </a:t>
            </a:r>
            <a:endParaRPr lang="en-US" sz="1500" dirty="0">
              <a:latin typeface="Arial" panose="020B0604020202020204" pitchFamily="34" charset="0"/>
            </a:endParaRPr>
          </a:p>
        </p:txBody>
      </p:sp>
      <p:sp>
        <p:nvSpPr>
          <p:cNvPr id="6" name="Rectangle 3">
            <a:extLst>
              <a:ext uri="{FF2B5EF4-FFF2-40B4-BE49-F238E27FC236}">
                <a16:creationId xmlns:a16="http://schemas.microsoft.com/office/drawing/2014/main" id="{332F152B-709E-4DA5-9576-2B969C02023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6E1F4683-5245-4160-9E27-09A181E3596F}"/>
              </a:ext>
            </a:extLst>
          </p:cNvPr>
          <p:cNvSpPr/>
          <p:nvPr/>
        </p:nvSpPr>
        <p:spPr>
          <a:xfrm>
            <a:off x="2438400" y="2819400"/>
            <a:ext cx="2362200" cy="202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9288421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70453" y="1828800"/>
            <a:ext cx="8317395" cy="1477328"/>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rgbClr val="0000FF"/>
                </a:solidFill>
              </a:rPr>
              <a:t>K</a:t>
            </a:r>
            <a:r>
              <a:rPr lang="en-US" sz="1500" b="1" dirty="0">
                <a:solidFill>
                  <a:srgbClr val="0000FF"/>
                </a:solidFill>
                <a:latin typeface="Arial" panose="020B0604020202020204" pitchFamily="34" charset="0"/>
              </a:rPr>
              <a:t>eratic precipitates </a:t>
            </a:r>
            <a:r>
              <a:rPr lang="en-US" sz="1500" dirty="0">
                <a:solidFill>
                  <a:srgbClr val="0000FF"/>
                </a:solidFill>
                <a:latin typeface="Arial" panose="020B0604020202020204" pitchFamily="34" charset="0"/>
              </a:rPr>
              <a:t>(KP)—deposits of inflammatory debris on the endothelial surface of the cornea—may be present.</a:t>
            </a:r>
            <a:r>
              <a:rPr lang="en-US" sz="1500" dirty="0">
                <a:solidFill>
                  <a:srgbClr val="0000FF"/>
                </a:solidFill>
              </a:rPr>
              <a:t> </a:t>
            </a:r>
            <a:endParaRPr lang="en-US" sz="1500" dirty="0">
              <a:latin typeface="Arial" panose="020B0604020202020204" pitchFamily="34" charset="0"/>
            </a:endParaRPr>
          </a:p>
        </p:txBody>
      </p:sp>
      <p:sp>
        <p:nvSpPr>
          <p:cNvPr id="6" name="Rectangle 3">
            <a:extLst>
              <a:ext uri="{FF2B5EF4-FFF2-40B4-BE49-F238E27FC236}">
                <a16:creationId xmlns:a16="http://schemas.microsoft.com/office/drawing/2014/main" id="{332F152B-709E-4DA5-9576-2B969C02023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2679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43" t="7519"/>
          <a:stretch/>
        </p:blipFill>
        <p:spPr>
          <a:xfrm>
            <a:off x="1761185" y="841168"/>
            <a:ext cx="5000227" cy="4038911"/>
          </a:xfrm>
          <a:prstGeom prst="rect">
            <a:avLst/>
          </a:prstGeom>
        </p:spPr>
      </p:pic>
      <p:sp>
        <p:nvSpPr>
          <p:cNvPr id="3" name="Right Brace 2"/>
          <p:cNvSpPr/>
          <p:nvPr/>
        </p:nvSpPr>
        <p:spPr>
          <a:xfrm>
            <a:off x="6287125" y="2837432"/>
            <a:ext cx="228600" cy="64716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6439525" y="2976347"/>
            <a:ext cx="736099" cy="369332"/>
          </a:xfrm>
          <a:prstGeom prst="rect">
            <a:avLst/>
          </a:prstGeom>
          <a:noFill/>
        </p:spPr>
        <p:txBody>
          <a:bodyPr wrap="none" rtlCol="0">
            <a:spAutoFit/>
          </a:bodyPr>
          <a:lstStyle/>
          <a:p>
            <a:r>
              <a:rPr lang="en-US" b="1" i="1" dirty="0"/>
              <a:t>Uvea</a:t>
            </a:r>
          </a:p>
        </p:txBody>
      </p:sp>
      <p:sp>
        <p:nvSpPr>
          <p:cNvPr id="5" name="Slide Number Placeholder 4"/>
          <p:cNvSpPr>
            <a:spLocks noGrp="1"/>
          </p:cNvSpPr>
          <p:nvPr>
            <p:ph type="sldNum" sz="quarter" idx="12"/>
          </p:nvPr>
        </p:nvSpPr>
        <p:spPr/>
        <p:txBody>
          <a:bodyPr/>
          <a:lstStyle/>
          <a:p>
            <a:fld id="{6978B3D9-A15A-4A94-95D0-7F010661B2C9}" type="slidenum">
              <a:rPr lang="en-US" smtClean="0"/>
              <a:t>8</a:t>
            </a:fld>
            <a:endParaRPr lang="en-US"/>
          </a:p>
        </p:txBody>
      </p:sp>
      <p:sp>
        <p:nvSpPr>
          <p:cNvPr id="6"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8" name="Rectangle 7">
            <a:extLst>
              <a:ext uri="{FF2B5EF4-FFF2-40B4-BE49-F238E27FC236}">
                <a16:creationId xmlns:a16="http://schemas.microsoft.com/office/drawing/2014/main" id="{20104425-0390-4664-AB13-59A93D2C4680}"/>
              </a:ext>
            </a:extLst>
          </p:cNvPr>
          <p:cNvSpPr/>
          <p:nvPr/>
        </p:nvSpPr>
        <p:spPr>
          <a:xfrm>
            <a:off x="5105400" y="2286000"/>
            <a:ext cx="2277415" cy="2438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04D1B49-CB13-416F-B939-2032633F32A4}"/>
              </a:ext>
            </a:extLst>
          </p:cNvPr>
          <p:cNvSpPr/>
          <p:nvPr/>
        </p:nvSpPr>
        <p:spPr>
          <a:xfrm>
            <a:off x="2358585" y="4122142"/>
            <a:ext cx="2971800" cy="7189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ight Triangle 9">
            <a:extLst>
              <a:ext uri="{FF2B5EF4-FFF2-40B4-BE49-F238E27FC236}">
                <a16:creationId xmlns:a16="http://schemas.microsoft.com/office/drawing/2014/main" id="{821FB6C7-7458-4BAB-8DB9-C6A51BF53E44}"/>
              </a:ext>
            </a:extLst>
          </p:cNvPr>
          <p:cNvSpPr/>
          <p:nvPr/>
        </p:nvSpPr>
        <p:spPr>
          <a:xfrm rot="20637893" flipH="1">
            <a:off x="4480850" y="2516431"/>
            <a:ext cx="977776" cy="919833"/>
          </a:xfrm>
          <a:prstGeom prst="rtTriangl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A192B3D-9647-47D9-B271-392721EC67A4}"/>
              </a:ext>
            </a:extLst>
          </p:cNvPr>
          <p:cNvSpPr txBox="1"/>
          <p:nvPr/>
        </p:nvSpPr>
        <p:spPr>
          <a:xfrm>
            <a:off x="228600" y="5113422"/>
            <a:ext cx="8763000" cy="584775"/>
          </a:xfrm>
          <a:prstGeom prst="rect">
            <a:avLst/>
          </a:prstGeom>
          <a:noFill/>
        </p:spPr>
        <p:txBody>
          <a:bodyPr wrap="square" rtlCol="0">
            <a:spAutoFit/>
          </a:bodyPr>
          <a:lstStyle/>
          <a:p>
            <a:r>
              <a:rPr lang="en-US" sz="1600" i="1" dirty="0"/>
              <a:t>Think of the eye as being composed of three layers or ‘tunics.’ </a:t>
            </a:r>
            <a:r>
              <a:rPr lang="en-US" sz="1600" dirty="0">
                <a:solidFill>
                  <a:srgbClr val="0000FF"/>
                </a:solidFill>
              </a:rPr>
              <a:t>The  sclera  and  cornea  comprise the tough, outer tunic. </a:t>
            </a:r>
            <a:endParaRPr lang="en-US" sz="1600" dirty="0">
              <a:solidFill>
                <a:srgbClr val="002060"/>
              </a:solidFill>
            </a:endParaRPr>
          </a:p>
        </p:txBody>
      </p:sp>
      <p:sp>
        <p:nvSpPr>
          <p:cNvPr id="12" name="Rectangle 11">
            <a:extLst>
              <a:ext uri="{FF2B5EF4-FFF2-40B4-BE49-F238E27FC236}">
                <a16:creationId xmlns:a16="http://schemas.microsoft.com/office/drawing/2014/main" id="{8F14A2A9-A41B-49A7-91E5-37456C1AC198}"/>
              </a:ext>
            </a:extLst>
          </p:cNvPr>
          <p:cNvSpPr/>
          <p:nvPr/>
        </p:nvSpPr>
        <p:spPr>
          <a:xfrm>
            <a:off x="5330385" y="1447800"/>
            <a:ext cx="765615" cy="449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7CA8AA-1D46-4C57-A5BE-E94A111E2019}"/>
              </a:ext>
            </a:extLst>
          </p:cNvPr>
          <p:cNvSpPr/>
          <p:nvPr/>
        </p:nvSpPr>
        <p:spPr>
          <a:xfrm>
            <a:off x="6400800" y="5113422"/>
            <a:ext cx="570875" cy="30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8AFC97-DB9D-43DC-8097-0165BB68650C}"/>
              </a:ext>
            </a:extLst>
          </p:cNvPr>
          <p:cNvSpPr/>
          <p:nvPr/>
        </p:nvSpPr>
        <p:spPr>
          <a:xfrm>
            <a:off x="7506325" y="5105400"/>
            <a:ext cx="723275" cy="30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262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57400" y="1169313"/>
            <a:ext cx="357790" cy="430887"/>
          </a:xfrm>
          <a:prstGeom prst="rect">
            <a:avLst/>
          </a:prstGeom>
          <a:noFill/>
        </p:spPr>
        <p:txBody>
          <a:bodyPr wrap="none" rtlCol="0">
            <a:spAutoFit/>
          </a:bodyPr>
          <a:lstStyle/>
          <a:p>
            <a:pPr algn="r"/>
            <a:r>
              <a:rPr lang="en-US" sz="2200" b="1" i="1" dirty="0">
                <a:solidFill>
                  <a:srgbClr val="0000FF"/>
                </a:solidFill>
              </a:rPr>
              <a:t>?</a:t>
            </a:r>
          </a:p>
        </p:txBody>
      </p:sp>
      <p:sp>
        <p:nvSpPr>
          <p:cNvPr id="23" name="TextBox 22"/>
          <p:cNvSpPr txBox="1"/>
          <p:nvPr/>
        </p:nvSpPr>
        <p:spPr>
          <a:xfrm>
            <a:off x="4729640" y="1169313"/>
            <a:ext cx="357790" cy="430887"/>
          </a:xfrm>
          <a:prstGeom prst="rect">
            <a:avLst/>
          </a:prstGeom>
          <a:noFill/>
          <a:ln>
            <a:noFill/>
          </a:ln>
        </p:spPr>
        <p:txBody>
          <a:bodyPr wrap="none" rtlCol="0">
            <a:spAutoFit/>
          </a:bodyPr>
          <a:lstStyle/>
          <a:p>
            <a:r>
              <a:rPr lang="en-US" sz="2200" b="1" i="1" dirty="0">
                <a:solidFill>
                  <a:srgbClr val="0000FF"/>
                </a:solidFill>
              </a:rPr>
              <a:t>?</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453" y="1828800"/>
            <a:ext cx="8317395" cy="2400657"/>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chemeClr val="bg1">
                    <a:lumMod val="75000"/>
                  </a:schemeClr>
                </a:solidFill>
              </a:rPr>
              <a:t>K</a:t>
            </a:r>
            <a:r>
              <a:rPr lang="en-US" sz="1500" b="1" dirty="0">
                <a:solidFill>
                  <a:schemeClr val="bg1">
                    <a:lumMod val="75000"/>
                  </a:schemeClr>
                </a:solidFill>
                <a:latin typeface="Arial" panose="020B0604020202020204" pitchFamily="34" charset="0"/>
              </a:rPr>
              <a:t>eratic precipitates </a:t>
            </a:r>
            <a:r>
              <a:rPr lang="en-US" sz="1500" dirty="0">
                <a:solidFill>
                  <a:schemeClr val="bg1">
                    <a:lumMod val="75000"/>
                  </a:schemeClr>
                </a:solidFill>
                <a:latin typeface="Arial" panose="020B0604020202020204" pitchFamily="34" charset="0"/>
              </a:rPr>
              <a:t>(KP)—deposits of inflammatory debris on the endothelial surface of the cornea—may be present.</a:t>
            </a:r>
            <a:r>
              <a:rPr lang="en-US" sz="1500" dirty="0">
                <a:solidFill>
                  <a:schemeClr val="bg1">
                    <a:lumMod val="75000"/>
                  </a:schemeClr>
                </a:solidFill>
              </a:rPr>
              <a:t> </a:t>
            </a:r>
            <a:endParaRPr lang="en-US" sz="1500" dirty="0">
              <a:solidFill>
                <a:schemeClr val="bg1">
                  <a:lumMod val="75000"/>
                </a:schemeClr>
              </a:solidFill>
              <a:latin typeface="Arial" panose="020B0604020202020204" pitchFamily="34" charset="0"/>
            </a:endParaRPr>
          </a:p>
          <a:p>
            <a:endParaRPr lang="en-US" sz="1500" dirty="0">
              <a:solidFill>
                <a:srgbClr val="0000FF"/>
              </a:solidFill>
            </a:endParaRPr>
          </a:p>
          <a:p>
            <a:r>
              <a:rPr lang="en-US" sz="1500" dirty="0"/>
              <a:t>The </a:t>
            </a:r>
            <a:r>
              <a:rPr lang="en-US" sz="1500" i="1" dirty="0"/>
              <a:t>Uveitis</a:t>
            </a:r>
            <a:r>
              <a:rPr lang="en-US" sz="1500" dirty="0"/>
              <a:t> book employs an organizational tree on which it hangs the common causes of anterior uveitis. The first branch point in this tree is whether the inflammation is  </a:t>
            </a:r>
            <a:r>
              <a:rPr lang="en-US" sz="1500" b="1" dirty="0"/>
              <a:t>granulomatous</a:t>
            </a:r>
            <a:r>
              <a:rPr lang="en-US" sz="1500" dirty="0"/>
              <a:t> or  </a:t>
            </a:r>
            <a:r>
              <a:rPr lang="en-US" sz="1500" b="1" dirty="0"/>
              <a:t>nongranulomatous </a:t>
            </a:r>
            <a:r>
              <a:rPr lang="en-US" sz="1500" i="1" dirty="0"/>
              <a:t>. </a:t>
            </a:r>
            <a:endParaRPr lang="en-US" sz="1500" dirty="0">
              <a:solidFill>
                <a:schemeClr val="accent6">
                  <a:lumMod val="75000"/>
                </a:schemeClr>
              </a:solidFill>
              <a:latin typeface="Arial" panose="020B0604020202020204" pitchFamily="34" charset="0"/>
            </a:endParaRPr>
          </a:p>
        </p:txBody>
      </p: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9" name="Rectangle 3">
            <a:extLst>
              <a:ext uri="{FF2B5EF4-FFF2-40B4-BE49-F238E27FC236}">
                <a16:creationId xmlns:a16="http://schemas.microsoft.com/office/drawing/2014/main" id="{00E36846-D21C-4DB4-81AE-58ADFC1FE30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Arrow: Up 1">
            <a:extLst>
              <a:ext uri="{FF2B5EF4-FFF2-40B4-BE49-F238E27FC236}">
                <a16:creationId xmlns:a16="http://schemas.microsoft.com/office/drawing/2014/main" id="{5A0507F3-4EC9-4003-8EDB-C45B8EBF7CAB}"/>
              </a:ext>
            </a:extLst>
          </p:cNvPr>
          <p:cNvSpPr/>
          <p:nvPr/>
        </p:nvSpPr>
        <p:spPr>
          <a:xfrm>
            <a:off x="3352800" y="1828800"/>
            <a:ext cx="609600" cy="15957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2AB4B06-5A9F-446E-9DA9-2A9CE7CA9E32}"/>
              </a:ext>
            </a:extLst>
          </p:cNvPr>
          <p:cNvSpPr/>
          <p:nvPr/>
        </p:nvSpPr>
        <p:spPr>
          <a:xfrm>
            <a:off x="7239000" y="3733800"/>
            <a:ext cx="148667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word</a:t>
            </a:r>
            <a:endParaRPr lang="en-US" sz="800" dirty="0">
              <a:solidFill>
                <a:schemeClr val="accent6">
                  <a:lumMod val="75000"/>
                </a:schemeClr>
              </a:solidFill>
            </a:endParaRPr>
          </a:p>
        </p:txBody>
      </p:sp>
      <p:sp>
        <p:nvSpPr>
          <p:cNvPr id="11" name="Rectangle 10">
            <a:extLst>
              <a:ext uri="{FF2B5EF4-FFF2-40B4-BE49-F238E27FC236}">
                <a16:creationId xmlns:a16="http://schemas.microsoft.com/office/drawing/2014/main" id="{AF704180-BFD2-4058-A6E9-77D3347571C0}"/>
              </a:ext>
            </a:extLst>
          </p:cNvPr>
          <p:cNvSpPr/>
          <p:nvPr/>
        </p:nvSpPr>
        <p:spPr>
          <a:xfrm>
            <a:off x="772008" y="3962400"/>
            <a:ext cx="180147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non-word</a:t>
            </a:r>
            <a:endParaRPr lang="en-US" sz="800" dirty="0">
              <a:solidFill>
                <a:schemeClr val="accent6">
                  <a:lumMod val="75000"/>
                </a:schemeClr>
              </a:solidFill>
            </a:endParaRPr>
          </a:p>
        </p:txBody>
      </p:sp>
    </p:spTree>
    <p:extLst>
      <p:ext uri="{BB962C8B-B14F-4D97-AF65-F5344CB8AC3E}">
        <p14:creationId xmlns:p14="http://schemas.microsoft.com/office/powerpoint/2010/main" val="23096690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453" y="1828800"/>
            <a:ext cx="8317395" cy="2400657"/>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chemeClr val="bg1">
                    <a:lumMod val="75000"/>
                  </a:schemeClr>
                </a:solidFill>
              </a:rPr>
              <a:t>K</a:t>
            </a:r>
            <a:r>
              <a:rPr lang="en-US" sz="1500" b="1" dirty="0">
                <a:solidFill>
                  <a:schemeClr val="bg1">
                    <a:lumMod val="75000"/>
                  </a:schemeClr>
                </a:solidFill>
                <a:latin typeface="Arial" panose="020B0604020202020204" pitchFamily="34" charset="0"/>
              </a:rPr>
              <a:t>eratic precipitates </a:t>
            </a:r>
            <a:r>
              <a:rPr lang="en-US" sz="1500" dirty="0">
                <a:solidFill>
                  <a:schemeClr val="bg1">
                    <a:lumMod val="75000"/>
                  </a:schemeClr>
                </a:solidFill>
                <a:latin typeface="Arial" panose="020B0604020202020204" pitchFamily="34" charset="0"/>
              </a:rPr>
              <a:t>(KP)—deposits of inflammatory debris on the endothelial surface of the cornea—may be present.</a:t>
            </a:r>
            <a:r>
              <a:rPr lang="en-US" sz="1500" dirty="0">
                <a:solidFill>
                  <a:schemeClr val="bg1">
                    <a:lumMod val="75000"/>
                  </a:schemeClr>
                </a:solidFill>
              </a:rPr>
              <a:t> </a:t>
            </a:r>
            <a:endParaRPr lang="en-US" sz="1500" dirty="0">
              <a:solidFill>
                <a:schemeClr val="bg1">
                  <a:lumMod val="75000"/>
                </a:schemeClr>
              </a:solidFill>
              <a:latin typeface="Arial" panose="020B0604020202020204" pitchFamily="34" charset="0"/>
            </a:endParaRPr>
          </a:p>
          <a:p>
            <a:endParaRPr lang="en-US" sz="1500" dirty="0">
              <a:solidFill>
                <a:srgbClr val="0000FF"/>
              </a:solidFill>
            </a:endParaRPr>
          </a:p>
          <a:p>
            <a:r>
              <a:rPr lang="en-US" sz="1500" dirty="0"/>
              <a:t>The </a:t>
            </a:r>
            <a:r>
              <a:rPr lang="en-US" sz="1500" i="1" dirty="0"/>
              <a:t>Uveitis</a:t>
            </a:r>
            <a:r>
              <a:rPr lang="en-US" sz="1500" dirty="0"/>
              <a:t> book employs an organizational tree on which it hangs the common causes of anterior uveitis. The first branch point in this tree is whether the inflammation is  </a:t>
            </a:r>
            <a:r>
              <a:rPr lang="en-US" sz="1500" b="1" dirty="0"/>
              <a:t>granulomatous</a:t>
            </a:r>
            <a:r>
              <a:rPr lang="en-US" sz="1500" dirty="0"/>
              <a:t> or  </a:t>
            </a:r>
            <a:r>
              <a:rPr lang="en-US" sz="1500" b="1" dirty="0"/>
              <a:t>nongranulomatous </a:t>
            </a:r>
            <a:r>
              <a:rPr lang="en-US" sz="1500" i="1" dirty="0"/>
              <a:t>. </a:t>
            </a:r>
            <a:endParaRPr lang="en-US" sz="1500" dirty="0">
              <a:solidFill>
                <a:schemeClr val="accent6">
                  <a:lumMod val="75000"/>
                </a:schemeClr>
              </a:solidFill>
              <a:latin typeface="Arial" panose="020B0604020202020204" pitchFamily="34" charset="0"/>
            </a:endParaRPr>
          </a:p>
        </p:txBody>
      </p: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9" name="Rectangle 3">
            <a:extLst>
              <a:ext uri="{FF2B5EF4-FFF2-40B4-BE49-F238E27FC236}">
                <a16:creationId xmlns:a16="http://schemas.microsoft.com/office/drawing/2014/main" id="{00E36846-D21C-4DB4-81AE-58ADFC1FE30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Arrow: Up 1">
            <a:extLst>
              <a:ext uri="{FF2B5EF4-FFF2-40B4-BE49-F238E27FC236}">
                <a16:creationId xmlns:a16="http://schemas.microsoft.com/office/drawing/2014/main" id="{5A0507F3-4EC9-4003-8EDB-C45B8EBF7CAB}"/>
              </a:ext>
            </a:extLst>
          </p:cNvPr>
          <p:cNvSpPr/>
          <p:nvPr/>
        </p:nvSpPr>
        <p:spPr>
          <a:xfrm>
            <a:off x="3352800" y="1828800"/>
            <a:ext cx="609600" cy="15957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060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453" y="1828800"/>
            <a:ext cx="8317395" cy="2631490"/>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chemeClr val="bg1">
                    <a:lumMod val="75000"/>
                  </a:schemeClr>
                </a:solidFill>
              </a:rPr>
              <a:t>K</a:t>
            </a:r>
            <a:r>
              <a:rPr lang="en-US" sz="1500" b="1" dirty="0">
                <a:solidFill>
                  <a:schemeClr val="bg1">
                    <a:lumMod val="75000"/>
                  </a:schemeClr>
                </a:solidFill>
                <a:latin typeface="Arial" panose="020B0604020202020204" pitchFamily="34" charset="0"/>
              </a:rPr>
              <a:t>eratic precipitates </a:t>
            </a:r>
            <a:r>
              <a:rPr lang="en-US" sz="1500" dirty="0">
                <a:solidFill>
                  <a:schemeClr val="bg1">
                    <a:lumMod val="75000"/>
                  </a:schemeClr>
                </a:solidFill>
                <a:latin typeface="Arial" panose="020B0604020202020204" pitchFamily="34" charset="0"/>
              </a:rPr>
              <a:t>(KP)—deposits of inflammatory debris on the endothelial surface of the cornea—may be present.</a:t>
            </a:r>
            <a:r>
              <a:rPr lang="en-US" sz="1500" dirty="0">
                <a:solidFill>
                  <a:schemeClr val="bg1">
                    <a:lumMod val="75000"/>
                  </a:schemeClr>
                </a:solidFill>
              </a:rPr>
              <a:t> </a:t>
            </a:r>
            <a:endParaRPr lang="en-US" sz="1500" dirty="0">
              <a:solidFill>
                <a:schemeClr val="bg1">
                  <a:lumMod val="75000"/>
                </a:schemeClr>
              </a:solidFill>
              <a:latin typeface="Arial" panose="020B0604020202020204" pitchFamily="34" charset="0"/>
            </a:endParaRPr>
          </a:p>
          <a:p>
            <a:endParaRPr lang="en-US" sz="1500" dirty="0">
              <a:solidFill>
                <a:srgbClr val="0000FF"/>
              </a:solidFill>
            </a:endParaRPr>
          </a:p>
          <a:p>
            <a:r>
              <a:rPr lang="en-US" sz="1500" dirty="0"/>
              <a:t>The </a:t>
            </a:r>
            <a:r>
              <a:rPr lang="en-US" sz="1500" i="1" dirty="0"/>
              <a:t>Uveitis</a:t>
            </a:r>
            <a:r>
              <a:rPr lang="en-US" sz="1500" dirty="0"/>
              <a:t> book employs an organizational tree on which it hangs the common causes of anterior uveitis. The first branch point in this tree is whether the inflammation is  </a:t>
            </a:r>
            <a:r>
              <a:rPr lang="en-US" sz="1500" b="1" dirty="0"/>
              <a:t>granulomatous</a:t>
            </a:r>
            <a:r>
              <a:rPr lang="en-US" sz="1500" dirty="0"/>
              <a:t> or  </a:t>
            </a:r>
            <a:r>
              <a:rPr lang="en-US" sz="1500" b="1" dirty="0"/>
              <a:t>nongranulomatous </a:t>
            </a:r>
            <a:r>
              <a:rPr lang="en-US" sz="1500" i="1" dirty="0"/>
              <a:t>. </a:t>
            </a:r>
            <a:r>
              <a:rPr lang="en-US" sz="1500" dirty="0">
                <a:solidFill>
                  <a:schemeClr val="accent6">
                    <a:lumMod val="75000"/>
                  </a:schemeClr>
                </a:solidFill>
                <a:latin typeface="Arial" panose="020B0604020202020204" pitchFamily="34" charset="0"/>
              </a:rPr>
              <a:t>This is a reference to the appearance of KP—the term </a:t>
            </a:r>
            <a:r>
              <a:rPr lang="en-US" sz="1500" i="1" dirty="0">
                <a:solidFill>
                  <a:schemeClr val="accent6">
                    <a:lumMod val="75000"/>
                  </a:schemeClr>
                </a:solidFill>
                <a:latin typeface="Arial" panose="020B0604020202020204" pitchFamily="34" charset="0"/>
              </a:rPr>
              <a:t>granulomatous</a:t>
            </a:r>
            <a:r>
              <a:rPr lang="en-US" sz="1500" dirty="0">
                <a:solidFill>
                  <a:schemeClr val="accent6">
                    <a:lumMod val="75000"/>
                  </a:schemeClr>
                </a:solidFill>
                <a:latin typeface="Arial" panose="020B0604020202020204" pitchFamily="34" charset="0"/>
              </a:rPr>
              <a:t> is attributed to KP that are usually  large ,  grayish , and  ‘greasy.’</a:t>
            </a:r>
          </a:p>
        </p:txBody>
      </p: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9" name="Rectangle 3">
            <a:extLst>
              <a:ext uri="{FF2B5EF4-FFF2-40B4-BE49-F238E27FC236}">
                <a16:creationId xmlns:a16="http://schemas.microsoft.com/office/drawing/2014/main" id="{00E36846-D21C-4DB4-81AE-58ADFC1FE30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Arrow: Up 1">
            <a:extLst>
              <a:ext uri="{FF2B5EF4-FFF2-40B4-BE49-F238E27FC236}">
                <a16:creationId xmlns:a16="http://schemas.microsoft.com/office/drawing/2014/main" id="{5A0507F3-4EC9-4003-8EDB-C45B8EBF7CAB}"/>
              </a:ext>
            </a:extLst>
          </p:cNvPr>
          <p:cNvSpPr/>
          <p:nvPr/>
        </p:nvSpPr>
        <p:spPr>
          <a:xfrm>
            <a:off x="3352800" y="1828800"/>
            <a:ext cx="609600" cy="15957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C8432D-D246-4E99-A729-67C27DC1B4A4}"/>
              </a:ext>
            </a:extLst>
          </p:cNvPr>
          <p:cNvSpPr/>
          <p:nvPr/>
        </p:nvSpPr>
        <p:spPr>
          <a:xfrm>
            <a:off x="3429000" y="4191000"/>
            <a:ext cx="533400" cy="20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size</a:t>
            </a:r>
          </a:p>
        </p:txBody>
      </p:sp>
      <p:sp>
        <p:nvSpPr>
          <p:cNvPr id="11" name="Rectangle 10">
            <a:extLst>
              <a:ext uri="{FF2B5EF4-FFF2-40B4-BE49-F238E27FC236}">
                <a16:creationId xmlns:a16="http://schemas.microsoft.com/office/drawing/2014/main" id="{62EA3E84-9103-4F6F-9CA3-D6215E8C62F7}"/>
              </a:ext>
            </a:extLst>
          </p:cNvPr>
          <p:cNvSpPr/>
          <p:nvPr/>
        </p:nvSpPr>
        <p:spPr>
          <a:xfrm>
            <a:off x="4038600" y="4203995"/>
            <a:ext cx="781280" cy="195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color</a:t>
            </a:r>
          </a:p>
        </p:txBody>
      </p:sp>
      <p:sp>
        <p:nvSpPr>
          <p:cNvPr id="12" name="Rectangle 11">
            <a:extLst>
              <a:ext uri="{FF2B5EF4-FFF2-40B4-BE49-F238E27FC236}">
                <a16:creationId xmlns:a16="http://schemas.microsoft.com/office/drawing/2014/main" id="{4EBA671F-60ED-497D-AD54-5CFDB5CD62D7}"/>
              </a:ext>
            </a:extLst>
          </p:cNvPr>
          <p:cNvSpPr/>
          <p:nvPr/>
        </p:nvSpPr>
        <p:spPr>
          <a:xfrm>
            <a:off x="5334000" y="4170864"/>
            <a:ext cx="781280" cy="228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quality</a:t>
            </a:r>
          </a:p>
        </p:txBody>
      </p:sp>
    </p:spTree>
    <p:extLst>
      <p:ext uri="{BB962C8B-B14F-4D97-AF65-F5344CB8AC3E}">
        <p14:creationId xmlns:p14="http://schemas.microsoft.com/office/powerpoint/2010/main" val="5050472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453" y="1828800"/>
            <a:ext cx="8317395" cy="2631490"/>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chemeClr val="bg1">
                    <a:lumMod val="75000"/>
                  </a:schemeClr>
                </a:solidFill>
              </a:rPr>
              <a:t>K</a:t>
            </a:r>
            <a:r>
              <a:rPr lang="en-US" sz="1500" b="1" dirty="0">
                <a:solidFill>
                  <a:schemeClr val="bg1">
                    <a:lumMod val="75000"/>
                  </a:schemeClr>
                </a:solidFill>
                <a:latin typeface="Arial" panose="020B0604020202020204" pitchFamily="34" charset="0"/>
              </a:rPr>
              <a:t>eratic precipitates </a:t>
            </a:r>
            <a:r>
              <a:rPr lang="en-US" sz="1500" dirty="0">
                <a:solidFill>
                  <a:schemeClr val="bg1">
                    <a:lumMod val="75000"/>
                  </a:schemeClr>
                </a:solidFill>
                <a:latin typeface="Arial" panose="020B0604020202020204" pitchFamily="34" charset="0"/>
              </a:rPr>
              <a:t>(KP)—deposits of inflammatory debris on the endothelial surface of the cornea—may be present.</a:t>
            </a:r>
            <a:r>
              <a:rPr lang="en-US" sz="1500" dirty="0">
                <a:solidFill>
                  <a:schemeClr val="bg1">
                    <a:lumMod val="75000"/>
                  </a:schemeClr>
                </a:solidFill>
              </a:rPr>
              <a:t> </a:t>
            </a:r>
            <a:endParaRPr lang="en-US" sz="1500" dirty="0">
              <a:solidFill>
                <a:schemeClr val="bg1">
                  <a:lumMod val="75000"/>
                </a:schemeClr>
              </a:solidFill>
              <a:latin typeface="Arial" panose="020B0604020202020204" pitchFamily="34" charset="0"/>
            </a:endParaRPr>
          </a:p>
          <a:p>
            <a:endParaRPr lang="en-US" sz="1500" dirty="0">
              <a:solidFill>
                <a:srgbClr val="0000FF"/>
              </a:solidFill>
            </a:endParaRPr>
          </a:p>
          <a:p>
            <a:r>
              <a:rPr lang="en-US" sz="1500" dirty="0"/>
              <a:t>The </a:t>
            </a:r>
            <a:r>
              <a:rPr lang="en-US" sz="1500" i="1" dirty="0"/>
              <a:t>Uveitis</a:t>
            </a:r>
            <a:r>
              <a:rPr lang="en-US" sz="1500" dirty="0"/>
              <a:t> book employs an organizational tree on which it hangs the common causes of anterior uveitis. The first branch point in this tree is whether the inflammation is  </a:t>
            </a:r>
            <a:r>
              <a:rPr lang="en-US" sz="1500" b="1" dirty="0"/>
              <a:t>granulomatous</a:t>
            </a:r>
            <a:r>
              <a:rPr lang="en-US" sz="1500" dirty="0"/>
              <a:t> or  </a:t>
            </a:r>
            <a:r>
              <a:rPr lang="en-US" sz="1500" b="1" dirty="0"/>
              <a:t>nongranulomatous </a:t>
            </a:r>
            <a:r>
              <a:rPr lang="en-US" sz="1500" i="1" dirty="0"/>
              <a:t>. </a:t>
            </a:r>
            <a:r>
              <a:rPr lang="en-US" sz="1500" dirty="0">
                <a:solidFill>
                  <a:schemeClr val="accent6">
                    <a:lumMod val="75000"/>
                  </a:schemeClr>
                </a:solidFill>
                <a:latin typeface="Arial" panose="020B0604020202020204" pitchFamily="34" charset="0"/>
              </a:rPr>
              <a:t>This is a reference to the appearance of KP—the term </a:t>
            </a:r>
            <a:r>
              <a:rPr lang="en-US" sz="1500" i="1" dirty="0">
                <a:solidFill>
                  <a:schemeClr val="accent6">
                    <a:lumMod val="75000"/>
                  </a:schemeClr>
                </a:solidFill>
                <a:latin typeface="Arial" panose="020B0604020202020204" pitchFamily="34" charset="0"/>
              </a:rPr>
              <a:t>granulomatous</a:t>
            </a:r>
            <a:r>
              <a:rPr lang="en-US" sz="1500" dirty="0">
                <a:solidFill>
                  <a:schemeClr val="accent6">
                    <a:lumMod val="75000"/>
                  </a:schemeClr>
                </a:solidFill>
                <a:latin typeface="Arial" panose="020B0604020202020204" pitchFamily="34" charset="0"/>
              </a:rPr>
              <a:t> is attributed to KP that are usually  large ,  grayish , and  ‘greasy.’</a:t>
            </a:r>
          </a:p>
        </p:txBody>
      </p: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9" name="Rectangle 3">
            <a:extLst>
              <a:ext uri="{FF2B5EF4-FFF2-40B4-BE49-F238E27FC236}">
                <a16:creationId xmlns:a16="http://schemas.microsoft.com/office/drawing/2014/main" id="{00E36846-D21C-4DB4-81AE-58ADFC1FE30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Arrow: Up 1">
            <a:extLst>
              <a:ext uri="{FF2B5EF4-FFF2-40B4-BE49-F238E27FC236}">
                <a16:creationId xmlns:a16="http://schemas.microsoft.com/office/drawing/2014/main" id="{5A0507F3-4EC9-4003-8EDB-C45B8EBF7CAB}"/>
              </a:ext>
            </a:extLst>
          </p:cNvPr>
          <p:cNvSpPr/>
          <p:nvPr/>
        </p:nvSpPr>
        <p:spPr>
          <a:xfrm>
            <a:off x="3352800" y="1828800"/>
            <a:ext cx="609600" cy="15957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880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161" y="1290728"/>
            <a:ext cx="6299677" cy="4276543"/>
          </a:xfrm>
          <a:prstGeom prst="rect">
            <a:avLst/>
          </a:prstGeom>
        </p:spPr>
      </p:pic>
      <p:sp>
        <p:nvSpPr>
          <p:cNvPr id="3" name="TextBox 2">
            <a:extLst>
              <a:ext uri="{FF2B5EF4-FFF2-40B4-BE49-F238E27FC236}">
                <a16:creationId xmlns:a16="http://schemas.microsoft.com/office/drawing/2014/main" id="{7D72C68D-7D25-4BF7-93CC-027760DDE784}"/>
              </a:ext>
            </a:extLst>
          </p:cNvPr>
          <p:cNvSpPr txBox="1"/>
          <p:nvPr/>
        </p:nvSpPr>
        <p:spPr>
          <a:xfrm>
            <a:off x="3505040" y="5943600"/>
            <a:ext cx="2133918" cy="369332"/>
          </a:xfrm>
          <a:prstGeom prst="rect">
            <a:avLst/>
          </a:prstGeom>
          <a:noFill/>
        </p:spPr>
        <p:txBody>
          <a:bodyPr wrap="none" rtlCol="0">
            <a:spAutoFit/>
          </a:bodyPr>
          <a:lstStyle/>
          <a:p>
            <a:pPr algn="ctr"/>
            <a:r>
              <a:rPr lang="en-US" dirty="0"/>
              <a:t>Granulomatous KP</a:t>
            </a:r>
          </a:p>
        </p:txBody>
      </p:sp>
      <p:sp>
        <p:nvSpPr>
          <p:cNvPr id="5" name="Rectangle 3">
            <a:extLst>
              <a:ext uri="{FF2B5EF4-FFF2-40B4-BE49-F238E27FC236}">
                <a16:creationId xmlns:a16="http://schemas.microsoft.com/office/drawing/2014/main" id="{C511FCA9-9211-43D3-9FF9-BD9D0EC9D18F}"/>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9551156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453" y="1828800"/>
            <a:ext cx="8317395" cy="3093154"/>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chemeClr val="bg1">
                    <a:lumMod val="75000"/>
                  </a:schemeClr>
                </a:solidFill>
              </a:rPr>
              <a:t>K</a:t>
            </a:r>
            <a:r>
              <a:rPr lang="en-US" sz="1500" b="1" dirty="0">
                <a:solidFill>
                  <a:schemeClr val="bg1">
                    <a:lumMod val="75000"/>
                  </a:schemeClr>
                </a:solidFill>
                <a:latin typeface="Arial" panose="020B0604020202020204" pitchFamily="34" charset="0"/>
              </a:rPr>
              <a:t>eratic precipitates </a:t>
            </a:r>
            <a:r>
              <a:rPr lang="en-US" sz="1500" dirty="0">
                <a:solidFill>
                  <a:schemeClr val="bg1">
                    <a:lumMod val="75000"/>
                  </a:schemeClr>
                </a:solidFill>
                <a:latin typeface="Arial" panose="020B0604020202020204" pitchFamily="34" charset="0"/>
              </a:rPr>
              <a:t>(KP)—deposits of inflammatory debris on the endothelial surface of the cornea—may be present.</a:t>
            </a:r>
            <a:r>
              <a:rPr lang="en-US" sz="1500" dirty="0">
                <a:solidFill>
                  <a:schemeClr val="bg1">
                    <a:lumMod val="75000"/>
                  </a:schemeClr>
                </a:solidFill>
              </a:rPr>
              <a:t> </a:t>
            </a:r>
            <a:endParaRPr lang="en-US" sz="1500" dirty="0">
              <a:solidFill>
                <a:schemeClr val="bg1">
                  <a:lumMod val="75000"/>
                </a:schemeClr>
              </a:solidFill>
              <a:latin typeface="Arial" panose="020B0604020202020204" pitchFamily="34" charset="0"/>
            </a:endParaRPr>
          </a:p>
          <a:p>
            <a:endParaRPr lang="en-US" sz="1500" dirty="0">
              <a:solidFill>
                <a:schemeClr val="bg1">
                  <a:lumMod val="75000"/>
                </a:schemeClr>
              </a:solidFill>
            </a:endParaRPr>
          </a:p>
          <a:p>
            <a:r>
              <a:rPr lang="en-US" sz="1500" dirty="0">
                <a:solidFill>
                  <a:schemeClr val="bg1">
                    <a:lumMod val="75000"/>
                  </a:schemeClr>
                </a:solidFill>
              </a:rPr>
              <a:t>The </a:t>
            </a:r>
            <a:r>
              <a:rPr lang="en-US" sz="1500" i="1" dirty="0">
                <a:solidFill>
                  <a:schemeClr val="bg1">
                    <a:lumMod val="75000"/>
                  </a:schemeClr>
                </a:solidFill>
              </a:rPr>
              <a:t>Uveitis</a:t>
            </a:r>
            <a:r>
              <a:rPr lang="en-US" sz="1500" dirty="0">
                <a:solidFill>
                  <a:schemeClr val="bg1">
                    <a:lumMod val="75000"/>
                  </a:schemeClr>
                </a:solidFill>
              </a:rPr>
              <a:t> book employs an organizational tree on which it hangs the common causes of anterior uveitis. The first branch point in this tree is whether the inflammation is  </a:t>
            </a:r>
            <a:r>
              <a:rPr lang="en-US" sz="1500" b="1" dirty="0">
                <a:solidFill>
                  <a:schemeClr val="bg1">
                    <a:lumMod val="75000"/>
                  </a:schemeClr>
                </a:solidFill>
              </a:rPr>
              <a:t>granulomatous</a:t>
            </a:r>
            <a:r>
              <a:rPr lang="en-US" sz="1500" dirty="0">
                <a:solidFill>
                  <a:schemeClr val="bg1">
                    <a:lumMod val="75000"/>
                  </a:schemeClr>
                </a:solidFill>
              </a:rPr>
              <a:t> or  </a:t>
            </a:r>
            <a:r>
              <a:rPr lang="en-US" sz="1500" b="1" dirty="0">
                <a:solidFill>
                  <a:schemeClr val="bg1">
                    <a:lumMod val="75000"/>
                  </a:schemeClr>
                </a:solidFill>
              </a:rPr>
              <a:t>nongranulomatous </a:t>
            </a:r>
            <a:r>
              <a:rPr lang="en-US" sz="1500" i="1" dirty="0">
                <a:solidFill>
                  <a:schemeClr val="bg1">
                    <a:lumMod val="75000"/>
                  </a:schemeClr>
                </a:solidFill>
              </a:rPr>
              <a:t>. </a:t>
            </a:r>
            <a:r>
              <a:rPr lang="en-US" sz="1500" dirty="0">
                <a:solidFill>
                  <a:schemeClr val="bg1">
                    <a:lumMod val="75000"/>
                  </a:schemeClr>
                </a:solidFill>
                <a:latin typeface="Arial" panose="020B0604020202020204" pitchFamily="34" charset="0"/>
              </a:rPr>
              <a:t>This is a reference to the appearance of KP—the term </a:t>
            </a:r>
            <a:r>
              <a:rPr lang="en-US" sz="1500" i="1" dirty="0">
                <a:solidFill>
                  <a:schemeClr val="bg1">
                    <a:lumMod val="75000"/>
                  </a:schemeClr>
                </a:solidFill>
                <a:latin typeface="Arial" panose="020B0604020202020204" pitchFamily="34" charset="0"/>
              </a:rPr>
              <a:t>granulomatous</a:t>
            </a:r>
            <a:r>
              <a:rPr lang="en-US" sz="1500" dirty="0">
                <a:solidFill>
                  <a:schemeClr val="bg1">
                    <a:lumMod val="75000"/>
                  </a:schemeClr>
                </a:solidFill>
                <a:latin typeface="Arial" panose="020B0604020202020204" pitchFamily="34" charset="0"/>
              </a:rPr>
              <a:t> is attributed to KP that are usually  large ,  grayish , and  ‘greasy.’ </a:t>
            </a:r>
            <a:r>
              <a:rPr lang="en-US" sz="1500" dirty="0">
                <a:solidFill>
                  <a:srgbClr val="0000FF"/>
                </a:solidFill>
              </a:rPr>
              <a:t>As you will recall from med school, h</a:t>
            </a:r>
            <a:r>
              <a:rPr lang="en-US" sz="1500" dirty="0">
                <a:solidFill>
                  <a:srgbClr val="0000FF"/>
                </a:solidFill>
                <a:latin typeface="Arial" panose="020B0604020202020204" pitchFamily="34" charset="0"/>
              </a:rPr>
              <a:t>istologically speaking a condition is ‘granulomatous’ if  epithelioid  and  giant  cells are present. </a:t>
            </a:r>
            <a:endParaRPr lang="en-US" sz="1500" dirty="0">
              <a:latin typeface="Arial" panose="020B0604020202020204" pitchFamily="34" charset="0"/>
            </a:endParaRPr>
          </a:p>
        </p:txBody>
      </p: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9" name="Rectangle 3">
            <a:extLst>
              <a:ext uri="{FF2B5EF4-FFF2-40B4-BE49-F238E27FC236}">
                <a16:creationId xmlns:a16="http://schemas.microsoft.com/office/drawing/2014/main" id="{0029BCC6-09F3-4D74-A516-C8B9C7C9D1D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0F5A6621-B8D9-40B3-AB46-CC871A44995D}"/>
              </a:ext>
            </a:extLst>
          </p:cNvPr>
          <p:cNvSpPr/>
          <p:nvPr/>
        </p:nvSpPr>
        <p:spPr>
          <a:xfrm>
            <a:off x="5867400" y="4401378"/>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E89551-F071-46FF-A493-81D38FDA3B1C}"/>
              </a:ext>
            </a:extLst>
          </p:cNvPr>
          <p:cNvSpPr/>
          <p:nvPr/>
        </p:nvSpPr>
        <p:spPr>
          <a:xfrm>
            <a:off x="7301178" y="4401378"/>
            <a:ext cx="47122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9921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453" y="1828800"/>
            <a:ext cx="8317395" cy="3093154"/>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chemeClr val="bg1">
                    <a:lumMod val="75000"/>
                  </a:schemeClr>
                </a:solidFill>
              </a:rPr>
              <a:t>K</a:t>
            </a:r>
            <a:r>
              <a:rPr lang="en-US" sz="1500" b="1" dirty="0">
                <a:solidFill>
                  <a:schemeClr val="bg1">
                    <a:lumMod val="75000"/>
                  </a:schemeClr>
                </a:solidFill>
                <a:latin typeface="Arial" panose="020B0604020202020204" pitchFamily="34" charset="0"/>
              </a:rPr>
              <a:t>eratic precipitates </a:t>
            </a:r>
            <a:r>
              <a:rPr lang="en-US" sz="1500" dirty="0">
                <a:solidFill>
                  <a:schemeClr val="bg1">
                    <a:lumMod val="75000"/>
                  </a:schemeClr>
                </a:solidFill>
                <a:latin typeface="Arial" panose="020B0604020202020204" pitchFamily="34" charset="0"/>
              </a:rPr>
              <a:t>(KP)—deposits of inflammatory debris on the endothelial surface of the cornea—may be present.</a:t>
            </a:r>
            <a:r>
              <a:rPr lang="en-US" sz="1500" dirty="0">
                <a:solidFill>
                  <a:schemeClr val="bg1">
                    <a:lumMod val="75000"/>
                  </a:schemeClr>
                </a:solidFill>
              </a:rPr>
              <a:t> </a:t>
            </a:r>
            <a:endParaRPr lang="en-US" sz="1500" dirty="0">
              <a:solidFill>
                <a:schemeClr val="bg1">
                  <a:lumMod val="75000"/>
                </a:schemeClr>
              </a:solidFill>
              <a:latin typeface="Arial" panose="020B0604020202020204" pitchFamily="34" charset="0"/>
            </a:endParaRPr>
          </a:p>
          <a:p>
            <a:endParaRPr lang="en-US" sz="1500" dirty="0">
              <a:solidFill>
                <a:schemeClr val="bg1">
                  <a:lumMod val="75000"/>
                </a:schemeClr>
              </a:solidFill>
            </a:endParaRPr>
          </a:p>
          <a:p>
            <a:r>
              <a:rPr lang="en-US" sz="1500" dirty="0">
                <a:solidFill>
                  <a:schemeClr val="bg1">
                    <a:lumMod val="75000"/>
                  </a:schemeClr>
                </a:solidFill>
              </a:rPr>
              <a:t>The </a:t>
            </a:r>
            <a:r>
              <a:rPr lang="en-US" sz="1500" i="1" dirty="0">
                <a:solidFill>
                  <a:schemeClr val="bg1">
                    <a:lumMod val="75000"/>
                  </a:schemeClr>
                </a:solidFill>
              </a:rPr>
              <a:t>Uveitis</a:t>
            </a:r>
            <a:r>
              <a:rPr lang="en-US" sz="1500" dirty="0">
                <a:solidFill>
                  <a:schemeClr val="bg1">
                    <a:lumMod val="75000"/>
                  </a:schemeClr>
                </a:solidFill>
              </a:rPr>
              <a:t> book employs an organizational tree on which it hangs the common causes of anterior uveitis. The first branch point in this tree is whether the inflammation is  </a:t>
            </a:r>
            <a:r>
              <a:rPr lang="en-US" sz="1500" b="1" dirty="0">
                <a:solidFill>
                  <a:schemeClr val="bg1">
                    <a:lumMod val="75000"/>
                  </a:schemeClr>
                </a:solidFill>
              </a:rPr>
              <a:t>granulomatous</a:t>
            </a:r>
            <a:r>
              <a:rPr lang="en-US" sz="1500" dirty="0">
                <a:solidFill>
                  <a:schemeClr val="bg1">
                    <a:lumMod val="75000"/>
                  </a:schemeClr>
                </a:solidFill>
              </a:rPr>
              <a:t> or  </a:t>
            </a:r>
            <a:r>
              <a:rPr lang="en-US" sz="1500" b="1" dirty="0">
                <a:solidFill>
                  <a:schemeClr val="bg1">
                    <a:lumMod val="75000"/>
                  </a:schemeClr>
                </a:solidFill>
              </a:rPr>
              <a:t>nongranulomatous </a:t>
            </a:r>
            <a:r>
              <a:rPr lang="en-US" sz="1500" i="1" dirty="0">
                <a:solidFill>
                  <a:schemeClr val="bg1">
                    <a:lumMod val="75000"/>
                  </a:schemeClr>
                </a:solidFill>
              </a:rPr>
              <a:t>. </a:t>
            </a:r>
            <a:r>
              <a:rPr lang="en-US" sz="1500" dirty="0">
                <a:solidFill>
                  <a:schemeClr val="bg1">
                    <a:lumMod val="75000"/>
                  </a:schemeClr>
                </a:solidFill>
                <a:latin typeface="Arial" panose="020B0604020202020204" pitchFamily="34" charset="0"/>
              </a:rPr>
              <a:t>This is a reference to the appearance of KP—the term </a:t>
            </a:r>
            <a:r>
              <a:rPr lang="en-US" sz="1500" i="1" dirty="0">
                <a:solidFill>
                  <a:schemeClr val="bg1">
                    <a:lumMod val="75000"/>
                  </a:schemeClr>
                </a:solidFill>
                <a:latin typeface="Arial" panose="020B0604020202020204" pitchFamily="34" charset="0"/>
              </a:rPr>
              <a:t>granulomatous</a:t>
            </a:r>
            <a:r>
              <a:rPr lang="en-US" sz="1500" dirty="0">
                <a:solidFill>
                  <a:schemeClr val="bg1">
                    <a:lumMod val="75000"/>
                  </a:schemeClr>
                </a:solidFill>
                <a:latin typeface="Arial" panose="020B0604020202020204" pitchFamily="34" charset="0"/>
              </a:rPr>
              <a:t> is attributed to KP that are usually  large ,  grayish , and  ‘greasy.’ </a:t>
            </a:r>
            <a:r>
              <a:rPr lang="en-US" sz="1500" dirty="0">
                <a:solidFill>
                  <a:srgbClr val="0000FF"/>
                </a:solidFill>
              </a:rPr>
              <a:t>As you will recall from med school, h</a:t>
            </a:r>
            <a:r>
              <a:rPr lang="en-US" sz="1500" dirty="0">
                <a:solidFill>
                  <a:srgbClr val="0000FF"/>
                </a:solidFill>
                <a:latin typeface="Arial" panose="020B0604020202020204" pitchFamily="34" charset="0"/>
              </a:rPr>
              <a:t>istologically speaking a condition is ‘granulomatous’ if  epithelioid  and  giant  cells are present. </a:t>
            </a:r>
            <a:endParaRPr lang="en-US" sz="1500" dirty="0">
              <a:latin typeface="Arial" panose="020B0604020202020204" pitchFamily="34" charset="0"/>
            </a:endParaRPr>
          </a:p>
        </p:txBody>
      </p: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9" name="Rectangle 3">
            <a:extLst>
              <a:ext uri="{FF2B5EF4-FFF2-40B4-BE49-F238E27FC236}">
                <a16:creationId xmlns:a16="http://schemas.microsoft.com/office/drawing/2014/main" id="{0029BCC6-09F3-4D74-A516-C8B9C7C9D1D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pic>
        <p:nvPicPr>
          <p:cNvPr id="1028" name="Picture 4" descr="Langhans Giant Cell - an overview | ScienceDirect Topics">
            <a:extLst>
              <a:ext uri="{FF2B5EF4-FFF2-40B4-BE49-F238E27FC236}">
                <a16:creationId xmlns:a16="http://schemas.microsoft.com/office/drawing/2014/main" id="{9CFE6BD5-A29B-453F-B9A5-A9B5D9C46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652" y="4800600"/>
            <a:ext cx="1771302" cy="17713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iew Image">
            <a:extLst>
              <a:ext uri="{FF2B5EF4-FFF2-40B4-BE49-F238E27FC236}">
                <a16:creationId xmlns:a16="http://schemas.microsoft.com/office/drawing/2014/main" id="{7F228D65-D023-4922-9308-BF26C75D1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800600"/>
            <a:ext cx="2324350"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0868A4-26F7-4F2E-95CC-E5D356A73D12}"/>
              </a:ext>
            </a:extLst>
          </p:cNvPr>
          <p:cNvSpPr txBox="1"/>
          <p:nvPr/>
        </p:nvSpPr>
        <p:spPr>
          <a:xfrm>
            <a:off x="5867400" y="5257800"/>
            <a:ext cx="989373" cy="307777"/>
          </a:xfrm>
          <a:prstGeom prst="rect">
            <a:avLst/>
          </a:prstGeom>
          <a:noFill/>
        </p:spPr>
        <p:txBody>
          <a:bodyPr wrap="none" rtlCol="0">
            <a:spAutoFit/>
          </a:bodyPr>
          <a:lstStyle/>
          <a:p>
            <a:r>
              <a:rPr lang="en-US" sz="1400" b="1" dirty="0"/>
              <a:t>Giant cell</a:t>
            </a:r>
          </a:p>
        </p:txBody>
      </p:sp>
    </p:spTree>
    <p:extLst>
      <p:ext uri="{BB962C8B-B14F-4D97-AF65-F5344CB8AC3E}">
        <p14:creationId xmlns:p14="http://schemas.microsoft.com/office/powerpoint/2010/main" val="36595426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453" y="1828800"/>
            <a:ext cx="8317395" cy="3323987"/>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chemeClr val="bg1">
                    <a:lumMod val="75000"/>
                  </a:schemeClr>
                </a:solidFill>
              </a:rPr>
              <a:t>K</a:t>
            </a:r>
            <a:r>
              <a:rPr lang="en-US" sz="1500" b="1" dirty="0">
                <a:solidFill>
                  <a:schemeClr val="bg1">
                    <a:lumMod val="75000"/>
                  </a:schemeClr>
                </a:solidFill>
                <a:latin typeface="Arial" panose="020B0604020202020204" pitchFamily="34" charset="0"/>
              </a:rPr>
              <a:t>eratic precipitates </a:t>
            </a:r>
            <a:r>
              <a:rPr lang="en-US" sz="1500" dirty="0">
                <a:solidFill>
                  <a:schemeClr val="bg1">
                    <a:lumMod val="75000"/>
                  </a:schemeClr>
                </a:solidFill>
                <a:latin typeface="Arial" panose="020B0604020202020204" pitchFamily="34" charset="0"/>
              </a:rPr>
              <a:t>(KP)—deposits of inflammatory debris on the endothelial surface of the cornea—may be present.</a:t>
            </a:r>
            <a:r>
              <a:rPr lang="en-US" sz="1500" dirty="0">
                <a:solidFill>
                  <a:schemeClr val="bg1">
                    <a:lumMod val="75000"/>
                  </a:schemeClr>
                </a:solidFill>
              </a:rPr>
              <a:t> </a:t>
            </a:r>
            <a:endParaRPr lang="en-US" sz="1500" dirty="0">
              <a:solidFill>
                <a:schemeClr val="bg1">
                  <a:lumMod val="75000"/>
                </a:schemeClr>
              </a:solidFill>
              <a:latin typeface="Arial" panose="020B0604020202020204" pitchFamily="34" charset="0"/>
            </a:endParaRPr>
          </a:p>
          <a:p>
            <a:endParaRPr lang="en-US" sz="1500" dirty="0">
              <a:solidFill>
                <a:schemeClr val="bg1">
                  <a:lumMod val="75000"/>
                </a:schemeClr>
              </a:solidFill>
            </a:endParaRPr>
          </a:p>
          <a:p>
            <a:r>
              <a:rPr lang="en-US" sz="1500" dirty="0">
                <a:solidFill>
                  <a:schemeClr val="bg1">
                    <a:lumMod val="75000"/>
                  </a:schemeClr>
                </a:solidFill>
              </a:rPr>
              <a:t>The </a:t>
            </a:r>
            <a:r>
              <a:rPr lang="en-US" sz="1500" i="1" dirty="0">
                <a:solidFill>
                  <a:schemeClr val="bg1">
                    <a:lumMod val="75000"/>
                  </a:schemeClr>
                </a:solidFill>
              </a:rPr>
              <a:t>Uveitis</a:t>
            </a:r>
            <a:r>
              <a:rPr lang="en-US" sz="1500" dirty="0">
                <a:solidFill>
                  <a:schemeClr val="bg1">
                    <a:lumMod val="75000"/>
                  </a:schemeClr>
                </a:solidFill>
              </a:rPr>
              <a:t> book employs an organizational tree on which it hangs the common causes of anterior uveitis. The first branch point in this tree is whether the inflammation is  </a:t>
            </a:r>
            <a:r>
              <a:rPr lang="en-US" sz="1500" b="1" dirty="0">
                <a:solidFill>
                  <a:schemeClr val="bg1">
                    <a:lumMod val="75000"/>
                  </a:schemeClr>
                </a:solidFill>
              </a:rPr>
              <a:t>granulomatous</a:t>
            </a:r>
            <a:r>
              <a:rPr lang="en-US" sz="1500" dirty="0">
                <a:solidFill>
                  <a:schemeClr val="bg1">
                    <a:lumMod val="75000"/>
                  </a:schemeClr>
                </a:solidFill>
              </a:rPr>
              <a:t> or  </a:t>
            </a:r>
            <a:r>
              <a:rPr lang="en-US" sz="1500" b="1" dirty="0">
                <a:solidFill>
                  <a:schemeClr val="bg1">
                    <a:lumMod val="75000"/>
                  </a:schemeClr>
                </a:solidFill>
              </a:rPr>
              <a:t>nongranulomatous </a:t>
            </a:r>
            <a:r>
              <a:rPr lang="en-US" sz="1500" i="1" dirty="0">
                <a:solidFill>
                  <a:schemeClr val="bg1">
                    <a:lumMod val="75000"/>
                  </a:schemeClr>
                </a:solidFill>
              </a:rPr>
              <a:t>. </a:t>
            </a:r>
            <a:r>
              <a:rPr lang="en-US" sz="1500" dirty="0">
                <a:solidFill>
                  <a:schemeClr val="bg1">
                    <a:lumMod val="75000"/>
                  </a:schemeClr>
                </a:solidFill>
                <a:latin typeface="Arial" panose="020B0604020202020204" pitchFamily="34" charset="0"/>
              </a:rPr>
              <a:t>This is a reference to the appearance of KP—the term </a:t>
            </a:r>
            <a:r>
              <a:rPr lang="en-US" sz="1500" i="1" dirty="0">
                <a:solidFill>
                  <a:schemeClr val="bg1">
                    <a:lumMod val="75000"/>
                  </a:schemeClr>
                </a:solidFill>
                <a:latin typeface="Arial" panose="020B0604020202020204" pitchFamily="34" charset="0"/>
              </a:rPr>
              <a:t>granulomatous</a:t>
            </a:r>
            <a:r>
              <a:rPr lang="en-US" sz="1500" dirty="0">
                <a:solidFill>
                  <a:schemeClr val="bg1">
                    <a:lumMod val="75000"/>
                  </a:schemeClr>
                </a:solidFill>
                <a:latin typeface="Arial" panose="020B0604020202020204" pitchFamily="34" charset="0"/>
              </a:rPr>
              <a:t> is attributed to KP that are usually  large ,  grayish , and  ‘greasy.’ </a:t>
            </a:r>
            <a:r>
              <a:rPr lang="en-US" sz="1500" dirty="0">
                <a:solidFill>
                  <a:srgbClr val="0000FF"/>
                </a:solidFill>
              </a:rPr>
              <a:t>As you will recall from med school, h</a:t>
            </a:r>
            <a:r>
              <a:rPr lang="en-US" sz="1500" dirty="0">
                <a:solidFill>
                  <a:srgbClr val="0000FF"/>
                </a:solidFill>
                <a:latin typeface="Arial" panose="020B0604020202020204" pitchFamily="34" charset="0"/>
              </a:rPr>
              <a:t>istologically speaking a condition is ‘granulomatous’ if  epithelioid  and  giant  cells are present. </a:t>
            </a:r>
            <a:r>
              <a:rPr lang="en-US" sz="1500" dirty="0">
                <a:latin typeface="Arial" panose="020B0604020202020204" pitchFamily="34" charset="0"/>
              </a:rPr>
              <a:t>Note that while granulomatous uveitis often involves epithelioid and/or giant cells, it is </a:t>
            </a:r>
            <a:r>
              <a:rPr lang="en-US" sz="1500" b="1" dirty="0">
                <a:latin typeface="Arial" panose="020B0604020202020204" pitchFamily="34" charset="0"/>
              </a:rPr>
              <a:t>not</a:t>
            </a:r>
            <a:r>
              <a:rPr lang="en-US" sz="1500" dirty="0">
                <a:latin typeface="Arial" panose="020B0604020202020204" pitchFamily="34" charset="0"/>
              </a:rPr>
              <a:t> the case that </a:t>
            </a:r>
            <a:r>
              <a:rPr lang="en-US" sz="1500" i="1" dirty="0">
                <a:latin typeface="Arial" panose="020B0604020202020204" pitchFamily="34" charset="0"/>
              </a:rPr>
              <a:t>clinically</a:t>
            </a:r>
            <a:r>
              <a:rPr lang="en-US" sz="1500" dirty="0">
                <a:latin typeface="Arial" panose="020B0604020202020204" pitchFamily="34" charset="0"/>
              </a:rPr>
              <a:t> granulomatous uveitis is always </a:t>
            </a:r>
            <a:r>
              <a:rPr lang="en-US" sz="1500" i="1" dirty="0">
                <a:latin typeface="Arial" panose="020B0604020202020204" pitchFamily="34" charset="0"/>
              </a:rPr>
              <a:t>histologically</a:t>
            </a:r>
            <a:r>
              <a:rPr lang="en-US" sz="1500" dirty="0">
                <a:latin typeface="Arial" panose="020B0604020202020204" pitchFamily="34" charset="0"/>
              </a:rPr>
              <a:t> granulomatous. </a:t>
            </a:r>
          </a:p>
        </p:txBody>
      </p: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9" name="Rectangle 3">
            <a:extLst>
              <a:ext uri="{FF2B5EF4-FFF2-40B4-BE49-F238E27FC236}">
                <a16:creationId xmlns:a16="http://schemas.microsoft.com/office/drawing/2014/main" id="{0029BCC6-09F3-4D74-A516-C8B9C7C9D1D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8435005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453" y="1828800"/>
            <a:ext cx="8317395" cy="3785652"/>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chemeClr val="bg1">
                    <a:lumMod val="75000"/>
                  </a:schemeClr>
                </a:solidFill>
              </a:rPr>
              <a:t>K</a:t>
            </a:r>
            <a:r>
              <a:rPr lang="en-US" sz="1500" b="1" dirty="0">
                <a:solidFill>
                  <a:schemeClr val="bg1">
                    <a:lumMod val="75000"/>
                  </a:schemeClr>
                </a:solidFill>
                <a:latin typeface="Arial" panose="020B0604020202020204" pitchFamily="34" charset="0"/>
              </a:rPr>
              <a:t>eratic precipitates </a:t>
            </a:r>
            <a:r>
              <a:rPr lang="en-US" sz="1500" dirty="0">
                <a:solidFill>
                  <a:schemeClr val="bg1">
                    <a:lumMod val="75000"/>
                  </a:schemeClr>
                </a:solidFill>
                <a:latin typeface="Arial" panose="020B0604020202020204" pitchFamily="34" charset="0"/>
              </a:rPr>
              <a:t>(KP)—deposits of inflammatory debris on the endothelial surface of the cornea—may be present.</a:t>
            </a:r>
            <a:r>
              <a:rPr lang="en-US" sz="1500" dirty="0">
                <a:solidFill>
                  <a:schemeClr val="bg1">
                    <a:lumMod val="75000"/>
                  </a:schemeClr>
                </a:solidFill>
              </a:rPr>
              <a:t> </a:t>
            </a:r>
            <a:endParaRPr lang="en-US" sz="1500" dirty="0">
              <a:solidFill>
                <a:schemeClr val="bg1">
                  <a:lumMod val="75000"/>
                </a:schemeClr>
              </a:solidFill>
              <a:latin typeface="Arial" panose="020B0604020202020204" pitchFamily="34" charset="0"/>
            </a:endParaRPr>
          </a:p>
          <a:p>
            <a:endParaRPr lang="en-US" sz="1500" dirty="0">
              <a:solidFill>
                <a:schemeClr val="bg1">
                  <a:lumMod val="75000"/>
                </a:schemeClr>
              </a:solidFill>
            </a:endParaRPr>
          </a:p>
          <a:p>
            <a:r>
              <a:rPr lang="en-US" sz="1500" dirty="0">
                <a:solidFill>
                  <a:schemeClr val="bg1">
                    <a:lumMod val="75000"/>
                  </a:schemeClr>
                </a:solidFill>
              </a:rPr>
              <a:t>The </a:t>
            </a:r>
            <a:r>
              <a:rPr lang="en-US" sz="1500" i="1" dirty="0">
                <a:solidFill>
                  <a:schemeClr val="bg1">
                    <a:lumMod val="75000"/>
                  </a:schemeClr>
                </a:solidFill>
              </a:rPr>
              <a:t>Uveitis</a:t>
            </a:r>
            <a:r>
              <a:rPr lang="en-US" sz="1500" dirty="0">
                <a:solidFill>
                  <a:schemeClr val="bg1">
                    <a:lumMod val="75000"/>
                  </a:schemeClr>
                </a:solidFill>
              </a:rPr>
              <a:t> book employs an organizational tree on which it hangs the common causes of anterior uveitis. The first branch point in this tree is whether the inflammation is  </a:t>
            </a:r>
            <a:r>
              <a:rPr lang="en-US" sz="1500" b="1" dirty="0">
                <a:solidFill>
                  <a:schemeClr val="bg1">
                    <a:lumMod val="75000"/>
                  </a:schemeClr>
                </a:solidFill>
              </a:rPr>
              <a:t>granulomatous</a:t>
            </a:r>
            <a:r>
              <a:rPr lang="en-US" sz="1500" dirty="0">
                <a:solidFill>
                  <a:schemeClr val="bg1">
                    <a:lumMod val="75000"/>
                  </a:schemeClr>
                </a:solidFill>
              </a:rPr>
              <a:t> or  </a:t>
            </a:r>
            <a:r>
              <a:rPr lang="en-US" sz="1500" b="1" dirty="0">
                <a:solidFill>
                  <a:schemeClr val="bg1">
                    <a:lumMod val="75000"/>
                  </a:schemeClr>
                </a:solidFill>
              </a:rPr>
              <a:t>nongranulomatous </a:t>
            </a:r>
            <a:r>
              <a:rPr lang="en-US" sz="1500" i="1" dirty="0">
                <a:solidFill>
                  <a:schemeClr val="bg1">
                    <a:lumMod val="75000"/>
                  </a:schemeClr>
                </a:solidFill>
              </a:rPr>
              <a:t>. </a:t>
            </a:r>
            <a:r>
              <a:rPr lang="en-US" sz="1500" dirty="0">
                <a:solidFill>
                  <a:schemeClr val="bg1">
                    <a:lumMod val="75000"/>
                  </a:schemeClr>
                </a:solidFill>
                <a:latin typeface="Arial" panose="020B0604020202020204" pitchFamily="34" charset="0"/>
              </a:rPr>
              <a:t>This is a reference to the appearance of KP—the term </a:t>
            </a:r>
            <a:r>
              <a:rPr lang="en-US" sz="1500" i="1" dirty="0">
                <a:solidFill>
                  <a:schemeClr val="bg1">
                    <a:lumMod val="75000"/>
                  </a:schemeClr>
                </a:solidFill>
                <a:latin typeface="Arial" panose="020B0604020202020204" pitchFamily="34" charset="0"/>
              </a:rPr>
              <a:t>granulomatous</a:t>
            </a:r>
            <a:r>
              <a:rPr lang="en-US" sz="1500" dirty="0">
                <a:solidFill>
                  <a:schemeClr val="bg1">
                    <a:lumMod val="75000"/>
                  </a:schemeClr>
                </a:solidFill>
                <a:latin typeface="Arial" panose="020B0604020202020204" pitchFamily="34" charset="0"/>
              </a:rPr>
              <a:t> is attributed to KP that are usually  large ,  grayish , and  ‘greasy.’ </a:t>
            </a:r>
            <a:r>
              <a:rPr lang="en-US" sz="1500" dirty="0">
                <a:solidFill>
                  <a:srgbClr val="0000FF"/>
                </a:solidFill>
              </a:rPr>
              <a:t>As you will recall from med school, h</a:t>
            </a:r>
            <a:r>
              <a:rPr lang="en-US" sz="1500" dirty="0">
                <a:solidFill>
                  <a:srgbClr val="0000FF"/>
                </a:solidFill>
                <a:latin typeface="Arial" panose="020B0604020202020204" pitchFamily="34" charset="0"/>
              </a:rPr>
              <a:t>istologically speaking a condition is ‘granulomatous’ if  epithelioid  and  giant  cells are present. </a:t>
            </a:r>
            <a:r>
              <a:rPr lang="en-US" sz="1500" dirty="0">
                <a:latin typeface="Arial" panose="020B0604020202020204" pitchFamily="34" charset="0"/>
              </a:rPr>
              <a:t>Note that while granulomatous uveitis often involves epithelioid and/or giant cells, it is </a:t>
            </a:r>
            <a:r>
              <a:rPr lang="en-US" sz="1500" b="1" dirty="0">
                <a:latin typeface="Arial" panose="020B0604020202020204" pitchFamily="34" charset="0"/>
              </a:rPr>
              <a:t>not</a:t>
            </a:r>
            <a:r>
              <a:rPr lang="en-US" sz="1500" dirty="0">
                <a:latin typeface="Arial" panose="020B0604020202020204" pitchFamily="34" charset="0"/>
              </a:rPr>
              <a:t> the case that </a:t>
            </a:r>
            <a:r>
              <a:rPr lang="en-US" sz="1500" i="1" dirty="0">
                <a:latin typeface="Arial" panose="020B0604020202020204" pitchFamily="34" charset="0"/>
              </a:rPr>
              <a:t>clinically</a:t>
            </a:r>
            <a:r>
              <a:rPr lang="en-US" sz="1500" dirty="0">
                <a:latin typeface="Arial" panose="020B0604020202020204" pitchFamily="34" charset="0"/>
              </a:rPr>
              <a:t> granulomatous uveitis is always </a:t>
            </a:r>
            <a:r>
              <a:rPr lang="en-US" sz="1500" i="1" dirty="0">
                <a:latin typeface="Arial" panose="020B0604020202020204" pitchFamily="34" charset="0"/>
              </a:rPr>
              <a:t>histologically</a:t>
            </a:r>
            <a:r>
              <a:rPr lang="en-US" sz="1500" dirty="0">
                <a:latin typeface="Arial" panose="020B0604020202020204" pitchFamily="34" charset="0"/>
              </a:rPr>
              <a:t> granulomatous.       </a:t>
            </a:r>
            <a:r>
              <a:rPr lang="en-US" sz="1500" b="1" i="1" dirty="0">
                <a:solidFill>
                  <a:srgbClr val="0000FF"/>
                </a:solidFill>
                <a:latin typeface="Arial" panose="020B0604020202020204" pitchFamily="34" charset="0"/>
              </a:rPr>
              <a:t>This is key</a:t>
            </a:r>
            <a:r>
              <a:rPr lang="en-US" sz="1500" b="1" dirty="0">
                <a:solidFill>
                  <a:srgbClr val="0000FF"/>
                </a:solidFill>
                <a:latin typeface="Arial" panose="020B0604020202020204" pitchFamily="34" charset="0"/>
              </a:rPr>
              <a:t>:</a:t>
            </a:r>
            <a:r>
              <a:rPr lang="en-US" sz="1500" dirty="0">
                <a:solidFill>
                  <a:srgbClr val="0000FF"/>
                </a:solidFill>
                <a:latin typeface="Arial" panose="020B0604020202020204" pitchFamily="34" charset="0"/>
              </a:rPr>
              <a:t> </a:t>
            </a:r>
            <a:r>
              <a:rPr lang="en-US" sz="1500" u="sng" dirty="0">
                <a:solidFill>
                  <a:srgbClr val="0000FF"/>
                </a:solidFill>
              </a:rPr>
              <a:t>In </a:t>
            </a:r>
            <a:r>
              <a:rPr lang="en-US" sz="1500" b="1" u="sng" dirty="0">
                <a:solidFill>
                  <a:srgbClr val="0000FF"/>
                </a:solidFill>
              </a:rPr>
              <a:t>clinical</a:t>
            </a:r>
            <a:r>
              <a:rPr lang="en-US" sz="1500" u="sng" dirty="0">
                <a:solidFill>
                  <a:srgbClr val="0000FF"/>
                </a:solidFill>
              </a:rPr>
              <a:t> use</a:t>
            </a:r>
            <a:r>
              <a:rPr lang="en-US" sz="1500" u="sng" dirty="0">
                <a:solidFill>
                  <a:srgbClr val="0000FF"/>
                </a:solidFill>
                <a:latin typeface="Arial" panose="020B0604020202020204" pitchFamily="34" charset="0"/>
              </a:rPr>
              <a:t> the term </a:t>
            </a:r>
            <a:r>
              <a:rPr lang="en-US" sz="1500" i="1" u="sng" dirty="0">
                <a:solidFill>
                  <a:srgbClr val="0000FF"/>
                </a:solidFill>
                <a:latin typeface="Arial" panose="020B0604020202020204" pitchFamily="34" charset="0"/>
              </a:rPr>
              <a:t>granulomatous</a:t>
            </a:r>
            <a:r>
              <a:rPr lang="en-US" sz="1500" u="sng" dirty="0">
                <a:solidFill>
                  <a:srgbClr val="0000FF"/>
                </a:solidFill>
                <a:latin typeface="Arial" panose="020B0604020202020204" pitchFamily="34" charset="0"/>
              </a:rPr>
              <a:t> refers to the slit-lamp appearance of the KP, </a:t>
            </a:r>
            <a:r>
              <a:rPr lang="en-US" sz="1500" b="1" u="sng" dirty="0">
                <a:solidFill>
                  <a:srgbClr val="0000FF"/>
                </a:solidFill>
                <a:latin typeface="Arial" panose="020B0604020202020204" pitchFamily="34" charset="0"/>
              </a:rPr>
              <a:t>not</a:t>
            </a:r>
            <a:r>
              <a:rPr lang="en-US" sz="1500" u="sng" dirty="0">
                <a:solidFill>
                  <a:srgbClr val="0000FF"/>
                </a:solidFill>
                <a:latin typeface="Arial" panose="020B0604020202020204" pitchFamily="34" charset="0"/>
              </a:rPr>
              <a:t> to the underlying histology of the condition.</a:t>
            </a:r>
            <a:endParaRPr lang="en-US" sz="1500" u="sng" dirty="0">
              <a:latin typeface="Arial" panose="020B0604020202020204" pitchFamily="34" charset="0"/>
            </a:endParaRPr>
          </a:p>
        </p:txBody>
      </p: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9" name="Rectangle 3">
            <a:extLst>
              <a:ext uri="{FF2B5EF4-FFF2-40B4-BE49-F238E27FC236}">
                <a16:creationId xmlns:a16="http://schemas.microsoft.com/office/drawing/2014/main" id="{0029BCC6-09F3-4D74-A516-C8B9C7C9D1D3}"/>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7620438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chemeClr val="bg1">
                    <a:lumMod val="75000"/>
                  </a:schemeClr>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2" name="TextBox 1">
            <a:extLst>
              <a:ext uri="{FF2B5EF4-FFF2-40B4-BE49-F238E27FC236}">
                <a16:creationId xmlns:a16="http://schemas.microsoft.com/office/drawing/2014/main" id="{FB3F3882-4183-45DB-A757-14CA945ECE9B}"/>
              </a:ext>
            </a:extLst>
          </p:cNvPr>
          <p:cNvSpPr txBox="1"/>
          <p:nvPr/>
        </p:nvSpPr>
        <p:spPr>
          <a:xfrm>
            <a:off x="2438400" y="2057400"/>
            <a:ext cx="6250523" cy="1077218"/>
          </a:xfrm>
          <a:prstGeom prst="rect">
            <a:avLst/>
          </a:prstGeom>
          <a:noFill/>
        </p:spPr>
        <p:txBody>
          <a:bodyPr wrap="square" rtlCol="0">
            <a:spAutoFit/>
          </a:bodyPr>
          <a:lstStyle/>
          <a:p>
            <a:r>
              <a:rPr lang="en-US" sz="1600" dirty="0"/>
              <a:t>These are the common entities that can produce a granulomatous anterior uveitis. (Note: For some of these, the granulomatous anterior findings are part of an overall </a:t>
            </a:r>
            <a:r>
              <a:rPr lang="en-US" sz="1600" dirty="0" err="1"/>
              <a:t>panuveitic</a:t>
            </a:r>
            <a:r>
              <a:rPr lang="en-US" sz="1600" dirty="0"/>
              <a:t> presentation, </a:t>
            </a:r>
            <a:r>
              <a:rPr lang="en-US" sz="1600" dirty="0" err="1"/>
              <a:t>ie</a:t>
            </a:r>
            <a:r>
              <a:rPr lang="en-US" sz="1600" dirty="0"/>
              <a:t>, they typically do not present as an </a:t>
            </a:r>
            <a:r>
              <a:rPr lang="en-US" sz="1600" i="1" dirty="0"/>
              <a:t>isolated</a:t>
            </a:r>
            <a:r>
              <a:rPr lang="en-US" sz="1600" dirty="0"/>
              <a:t> anterior uveitis.)</a:t>
            </a:r>
          </a:p>
        </p:txBody>
      </p:sp>
      <p:sp>
        <p:nvSpPr>
          <p:cNvPr id="20" name="TextBox 19">
            <a:extLst>
              <a:ext uri="{FF2B5EF4-FFF2-40B4-BE49-F238E27FC236}">
                <a16:creationId xmlns:a16="http://schemas.microsoft.com/office/drawing/2014/main" id="{272E1A50-868A-4D75-AD8C-1E7B64E6A7DE}"/>
              </a:ext>
            </a:extLst>
          </p:cNvPr>
          <p:cNvSpPr txBox="1"/>
          <p:nvPr/>
        </p:nvSpPr>
        <p:spPr>
          <a:xfrm>
            <a:off x="811651" y="2443828"/>
            <a:ext cx="301686" cy="323165"/>
          </a:xfrm>
          <a:prstGeom prst="rect">
            <a:avLst/>
          </a:prstGeom>
          <a:noFill/>
        </p:spPr>
        <p:txBody>
          <a:bodyPr wrap="none" rtlCol="0">
            <a:spAutoFit/>
          </a:bodyPr>
          <a:lstStyle/>
          <a:p>
            <a:r>
              <a:rPr lang="en-US" sz="1500" b="1" i="1" dirty="0">
                <a:latin typeface="Arial" panose="020B0604020202020204" pitchFamily="34" charset="0"/>
              </a:rPr>
              <a:t>?</a:t>
            </a:r>
          </a:p>
        </p:txBody>
      </p:sp>
      <p:sp>
        <p:nvSpPr>
          <p:cNvPr id="22" name="TextBox 21">
            <a:extLst>
              <a:ext uri="{FF2B5EF4-FFF2-40B4-BE49-F238E27FC236}">
                <a16:creationId xmlns:a16="http://schemas.microsoft.com/office/drawing/2014/main" id="{AB3EF49F-950A-4AFC-B2E1-9E4F41B99408}"/>
              </a:ext>
            </a:extLst>
          </p:cNvPr>
          <p:cNvSpPr txBox="1"/>
          <p:nvPr/>
        </p:nvSpPr>
        <p:spPr>
          <a:xfrm>
            <a:off x="796779" y="2133604"/>
            <a:ext cx="301686" cy="323165"/>
          </a:xfrm>
          <a:prstGeom prst="rect">
            <a:avLst/>
          </a:prstGeom>
          <a:noFill/>
        </p:spPr>
        <p:txBody>
          <a:bodyPr wrap="none" rtlCol="0">
            <a:spAutoFit/>
          </a:bodyPr>
          <a:lstStyle/>
          <a:p>
            <a:r>
              <a:rPr lang="en-US" sz="1500" b="1" i="1" dirty="0">
                <a:latin typeface="Arial" panose="020B0604020202020204" pitchFamily="34" charset="0"/>
              </a:rPr>
              <a:t>?</a:t>
            </a:r>
          </a:p>
        </p:txBody>
      </p:sp>
      <p:cxnSp>
        <p:nvCxnSpPr>
          <p:cNvPr id="24" name="Straight Connector 23">
            <a:extLst>
              <a:ext uri="{FF2B5EF4-FFF2-40B4-BE49-F238E27FC236}">
                <a16:creationId xmlns:a16="http://schemas.microsoft.com/office/drawing/2014/main" id="{03903E03-B493-4ED1-BAEF-CD18198A4827}"/>
              </a:ext>
            </a:extLst>
          </p:cNvPr>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EEBD82-6D09-4876-B959-D29021FCC5F9}"/>
              </a:ext>
            </a:extLst>
          </p:cNvPr>
          <p:cNvCxnSpPr/>
          <p:nvPr/>
        </p:nvCxnSpPr>
        <p:spPr>
          <a:xfrm>
            <a:off x="609600" y="167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039A7E-48F0-40C8-AC67-343C94392FDA}"/>
              </a:ext>
            </a:extLst>
          </p:cNvPr>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37C4FA-ABC3-404C-99BF-ACCC5448679C}"/>
              </a:ext>
            </a:extLst>
          </p:cNvPr>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151C13-9307-4375-8F7E-53BE9191E176}"/>
              </a:ext>
            </a:extLst>
          </p:cNvPr>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86DA7C-D047-431E-B79F-24BF161576BA}"/>
              </a:ext>
            </a:extLst>
          </p:cNvPr>
          <p:cNvSpPr txBox="1"/>
          <p:nvPr/>
        </p:nvSpPr>
        <p:spPr>
          <a:xfrm>
            <a:off x="809888" y="1801508"/>
            <a:ext cx="301686" cy="323165"/>
          </a:xfrm>
          <a:prstGeom prst="rect">
            <a:avLst/>
          </a:prstGeom>
          <a:noFill/>
        </p:spPr>
        <p:txBody>
          <a:bodyPr wrap="none" rtlCol="0">
            <a:spAutoFit/>
          </a:bodyPr>
          <a:lstStyle/>
          <a:p>
            <a:r>
              <a:rPr lang="en-US" sz="1500" b="1" i="1" dirty="0">
                <a:latin typeface="Arial" panose="020B0604020202020204" pitchFamily="34" charset="0"/>
              </a:rPr>
              <a:t>?</a:t>
            </a:r>
          </a:p>
        </p:txBody>
      </p:sp>
      <p:sp>
        <p:nvSpPr>
          <p:cNvPr id="30" name="TextBox 29">
            <a:extLst>
              <a:ext uri="{FF2B5EF4-FFF2-40B4-BE49-F238E27FC236}">
                <a16:creationId xmlns:a16="http://schemas.microsoft.com/office/drawing/2014/main" id="{BDA7E44B-75AB-41DB-8B0B-1D22E9827AFD}"/>
              </a:ext>
            </a:extLst>
          </p:cNvPr>
          <p:cNvSpPr txBox="1"/>
          <p:nvPr/>
        </p:nvSpPr>
        <p:spPr>
          <a:xfrm>
            <a:off x="805304" y="1524004"/>
            <a:ext cx="301686" cy="323165"/>
          </a:xfrm>
          <a:prstGeom prst="rect">
            <a:avLst/>
          </a:prstGeom>
          <a:noFill/>
        </p:spPr>
        <p:txBody>
          <a:bodyPr wrap="none" rtlCol="0">
            <a:spAutoFit/>
          </a:bodyPr>
          <a:lstStyle/>
          <a:p>
            <a:r>
              <a:rPr lang="en-US" sz="1500" b="1" i="1" dirty="0">
                <a:latin typeface="Arial" panose="020B0604020202020204" pitchFamily="34" charset="0"/>
              </a:rPr>
              <a:t>?</a:t>
            </a:r>
          </a:p>
        </p:txBody>
      </p:sp>
      <p:sp>
        <p:nvSpPr>
          <p:cNvPr id="31" name="TextBox 30">
            <a:extLst>
              <a:ext uri="{FF2B5EF4-FFF2-40B4-BE49-F238E27FC236}">
                <a16:creationId xmlns:a16="http://schemas.microsoft.com/office/drawing/2014/main" id="{478BE006-ED72-4F51-9A71-C4E2EC424FAC}"/>
              </a:ext>
            </a:extLst>
          </p:cNvPr>
          <p:cNvSpPr txBox="1"/>
          <p:nvPr/>
        </p:nvSpPr>
        <p:spPr>
          <a:xfrm>
            <a:off x="796779" y="3336686"/>
            <a:ext cx="301686" cy="323165"/>
          </a:xfrm>
          <a:prstGeom prst="rect">
            <a:avLst/>
          </a:prstGeom>
          <a:noFill/>
        </p:spPr>
        <p:txBody>
          <a:bodyPr wrap="none" rtlCol="0">
            <a:spAutoFit/>
          </a:bodyPr>
          <a:lstStyle/>
          <a:p>
            <a:r>
              <a:rPr lang="en-US" sz="1500" b="1" i="1" dirty="0">
                <a:latin typeface="Arial" panose="020B0604020202020204" pitchFamily="34" charset="0"/>
              </a:rPr>
              <a:t>?</a:t>
            </a:r>
          </a:p>
        </p:txBody>
      </p:sp>
      <p:cxnSp>
        <p:nvCxnSpPr>
          <p:cNvPr id="32" name="Straight Connector 31">
            <a:extLst>
              <a:ext uri="{FF2B5EF4-FFF2-40B4-BE49-F238E27FC236}">
                <a16:creationId xmlns:a16="http://schemas.microsoft.com/office/drawing/2014/main" id="{BBE46C02-CED3-4073-B914-502D6D633B23}"/>
              </a:ext>
            </a:extLst>
          </p:cNvPr>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5DC125-B900-43B5-8830-B0D76094F2B9}"/>
              </a:ext>
            </a:extLst>
          </p:cNvPr>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E2BE2F-9D6C-43E0-9E0E-336958020CA0}"/>
              </a:ext>
            </a:extLst>
          </p:cNvPr>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C26E81-C51C-45D5-A730-90D2B42046F1}"/>
              </a:ext>
            </a:extLst>
          </p:cNvPr>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7A26A21-776E-4316-908E-3103843086AF}"/>
              </a:ext>
            </a:extLst>
          </p:cNvPr>
          <p:cNvSpPr txBox="1"/>
          <p:nvPr/>
        </p:nvSpPr>
        <p:spPr>
          <a:xfrm>
            <a:off x="788479" y="3058782"/>
            <a:ext cx="301686" cy="323165"/>
          </a:xfrm>
          <a:prstGeom prst="rect">
            <a:avLst/>
          </a:prstGeom>
          <a:noFill/>
        </p:spPr>
        <p:txBody>
          <a:bodyPr wrap="none" rtlCol="0">
            <a:spAutoFit/>
          </a:bodyPr>
          <a:lstStyle/>
          <a:p>
            <a:r>
              <a:rPr lang="en-US" sz="1500" b="1" i="1" dirty="0">
                <a:latin typeface="Arial" panose="020B0604020202020204" pitchFamily="34" charset="0"/>
              </a:rPr>
              <a:t>?</a:t>
            </a:r>
          </a:p>
        </p:txBody>
      </p:sp>
      <p:sp>
        <p:nvSpPr>
          <p:cNvPr id="37" name="TextBox 36">
            <a:extLst>
              <a:ext uri="{FF2B5EF4-FFF2-40B4-BE49-F238E27FC236}">
                <a16:creationId xmlns:a16="http://schemas.microsoft.com/office/drawing/2014/main" id="{FFC22A8E-050B-451A-B47B-A8CC58BF0B35}"/>
              </a:ext>
            </a:extLst>
          </p:cNvPr>
          <p:cNvSpPr txBox="1"/>
          <p:nvPr/>
        </p:nvSpPr>
        <p:spPr>
          <a:xfrm>
            <a:off x="805307" y="2737250"/>
            <a:ext cx="301686" cy="323165"/>
          </a:xfrm>
          <a:prstGeom prst="rect">
            <a:avLst/>
          </a:prstGeom>
          <a:noFill/>
        </p:spPr>
        <p:txBody>
          <a:bodyPr wrap="none" rtlCol="0">
            <a:spAutoFit/>
          </a:bodyPr>
          <a:lstStyle/>
          <a:p>
            <a:r>
              <a:rPr lang="en-US" sz="1500" b="1" i="1" dirty="0">
                <a:latin typeface="Arial" panose="020B0604020202020204" pitchFamily="34" charset="0"/>
              </a:rPr>
              <a:t>?</a:t>
            </a:r>
          </a:p>
        </p:txBody>
      </p:sp>
      <p:sp>
        <p:nvSpPr>
          <p:cNvPr id="3" name="Right Brace 2">
            <a:extLst>
              <a:ext uri="{FF2B5EF4-FFF2-40B4-BE49-F238E27FC236}">
                <a16:creationId xmlns:a16="http://schemas.microsoft.com/office/drawing/2014/main" id="{6DA3DF0C-4762-4C1F-AE95-54EC0591577E}"/>
              </a:ext>
            </a:extLst>
          </p:cNvPr>
          <p:cNvSpPr/>
          <p:nvPr/>
        </p:nvSpPr>
        <p:spPr>
          <a:xfrm>
            <a:off x="2024815" y="1524004"/>
            <a:ext cx="413585" cy="213584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9" name="Rectangle 3">
            <a:extLst>
              <a:ext uri="{FF2B5EF4-FFF2-40B4-BE49-F238E27FC236}">
                <a16:creationId xmlns:a16="http://schemas.microsoft.com/office/drawing/2014/main" id="{BA766AE9-5069-4D0B-BAD1-8DACEA9076F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88074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43" t="7519"/>
          <a:stretch/>
        </p:blipFill>
        <p:spPr>
          <a:xfrm>
            <a:off x="1761185" y="841168"/>
            <a:ext cx="5000227" cy="4038911"/>
          </a:xfrm>
          <a:prstGeom prst="rect">
            <a:avLst/>
          </a:prstGeom>
        </p:spPr>
      </p:pic>
      <p:sp>
        <p:nvSpPr>
          <p:cNvPr id="3" name="Right Brace 2"/>
          <p:cNvSpPr/>
          <p:nvPr/>
        </p:nvSpPr>
        <p:spPr>
          <a:xfrm>
            <a:off x="6287125" y="2837432"/>
            <a:ext cx="228600" cy="64716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6439525" y="2976347"/>
            <a:ext cx="736099" cy="369332"/>
          </a:xfrm>
          <a:prstGeom prst="rect">
            <a:avLst/>
          </a:prstGeom>
          <a:noFill/>
        </p:spPr>
        <p:txBody>
          <a:bodyPr wrap="none" rtlCol="0">
            <a:spAutoFit/>
          </a:bodyPr>
          <a:lstStyle/>
          <a:p>
            <a:r>
              <a:rPr lang="en-US" b="1" i="1" dirty="0"/>
              <a:t>Uvea</a:t>
            </a:r>
          </a:p>
        </p:txBody>
      </p:sp>
      <p:sp>
        <p:nvSpPr>
          <p:cNvPr id="5" name="Slide Number Placeholder 4"/>
          <p:cNvSpPr>
            <a:spLocks noGrp="1"/>
          </p:cNvSpPr>
          <p:nvPr>
            <p:ph type="sldNum" sz="quarter" idx="12"/>
          </p:nvPr>
        </p:nvSpPr>
        <p:spPr/>
        <p:txBody>
          <a:bodyPr/>
          <a:lstStyle/>
          <a:p>
            <a:fld id="{6978B3D9-A15A-4A94-95D0-7F010661B2C9}" type="slidenum">
              <a:rPr lang="en-US" smtClean="0"/>
              <a:t>9</a:t>
            </a:fld>
            <a:endParaRPr lang="en-US"/>
          </a:p>
        </p:txBody>
      </p:sp>
      <p:sp>
        <p:nvSpPr>
          <p:cNvPr id="6" name="Rectangle 3"/>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8" name="Rectangle 7">
            <a:extLst>
              <a:ext uri="{FF2B5EF4-FFF2-40B4-BE49-F238E27FC236}">
                <a16:creationId xmlns:a16="http://schemas.microsoft.com/office/drawing/2014/main" id="{20104425-0390-4664-AB13-59A93D2C4680}"/>
              </a:ext>
            </a:extLst>
          </p:cNvPr>
          <p:cNvSpPr/>
          <p:nvPr/>
        </p:nvSpPr>
        <p:spPr>
          <a:xfrm>
            <a:off x="5105400" y="2286000"/>
            <a:ext cx="2277415" cy="2438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04D1B49-CB13-416F-B939-2032633F32A4}"/>
              </a:ext>
            </a:extLst>
          </p:cNvPr>
          <p:cNvSpPr/>
          <p:nvPr/>
        </p:nvSpPr>
        <p:spPr>
          <a:xfrm>
            <a:off x="2358585" y="4122142"/>
            <a:ext cx="2971800" cy="7189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ight Triangle 9">
            <a:extLst>
              <a:ext uri="{FF2B5EF4-FFF2-40B4-BE49-F238E27FC236}">
                <a16:creationId xmlns:a16="http://schemas.microsoft.com/office/drawing/2014/main" id="{821FB6C7-7458-4BAB-8DB9-C6A51BF53E44}"/>
              </a:ext>
            </a:extLst>
          </p:cNvPr>
          <p:cNvSpPr/>
          <p:nvPr/>
        </p:nvSpPr>
        <p:spPr>
          <a:xfrm rot="20637893" flipH="1">
            <a:off x="4480850" y="2516431"/>
            <a:ext cx="977776" cy="919833"/>
          </a:xfrm>
          <a:prstGeom prst="rtTriangl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A192B3D-9647-47D9-B271-392721EC67A4}"/>
              </a:ext>
            </a:extLst>
          </p:cNvPr>
          <p:cNvSpPr txBox="1"/>
          <p:nvPr/>
        </p:nvSpPr>
        <p:spPr>
          <a:xfrm>
            <a:off x="228600" y="5113422"/>
            <a:ext cx="8763000" cy="584775"/>
          </a:xfrm>
          <a:prstGeom prst="rect">
            <a:avLst/>
          </a:prstGeom>
          <a:noFill/>
        </p:spPr>
        <p:txBody>
          <a:bodyPr wrap="square" rtlCol="0">
            <a:spAutoFit/>
          </a:bodyPr>
          <a:lstStyle/>
          <a:p>
            <a:r>
              <a:rPr lang="en-US" sz="1600" i="1" dirty="0"/>
              <a:t>Think of the eye as being composed of three layers or ‘tunics.’ </a:t>
            </a:r>
            <a:r>
              <a:rPr lang="en-US" sz="1600" dirty="0">
                <a:solidFill>
                  <a:srgbClr val="0000FF"/>
                </a:solidFill>
              </a:rPr>
              <a:t>The  sclera  and  cornea  comprise the tough, outer tunic. </a:t>
            </a:r>
            <a:endParaRPr lang="en-US" sz="1600" dirty="0">
              <a:solidFill>
                <a:srgbClr val="002060"/>
              </a:solidFill>
            </a:endParaRPr>
          </a:p>
        </p:txBody>
      </p:sp>
    </p:spTree>
    <p:extLst>
      <p:ext uri="{BB962C8B-B14F-4D97-AF65-F5344CB8AC3E}">
        <p14:creationId xmlns:p14="http://schemas.microsoft.com/office/powerpoint/2010/main" val="27720589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chemeClr val="bg1">
                    <a:lumMod val="75000"/>
                  </a:schemeClr>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2" name="TextBox 1">
            <a:extLst>
              <a:ext uri="{FF2B5EF4-FFF2-40B4-BE49-F238E27FC236}">
                <a16:creationId xmlns:a16="http://schemas.microsoft.com/office/drawing/2014/main" id="{FB3F3882-4183-45DB-A757-14CA945ECE9B}"/>
              </a:ext>
            </a:extLst>
          </p:cNvPr>
          <p:cNvSpPr txBox="1"/>
          <p:nvPr/>
        </p:nvSpPr>
        <p:spPr>
          <a:xfrm>
            <a:off x="2438400" y="2057400"/>
            <a:ext cx="6250523" cy="1077218"/>
          </a:xfrm>
          <a:prstGeom prst="rect">
            <a:avLst/>
          </a:prstGeom>
          <a:noFill/>
        </p:spPr>
        <p:txBody>
          <a:bodyPr wrap="square" rtlCol="0">
            <a:spAutoFit/>
          </a:bodyPr>
          <a:lstStyle/>
          <a:p>
            <a:r>
              <a:rPr lang="en-US" sz="1600" dirty="0"/>
              <a:t>These are the common entities that can produce a granulomatous anterior uveitis. (Note: For some of these, the granulomatous anterior findings are part of an overall </a:t>
            </a:r>
            <a:r>
              <a:rPr lang="en-US" sz="1600" dirty="0" err="1"/>
              <a:t>panuveitic</a:t>
            </a:r>
            <a:r>
              <a:rPr lang="en-US" sz="1600" dirty="0"/>
              <a:t> presentation, </a:t>
            </a:r>
            <a:r>
              <a:rPr lang="en-US" sz="1600" dirty="0" err="1"/>
              <a:t>ie</a:t>
            </a:r>
            <a:r>
              <a:rPr lang="en-US" sz="1600" dirty="0"/>
              <a:t>, they typically do not present as an </a:t>
            </a:r>
            <a:r>
              <a:rPr lang="en-US" sz="1600" i="1" dirty="0"/>
              <a:t>isolated</a:t>
            </a:r>
            <a:r>
              <a:rPr lang="en-US" sz="1600" dirty="0"/>
              <a:t> anterior uveitis.)</a:t>
            </a:r>
          </a:p>
        </p:txBody>
      </p:sp>
      <p:sp>
        <p:nvSpPr>
          <p:cNvPr id="20" name="TextBox 19">
            <a:extLst>
              <a:ext uri="{FF2B5EF4-FFF2-40B4-BE49-F238E27FC236}">
                <a16:creationId xmlns:a16="http://schemas.microsoft.com/office/drawing/2014/main" id="{272E1A50-868A-4D75-AD8C-1E7B64E6A7DE}"/>
              </a:ext>
            </a:extLst>
          </p:cNvPr>
          <p:cNvSpPr txBox="1"/>
          <p:nvPr/>
        </p:nvSpPr>
        <p:spPr>
          <a:xfrm>
            <a:off x="824888" y="2441381"/>
            <a:ext cx="580608" cy="323165"/>
          </a:xfrm>
          <a:prstGeom prst="rect">
            <a:avLst/>
          </a:prstGeom>
          <a:noFill/>
        </p:spPr>
        <p:txBody>
          <a:bodyPr wrap="none" rtlCol="0">
            <a:spAutoFit/>
          </a:bodyPr>
          <a:lstStyle/>
          <a:p>
            <a:r>
              <a:rPr lang="en-US" sz="1500" dirty="0">
                <a:latin typeface="Arial" panose="020B0604020202020204" pitchFamily="34" charset="0"/>
              </a:rPr>
              <a:t>HSV</a:t>
            </a:r>
          </a:p>
        </p:txBody>
      </p:sp>
      <p:sp>
        <p:nvSpPr>
          <p:cNvPr id="22" name="TextBox 21">
            <a:extLst>
              <a:ext uri="{FF2B5EF4-FFF2-40B4-BE49-F238E27FC236}">
                <a16:creationId xmlns:a16="http://schemas.microsoft.com/office/drawing/2014/main" id="{AB3EF49F-950A-4AFC-B2E1-9E4F41B99408}"/>
              </a:ext>
            </a:extLst>
          </p:cNvPr>
          <p:cNvSpPr txBox="1"/>
          <p:nvPr/>
        </p:nvSpPr>
        <p:spPr>
          <a:xfrm>
            <a:off x="796779" y="2133604"/>
            <a:ext cx="849913" cy="323165"/>
          </a:xfrm>
          <a:prstGeom prst="rect">
            <a:avLst/>
          </a:prstGeom>
          <a:noFill/>
        </p:spPr>
        <p:txBody>
          <a:bodyPr wrap="none" rtlCol="0">
            <a:spAutoFit/>
          </a:bodyPr>
          <a:lstStyle/>
          <a:p>
            <a:r>
              <a:rPr lang="en-US" sz="1500" dirty="0">
                <a:latin typeface="Arial" panose="020B0604020202020204" pitchFamily="34" charset="0"/>
              </a:rPr>
              <a:t>Syphilis</a:t>
            </a:r>
          </a:p>
        </p:txBody>
      </p:sp>
      <p:cxnSp>
        <p:nvCxnSpPr>
          <p:cNvPr id="24" name="Straight Connector 23">
            <a:extLst>
              <a:ext uri="{FF2B5EF4-FFF2-40B4-BE49-F238E27FC236}">
                <a16:creationId xmlns:a16="http://schemas.microsoft.com/office/drawing/2014/main" id="{03903E03-B493-4ED1-BAEF-CD18198A4827}"/>
              </a:ext>
            </a:extLst>
          </p:cNvPr>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EEBD82-6D09-4876-B959-D29021FCC5F9}"/>
              </a:ext>
            </a:extLst>
          </p:cNvPr>
          <p:cNvCxnSpPr/>
          <p:nvPr/>
        </p:nvCxnSpPr>
        <p:spPr>
          <a:xfrm>
            <a:off x="609600" y="167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039A7E-48F0-40C8-AC67-343C94392FDA}"/>
              </a:ext>
            </a:extLst>
          </p:cNvPr>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37C4FA-ABC3-404C-99BF-ACCC5448679C}"/>
              </a:ext>
            </a:extLst>
          </p:cNvPr>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151C13-9307-4375-8F7E-53BE9191E176}"/>
              </a:ext>
            </a:extLst>
          </p:cNvPr>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86DA7C-D047-431E-B79F-24BF161576BA}"/>
              </a:ext>
            </a:extLst>
          </p:cNvPr>
          <p:cNvSpPr txBox="1"/>
          <p:nvPr/>
        </p:nvSpPr>
        <p:spPr>
          <a:xfrm>
            <a:off x="809888" y="1801508"/>
            <a:ext cx="838691" cy="323165"/>
          </a:xfrm>
          <a:prstGeom prst="rect">
            <a:avLst/>
          </a:prstGeom>
          <a:noFill/>
        </p:spPr>
        <p:txBody>
          <a:bodyPr wrap="none" rtlCol="0">
            <a:spAutoFit/>
          </a:bodyPr>
          <a:lstStyle/>
          <a:p>
            <a:r>
              <a:rPr lang="en-US" sz="1500" dirty="0" err="1">
                <a:latin typeface="Arial" panose="020B0604020202020204" pitchFamily="34" charset="0"/>
              </a:rPr>
              <a:t>Sarcoid</a:t>
            </a:r>
            <a:endParaRPr lang="en-US" sz="1500" dirty="0">
              <a:latin typeface="Arial" panose="020B0604020202020204" pitchFamily="34" charset="0"/>
            </a:endParaRPr>
          </a:p>
        </p:txBody>
      </p:sp>
      <p:sp>
        <p:nvSpPr>
          <p:cNvPr id="30" name="TextBox 29">
            <a:extLst>
              <a:ext uri="{FF2B5EF4-FFF2-40B4-BE49-F238E27FC236}">
                <a16:creationId xmlns:a16="http://schemas.microsoft.com/office/drawing/2014/main" id="{BDA7E44B-75AB-41DB-8B0B-1D22E9827AFD}"/>
              </a:ext>
            </a:extLst>
          </p:cNvPr>
          <p:cNvSpPr txBox="1"/>
          <p:nvPr/>
        </p:nvSpPr>
        <p:spPr>
          <a:xfrm>
            <a:off x="805304" y="1524004"/>
            <a:ext cx="429926" cy="323165"/>
          </a:xfrm>
          <a:prstGeom prst="rect">
            <a:avLst/>
          </a:prstGeom>
          <a:noFill/>
        </p:spPr>
        <p:txBody>
          <a:bodyPr wrap="none" rtlCol="0">
            <a:spAutoFit/>
          </a:bodyPr>
          <a:lstStyle/>
          <a:p>
            <a:r>
              <a:rPr lang="en-US" sz="1500" dirty="0">
                <a:latin typeface="Arial" panose="020B0604020202020204" pitchFamily="34" charset="0"/>
              </a:rPr>
              <a:t>TB</a:t>
            </a:r>
          </a:p>
        </p:txBody>
      </p:sp>
      <p:sp>
        <p:nvSpPr>
          <p:cNvPr id="31" name="TextBox 30">
            <a:extLst>
              <a:ext uri="{FF2B5EF4-FFF2-40B4-BE49-F238E27FC236}">
                <a16:creationId xmlns:a16="http://schemas.microsoft.com/office/drawing/2014/main" id="{478BE006-ED72-4F51-9A71-C4E2EC424FAC}"/>
              </a:ext>
            </a:extLst>
          </p:cNvPr>
          <p:cNvSpPr txBox="1"/>
          <p:nvPr/>
        </p:nvSpPr>
        <p:spPr>
          <a:xfrm>
            <a:off x="796779" y="3336686"/>
            <a:ext cx="648832" cy="323165"/>
          </a:xfrm>
          <a:prstGeom prst="rect">
            <a:avLst/>
          </a:prstGeom>
          <a:noFill/>
        </p:spPr>
        <p:txBody>
          <a:bodyPr wrap="none" rtlCol="0">
            <a:spAutoFit/>
          </a:bodyPr>
          <a:lstStyle/>
          <a:p>
            <a:r>
              <a:rPr lang="en-US" sz="1500" dirty="0">
                <a:latin typeface="Arial" panose="020B0604020202020204" pitchFamily="34" charset="0"/>
              </a:rPr>
              <a:t>Lyme</a:t>
            </a:r>
          </a:p>
        </p:txBody>
      </p:sp>
      <p:cxnSp>
        <p:nvCxnSpPr>
          <p:cNvPr id="32" name="Straight Connector 31">
            <a:extLst>
              <a:ext uri="{FF2B5EF4-FFF2-40B4-BE49-F238E27FC236}">
                <a16:creationId xmlns:a16="http://schemas.microsoft.com/office/drawing/2014/main" id="{BBE46C02-CED3-4073-B914-502D6D633B23}"/>
              </a:ext>
            </a:extLst>
          </p:cNvPr>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5DC125-B900-43B5-8830-B0D76094F2B9}"/>
              </a:ext>
            </a:extLst>
          </p:cNvPr>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E2BE2F-9D6C-43E0-9E0E-336958020CA0}"/>
              </a:ext>
            </a:extLst>
          </p:cNvPr>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C26E81-C51C-45D5-A730-90D2B42046F1}"/>
              </a:ext>
            </a:extLst>
          </p:cNvPr>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7A26A21-776E-4316-908E-3103843086AF}"/>
              </a:ext>
            </a:extLst>
          </p:cNvPr>
          <p:cNvSpPr txBox="1"/>
          <p:nvPr/>
        </p:nvSpPr>
        <p:spPr>
          <a:xfrm>
            <a:off x="762003" y="3042050"/>
            <a:ext cx="1448923" cy="323165"/>
          </a:xfrm>
          <a:prstGeom prst="rect">
            <a:avLst/>
          </a:prstGeom>
          <a:noFill/>
        </p:spPr>
        <p:txBody>
          <a:bodyPr wrap="none" rtlCol="0">
            <a:spAutoFit/>
          </a:bodyPr>
          <a:lstStyle/>
          <a:p>
            <a:r>
              <a:rPr lang="en-US" sz="1500" dirty="0">
                <a:latin typeface="Arial" panose="020B0604020202020204" pitchFamily="34" charset="0"/>
              </a:rPr>
              <a:t>Toxoplasmosis</a:t>
            </a:r>
          </a:p>
        </p:txBody>
      </p:sp>
      <p:sp>
        <p:nvSpPr>
          <p:cNvPr id="37" name="TextBox 36">
            <a:extLst>
              <a:ext uri="{FF2B5EF4-FFF2-40B4-BE49-F238E27FC236}">
                <a16:creationId xmlns:a16="http://schemas.microsoft.com/office/drawing/2014/main" id="{FFC22A8E-050B-451A-B47B-A8CC58BF0B35}"/>
              </a:ext>
            </a:extLst>
          </p:cNvPr>
          <p:cNvSpPr txBox="1"/>
          <p:nvPr/>
        </p:nvSpPr>
        <p:spPr>
          <a:xfrm>
            <a:off x="805307" y="2737250"/>
            <a:ext cx="580608" cy="323165"/>
          </a:xfrm>
          <a:prstGeom prst="rect">
            <a:avLst/>
          </a:prstGeom>
          <a:noFill/>
        </p:spPr>
        <p:txBody>
          <a:bodyPr wrap="none" rtlCol="0">
            <a:spAutoFit/>
          </a:bodyPr>
          <a:lstStyle/>
          <a:p>
            <a:r>
              <a:rPr lang="en-US" sz="1500" dirty="0">
                <a:latin typeface="Arial" panose="020B0604020202020204" pitchFamily="34" charset="0"/>
              </a:rPr>
              <a:t>VKH</a:t>
            </a:r>
          </a:p>
        </p:txBody>
      </p:sp>
      <p:sp>
        <p:nvSpPr>
          <p:cNvPr id="3" name="Right Brace 2">
            <a:extLst>
              <a:ext uri="{FF2B5EF4-FFF2-40B4-BE49-F238E27FC236}">
                <a16:creationId xmlns:a16="http://schemas.microsoft.com/office/drawing/2014/main" id="{6DA3DF0C-4762-4C1F-AE95-54EC0591577E}"/>
              </a:ext>
            </a:extLst>
          </p:cNvPr>
          <p:cNvSpPr/>
          <p:nvPr/>
        </p:nvSpPr>
        <p:spPr>
          <a:xfrm>
            <a:off x="2024815" y="1524004"/>
            <a:ext cx="413585" cy="213584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9" name="Rectangle 3">
            <a:extLst>
              <a:ext uri="{FF2B5EF4-FFF2-40B4-BE49-F238E27FC236}">
                <a16:creationId xmlns:a16="http://schemas.microsoft.com/office/drawing/2014/main" id="{BA766AE9-5069-4D0B-BAD1-8DACEA9076F5}"/>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112764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9F92E8-02C0-4F60-B91A-5A0E305C96EF}"/>
              </a:ext>
            </a:extLst>
          </p:cNvPr>
          <p:cNvSpPr/>
          <p:nvPr/>
        </p:nvSpPr>
        <p:spPr>
          <a:xfrm>
            <a:off x="304800" y="5708304"/>
            <a:ext cx="8483048" cy="5986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453" y="1828800"/>
            <a:ext cx="8317395" cy="4478149"/>
          </a:xfrm>
          <a:prstGeom prst="rect">
            <a:avLst/>
          </a:prstGeom>
          <a:noFill/>
        </p:spPr>
        <p:txBody>
          <a:bodyPr wrap="square" rtlCol="0">
            <a:spAutoFit/>
          </a:bodyPr>
          <a:lstStyle/>
          <a:p>
            <a:r>
              <a:rPr lang="en-US" sz="1500" dirty="0">
                <a:solidFill>
                  <a:schemeClr val="bg1"/>
                </a:solidFill>
              </a:rPr>
              <a:t>Anterior uveitis is by far the most common form encountered clinically. The classic symptoms are  </a:t>
            </a:r>
            <a:r>
              <a:rPr lang="en-US" sz="1500" b="1" dirty="0">
                <a:solidFill>
                  <a:schemeClr val="bg1"/>
                </a:solidFill>
              </a:rPr>
              <a:t>pain </a:t>
            </a:r>
            <a:r>
              <a:rPr lang="en-US" sz="1500" dirty="0">
                <a:solidFill>
                  <a:schemeClr val="bg1"/>
                </a:solidFill>
              </a:rPr>
              <a:t> and  </a:t>
            </a:r>
            <a:r>
              <a:rPr lang="en-US" sz="1500" b="1" dirty="0">
                <a:solidFill>
                  <a:schemeClr val="bg1"/>
                </a:solidFill>
              </a:rPr>
              <a:t>photophobia </a:t>
            </a:r>
            <a:r>
              <a:rPr lang="en-US" sz="1500" dirty="0">
                <a:solidFill>
                  <a:schemeClr val="bg1"/>
                </a:solidFill>
              </a:rPr>
              <a:t>, along with some degree of  </a:t>
            </a:r>
            <a:r>
              <a:rPr lang="en-US" sz="1500" b="1" dirty="0">
                <a:solidFill>
                  <a:schemeClr val="bg1"/>
                </a:solidFill>
              </a:rPr>
              <a:t>reduced vision </a:t>
            </a:r>
            <a:r>
              <a:rPr lang="en-US" sz="1500" dirty="0">
                <a:solidFill>
                  <a:schemeClr val="bg1"/>
                </a:solidFill>
              </a:rPr>
              <a:t>. Patients will also complain of  </a:t>
            </a:r>
            <a:r>
              <a:rPr lang="en-US" sz="1500" b="1" dirty="0">
                <a:solidFill>
                  <a:schemeClr val="bg1"/>
                </a:solidFill>
              </a:rPr>
              <a:t>surface injection  </a:t>
            </a:r>
            <a:r>
              <a:rPr lang="en-US" sz="1500" dirty="0">
                <a:solidFill>
                  <a:schemeClr val="bg1"/>
                </a:solidFill>
              </a:rPr>
              <a:t>(which presents often in a so-called  ciliary flush  pattern). </a:t>
            </a:r>
            <a:endParaRPr lang="en-US" sz="1500" dirty="0">
              <a:solidFill>
                <a:schemeClr val="bg1"/>
              </a:solidFill>
              <a:latin typeface="Arial" panose="020B0604020202020204" pitchFamily="34" charset="0"/>
            </a:endParaRPr>
          </a:p>
          <a:p>
            <a:r>
              <a:rPr lang="en-US" sz="1500" dirty="0">
                <a:solidFill>
                  <a:schemeClr val="bg1"/>
                </a:solidFill>
              </a:rPr>
              <a:t>At the slit lamp, the classic signs of anterior uveitis are WBCs and inflammatory proteins in the AC ( ‘</a:t>
            </a:r>
            <a:r>
              <a:rPr lang="en-US" sz="1500" b="1" dirty="0">
                <a:solidFill>
                  <a:schemeClr val="bg1"/>
                </a:solidFill>
              </a:rPr>
              <a:t>cell and flare</a:t>
            </a:r>
            <a:r>
              <a:rPr lang="en-US" sz="1500" dirty="0">
                <a:solidFill>
                  <a:schemeClr val="bg1"/>
                </a:solidFill>
              </a:rPr>
              <a:t>’ ).  </a:t>
            </a:r>
            <a:r>
              <a:rPr lang="en-US" sz="1500" b="1" dirty="0">
                <a:solidFill>
                  <a:schemeClr val="bg1"/>
                </a:solidFill>
              </a:rPr>
              <a:t>K</a:t>
            </a:r>
            <a:r>
              <a:rPr lang="en-US" sz="1500" b="1" dirty="0">
                <a:solidFill>
                  <a:schemeClr val="bg1"/>
                </a:solidFill>
                <a:latin typeface="Arial" panose="020B0604020202020204" pitchFamily="34" charset="0"/>
              </a:rPr>
              <a:t>eratic precipitates </a:t>
            </a:r>
            <a:r>
              <a:rPr lang="en-US" sz="1500" dirty="0">
                <a:solidFill>
                  <a:schemeClr val="bg1"/>
                </a:solidFill>
                <a:latin typeface="Arial" panose="020B0604020202020204" pitchFamily="34" charset="0"/>
              </a:rPr>
              <a:t>(KP)—deposits of inflammatory debris on the endothelial surface of the cornea—may be present.</a:t>
            </a:r>
            <a:r>
              <a:rPr lang="en-US" sz="1500" dirty="0">
                <a:solidFill>
                  <a:schemeClr val="bg1"/>
                </a:solidFill>
              </a:rPr>
              <a:t> </a:t>
            </a:r>
            <a:endParaRPr lang="en-US" sz="1500" dirty="0">
              <a:solidFill>
                <a:schemeClr val="bg1"/>
              </a:solidFill>
              <a:latin typeface="Arial" panose="020B0604020202020204" pitchFamily="34" charset="0"/>
            </a:endParaRPr>
          </a:p>
          <a:p>
            <a:endParaRPr lang="en-US" sz="1500" dirty="0">
              <a:solidFill>
                <a:schemeClr val="bg1"/>
              </a:solidFill>
            </a:endParaRPr>
          </a:p>
          <a:p>
            <a:r>
              <a:rPr lang="en-US" sz="1500" dirty="0">
                <a:solidFill>
                  <a:schemeClr val="bg1"/>
                </a:solidFill>
              </a:rPr>
              <a:t>The </a:t>
            </a:r>
            <a:r>
              <a:rPr lang="en-US" sz="1500" i="1" dirty="0">
                <a:solidFill>
                  <a:schemeClr val="bg1"/>
                </a:solidFill>
              </a:rPr>
              <a:t>Uveitis</a:t>
            </a:r>
            <a:r>
              <a:rPr lang="en-US" sz="1500" dirty="0">
                <a:solidFill>
                  <a:schemeClr val="bg1"/>
                </a:solidFill>
              </a:rPr>
              <a:t> book employs an organizational tree on which it hangs the common causes of anterior uveitis. The first branch point in this tree is whether the inflammation is </a:t>
            </a:r>
            <a:r>
              <a:rPr lang="en-US" sz="1500" b="1" dirty="0">
                <a:solidFill>
                  <a:schemeClr val="bg1"/>
                </a:solidFill>
              </a:rPr>
              <a:t>granulomatous</a:t>
            </a:r>
            <a:r>
              <a:rPr lang="en-US" sz="1500" dirty="0">
                <a:solidFill>
                  <a:schemeClr val="bg1"/>
                </a:solidFill>
              </a:rPr>
              <a:t> or </a:t>
            </a:r>
            <a:r>
              <a:rPr lang="en-US" sz="1500" b="1" dirty="0">
                <a:solidFill>
                  <a:schemeClr val="bg1"/>
                </a:solidFill>
              </a:rPr>
              <a:t>nongranulomatous</a:t>
            </a:r>
            <a:r>
              <a:rPr lang="en-US" sz="1500" i="1" dirty="0">
                <a:solidFill>
                  <a:schemeClr val="bg1"/>
                </a:solidFill>
              </a:rPr>
              <a:t>. </a:t>
            </a:r>
            <a:r>
              <a:rPr lang="en-US" sz="1500" dirty="0">
                <a:solidFill>
                  <a:schemeClr val="bg1"/>
                </a:solidFill>
                <a:latin typeface="Arial" panose="020B0604020202020204" pitchFamily="34" charset="0"/>
              </a:rPr>
              <a:t>In clinical practice the term </a:t>
            </a:r>
            <a:r>
              <a:rPr lang="en-US" sz="1500" i="1" dirty="0">
                <a:solidFill>
                  <a:schemeClr val="bg1"/>
                </a:solidFill>
                <a:latin typeface="Arial" panose="020B0604020202020204" pitchFamily="34" charset="0"/>
              </a:rPr>
              <a:t>granulomatous</a:t>
            </a:r>
            <a:r>
              <a:rPr lang="en-US" sz="1500" dirty="0">
                <a:solidFill>
                  <a:schemeClr val="bg1"/>
                </a:solidFill>
                <a:latin typeface="Arial" panose="020B0604020202020204" pitchFamily="34" charset="0"/>
              </a:rPr>
              <a:t> refers to a particular slit-lamp appearance of KP—large, grayish, and ‘greasy.’ </a:t>
            </a:r>
            <a:r>
              <a:rPr lang="en-US" sz="1500" dirty="0">
                <a:solidFill>
                  <a:schemeClr val="bg1"/>
                </a:solidFill>
              </a:rPr>
              <a:t>As you will recall from med school, h</a:t>
            </a:r>
            <a:r>
              <a:rPr lang="en-US" sz="1500" dirty="0">
                <a:solidFill>
                  <a:schemeClr val="bg1"/>
                </a:solidFill>
                <a:latin typeface="Arial" panose="020B0604020202020204" pitchFamily="34" charset="0"/>
              </a:rPr>
              <a:t>istologically speaking a condition is ‘granulomatous’ if epithelioid and giant cells are present. Note that while granulomatous uveitis often contains epithelioid and/or giant cells, it is not the case that clinically granulomatous uveitis is always histologically granulomatous. </a:t>
            </a:r>
            <a:r>
              <a:rPr lang="en-US" sz="1500" i="1" dirty="0">
                <a:solidFill>
                  <a:schemeClr val="bg1"/>
                </a:solidFill>
                <a:latin typeface="Arial" panose="020B0604020202020204" pitchFamily="34" charset="0"/>
              </a:rPr>
              <a:t>This is key</a:t>
            </a:r>
            <a:r>
              <a:rPr lang="en-US" sz="1500" dirty="0">
                <a:solidFill>
                  <a:schemeClr val="bg1"/>
                </a:solidFill>
                <a:latin typeface="Arial" panose="020B0604020202020204" pitchFamily="34" charset="0"/>
              </a:rPr>
              <a:t>: </a:t>
            </a:r>
            <a:r>
              <a:rPr lang="en-US" sz="1500" dirty="0">
                <a:solidFill>
                  <a:schemeClr val="bg1"/>
                </a:solidFill>
              </a:rPr>
              <a:t>In clinical parlance</a:t>
            </a:r>
            <a:r>
              <a:rPr lang="en-US" sz="1500" dirty="0">
                <a:solidFill>
                  <a:schemeClr val="bg1"/>
                </a:solidFill>
                <a:latin typeface="Arial" panose="020B0604020202020204" pitchFamily="34" charset="0"/>
              </a:rPr>
              <a:t> the term </a:t>
            </a:r>
            <a:r>
              <a:rPr lang="en-US" sz="1500" i="1" dirty="0">
                <a:solidFill>
                  <a:schemeClr val="bg1"/>
                </a:solidFill>
                <a:latin typeface="Arial" panose="020B0604020202020204" pitchFamily="34" charset="0"/>
              </a:rPr>
              <a:t>granulomatous</a:t>
            </a:r>
            <a:r>
              <a:rPr lang="en-US" sz="1500" dirty="0">
                <a:solidFill>
                  <a:schemeClr val="bg1"/>
                </a:solidFill>
                <a:latin typeface="Arial" panose="020B0604020202020204" pitchFamily="34" charset="0"/>
              </a:rPr>
              <a:t> refers to the slit-lamp appearance of the KP, </a:t>
            </a:r>
            <a:r>
              <a:rPr lang="en-US" sz="1500" b="1" dirty="0">
                <a:solidFill>
                  <a:schemeClr val="bg1"/>
                </a:solidFill>
                <a:latin typeface="Arial" panose="020B0604020202020204" pitchFamily="34" charset="0"/>
              </a:rPr>
              <a:t>not</a:t>
            </a:r>
            <a:r>
              <a:rPr lang="en-US" sz="1500" dirty="0">
                <a:solidFill>
                  <a:schemeClr val="bg1"/>
                </a:solidFill>
                <a:latin typeface="Arial" panose="020B0604020202020204" pitchFamily="34" charset="0"/>
              </a:rPr>
              <a:t> to the underlying histology of the condition.</a:t>
            </a:r>
          </a:p>
          <a:p>
            <a:endParaRPr lang="en-US" sz="1500" dirty="0">
              <a:latin typeface="Arial" panose="020B0604020202020204" pitchFamily="34" charset="0"/>
            </a:endParaRPr>
          </a:p>
          <a:p>
            <a:r>
              <a:rPr lang="en-US" sz="1500" dirty="0">
                <a:solidFill>
                  <a:schemeClr val="bg1"/>
                </a:solidFill>
              </a:rPr>
              <a:t>In contrast, </a:t>
            </a:r>
            <a:r>
              <a:rPr lang="en-US" sz="1500" i="1" dirty="0">
                <a:solidFill>
                  <a:schemeClr val="bg1"/>
                </a:solidFill>
              </a:rPr>
              <a:t>nongranulomatous</a:t>
            </a:r>
            <a:r>
              <a:rPr lang="en-US" sz="1500" dirty="0">
                <a:solidFill>
                  <a:schemeClr val="bg1"/>
                </a:solidFill>
              </a:rPr>
              <a:t> </a:t>
            </a:r>
            <a:r>
              <a:rPr lang="en-US" sz="1500" i="1" dirty="0">
                <a:solidFill>
                  <a:schemeClr val="bg1"/>
                </a:solidFill>
              </a:rPr>
              <a:t>KP</a:t>
            </a:r>
            <a:r>
              <a:rPr lang="en-US" sz="1500" dirty="0">
                <a:solidFill>
                  <a:schemeClr val="bg1"/>
                </a:solidFill>
              </a:rPr>
              <a:t> are smaller, lighter in color, and do not look greasy. (Note: If no KP are present, the inflammation is considered nongranulomatous.)</a:t>
            </a:r>
            <a:endParaRPr lang="en-US" sz="1500" dirty="0">
              <a:solidFill>
                <a:schemeClr val="bg1"/>
              </a:solidFill>
              <a:latin typeface="Arial" panose="020B0604020202020204" pitchFamily="34" charset="0"/>
            </a:endParaRPr>
          </a:p>
        </p:txBody>
      </p: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9" name="Rectangle 3">
            <a:extLst>
              <a:ext uri="{FF2B5EF4-FFF2-40B4-BE49-F238E27FC236}">
                <a16:creationId xmlns:a16="http://schemas.microsoft.com/office/drawing/2014/main" id="{ED1F330E-9B68-4D56-8A3C-EB36A293B59E}"/>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10" name="TextBox 9">
            <a:extLst>
              <a:ext uri="{FF2B5EF4-FFF2-40B4-BE49-F238E27FC236}">
                <a16:creationId xmlns:a16="http://schemas.microsoft.com/office/drawing/2014/main" id="{C886644D-D36A-4749-B244-047689FF9FEC}"/>
              </a:ext>
            </a:extLst>
          </p:cNvPr>
          <p:cNvSpPr txBox="1"/>
          <p:nvPr/>
        </p:nvSpPr>
        <p:spPr>
          <a:xfrm>
            <a:off x="470453" y="1828800"/>
            <a:ext cx="8317395" cy="3785652"/>
          </a:xfrm>
          <a:prstGeom prst="rect">
            <a:avLst/>
          </a:prstGeom>
          <a:noFill/>
        </p:spPr>
        <p:txBody>
          <a:bodyPr wrap="square" rtlCol="0">
            <a:spAutoFit/>
          </a:bodyPr>
          <a:lstStyle/>
          <a:p>
            <a:r>
              <a:rPr lang="en-US" sz="1500" dirty="0">
                <a:solidFill>
                  <a:schemeClr val="bg1">
                    <a:lumMod val="75000"/>
                  </a:schemeClr>
                </a:solidFill>
              </a:rPr>
              <a:t>Anterior uveitis is by far the most common form encountered clinically. The classic symptoms are  </a:t>
            </a:r>
            <a:r>
              <a:rPr lang="en-US" sz="1500" b="1" dirty="0">
                <a:solidFill>
                  <a:schemeClr val="bg1">
                    <a:lumMod val="75000"/>
                  </a:schemeClr>
                </a:solidFill>
              </a:rPr>
              <a:t>pain </a:t>
            </a:r>
            <a:r>
              <a:rPr lang="en-US" sz="1500" dirty="0">
                <a:solidFill>
                  <a:schemeClr val="bg1">
                    <a:lumMod val="75000"/>
                  </a:schemeClr>
                </a:solidFill>
              </a:rPr>
              <a:t> and  </a:t>
            </a:r>
            <a:r>
              <a:rPr lang="en-US" sz="1500" b="1" dirty="0">
                <a:solidFill>
                  <a:schemeClr val="bg1">
                    <a:lumMod val="75000"/>
                  </a:schemeClr>
                </a:solidFill>
              </a:rPr>
              <a:t>photophobia </a:t>
            </a:r>
            <a:r>
              <a:rPr lang="en-US" sz="1500" dirty="0">
                <a:solidFill>
                  <a:schemeClr val="bg1">
                    <a:lumMod val="75000"/>
                  </a:schemeClr>
                </a:solidFill>
              </a:rPr>
              <a:t>, along with some degree of  </a:t>
            </a:r>
            <a:r>
              <a:rPr lang="en-US" sz="1500" b="1" dirty="0">
                <a:solidFill>
                  <a:schemeClr val="bg1">
                    <a:lumMod val="75000"/>
                  </a:schemeClr>
                </a:solidFill>
              </a:rPr>
              <a:t>reduced vision </a:t>
            </a:r>
            <a:r>
              <a:rPr lang="en-US" sz="1500" dirty="0">
                <a:solidFill>
                  <a:schemeClr val="bg1">
                    <a:lumMod val="75000"/>
                  </a:schemeClr>
                </a:solidFill>
              </a:rPr>
              <a:t>. Patients will also complain of  </a:t>
            </a:r>
            <a:r>
              <a:rPr lang="en-US" sz="1500" b="1" dirty="0">
                <a:solidFill>
                  <a:schemeClr val="bg1">
                    <a:lumMod val="75000"/>
                  </a:schemeClr>
                </a:solidFill>
              </a:rPr>
              <a:t>surface injection  </a:t>
            </a:r>
            <a:r>
              <a:rPr lang="en-US" sz="1500" dirty="0">
                <a:solidFill>
                  <a:schemeClr val="bg1">
                    <a:lumMod val="75000"/>
                  </a:schemeClr>
                </a:solidFill>
              </a:rPr>
              <a:t>(which presents often in a so-called  ciliary flush  pattern). </a:t>
            </a:r>
            <a:endParaRPr lang="en-US" sz="1500" dirty="0">
              <a:solidFill>
                <a:schemeClr val="bg1">
                  <a:lumMod val="75000"/>
                </a:schemeClr>
              </a:solidFill>
              <a:latin typeface="Arial" panose="020B0604020202020204" pitchFamily="34" charset="0"/>
            </a:endParaRPr>
          </a:p>
          <a:p>
            <a:r>
              <a:rPr lang="en-US" sz="1500" dirty="0">
                <a:solidFill>
                  <a:schemeClr val="bg1">
                    <a:lumMod val="75000"/>
                  </a:schemeClr>
                </a:solidFill>
              </a:rPr>
              <a:t>At the slit lamp, the classic signs of anterior uveitis are WBCs and inflammatory proteins in the AC ( ‘</a:t>
            </a:r>
            <a:r>
              <a:rPr lang="en-US" sz="1500" b="1" dirty="0">
                <a:solidFill>
                  <a:schemeClr val="bg1">
                    <a:lumMod val="75000"/>
                  </a:schemeClr>
                </a:solidFill>
              </a:rPr>
              <a:t>cell and flare</a:t>
            </a:r>
            <a:r>
              <a:rPr lang="en-US" sz="1500" dirty="0">
                <a:solidFill>
                  <a:schemeClr val="bg1">
                    <a:lumMod val="75000"/>
                  </a:schemeClr>
                </a:solidFill>
              </a:rPr>
              <a:t>’ ).  </a:t>
            </a:r>
            <a:r>
              <a:rPr lang="en-US" sz="1500" b="1" dirty="0">
                <a:solidFill>
                  <a:schemeClr val="bg1">
                    <a:lumMod val="75000"/>
                  </a:schemeClr>
                </a:solidFill>
              </a:rPr>
              <a:t>K</a:t>
            </a:r>
            <a:r>
              <a:rPr lang="en-US" sz="1500" b="1" dirty="0">
                <a:solidFill>
                  <a:schemeClr val="bg1">
                    <a:lumMod val="75000"/>
                  </a:schemeClr>
                </a:solidFill>
                <a:latin typeface="Arial" panose="020B0604020202020204" pitchFamily="34" charset="0"/>
              </a:rPr>
              <a:t>eratic precipitates </a:t>
            </a:r>
            <a:r>
              <a:rPr lang="en-US" sz="1500" dirty="0">
                <a:solidFill>
                  <a:schemeClr val="bg1">
                    <a:lumMod val="75000"/>
                  </a:schemeClr>
                </a:solidFill>
                <a:latin typeface="Arial" panose="020B0604020202020204" pitchFamily="34" charset="0"/>
              </a:rPr>
              <a:t>(KP)—deposits of inflammatory debris on the endothelial surface of the cornea—may be present.</a:t>
            </a:r>
            <a:r>
              <a:rPr lang="en-US" sz="1500" dirty="0">
                <a:solidFill>
                  <a:schemeClr val="bg1">
                    <a:lumMod val="75000"/>
                  </a:schemeClr>
                </a:solidFill>
              </a:rPr>
              <a:t> </a:t>
            </a:r>
            <a:endParaRPr lang="en-US" sz="1500" dirty="0">
              <a:solidFill>
                <a:schemeClr val="bg1">
                  <a:lumMod val="75000"/>
                </a:schemeClr>
              </a:solidFill>
              <a:latin typeface="Arial" panose="020B0604020202020204" pitchFamily="34" charset="0"/>
            </a:endParaRPr>
          </a:p>
          <a:p>
            <a:endParaRPr lang="en-US" sz="1500" dirty="0">
              <a:solidFill>
                <a:schemeClr val="bg1">
                  <a:lumMod val="75000"/>
                </a:schemeClr>
              </a:solidFill>
            </a:endParaRPr>
          </a:p>
          <a:p>
            <a:r>
              <a:rPr lang="en-US" sz="1500" dirty="0">
                <a:solidFill>
                  <a:schemeClr val="bg1">
                    <a:lumMod val="75000"/>
                  </a:schemeClr>
                </a:solidFill>
              </a:rPr>
              <a:t>The </a:t>
            </a:r>
            <a:r>
              <a:rPr lang="en-US" sz="1500" i="1" dirty="0">
                <a:solidFill>
                  <a:schemeClr val="bg1">
                    <a:lumMod val="75000"/>
                  </a:schemeClr>
                </a:solidFill>
              </a:rPr>
              <a:t>Uveitis</a:t>
            </a:r>
            <a:r>
              <a:rPr lang="en-US" sz="1500" dirty="0">
                <a:solidFill>
                  <a:schemeClr val="bg1">
                    <a:lumMod val="75000"/>
                  </a:schemeClr>
                </a:solidFill>
              </a:rPr>
              <a:t> book employs an organizational tree on which it hangs the common causes of anterior uveitis. The first branch point in this tree is whether the inflammation is  </a:t>
            </a:r>
            <a:r>
              <a:rPr lang="en-US" sz="1500" b="1" dirty="0">
                <a:solidFill>
                  <a:schemeClr val="bg1">
                    <a:lumMod val="75000"/>
                  </a:schemeClr>
                </a:solidFill>
              </a:rPr>
              <a:t>granulomatous</a:t>
            </a:r>
            <a:r>
              <a:rPr lang="en-US" sz="1500" dirty="0">
                <a:solidFill>
                  <a:schemeClr val="bg1">
                    <a:lumMod val="75000"/>
                  </a:schemeClr>
                </a:solidFill>
              </a:rPr>
              <a:t> or  </a:t>
            </a:r>
            <a:r>
              <a:rPr lang="en-US" sz="1500" b="1" dirty="0">
                <a:solidFill>
                  <a:schemeClr val="bg1">
                    <a:lumMod val="75000"/>
                  </a:schemeClr>
                </a:solidFill>
              </a:rPr>
              <a:t>nongranulomatous </a:t>
            </a:r>
            <a:r>
              <a:rPr lang="en-US" sz="1500" i="1" dirty="0">
                <a:solidFill>
                  <a:schemeClr val="bg1">
                    <a:lumMod val="75000"/>
                  </a:schemeClr>
                </a:solidFill>
              </a:rPr>
              <a:t>. </a:t>
            </a:r>
            <a:r>
              <a:rPr lang="en-US" sz="1500" dirty="0">
                <a:solidFill>
                  <a:schemeClr val="bg1">
                    <a:lumMod val="75000"/>
                  </a:schemeClr>
                </a:solidFill>
                <a:latin typeface="Arial" panose="020B0604020202020204" pitchFamily="34" charset="0"/>
              </a:rPr>
              <a:t>This is a reference to the appearance of KP—the term </a:t>
            </a:r>
            <a:r>
              <a:rPr lang="en-US" sz="1500" i="1" dirty="0">
                <a:solidFill>
                  <a:schemeClr val="bg1">
                    <a:lumMod val="75000"/>
                  </a:schemeClr>
                </a:solidFill>
                <a:latin typeface="Arial" panose="020B0604020202020204" pitchFamily="34" charset="0"/>
              </a:rPr>
              <a:t>granulomatous</a:t>
            </a:r>
            <a:r>
              <a:rPr lang="en-US" sz="1500" dirty="0">
                <a:solidFill>
                  <a:schemeClr val="bg1">
                    <a:lumMod val="75000"/>
                  </a:schemeClr>
                </a:solidFill>
                <a:latin typeface="Arial" panose="020B0604020202020204" pitchFamily="34" charset="0"/>
              </a:rPr>
              <a:t> is attributed to KP that are usually  large ,  grayish , and  ‘greasy.’ </a:t>
            </a:r>
            <a:r>
              <a:rPr lang="en-US" sz="1500" dirty="0">
                <a:solidFill>
                  <a:schemeClr val="bg1">
                    <a:lumMod val="75000"/>
                  </a:schemeClr>
                </a:solidFill>
              </a:rPr>
              <a:t>As you will recall from med school, h</a:t>
            </a:r>
            <a:r>
              <a:rPr lang="en-US" sz="1500" dirty="0">
                <a:solidFill>
                  <a:schemeClr val="bg1">
                    <a:lumMod val="75000"/>
                  </a:schemeClr>
                </a:solidFill>
                <a:latin typeface="Arial" panose="020B0604020202020204" pitchFamily="34" charset="0"/>
              </a:rPr>
              <a:t>istologically speaking a condition is ‘granulomatous’ if  epithelioid  and  giant  cells are present. Note that while granulomatous uveitis often involves epithelioid and/or giant cells, it is </a:t>
            </a:r>
            <a:r>
              <a:rPr lang="en-US" sz="1500" b="1" dirty="0">
                <a:solidFill>
                  <a:schemeClr val="bg1">
                    <a:lumMod val="75000"/>
                  </a:schemeClr>
                </a:solidFill>
                <a:latin typeface="Arial" panose="020B0604020202020204" pitchFamily="34" charset="0"/>
              </a:rPr>
              <a:t>not</a:t>
            </a:r>
            <a:r>
              <a:rPr lang="en-US" sz="1500" dirty="0">
                <a:solidFill>
                  <a:schemeClr val="bg1">
                    <a:lumMod val="75000"/>
                  </a:schemeClr>
                </a:solidFill>
                <a:latin typeface="Arial" panose="020B0604020202020204" pitchFamily="34" charset="0"/>
              </a:rPr>
              <a:t> the case that </a:t>
            </a:r>
            <a:r>
              <a:rPr lang="en-US" sz="1500" i="1" dirty="0">
                <a:solidFill>
                  <a:schemeClr val="bg1">
                    <a:lumMod val="75000"/>
                  </a:schemeClr>
                </a:solidFill>
                <a:latin typeface="Arial" panose="020B0604020202020204" pitchFamily="34" charset="0"/>
              </a:rPr>
              <a:t>clinically</a:t>
            </a:r>
            <a:r>
              <a:rPr lang="en-US" sz="1500" dirty="0">
                <a:solidFill>
                  <a:schemeClr val="bg1">
                    <a:lumMod val="75000"/>
                  </a:schemeClr>
                </a:solidFill>
                <a:latin typeface="Arial" panose="020B0604020202020204" pitchFamily="34" charset="0"/>
              </a:rPr>
              <a:t> granulomatous uveitis is always </a:t>
            </a:r>
            <a:r>
              <a:rPr lang="en-US" sz="1500" i="1" dirty="0">
                <a:solidFill>
                  <a:schemeClr val="bg1">
                    <a:lumMod val="75000"/>
                  </a:schemeClr>
                </a:solidFill>
                <a:latin typeface="Arial" panose="020B0604020202020204" pitchFamily="34" charset="0"/>
              </a:rPr>
              <a:t>histologically</a:t>
            </a:r>
            <a:r>
              <a:rPr lang="en-US" sz="1500" dirty="0">
                <a:solidFill>
                  <a:schemeClr val="bg1">
                    <a:lumMod val="75000"/>
                  </a:schemeClr>
                </a:solidFill>
                <a:latin typeface="Arial" panose="020B0604020202020204" pitchFamily="34" charset="0"/>
              </a:rPr>
              <a:t> granulomatous. </a:t>
            </a:r>
            <a:r>
              <a:rPr lang="en-US" sz="1500" b="1" i="1" dirty="0">
                <a:solidFill>
                  <a:schemeClr val="bg1">
                    <a:lumMod val="75000"/>
                  </a:schemeClr>
                </a:solidFill>
                <a:latin typeface="Arial" panose="020B0604020202020204" pitchFamily="34" charset="0"/>
              </a:rPr>
              <a:t>This is key</a:t>
            </a:r>
            <a:r>
              <a:rPr lang="en-US" sz="1500" b="1" dirty="0">
                <a:solidFill>
                  <a:schemeClr val="bg1">
                    <a:lumMod val="75000"/>
                  </a:schemeClr>
                </a:solidFill>
                <a:latin typeface="Arial" panose="020B0604020202020204" pitchFamily="34" charset="0"/>
              </a:rPr>
              <a:t>:</a:t>
            </a:r>
            <a:r>
              <a:rPr lang="en-US" sz="1500" dirty="0">
                <a:solidFill>
                  <a:schemeClr val="bg1">
                    <a:lumMod val="75000"/>
                  </a:schemeClr>
                </a:solidFill>
                <a:latin typeface="Arial" panose="020B0604020202020204" pitchFamily="34" charset="0"/>
              </a:rPr>
              <a:t> </a:t>
            </a:r>
            <a:r>
              <a:rPr lang="en-US" sz="1500" u="sng" dirty="0">
                <a:solidFill>
                  <a:schemeClr val="bg1">
                    <a:lumMod val="75000"/>
                  </a:schemeClr>
                </a:solidFill>
              </a:rPr>
              <a:t>In clinical parlance</a:t>
            </a:r>
            <a:r>
              <a:rPr lang="en-US" sz="1500" u="sng" dirty="0">
                <a:solidFill>
                  <a:schemeClr val="bg1">
                    <a:lumMod val="75000"/>
                  </a:schemeClr>
                </a:solidFill>
                <a:latin typeface="Arial" panose="020B0604020202020204" pitchFamily="34" charset="0"/>
              </a:rPr>
              <a:t> the term </a:t>
            </a:r>
            <a:r>
              <a:rPr lang="en-US" sz="1500" i="1" u="sng" dirty="0">
                <a:solidFill>
                  <a:schemeClr val="bg1">
                    <a:lumMod val="75000"/>
                  </a:schemeClr>
                </a:solidFill>
                <a:latin typeface="Arial" panose="020B0604020202020204" pitchFamily="34" charset="0"/>
              </a:rPr>
              <a:t>granulomatous</a:t>
            </a:r>
            <a:r>
              <a:rPr lang="en-US" sz="1500" u="sng" dirty="0">
                <a:solidFill>
                  <a:schemeClr val="bg1">
                    <a:lumMod val="75000"/>
                  </a:schemeClr>
                </a:solidFill>
                <a:latin typeface="Arial" panose="020B0604020202020204" pitchFamily="34" charset="0"/>
              </a:rPr>
              <a:t> refers to the slit-lamp appearance of the KP, </a:t>
            </a:r>
            <a:r>
              <a:rPr lang="en-US" sz="1500" b="1" u="sng" dirty="0">
                <a:solidFill>
                  <a:schemeClr val="bg1">
                    <a:lumMod val="75000"/>
                  </a:schemeClr>
                </a:solidFill>
                <a:latin typeface="Arial" panose="020B0604020202020204" pitchFamily="34" charset="0"/>
              </a:rPr>
              <a:t>not</a:t>
            </a:r>
            <a:r>
              <a:rPr lang="en-US" sz="1500" u="sng" dirty="0">
                <a:solidFill>
                  <a:schemeClr val="bg1">
                    <a:lumMod val="75000"/>
                  </a:schemeClr>
                </a:solidFill>
                <a:latin typeface="Arial" panose="020B0604020202020204" pitchFamily="34" charset="0"/>
              </a:rPr>
              <a:t> to the underlying histology of the condition.</a:t>
            </a:r>
          </a:p>
        </p:txBody>
      </p:sp>
    </p:spTree>
    <p:extLst>
      <p:ext uri="{BB962C8B-B14F-4D97-AF65-F5344CB8AC3E}">
        <p14:creationId xmlns:p14="http://schemas.microsoft.com/office/powerpoint/2010/main" val="4557098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72C68D-7D25-4BF7-93CC-027760DDE784}"/>
              </a:ext>
            </a:extLst>
          </p:cNvPr>
          <p:cNvSpPr txBox="1"/>
          <p:nvPr/>
        </p:nvSpPr>
        <p:spPr>
          <a:xfrm>
            <a:off x="3319093" y="5943600"/>
            <a:ext cx="2505815" cy="369332"/>
          </a:xfrm>
          <a:prstGeom prst="rect">
            <a:avLst/>
          </a:prstGeom>
          <a:noFill/>
        </p:spPr>
        <p:txBody>
          <a:bodyPr wrap="none" rtlCol="0">
            <a:spAutoFit/>
          </a:bodyPr>
          <a:lstStyle/>
          <a:p>
            <a:pPr algn="ctr"/>
            <a:r>
              <a:rPr lang="en-US" dirty="0"/>
              <a:t>Nongranulomatous KP</a:t>
            </a:r>
          </a:p>
        </p:txBody>
      </p:sp>
      <p:pic>
        <p:nvPicPr>
          <p:cNvPr id="4" name="Picture 3">
            <a:extLst>
              <a:ext uri="{FF2B5EF4-FFF2-40B4-BE49-F238E27FC236}">
                <a16:creationId xmlns:a16="http://schemas.microsoft.com/office/drawing/2014/main" id="{4EB43455-74BA-4A51-8012-1A6C2031E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514" y="1334776"/>
            <a:ext cx="5340971" cy="4188447"/>
          </a:xfrm>
          <a:prstGeom prst="rect">
            <a:avLst/>
          </a:prstGeom>
        </p:spPr>
      </p:pic>
      <p:sp>
        <p:nvSpPr>
          <p:cNvPr id="6" name="Rectangle 3">
            <a:extLst>
              <a:ext uri="{FF2B5EF4-FFF2-40B4-BE49-F238E27FC236}">
                <a16:creationId xmlns:a16="http://schemas.microsoft.com/office/drawing/2014/main" id="{9A2D7B66-B54E-4868-9214-6EFE7E421D6C}"/>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9064212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39" name="TextBox 38">
            <a:extLst>
              <a:ext uri="{FF2B5EF4-FFF2-40B4-BE49-F238E27FC236}">
                <a16:creationId xmlns:a16="http://schemas.microsoft.com/office/drawing/2014/main" id="{D1E5FA3A-C3F6-468D-83CE-AAFA1F67279B}"/>
              </a:ext>
            </a:extLst>
          </p:cNvPr>
          <p:cNvSpPr txBox="1"/>
          <p:nvPr/>
        </p:nvSpPr>
        <p:spPr>
          <a:xfrm>
            <a:off x="353767" y="3269639"/>
            <a:ext cx="8561633" cy="369332"/>
          </a:xfrm>
          <a:prstGeom prst="rect">
            <a:avLst/>
          </a:prstGeom>
          <a:noFill/>
        </p:spPr>
        <p:txBody>
          <a:bodyPr wrap="square" rtlCol="0">
            <a:spAutoFit/>
          </a:bodyPr>
          <a:lstStyle/>
          <a:p>
            <a:r>
              <a:rPr lang="en-US" dirty="0">
                <a:solidFill>
                  <a:srgbClr val="0000FF"/>
                </a:solidFill>
              </a:rPr>
              <a:t>The rest of the anterior-uveitis classification tree concerns </a:t>
            </a:r>
            <a:r>
              <a:rPr lang="en-US" b="1" dirty="0">
                <a:solidFill>
                  <a:srgbClr val="0000FF"/>
                </a:solidFill>
              </a:rPr>
              <a:t>nongranulomatous</a:t>
            </a:r>
            <a:r>
              <a:rPr lang="en-US" dirty="0">
                <a:solidFill>
                  <a:srgbClr val="0000FF"/>
                </a:solidFill>
              </a:rPr>
              <a:t> dz. </a:t>
            </a:r>
            <a:endParaRPr lang="en-US" sz="1800" dirty="0"/>
          </a:p>
        </p:txBody>
      </p:sp>
      <p:sp>
        <p:nvSpPr>
          <p:cNvPr id="9" name="Rectangle 3">
            <a:extLst>
              <a:ext uri="{FF2B5EF4-FFF2-40B4-BE49-F238E27FC236}">
                <a16:creationId xmlns:a16="http://schemas.microsoft.com/office/drawing/2014/main" id="{5C7559D8-5DB4-464F-B1F3-3413F25C5116}"/>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2201272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86200" y="1947446"/>
            <a:ext cx="1793614" cy="369332"/>
          </a:xfrm>
          <a:prstGeom prst="rect">
            <a:avLst/>
          </a:prstGeom>
          <a:noFill/>
          <a:ln>
            <a:noFill/>
          </a:ln>
        </p:spPr>
        <p:txBody>
          <a:bodyPr wrap="square" rtlCol="0">
            <a:spAutoFit/>
          </a:bodyPr>
          <a:lstStyle/>
          <a:p>
            <a:pPr algn="ctr"/>
            <a:r>
              <a:rPr lang="en-US" b="1" i="1" dirty="0">
                <a:solidFill>
                  <a:srgbClr val="0000FF"/>
                </a:solidFill>
              </a:rPr>
              <a:t>?</a:t>
            </a:r>
          </a:p>
        </p:txBody>
      </p:sp>
      <p:sp>
        <p:nvSpPr>
          <p:cNvPr id="10" name="TextBox 9"/>
          <p:cNvSpPr txBox="1"/>
          <p:nvPr/>
        </p:nvSpPr>
        <p:spPr>
          <a:xfrm>
            <a:off x="6477000" y="1947446"/>
            <a:ext cx="1281377" cy="369332"/>
          </a:xfrm>
          <a:prstGeom prst="rect">
            <a:avLst/>
          </a:prstGeom>
          <a:noFill/>
          <a:ln>
            <a:noFill/>
          </a:ln>
        </p:spPr>
        <p:txBody>
          <a:bodyPr wrap="square" rtlCol="0">
            <a:spAutoFit/>
          </a:bodyPr>
          <a:lstStyle/>
          <a:p>
            <a:pPr algn="ctr"/>
            <a:r>
              <a:rPr lang="en-US" b="1" i="1" dirty="0">
                <a:solidFill>
                  <a:srgbClr val="0000FF"/>
                </a:solidFill>
              </a:rPr>
              <a:t>?</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18" name="TextBox 17">
            <a:extLst>
              <a:ext uri="{FF2B5EF4-FFF2-40B4-BE49-F238E27FC236}">
                <a16:creationId xmlns:a16="http://schemas.microsoft.com/office/drawing/2014/main" id="{A15A8DA2-015C-4928-B533-DBB6F43BD182}"/>
              </a:ext>
            </a:extLst>
          </p:cNvPr>
          <p:cNvSpPr txBox="1"/>
          <p:nvPr/>
        </p:nvSpPr>
        <p:spPr>
          <a:xfrm>
            <a:off x="353767" y="3269639"/>
            <a:ext cx="8561633" cy="923330"/>
          </a:xfrm>
          <a:prstGeom prst="rect">
            <a:avLst/>
          </a:prstGeom>
          <a:noFill/>
        </p:spPr>
        <p:txBody>
          <a:bodyPr wrap="square" rtlCol="0">
            <a:spAutoFit/>
          </a:bodyPr>
          <a:lstStyle/>
          <a:p>
            <a:r>
              <a:rPr lang="en-US" dirty="0">
                <a:solidFill>
                  <a:srgbClr val="0000FF"/>
                </a:solidFill>
              </a:rPr>
              <a:t>The rest of the anterior-uveitis classification tree concerns </a:t>
            </a:r>
            <a:r>
              <a:rPr lang="en-US" b="1" dirty="0">
                <a:solidFill>
                  <a:srgbClr val="0000FF"/>
                </a:solidFill>
              </a:rPr>
              <a:t>nongranulomatous</a:t>
            </a:r>
            <a:r>
              <a:rPr lang="en-US" dirty="0">
                <a:solidFill>
                  <a:srgbClr val="0000FF"/>
                </a:solidFill>
              </a:rPr>
              <a:t> dz. </a:t>
            </a:r>
            <a:r>
              <a:rPr lang="en-US" dirty="0"/>
              <a:t>The first branch-point divides the etiologies into those that produce  </a:t>
            </a:r>
            <a:r>
              <a:rPr lang="en-US" b="1" dirty="0"/>
              <a:t>acute  </a:t>
            </a:r>
            <a:r>
              <a:rPr lang="en-US" b="1" dirty="0" err="1"/>
              <a:t>dz</a:t>
            </a:r>
            <a:r>
              <a:rPr lang="en-US" dirty="0"/>
              <a:t> vs those producing  </a:t>
            </a:r>
            <a:r>
              <a:rPr lang="en-US" b="1" dirty="0"/>
              <a:t>chronic  dz</a:t>
            </a:r>
            <a:r>
              <a:rPr lang="en-US" dirty="0"/>
              <a:t>. </a:t>
            </a:r>
            <a:endParaRPr lang="en-US" sz="1800" dirty="0"/>
          </a:p>
        </p:txBody>
      </p:sp>
      <p:sp>
        <p:nvSpPr>
          <p:cNvPr id="13" name="Rectangle 3">
            <a:extLst>
              <a:ext uri="{FF2B5EF4-FFF2-40B4-BE49-F238E27FC236}">
                <a16:creationId xmlns:a16="http://schemas.microsoft.com/office/drawing/2014/main" id="{AFB7A0BD-30D9-486A-A7CC-4CF1D9B084A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907FF69D-9C0F-43CE-B6A1-274B854A38CC}"/>
              </a:ext>
            </a:extLst>
          </p:cNvPr>
          <p:cNvSpPr/>
          <p:nvPr/>
        </p:nvSpPr>
        <p:spPr>
          <a:xfrm>
            <a:off x="7224978" y="3610880"/>
            <a:ext cx="69982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FBDD878-54D1-439D-9DA2-5C1AECA8C9B6}"/>
              </a:ext>
            </a:extLst>
          </p:cNvPr>
          <p:cNvSpPr/>
          <p:nvPr/>
        </p:nvSpPr>
        <p:spPr>
          <a:xfrm>
            <a:off x="2133600" y="3912224"/>
            <a:ext cx="900625" cy="245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5233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18" name="TextBox 17">
            <a:extLst>
              <a:ext uri="{FF2B5EF4-FFF2-40B4-BE49-F238E27FC236}">
                <a16:creationId xmlns:a16="http://schemas.microsoft.com/office/drawing/2014/main" id="{A15A8DA2-015C-4928-B533-DBB6F43BD182}"/>
              </a:ext>
            </a:extLst>
          </p:cNvPr>
          <p:cNvSpPr txBox="1"/>
          <p:nvPr/>
        </p:nvSpPr>
        <p:spPr>
          <a:xfrm>
            <a:off x="353767" y="3269639"/>
            <a:ext cx="8561633" cy="923330"/>
          </a:xfrm>
          <a:prstGeom prst="rect">
            <a:avLst/>
          </a:prstGeom>
          <a:noFill/>
        </p:spPr>
        <p:txBody>
          <a:bodyPr wrap="square" rtlCol="0">
            <a:spAutoFit/>
          </a:bodyPr>
          <a:lstStyle/>
          <a:p>
            <a:r>
              <a:rPr lang="en-US" dirty="0">
                <a:solidFill>
                  <a:srgbClr val="0000FF"/>
                </a:solidFill>
              </a:rPr>
              <a:t>The rest of the anterior-uveitis classification tree concerns </a:t>
            </a:r>
            <a:r>
              <a:rPr lang="en-US" b="1" dirty="0">
                <a:solidFill>
                  <a:srgbClr val="0000FF"/>
                </a:solidFill>
              </a:rPr>
              <a:t>nongranulomatous</a:t>
            </a:r>
            <a:r>
              <a:rPr lang="en-US" dirty="0">
                <a:solidFill>
                  <a:srgbClr val="0000FF"/>
                </a:solidFill>
              </a:rPr>
              <a:t> dz. </a:t>
            </a:r>
            <a:r>
              <a:rPr lang="en-US" dirty="0"/>
              <a:t>The first branch-point divides the etiologies into those that produce  </a:t>
            </a:r>
            <a:r>
              <a:rPr lang="en-US" b="1" dirty="0"/>
              <a:t>acute  </a:t>
            </a:r>
            <a:r>
              <a:rPr lang="en-US" b="1" dirty="0" err="1"/>
              <a:t>dz</a:t>
            </a:r>
            <a:r>
              <a:rPr lang="en-US" dirty="0"/>
              <a:t> vs those producing  </a:t>
            </a:r>
            <a:r>
              <a:rPr lang="en-US" b="1" dirty="0"/>
              <a:t>chronic  dz</a:t>
            </a:r>
            <a:r>
              <a:rPr lang="en-US" dirty="0"/>
              <a:t>. </a:t>
            </a:r>
            <a:endParaRPr lang="en-US" sz="1800" dirty="0"/>
          </a:p>
        </p:txBody>
      </p:sp>
      <p:sp>
        <p:nvSpPr>
          <p:cNvPr id="13" name="Rectangle 3">
            <a:extLst>
              <a:ext uri="{FF2B5EF4-FFF2-40B4-BE49-F238E27FC236}">
                <a16:creationId xmlns:a16="http://schemas.microsoft.com/office/drawing/2014/main" id="{AFB7A0BD-30D9-486A-A7CC-4CF1D9B084AD}"/>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3725736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18" name="TextBox 17">
            <a:extLst>
              <a:ext uri="{FF2B5EF4-FFF2-40B4-BE49-F238E27FC236}">
                <a16:creationId xmlns:a16="http://schemas.microsoft.com/office/drawing/2014/main" id="{A15A8DA2-015C-4928-B533-DBB6F43BD182}"/>
              </a:ext>
            </a:extLst>
          </p:cNvPr>
          <p:cNvSpPr txBox="1"/>
          <p:nvPr/>
        </p:nvSpPr>
        <p:spPr>
          <a:xfrm>
            <a:off x="353767" y="3269639"/>
            <a:ext cx="8401279" cy="923330"/>
          </a:xfrm>
          <a:prstGeom prst="rect">
            <a:avLst/>
          </a:prstGeom>
          <a:noFill/>
        </p:spPr>
        <p:txBody>
          <a:bodyPr wrap="square" rtlCol="0">
            <a:spAutoFit/>
          </a:bodyPr>
          <a:lstStyle/>
          <a:p>
            <a:r>
              <a:rPr lang="en-US" dirty="0">
                <a:solidFill>
                  <a:schemeClr val="bg1">
                    <a:lumMod val="75000"/>
                  </a:schemeClr>
                </a:solidFill>
              </a:rPr>
              <a:t>The rest of the anterior-uveitis classification tree concerns nongranulomatous dz. The first branch-point divides the etiologies into those that produce </a:t>
            </a:r>
            <a:r>
              <a:rPr lang="en-US" b="1" dirty="0"/>
              <a:t>acute </a:t>
            </a:r>
            <a:r>
              <a:rPr lang="en-US" b="1" dirty="0" err="1"/>
              <a:t>dz</a:t>
            </a:r>
            <a:r>
              <a:rPr lang="en-US" dirty="0"/>
              <a:t> </a:t>
            </a:r>
            <a:r>
              <a:rPr lang="en-US" dirty="0">
                <a:solidFill>
                  <a:schemeClr val="bg1">
                    <a:lumMod val="75000"/>
                  </a:schemeClr>
                </a:solidFill>
              </a:rPr>
              <a:t>vs those producing </a:t>
            </a:r>
            <a:r>
              <a:rPr lang="en-US" b="1" dirty="0">
                <a:solidFill>
                  <a:schemeClr val="bg1">
                    <a:lumMod val="75000"/>
                  </a:schemeClr>
                </a:solidFill>
              </a:rPr>
              <a:t>chronic dz</a:t>
            </a:r>
            <a:r>
              <a:rPr lang="en-US" dirty="0">
                <a:solidFill>
                  <a:schemeClr val="bg1">
                    <a:lumMod val="75000"/>
                  </a:schemeClr>
                </a:solidFill>
              </a:rPr>
              <a:t>. </a:t>
            </a:r>
            <a:endParaRPr lang="en-US" sz="1800" dirty="0">
              <a:solidFill>
                <a:schemeClr val="bg1">
                  <a:lumMod val="75000"/>
                </a:schemeClr>
              </a:solidFill>
            </a:endParaRPr>
          </a:p>
        </p:txBody>
      </p:sp>
      <p:sp>
        <p:nvSpPr>
          <p:cNvPr id="20" name="TextBox 19">
            <a:extLst>
              <a:ext uri="{FF2B5EF4-FFF2-40B4-BE49-F238E27FC236}">
                <a16:creationId xmlns:a16="http://schemas.microsoft.com/office/drawing/2014/main" id="{4023D2A5-974C-42E4-B1A4-173588A73FFB}"/>
              </a:ext>
            </a:extLst>
          </p:cNvPr>
          <p:cNvSpPr txBox="1"/>
          <p:nvPr/>
        </p:nvSpPr>
        <p:spPr>
          <a:xfrm>
            <a:off x="2133600" y="4192969"/>
            <a:ext cx="6096000" cy="1569660"/>
          </a:xfrm>
          <a:prstGeom prst="rect">
            <a:avLst/>
          </a:prstGeom>
          <a:solidFill>
            <a:schemeClr val="accent1">
              <a:lumMod val="40000"/>
              <a:lumOff val="60000"/>
            </a:schemeClr>
          </a:solidFill>
        </p:spPr>
        <p:txBody>
          <a:bodyPr wrap="square" rtlCol="0">
            <a:spAutoFit/>
          </a:bodyPr>
          <a:lstStyle/>
          <a:p>
            <a:pPr algn="r"/>
            <a:r>
              <a:rPr lang="en-US" sz="1600" b="1" i="1" dirty="0"/>
              <a:t>Acute uveitis </a:t>
            </a:r>
            <a:r>
              <a:rPr lang="en-US" sz="1600" dirty="0"/>
              <a:t>comes on suddenly and resolves fairly quickly. </a:t>
            </a:r>
            <a:r>
              <a:rPr lang="en-US" sz="1600" b="1" i="1" dirty="0">
                <a:solidFill>
                  <a:schemeClr val="accent1">
                    <a:lumMod val="40000"/>
                    <a:lumOff val="60000"/>
                  </a:schemeClr>
                </a:solidFill>
              </a:rPr>
              <a:t>Chronic uveitis </a:t>
            </a:r>
            <a:r>
              <a:rPr lang="en-US" sz="1600" dirty="0">
                <a:solidFill>
                  <a:schemeClr val="accent1">
                    <a:lumMod val="40000"/>
                    <a:lumOff val="60000"/>
                  </a:schemeClr>
                </a:solidFill>
              </a:rPr>
              <a:t>also resolves, but once treatment is withdrawn,  it </a:t>
            </a:r>
            <a:r>
              <a:rPr lang="en-US" sz="1600" u="sng" dirty="0">
                <a:solidFill>
                  <a:schemeClr val="accent1">
                    <a:lumMod val="40000"/>
                    <a:lumOff val="60000"/>
                  </a:schemeClr>
                </a:solidFill>
              </a:rPr>
              <a:t>relapses within three months</a:t>
            </a:r>
            <a:r>
              <a:rPr lang="en-US" sz="1600" dirty="0">
                <a:solidFill>
                  <a:schemeClr val="accent1">
                    <a:lumMod val="40000"/>
                    <a:lumOff val="60000"/>
                  </a:schemeClr>
                </a:solidFill>
              </a:rPr>
              <a:t>. </a:t>
            </a:r>
          </a:p>
          <a:p>
            <a:pPr algn="r"/>
            <a:endParaRPr lang="en-US" sz="1600" dirty="0">
              <a:solidFill>
                <a:schemeClr val="accent1">
                  <a:lumMod val="40000"/>
                  <a:lumOff val="60000"/>
                </a:schemeClr>
              </a:solidFill>
            </a:endParaRPr>
          </a:p>
          <a:p>
            <a:pPr algn="r"/>
            <a:r>
              <a:rPr lang="en-US" sz="1600" dirty="0">
                <a:solidFill>
                  <a:schemeClr val="accent1">
                    <a:lumMod val="40000"/>
                    <a:lumOff val="60000"/>
                  </a:schemeClr>
                </a:solidFill>
              </a:rPr>
              <a:t>(FYI: If a uveitis eventually relapses but is quiescent off-treatment for </a:t>
            </a:r>
            <a:r>
              <a:rPr lang="en-US" sz="1600" b="1" dirty="0">
                <a:solidFill>
                  <a:schemeClr val="accent1">
                    <a:lumMod val="40000"/>
                    <a:lumOff val="60000"/>
                  </a:schemeClr>
                </a:solidFill>
              </a:rPr>
              <a:t>longer</a:t>
            </a:r>
            <a:r>
              <a:rPr lang="en-US" sz="1600" dirty="0">
                <a:solidFill>
                  <a:schemeClr val="accent1">
                    <a:lumMod val="40000"/>
                    <a:lumOff val="60000"/>
                  </a:schemeClr>
                </a:solidFill>
              </a:rPr>
              <a:t> than three months, it is termed a </a:t>
            </a:r>
            <a:r>
              <a:rPr lang="en-US" sz="1600" i="1" dirty="0">
                <a:solidFill>
                  <a:schemeClr val="accent1">
                    <a:lumMod val="40000"/>
                    <a:lumOff val="60000"/>
                  </a:schemeClr>
                </a:solidFill>
              </a:rPr>
              <a:t>recurrent uveitis</a:t>
            </a:r>
            <a:r>
              <a:rPr lang="en-US" sz="1600" dirty="0">
                <a:solidFill>
                  <a:schemeClr val="accent1">
                    <a:lumMod val="40000"/>
                    <a:lumOff val="60000"/>
                  </a:schemeClr>
                </a:solidFill>
              </a:rPr>
              <a:t>.)</a:t>
            </a:r>
          </a:p>
        </p:txBody>
      </p:sp>
      <p:sp>
        <p:nvSpPr>
          <p:cNvPr id="17" name="Rectangle 3">
            <a:extLst>
              <a:ext uri="{FF2B5EF4-FFF2-40B4-BE49-F238E27FC236}">
                <a16:creationId xmlns:a16="http://schemas.microsoft.com/office/drawing/2014/main" id="{8347E5E1-0430-498E-AD43-8E164949BBE1}"/>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10429810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18" name="TextBox 17">
            <a:extLst>
              <a:ext uri="{FF2B5EF4-FFF2-40B4-BE49-F238E27FC236}">
                <a16:creationId xmlns:a16="http://schemas.microsoft.com/office/drawing/2014/main" id="{A15A8DA2-015C-4928-B533-DBB6F43BD182}"/>
              </a:ext>
            </a:extLst>
          </p:cNvPr>
          <p:cNvSpPr txBox="1"/>
          <p:nvPr/>
        </p:nvSpPr>
        <p:spPr>
          <a:xfrm>
            <a:off x="353767" y="3269639"/>
            <a:ext cx="8401279" cy="923330"/>
          </a:xfrm>
          <a:prstGeom prst="rect">
            <a:avLst/>
          </a:prstGeom>
          <a:noFill/>
        </p:spPr>
        <p:txBody>
          <a:bodyPr wrap="square" rtlCol="0">
            <a:spAutoFit/>
          </a:bodyPr>
          <a:lstStyle/>
          <a:p>
            <a:r>
              <a:rPr lang="en-US" dirty="0">
                <a:solidFill>
                  <a:schemeClr val="bg1">
                    <a:lumMod val="75000"/>
                  </a:schemeClr>
                </a:solidFill>
              </a:rPr>
              <a:t>The rest of the anterior-uveitis classification tree concerns nongranulomatous dz. The first branch-point divides the etiologies into those that produce </a:t>
            </a:r>
            <a:r>
              <a:rPr lang="en-US" b="1" dirty="0"/>
              <a:t>acute </a:t>
            </a:r>
            <a:r>
              <a:rPr lang="en-US" b="1" dirty="0" err="1"/>
              <a:t>dz</a:t>
            </a:r>
            <a:r>
              <a:rPr lang="en-US" dirty="0"/>
              <a:t> </a:t>
            </a:r>
            <a:r>
              <a:rPr lang="en-US" dirty="0">
                <a:solidFill>
                  <a:schemeClr val="bg1">
                    <a:lumMod val="75000"/>
                  </a:schemeClr>
                </a:solidFill>
              </a:rPr>
              <a:t>vs those producing </a:t>
            </a:r>
            <a:r>
              <a:rPr lang="en-US" b="1" dirty="0"/>
              <a:t>chronic dz</a:t>
            </a:r>
            <a:r>
              <a:rPr lang="en-US" dirty="0">
                <a:solidFill>
                  <a:schemeClr val="bg1">
                    <a:lumMod val="75000"/>
                  </a:schemeClr>
                </a:solidFill>
              </a:rPr>
              <a:t>. </a:t>
            </a:r>
            <a:endParaRPr lang="en-US" sz="1800" dirty="0">
              <a:solidFill>
                <a:schemeClr val="bg1">
                  <a:lumMod val="75000"/>
                </a:schemeClr>
              </a:solidFill>
            </a:endParaRPr>
          </a:p>
        </p:txBody>
      </p:sp>
      <p:sp>
        <p:nvSpPr>
          <p:cNvPr id="20" name="TextBox 19">
            <a:extLst>
              <a:ext uri="{FF2B5EF4-FFF2-40B4-BE49-F238E27FC236}">
                <a16:creationId xmlns:a16="http://schemas.microsoft.com/office/drawing/2014/main" id="{4023D2A5-974C-42E4-B1A4-173588A73FFB}"/>
              </a:ext>
            </a:extLst>
          </p:cNvPr>
          <p:cNvSpPr txBox="1"/>
          <p:nvPr/>
        </p:nvSpPr>
        <p:spPr>
          <a:xfrm>
            <a:off x="2133600" y="4192969"/>
            <a:ext cx="6096000" cy="1569660"/>
          </a:xfrm>
          <a:prstGeom prst="rect">
            <a:avLst/>
          </a:prstGeom>
          <a:solidFill>
            <a:schemeClr val="accent1">
              <a:lumMod val="40000"/>
              <a:lumOff val="60000"/>
            </a:schemeClr>
          </a:solidFill>
        </p:spPr>
        <p:txBody>
          <a:bodyPr wrap="square" rtlCol="0">
            <a:spAutoFit/>
          </a:bodyPr>
          <a:lstStyle/>
          <a:p>
            <a:pPr algn="r"/>
            <a:r>
              <a:rPr lang="en-US" sz="1600" b="1" i="1" dirty="0"/>
              <a:t>Acute uveitis </a:t>
            </a:r>
            <a:r>
              <a:rPr lang="en-US" sz="1600" dirty="0"/>
              <a:t>comes on suddenly and resolves fairly quickly. </a:t>
            </a:r>
            <a:r>
              <a:rPr lang="en-US" sz="1600" b="1" i="1" dirty="0"/>
              <a:t>Chronic uveitis </a:t>
            </a:r>
            <a:r>
              <a:rPr lang="en-US" sz="1600" dirty="0"/>
              <a:t>also resolves, but once treatment is withdrawn,  it </a:t>
            </a:r>
            <a:r>
              <a:rPr lang="en-US" sz="1600" u="sng" dirty="0"/>
              <a:t>relapses within  three months</a:t>
            </a:r>
            <a:r>
              <a:rPr lang="en-US" sz="1600" dirty="0"/>
              <a:t>. </a:t>
            </a:r>
          </a:p>
          <a:p>
            <a:pPr algn="r"/>
            <a:endParaRPr lang="en-US" sz="1600" dirty="0">
              <a:solidFill>
                <a:schemeClr val="accent1">
                  <a:lumMod val="40000"/>
                  <a:lumOff val="60000"/>
                </a:schemeClr>
              </a:solidFill>
            </a:endParaRPr>
          </a:p>
          <a:p>
            <a:pPr algn="r"/>
            <a:r>
              <a:rPr lang="en-US" sz="1600" dirty="0">
                <a:solidFill>
                  <a:schemeClr val="accent1">
                    <a:lumMod val="40000"/>
                    <a:lumOff val="60000"/>
                  </a:schemeClr>
                </a:solidFill>
              </a:rPr>
              <a:t>(FYI: If a uveitis eventually relapses but is quiescent off-treatment for </a:t>
            </a:r>
            <a:r>
              <a:rPr lang="en-US" sz="1600" b="1" dirty="0">
                <a:solidFill>
                  <a:schemeClr val="accent1">
                    <a:lumMod val="40000"/>
                    <a:lumOff val="60000"/>
                  </a:schemeClr>
                </a:solidFill>
              </a:rPr>
              <a:t>longer</a:t>
            </a:r>
            <a:r>
              <a:rPr lang="en-US" sz="1600" dirty="0">
                <a:solidFill>
                  <a:schemeClr val="accent1">
                    <a:lumMod val="40000"/>
                    <a:lumOff val="60000"/>
                  </a:schemeClr>
                </a:solidFill>
              </a:rPr>
              <a:t> than three months, it is termed a </a:t>
            </a:r>
            <a:r>
              <a:rPr lang="en-US" sz="1600" i="1" dirty="0">
                <a:solidFill>
                  <a:schemeClr val="accent1">
                    <a:lumMod val="40000"/>
                    <a:lumOff val="60000"/>
                  </a:schemeClr>
                </a:solidFill>
              </a:rPr>
              <a:t>recurrent uveitis</a:t>
            </a:r>
            <a:r>
              <a:rPr lang="en-US" sz="1600" dirty="0">
                <a:solidFill>
                  <a:schemeClr val="accent1">
                    <a:lumMod val="40000"/>
                    <a:lumOff val="60000"/>
                  </a:schemeClr>
                </a:solidFill>
              </a:rPr>
              <a:t>.)</a:t>
            </a:r>
          </a:p>
        </p:txBody>
      </p:sp>
      <p:sp>
        <p:nvSpPr>
          <p:cNvPr id="17" name="Rectangle 3">
            <a:extLst>
              <a:ext uri="{FF2B5EF4-FFF2-40B4-BE49-F238E27FC236}">
                <a16:creationId xmlns:a16="http://schemas.microsoft.com/office/drawing/2014/main" id="{46EEDAB4-AE7A-4297-ADA4-6914544062C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A8C44478-910A-4F73-ACF1-8C6962FA3823}"/>
              </a:ext>
            </a:extLst>
          </p:cNvPr>
          <p:cNvSpPr/>
          <p:nvPr/>
        </p:nvSpPr>
        <p:spPr>
          <a:xfrm>
            <a:off x="6795825" y="4724400"/>
            <a:ext cx="1281377" cy="218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amount of time</a:t>
            </a:r>
          </a:p>
        </p:txBody>
      </p:sp>
    </p:spTree>
    <p:extLst>
      <p:ext uri="{BB962C8B-B14F-4D97-AF65-F5344CB8AC3E}">
        <p14:creationId xmlns:p14="http://schemas.microsoft.com/office/powerpoint/2010/main" val="32455985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18" name="TextBox 17">
            <a:extLst>
              <a:ext uri="{FF2B5EF4-FFF2-40B4-BE49-F238E27FC236}">
                <a16:creationId xmlns:a16="http://schemas.microsoft.com/office/drawing/2014/main" id="{A15A8DA2-015C-4928-B533-DBB6F43BD182}"/>
              </a:ext>
            </a:extLst>
          </p:cNvPr>
          <p:cNvSpPr txBox="1"/>
          <p:nvPr/>
        </p:nvSpPr>
        <p:spPr>
          <a:xfrm>
            <a:off x="353767" y="3269639"/>
            <a:ext cx="8401279" cy="923330"/>
          </a:xfrm>
          <a:prstGeom prst="rect">
            <a:avLst/>
          </a:prstGeom>
          <a:noFill/>
        </p:spPr>
        <p:txBody>
          <a:bodyPr wrap="square" rtlCol="0">
            <a:spAutoFit/>
          </a:bodyPr>
          <a:lstStyle/>
          <a:p>
            <a:r>
              <a:rPr lang="en-US" dirty="0">
                <a:solidFill>
                  <a:schemeClr val="bg1">
                    <a:lumMod val="75000"/>
                  </a:schemeClr>
                </a:solidFill>
              </a:rPr>
              <a:t>The rest of the anterior-uveitis classification tree concerns nongranulomatous dz. The first branch-point divides the etiologies into those that produce </a:t>
            </a:r>
            <a:r>
              <a:rPr lang="en-US" b="1" dirty="0"/>
              <a:t>acute </a:t>
            </a:r>
            <a:r>
              <a:rPr lang="en-US" b="1" dirty="0" err="1"/>
              <a:t>dz</a:t>
            </a:r>
            <a:r>
              <a:rPr lang="en-US" dirty="0"/>
              <a:t> </a:t>
            </a:r>
            <a:r>
              <a:rPr lang="en-US" dirty="0">
                <a:solidFill>
                  <a:schemeClr val="bg1">
                    <a:lumMod val="75000"/>
                  </a:schemeClr>
                </a:solidFill>
              </a:rPr>
              <a:t>vs those producing </a:t>
            </a:r>
            <a:r>
              <a:rPr lang="en-US" b="1" dirty="0"/>
              <a:t>chronic dz</a:t>
            </a:r>
            <a:r>
              <a:rPr lang="en-US" dirty="0">
                <a:solidFill>
                  <a:schemeClr val="bg1">
                    <a:lumMod val="75000"/>
                  </a:schemeClr>
                </a:solidFill>
              </a:rPr>
              <a:t>. </a:t>
            </a:r>
            <a:endParaRPr lang="en-US" sz="1800" dirty="0">
              <a:solidFill>
                <a:schemeClr val="bg1">
                  <a:lumMod val="75000"/>
                </a:schemeClr>
              </a:solidFill>
            </a:endParaRPr>
          </a:p>
        </p:txBody>
      </p:sp>
      <p:sp>
        <p:nvSpPr>
          <p:cNvPr id="20" name="TextBox 19">
            <a:extLst>
              <a:ext uri="{FF2B5EF4-FFF2-40B4-BE49-F238E27FC236}">
                <a16:creationId xmlns:a16="http://schemas.microsoft.com/office/drawing/2014/main" id="{4023D2A5-974C-42E4-B1A4-173588A73FFB}"/>
              </a:ext>
            </a:extLst>
          </p:cNvPr>
          <p:cNvSpPr txBox="1"/>
          <p:nvPr/>
        </p:nvSpPr>
        <p:spPr>
          <a:xfrm>
            <a:off x="2133600" y="4192969"/>
            <a:ext cx="6096000" cy="1569660"/>
          </a:xfrm>
          <a:prstGeom prst="rect">
            <a:avLst/>
          </a:prstGeom>
          <a:solidFill>
            <a:schemeClr val="accent1">
              <a:lumMod val="40000"/>
              <a:lumOff val="60000"/>
            </a:schemeClr>
          </a:solidFill>
        </p:spPr>
        <p:txBody>
          <a:bodyPr wrap="square" rtlCol="0">
            <a:spAutoFit/>
          </a:bodyPr>
          <a:lstStyle/>
          <a:p>
            <a:pPr algn="r"/>
            <a:r>
              <a:rPr lang="en-US" sz="1600" b="1" i="1" dirty="0"/>
              <a:t>Acute uveitis </a:t>
            </a:r>
            <a:r>
              <a:rPr lang="en-US" sz="1600" dirty="0"/>
              <a:t>comes on suddenly and resolves fairly quickly. </a:t>
            </a:r>
            <a:r>
              <a:rPr lang="en-US" sz="1600" b="1" i="1" dirty="0"/>
              <a:t>Chronic uveitis </a:t>
            </a:r>
            <a:r>
              <a:rPr lang="en-US" sz="1600" dirty="0"/>
              <a:t>also resolves, but once treatment is withdrawn,  it </a:t>
            </a:r>
            <a:r>
              <a:rPr lang="en-US" sz="1600" u="sng" dirty="0"/>
              <a:t>relapses within  three months</a:t>
            </a:r>
            <a:r>
              <a:rPr lang="en-US" sz="1600" dirty="0"/>
              <a:t>. </a:t>
            </a:r>
          </a:p>
          <a:p>
            <a:pPr algn="r"/>
            <a:endParaRPr lang="en-US" sz="1600" dirty="0">
              <a:solidFill>
                <a:schemeClr val="accent1">
                  <a:lumMod val="40000"/>
                  <a:lumOff val="60000"/>
                </a:schemeClr>
              </a:solidFill>
            </a:endParaRPr>
          </a:p>
          <a:p>
            <a:pPr algn="r"/>
            <a:r>
              <a:rPr lang="en-US" sz="1600" dirty="0">
                <a:solidFill>
                  <a:schemeClr val="accent1">
                    <a:lumMod val="40000"/>
                    <a:lumOff val="60000"/>
                  </a:schemeClr>
                </a:solidFill>
              </a:rPr>
              <a:t>(FYI: If a uveitis eventually relapses but is quiescent off-treatment for </a:t>
            </a:r>
            <a:r>
              <a:rPr lang="en-US" sz="1600" b="1" dirty="0">
                <a:solidFill>
                  <a:schemeClr val="accent1">
                    <a:lumMod val="40000"/>
                    <a:lumOff val="60000"/>
                  </a:schemeClr>
                </a:solidFill>
              </a:rPr>
              <a:t>longer</a:t>
            </a:r>
            <a:r>
              <a:rPr lang="en-US" sz="1600" dirty="0">
                <a:solidFill>
                  <a:schemeClr val="accent1">
                    <a:lumMod val="40000"/>
                    <a:lumOff val="60000"/>
                  </a:schemeClr>
                </a:solidFill>
              </a:rPr>
              <a:t> than three months, it is termed a </a:t>
            </a:r>
            <a:r>
              <a:rPr lang="en-US" sz="1600" i="1" dirty="0">
                <a:solidFill>
                  <a:schemeClr val="accent1">
                    <a:lumMod val="40000"/>
                    <a:lumOff val="60000"/>
                  </a:schemeClr>
                </a:solidFill>
              </a:rPr>
              <a:t>recurrent uveitis</a:t>
            </a:r>
            <a:r>
              <a:rPr lang="en-US" sz="1600" dirty="0">
                <a:solidFill>
                  <a:schemeClr val="accent1">
                    <a:lumMod val="40000"/>
                    <a:lumOff val="60000"/>
                  </a:schemeClr>
                </a:solidFill>
              </a:rPr>
              <a:t>.)</a:t>
            </a:r>
          </a:p>
        </p:txBody>
      </p:sp>
      <p:sp>
        <p:nvSpPr>
          <p:cNvPr id="17" name="Rectangle 3">
            <a:extLst>
              <a:ext uri="{FF2B5EF4-FFF2-40B4-BE49-F238E27FC236}">
                <a16:creationId xmlns:a16="http://schemas.microsoft.com/office/drawing/2014/main" id="{46EEDAB4-AE7A-4297-ADA4-6914544062C8}"/>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Tree>
    <p:extLst>
      <p:ext uri="{BB962C8B-B14F-4D97-AF65-F5344CB8AC3E}">
        <p14:creationId xmlns:p14="http://schemas.microsoft.com/office/powerpoint/2010/main" val="30622803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a:solidFill>
                  <a:srgbClr val="0000FF"/>
                </a:solidFill>
              </a:rPr>
              <a:t>Nongranulomatous</a:t>
            </a: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91B637-B467-4684-BEED-25FA2174F752}"/>
              </a:ext>
            </a:extLst>
          </p:cNvPr>
          <p:cNvSpPr txBox="1"/>
          <p:nvPr/>
        </p:nvSpPr>
        <p:spPr>
          <a:xfrm>
            <a:off x="2342919" y="304800"/>
            <a:ext cx="2476961" cy="461665"/>
          </a:xfrm>
          <a:prstGeom prst="rect">
            <a:avLst/>
          </a:prstGeom>
          <a:noFill/>
        </p:spPr>
        <p:txBody>
          <a:bodyPr wrap="none" rtlCol="0">
            <a:spAutoFit/>
          </a:bodyPr>
          <a:lstStyle/>
          <a:p>
            <a:pPr algn="ctr"/>
            <a:r>
              <a:rPr lang="en-US" sz="2400" b="1" i="1" dirty="0"/>
              <a:t>Anterior Uveitis</a:t>
            </a:r>
          </a:p>
        </p:txBody>
      </p:sp>
      <p:sp>
        <p:nvSpPr>
          <p:cNvPr id="18" name="TextBox 17">
            <a:extLst>
              <a:ext uri="{FF2B5EF4-FFF2-40B4-BE49-F238E27FC236}">
                <a16:creationId xmlns:a16="http://schemas.microsoft.com/office/drawing/2014/main" id="{A15A8DA2-015C-4928-B533-DBB6F43BD182}"/>
              </a:ext>
            </a:extLst>
          </p:cNvPr>
          <p:cNvSpPr txBox="1"/>
          <p:nvPr/>
        </p:nvSpPr>
        <p:spPr>
          <a:xfrm>
            <a:off x="353767" y="3269639"/>
            <a:ext cx="8401279" cy="923330"/>
          </a:xfrm>
          <a:prstGeom prst="rect">
            <a:avLst/>
          </a:prstGeom>
          <a:noFill/>
        </p:spPr>
        <p:txBody>
          <a:bodyPr wrap="square" rtlCol="0">
            <a:spAutoFit/>
          </a:bodyPr>
          <a:lstStyle/>
          <a:p>
            <a:r>
              <a:rPr lang="en-US" dirty="0">
                <a:solidFill>
                  <a:schemeClr val="bg1">
                    <a:lumMod val="75000"/>
                  </a:schemeClr>
                </a:solidFill>
              </a:rPr>
              <a:t>The rest of the anterior-uveitis classification tree concerns nongranulomatous dz. The first branch-point divides the etiologies into those that produce </a:t>
            </a:r>
            <a:r>
              <a:rPr lang="en-US" b="1" dirty="0"/>
              <a:t>acute </a:t>
            </a:r>
            <a:r>
              <a:rPr lang="en-US" b="1" dirty="0" err="1"/>
              <a:t>dz</a:t>
            </a:r>
            <a:r>
              <a:rPr lang="en-US" dirty="0"/>
              <a:t> </a:t>
            </a:r>
            <a:r>
              <a:rPr lang="en-US" dirty="0">
                <a:solidFill>
                  <a:schemeClr val="bg1">
                    <a:lumMod val="75000"/>
                  </a:schemeClr>
                </a:solidFill>
              </a:rPr>
              <a:t>vs those producing </a:t>
            </a:r>
            <a:r>
              <a:rPr lang="en-US" b="1" dirty="0"/>
              <a:t>chronic dz</a:t>
            </a:r>
            <a:r>
              <a:rPr lang="en-US" dirty="0">
                <a:solidFill>
                  <a:schemeClr val="bg1">
                    <a:lumMod val="75000"/>
                  </a:schemeClr>
                </a:solidFill>
              </a:rPr>
              <a:t>. </a:t>
            </a:r>
            <a:endParaRPr lang="en-US" sz="1800" dirty="0">
              <a:solidFill>
                <a:schemeClr val="bg1">
                  <a:lumMod val="75000"/>
                </a:schemeClr>
              </a:solidFill>
            </a:endParaRPr>
          </a:p>
        </p:txBody>
      </p:sp>
      <p:sp>
        <p:nvSpPr>
          <p:cNvPr id="20" name="TextBox 19">
            <a:extLst>
              <a:ext uri="{FF2B5EF4-FFF2-40B4-BE49-F238E27FC236}">
                <a16:creationId xmlns:a16="http://schemas.microsoft.com/office/drawing/2014/main" id="{4023D2A5-974C-42E4-B1A4-173588A73FFB}"/>
              </a:ext>
            </a:extLst>
          </p:cNvPr>
          <p:cNvSpPr txBox="1"/>
          <p:nvPr/>
        </p:nvSpPr>
        <p:spPr>
          <a:xfrm>
            <a:off x="2133600" y="4192969"/>
            <a:ext cx="6096000" cy="1569660"/>
          </a:xfrm>
          <a:prstGeom prst="rect">
            <a:avLst/>
          </a:prstGeom>
          <a:solidFill>
            <a:schemeClr val="accent1">
              <a:lumMod val="40000"/>
              <a:lumOff val="60000"/>
            </a:schemeClr>
          </a:solidFill>
        </p:spPr>
        <p:txBody>
          <a:bodyPr wrap="square" rtlCol="0">
            <a:spAutoFit/>
          </a:bodyPr>
          <a:lstStyle/>
          <a:p>
            <a:pPr algn="r"/>
            <a:r>
              <a:rPr lang="en-US" sz="1600" b="1" i="1" dirty="0"/>
              <a:t>Acute uveitis </a:t>
            </a:r>
            <a:r>
              <a:rPr lang="en-US" sz="1600" dirty="0"/>
              <a:t>comes on suddenly and resolves fairly quickly. </a:t>
            </a:r>
            <a:r>
              <a:rPr lang="en-US" sz="1600" b="1" i="1" dirty="0"/>
              <a:t>Chronic uveitis </a:t>
            </a:r>
            <a:r>
              <a:rPr lang="en-US" sz="1600" dirty="0"/>
              <a:t>also resolves, but once treatment is withdrawn,  it </a:t>
            </a:r>
            <a:r>
              <a:rPr lang="en-US" sz="1600" u="sng" dirty="0"/>
              <a:t>relapses within  three months</a:t>
            </a:r>
            <a:r>
              <a:rPr lang="en-US" sz="1600" dirty="0"/>
              <a:t>. </a:t>
            </a:r>
          </a:p>
          <a:p>
            <a:pPr algn="r"/>
            <a:endParaRPr lang="en-US" sz="1600" dirty="0">
              <a:solidFill>
                <a:srgbClr val="0000FF"/>
              </a:solidFill>
            </a:endParaRPr>
          </a:p>
          <a:p>
            <a:pPr algn="r"/>
            <a:r>
              <a:rPr lang="en-US" sz="1600" dirty="0">
                <a:solidFill>
                  <a:srgbClr val="0000FF"/>
                </a:solidFill>
              </a:rPr>
              <a:t>(FYI: If a uveitis eventually relapses but is quiescent off-treatment for </a:t>
            </a:r>
            <a:r>
              <a:rPr lang="en-US" sz="1600" b="1" dirty="0">
                <a:solidFill>
                  <a:srgbClr val="0000FF"/>
                </a:solidFill>
              </a:rPr>
              <a:t>longer</a:t>
            </a:r>
            <a:r>
              <a:rPr lang="en-US" sz="1600" dirty="0">
                <a:solidFill>
                  <a:srgbClr val="0000FF"/>
                </a:solidFill>
              </a:rPr>
              <a:t> than three months, it is termed a  </a:t>
            </a:r>
            <a:r>
              <a:rPr lang="en-US" sz="1600" i="1" dirty="0">
                <a:solidFill>
                  <a:srgbClr val="0000FF"/>
                </a:solidFill>
              </a:rPr>
              <a:t>recurrent  </a:t>
            </a:r>
            <a:r>
              <a:rPr lang="en-US" sz="1600" dirty="0">
                <a:solidFill>
                  <a:srgbClr val="0000FF"/>
                </a:solidFill>
              </a:rPr>
              <a:t>uveitis.)</a:t>
            </a:r>
          </a:p>
        </p:txBody>
      </p:sp>
      <p:sp>
        <p:nvSpPr>
          <p:cNvPr id="17" name="Rectangle 3">
            <a:extLst>
              <a:ext uri="{FF2B5EF4-FFF2-40B4-BE49-F238E27FC236}">
                <a16:creationId xmlns:a16="http://schemas.microsoft.com/office/drawing/2014/main" id="{7A3D98C5-F92B-4F45-8ED2-8DE25153FCBB}"/>
              </a:ext>
            </a:extLst>
          </p:cNvPr>
          <p:cNvSpPr txBox="1">
            <a:spLocks noChangeArrowheads="1"/>
          </p:cNvSpPr>
          <p:nvPr/>
        </p:nvSpPr>
        <p:spPr>
          <a:xfrm>
            <a:off x="457200" y="122238"/>
            <a:ext cx="7543800" cy="563562"/>
          </a:xfrm>
          <a:prstGeom prst="rect">
            <a:avLst/>
          </a:prstGeom>
          <a:noFill/>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3500" b="0" kern="0" dirty="0"/>
              <a:t>Uveitis</a:t>
            </a:r>
          </a:p>
        </p:txBody>
      </p:sp>
      <p:sp>
        <p:nvSpPr>
          <p:cNvPr id="2" name="Rectangle 1">
            <a:extLst>
              <a:ext uri="{FF2B5EF4-FFF2-40B4-BE49-F238E27FC236}">
                <a16:creationId xmlns:a16="http://schemas.microsoft.com/office/drawing/2014/main" id="{3B764BDB-CF80-4C85-8C04-5069F211EAE0}"/>
              </a:ext>
            </a:extLst>
          </p:cNvPr>
          <p:cNvSpPr/>
          <p:nvPr/>
        </p:nvSpPr>
        <p:spPr>
          <a:xfrm>
            <a:off x="6467060" y="5486400"/>
            <a:ext cx="924339"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466495"/>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3365</TotalTime>
  <Words>40783</Words>
  <Application>Microsoft Office PowerPoint</Application>
  <PresentationFormat>On-screen Show (4:3)</PresentationFormat>
  <Paragraphs>5777</Paragraphs>
  <Slides>419</Slides>
  <Notes>120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419</vt:i4>
      </vt:variant>
    </vt:vector>
  </HeadingPairs>
  <TitlesOfParts>
    <vt:vector size="425" baseType="lpstr">
      <vt:lpstr>Arial</vt:lpstr>
      <vt:lpstr>Calibri</vt:lpstr>
      <vt:lpstr>Segoe Print</vt:lpstr>
      <vt:lpstr>Segoe Script</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LSU Ophthalmology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B. Flynn</dc:creator>
  <cp:lastModifiedBy>Steven Flynn</cp:lastModifiedBy>
  <cp:revision>409</cp:revision>
  <dcterms:created xsi:type="dcterms:W3CDTF">2008-09-13T15:19:25Z</dcterms:created>
  <dcterms:modified xsi:type="dcterms:W3CDTF">2022-03-02T00:36:09Z</dcterms:modified>
</cp:coreProperties>
</file>