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1626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09538" y="2508250"/>
            <a:ext cx="8932862" cy="4259263"/>
          </a:xfrm>
          <a:prstGeom prst="rect">
            <a:avLst/>
          </a:prstGeom>
          <a:noFill/>
          <a:ln w="25400">
            <a:solidFill>
              <a:srgbClr val="083B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itchFamily="-1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itchFamily="-1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itchFamily="-1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itchFamily="-1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FFFFFF"/>
              </a:solidFill>
              <a:latin typeface="Calibri" pitchFamily="-1" charset="0"/>
            </a:endParaRP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104392" y="114323"/>
            <a:ext cx="8933688" cy="2393698"/>
          </a:xfrm>
          <a:prstGeom prst="rect">
            <a:avLst/>
          </a:prstGeom>
          <a:gradFill flip="none" rotWithShape="1">
            <a:gsLst>
              <a:gs pos="1000">
                <a:srgbClr val="637075">
                  <a:alpha val="50000"/>
                </a:srgbClr>
              </a:gs>
              <a:gs pos="27000">
                <a:srgbClr val="FFFFFF">
                  <a:alpha val="9000"/>
                </a:srgbClr>
              </a:gs>
            </a:gsLst>
            <a:lin ang="5400000" scaled="0"/>
            <a:tileRect/>
          </a:gradFill>
          <a:ln w="25400">
            <a:solidFill>
              <a:srgbClr val="7707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noFill/>
              </a:rPr>
              <a:t> 0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8425" y="2433638"/>
            <a:ext cx="8951913" cy="180975"/>
          </a:xfrm>
          <a:prstGeom prst="rect">
            <a:avLst/>
          </a:prstGeom>
          <a:solidFill>
            <a:srgbClr val="770703"/>
          </a:solidFill>
          <a:ln>
            <a:solidFill>
              <a:srgbClr val="7707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306888" y="2243138"/>
            <a:ext cx="530225" cy="53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10" descr="AAObu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2379663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7475" y="6394450"/>
            <a:ext cx="8923338" cy="3714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83B6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  <a:ea typeface="ＭＳ Ｐゴシック" pitchFamily="-1" charset="-128"/>
            </a:endParaRPr>
          </a:p>
        </p:txBody>
      </p:sp>
      <p:pic>
        <p:nvPicPr>
          <p:cNvPr id="10" name="Picture 12" descr="AAO2010_White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6429375"/>
            <a:ext cx="12541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80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887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5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01600" y="6400800"/>
            <a:ext cx="8936038" cy="3476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83B6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  <a:latin typeface="Calibri" pitchFamily="-1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276975" y="6464300"/>
            <a:ext cx="1174750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prstClr val="white"/>
                </a:solidFill>
                <a:ea typeface="ＭＳ Ｐゴシック" pitchFamily="-1" charset="-128"/>
                <a:cs typeface="Arial" charset="0"/>
              </a:rPr>
              <a:t>WWW.AAO.ORG</a:t>
            </a:r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>
            <a:off x="100013" y="101600"/>
            <a:ext cx="8942387" cy="6642100"/>
          </a:xfrm>
          <a:prstGeom prst="rect">
            <a:avLst/>
          </a:prstGeom>
          <a:noFill/>
          <a:ln w="25400">
            <a:solidFill>
              <a:srgbClr val="1029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267200" y="6267450"/>
            <a:ext cx="590550" cy="590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10" descr="AAObu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643413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96913" y="6464300"/>
            <a:ext cx="2941637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prstClr val="white"/>
                </a:solidFill>
                <a:ea typeface="ＭＳ Ｐゴシック" pitchFamily="-1" charset="-128"/>
                <a:cs typeface="Arial" charset="0"/>
              </a:rPr>
              <a:t>AMERICAN ACADEMY OF OPHTHALMOLOGY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75000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1600" y="6400800"/>
            <a:ext cx="8936038" cy="3476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83B6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FFFFFF"/>
              </a:solidFill>
              <a:latin typeface="Calibri" pitchFamily="-1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96913" y="6464300"/>
            <a:ext cx="2941637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prstClr val="white"/>
                </a:solidFill>
                <a:ea typeface="ＭＳ Ｐゴシック" pitchFamily="-1" charset="-128"/>
                <a:cs typeface="Arial" charset="0"/>
              </a:rPr>
              <a:t>AMERICAN ACADEMY OF OPHTHALMOLOGY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276975" y="6464300"/>
            <a:ext cx="1174750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prstClr val="white"/>
                </a:solidFill>
                <a:ea typeface="ＭＳ Ｐゴシック" pitchFamily="-1" charset="-128"/>
                <a:cs typeface="Arial" charset="0"/>
              </a:rPr>
              <a:t>WWW.AAO.ORG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100013" y="101600"/>
            <a:ext cx="8942387" cy="6642100"/>
          </a:xfrm>
          <a:prstGeom prst="rect">
            <a:avLst/>
          </a:prstGeom>
          <a:noFill/>
          <a:ln w="25400">
            <a:solidFill>
              <a:srgbClr val="1029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4267200" y="6267450"/>
            <a:ext cx="590550" cy="5905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11" descr="AAObu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643413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729565A-4985-47FB-B056-250836A8D7C9}" type="datetime1">
              <a:rPr lang="en-US" altLang="en-US">
                <a:ea typeface="ＭＳ Ｐゴシック" pitchFamily="-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8/4/2014</a:t>
            </a:fld>
            <a:endParaRPr lang="en-US" altLang="en-US" dirty="0">
              <a:ea typeface="ＭＳ Ｐゴシック" pitchFamily="-1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2C0B0DB-8D34-4E4F-8B3E-7B94D71FEA81}" type="slidenum">
              <a:rPr lang="en-US" altLang="en-US">
                <a:ea typeface="ＭＳ Ｐゴシック" pitchFamily="-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687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254061"/>
          </a:solidFill>
          <a:latin typeface="Book Antiqua"/>
          <a:ea typeface="Book Antiqua" pitchFamily="18" charset="0"/>
          <a:cs typeface="Book Antiqu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800">
          <a:solidFill>
            <a:srgbClr val="254061"/>
          </a:solidFill>
          <a:latin typeface="Book Antiqua" pitchFamily="18" charset="0"/>
          <a:ea typeface="Book Antiqua" pitchFamily="18" charset="0"/>
          <a:cs typeface="Book Antiqu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-1" charset="2"/>
        <a:buChar char="§"/>
        <a:defRPr sz="3200" kern="1200">
          <a:solidFill>
            <a:srgbClr val="575757"/>
          </a:solidFill>
          <a:latin typeface="+mn-lt"/>
          <a:ea typeface="ＭＳ Ｐゴシック" pitchFamily="-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75757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40000"/>
        <a:buFont typeface="Wingdings" pitchFamily="-1" charset="2"/>
        <a:buChar char=""/>
        <a:defRPr sz="2400" kern="1200">
          <a:solidFill>
            <a:srgbClr val="575757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75757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75757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@aao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Lecture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Conflict of Interest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347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11. Commercial </a:t>
            </a:r>
            <a:r>
              <a:rPr lang="en-US" dirty="0" smtClean="0"/>
              <a:t>Relationships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Such relationships and interests may include: </a:t>
            </a:r>
            <a:r>
              <a:rPr lang="en-US" sz="2800" dirty="0" smtClean="0"/>
              <a:t>fee arrangements</a:t>
            </a:r>
            <a:r>
              <a:rPr lang="en-US" sz="2800" dirty="0"/>
              <a:t>, interest in facilities, </a:t>
            </a:r>
            <a:r>
              <a:rPr lang="en-US" sz="2800" dirty="0" smtClean="0"/>
              <a:t>equipment, </a:t>
            </a:r>
            <a:r>
              <a:rPr lang="fr-FR" sz="2800" dirty="0" smtClean="0"/>
              <a:t>devices</a:t>
            </a:r>
            <a:r>
              <a:rPr lang="fr-FR" sz="2800" dirty="0"/>
              <a:t>, etc., stock options, direct </a:t>
            </a:r>
            <a:r>
              <a:rPr lang="fr-FR" sz="2800" dirty="0" smtClean="0"/>
              <a:t>financial </a:t>
            </a:r>
            <a:r>
              <a:rPr lang="en-US" sz="2800" dirty="0" smtClean="0"/>
              <a:t>support</a:t>
            </a:r>
            <a:endParaRPr lang="en-US" sz="2800" dirty="0"/>
          </a:p>
          <a:p>
            <a:r>
              <a:rPr lang="en-US" sz="2800" dirty="0" smtClean="0"/>
              <a:t>Commercial </a:t>
            </a:r>
            <a:r>
              <a:rPr lang="en-US" sz="2800" dirty="0"/>
              <a:t>relationships and interests </a:t>
            </a:r>
            <a:r>
              <a:rPr lang="en-US" sz="2800" dirty="0" smtClean="0"/>
              <a:t>in themselves </a:t>
            </a:r>
            <a:r>
              <a:rPr lang="en-US" sz="2800" dirty="0"/>
              <a:t>are not necessarily unethical, </a:t>
            </a:r>
            <a:r>
              <a:rPr lang="en-US" sz="2800" dirty="0" smtClean="0"/>
              <a:t>the ophthalmologist </a:t>
            </a:r>
            <a:r>
              <a:rPr lang="en-US" sz="2800" dirty="0"/>
              <a:t>must respect the importance </a:t>
            </a:r>
            <a:r>
              <a:rPr lang="en-US" sz="2800" dirty="0" smtClean="0"/>
              <a:t>of the </a:t>
            </a:r>
            <a:r>
              <a:rPr lang="en-US" sz="2800" dirty="0"/>
              <a:t>patient’s interest above his or her own </a:t>
            </a:r>
            <a:r>
              <a:rPr lang="en-US" sz="2800" dirty="0" smtClean="0"/>
              <a:t>when these </a:t>
            </a:r>
            <a:r>
              <a:rPr lang="en-US" sz="2800" dirty="0"/>
              <a:t>interests </a:t>
            </a:r>
            <a:r>
              <a:rPr lang="en-US" sz="2800" dirty="0" smtClean="0"/>
              <a:t>differ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181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Standards for Ophthalmology</a:t>
            </a:r>
            <a:br>
              <a:rPr lang="en-US" sz="4400" dirty="0"/>
            </a:br>
            <a:r>
              <a:rPr lang="en-US" sz="4400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Rule 15. Conflict </a:t>
            </a:r>
            <a:r>
              <a:rPr lang="en-US" b="1" dirty="0"/>
              <a:t>of Interest. </a:t>
            </a:r>
            <a:r>
              <a:rPr lang="en-US" dirty="0"/>
              <a:t>A conflict </a:t>
            </a:r>
            <a:r>
              <a:rPr lang="en-US" dirty="0" smtClean="0"/>
              <a:t>of interest </a:t>
            </a:r>
            <a:r>
              <a:rPr lang="en-US" dirty="0"/>
              <a:t>exists when professional judgment concerning the </a:t>
            </a:r>
            <a:r>
              <a:rPr lang="en-US" dirty="0" smtClean="0"/>
              <a:t>wellbeing of </a:t>
            </a:r>
            <a:r>
              <a:rPr lang="en-US" dirty="0"/>
              <a:t>the patient has a reasonable chance of being influenced by other interests of the </a:t>
            </a:r>
            <a:r>
              <a:rPr lang="en-US" dirty="0" smtClean="0"/>
              <a:t>provider.  Disclosure </a:t>
            </a:r>
            <a:r>
              <a:rPr lang="en-US" dirty="0"/>
              <a:t>of a conflict of interest is required in communications to patients, the public, </a:t>
            </a:r>
            <a:r>
              <a:rPr lang="en-US" dirty="0" smtClean="0"/>
              <a:t>and colleagues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6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</a:t>
            </a:r>
            <a:r>
              <a:rPr lang="en-US" dirty="0" smtClean="0"/>
              <a:t>15</a:t>
            </a:r>
            <a:r>
              <a:rPr lang="en-US" dirty="0"/>
              <a:t>. Conflict of Interest.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Conflicts of interest are not necessarily economic</a:t>
            </a:r>
          </a:p>
          <a:p>
            <a:pPr lvl="1"/>
            <a:r>
              <a:rPr lang="en-US" dirty="0" smtClean="0"/>
              <a:t>Professional</a:t>
            </a:r>
          </a:p>
          <a:p>
            <a:pPr lvl="2"/>
            <a:r>
              <a:rPr lang="en-US" dirty="0"/>
              <a:t>Desire to perform new surgical </a:t>
            </a:r>
            <a:r>
              <a:rPr lang="en-US" dirty="0" smtClean="0"/>
              <a:t>procedures to expand </a:t>
            </a:r>
            <a:r>
              <a:rPr lang="en-US" dirty="0"/>
              <a:t>surgical repertoire</a:t>
            </a:r>
          </a:p>
          <a:p>
            <a:pPr lvl="1"/>
            <a:r>
              <a:rPr lang="en-US" dirty="0" smtClean="0"/>
              <a:t>Research</a:t>
            </a:r>
          </a:p>
          <a:p>
            <a:pPr lvl="2"/>
            <a:r>
              <a:rPr lang="en-US" dirty="0"/>
              <a:t>Generation of data for </a:t>
            </a:r>
            <a:r>
              <a:rPr lang="en-US" dirty="0" smtClean="0"/>
              <a:t>presentations/publications</a:t>
            </a:r>
            <a:endParaRPr lang="en-US" dirty="0"/>
          </a:p>
          <a:p>
            <a:pPr lvl="1"/>
            <a:r>
              <a:rPr lang="en-US" dirty="0"/>
              <a:t>Notoriety</a:t>
            </a:r>
          </a:p>
          <a:p>
            <a:r>
              <a:rPr lang="en-US" dirty="0"/>
              <a:t>Conflicts of interests must be disclosed</a:t>
            </a:r>
          </a:p>
        </p:txBody>
      </p:sp>
    </p:spTree>
    <p:extLst>
      <p:ext uri="{BB962C8B-B14F-4D97-AF65-F5344CB8AC3E}">
        <p14:creationId xmlns:p14="http://schemas.microsoft.com/office/powerpoint/2010/main" val="199712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speaker has no financial interest in the subject matter of this presentation and is not representing the Ethics Committee of the American Academy of Ophthalmology with this presentation.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questions about the material contained herein or about the Academy’s ethics program in general, please contact the ethics program manager, Mara Pearse Burke at </a:t>
            </a:r>
            <a:r>
              <a:rPr lang="en-US" sz="2800" u="sng" dirty="0">
                <a:hlinkClick r:id="rId2"/>
              </a:rPr>
              <a:t>ethics@aao.org</a:t>
            </a:r>
            <a:r>
              <a:rPr lang="en-US" sz="2800" dirty="0"/>
              <a:t>. 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493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Topic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en-US" dirty="0" smtClean="0"/>
              <a:t>Has the potential to impact each patient interaction</a:t>
            </a:r>
          </a:p>
          <a:p>
            <a:r>
              <a:rPr lang="en-US" dirty="0" smtClean="0"/>
              <a:t>May result in loss of professional reputation</a:t>
            </a:r>
            <a:endParaRPr lang="en-US" dirty="0"/>
          </a:p>
          <a:p>
            <a:r>
              <a:rPr lang="en-US" dirty="0" smtClean="0"/>
              <a:t>Integrity of the profession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2419350" cy="2553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16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Standards for Ophthalmology</a:t>
            </a:r>
            <a:br>
              <a:rPr lang="en-US" sz="4400" dirty="0"/>
            </a:br>
            <a:r>
              <a:rPr lang="en-US" sz="4400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Applicable rules of the Code of Ethics:</a:t>
            </a:r>
          </a:p>
          <a:p>
            <a:pPr marL="0" indent="0">
              <a:buNone/>
            </a:pPr>
            <a:r>
              <a:rPr lang="en-US" dirty="0"/>
              <a:t>• Rule 2: Informed Consent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Rule 9. Medical and Surgical Procedures</a:t>
            </a:r>
          </a:p>
          <a:p>
            <a:pPr marL="0" indent="0">
              <a:buNone/>
            </a:pPr>
            <a:r>
              <a:rPr lang="en-US" dirty="0"/>
              <a:t>• Rule </a:t>
            </a:r>
            <a:r>
              <a:rPr lang="en-US" dirty="0" smtClean="0"/>
              <a:t>11. </a:t>
            </a:r>
            <a:r>
              <a:rPr lang="en-US" dirty="0"/>
              <a:t>Commercial </a:t>
            </a:r>
            <a:r>
              <a:rPr lang="en-US" dirty="0" smtClean="0"/>
              <a:t>Relationships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Rule 15. Conflict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8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Standards for Ophthalmology</a:t>
            </a:r>
            <a:br>
              <a:rPr lang="en-US" sz="4400" dirty="0"/>
            </a:br>
            <a:r>
              <a:rPr lang="en-US" sz="4400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Rule </a:t>
            </a:r>
            <a:r>
              <a:rPr lang="en-US" b="1" dirty="0"/>
              <a:t>2. Informed Consent</a:t>
            </a:r>
            <a:r>
              <a:rPr lang="en-US" dirty="0"/>
              <a:t>. The performance</a:t>
            </a:r>
          </a:p>
          <a:p>
            <a:pPr marL="0" indent="0">
              <a:buNone/>
            </a:pPr>
            <a:r>
              <a:rPr lang="en-US" dirty="0"/>
              <a:t>of medical or surgical procedures shall be</a:t>
            </a:r>
          </a:p>
          <a:p>
            <a:pPr marL="0" indent="0">
              <a:buNone/>
            </a:pPr>
            <a:r>
              <a:rPr lang="en-US" dirty="0"/>
              <a:t>preceded by appropriate informed consent.</a:t>
            </a:r>
          </a:p>
        </p:txBody>
      </p:sp>
    </p:spTree>
    <p:extLst>
      <p:ext uri="{BB962C8B-B14F-4D97-AF65-F5344CB8AC3E}">
        <p14:creationId xmlns:p14="http://schemas.microsoft.com/office/powerpoint/2010/main" val="204868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2: Informed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800" dirty="0" smtClean="0"/>
              <a:t>Informed </a:t>
            </a:r>
            <a:r>
              <a:rPr lang="en-US" sz="2800" dirty="0"/>
              <a:t>consent is a dialogue: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assessment of </a:t>
            </a:r>
            <a:r>
              <a:rPr lang="en-US" sz="2400" dirty="0" smtClean="0"/>
              <a:t>patient </a:t>
            </a:r>
            <a:r>
              <a:rPr lang="en-US" sz="2400" b="1" dirty="0" smtClean="0"/>
              <a:t>competence </a:t>
            </a:r>
            <a:r>
              <a:rPr lang="en-US" sz="2400" dirty="0"/>
              <a:t>to decide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Disclosure </a:t>
            </a:r>
            <a:r>
              <a:rPr lang="en-US" sz="2400" dirty="0">
                <a:solidFill>
                  <a:srgbClr val="FF0000"/>
                </a:solidFill>
              </a:rPr>
              <a:t>of relevant information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assessment </a:t>
            </a:r>
            <a:r>
              <a:rPr lang="en-US" sz="2400" dirty="0" smtClean="0"/>
              <a:t>patients’ comprehension</a:t>
            </a:r>
            <a:endParaRPr lang="en-US" sz="2400" b="1" dirty="0"/>
          </a:p>
          <a:p>
            <a:pPr lvl="1"/>
            <a:r>
              <a:rPr lang="en-US" sz="2400" dirty="0" smtClean="0"/>
              <a:t>Affirmatively </a:t>
            </a:r>
            <a:r>
              <a:rPr lang="en-US" sz="2400" dirty="0"/>
              <a:t>obtain </a:t>
            </a:r>
            <a:r>
              <a:rPr lang="en-US" sz="2400" b="1" dirty="0"/>
              <a:t>consent </a:t>
            </a:r>
            <a:r>
              <a:rPr lang="en-US" sz="2400" dirty="0"/>
              <a:t>from patient </a:t>
            </a:r>
            <a:r>
              <a:rPr lang="en-US" sz="2400" dirty="0" smtClean="0"/>
              <a:t>or surrogate</a:t>
            </a:r>
            <a:endParaRPr lang="en-US" sz="2400" dirty="0"/>
          </a:p>
          <a:p>
            <a:r>
              <a:rPr lang="en-US" sz="2800" dirty="0" smtClean="0"/>
              <a:t>Informed </a:t>
            </a:r>
            <a:r>
              <a:rPr lang="en-US" sz="2800" dirty="0"/>
              <a:t>consent occurs before a patient </a:t>
            </a:r>
            <a:r>
              <a:rPr lang="en-US" sz="2800" dirty="0" smtClean="0"/>
              <a:t>or surrogate </a:t>
            </a:r>
            <a:r>
              <a:rPr lang="en-US" sz="2800" dirty="0"/>
              <a:t>signs anything</a:t>
            </a:r>
          </a:p>
          <a:p>
            <a:r>
              <a:rPr lang="en-US" sz="2800" dirty="0" smtClean="0"/>
              <a:t>Informed </a:t>
            </a:r>
            <a:r>
              <a:rPr lang="en-US" sz="2800" dirty="0"/>
              <a:t>consent is </a:t>
            </a:r>
            <a:r>
              <a:rPr lang="en-US" sz="2800" b="1" dirty="0"/>
              <a:t>not </a:t>
            </a:r>
            <a:r>
              <a:rPr lang="en-US" sz="2800" dirty="0"/>
              <a:t>a signature on a document</a:t>
            </a:r>
          </a:p>
        </p:txBody>
      </p:sp>
    </p:spTree>
    <p:extLst>
      <p:ext uri="{BB962C8B-B14F-4D97-AF65-F5344CB8AC3E}">
        <p14:creationId xmlns:p14="http://schemas.microsoft.com/office/powerpoint/2010/main" val="357405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Standards for Ophthalmology</a:t>
            </a:r>
            <a:br>
              <a:rPr lang="en-US" sz="4400" dirty="0"/>
            </a:br>
            <a:r>
              <a:rPr lang="en-US" sz="4400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Rule 9. Medical and Surgical Procedures. </a:t>
            </a:r>
            <a:r>
              <a:rPr lang="en-US" dirty="0"/>
              <a:t>An</a:t>
            </a:r>
          </a:p>
          <a:p>
            <a:pPr marL="0" indent="0">
              <a:buNone/>
            </a:pPr>
            <a:r>
              <a:rPr lang="en-US" dirty="0"/>
              <a:t>ophthalmologist must not misrepresent the</a:t>
            </a:r>
          </a:p>
          <a:p>
            <a:pPr marL="0" indent="0">
              <a:buNone/>
            </a:pPr>
            <a:r>
              <a:rPr lang="en-US" dirty="0"/>
              <a:t>service that is performed or the charges</a:t>
            </a:r>
          </a:p>
          <a:p>
            <a:pPr marL="0" indent="0">
              <a:buNone/>
            </a:pPr>
            <a:r>
              <a:rPr lang="en-US" dirty="0"/>
              <a:t>made for that service. An ophthalmologist</a:t>
            </a:r>
          </a:p>
          <a:p>
            <a:pPr marL="0" indent="0">
              <a:buNone/>
            </a:pPr>
            <a:r>
              <a:rPr lang="en-US" dirty="0"/>
              <a:t>must not inappropriately alter the medical</a:t>
            </a:r>
          </a:p>
          <a:p>
            <a:pPr marL="0" indent="0">
              <a:buNone/>
            </a:pPr>
            <a:r>
              <a:rPr lang="en-US" dirty="0"/>
              <a:t>record.</a:t>
            </a:r>
          </a:p>
        </p:txBody>
      </p:sp>
    </p:spTree>
    <p:extLst>
      <p:ext uri="{BB962C8B-B14F-4D97-AF65-F5344CB8AC3E}">
        <p14:creationId xmlns:p14="http://schemas.microsoft.com/office/powerpoint/2010/main" val="97752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</a:t>
            </a:r>
            <a:r>
              <a:rPr lang="en-US" dirty="0" smtClean="0"/>
              <a:t>9</a:t>
            </a:r>
            <a:r>
              <a:rPr lang="en-US" dirty="0"/>
              <a:t>: Medical and Surgical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Misrepresenting </a:t>
            </a:r>
            <a:r>
              <a:rPr lang="en-US" sz="2800" dirty="0">
                <a:solidFill>
                  <a:srgbClr val="FF0000"/>
                </a:solidFill>
              </a:rPr>
              <a:t>services and/or </a:t>
            </a:r>
            <a:r>
              <a:rPr lang="en-US" sz="2800" dirty="0" smtClean="0">
                <a:solidFill>
                  <a:srgbClr val="FF0000"/>
                </a:solidFill>
              </a:rPr>
              <a:t>charges misleads </a:t>
            </a:r>
            <a:r>
              <a:rPr lang="en-US" sz="2800" dirty="0">
                <a:solidFill>
                  <a:srgbClr val="FF0000"/>
                </a:solidFill>
              </a:rPr>
              <a:t>the patient and may result </a:t>
            </a:r>
            <a:r>
              <a:rPr lang="en-US" sz="2800" dirty="0" smtClean="0">
                <a:solidFill>
                  <a:srgbClr val="FF0000"/>
                </a:solidFill>
              </a:rPr>
              <a:t>in allegations </a:t>
            </a:r>
            <a:r>
              <a:rPr lang="en-US" sz="2800" dirty="0">
                <a:solidFill>
                  <a:srgbClr val="FF0000"/>
                </a:solidFill>
              </a:rPr>
              <a:t>of coercion, fraud and abuse.</a:t>
            </a:r>
          </a:p>
          <a:p>
            <a:r>
              <a:rPr lang="en-US" sz="2800" dirty="0" smtClean="0"/>
              <a:t>Altering </a:t>
            </a:r>
            <a:r>
              <a:rPr lang="en-US" sz="2800" dirty="0"/>
              <a:t>the patient record is illegal </a:t>
            </a:r>
            <a:r>
              <a:rPr lang="en-US" sz="2800" dirty="0" smtClean="0"/>
              <a:t>and unethical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01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Standards for Ophthalmology</a:t>
            </a:r>
            <a:br>
              <a:rPr lang="en-US" sz="4400" dirty="0"/>
            </a:br>
            <a:r>
              <a:rPr lang="en-US" sz="4400" dirty="0"/>
              <a:t>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Rule 11. Commercial Relationships</a:t>
            </a:r>
            <a:r>
              <a:rPr lang="en-US" dirty="0"/>
              <a:t>. </a:t>
            </a:r>
            <a:r>
              <a:rPr lang="en-US" dirty="0" smtClean="0"/>
              <a:t>An ophthalmologist's </a:t>
            </a:r>
            <a:r>
              <a:rPr lang="en-US" dirty="0"/>
              <a:t>clinical judgment </a:t>
            </a:r>
            <a:r>
              <a:rPr lang="en-US" dirty="0" smtClean="0"/>
              <a:t>and practice </a:t>
            </a:r>
            <a:r>
              <a:rPr lang="en-US" dirty="0"/>
              <a:t>must not be affected by </a:t>
            </a:r>
            <a:r>
              <a:rPr lang="en-US" dirty="0" smtClean="0"/>
              <a:t>economic interest </a:t>
            </a:r>
            <a:r>
              <a:rPr lang="en-US" dirty="0"/>
              <a:t>in, commitment to, or benefit </a:t>
            </a:r>
            <a:r>
              <a:rPr lang="en-US" dirty="0" smtClean="0"/>
              <a:t>from professionally-related commercial enterprises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6449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Ethics Lecture</vt:lpstr>
      <vt:lpstr>Disclosure</vt:lpstr>
      <vt:lpstr>Why is this Topic Important?</vt:lpstr>
      <vt:lpstr>Standards for Ophthalmology Code of Ethics</vt:lpstr>
      <vt:lpstr>Standards for Ophthalmology Code of Ethics</vt:lpstr>
      <vt:lpstr>Rule 2: Informed Consent</vt:lpstr>
      <vt:lpstr>Standards for Ophthalmology Code of Ethics</vt:lpstr>
      <vt:lpstr>Rule 9: Medical and Surgical Procedures</vt:lpstr>
      <vt:lpstr>Standards for Ophthalmology Code of Ethics</vt:lpstr>
      <vt:lpstr>Rule 11. Commercial Relationships </vt:lpstr>
      <vt:lpstr>Standards for Ophthalmology Code of Ethics</vt:lpstr>
      <vt:lpstr>Rule 15. Conflict of Interest.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MBURKE</dc:creator>
  <cp:lastModifiedBy>MBURKE</cp:lastModifiedBy>
  <cp:revision>14</cp:revision>
  <dcterms:created xsi:type="dcterms:W3CDTF">2014-08-01T18:58:18Z</dcterms:created>
  <dcterms:modified xsi:type="dcterms:W3CDTF">2014-08-04T19:49:15Z</dcterms:modified>
</cp:coreProperties>
</file>