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4"/>
  </p:notesMasterIdLst>
  <p:sldIdLst>
    <p:sldId id="284" r:id="rId2"/>
    <p:sldId id="331" r:id="rId3"/>
    <p:sldId id="507" r:id="rId4"/>
    <p:sldId id="337" r:id="rId5"/>
    <p:sldId id="338" r:id="rId6"/>
    <p:sldId id="340" r:id="rId7"/>
    <p:sldId id="341" r:id="rId8"/>
    <p:sldId id="343" r:id="rId9"/>
    <p:sldId id="345" r:id="rId10"/>
    <p:sldId id="344" r:id="rId11"/>
    <p:sldId id="347" r:id="rId12"/>
    <p:sldId id="346" r:id="rId13"/>
    <p:sldId id="348" r:id="rId14"/>
    <p:sldId id="349" r:id="rId15"/>
    <p:sldId id="350" r:id="rId16"/>
    <p:sldId id="351" r:id="rId17"/>
    <p:sldId id="352" r:id="rId18"/>
    <p:sldId id="332" r:id="rId19"/>
    <p:sldId id="330" r:id="rId20"/>
    <p:sldId id="334" r:id="rId21"/>
    <p:sldId id="333" r:id="rId22"/>
    <p:sldId id="335" r:id="rId23"/>
    <p:sldId id="336" r:id="rId24"/>
    <p:sldId id="301" r:id="rId25"/>
    <p:sldId id="303" r:id="rId26"/>
    <p:sldId id="304" r:id="rId27"/>
    <p:sldId id="307" r:id="rId28"/>
    <p:sldId id="305" r:id="rId29"/>
    <p:sldId id="310" r:id="rId30"/>
    <p:sldId id="311" r:id="rId31"/>
    <p:sldId id="312" r:id="rId32"/>
    <p:sldId id="509" r:id="rId33"/>
    <p:sldId id="515" r:id="rId34"/>
    <p:sldId id="313" r:id="rId35"/>
    <p:sldId id="314" r:id="rId36"/>
    <p:sldId id="384" r:id="rId37"/>
    <p:sldId id="385" r:id="rId38"/>
    <p:sldId id="318" r:id="rId39"/>
    <p:sldId id="319" r:id="rId40"/>
    <p:sldId id="510" r:id="rId41"/>
    <p:sldId id="511" r:id="rId42"/>
    <p:sldId id="320" r:id="rId43"/>
    <p:sldId id="321" r:id="rId44"/>
    <p:sldId id="276" r:id="rId45"/>
    <p:sldId id="324" r:id="rId46"/>
    <p:sldId id="323" r:id="rId47"/>
    <p:sldId id="326" r:id="rId48"/>
    <p:sldId id="328" r:id="rId49"/>
    <p:sldId id="327" r:id="rId50"/>
    <p:sldId id="329" r:id="rId51"/>
    <p:sldId id="431" r:id="rId52"/>
    <p:sldId id="432" r:id="rId53"/>
    <p:sldId id="386" r:id="rId54"/>
    <p:sldId id="387" r:id="rId55"/>
    <p:sldId id="380" r:id="rId56"/>
    <p:sldId id="399" r:id="rId57"/>
    <p:sldId id="400" r:id="rId58"/>
    <p:sldId id="402" r:id="rId59"/>
    <p:sldId id="513" r:id="rId60"/>
    <p:sldId id="403" r:id="rId61"/>
    <p:sldId id="404" r:id="rId62"/>
    <p:sldId id="405" r:id="rId63"/>
    <p:sldId id="406" r:id="rId64"/>
    <p:sldId id="407" r:id="rId65"/>
    <p:sldId id="408" r:id="rId66"/>
    <p:sldId id="409" r:id="rId67"/>
    <p:sldId id="410" r:id="rId68"/>
    <p:sldId id="514" r:id="rId69"/>
    <p:sldId id="411" r:id="rId70"/>
    <p:sldId id="412" r:id="rId71"/>
    <p:sldId id="413" r:id="rId72"/>
    <p:sldId id="414" r:id="rId73"/>
    <p:sldId id="398" r:id="rId74"/>
    <p:sldId id="325" r:id="rId75"/>
    <p:sldId id="353" r:id="rId76"/>
    <p:sldId id="430" r:id="rId77"/>
    <p:sldId id="429" r:id="rId78"/>
    <p:sldId id="355" r:id="rId79"/>
    <p:sldId id="433" r:id="rId80"/>
    <p:sldId id="356" r:id="rId81"/>
    <p:sldId id="357" r:id="rId82"/>
    <p:sldId id="358" r:id="rId83"/>
    <p:sldId id="516" r:id="rId84"/>
    <p:sldId id="416" r:id="rId85"/>
    <p:sldId id="417" r:id="rId86"/>
    <p:sldId id="418" r:id="rId87"/>
    <p:sldId id="419" r:id="rId88"/>
    <p:sldId id="421" r:id="rId89"/>
    <p:sldId id="420" r:id="rId90"/>
    <p:sldId id="354" r:id="rId91"/>
    <p:sldId id="362" r:id="rId92"/>
    <p:sldId id="434" r:id="rId93"/>
    <p:sldId id="363" r:id="rId94"/>
    <p:sldId id="364" r:id="rId95"/>
    <p:sldId id="365" r:id="rId96"/>
    <p:sldId id="517" r:id="rId97"/>
    <p:sldId id="366" r:id="rId98"/>
    <p:sldId id="422" r:id="rId99"/>
    <p:sldId id="423" r:id="rId100"/>
    <p:sldId id="426" r:id="rId101"/>
    <p:sldId id="424" r:id="rId102"/>
    <p:sldId id="425" r:id="rId103"/>
    <p:sldId id="369" r:id="rId104"/>
    <p:sldId id="374" r:id="rId105"/>
    <p:sldId id="375" r:id="rId106"/>
    <p:sldId id="376" r:id="rId107"/>
    <p:sldId id="512" r:id="rId108"/>
    <p:sldId id="518" r:id="rId109"/>
    <p:sldId id="427" r:id="rId110"/>
    <p:sldId id="438" r:id="rId111"/>
    <p:sldId id="437" r:id="rId112"/>
    <p:sldId id="519" r:id="rId113"/>
    <p:sldId id="450" r:id="rId114"/>
    <p:sldId id="451" r:id="rId115"/>
    <p:sldId id="452" r:id="rId116"/>
    <p:sldId id="520" r:id="rId117"/>
    <p:sldId id="436" r:id="rId118"/>
    <p:sldId id="440" r:id="rId119"/>
    <p:sldId id="444" r:id="rId120"/>
    <p:sldId id="445" r:id="rId121"/>
    <p:sldId id="521" r:id="rId122"/>
    <p:sldId id="439" r:id="rId123"/>
    <p:sldId id="442" r:id="rId124"/>
    <p:sldId id="446" r:id="rId125"/>
    <p:sldId id="447" r:id="rId126"/>
    <p:sldId id="522" r:id="rId127"/>
    <p:sldId id="441" r:id="rId128"/>
    <p:sldId id="443" r:id="rId129"/>
    <p:sldId id="524" r:id="rId130"/>
    <p:sldId id="448" r:id="rId131"/>
    <p:sldId id="449" r:id="rId132"/>
    <p:sldId id="475" r:id="rId133"/>
    <p:sldId id="476" r:id="rId134"/>
    <p:sldId id="479" r:id="rId135"/>
    <p:sldId id="523" r:id="rId136"/>
    <p:sldId id="480" r:id="rId137"/>
    <p:sldId id="481" r:id="rId138"/>
    <p:sldId id="454" r:id="rId139"/>
    <p:sldId id="456" r:id="rId140"/>
    <p:sldId id="455" r:id="rId141"/>
    <p:sldId id="453" r:id="rId142"/>
    <p:sldId id="457" r:id="rId143"/>
    <p:sldId id="458" r:id="rId144"/>
    <p:sldId id="459" r:id="rId145"/>
    <p:sldId id="461" r:id="rId146"/>
    <p:sldId id="494" r:id="rId147"/>
    <p:sldId id="474" r:id="rId148"/>
    <p:sldId id="495" r:id="rId149"/>
    <p:sldId id="466" r:id="rId150"/>
    <p:sldId id="467" r:id="rId151"/>
    <p:sldId id="468" r:id="rId152"/>
    <p:sldId id="496" r:id="rId153"/>
    <p:sldId id="470" r:id="rId154"/>
    <p:sldId id="471" r:id="rId155"/>
    <p:sldId id="472" r:id="rId156"/>
    <p:sldId id="482" r:id="rId157"/>
    <p:sldId id="484" r:id="rId158"/>
    <p:sldId id="428" r:id="rId159"/>
    <p:sldId id="485" r:id="rId160"/>
    <p:sldId id="486" r:id="rId161"/>
    <p:sldId id="487" r:id="rId162"/>
    <p:sldId id="488" r:id="rId163"/>
    <p:sldId id="489" r:id="rId164"/>
    <p:sldId id="490" r:id="rId165"/>
    <p:sldId id="491" r:id="rId166"/>
    <p:sldId id="497" r:id="rId167"/>
    <p:sldId id="492" r:id="rId168"/>
    <p:sldId id="508" r:id="rId169"/>
    <p:sldId id="525" r:id="rId170"/>
    <p:sldId id="498" r:id="rId171"/>
    <p:sldId id="499" r:id="rId172"/>
    <p:sldId id="500" r:id="rId173"/>
    <p:sldId id="501" r:id="rId174"/>
    <p:sldId id="502" r:id="rId175"/>
    <p:sldId id="503" r:id="rId176"/>
    <p:sldId id="504" r:id="rId177"/>
    <p:sldId id="505" r:id="rId178"/>
    <p:sldId id="257" r:id="rId179"/>
    <p:sldId id="506" r:id="rId180"/>
    <p:sldId id="259" r:id="rId181"/>
    <p:sldId id="260" r:id="rId182"/>
    <p:sldId id="261" r:id="rId183"/>
    <p:sldId id="262" r:id="rId184"/>
    <p:sldId id="263" r:id="rId185"/>
    <p:sldId id="264" r:id="rId186"/>
    <p:sldId id="265" r:id="rId187"/>
    <p:sldId id="266" r:id="rId188"/>
    <p:sldId id="267" r:id="rId189"/>
    <p:sldId id="268" r:id="rId190"/>
    <p:sldId id="269" r:id="rId191"/>
    <p:sldId id="270" r:id="rId192"/>
    <p:sldId id="271" r:id="rId1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AEC14"/>
    <a:srgbClr val="969696"/>
    <a:srgbClr val="EBE600"/>
    <a:srgbClr val="CCFFCC"/>
    <a:srgbClr val="29FF29"/>
    <a:srgbClr val="66FF66"/>
    <a:srgbClr val="FF99CC"/>
    <a:srgbClr val="BFEE12"/>
    <a:srgbClr val="A9A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presProps" Target="pres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viewProps" Target="view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heme" Target="theme/theme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tableStyles" Target="tableStyle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B5095-02F0-411B-B8D8-46A458DCAD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E2DF31-06D1-4037-90EA-29930F1CFD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432E0F-2850-4E55-ACB3-BACEB182BFA1}" type="datetimeFigureOut">
              <a:rPr lang="en-US"/>
              <a:pPr>
                <a:defRPr/>
              </a:pPr>
              <a:t>4/30/2020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C9364F-EB73-4193-BCAE-D40192F41A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B40BEB-D59E-456E-8CA2-0F3234DC61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2E35A-275F-499C-96B0-78DAAC3BAC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C0A0-1F61-4906-9C64-CB61C8CE9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CAE379-212E-47F9-9C90-E49B508F1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0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5B7D9F8C-AA90-4B8E-9FA6-676AC267C3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1C15592D-A6E3-481C-A8A6-F48CA800B2C6}"/>
              </a:ext>
            </a:extLst>
          </p:cNvPr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>
              <a:extLst>
                <a:ext uri="{FF2B5EF4-FFF2-40B4-BE49-F238E27FC236}">
                  <a16:creationId xmlns:a16="http://schemas.microsoft.com/office/drawing/2014/main" id="{A4AC1F02-C0E2-4E48-900E-86AFD48C1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Oval 10">
              <a:extLst>
                <a:ext uri="{FF2B5EF4-FFF2-40B4-BE49-F238E27FC236}">
                  <a16:creationId xmlns:a16="http://schemas.microsoft.com/office/drawing/2014/main" id="{E4BE8E69-174C-469E-A56A-27B6D1267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1">
              <a:extLst>
                <a:ext uri="{FF2B5EF4-FFF2-40B4-BE49-F238E27FC236}">
                  <a16:creationId xmlns:a16="http://schemas.microsoft.com/office/drawing/2014/main" id="{67EAC364-5FCF-48F8-AD08-0FA8C3E43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56C5DF55-0FE5-4247-9C70-F12EE10ED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3">
              <a:extLst>
                <a:ext uri="{FF2B5EF4-FFF2-40B4-BE49-F238E27FC236}">
                  <a16:creationId xmlns:a16="http://schemas.microsoft.com/office/drawing/2014/main" id="{4BED4159-850C-4A9F-9DA9-1D7F0AF9D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F1561E8-BC29-47B7-B8DA-36EC10E02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29943BAA-105C-4A5B-BD68-9E20EA878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6">
              <a:extLst>
                <a:ext uri="{FF2B5EF4-FFF2-40B4-BE49-F238E27FC236}">
                  <a16:creationId xmlns:a16="http://schemas.microsoft.com/office/drawing/2014/main" id="{4CBA3E7E-EA49-4544-A31A-4797C414D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7">
              <a:extLst>
                <a:ext uri="{FF2B5EF4-FFF2-40B4-BE49-F238E27FC236}">
                  <a16:creationId xmlns:a16="http://schemas.microsoft.com/office/drawing/2014/main" id="{26B7D2D7-8D9E-410D-847D-93A3083BF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5190C0C6-1124-416E-9B2E-701366788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9">
              <a:extLst>
                <a:ext uri="{FF2B5EF4-FFF2-40B4-BE49-F238E27FC236}">
                  <a16:creationId xmlns:a16="http://schemas.microsoft.com/office/drawing/2014/main" id="{A3B897D8-21EE-4382-A55D-E1A1D32A1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E8C8F06A-DC47-4666-ADBD-C78CA1F4F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87712B0E-8904-4930-8E6A-4BFE91CDE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B28913AA-4BDC-4358-8683-881FC8729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C487B510-1B71-45A2-80F7-5B711C56C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600EA91B-62A4-4430-BE0A-C13B80060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43C55AA4-C1B1-4B5E-846E-53B02AD9D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3A96A716-C404-46DB-B2A3-A31B049F5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D80F41F2-033D-4D84-BA2C-3CB96ED78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8">
              <a:extLst>
                <a:ext uri="{FF2B5EF4-FFF2-40B4-BE49-F238E27FC236}">
                  <a16:creationId xmlns:a16="http://schemas.microsoft.com/office/drawing/2014/main" id="{9952A131-1DC4-4641-AA2B-7CB315125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" name="Oval 29">
              <a:extLst>
                <a:ext uri="{FF2B5EF4-FFF2-40B4-BE49-F238E27FC236}">
                  <a16:creationId xmlns:a16="http://schemas.microsoft.com/office/drawing/2014/main" id="{33B79068-B7C4-4B5E-800E-7E7C101C0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30">
              <a:extLst>
                <a:ext uri="{FF2B5EF4-FFF2-40B4-BE49-F238E27FC236}">
                  <a16:creationId xmlns:a16="http://schemas.microsoft.com/office/drawing/2014/main" id="{C69D256A-6FF9-45A6-8BA2-C4C2B3887A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8994D111-D3FB-46D4-B94B-E77F337C4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2DD8DC55-1D7C-4FC6-A619-AB741502D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8B5620A7-CAC0-4670-AA51-253788592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34">
              <a:extLst>
                <a:ext uri="{FF2B5EF4-FFF2-40B4-BE49-F238E27FC236}">
                  <a16:creationId xmlns:a16="http://schemas.microsoft.com/office/drawing/2014/main" id="{0A18A777-D3B5-4A7E-8E8D-C9B8D9B9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ABBCC738-94C4-4D22-B9B2-98DCA24B1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36">
              <a:extLst>
                <a:ext uri="{FF2B5EF4-FFF2-40B4-BE49-F238E27FC236}">
                  <a16:creationId xmlns:a16="http://schemas.microsoft.com/office/drawing/2014/main" id="{F736E061-8562-4798-B53B-0C2E479DC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Oval 37">
              <a:extLst>
                <a:ext uri="{FF2B5EF4-FFF2-40B4-BE49-F238E27FC236}">
                  <a16:creationId xmlns:a16="http://schemas.microsoft.com/office/drawing/2014/main" id="{1913750B-BCEA-4D9C-92BC-2761FEFD4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5" name="Oval 38">
              <a:extLst>
                <a:ext uri="{FF2B5EF4-FFF2-40B4-BE49-F238E27FC236}">
                  <a16:creationId xmlns:a16="http://schemas.microsoft.com/office/drawing/2014/main" id="{044B94D2-E943-42F8-9A8C-2DA92C37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Oval 39">
              <a:extLst>
                <a:ext uri="{FF2B5EF4-FFF2-40B4-BE49-F238E27FC236}">
                  <a16:creationId xmlns:a16="http://schemas.microsoft.com/office/drawing/2014/main" id="{295D9B75-5EA3-4D0B-A8D8-F8D6509FD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Line 40">
            <a:extLst>
              <a:ext uri="{FF2B5EF4-FFF2-40B4-BE49-F238E27FC236}">
                <a16:creationId xmlns:a16="http://schemas.microsoft.com/office/drawing/2014/main" id="{435BEABE-1489-4E87-A2FE-07D476ECAA9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3E217ACC-9771-49B4-895E-D60C4CCFBB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A887AE22-8E12-4C42-BD66-D67D07F2E6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" name="Rectangle 7">
            <a:extLst>
              <a:ext uri="{FF2B5EF4-FFF2-40B4-BE49-F238E27FC236}">
                <a16:creationId xmlns:a16="http://schemas.microsoft.com/office/drawing/2014/main" id="{A30E4004-B075-4A16-92CF-52542A3B6D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10636-91DC-45CE-ADBC-5E2C56F99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16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674D7-9928-48FA-8B44-D24FEA569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37D9A3-BEEA-4165-AD89-C28B7050F8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D7D7D2B-280F-4619-961B-CCF954FEBB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7CADC-F49E-4A7D-9AC9-D4BA5B204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1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DD44D8-1818-4443-B0DF-6209686196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BEFC8DA-3CE1-4128-ACEF-B3E3618F9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20E1E5F1-E47F-450A-A08B-5477EA82B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326AF-F787-4F37-A2C3-0E37895EA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37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B94745-0436-420B-9730-36BA244D6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69F0A2-2100-42CD-8E15-C83BE66D1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4A04693-6474-4B63-966A-68C74D037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0A371-661A-4CFA-869F-7A6684E25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17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B63F4-3EC8-409C-9642-D51B4ED66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505245A-48C6-4132-AA43-E7B4447C8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BB6B2AB-7FCD-42EB-A697-6721BDE0F3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71545-D938-42A4-8F18-6A98314F9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3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D814C3-D3E8-4136-91F8-51CE1FEC98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1C1E67-1E42-4285-8588-C8438B4A7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445F17F-348B-4DAD-8FF0-678A03D6E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59174-9F44-4521-B576-01A35EA2E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418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BFB87C-72E3-48A7-812D-D3A8A0C3D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A82CB8B-AE89-4092-B6AC-D6E2A3869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16D6A59-B568-4931-A0CC-B4535028A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FFEFC-B70C-47B7-AC7D-E9F88963B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46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FE6952-0B87-403A-A413-CF5A5E92A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1D117B2-3A98-492C-B2E0-1F72F63A9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C28CB0B-171E-4B56-BABA-513B9E9C6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09F91-EFE0-4B80-8EA7-DB690032D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990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A07EF5CB-EEBC-436C-AE6C-8B43386AF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05CBAEC-599A-49E5-8786-46CF59F334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3A86B06-307E-4FAE-95B8-4918ACC5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59C12-27A4-4A6A-B8DB-516FEA4F51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62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826293-42A2-4472-ADC9-F2AC6DD2A0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4B2CD1-5E06-465E-98BC-AED86C6BD3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051AF26-87FF-411F-9C68-8C23ADD895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3C0D0-963E-4FFC-BF65-C6A86BE26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39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FADBD-75EF-4EA7-BEF6-970EB7A35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82FEB-EDEF-41C8-B5CF-ABE344E5A3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B2B5DAA-08C2-4E0D-AAF8-F0C70E1DD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B3815-3F84-49E7-AADC-2B449911E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26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>
            <a:extLst>
              <a:ext uri="{FF2B5EF4-FFF2-40B4-BE49-F238E27FC236}">
                <a16:creationId xmlns:a16="http://schemas.microsoft.com/office/drawing/2014/main" id="{F5CB08E7-6CEE-4496-B802-EFA5D73E6B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B81125-DF44-4B94-8896-44A919C5E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2482D4-111D-4C3C-8F94-5C71F8A64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C8B232A-A3F3-4F54-9CD2-FE59B7C19B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52B826D8-BF17-4ECB-96A9-32A21100B3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A9D453DA-2324-419A-96DE-BAB79E7CB3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2EC127AA-7390-41DC-87FC-AC1EE186338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2" name="Group 8">
            <a:extLst>
              <a:ext uri="{FF2B5EF4-FFF2-40B4-BE49-F238E27FC236}">
                <a16:creationId xmlns:a16="http://schemas.microsoft.com/office/drawing/2014/main" id="{E07CE636-C224-4934-8828-84747AD1755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BB58E29B-650E-4954-9B2E-394A79158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" name="Oval 10">
              <a:extLst>
                <a:ext uri="{FF2B5EF4-FFF2-40B4-BE49-F238E27FC236}">
                  <a16:creationId xmlns:a16="http://schemas.microsoft.com/office/drawing/2014/main" id="{9E0ED15C-699B-4C7C-A6CF-D10467067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5" name="Oval 11">
              <a:extLst>
                <a:ext uri="{FF2B5EF4-FFF2-40B4-BE49-F238E27FC236}">
                  <a16:creationId xmlns:a16="http://schemas.microsoft.com/office/drawing/2014/main" id="{56C9777C-3C25-4A3A-9CB7-C5FF59D02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12">
              <a:extLst>
                <a:ext uri="{FF2B5EF4-FFF2-40B4-BE49-F238E27FC236}">
                  <a16:creationId xmlns:a16="http://schemas.microsoft.com/office/drawing/2014/main" id="{E71E59E0-77D9-42C8-8882-D978CABA1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13">
              <a:extLst>
                <a:ext uri="{FF2B5EF4-FFF2-40B4-BE49-F238E27FC236}">
                  <a16:creationId xmlns:a16="http://schemas.microsoft.com/office/drawing/2014/main" id="{630F5404-7337-4B89-BA02-FF8032F73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8" name="Oval 14">
              <a:extLst>
                <a:ext uri="{FF2B5EF4-FFF2-40B4-BE49-F238E27FC236}">
                  <a16:creationId xmlns:a16="http://schemas.microsoft.com/office/drawing/2014/main" id="{D987E7CD-7339-4C5B-A46A-865D1B467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9" name="Oval 15">
              <a:extLst>
                <a:ext uri="{FF2B5EF4-FFF2-40B4-BE49-F238E27FC236}">
                  <a16:creationId xmlns:a16="http://schemas.microsoft.com/office/drawing/2014/main" id="{0986DE8F-B2E7-4609-8FC8-A8A669A85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0" name="Oval 16">
              <a:extLst>
                <a:ext uri="{FF2B5EF4-FFF2-40B4-BE49-F238E27FC236}">
                  <a16:creationId xmlns:a16="http://schemas.microsoft.com/office/drawing/2014/main" id="{CA84FC29-D399-48C9-AA80-D0B90B26E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1" name="Oval 17">
              <a:extLst>
                <a:ext uri="{FF2B5EF4-FFF2-40B4-BE49-F238E27FC236}">
                  <a16:creationId xmlns:a16="http://schemas.microsoft.com/office/drawing/2014/main" id="{785D2B28-EAAE-4FB6-872F-62A565DDB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2" name="Oval 18">
              <a:extLst>
                <a:ext uri="{FF2B5EF4-FFF2-40B4-BE49-F238E27FC236}">
                  <a16:creationId xmlns:a16="http://schemas.microsoft.com/office/drawing/2014/main" id="{A4C3C85F-4661-4593-A4FE-96EDCBB7A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0744A29E-C28A-4EE4-ABD4-1C3B158E8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53AAC01B-95D7-4067-A7D0-868355397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5" name="Oval 21">
              <a:extLst>
                <a:ext uri="{FF2B5EF4-FFF2-40B4-BE49-F238E27FC236}">
                  <a16:creationId xmlns:a16="http://schemas.microsoft.com/office/drawing/2014/main" id="{0EA48411-3C51-47F6-B409-3BE54D951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Oval 22">
              <a:extLst>
                <a:ext uri="{FF2B5EF4-FFF2-40B4-BE49-F238E27FC236}">
                  <a16:creationId xmlns:a16="http://schemas.microsoft.com/office/drawing/2014/main" id="{BCEFA3C6-9862-4A69-8CC6-E2A7EFA0B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537B4CCC-681B-4DBA-93E2-E95CECA15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Oval 24">
              <a:extLst>
                <a:ext uri="{FF2B5EF4-FFF2-40B4-BE49-F238E27FC236}">
                  <a16:creationId xmlns:a16="http://schemas.microsoft.com/office/drawing/2014/main" id="{1922866D-9C63-4702-BFBE-D5C0BBFC4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9" name="Oval 25">
              <a:extLst>
                <a:ext uri="{FF2B5EF4-FFF2-40B4-BE49-F238E27FC236}">
                  <a16:creationId xmlns:a16="http://schemas.microsoft.com/office/drawing/2014/main" id="{6F583450-2D55-4488-9676-4C57E4F1C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26DD96AC-1E91-4620-93B7-6D5162705D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1" name="Oval 27">
              <a:extLst>
                <a:ext uri="{FF2B5EF4-FFF2-40B4-BE49-F238E27FC236}">
                  <a16:creationId xmlns:a16="http://schemas.microsoft.com/office/drawing/2014/main" id="{A0FE8438-1C03-4634-84EA-94BEB899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2" name="Oval 28">
              <a:extLst>
                <a:ext uri="{FF2B5EF4-FFF2-40B4-BE49-F238E27FC236}">
                  <a16:creationId xmlns:a16="http://schemas.microsoft.com/office/drawing/2014/main" id="{1AA90D2A-2A91-4B6C-9F01-68C6D67AD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3" name="Oval 29">
              <a:extLst>
                <a:ext uri="{FF2B5EF4-FFF2-40B4-BE49-F238E27FC236}">
                  <a16:creationId xmlns:a16="http://schemas.microsoft.com/office/drawing/2014/main" id="{57AE0871-A127-430A-9DB2-B4A529289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" name="Oval 30">
              <a:extLst>
                <a:ext uri="{FF2B5EF4-FFF2-40B4-BE49-F238E27FC236}">
                  <a16:creationId xmlns:a16="http://schemas.microsoft.com/office/drawing/2014/main" id="{0A771D62-CAF5-4A27-B6F5-74284B946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" name="Oval 31">
              <a:extLst>
                <a:ext uri="{FF2B5EF4-FFF2-40B4-BE49-F238E27FC236}">
                  <a16:creationId xmlns:a16="http://schemas.microsoft.com/office/drawing/2014/main" id="{00F4ACE8-0DD2-44E0-97BA-48F48F153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6" name="Oval 32">
              <a:extLst>
                <a:ext uri="{FF2B5EF4-FFF2-40B4-BE49-F238E27FC236}">
                  <a16:creationId xmlns:a16="http://schemas.microsoft.com/office/drawing/2014/main" id="{2A91E01D-F18C-4D22-83DF-5206AA444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7" name="Oval 33">
              <a:extLst>
                <a:ext uri="{FF2B5EF4-FFF2-40B4-BE49-F238E27FC236}">
                  <a16:creationId xmlns:a16="http://schemas.microsoft.com/office/drawing/2014/main" id="{CC9249F2-8BBB-4655-8927-36A6EEA84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Oval 34">
              <a:extLst>
                <a:ext uri="{FF2B5EF4-FFF2-40B4-BE49-F238E27FC236}">
                  <a16:creationId xmlns:a16="http://schemas.microsoft.com/office/drawing/2014/main" id="{41BE3A74-5EC3-44F8-9A08-5E505CA42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9" name="Oval 35">
              <a:extLst>
                <a:ext uri="{FF2B5EF4-FFF2-40B4-BE49-F238E27FC236}">
                  <a16:creationId xmlns:a16="http://schemas.microsoft.com/office/drawing/2014/main" id="{0F5C06AC-5585-4EA2-82C5-AC9EA844A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0" name="Oval 36">
              <a:extLst>
                <a:ext uri="{FF2B5EF4-FFF2-40B4-BE49-F238E27FC236}">
                  <a16:creationId xmlns:a16="http://schemas.microsoft.com/office/drawing/2014/main" id="{C77BE18B-6DB5-4A0C-AA0A-39B93C7BB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1" name="Oval 37">
              <a:extLst>
                <a:ext uri="{FF2B5EF4-FFF2-40B4-BE49-F238E27FC236}">
                  <a16:creationId xmlns:a16="http://schemas.microsoft.com/office/drawing/2014/main" id="{2653BFD6-C183-42A2-ADDD-079F2649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2" name="Oval 38">
              <a:extLst>
                <a:ext uri="{FF2B5EF4-FFF2-40B4-BE49-F238E27FC236}">
                  <a16:creationId xmlns:a16="http://schemas.microsoft.com/office/drawing/2014/main" id="{5566C4D4-7655-4ED5-B3A3-1988B6C00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63" name="Oval 39">
              <a:extLst>
                <a:ext uri="{FF2B5EF4-FFF2-40B4-BE49-F238E27FC236}">
                  <a16:creationId xmlns:a16="http://schemas.microsoft.com/office/drawing/2014/main" id="{DA1B114F-D9F2-4791-8667-AE8D6C27E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0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secondary vitreous = </a:t>
            </a:r>
            <a:r>
              <a:rPr lang="en-US" sz="1400" dirty="0">
                <a:solidFill>
                  <a:srgbClr val="0070C0"/>
                </a:solidFill>
              </a:rPr>
              <a:t>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</a:t>
            </a:r>
          </a:p>
        </p:txBody>
      </p:sp>
    </p:spTree>
    <p:extLst>
      <p:ext uri="{BB962C8B-B14F-4D97-AF65-F5344CB8AC3E}">
        <p14:creationId xmlns:p14="http://schemas.microsoft.com/office/powerpoint/2010/main" val="1849590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It is a vestige of the </a:t>
            </a:r>
            <a:r>
              <a:rPr lang="en-US" sz="1400" b="1" dirty="0">
                <a:solidFill>
                  <a:srgbClr val="0000FF"/>
                </a:solidFill>
              </a:rPr>
              <a:t>origin</a:t>
            </a:r>
            <a:r>
              <a:rPr lang="en-US" sz="1400" dirty="0">
                <a:solidFill>
                  <a:srgbClr val="0000FF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5943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It is a vestige of the </a:t>
            </a:r>
            <a:r>
              <a:rPr lang="en-US" sz="1400" b="1" dirty="0">
                <a:solidFill>
                  <a:srgbClr val="0000FF"/>
                </a:solidFill>
              </a:rPr>
              <a:t>origin</a:t>
            </a:r>
            <a:r>
              <a:rPr lang="en-US" sz="1400" dirty="0">
                <a:solidFill>
                  <a:srgbClr val="0000FF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6385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It is a vestige of the </a:t>
            </a:r>
            <a:r>
              <a:rPr lang="en-US" sz="1400" b="1" dirty="0">
                <a:solidFill>
                  <a:srgbClr val="0000FF"/>
                </a:solidFill>
              </a:rPr>
              <a:t>origin</a:t>
            </a:r>
            <a:r>
              <a:rPr lang="en-US" sz="1400" dirty="0">
                <a:solidFill>
                  <a:srgbClr val="0000FF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0320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941DBB1-C6A6-45A6-886F-EFC0D0D62E06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a </a:t>
            </a:r>
            <a:r>
              <a:rPr lang="en-US" sz="1400" i="1" dirty="0" err="1">
                <a:solidFill>
                  <a:srgbClr val="949494"/>
                </a:solidFill>
              </a:rPr>
              <a:t>Bergmeister</a:t>
            </a:r>
            <a:r>
              <a:rPr lang="en-US" sz="1400" i="1" dirty="0">
                <a:solidFill>
                  <a:srgbClr val="949494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It is a vestige of the </a:t>
            </a:r>
            <a:r>
              <a:rPr lang="en-US" sz="1400" b="1" dirty="0">
                <a:solidFill>
                  <a:srgbClr val="949494"/>
                </a:solidFill>
              </a:rPr>
              <a:t>origin</a:t>
            </a:r>
            <a:r>
              <a:rPr lang="en-US" sz="1400" dirty="0">
                <a:solidFill>
                  <a:srgbClr val="949494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1AE17-5878-4FE1-94C0-BFF69D9BC932}"/>
              </a:ext>
            </a:extLst>
          </p:cNvPr>
          <p:cNvSpPr txBox="1"/>
          <p:nvPr/>
        </p:nvSpPr>
        <p:spPr>
          <a:xfrm>
            <a:off x="87945" y="5263462"/>
            <a:ext cx="4691395" cy="738664"/>
          </a:xfrm>
          <a:prstGeom prst="rect">
            <a:avLst/>
          </a:prstGeom>
          <a:solidFill>
            <a:srgbClr val="BDBBC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I saw a </a:t>
            </a:r>
            <a:r>
              <a:rPr lang="en-US" sz="1400" i="1" dirty="0" err="1">
                <a:solidFill>
                  <a:srgbClr val="FF0000"/>
                </a:solidFill>
              </a:rPr>
              <a:t>Bergmeister</a:t>
            </a:r>
            <a:r>
              <a:rPr lang="en-US" sz="1400" i="1" dirty="0">
                <a:solidFill>
                  <a:srgbClr val="FF0000"/>
                </a:solidFill>
              </a:rPr>
              <a:t> papilla that was perfused. Is this a still-viable hyaloid artery remnant?</a:t>
            </a:r>
            <a:endParaRPr lang="en-US" sz="1400" i="1" dirty="0">
              <a:solidFill>
                <a:srgbClr val="BDBBC9"/>
              </a:solidFill>
            </a:endParaRPr>
          </a:p>
          <a:p>
            <a:r>
              <a:rPr lang="en-US" sz="1400" dirty="0">
                <a:solidFill>
                  <a:srgbClr val="BDBBC9"/>
                </a:solidFill>
              </a:rPr>
              <a:t>You’d think so, but no. It’s a </a:t>
            </a:r>
            <a:r>
              <a:rPr lang="en-US" sz="1400" b="1" dirty="0" err="1">
                <a:solidFill>
                  <a:srgbClr val="BDBBC9"/>
                </a:solidFill>
              </a:rPr>
              <a:t>prepapillary</a:t>
            </a:r>
            <a:r>
              <a:rPr lang="en-US" sz="1400" b="1" dirty="0">
                <a:solidFill>
                  <a:srgbClr val="BDBBC9"/>
                </a:solidFill>
              </a:rPr>
              <a:t> vascular loop</a:t>
            </a:r>
            <a:r>
              <a:rPr lang="en-US" sz="1400" dirty="0">
                <a:solidFill>
                  <a:srgbClr val="BDBBC9"/>
                </a:solidFill>
              </a:rPr>
              <a:t>.</a:t>
            </a:r>
            <a:endParaRPr lang="en-US" sz="1400" b="1" dirty="0">
              <a:solidFill>
                <a:srgbClr val="BDBBC9"/>
              </a:solidFill>
            </a:endParaRP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58A54CC0-32F3-4608-8235-B7A792C9EAEF}"/>
              </a:ext>
            </a:extLst>
          </p:cNvPr>
          <p:cNvSpPr/>
          <p:nvPr/>
        </p:nvSpPr>
        <p:spPr>
          <a:xfrm rot="17220958">
            <a:off x="3621753" y="5108323"/>
            <a:ext cx="336289" cy="1697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2011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1AE17-5878-4FE1-94C0-BFF69D9BC932}"/>
              </a:ext>
            </a:extLst>
          </p:cNvPr>
          <p:cNvSpPr txBox="1"/>
          <p:nvPr/>
        </p:nvSpPr>
        <p:spPr>
          <a:xfrm>
            <a:off x="87945" y="5263462"/>
            <a:ext cx="4691395" cy="738664"/>
          </a:xfrm>
          <a:prstGeom prst="rect">
            <a:avLst/>
          </a:prstGeom>
          <a:solidFill>
            <a:srgbClr val="BDBBC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I saw a </a:t>
            </a:r>
            <a:r>
              <a:rPr lang="en-US" sz="1400" i="1" dirty="0" err="1">
                <a:solidFill>
                  <a:srgbClr val="FF0000"/>
                </a:solidFill>
              </a:rPr>
              <a:t>Bergmeister</a:t>
            </a:r>
            <a:r>
              <a:rPr lang="en-US" sz="1400" i="1" dirty="0">
                <a:solidFill>
                  <a:srgbClr val="FF0000"/>
                </a:solidFill>
              </a:rPr>
              <a:t> papilla that was perfused. Is this a still-viable hyaloid artery remnant?</a:t>
            </a:r>
          </a:p>
          <a:p>
            <a:r>
              <a:rPr lang="en-US" sz="1400" dirty="0">
                <a:solidFill>
                  <a:srgbClr val="FF0000"/>
                </a:solidFill>
              </a:rPr>
              <a:t>You’d think so, but no. It’s a </a:t>
            </a:r>
            <a:r>
              <a:rPr lang="en-US" sz="1400" dirty="0" err="1">
                <a:solidFill>
                  <a:srgbClr val="FF0000"/>
                </a:solidFill>
              </a:rPr>
              <a:t>prepapillary</a:t>
            </a:r>
            <a:r>
              <a:rPr lang="en-US" sz="1400" dirty="0">
                <a:solidFill>
                  <a:srgbClr val="FF0000"/>
                </a:solidFill>
              </a:rPr>
              <a:t> vascular loop.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019733-7B06-46C6-BB57-366E4AE59FB2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a </a:t>
            </a:r>
            <a:r>
              <a:rPr lang="en-US" sz="1400" i="1" dirty="0" err="1">
                <a:solidFill>
                  <a:srgbClr val="949494"/>
                </a:solidFill>
              </a:rPr>
              <a:t>Bergmeister</a:t>
            </a:r>
            <a:r>
              <a:rPr lang="en-US" sz="1400" i="1" dirty="0">
                <a:solidFill>
                  <a:srgbClr val="949494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It is a vestige of the </a:t>
            </a:r>
            <a:r>
              <a:rPr lang="en-US" sz="1400" b="1" dirty="0">
                <a:solidFill>
                  <a:srgbClr val="949494"/>
                </a:solidFill>
              </a:rPr>
              <a:t>origin</a:t>
            </a:r>
            <a:r>
              <a:rPr lang="en-US" sz="1400" dirty="0">
                <a:solidFill>
                  <a:srgbClr val="949494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Never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60EC12-2BD0-45F5-B7DA-DD555EE640C4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484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1AE17-5878-4FE1-94C0-BFF69D9BC932}"/>
              </a:ext>
            </a:extLst>
          </p:cNvPr>
          <p:cNvSpPr txBox="1"/>
          <p:nvPr/>
        </p:nvSpPr>
        <p:spPr>
          <a:xfrm>
            <a:off x="87945" y="5263462"/>
            <a:ext cx="4691395" cy="738664"/>
          </a:xfrm>
          <a:prstGeom prst="rect">
            <a:avLst/>
          </a:prstGeom>
          <a:solidFill>
            <a:srgbClr val="BDBBC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 saw a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Bergmeister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 that was perfused. Is this a still-viable hyaloid artery remnant?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no. It’s a </a:t>
            </a:r>
            <a:r>
              <a:rPr lang="en-US" sz="1400" b="1" dirty="0" err="1">
                <a:solidFill>
                  <a:srgbClr val="FF0000"/>
                </a:solidFill>
              </a:rPr>
              <a:t>prepapillary</a:t>
            </a:r>
            <a:r>
              <a:rPr lang="en-US" sz="1400" b="1" dirty="0">
                <a:solidFill>
                  <a:srgbClr val="FF0000"/>
                </a:solidFill>
              </a:rPr>
              <a:t> vascular loop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062BBF-429D-4DEE-B95A-780288268976}"/>
              </a:ext>
            </a:extLst>
          </p:cNvPr>
          <p:cNvSpPr txBox="1"/>
          <p:nvPr/>
        </p:nvSpPr>
        <p:spPr>
          <a:xfrm>
            <a:off x="152400" y="6043136"/>
            <a:ext cx="324046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a </a:t>
            </a:r>
            <a:r>
              <a:rPr lang="en-US" sz="1400" i="1" dirty="0" err="1">
                <a:solidFill>
                  <a:schemeClr val="bg1"/>
                </a:solidFill>
              </a:rPr>
              <a:t>prepapillary</a:t>
            </a:r>
            <a:r>
              <a:rPr lang="en-US" sz="1400" i="1" dirty="0">
                <a:solidFill>
                  <a:schemeClr val="bg1"/>
                </a:solidFill>
              </a:rPr>
              <a:t> vascular loop?</a:t>
            </a:r>
          </a:p>
          <a:p>
            <a:r>
              <a:rPr lang="en-US" sz="1400" dirty="0">
                <a:solidFill>
                  <a:srgbClr val="FF0000"/>
                </a:solidFill>
              </a:rPr>
              <a:t>It is a normal retinal vessel that ‘loops’ into a </a:t>
            </a:r>
            <a:r>
              <a:rPr lang="en-US" sz="1400" dirty="0" err="1">
                <a:solidFill>
                  <a:srgbClr val="FF0000"/>
                </a:solidFill>
              </a:rPr>
              <a:t>Bergmeister</a:t>
            </a:r>
            <a:r>
              <a:rPr lang="en-US" sz="1400" dirty="0">
                <a:solidFill>
                  <a:srgbClr val="FF0000"/>
                </a:solidFill>
              </a:rPr>
              <a:t> papilla, then returns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BDED3E-C77E-44D5-AE93-E1877AA96524}"/>
              </a:ext>
            </a:extLst>
          </p:cNvPr>
          <p:cNvSpPr/>
          <p:nvPr/>
        </p:nvSpPr>
        <p:spPr>
          <a:xfrm>
            <a:off x="2286000" y="5632794"/>
            <a:ext cx="241566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D295C9-5B07-4575-BE14-44A00D94D97F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a </a:t>
            </a:r>
            <a:r>
              <a:rPr lang="en-US" sz="1400" i="1" dirty="0" err="1">
                <a:solidFill>
                  <a:srgbClr val="949494"/>
                </a:solidFill>
              </a:rPr>
              <a:t>Bergmeister</a:t>
            </a:r>
            <a:r>
              <a:rPr lang="en-US" sz="1400" i="1" dirty="0">
                <a:solidFill>
                  <a:srgbClr val="949494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It is a vestige of the </a:t>
            </a:r>
            <a:r>
              <a:rPr lang="en-US" sz="1400" b="1" dirty="0">
                <a:solidFill>
                  <a:srgbClr val="949494"/>
                </a:solidFill>
              </a:rPr>
              <a:t>origin</a:t>
            </a:r>
            <a:r>
              <a:rPr lang="en-US" sz="1400" dirty="0">
                <a:solidFill>
                  <a:srgbClr val="949494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Never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0698334-205B-4978-B8E3-E5C85C9FB3E4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4564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1AE17-5878-4FE1-94C0-BFF69D9BC932}"/>
              </a:ext>
            </a:extLst>
          </p:cNvPr>
          <p:cNvSpPr txBox="1"/>
          <p:nvPr/>
        </p:nvSpPr>
        <p:spPr>
          <a:xfrm>
            <a:off x="87945" y="5263462"/>
            <a:ext cx="4691395" cy="738664"/>
          </a:xfrm>
          <a:prstGeom prst="rect">
            <a:avLst/>
          </a:prstGeom>
          <a:solidFill>
            <a:srgbClr val="BDBBC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 saw a </a:t>
            </a:r>
            <a:r>
              <a:rPr lang="en-US" sz="1400" i="1" dirty="0" err="1">
                <a:solidFill>
                  <a:schemeClr val="bg1">
                    <a:lumMod val="50000"/>
                  </a:schemeClr>
                </a:solidFill>
              </a:rPr>
              <a:t>Bergmeister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 papilla that was perfused. Is this a still-viable hyaloid artery remnant?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You’d think so, but no. It’s a </a:t>
            </a:r>
            <a:r>
              <a:rPr lang="en-US" sz="1400" b="1" dirty="0" err="1">
                <a:solidFill>
                  <a:srgbClr val="FF0000"/>
                </a:solidFill>
              </a:rPr>
              <a:t>prepapillary</a:t>
            </a:r>
            <a:r>
              <a:rPr lang="en-US" sz="1400" b="1" dirty="0">
                <a:solidFill>
                  <a:srgbClr val="FF0000"/>
                </a:solidFill>
              </a:rPr>
              <a:t> vascular loop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062BBF-429D-4DEE-B95A-780288268976}"/>
              </a:ext>
            </a:extLst>
          </p:cNvPr>
          <p:cNvSpPr txBox="1"/>
          <p:nvPr/>
        </p:nvSpPr>
        <p:spPr>
          <a:xfrm>
            <a:off x="152400" y="6043136"/>
            <a:ext cx="3240464" cy="73866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is a </a:t>
            </a:r>
            <a:r>
              <a:rPr lang="en-US" sz="1400" i="1" dirty="0" err="1">
                <a:solidFill>
                  <a:schemeClr val="bg1"/>
                </a:solidFill>
              </a:rPr>
              <a:t>prepapillary</a:t>
            </a:r>
            <a:r>
              <a:rPr lang="en-US" sz="1400" i="1" dirty="0">
                <a:solidFill>
                  <a:schemeClr val="bg1"/>
                </a:solidFill>
              </a:rPr>
              <a:t> vascular loop?</a:t>
            </a:r>
          </a:p>
          <a:p>
            <a:r>
              <a:rPr lang="en-US" sz="1400" dirty="0">
                <a:solidFill>
                  <a:schemeClr val="bg1"/>
                </a:solidFill>
              </a:rPr>
              <a:t>It is a normal retinal vessel that ‘loops’ into a </a:t>
            </a:r>
            <a:r>
              <a:rPr lang="en-US" sz="1400" dirty="0" err="1">
                <a:solidFill>
                  <a:schemeClr val="bg1"/>
                </a:solidFill>
              </a:rPr>
              <a:t>Bergmeister</a:t>
            </a:r>
            <a:r>
              <a:rPr lang="en-US" sz="1400" dirty="0">
                <a:solidFill>
                  <a:schemeClr val="bg1"/>
                </a:solidFill>
              </a:rPr>
              <a:t> papilla, then exits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6BDED3E-C77E-44D5-AE93-E1877AA96524}"/>
              </a:ext>
            </a:extLst>
          </p:cNvPr>
          <p:cNvSpPr/>
          <p:nvPr/>
        </p:nvSpPr>
        <p:spPr>
          <a:xfrm>
            <a:off x="2286000" y="5632794"/>
            <a:ext cx="2415662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07F343-161E-498F-BCB1-D9B8E3D9238D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a </a:t>
            </a:r>
            <a:r>
              <a:rPr lang="en-US" sz="1400" i="1" dirty="0" err="1">
                <a:solidFill>
                  <a:srgbClr val="949494"/>
                </a:solidFill>
              </a:rPr>
              <a:t>Bergmeister</a:t>
            </a:r>
            <a:r>
              <a:rPr lang="en-US" sz="1400" i="1" dirty="0">
                <a:solidFill>
                  <a:srgbClr val="949494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It is a vestige of the </a:t>
            </a:r>
            <a:r>
              <a:rPr lang="en-US" sz="1400" b="1" dirty="0">
                <a:solidFill>
                  <a:srgbClr val="949494"/>
                </a:solidFill>
              </a:rPr>
              <a:t>origin</a:t>
            </a:r>
            <a:r>
              <a:rPr lang="en-US" sz="1400" dirty="0">
                <a:solidFill>
                  <a:srgbClr val="949494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949494"/>
              </a:solidFill>
            </a:endParaRPr>
          </a:p>
          <a:p>
            <a:pPr algn="r"/>
            <a:r>
              <a:rPr lang="en-US" sz="1400" i="1" dirty="0">
                <a:solidFill>
                  <a:srgbClr val="949494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949494"/>
                </a:solidFill>
              </a:rPr>
              <a:t>Never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C34C23-50D7-4AEA-AA53-94547A34EC2B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031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107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158809" y="5911334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Prepapillary</a:t>
            </a:r>
            <a:r>
              <a:rPr lang="en-US" dirty="0"/>
              <a:t> vascular loop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9A7865-D311-4470-8B24-31001D20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61" y="1301266"/>
            <a:ext cx="4315877" cy="42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7573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108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1389094" y="5911334"/>
            <a:ext cx="6365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Prepapillary</a:t>
            </a:r>
            <a:r>
              <a:rPr lang="en-US"/>
              <a:t> vascular </a:t>
            </a:r>
            <a:r>
              <a:rPr lang="en-US" dirty="0"/>
              <a:t>loop with a figure-of-eight configuration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CD64D-7CBF-4909-A2A1-4BD4A7F9A5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1811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7327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109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022B95-5A82-434F-A60A-8085F3EE0598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DD5E9D-8BFD-40F7-B074-12906638C02D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5B5339-1D22-472C-A15D-3D76DEF7E053}"/>
                </a:ext>
              </a:extLst>
            </p:cNvPr>
            <p:cNvCxnSpPr>
              <a:stCxn id="38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DD4E59-6D5C-4D4F-9FDA-FCC0419E3336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E9AB9B21-3140-40E6-8B8D-E530A4A52216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39CCAE-750E-483A-A350-A39A03B7E3EF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D4245-7B6D-487A-962B-12B3A45C40E9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6A7120-824D-4B98-BE69-CB7A0B1BBC22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A589013-D845-4FE9-9BE8-3838C8A971D7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onut 45">
            <a:extLst>
              <a:ext uri="{FF2B5EF4-FFF2-40B4-BE49-F238E27FC236}">
                <a16:creationId xmlns:a16="http://schemas.microsoft.com/office/drawing/2014/main" id="{EED84073-CFF4-4E07-B03E-2C98DAD1BBEA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C583A-B154-4337-94CC-980C5044E228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58C4B7-D6D9-4CC5-9917-37F53E6370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366002-7359-4487-9DAD-948C5C307ADA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49" name="Can 49">
            <a:extLst>
              <a:ext uri="{FF2B5EF4-FFF2-40B4-BE49-F238E27FC236}">
                <a16:creationId xmlns:a16="http://schemas.microsoft.com/office/drawing/2014/main" id="{085B67CA-872F-4E10-93C8-8F99A5BB50E7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19B0E69-14F0-4FEB-AF3F-D4573FF9C249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1591AAE-2C8B-4AB9-A87C-97029CE9D3E5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C1D532-75D0-4042-B603-1C12150DD77D}"/>
              </a:ext>
            </a:extLst>
          </p:cNvPr>
          <p:cNvSpPr txBox="1"/>
          <p:nvPr/>
        </p:nvSpPr>
        <p:spPr>
          <a:xfrm>
            <a:off x="933850" y="2440738"/>
            <a:ext cx="52164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</p:txBody>
      </p:sp>
    </p:spTree>
    <p:extLst>
      <p:ext uri="{BB962C8B-B14F-4D97-AF65-F5344CB8AC3E}">
        <p14:creationId xmlns:p14="http://schemas.microsoft.com/office/powerpoint/2010/main" val="426552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</a:t>
            </a:r>
          </a:p>
        </p:txBody>
      </p:sp>
    </p:spTree>
    <p:extLst>
      <p:ext uri="{BB962C8B-B14F-4D97-AF65-F5344CB8AC3E}">
        <p14:creationId xmlns:p14="http://schemas.microsoft.com/office/powerpoint/2010/main" val="193609400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C022B95-5A82-434F-A60A-8085F3EE0598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7DD5E9D-8BFD-40F7-B074-12906638C02D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35B5339-1D22-472C-A15D-3D76DEF7E053}"/>
                </a:ext>
              </a:extLst>
            </p:cNvPr>
            <p:cNvCxnSpPr>
              <a:stCxn id="38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DD4E59-6D5C-4D4F-9FDA-FCC0419E3336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E9AB9B21-3140-40E6-8B8D-E530A4A52216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B39CCAE-750E-483A-A350-A39A03B7E3EF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D4245-7B6D-487A-962B-12B3A45C40E9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E6A7120-824D-4B98-BE69-CB7A0B1BBC22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A589013-D845-4FE9-9BE8-3838C8A971D7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Donut 45">
            <a:extLst>
              <a:ext uri="{FF2B5EF4-FFF2-40B4-BE49-F238E27FC236}">
                <a16:creationId xmlns:a16="http://schemas.microsoft.com/office/drawing/2014/main" id="{EED84073-CFF4-4E07-B03E-2C98DAD1BBEA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3C583A-B154-4337-94CC-980C5044E228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58C4B7-D6D9-4CC5-9917-37F53E6370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6366002-7359-4487-9DAD-948C5C307ADA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49" name="Can 49">
            <a:extLst>
              <a:ext uri="{FF2B5EF4-FFF2-40B4-BE49-F238E27FC236}">
                <a16:creationId xmlns:a16="http://schemas.microsoft.com/office/drawing/2014/main" id="{085B67CA-872F-4E10-93C8-8F99A5BB50E7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19B0E69-14F0-4FEB-AF3F-D4573FF9C249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81591AAE-2C8B-4AB9-A87C-97029CE9D3E5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F67FD61-4448-4277-92CB-46FA16AE8A07}"/>
              </a:ext>
            </a:extLst>
          </p:cNvPr>
          <p:cNvSpPr txBox="1"/>
          <p:nvPr/>
        </p:nvSpPr>
        <p:spPr>
          <a:xfrm>
            <a:off x="933850" y="244073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D56E648-B1C6-4D79-BB4F-308AF4E70EAF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color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3914C-91A8-47DC-B567-D541EC9BE71B}"/>
              </a:ext>
            </a:extLst>
          </p:cNvPr>
          <p:cNvSpPr/>
          <p:nvPr/>
        </p:nvSpPr>
        <p:spPr>
          <a:xfrm>
            <a:off x="1962529" y="2743200"/>
            <a:ext cx="124689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vascular status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8C43BAE-8C8A-482B-8E38-A995AB52713F}"/>
              </a:ext>
            </a:extLst>
          </p:cNvPr>
          <p:cNvSpPr/>
          <p:nvPr/>
        </p:nvSpPr>
        <p:spPr>
          <a:xfrm>
            <a:off x="3305698" y="2734542"/>
            <a:ext cx="1076174" cy="237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15938543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111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</p:cNvCxnSpPr>
          <p:nvPr/>
        </p:nvCxnSpPr>
        <p:spPr>
          <a:xfrm>
            <a:off x="4572004" y="768626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47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112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054106" y="5911334"/>
            <a:ext cx="3035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PFV: Retrolental membrane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A98E4-8E09-4540-8CFC-7B12869BB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552575"/>
            <a:ext cx="54768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862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113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</p:cNvCxnSpPr>
          <p:nvPr/>
        </p:nvCxnSpPr>
        <p:spPr>
          <a:xfrm>
            <a:off x="4572004" y="768626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00BBE4-D361-4A31-9F0A-2CBB4B41BC9D}"/>
              </a:ext>
            </a:extLst>
          </p:cNvPr>
          <p:cNvSpPr txBox="1"/>
          <p:nvPr/>
        </p:nvSpPr>
        <p:spPr>
          <a:xfrm>
            <a:off x="1685306" y="3295082"/>
            <a:ext cx="5879406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finding—described in the BCSC as “classic” for anterior PFV—is associated with the peripheral aspect of the retrolental membrane?</a:t>
            </a:r>
            <a:endParaRPr lang="en-US" sz="1400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Elongated  </a:t>
            </a:r>
            <a:r>
              <a:rPr 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ciliary processes 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are visible through the pupil when dilated</a:t>
            </a:r>
          </a:p>
        </p:txBody>
      </p:sp>
    </p:spTree>
    <p:extLst>
      <p:ext uri="{BB962C8B-B14F-4D97-AF65-F5344CB8AC3E}">
        <p14:creationId xmlns:p14="http://schemas.microsoft.com/office/powerpoint/2010/main" val="28445540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114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</p:cNvCxnSpPr>
          <p:nvPr/>
        </p:nvCxnSpPr>
        <p:spPr>
          <a:xfrm>
            <a:off x="4572004" y="768626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00BBE4-D361-4A31-9F0A-2CBB4B41BC9D}"/>
              </a:ext>
            </a:extLst>
          </p:cNvPr>
          <p:cNvSpPr txBox="1"/>
          <p:nvPr/>
        </p:nvSpPr>
        <p:spPr>
          <a:xfrm>
            <a:off x="1685306" y="3295082"/>
            <a:ext cx="5879406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finding—described in the BCSC as “classic” for anterior PFV—is associated with the peripheral aspect of the retrolental membrane?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Elongated  </a:t>
            </a:r>
            <a:r>
              <a:rPr lang="en-US" sz="1400" b="1" dirty="0">
                <a:solidFill>
                  <a:srgbClr val="0000FF"/>
                </a:solidFill>
              </a:rPr>
              <a:t>ciliary processes  </a:t>
            </a:r>
            <a:r>
              <a:rPr lang="en-US" sz="1400" dirty="0">
                <a:solidFill>
                  <a:srgbClr val="0000FF"/>
                </a:solidFill>
              </a:rPr>
              <a:t>are visible through the pupil when dilated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64C3A-E10F-48FC-A78F-2AC5644AC984}"/>
              </a:ext>
            </a:extLst>
          </p:cNvPr>
          <p:cNvSpPr/>
          <p:nvPr/>
        </p:nvSpPr>
        <p:spPr>
          <a:xfrm>
            <a:off x="2673150" y="3778712"/>
            <a:ext cx="1435500" cy="206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34488189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115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</p:cNvCxnSpPr>
          <p:nvPr/>
        </p:nvCxnSpPr>
        <p:spPr>
          <a:xfrm>
            <a:off x="4572004" y="768626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216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00BBE4-D361-4A31-9F0A-2CBB4B41BC9D}"/>
              </a:ext>
            </a:extLst>
          </p:cNvPr>
          <p:cNvSpPr txBox="1"/>
          <p:nvPr/>
        </p:nvSpPr>
        <p:spPr>
          <a:xfrm>
            <a:off x="1685306" y="3295082"/>
            <a:ext cx="5879406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What finding—described in the BCSC as “classic” for anterior PFV—is associated with the peripheral aspect of the retrolental membrane?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Elongated  </a:t>
            </a:r>
            <a:r>
              <a:rPr lang="en-US" sz="1400" b="1" dirty="0">
                <a:solidFill>
                  <a:srgbClr val="0000FF"/>
                </a:solidFill>
              </a:rPr>
              <a:t>ciliary processes  </a:t>
            </a:r>
            <a:r>
              <a:rPr lang="en-US" sz="1400" dirty="0">
                <a:solidFill>
                  <a:srgbClr val="0000FF"/>
                </a:solidFill>
              </a:rPr>
              <a:t>are visible through the pupil when dilated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307822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116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1271577" y="5911334"/>
            <a:ext cx="660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PFV: Retrolental membrane. Note the ciliary processes (arrow)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7FE4A3-CDD3-4724-A69F-1417FF6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86505"/>
            <a:ext cx="5029200" cy="368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52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117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i="1" dirty="0"/>
              <a:t>[size]</a:t>
            </a: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6556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118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8833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119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7D4476-CD18-4D1E-91C8-FA2B8B39EAC4}"/>
              </a:ext>
            </a:extLst>
          </p:cNvPr>
          <p:cNvSpPr/>
          <p:nvPr/>
        </p:nvSpPr>
        <p:spPr>
          <a:xfrm>
            <a:off x="2209800" y="3352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4BD2C-2DDB-4FDE-8F3A-D192241868FC}"/>
              </a:ext>
            </a:extLst>
          </p:cNvPr>
          <p:cNvSpPr txBox="1"/>
          <p:nvPr/>
        </p:nvSpPr>
        <p:spPr>
          <a:xfrm>
            <a:off x="3970381" y="3230836"/>
            <a:ext cx="5097419" cy="738664"/>
          </a:xfrm>
          <a:prstGeom prst="rect">
            <a:avLst/>
          </a:prstGeom>
          <a:solidFill>
            <a:srgbClr val="8AEC14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prevalent is microphthalmia in severe anterior PFV</a:t>
            </a:r>
            <a:r>
              <a:rPr lang="en-US" sz="1400" dirty="0">
                <a:solidFill>
                  <a:srgbClr val="0000FF"/>
                </a:solidFill>
              </a:rPr>
              <a:t>?</a:t>
            </a:r>
            <a:endParaRPr lang="en-US" sz="1400" dirty="0">
              <a:solidFill>
                <a:srgbClr val="8AEC14"/>
              </a:solidFill>
            </a:endParaRPr>
          </a:p>
          <a:p>
            <a:r>
              <a:rPr lang="en-US" sz="1400" dirty="0">
                <a:solidFill>
                  <a:srgbClr val="8AEC14"/>
                </a:solidFill>
              </a:rPr>
              <a:t>Very. In fact, if an eye with apparent PFV isn’t </a:t>
            </a:r>
            <a:r>
              <a:rPr lang="en-US" sz="1400" dirty="0" err="1">
                <a:solidFill>
                  <a:srgbClr val="8AEC14"/>
                </a:solidFill>
              </a:rPr>
              <a:t>microphthalmic</a:t>
            </a:r>
            <a:r>
              <a:rPr lang="en-US" sz="1400" dirty="0">
                <a:solidFill>
                  <a:srgbClr val="8AEC14"/>
                </a:solidFill>
              </a:rPr>
              <a:t>, you should question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1279335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tertiary vitreous =</a:t>
            </a:r>
          </a:p>
        </p:txBody>
      </p:sp>
    </p:spTree>
    <p:extLst>
      <p:ext uri="{BB962C8B-B14F-4D97-AF65-F5344CB8AC3E}">
        <p14:creationId xmlns:p14="http://schemas.microsoft.com/office/powerpoint/2010/main" val="20556525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120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7D4476-CD18-4D1E-91C8-FA2B8B39EAC4}"/>
              </a:ext>
            </a:extLst>
          </p:cNvPr>
          <p:cNvSpPr/>
          <p:nvPr/>
        </p:nvSpPr>
        <p:spPr>
          <a:xfrm>
            <a:off x="2209800" y="3352800"/>
            <a:ext cx="1676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E4BD2C-2DDB-4FDE-8F3A-D192241868FC}"/>
              </a:ext>
            </a:extLst>
          </p:cNvPr>
          <p:cNvSpPr txBox="1"/>
          <p:nvPr/>
        </p:nvSpPr>
        <p:spPr>
          <a:xfrm>
            <a:off x="3970381" y="3230836"/>
            <a:ext cx="5097419" cy="738664"/>
          </a:xfrm>
          <a:prstGeom prst="rect">
            <a:avLst/>
          </a:prstGeom>
          <a:solidFill>
            <a:srgbClr val="8AEC14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prevalent is microphthalmia in severe anterior PFV</a:t>
            </a:r>
            <a:r>
              <a:rPr lang="en-US" sz="1400" dirty="0">
                <a:solidFill>
                  <a:srgbClr val="0000FF"/>
                </a:solidFill>
              </a:rPr>
              <a:t>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Very. In fact, if an eye with apparent PFV isn’t </a:t>
            </a:r>
            <a:r>
              <a:rPr lang="en-US" sz="1400" dirty="0" err="1">
                <a:solidFill>
                  <a:srgbClr val="0000FF"/>
                </a:solidFill>
              </a:rPr>
              <a:t>microphthalmic</a:t>
            </a:r>
            <a:r>
              <a:rPr lang="en-US" sz="1400" dirty="0">
                <a:solidFill>
                  <a:srgbClr val="0000FF"/>
                </a:solidFill>
              </a:rPr>
              <a:t>, you should question the diagnosis.</a:t>
            </a:r>
          </a:p>
        </p:txBody>
      </p:sp>
    </p:spTree>
    <p:extLst>
      <p:ext uri="{BB962C8B-B14F-4D97-AF65-F5344CB8AC3E}">
        <p14:creationId xmlns:p14="http://schemas.microsoft.com/office/powerpoint/2010/main" val="420698782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413191" y="5911334"/>
            <a:ext cx="2317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PFV: Microphthalmia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E65A9-D14A-4C96-9B32-C3ECAED8C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1550"/>
            <a:ext cx="2667000" cy="4454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A08A4E-E04D-4412-8A48-83138B24D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974" y="2019300"/>
            <a:ext cx="41148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370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122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is…</a:t>
            </a:r>
            <a:r>
              <a:rPr lang="en-US" sz="1600" i="1" dirty="0"/>
              <a:t>[two key attributes]</a:t>
            </a:r>
            <a:endParaRPr lang="en-US" sz="1600" b="1" dirty="0"/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165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123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is…</a:t>
            </a:r>
            <a:r>
              <a:rPr lang="en-US" sz="1600" b="1" dirty="0"/>
              <a:t>small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/>
              <a:t>and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299E9CF-639E-4C26-9956-745E0786A509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BC5D7C2-D4C2-458B-AD8B-4A2CBCBFE24A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D7D7053-613A-46A7-8ED4-AF4F09FC188E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6218E5C1-7EA6-415C-9A0A-B101B37BE4E1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DE0DFA3-6BE9-4B9F-A422-62C7CA448CC1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5039BB3-7629-47E4-8DDE-12E1FCEF7F1A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33FBAEAF-9E7D-4340-B629-CEF362650604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50A5686-E9CE-4549-BB9E-3B96400B4A2F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5D3183-4277-457B-BE09-9D7E609FE743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AA9F3EE-6C6E-496E-B57F-34F68C2B96F6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B89323E2-DB0C-492D-89CE-083AEA3E02B9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6F87419-799C-4EC1-A91E-CCE7D1C8F6C7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DCD09BD-E37E-4387-8008-A91B9E72FF9F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52CB30D-0113-412B-8CAF-C7DDE99945C0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2955D98-BE9B-4836-A9AD-DE2F7E72120B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764D867-E688-4457-B641-89E2E8E9CD39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7279F68-4B0C-4530-A095-2940328C9EF3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E8525E5-7076-4142-9BFA-EF6F453365F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2645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124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6DCE3C-C7ED-49DA-84C9-A4929769360D}"/>
              </a:ext>
            </a:extLst>
          </p:cNvPr>
          <p:cNvSpPr/>
          <p:nvPr/>
        </p:nvSpPr>
        <p:spPr>
          <a:xfrm>
            <a:off x="3189852" y="3580239"/>
            <a:ext cx="1373507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4ACA9-5D31-4169-8227-C61D8CC94D2B}"/>
              </a:ext>
            </a:extLst>
          </p:cNvPr>
          <p:cNvSpPr txBox="1"/>
          <p:nvPr/>
        </p:nvSpPr>
        <p:spPr>
          <a:xfrm>
            <a:off x="4724400" y="3439765"/>
            <a:ext cx="3286195" cy="7386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Where does anterior PFV rank as a cause of unilateral cataract in kids?</a:t>
            </a:r>
          </a:p>
          <a:p>
            <a:r>
              <a:rPr lang="en-US" sz="1400" dirty="0">
                <a:solidFill>
                  <a:srgbClr val="FF99CC"/>
                </a:solidFill>
              </a:rPr>
              <a:t>#1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38D0ADD-142D-4ED8-86B0-F2EA2EE7A06F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741AF4B-BCA6-4BE3-9B70-2BF81220D091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4823307-1CC4-4EFF-87AD-78E79ABFC5AE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8A201BE-0908-4C35-BF3E-0EB4E720CA3A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444B43F-FE90-420E-B431-5A98F8DB8DAA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B09590-4E9C-47BF-A823-0A2FEAC100B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onut 45">
            <a:extLst>
              <a:ext uri="{FF2B5EF4-FFF2-40B4-BE49-F238E27FC236}">
                <a16:creationId xmlns:a16="http://schemas.microsoft.com/office/drawing/2014/main" id="{2232ECA5-DCC8-4BB2-AD72-0FDFB5DAFB01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8EE188-E84C-44A4-BC58-67F482FDABF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6B869F-96B2-45FA-A9D8-D1F8875E2F29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F291461-24E3-412D-9579-08415483FAE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8" name="Can 49">
            <a:extLst>
              <a:ext uri="{FF2B5EF4-FFF2-40B4-BE49-F238E27FC236}">
                <a16:creationId xmlns:a16="http://schemas.microsoft.com/office/drawing/2014/main" id="{94735372-AF8E-4B4F-810A-7D084C1157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6088DB4-489B-4E46-A870-EE4623864A56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96011E5-E660-4F3E-BB8C-E7876577A6A6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C3E306F-CE75-4EAD-BC78-867C54F1141E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8C5A673-7CEE-4384-9472-14657F2F9A2C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BAD0D4C-6AA2-4650-AE9F-37874B04D817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AD1EFE8-621C-48A3-91E5-FCC1BC656766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557630-A1D4-4789-88F6-A71C32134A94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162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125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96DCE3C-C7ED-49DA-84C9-A4929769360D}"/>
              </a:ext>
            </a:extLst>
          </p:cNvPr>
          <p:cNvSpPr/>
          <p:nvPr/>
        </p:nvSpPr>
        <p:spPr>
          <a:xfrm>
            <a:off x="3189852" y="3580239"/>
            <a:ext cx="1373507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4ACA9-5D31-4169-8227-C61D8CC94D2B}"/>
              </a:ext>
            </a:extLst>
          </p:cNvPr>
          <p:cNvSpPr txBox="1"/>
          <p:nvPr/>
        </p:nvSpPr>
        <p:spPr>
          <a:xfrm>
            <a:off x="4724400" y="3439765"/>
            <a:ext cx="3286195" cy="73866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Where does anterior PFV rank as a cause of unilateral cataract in kids?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#1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853E43-6927-4AFE-B843-62814F214A17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00DE94-53DF-4DDB-BF47-969055A8B7FE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4DBC35D-9436-427B-8AFE-369805524FC0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3D5DF6A-2062-4F97-9798-6EA1359D86F9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82D08C-0F23-4047-89CA-295AD473D90D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F7F2FEF-DC2B-40C5-B699-7DF48AF77257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onut 45">
            <a:extLst>
              <a:ext uri="{FF2B5EF4-FFF2-40B4-BE49-F238E27FC236}">
                <a16:creationId xmlns:a16="http://schemas.microsoft.com/office/drawing/2014/main" id="{3BA13128-2314-4A33-ABE6-82A4D1160AA2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E861F8-E0C7-4464-98A3-4C345C30998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F5BB05A-CB38-4C87-BE28-5A9902524ED1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A1CE295-946A-4E4A-8E0E-B2678E7F980F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8" name="Can 49">
            <a:extLst>
              <a:ext uri="{FF2B5EF4-FFF2-40B4-BE49-F238E27FC236}">
                <a16:creationId xmlns:a16="http://schemas.microsoft.com/office/drawing/2014/main" id="{25E1381D-3B60-43AA-8D15-C7C5F3699C53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6EA3ACE-9C6E-4B91-AC34-51826639C5D0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1CB470A-3536-4C90-8C89-16F7E8C2D960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46F97FD-2530-43D1-880D-102CE2C8D767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298C681-EC5A-45E1-B262-5CF492A18E05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2AB426E-ED98-43C0-884D-7CAB3C700F59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3B6B94EA-4A51-49A5-927F-0937984554D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4437CA6-2973-41F5-8564-D5B2205B40D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032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126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759441" y="5911334"/>
            <a:ext cx="1625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PFV: Cataract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BF9801-8220-4CDB-921E-8D01DDEF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87" y="1432150"/>
            <a:ext cx="4953426" cy="39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8525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127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b="1" dirty="0"/>
              <a:t>small</a:t>
            </a:r>
            <a:r>
              <a:rPr lang="en-US" sz="1600" dirty="0"/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anterior chamber is…</a:t>
            </a:r>
            <a:r>
              <a:rPr lang="en-US" sz="1600" i="1" dirty="0"/>
              <a:t>[ominous status]</a:t>
            </a:r>
            <a:endParaRPr lang="en-US" sz="1600" b="1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33A1E53-F5CE-4B8E-A457-903DE8EF8E0A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E0DF27D-2D64-4055-B1C3-BF9CDD800B8D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98B6333-0EC6-467D-ADD1-3572C1D86D7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1BA8DC5-72C9-4758-8084-236A72EDC61F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AEB11FC-D4C5-48B2-8773-737C69A22F01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02C2288-BCA3-456A-B9E2-64740C8D2AC5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793B5DDA-C389-4C28-AFC8-0BFF98DDA6FD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0AD680-1EF6-4158-AB53-E4D02D5D04B8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2F7115-9F0B-4248-8F59-AB92F0793022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30BFE9A-11A7-41C6-BEBD-F8BB718689F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8ED78CA3-907C-4C02-A39D-71C24AF89773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A9340F5-1260-4AE6-93D7-8C2E3598E845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F2397D3-EF9F-43F6-A832-B8FCC160C79D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7ECAEF6-AB84-4F70-89EC-E16DCAAD395D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F303FCCE-0447-4668-9201-2093FE76FFAF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C9D5684-ED6A-4686-B251-35DF411AE305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461E8DF-7C92-4BA3-BE73-AE60775CAF17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AF012F7-EB25-42D0-B013-6FC04968F8B5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0803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128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b="1" dirty="0"/>
              <a:t>small</a:t>
            </a:r>
            <a:r>
              <a:rPr lang="en-US" sz="1600" dirty="0"/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E95B59-D702-4779-B4E1-E6392214B7BD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C3B15F6-6B6F-42CF-B619-BD8D8271797D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93F99CC-690A-4CC5-BB12-5A5FF64305D2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A0F583-D457-4EAE-ABD6-8BCE5F51124F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1D0ABA-F01F-4C73-8612-2C48A9C93EB9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CDA352F-ECC2-4479-807A-BC907280EBC1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AD407160-E08B-459F-9459-7888D4728304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1CF9803-F822-46A6-BD6E-B4CB704B7DA5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8CA3F51-2E5E-4120-8504-5924994C7432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5992ADB-39B0-44A4-A39F-65641954A4F7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B0005119-8A0B-41D2-AB59-013965365BE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1F2BBBF-02E2-4876-8859-8530CA25D9CB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0F7BF6E-8309-4F3C-91E6-3607AC4AE504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D68C8F3-492C-49B7-AFAF-5547FB038023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67ED1F21-DBC0-49FE-88EA-1435EBEE5340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55ADD28-6E6C-4661-A203-4B97AAFABA69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62C7841-761F-49B9-8178-F913667BD40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0F7494A-69DE-4724-B689-DC550CEEE584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55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129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605524" y="5911334"/>
            <a:ext cx="19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PFV: Shallow AC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CC7981-309F-495A-8A52-304A74BBD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29" y="1593056"/>
            <a:ext cx="5545741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9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tertiary vitreous = the </a:t>
            </a:r>
            <a:r>
              <a:rPr lang="en-US" sz="1400" dirty="0" err="1">
                <a:solidFill>
                  <a:schemeClr val="bg1"/>
                </a:solidFill>
              </a:rPr>
              <a:t>zonules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63776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130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7819D44-25E7-487C-9FCE-94019233B1D6}"/>
              </a:ext>
            </a:extLst>
          </p:cNvPr>
          <p:cNvSpPr/>
          <p:nvPr/>
        </p:nvSpPr>
        <p:spPr>
          <a:xfrm>
            <a:off x="3325059" y="3852073"/>
            <a:ext cx="1178379" cy="4234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C07E29F-93E8-4C56-9BDE-261544169AA6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CE0260D-B19D-483E-8AA7-87CBF1BF3F4E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9EEF3F-D49A-41D2-8293-8EE51E8F7EA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9E61926-CA2A-4EA5-97B0-8CFE2329DC15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50C3C9-FE88-4AF5-8B0A-577E7541137F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F14467F-E93E-4F41-BAC9-18BC3E6E93B5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onut 45">
            <a:extLst>
              <a:ext uri="{FF2B5EF4-FFF2-40B4-BE49-F238E27FC236}">
                <a16:creationId xmlns:a16="http://schemas.microsoft.com/office/drawing/2014/main" id="{27BF445D-A526-4227-AAB5-5BA425C9E028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2AB1B9-436C-42FE-8CFC-E35207D56E4E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3BF3A3F-11A8-4DAE-9123-182FC57BD4AF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185C2C-4D4A-46CA-97C4-46D3BF448B11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9" name="Can 49">
            <a:extLst>
              <a:ext uri="{FF2B5EF4-FFF2-40B4-BE49-F238E27FC236}">
                <a16:creationId xmlns:a16="http://schemas.microsoft.com/office/drawing/2014/main" id="{C2938C2D-9DC7-430F-A3CA-435CC4F20DE2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3E5FC61-DDEF-4A61-8511-422545A6CD7C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097B063B-1E3F-49B1-8077-5C4BD8FE63E8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01355CF-6612-4DD0-B7CD-8885182FE386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212B9EF-0C61-4669-B69C-D949935965E1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1EC430D6-9A79-4B2C-9D12-F12C1F472C1F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8C277B7-880E-42A4-951B-B8AED17A22CB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18F214C-4C94-40F6-B2D8-BBD4E95E6D45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43E2D97-256E-4BD3-A120-07079055F32F}"/>
              </a:ext>
            </a:extLst>
          </p:cNvPr>
          <p:cNvSpPr txBox="1"/>
          <p:nvPr/>
        </p:nvSpPr>
        <p:spPr>
          <a:xfrm>
            <a:off x="1154957" y="3213086"/>
            <a:ext cx="580639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refer to the shallow-ness of the anterior chamber as ‘ominous’?</a:t>
            </a:r>
            <a:endParaRPr lang="en-US" sz="1400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Because it places the eye at significant risk for angle-closure glaucoma</a:t>
            </a:r>
          </a:p>
        </p:txBody>
      </p:sp>
    </p:spTree>
    <p:extLst>
      <p:ext uri="{BB962C8B-B14F-4D97-AF65-F5344CB8AC3E}">
        <p14:creationId xmlns:p14="http://schemas.microsoft.com/office/powerpoint/2010/main" val="319841374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131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3E2D97-256E-4BD3-A120-07079055F32F}"/>
              </a:ext>
            </a:extLst>
          </p:cNvPr>
          <p:cNvSpPr txBox="1"/>
          <p:nvPr/>
        </p:nvSpPr>
        <p:spPr>
          <a:xfrm>
            <a:off x="1154957" y="3213086"/>
            <a:ext cx="5806398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Why refer to the shallow-ness of the anterior chamber as ‘ominous’?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Because it places the eye at significant risk for angle-closure glaucoma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7819D44-25E7-487C-9FCE-94019233B1D6}"/>
              </a:ext>
            </a:extLst>
          </p:cNvPr>
          <p:cNvSpPr/>
          <p:nvPr/>
        </p:nvSpPr>
        <p:spPr>
          <a:xfrm>
            <a:off x="3325059" y="3852073"/>
            <a:ext cx="1178379" cy="4234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AB4FB17-65B1-441D-9BDD-D1414490FCF8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6E28997-1EBF-4955-A761-3A7A9BF6F6BD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B50422D-6F8F-4995-B7DE-21AC92B10380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CCC4C25-567A-40D5-A828-65EEF4724A55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3EDFD46-9BCB-455B-8335-0658652B4850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804879D-782F-4672-A805-36F1EDBEB908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onut 45">
            <a:extLst>
              <a:ext uri="{FF2B5EF4-FFF2-40B4-BE49-F238E27FC236}">
                <a16:creationId xmlns:a16="http://schemas.microsoft.com/office/drawing/2014/main" id="{33F02E66-1CFC-48B1-872C-6F7FCF4817BB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C8BEF4-381A-417E-841B-A432FC908356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C78C13-7F69-4207-86A0-557984FBC891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624E35-609C-463D-AAD1-DCF8935C5510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9" name="Can 49">
            <a:extLst>
              <a:ext uri="{FF2B5EF4-FFF2-40B4-BE49-F238E27FC236}">
                <a16:creationId xmlns:a16="http://schemas.microsoft.com/office/drawing/2014/main" id="{18CAF278-9836-4E82-A53A-87E9E4E87691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DE6836B-53BE-42E7-9AB5-8E5F850104BB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1D43FA44-4E80-4447-BA7B-0C52E19B8A2B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3FBED0F-F375-4D4C-BFE1-AC350C62C5E7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D0CF858E-103C-4719-B56E-3EBAFB262FBD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DB52948F-C27F-4819-820A-3CEEB7F8A358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C99F9EEB-4AA3-4DAD-B98C-24CFEF1D27B0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C342F8E-6E39-40BC-83D4-ACBD402CC801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927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1DFA7E48-60E0-40B3-B491-5A6CB8F2FA20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3360AA-C2CB-4D74-8FE3-ADD9E1F3EA15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00B086B-4F57-479D-991B-DFA875614939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DFB4A0D-EC15-4CA2-870E-F27D3F198D7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A78BFFD-4F29-4346-AC36-D9D9E0CF4C9A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F2FFD08-72CE-4F3C-8538-6EE70A9C3906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6F5F36CD-6C81-49C6-B3B0-44CD52F71656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268C35-1478-4E17-9729-E6DC70770C8B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86BA7C-0ADA-4995-AF40-B27803F51E90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9775EBF-2310-4DFD-8BF5-C7B5E933F6E2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916A495A-C0FB-4BCD-8F6E-95A41AE20F15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011B4EFB-11EF-453C-A895-D7D998CD2225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4F4ED71-33B3-42A9-AC95-5859F887C96E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FDAAC22-79F7-44CA-8715-8E367A640E60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E2F08DB-A3BE-423B-B3D5-F623250A71C3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6F50988-CFFE-427C-9238-A35DB6FD13B7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87DC06D-8A32-4D77-826C-15C52185D0B9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906C03A2-444A-4C40-A2E3-24D17F270BEE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132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b="1" dirty="0"/>
              <a:t>small</a:t>
            </a:r>
            <a:r>
              <a:rPr lang="en-US" sz="1600" dirty="0"/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B0B6-26F9-423F-A150-F404A00E1250}"/>
              </a:ext>
            </a:extLst>
          </p:cNvPr>
          <p:cNvSpPr txBox="1"/>
          <p:nvPr/>
        </p:nvSpPr>
        <p:spPr>
          <a:xfrm>
            <a:off x="912260" y="4421630"/>
            <a:ext cx="7302197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What is the natural hx of severe anterior PFV?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Relentless progression of the  cataract  and  AC shallowing , resulting in  blindness  and  glaucoma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Is severe PFV amenable to surgical intervention?</a:t>
            </a:r>
          </a:p>
          <a:p>
            <a:r>
              <a:rPr lang="en-US" dirty="0">
                <a:solidFill>
                  <a:srgbClr val="002060"/>
                </a:solidFill>
              </a:rPr>
              <a:t>Yes. The cataract and retrolental membrane can be removed, and this usually precludes development of secondary glaucoma.  However, the post-op course is usually fraught, and the visual prognosis is guarded</a:t>
            </a:r>
          </a:p>
        </p:txBody>
      </p:sp>
    </p:spTree>
    <p:extLst>
      <p:ext uri="{BB962C8B-B14F-4D97-AF65-F5344CB8AC3E}">
        <p14:creationId xmlns:p14="http://schemas.microsoft.com/office/powerpoint/2010/main" val="97079584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Oval 67">
            <a:extLst>
              <a:ext uri="{FF2B5EF4-FFF2-40B4-BE49-F238E27FC236}">
                <a16:creationId xmlns:a16="http://schemas.microsoft.com/office/drawing/2014/main" id="{5A2DCC75-DF46-4E4C-9809-3C87EEE7E45E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7AD4E8-E6BB-4C65-A9E2-31496FF46739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278AEA8-9FDF-456D-859B-075ED674F8E7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0AFD426-6F60-4116-A704-39FB7A3DBB3E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664C243-F1B8-4E29-819F-F04612CCE477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AD99066-A5DF-461F-8709-D54D7C32A442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Donut 45">
            <a:extLst>
              <a:ext uri="{FF2B5EF4-FFF2-40B4-BE49-F238E27FC236}">
                <a16:creationId xmlns:a16="http://schemas.microsoft.com/office/drawing/2014/main" id="{B6D7A33F-4887-4261-94B4-C64A2A6DA8C5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0648D82-8579-466D-B01F-E8187B4FAE49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B7DFE27-51A8-49F6-91A8-83DB6FA42996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043912A-1A8F-4CEB-836C-4D10EE9E24FF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8" name="Can 49">
            <a:extLst>
              <a:ext uri="{FF2B5EF4-FFF2-40B4-BE49-F238E27FC236}">
                <a16:creationId xmlns:a16="http://schemas.microsoft.com/office/drawing/2014/main" id="{AE38FD48-6758-4069-B122-3AD70A3F29ED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94C055A4-DDD2-4E02-9E89-DE3D9D589DB9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3A590C-5E13-4158-A5C7-C3E0D1769B79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872BB53-2DD7-48F8-82BC-02B1FB185053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6B6BB2E7-A901-499C-BA62-90998AEBEFA1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E54B2C03-CB6E-4FD2-BA3D-C255F3ACA53F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4695E08-7E96-4BCF-8DE3-C126DCF2078C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23E602E-30C7-4406-802E-8DA0FA4736F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133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eye is…</a:t>
            </a:r>
            <a:r>
              <a:rPr lang="en-US" sz="1600" b="1" dirty="0" err="1"/>
              <a:t>microphthalmic</a:t>
            </a:r>
            <a:endParaRPr lang="en-US" sz="1600" b="1" dirty="0"/>
          </a:p>
          <a:p>
            <a:r>
              <a:rPr lang="en-US" sz="1600" i="1" dirty="0">
                <a:solidFill>
                  <a:srgbClr val="0000FF"/>
                </a:solidFill>
              </a:rPr>
              <a:t>--The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b="1" dirty="0"/>
              <a:t>small</a:t>
            </a:r>
            <a:r>
              <a:rPr lang="en-US" sz="1600" dirty="0"/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B0B6-26F9-423F-A150-F404A00E1250}"/>
              </a:ext>
            </a:extLst>
          </p:cNvPr>
          <p:cNvSpPr txBox="1"/>
          <p:nvPr/>
        </p:nvSpPr>
        <p:spPr>
          <a:xfrm>
            <a:off x="912260" y="4421630"/>
            <a:ext cx="7302197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What is the natural hx of severe anterior PFV?</a:t>
            </a:r>
          </a:p>
          <a:p>
            <a:r>
              <a:rPr lang="en-US" dirty="0">
                <a:solidFill>
                  <a:schemeClr val="bg1"/>
                </a:solidFill>
              </a:rPr>
              <a:t>Relentless progression of the  cataract  and  AC shallowing , resulting in  blindness  and  glaucoma</a:t>
            </a:r>
            <a:endParaRPr lang="en-US" dirty="0">
              <a:solidFill>
                <a:srgbClr val="002060"/>
              </a:solidFill>
            </a:endParaRP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Is severe PFV amenable to surgical intervention?</a:t>
            </a:r>
          </a:p>
          <a:p>
            <a:r>
              <a:rPr lang="en-US" dirty="0">
                <a:solidFill>
                  <a:srgbClr val="002060"/>
                </a:solidFill>
              </a:rPr>
              <a:t>Yes. The cataract and retrolental membrane can be removed, and this usually precludes development of secondary glaucoma.  However, the post-op course is usually fraught, and the visual prognosis is guarded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1E8901-DC0A-4C44-A4ED-7452E7209EB2}"/>
              </a:ext>
            </a:extLst>
          </p:cNvPr>
          <p:cNvSpPr/>
          <p:nvPr/>
        </p:nvSpPr>
        <p:spPr>
          <a:xfrm>
            <a:off x="4028052" y="4775450"/>
            <a:ext cx="929949" cy="2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5AD6C58-3265-4CE4-BA61-905BB10DF96F}"/>
              </a:ext>
            </a:extLst>
          </p:cNvPr>
          <p:cNvSpPr/>
          <p:nvPr/>
        </p:nvSpPr>
        <p:spPr>
          <a:xfrm>
            <a:off x="1316535" y="5048429"/>
            <a:ext cx="929949" cy="2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B72590-B2C5-4A7D-A693-465D2ED27765}"/>
              </a:ext>
            </a:extLst>
          </p:cNvPr>
          <p:cNvSpPr/>
          <p:nvPr/>
        </p:nvSpPr>
        <p:spPr>
          <a:xfrm>
            <a:off x="2827645" y="5048428"/>
            <a:ext cx="1134755" cy="267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A4091CF-FAB1-433F-AA06-A0C102A9E59C}"/>
              </a:ext>
            </a:extLst>
          </p:cNvPr>
          <p:cNvSpPr/>
          <p:nvPr/>
        </p:nvSpPr>
        <p:spPr>
          <a:xfrm>
            <a:off x="5534102" y="4745820"/>
            <a:ext cx="1457482" cy="283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3111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54921061-14A8-4339-AFE4-81B107555F39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6C7C484-62E0-4526-9D80-A00578EDD3A2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640CCD-D625-4874-8FBA-B1F9B5C6203E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0F9714-B382-4EB6-83FE-83B9A785F88A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F8AB6A2-D9EF-4E74-97EE-A22FC2B61536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D536B1C-17F1-4B7D-923B-050216849FA9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50E6C22D-B97A-4C30-8797-B49E5D6E160E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DD1106B-FE7E-4572-9AF9-7ED76F068A55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F73D70E-712F-40EE-9B0F-34C74F55B781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A1A520-E2E7-4111-A0C2-ABAB50EC83C1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CE270586-18E0-400D-AF3C-E460E38E77D1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59DDC40-F3CC-4FE6-8DF4-9455DDEDDCE3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3808F42-3D18-4A5C-A667-A8AE40F71E65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380CE29-8850-4A47-B1D4-FEA06CC3F27C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2AC0454-3402-4874-826A-C16A13163338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7B19C41E-7BEB-4F0D-8495-53E4D74D6B82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B383E0C-6538-4ECA-AC83-EC99B5405152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B3DF169A-BF0B-4A0B-BA4B-1ABD54628DE3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134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B0B6-26F9-423F-A150-F404A00E1250}"/>
              </a:ext>
            </a:extLst>
          </p:cNvPr>
          <p:cNvSpPr txBox="1"/>
          <p:nvPr/>
        </p:nvSpPr>
        <p:spPr>
          <a:xfrm>
            <a:off x="912260" y="4421630"/>
            <a:ext cx="7302197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What is the natural hx of severe anterior PFV?</a:t>
            </a:r>
          </a:p>
          <a:p>
            <a:r>
              <a:rPr lang="en-US" dirty="0">
                <a:solidFill>
                  <a:schemeClr val="bg1"/>
                </a:solidFill>
              </a:rPr>
              <a:t>Relentless progression of the  cataract  and  AC shallowing , resulting in  blindness  and  glaucoma</a:t>
            </a:r>
          </a:p>
          <a:p>
            <a:endParaRPr lang="en-US" i="1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Is severe PFV amenable to surgical intervention?</a:t>
            </a:r>
          </a:p>
          <a:p>
            <a:r>
              <a:rPr lang="en-US" dirty="0">
                <a:solidFill>
                  <a:srgbClr val="002060"/>
                </a:solidFill>
              </a:rPr>
              <a:t>Yes. The cataract and retrolental membrane can be removed, and this usually precludes development of secondary glaucoma.  However, the post-op course is usually fraught, and the visual prognosis is guarded.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10273C-A34E-421A-AB7F-E214B72D1AEE}"/>
              </a:ext>
            </a:extLst>
          </p:cNvPr>
          <p:cNvSpPr/>
          <p:nvPr/>
        </p:nvSpPr>
        <p:spPr>
          <a:xfrm>
            <a:off x="3187662" y="3561559"/>
            <a:ext cx="1384338" cy="764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7369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135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1871839" y="5486400"/>
            <a:ext cx="540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PFV: Note the advanced cataract and severely shallow AC. (Note also the thick white retrolental membrane, and the persistent hyaloid artery)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30C13-8125-4DC2-AC3D-B5866947D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32" y="1564701"/>
            <a:ext cx="4262135" cy="372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2142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860F4F54-AE3B-4F8B-B2F9-DF6B7204631E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57D1507-A186-4D3E-8E3B-782D2D2B7C11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E335CE1-264E-4D04-BF6E-4A7B8E757255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498A363-4980-40A9-B65F-EFB150E9D197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DF807B4-2F83-45CC-A198-220FAF940D75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DC1FA5-72D6-418A-A86F-F8B37C4FD8CF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93BF06AE-336C-4880-91DA-E3E4DB934F3E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928D3CA-80DF-4EF3-A4B3-068D8AD60918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4363189-F910-4292-AE0E-3B205589652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1F836C-DD9B-433A-82AC-C319E3350F90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3EEFD128-A028-489D-B588-9A567B1B0F75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5C97340-BB87-4098-926B-702FA1DE9511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6EC521-F02F-491E-B88A-BAFEB074E1A8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08F74E-EAE9-4C6E-98C4-F6250FD76598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BA59C53-1DA2-4A83-A2BD-7A12E593EF10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4465F2A-BC50-4089-AE34-A9B82CA15E2F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14CE4427-74A2-4776-A650-9F4E070B039B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8DE1158-857F-4E26-844D-A77F74FCAC20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136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B0B6-26F9-423F-A150-F404A00E1250}"/>
              </a:ext>
            </a:extLst>
          </p:cNvPr>
          <p:cNvSpPr txBox="1"/>
          <p:nvPr/>
        </p:nvSpPr>
        <p:spPr>
          <a:xfrm>
            <a:off x="912260" y="4421630"/>
            <a:ext cx="7302197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What is the natural hx of severe anterior PFV?</a:t>
            </a:r>
          </a:p>
          <a:p>
            <a:r>
              <a:rPr lang="en-US" dirty="0">
                <a:solidFill>
                  <a:schemeClr val="bg1"/>
                </a:solidFill>
              </a:rPr>
              <a:t>Relentless progression of the  cataract  and  AC shallowing , resulting in  blindness  and  glaucoma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Is severe PFV amenable to surgical intervention?</a:t>
            </a:r>
            <a:endParaRPr lang="en-US" i="1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Yes. The cataract and retrolental membrane can be removed, and this usually precludes development of secondary glaucoma.  However, the post-op course is usually fraught, and the visual prognosis is guarded.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10273C-A34E-421A-AB7F-E214B72D1AEE}"/>
              </a:ext>
            </a:extLst>
          </p:cNvPr>
          <p:cNvSpPr/>
          <p:nvPr/>
        </p:nvSpPr>
        <p:spPr>
          <a:xfrm>
            <a:off x="3187662" y="3561559"/>
            <a:ext cx="1384338" cy="764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237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>
            <a:extLst>
              <a:ext uri="{FF2B5EF4-FFF2-40B4-BE49-F238E27FC236}">
                <a16:creationId xmlns:a16="http://schemas.microsoft.com/office/drawing/2014/main" id="{3B422CCA-F162-469D-BDEA-27E07A7ADB62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F12B05-0CD8-4C14-8CA6-42E952B298C7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9DC346-10BE-4A3B-BE01-7E4BA1ADD8A2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70A3710-AB78-4F3C-964B-D94942757500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4BA40FF-773D-4F1B-8919-0619F59DC01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91750C3-407C-488D-A8E2-8943F6D029F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BC2C8E24-E310-4887-AC18-961B17BEAF60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06DB3A-BDF2-4715-80CC-5252EAFB82D4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C1E882-182E-4912-AEB1-7C0E1F15B08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765BF9-A614-4D7E-8953-D1D22C7A33FB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DF231C8D-5E2E-4515-AF07-77C38BC0A880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A88C06-36E2-4ECB-8F98-15831A30971C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C4DE652-5E59-4FED-B78D-CC61AC26BA32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89A8852-8AB2-420E-8DD7-48485FC58FB0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DD0CABC3-D473-4F68-BFA8-6BCF8E28F9EE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96DA0731-9B17-43E8-AEDD-B0BCF5798DBB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5420043-C10F-4B78-BA8F-74A6F4D536F2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511CA6A-6999-4278-9AFE-72E727F7A31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137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/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/>
              <a:t>shallow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4B0B6-26F9-423F-A150-F404A00E1250}"/>
              </a:ext>
            </a:extLst>
          </p:cNvPr>
          <p:cNvSpPr txBox="1"/>
          <p:nvPr/>
        </p:nvSpPr>
        <p:spPr>
          <a:xfrm>
            <a:off x="912260" y="4421630"/>
            <a:ext cx="7302197" cy="23083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What is the natural hx of severe anterior PFV?</a:t>
            </a:r>
          </a:p>
          <a:p>
            <a:r>
              <a:rPr lang="en-US" dirty="0">
                <a:solidFill>
                  <a:schemeClr val="bg1"/>
                </a:solidFill>
              </a:rPr>
              <a:t>Relentless progression of the  cataract  and  AC shallowing , resulting in  blindness  and  glaucoma</a:t>
            </a:r>
          </a:p>
          <a:p>
            <a:endParaRPr lang="en-US" i="1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Is severe PFV amenable to surgical intervention?</a:t>
            </a:r>
          </a:p>
          <a:p>
            <a:r>
              <a:rPr lang="en-US" dirty="0">
                <a:solidFill>
                  <a:schemeClr val="bg1"/>
                </a:solidFill>
              </a:rPr>
              <a:t>Yes. The cataract and retrolental membrane can be removed, and this usually precludes development of secondary glaucoma.  However, the post-op course is fraught, and the visual prognosis guarded.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10273C-A34E-421A-AB7F-E214B72D1AEE}"/>
              </a:ext>
            </a:extLst>
          </p:cNvPr>
          <p:cNvSpPr/>
          <p:nvPr/>
        </p:nvSpPr>
        <p:spPr>
          <a:xfrm>
            <a:off x="3187662" y="3561559"/>
            <a:ext cx="1384338" cy="764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4205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138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29FF29"/>
                </a:solidFill>
              </a:rPr>
              <a:t>Birth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29FF29"/>
                </a:solidFill>
              </a:rPr>
              <a:t>Leukocoria</a:t>
            </a:r>
            <a:r>
              <a:rPr lang="en-US" sz="1600" dirty="0">
                <a:solidFill>
                  <a:srgbClr val="29FF29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29FF29"/>
                </a:solidFill>
              </a:rPr>
              <a:t>DDx</a:t>
            </a:r>
            <a:r>
              <a:rPr lang="en-US" sz="1600" dirty="0">
                <a:solidFill>
                  <a:srgbClr val="29FF29"/>
                </a:solidFill>
              </a:rPr>
              <a:t> for it.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29FF29"/>
                </a:solidFill>
              </a:rPr>
              <a:t>DDx</a:t>
            </a:r>
            <a:r>
              <a:rPr lang="en-US" sz="1600" i="1" dirty="0">
                <a:solidFill>
                  <a:srgbClr val="29FF29"/>
                </a:solidFill>
              </a:rPr>
              <a:t>?</a:t>
            </a:r>
          </a:p>
          <a:p>
            <a:r>
              <a:rPr lang="en-US" sz="1600" dirty="0">
                <a:solidFill>
                  <a:srgbClr val="29FF29"/>
                </a:solidFill>
              </a:rPr>
              <a:t>Retinoblastoma (</a:t>
            </a:r>
            <a:r>
              <a:rPr lang="en-US" sz="1600" dirty="0" err="1">
                <a:solidFill>
                  <a:srgbClr val="29FF29"/>
                </a:solidFill>
              </a:rPr>
              <a:t>Rb</a:t>
            </a:r>
            <a:r>
              <a:rPr lang="en-US" sz="1600" dirty="0">
                <a:solidFill>
                  <a:srgbClr val="29FF29"/>
                </a:solidFill>
              </a:rPr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966EA1C-DFB2-4246-8388-2923914F3DD4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DD56522-140E-46DD-AFB4-2B4F00403735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89951DA-C178-4216-B869-17482B0130B2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622D4A1-B0F0-4C4C-B4B5-6FAA374DA106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F1BA348-9B4D-400E-B1D7-4AFF3C708409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47D93B7-3455-4A81-9197-30B91CF422C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B346A4A2-1899-4880-86CA-A985D4D0FE4C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6D8B8D-05B3-43BD-BF53-2FF4BF3A37EE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DC95FFB-57FB-4E03-9F84-DB9DD7EA562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B3419F2-24D4-4160-819C-E995E53D2217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2256E874-187E-4786-989E-845E81C7F060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9C5342-5FC3-47E8-A920-4E4BE0153067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4DF0A7E-35B9-43FD-B82C-614EB0FB78D9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EB5CFC5-44D5-43C0-9CC6-4A811390C7A0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AE3123A8-FBB1-4725-BD43-4F84FC31091E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27075069-908A-4EED-A322-CBCDA5BE7BE5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AC97727-0EEE-409B-BE69-A2DB1D2032E8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D820EB4-2F5D-4052-8E6F-3776D37FC347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2042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139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Birth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29FF29"/>
                </a:solidFill>
              </a:rPr>
              <a:t>Leukocoria</a:t>
            </a:r>
            <a:r>
              <a:rPr lang="en-US" sz="1600" dirty="0">
                <a:solidFill>
                  <a:srgbClr val="29FF29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29FF29"/>
                </a:solidFill>
              </a:rPr>
              <a:t>DDx</a:t>
            </a:r>
            <a:r>
              <a:rPr lang="en-US" sz="1600" dirty="0">
                <a:solidFill>
                  <a:srgbClr val="29FF29"/>
                </a:solidFill>
              </a:rPr>
              <a:t> for it.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29FF29"/>
                </a:solidFill>
              </a:rPr>
              <a:t>DDx</a:t>
            </a:r>
            <a:r>
              <a:rPr lang="en-US" sz="1600" i="1" dirty="0">
                <a:solidFill>
                  <a:srgbClr val="29FF29"/>
                </a:solidFill>
              </a:rPr>
              <a:t>?</a:t>
            </a:r>
          </a:p>
          <a:p>
            <a:r>
              <a:rPr lang="en-US" sz="1600" dirty="0">
                <a:solidFill>
                  <a:srgbClr val="29FF29"/>
                </a:solidFill>
              </a:rPr>
              <a:t>Retinoblastoma (</a:t>
            </a:r>
            <a:r>
              <a:rPr lang="en-US" sz="1600" dirty="0" err="1">
                <a:solidFill>
                  <a:srgbClr val="29FF29"/>
                </a:solidFill>
              </a:rPr>
              <a:t>Rb</a:t>
            </a:r>
            <a:r>
              <a:rPr lang="en-US" sz="1600" dirty="0">
                <a:solidFill>
                  <a:srgbClr val="29FF29"/>
                </a:solidFill>
              </a:rPr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1AF745F-CED6-4E4D-904B-70542497E630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B27246-B828-4C4E-8350-695DCEC2B3F0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F879DC1-A7D5-4334-A7A5-6BA904243609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4D2B5F-5214-495D-AD4C-16931F726AD3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4412207-58F0-407C-A921-31A74245A8A9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05EAC2AA-C5C6-4CFD-98F2-B0AFC56F0BBE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F3400973-D0E9-456F-8B6E-9BF662F361E7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720F8D-A930-4D79-B857-458317BFD61E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C0AFA53-5124-4DD2-857E-D8784BD2080B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05697C-2EEA-4ABF-9D0B-13D1E50BB5F8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274C8E01-9877-43F0-8790-485225983FC7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D5E4E5E-3147-4602-9C48-6CC84A934D4E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3E6A08D7-5343-433B-8CBC-E93865B88F5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AB1213F-0EBE-4B96-BFA5-F288EF0C3D1C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3AC3F3B4-C46B-41E6-BA07-597990147FA1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2BACF56-75E3-4722-A27A-2727FE34454E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C6ECD47-632D-4F9D-8061-4DE92A4D3D7D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A98B43E8-734C-41CC-BD56-EBE8A4565C32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4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tertiary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vitreous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0" y="2665921"/>
            <a:ext cx="6340179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three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vitreouses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primary vitreous = the fetal vasculature comprising the  </a:t>
            </a:r>
            <a:r>
              <a:rPr lang="en-US" sz="1400" b="1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= the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zonules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F853A8-FB47-45E2-B7D5-9EF962E05C21}"/>
              </a:ext>
            </a:extLst>
          </p:cNvPr>
          <p:cNvSpPr/>
          <p:nvPr/>
        </p:nvSpPr>
        <p:spPr>
          <a:xfrm>
            <a:off x="6858000" y="2819400"/>
            <a:ext cx="1600199" cy="4312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CA7CC-D83F-432C-ACE2-4A43C6A425F1}"/>
              </a:ext>
            </a:extLst>
          </p:cNvPr>
          <p:cNvSpPr txBox="1"/>
          <p:nvPr/>
        </p:nvSpPr>
        <p:spPr>
          <a:xfrm>
            <a:off x="6043755" y="3773507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dirty="0">
                <a:solidFill>
                  <a:srgbClr val="0000FF"/>
                </a:solidFill>
              </a:rPr>
              <a:t>hyaloid system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638066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140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Birth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29FF29"/>
                </a:solidFill>
              </a:rPr>
              <a:t>Leukocoria</a:t>
            </a:r>
            <a:r>
              <a:rPr lang="en-US" sz="1600" dirty="0">
                <a:solidFill>
                  <a:srgbClr val="29FF29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29FF29"/>
                </a:solidFill>
              </a:rPr>
              <a:t>DDx</a:t>
            </a:r>
            <a:r>
              <a:rPr lang="en-US" sz="1600" dirty="0">
                <a:solidFill>
                  <a:srgbClr val="29FF29"/>
                </a:solidFill>
              </a:rPr>
              <a:t> for it.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29FF29"/>
                </a:solidFill>
              </a:rPr>
              <a:t>DDx</a:t>
            </a:r>
            <a:r>
              <a:rPr lang="en-US" sz="1600" i="1" dirty="0">
                <a:solidFill>
                  <a:srgbClr val="29FF29"/>
                </a:solidFill>
              </a:rPr>
              <a:t>?</a:t>
            </a:r>
          </a:p>
          <a:p>
            <a:r>
              <a:rPr lang="en-US" sz="1600" dirty="0">
                <a:solidFill>
                  <a:srgbClr val="29FF29"/>
                </a:solidFill>
              </a:rPr>
              <a:t>Retinoblastoma (</a:t>
            </a:r>
            <a:r>
              <a:rPr lang="en-US" sz="1600" dirty="0" err="1">
                <a:solidFill>
                  <a:srgbClr val="29FF29"/>
                </a:solidFill>
              </a:rPr>
              <a:t>Rb</a:t>
            </a:r>
            <a:r>
              <a:rPr lang="en-US" sz="1600" dirty="0">
                <a:solidFill>
                  <a:srgbClr val="29FF29"/>
                </a:solidFill>
              </a:rPr>
              <a:t>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0533479-4D83-4390-B37C-C44520AE2845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C67A5A7-C3F0-441A-A33A-5D56A1DF0ED1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63F6816-0219-4859-BA1C-0B8E1A7C4656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C1A996B-BD07-463D-A773-7CC3F6367840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E569242-FED1-47D4-B275-78E7D077AF18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BE24839-D6B7-48BD-9FD7-D44647BAABC7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DEB21009-4325-411A-BC28-2E7E588E124B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90FA9B4-F05D-4CF3-987D-40EABD26CB7D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982F44A-6D34-4058-9AFD-FFE9C17FFA90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66F0904-EC78-4D3A-AD5C-BC912DC866EB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7EDD11A8-AC28-47FF-B748-A0C67B1F98D1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E8C199AB-753B-4C3D-8C26-D6E707C75F62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4A425EC-62DE-49A3-B8D4-0B53B1465034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B1F0B737-C0B5-43C1-B4A5-AE44E54E7E67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9B2D2B3A-B3AB-4F7B-A2C8-CEAF18C66D8D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EA367FC-78AB-4548-8ED1-FDCF78124C2F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05997811-D4F7-47D0-AECA-2E1333E84004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894C383-58CB-4D8D-BDCD-451E197F900C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53144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141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Birth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Leukocoria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rgbClr val="0000FF"/>
                </a:solidFill>
              </a:rPr>
              <a:t>Anterior PFV is very high on the </a:t>
            </a:r>
            <a:r>
              <a:rPr lang="en-US" sz="1600" dirty="0" err="1">
                <a:solidFill>
                  <a:srgbClr val="0000FF"/>
                </a:solidFill>
              </a:rPr>
              <a:t>DDx</a:t>
            </a:r>
            <a:r>
              <a:rPr lang="en-US" sz="1600" dirty="0">
                <a:solidFill>
                  <a:srgbClr val="0000FF"/>
                </a:solidFill>
              </a:rPr>
              <a:t> for it.</a:t>
            </a:r>
          </a:p>
          <a:p>
            <a:endParaRPr lang="en-US" sz="1600" dirty="0">
              <a:solidFill>
                <a:srgbClr val="29FF29"/>
              </a:solidFill>
            </a:endParaRPr>
          </a:p>
          <a:p>
            <a:r>
              <a:rPr lang="en-US" sz="1600" i="1" dirty="0">
                <a:solidFill>
                  <a:srgbClr val="29FF29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29FF29"/>
                </a:solidFill>
              </a:rPr>
              <a:t>DDx</a:t>
            </a:r>
            <a:r>
              <a:rPr lang="en-US" sz="1600" i="1" dirty="0">
                <a:solidFill>
                  <a:srgbClr val="29FF29"/>
                </a:solidFill>
              </a:rPr>
              <a:t>?</a:t>
            </a:r>
          </a:p>
          <a:p>
            <a:r>
              <a:rPr lang="en-US" sz="1600" dirty="0">
                <a:solidFill>
                  <a:srgbClr val="29FF29"/>
                </a:solidFill>
              </a:rPr>
              <a:t>Retinoblastoma (</a:t>
            </a:r>
            <a:r>
              <a:rPr lang="en-US" sz="1600" dirty="0" err="1">
                <a:solidFill>
                  <a:srgbClr val="29FF29"/>
                </a:solidFill>
              </a:rPr>
              <a:t>Rb</a:t>
            </a:r>
            <a:r>
              <a:rPr lang="en-US" sz="1600" dirty="0">
                <a:solidFill>
                  <a:srgbClr val="29FF29"/>
                </a:solidFill>
              </a:rPr>
              <a:t>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D0A496-AD4C-43B6-A9C7-089DABDC4E44}"/>
              </a:ext>
            </a:extLst>
          </p:cNvPr>
          <p:cNvSpPr/>
          <p:nvPr/>
        </p:nvSpPr>
        <p:spPr>
          <a:xfrm>
            <a:off x="1069657" y="2574731"/>
            <a:ext cx="908685" cy="5606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0223C49-7759-47B6-9A42-5BCD73B8A085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98724-004C-48D7-8C7E-479D8AB71111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BC18AC1-94B9-44BA-B60F-B779C76DF585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C299130-5C2F-4288-85B7-1CA0B1D569FA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7178030-880D-43C7-893F-A614F68E0659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38238FA-1E92-4B8B-9EC5-03704301D4A4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CAA3484F-7FB5-4B62-912D-58752F77807D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34C9EF-9FB5-43E2-A8CA-6EB03F9E2369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532A60-8EA6-49A8-9ACA-642FDAFD8FC2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C951E8-789F-4153-BA97-18C8C0EAD850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32D2803A-CF15-4E68-9686-5A1AEE50E74C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3D80A89-6A32-40F5-A419-993FF0D9F277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8C2B2A8D-732A-48AD-BCCF-E536DDC84852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EF25990-15C1-4911-B29F-FB7481FCE468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C8B7DD5-E4C9-46CF-A94B-3C5E7D2FD9D4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17FC63A-2751-417B-8DF9-77E36BE8D5A1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548EC04-3BD3-4B23-9AE4-0098E466F01D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9CA74C8-8DBF-4B29-9C8D-22BD3D1AAF6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6339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142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Birth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Leukocoria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rgbClr val="0000FF"/>
                </a:solidFill>
              </a:rPr>
              <a:t>Anterior PFV is very high on the </a:t>
            </a:r>
            <a:r>
              <a:rPr lang="en-US" sz="1600" dirty="0" err="1">
                <a:solidFill>
                  <a:srgbClr val="0000FF"/>
                </a:solidFill>
              </a:rPr>
              <a:t>DDx</a:t>
            </a:r>
            <a:r>
              <a:rPr lang="en-US" sz="1600" dirty="0">
                <a:solidFill>
                  <a:srgbClr val="0000FF"/>
                </a:solidFill>
              </a:rPr>
              <a:t> for it.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most feared dx on the </a:t>
            </a:r>
            <a:r>
              <a:rPr lang="en-US" sz="1600" i="1" dirty="0">
                <a:solidFill>
                  <a:schemeClr val="bg1"/>
                </a:solidFill>
              </a:rPr>
              <a:t>leukocoria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  <a:endParaRPr lang="en-US" sz="1600" i="1" dirty="0">
              <a:solidFill>
                <a:srgbClr val="29FF29"/>
              </a:solidFill>
            </a:endParaRPr>
          </a:p>
          <a:p>
            <a:r>
              <a:rPr lang="en-US" sz="1600" dirty="0">
                <a:solidFill>
                  <a:srgbClr val="29FF29"/>
                </a:solidFill>
              </a:rPr>
              <a:t>Retinoblastoma (</a:t>
            </a:r>
            <a:r>
              <a:rPr lang="en-US" sz="1600" dirty="0" err="1">
                <a:solidFill>
                  <a:srgbClr val="29FF29"/>
                </a:solidFill>
              </a:rPr>
              <a:t>Rb</a:t>
            </a:r>
            <a:r>
              <a:rPr lang="en-US" sz="1600" dirty="0">
                <a:solidFill>
                  <a:srgbClr val="29FF29"/>
                </a:solidFill>
              </a:rPr>
              <a:t>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D0A496-AD4C-43B6-A9C7-089DABDC4E44}"/>
              </a:ext>
            </a:extLst>
          </p:cNvPr>
          <p:cNvSpPr/>
          <p:nvPr/>
        </p:nvSpPr>
        <p:spPr>
          <a:xfrm>
            <a:off x="1069657" y="2574731"/>
            <a:ext cx="908685" cy="5606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BA22B39-97B4-4CDB-93DA-3E95B27FD78F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453AD0-9BB5-4D36-9BA5-91652C8D023D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DFAB989-4A45-4310-B9DB-E6258ABE9656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58D6AA3-8013-41AA-B81F-C2B62AC82970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48D6BE5-EAD5-42B3-831E-09A9663583E9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217DE42-C053-48DF-ADAF-EDA4FF71B21A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0ED9D9EF-BD89-470D-ABDE-8059DB1E31E5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2976B8-E8AB-4A3E-BB3D-2F9C9A47773F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2C765FD-DB76-49E3-901E-71FD81C8C44B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480DC8-6871-46DA-905D-B920BF921830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3DEAF3E8-4A0D-4EE2-B496-63D185CA646A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1D93DB0-A475-40A0-B38D-D59C4BED0E4A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3A15E64-DC8E-4442-9272-D6B8F9B1D74E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13C46D5-E2EB-42D9-A552-AADDB7E98B2D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7274D821-46EB-40F8-B054-B0E7CB46D6B2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F18F884-1FEA-40DA-9A7D-5B8851A344BA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8BE4432-3BC8-4C37-BB65-6D7DDF3F9814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09B9B28-EF3C-498D-B286-B4CBCC5CF719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2171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143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Birth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Leukocoria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>
                <a:solidFill>
                  <a:srgbClr val="0000FF"/>
                </a:solidFill>
              </a:rPr>
              <a:t>Anterior PFV is very high on the </a:t>
            </a:r>
            <a:r>
              <a:rPr lang="en-US" sz="1600" dirty="0" err="1">
                <a:solidFill>
                  <a:srgbClr val="0000FF"/>
                </a:solidFill>
              </a:rPr>
              <a:t>DDx</a:t>
            </a:r>
            <a:r>
              <a:rPr lang="en-US" sz="1600" dirty="0">
                <a:solidFill>
                  <a:srgbClr val="0000FF"/>
                </a:solidFill>
              </a:rPr>
              <a:t> for it.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What is the most feared dx on the </a:t>
            </a:r>
            <a:r>
              <a:rPr lang="en-US" sz="1600" i="1" dirty="0">
                <a:solidFill>
                  <a:schemeClr val="bg1"/>
                </a:solidFill>
              </a:rPr>
              <a:t>leukocoria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DDx</a:t>
            </a:r>
            <a:r>
              <a:rPr lang="en-US" sz="1600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D0A496-AD4C-43B6-A9C7-089DABDC4E44}"/>
              </a:ext>
            </a:extLst>
          </p:cNvPr>
          <p:cNvSpPr/>
          <p:nvPr/>
        </p:nvSpPr>
        <p:spPr>
          <a:xfrm>
            <a:off x="1069657" y="2574731"/>
            <a:ext cx="908685" cy="5606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73CD821-05C8-4F71-A7C0-4F5ADB73CD36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03D0677-61CE-4072-9E8F-9541D3331E4E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756CFDD-72D1-4E74-ADF7-FA60FD8710BA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9F18541-9A67-46A1-AF7B-41E871330FF8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E753984-8F15-4F06-ABC7-453770BF5DCE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604BDB7-00EC-4790-9406-1449D06A43DF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Donut 45">
            <a:extLst>
              <a:ext uri="{FF2B5EF4-FFF2-40B4-BE49-F238E27FC236}">
                <a16:creationId xmlns:a16="http://schemas.microsoft.com/office/drawing/2014/main" id="{59943570-2051-4F55-88B6-759D93E29982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D3D9622-2704-4569-AE9F-9C50927F3482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996B98-3612-48A1-8894-2C566D92ECC6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6CD4E43-A274-4EFC-8AD8-5AC2EB1A953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7" name="Can 49">
            <a:extLst>
              <a:ext uri="{FF2B5EF4-FFF2-40B4-BE49-F238E27FC236}">
                <a16:creationId xmlns:a16="http://schemas.microsoft.com/office/drawing/2014/main" id="{81B1725E-9C42-4075-A03B-4A1D39DEA29F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BC86400-466F-4337-B6B4-3637C833436C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C8937B23-DCF5-44B0-861C-FDDACF85A1E9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45EE224-E2B3-4103-B84D-7ACBD4435A91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59930093-0426-4609-A214-6726B16C4171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C249C759-3FF7-486E-93B6-0F3750F9BAD9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B1BB6651-3D99-4DB9-9494-9B9AEFA56E72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769AED87-206E-4321-BEF8-0C4AB3ADDA5B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754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144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</a:t>
            </a:r>
            <a:r>
              <a:rPr lang="en-US" sz="1600" b="1" i="1" dirty="0">
                <a:solidFill>
                  <a:schemeClr val="bg1"/>
                </a:solidFill>
              </a:rPr>
              <a:t>severe anterior PFV </a:t>
            </a:r>
            <a:r>
              <a:rPr lang="en-US" sz="1600" i="1" dirty="0">
                <a:solidFill>
                  <a:srgbClr val="969696"/>
                </a:solidFill>
              </a:rPr>
              <a:t>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D0A496-AD4C-43B6-A9C7-089DABDC4E44}"/>
              </a:ext>
            </a:extLst>
          </p:cNvPr>
          <p:cNvSpPr/>
          <p:nvPr/>
        </p:nvSpPr>
        <p:spPr>
          <a:xfrm>
            <a:off x="1069657" y="2574731"/>
            <a:ext cx="908685" cy="56068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5923B9ED-1E69-4143-98E6-AB1527245F6C}"/>
              </a:ext>
            </a:extLst>
          </p:cNvPr>
          <p:cNvSpPr/>
          <p:nvPr/>
        </p:nvSpPr>
        <p:spPr>
          <a:xfrm>
            <a:off x="3367700" y="55621"/>
            <a:ext cx="237918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6991A6-1E30-438A-AF69-AC90AA5847CB}"/>
              </a:ext>
            </a:extLst>
          </p:cNvPr>
          <p:cNvSpPr txBox="1"/>
          <p:nvPr/>
        </p:nvSpPr>
        <p:spPr>
          <a:xfrm>
            <a:off x="642542" y="769454"/>
            <a:ext cx="7820096" cy="92333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It’s crucial that you be able to distinguish between anterior PFV and </a:t>
            </a:r>
            <a:r>
              <a:rPr lang="en-US" i="1" dirty="0" err="1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Rb</a:t>
            </a:r>
            <a:r>
              <a:rPr lang="en-US" i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both in the clinic and on the OKAP/Boards. So let’s see how </a:t>
            </a:r>
            <a:r>
              <a:rPr lang="en-US" i="1" dirty="0" err="1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Rb</a:t>
            </a:r>
            <a:r>
              <a:rPr lang="en-US" i="1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stacks up against what we’ve learned about anterior PFV.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B6AB79D-6EE7-449C-8C37-77E6876AD77B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1B7DEA-3B23-4FF7-9EBC-0F24BD9B3454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01426CF-7596-498D-A1C7-B68A8878267E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F64FB59-5F7D-46D0-AABC-55574F1A5AA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8834794-5BDE-438B-B8E5-DED29556FF6D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34A5456-7911-4B81-93E3-D8A3051924C1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onut 45">
            <a:extLst>
              <a:ext uri="{FF2B5EF4-FFF2-40B4-BE49-F238E27FC236}">
                <a16:creationId xmlns:a16="http://schemas.microsoft.com/office/drawing/2014/main" id="{865C55C4-4C62-4CC2-A22E-AD62D1003108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D6B68A-65C4-436E-BC77-9AA962BB8527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91FE33-57E4-4BD5-9A43-FEA6549EE4A9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0FD1B2B-20D4-4BA1-9971-D304869D14C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8" name="Can 49">
            <a:extLst>
              <a:ext uri="{FF2B5EF4-FFF2-40B4-BE49-F238E27FC236}">
                <a16:creationId xmlns:a16="http://schemas.microsoft.com/office/drawing/2014/main" id="{88C938CC-2234-4D07-A8A3-682ABB5D67F2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AEAD5A0-43E7-4CBA-9644-C8DA25F18289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EA805CF3-6BBD-42E0-ABBC-F42CE8F3D68E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9825F3C-C450-4BC0-95DE-273ACF7031C5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ABB591F-0785-450C-AA7A-97BE246D3A2C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862CE36E-65EA-43C8-8445-8177CB5DEBAA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643BA12-A2E1-4E61-A640-E09D43A4B7A8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FC8D1807-55CF-4B4D-87E4-F5B63D675CDE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337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145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628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rgbClr val="0000FF"/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055C7E-141D-4029-9A26-B8D1974EC542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5622037-6431-47BF-8214-EC3B388AA3E3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C3EA4F0-F617-45D5-A2D6-02E97667800A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3AF25C04-17E4-4A98-93A9-D031201705DB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A3541C-2A7A-4E01-A426-C0CF32029AA9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2015ED5-DAE4-4975-B15C-3163A2C9A434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BF0ABDA-D353-4BA3-92B5-277F02999389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>
            <a:extLst>
              <a:ext uri="{FF2B5EF4-FFF2-40B4-BE49-F238E27FC236}">
                <a16:creationId xmlns:a16="http://schemas.microsoft.com/office/drawing/2014/main" id="{C0F04E2A-9150-482A-87AF-B048327FF2C4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223BF5A-416D-4A7F-8906-90EB46A5D398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DA21ADDF-72C8-4F90-A432-C04D7B3937C4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BEFD8437-4183-49BB-94A5-1E2CC13D708C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8E78FED-77D3-4B13-A759-BDA785701ED2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4847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146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628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E055C7E-141D-4029-9A26-B8D1974EC542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5622037-6431-47BF-8214-EC3B388AA3E3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24F4FB-5407-409F-AAE8-29FACE258B5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86208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147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7CC1E6-6925-46D8-A9CE-B74BC560A233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C50D85-FDEA-487A-A4BD-BBBF97D1C7D7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FDC91D-95B7-4C46-878B-926B37ECC109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259FB91-8E59-4166-A0D5-9662C53EE7FC}"/>
              </a:ext>
            </a:extLst>
          </p:cNvPr>
          <p:cNvSpPr txBox="1"/>
          <p:nvPr/>
        </p:nvSpPr>
        <p:spPr>
          <a:xfrm>
            <a:off x="3996824" y="2663396"/>
            <a:ext cx="441232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this mean </a:t>
            </a:r>
            <a:r>
              <a:rPr lang="en-US" sz="1400" i="1" dirty="0" err="1">
                <a:solidFill>
                  <a:srgbClr val="0000FF"/>
                </a:solidFill>
              </a:rPr>
              <a:t>Rb</a:t>
            </a:r>
            <a:r>
              <a:rPr lang="en-US" sz="1400" i="1" dirty="0">
                <a:solidFill>
                  <a:srgbClr val="0000FF"/>
                </a:solidFill>
              </a:rPr>
              <a:t> can’t be present at birth?</a:t>
            </a:r>
            <a:endParaRPr lang="en-US" sz="1400" i="1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Oh no, it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mos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 def can. It just isn’t </a:t>
            </a:r>
            <a:r>
              <a:rPr lang="en-US" sz="1400" b="1" dirty="0">
                <a:solidFill>
                  <a:schemeClr val="bg1">
                    <a:lumMod val="85000"/>
                  </a:schemeClr>
                </a:solidFill>
              </a:rPr>
              <a:t>obvious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</a:rPr>
              <a:t>ie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, it isn’t causing leukocoria (or any other outward sign).</a:t>
            </a:r>
          </a:p>
        </p:txBody>
      </p:sp>
    </p:spTree>
    <p:extLst>
      <p:ext uri="{BB962C8B-B14F-4D97-AF65-F5344CB8AC3E}">
        <p14:creationId xmlns:p14="http://schemas.microsoft.com/office/powerpoint/2010/main" val="406363782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148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D7CC1E6-6925-46D8-A9CE-B74BC560A233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DC50D85-FDEA-487A-A4BD-BBBF97D1C7D7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FFDC91D-95B7-4C46-878B-926B37ECC109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6259FB91-8E59-4166-A0D5-9662C53EE7FC}"/>
              </a:ext>
            </a:extLst>
          </p:cNvPr>
          <p:cNvSpPr txBox="1"/>
          <p:nvPr/>
        </p:nvSpPr>
        <p:spPr>
          <a:xfrm>
            <a:off x="3996824" y="2663396"/>
            <a:ext cx="4412325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Does this mean </a:t>
            </a:r>
            <a:r>
              <a:rPr lang="en-US" sz="1400" i="1" dirty="0" err="1">
                <a:solidFill>
                  <a:srgbClr val="0000FF"/>
                </a:solidFill>
              </a:rPr>
              <a:t>Rb</a:t>
            </a:r>
            <a:r>
              <a:rPr lang="en-US" sz="1400" i="1" dirty="0">
                <a:solidFill>
                  <a:srgbClr val="0000FF"/>
                </a:solidFill>
              </a:rPr>
              <a:t> can’t be present at birth?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Oh no, it </a:t>
            </a:r>
            <a:r>
              <a:rPr lang="en-US" sz="1400" dirty="0" err="1">
                <a:solidFill>
                  <a:srgbClr val="0000FF"/>
                </a:solidFill>
              </a:rPr>
              <a:t>mos</a:t>
            </a:r>
            <a:r>
              <a:rPr lang="en-US" sz="1400" dirty="0">
                <a:solidFill>
                  <a:srgbClr val="0000FF"/>
                </a:solidFill>
              </a:rPr>
              <a:t> def can. It just isn’t </a:t>
            </a:r>
            <a:r>
              <a:rPr lang="en-US" sz="1400" b="1" dirty="0">
                <a:solidFill>
                  <a:srgbClr val="0000FF"/>
                </a:solidFill>
              </a:rPr>
              <a:t>obvious</a:t>
            </a:r>
            <a:r>
              <a:rPr lang="en-US" sz="1400" dirty="0">
                <a:solidFill>
                  <a:srgbClr val="0000FF"/>
                </a:solidFill>
              </a:rPr>
              <a:t>, </a:t>
            </a:r>
            <a:r>
              <a:rPr lang="en-US" sz="1400" dirty="0" err="1">
                <a:solidFill>
                  <a:srgbClr val="0000FF"/>
                </a:solidFill>
              </a:rPr>
              <a:t>ie</a:t>
            </a:r>
            <a:r>
              <a:rPr lang="en-US" sz="1400" dirty="0">
                <a:solidFill>
                  <a:srgbClr val="0000FF"/>
                </a:solidFill>
              </a:rPr>
              <a:t>, it isn’t causing leukocoria (or any other outward sign).</a:t>
            </a:r>
          </a:p>
        </p:txBody>
      </p:sp>
    </p:spTree>
    <p:extLst>
      <p:ext uri="{BB962C8B-B14F-4D97-AF65-F5344CB8AC3E}">
        <p14:creationId xmlns:p14="http://schemas.microsoft.com/office/powerpoint/2010/main" val="321282778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149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i="1" dirty="0" err="1">
                <a:solidFill>
                  <a:srgbClr val="0000FF"/>
                </a:solidFill>
              </a:rPr>
              <a:t>microphthalmic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5B3E3E7-40C2-4E90-ABD0-70D57638E610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E423A79-8895-457F-818F-2E5C8B76377C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8E95A7A-BF21-4C39-8D2C-560A3B1B4589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7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tertiary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vitreous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0" y="2665921"/>
            <a:ext cx="6340179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three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vitreouses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primary vitreous = the fetal vasculature comprising the  </a:t>
            </a:r>
            <a:r>
              <a:rPr lang="en-US" sz="1400" b="1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= the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zonules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F853A8-FB47-45E2-B7D5-9EF962E05C21}"/>
              </a:ext>
            </a:extLst>
          </p:cNvPr>
          <p:cNvSpPr/>
          <p:nvPr/>
        </p:nvSpPr>
        <p:spPr>
          <a:xfrm>
            <a:off x="6858000" y="2819400"/>
            <a:ext cx="1600199" cy="4312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CA7CC-D83F-432C-ACE2-4A43C6A425F1}"/>
              </a:ext>
            </a:extLst>
          </p:cNvPr>
          <p:cNvSpPr txBox="1"/>
          <p:nvPr/>
        </p:nvSpPr>
        <p:spPr>
          <a:xfrm>
            <a:off x="3809169" y="3773507"/>
            <a:ext cx="4649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What is the </a:t>
            </a:r>
            <a:r>
              <a:rPr lang="en-US" sz="1400" dirty="0">
                <a:solidFill>
                  <a:srgbClr val="0000FF"/>
                </a:solidFill>
              </a:rPr>
              <a:t>hyaloid system</a:t>
            </a:r>
            <a:r>
              <a:rPr lang="en-US" sz="1400" i="1" dirty="0">
                <a:solidFill>
                  <a:srgbClr val="0000FF"/>
                </a:solidFill>
              </a:rPr>
              <a:t>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The fetal vasculature that derives from the hyaloid artery</a:t>
            </a:r>
          </a:p>
        </p:txBody>
      </p:sp>
    </p:spTree>
    <p:extLst>
      <p:ext uri="{BB962C8B-B14F-4D97-AF65-F5344CB8AC3E}">
        <p14:creationId xmlns:p14="http://schemas.microsoft.com/office/powerpoint/2010/main" val="99605884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150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E0737DB-C591-444B-8B22-F4C79B02FDAA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D720F4-3688-4597-AB0A-B21A6A0EDB49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0054F20-DCAA-413C-A66E-8634F2FCDB0D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C60AB92-057A-4D1E-B2B4-243C3EF6A0DE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35111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151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i="1" dirty="0">
                <a:solidFill>
                  <a:srgbClr val="0000FF"/>
                </a:solidFill>
              </a:rPr>
              <a:t>small</a:t>
            </a:r>
            <a:r>
              <a:rPr lang="en-US" sz="1600" i="1" dirty="0">
                <a:solidFill>
                  <a:srgbClr val="0000FF"/>
                </a:solidFill>
              </a:rPr>
              <a:t> and </a:t>
            </a:r>
            <a:r>
              <a:rPr lang="en-US" sz="1600" b="1" i="1" dirty="0">
                <a:solidFill>
                  <a:srgbClr val="0000FF"/>
                </a:solidFill>
              </a:rPr>
              <a:t>cataractous?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0FB8AD-6BD9-4E9E-A5C9-53A70EF8A91E}"/>
              </a:ext>
            </a:extLst>
          </p:cNvPr>
          <p:cNvSpPr txBox="1"/>
          <p:nvPr/>
        </p:nvSpPr>
        <p:spPr>
          <a:xfrm>
            <a:off x="4752201" y="3682698"/>
            <a:ext cx="395653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small/cataractous lenses? </a:t>
            </a:r>
            <a:r>
              <a:rPr lang="en-US" sz="1400" b="1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9C35A15-1754-4A26-9887-B66C872834CD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2A03A5-6CC5-42E8-B212-97D45FD4662D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2F40C92-0925-4EEE-AC65-7A8C60C334A2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C8DA76-6191-4690-8BB9-1816D9A6E59B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0318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152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80FB8AD-6BD9-4E9E-A5C9-53A70EF8A91E}"/>
              </a:ext>
            </a:extLst>
          </p:cNvPr>
          <p:cNvSpPr txBox="1"/>
          <p:nvPr/>
        </p:nvSpPr>
        <p:spPr>
          <a:xfrm>
            <a:off x="4752201" y="3682698"/>
            <a:ext cx="395653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small/cataractous lenses?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2A03A5-6CC5-42E8-B212-97D45FD4662D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2F40C92-0925-4EEE-AC65-7A8C60C334A2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0C8DA76-6191-4690-8BB9-1816D9A6E59B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164AC44-98AD-4879-8802-B76D7292C062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D957D9A6-F047-49DB-A87F-74A4A1CC4762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357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153</a:t>
            </a:fld>
            <a:endParaRPr lang="en-US" alt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i="1" dirty="0">
                <a:solidFill>
                  <a:srgbClr val="0000FF"/>
                </a:solidFill>
              </a:rPr>
              <a:t>shallow?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583AB5-34DE-496E-A7BD-4D3C9DE4A687}"/>
              </a:ext>
            </a:extLst>
          </p:cNvPr>
          <p:cNvSpPr txBox="1"/>
          <p:nvPr/>
        </p:nvSpPr>
        <p:spPr>
          <a:xfrm>
            <a:off x="410840" y="4271200"/>
            <a:ext cx="2976841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shallow ACs? </a:t>
            </a:r>
            <a:r>
              <a:rPr lang="en-US" sz="1400" b="1" dirty="0">
                <a:solidFill>
                  <a:srgbClr val="0070C0"/>
                </a:solidFill>
              </a:rPr>
              <a:t>No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FDA4D36-B82C-42CA-A05E-F62BE202DDC6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AE0EF9E-EE05-4187-8D65-3A86CE076B56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FE55770-B756-4953-8963-30D593F79FD3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8912206-9A25-402D-BD61-F169C4F6AEAB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2794804D-F620-43B5-B4DF-8AAD5E2991F4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8F88722-15D1-4B49-ACF8-DA97DAC26346}"/>
              </a:ext>
            </a:extLst>
          </p:cNvPr>
          <p:cNvSpPr txBox="1"/>
          <p:nvPr/>
        </p:nvSpPr>
        <p:spPr>
          <a:xfrm>
            <a:off x="4752201" y="3682698"/>
            <a:ext cx="395653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small/cataractous lenses?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24829170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154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583AB5-34DE-496E-A7BD-4D3C9DE4A687}"/>
              </a:ext>
            </a:extLst>
          </p:cNvPr>
          <p:cNvSpPr txBox="1"/>
          <p:nvPr/>
        </p:nvSpPr>
        <p:spPr>
          <a:xfrm>
            <a:off x="410840" y="4271200"/>
            <a:ext cx="2976841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shallow ACs?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4C5E7C-72B1-404D-9EFA-C730BFEC0D41}"/>
              </a:ext>
            </a:extLst>
          </p:cNvPr>
          <p:cNvSpPr txBox="1"/>
          <p:nvPr/>
        </p:nvSpPr>
        <p:spPr>
          <a:xfrm>
            <a:off x="4290391" y="2234444"/>
            <a:ext cx="374653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Does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present with leukocoria at birth?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56EABF0-0229-4345-A8F0-8F838DE66CEB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A2C9F25-2F9F-4073-9B1C-F8822A145D53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FFCD5A1-8A8A-4337-8B4F-4B764D8F78DE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69C6AE3-1E06-46E3-A96C-EF344980E1C7}"/>
              </a:ext>
            </a:extLst>
          </p:cNvPr>
          <p:cNvSpPr txBox="1"/>
          <p:nvPr/>
        </p:nvSpPr>
        <p:spPr>
          <a:xfrm>
            <a:off x="4752201" y="3682698"/>
            <a:ext cx="3956532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Do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have small/cataractous lenses?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B6FF92-A065-48B1-93DE-EE17903C7EDA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52678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443130-CAEA-4C2A-9D6F-E78CC23E887E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398703D-2FF7-474C-B663-855340CF1347}"/>
              </a:ext>
            </a:extLst>
          </p:cNvPr>
          <p:cNvCxnSpPr>
            <a:cxnSpLocks/>
          </p:cNvCxnSpPr>
          <p:nvPr/>
        </p:nvCxnSpPr>
        <p:spPr>
          <a:xfrm flipV="1">
            <a:off x="1219200" y="3581400"/>
            <a:ext cx="2663221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090BFDB-FCED-4086-BC7C-62A827140F37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B1C85B2-CD7A-4E06-9903-766D4E5EAD43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155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35AC1B-A1C3-4AEF-B9D4-774E21E03CF5}"/>
              </a:ext>
            </a:extLst>
          </p:cNvPr>
          <p:cNvSpPr/>
          <p:nvPr/>
        </p:nvSpPr>
        <p:spPr>
          <a:xfrm>
            <a:off x="1533295" y="1397912"/>
            <a:ext cx="6400801" cy="3702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53">
            <a:extLst>
              <a:ext uri="{FF2B5EF4-FFF2-40B4-BE49-F238E27FC236}">
                <a16:creationId xmlns:a16="http://schemas.microsoft.com/office/drawing/2014/main" id="{F46FF8AF-6802-41AF-A401-2D1B78E50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427104"/>
              </p:ext>
            </p:extLst>
          </p:nvPr>
        </p:nvGraphicFramePr>
        <p:xfrm>
          <a:off x="1676399" y="1636903"/>
          <a:ext cx="6096000" cy="281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42">
                  <a:extLst>
                    <a:ext uri="{9D8B030D-6E8A-4147-A177-3AD203B41FA5}">
                      <a16:colId xmlns:a16="http://schemas.microsoft.com/office/drawing/2014/main" val="33603699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79061132"/>
                    </a:ext>
                  </a:extLst>
                </a:gridCol>
                <a:gridCol w="1743958">
                  <a:extLst>
                    <a:ext uri="{9D8B030D-6E8A-4147-A177-3AD203B41FA5}">
                      <a16:colId xmlns:a16="http://schemas.microsoft.com/office/drawing/2014/main" val="3219189015"/>
                    </a:ext>
                  </a:extLst>
                </a:gridCol>
              </a:tblGrid>
              <a:tr h="5436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Anterior PFV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Rb</a:t>
                      </a:r>
                      <a:endParaRPr lang="en-US" sz="1800" dirty="0"/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70604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/>
                        <a:t>Leukocoria</a:t>
                      </a:r>
                    </a:p>
                    <a:p>
                      <a:pPr algn="ctr"/>
                      <a:r>
                        <a:rPr lang="en-US" sz="1800" i="1" dirty="0"/>
                        <a:t>at birth?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933265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/>
                        <a:t>Microphthalmic</a:t>
                      </a:r>
                      <a:r>
                        <a:rPr lang="en-US" i="1" dirty="0"/>
                        <a:t>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10343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Cataract present?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3213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AC shallow?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916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6EB4069-4B5E-49A3-A117-22DF42FD6290}"/>
              </a:ext>
            </a:extLst>
          </p:cNvPr>
          <p:cNvSpPr txBox="1"/>
          <p:nvPr/>
        </p:nvSpPr>
        <p:spPr>
          <a:xfrm>
            <a:off x="1738645" y="4583877"/>
            <a:ext cx="597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(Review slide—no question, proceed when ready)</a:t>
            </a:r>
          </a:p>
        </p:txBody>
      </p:sp>
    </p:spTree>
    <p:extLst>
      <p:ext uri="{BB962C8B-B14F-4D97-AF65-F5344CB8AC3E}">
        <p14:creationId xmlns:p14="http://schemas.microsoft.com/office/powerpoint/2010/main" val="1643054289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156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D54FA36B-C880-4611-8A57-F4D07227B062}"/>
              </a:ext>
            </a:extLst>
          </p:cNvPr>
          <p:cNvSpPr/>
          <p:nvPr/>
        </p:nvSpPr>
        <p:spPr>
          <a:xfrm>
            <a:off x="3748425" y="4728997"/>
            <a:ext cx="1834198" cy="28387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7EA982-9DF3-4D48-94DF-951052A3F5BE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1BDC9A-3EA1-4304-BE89-B7D7842F7EB5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4F57D7-89B5-441C-A564-2A49466FBE1A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8AF84E-999E-409C-8BB5-8AA251B06AC5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2DB-8B8A-40D6-8EBB-12F2F363BFC0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6FB6044-7085-4987-AAE6-0BEE52A96BD5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5FB9D60-963A-40E1-B291-59B7D3A0B578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F250B8-FC1F-4013-8393-5A3048E6910B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52BE81B-68E1-4A63-B1B0-B5733F94B2E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FBB8364-0CD1-4611-BF2E-7F8B75C0BBB7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5C13D7A-8C18-4CB2-BC97-156F026052A1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4667B9-5ECD-4D3F-98CC-66FD454154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E45A85FE-52AB-4597-88E6-64E1EDBB2D5F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DB7F9094-F3B4-4B35-BC25-200279F9AEB3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</a:t>
            </a:r>
          </a:p>
          <a:p>
            <a:endParaRPr lang="en-US" sz="1600" b="1" i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1682F4-8056-4702-B166-DDA00AD23319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0621618-65FA-4B3D-B3BC-7DCC8F94E6FC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4ED6D46-74F0-447E-855D-AB8AFE9EFEB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F2879A-63B0-41DC-9685-962C78468C76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3DC20B-8B34-4FEE-91DA-4018958722CC}"/>
              </a:ext>
            </a:extLst>
          </p:cNvPr>
          <p:cNvSpPr txBox="1"/>
          <p:nvPr/>
        </p:nvSpPr>
        <p:spPr>
          <a:xfrm>
            <a:off x="1842535" y="102339"/>
            <a:ext cx="5458930" cy="2308324"/>
          </a:xfrm>
          <a:prstGeom prst="rect">
            <a:avLst/>
          </a:prstGeom>
          <a:solidFill>
            <a:srgbClr val="29FF2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69696"/>
                </a:solidFill>
              </a:rPr>
              <a:t>At what age does severe anterior PFV present?</a:t>
            </a:r>
          </a:p>
          <a:p>
            <a:r>
              <a:rPr lang="en-US" sz="1600" dirty="0">
                <a:solidFill>
                  <a:srgbClr val="969696"/>
                </a:solidFill>
              </a:rPr>
              <a:t>Birth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classic clinical finding that alerts the pediatrician to the presence of a significant ocular issue?</a:t>
            </a:r>
          </a:p>
          <a:p>
            <a:r>
              <a:rPr lang="en-US" sz="1600" b="1" dirty="0">
                <a:solidFill>
                  <a:srgbClr val="969696"/>
                </a:solidFill>
              </a:rPr>
              <a:t>Leukocoria</a:t>
            </a:r>
            <a:r>
              <a:rPr lang="en-US" sz="1600" dirty="0">
                <a:solidFill>
                  <a:srgbClr val="969696"/>
                </a:solidFill>
              </a:rPr>
              <a:t>. Anterior PFV is very high on the </a:t>
            </a:r>
            <a:r>
              <a:rPr lang="en-US" sz="1600" dirty="0" err="1">
                <a:solidFill>
                  <a:srgbClr val="969696"/>
                </a:solidFill>
              </a:rPr>
              <a:t>DDx</a:t>
            </a:r>
            <a:r>
              <a:rPr lang="en-US" sz="1600" dirty="0">
                <a:solidFill>
                  <a:srgbClr val="969696"/>
                </a:solidFill>
              </a:rPr>
              <a:t> for it.</a:t>
            </a:r>
          </a:p>
          <a:p>
            <a:endParaRPr lang="en-US" sz="1600" dirty="0">
              <a:solidFill>
                <a:srgbClr val="969696"/>
              </a:solidFill>
            </a:endParaRPr>
          </a:p>
          <a:p>
            <a:r>
              <a:rPr lang="en-US" sz="1600" i="1" dirty="0">
                <a:solidFill>
                  <a:srgbClr val="969696"/>
                </a:solidFill>
              </a:rPr>
              <a:t>What is the most feared dx on the leukocoria </a:t>
            </a:r>
            <a:r>
              <a:rPr lang="en-US" sz="1600" i="1" dirty="0" err="1">
                <a:solidFill>
                  <a:srgbClr val="969696"/>
                </a:solidFill>
              </a:rPr>
              <a:t>DDx</a:t>
            </a:r>
            <a:r>
              <a:rPr lang="en-US" sz="1600" i="1" dirty="0">
                <a:solidFill>
                  <a:srgbClr val="969696"/>
                </a:solidFill>
              </a:rPr>
              <a:t>?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Retinoblastoma (</a:t>
            </a:r>
            <a:r>
              <a:rPr lang="en-US" sz="1600" b="1" dirty="0" err="1">
                <a:solidFill>
                  <a:schemeClr val="bg1"/>
                </a:solidFill>
              </a:rPr>
              <a:t>Rb</a:t>
            </a:r>
            <a:r>
              <a:rPr lang="en-US" sz="16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2CA491-650E-4B4A-87CE-3AC54D91BC21}"/>
              </a:ext>
            </a:extLst>
          </p:cNvPr>
          <p:cNvSpPr/>
          <p:nvPr/>
        </p:nvSpPr>
        <p:spPr>
          <a:xfrm>
            <a:off x="1771824" y="1930080"/>
            <a:ext cx="2265496" cy="6053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2BE611-6B69-41D3-BC3D-F942A1F4B4B3}"/>
              </a:ext>
            </a:extLst>
          </p:cNvPr>
          <p:cNvSpPr txBox="1"/>
          <p:nvPr/>
        </p:nvSpPr>
        <p:spPr>
          <a:xfrm>
            <a:off x="3886200" y="3146382"/>
            <a:ext cx="2811988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Are </a:t>
            </a:r>
            <a:r>
              <a:rPr lang="en-US" sz="1400" i="1" dirty="0" err="1">
                <a:solidFill>
                  <a:schemeClr val="bg1"/>
                </a:solidFill>
              </a:rPr>
              <a:t>Rb</a:t>
            </a:r>
            <a:r>
              <a:rPr lang="en-US" sz="1400" i="1" dirty="0">
                <a:solidFill>
                  <a:schemeClr val="bg1"/>
                </a:solidFill>
              </a:rPr>
              <a:t> eyes </a:t>
            </a:r>
            <a:r>
              <a:rPr lang="en-US" sz="1400" i="1" dirty="0" err="1">
                <a:solidFill>
                  <a:schemeClr val="bg1"/>
                </a:solidFill>
              </a:rPr>
              <a:t>microphthalmic</a:t>
            </a:r>
            <a:r>
              <a:rPr lang="en-US" sz="1400" i="1" dirty="0">
                <a:solidFill>
                  <a:schemeClr val="bg1"/>
                </a:solidFill>
              </a:rPr>
              <a:t>? </a:t>
            </a:r>
            <a:r>
              <a:rPr lang="en-US" sz="1400" b="1" dirty="0">
                <a:solidFill>
                  <a:schemeClr val="bg1"/>
                </a:solidFill>
              </a:rPr>
              <a:t>No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835AC1B-A1C3-4AEF-B9D4-774E21E03CF5}"/>
              </a:ext>
            </a:extLst>
          </p:cNvPr>
          <p:cNvSpPr/>
          <p:nvPr/>
        </p:nvSpPr>
        <p:spPr>
          <a:xfrm>
            <a:off x="1533295" y="1397912"/>
            <a:ext cx="6400801" cy="3702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Table 53">
            <a:extLst>
              <a:ext uri="{FF2B5EF4-FFF2-40B4-BE49-F238E27FC236}">
                <a16:creationId xmlns:a16="http://schemas.microsoft.com/office/drawing/2014/main" id="{F46FF8AF-6802-41AF-A401-2D1B78E502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20062"/>
              </p:ext>
            </p:extLst>
          </p:nvPr>
        </p:nvGraphicFramePr>
        <p:xfrm>
          <a:off x="1676399" y="1636903"/>
          <a:ext cx="6096000" cy="2814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842">
                  <a:extLst>
                    <a:ext uri="{9D8B030D-6E8A-4147-A177-3AD203B41FA5}">
                      <a16:colId xmlns:a16="http://schemas.microsoft.com/office/drawing/2014/main" val="336036994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779061132"/>
                    </a:ext>
                  </a:extLst>
                </a:gridCol>
                <a:gridCol w="1743958">
                  <a:extLst>
                    <a:ext uri="{9D8B030D-6E8A-4147-A177-3AD203B41FA5}">
                      <a16:colId xmlns:a16="http://schemas.microsoft.com/office/drawing/2014/main" val="3219189015"/>
                    </a:ext>
                  </a:extLst>
                </a:gridCol>
              </a:tblGrid>
              <a:tr h="5436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Anterior PFV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Rb</a:t>
                      </a:r>
                      <a:endParaRPr 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370604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Clinically obvious</a:t>
                      </a:r>
                    </a:p>
                    <a:p>
                      <a:pPr algn="ctr"/>
                      <a:r>
                        <a:rPr lang="en-US" sz="1800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at birth?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933265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Microphthalmic</a:t>
                      </a:r>
                      <a:r>
                        <a:rPr lang="en-US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210343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Cataract present?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03213"/>
                  </a:ext>
                </a:extLst>
              </a:tr>
              <a:tr h="543667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AC shallow?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Yes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9163"/>
                  </a:ext>
                </a:extLst>
              </a:tr>
            </a:tbl>
          </a:graphicData>
        </a:graphic>
      </p:graphicFrame>
      <p:sp>
        <p:nvSpPr>
          <p:cNvPr id="62" name="TextBox 61">
            <a:extLst>
              <a:ext uri="{FF2B5EF4-FFF2-40B4-BE49-F238E27FC236}">
                <a16:creationId xmlns:a16="http://schemas.microsoft.com/office/drawing/2014/main" id="{46EB4069-4B5E-49A3-A117-22DF42FD6290}"/>
              </a:ext>
            </a:extLst>
          </p:cNvPr>
          <p:cNvSpPr txBox="1"/>
          <p:nvPr/>
        </p:nvSpPr>
        <p:spPr>
          <a:xfrm>
            <a:off x="1738645" y="4583877"/>
            <a:ext cx="5971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n w="0"/>
                <a:solidFill>
                  <a:schemeClr val="bg1">
                    <a:lumMod val="6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(Review slide—no question, proceed when ready)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042657-104D-40AF-A640-6714D98C6755}"/>
              </a:ext>
            </a:extLst>
          </p:cNvPr>
          <p:cNvSpPr txBox="1"/>
          <p:nvPr/>
        </p:nvSpPr>
        <p:spPr>
          <a:xfrm>
            <a:off x="1384646" y="3080308"/>
            <a:ext cx="6679506" cy="9541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Next, we will change gears and consider clinically significant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</a:t>
            </a:r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PFV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5779595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>
            <a:extLst>
              <a:ext uri="{FF2B5EF4-FFF2-40B4-BE49-F238E27FC236}">
                <a16:creationId xmlns:a16="http://schemas.microsoft.com/office/drawing/2014/main" id="{2C010A61-67CE-4677-A5EC-4920CBFD5405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DF4F6-A7F8-4FE6-8BB9-2304F55A8AF3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157</a:t>
            </a:fld>
            <a:endParaRPr lang="en-US" alt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87EA4-646D-465D-A246-E21B3B8789F2}"/>
              </a:ext>
            </a:extLst>
          </p:cNvPr>
          <p:cNvCxnSpPr>
            <a:cxnSpLocks/>
            <a:stCxn id="32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260165F-DD18-413D-A6BD-D1CE3AE59937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DF9F11-66FC-48D5-840F-2574E4B833A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63B02-8D18-4998-B5C7-89264A5A93A3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dirty="0">
                <a:solidFill>
                  <a:schemeClr val="bg1"/>
                </a:solidFill>
              </a:rPr>
              <a:t>white</a:t>
            </a:r>
            <a:r>
              <a:rPr lang="en-US" sz="1600" dirty="0">
                <a:solidFill>
                  <a:srgbClr val="0000FF"/>
                </a:solidFill>
              </a:rPr>
              <a:t> ,  </a:t>
            </a:r>
            <a:r>
              <a:rPr lang="en-US" sz="1600" dirty="0">
                <a:solidFill>
                  <a:srgbClr val="FF0000"/>
                </a:solidFill>
              </a:rPr>
              <a:t>vascularized</a:t>
            </a:r>
            <a:r>
              <a:rPr lang="en-US" sz="1600" dirty="0">
                <a:solidFill>
                  <a:srgbClr val="0000FF"/>
                </a:solidFill>
              </a:rPr>
              <a:t>  retrolental  membrane</a:t>
            </a:r>
          </a:p>
          <a:p>
            <a:endParaRPr lang="en-US" sz="1600" b="1" i="1" dirty="0">
              <a:solidFill>
                <a:schemeClr val="bg1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dirty="0" err="1"/>
              <a:t>microphthalmic</a:t>
            </a:r>
            <a:endParaRPr lang="en-US" sz="1600" dirty="0"/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dirty="0"/>
              <a:t>small and 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65CB899-146E-4C86-8692-ABEE5C3B05E5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5977679-60E2-49B3-90B0-634B7A0B3304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9A9DD8-9247-4763-A4A7-64B069460C19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8D3E26-1058-4DBC-81EF-C496600B84A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4A1ADE-14E7-43EA-8377-9C37CFD8FDEF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1265E9-E920-4271-8DBD-8C97FDF3FBC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FC7877-9518-4B8F-97A8-EBEE65B098C9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CFE07F4-09D9-4582-8185-695DBB43404F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384E977C-071D-4FA4-A727-0B061A3E0D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91BD0D1-CD6E-4720-86A5-DDEDB64CF0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CA4B1B4D-F507-40AC-B933-B0683EC1D1BD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468A100-BBF4-4793-A405-A235EE2476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34CBEAC9-5EFE-465B-97D5-F33E0028B54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0" name="Arrow: Left-Right 59">
            <a:extLst>
              <a:ext uri="{FF2B5EF4-FFF2-40B4-BE49-F238E27FC236}">
                <a16:creationId xmlns:a16="http://schemas.microsoft.com/office/drawing/2014/main" id="{4249F3B4-B80C-451A-9BF1-838EA5AF7C72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9DBE5EA-B7AF-4496-951C-62CFABF700E1}"/>
              </a:ext>
            </a:extLst>
          </p:cNvPr>
          <p:cNvSpPr txBox="1"/>
          <p:nvPr/>
        </p:nvSpPr>
        <p:spPr>
          <a:xfrm>
            <a:off x="4609213" y="3042982"/>
            <a:ext cx="2941831" cy="369332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PFV…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A7134FE-D213-48B6-9662-11D85665E70A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F23512E-AE5D-4926-91AF-98953830B04A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2FD4683-F91E-4993-8F51-BC2B5BE058F3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37CB636-0C9F-493D-A5F3-89CBA114725C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8A595D0-65EB-4882-8367-4BD9DD926460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C99BA2E-BF8A-420C-A232-833F51C7DB22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E6AB926D-941C-4894-95C6-AF267D4E37EF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E1584FF-F039-4DC3-A2F2-9DE587E16A3C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7C2A1FE-494F-451F-9ED4-5317E20504CF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0A23B03-E603-4260-BDFE-4CB16158011C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86ADF5C-92F7-4954-A986-76BEE8E92FC4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258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  </a:t>
            </a:r>
            <a:r>
              <a:rPr lang="en-US" sz="1600" b="1" i="1" dirty="0">
                <a:solidFill>
                  <a:schemeClr val="bg1"/>
                </a:solidFill>
              </a:rPr>
              <a:t>white</a:t>
            </a:r>
            <a:r>
              <a:rPr lang="en-US" sz="1600" i="1" dirty="0">
                <a:solidFill>
                  <a:srgbClr val="0000FF"/>
                </a:solidFill>
              </a:rPr>
              <a:t> ,  </a:t>
            </a:r>
            <a:r>
              <a:rPr lang="en-US" sz="1600" b="1" i="1" dirty="0">
                <a:solidFill>
                  <a:srgbClr val="FF0000"/>
                </a:solidFill>
              </a:rPr>
              <a:t>vascularized</a:t>
            </a:r>
            <a:r>
              <a:rPr lang="en-US" sz="1600" i="1" dirty="0">
                <a:solidFill>
                  <a:srgbClr val="0000FF"/>
                </a:solidFill>
              </a:rPr>
              <a:t>  </a:t>
            </a:r>
            <a:r>
              <a:rPr lang="en-US" sz="1600" b="1" i="1" dirty="0">
                <a:solidFill>
                  <a:srgbClr val="0000FF"/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dirty="0" err="1"/>
              <a:t>microphthalmic</a:t>
            </a:r>
            <a:endParaRPr lang="en-US" sz="1600" dirty="0"/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dirty="0"/>
              <a:t>small and 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9739734-A4E0-4642-91E7-49577825DE30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3AC380-9E60-4010-93BD-864982079CB0}"/>
              </a:ext>
            </a:extLst>
          </p:cNvPr>
          <p:cNvGrpSpPr/>
          <p:nvPr/>
        </p:nvGrpSpPr>
        <p:grpSpPr>
          <a:xfrm rot="10800000">
            <a:off x="4028053" y="4768983"/>
            <a:ext cx="1353648" cy="239883"/>
            <a:chOff x="4134658" y="4492575"/>
            <a:chExt cx="1353648" cy="285753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3318C8A-9DA9-408D-BC00-F70092BFC703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E895537-E99D-4A85-95D5-662AEF5069B4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00B8914-807A-45E7-ACEF-A694E78AAECD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BF7C6B4-6A15-47B3-BBD3-A66AA678265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94F32FFF-587B-4594-BCA8-D6F22705A948}"/>
              </a:ext>
            </a:extLst>
          </p:cNvPr>
          <p:cNvSpPr/>
          <p:nvPr/>
        </p:nvSpPr>
        <p:spPr>
          <a:xfrm>
            <a:off x="3945882" y="4728996"/>
            <a:ext cx="1492130" cy="28120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BAE2326-BF77-4D6D-8609-6971950F82F7}"/>
              </a:ext>
            </a:extLst>
          </p:cNvPr>
          <p:cNvSpPr/>
          <p:nvPr/>
        </p:nvSpPr>
        <p:spPr>
          <a:xfrm>
            <a:off x="4154236" y="4766730"/>
            <a:ext cx="530087" cy="229677"/>
          </a:xfrm>
          <a:custGeom>
            <a:avLst/>
            <a:gdLst>
              <a:gd name="connsiteX0" fmla="*/ 0 w 530087"/>
              <a:gd name="connsiteY0" fmla="*/ 110206 h 229677"/>
              <a:gd name="connsiteX1" fmla="*/ 198782 w 530087"/>
              <a:gd name="connsiteY1" fmla="*/ 17441 h 229677"/>
              <a:gd name="connsiteX2" fmla="*/ 238539 w 530087"/>
              <a:gd name="connsiteY2" fmla="*/ 4188 h 229677"/>
              <a:gd name="connsiteX3" fmla="*/ 265043 w 530087"/>
              <a:gd name="connsiteY3" fmla="*/ 176467 h 229677"/>
              <a:gd name="connsiteX4" fmla="*/ 503582 w 530087"/>
              <a:gd name="connsiteY4" fmla="*/ 189719 h 229677"/>
              <a:gd name="connsiteX5" fmla="*/ 530087 w 530087"/>
              <a:gd name="connsiteY5" fmla="*/ 202971 h 22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087" h="229677">
                <a:moveTo>
                  <a:pt x="0" y="110206"/>
                </a:moveTo>
                <a:cubicBezTo>
                  <a:pt x="66261" y="79284"/>
                  <a:pt x="131964" y="47138"/>
                  <a:pt x="198782" y="17441"/>
                </a:cubicBezTo>
                <a:cubicBezTo>
                  <a:pt x="211547" y="11768"/>
                  <a:pt x="233166" y="-8707"/>
                  <a:pt x="238539" y="4188"/>
                </a:cubicBezTo>
                <a:cubicBezTo>
                  <a:pt x="260886" y="57821"/>
                  <a:pt x="217444" y="143148"/>
                  <a:pt x="265043" y="176467"/>
                </a:cubicBezTo>
                <a:cubicBezTo>
                  <a:pt x="330283" y="222135"/>
                  <a:pt x="424069" y="185302"/>
                  <a:pt x="503582" y="189719"/>
                </a:cubicBezTo>
                <a:cubicBezTo>
                  <a:pt x="519958" y="238846"/>
                  <a:pt x="510587" y="241969"/>
                  <a:pt x="530087" y="202971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6A32E58-1A90-4F8F-BF4C-774271C79D48}"/>
              </a:ext>
            </a:extLst>
          </p:cNvPr>
          <p:cNvSpPr/>
          <p:nvPr/>
        </p:nvSpPr>
        <p:spPr>
          <a:xfrm>
            <a:off x="4140169" y="4797069"/>
            <a:ext cx="344556" cy="133031"/>
          </a:xfrm>
          <a:custGeom>
            <a:avLst/>
            <a:gdLst>
              <a:gd name="connsiteX0" fmla="*/ 0 w 344556"/>
              <a:gd name="connsiteY0" fmla="*/ 119270 h 133031"/>
              <a:gd name="connsiteX1" fmla="*/ 92765 w 344556"/>
              <a:gd name="connsiteY1" fmla="*/ 132522 h 133031"/>
              <a:gd name="connsiteX2" fmla="*/ 145774 w 344556"/>
              <a:gd name="connsiteY2" fmla="*/ 66261 h 133031"/>
              <a:gd name="connsiteX3" fmla="*/ 172278 w 344556"/>
              <a:gd name="connsiteY3" fmla="*/ 26505 h 133031"/>
              <a:gd name="connsiteX4" fmla="*/ 198782 w 344556"/>
              <a:gd name="connsiteY4" fmla="*/ 66261 h 133031"/>
              <a:gd name="connsiteX5" fmla="*/ 212035 w 344556"/>
              <a:gd name="connsiteY5" fmla="*/ 119270 h 133031"/>
              <a:gd name="connsiteX6" fmla="*/ 265043 w 344556"/>
              <a:gd name="connsiteY6" fmla="*/ 132522 h 133031"/>
              <a:gd name="connsiteX7" fmla="*/ 331304 w 344556"/>
              <a:gd name="connsiteY7" fmla="*/ 79513 h 133031"/>
              <a:gd name="connsiteX8" fmla="*/ 344556 w 344556"/>
              <a:gd name="connsiteY8" fmla="*/ 0 h 133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556" h="133031">
                <a:moveTo>
                  <a:pt x="0" y="119270"/>
                </a:moveTo>
                <a:cubicBezTo>
                  <a:pt x="30922" y="123687"/>
                  <a:pt x="61684" y="135630"/>
                  <a:pt x="92765" y="132522"/>
                </a:cubicBezTo>
                <a:cubicBezTo>
                  <a:pt x="139797" y="127819"/>
                  <a:pt x="131299" y="95211"/>
                  <a:pt x="145774" y="66261"/>
                </a:cubicBezTo>
                <a:cubicBezTo>
                  <a:pt x="152897" y="52015"/>
                  <a:pt x="163443" y="39757"/>
                  <a:pt x="172278" y="26505"/>
                </a:cubicBezTo>
                <a:cubicBezTo>
                  <a:pt x="181113" y="39757"/>
                  <a:pt x="192508" y="51622"/>
                  <a:pt x="198782" y="66261"/>
                </a:cubicBezTo>
                <a:cubicBezTo>
                  <a:pt x="205957" y="83002"/>
                  <a:pt x="199156" y="106391"/>
                  <a:pt x="212035" y="119270"/>
                </a:cubicBezTo>
                <a:cubicBezTo>
                  <a:pt x="224914" y="132149"/>
                  <a:pt x="247374" y="128105"/>
                  <a:pt x="265043" y="132522"/>
                </a:cubicBezTo>
                <a:cubicBezTo>
                  <a:pt x="303012" y="119866"/>
                  <a:pt x="316318" y="124471"/>
                  <a:pt x="331304" y="79513"/>
                </a:cubicBezTo>
                <a:cubicBezTo>
                  <a:pt x="339801" y="54022"/>
                  <a:pt x="344556" y="0"/>
                  <a:pt x="344556" y="0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8AF21563-6F0B-4213-BDB0-E025A94E2D2E}"/>
              </a:ext>
            </a:extLst>
          </p:cNvPr>
          <p:cNvSpPr/>
          <p:nvPr/>
        </p:nvSpPr>
        <p:spPr>
          <a:xfrm>
            <a:off x="4485336" y="4728997"/>
            <a:ext cx="517087" cy="247314"/>
          </a:xfrm>
          <a:custGeom>
            <a:avLst/>
            <a:gdLst>
              <a:gd name="connsiteX0" fmla="*/ 0 w 517087"/>
              <a:gd name="connsiteY0" fmla="*/ 39757 h 247314"/>
              <a:gd name="connsiteX1" fmla="*/ 185530 w 517087"/>
              <a:gd name="connsiteY1" fmla="*/ 145774 h 247314"/>
              <a:gd name="connsiteX2" fmla="*/ 198782 w 517087"/>
              <a:gd name="connsiteY2" fmla="*/ 79513 h 247314"/>
              <a:gd name="connsiteX3" fmla="*/ 185530 w 517087"/>
              <a:gd name="connsiteY3" fmla="*/ 0 h 247314"/>
              <a:gd name="connsiteX4" fmla="*/ 132521 w 517087"/>
              <a:gd name="connsiteY4" fmla="*/ 26505 h 247314"/>
              <a:gd name="connsiteX5" fmla="*/ 119269 w 517087"/>
              <a:gd name="connsiteY5" fmla="*/ 225287 h 247314"/>
              <a:gd name="connsiteX6" fmla="*/ 357808 w 517087"/>
              <a:gd name="connsiteY6" fmla="*/ 198783 h 247314"/>
              <a:gd name="connsiteX7" fmla="*/ 384313 w 517087"/>
              <a:gd name="connsiteY7" fmla="*/ 172279 h 247314"/>
              <a:gd name="connsiteX8" fmla="*/ 371060 w 517087"/>
              <a:gd name="connsiteY8" fmla="*/ 79513 h 247314"/>
              <a:gd name="connsiteX9" fmla="*/ 331304 w 517087"/>
              <a:gd name="connsiteY9" fmla="*/ 53009 h 247314"/>
              <a:gd name="connsiteX10" fmla="*/ 291547 w 517087"/>
              <a:gd name="connsiteY10" fmla="*/ 66261 h 247314"/>
              <a:gd name="connsiteX11" fmla="*/ 265043 w 517087"/>
              <a:gd name="connsiteY11" fmla="*/ 145774 h 247314"/>
              <a:gd name="connsiteX12" fmla="*/ 278295 w 517087"/>
              <a:gd name="connsiteY12" fmla="*/ 212035 h 247314"/>
              <a:gd name="connsiteX13" fmla="*/ 477078 w 517087"/>
              <a:gd name="connsiteY13" fmla="*/ 225287 h 247314"/>
              <a:gd name="connsiteX14" fmla="*/ 503582 w 517087"/>
              <a:gd name="connsiteY14" fmla="*/ 185531 h 247314"/>
              <a:gd name="connsiteX15" fmla="*/ 516834 w 517087"/>
              <a:gd name="connsiteY15" fmla="*/ 92766 h 24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7087" h="247314">
                <a:moveTo>
                  <a:pt x="0" y="39757"/>
                </a:moveTo>
                <a:cubicBezTo>
                  <a:pt x="61843" y="75096"/>
                  <a:pt x="115685" y="131805"/>
                  <a:pt x="185530" y="145774"/>
                </a:cubicBezTo>
                <a:cubicBezTo>
                  <a:pt x="207617" y="150191"/>
                  <a:pt x="198782" y="102037"/>
                  <a:pt x="198782" y="79513"/>
                </a:cubicBezTo>
                <a:cubicBezTo>
                  <a:pt x="198782" y="52643"/>
                  <a:pt x="189947" y="26504"/>
                  <a:pt x="185530" y="0"/>
                </a:cubicBezTo>
                <a:cubicBezTo>
                  <a:pt x="167860" y="8835"/>
                  <a:pt x="147697" y="13858"/>
                  <a:pt x="132521" y="26505"/>
                </a:cubicBezTo>
                <a:cubicBezTo>
                  <a:pt x="73602" y="75605"/>
                  <a:pt x="114412" y="166998"/>
                  <a:pt x="119269" y="225287"/>
                </a:cubicBezTo>
                <a:cubicBezTo>
                  <a:pt x="198782" y="216452"/>
                  <a:pt x="279359" y="214473"/>
                  <a:pt x="357808" y="198783"/>
                </a:cubicBezTo>
                <a:cubicBezTo>
                  <a:pt x="370060" y="196333"/>
                  <a:pt x="382933" y="184697"/>
                  <a:pt x="384313" y="172279"/>
                </a:cubicBezTo>
                <a:cubicBezTo>
                  <a:pt x="387762" y="141234"/>
                  <a:pt x="383746" y="108057"/>
                  <a:pt x="371060" y="79513"/>
                </a:cubicBezTo>
                <a:cubicBezTo>
                  <a:pt x="364591" y="64959"/>
                  <a:pt x="344556" y="61844"/>
                  <a:pt x="331304" y="53009"/>
                </a:cubicBezTo>
                <a:cubicBezTo>
                  <a:pt x="318052" y="57426"/>
                  <a:pt x="299666" y="54894"/>
                  <a:pt x="291547" y="66261"/>
                </a:cubicBezTo>
                <a:cubicBezTo>
                  <a:pt x="275308" y="88995"/>
                  <a:pt x="265043" y="145774"/>
                  <a:pt x="265043" y="145774"/>
                </a:cubicBezTo>
                <a:cubicBezTo>
                  <a:pt x="269460" y="167861"/>
                  <a:pt x="269422" y="191332"/>
                  <a:pt x="278295" y="212035"/>
                </a:cubicBezTo>
                <a:cubicBezTo>
                  <a:pt x="308335" y="282127"/>
                  <a:pt x="463783" y="226310"/>
                  <a:pt x="477078" y="225287"/>
                </a:cubicBezTo>
                <a:cubicBezTo>
                  <a:pt x="485913" y="212035"/>
                  <a:pt x="497308" y="200170"/>
                  <a:pt x="503582" y="185531"/>
                </a:cubicBezTo>
                <a:cubicBezTo>
                  <a:pt x="520048" y="147110"/>
                  <a:pt x="516834" y="130767"/>
                  <a:pt x="516834" y="9276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F33391D5-8C78-468A-AA60-A33C3775229F}"/>
              </a:ext>
            </a:extLst>
          </p:cNvPr>
          <p:cNvSpPr/>
          <p:nvPr/>
        </p:nvSpPr>
        <p:spPr>
          <a:xfrm rot="20277595">
            <a:off x="4918110" y="4759013"/>
            <a:ext cx="237011" cy="187279"/>
          </a:xfrm>
          <a:custGeom>
            <a:avLst/>
            <a:gdLst>
              <a:gd name="connsiteX0" fmla="*/ 0 w 437513"/>
              <a:gd name="connsiteY0" fmla="*/ 98339 h 204356"/>
              <a:gd name="connsiteX1" fmla="*/ 159026 w 437513"/>
              <a:gd name="connsiteY1" fmla="*/ 111591 h 204356"/>
              <a:gd name="connsiteX2" fmla="*/ 172278 w 437513"/>
              <a:gd name="connsiteY2" fmla="*/ 58582 h 204356"/>
              <a:gd name="connsiteX3" fmla="*/ 212034 w 437513"/>
              <a:gd name="connsiteY3" fmla="*/ 45330 h 204356"/>
              <a:gd name="connsiteX4" fmla="*/ 238539 w 437513"/>
              <a:gd name="connsiteY4" fmla="*/ 71834 h 204356"/>
              <a:gd name="connsiteX5" fmla="*/ 278295 w 437513"/>
              <a:gd name="connsiteY5" fmla="*/ 85086 h 204356"/>
              <a:gd name="connsiteX6" fmla="*/ 304800 w 437513"/>
              <a:gd name="connsiteY6" fmla="*/ 124843 h 204356"/>
              <a:gd name="connsiteX7" fmla="*/ 318052 w 437513"/>
              <a:gd name="connsiteY7" fmla="*/ 164600 h 204356"/>
              <a:gd name="connsiteX8" fmla="*/ 291547 w 437513"/>
              <a:gd name="connsiteY8" fmla="*/ 191104 h 204356"/>
              <a:gd name="connsiteX9" fmla="*/ 278295 w 437513"/>
              <a:gd name="connsiteY9" fmla="*/ 138095 h 204356"/>
              <a:gd name="connsiteX10" fmla="*/ 331304 w 437513"/>
              <a:gd name="connsiteY10" fmla="*/ 32078 h 204356"/>
              <a:gd name="connsiteX11" fmla="*/ 371060 w 437513"/>
              <a:gd name="connsiteY11" fmla="*/ 45330 h 204356"/>
              <a:gd name="connsiteX12" fmla="*/ 410817 w 437513"/>
              <a:gd name="connsiteY12" fmla="*/ 85086 h 204356"/>
              <a:gd name="connsiteX13" fmla="*/ 437321 w 437513"/>
              <a:gd name="connsiteY13" fmla="*/ 204356 h 20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7513" h="204356">
                <a:moveTo>
                  <a:pt x="0" y="98339"/>
                </a:moveTo>
                <a:cubicBezTo>
                  <a:pt x="53009" y="102756"/>
                  <a:pt x="107196" y="123552"/>
                  <a:pt x="159026" y="111591"/>
                </a:cubicBezTo>
                <a:cubicBezTo>
                  <a:pt x="176773" y="107495"/>
                  <a:pt x="154999" y="64342"/>
                  <a:pt x="172278" y="58582"/>
                </a:cubicBezTo>
                <a:lnTo>
                  <a:pt x="212034" y="45330"/>
                </a:lnTo>
                <a:cubicBezTo>
                  <a:pt x="220869" y="54165"/>
                  <a:pt x="227825" y="65406"/>
                  <a:pt x="238539" y="71834"/>
                </a:cubicBezTo>
                <a:cubicBezTo>
                  <a:pt x="250517" y="79021"/>
                  <a:pt x="267387" y="76360"/>
                  <a:pt x="278295" y="85086"/>
                </a:cubicBezTo>
                <a:cubicBezTo>
                  <a:pt x="290732" y="95036"/>
                  <a:pt x="295965" y="111591"/>
                  <a:pt x="304800" y="124843"/>
                </a:cubicBezTo>
                <a:cubicBezTo>
                  <a:pt x="309217" y="138095"/>
                  <a:pt x="320792" y="150902"/>
                  <a:pt x="318052" y="164600"/>
                </a:cubicBezTo>
                <a:cubicBezTo>
                  <a:pt x="315602" y="176852"/>
                  <a:pt x="301943" y="198035"/>
                  <a:pt x="291547" y="191104"/>
                </a:cubicBezTo>
                <a:cubicBezTo>
                  <a:pt x="276393" y="181001"/>
                  <a:pt x="282712" y="155765"/>
                  <a:pt x="278295" y="138095"/>
                </a:cubicBezTo>
                <a:cubicBezTo>
                  <a:pt x="296525" y="-44208"/>
                  <a:pt x="253391" y="-6879"/>
                  <a:pt x="331304" y="32078"/>
                </a:cubicBezTo>
                <a:cubicBezTo>
                  <a:pt x="343798" y="38325"/>
                  <a:pt x="357808" y="40913"/>
                  <a:pt x="371060" y="45330"/>
                </a:cubicBezTo>
                <a:cubicBezTo>
                  <a:pt x="384312" y="58582"/>
                  <a:pt x="401715" y="68703"/>
                  <a:pt x="410817" y="85086"/>
                </a:cubicBezTo>
                <a:cubicBezTo>
                  <a:pt x="441512" y="140336"/>
                  <a:pt x="437321" y="154134"/>
                  <a:pt x="437321" y="204356"/>
                </a:cubicBezTo>
              </a:path>
            </a:pathLst>
          </a:cu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145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159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dirty="0" err="1"/>
              <a:t>microphthalmic</a:t>
            </a:r>
            <a:endParaRPr lang="en-US" sz="1600" dirty="0"/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dirty="0"/>
              <a:t>small and 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a retrolental membrane present?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D22E214F-B5D3-4999-A14E-E4A5D6834594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tertiary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vitreous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0" y="2665921"/>
            <a:ext cx="6340179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three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vitreouses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primary vitreous = the fetal vasculature comprising the  </a:t>
            </a:r>
            <a:r>
              <a:rPr lang="en-US" sz="1400" b="1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= the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zonules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F853A8-FB47-45E2-B7D5-9EF962E05C21}"/>
              </a:ext>
            </a:extLst>
          </p:cNvPr>
          <p:cNvSpPr/>
          <p:nvPr/>
        </p:nvSpPr>
        <p:spPr>
          <a:xfrm>
            <a:off x="6858000" y="2819400"/>
            <a:ext cx="1600199" cy="4312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CA7CC-D83F-432C-ACE2-4A43C6A425F1}"/>
              </a:ext>
            </a:extLst>
          </p:cNvPr>
          <p:cNvSpPr txBox="1"/>
          <p:nvPr/>
        </p:nvSpPr>
        <p:spPr>
          <a:xfrm>
            <a:off x="3709720" y="3773507"/>
            <a:ext cx="47484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hyaloid system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fetal vasculature that derives from the </a:t>
            </a:r>
            <a:r>
              <a:rPr lang="en-US" sz="1400" b="1" dirty="0">
                <a:solidFill>
                  <a:srgbClr val="0000FF"/>
                </a:solidFill>
              </a:rPr>
              <a:t>hyaloid artery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Where does the hyaloid artery run?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D5435A-D8FD-4C83-8DF6-C98677AD3F43}"/>
              </a:ext>
            </a:extLst>
          </p:cNvPr>
          <p:cNvSpPr/>
          <p:nvPr/>
        </p:nvSpPr>
        <p:spPr>
          <a:xfrm>
            <a:off x="7086600" y="3886200"/>
            <a:ext cx="1371599" cy="5021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66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i="1" dirty="0" err="1"/>
              <a:t>microphthalmic</a:t>
            </a:r>
            <a:r>
              <a:rPr lang="en-US" sz="1600" b="1" i="1" dirty="0"/>
              <a:t>?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dirty="0"/>
              <a:t>small and 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2993127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eye </a:t>
            </a:r>
            <a:r>
              <a:rPr lang="en-US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microphthalmic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3781CEB-3084-4650-BCB2-904388F8B272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0950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dirty="0"/>
              <a:t>small and 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3390736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eye </a:t>
            </a:r>
            <a:r>
              <a:rPr lang="en-US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microphthalmic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A11BAC11-833B-4493-A1F7-84B1938B0E10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1817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lens is</a:t>
            </a:r>
            <a:r>
              <a:rPr lang="en-US" sz="1600" dirty="0">
                <a:solidFill>
                  <a:srgbClr val="0000FF"/>
                </a:solidFill>
              </a:rPr>
              <a:t>…</a:t>
            </a:r>
            <a:r>
              <a:rPr lang="en-US" sz="1600" b="1" i="1" dirty="0"/>
              <a:t>small</a:t>
            </a:r>
            <a:r>
              <a:rPr lang="en-US" sz="1600" i="1" dirty="0"/>
              <a:t> and </a:t>
            </a:r>
            <a:r>
              <a:rPr lang="en-US" sz="1600" b="1" i="1" dirty="0"/>
              <a:t>cataractous?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3288080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lens small/cataractous?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E747DF8-09F1-4224-81CE-781B2AF2F24F}"/>
              </a:ext>
            </a:extLst>
          </p:cNvPr>
          <p:cNvSpPr/>
          <p:nvPr/>
        </p:nvSpPr>
        <p:spPr>
          <a:xfrm>
            <a:off x="3768922" y="4322927"/>
            <a:ext cx="1869878" cy="685800"/>
          </a:xfrm>
          <a:prstGeom prst="ellipse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787362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dirty="0"/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3595856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lens small/cataractous?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2634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anterior chamber is…</a:t>
            </a:r>
            <a:r>
              <a:rPr lang="en-US" sz="1600" b="1" i="1" dirty="0"/>
              <a:t>shallow?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2941831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AC shallow?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1924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5A7CDEAA-2475-493D-AB75-97963B7EA7D1}"/>
              </a:ext>
            </a:extLst>
          </p:cNvPr>
          <p:cNvSpPr txBox="1"/>
          <p:nvPr/>
        </p:nvSpPr>
        <p:spPr>
          <a:xfrm>
            <a:off x="4609213" y="3042982"/>
            <a:ext cx="4134465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solidFill>
                  <a:srgbClr val="CCFFCC"/>
                </a:solidFill>
              </a:rPr>
              <a:t>In severe PFV…</a:t>
            </a:r>
          </a:p>
          <a:p>
            <a:r>
              <a:rPr lang="en-US" i="1" dirty="0">
                <a:ln w="0"/>
                <a:solidFill>
                  <a:srgbClr val="CCFFCC"/>
                </a:solidFill>
              </a:rPr>
              <a:t>Is a retrolental membrane present? </a:t>
            </a:r>
            <a:r>
              <a:rPr lang="en-US" b="1" dirty="0">
                <a:ln w="0"/>
                <a:solidFill>
                  <a:srgbClr val="CCFFCC"/>
                </a:solidFill>
              </a:rPr>
              <a:t>No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6F780-4F31-45A4-8DBD-CCC385BE1B21}"/>
              </a:ext>
            </a:extLst>
          </p:cNvPr>
          <p:cNvSpPr txBox="1"/>
          <p:nvPr/>
        </p:nvSpPr>
        <p:spPr>
          <a:xfrm>
            <a:off x="4609213" y="3042982"/>
            <a:ext cx="2941831" cy="646331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severe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posterior </a:t>
            </a:r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PFV…</a:t>
            </a:r>
          </a:p>
          <a:p>
            <a:r>
              <a:rPr 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the AC shallow?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99866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F3E6781-20EC-408E-86C9-184CE492F0FB}"/>
              </a:ext>
            </a:extLst>
          </p:cNvPr>
          <p:cNvSpPr txBox="1"/>
          <p:nvPr/>
        </p:nvSpPr>
        <p:spPr>
          <a:xfrm>
            <a:off x="3950029" y="3051558"/>
            <a:ext cx="5082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defining feature of severe posterior PFV?</a:t>
            </a:r>
          </a:p>
        </p:txBody>
      </p:sp>
    </p:spTree>
    <p:extLst>
      <p:ext uri="{BB962C8B-B14F-4D97-AF65-F5344CB8AC3E}">
        <p14:creationId xmlns:p14="http://schemas.microsoft.com/office/powerpoint/2010/main" val="14421290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defining feature of severe posterior PFV?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993416" y="3593757"/>
            <a:ext cx="990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3618968595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168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rgbClr val="0000FF"/>
                </a:solidFill>
              </a:rPr>
              <a:t>The eye is…</a:t>
            </a:r>
            <a:r>
              <a:rPr lang="en-US" sz="1600" b="1" dirty="0" err="1"/>
              <a:t>microphthalmic</a:t>
            </a:r>
            <a:r>
              <a:rPr lang="en-US" sz="1600" b="1" dirty="0"/>
              <a:t>!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defining feature of severe posterior PFV?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7881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169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2472756" y="5911334"/>
            <a:ext cx="419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Posterior PFV with a fibrovascular stalk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CC710E-6AFB-4F8E-AF19-32B7C4E3B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50219"/>
            <a:ext cx="4476749" cy="335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16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</a:rPr>
              <a:t>tertiary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 vitreous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0" y="2665921"/>
            <a:ext cx="6340179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What are the three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vitreouses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1400" i="1" dirty="0" err="1">
                <a:solidFill>
                  <a:schemeClr val="bg1">
                    <a:lumMod val="65000"/>
                  </a:schemeClr>
                </a:solidFill>
              </a:rPr>
              <a:t>ie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primary vitreous = the fetal vasculature comprising the  </a:t>
            </a:r>
            <a:r>
              <a:rPr lang="en-US" sz="1400" b="1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= the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zonules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F853A8-FB47-45E2-B7D5-9EF962E05C21}"/>
              </a:ext>
            </a:extLst>
          </p:cNvPr>
          <p:cNvSpPr/>
          <p:nvPr/>
        </p:nvSpPr>
        <p:spPr>
          <a:xfrm>
            <a:off x="6858000" y="2819400"/>
            <a:ext cx="1600199" cy="431296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7CA7CC-D83F-432C-ACE2-4A43C6A425F1}"/>
              </a:ext>
            </a:extLst>
          </p:cNvPr>
          <p:cNvSpPr txBox="1"/>
          <p:nvPr/>
        </p:nvSpPr>
        <p:spPr>
          <a:xfrm>
            <a:off x="3709720" y="3773507"/>
            <a:ext cx="47484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What is the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hyaloid system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The fetal vasculature that derives from the </a:t>
            </a:r>
            <a:r>
              <a:rPr lang="en-US" sz="1400" b="1" dirty="0">
                <a:solidFill>
                  <a:srgbClr val="0000FF"/>
                </a:solidFill>
              </a:rPr>
              <a:t>hyaloid artery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Where does the hyaloid artery run?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From the optic nerve head to the back of the lens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(we will have </a:t>
            </a:r>
            <a:r>
              <a:rPr lang="en-US" sz="1400" b="1" dirty="0">
                <a:solidFill>
                  <a:srgbClr val="0000FF"/>
                </a:solidFill>
              </a:rPr>
              <a:t>much</a:t>
            </a:r>
            <a:r>
              <a:rPr lang="en-US" sz="1400" dirty="0">
                <a:solidFill>
                  <a:srgbClr val="0000FF"/>
                </a:solidFill>
              </a:rPr>
              <a:t> more to say about the hyaloid artery)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B3ADD8-0589-4D7B-AA14-0EE5A87AFF30}"/>
              </a:ext>
            </a:extLst>
          </p:cNvPr>
          <p:cNvSpPr/>
          <p:nvPr/>
        </p:nvSpPr>
        <p:spPr>
          <a:xfrm>
            <a:off x="7086600" y="3886200"/>
            <a:ext cx="1371599" cy="5021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3433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rgbClr val="0000FF"/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What conditions top the </a:t>
            </a:r>
            <a:r>
              <a:rPr lang="en-US" i="1" dirty="0" err="1">
                <a:solidFill>
                  <a:srgbClr val="0000FF"/>
                </a:solidFill>
              </a:rPr>
              <a:t>DDx</a:t>
            </a:r>
            <a:r>
              <a:rPr lang="en-US" i="1" dirty="0">
                <a:solidFill>
                  <a:srgbClr val="0000FF"/>
                </a:solidFill>
              </a:rPr>
              <a:t> for posterior PFV?</a:t>
            </a:r>
          </a:p>
          <a:p>
            <a:r>
              <a:rPr lang="en-US" dirty="0">
                <a:solidFill>
                  <a:srgbClr val="0000FF"/>
                </a:solidFill>
              </a:rPr>
              <a:t>--</a:t>
            </a:r>
            <a:r>
              <a:rPr lang="en-US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</a:rPr>
              <a:t>--</a:t>
            </a:r>
            <a:r>
              <a:rPr lang="en-US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dirty="0">
                <a:solidFill>
                  <a:srgbClr val="0000FF"/>
                </a:solidFill>
              </a:rPr>
              <a:t>--</a:t>
            </a:r>
            <a:r>
              <a:rPr lang="en-US" b="1" i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843414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rgbClr val="0000FF"/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What conditions top the </a:t>
            </a:r>
            <a:r>
              <a:rPr lang="en-US" i="1" dirty="0" err="1">
                <a:solidFill>
                  <a:srgbClr val="0000FF"/>
                </a:solidFill>
              </a:rPr>
              <a:t>DDx</a:t>
            </a:r>
            <a:r>
              <a:rPr lang="en-US" i="1" dirty="0">
                <a:solidFill>
                  <a:srgbClr val="0000FF"/>
                </a:solidFill>
              </a:rPr>
              <a:t> for posterior PFV?</a:t>
            </a:r>
          </a:p>
          <a:p>
            <a:r>
              <a:rPr lang="en-US" dirty="0">
                <a:solidFill>
                  <a:srgbClr val="0000FF"/>
                </a:solidFill>
              </a:rPr>
              <a:t>--ROP</a:t>
            </a:r>
          </a:p>
          <a:p>
            <a:r>
              <a:rPr lang="en-US" dirty="0">
                <a:solidFill>
                  <a:srgbClr val="0000FF"/>
                </a:solidFill>
              </a:rPr>
              <a:t>--FEVR</a:t>
            </a:r>
          </a:p>
          <a:p>
            <a:r>
              <a:rPr lang="en-US" dirty="0">
                <a:solidFill>
                  <a:srgbClr val="0000FF"/>
                </a:solidFill>
              </a:rPr>
              <a:t>--Toxocariasis</a:t>
            </a:r>
          </a:p>
        </p:txBody>
      </p:sp>
    </p:spTree>
    <p:extLst>
      <p:ext uri="{BB962C8B-B14F-4D97-AF65-F5344CB8AC3E}">
        <p14:creationId xmlns:p14="http://schemas.microsoft.com/office/powerpoint/2010/main" val="95707926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rgbClr val="0000FF"/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ROP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756182" y="3101114"/>
            <a:ext cx="3492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does </a:t>
            </a:r>
            <a:r>
              <a:rPr lang="en-US" sz="1600" dirty="0"/>
              <a:t>ROP</a:t>
            </a:r>
            <a:r>
              <a:rPr lang="en-US" sz="1600" i="1" dirty="0"/>
              <a:t> stand for here?</a:t>
            </a:r>
          </a:p>
        </p:txBody>
      </p:sp>
    </p:spTree>
    <p:extLst>
      <p:ext uri="{BB962C8B-B14F-4D97-AF65-F5344CB8AC3E}">
        <p14:creationId xmlns:p14="http://schemas.microsoft.com/office/powerpoint/2010/main" val="364407372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rgbClr val="0000FF"/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ROP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756182" y="3101114"/>
            <a:ext cx="349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What does </a:t>
            </a:r>
            <a:r>
              <a:rPr lang="en-US" sz="1600" dirty="0"/>
              <a:t>ROP</a:t>
            </a:r>
            <a:r>
              <a:rPr lang="en-US" sz="1600" i="1" dirty="0"/>
              <a:t> stand for here?</a:t>
            </a:r>
          </a:p>
          <a:p>
            <a:r>
              <a:rPr lang="en-US" sz="1600" dirty="0"/>
              <a:t>Retinopathy of prematurity (it has its own slide-set if you’re interested)</a:t>
            </a:r>
          </a:p>
        </p:txBody>
      </p:sp>
    </p:spTree>
    <p:extLst>
      <p:ext uri="{BB962C8B-B14F-4D97-AF65-F5344CB8AC3E}">
        <p14:creationId xmlns:p14="http://schemas.microsoft.com/office/powerpoint/2010/main" val="175592364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--ROP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756182" y="3101114"/>
            <a:ext cx="3492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How about </a:t>
            </a:r>
            <a:r>
              <a:rPr lang="en-US" sz="1600" dirty="0"/>
              <a:t>FEVR</a:t>
            </a:r>
            <a:r>
              <a:rPr lang="en-US" sz="1600" i="1" dirty="0"/>
              <a:t>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7846990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--ROP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756182" y="3101114"/>
            <a:ext cx="349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How about </a:t>
            </a:r>
            <a:r>
              <a:rPr lang="en-US" sz="1600" dirty="0"/>
              <a:t>FEVR</a:t>
            </a:r>
            <a:r>
              <a:rPr lang="en-US" sz="1600" i="1" dirty="0"/>
              <a:t>?</a:t>
            </a:r>
          </a:p>
          <a:p>
            <a:r>
              <a:rPr lang="en-US" sz="1600" dirty="0"/>
              <a:t>Familial exudative vitreoretinopathy (covered in slide-set </a:t>
            </a:r>
            <a:r>
              <a:rPr lang="en-US" sz="1600" i="1" dirty="0"/>
              <a:t>R3</a:t>
            </a:r>
            <a:r>
              <a:rPr lang="en-U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389186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--ROP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295691" y="3048109"/>
            <a:ext cx="3793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 a word, what sort of bug is </a:t>
            </a:r>
            <a:r>
              <a:rPr lang="en-US" sz="1600" dirty="0" err="1"/>
              <a:t>Toxocara</a:t>
            </a:r>
            <a:r>
              <a:rPr lang="en-US" sz="1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449888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FC9820CD-653C-454F-B595-FCDA620C528C}"/>
              </a:ext>
            </a:extLst>
          </p:cNvPr>
          <p:cNvSpPr/>
          <p:nvPr/>
        </p:nvSpPr>
        <p:spPr>
          <a:xfrm>
            <a:off x="1219200" y="2743200"/>
            <a:ext cx="6096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177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5986996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3850" y="1992868"/>
            <a:ext cx="101822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b="1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5BA7538-434A-4F90-BACD-100F283F117D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nut 45">
            <a:extLst>
              <a:ext uri="{FF2B5EF4-FFF2-40B4-BE49-F238E27FC236}">
                <a16:creationId xmlns:a16="http://schemas.microsoft.com/office/drawing/2014/main" id="{AD098935-5372-4EC2-B523-FB95AE8A4DBF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538E11-26B1-42C7-990C-96703A1E793A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BC7997E-0E05-468E-90BB-54B353BDB094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55FAB16-5ABF-4FC9-978C-F88F4C98214E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72" name="Can 49">
            <a:extLst>
              <a:ext uri="{FF2B5EF4-FFF2-40B4-BE49-F238E27FC236}">
                <a16:creationId xmlns:a16="http://schemas.microsoft.com/office/drawing/2014/main" id="{E5A6E3B7-86D5-4A8C-813C-124B543D0DAE}"/>
              </a:ext>
            </a:extLst>
          </p:cNvPr>
          <p:cNvSpPr/>
          <p:nvPr/>
        </p:nvSpPr>
        <p:spPr>
          <a:xfrm>
            <a:off x="4609214" y="6096000"/>
            <a:ext cx="130996" cy="528097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endParaRPr lang="en-US" sz="700" b="1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13BFB7-1C14-4FFF-BF10-D9429EE5C520}"/>
              </a:ext>
            </a:extLst>
          </p:cNvPr>
          <p:cNvSpPr txBox="1"/>
          <p:nvPr/>
        </p:nvSpPr>
        <p:spPr>
          <a:xfrm>
            <a:off x="933850" y="2440738"/>
            <a:ext cx="54589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What is the main manifestation of severe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white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,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vascularized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retrolental  membrane?</a:t>
            </a:r>
          </a:p>
          <a:p>
            <a:endParaRPr lang="en-US" sz="1600" b="1" i="1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chemeClr val="bg1"/>
                </a:solidFill>
              </a:rPr>
              <a:t>Three other classic manifestations of severe anterior PFV: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eye is…</a:t>
            </a:r>
            <a:r>
              <a:rPr lang="en-US" sz="1600" b="1" dirty="0" err="1">
                <a:solidFill>
                  <a:schemeClr val="bg1">
                    <a:lumMod val="75000"/>
                  </a:schemeClr>
                </a:solidFill>
              </a:rPr>
              <a:t>microphthalmic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!</a:t>
            </a:r>
          </a:p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--The lens is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small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cataractous</a:t>
            </a:r>
          </a:p>
          <a:p>
            <a:r>
              <a:rPr lang="en-US" sz="1600" i="1" dirty="0">
                <a:solidFill>
                  <a:schemeClr val="bg1"/>
                </a:solidFill>
              </a:rPr>
              <a:t>--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The anterior chamber is…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shallow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C225A9-638F-4A2E-A460-2CB4A98B0995}"/>
              </a:ext>
            </a:extLst>
          </p:cNvPr>
          <p:cNvCxnSpPr>
            <a:cxnSpLocks/>
          </p:cNvCxnSpPr>
          <p:nvPr/>
        </p:nvCxnSpPr>
        <p:spPr>
          <a:xfrm>
            <a:off x="914400" y="2895600"/>
            <a:ext cx="4668223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FECBCD1-FAA2-49D4-8043-00E28C95623D}"/>
              </a:ext>
            </a:extLst>
          </p:cNvPr>
          <p:cNvCxnSpPr>
            <a:cxnSpLocks/>
          </p:cNvCxnSpPr>
          <p:nvPr/>
        </p:nvCxnSpPr>
        <p:spPr>
          <a:xfrm>
            <a:off x="1219200" y="3810000"/>
            <a:ext cx="3265525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FB332F2-E6FA-4B41-B34B-E85434E36A6E}"/>
              </a:ext>
            </a:extLst>
          </p:cNvPr>
          <p:cNvCxnSpPr>
            <a:cxnSpLocks/>
          </p:cNvCxnSpPr>
          <p:nvPr/>
        </p:nvCxnSpPr>
        <p:spPr>
          <a:xfrm>
            <a:off x="1219200" y="4038600"/>
            <a:ext cx="3048000" cy="762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42449C2-E593-4B1A-B216-7F0D68540813}"/>
              </a:ext>
            </a:extLst>
          </p:cNvPr>
          <p:cNvSpPr txBox="1"/>
          <p:nvPr/>
        </p:nvSpPr>
        <p:spPr>
          <a:xfrm>
            <a:off x="3950029" y="3051558"/>
            <a:ext cx="5082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defining feature of severe </a:t>
            </a:r>
            <a:r>
              <a:rPr lang="en-US" sz="1600" b="1" i="1" dirty="0">
                <a:solidFill>
                  <a:schemeClr val="bg1">
                    <a:lumMod val="75000"/>
                  </a:schemeClr>
                </a:solidFill>
              </a:rPr>
              <a:t>posterior PFV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Persistent hyaloid branches emanating from the ONH, running atop (and causing) a  retinal fold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9F8C1F-5A39-4BA6-8114-7A735663D9E7}"/>
              </a:ext>
            </a:extLst>
          </p:cNvPr>
          <p:cNvCxnSpPr/>
          <p:nvPr/>
        </p:nvCxnSpPr>
        <p:spPr>
          <a:xfrm>
            <a:off x="5582623" y="631905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341FD1-501D-4C4F-857F-28D22DAAE364}"/>
              </a:ext>
            </a:extLst>
          </p:cNvPr>
          <p:cNvCxnSpPr/>
          <p:nvPr/>
        </p:nvCxnSpPr>
        <p:spPr>
          <a:xfrm>
            <a:off x="5735023" y="62484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CD19BF-C408-4EEC-89E6-5D42B19770C8}"/>
              </a:ext>
            </a:extLst>
          </p:cNvPr>
          <p:cNvCxnSpPr/>
          <p:nvPr/>
        </p:nvCxnSpPr>
        <p:spPr>
          <a:xfrm>
            <a:off x="5887423" y="61722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783E06E-60F2-4A1C-85C8-A84D6449FD99}"/>
              </a:ext>
            </a:extLst>
          </p:cNvPr>
          <p:cNvCxnSpPr/>
          <p:nvPr/>
        </p:nvCxnSpPr>
        <p:spPr>
          <a:xfrm>
            <a:off x="6039823" y="6096000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209FF7D-646E-4C65-BA2E-58582BA57566}"/>
              </a:ext>
            </a:extLst>
          </p:cNvPr>
          <p:cNvCxnSpPr/>
          <p:nvPr/>
        </p:nvCxnSpPr>
        <p:spPr>
          <a:xfrm>
            <a:off x="6192223" y="6047262"/>
            <a:ext cx="589577" cy="27733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B962906-BA0B-4307-9D78-1C3502C335A3}"/>
              </a:ext>
            </a:extLst>
          </p:cNvPr>
          <p:cNvCxnSpPr>
            <a:cxnSpLocks/>
          </p:cNvCxnSpPr>
          <p:nvPr/>
        </p:nvCxnSpPr>
        <p:spPr>
          <a:xfrm>
            <a:off x="6449979" y="5984305"/>
            <a:ext cx="503925" cy="2461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01B510-79A3-4ADC-B920-1A340381CF3C}"/>
              </a:ext>
            </a:extLst>
          </p:cNvPr>
          <p:cNvCxnSpPr>
            <a:cxnSpLocks/>
          </p:cNvCxnSpPr>
          <p:nvPr/>
        </p:nvCxnSpPr>
        <p:spPr>
          <a:xfrm>
            <a:off x="6649423" y="5910590"/>
            <a:ext cx="439959" cy="20669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1993EBE-7D25-4007-933B-4F4F1C10252F}"/>
              </a:ext>
            </a:extLst>
          </p:cNvPr>
          <p:cNvCxnSpPr>
            <a:cxnSpLocks/>
          </p:cNvCxnSpPr>
          <p:nvPr/>
        </p:nvCxnSpPr>
        <p:spPr>
          <a:xfrm>
            <a:off x="6801823" y="5839938"/>
            <a:ext cx="447188" cy="178236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C66844D-DB85-4F85-9F16-44030983E9CF}"/>
              </a:ext>
            </a:extLst>
          </p:cNvPr>
          <p:cNvCxnSpPr>
            <a:cxnSpLocks/>
          </p:cNvCxnSpPr>
          <p:nvPr/>
        </p:nvCxnSpPr>
        <p:spPr>
          <a:xfrm>
            <a:off x="6954223" y="5763738"/>
            <a:ext cx="309087" cy="17371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7246A970-C72E-43AE-B905-4BC4F2656CF2}"/>
              </a:ext>
            </a:extLst>
          </p:cNvPr>
          <p:cNvCxnSpPr>
            <a:cxnSpLocks/>
          </p:cNvCxnSpPr>
          <p:nvPr/>
        </p:nvCxnSpPr>
        <p:spPr>
          <a:xfrm>
            <a:off x="7106623" y="5687538"/>
            <a:ext cx="304161" cy="14391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6640A9-BF64-4A0A-A4E4-6990CEF03F02}"/>
              </a:ext>
            </a:extLst>
          </p:cNvPr>
          <p:cNvCxnSpPr>
            <a:cxnSpLocks/>
          </p:cNvCxnSpPr>
          <p:nvPr/>
        </p:nvCxnSpPr>
        <p:spPr>
          <a:xfrm flipH="1">
            <a:off x="5542578" y="5600959"/>
            <a:ext cx="231757" cy="6631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675CD65-0940-4CD7-A758-EBBA824C1A4D}"/>
              </a:ext>
            </a:extLst>
          </p:cNvPr>
          <p:cNvCxnSpPr>
            <a:cxnSpLocks/>
          </p:cNvCxnSpPr>
          <p:nvPr/>
        </p:nvCxnSpPr>
        <p:spPr>
          <a:xfrm flipH="1">
            <a:off x="5734147" y="5600959"/>
            <a:ext cx="166465" cy="5925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50AB7D7-AA64-4B30-8327-03D470EAC0D3}"/>
              </a:ext>
            </a:extLst>
          </p:cNvPr>
          <p:cNvCxnSpPr>
            <a:cxnSpLocks/>
          </p:cNvCxnSpPr>
          <p:nvPr/>
        </p:nvCxnSpPr>
        <p:spPr>
          <a:xfrm flipH="1">
            <a:off x="5880910" y="5592477"/>
            <a:ext cx="163839" cy="5797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8463BDA-281D-4559-BB09-11052958627B}"/>
              </a:ext>
            </a:extLst>
          </p:cNvPr>
          <p:cNvCxnSpPr>
            <a:cxnSpLocks/>
          </p:cNvCxnSpPr>
          <p:nvPr/>
        </p:nvCxnSpPr>
        <p:spPr>
          <a:xfrm flipH="1">
            <a:off x="6096001" y="5592477"/>
            <a:ext cx="124310" cy="50352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42A82F4-3035-4C53-B1D3-7C87AD8A1C72}"/>
              </a:ext>
            </a:extLst>
          </p:cNvPr>
          <p:cNvCxnSpPr>
            <a:cxnSpLocks/>
          </p:cNvCxnSpPr>
          <p:nvPr/>
        </p:nvCxnSpPr>
        <p:spPr>
          <a:xfrm flipH="1">
            <a:off x="6248401" y="5530307"/>
            <a:ext cx="127736" cy="489493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36DE95-E4E8-4ED9-8456-AF062188D7B5}"/>
              </a:ext>
            </a:extLst>
          </p:cNvPr>
          <p:cNvCxnSpPr>
            <a:cxnSpLocks/>
          </p:cNvCxnSpPr>
          <p:nvPr/>
        </p:nvCxnSpPr>
        <p:spPr>
          <a:xfrm flipH="1">
            <a:off x="6400800" y="5475383"/>
            <a:ext cx="161533" cy="544417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42D7DD7-1373-4D20-98F3-54F390902FD2}"/>
              </a:ext>
            </a:extLst>
          </p:cNvPr>
          <p:cNvCxnSpPr>
            <a:cxnSpLocks/>
          </p:cNvCxnSpPr>
          <p:nvPr/>
        </p:nvCxnSpPr>
        <p:spPr>
          <a:xfrm flipH="1">
            <a:off x="6777379" y="5418952"/>
            <a:ext cx="80693" cy="432831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3D70FEB-084B-4C02-AADE-B973DC00DF63}"/>
              </a:ext>
            </a:extLst>
          </p:cNvPr>
          <p:cNvCxnSpPr>
            <a:cxnSpLocks/>
          </p:cNvCxnSpPr>
          <p:nvPr/>
        </p:nvCxnSpPr>
        <p:spPr>
          <a:xfrm flipH="1">
            <a:off x="6929780" y="5462792"/>
            <a:ext cx="60297" cy="30403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FA08765-4074-4FED-BBBA-6B5DD08D4961}"/>
              </a:ext>
            </a:extLst>
          </p:cNvPr>
          <p:cNvCxnSpPr>
            <a:cxnSpLocks/>
          </p:cNvCxnSpPr>
          <p:nvPr/>
        </p:nvCxnSpPr>
        <p:spPr>
          <a:xfrm flipH="1">
            <a:off x="7138357" y="5399353"/>
            <a:ext cx="24443" cy="291278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D0616E7-A6FE-4D38-B3E3-F4E68876DD78}"/>
              </a:ext>
            </a:extLst>
          </p:cNvPr>
          <p:cNvCxnSpPr>
            <a:cxnSpLocks/>
          </p:cNvCxnSpPr>
          <p:nvPr/>
        </p:nvCxnSpPr>
        <p:spPr>
          <a:xfrm flipH="1">
            <a:off x="6620268" y="5492548"/>
            <a:ext cx="88567" cy="385869"/>
          </a:xfrm>
          <a:prstGeom prst="line">
            <a:avLst/>
          </a:prstGeom>
          <a:ln>
            <a:solidFill>
              <a:srgbClr val="EB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1E01AFDC-7109-4357-93EB-574AAF614FF9}"/>
              </a:ext>
            </a:extLst>
          </p:cNvPr>
          <p:cNvSpPr/>
          <p:nvPr/>
        </p:nvSpPr>
        <p:spPr>
          <a:xfrm>
            <a:off x="4757530" y="5539409"/>
            <a:ext cx="2782957" cy="1007165"/>
          </a:xfrm>
          <a:custGeom>
            <a:avLst/>
            <a:gdLst>
              <a:gd name="connsiteX0" fmla="*/ 0 w 2782957"/>
              <a:gd name="connsiteY0" fmla="*/ 1007165 h 1007165"/>
              <a:gd name="connsiteX1" fmla="*/ 1219200 w 2782957"/>
              <a:gd name="connsiteY1" fmla="*/ 596348 h 1007165"/>
              <a:gd name="connsiteX2" fmla="*/ 2782957 w 2782957"/>
              <a:gd name="connsiteY2" fmla="*/ 0 h 1007165"/>
              <a:gd name="connsiteX3" fmla="*/ 2782957 w 2782957"/>
              <a:gd name="connsiteY3" fmla="*/ 0 h 10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57" h="1007165">
                <a:moveTo>
                  <a:pt x="0" y="1007165"/>
                </a:moveTo>
                <a:cubicBezTo>
                  <a:pt x="377687" y="885687"/>
                  <a:pt x="755374" y="764209"/>
                  <a:pt x="1219200" y="596348"/>
                </a:cubicBezTo>
                <a:cubicBezTo>
                  <a:pt x="1683026" y="428487"/>
                  <a:pt x="2782957" y="0"/>
                  <a:pt x="2782957" y="0"/>
                </a:cubicBezTo>
                <a:lnTo>
                  <a:pt x="2782957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A318E-63BE-4C7B-897A-82D3184DB384}"/>
              </a:ext>
            </a:extLst>
          </p:cNvPr>
          <p:cNvSpPr txBox="1"/>
          <p:nvPr/>
        </p:nvSpPr>
        <p:spPr>
          <a:xfrm>
            <a:off x="2166851" y="2743200"/>
            <a:ext cx="5044971" cy="1200329"/>
          </a:xfrm>
          <a:prstGeom prst="rect">
            <a:avLst/>
          </a:prstGeom>
          <a:solidFill>
            <a:srgbClr val="8AEC14"/>
          </a:solidFill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What conditions top the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</a:rPr>
              <a:t>DDx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 for posterior PFV?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--ROP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--FEVR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--</a:t>
            </a:r>
            <a:r>
              <a:rPr lang="en-US" b="1" dirty="0">
                <a:solidFill>
                  <a:srgbClr val="0000FF"/>
                </a:solidFill>
              </a:rPr>
              <a:t>Toxocariasis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49319A-63B8-4DB7-8FB1-C76E7900ABB6}"/>
              </a:ext>
            </a:extLst>
          </p:cNvPr>
          <p:cNvSpPr txBox="1"/>
          <p:nvPr/>
        </p:nvSpPr>
        <p:spPr>
          <a:xfrm>
            <a:off x="3295691" y="3048109"/>
            <a:ext cx="3793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 a word, what sort of bug is </a:t>
            </a:r>
            <a:r>
              <a:rPr lang="en-US" sz="1600" dirty="0" err="1"/>
              <a:t>Toxocara</a:t>
            </a:r>
            <a:r>
              <a:rPr lang="en-US" sz="1600" i="1" dirty="0"/>
              <a:t>?</a:t>
            </a:r>
          </a:p>
          <a:p>
            <a:r>
              <a:rPr lang="en-US" sz="1600" dirty="0"/>
              <a:t>A roundworm (it has its own slide-set)</a:t>
            </a:r>
          </a:p>
        </p:txBody>
      </p:sp>
    </p:spTree>
    <p:extLst>
      <p:ext uri="{BB962C8B-B14F-4D97-AF65-F5344CB8AC3E}">
        <p14:creationId xmlns:p14="http://schemas.microsoft.com/office/powerpoint/2010/main" val="195761203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lide Number Placeholder 1">
            <a:extLst>
              <a:ext uri="{FF2B5EF4-FFF2-40B4-BE49-F238E27FC236}">
                <a16:creationId xmlns:a16="http://schemas.microsoft.com/office/drawing/2014/main" id="{26205D14-42A9-45D6-B4C2-80534744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CB78CD-8D18-4BE7-A721-3D911E147D83}" type="slidenum">
              <a:rPr lang="en-US" altLang="en-US"/>
              <a:pPr eaLnBrk="1" hangingPunct="1"/>
              <a:t>178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70769-49FE-4C20-AB6E-2594F5AD1837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DCE68-3CFC-4C02-BC06-4F1C7D07E380}"/>
              </a:ext>
            </a:extLst>
          </p:cNvPr>
          <p:cNvSpPr txBox="1"/>
          <p:nvPr/>
        </p:nvSpPr>
        <p:spPr>
          <a:xfrm>
            <a:off x="876300" y="3124200"/>
            <a:ext cx="7391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next section is a brief recapitulation of the high points for severe anterior PFV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CD437DB-8C4C-42DA-9BCA-29F44F79C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White </a:t>
            </a:r>
            <a:r>
              <a:rPr lang="en-US" altLang="en-US" sz="2200" dirty="0">
                <a:solidFill>
                  <a:srgbClr val="0000FF"/>
                </a:solidFill>
              </a:rPr>
              <a:t>vascularized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32F807B-EAF7-4DD7-A64A-51B3352B0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classic descriptors (three words)</a:t>
            </a:r>
          </a:p>
        </p:txBody>
      </p:sp>
      <p:sp>
        <p:nvSpPr>
          <p:cNvPr id="3076" name="Rectangle 10">
            <a:extLst>
              <a:ext uri="{FF2B5EF4-FFF2-40B4-BE49-F238E27FC236}">
                <a16:creationId xmlns:a16="http://schemas.microsoft.com/office/drawing/2014/main" id="{71B22E98-53B9-4989-91FD-E7DBF40AE7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3077" name="Slide Number Placeholder 1">
            <a:extLst>
              <a:ext uri="{FF2B5EF4-FFF2-40B4-BE49-F238E27FC236}">
                <a16:creationId xmlns:a16="http://schemas.microsoft.com/office/drawing/2014/main" id="{26205D14-42A9-45D6-B4C2-80534744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CB78CD-8D18-4BE7-A721-3D911E147D83}" type="slidenum">
              <a:rPr lang="en-US" altLang="en-US"/>
              <a:pPr eaLnBrk="1" hangingPunct="1"/>
              <a:t>179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70769-49FE-4C20-AB6E-2594F5AD1837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  <p:extLst>
      <p:ext uri="{BB962C8B-B14F-4D97-AF65-F5344CB8AC3E}">
        <p14:creationId xmlns:p14="http://schemas.microsoft.com/office/powerpoint/2010/main" val="251183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36478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45434932-E446-409E-9EBE-E7EF692F5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F100609-14A9-4F35-955F-3C2A87D52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E7D01AA9-9D2C-4D69-B9FB-353476FEC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4101" name="Slide Number Placeholder 1">
            <a:extLst>
              <a:ext uri="{FF2B5EF4-FFF2-40B4-BE49-F238E27FC236}">
                <a16:creationId xmlns:a16="http://schemas.microsoft.com/office/drawing/2014/main" id="{8D729A69-8937-4ADB-BD92-BD7C1432A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26EDB0-1FB8-40B3-AF80-764A99BEBDAC}" type="slidenum">
              <a:rPr lang="en-US" altLang="en-US"/>
              <a:pPr eaLnBrk="1" hangingPunct="1"/>
              <a:t>180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3D616-D225-4276-9A3D-6304D3F7A18D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C6488C-43CB-45BD-BA8A-8A7847CE8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E531959-FEDA-4682-B9C9-65CF3FABF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58F0E37-79B1-4BF2-A6A5-C9E95C6B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eye size</a:t>
            </a:r>
          </a:p>
        </p:txBody>
      </p:sp>
      <p:sp>
        <p:nvSpPr>
          <p:cNvPr id="5125" name="Rectangle 10">
            <a:extLst>
              <a:ext uri="{FF2B5EF4-FFF2-40B4-BE49-F238E27FC236}">
                <a16:creationId xmlns:a16="http://schemas.microsoft.com/office/drawing/2014/main" id="{73706F00-CA92-4002-BAAA-D238F268D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5126" name="Slide Number Placeholder 1">
            <a:extLst>
              <a:ext uri="{FF2B5EF4-FFF2-40B4-BE49-F238E27FC236}">
                <a16:creationId xmlns:a16="http://schemas.microsoft.com/office/drawing/2014/main" id="{C802E206-A709-409B-8784-2ADFE0C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76FCEF-8865-40E5-93A1-E26EDCDA71B4}" type="slidenum">
              <a:rPr lang="en-US" altLang="en-US"/>
              <a:pPr eaLnBrk="1" hangingPunct="1"/>
              <a:t>181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D35E7-244E-440B-AB3F-5174F3E3FD2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EF8606A9-D969-4698-ADB1-F285617D0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3C87C6F-5362-4CB4-BEB2-9B28F4014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BD34390-1BD2-4A8F-A65E-0D9631468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6149" name="Rectangle 10">
            <a:extLst>
              <a:ext uri="{FF2B5EF4-FFF2-40B4-BE49-F238E27FC236}">
                <a16:creationId xmlns:a16="http://schemas.microsoft.com/office/drawing/2014/main" id="{F923EECB-6056-428C-A335-77A4E82AC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6150" name="Slide Number Placeholder 1">
            <a:extLst>
              <a:ext uri="{FF2B5EF4-FFF2-40B4-BE49-F238E27FC236}">
                <a16:creationId xmlns:a16="http://schemas.microsoft.com/office/drawing/2014/main" id="{65151031-5970-4A1C-B016-E558DF07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7A15C72-88E2-4150-8037-C5776B8CCB44}" type="slidenum">
              <a:rPr lang="en-US" altLang="en-US"/>
              <a:pPr eaLnBrk="1" hangingPunct="1"/>
              <a:t>182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79F5FA-F613-49E5-90C7-02F58DAC35BE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92F4FC4-4EB4-41E4-BD13-696045CD1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97718C9-8E9A-41E9-8022-7179730D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8093BBA-5988-4DBF-A4C0-361B038BD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839B858-F654-403D-B1B3-0E7AEC715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900"/>
              <a:t>how early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900"/>
              <a:t>in life?</a:t>
            </a:r>
          </a:p>
        </p:txBody>
      </p:sp>
      <p:sp>
        <p:nvSpPr>
          <p:cNvPr id="7174" name="Rectangle 10">
            <a:extLst>
              <a:ext uri="{FF2B5EF4-FFF2-40B4-BE49-F238E27FC236}">
                <a16:creationId xmlns:a16="http://schemas.microsoft.com/office/drawing/2014/main" id="{784F48BB-3183-47F4-964B-3902DD9565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7175" name="Slide Number Placeholder 1">
            <a:extLst>
              <a:ext uri="{FF2B5EF4-FFF2-40B4-BE49-F238E27FC236}">
                <a16:creationId xmlns:a16="http://schemas.microsoft.com/office/drawing/2014/main" id="{21114BEE-7AF8-4084-AE67-41306904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D231F1-34E0-46FB-9818-744FE2462894}" type="slidenum">
              <a:rPr lang="en-US" altLang="en-US"/>
              <a:pPr eaLnBrk="1" hangingPunct="1"/>
              <a:t>183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739BE-1033-4AAD-8E6A-DC88DA6AA99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20C961C7-C40D-4FA3-B0D2-4776C5042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B19D6904-07A8-4D08-BA3F-8AA046B3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B258ABA-A695-48D3-8078-FCA240A57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8197" name="Rectangle 4">
            <a:extLst>
              <a:ext uri="{FF2B5EF4-FFF2-40B4-BE49-F238E27FC236}">
                <a16:creationId xmlns:a16="http://schemas.microsoft.com/office/drawing/2014/main" id="{92102739-FE71-4158-BB80-9030D0AB7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8198" name="Rectangle 10">
            <a:extLst>
              <a:ext uri="{FF2B5EF4-FFF2-40B4-BE49-F238E27FC236}">
                <a16:creationId xmlns:a16="http://schemas.microsoft.com/office/drawing/2014/main" id="{72C17D4D-79C7-485E-A47B-76FFC3F56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8199" name="Slide Number Placeholder 1">
            <a:extLst>
              <a:ext uri="{FF2B5EF4-FFF2-40B4-BE49-F238E27FC236}">
                <a16:creationId xmlns:a16="http://schemas.microsoft.com/office/drawing/2014/main" id="{B811543B-304B-4934-B8D3-36DD8A6D1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2C4323-EBC7-4C0C-AD56-5259F1A0EBA1}" type="slidenum">
              <a:rPr lang="en-US" altLang="en-US"/>
              <a:pPr eaLnBrk="1" hangingPunct="1"/>
              <a:t>184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2F5BD-94F0-4D69-AC11-27E386B8DA93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9C73EA5-C86C-40F9-9100-2DE1B3B95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B32AF54-DC9A-4073-96F5-CB1DD6066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B991862-995E-46A2-B2C9-A071EDB3B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9C19D807-E179-49BB-9616-2DDBED05DF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764EEF67-0A1B-4B02-A88E-3B645F28E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900"/>
              <a:t>deep vs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en-US" sz="900"/>
              <a:t>shallow</a:t>
            </a:r>
          </a:p>
        </p:txBody>
      </p:sp>
      <p:sp>
        <p:nvSpPr>
          <p:cNvPr id="9223" name="Rectangle 10">
            <a:extLst>
              <a:ext uri="{FF2B5EF4-FFF2-40B4-BE49-F238E27FC236}">
                <a16:creationId xmlns:a16="http://schemas.microsoft.com/office/drawing/2014/main" id="{D7D89ED2-0232-4E3E-9EB1-4CF6EE090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9224" name="Slide Number Placeholder 1">
            <a:extLst>
              <a:ext uri="{FF2B5EF4-FFF2-40B4-BE49-F238E27FC236}">
                <a16:creationId xmlns:a16="http://schemas.microsoft.com/office/drawing/2014/main" id="{3DE1F6A3-F513-4447-9944-CC5AB4E8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2EB65D-293F-47C5-A5CE-D04309DFE4B4}" type="slidenum">
              <a:rPr lang="en-US" altLang="en-US"/>
              <a:pPr eaLnBrk="1" hangingPunct="1"/>
              <a:t>185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BE72BA-B4F9-4FB3-8C38-06BAEDC6D645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1351E059-D39D-4DAC-A7A9-E520A8E9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E567797-1A5B-4AD1-9BFE-3150134D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C9C3401-6AD3-4E71-BCED-C37E950A0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5" name="Rectangle 4">
            <a:extLst>
              <a:ext uri="{FF2B5EF4-FFF2-40B4-BE49-F238E27FC236}">
                <a16:creationId xmlns:a16="http://schemas.microsoft.com/office/drawing/2014/main" id="{C524F223-F208-45FA-B214-247C97BCC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0246" name="Rectangle 5">
            <a:extLst>
              <a:ext uri="{FF2B5EF4-FFF2-40B4-BE49-F238E27FC236}">
                <a16:creationId xmlns:a16="http://schemas.microsoft.com/office/drawing/2014/main" id="{5568E241-A985-4538-B843-0AEB8A2B72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endParaRPr lang="en-US" altLang="en-US" sz="2100" dirty="0">
              <a:solidFill>
                <a:srgbClr val="0000FF"/>
              </a:solidFill>
            </a:endParaRPr>
          </a:p>
        </p:txBody>
      </p:sp>
      <p:sp>
        <p:nvSpPr>
          <p:cNvPr id="10247" name="Rectangle 10">
            <a:extLst>
              <a:ext uri="{FF2B5EF4-FFF2-40B4-BE49-F238E27FC236}">
                <a16:creationId xmlns:a16="http://schemas.microsoft.com/office/drawing/2014/main" id="{BD27F3D4-F6A4-469E-AF45-5A2520122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0248" name="Slide Number Placeholder 1">
            <a:extLst>
              <a:ext uri="{FF2B5EF4-FFF2-40B4-BE49-F238E27FC236}">
                <a16:creationId xmlns:a16="http://schemas.microsoft.com/office/drawing/2014/main" id="{FEFC4631-2F19-4A12-8F32-97A61DAA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F59EF1B-D090-41F7-B4A4-6E6D22031730}" type="slidenum">
              <a:rPr lang="en-US" altLang="en-US"/>
              <a:pPr eaLnBrk="1" hangingPunct="1"/>
              <a:t>186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BC4E22-4936-45A2-BE53-622D55970C4A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2236312-CD18-4E6A-A729-EB676AEDA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11EE36E-99D6-46CB-AFF1-A4B1F631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49FF1369-211E-4566-A71D-72970A79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9CB944A4-71F6-4D51-A421-42E15A7C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C55D9CD1-6230-425E-A4E4-61A9A415F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945090DD-C76A-4286-9A32-548FA38E4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two words</a:t>
            </a:r>
          </a:p>
        </p:txBody>
      </p:sp>
      <p:sp>
        <p:nvSpPr>
          <p:cNvPr id="11272" name="Rectangle 10">
            <a:extLst>
              <a:ext uri="{FF2B5EF4-FFF2-40B4-BE49-F238E27FC236}">
                <a16:creationId xmlns:a16="http://schemas.microsoft.com/office/drawing/2014/main" id="{1A051DD1-AC73-4327-A5FA-2A3482657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1273" name="Slide Number Placeholder 1">
            <a:extLst>
              <a:ext uri="{FF2B5EF4-FFF2-40B4-BE49-F238E27FC236}">
                <a16:creationId xmlns:a16="http://schemas.microsoft.com/office/drawing/2014/main" id="{F7C15018-064A-4789-A75C-A4D8A4F0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511D4BB-C4A1-4CFA-BA01-76BC92417260}" type="slidenum">
              <a:rPr lang="en-US" altLang="en-US"/>
              <a:pPr eaLnBrk="1" hangingPunct="1"/>
              <a:t>187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E6B8B-4D7D-43FF-82F8-781710F3412C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A367621-8711-40AB-A9B3-6CDF99D21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09FEE2E0-E8CA-4CAD-A31B-A1EFFCAFE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DF25FC5-7DF0-4362-A4EC-8E3A1F67C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1FB138E5-E43C-4CF6-AC4C-621C3C5BE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624A8BDB-5A8B-471B-89C6-B638EED49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2295" name="Rectangle 6">
            <a:extLst>
              <a:ext uri="{FF2B5EF4-FFF2-40B4-BE49-F238E27FC236}">
                <a16:creationId xmlns:a16="http://schemas.microsoft.com/office/drawing/2014/main" id="{46FABF85-981E-414B-8EAB-7B49CB9A3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  <a:p>
            <a:pPr lvl="1" eaLnBrk="1" hangingPunct="1">
              <a:lnSpc>
                <a:spcPct val="95000"/>
              </a:lnSpc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2296" name="Rectangle 10">
            <a:extLst>
              <a:ext uri="{FF2B5EF4-FFF2-40B4-BE49-F238E27FC236}">
                <a16:creationId xmlns:a16="http://schemas.microsoft.com/office/drawing/2014/main" id="{40398490-D3EF-45E4-8FD5-E1751C20E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2297" name="Slide Number Placeholder 1">
            <a:extLst>
              <a:ext uri="{FF2B5EF4-FFF2-40B4-BE49-F238E27FC236}">
                <a16:creationId xmlns:a16="http://schemas.microsoft.com/office/drawing/2014/main" id="{6AE91892-B57A-486E-AAB0-B4150A0D1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6C8C4E9-E8A3-49F3-9EC5-C0B3B9E13CDB}" type="slidenum">
              <a:rPr lang="en-US" altLang="en-US"/>
              <a:pPr eaLnBrk="1" hangingPunct="1"/>
              <a:t>188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52E8C4-5627-4A48-9CBA-9C448FD68D3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CB31659-3251-4D81-80D8-C68B4DD90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75200CE-19FF-4F1B-A72A-187DA2AB0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3E77E684-5377-47E8-9BCF-1BAA37218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0CE7E61A-03AA-4862-BF2A-273047E44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B7DD9E58-B0A1-4A88-8AB1-863CA2B6A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759EAD8C-094E-4D99-BAB0-7EAFE5D50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Dehiscence of posterior capsule </a:t>
            </a:r>
            <a:r>
              <a:rPr lang="en-US" altLang="en-US" sz="2200" dirty="0">
                <a:sym typeface="Wingdings" panose="05000000000000000000" pitchFamily="2" charset="2"/>
              </a:rPr>
              <a:t> lens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intumescence</a:t>
            </a:r>
            <a:r>
              <a:rPr lang="en-US" altLang="en-US" sz="2200" dirty="0">
                <a:sym typeface="Wingdings" panose="05000000000000000000" pitchFamily="2" charset="2"/>
              </a:rPr>
              <a:t>  cataract and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angle closure</a:t>
            </a:r>
            <a:r>
              <a:rPr lang="en-US" altLang="en-US" sz="2200" dirty="0">
                <a:sym typeface="Wingdings" panose="05000000000000000000" pitchFamily="2" charset="2"/>
              </a:rPr>
              <a:t> glaucoma</a:t>
            </a: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id="{80BAC476-28F6-4F80-AAB8-FC6BB72B1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5738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one word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id="{31E48FD0-9CDD-4131-BCA2-381DF96D4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20574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type of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92ED0733-B083-4850-B8A0-E9FD9471CB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3323" name="Slide Number Placeholder 1">
            <a:extLst>
              <a:ext uri="{FF2B5EF4-FFF2-40B4-BE49-F238E27FC236}">
                <a16:creationId xmlns:a16="http://schemas.microsoft.com/office/drawing/2014/main" id="{144C0C3C-1AD5-4E04-8C04-D71CC94D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8666F6C-087E-40BD-8DC6-6B57F05987AE}" type="slidenum">
              <a:rPr lang="en-US" altLang="en-US"/>
              <a:pPr eaLnBrk="1" hangingPunct="1"/>
              <a:t>189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B1A78-71C4-4231-A6F1-05E5C845485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vast majority of cases are  sporadic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C869B1-E1FD-4328-91E5-D4A41313EB60}"/>
              </a:ext>
            </a:extLst>
          </p:cNvPr>
          <p:cNvSpPr/>
          <p:nvPr/>
        </p:nvSpPr>
        <p:spPr>
          <a:xfrm>
            <a:off x="3124200" y="2438401"/>
            <a:ext cx="811696" cy="212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117924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ED2D2FD4-F927-4BA0-B606-89F10A31D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5738"/>
            <a:ext cx="1828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39" name="Rectangle 9">
            <a:extLst>
              <a:ext uri="{FF2B5EF4-FFF2-40B4-BE49-F238E27FC236}">
                <a16:creationId xmlns:a16="http://schemas.microsoft.com/office/drawing/2014/main" id="{1D482B25-0916-48F9-A4BA-E2F0126F3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F3790702-A92A-48D0-BF48-1A486BC06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3A34A34C-7E72-4061-AA3B-2578F61DC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4342" name="Rectangle 4">
            <a:extLst>
              <a:ext uri="{FF2B5EF4-FFF2-40B4-BE49-F238E27FC236}">
                <a16:creationId xmlns:a16="http://schemas.microsoft.com/office/drawing/2014/main" id="{D2490293-5CE3-4C64-94D3-B682A034A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4343" name="Rectangle 5">
            <a:extLst>
              <a:ext uri="{FF2B5EF4-FFF2-40B4-BE49-F238E27FC236}">
                <a16:creationId xmlns:a16="http://schemas.microsoft.com/office/drawing/2014/main" id="{2146A5CC-2656-413C-8AF5-A346597CC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4" name="Rectangle 6">
            <a:extLst>
              <a:ext uri="{FF2B5EF4-FFF2-40B4-BE49-F238E27FC236}">
                <a16:creationId xmlns:a16="http://schemas.microsoft.com/office/drawing/2014/main" id="{9E431259-3E02-4480-9E23-7B29A1E0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4345" name="Rectangle 7">
            <a:extLst>
              <a:ext uri="{FF2B5EF4-FFF2-40B4-BE49-F238E27FC236}">
                <a16:creationId xmlns:a16="http://schemas.microsoft.com/office/drawing/2014/main" id="{58643543-36BA-4E05-BB16-935BC3F788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Dehiscence of posterior capsule </a:t>
            </a:r>
            <a:r>
              <a:rPr lang="en-US" altLang="en-US" sz="2200" dirty="0">
                <a:sym typeface="Wingdings" panose="05000000000000000000" pitchFamily="2" charset="2"/>
              </a:rPr>
              <a:t> lens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intumescence</a:t>
            </a:r>
            <a:r>
              <a:rPr lang="en-US" altLang="en-US" sz="2200" dirty="0">
                <a:sym typeface="Wingdings" panose="05000000000000000000" pitchFamily="2" charset="2"/>
              </a:rPr>
              <a:t>  cataract and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angle closure</a:t>
            </a:r>
            <a:r>
              <a:rPr lang="en-US" altLang="en-US" sz="2200" dirty="0">
                <a:sym typeface="Wingdings" panose="05000000000000000000" pitchFamily="2" charset="2"/>
              </a:rPr>
              <a:t> glaucoma</a:t>
            </a:r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365666F7-14B2-4A13-BC1E-FCFC25330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4347" name="Slide Number Placeholder 1">
            <a:extLst>
              <a:ext uri="{FF2B5EF4-FFF2-40B4-BE49-F238E27FC236}">
                <a16:creationId xmlns:a16="http://schemas.microsoft.com/office/drawing/2014/main" id="{64BED1E8-1C92-477D-8DE2-48615B56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613CF1-F621-47EA-BDDA-503BA0814CCC}" type="slidenum">
              <a:rPr lang="en-US" altLang="en-US"/>
              <a:pPr eaLnBrk="1" hangingPunct="1"/>
              <a:t>190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4B6CAE-8589-43D1-B78C-80D5EFA640A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BB62C20E-B5AE-42B6-9569-C690976E8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5738"/>
            <a:ext cx="1828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2BBC375-EE92-4120-B0C4-2708F777B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D288ABD2-6998-4B4A-B6E8-D3E0D02E0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A255339-FF9A-4C82-B6B8-C1B69BBEB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3BB13E38-D85A-4BA3-9A63-7F6435AA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F11AA4C-9E69-4016-B8B6-58C5B462A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1FA33BDB-C0FF-4633-A686-5C537021A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0D255EF5-105B-4CA9-B5CE-FC1C32A65A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Dehiscence of posterior capsule </a:t>
            </a:r>
            <a:r>
              <a:rPr lang="en-US" altLang="en-US" sz="2200" dirty="0">
                <a:sym typeface="Wingdings" panose="05000000000000000000" pitchFamily="2" charset="2"/>
              </a:rPr>
              <a:t> lens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intumescence</a:t>
            </a:r>
            <a:r>
              <a:rPr lang="en-US" altLang="en-US" sz="2200" dirty="0">
                <a:sym typeface="Wingdings" panose="05000000000000000000" pitchFamily="2" charset="2"/>
              </a:rPr>
              <a:t>  cataract and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angle closure</a:t>
            </a:r>
            <a:r>
              <a:rPr lang="en-US" altLang="en-US" sz="2200" dirty="0">
                <a:sym typeface="Wingdings" panose="05000000000000000000" pitchFamily="2" charset="2"/>
              </a:rPr>
              <a:t> glaucoma</a:t>
            </a:r>
          </a:p>
          <a:p>
            <a:pPr lvl="1" eaLnBrk="1" hangingPunct="1"/>
            <a:r>
              <a:rPr lang="en-US" altLang="en-US" i="1" dirty="0"/>
              <a:t>Anterior PFV: Management</a:t>
            </a:r>
          </a:p>
          <a:p>
            <a:pPr lvl="2" eaLnBrk="1" hangingPunct="1"/>
            <a:r>
              <a:rPr lang="en-US" altLang="en-US" sz="2100" dirty="0">
                <a:solidFill>
                  <a:srgbClr val="0000FF"/>
                </a:solidFill>
              </a:rPr>
              <a:t>Lensectomy</a:t>
            </a:r>
            <a:r>
              <a:rPr lang="en-US" altLang="en-US" sz="2100" dirty="0"/>
              <a:t> and </a:t>
            </a:r>
            <a:r>
              <a:rPr lang="en-US" altLang="en-US" sz="2100" dirty="0" err="1">
                <a:solidFill>
                  <a:srgbClr val="0000FF"/>
                </a:solidFill>
              </a:rPr>
              <a:t>membranectomy</a:t>
            </a:r>
            <a:r>
              <a:rPr lang="en-US" altLang="en-US" sz="2100" dirty="0"/>
              <a:t> to prevent angle closure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2CA74CD7-CA94-43F2-9208-AED101E29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Q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54A74A5E-E420-4616-BC32-A60C60568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57800"/>
            <a:ext cx="1447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surgical procedure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300E37BA-1E86-4E1B-A9ED-D2488C22E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1981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/>
              <a:t>another surgical procedure</a:t>
            </a:r>
          </a:p>
        </p:txBody>
      </p:sp>
      <p:sp>
        <p:nvSpPr>
          <p:cNvPr id="15373" name="Slide Number Placeholder 1">
            <a:extLst>
              <a:ext uri="{FF2B5EF4-FFF2-40B4-BE49-F238E27FC236}">
                <a16:creationId xmlns:a16="http://schemas.microsoft.com/office/drawing/2014/main" id="{62F38A04-B392-4E46-951D-F80386B2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C669A9-487E-4DCF-B760-37DC8C9A376E}" type="slidenum">
              <a:rPr lang="en-US" altLang="en-US"/>
              <a:pPr eaLnBrk="1" hangingPunct="1"/>
              <a:t>191</a:t>
            </a:fld>
            <a:endParaRPr lang="en-US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B4F4F1-2AC0-41D4-9B8C-05736798B924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>
            <a:extLst>
              <a:ext uri="{FF2B5EF4-FFF2-40B4-BE49-F238E27FC236}">
                <a16:creationId xmlns:a16="http://schemas.microsoft.com/office/drawing/2014/main" id="{4D04C019-A356-428C-B38F-5AA6F54DB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257800"/>
            <a:ext cx="14478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7" name="Rectangle 12">
            <a:extLst>
              <a:ext uri="{FF2B5EF4-FFF2-40B4-BE49-F238E27FC236}">
                <a16:creationId xmlns:a16="http://schemas.microsoft.com/office/drawing/2014/main" id="{A274E022-7C23-4F6F-9335-21F93A412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257800"/>
            <a:ext cx="19812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147F638D-0E9B-4D36-B799-A54951B4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995738"/>
            <a:ext cx="1828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1D56A50E-BD67-447D-A331-66F0040DA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343400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0" name="Rectangle 4">
            <a:extLst>
              <a:ext uri="{FF2B5EF4-FFF2-40B4-BE49-F238E27FC236}">
                <a16:creationId xmlns:a16="http://schemas.microsoft.com/office/drawing/2014/main" id="{77AD3224-4CFF-4FA2-974B-20FBF3C7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614738"/>
            <a:ext cx="20574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1" name="Rectangle 5">
            <a:extLst>
              <a:ext uri="{FF2B5EF4-FFF2-40B4-BE49-F238E27FC236}">
                <a16:creationId xmlns:a16="http://schemas.microsoft.com/office/drawing/2014/main" id="{676378F9-8DF1-406D-A0D1-788706E92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33738"/>
            <a:ext cx="10668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6392" name="Rectangle 6">
            <a:extLst>
              <a:ext uri="{FF2B5EF4-FFF2-40B4-BE49-F238E27FC236}">
                <a16:creationId xmlns:a16="http://schemas.microsoft.com/office/drawing/2014/main" id="{48D64090-42F2-4296-96DB-4CC66D7DD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1066800" cy="3381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en-US" altLang="en-US" sz="900"/>
          </a:p>
        </p:txBody>
      </p:sp>
      <p:sp>
        <p:nvSpPr>
          <p:cNvPr id="16393" name="Rectangle 7">
            <a:extLst>
              <a:ext uri="{FF2B5EF4-FFF2-40B4-BE49-F238E27FC236}">
                <a16:creationId xmlns:a16="http://schemas.microsoft.com/office/drawing/2014/main" id="{104FBD2E-169A-4994-B144-FCFD8BD84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547938"/>
            <a:ext cx="19050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4" name="Rectangle 8">
            <a:extLst>
              <a:ext uri="{FF2B5EF4-FFF2-40B4-BE49-F238E27FC236}">
                <a16:creationId xmlns:a16="http://schemas.microsoft.com/office/drawing/2014/main" id="{0413AEC6-F95A-4E4B-B667-C1BE569C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85938"/>
            <a:ext cx="3276600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/>
          </a:p>
        </p:txBody>
      </p:sp>
      <p:sp>
        <p:nvSpPr>
          <p:cNvPr id="16395" name="Rectangle 9">
            <a:extLst>
              <a:ext uri="{FF2B5EF4-FFF2-40B4-BE49-F238E27FC236}">
                <a16:creationId xmlns:a16="http://schemas.microsoft.com/office/drawing/2014/main" id="{DD117C86-533E-4F80-B615-863862A3D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z="2600" i="1" dirty="0"/>
              <a:t>Anterior PFV: Basics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>
                <a:solidFill>
                  <a:schemeClr val="bg1"/>
                </a:solidFill>
              </a:rPr>
              <a:t>White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vascularized</a:t>
            </a:r>
            <a:r>
              <a:rPr lang="en-US" altLang="en-US" sz="2200" dirty="0">
                <a:solidFill>
                  <a:srgbClr val="0000FF"/>
                </a:solidFill>
              </a:rPr>
              <a:t> fibrous</a:t>
            </a:r>
            <a:r>
              <a:rPr lang="en-US" altLang="en-US" sz="2200" dirty="0"/>
              <a:t> membrane present behind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Associated with: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Microphthalmos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Leukocoria </a:t>
            </a:r>
            <a:r>
              <a:rPr lang="en-US" altLang="en-US" sz="2100" dirty="0">
                <a:solidFill>
                  <a:srgbClr val="0000FF"/>
                </a:solidFill>
              </a:rPr>
              <a:t>at birth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>
                <a:solidFill>
                  <a:srgbClr val="0000FF"/>
                </a:solidFill>
              </a:rPr>
              <a:t>Shallow</a:t>
            </a:r>
            <a:r>
              <a:rPr lang="en-US" altLang="en-US" sz="2100" dirty="0"/>
              <a:t> anterior chamber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sz="2100" dirty="0"/>
              <a:t>Long </a:t>
            </a:r>
            <a:r>
              <a:rPr lang="en-US" altLang="en-US" sz="2100" dirty="0">
                <a:solidFill>
                  <a:srgbClr val="0000FF"/>
                </a:solidFill>
              </a:rPr>
              <a:t>ciliary processes</a:t>
            </a:r>
            <a:r>
              <a:rPr lang="en-US" altLang="en-US" sz="2100" dirty="0"/>
              <a:t> visible around small lens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200" dirty="0"/>
              <a:t>Dehiscence of posterior capsule </a:t>
            </a:r>
            <a:r>
              <a:rPr lang="en-US" altLang="en-US" sz="2200" dirty="0">
                <a:sym typeface="Wingdings" panose="05000000000000000000" pitchFamily="2" charset="2"/>
              </a:rPr>
              <a:t> lens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intumescence</a:t>
            </a:r>
            <a:r>
              <a:rPr lang="en-US" altLang="en-US" sz="2200" dirty="0">
                <a:sym typeface="Wingdings" panose="05000000000000000000" pitchFamily="2" charset="2"/>
              </a:rPr>
              <a:t>  cataract and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2</a:t>
            </a:r>
            <a:r>
              <a:rPr lang="en-US" altLang="en-US" sz="2200" baseline="30000" dirty="0">
                <a:solidFill>
                  <a:srgbClr val="0000FF"/>
                </a:solidFill>
                <a:sym typeface="Wingdings" panose="05000000000000000000" pitchFamily="2" charset="2"/>
              </a:rPr>
              <a:t>o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angle closure</a:t>
            </a:r>
            <a:r>
              <a:rPr lang="en-US" altLang="en-US" sz="2200" dirty="0">
                <a:sym typeface="Wingdings" panose="05000000000000000000" pitchFamily="2" charset="2"/>
              </a:rPr>
              <a:t> glaucoma</a:t>
            </a:r>
          </a:p>
          <a:p>
            <a:pPr lvl="1" eaLnBrk="1" hangingPunct="1"/>
            <a:r>
              <a:rPr lang="en-US" altLang="en-US" i="1" dirty="0"/>
              <a:t>Anterior PFV: Management</a:t>
            </a:r>
          </a:p>
          <a:p>
            <a:pPr lvl="2" eaLnBrk="1" hangingPunct="1"/>
            <a:r>
              <a:rPr lang="en-US" altLang="en-US" sz="2100" dirty="0">
                <a:solidFill>
                  <a:srgbClr val="0000FF"/>
                </a:solidFill>
              </a:rPr>
              <a:t>Lensectomy</a:t>
            </a:r>
            <a:r>
              <a:rPr lang="en-US" altLang="en-US" sz="2100" dirty="0"/>
              <a:t> and </a:t>
            </a:r>
            <a:r>
              <a:rPr lang="en-US" altLang="en-US" sz="2100" dirty="0" err="1">
                <a:solidFill>
                  <a:srgbClr val="0000FF"/>
                </a:solidFill>
              </a:rPr>
              <a:t>membranectomy</a:t>
            </a:r>
            <a:r>
              <a:rPr lang="en-US" altLang="en-US" sz="2100" dirty="0"/>
              <a:t> to prevent angle closure</a:t>
            </a:r>
          </a:p>
        </p:txBody>
      </p:sp>
      <p:sp>
        <p:nvSpPr>
          <p:cNvPr id="16396" name="Rectangle 10">
            <a:extLst>
              <a:ext uri="{FF2B5EF4-FFF2-40B4-BE49-F238E27FC236}">
                <a16:creationId xmlns:a16="http://schemas.microsoft.com/office/drawing/2014/main" id="{D219EFC3-C45A-44C5-AD47-45F9BD5AE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16397" name="Slide Number Placeholder 1">
            <a:extLst>
              <a:ext uri="{FF2B5EF4-FFF2-40B4-BE49-F238E27FC236}">
                <a16:creationId xmlns:a16="http://schemas.microsoft.com/office/drawing/2014/main" id="{D8084509-FAB1-445F-B048-2D2903C4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492D29-50AD-4DFE-B6FB-8CD536215A89}" type="slidenum">
              <a:rPr lang="en-US" altLang="en-US"/>
              <a:pPr eaLnBrk="1" hangingPunct="1"/>
              <a:t>192</a:t>
            </a:fld>
            <a:endParaRPr lang="en-US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8BDBBA-2997-4559-B42A-AD1ECFAFB26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1219200"/>
            <a:ext cx="152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62109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vast majority of cases are  sporadic</a:t>
            </a:r>
          </a:p>
        </p:txBody>
      </p:sp>
    </p:spTree>
    <p:extLst>
      <p:ext uri="{BB962C8B-B14F-4D97-AF65-F5344CB8AC3E}">
        <p14:creationId xmlns:p14="http://schemas.microsoft.com/office/powerpoint/2010/main" val="3258160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vast majority of cases are  sporadic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PFV usually present unilaterally, or bilaterally (or are both equally likely)?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27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vast majority of cases are  sporadic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PFV usually present unilaterally, or bilaterally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 unilateral  in over  90%  of cases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FD5389-53A1-416D-8144-1AFC4108AA6B}"/>
              </a:ext>
            </a:extLst>
          </p:cNvPr>
          <p:cNvSpPr/>
          <p:nvPr/>
        </p:nvSpPr>
        <p:spPr>
          <a:xfrm>
            <a:off x="685800" y="3189329"/>
            <a:ext cx="914400" cy="239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F5A27BB-602C-4B30-B402-9DB7106200F6}"/>
              </a:ext>
            </a:extLst>
          </p:cNvPr>
          <p:cNvSpPr/>
          <p:nvPr/>
        </p:nvSpPr>
        <p:spPr>
          <a:xfrm>
            <a:off x="2363952" y="3189329"/>
            <a:ext cx="457200" cy="239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2989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Is PFV primarily sporadic, or hereditary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The vast majority of cases are  sporadic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i="1" dirty="0">
                <a:solidFill>
                  <a:srgbClr val="0000FF"/>
                </a:solidFill>
              </a:rPr>
              <a:t>Does PFV usually present unilaterally, or bilaterally (or are both equally likely)?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It is  unilateral  in over  90%  of cases</a:t>
            </a:r>
          </a:p>
        </p:txBody>
      </p:sp>
    </p:spTree>
    <p:extLst>
      <p:ext uri="{BB962C8B-B14F-4D97-AF65-F5344CB8AC3E}">
        <p14:creationId xmlns:p14="http://schemas.microsoft.com/office/powerpoint/2010/main" val="3358776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endParaRPr lang="en-US" altLang="en-US" sz="2200" dirty="0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9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three words</a:t>
            </a:r>
          </a:p>
        </p:txBody>
      </p:sp>
      <p:sp>
        <p:nvSpPr>
          <p:cNvPr id="40" name="Oval 39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0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62" name="Straight Connector 61"/>
            <p:cNvCxnSpPr>
              <a:stCxn id="6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4485335" y="3686961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0370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endParaRPr lang="en-US" altLang="en-US" sz="2200" dirty="0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0" name="Oval 39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0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c 5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62" name="Straight Connector 61"/>
            <p:cNvCxnSpPr>
              <a:stCxn id="6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6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455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endParaRPr lang="en-US" altLang="en-US" sz="2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two words</a:t>
            </a:r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three words</a:t>
            </a:r>
          </a:p>
        </p:txBody>
      </p:sp>
      <p:sp>
        <p:nvSpPr>
          <p:cNvPr id="45" name="Oval 44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1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5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67" name="Straight Connector 66"/>
            <p:cNvCxnSpPr>
              <a:stCxn id="69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Can 73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/>
              <a:t>?</a:t>
            </a:r>
          </a:p>
        </p:txBody>
      </p:sp>
      <p:sp>
        <p:nvSpPr>
          <p:cNvPr id="75" name="Can 74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/>
              <a:t>?</a:t>
            </a:r>
          </a:p>
        </p:txBody>
      </p:sp>
      <p:sp>
        <p:nvSpPr>
          <p:cNvPr id="76" name="Freeform 75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4521356" y="4083952"/>
            <a:ext cx="27924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?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73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</a:t>
            </a:r>
            <a:endParaRPr lang="en-US" altLang="en-US" sz="2200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5" name="Oval 44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stCxn id="51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45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67" name="Straight Connector 66"/>
            <p:cNvCxnSpPr>
              <a:stCxn id="69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Freeform 68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Can 73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75" name="Can 74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76" name="Freeform 75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10EA3C-24A9-4271-B7EC-DBCDF405BDD0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</p:spTree>
    <p:extLst>
      <p:ext uri="{BB962C8B-B14F-4D97-AF65-F5344CB8AC3E}">
        <p14:creationId xmlns:p14="http://schemas.microsoft.com/office/powerpoint/2010/main" val="1547332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2)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posterior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arises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hyaloid </a:t>
            </a:r>
            <a:r>
              <a:rPr lang="en-US" altLang="en-US" sz="2200" dirty="0">
                <a:sym typeface="Wingdings" panose="05000000000000000000" pitchFamily="2" charset="2"/>
              </a:rPr>
              <a:t>artery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0" name="Can 49"/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12826" y="4949941"/>
            <a:ext cx="54694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?    ?</a:t>
            </a:r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2563259"/>
            <a:ext cx="3276601" cy="393356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three words</a:t>
            </a:r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10279A1-055A-416F-8A5B-61AC5A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590800"/>
            <a:ext cx="915657" cy="381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421E2C-1EB2-4FA1-B501-973414B44A9D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</p:spTree>
    <p:extLst>
      <p:ext uri="{BB962C8B-B14F-4D97-AF65-F5344CB8AC3E}">
        <p14:creationId xmlns:p14="http://schemas.microsoft.com/office/powerpoint/2010/main" val="1645598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2563259"/>
            <a:ext cx="3276601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10279A1-055A-416F-8A5B-61AC5A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590800"/>
            <a:ext cx="915657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2)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posterior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arises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hyaloid </a:t>
            </a:r>
            <a:r>
              <a:rPr lang="en-US" altLang="en-US" sz="2200" dirty="0">
                <a:sym typeface="Wingdings" panose="05000000000000000000" pitchFamily="2" charset="2"/>
              </a:rPr>
              <a:t>artery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0" name="Can 49"/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C508D4-146A-4CF9-802A-4B673F3FCE52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F295DEC-A171-4D73-827F-3097A35FAA39}"/>
              </a:ext>
            </a:extLst>
          </p:cNvPr>
          <p:cNvSpPr txBox="1"/>
          <p:nvPr/>
        </p:nvSpPr>
        <p:spPr>
          <a:xfrm>
            <a:off x="3576041" y="4935642"/>
            <a:ext cx="21403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Posterior vascular capsule</a:t>
            </a:r>
          </a:p>
        </p:txBody>
      </p:sp>
    </p:spTree>
    <p:extLst>
      <p:ext uri="{BB962C8B-B14F-4D97-AF65-F5344CB8AC3E}">
        <p14:creationId xmlns:p14="http://schemas.microsoft.com/office/powerpoint/2010/main" val="117944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</p:txBody>
      </p:sp>
    </p:spTree>
    <p:extLst>
      <p:ext uri="{BB962C8B-B14F-4D97-AF65-F5344CB8AC3E}">
        <p14:creationId xmlns:p14="http://schemas.microsoft.com/office/powerpoint/2010/main" val="7605067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2563259"/>
            <a:ext cx="3276601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10279A1-055A-416F-8A5B-61AC5A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590800"/>
            <a:ext cx="915657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2)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posterior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arises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hyaloid </a:t>
            </a:r>
            <a:r>
              <a:rPr lang="en-US" altLang="en-US" sz="2200" dirty="0">
                <a:sym typeface="Wingdings" panose="05000000000000000000" pitchFamily="2" charset="2"/>
              </a:rPr>
              <a:t>artery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/>
              <a:t>3) The</a:t>
            </a:r>
            <a:r>
              <a:rPr lang="en-US" altLang="en-US" sz="2200" i="1" dirty="0"/>
              <a:t> </a:t>
            </a:r>
            <a:r>
              <a:rPr lang="en-US" altLang="en-US" sz="2200" i="1" dirty="0" err="1">
                <a:solidFill>
                  <a:srgbClr val="0000FF"/>
                </a:solidFill>
              </a:rPr>
              <a:t>capsulopupillary</a:t>
            </a:r>
            <a:r>
              <a:rPr lang="en-US" altLang="en-US" sz="2200" i="1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/>
              <a:t>portion</a:t>
            </a:r>
            <a:r>
              <a:rPr lang="en-US" altLang="en-US" sz="2200" dirty="0"/>
              <a:t> anastomoses the anterior and posterior sections of the tunica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057734A5-6D52-4061-9FBB-35E24BB9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43860"/>
            <a:ext cx="2060227" cy="33274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/>
              <a:t>one long word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537949" y="4553488"/>
            <a:ext cx="27924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Can 49">
            <a:extLst>
              <a:ext uri="{FF2B5EF4-FFF2-40B4-BE49-F238E27FC236}">
                <a16:creationId xmlns:a16="http://schemas.microsoft.com/office/drawing/2014/main" id="{5EBE2F5B-322D-4756-8D82-B9026580A19D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C2AFD4-FC63-4116-B19F-DA8B46D31E2D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C8EE32-7DEF-4C86-924C-3D711D662243}"/>
              </a:ext>
            </a:extLst>
          </p:cNvPr>
          <p:cNvSpPr txBox="1"/>
          <p:nvPr/>
        </p:nvSpPr>
        <p:spPr>
          <a:xfrm>
            <a:off x="3576041" y="4935642"/>
            <a:ext cx="21403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Posterior vascular capsule</a:t>
            </a:r>
          </a:p>
        </p:txBody>
      </p:sp>
    </p:spTree>
    <p:extLst>
      <p:ext uri="{BB962C8B-B14F-4D97-AF65-F5344CB8AC3E}">
        <p14:creationId xmlns:p14="http://schemas.microsoft.com/office/powerpoint/2010/main" val="3760551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4">
            <a:extLst>
              <a:ext uri="{FF2B5EF4-FFF2-40B4-BE49-F238E27FC236}">
                <a16:creationId xmlns:a16="http://schemas.microsoft.com/office/drawing/2014/main" id="{057734A5-6D52-4061-9FBB-35E24BB9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43860"/>
            <a:ext cx="2060227" cy="33274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2563259"/>
            <a:ext cx="3276601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10279A1-055A-416F-8A5B-61AC5A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590800"/>
            <a:ext cx="915657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vascular supply encapsulating the developing        lens is called the </a:t>
            </a:r>
            <a:r>
              <a:rPr lang="en-US" altLang="en-US" sz="2600" dirty="0">
                <a:solidFill>
                  <a:srgbClr val="0000FF"/>
                </a:solidFill>
              </a:rPr>
              <a:t>tunica </a:t>
            </a:r>
            <a:r>
              <a:rPr lang="en-US" altLang="en-US" sz="2600" dirty="0" err="1">
                <a:solidFill>
                  <a:srgbClr val="0000FF"/>
                </a:solidFill>
              </a:rPr>
              <a:t>vasculosa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lentis</a:t>
            </a:r>
            <a:r>
              <a:rPr lang="en-US" altLang="en-US" sz="2600" dirty="0"/>
              <a:t>.</a:t>
            </a:r>
            <a:r>
              <a:rPr lang="en-US" altLang="en-US" sz="2600" dirty="0">
                <a:solidFill>
                  <a:srgbClr val="0000FF"/>
                </a:solidFill>
              </a:rPr>
              <a:t>                           </a:t>
            </a:r>
            <a:r>
              <a:rPr lang="en-US" altLang="en-US" sz="2600" b="1" i="1" dirty="0"/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derives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long ciliary</a:t>
            </a:r>
            <a:r>
              <a:rPr lang="en-US" altLang="en-US" sz="2200" dirty="0">
                <a:sym typeface="Wingdings" panose="05000000000000000000" pitchFamily="2" charset="2"/>
              </a:rPr>
              <a:t> arteries</a:t>
            </a:r>
            <a:endParaRPr lang="en-US" altLang="en-US" sz="22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2) The </a:t>
            </a:r>
            <a:r>
              <a:rPr lang="en-US" altLang="en-US" sz="2200" i="1" dirty="0">
                <a:solidFill>
                  <a:srgbClr val="0000FF"/>
                </a:solidFill>
                <a:sym typeface="Wingdings" panose="05000000000000000000" pitchFamily="2" charset="2"/>
              </a:rPr>
              <a:t>posterior vascular capsule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2200" dirty="0">
                <a:sym typeface="Wingdings" panose="05000000000000000000" pitchFamily="2" charset="2"/>
              </a:rPr>
              <a:t>arises from the </a:t>
            </a:r>
            <a:r>
              <a:rPr lang="en-US" altLang="en-US" sz="2200" dirty="0">
                <a:solidFill>
                  <a:srgbClr val="0000FF"/>
                </a:solidFill>
                <a:sym typeface="Wingdings" panose="05000000000000000000" pitchFamily="2" charset="2"/>
              </a:rPr>
              <a:t>hyaloid </a:t>
            </a:r>
            <a:r>
              <a:rPr lang="en-US" altLang="en-US" sz="2200" dirty="0">
                <a:sym typeface="Wingdings" panose="05000000000000000000" pitchFamily="2" charset="2"/>
              </a:rPr>
              <a:t>artery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/>
              <a:t>3) The</a:t>
            </a:r>
            <a:r>
              <a:rPr lang="en-US" altLang="en-US" sz="2200" i="1" dirty="0"/>
              <a:t> </a:t>
            </a:r>
            <a:r>
              <a:rPr lang="en-US" altLang="en-US" sz="2200" i="1" dirty="0" err="1">
                <a:solidFill>
                  <a:srgbClr val="0000FF"/>
                </a:solidFill>
              </a:rPr>
              <a:t>capsulopupillary</a:t>
            </a:r>
            <a:r>
              <a:rPr lang="en-US" altLang="en-US" sz="2200" i="1" dirty="0">
                <a:solidFill>
                  <a:srgbClr val="0000FF"/>
                </a:solidFill>
              </a:rPr>
              <a:t> </a:t>
            </a:r>
            <a:r>
              <a:rPr lang="en-US" altLang="en-US" sz="2200" i="1" dirty="0"/>
              <a:t>portion</a:t>
            </a:r>
            <a:r>
              <a:rPr lang="en-US" altLang="en-US" sz="2200" dirty="0"/>
              <a:t> anastomoses the anterior and posterior sections of the tunica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D28EB6-ADDD-433D-B537-B46FADE5C445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2ACECC7-F87B-494A-853F-06FC0370ECBB}"/>
              </a:ext>
            </a:extLst>
          </p:cNvPr>
          <p:cNvSpPr txBox="1"/>
          <p:nvPr/>
        </p:nvSpPr>
        <p:spPr>
          <a:xfrm>
            <a:off x="3576041" y="4935642"/>
            <a:ext cx="21403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Posterior vascular capsule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613168-BDD2-4184-8341-0A66C18279A7}"/>
              </a:ext>
            </a:extLst>
          </p:cNvPr>
          <p:cNvSpPr txBox="1"/>
          <p:nvPr/>
        </p:nvSpPr>
        <p:spPr>
          <a:xfrm>
            <a:off x="3704205" y="4534513"/>
            <a:ext cx="201048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/>
              <a:t>Capsulopupillary</a:t>
            </a:r>
            <a:r>
              <a:rPr lang="en-US" sz="1200" b="1" i="1" dirty="0"/>
              <a:t> portion</a:t>
            </a:r>
          </a:p>
        </p:txBody>
      </p:sp>
    </p:spTree>
    <p:extLst>
      <p:ext uri="{BB962C8B-B14F-4D97-AF65-F5344CB8AC3E}">
        <p14:creationId xmlns:p14="http://schemas.microsoft.com/office/powerpoint/2010/main" val="41916467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4B04EF-2BA6-42F6-BC75-65C73F475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32" y="1333500"/>
            <a:ext cx="6617368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291329" y="5911334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Tunica </a:t>
            </a:r>
            <a:r>
              <a:rPr lang="en-US" dirty="0" err="1"/>
              <a:t>vasculosa</a:t>
            </a:r>
            <a:r>
              <a:rPr lang="en-US" dirty="0"/>
              <a:t> </a:t>
            </a:r>
            <a:r>
              <a:rPr lang="en-US" dirty="0" err="1"/>
              <a:t>lentis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81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1047672" y="5423326"/>
            <a:ext cx="7048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 the figure of this very premature infant, the </a:t>
            </a:r>
            <a:r>
              <a:rPr lang="en-US" sz="1600" dirty="0" err="1"/>
              <a:t>tunical</a:t>
            </a:r>
            <a:r>
              <a:rPr lang="en-US" sz="1600" dirty="0"/>
              <a:t> </a:t>
            </a:r>
            <a:r>
              <a:rPr lang="en-US" sz="1600" dirty="0" err="1"/>
              <a:t>vasculosa</a:t>
            </a:r>
            <a:r>
              <a:rPr lang="en-US" sz="1600" dirty="0"/>
              <a:t> </a:t>
            </a:r>
            <a:r>
              <a:rPr lang="en-US" sz="1600" dirty="0" err="1"/>
              <a:t>lentis</a:t>
            </a:r>
            <a:r>
              <a:rPr lang="en-US" sz="1600" dirty="0"/>
              <a:t> surrounds the lens (arrows 1) and is contiguous with the hyaloid vascular system (arrow 2). Notice the glial sheath of the hyaloid artery (arrow 3).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F30ACE-32F8-4426-85EC-754CA1AE2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219200"/>
            <a:ext cx="61722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20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14">
            <a:extLst>
              <a:ext uri="{FF2B5EF4-FFF2-40B4-BE49-F238E27FC236}">
                <a16:creationId xmlns:a16="http://schemas.microsoft.com/office/drawing/2014/main" id="{057734A5-6D52-4061-9FBB-35E24BB9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2943860"/>
            <a:ext cx="2060227" cy="33274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2563259"/>
            <a:ext cx="3276601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97444"/>
            <a:ext cx="3170222" cy="393356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 dirty="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88CFACF8-C1AB-4873-A43C-8EC6511A6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197444"/>
            <a:ext cx="1373485" cy="393356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0" name="Rectangle 5">
            <a:extLst>
              <a:ext uri="{FF2B5EF4-FFF2-40B4-BE49-F238E27FC236}">
                <a16:creationId xmlns:a16="http://schemas.microsoft.com/office/drawing/2014/main" id="{E10279A1-055A-416F-8A5B-61AC5A15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199" y="2590800"/>
            <a:ext cx="915657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1" name="Rectangle 6">
            <a:extLst>
              <a:ext uri="{FF2B5EF4-FFF2-40B4-BE49-F238E27FC236}">
                <a16:creationId xmlns:a16="http://schemas.microsoft.com/office/drawing/2014/main" id="{966E739F-4DDA-4FD5-8D7B-BF09F1548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447800"/>
            <a:ext cx="3357408" cy="381000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47115" name="Rectangle 10">
            <a:extLst>
              <a:ext uri="{FF2B5EF4-FFF2-40B4-BE49-F238E27FC236}">
                <a16:creationId xmlns:a16="http://schemas.microsoft.com/office/drawing/2014/main" id="{6E19E305-3090-4CBD-A7AF-50304FA4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" y="1066800"/>
            <a:ext cx="9067801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The vascular supply encapsulating the developing        lens is called the tunica </a:t>
            </a:r>
            <a:r>
              <a:rPr lang="en-US" altLang="en-US" sz="2600" dirty="0" err="1">
                <a:solidFill>
                  <a:schemeClr val="bg1">
                    <a:lumMod val="75000"/>
                  </a:schemeClr>
                </a:solidFill>
              </a:rPr>
              <a:t>vasculosa</a:t>
            </a: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600" dirty="0" err="1">
                <a:solidFill>
                  <a:schemeClr val="bg1">
                    <a:lumMod val="75000"/>
                  </a:schemeClr>
                </a:solidFill>
              </a:rPr>
              <a:t>lentis</a:t>
            </a:r>
            <a:r>
              <a:rPr lang="en-US" altLang="en-US" sz="2600" dirty="0">
                <a:solidFill>
                  <a:schemeClr val="bg1">
                    <a:lumMod val="75000"/>
                  </a:schemeClr>
                </a:solidFill>
              </a:rPr>
              <a:t>.                           </a:t>
            </a:r>
            <a:r>
              <a:rPr lang="en-US" altLang="en-US" sz="2600" b="1" i="1" dirty="0">
                <a:solidFill>
                  <a:schemeClr val="bg1">
                    <a:lumMod val="75000"/>
                  </a:schemeClr>
                </a:solidFill>
              </a:rPr>
              <a:t>It has three sections: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1) The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anterior vascular capsule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derives from the long ciliary arteries</a:t>
            </a:r>
            <a:endParaRPr lang="en-US" alt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2) The 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posterior vascular capsule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arises from the hyaloid artery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3) The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altLang="en-US" sz="2200" i="1" dirty="0" err="1">
                <a:solidFill>
                  <a:schemeClr val="bg1">
                    <a:lumMod val="75000"/>
                  </a:schemeClr>
                </a:solidFill>
              </a:rPr>
              <a:t>capsulopupillary</a:t>
            </a:r>
            <a:r>
              <a:rPr lang="en-US" altLang="en-US" sz="2200" i="1" dirty="0">
                <a:solidFill>
                  <a:schemeClr val="bg1">
                    <a:lumMod val="75000"/>
                  </a:schemeClr>
                </a:solidFill>
              </a:rPr>
              <a:t> portion</a:t>
            </a:r>
            <a:r>
              <a:rPr lang="en-US" altLang="en-US" sz="2200" dirty="0">
                <a:solidFill>
                  <a:schemeClr val="bg1">
                    <a:lumMod val="75000"/>
                  </a:schemeClr>
                </a:solidFill>
              </a:rPr>
              <a:t> anastomoses the anterior and posterior sections of the tunica</a:t>
            </a:r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04205" y="4534513"/>
            <a:ext cx="201048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/>
              <a:t>Capsulopupillary</a:t>
            </a:r>
            <a:r>
              <a:rPr lang="en-US" sz="1200" b="1" i="1" dirty="0"/>
              <a:t> portion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1A4A7A-FD4F-4AC3-9C0F-FFD9E99467C0}"/>
              </a:ext>
            </a:extLst>
          </p:cNvPr>
          <p:cNvSpPr txBox="1"/>
          <p:nvPr/>
        </p:nvSpPr>
        <p:spPr>
          <a:xfrm>
            <a:off x="3576041" y="4935642"/>
            <a:ext cx="21403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Posterior vascular capsule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0EB87-028C-4D69-B316-956DDE254CD2}"/>
              </a:ext>
            </a:extLst>
          </p:cNvPr>
          <p:cNvSpPr txBox="1"/>
          <p:nvPr/>
        </p:nvSpPr>
        <p:spPr>
          <a:xfrm>
            <a:off x="198783" y="5329535"/>
            <a:ext cx="24272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 hyaloid artery also send branches to the developing retina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E985B40-F630-4664-BFF4-7FAB1A9B5D12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F287EA-2F87-4FE5-8BDB-2A30CC214528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68B4912-E915-4F2F-9ECC-E9927F5F9E10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626027" y="5791200"/>
            <a:ext cx="609462" cy="220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779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2817799">
            <a:off x="4952999" y="4388476"/>
            <a:ext cx="685800" cy="685800"/>
          </a:xfrm>
          <a:prstGeom prst="arc">
            <a:avLst>
              <a:gd name="adj1" fmla="val 16806844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817799">
            <a:off x="5120213" y="4360173"/>
            <a:ext cx="685800" cy="685800"/>
          </a:xfrm>
          <a:prstGeom prst="arc">
            <a:avLst>
              <a:gd name="adj1" fmla="val 16861118"/>
              <a:gd name="adj2" fmla="val 19759999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3561147">
            <a:off x="4763980" y="4320670"/>
            <a:ext cx="685800" cy="685800"/>
          </a:xfrm>
          <a:prstGeom prst="arc">
            <a:avLst>
              <a:gd name="adj1" fmla="val 16815987"/>
              <a:gd name="adj2" fmla="val 1971015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6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9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4104368">
            <a:off x="3561141" y="4291639"/>
            <a:ext cx="685800" cy="685800"/>
          </a:xfrm>
          <a:prstGeom prst="arc">
            <a:avLst>
              <a:gd name="adj1" fmla="val 16200000"/>
              <a:gd name="adj2" fmla="val 19630845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4104368">
            <a:off x="3751640" y="4305087"/>
            <a:ext cx="685800" cy="685800"/>
          </a:xfrm>
          <a:prstGeom prst="arc">
            <a:avLst>
              <a:gd name="adj1" fmla="val 16200000"/>
              <a:gd name="adj2" fmla="val 19342523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3691962">
            <a:off x="3895808" y="4272030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3246527">
            <a:off x="4008020" y="4224669"/>
            <a:ext cx="685800" cy="685800"/>
          </a:xfrm>
          <a:prstGeom prst="arc">
            <a:avLst>
              <a:gd name="adj1" fmla="val 16732542"/>
              <a:gd name="adj2" fmla="val 19366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3561147">
            <a:off x="4593574" y="4348306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3561147">
            <a:off x="4406868" y="4349974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3567551">
            <a:off x="4190168" y="4271368"/>
            <a:ext cx="685800" cy="685800"/>
          </a:xfrm>
          <a:prstGeom prst="arc">
            <a:avLst>
              <a:gd name="adj1" fmla="val 16815987"/>
              <a:gd name="adj2" fmla="val 19020741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3561147">
            <a:off x="4172696" y="4371550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3925857">
            <a:off x="4377455" y="428816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3925857">
            <a:off x="4582154" y="4284871"/>
            <a:ext cx="685800" cy="685800"/>
          </a:xfrm>
          <a:prstGeom prst="arc">
            <a:avLst>
              <a:gd name="adj1" fmla="val 16815987"/>
              <a:gd name="adj2" fmla="val 18667327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32" name="Straight Connector 31"/>
            <p:cNvCxnSpPr>
              <a:stCxn id="34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Can 38"/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0" name="Can 39"/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1" name="Freeform 40"/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rot="10800000">
            <a:off x="2818651" y="4332006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04205" y="4534513"/>
            <a:ext cx="201048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 err="1"/>
              <a:t>Capsulopupillary</a:t>
            </a:r>
            <a:r>
              <a:rPr lang="en-US" sz="1200" b="1" i="1" dirty="0"/>
              <a:t> portion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67529" y="3686961"/>
            <a:ext cx="2561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Tunica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vasculosa</a:t>
            </a:r>
            <a:r>
              <a:rPr lang="en-US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lentis</a:t>
            </a:r>
            <a:endParaRPr lang="en-US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1A4A7A-FD4F-4AC3-9C0F-FFD9E99467C0}"/>
              </a:ext>
            </a:extLst>
          </p:cNvPr>
          <p:cNvSpPr txBox="1"/>
          <p:nvPr/>
        </p:nvSpPr>
        <p:spPr>
          <a:xfrm>
            <a:off x="3576041" y="4935642"/>
            <a:ext cx="21403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Posterior vascular capsule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E985B40-F630-4664-BFF4-7FAB1A9B5D12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0F287EA-2F87-4FE5-8BDB-2A30CC214528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569A2B-C490-4C8A-95CB-F32113F139AF}"/>
              </a:ext>
            </a:extLst>
          </p:cNvPr>
          <p:cNvSpPr txBox="1"/>
          <p:nvPr/>
        </p:nvSpPr>
        <p:spPr>
          <a:xfrm>
            <a:off x="887313" y="2628537"/>
            <a:ext cx="706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the normal natural history of the hyaloid system specifically, and the tunica </a:t>
            </a:r>
            <a:r>
              <a:rPr lang="en-US" i="1" dirty="0" err="1"/>
              <a:t>vasculosa</a:t>
            </a:r>
            <a:r>
              <a:rPr lang="en-US" i="1" dirty="0"/>
              <a:t> </a:t>
            </a:r>
            <a:r>
              <a:rPr lang="en-US" i="1" dirty="0" err="1"/>
              <a:t>lentis</a:t>
            </a:r>
            <a:r>
              <a:rPr lang="en-US" i="1" dirty="0"/>
              <a:t> in general?</a:t>
            </a:r>
            <a:endParaRPr lang="en-US" dirty="0"/>
          </a:p>
        </p:txBody>
      </p:sp>
      <p:sp>
        <p:nvSpPr>
          <p:cNvPr id="50" name="Freeform 41">
            <a:extLst>
              <a:ext uri="{FF2B5EF4-FFF2-40B4-BE49-F238E27FC236}">
                <a16:creationId xmlns:a16="http://schemas.microsoft.com/office/drawing/2014/main" id="{F429807C-28D7-4A61-8491-0C2B36F60DAD}"/>
              </a:ext>
            </a:extLst>
          </p:cNvPr>
          <p:cNvSpPr/>
          <p:nvPr/>
        </p:nvSpPr>
        <p:spPr>
          <a:xfrm rot="10800000">
            <a:off x="2814137" y="4322278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33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69AEB-3D62-4EEA-A2CC-EEC3BA2EDA94}"/>
              </a:ext>
            </a:extLst>
          </p:cNvPr>
          <p:cNvSpPr txBox="1"/>
          <p:nvPr/>
        </p:nvSpPr>
        <p:spPr>
          <a:xfrm>
            <a:off x="887313" y="2628537"/>
            <a:ext cx="706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the normal natural history of the hyaloid system specifically, and the tunica </a:t>
            </a:r>
            <a:r>
              <a:rPr lang="en-US" i="1" dirty="0" err="1"/>
              <a:t>vasculosa</a:t>
            </a:r>
            <a:r>
              <a:rPr lang="en-US" i="1" dirty="0"/>
              <a:t> </a:t>
            </a:r>
            <a:r>
              <a:rPr lang="en-US" i="1" dirty="0" err="1"/>
              <a:t>lentis</a:t>
            </a:r>
            <a:r>
              <a:rPr lang="en-US" i="1" dirty="0"/>
              <a:t> in general?</a:t>
            </a:r>
          </a:p>
          <a:p>
            <a:r>
              <a:rPr lang="en-US" dirty="0"/>
              <a:t>The hyaloid system regresses in the  8</a:t>
            </a:r>
            <a:r>
              <a:rPr lang="en-US" baseline="30000" dirty="0"/>
              <a:t>th</a:t>
            </a:r>
            <a:r>
              <a:rPr lang="en-US" dirty="0"/>
              <a:t>  month, whereas the anterior portion hangs on until the  9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DF2E44-FEB3-4C10-820B-00E78308A290}"/>
              </a:ext>
            </a:extLst>
          </p:cNvPr>
          <p:cNvSpPr/>
          <p:nvPr/>
        </p:nvSpPr>
        <p:spPr>
          <a:xfrm>
            <a:off x="4733696" y="3200400"/>
            <a:ext cx="31917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nth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E804ED-55FB-42EB-8134-AC751608312D}"/>
              </a:ext>
            </a:extLst>
          </p:cNvPr>
          <p:cNvSpPr/>
          <p:nvPr/>
        </p:nvSpPr>
        <p:spPr>
          <a:xfrm>
            <a:off x="4475632" y="3511026"/>
            <a:ext cx="319178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nth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9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69AEB-3D62-4EEA-A2CC-EEC3BA2EDA94}"/>
              </a:ext>
            </a:extLst>
          </p:cNvPr>
          <p:cNvSpPr txBox="1"/>
          <p:nvPr/>
        </p:nvSpPr>
        <p:spPr>
          <a:xfrm>
            <a:off x="887313" y="2628537"/>
            <a:ext cx="706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is the normal natural history of the hyaloid system specifically, and the tunica </a:t>
            </a:r>
            <a:r>
              <a:rPr lang="en-US" i="1" dirty="0" err="1"/>
              <a:t>vasculosa</a:t>
            </a:r>
            <a:r>
              <a:rPr lang="en-US" i="1" dirty="0"/>
              <a:t> </a:t>
            </a:r>
            <a:r>
              <a:rPr lang="en-US" i="1" dirty="0" err="1"/>
              <a:t>lentis</a:t>
            </a:r>
            <a:r>
              <a:rPr lang="en-US" i="1" dirty="0"/>
              <a:t> in general?</a:t>
            </a:r>
          </a:p>
          <a:p>
            <a:r>
              <a:rPr lang="en-US" dirty="0"/>
              <a:t>The hyaloid system regresses in the  8</a:t>
            </a:r>
            <a:r>
              <a:rPr lang="en-US" baseline="30000" dirty="0"/>
              <a:t>th</a:t>
            </a:r>
            <a:r>
              <a:rPr lang="en-US" dirty="0"/>
              <a:t>  month, whereas the anterior portion hangs on until the  9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491908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FA4C9-151F-4A63-A318-2F6DA235906B}"/>
              </a:ext>
            </a:extLst>
          </p:cNvPr>
          <p:cNvSpPr txBox="1"/>
          <p:nvPr/>
        </p:nvSpPr>
        <p:spPr>
          <a:xfrm>
            <a:off x="637677" y="5118067"/>
            <a:ext cx="3601368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of the intra-</a:t>
            </a:r>
            <a:r>
              <a:rPr lang="en-US" sz="1600" i="1" dirty="0" err="1">
                <a:solidFill>
                  <a:srgbClr val="0000FF"/>
                </a:solidFill>
              </a:rPr>
              <a:t>vitreal</a:t>
            </a:r>
            <a:r>
              <a:rPr lang="en-US" sz="1600" i="1" dirty="0">
                <a:solidFill>
                  <a:srgbClr val="0000FF"/>
                </a:solidFill>
              </a:rPr>
              <a:t> space, running from the ONH to the back of the lens, that is left behind by the regression of the hyaloid artery?</a:t>
            </a:r>
          </a:p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</a:rPr>
              <a:t>Cloquet’s canal</a:t>
            </a:r>
            <a:endParaRPr lang="en-US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AAEEAE-19C6-46A8-867C-E0DC07A48C45}"/>
              </a:ext>
            </a:extLst>
          </p:cNvPr>
          <p:cNvSpPr txBox="1"/>
          <p:nvPr/>
        </p:nvSpPr>
        <p:spPr>
          <a:xfrm>
            <a:off x="887313" y="2628537"/>
            <a:ext cx="706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What is the normal natural history of the hyaloid system specifically, and the tunica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vasculosa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lentis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in general?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hyaloid system regresses in the  8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month, whereas the anterior portion hangs on until the  9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2952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Cloquet Canal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7FA4C9-151F-4A63-A318-2F6DA235906B}"/>
              </a:ext>
            </a:extLst>
          </p:cNvPr>
          <p:cNvSpPr txBox="1"/>
          <p:nvPr/>
        </p:nvSpPr>
        <p:spPr>
          <a:xfrm>
            <a:off x="637677" y="5118067"/>
            <a:ext cx="3601368" cy="13234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name of the intra-</a:t>
            </a:r>
            <a:r>
              <a:rPr lang="en-US" sz="1600" i="1" dirty="0" err="1">
                <a:solidFill>
                  <a:srgbClr val="0000FF"/>
                </a:solidFill>
              </a:rPr>
              <a:t>vitreal</a:t>
            </a:r>
            <a:r>
              <a:rPr lang="en-US" sz="1600" i="1" dirty="0">
                <a:solidFill>
                  <a:srgbClr val="0000FF"/>
                </a:solidFill>
              </a:rPr>
              <a:t> space, running from the ONH to the back of the lens, that is left behind by the regression of the hyaloid artery?</a:t>
            </a:r>
          </a:p>
          <a:p>
            <a:r>
              <a:rPr lang="en-US" sz="1600" b="1" dirty="0">
                <a:solidFill>
                  <a:srgbClr val="0000FF"/>
                </a:solidFill>
              </a:rPr>
              <a:t>Cloquet’s canal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19891-A701-4110-AC0B-E0EBEF62FF58}"/>
              </a:ext>
            </a:extLst>
          </p:cNvPr>
          <p:cNvSpPr txBox="1"/>
          <p:nvPr/>
        </p:nvSpPr>
        <p:spPr>
          <a:xfrm>
            <a:off x="887313" y="2628537"/>
            <a:ext cx="7066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What is the normal natural history of the hyaloid system specifically, and the tunica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vasculosa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bg1">
                    <a:lumMod val="75000"/>
                  </a:schemeClr>
                </a:solidFill>
              </a:rPr>
              <a:t>lentis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 in general?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hyaloid system regresses in the  8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month, whereas the anterior portion hangs on until the  9</a:t>
            </a:r>
            <a:r>
              <a:rPr lang="en-US" baseline="30000" dirty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99164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name was PFV formerly known?</a:t>
            </a:r>
            <a:endParaRPr lang="en-US" sz="1600" i="1" dirty="0">
              <a:solidFill>
                <a:srgbClr val="FFFF00"/>
              </a:solidFill>
            </a:endParaRPr>
          </a:p>
          <a:p>
            <a:r>
              <a:rPr lang="en-US" sz="1600" dirty="0">
                <a:solidFill>
                  <a:srgbClr val="FFFF00"/>
                </a:solidFill>
              </a:rPr>
              <a:t>Persistent hyperplasic primary vitreous (PHPV)</a:t>
            </a:r>
          </a:p>
        </p:txBody>
      </p:sp>
    </p:spTree>
    <p:extLst>
      <p:ext uri="{BB962C8B-B14F-4D97-AF65-F5344CB8AC3E}">
        <p14:creationId xmlns:p14="http://schemas.microsoft.com/office/powerpoint/2010/main" val="1715082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693077" y="5911334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Cloquet’s canal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F99167-8FBB-4360-B772-C73592B8F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476" y="1257616"/>
            <a:ext cx="4113048" cy="415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03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2342818" y="5569803"/>
            <a:ext cx="445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Single loop of a persistent hyaloid artery extending anteriorly within Cloquet’s canal to insert on the posterior capsule of the lens.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EF74D-6CD1-4836-86A8-C42DA89E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75" y="1447800"/>
            <a:ext cx="5810250" cy="37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46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46" name="Donut 45"/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48" name="TextBox 47"/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54" name="Can 49">
            <a:extLst>
              <a:ext uri="{FF2B5EF4-FFF2-40B4-BE49-F238E27FC236}">
                <a16:creationId xmlns:a16="http://schemas.microsoft.com/office/drawing/2014/main" id="{7EAEFC38-0BB4-407A-B45D-192B41BC4736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>
                <a:solidFill>
                  <a:schemeClr val="tx1"/>
                </a:solidFill>
              </a:rPr>
              <a:t>Cloquet Canal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5A110-BB27-4DEB-8D0B-E9C38093B2CD}"/>
              </a:ext>
            </a:extLst>
          </p:cNvPr>
          <p:cNvSpPr txBox="1"/>
          <p:nvPr/>
        </p:nvSpPr>
        <p:spPr>
          <a:xfrm>
            <a:off x="1076448" y="2763913"/>
            <a:ext cx="714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Hearkening back to a question from a previous slide as a refresher: What did we say was the issue in PFV?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D2D73-91D6-42AA-90B1-9458A5BACD77}"/>
              </a:ext>
            </a:extLst>
          </p:cNvPr>
          <p:cNvSpPr txBox="1"/>
          <p:nvPr/>
        </p:nvSpPr>
        <p:spPr>
          <a:xfrm>
            <a:off x="228600" y="921962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A8662BD-BAAF-4DF3-A9C7-5E45427EFEDF}"/>
              </a:ext>
            </a:extLst>
          </p:cNvPr>
          <p:cNvSpPr/>
          <p:nvPr/>
        </p:nvSpPr>
        <p:spPr>
          <a:xfrm rot="19984015">
            <a:off x="3960509" y="1778414"/>
            <a:ext cx="228600" cy="1077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37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56415D5C-19F5-41B9-9A34-6BB24B6ECE3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16" name="Slide Number Placeholder 1">
            <a:extLst>
              <a:ext uri="{FF2B5EF4-FFF2-40B4-BE49-F238E27FC236}">
                <a16:creationId xmlns:a16="http://schemas.microsoft.com/office/drawing/2014/main" id="{1F3E7BFF-3096-4794-B933-8AE45336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54B20D-58EE-467C-ACF2-C466B0F03FF5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95A110-BB27-4DEB-8D0B-E9C38093B2CD}"/>
              </a:ext>
            </a:extLst>
          </p:cNvPr>
          <p:cNvSpPr txBox="1"/>
          <p:nvPr/>
        </p:nvSpPr>
        <p:spPr>
          <a:xfrm>
            <a:off x="1076448" y="2763913"/>
            <a:ext cx="7534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Hearkening back to a question from a previous slide as a refresher: What did we say was the issue in PFV?</a:t>
            </a:r>
          </a:p>
          <a:p>
            <a:r>
              <a:rPr lang="en-US" dirty="0"/>
              <a:t>We said the issue was a </a:t>
            </a:r>
            <a:r>
              <a:rPr lang="en-US" b="1" dirty="0"/>
              <a:t>failure of the hyaloid system to fully regress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D2D73-91D6-42AA-90B1-9458A5BACD77}"/>
              </a:ext>
            </a:extLst>
          </p:cNvPr>
          <p:cNvSpPr txBox="1"/>
          <p:nvPr/>
        </p:nvSpPr>
        <p:spPr>
          <a:xfrm>
            <a:off x="228600" y="921962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Portions of the posterior fetal vasculature of the lens (aka the  </a:t>
            </a:r>
            <a:r>
              <a:rPr lang="en-US" sz="1600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rgbClr val="0000FF"/>
                </a:solidFill>
              </a:rPr>
              <a:t>) continue to exist (</a:t>
            </a:r>
            <a:r>
              <a:rPr lang="en-US" sz="1600" dirty="0" err="1">
                <a:solidFill>
                  <a:srgbClr val="0000FF"/>
                </a:solidFill>
              </a:rPr>
              <a:t>ie</a:t>
            </a:r>
            <a:r>
              <a:rPr lang="en-US" sz="1600" dirty="0">
                <a:solidFill>
                  <a:srgbClr val="0000FF"/>
                </a:solidFill>
              </a:rPr>
              <a:t>, it ‘persists’) past the developmental stage at which it should have regressed</a:t>
            </a:r>
          </a:p>
        </p:txBody>
      </p:sp>
      <p:sp>
        <p:nvSpPr>
          <p:cNvPr id="2" name="Arrow: Up 1">
            <a:extLst>
              <a:ext uri="{FF2B5EF4-FFF2-40B4-BE49-F238E27FC236}">
                <a16:creationId xmlns:a16="http://schemas.microsoft.com/office/drawing/2014/main" id="{FA8662BD-BAAF-4DF3-A9C7-5E45427EFEDF}"/>
              </a:ext>
            </a:extLst>
          </p:cNvPr>
          <p:cNvSpPr/>
          <p:nvPr/>
        </p:nvSpPr>
        <p:spPr>
          <a:xfrm rot="19984015">
            <a:off x="3960509" y="1778414"/>
            <a:ext cx="228600" cy="10772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EC23423-8458-4304-AE6A-2A46A05669E2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87E7F90-67F5-41F7-AE36-47A9DBE7C34E}"/>
                </a:ext>
              </a:extLst>
            </p:cNvPr>
            <p:cNvCxnSpPr>
              <a:stCxn id="43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CD2A626-DC1A-49D2-BC9B-D7D69EC6DBF7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29F3784-DA9D-497F-84C2-B891B2B43A96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8CA3836-E7C0-4703-B6A3-6DC4C3FD874F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FB10B4A-39FE-4F4D-91A3-19E490119053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1AE11B72-ACCE-4192-9367-1B94164D3247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5370F06-C1FB-45FD-82F8-B09C0E0295B2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Donut 45">
            <a:extLst>
              <a:ext uri="{FF2B5EF4-FFF2-40B4-BE49-F238E27FC236}">
                <a16:creationId xmlns:a16="http://schemas.microsoft.com/office/drawing/2014/main" id="{79491BA5-84A7-4B8F-8CA4-3DF6D604F69B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BC81FAD-84E0-4EDB-97EC-C7C4E300E88B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98AD2D-E54E-44EB-8FFC-F4E67AE95371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1C80829-BBC6-4261-A699-3A21B70ED34B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64" name="Can 49">
            <a:extLst>
              <a:ext uri="{FF2B5EF4-FFF2-40B4-BE49-F238E27FC236}">
                <a16:creationId xmlns:a16="http://schemas.microsoft.com/office/drawing/2014/main" id="{41AB2BE4-F903-49E3-BE64-498B1B2CA562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A67D3D43-380E-4993-937E-14B1D9C10227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0821F4AE-C3D8-48F1-AD69-67714F0B92EB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194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2667000" y="1397913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/>
              <a:t>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3764E4-1F0A-49F0-BB9A-06CC6837F0A9}"/>
              </a:ext>
            </a:extLst>
          </p:cNvPr>
          <p:cNvSpPr txBox="1"/>
          <p:nvPr/>
        </p:nvSpPr>
        <p:spPr>
          <a:xfrm>
            <a:off x="6248400" y="1397913"/>
            <a:ext cx="3577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15B5CC-93A5-4BFE-83FC-1468B04C5532}"/>
              </a:ext>
            </a:extLst>
          </p:cNvPr>
          <p:cNvSpPr txBox="1"/>
          <p:nvPr/>
        </p:nvSpPr>
        <p:spPr>
          <a:xfrm>
            <a:off x="2435948" y="2173069"/>
            <a:ext cx="4378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4101642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B92082-F759-4775-8AB4-8B20F1A2BA6C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</p:spTree>
    <p:extLst>
      <p:ext uri="{BB962C8B-B14F-4D97-AF65-F5344CB8AC3E}">
        <p14:creationId xmlns:p14="http://schemas.microsoft.com/office/powerpoint/2010/main" val="3027546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FD5F9-3B43-4CC3-A88D-7FFFAC9F78FC}"/>
              </a:ext>
            </a:extLst>
          </p:cNvPr>
          <p:cNvSpPr txBox="1"/>
          <p:nvPr/>
        </p:nvSpPr>
        <p:spPr>
          <a:xfrm>
            <a:off x="1904214" y="2888455"/>
            <a:ext cx="5470689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basic nature of each?</a:t>
            </a:r>
            <a:endParaRPr lang="en-US" sz="1600" i="1" dirty="0">
              <a:solidFill>
                <a:srgbClr val="99FF99"/>
              </a:solidFill>
            </a:endParaRPr>
          </a:p>
          <a:p>
            <a:r>
              <a:rPr lang="en-US" sz="1600" i="1" dirty="0">
                <a:solidFill>
                  <a:srgbClr val="99FF99"/>
                </a:solidFill>
              </a:rPr>
              <a:t>Anterior PFV involves pathology…</a:t>
            </a:r>
            <a:r>
              <a:rPr lang="en-US" sz="1600" dirty="0">
                <a:solidFill>
                  <a:srgbClr val="99FF99"/>
                </a:solidFill>
              </a:rPr>
              <a:t>in the retrolental space</a:t>
            </a:r>
          </a:p>
          <a:p>
            <a:r>
              <a:rPr lang="en-US" sz="1600" i="1" dirty="0">
                <a:solidFill>
                  <a:srgbClr val="99FF99"/>
                </a:solidFill>
              </a:rPr>
              <a:t>Posterior PFV involves pathology…</a:t>
            </a:r>
            <a:r>
              <a:rPr lang="en-US" sz="1600" dirty="0">
                <a:solidFill>
                  <a:srgbClr val="99FF99"/>
                </a:solidFill>
              </a:rPr>
              <a:t>related to the retinal branches of the hyaloid artery</a:t>
            </a:r>
          </a:p>
        </p:txBody>
      </p:sp>
    </p:spTree>
    <p:extLst>
      <p:ext uri="{BB962C8B-B14F-4D97-AF65-F5344CB8AC3E}">
        <p14:creationId xmlns:p14="http://schemas.microsoft.com/office/powerpoint/2010/main" val="11499871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FD5F9-3B43-4CC3-A88D-7FFFAC9F78FC}"/>
              </a:ext>
            </a:extLst>
          </p:cNvPr>
          <p:cNvSpPr txBox="1"/>
          <p:nvPr/>
        </p:nvSpPr>
        <p:spPr>
          <a:xfrm>
            <a:off x="1904214" y="2888455"/>
            <a:ext cx="5470689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basic nature of each?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Anterior PFV involves pathology…</a:t>
            </a:r>
            <a:r>
              <a:rPr lang="en-US" sz="1600" dirty="0">
                <a:solidFill>
                  <a:srgbClr val="99FF99"/>
                </a:solidFill>
              </a:rPr>
              <a:t>in the retrolental space</a:t>
            </a:r>
          </a:p>
          <a:p>
            <a:r>
              <a:rPr lang="en-US" sz="1600" i="1" dirty="0">
                <a:solidFill>
                  <a:srgbClr val="969696"/>
                </a:solidFill>
              </a:rPr>
              <a:t>Posterior PFV involves pathology…</a:t>
            </a:r>
            <a:r>
              <a:rPr lang="en-US" sz="1600" dirty="0">
                <a:solidFill>
                  <a:srgbClr val="99FF99"/>
                </a:solidFill>
              </a:rPr>
              <a:t>related to the retinal branches of the hyaloid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412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CF9911-6C3D-4FDF-9D36-621C759EC0AA}"/>
              </a:ext>
            </a:extLst>
          </p:cNvPr>
          <p:cNvSpPr txBox="1"/>
          <p:nvPr/>
        </p:nvSpPr>
        <p:spPr>
          <a:xfrm>
            <a:off x="5029200" y="3149253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[location]</a:t>
            </a:r>
          </a:p>
        </p:txBody>
      </p:sp>
    </p:spTree>
    <p:extLst>
      <p:ext uri="{BB962C8B-B14F-4D97-AF65-F5344CB8AC3E}">
        <p14:creationId xmlns:p14="http://schemas.microsoft.com/office/powerpoint/2010/main" val="36950618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FD5F9-3B43-4CC3-A88D-7FFFAC9F78FC}"/>
              </a:ext>
            </a:extLst>
          </p:cNvPr>
          <p:cNvSpPr txBox="1"/>
          <p:nvPr/>
        </p:nvSpPr>
        <p:spPr>
          <a:xfrm>
            <a:off x="1904214" y="2888455"/>
            <a:ext cx="5470689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basic nature of each?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Anterior PFV involves pathology…</a:t>
            </a:r>
            <a:r>
              <a:rPr lang="en-US" sz="1600" dirty="0">
                <a:solidFill>
                  <a:srgbClr val="0000FF"/>
                </a:solidFill>
              </a:rPr>
              <a:t>in the retrolental space</a:t>
            </a:r>
          </a:p>
          <a:p>
            <a:r>
              <a:rPr lang="en-US" sz="1600" i="1" dirty="0">
                <a:solidFill>
                  <a:srgbClr val="969696"/>
                </a:solidFill>
              </a:rPr>
              <a:t>Posterior PFV involves pathology…</a:t>
            </a:r>
            <a:r>
              <a:rPr lang="en-US" sz="1600" dirty="0">
                <a:solidFill>
                  <a:srgbClr val="99FF99"/>
                </a:solidFill>
              </a:rPr>
              <a:t>related to the retinal branches of the hyaloid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47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49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FD5F9-3B43-4CC3-A88D-7FFFAC9F78FC}"/>
              </a:ext>
            </a:extLst>
          </p:cNvPr>
          <p:cNvSpPr txBox="1"/>
          <p:nvPr/>
        </p:nvSpPr>
        <p:spPr>
          <a:xfrm>
            <a:off x="1904214" y="2888455"/>
            <a:ext cx="5470689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basic nature of each?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Anterior PFV involves pathology…</a:t>
            </a:r>
            <a:r>
              <a:rPr lang="en-US" sz="1600" dirty="0">
                <a:solidFill>
                  <a:srgbClr val="0000FF"/>
                </a:solidFill>
              </a:rPr>
              <a:t>in the retrolental space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Posterior PFV involves pathology…</a:t>
            </a:r>
            <a:r>
              <a:rPr lang="en-US" sz="1600" dirty="0">
                <a:solidFill>
                  <a:srgbClr val="99FF99"/>
                </a:solidFill>
              </a:rPr>
              <a:t>related to the retinal branches of the hyaloid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7629355" y="5670286"/>
            <a:ext cx="151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8A5432-A1CD-4CA4-B4DC-5205E1961531}"/>
              </a:ext>
            </a:extLst>
          </p:cNvPr>
          <p:cNvSpPr txBox="1"/>
          <p:nvPr/>
        </p:nvSpPr>
        <p:spPr>
          <a:xfrm>
            <a:off x="5130620" y="3384294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[anatomy issue]</a:t>
            </a:r>
          </a:p>
        </p:txBody>
      </p:sp>
    </p:spTree>
    <p:extLst>
      <p:ext uri="{BB962C8B-B14F-4D97-AF65-F5344CB8AC3E}">
        <p14:creationId xmlns:p14="http://schemas.microsoft.com/office/powerpoint/2010/main" val="69233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rgbClr val="0000FF"/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Persistent hyperplasic primary vitreous (PHPV)</a:t>
            </a:r>
          </a:p>
        </p:txBody>
      </p:sp>
    </p:spTree>
    <p:extLst>
      <p:ext uri="{BB962C8B-B14F-4D97-AF65-F5344CB8AC3E}">
        <p14:creationId xmlns:p14="http://schemas.microsoft.com/office/powerpoint/2010/main" val="33098194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435948" y="2173069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PFV comes in two forms. What are they?</a:t>
            </a:r>
          </a:p>
          <a:p>
            <a:r>
              <a:rPr lang="en-US" dirty="0">
                <a:solidFill>
                  <a:srgbClr val="0000FF"/>
                </a:solidFill>
              </a:rPr>
              <a:t>Anterior and posterior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FD5F9-3B43-4CC3-A88D-7FFFAC9F78FC}"/>
              </a:ext>
            </a:extLst>
          </p:cNvPr>
          <p:cNvSpPr txBox="1"/>
          <p:nvPr/>
        </p:nvSpPr>
        <p:spPr>
          <a:xfrm>
            <a:off x="1904214" y="2888455"/>
            <a:ext cx="5470689" cy="1077218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basic nature of each?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Anterior PFV involves pathology…</a:t>
            </a:r>
            <a:r>
              <a:rPr lang="en-US" sz="1600" dirty="0">
                <a:solidFill>
                  <a:srgbClr val="0000FF"/>
                </a:solidFill>
              </a:rPr>
              <a:t>in the retrolental space</a:t>
            </a:r>
          </a:p>
          <a:p>
            <a:r>
              <a:rPr lang="en-US" sz="1600" i="1" dirty="0">
                <a:solidFill>
                  <a:srgbClr val="0000FF"/>
                </a:solidFill>
              </a:rPr>
              <a:t>Posterior PFV involves pathology…</a:t>
            </a:r>
            <a:r>
              <a:rPr lang="en-US" sz="1600" dirty="0">
                <a:solidFill>
                  <a:srgbClr val="0000FF"/>
                </a:solidFill>
              </a:rPr>
              <a:t>related to the retinal branches of the hyaloid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29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824394" y="2146647"/>
            <a:ext cx="3957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Can both anterior and posterior PFV be present in the same eye?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620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F9C31-C275-4C31-846A-ED118A1F1AE4}"/>
              </a:ext>
            </a:extLst>
          </p:cNvPr>
          <p:cNvSpPr txBox="1"/>
          <p:nvPr/>
        </p:nvSpPr>
        <p:spPr>
          <a:xfrm>
            <a:off x="2824394" y="2146647"/>
            <a:ext cx="3957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Can both anterior and posterior PFV be present in the same eye?</a:t>
            </a:r>
          </a:p>
          <a:p>
            <a:r>
              <a:rPr lang="en-US" dirty="0"/>
              <a:t>Yes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63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1183B3-BCE2-4859-A904-BC7757731B92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1BAE9F-D2D5-4F94-A0A7-25BE99E59E86}"/>
              </a:ext>
            </a:extLst>
          </p:cNvPr>
          <p:cNvCxnSpPr>
            <a:stCxn id="35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5C064A-6C39-4D87-B04F-6FF16FD26F82}"/>
              </a:ext>
            </a:extLst>
          </p:cNvPr>
          <p:cNvCxnSpPr>
            <a:cxnSpLocks/>
            <a:endCxn id="32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5">
            <a:extLst>
              <a:ext uri="{FF2B5EF4-FFF2-40B4-BE49-F238E27FC236}">
                <a16:creationId xmlns:a16="http://schemas.microsoft.com/office/drawing/2014/main" id="{96F48096-26C8-44A1-99E8-38DCEBE830AB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08C078-2D52-4EC8-AF77-393BA38CFF48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6477DF-3501-417F-8B90-D6DEA89164D1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5AFA9A-10CA-4A62-88C6-18ABFAA8878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465D7-6DB2-460F-9EC8-719438986FAC}"/>
              </a:ext>
            </a:extLst>
          </p:cNvPr>
          <p:cNvCxnSpPr>
            <a:cxnSpLocks/>
            <a:stCxn id="32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A2EC1AE-CB3F-48D8-9C67-FFB325EBC811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FC6F9B-BD2B-4C84-BE1E-4E024E9A5DC5}"/>
              </a:ext>
            </a:extLst>
          </p:cNvPr>
          <p:cNvSpPr txBox="1"/>
          <p:nvPr/>
        </p:nvSpPr>
        <p:spPr>
          <a:xfrm>
            <a:off x="609274" y="3048000"/>
            <a:ext cx="8077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Shouldn’t a failure to regress by the </a:t>
            </a:r>
            <a:r>
              <a:rPr lang="en-US" sz="1600" b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vascular capsule constitute </a:t>
            </a:r>
            <a:r>
              <a:rPr lang="en-US" sz="1600" b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CFC4CB-DB8B-429F-8B1F-108A746E5D53}"/>
              </a:ext>
            </a:extLst>
          </p:cNvPr>
          <p:cNvSpPr txBox="1"/>
          <p:nvPr/>
        </p:nvSpPr>
        <p:spPr>
          <a:xfrm>
            <a:off x="426227" y="4068348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PFV?</a:t>
            </a:r>
            <a:endParaRPr lang="en-US" sz="1600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E8E3EB4-9540-41B4-910E-0CD7070B8B98}"/>
              </a:ext>
            </a:extLst>
          </p:cNvPr>
          <p:cNvSpPr/>
          <p:nvPr/>
        </p:nvSpPr>
        <p:spPr>
          <a:xfrm>
            <a:off x="1898104" y="4119718"/>
            <a:ext cx="1729095" cy="256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63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068348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PFV?</a:t>
            </a:r>
            <a:endParaRPr lang="en-US" sz="1600" dirty="0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1898104" y="4119718"/>
            <a:ext cx="1729095" cy="25677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D5370-1F0B-4072-ABEF-9977E0C7F6A3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Shouldn’t a failure to regress by the </a:t>
            </a:r>
            <a:r>
              <a:rPr lang="en-US" sz="1600" b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vascular capsule constitute </a:t>
            </a:r>
            <a:r>
              <a:rPr lang="en-US" sz="1600" b="1" dirty="0">
                <a:solidFill>
                  <a:srgbClr val="0000FF"/>
                </a:solidFill>
              </a:rPr>
              <a:t>anterior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No, because the anterior </a:t>
            </a:r>
            <a:r>
              <a:rPr lang="en-US" sz="1600" dirty="0" err="1">
                <a:solidFill>
                  <a:srgbClr val="0000FF"/>
                </a:solidFill>
              </a:rPr>
              <a:t>vasc</a:t>
            </a:r>
            <a:r>
              <a:rPr lang="en-US" sz="1600" dirty="0">
                <a:solidFill>
                  <a:srgbClr val="0000FF"/>
                </a:solidFill>
              </a:rPr>
              <a:t> capsule derives from the long ciliary arteries, not the hyaloid system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31183B3-BCE2-4859-A904-BC7757731B92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61BAE9F-D2D5-4F94-A0A7-25BE99E59E86}"/>
              </a:ext>
            </a:extLst>
          </p:cNvPr>
          <p:cNvCxnSpPr>
            <a:stCxn id="35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5C064A-6C39-4D87-B04F-6FF16FD26F82}"/>
              </a:ext>
            </a:extLst>
          </p:cNvPr>
          <p:cNvCxnSpPr>
            <a:cxnSpLocks/>
            <a:endCxn id="32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5">
            <a:extLst>
              <a:ext uri="{FF2B5EF4-FFF2-40B4-BE49-F238E27FC236}">
                <a16:creationId xmlns:a16="http://schemas.microsoft.com/office/drawing/2014/main" id="{96F48096-26C8-44A1-99E8-38DCEBE830AB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C08C078-2D52-4EC8-AF77-393BA38CFF48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16477DF-3501-417F-8B90-D6DEA89164D1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05AFA9A-10CA-4A62-88C6-18ABFAA8878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EB465D7-6DB2-460F-9EC8-719438986FAC}"/>
              </a:ext>
            </a:extLst>
          </p:cNvPr>
          <p:cNvCxnSpPr>
            <a:cxnSpLocks/>
            <a:stCxn id="32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6A2EC1AE-CB3F-48D8-9C67-FFB325EBC811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13AC46-CEAB-4338-B9A7-8F8902A6325A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98DC53-89AB-4377-B54B-C5BDBC280A48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E544024-246B-45AE-95F2-3EC99450922E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531EF83D-6346-48F2-8A7A-24494C7B8E44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CD61DB-7C33-4292-9592-4C49E5DD92F9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35FC09-84D7-46E0-80B3-B7FC7D26E055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B28C8BB-1BE5-4F20-BA7B-7B8C420359A8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A83C32D-45CA-4298-9737-EF52FAC33385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n 49">
            <a:extLst>
              <a:ext uri="{FF2B5EF4-FFF2-40B4-BE49-F238E27FC236}">
                <a16:creationId xmlns:a16="http://schemas.microsoft.com/office/drawing/2014/main" id="{558279A8-2D66-45C6-98CA-FFC3035E614B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DBF446C-FCBA-40B0-8598-ABF2B21124C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538E0EE-B71A-44E2-8CFE-16F0E919FF96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n 38">
            <a:extLst>
              <a:ext uri="{FF2B5EF4-FFF2-40B4-BE49-F238E27FC236}">
                <a16:creationId xmlns:a16="http://schemas.microsoft.com/office/drawing/2014/main" id="{764EC444-AE4F-419A-BBA1-4769E83D63F0}"/>
              </a:ext>
            </a:extLst>
          </p:cNvPr>
          <p:cNvSpPr/>
          <p:nvPr/>
        </p:nvSpPr>
        <p:spPr>
          <a:xfrm rot="19703269">
            <a:off x="6988595" y="4223200"/>
            <a:ext cx="141636" cy="231771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4" name="Can 39">
            <a:extLst>
              <a:ext uri="{FF2B5EF4-FFF2-40B4-BE49-F238E27FC236}">
                <a16:creationId xmlns:a16="http://schemas.microsoft.com/office/drawing/2014/main" id="{506DB45B-4609-4F58-AB92-48678DE74AFB}"/>
              </a:ext>
            </a:extLst>
          </p:cNvPr>
          <p:cNvSpPr/>
          <p:nvPr/>
        </p:nvSpPr>
        <p:spPr>
          <a:xfrm rot="1959228">
            <a:off x="2149133" y="4374513"/>
            <a:ext cx="147047" cy="2257078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/>
              <a:t>Long</a:t>
            </a:r>
          </a:p>
          <a:p>
            <a:pPr algn="ctr"/>
            <a:r>
              <a:rPr lang="en-US" sz="700" b="1" dirty="0"/>
              <a:t> ciliary</a:t>
            </a:r>
          </a:p>
        </p:txBody>
      </p:sp>
      <p:sp>
        <p:nvSpPr>
          <p:cNvPr id="45" name="Freeform 40">
            <a:extLst>
              <a:ext uri="{FF2B5EF4-FFF2-40B4-BE49-F238E27FC236}">
                <a16:creationId xmlns:a16="http://schemas.microsoft.com/office/drawing/2014/main" id="{F9BE1048-AD49-4AC4-8881-11293BFF8474}"/>
              </a:ext>
            </a:extLst>
          </p:cNvPr>
          <p:cNvSpPr/>
          <p:nvPr/>
        </p:nvSpPr>
        <p:spPr>
          <a:xfrm rot="10800000">
            <a:off x="5603913" y="4239194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1">
            <a:extLst>
              <a:ext uri="{FF2B5EF4-FFF2-40B4-BE49-F238E27FC236}">
                <a16:creationId xmlns:a16="http://schemas.microsoft.com/office/drawing/2014/main" id="{AF826148-6D06-4B8A-B300-A1806DD33CB2}"/>
              </a:ext>
            </a:extLst>
          </p:cNvPr>
          <p:cNvSpPr/>
          <p:nvPr/>
        </p:nvSpPr>
        <p:spPr>
          <a:xfrm rot="10800000">
            <a:off x="2814137" y="4322278"/>
            <a:ext cx="853440" cy="278875"/>
          </a:xfrm>
          <a:custGeom>
            <a:avLst/>
            <a:gdLst>
              <a:gd name="connsiteX0" fmla="*/ 853440 w 853440"/>
              <a:gd name="connsiteY0" fmla="*/ 52452 h 278875"/>
              <a:gd name="connsiteX1" fmla="*/ 809897 w 853440"/>
              <a:gd name="connsiteY1" fmla="*/ 139538 h 278875"/>
              <a:gd name="connsiteX2" fmla="*/ 775063 w 853440"/>
              <a:gd name="connsiteY2" fmla="*/ 156955 h 278875"/>
              <a:gd name="connsiteX3" fmla="*/ 714103 w 853440"/>
              <a:gd name="connsiteY3" fmla="*/ 200498 h 278875"/>
              <a:gd name="connsiteX4" fmla="*/ 644435 w 853440"/>
              <a:gd name="connsiteY4" fmla="*/ 217915 h 278875"/>
              <a:gd name="connsiteX5" fmla="*/ 618309 w 853440"/>
              <a:gd name="connsiteY5" fmla="*/ 226624 h 278875"/>
              <a:gd name="connsiteX6" fmla="*/ 557349 w 853440"/>
              <a:gd name="connsiteY6" fmla="*/ 217915 h 278875"/>
              <a:gd name="connsiteX7" fmla="*/ 539932 w 853440"/>
              <a:gd name="connsiteY7" fmla="*/ 191790 h 278875"/>
              <a:gd name="connsiteX8" fmla="*/ 522515 w 853440"/>
              <a:gd name="connsiteY8" fmla="*/ 130830 h 278875"/>
              <a:gd name="connsiteX9" fmla="*/ 539932 w 853440"/>
              <a:gd name="connsiteY9" fmla="*/ 8910 h 278875"/>
              <a:gd name="connsiteX10" fmla="*/ 627017 w 853440"/>
              <a:gd name="connsiteY10" fmla="*/ 17618 h 278875"/>
              <a:gd name="connsiteX11" fmla="*/ 644435 w 853440"/>
              <a:gd name="connsiteY11" fmla="*/ 35035 h 278875"/>
              <a:gd name="connsiteX12" fmla="*/ 670560 w 853440"/>
              <a:gd name="connsiteY12" fmla="*/ 69870 h 278875"/>
              <a:gd name="connsiteX13" fmla="*/ 653143 w 853440"/>
              <a:gd name="connsiteY13" fmla="*/ 183081 h 278875"/>
              <a:gd name="connsiteX14" fmla="*/ 635726 w 853440"/>
              <a:gd name="connsiteY14" fmla="*/ 209207 h 278875"/>
              <a:gd name="connsiteX15" fmla="*/ 583475 w 853440"/>
              <a:gd name="connsiteY15" fmla="*/ 252750 h 278875"/>
              <a:gd name="connsiteX16" fmla="*/ 539932 w 853440"/>
              <a:gd name="connsiteY16" fmla="*/ 278875 h 278875"/>
              <a:gd name="connsiteX17" fmla="*/ 374469 w 853440"/>
              <a:gd name="connsiteY17" fmla="*/ 270167 h 278875"/>
              <a:gd name="connsiteX18" fmla="*/ 339635 w 853440"/>
              <a:gd name="connsiteY18" fmla="*/ 261458 h 278875"/>
              <a:gd name="connsiteX19" fmla="*/ 278675 w 853440"/>
              <a:gd name="connsiteY19" fmla="*/ 226624 h 278875"/>
              <a:gd name="connsiteX20" fmla="*/ 226423 w 853440"/>
              <a:gd name="connsiteY20" fmla="*/ 200498 h 278875"/>
              <a:gd name="connsiteX21" fmla="*/ 174172 w 853440"/>
              <a:gd name="connsiteY21" fmla="*/ 156955 h 278875"/>
              <a:gd name="connsiteX22" fmla="*/ 165463 w 853440"/>
              <a:gd name="connsiteY22" fmla="*/ 130830 h 278875"/>
              <a:gd name="connsiteX23" fmla="*/ 209006 w 853440"/>
              <a:gd name="connsiteY23" fmla="*/ 69870 h 278875"/>
              <a:gd name="connsiteX24" fmla="*/ 278675 w 853440"/>
              <a:gd name="connsiteY24" fmla="*/ 78578 h 278875"/>
              <a:gd name="connsiteX25" fmla="*/ 304800 w 853440"/>
              <a:gd name="connsiteY25" fmla="*/ 87287 h 278875"/>
              <a:gd name="connsiteX26" fmla="*/ 322217 w 853440"/>
              <a:gd name="connsiteY26" fmla="*/ 122121 h 278875"/>
              <a:gd name="connsiteX27" fmla="*/ 313509 w 853440"/>
              <a:gd name="connsiteY27" fmla="*/ 252750 h 278875"/>
              <a:gd name="connsiteX28" fmla="*/ 104503 w 853440"/>
              <a:gd name="connsiteY28" fmla="*/ 244041 h 278875"/>
              <a:gd name="connsiteX29" fmla="*/ 78377 w 853440"/>
              <a:gd name="connsiteY29" fmla="*/ 235332 h 278875"/>
              <a:gd name="connsiteX30" fmla="*/ 52252 w 853440"/>
              <a:gd name="connsiteY30" fmla="*/ 217915 h 278875"/>
              <a:gd name="connsiteX31" fmla="*/ 26126 w 853440"/>
              <a:gd name="connsiteY31" fmla="*/ 174372 h 278875"/>
              <a:gd name="connsiteX32" fmla="*/ 17417 w 853440"/>
              <a:gd name="connsiteY32" fmla="*/ 148247 h 278875"/>
              <a:gd name="connsiteX33" fmla="*/ 0 w 853440"/>
              <a:gd name="connsiteY33" fmla="*/ 122121 h 27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53440" h="278875">
                <a:moveTo>
                  <a:pt x="853440" y="52452"/>
                </a:moveTo>
                <a:cubicBezTo>
                  <a:pt x="838926" y="81481"/>
                  <a:pt x="838926" y="125024"/>
                  <a:pt x="809897" y="139538"/>
                </a:cubicBezTo>
                <a:cubicBezTo>
                  <a:pt x="798286" y="145344"/>
                  <a:pt x="786072" y="150075"/>
                  <a:pt x="775063" y="156955"/>
                </a:cubicBezTo>
                <a:cubicBezTo>
                  <a:pt x="759276" y="166822"/>
                  <a:pt x="732533" y="191283"/>
                  <a:pt x="714103" y="200498"/>
                </a:cubicBezTo>
                <a:cubicBezTo>
                  <a:pt x="694193" y="210453"/>
                  <a:pt x="664315" y="212945"/>
                  <a:pt x="644435" y="217915"/>
                </a:cubicBezTo>
                <a:cubicBezTo>
                  <a:pt x="635529" y="220141"/>
                  <a:pt x="627018" y="223721"/>
                  <a:pt x="618309" y="226624"/>
                </a:cubicBezTo>
                <a:cubicBezTo>
                  <a:pt x="597989" y="223721"/>
                  <a:pt x="576106" y="226251"/>
                  <a:pt x="557349" y="217915"/>
                </a:cubicBezTo>
                <a:cubicBezTo>
                  <a:pt x="547785" y="213664"/>
                  <a:pt x="544613" y="201151"/>
                  <a:pt x="539932" y="191790"/>
                </a:cubicBezTo>
                <a:cubicBezTo>
                  <a:pt x="533684" y="179294"/>
                  <a:pt x="525306" y="141995"/>
                  <a:pt x="522515" y="130830"/>
                </a:cubicBezTo>
                <a:cubicBezTo>
                  <a:pt x="528321" y="90190"/>
                  <a:pt x="512087" y="39076"/>
                  <a:pt x="539932" y="8910"/>
                </a:cubicBezTo>
                <a:cubicBezTo>
                  <a:pt x="559719" y="-12527"/>
                  <a:pt x="598715" y="10543"/>
                  <a:pt x="627017" y="17618"/>
                </a:cubicBezTo>
                <a:cubicBezTo>
                  <a:pt x="634983" y="19609"/>
                  <a:pt x="639179" y="28727"/>
                  <a:pt x="644435" y="35035"/>
                </a:cubicBezTo>
                <a:cubicBezTo>
                  <a:pt x="653727" y="46185"/>
                  <a:pt x="661852" y="58258"/>
                  <a:pt x="670560" y="69870"/>
                </a:cubicBezTo>
                <a:cubicBezTo>
                  <a:pt x="664754" y="107607"/>
                  <a:pt x="662403" y="146040"/>
                  <a:pt x="653143" y="183081"/>
                </a:cubicBezTo>
                <a:cubicBezTo>
                  <a:pt x="650605" y="193235"/>
                  <a:pt x="642427" y="201166"/>
                  <a:pt x="635726" y="209207"/>
                </a:cubicBezTo>
                <a:cubicBezTo>
                  <a:pt x="604703" y="246435"/>
                  <a:pt x="617719" y="225354"/>
                  <a:pt x="583475" y="252750"/>
                </a:cubicBezTo>
                <a:cubicBezTo>
                  <a:pt x="549324" y="280072"/>
                  <a:pt x="585297" y="263754"/>
                  <a:pt x="539932" y="278875"/>
                </a:cubicBezTo>
                <a:cubicBezTo>
                  <a:pt x="484778" y="275972"/>
                  <a:pt x="429492" y="274952"/>
                  <a:pt x="374469" y="270167"/>
                </a:cubicBezTo>
                <a:cubicBezTo>
                  <a:pt x="362545" y="269130"/>
                  <a:pt x="350340" y="266811"/>
                  <a:pt x="339635" y="261458"/>
                </a:cubicBezTo>
                <a:cubicBezTo>
                  <a:pt x="234200" y="208740"/>
                  <a:pt x="358575" y="253256"/>
                  <a:pt x="278675" y="226624"/>
                </a:cubicBezTo>
                <a:cubicBezTo>
                  <a:pt x="203802" y="176710"/>
                  <a:pt x="298534" y="236553"/>
                  <a:pt x="226423" y="200498"/>
                </a:cubicBezTo>
                <a:cubicBezTo>
                  <a:pt x="202172" y="188373"/>
                  <a:pt x="193433" y="176217"/>
                  <a:pt x="174172" y="156955"/>
                </a:cubicBezTo>
                <a:cubicBezTo>
                  <a:pt x="171269" y="148247"/>
                  <a:pt x="164324" y="139939"/>
                  <a:pt x="165463" y="130830"/>
                </a:cubicBezTo>
                <a:cubicBezTo>
                  <a:pt x="170789" y="88221"/>
                  <a:pt x="180571" y="88826"/>
                  <a:pt x="209006" y="69870"/>
                </a:cubicBezTo>
                <a:cubicBezTo>
                  <a:pt x="232229" y="72773"/>
                  <a:pt x="255649" y="74391"/>
                  <a:pt x="278675" y="78578"/>
                </a:cubicBezTo>
                <a:cubicBezTo>
                  <a:pt x="287706" y="80220"/>
                  <a:pt x="298309" y="80796"/>
                  <a:pt x="304800" y="87287"/>
                </a:cubicBezTo>
                <a:cubicBezTo>
                  <a:pt x="313979" y="96467"/>
                  <a:pt x="316411" y="110510"/>
                  <a:pt x="322217" y="122121"/>
                </a:cubicBezTo>
                <a:cubicBezTo>
                  <a:pt x="319314" y="165664"/>
                  <a:pt x="351585" y="231428"/>
                  <a:pt x="313509" y="252750"/>
                </a:cubicBezTo>
                <a:cubicBezTo>
                  <a:pt x="252670" y="286820"/>
                  <a:pt x="174042" y="249192"/>
                  <a:pt x="104503" y="244041"/>
                </a:cubicBezTo>
                <a:cubicBezTo>
                  <a:pt x="95348" y="243363"/>
                  <a:pt x="86588" y="239437"/>
                  <a:pt x="78377" y="235332"/>
                </a:cubicBezTo>
                <a:cubicBezTo>
                  <a:pt x="69016" y="230651"/>
                  <a:pt x="60960" y="223721"/>
                  <a:pt x="52252" y="217915"/>
                </a:cubicBezTo>
                <a:cubicBezTo>
                  <a:pt x="27581" y="143909"/>
                  <a:pt x="61988" y="234142"/>
                  <a:pt x="26126" y="174372"/>
                </a:cubicBezTo>
                <a:cubicBezTo>
                  <a:pt x="21403" y="166501"/>
                  <a:pt x="21522" y="156457"/>
                  <a:pt x="17417" y="148247"/>
                </a:cubicBezTo>
                <a:cubicBezTo>
                  <a:pt x="12736" y="138886"/>
                  <a:pt x="0" y="122121"/>
                  <a:pt x="0" y="12212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196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08D048DB-BECD-4884-AD5A-2F6FD85DD836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1143B2-3517-4F19-B8D2-BC7FCF1C297E}"/>
              </a:ext>
            </a:extLst>
          </p:cNvPr>
          <p:cNvCxnSpPr>
            <a:stCxn id="49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796EE9-3612-4CB8-8547-00598FFBC8A7}"/>
              </a:ext>
            </a:extLst>
          </p:cNvPr>
          <p:cNvCxnSpPr>
            <a:cxnSpLocks/>
            <a:endCxn id="38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5">
            <a:extLst>
              <a:ext uri="{FF2B5EF4-FFF2-40B4-BE49-F238E27FC236}">
                <a16:creationId xmlns:a16="http://schemas.microsoft.com/office/drawing/2014/main" id="{398A2E89-C475-4F03-892F-080C1BE606A0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645C80-33C1-4FAB-8E5A-D9380303C921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56CDA9-5FD6-490A-AB85-1E6F79869F50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870AF-BE84-4779-A7E2-CBC283B7EA5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699D64-0615-4ACA-8D67-00142E2D1033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EEFC9B9-1562-4585-9118-C63411876BB5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i="1" dirty="0">
                <a:solidFill>
                  <a:srgbClr val="0000FF"/>
                </a:solidFill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044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08D048DB-BECD-4884-AD5A-2F6FD85DD836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1143B2-3517-4F19-B8D2-BC7FCF1C297E}"/>
              </a:ext>
            </a:extLst>
          </p:cNvPr>
          <p:cNvCxnSpPr>
            <a:stCxn id="49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796EE9-3612-4CB8-8547-00598FFBC8A7}"/>
              </a:ext>
            </a:extLst>
          </p:cNvPr>
          <p:cNvCxnSpPr>
            <a:cxnSpLocks/>
            <a:endCxn id="38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5">
            <a:extLst>
              <a:ext uri="{FF2B5EF4-FFF2-40B4-BE49-F238E27FC236}">
                <a16:creationId xmlns:a16="http://schemas.microsoft.com/office/drawing/2014/main" id="{398A2E89-C475-4F03-892F-080C1BE606A0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645C80-33C1-4FAB-8E5A-D9380303C921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56CDA9-5FD6-490A-AB85-1E6F79869F50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870AF-BE84-4779-A7E2-CBC283B7EA5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699D64-0615-4ACA-8D67-00142E2D1033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EEFC9B9-1562-4585-9118-C63411876BB5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dirty="0" err="1">
                <a:solidFill>
                  <a:srgbClr val="0000FF"/>
                </a:solidFill>
              </a:rPr>
              <a:t>Epicapsular</a:t>
            </a:r>
            <a:r>
              <a:rPr lang="en-US" sz="1600" dirty="0">
                <a:solidFill>
                  <a:srgbClr val="0000FF"/>
                </a:solidFill>
              </a:rPr>
              <a:t> star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602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Very</a:t>
            </a: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Never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8D048DB-BECD-4884-AD5A-2F6FD85DD836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1143B2-3517-4F19-B8D2-BC7FCF1C297E}"/>
              </a:ext>
            </a:extLst>
          </p:cNvPr>
          <p:cNvCxnSpPr>
            <a:stCxn id="49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796EE9-3612-4CB8-8547-00598FFBC8A7}"/>
              </a:ext>
            </a:extLst>
          </p:cNvPr>
          <p:cNvCxnSpPr>
            <a:cxnSpLocks/>
            <a:endCxn id="38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5">
            <a:extLst>
              <a:ext uri="{FF2B5EF4-FFF2-40B4-BE49-F238E27FC236}">
                <a16:creationId xmlns:a16="http://schemas.microsoft.com/office/drawing/2014/main" id="{398A2E89-C475-4F03-892F-080C1BE606A0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645C80-33C1-4FAB-8E5A-D9380303C921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56CDA9-5FD6-490A-AB85-1E6F79869F50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870AF-BE84-4779-A7E2-CBC283B7EA5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699D64-0615-4ACA-8D67-00142E2D1033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EEFC9B9-1562-4585-9118-C63411876BB5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984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Very</a:t>
            </a: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E0B05-47B6-40A4-97CC-8F0E39EE634C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198DD7-676C-45CA-8B46-E0C1F1D16E0C}"/>
              </a:ext>
            </a:extLst>
          </p:cNvPr>
          <p:cNvGrpSpPr/>
          <p:nvPr/>
        </p:nvGrpSpPr>
        <p:grpSpPr>
          <a:xfrm>
            <a:off x="4654826" y="4569154"/>
            <a:ext cx="162339" cy="96673"/>
            <a:chOff x="7994374" y="4322927"/>
            <a:chExt cx="162339" cy="966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FB3E75-E08B-4237-A1BD-43D4C186A42A}"/>
                </a:ext>
              </a:extLst>
            </p:cNvPr>
            <p:cNvCxnSpPr>
              <a:cxnSpLocks/>
            </p:cNvCxnSpPr>
            <p:nvPr/>
          </p:nvCxnSpPr>
          <p:spPr>
            <a:xfrm>
              <a:off x="7994374" y="4322927"/>
              <a:ext cx="159026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1337A-528E-4E8D-BB69-2316CBD9F7C8}"/>
                </a:ext>
              </a:extLst>
            </p:cNvPr>
            <p:cNvCxnSpPr/>
            <p:nvPr/>
          </p:nvCxnSpPr>
          <p:spPr>
            <a:xfrm>
              <a:off x="8077200" y="4322927"/>
              <a:ext cx="0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0E6691-4621-4871-A457-41A3FA511B9B}"/>
                </a:ext>
              </a:extLst>
            </p:cNvPr>
            <p:cNvCxnSpPr/>
            <p:nvPr/>
          </p:nvCxnSpPr>
          <p:spPr>
            <a:xfrm flipH="1">
              <a:off x="8032036" y="4322927"/>
              <a:ext cx="124677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3649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652520" y="5911334"/>
            <a:ext cx="183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Epicapsular</a:t>
            </a:r>
            <a:r>
              <a:rPr lang="en-US" dirty="0"/>
              <a:t> star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595A5-FAE5-43AF-9BBB-2D3E3DCF7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14487"/>
            <a:ext cx="476250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4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191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term </a:t>
            </a:r>
            <a:r>
              <a:rPr lang="en-US" sz="1400" b="1" dirty="0">
                <a:solidFill>
                  <a:srgbClr val="0000FF"/>
                </a:solidFill>
              </a:rPr>
              <a:t>primary</a:t>
            </a:r>
            <a:r>
              <a:rPr lang="en-US" sz="1400" dirty="0">
                <a:solidFill>
                  <a:srgbClr val="0000FF"/>
                </a:solidFill>
              </a:rPr>
              <a:t> vitreous </a:t>
            </a:r>
            <a:r>
              <a:rPr lang="en-US" sz="1400" i="1" dirty="0">
                <a:solidFill>
                  <a:srgbClr val="0000FF"/>
                </a:solidFill>
              </a:rPr>
              <a:t>implies the existence of a secondary vitreous. Is this the case?</a:t>
            </a:r>
            <a:endParaRPr lang="en-US" sz="14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Indeed it is. In fact, there is also a </a:t>
            </a:r>
            <a:r>
              <a:rPr lang="en-US" sz="14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tertiary</a:t>
            </a:r>
            <a:r>
              <a:rPr lang="en-US" sz="1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vitreous.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031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dirty="0">
                <a:solidFill>
                  <a:srgbClr val="99FF99"/>
                </a:solidFill>
              </a:rPr>
              <a:t>Very</a:t>
            </a: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E0B05-47B6-40A4-97CC-8F0E39EE634C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198DD7-676C-45CA-8B46-E0C1F1D16E0C}"/>
              </a:ext>
            </a:extLst>
          </p:cNvPr>
          <p:cNvGrpSpPr/>
          <p:nvPr/>
        </p:nvGrpSpPr>
        <p:grpSpPr>
          <a:xfrm>
            <a:off x="4654826" y="4569154"/>
            <a:ext cx="162339" cy="96673"/>
            <a:chOff x="7994374" y="4322927"/>
            <a:chExt cx="162339" cy="966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FB3E75-E08B-4237-A1BD-43D4C186A42A}"/>
                </a:ext>
              </a:extLst>
            </p:cNvPr>
            <p:cNvCxnSpPr>
              <a:cxnSpLocks/>
            </p:cNvCxnSpPr>
            <p:nvPr/>
          </p:nvCxnSpPr>
          <p:spPr>
            <a:xfrm>
              <a:off x="7994374" y="4322927"/>
              <a:ext cx="159026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1337A-528E-4E8D-BB69-2316CBD9F7C8}"/>
                </a:ext>
              </a:extLst>
            </p:cNvPr>
            <p:cNvCxnSpPr/>
            <p:nvPr/>
          </p:nvCxnSpPr>
          <p:spPr>
            <a:xfrm>
              <a:off x="8077200" y="4322927"/>
              <a:ext cx="0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0E6691-4621-4871-A457-41A3FA511B9B}"/>
                </a:ext>
              </a:extLst>
            </p:cNvPr>
            <p:cNvCxnSpPr/>
            <p:nvPr/>
          </p:nvCxnSpPr>
          <p:spPr>
            <a:xfrm flipH="1">
              <a:off x="8032036" y="4322927"/>
              <a:ext cx="124677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19188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  <a:endParaRPr lang="en-US" sz="1400" dirty="0">
              <a:solidFill>
                <a:srgbClr val="99FF99"/>
              </a:solidFill>
            </a:endParaRPr>
          </a:p>
          <a:p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i="1" dirty="0">
                <a:solidFill>
                  <a:srgbClr val="99FF99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99FF99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E0B05-47B6-40A4-97CC-8F0E39EE634C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198DD7-676C-45CA-8B46-E0C1F1D16E0C}"/>
              </a:ext>
            </a:extLst>
          </p:cNvPr>
          <p:cNvGrpSpPr/>
          <p:nvPr/>
        </p:nvGrpSpPr>
        <p:grpSpPr>
          <a:xfrm>
            <a:off x="4654826" y="4569154"/>
            <a:ext cx="162339" cy="96673"/>
            <a:chOff x="7994374" y="4322927"/>
            <a:chExt cx="162339" cy="966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FB3E75-E08B-4237-A1BD-43D4C186A42A}"/>
                </a:ext>
              </a:extLst>
            </p:cNvPr>
            <p:cNvCxnSpPr>
              <a:cxnSpLocks/>
            </p:cNvCxnSpPr>
            <p:nvPr/>
          </p:nvCxnSpPr>
          <p:spPr>
            <a:xfrm>
              <a:off x="7994374" y="4322927"/>
              <a:ext cx="159026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1337A-528E-4E8D-BB69-2316CBD9F7C8}"/>
                </a:ext>
              </a:extLst>
            </p:cNvPr>
            <p:cNvCxnSpPr/>
            <p:nvPr/>
          </p:nvCxnSpPr>
          <p:spPr>
            <a:xfrm>
              <a:off x="8077200" y="4322927"/>
              <a:ext cx="0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0E6691-4621-4871-A457-41A3FA511B9B}"/>
                </a:ext>
              </a:extLst>
            </p:cNvPr>
            <p:cNvCxnSpPr/>
            <p:nvPr/>
          </p:nvCxnSpPr>
          <p:spPr>
            <a:xfrm flipH="1">
              <a:off x="8032036" y="4322927"/>
              <a:ext cx="124677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254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  <a:endParaRPr lang="en-US" sz="1400" i="1" dirty="0">
              <a:solidFill>
                <a:srgbClr val="99FF99"/>
              </a:solidFill>
            </a:endParaRPr>
          </a:p>
          <a:p>
            <a:r>
              <a:rPr lang="en-US" sz="1400" dirty="0">
                <a:solidFill>
                  <a:srgbClr val="99FF99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E0B05-47B6-40A4-97CC-8F0E39EE634C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198DD7-676C-45CA-8B46-E0C1F1D16E0C}"/>
              </a:ext>
            </a:extLst>
          </p:cNvPr>
          <p:cNvGrpSpPr/>
          <p:nvPr/>
        </p:nvGrpSpPr>
        <p:grpSpPr>
          <a:xfrm>
            <a:off x="4654826" y="4569154"/>
            <a:ext cx="162339" cy="96673"/>
            <a:chOff x="7994374" y="4322927"/>
            <a:chExt cx="162339" cy="966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FB3E75-E08B-4237-A1BD-43D4C186A42A}"/>
                </a:ext>
              </a:extLst>
            </p:cNvPr>
            <p:cNvCxnSpPr>
              <a:cxnSpLocks/>
            </p:cNvCxnSpPr>
            <p:nvPr/>
          </p:nvCxnSpPr>
          <p:spPr>
            <a:xfrm>
              <a:off x="7994374" y="4322927"/>
              <a:ext cx="159026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1337A-528E-4E8D-BB69-2316CBD9F7C8}"/>
                </a:ext>
              </a:extLst>
            </p:cNvPr>
            <p:cNvCxnSpPr/>
            <p:nvPr/>
          </p:nvCxnSpPr>
          <p:spPr>
            <a:xfrm>
              <a:off x="8077200" y="4322927"/>
              <a:ext cx="0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0E6691-4621-4871-A457-41A3FA511B9B}"/>
                </a:ext>
              </a:extLst>
            </p:cNvPr>
            <p:cNvCxnSpPr/>
            <p:nvPr/>
          </p:nvCxnSpPr>
          <p:spPr>
            <a:xfrm flipH="1">
              <a:off x="8032036" y="4322927"/>
              <a:ext cx="124677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2370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931A2A-6E79-4CD0-8499-364D22950F1D}"/>
              </a:ext>
            </a:extLst>
          </p:cNvPr>
          <p:cNvSpPr txBox="1"/>
          <p:nvPr/>
        </p:nvSpPr>
        <p:spPr>
          <a:xfrm>
            <a:off x="232417" y="3725572"/>
            <a:ext cx="3308462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an </a:t>
            </a:r>
            <a:r>
              <a:rPr lang="en-US" sz="1400" i="1" dirty="0" err="1">
                <a:solidFill>
                  <a:srgbClr val="0000FF"/>
                </a:solidFill>
              </a:rPr>
              <a:t>epicapsular</a:t>
            </a:r>
            <a:r>
              <a:rPr lang="en-US" sz="1400" i="1" dirty="0">
                <a:solidFill>
                  <a:srgbClr val="0000FF"/>
                </a:solidFill>
              </a:rPr>
              <a:t> star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tiny, star-shaped schmutz on the anterior capsule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--</a:t>
            </a:r>
            <a:r>
              <a:rPr lang="en-US" sz="1600" b="1" dirty="0" err="1">
                <a:solidFill>
                  <a:srgbClr val="0000FF"/>
                </a:solidFill>
              </a:rPr>
              <a:t>Epicapsular</a:t>
            </a:r>
            <a:r>
              <a:rPr lang="en-US" sz="1600" b="1" dirty="0">
                <a:solidFill>
                  <a:srgbClr val="0000FF"/>
                </a:solidFill>
              </a:rPr>
              <a:t> star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--Persistent pupillary membrane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232417" y="2057400"/>
            <a:ext cx="1901183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1E0B05-47B6-40A4-97CC-8F0E39EE634C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198DD7-676C-45CA-8B46-E0C1F1D16E0C}"/>
              </a:ext>
            </a:extLst>
          </p:cNvPr>
          <p:cNvGrpSpPr/>
          <p:nvPr/>
        </p:nvGrpSpPr>
        <p:grpSpPr>
          <a:xfrm>
            <a:off x="4654826" y="4569154"/>
            <a:ext cx="162339" cy="96673"/>
            <a:chOff x="7994374" y="4322927"/>
            <a:chExt cx="162339" cy="9667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FB3E75-E08B-4237-A1BD-43D4C186A42A}"/>
                </a:ext>
              </a:extLst>
            </p:cNvPr>
            <p:cNvCxnSpPr>
              <a:cxnSpLocks/>
            </p:cNvCxnSpPr>
            <p:nvPr/>
          </p:nvCxnSpPr>
          <p:spPr>
            <a:xfrm>
              <a:off x="7994374" y="4322927"/>
              <a:ext cx="159026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931337A-528E-4E8D-BB69-2316CBD9F7C8}"/>
                </a:ext>
              </a:extLst>
            </p:cNvPr>
            <p:cNvCxnSpPr/>
            <p:nvPr/>
          </p:nvCxnSpPr>
          <p:spPr>
            <a:xfrm>
              <a:off x="8077200" y="4322927"/>
              <a:ext cx="0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00E6691-4621-4871-A457-41A3FA511B9B}"/>
                </a:ext>
              </a:extLst>
            </p:cNvPr>
            <p:cNvCxnSpPr/>
            <p:nvPr/>
          </p:nvCxnSpPr>
          <p:spPr>
            <a:xfrm flipH="1">
              <a:off x="8032036" y="4322927"/>
              <a:ext cx="124677" cy="966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9607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val 37">
            <a:extLst>
              <a:ext uri="{FF2B5EF4-FFF2-40B4-BE49-F238E27FC236}">
                <a16:creationId xmlns:a16="http://schemas.microsoft.com/office/drawing/2014/main" id="{08D048DB-BECD-4884-AD5A-2F6FD85DD836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11143B2-3517-4F19-B8D2-BC7FCF1C297E}"/>
              </a:ext>
            </a:extLst>
          </p:cNvPr>
          <p:cNvCxnSpPr>
            <a:stCxn id="49" idx="0"/>
          </p:cNvCxnSpPr>
          <p:nvPr/>
        </p:nvCxnSpPr>
        <p:spPr>
          <a:xfrm flipV="1">
            <a:off x="3617079" y="4322928"/>
            <a:ext cx="878721" cy="19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796EE9-3612-4CB8-8547-00598FFBC8A7}"/>
              </a:ext>
            </a:extLst>
          </p:cNvPr>
          <p:cNvCxnSpPr>
            <a:cxnSpLocks/>
            <a:endCxn id="38" idx="0"/>
          </p:cNvCxnSpPr>
          <p:nvPr/>
        </p:nvCxnSpPr>
        <p:spPr>
          <a:xfrm flipV="1">
            <a:off x="3982258" y="4322927"/>
            <a:ext cx="665942" cy="2288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reeform 15">
            <a:extLst>
              <a:ext uri="{FF2B5EF4-FFF2-40B4-BE49-F238E27FC236}">
                <a16:creationId xmlns:a16="http://schemas.microsoft.com/office/drawing/2014/main" id="{398A2E89-C475-4F03-892F-080C1BE606A0}"/>
              </a:ext>
            </a:extLst>
          </p:cNvPr>
          <p:cNvSpPr/>
          <p:nvPr/>
        </p:nvSpPr>
        <p:spPr>
          <a:xfrm>
            <a:off x="3617079" y="4503447"/>
            <a:ext cx="2097921" cy="97706"/>
          </a:xfrm>
          <a:custGeom>
            <a:avLst/>
            <a:gdLst>
              <a:gd name="connsiteX0" fmla="*/ 0 w 2508068"/>
              <a:gd name="connsiteY0" fmla="*/ 8708 h 87124"/>
              <a:gd name="connsiteX1" fmla="*/ 1245326 w 2508068"/>
              <a:gd name="connsiteY1" fmla="*/ 87086 h 87124"/>
              <a:gd name="connsiteX2" fmla="*/ 2508068 w 2508068"/>
              <a:gd name="connsiteY2" fmla="*/ 0 h 87124"/>
              <a:gd name="connsiteX3" fmla="*/ 2508068 w 2508068"/>
              <a:gd name="connsiteY3" fmla="*/ 0 h 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068" h="87124">
                <a:moveTo>
                  <a:pt x="0" y="8708"/>
                </a:moveTo>
                <a:cubicBezTo>
                  <a:pt x="413657" y="48622"/>
                  <a:pt x="827315" y="88537"/>
                  <a:pt x="1245326" y="87086"/>
                </a:cubicBezTo>
                <a:cubicBezTo>
                  <a:pt x="1663337" y="85635"/>
                  <a:pt x="2508068" y="0"/>
                  <a:pt x="2508068" y="0"/>
                </a:cubicBezTo>
                <a:lnTo>
                  <a:pt x="2508068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3645C80-33C1-4FAB-8E5A-D9380303C921}"/>
              </a:ext>
            </a:extLst>
          </p:cNvPr>
          <p:cNvCxnSpPr/>
          <p:nvPr/>
        </p:nvCxnSpPr>
        <p:spPr>
          <a:xfrm>
            <a:off x="4876800" y="4322927"/>
            <a:ext cx="682556" cy="1953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56CDA9-5FD6-490A-AB85-1E6F79869F50}"/>
              </a:ext>
            </a:extLst>
          </p:cNvPr>
          <p:cNvCxnSpPr/>
          <p:nvPr/>
        </p:nvCxnSpPr>
        <p:spPr>
          <a:xfrm>
            <a:off x="4800600" y="4319702"/>
            <a:ext cx="535306" cy="2164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85870AF-BE84-4779-A7E2-CBC283B7EA55}"/>
              </a:ext>
            </a:extLst>
          </p:cNvPr>
          <p:cNvCxnSpPr/>
          <p:nvPr/>
        </p:nvCxnSpPr>
        <p:spPr>
          <a:xfrm>
            <a:off x="4724400" y="4319702"/>
            <a:ext cx="173936" cy="268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F699D64-0615-4ACA-8D67-00142E2D1033}"/>
              </a:ext>
            </a:extLst>
          </p:cNvPr>
          <p:cNvCxnSpPr>
            <a:cxnSpLocks/>
            <a:stCxn id="38" idx="0"/>
          </p:cNvCxnSpPr>
          <p:nvPr/>
        </p:nvCxnSpPr>
        <p:spPr>
          <a:xfrm flipH="1">
            <a:off x="4369858" y="4322927"/>
            <a:ext cx="278342" cy="282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4EEFC9B9-1562-4585-9118-C63411876BB5}"/>
              </a:ext>
            </a:extLst>
          </p:cNvPr>
          <p:cNvSpPr txBox="1"/>
          <p:nvPr/>
        </p:nvSpPr>
        <p:spPr>
          <a:xfrm>
            <a:off x="3598959" y="4083952"/>
            <a:ext cx="2063386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b="1" i="1" dirty="0"/>
              <a:t>Anterior vascular capsule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dirty="0">
                <a:solidFill>
                  <a:srgbClr val="66CC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Very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04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  <a:endParaRPr lang="en-US" sz="1400" dirty="0">
              <a:solidFill>
                <a:srgbClr val="66CCFF"/>
              </a:solidFill>
            </a:endParaRPr>
          </a:p>
          <a:p>
            <a:endParaRPr lang="en-US" sz="1400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Very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24309030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dirty="0">
                <a:solidFill>
                  <a:srgbClr val="66CC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Very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9880956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varies significantly, from a few barely-visible strands to a vast and intricate web</a:t>
            </a:r>
            <a:endParaRPr lang="en-US" sz="1400" dirty="0">
              <a:solidFill>
                <a:srgbClr val="66CCFF"/>
              </a:solidFill>
            </a:endParaRP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Very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35100694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68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2921556" y="5911334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Persistent pupillary membrane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3EB8E-4550-4434-BF97-0C3171E69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83" y="1828800"/>
            <a:ext cx="3926894" cy="29451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B16B3-362B-4554-81CC-4CA74853A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320710" cy="294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370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dirty="0">
                <a:solidFill>
                  <a:srgbClr val="66CCFF"/>
                </a:solidFill>
              </a:rPr>
              <a:t>Very</a:t>
            </a: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1851235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19100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The term </a:t>
            </a:r>
            <a:r>
              <a:rPr lang="en-US" sz="1400" b="1" dirty="0">
                <a:solidFill>
                  <a:srgbClr val="0000FF"/>
                </a:solidFill>
              </a:rPr>
              <a:t>primary</a:t>
            </a:r>
            <a:r>
              <a:rPr lang="en-US" sz="1400" dirty="0">
                <a:solidFill>
                  <a:srgbClr val="0000FF"/>
                </a:solidFill>
              </a:rPr>
              <a:t> vitreous </a:t>
            </a:r>
            <a:r>
              <a:rPr lang="en-US" sz="1400" i="1" dirty="0">
                <a:solidFill>
                  <a:srgbClr val="0000FF"/>
                </a:solidFill>
              </a:rPr>
              <a:t>implies the existence of a secondary vitreous. Is this the case?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Indeed it is. In fact, there is also a </a:t>
            </a:r>
            <a:r>
              <a:rPr lang="en-US" sz="1400" i="1" dirty="0">
                <a:solidFill>
                  <a:srgbClr val="0000FF"/>
                </a:solidFill>
              </a:rPr>
              <a:t>tertiary</a:t>
            </a:r>
            <a:r>
              <a:rPr lang="en-US" sz="1400" dirty="0">
                <a:solidFill>
                  <a:srgbClr val="0000FF"/>
                </a:solidFill>
              </a:rPr>
              <a:t> vitreous.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64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  <a:endParaRPr lang="en-US" sz="1400" dirty="0">
              <a:solidFill>
                <a:srgbClr val="66CCFF"/>
              </a:solidFill>
            </a:endParaRPr>
          </a:p>
          <a:p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i="1" dirty="0">
                <a:solidFill>
                  <a:srgbClr val="66CCFF"/>
                </a:solidFill>
              </a:rPr>
              <a:t>Is it visually significant?</a:t>
            </a: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8518607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  <a:endParaRPr lang="en-US" sz="1400" i="1" dirty="0">
              <a:solidFill>
                <a:srgbClr val="66CCFF"/>
              </a:solidFill>
            </a:endParaRPr>
          </a:p>
          <a:p>
            <a:r>
              <a:rPr lang="en-US" sz="1400" dirty="0">
                <a:solidFill>
                  <a:srgbClr val="66CC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18531980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B9842D-B74D-4109-86F3-671B73D6530E}"/>
              </a:ext>
            </a:extLst>
          </p:cNvPr>
          <p:cNvSpPr txBox="1"/>
          <p:nvPr/>
        </p:nvSpPr>
        <p:spPr>
          <a:xfrm>
            <a:off x="152400" y="1683026"/>
            <a:ext cx="8077525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929292"/>
                </a:solidFill>
              </a:rPr>
              <a:t>Speaking of: Two remnants of a failed-to-completely-regress anterior vascular capsule are commonly encountered at the slit lamp. What are they?</a:t>
            </a:r>
          </a:p>
          <a:p>
            <a:r>
              <a:rPr lang="en-US" sz="1600" dirty="0">
                <a:solidFill>
                  <a:srgbClr val="929292"/>
                </a:solidFill>
              </a:rPr>
              <a:t>--</a:t>
            </a:r>
            <a:r>
              <a:rPr lang="en-US" sz="1600" dirty="0" err="1">
                <a:solidFill>
                  <a:srgbClr val="929292"/>
                </a:solidFill>
              </a:rPr>
              <a:t>Epicapsular</a:t>
            </a:r>
            <a:r>
              <a:rPr lang="en-US" sz="1600" dirty="0">
                <a:solidFill>
                  <a:srgbClr val="929292"/>
                </a:solidFill>
              </a:rPr>
              <a:t> star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--</a:t>
            </a:r>
            <a:r>
              <a:rPr lang="en-US" sz="1600" b="1" dirty="0">
                <a:solidFill>
                  <a:srgbClr val="0000FF"/>
                </a:solidFill>
              </a:rPr>
              <a:t>Persistent pupillary membrane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FD1DAC-C7D2-41AF-BAAA-14444CC69121}"/>
              </a:ext>
            </a:extLst>
          </p:cNvPr>
          <p:cNvSpPr txBox="1"/>
          <p:nvPr/>
        </p:nvSpPr>
        <p:spPr>
          <a:xfrm>
            <a:off x="609274" y="3048000"/>
            <a:ext cx="8077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Shouldn’t a </a:t>
            </a:r>
            <a:r>
              <a:rPr lang="en-US" sz="1600" i="1" u="sng" dirty="0">
                <a:solidFill>
                  <a:srgbClr val="0000FF"/>
                </a:solidFill>
              </a:rPr>
              <a:t>failure to regress by the </a:t>
            </a:r>
            <a:r>
              <a:rPr lang="en-US" sz="1600" b="1" u="sng" dirty="0">
                <a:solidFill>
                  <a:srgbClr val="0000FF"/>
                </a:solidFill>
              </a:rPr>
              <a:t>anterior</a:t>
            </a:r>
            <a:r>
              <a:rPr lang="en-US" sz="1600" i="1" u="sng" dirty="0">
                <a:solidFill>
                  <a:srgbClr val="0000FF"/>
                </a:solidFill>
              </a:rPr>
              <a:t> vascular capsule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constitute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anterior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No, because the anterior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vasc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 capsule derives from the long ciliary arteries, not the hyaloid system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A8F94C2-3E5F-4F67-8A93-B353D31DB7C1}"/>
              </a:ext>
            </a:extLst>
          </p:cNvPr>
          <p:cNvSpPr/>
          <p:nvPr/>
        </p:nvSpPr>
        <p:spPr>
          <a:xfrm>
            <a:off x="152400" y="2296375"/>
            <a:ext cx="3370359" cy="5466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02211-F1E5-457E-B7A3-EC13AF625917}"/>
              </a:ext>
            </a:extLst>
          </p:cNvPr>
          <p:cNvSpPr txBox="1"/>
          <p:nvPr/>
        </p:nvSpPr>
        <p:spPr>
          <a:xfrm>
            <a:off x="152400" y="3429000"/>
            <a:ext cx="3082283" cy="3323987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persistent pupillary membrane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fibers stretching across the pupillary aperture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extensive is it?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varies significantly, from a few barely-visible strands to a vast and intricate web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Rarely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CE6FE8-962C-44C3-B75F-208CE8A83200}"/>
              </a:ext>
            </a:extLst>
          </p:cNvPr>
          <p:cNvSpPr/>
          <p:nvPr/>
        </p:nvSpPr>
        <p:spPr>
          <a:xfrm>
            <a:off x="1313239" y="2944498"/>
            <a:ext cx="5486400" cy="5719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07646C-B808-411F-8345-3C9AE5B5CAE7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AE6E968-47D5-4AA4-AB75-532D763D08B7}"/>
              </a:ext>
            </a:extLst>
          </p:cNvPr>
          <p:cNvCxnSpPr>
            <a:cxnSpLocks/>
          </p:cNvCxnSpPr>
          <p:nvPr/>
        </p:nvCxnSpPr>
        <p:spPr>
          <a:xfrm>
            <a:off x="4191000" y="440835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42E47D-4F03-4107-8206-1454B8243503}"/>
              </a:ext>
            </a:extLst>
          </p:cNvPr>
          <p:cNvCxnSpPr>
            <a:cxnSpLocks/>
          </p:cNvCxnSpPr>
          <p:nvPr/>
        </p:nvCxnSpPr>
        <p:spPr>
          <a:xfrm flipV="1">
            <a:off x="4419600" y="4395107"/>
            <a:ext cx="952502" cy="463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02A96F-DC00-4A18-8CF0-B1B93424FF10}"/>
              </a:ext>
            </a:extLst>
          </p:cNvPr>
          <p:cNvCxnSpPr>
            <a:cxnSpLocks/>
          </p:cNvCxnSpPr>
          <p:nvPr/>
        </p:nvCxnSpPr>
        <p:spPr>
          <a:xfrm flipH="1">
            <a:off x="4419600" y="4322927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9C8CFF-C4FA-4E82-AC06-4321E3ACF6D1}"/>
              </a:ext>
            </a:extLst>
          </p:cNvPr>
          <p:cNvCxnSpPr>
            <a:cxnSpLocks/>
          </p:cNvCxnSpPr>
          <p:nvPr/>
        </p:nvCxnSpPr>
        <p:spPr>
          <a:xfrm rot="11581991">
            <a:off x="4372786" y="4406989"/>
            <a:ext cx="914400" cy="3319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B9B545D-FF2E-4E2A-86A4-780A61D2B56B}"/>
              </a:ext>
            </a:extLst>
          </p:cNvPr>
          <p:cNvCxnSpPr>
            <a:cxnSpLocks/>
          </p:cNvCxnSpPr>
          <p:nvPr/>
        </p:nvCxnSpPr>
        <p:spPr>
          <a:xfrm flipH="1">
            <a:off x="4006860" y="4347620"/>
            <a:ext cx="1109929" cy="4901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34FC23-18C5-40FF-A68B-396F7C62F7B6}"/>
              </a:ext>
            </a:extLst>
          </p:cNvPr>
          <p:cNvCxnSpPr>
            <a:cxnSpLocks/>
          </p:cNvCxnSpPr>
          <p:nvPr/>
        </p:nvCxnSpPr>
        <p:spPr>
          <a:xfrm rot="11581991" flipH="1">
            <a:off x="4758759" y="4278025"/>
            <a:ext cx="304800" cy="5642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ircle: Hollow 29">
            <a:extLst>
              <a:ext uri="{FF2B5EF4-FFF2-40B4-BE49-F238E27FC236}">
                <a16:creationId xmlns:a16="http://schemas.microsoft.com/office/drawing/2014/main" id="{007EEFA9-9F44-4668-8130-BFF25B07AE1A}"/>
              </a:ext>
            </a:extLst>
          </p:cNvPr>
          <p:cNvSpPr/>
          <p:nvPr/>
        </p:nvSpPr>
        <p:spPr>
          <a:xfrm>
            <a:off x="3366052" y="4251305"/>
            <a:ext cx="2564296" cy="757422"/>
          </a:xfrm>
          <a:prstGeom prst="donut">
            <a:avLst/>
          </a:prstGeom>
          <a:solidFill>
            <a:srgbClr val="6699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Moon 30">
            <a:extLst>
              <a:ext uri="{FF2B5EF4-FFF2-40B4-BE49-F238E27FC236}">
                <a16:creationId xmlns:a16="http://schemas.microsoft.com/office/drawing/2014/main" id="{EA6A3391-2533-41EB-9E79-FB5926B9DE38}"/>
              </a:ext>
            </a:extLst>
          </p:cNvPr>
          <p:cNvSpPr/>
          <p:nvPr/>
        </p:nvSpPr>
        <p:spPr>
          <a:xfrm rot="16200000">
            <a:off x="4455012" y="3574803"/>
            <a:ext cx="441043" cy="2400300"/>
          </a:xfrm>
          <a:prstGeom prst="moon">
            <a:avLst>
              <a:gd name="adj" fmla="val 62019"/>
            </a:avLst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DC14CD-2930-465D-884D-54CE39E3D005}"/>
              </a:ext>
            </a:extLst>
          </p:cNvPr>
          <p:cNvSpPr txBox="1"/>
          <p:nvPr/>
        </p:nvSpPr>
        <p:spPr>
          <a:xfrm>
            <a:off x="4495800" y="472440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Iris</a:t>
            </a:r>
          </a:p>
        </p:txBody>
      </p:sp>
    </p:spTree>
    <p:extLst>
      <p:ext uri="{BB962C8B-B14F-4D97-AF65-F5344CB8AC3E}">
        <p14:creationId xmlns:p14="http://schemas.microsoft.com/office/powerpoint/2010/main" val="33075979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D9E7FD-E75E-4C3C-9122-959C7586F0A4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65DAFF-BD5A-4D5F-AC00-C07D399B81C7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D72789D-AD80-43B5-B2F8-66929FCEA113}"/>
                </a:ext>
              </a:extLst>
            </p:cNvPr>
            <p:cNvCxnSpPr>
              <a:stCxn id="23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30DBDCA-9DFA-4A1C-A8C8-D02C0BB9F6D4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F9E9AB45-1E22-4E28-9E39-5B85950AF7EA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B9D4BFF-8848-4120-A39C-763522FF08F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A5BCCC3-A283-4E5F-AC2C-8940ADE6602E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F149303-9012-4B6B-A6B4-12BEF83842A7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C44A0F-0217-4D43-94F6-86829D93AD63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Donut 45">
            <a:extLst>
              <a:ext uri="{FF2B5EF4-FFF2-40B4-BE49-F238E27FC236}">
                <a16:creationId xmlns:a16="http://schemas.microsoft.com/office/drawing/2014/main" id="{A8BD2D53-8E1B-48E6-A8BA-DF497194B4C7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F343CD-FB67-411A-969C-606028688CEB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5256514-77B5-4AFD-A341-CCF4B318BAC1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72A40-E375-4C49-80D3-F8CC8A3F2A6F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39" name="Can 49">
            <a:extLst>
              <a:ext uri="{FF2B5EF4-FFF2-40B4-BE49-F238E27FC236}">
                <a16:creationId xmlns:a16="http://schemas.microsoft.com/office/drawing/2014/main" id="{74C8BB53-A222-4B76-AC02-745EAA4D3D8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8D7E4CF-F0D3-4637-AA02-011C32FD4964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360A02B-8CE6-40ED-A496-8D0158D8C32A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142FD4-4C28-4368-9CC4-21BC8A73180D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4726230-AA08-45DE-8682-29037B61B4D8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4D307D1-E7A8-448A-9662-C577DC2A6B55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18F4D4A7-2C47-4E5A-B1E6-B7FA96E90B72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21343D2-939F-4B27-89CB-77C42035564C}"/>
              </a:ext>
            </a:extLst>
          </p:cNvPr>
          <p:cNvSpPr txBox="1"/>
          <p:nvPr/>
        </p:nvSpPr>
        <p:spPr>
          <a:xfrm>
            <a:off x="2201312" y="3576935"/>
            <a:ext cx="481580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OK, back to PFV. </a:t>
            </a:r>
            <a:r>
              <a:rPr lang="en-US" sz="2800" b="1" i="1" dirty="0"/>
              <a:t>Take note:</a:t>
            </a:r>
          </a:p>
        </p:txBody>
      </p:sp>
    </p:spTree>
    <p:extLst>
      <p:ext uri="{BB962C8B-B14F-4D97-AF65-F5344CB8AC3E}">
        <p14:creationId xmlns:p14="http://schemas.microsoft.com/office/powerpoint/2010/main" val="23066122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9567B-B7F5-4405-8F9F-E855FD54AAF7}"/>
              </a:ext>
            </a:extLst>
          </p:cNvPr>
          <p:cNvSpPr txBox="1"/>
          <p:nvPr/>
        </p:nvSpPr>
        <p:spPr>
          <a:xfrm>
            <a:off x="762000" y="2592885"/>
            <a:ext cx="760070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</a:rPr>
              <a:t>Anterior and posterior PFV both exist on a ‘</a:t>
            </a:r>
            <a:r>
              <a:rPr lang="en-US" sz="2000" i="1" dirty="0"/>
              <a:t>continuum of severity</a:t>
            </a:r>
            <a:r>
              <a:rPr lang="en-US" sz="2000" i="1" dirty="0">
                <a:solidFill>
                  <a:srgbClr val="0000FF"/>
                </a:solidFill>
              </a:rPr>
              <a:t>’ ranging from clinically insignificant to clinically devastating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5289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/>
              <a:t>Severe </a:t>
            </a:r>
            <a:r>
              <a:rPr lang="en-US" b="1" dirty="0" err="1"/>
              <a:t>dz</a:t>
            </a:r>
            <a:endParaRPr lang="en-US" b="1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rgbClr val="0000FF"/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rgbClr val="0000FF"/>
                </a:solidFill>
              </a:rPr>
              <a:t>continuum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2D36C4-49AD-4B52-B520-0CE6E7715D08}"/>
              </a:ext>
            </a:extLst>
          </p:cNvPr>
          <p:cNvSpPr txBox="1"/>
          <p:nvPr/>
        </p:nvSpPr>
        <p:spPr>
          <a:xfrm>
            <a:off x="2201312" y="3576935"/>
            <a:ext cx="481580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OK, back to PFV. </a:t>
            </a:r>
            <a:r>
              <a:rPr lang="en-US" sz="2800" b="1" i="1" dirty="0"/>
              <a:t>Take note:</a:t>
            </a:r>
          </a:p>
        </p:txBody>
      </p:sp>
    </p:spTree>
    <p:extLst>
      <p:ext uri="{BB962C8B-B14F-4D97-AF65-F5344CB8AC3E}">
        <p14:creationId xmlns:p14="http://schemas.microsoft.com/office/powerpoint/2010/main" val="672489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Mild</a:t>
            </a:r>
            <a:r>
              <a:rPr lang="en-US" b="1" dirty="0"/>
              <a:t>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56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Mild </a:t>
            </a:r>
            <a:r>
              <a:rPr lang="en-US" b="1" dirty="0"/>
              <a:t>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936489" y="3041650"/>
            <a:ext cx="4324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Why is the word </a:t>
            </a:r>
            <a:r>
              <a:rPr lang="en-US" sz="1600" dirty="0"/>
              <a:t>disease</a:t>
            </a:r>
            <a:r>
              <a:rPr lang="en-US" sz="1600" i="1" dirty="0"/>
              <a:t> in ‘quotes’ here?</a:t>
            </a:r>
            <a:endParaRPr lang="en-US" sz="16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E0CD4F-6DEE-4A2C-A6CE-242B76E3B2D8}"/>
              </a:ext>
            </a:extLst>
          </p:cNvPr>
          <p:cNvCxnSpPr/>
          <p:nvPr/>
        </p:nvCxnSpPr>
        <p:spPr>
          <a:xfrm flipH="1" flipV="1">
            <a:off x="1936489" y="2362200"/>
            <a:ext cx="1926973" cy="679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664371-CF2D-433F-8B42-6CAE61B0A6BF}"/>
              </a:ext>
            </a:extLst>
          </p:cNvPr>
          <p:cNvCxnSpPr>
            <a:endCxn id="34" idx="2"/>
          </p:cNvCxnSpPr>
          <p:nvPr/>
        </p:nvCxnSpPr>
        <p:spPr>
          <a:xfrm flipV="1">
            <a:off x="3863462" y="2362200"/>
            <a:ext cx="1857662" cy="679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6907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Mild</a:t>
            </a:r>
            <a:r>
              <a:rPr lang="en-US" b="1" dirty="0"/>
              <a:t>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5670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Mild </a:t>
            </a:r>
            <a:r>
              <a:rPr lang="en-US" b="1" dirty="0"/>
              <a:t>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936489" y="3041650"/>
            <a:ext cx="4324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Why is the word </a:t>
            </a:r>
            <a:r>
              <a:rPr lang="en-US" sz="1600" dirty="0"/>
              <a:t>disease</a:t>
            </a:r>
            <a:r>
              <a:rPr lang="en-US" sz="1600" i="1" dirty="0"/>
              <a:t> in ‘quotes’ here?</a:t>
            </a:r>
            <a:endParaRPr lang="en-US" sz="1600" dirty="0"/>
          </a:p>
          <a:p>
            <a:r>
              <a:rPr lang="en-US" sz="1600" dirty="0"/>
              <a:t>Because mild PFV is so clinically insignificant it doesn’t really count as a disease </a:t>
            </a:r>
            <a:r>
              <a:rPr lang="en-US" sz="1600" i="1" dirty="0"/>
              <a:t>per se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EE0CD4F-6DEE-4A2C-A6CE-242B76E3B2D8}"/>
              </a:ext>
            </a:extLst>
          </p:cNvPr>
          <p:cNvCxnSpPr/>
          <p:nvPr/>
        </p:nvCxnSpPr>
        <p:spPr>
          <a:xfrm flipH="1" flipV="1">
            <a:off x="1936489" y="2362200"/>
            <a:ext cx="1926973" cy="679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664371-CF2D-433F-8B42-6CAE61B0A6BF}"/>
              </a:ext>
            </a:extLst>
          </p:cNvPr>
          <p:cNvCxnSpPr>
            <a:endCxn id="34" idx="2"/>
          </p:cNvCxnSpPr>
          <p:nvPr/>
        </p:nvCxnSpPr>
        <p:spPr>
          <a:xfrm flipV="1">
            <a:off x="3863462" y="2362200"/>
            <a:ext cx="1857662" cy="6794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5900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anterior PFV?</a:t>
            </a:r>
          </a:p>
        </p:txBody>
      </p:sp>
    </p:spTree>
    <p:extLst>
      <p:ext uri="{BB962C8B-B14F-4D97-AF65-F5344CB8AC3E}">
        <p14:creationId xmlns:p14="http://schemas.microsoft.com/office/powerpoint/2010/main" val="11386517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dirty="0" err="1">
                <a:solidFill>
                  <a:srgbClr val="0000FF"/>
                </a:solidFill>
              </a:rPr>
              <a:t>Mittendorf</a:t>
            </a:r>
            <a:r>
              <a:rPr lang="en-US" sz="1600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756C29-08A4-4FC9-9FD3-E16467E0BD78}"/>
              </a:ext>
            </a:extLst>
          </p:cNvPr>
          <p:cNvSpPr/>
          <p:nvPr/>
        </p:nvSpPr>
        <p:spPr>
          <a:xfrm>
            <a:off x="457200" y="3112605"/>
            <a:ext cx="1469498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403684903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79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dirty="0" err="1">
                <a:solidFill>
                  <a:srgbClr val="0000FF"/>
                </a:solidFill>
              </a:rPr>
              <a:t>Mittendorf</a:t>
            </a:r>
            <a:r>
              <a:rPr lang="en-US" sz="1600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7BAFE2-F01E-4075-83FF-92494BA84434}"/>
              </a:ext>
            </a:extLst>
          </p:cNvPr>
          <p:cNvSpPr/>
          <p:nvPr/>
        </p:nvSpPr>
        <p:spPr>
          <a:xfrm>
            <a:off x="457200" y="3112605"/>
            <a:ext cx="94537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76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</a:t>
            </a:r>
            <a:r>
              <a:rPr lang="en-US" sz="1400" dirty="0">
                <a:solidFill>
                  <a:srgbClr val="0070C0"/>
                </a:solidFill>
              </a:rPr>
              <a:t>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</a:t>
            </a:r>
            <a:r>
              <a:rPr lang="en-US" sz="1400" dirty="0">
                <a:solidFill>
                  <a:srgbClr val="0070C0"/>
                </a:solidFill>
              </a:rPr>
              <a:t>= the </a:t>
            </a:r>
            <a:r>
              <a:rPr lang="en-US" sz="1400" dirty="0" err="1">
                <a:solidFill>
                  <a:srgbClr val="0070C0"/>
                </a:solidFill>
              </a:rPr>
              <a:t>zonules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2B5D57-DD78-4280-8EE3-12B1102AD62D}"/>
              </a:ext>
            </a:extLst>
          </p:cNvPr>
          <p:cNvSpPr/>
          <p:nvPr/>
        </p:nvSpPr>
        <p:spPr>
          <a:xfrm>
            <a:off x="6955849" y="2897768"/>
            <a:ext cx="687544" cy="281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072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2FD862-CDE4-4AD6-BA9A-9C81C3E30446}"/>
              </a:ext>
            </a:extLst>
          </p:cNvPr>
          <p:cNvSpPr txBox="1"/>
          <p:nvPr/>
        </p:nvSpPr>
        <p:spPr>
          <a:xfrm>
            <a:off x="426227" y="4648200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Anterior PFV:</a:t>
            </a:r>
          </a:p>
          <a:p>
            <a:r>
              <a:rPr lang="en-US" sz="1600" dirty="0"/>
              <a:t>Retrolental space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85B33A-C951-4529-9A95-060D6CFB4475}"/>
              </a:ext>
            </a:extLst>
          </p:cNvPr>
          <p:cNvSpPr/>
          <p:nvPr/>
        </p:nvSpPr>
        <p:spPr>
          <a:xfrm>
            <a:off x="2345020" y="4827144"/>
            <a:ext cx="1282180" cy="25491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rgbClr val="0000FF"/>
                </a:solidFill>
              </a:rPr>
              <a:t>A  </a:t>
            </a:r>
            <a:r>
              <a:rPr lang="en-US" sz="1600" dirty="0" err="1">
                <a:solidFill>
                  <a:srgbClr val="0000FF"/>
                </a:solidFill>
              </a:rPr>
              <a:t>Mittendorf</a:t>
            </a:r>
            <a:r>
              <a:rPr lang="en-US" sz="1600" dirty="0">
                <a:solidFill>
                  <a:srgbClr val="0000FF"/>
                </a:solidFill>
              </a:rPr>
              <a:t>  dot</a:t>
            </a:r>
          </a:p>
        </p:txBody>
      </p:sp>
    </p:spTree>
    <p:extLst>
      <p:ext uri="{BB962C8B-B14F-4D97-AF65-F5344CB8AC3E}">
        <p14:creationId xmlns:p14="http://schemas.microsoft.com/office/powerpoint/2010/main" val="64596124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67F0F4AE-D053-4A77-B3C8-D8EB99273A5E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dirty="0">
                <a:solidFill>
                  <a:srgbClr val="D5D37B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Very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615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  <a:endParaRPr lang="en-US" sz="1400" dirty="0">
              <a:solidFill>
                <a:srgbClr val="D5D37B"/>
              </a:solidFill>
            </a:endParaRPr>
          </a:p>
          <a:p>
            <a:endParaRPr lang="en-US" sz="1400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Very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98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83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774355" y="5911334"/>
            <a:ext cx="1595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Mittendorf</a:t>
            </a:r>
            <a:r>
              <a:rPr lang="en-US" dirty="0"/>
              <a:t> dot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A0C9DE-7187-4576-930D-72CAFAAC9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2094"/>
            <a:ext cx="4495800" cy="3371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EF99F2-1970-4809-BE0D-30EF7A2F6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17" y="1512094"/>
            <a:ext cx="3301604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5924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Very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163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Very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456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dirty="0">
                <a:solidFill>
                  <a:srgbClr val="D5D37B"/>
                </a:solidFill>
              </a:rPr>
              <a:t>Very</a:t>
            </a: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530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  <a:endParaRPr lang="en-US" sz="1400" dirty="0">
              <a:solidFill>
                <a:srgbClr val="D5D37B"/>
              </a:solidFill>
            </a:endParaRPr>
          </a:p>
          <a:p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150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  <a:endParaRPr lang="en-US" sz="1400" i="1" dirty="0">
              <a:solidFill>
                <a:srgbClr val="D5D37B"/>
              </a:solidFill>
            </a:endParaRPr>
          </a:p>
          <a:p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5679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BA444EC1-AD42-4170-AD26-DF5AAB776DDB}"/>
              </a:ext>
            </a:extLst>
          </p:cNvPr>
          <p:cNvSpPr txBox="1"/>
          <p:nvPr/>
        </p:nvSpPr>
        <p:spPr>
          <a:xfrm>
            <a:off x="41022" y="3844763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Mittendorf</a:t>
            </a:r>
            <a:r>
              <a:rPr lang="en-US" sz="1400" i="1" dirty="0">
                <a:solidFill>
                  <a:srgbClr val="0000FF"/>
                </a:solidFill>
              </a:rPr>
              <a:t> dot present?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As a minute white dot on the back of the lens, slightly inferonasal to center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It is a vestige of the attachment of the hyaloid artery to the back of the lens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Very</a:t>
            </a:r>
          </a:p>
          <a:p>
            <a:endParaRPr lang="en-US" sz="1400" i="1" dirty="0">
              <a:solidFill>
                <a:srgbClr val="0000FF"/>
              </a:solidFill>
            </a:endParaRPr>
          </a:p>
          <a:p>
            <a:r>
              <a:rPr lang="en-US" sz="1400" i="1" dirty="0">
                <a:solidFill>
                  <a:srgbClr val="0000FF"/>
                </a:solidFill>
              </a:rPr>
              <a:t>Is it visually/medically significant?</a:t>
            </a:r>
          </a:p>
          <a:p>
            <a:r>
              <a:rPr lang="en-US" sz="1400" dirty="0">
                <a:solidFill>
                  <a:srgbClr val="0000FF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89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26698" y="1397913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3147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895377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92774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B6F90-F647-4F79-B0D1-608EAC7FE4DE}"/>
              </a:ext>
            </a:extLst>
          </p:cNvPr>
          <p:cNvSpPr txBox="1"/>
          <p:nvPr/>
        </p:nvSpPr>
        <p:spPr>
          <a:xfrm>
            <a:off x="170668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anterior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</a:t>
            </a:r>
            <a:r>
              <a:rPr lang="en-US" sz="1600" b="1" dirty="0" err="1">
                <a:solidFill>
                  <a:srgbClr val="0000FF"/>
                </a:solidFill>
              </a:rPr>
              <a:t>Mittendorf</a:t>
            </a:r>
            <a:r>
              <a:rPr lang="en-US" sz="1600" b="1" dirty="0">
                <a:solidFill>
                  <a:srgbClr val="0000FF"/>
                </a:solidFill>
              </a:rPr>
              <a:t>  dot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FD3165-FD0A-429F-BE0C-A5B1949C2C3D}"/>
              </a:ext>
            </a:extLst>
          </p:cNvPr>
          <p:cNvSpPr/>
          <p:nvPr/>
        </p:nvSpPr>
        <p:spPr>
          <a:xfrm>
            <a:off x="403036" y="2995760"/>
            <a:ext cx="1631173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9535B56-88A6-4CAF-856E-D4C2DDCB1125}"/>
              </a:ext>
            </a:extLst>
          </p:cNvPr>
          <p:cNvSpPr/>
          <p:nvPr/>
        </p:nvSpPr>
        <p:spPr>
          <a:xfrm>
            <a:off x="4591278" y="4937172"/>
            <a:ext cx="133122" cy="92028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92196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 a nutshell: What is the issue in PFV?</a:t>
            </a:r>
          </a:p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Portions of the posterior fetal vasculature of the lens (aka the  </a:t>
            </a:r>
            <a:r>
              <a:rPr lang="en-US" sz="1600" b="1" i="1" dirty="0">
                <a:solidFill>
                  <a:srgbClr val="0000FF"/>
                </a:solidFill>
              </a:rPr>
              <a:t>primary vitreous 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) continue to exist (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ie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it ‘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persists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’) past the developmental stage at which it should have regressed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D317A-531B-4AF8-90F2-422DFCCEA110}"/>
              </a:ext>
            </a:extLst>
          </p:cNvPr>
          <p:cNvSpPr txBox="1"/>
          <p:nvPr/>
        </p:nvSpPr>
        <p:spPr>
          <a:xfrm>
            <a:off x="2605804" y="1999180"/>
            <a:ext cx="4459875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65000"/>
                  </a:schemeClr>
                </a:solidFill>
              </a:rPr>
              <a:t>By what name was PFV formerly known?</a:t>
            </a:r>
          </a:p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Persistent hyperplasic primary vitreous (PHPV)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D716B1-F14A-463F-B176-47F2DC5B0392}"/>
              </a:ext>
            </a:extLst>
          </p:cNvPr>
          <p:cNvSpPr txBox="1"/>
          <p:nvPr/>
        </p:nvSpPr>
        <p:spPr>
          <a:xfrm>
            <a:off x="3228040" y="1629848"/>
            <a:ext cx="4315760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The term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primary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vitreous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implies the existence of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a </a:t>
            </a:r>
            <a:r>
              <a:rPr lang="en-US" sz="1400" b="1" i="1" dirty="0">
                <a:solidFill>
                  <a:srgbClr val="0000FF"/>
                </a:solidFill>
              </a:rPr>
              <a:t>secondary vitreous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. Is this the case?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Indeed it is. In fact, there is also a </a:t>
            </a:r>
            <a:r>
              <a:rPr lang="en-US" sz="1400" b="1" i="1" dirty="0">
                <a:solidFill>
                  <a:srgbClr val="0000FF"/>
                </a:solidFill>
              </a:rPr>
              <a:t>tertiary</a:t>
            </a:r>
            <a:r>
              <a:rPr lang="en-US" sz="1400" b="1" dirty="0">
                <a:solidFill>
                  <a:srgbClr val="0000FF"/>
                </a:solidFill>
              </a:rPr>
              <a:t> vitreous</a:t>
            </a:r>
            <a:r>
              <a:rPr lang="en-US" sz="14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9754FD-50D0-4717-B90A-603DB42D1BA3}"/>
              </a:ext>
            </a:extLst>
          </p:cNvPr>
          <p:cNvSpPr/>
          <p:nvPr/>
        </p:nvSpPr>
        <p:spPr>
          <a:xfrm>
            <a:off x="5715000" y="1143000"/>
            <a:ext cx="1905000" cy="3914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667B03A-D44E-45CC-A131-A033ACA809B5}"/>
              </a:ext>
            </a:extLst>
          </p:cNvPr>
          <p:cNvSpPr/>
          <p:nvPr/>
        </p:nvSpPr>
        <p:spPr>
          <a:xfrm>
            <a:off x="3331619" y="1839219"/>
            <a:ext cx="1926181" cy="319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6075FFC-F57F-4FF5-AE12-82049BC9FFDC}"/>
              </a:ext>
            </a:extLst>
          </p:cNvPr>
          <p:cNvSpPr/>
          <p:nvPr/>
        </p:nvSpPr>
        <p:spPr>
          <a:xfrm>
            <a:off x="5879700" y="2059906"/>
            <a:ext cx="1587900" cy="3422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7A936-375D-4D53-9A85-8AE5E634005A}"/>
              </a:ext>
            </a:extLst>
          </p:cNvPr>
          <p:cNvSpPr txBox="1"/>
          <p:nvPr/>
        </p:nvSpPr>
        <p:spPr>
          <a:xfrm>
            <a:off x="2118021" y="2665921"/>
            <a:ext cx="6279558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What are the three </a:t>
            </a:r>
            <a:r>
              <a:rPr lang="en-US" sz="1400" i="1" dirty="0" err="1">
                <a:solidFill>
                  <a:schemeClr val="bg1"/>
                </a:solidFill>
              </a:rPr>
              <a:t>vitreouses</a:t>
            </a:r>
            <a:r>
              <a:rPr lang="en-US" sz="1400" i="1" dirty="0">
                <a:solidFill>
                  <a:schemeClr val="bg1"/>
                </a:solidFill>
              </a:rPr>
              <a:t>, </a:t>
            </a:r>
            <a:r>
              <a:rPr lang="en-US" sz="1400" i="1" dirty="0" err="1">
                <a:solidFill>
                  <a:schemeClr val="bg1"/>
                </a:solidFill>
              </a:rPr>
              <a:t>ie</a:t>
            </a:r>
            <a:r>
              <a:rPr lang="en-US" sz="1400" i="1" dirty="0">
                <a:solidFill>
                  <a:schemeClr val="bg1"/>
                </a:solidFill>
              </a:rPr>
              <a:t>, what do they form?</a:t>
            </a:r>
          </a:p>
          <a:p>
            <a:r>
              <a:rPr lang="en-US" sz="1400" dirty="0">
                <a:solidFill>
                  <a:schemeClr val="bg1"/>
                </a:solidFill>
              </a:rPr>
              <a:t>--The primary vitreous = the fetal vasculature comprising the  </a:t>
            </a:r>
            <a:r>
              <a:rPr lang="en-US" sz="1400" i="1" dirty="0">
                <a:solidFill>
                  <a:schemeClr val="bg1"/>
                </a:solidFill>
              </a:rPr>
              <a:t>hyaloid  system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secondary vitreous </a:t>
            </a:r>
            <a:r>
              <a:rPr lang="en-US" sz="1400" dirty="0">
                <a:solidFill>
                  <a:srgbClr val="0070C0"/>
                </a:solidFill>
              </a:rPr>
              <a:t>= the main vitreous body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--The tertiary vitreous </a:t>
            </a:r>
            <a:r>
              <a:rPr lang="en-US" sz="1400" dirty="0">
                <a:solidFill>
                  <a:srgbClr val="0070C0"/>
                </a:solidFill>
              </a:rPr>
              <a:t>= the </a:t>
            </a:r>
            <a:r>
              <a:rPr lang="en-US" sz="1400" dirty="0" err="1">
                <a:solidFill>
                  <a:srgbClr val="0070C0"/>
                </a:solidFill>
              </a:rPr>
              <a:t>zonules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191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rgbClr val="0000FF"/>
                </a:solidFill>
              </a:rPr>
              <a:t>posterior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</p:txBody>
      </p:sp>
    </p:spTree>
    <p:extLst>
      <p:ext uri="{BB962C8B-B14F-4D97-AF65-F5344CB8AC3E}">
        <p14:creationId xmlns:p14="http://schemas.microsoft.com/office/powerpoint/2010/main" val="317097352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rgbClr val="0000FF"/>
                </a:solidFill>
              </a:rPr>
              <a:t>posterior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   </a:t>
            </a:r>
            <a:r>
              <a:rPr lang="en-US" sz="1600" dirty="0" err="1">
                <a:solidFill>
                  <a:srgbClr val="0000FF"/>
                </a:solidFill>
              </a:rPr>
              <a:t>Bergmeister</a:t>
            </a:r>
            <a:r>
              <a:rPr lang="en-US" sz="1600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FBBED4-0FF3-4CCE-A5AE-E4045870DB45}"/>
              </a:ext>
            </a:extLst>
          </p:cNvPr>
          <p:cNvSpPr/>
          <p:nvPr/>
        </p:nvSpPr>
        <p:spPr>
          <a:xfrm>
            <a:off x="6934200" y="3129125"/>
            <a:ext cx="1905000" cy="226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two words</a:t>
            </a:r>
          </a:p>
        </p:txBody>
      </p:sp>
    </p:spTree>
    <p:extLst>
      <p:ext uri="{BB962C8B-B14F-4D97-AF65-F5344CB8AC3E}">
        <p14:creationId xmlns:p14="http://schemas.microsoft.com/office/powerpoint/2010/main" val="11256341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rgbClr val="0000FF"/>
                </a:solidFill>
              </a:rPr>
              <a:t>posterior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   </a:t>
            </a:r>
            <a:r>
              <a:rPr lang="en-US" sz="1600" dirty="0" err="1">
                <a:solidFill>
                  <a:srgbClr val="0000FF"/>
                </a:solidFill>
              </a:rPr>
              <a:t>Bergmeister</a:t>
            </a:r>
            <a:r>
              <a:rPr lang="en-US" sz="1600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5407FB-DBB7-4D67-ADCF-46D72F4B2098}"/>
              </a:ext>
            </a:extLst>
          </p:cNvPr>
          <p:cNvSpPr/>
          <p:nvPr/>
        </p:nvSpPr>
        <p:spPr>
          <a:xfrm>
            <a:off x="6934200" y="3124200"/>
            <a:ext cx="1143000" cy="23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04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93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00FF"/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rgbClr val="0000FF"/>
                </a:solidFill>
              </a:rPr>
              <a:t>posterior</a:t>
            </a:r>
            <a:r>
              <a:rPr lang="en-US" sz="1600" i="1" dirty="0">
                <a:solidFill>
                  <a:srgbClr val="0000FF"/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rgbClr val="0000FF"/>
                </a:solidFill>
              </a:rPr>
              <a:t>A   </a:t>
            </a:r>
            <a:r>
              <a:rPr lang="en-US" sz="1600" dirty="0" err="1">
                <a:solidFill>
                  <a:srgbClr val="0000FF"/>
                </a:solidFill>
              </a:rPr>
              <a:t>Bergmeister</a:t>
            </a:r>
            <a:r>
              <a:rPr lang="en-US" sz="1600" dirty="0">
                <a:solidFill>
                  <a:srgbClr val="0000FF"/>
                </a:solidFill>
              </a:rPr>
              <a:t>  papilla</a:t>
            </a:r>
          </a:p>
        </p:txBody>
      </p:sp>
    </p:spTree>
    <p:extLst>
      <p:ext uri="{BB962C8B-B14F-4D97-AF65-F5344CB8AC3E}">
        <p14:creationId xmlns:p14="http://schemas.microsoft.com/office/powerpoint/2010/main" val="291303381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865FD4B-7BAB-4476-B855-924B7C80B86D}"/>
              </a:ext>
            </a:extLst>
          </p:cNvPr>
          <p:cNvSpPr/>
          <p:nvPr/>
        </p:nvSpPr>
        <p:spPr>
          <a:xfrm>
            <a:off x="4770783" y="5618922"/>
            <a:ext cx="1620884" cy="556591"/>
          </a:xfrm>
          <a:custGeom>
            <a:avLst/>
            <a:gdLst>
              <a:gd name="connsiteX0" fmla="*/ 0 w 1338469"/>
              <a:gd name="connsiteY0" fmla="*/ 0 h 556591"/>
              <a:gd name="connsiteX1" fmla="*/ 66260 w 1338469"/>
              <a:gd name="connsiteY1" fmla="*/ 39756 h 556591"/>
              <a:gd name="connsiteX2" fmla="*/ 119269 w 1338469"/>
              <a:gd name="connsiteY2" fmla="*/ 53008 h 556591"/>
              <a:gd name="connsiteX3" fmla="*/ 145774 w 1338469"/>
              <a:gd name="connsiteY3" fmla="*/ 79513 h 556591"/>
              <a:gd name="connsiteX4" fmla="*/ 265043 w 1338469"/>
              <a:gd name="connsiteY4" fmla="*/ 145774 h 556591"/>
              <a:gd name="connsiteX5" fmla="*/ 304800 w 1338469"/>
              <a:gd name="connsiteY5" fmla="*/ 198782 h 556591"/>
              <a:gd name="connsiteX6" fmla="*/ 371060 w 1338469"/>
              <a:gd name="connsiteY6" fmla="*/ 251791 h 556591"/>
              <a:gd name="connsiteX7" fmla="*/ 410817 w 1338469"/>
              <a:gd name="connsiteY7" fmla="*/ 265043 h 556591"/>
              <a:gd name="connsiteX8" fmla="*/ 503582 w 1338469"/>
              <a:gd name="connsiteY8" fmla="*/ 331304 h 556591"/>
              <a:gd name="connsiteX9" fmla="*/ 609600 w 1338469"/>
              <a:gd name="connsiteY9" fmla="*/ 384313 h 556591"/>
              <a:gd name="connsiteX10" fmla="*/ 662608 w 1338469"/>
              <a:gd name="connsiteY10" fmla="*/ 463826 h 556591"/>
              <a:gd name="connsiteX11" fmla="*/ 768626 w 1338469"/>
              <a:gd name="connsiteY11" fmla="*/ 530087 h 556591"/>
              <a:gd name="connsiteX12" fmla="*/ 834887 w 1338469"/>
              <a:gd name="connsiteY12" fmla="*/ 543339 h 556591"/>
              <a:gd name="connsiteX13" fmla="*/ 887895 w 1338469"/>
              <a:gd name="connsiteY13" fmla="*/ 556591 h 556591"/>
              <a:gd name="connsiteX14" fmla="*/ 1060174 w 1338469"/>
              <a:gd name="connsiteY14" fmla="*/ 530087 h 556591"/>
              <a:gd name="connsiteX15" fmla="*/ 1099930 w 1338469"/>
              <a:gd name="connsiteY15" fmla="*/ 503582 h 556591"/>
              <a:gd name="connsiteX16" fmla="*/ 1152939 w 1338469"/>
              <a:gd name="connsiteY16" fmla="*/ 463826 h 556591"/>
              <a:gd name="connsiteX17" fmla="*/ 1205947 w 1338469"/>
              <a:gd name="connsiteY17" fmla="*/ 450574 h 556591"/>
              <a:gd name="connsiteX18" fmla="*/ 1338469 w 1338469"/>
              <a:gd name="connsiteY18" fmla="*/ 371061 h 5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38469" h="556591">
                <a:moveTo>
                  <a:pt x="0" y="0"/>
                </a:moveTo>
                <a:cubicBezTo>
                  <a:pt x="22087" y="13252"/>
                  <a:pt x="42723" y="29295"/>
                  <a:pt x="66260" y="39756"/>
                </a:cubicBezTo>
                <a:cubicBezTo>
                  <a:pt x="82904" y="47153"/>
                  <a:pt x="102978" y="44863"/>
                  <a:pt x="119269" y="53008"/>
                </a:cubicBezTo>
                <a:cubicBezTo>
                  <a:pt x="130444" y="58596"/>
                  <a:pt x="135060" y="73085"/>
                  <a:pt x="145774" y="79513"/>
                </a:cubicBezTo>
                <a:cubicBezTo>
                  <a:pt x="204865" y="114968"/>
                  <a:pt x="198727" y="57355"/>
                  <a:pt x="265043" y="145774"/>
                </a:cubicBezTo>
                <a:cubicBezTo>
                  <a:pt x="278295" y="163443"/>
                  <a:pt x="290660" y="181814"/>
                  <a:pt x="304800" y="198782"/>
                </a:cubicBezTo>
                <a:cubicBezTo>
                  <a:pt x="322410" y="219914"/>
                  <a:pt x="346601" y="239562"/>
                  <a:pt x="371060" y="251791"/>
                </a:cubicBezTo>
                <a:cubicBezTo>
                  <a:pt x="383554" y="258038"/>
                  <a:pt x="397565" y="260626"/>
                  <a:pt x="410817" y="265043"/>
                </a:cubicBezTo>
                <a:cubicBezTo>
                  <a:pt x="498932" y="353158"/>
                  <a:pt x="426017" y="296047"/>
                  <a:pt x="503582" y="331304"/>
                </a:cubicBezTo>
                <a:cubicBezTo>
                  <a:pt x="539551" y="347654"/>
                  <a:pt x="609600" y="384313"/>
                  <a:pt x="609600" y="384313"/>
                </a:cubicBezTo>
                <a:cubicBezTo>
                  <a:pt x="627269" y="410817"/>
                  <a:pt x="637125" y="444714"/>
                  <a:pt x="662608" y="463826"/>
                </a:cubicBezTo>
                <a:cubicBezTo>
                  <a:pt x="698878" y="491028"/>
                  <a:pt x="724970" y="515535"/>
                  <a:pt x="768626" y="530087"/>
                </a:cubicBezTo>
                <a:cubicBezTo>
                  <a:pt x="789995" y="537210"/>
                  <a:pt x="812899" y="538453"/>
                  <a:pt x="834887" y="543339"/>
                </a:cubicBezTo>
                <a:cubicBezTo>
                  <a:pt x="852666" y="547290"/>
                  <a:pt x="870226" y="552174"/>
                  <a:pt x="887895" y="556591"/>
                </a:cubicBezTo>
                <a:cubicBezTo>
                  <a:pt x="925895" y="552791"/>
                  <a:pt x="1012417" y="553966"/>
                  <a:pt x="1060174" y="530087"/>
                </a:cubicBezTo>
                <a:cubicBezTo>
                  <a:pt x="1074420" y="522964"/>
                  <a:pt x="1086970" y="512839"/>
                  <a:pt x="1099930" y="503582"/>
                </a:cubicBezTo>
                <a:cubicBezTo>
                  <a:pt x="1117903" y="490744"/>
                  <a:pt x="1133184" y="473704"/>
                  <a:pt x="1152939" y="463826"/>
                </a:cubicBezTo>
                <a:cubicBezTo>
                  <a:pt x="1169229" y="455681"/>
                  <a:pt x="1188278" y="454991"/>
                  <a:pt x="1205947" y="450574"/>
                </a:cubicBezTo>
                <a:cubicBezTo>
                  <a:pt x="1323140" y="391977"/>
                  <a:pt x="1284027" y="425503"/>
                  <a:pt x="1338469" y="3710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1053AF-3628-48BA-89AB-589AEF208A94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It is a vestige of the </a:t>
            </a:r>
            <a:r>
              <a:rPr lang="en-US" sz="1400" b="1" dirty="0">
                <a:solidFill>
                  <a:srgbClr val="D5D37B"/>
                </a:solidFill>
              </a:rPr>
              <a:t>origin</a:t>
            </a:r>
            <a:r>
              <a:rPr lang="en-US" sz="1400" dirty="0">
                <a:solidFill>
                  <a:srgbClr val="D5D37B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C0400D-F111-4F12-B5F4-79D34CEA6554}"/>
              </a:ext>
            </a:extLst>
          </p:cNvPr>
          <p:cNvGrpSpPr/>
          <p:nvPr/>
        </p:nvGrpSpPr>
        <p:grpSpPr>
          <a:xfrm rot="10800000">
            <a:off x="3648959" y="4768983"/>
            <a:ext cx="2097921" cy="239883"/>
            <a:chOff x="3769479" y="4492575"/>
            <a:chExt cx="2097921" cy="285753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57AC89-6B83-4D4E-B1D3-159C4B98323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3769479" y="4495801"/>
              <a:ext cx="878721" cy="1902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26F604-7389-48F6-A4FE-BDE8EF63B68F}"/>
                </a:ext>
              </a:extLst>
            </p:cNvPr>
            <p:cNvCxnSpPr/>
            <p:nvPr/>
          </p:nvCxnSpPr>
          <p:spPr>
            <a:xfrm flipV="1">
              <a:off x="4134658" y="4495800"/>
              <a:ext cx="665942" cy="22880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EAA009F6-172C-4991-8B51-19E1B89F178B}"/>
                </a:ext>
              </a:extLst>
            </p:cNvPr>
            <p:cNvSpPr/>
            <p:nvPr/>
          </p:nvSpPr>
          <p:spPr>
            <a:xfrm>
              <a:off x="3769479" y="4676320"/>
              <a:ext cx="2097921" cy="97706"/>
            </a:xfrm>
            <a:custGeom>
              <a:avLst/>
              <a:gdLst>
                <a:gd name="connsiteX0" fmla="*/ 0 w 2508068"/>
                <a:gd name="connsiteY0" fmla="*/ 8708 h 87124"/>
                <a:gd name="connsiteX1" fmla="*/ 1245326 w 2508068"/>
                <a:gd name="connsiteY1" fmla="*/ 87086 h 87124"/>
                <a:gd name="connsiteX2" fmla="*/ 2508068 w 2508068"/>
                <a:gd name="connsiteY2" fmla="*/ 0 h 87124"/>
                <a:gd name="connsiteX3" fmla="*/ 2508068 w 2508068"/>
                <a:gd name="connsiteY3" fmla="*/ 0 h 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8068" h="87124">
                  <a:moveTo>
                    <a:pt x="0" y="8708"/>
                  </a:moveTo>
                  <a:cubicBezTo>
                    <a:pt x="413657" y="48622"/>
                    <a:pt x="827315" y="88537"/>
                    <a:pt x="1245326" y="87086"/>
                  </a:cubicBezTo>
                  <a:cubicBezTo>
                    <a:pt x="1663337" y="85635"/>
                    <a:pt x="2508068" y="0"/>
                    <a:pt x="2508068" y="0"/>
                  </a:cubicBezTo>
                  <a:lnTo>
                    <a:pt x="2508068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22543D0-F2D2-4562-84B5-A3CBAE3DE86B}"/>
                </a:ext>
              </a:extLst>
            </p:cNvPr>
            <p:cNvCxnSpPr/>
            <p:nvPr/>
          </p:nvCxnSpPr>
          <p:spPr>
            <a:xfrm>
              <a:off x="5029200" y="4495800"/>
              <a:ext cx="682556" cy="1953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0B8418C-B8AA-41C8-8C6E-80CB54128D42}"/>
                </a:ext>
              </a:extLst>
            </p:cNvPr>
            <p:cNvCxnSpPr/>
            <p:nvPr/>
          </p:nvCxnSpPr>
          <p:spPr>
            <a:xfrm>
              <a:off x="4953000" y="4492575"/>
              <a:ext cx="535306" cy="21647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B602433-E025-43DD-931C-24881B4590CC}"/>
                </a:ext>
              </a:extLst>
            </p:cNvPr>
            <p:cNvCxnSpPr/>
            <p:nvPr/>
          </p:nvCxnSpPr>
          <p:spPr>
            <a:xfrm>
              <a:off x="4876800" y="4492575"/>
              <a:ext cx="173936" cy="2687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FB45E81-E7F4-447F-B7ED-C6536697849C}"/>
                </a:ext>
              </a:extLst>
            </p:cNvPr>
            <p:cNvCxnSpPr/>
            <p:nvPr/>
          </p:nvCxnSpPr>
          <p:spPr>
            <a:xfrm flipH="1">
              <a:off x="4522258" y="4495800"/>
              <a:ext cx="278342" cy="28252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5" name="Can 49">
            <a:extLst>
              <a:ext uri="{FF2B5EF4-FFF2-40B4-BE49-F238E27FC236}">
                <a16:creationId xmlns:a16="http://schemas.microsoft.com/office/drawing/2014/main" id="{2DCA8CEB-28AB-43C7-9CC4-9A880EC2CAC8}"/>
              </a:ext>
            </a:extLst>
          </p:cNvPr>
          <p:cNvSpPr/>
          <p:nvPr/>
        </p:nvSpPr>
        <p:spPr>
          <a:xfrm>
            <a:off x="4609213" y="5002596"/>
            <a:ext cx="141281" cy="1621501"/>
          </a:xfrm>
          <a:prstGeom prst="can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 b="1" dirty="0"/>
          </a:p>
          <a:p>
            <a:pPr algn="ctr"/>
            <a:r>
              <a:rPr lang="en-US" sz="700" b="1" dirty="0"/>
              <a:t>Hyaloid   </a:t>
            </a:r>
          </a:p>
          <a:p>
            <a:pPr algn="ctr"/>
            <a:r>
              <a:rPr lang="en-US" sz="700" b="1" dirty="0"/>
              <a:t> artery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C8131D1-50AF-4477-983E-CF1A2637A03C}"/>
              </a:ext>
            </a:extLst>
          </p:cNvPr>
          <p:cNvSpPr/>
          <p:nvPr/>
        </p:nvSpPr>
        <p:spPr>
          <a:xfrm>
            <a:off x="3132880" y="5618922"/>
            <a:ext cx="1492129" cy="587635"/>
          </a:xfrm>
          <a:custGeom>
            <a:avLst/>
            <a:gdLst>
              <a:gd name="connsiteX0" fmla="*/ 1232452 w 1232452"/>
              <a:gd name="connsiteY0" fmla="*/ 0 h 584259"/>
              <a:gd name="connsiteX1" fmla="*/ 1166191 w 1232452"/>
              <a:gd name="connsiteY1" fmla="*/ 26504 h 584259"/>
              <a:gd name="connsiteX2" fmla="*/ 1139686 w 1232452"/>
              <a:gd name="connsiteY2" fmla="*/ 53008 h 584259"/>
              <a:gd name="connsiteX3" fmla="*/ 1099930 w 1232452"/>
              <a:gd name="connsiteY3" fmla="*/ 66261 h 584259"/>
              <a:gd name="connsiteX4" fmla="*/ 1007165 w 1232452"/>
              <a:gd name="connsiteY4" fmla="*/ 106017 h 584259"/>
              <a:gd name="connsiteX5" fmla="*/ 954156 w 1232452"/>
              <a:gd name="connsiteY5" fmla="*/ 159026 h 584259"/>
              <a:gd name="connsiteX6" fmla="*/ 914400 w 1232452"/>
              <a:gd name="connsiteY6" fmla="*/ 225287 h 584259"/>
              <a:gd name="connsiteX7" fmla="*/ 834886 w 1232452"/>
              <a:gd name="connsiteY7" fmla="*/ 331304 h 584259"/>
              <a:gd name="connsiteX8" fmla="*/ 821634 w 1232452"/>
              <a:gd name="connsiteY8" fmla="*/ 371061 h 584259"/>
              <a:gd name="connsiteX9" fmla="*/ 715617 w 1232452"/>
              <a:gd name="connsiteY9" fmla="*/ 463826 h 584259"/>
              <a:gd name="connsiteX10" fmla="*/ 675860 w 1232452"/>
              <a:gd name="connsiteY10" fmla="*/ 477078 h 584259"/>
              <a:gd name="connsiteX11" fmla="*/ 636104 w 1232452"/>
              <a:gd name="connsiteY11" fmla="*/ 503582 h 584259"/>
              <a:gd name="connsiteX12" fmla="*/ 569843 w 1232452"/>
              <a:gd name="connsiteY12" fmla="*/ 437321 h 584259"/>
              <a:gd name="connsiteX13" fmla="*/ 530086 w 1232452"/>
              <a:gd name="connsiteY13" fmla="*/ 410817 h 584259"/>
              <a:gd name="connsiteX14" fmla="*/ 424069 w 1232452"/>
              <a:gd name="connsiteY14" fmla="*/ 331304 h 584259"/>
              <a:gd name="connsiteX15" fmla="*/ 278295 w 1232452"/>
              <a:gd name="connsiteY15" fmla="*/ 357808 h 584259"/>
              <a:gd name="connsiteX16" fmla="*/ 212034 w 1232452"/>
              <a:gd name="connsiteY16" fmla="*/ 397565 h 584259"/>
              <a:gd name="connsiteX17" fmla="*/ 198782 w 1232452"/>
              <a:gd name="connsiteY17" fmla="*/ 437321 h 584259"/>
              <a:gd name="connsiteX18" fmla="*/ 172278 w 1232452"/>
              <a:gd name="connsiteY18" fmla="*/ 463826 h 584259"/>
              <a:gd name="connsiteX19" fmla="*/ 145773 w 1232452"/>
              <a:gd name="connsiteY19" fmla="*/ 503582 h 584259"/>
              <a:gd name="connsiteX20" fmla="*/ 106017 w 1232452"/>
              <a:gd name="connsiteY20" fmla="*/ 569843 h 584259"/>
              <a:gd name="connsiteX21" fmla="*/ 0 w 1232452"/>
              <a:gd name="connsiteY21" fmla="*/ 583095 h 584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2452" h="584259">
                <a:moveTo>
                  <a:pt x="1232452" y="0"/>
                </a:moveTo>
                <a:cubicBezTo>
                  <a:pt x="1210365" y="8835"/>
                  <a:pt x="1186845" y="14702"/>
                  <a:pt x="1166191" y="26504"/>
                </a:cubicBezTo>
                <a:cubicBezTo>
                  <a:pt x="1155343" y="32703"/>
                  <a:pt x="1150400" y="46580"/>
                  <a:pt x="1139686" y="53008"/>
                </a:cubicBezTo>
                <a:cubicBezTo>
                  <a:pt x="1127708" y="60195"/>
                  <a:pt x="1112424" y="60014"/>
                  <a:pt x="1099930" y="66261"/>
                </a:cubicBezTo>
                <a:cubicBezTo>
                  <a:pt x="1008417" y="112018"/>
                  <a:pt x="1117479" y="78438"/>
                  <a:pt x="1007165" y="106017"/>
                </a:cubicBezTo>
                <a:cubicBezTo>
                  <a:pt x="989495" y="123687"/>
                  <a:pt x="962058" y="135320"/>
                  <a:pt x="954156" y="159026"/>
                </a:cubicBezTo>
                <a:cubicBezTo>
                  <a:pt x="928819" y="235038"/>
                  <a:pt x="958057" y="167077"/>
                  <a:pt x="914400" y="225287"/>
                </a:cubicBezTo>
                <a:cubicBezTo>
                  <a:pt x="824498" y="345157"/>
                  <a:pt x="895668" y="270524"/>
                  <a:pt x="834886" y="331304"/>
                </a:cubicBezTo>
                <a:cubicBezTo>
                  <a:pt x="830469" y="344556"/>
                  <a:pt x="830016" y="359886"/>
                  <a:pt x="821634" y="371061"/>
                </a:cubicBezTo>
                <a:cubicBezTo>
                  <a:pt x="800912" y="398690"/>
                  <a:pt x="752399" y="445435"/>
                  <a:pt x="715617" y="463826"/>
                </a:cubicBezTo>
                <a:cubicBezTo>
                  <a:pt x="703123" y="470073"/>
                  <a:pt x="689112" y="472661"/>
                  <a:pt x="675860" y="477078"/>
                </a:cubicBezTo>
                <a:cubicBezTo>
                  <a:pt x="662608" y="485913"/>
                  <a:pt x="652031" y="503582"/>
                  <a:pt x="636104" y="503582"/>
                </a:cubicBezTo>
                <a:cubicBezTo>
                  <a:pt x="600763" y="503582"/>
                  <a:pt x="587514" y="454992"/>
                  <a:pt x="569843" y="437321"/>
                </a:cubicBezTo>
                <a:cubicBezTo>
                  <a:pt x="558581" y="426059"/>
                  <a:pt x="542072" y="421305"/>
                  <a:pt x="530086" y="410817"/>
                </a:cubicBezTo>
                <a:cubicBezTo>
                  <a:pt x="436377" y="328821"/>
                  <a:pt x="501317" y="357053"/>
                  <a:pt x="424069" y="331304"/>
                </a:cubicBezTo>
                <a:cubicBezTo>
                  <a:pt x="409456" y="333131"/>
                  <a:pt x="310549" y="338455"/>
                  <a:pt x="278295" y="357808"/>
                </a:cubicBezTo>
                <a:cubicBezTo>
                  <a:pt x="187340" y="412382"/>
                  <a:pt x="324660" y="360024"/>
                  <a:pt x="212034" y="397565"/>
                </a:cubicBezTo>
                <a:cubicBezTo>
                  <a:pt x="207617" y="410817"/>
                  <a:pt x="205969" y="425343"/>
                  <a:pt x="198782" y="437321"/>
                </a:cubicBezTo>
                <a:cubicBezTo>
                  <a:pt x="192354" y="448035"/>
                  <a:pt x="180083" y="454070"/>
                  <a:pt x="172278" y="463826"/>
                </a:cubicBezTo>
                <a:cubicBezTo>
                  <a:pt x="162328" y="476263"/>
                  <a:pt x="154214" y="490076"/>
                  <a:pt x="145773" y="503582"/>
                </a:cubicBezTo>
                <a:cubicBezTo>
                  <a:pt x="132121" y="525424"/>
                  <a:pt x="124230" y="551630"/>
                  <a:pt x="106017" y="569843"/>
                </a:cubicBezTo>
                <a:cubicBezTo>
                  <a:pt x="85781" y="590079"/>
                  <a:pt x="16236" y="583095"/>
                  <a:pt x="0" y="58309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1068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B487574A-C306-4815-BF1F-640B404BA904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It is a vestige of the </a:t>
            </a:r>
            <a:r>
              <a:rPr lang="en-US" sz="1400" b="1" dirty="0">
                <a:solidFill>
                  <a:srgbClr val="D5D37B"/>
                </a:solidFill>
              </a:rPr>
              <a:t>origin</a:t>
            </a:r>
            <a:r>
              <a:rPr lang="en-US" sz="1400" dirty="0">
                <a:solidFill>
                  <a:srgbClr val="D5D37B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2BE960D-7196-45BE-A6A7-88B7B9455FD4}"/>
              </a:ext>
            </a:extLst>
          </p:cNvPr>
          <p:cNvSpPr/>
          <p:nvPr/>
        </p:nvSpPr>
        <p:spPr>
          <a:xfrm rot="2741345">
            <a:off x="5469183" y="4309009"/>
            <a:ext cx="336289" cy="2226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22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B4149-306D-4BF9-A041-81F568437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A371-661A-4CFA-869F-7A6684E25BE7}" type="slidenum">
              <a:rPr lang="en-US" altLang="en-US" smtClean="0"/>
              <a:pPr/>
              <a:t>96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63EC5-319A-457F-8EB9-43D5C03768E9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A02F5-46CE-4C07-B0FE-44720FC0FE1E}"/>
              </a:ext>
            </a:extLst>
          </p:cNvPr>
          <p:cNvSpPr txBox="1"/>
          <p:nvPr/>
        </p:nvSpPr>
        <p:spPr>
          <a:xfrm>
            <a:off x="3428111" y="5911334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Bergmeister</a:t>
            </a:r>
            <a:r>
              <a:rPr lang="en-US" dirty="0"/>
              <a:t> papillae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9A2D7-0241-4469-961E-262EE410F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04933"/>
            <a:ext cx="3810000" cy="40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66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It is a vestige of the </a:t>
            </a:r>
            <a:r>
              <a:rPr lang="en-US" sz="1400" b="1" dirty="0">
                <a:solidFill>
                  <a:srgbClr val="D5D37B"/>
                </a:solidFill>
              </a:rPr>
              <a:t>origin</a:t>
            </a:r>
            <a:r>
              <a:rPr lang="en-US" sz="1400" dirty="0">
                <a:solidFill>
                  <a:srgbClr val="D5D37B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3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98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It is a vestige of the </a:t>
            </a:r>
            <a:r>
              <a:rPr lang="en-US" sz="1400" b="1" dirty="0">
                <a:solidFill>
                  <a:srgbClr val="0000FF"/>
                </a:solidFill>
              </a:rPr>
              <a:t>origin</a:t>
            </a:r>
            <a:r>
              <a:rPr lang="en-US" sz="1400" dirty="0">
                <a:solidFill>
                  <a:srgbClr val="0000FF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384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6C9DB-6DDD-40CE-87E0-31712D58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10636-91DC-45CE-ADBC-5E2C56F99B4A}" type="slidenum">
              <a:rPr lang="en-US" altLang="en-US" smtClean="0"/>
              <a:pPr/>
              <a:t>99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BBF9D-EE67-42EF-BFC8-DAEE0A6621A2}"/>
              </a:ext>
            </a:extLst>
          </p:cNvPr>
          <p:cNvSpPr txBox="1"/>
          <p:nvPr/>
        </p:nvSpPr>
        <p:spPr>
          <a:xfrm>
            <a:off x="1981200" y="1397913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Anterior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70F90-F74A-4001-86E9-3DE68CA4B3A3}"/>
              </a:ext>
            </a:extLst>
          </p:cNvPr>
          <p:cNvSpPr txBox="1"/>
          <p:nvPr/>
        </p:nvSpPr>
        <p:spPr>
          <a:xfrm>
            <a:off x="6096000" y="1397913"/>
            <a:ext cx="14237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Posterior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BE04A0-506E-4666-B4E4-2C839C518E2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154920" y="762000"/>
            <a:ext cx="1417084" cy="63591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C07E5-654D-40CE-BCA5-FA1579F6DD8C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572004" y="762000"/>
            <a:ext cx="1600196" cy="635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0D831E7-AA1C-44B9-9266-6F98414829D1}"/>
              </a:ext>
            </a:extLst>
          </p:cNvPr>
          <p:cNvSpPr txBox="1"/>
          <p:nvPr/>
        </p:nvSpPr>
        <p:spPr>
          <a:xfrm>
            <a:off x="2592552" y="331113"/>
            <a:ext cx="3958904" cy="4308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2060"/>
                </a:solidFill>
              </a:rPr>
              <a:t>Persistent Fetal Vasculature</a:t>
            </a:r>
          </a:p>
        </p:txBody>
      </p:sp>
      <p:sp>
        <p:nvSpPr>
          <p:cNvPr id="21" name="Donut 45">
            <a:extLst>
              <a:ext uri="{FF2B5EF4-FFF2-40B4-BE49-F238E27FC236}">
                <a16:creationId xmlns:a16="http://schemas.microsoft.com/office/drawing/2014/main" id="{C41239FF-34AC-49F7-9D35-239E97C20159}"/>
              </a:ext>
            </a:extLst>
          </p:cNvPr>
          <p:cNvSpPr/>
          <p:nvPr/>
        </p:nvSpPr>
        <p:spPr>
          <a:xfrm>
            <a:off x="4369809" y="6364856"/>
            <a:ext cx="639058" cy="463069"/>
          </a:xfrm>
          <a:prstGeom prst="donut">
            <a:avLst>
              <a:gd name="adj" fmla="val 369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072ED0-EA48-4A3C-91CD-61AEFA8FB1A1}"/>
              </a:ext>
            </a:extLst>
          </p:cNvPr>
          <p:cNvSpPr txBox="1"/>
          <p:nvPr/>
        </p:nvSpPr>
        <p:spPr>
          <a:xfrm rot="19851841">
            <a:off x="4306324" y="6358061"/>
            <a:ext cx="388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op-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8C6792-3E1F-4255-9B36-FB7D1FB7364E}"/>
              </a:ext>
            </a:extLst>
          </p:cNvPr>
          <p:cNvSpPr txBox="1"/>
          <p:nvPr/>
        </p:nvSpPr>
        <p:spPr>
          <a:xfrm rot="1005950">
            <a:off x="4696334" y="6360472"/>
            <a:ext cx="325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ADE271-27D1-4F97-A8F6-6DEE78F8CC64}"/>
              </a:ext>
            </a:extLst>
          </p:cNvPr>
          <p:cNvSpPr txBox="1"/>
          <p:nvPr/>
        </p:nvSpPr>
        <p:spPr>
          <a:xfrm>
            <a:off x="4420674" y="6596390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nerve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42551-770B-4442-AA19-1FE9EA809C7E}"/>
              </a:ext>
            </a:extLst>
          </p:cNvPr>
          <p:cNvSpPr txBox="1"/>
          <p:nvPr/>
        </p:nvSpPr>
        <p:spPr>
          <a:xfrm>
            <a:off x="6724748" y="5670286"/>
            <a:ext cx="2419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i="1" dirty="0"/>
              <a:t>Posterior PFV:</a:t>
            </a:r>
          </a:p>
          <a:p>
            <a:pPr algn="r"/>
            <a:r>
              <a:rPr lang="en-US" sz="1600" dirty="0"/>
              <a:t>Retinal branch remnants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ABE7689-F000-4B2D-8EF9-CA30AF8CA1AC}"/>
              </a:ext>
            </a:extLst>
          </p:cNvPr>
          <p:cNvSpPr/>
          <p:nvPr/>
        </p:nvSpPr>
        <p:spPr>
          <a:xfrm>
            <a:off x="6551456" y="5618922"/>
            <a:ext cx="173292" cy="74593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A38C7F-516F-4F19-8E5B-367E6F951E47}"/>
              </a:ext>
            </a:extLst>
          </p:cNvPr>
          <p:cNvSpPr txBox="1"/>
          <p:nvPr/>
        </p:nvSpPr>
        <p:spPr>
          <a:xfrm>
            <a:off x="937857" y="1992868"/>
            <a:ext cx="10102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Mild ‘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’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3D18AB-2F35-419D-A9CA-B7CDAD55F4EA}"/>
              </a:ext>
            </a:extLst>
          </p:cNvPr>
          <p:cNvSpPr txBox="1"/>
          <p:nvPr/>
        </p:nvSpPr>
        <p:spPr>
          <a:xfrm>
            <a:off x="3119988" y="199286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151A-A2B6-4084-9533-E68DACC55893}"/>
              </a:ext>
            </a:extLst>
          </p:cNvPr>
          <p:cNvSpPr txBox="1"/>
          <p:nvPr/>
        </p:nvSpPr>
        <p:spPr>
          <a:xfrm>
            <a:off x="5107814" y="1992868"/>
            <a:ext cx="10951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Mild ‘</a:t>
            </a:r>
            <a:r>
              <a:rPr lang="en-US" b="1" dirty="0" err="1"/>
              <a:t>dz</a:t>
            </a:r>
            <a:r>
              <a:rPr lang="en-US" b="1" dirty="0"/>
              <a:t>’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137923-E33B-4F88-BAED-E22F8F8A604E}"/>
              </a:ext>
            </a:extLst>
          </p:cNvPr>
          <p:cNvSpPr txBox="1"/>
          <p:nvPr/>
        </p:nvSpPr>
        <p:spPr>
          <a:xfrm>
            <a:off x="7387188" y="1983708"/>
            <a:ext cx="122341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Severe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dz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BB9C2D-2EE1-4B24-947D-3176371FE8FD}"/>
              </a:ext>
            </a:extLst>
          </p:cNvPr>
          <p:cNvGrpSpPr/>
          <p:nvPr/>
        </p:nvGrpSpPr>
        <p:grpSpPr>
          <a:xfrm>
            <a:off x="1936489" y="1802668"/>
            <a:ext cx="1231815" cy="154908"/>
            <a:chOff x="901793" y="734714"/>
            <a:chExt cx="1231815" cy="154908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6647719-8A14-4616-BCAE-2F94670770FA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47F525A-DA0E-4932-B393-08237B98E8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64C76C-A951-4BDB-8EAA-008448C84DB8}"/>
              </a:ext>
            </a:extLst>
          </p:cNvPr>
          <p:cNvGrpSpPr/>
          <p:nvPr/>
        </p:nvGrpSpPr>
        <p:grpSpPr>
          <a:xfrm>
            <a:off x="6172200" y="1803118"/>
            <a:ext cx="1231815" cy="154908"/>
            <a:chOff x="901793" y="734714"/>
            <a:chExt cx="1231815" cy="154908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00E3D31-93DF-4F4F-8BFD-6A5320B49F02}"/>
                </a:ext>
              </a:extLst>
            </p:cNvPr>
            <p:cNvCxnSpPr/>
            <p:nvPr/>
          </p:nvCxnSpPr>
          <p:spPr>
            <a:xfrm flipV="1">
              <a:off x="901793" y="734714"/>
              <a:ext cx="619990" cy="154908"/>
            </a:xfrm>
            <a:prstGeom prst="line">
              <a:avLst/>
            </a:prstGeom>
            <a:ln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CD91155-2E10-4542-8F91-A296580E921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21783" y="734714"/>
              <a:ext cx="611825" cy="1549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1E3146C3-CD46-4699-AC95-BF23098AB36A}"/>
              </a:ext>
            </a:extLst>
          </p:cNvPr>
          <p:cNvSpPr/>
          <p:nvPr/>
        </p:nvSpPr>
        <p:spPr>
          <a:xfrm>
            <a:off x="1962529" y="2008043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8C58A6E3-92E8-476F-A1CE-0BB49F456495}"/>
              </a:ext>
            </a:extLst>
          </p:cNvPr>
          <p:cNvSpPr/>
          <p:nvPr/>
        </p:nvSpPr>
        <p:spPr>
          <a:xfrm>
            <a:off x="6248400" y="2015256"/>
            <a:ext cx="1143000" cy="346944"/>
          </a:xfrm>
          <a:prstGeom prst="leftRightArrow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75000"/>
                  </a:schemeClr>
                </a:solidFill>
              </a:rPr>
              <a:t>continuum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ABEEF47-3E63-4F0E-9AE4-BE5B333402C5}"/>
              </a:ext>
            </a:extLst>
          </p:cNvPr>
          <p:cNvSpPr txBox="1"/>
          <p:nvPr/>
        </p:nvSpPr>
        <p:spPr>
          <a:xfrm>
            <a:off x="3455754" y="2564873"/>
            <a:ext cx="53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What is the eponymous name of the classic manifestation of mild, clinically insignificant </a:t>
            </a: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posterior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PFV?</a:t>
            </a:r>
          </a:p>
          <a:p>
            <a:pPr algn="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A   </a:t>
            </a:r>
            <a:r>
              <a:rPr lang="en-US" sz="1600" b="1" dirty="0" err="1">
                <a:solidFill>
                  <a:srgbClr val="0000FF"/>
                </a:solidFill>
              </a:rPr>
              <a:t>Bergmeister</a:t>
            </a:r>
            <a:r>
              <a:rPr lang="en-US" sz="1600" b="1" dirty="0">
                <a:solidFill>
                  <a:srgbClr val="0000FF"/>
                </a:solidFill>
              </a:rPr>
              <a:t>  papilla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B03B50D-0492-4ECD-9DD3-B5679D4D03B1}"/>
              </a:ext>
            </a:extLst>
          </p:cNvPr>
          <p:cNvSpPr/>
          <p:nvPr/>
        </p:nvSpPr>
        <p:spPr>
          <a:xfrm>
            <a:off x="6551456" y="3016800"/>
            <a:ext cx="2363944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7B6AAB5-59B9-4DA1-97D7-525C6D99B248}"/>
              </a:ext>
            </a:extLst>
          </p:cNvPr>
          <p:cNvSpPr/>
          <p:nvPr/>
        </p:nvSpPr>
        <p:spPr>
          <a:xfrm>
            <a:off x="4640172" y="6166549"/>
            <a:ext cx="93524" cy="457200"/>
          </a:xfrm>
          <a:prstGeom prst="cloud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1792B5-824E-4234-A54B-3A411ACA1D9A}"/>
              </a:ext>
            </a:extLst>
          </p:cNvPr>
          <p:cNvSpPr txBox="1"/>
          <p:nvPr/>
        </p:nvSpPr>
        <p:spPr>
          <a:xfrm>
            <a:off x="5562600" y="3937050"/>
            <a:ext cx="3533212" cy="2893100"/>
          </a:xfrm>
          <a:prstGeom prst="rect">
            <a:avLst/>
          </a:prstGeom>
          <a:solidFill>
            <a:srgbClr val="D5D37B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a </a:t>
            </a:r>
            <a:r>
              <a:rPr lang="en-US" sz="1400" i="1" dirty="0" err="1">
                <a:solidFill>
                  <a:srgbClr val="0000FF"/>
                </a:solidFill>
              </a:rPr>
              <a:t>Bergmeister</a:t>
            </a:r>
            <a:r>
              <a:rPr lang="en-US" sz="1400" i="1" dirty="0">
                <a:solidFill>
                  <a:srgbClr val="0000FF"/>
                </a:solidFill>
              </a:rPr>
              <a:t> papilla present?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As a small tuft of glial tissue in the V that emanates from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How does it relate to the hyaloid system?</a:t>
            </a:r>
          </a:p>
          <a:p>
            <a:pPr algn="r"/>
            <a:r>
              <a:rPr lang="en-US" sz="1400" dirty="0">
                <a:solidFill>
                  <a:srgbClr val="0000FF"/>
                </a:solidFill>
              </a:rPr>
              <a:t>It is a vestige of the </a:t>
            </a:r>
            <a:r>
              <a:rPr lang="en-US" sz="1400" b="1" dirty="0">
                <a:solidFill>
                  <a:srgbClr val="0000FF"/>
                </a:solidFill>
              </a:rPr>
              <a:t>origin</a:t>
            </a:r>
            <a:r>
              <a:rPr lang="en-US" sz="1400" dirty="0">
                <a:solidFill>
                  <a:srgbClr val="0000FF"/>
                </a:solidFill>
              </a:rPr>
              <a:t> of the hyaloid artery at the ONH</a:t>
            </a:r>
          </a:p>
          <a:p>
            <a:pPr algn="r"/>
            <a:endParaRPr lang="en-US" sz="1400" dirty="0">
              <a:solidFill>
                <a:srgbClr val="0000FF"/>
              </a:solidFill>
            </a:endParaRPr>
          </a:p>
          <a:p>
            <a:pPr algn="r"/>
            <a:r>
              <a:rPr lang="en-US" sz="1400" i="1" dirty="0">
                <a:solidFill>
                  <a:srgbClr val="0000FF"/>
                </a:solidFill>
              </a:rPr>
              <a:t>Is it common?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Yes</a:t>
            </a:r>
          </a:p>
          <a:p>
            <a:pPr algn="r"/>
            <a:endParaRPr lang="en-US" sz="1400" dirty="0">
              <a:solidFill>
                <a:srgbClr val="D5D37B"/>
              </a:solidFill>
            </a:endParaRPr>
          </a:p>
          <a:p>
            <a:pPr algn="r"/>
            <a:r>
              <a:rPr lang="en-US" sz="1400" i="1" dirty="0">
                <a:solidFill>
                  <a:srgbClr val="D5D37B"/>
                </a:solidFill>
              </a:rPr>
              <a:t>Is it visually/medically significant?</a:t>
            </a:r>
          </a:p>
          <a:p>
            <a:pPr algn="r"/>
            <a:r>
              <a:rPr lang="en-US" sz="1400" dirty="0">
                <a:solidFill>
                  <a:srgbClr val="D5D37B"/>
                </a:solidFill>
              </a:rPr>
              <a:t>Never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782BFF-0AA2-4B3E-B0A9-1F6EF6DEE66E}"/>
              </a:ext>
            </a:extLst>
          </p:cNvPr>
          <p:cNvSpPr/>
          <p:nvPr/>
        </p:nvSpPr>
        <p:spPr>
          <a:xfrm>
            <a:off x="3390900" y="4322927"/>
            <a:ext cx="2514600" cy="6858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47377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</a:themeOverride>
</file>

<file path=ppt/theme/themeOverride2.xml><?xml version="1.0" encoding="utf-8"?>
<a:themeOverride xmlns:a="http://schemas.openxmlformats.org/drawingml/2006/main">
  <a:clrScheme name="Network 10">
    <a:dk1>
      <a:srgbClr val="000000"/>
    </a:dk1>
    <a:lt1>
      <a:srgbClr val="FFFFFF"/>
    </a:lt1>
    <a:dk2>
      <a:srgbClr val="330066"/>
    </a:dk2>
    <a:lt2>
      <a:srgbClr val="808080"/>
    </a:lt2>
    <a:accent1>
      <a:srgbClr val="CCCC00"/>
    </a:accent1>
    <a:accent2>
      <a:srgbClr val="669999"/>
    </a:accent2>
    <a:accent3>
      <a:srgbClr val="FFFFFF"/>
    </a:accent3>
    <a:accent4>
      <a:srgbClr val="000000"/>
    </a:accent4>
    <a:accent5>
      <a:srgbClr val="E2E2AA"/>
    </a:accent5>
    <a:accent6>
      <a:srgbClr val="5C8A8A"/>
    </a:accent6>
    <a:hlink>
      <a:srgbClr val="7E9CE8"/>
    </a:hlink>
    <a:folHlink>
      <a:srgbClr val="D8D8E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16006</Words>
  <Application>Microsoft Office PowerPoint</Application>
  <PresentationFormat>On-screen Show (4:3)</PresentationFormat>
  <Paragraphs>3521</Paragraphs>
  <Slides>192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192</vt:i4>
      </vt:variant>
    </vt:vector>
  </HeadingPairs>
  <TitlesOfParts>
    <vt:vector size="196" baseType="lpstr">
      <vt:lpstr>Arial</vt:lpstr>
      <vt:lpstr>Calibri</vt:lpstr>
      <vt:lpstr>Wingdings</vt:lpstr>
      <vt:lpstr>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  <vt:lpstr>Q</vt:lpstr>
      <vt:lpstr>A</vt:lpstr>
    </vt:vector>
  </TitlesOfParts>
  <Company>LSU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</dc:title>
  <dc:creator>Steven Flynn</dc:creator>
  <cp:lastModifiedBy>Steven Flynn</cp:lastModifiedBy>
  <cp:revision>157</cp:revision>
  <dcterms:created xsi:type="dcterms:W3CDTF">2008-09-12T15:11:07Z</dcterms:created>
  <dcterms:modified xsi:type="dcterms:W3CDTF">2020-04-30T21:34:06Z</dcterms:modified>
</cp:coreProperties>
</file>