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8"/>
  </p:notesMasterIdLst>
  <p:sldIdLst>
    <p:sldId id="325" r:id="rId2"/>
    <p:sldId id="328" r:id="rId3"/>
    <p:sldId id="333" r:id="rId4"/>
    <p:sldId id="327" r:id="rId5"/>
    <p:sldId id="329" r:id="rId6"/>
    <p:sldId id="330" r:id="rId7"/>
    <p:sldId id="331" r:id="rId8"/>
    <p:sldId id="332" r:id="rId9"/>
    <p:sldId id="396" r:id="rId10"/>
    <p:sldId id="397" r:id="rId11"/>
    <p:sldId id="335" r:id="rId12"/>
    <p:sldId id="336" r:id="rId13"/>
    <p:sldId id="337" r:id="rId14"/>
    <p:sldId id="338" r:id="rId15"/>
    <p:sldId id="339" r:id="rId16"/>
    <p:sldId id="334" r:id="rId17"/>
    <p:sldId id="343" r:id="rId18"/>
    <p:sldId id="344" r:id="rId19"/>
    <p:sldId id="345" r:id="rId20"/>
    <p:sldId id="346" r:id="rId21"/>
    <p:sldId id="347" r:id="rId22"/>
    <p:sldId id="348" r:id="rId23"/>
    <p:sldId id="340" r:id="rId24"/>
    <p:sldId id="351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49" r:id="rId34"/>
    <p:sldId id="360" r:id="rId35"/>
    <p:sldId id="341" r:id="rId36"/>
    <p:sldId id="363" r:id="rId37"/>
    <p:sldId id="374" r:id="rId38"/>
    <p:sldId id="362" r:id="rId39"/>
    <p:sldId id="375" r:id="rId40"/>
    <p:sldId id="378" r:id="rId41"/>
    <p:sldId id="373" r:id="rId42"/>
    <p:sldId id="379" r:id="rId43"/>
    <p:sldId id="380" r:id="rId44"/>
    <p:sldId id="381" r:id="rId45"/>
    <p:sldId id="382" r:id="rId46"/>
    <p:sldId id="383" r:id="rId47"/>
    <p:sldId id="384" r:id="rId48"/>
    <p:sldId id="385" r:id="rId49"/>
    <p:sldId id="386" r:id="rId50"/>
    <p:sldId id="387" r:id="rId51"/>
    <p:sldId id="388" r:id="rId52"/>
    <p:sldId id="389" r:id="rId53"/>
    <p:sldId id="390" r:id="rId54"/>
    <p:sldId id="391" r:id="rId55"/>
    <p:sldId id="392" r:id="rId56"/>
    <p:sldId id="393" r:id="rId57"/>
    <p:sldId id="394" r:id="rId58"/>
    <p:sldId id="395" r:id="rId59"/>
    <p:sldId id="342" r:id="rId60"/>
    <p:sldId id="365" r:id="rId61"/>
    <p:sldId id="366" r:id="rId62"/>
    <p:sldId id="367" r:id="rId63"/>
    <p:sldId id="368" r:id="rId64"/>
    <p:sldId id="369" r:id="rId65"/>
    <p:sldId id="370" r:id="rId66"/>
    <p:sldId id="371" r:id="rId6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3300"/>
    <a:srgbClr val="CC00CC"/>
    <a:srgbClr val="CCFFCC"/>
    <a:srgbClr val="0000FF"/>
    <a:srgbClr val="FFFFCC"/>
    <a:srgbClr val="008000"/>
    <a:srgbClr val="99FF99"/>
    <a:srgbClr val="66FF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488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0A3284-EB93-4E3A-B3CC-7A0C8B09AA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2DD57-A8B2-4B86-83C9-206DFE0A5BD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FAD968E-D85C-4D34-80D7-A53AECA6C014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AABB24-00DC-4CB5-8144-D761851447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8D4CCCB-F620-4EE5-BD68-42F57749A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56907-AF14-4B01-A06C-59EF84684A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5F3B9-8AE7-4E80-B475-C3FD69AD66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7ABC22-0C27-4832-BFF4-D2F268BBAB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73CAABD6-AB9C-4DAC-8174-7357978227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CE559506-8E65-400F-B743-43DFA93A212B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D988C0CD-F5A3-4942-A28F-5BD6879DE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B006DB03-E065-448A-A663-1BFF14309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9CD7B79E-5FA6-41BD-9DA0-6B4EB6C60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EEDBB51C-09C9-4E31-916B-B1019A08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A1AC213B-6956-41CA-BC36-6724B63AA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6CFD1D32-D2B8-408B-B261-A88180713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4AA0D96E-43DD-4EC1-AF9C-5E5D799A1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46DE993F-A985-4C0B-B96D-5FB58F509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918786ED-2976-4353-845F-A14C53B49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B7489BE1-8757-4CA0-834A-A4A5B9C36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DA71AE7F-8D3C-42B8-B27C-60F5EE3A8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94BAD7C1-B89A-42EE-87F6-EF197C025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41D9AC85-8C35-44E0-8D9C-473BF16C3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3965C84A-EBDB-45EC-B5D6-8B94F0EBC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36D69430-E430-4840-8264-1C48B5AB9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2A75BBA9-E490-411A-9920-3A913E7B5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1D9FA55A-96BE-4F97-8994-B3EA842EA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5EE42634-CB32-4E8F-ACD2-C4F01ACC1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3E5D4B2E-850D-4647-AF5A-653A9DE76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76649287-624F-4F0C-8C77-DABC024EA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0CD3EACC-F8C3-4B71-BB5C-2ABC6C741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B8DD5319-6B09-4B27-AB37-EEFDD019E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0BDA0EFF-9F6D-422D-9890-7CC0F5C1F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F91FDBB5-5464-4D3F-9549-D5778B73E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1B1522BA-EC08-4933-BCA7-0E3DA7D7D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AE07CFAD-E875-4CD2-BAC8-DDCE7D062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69544137-115B-4236-8363-B94E635B9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2413B272-045C-481C-AB33-083E9D6F0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8FE0859B-40A1-4790-A195-70D7D6FBE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F2ADF8C8-AE60-43B2-8C03-A703A8B2D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F90FD34F-26D3-4F46-8253-C2D9C1717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4DD5E7AE-C6FF-414A-AF95-73AE0EF2E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CE35E58B-E830-4C4A-AA49-9D9132BCF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942DE7A0-7430-4E56-9715-40B057EFE5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A227BA1A-F731-4D3C-BC86-27E47B5C1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0EF99-65F0-4008-B254-DC6A91788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36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E87B24-1D0A-4933-B7C8-5251B825BF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AB4689-D0EE-4CB3-BF0B-631C476E47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6F1128B-3D7E-4914-AA69-42536732C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7A4F7-697F-4876-BC53-6FCB2D48C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23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D9F7F8-54A2-465B-A6B8-490B850421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A47D4A-A43D-4BAB-823A-8A923CF17C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5A5F80C-E1B9-48A4-A72A-F218A11CD1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0D6C6-5D7A-4D86-A05F-1FC9ED5497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71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2F400BD-4AC5-4725-8671-3DA3EDC4B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58750E-4C46-4FA8-9EF0-E503BF88AD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BAF0252-DD28-4DC6-B875-373FBCD4DE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601114-F098-4864-A2FE-278F849C8C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24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AAE5AD-FC34-4F03-899D-E3B6DFD396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0CD0F8D-589E-48A6-8523-850D1D76A8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28163E1-B2FF-4470-9B3A-40216EDDF7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78700-4B96-4B1F-8A2E-83B4E9E54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18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8862BD-5DA7-4F2B-957D-60C2C053C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A73307-1126-48DF-B689-766A019755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7446C45-10BA-4134-A5AA-E31E8FDA09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A3083-7518-42FD-96B2-28834DB5C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00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5CFC74C-0D9F-4F73-9A82-E61D35FDC7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ED1F200-A922-4FB4-8A10-64664BBCF6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43835AD-416B-4673-8D20-E250C81D18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5F7BE-EFC6-4D04-81F6-8AF890297A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11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75A52A5-DAFF-41F7-BC25-0E64CF3EAB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AC4B66-5DD1-4971-9462-B1170D78D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3507411-82BA-4F8D-98B1-74138CE83E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4A143-8AF9-4421-8656-7D0899A99C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6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6A8A79F-2EE9-4062-A946-023595341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1555B09-14C0-43BE-8144-7A8B1AEB9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C0FB5B8-71D2-44CD-9DA0-60FFCE9FE5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158ED-EDB7-4C9F-9977-2EDAA90AA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12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982D59-0E41-4AB6-9FC5-94610ACDCC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4A0244-F7A7-4919-85D7-BCFCD97E0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01BA2D4-53FA-4454-BEAF-88E2C76EE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BA7E4-F540-4871-887E-8FFED0532D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35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CB1635-B124-4185-945C-D85A134E9A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DC49DB-13C0-40FC-AC4B-84A7A576FE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7F04980-C035-49B4-91E7-901B37CED2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41C6D-1AD2-408E-9F1E-D7FDD77996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98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A22AF1C3-7348-4416-8452-D02934F97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5FCFD87-4B74-4CFB-AFD0-D784067BF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821E1F1-B36A-4641-A0B6-EE8489BE8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59DAFD60-6B8C-43A9-8899-D97C4AA661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3EBCC91D-C6E6-440E-99F8-0DE4E6B82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253AEB62-7237-4CBA-894B-8B68A81AA7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EDF38E3-60F4-4986-A6A5-F293F354E3B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ED0F8AE9-B8B5-42F2-A70F-347EEC3B066A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EB15B09F-1697-4BE7-9565-5BE80F5E9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86792FB8-33AF-4925-86FD-EFDEB73D1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B64E2C50-D135-49E2-AC15-42B926E39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2EB02E5A-DF56-4A88-939C-00592E748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48E5BA53-4463-47CC-AA9F-92C0CF311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D0E7FE9D-5386-4FDB-89D8-B727D4382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CF359CE8-2C24-46A4-B286-6700DB48E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18B3AD0E-3099-46B8-8D0E-48D7DBF05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52ADDBBD-E469-40CE-B2B2-7B74F9148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A7C577F6-904D-48E7-B05A-987141A48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CD68E298-2031-4069-8F4C-8492F9A48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6C7F2FF8-9B6C-4CF5-8374-447F92D16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45F69525-25F0-48E0-9BBD-F71954FB6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0CA54B07-2CB1-419C-ACDD-6FD30D9DF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7B7DC483-1585-4DD1-8494-F849C0A4E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0F9807DD-6EF4-4490-82C1-D506335DA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3B6BBE24-02EC-4323-8C87-5C87D4EE4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A825900C-DF85-41CF-9B68-325390072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6ADDC5DC-7B7E-41ED-82D7-9227496E1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14EDE6F4-3238-4D37-A535-F1512C1C7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51F983E2-07B9-48A5-9663-DB380C3E8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67603703-1688-4614-A4A5-4A906693E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0E219DC2-B272-490B-AA3A-1548418C9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674F651F-3471-43C5-AC2B-DF83B8335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14E83454-3C0A-4FD0-9B81-1A9759241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00C9CFBF-F527-47ED-9F76-8A4EAD83F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C28B3D04-F77C-474C-9143-4DB9D22CA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E0E0EDF2-5D26-4C0A-A2DA-8D0B5E589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C62B41C2-EDC7-431E-AA02-472C52C60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2B17D3FF-96B9-4BF3-8B02-6BCA5045F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E46553D7-F870-4997-9444-273BB7E0F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Soft CL wear</a:t>
            </a:r>
          </a:p>
          <a:p>
            <a:pPr marL="344487" lvl="1" indent="0" eaLnBrk="1" hangingPunct="1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/>
                </a:solidFill>
              </a:rPr>
              <a:t>Thygeson’s</a:t>
            </a:r>
            <a:endParaRPr lang="en-US" altLang="en-US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Subepithelial de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E1D910DA-9EEE-4018-B8C1-026572754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429000"/>
            <a:ext cx="272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 dirty="0"/>
              <a:t>Mnemonic forthcoming…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B9C9A8DC-2927-4280-B1CE-35B3D91F1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907188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>
            <a:extLst>
              <a:ext uri="{FF2B5EF4-FFF2-40B4-BE49-F238E27FC236}">
                <a16:creationId xmlns:a16="http://schemas.microsoft.com/office/drawing/2014/main" id="{0B0F410F-DBDA-4C59-B88D-2588BB2D8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rgbClr val="0000FF"/>
                </a:solidFill>
              </a:rPr>
              <a:t>Thygeson’s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,</a:t>
            </a:r>
            <a:endParaRPr lang="en-US" altLang="en-US" b="1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EE8B13-1412-442F-9A18-5DC475724A0B}"/>
              </a:ext>
            </a:extLst>
          </p:cNvPr>
          <p:cNvSpPr txBox="1"/>
          <p:nvPr/>
        </p:nvSpPr>
        <p:spPr>
          <a:xfrm>
            <a:off x="2209800" y="641866"/>
            <a:ext cx="6477000" cy="12464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FF"/>
                </a:solidFill>
                <a:latin typeface="Arial" charset="0"/>
              </a:rPr>
              <a:t>The dendrites of herpetic epitheliopathy take stains in a particular manner: The epithelium at the edges of the dendrite stain with  </a:t>
            </a:r>
            <a:r>
              <a:rPr lang="en-US" sz="1500" b="1" dirty="0">
                <a:solidFill>
                  <a:srgbClr val="FF0066"/>
                </a:solidFill>
                <a:latin typeface="Arial" charset="0"/>
              </a:rPr>
              <a:t>rose </a:t>
            </a:r>
            <a:r>
              <a:rPr lang="en-US" sz="1500" b="1" dirty="0" err="1">
                <a:solidFill>
                  <a:srgbClr val="FF0066"/>
                </a:solidFill>
                <a:latin typeface="Arial" charset="0"/>
              </a:rPr>
              <a:t>bengal</a:t>
            </a:r>
            <a:r>
              <a:rPr lang="en-US" sz="15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Arial" charset="0"/>
              </a:rPr>
              <a:t>, while the base of the dendrite stains with </a:t>
            </a:r>
            <a:r>
              <a:rPr lang="en-US" sz="1500" b="1" dirty="0">
                <a:solidFill>
                  <a:srgbClr val="008000"/>
                </a:solidFill>
                <a:latin typeface="Arial" charset="0"/>
              </a:rPr>
              <a:t>fluorescein </a:t>
            </a:r>
            <a:r>
              <a:rPr lang="en-US" sz="1500" dirty="0">
                <a:solidFill>
                  <a:srgbClr val="0000FF"/>
                </a:solidFill>
                <a:latin typeface="Arial" charset="0"/>
              </a:rPr>
              <a:t>. It’s important to note that the dendrites associated with these other conditions will generally not take stains the same way.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7677142-4C3E-4195-BD9A-8BEDE78FF39B}"/>
              </a:ext>
            </a:extLst>
          </p:cNvPr>
          <p:cNvSpPr/>
          <p:nvPr/>
        </p:nvSpPr>
        <p:spPr>
          <a:xfrm>
            <a:off x="1066800" y="1524000"/>
            <a:ext cx="1010716" cy="544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4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r>
              <a:rPr lang="en-US" altLang="en-US" dirty="0">
                <a:solidFill>
                  <a:srgbClr val="0000FF"/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C958DF20-63E7-4C74-9839-A2EE926DA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1" y="3242469"/>
            <a:ext cx="7610475" cy="83026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rgbClr val="0000FF"/>
                </a:solidFill>
              </a:rPr>
              <a:t>What two classes of meds are especially likely to produce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1600" i="1" dirty="0">
                <a:solidFill>
                  <a:srgbClr val="0000FF"/>
                </a:solidFill>
              </a:rPr>
              <a:t> keratitis?</a:t>
            </a:r>
          </a:p>
          <a:p>
            <a:pPr eaLnBrk="1" hangingPunct="1"/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This class is an anti-infective: </a:t>
            </a:r>
            <a:r>
              <a:rPr lang="en-US" altLang="en-US" sz="1600" b="1" dirty="0">
                <a:solidFill>
                  <a:schemeClr val="accent5">
                    <a:lumMod val="75000"/>
                  </a:schemeClr>
                </a:solidFill>
              </a:rPr>
              <a:t>Antivirals</a:t>
            </a:r>
          </a:p>
          <a:p>
            <a:pPr eaLnBrk="1" hangingPunct="1"/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This class is an ocular hypotensive: </a:t>
            </a:r>
            <a:r>
              <a:rPr lang="en-US" altLang="en-US" sz="1600" b="1" dirty="0">
                <a:solidFill>
                  <a:schemeClr val="accent5">
                    <a:lumMod val="75000"/>
                  </a:schemeClr>
                </a:solidFill>
              </a:rPr>
              <a:t>Beta-blockers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25EAE51A-31A3-4529-BC51-7E398EBF6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385651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r>
              <a:rPr lang="en-US" altLang="en-US" dirty="0">
                <a:solidFill>
                  <a:srgbClr val="0000FF"/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C958DF20-63E7-4C74-9839-A2EE926DA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1" y="3242469"/>
            <a:ext cx="7610475" cy="83026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rgbClr val="0000FF"/>
                </a:solidFill>
              </a:rPr>
              <a:t>What two classes of meds are especially likely to produce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1600" i="1" dirty="0">
                <a:solidFill>
                  <a:srgbClr val="0000FF"/>
                </a:solidFill>
              </a:rPr>
              <a:t> keratitis?</a:t>
            </a:r>
          </a:p>
          <a:p>
            <a:pPr eaLnBrk="1" hangingPunct="1"/>
            <a:r>
              <a:rPr lang="en-US" altLang="en-US" sz="1600" dirty="0">
                <a:solidFill>
                  <a:srgbClr val="0000FF"/>
                </a:solidFill>
              </a:rPr>
              <a:t>This class is an anti-infective:</a:t>
            </a:r>
            <a:endParaRPr lang="en-US" alt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600" dirty="0">
                <a:solidFill>
                  <a:srgbClr val="0000FF"/>
                </a:solidFill>
              </a:rPr>
              <a:t>This class is an ocular hypotensive:</a:t>
            </a:r>
            <a:endParaRPr lang="en-US" altLang="en-US" sz="1600" b="1" dirty="0">
              <a:solidFill>
                <a:srgbClr val="FFFF00"/>
              </a:solidFill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CDD58A81-248E-4BC0-BA90-A4D116D11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990142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r>
              <a:rPr lang="en-US" altLang="en-US" dirty="0">
                <a:solidFill>
                  <a:srgbClr val="0000FF"/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C958DF20-63E7-4C74-9839-A2EE926DA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1" y="3242469"/>
            <a:ext cx="7610475" cy="83026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rgbClr val="0000FF"/>
                </a:solidFill>
              </a:rPr>
              <a:t>What two classes of meds are especially likely to produce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1600" i="1" dirty="0">
                <a:solidFill>
                  <a:srgbClr val="0000FF"/>
                </a:solidFill>
              </a:rPr>
              <a:t> keratitis?</a:t>
            </a:r>
          </a:p>
          <a:p>
            <a:pPr eaLnBrk="1" hangingPunct="1"/>
            <a:r>
              <a:rPr lang="en-US" altLang="en-US" sz="1600" dirty="0">
                <a:solidFill>
                  <a:srgbClr val="0000FF"/>
                </a:solidFill>
              </a:rPr>
              <a:t>This class is an anti-infective: </a:t>
            </a:r>
            <a:r>
              <a:rPr lang="en-US" altLang="en-US" sz="1600" b="1" dirty="0">
                <a:solidFill>
                  <a:schemeClr val="bg1"/>
                </a:solidFill>
              </a:rPr>
              <a:t>Antivirals</a:t>
            </a:r>
          </a:p>
          <a:p>
            <a:pPr eaLnBrk="1" hangingPunct="1"/>
            <a:r>
              <a:rPr lang="en-US" altLang="en-US" sz="1600" dirty="0">
                <a:solidFill>
                  <a:srgbClr val="0000FF"/>
                </a:solidFill>
              </a:rPr>
              <a:t>This class is an ocular hypotensive: </a:t>
            </a:r>
            <a:r>
              <a:rPr lang="en-US" altLang="en-US" sz="1600" b="1" dirty="0">
                <a:solidFill>
                  <a:srgbClr val="FFFF00"/>
                </a:solidFill>
              </a:rPr>
              <a:t>Beta-blockers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07F30F56-AD70-43E0-95B7-2070D6B6E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989557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0000FF"/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806709C4-1F30-4F2C-99A2-CF892FBF5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895600"/>
            <a:ext cx="4749800" cy="5842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rgbClr val="0000FF"/>
                </a:solidFill>
              </a:rPr>
              <a:t>What specifically about soft CL wear is the culprit?</a:t>
            </a:r>
          </a:p>
          <a:p>
            <a:pPr eaLnBrk="1" hangingPunct="1"/>
            <a:r>
              <a:rPr lang="en-US" altLang="en-US" sz="1600" dirty="0">
                <a:solidFill>
                  <a:srgbClr val="FFC000"/>
                </a:solidFill>
              </a:rPr>
              <a:t>The preservative </a:t>
            </a:r>
            <a:r>
              <a:rPr lang="en-US" altLang="en-US" sz="1600" b="1" dirty="0">
                <a:solidFill>
                  <a:srgbClr val="FFC000"/>
                </a:solidFill>
              </a:rPr>
              <a:t>thimerosal</a:t>
            </a:r>
            <a:r>
              <a:rPr lang="en-US" altLang="en-US" sz="1600" dirty="0">
                <a:solidFill>
                  <a:srgbClr val="FFC000"/>
                </a:solidFill>
              </a:rPr>
              <a:t> in the CL solution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7CAC8978-2F99-4F7F-847D-5919E3878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449210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r>
              <a:rPr lang="en-US" altLang="en-US" dirty="0">
                <a:solidFill>
                  <a:srgbClr val="0000FF"/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0000FF"/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806709C4-1F30-4F2C-99A2-CF892FBF5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895600"/>
            <a:ext cx="4749800" cy="5842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rgbClr val="0000FF"/>
                </a:solidFill>
              </a:rPr>
              <a:t>What specifically about soft CL wear is the culprit?</a:t>
            </a:r>
          </a:p>
          <a:p>
            <a:pPr eaLnBrk="1" hangingPunct="1"/>
            <a:r>
              <a:rPr lang="en-US" altLang="en-US" sz="1600">
                <a:solidFill>
                  <a:srgbClr val="0000FF"/>
                </a:solidFill>
              </a:rPr>
              <a:t>The preservative </a:t>
            </a:r>
            <a:r>
              <a:rPr lang="en-US" altLang="en-US" sz="1600" b="1">
                <a:solidFill>
                  <a:srgbClr val="0000FF"/>
                </a:solidFill>
              </a:rPr>
              <a:t>thimerosal</a:t>
            </a:r>
            <a:r>
              <a:rPr lang="en-US" altLang="en-US" sz="1600">
                <a:solidFill>
                  <a:srgbClr val="0000FF"/>
                </a:solidFill>
              </a:rPr>
              <a:t> in the CL solution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2E46D659-0DCE-4451-BC50-D31103DBC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819952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FF4452CD-426E-47EB-AAD9-A7F314D84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122" y="3048000"/>
            <a:ext cx="7563678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what key way do the dendrites of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differ from those of HSV keratitis?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HSV dendrites usually have  terminal bulbs , whereas Acanthamoeba dendrites don’t. Be sure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to evaluate any dendritic keratitis carefully for the presence/absence of  terminal bulbs !</a:t>
            </a:r>
          </a:p>
          <a:p>
            <a:pPr eaLnBrk="1" hangingPunct="1"/>
            <a:endParaRPr lang="en-US" altLang="en-US" sz="1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 what key way might the presenting complaint of an 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Acanthamoeba</a:t>
            </a:r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keratitis patient differ from that of an HSV keratitis patient?</a:t>
            </a:r>
          </a:p>
          <a:p>
            <a:pPr eaLnBrk="1" hangingPunct="1"/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patient with </a:t>
            </a:r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Acanthamoeba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keratitis will complain of pain that seems out of proportion to the clinical picture, while the HSV keratitis patient will have </a:t>
            </a:r>
            <a:r>
              <a:rPr lang="en-US" altLang="en-US" sz="1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less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pain than would be expected given the appearance of the cornea.</a:t>
            </a:r>
          </a:p>
          <a:p>
            <a:pPr eaLnBrk="1" hangingPunct="1"/>
            <a:endParaRPr lang="en-US" altLang="en-US" sz="1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Why is 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Acanthamoeba</a:t>
            </a:r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keratitis so painful?</a:t>
            </a:r>
          </a:p>
          <a:p>
            <a:pPr eaLnBrk="1" hangingPunct="1"/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Because the bug has a propensity for perineural invasion</a:t>
            </a:r>
            <a:endParaRPr lang="en-US" altLang="en-US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C55B3E22-CBC7-42F6-8771-CD3D8B2F9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887988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FF4452CD-426E-47EB-AAD9-A7F314D84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122" y="3048000"/>
            <a:ext cx="7563678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what key way do the dendrites of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differ from those of HSV keratitis?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HSV dendrites usually have  terminal bulbs , whereas Acanthamoeba dendrites don’t. Be sure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to evaluate any dendritic keratitis carefully for the presence/absence of  terminal bulbs !</a:t>
            </a:r>
          </a:p>
          <a:p>
            <a:pPr eaLnBrk="1" hangingPunct="1"/>
            <a:endParaRPr lang="en-US" altLang="en-US" sz="1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 what key way might the presenting complaint of an 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Acanthamoeba</a:t>
            </a:r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keratitis patient differ from that of an HSV keratitis patient?</a:t>
            </a:r>
          </a:p>
          <a:p>
            <a:pPr eaLnBrk="1" hangingPunct="1"/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patient with </a:t>
            </a:r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Acanthamoeba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keratitis will complain of pain that seems out of proportion to the clinical picture, while the HSV keratitis patient will have </a:t>
            </a:r>
            <a:r>
              <a:rPr lang="en-US" altLang="en-US" sz="1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less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pain than would be expected given the appearance of the cornea.</a:t>
            </a:r>
          </a:p>
          <a:p>
            <a:pPr eaLnBrk="1" hangingPunct="1"/>
            <a:endParaRPr lang="en-US" altLang="en-US" sz="1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Why is 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Acanthamoeba</a:t>
            </a:r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keratitis so painful?</a:t>
            </a:r>
          </a:p>
          <a:p>
            <a:pPr eaLnBrk="1" hangingPunct="1"/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Because the bug has a propensity for perineural invasion</a:t>
            </a:r>
            <a:endParaRPr lang="en-US" altLang="en-US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4DE5DE-58D1-4088-B159-1FD30569F98F}"/>
              </a:ext>
            </a:extLst>
          </p:cNvPr>
          <p:cNvSpPr/>
          <p:nvPr/>
        </p:nvSpPr>
        <p:spPr>
          <a:xfrm>
            <a:off x="3043029" y="3331265"/>
            <a:ext cx="1219200" cy="195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two words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C24305-D462-48BD-A1A4-C1C91ABDAC2B}"/>
              </a:ext>
            </a:extLst>
          </p:cNvPr>
          <p:cNvSpPr/>
          <p:nvPr/>
        </p:nvSpPr>
        <p:spPr>
          <a:xfrm>
            <a:off x="6476999" y="3548269"/>
            <a:ext cx="1120775" cy="2025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same two words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D5EFA485-188F-49BF-A457-BA8678F47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205907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FF4452CD-426E-47EB-AAD9-A7F314D84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122" y="3048000"/>
            <a:ext cx="7563678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what key way do the dendrites of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differ from those of HSV keratitis?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HSV dendrites usually have  terminal bulbs , whereas Acanthamoeba dendrites don’t. Be sure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to evaluate any dendritic keratitis carefully for the presence/absence of  terminal bulbs !</a:t>
            </a:r>
            <a:endParaRPr lang="en-US" altLang="en-US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endParaRPr lang="en-US" altLang="en-US" sz="1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 what key way might the presenting complaint of an 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Acanthamoeba</a:t>
            </a:r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keratitis patient differ from that of an HSV keratitis patient?</a:t>
            </a:r>
          </a:p>
          <a:p>
            <a:pPr eaLnBrk="1" hangingPunct="1"/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patient with </a:t>
            </a:r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Acanthamoeba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keratitis will complain of pain that seems out of proportion to the clinical picture, while the HSV keratitis patient will have </a:t>
            </a:r>
            <a:r>
              <a:rPr lang="en-US" altLang="en-US" sz="1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less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pain than would be expected given the appearance of the cornea.</a:t>
            </a:r>
          </a:p>
          <a:p>
            <a:pPr eaLnBrk="1" hangingPunct="1"/>
            <a:endParaRPr lang="en-US" altLang="en-US" sz="1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Why is 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Acanthamoeba</a:t>
            </a:r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keratitis so painful?</a:t>
            </a:r>
          </a:p>
          <a:p>
            <a:pPr eaLnBrk="1" hangingPunct="1"/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Because the bug has a propensity for perineural invasion</a:t>
            </a:r>
            <a:endParaRPr lang="en-US" altLang="en-US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2F7ADD56-6697-46A2-BD53-58A554D4C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275746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FF4452CD-426E-47EB-AAD9-A7F314D84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122" y="3048000"/>
            <a:ext cx="7563678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what key way do the dendrites of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differ from those of HSV keratitis?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HSV dendrites usually have  terminal bulbs , whereas Acanthamoeba dendrites don’t. Be sure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to evaluate any dendritic keratitis carefully for the presence/absence of  terminal bulbs !</a:t>
            </a:r>
          </a:p>
          <a:p>
            <a:pPr eaLnBrk="1" hangingPunct="1"/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In what key way might the presenting complaint of an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patient differ from that of an HSV keratitis patient?</a:t>
            </a:r>
            <a:endParaRPr lang="en-US" altLang="en-US" sz="1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patient with </a:t>
            </a:r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Acanthamoeba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keratitis will complain of pain that seems out of proportion to the clinical picture, while the HSV keratitis patient will have </a:t>
            </a:r>
            <a:r>
              <a:rPr lang="en-US" altLang="en-US" sz="1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less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pain than would be expected given the appearance of the cornea.</a:t>
            </a:r>
          </a:p>
          <a:p>
            <a:pPr eaLnBrk="1" hangingPunct="1"/>
            <a:endParaRPr lang="en-US" altLang="en-US" sz="1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Why is 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Acanthamoeba</a:t>
            </a:r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keratitis so painful?</a:t>
            </a:r>
          </a:p>
          <a:p>
            <a:pPr eaLnBrk="1" hangingPunct="1"/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Because the bug has a propensity for perineural invasion</a:t>
            </a:r>
            <a:endParaRPr lang="en-US" altLang="en-US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D3AB5A48-7FE1-4881-A9CF-FE6DE54C1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93332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T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T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S,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FFFF99"/>
                </a:solidFill>
              </a:rPr>
              <a:t>ub-epi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FFFF99"/>
                </a:solidFill>
              </a:rPr>
              <a:t>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Dendrites!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07EE0B96-D978-4964-BD5E-5A964D3F9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285356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FF4452CD-426E-47EB-AAD9-A7F314D84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122" y="3048000"/>
            <a:ext cx="7563678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what key way do the dendrites of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differ from those of HSV keratitis?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HSV dendrites usually have  terminal bulbs , whereas Acanthamoeba dendrites don’t. Be sure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to evaluate any dendritic keratitis carefully for the presence/absence of  terminal bulbs !</a:t>
            </a:r>
          </a:p>
          <a:p>
            <a:pPr eaLnBrk="1" hangingPunct="1"/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In what key way might the presenting complaint of an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patient differ from that of an HSV keratitis patient?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The patient with </a:t>
            </a:r>
            <a:r>
              <a:rPr lang="en-US" altLang="en-US" sz="1400" i="1" dirty="0">
                <a:solidFill>
                  <a:srgbClr val="0000FF"/>
                </a:solidFill>
              </a:rPr>
              <a:t>Acanthamoeba</a:t>
            </a:r>
            <a:r>
              <a:rPr lang="en-US" altLang="en-US" sz="1400" dirty="0">
                <a:solidFill>
                  <a:srgbClr val="0000FF"/>
                </a:solidFill>
              </a:rPr>
              <a:t> keratitis will complain of pain that seems out of proportion to the clinical picture, while the HSV keratitis patient will have </a:t>
            </a:r>
            <a:r>
              <a:rPr lang="en-US" altLang="en-US" sz="1400" b="1" dirty="0">
                <a:solidFill>
                  <a:srgbClr val="0000FF"/>
                </a:solidFill>
              </a:rPr>
              <a:t>less</a:t>
            </a:r>
            <a:r>
              <a:rPr lang="en-US" altLang="en-US" sz="1400" dirty="0">
                <a:solidFill>
                  <a:srgbClr val="0000FF"/>
                </a:solidFill>
              </a:rPr>
              <a:t> pain than would be expected given the appearance of the cornea.</a:t>
            </a:r>
            <a:endParaRPr lang="en-US" altLang="en-US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endParaRPr lang="en-US" altLang="en-US" sz="1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Why is </a:t>
            </a:r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Acanthamoeba</a:t>
            </a:r>
            <a:r>
              <a:rPr lang="en-US" alt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keratitis so painful?</a:t>
            </a:r>
          </a:p>
          <a:p>
            <a:pPr eaLnBrk="1" hangingPunct="1"/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Because the bug has a propensity for perineural invasion</a:t>
            </a:r>
            <a:endParaRPr lang="en-US" altLang="en-US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AA2220E9-6752-45A7-9C96-9367F33A8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89199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FF4452CD-426E-47EB-AAD9-A7F314D84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122" y="3048000"/>
            <a:ext cx="7563678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what key way do the dendrites of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differ from those of HSV keratitis?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HSV dendrites usually have  terminal bulbs , whereas Acanthamoeba dendrites don’t. Be sure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to evaluate any dendritic keratitis carefully for the presence/absence of  terminal bulbs !</a:t>
            </a:r>
          </a:p>
          <a:p>
            <a:pPr eaLnBrk="1" hangingPunct="1"/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In what key way might the presenting complaint of an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patient differ from that of an HSV keratitis patient?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The patient with </a:t>
            </a:r>
            <a:r>
              <a:rPr lang="en-US" altLang="en-US" sz="1400" i="1" dirty="0">
                <a:solidFill>
                  <a:srgbClr val="0000FF"/>
                </a:solidFill>
              </a:rPr>
              <a:t>Acanthamoeba</a:t>
            </a:r>
            <a:r>
              <a:rPr lang="en-US" altLang="en-US" sz="1400" dirty="0">
                <a:solidFill>
                  <a:srgbClr val="0000FF"/>
                </a:solidFill>
              </a:rPr>
              <a:t> keratitis will complain of pain that seems out of proportion to the clinical picture, while the HSV keratitis patient will have </a:t>
            </a:r>
            <a:r>
              <a:rPr lang="en-US" altLang="en-US" sz="1400" b="1" dirty="0">
                <a:solidFill>
                  <a:srgbClr val="0000FF"/>
                </a:solidFill>
              </a:rPr>
              <a:t>less</a:t>
            </a:r>
            <a:r>
              <a:rPr lang="en-US" altLang="en-US" sz="1400" dirty="0">
                <a:solidFill>
                  <a:srgbClr val="0000FF"/>
                </a:solidFill>
              </a:rPr>
              <a:t> pain than would be expected given the appearance of the cornea.</a:t>
            </a:r>
          </a:p>
          <a:p>
            <a:pPr eaLnBrk="1" hangingPunct="1"/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Why is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so painful?</a:t>
            </a:r>
            <a:endParaRPr lang="en-US" altLang="en-US" sz="1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Because the bug has a propensity for perineural invasion</a:t>
            </a:r>
            <a:endParaRPr lang="en-US" altLang="en-US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45C7BE2-0CE6-4674-B94E-F0A34C1E6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057898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FF4452CD-426E-47EB-AAD9-A7F314D84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122" y="3048000"/>
            <a:ext cx="7563678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what key way do the dendrites of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differ from those of HSV keratitis?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HSV dendrites usually have  terminal bulbs , whereas Acanthamoeba dendrites don’t. Be sure</a:t>
            </a:r>
          </a:p>
          <a:p>
            <a:pPr eaLnBrk="1" hangingPunct="1"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to evaluate any dendritic keratitis carefully for the presence/absence of  terminal bulbs !</a:t>
            </a:r>
          </a:p>
          <a:p>
            <a:pPr eaLnBrk="1" hangingPunct="1"/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In what key way might the presenting complaint of an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patient differ from that of an HSV keratitis patient?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The patient with </a:t>
            </a:r>
            <a:r>
              <a:rPr lang="en-US" altLang="en-US" sz="1400" i="1" dirty="0">
                <a:solidFill>
                  <a:srgbClr val="0000FF"/>
                </a:solidFill>
              </a:rPr>
              <a:t>Acanthamoeba</a:t>
            </a:r>
            <a:r>
              <a:rPr lang="en-US" altLang="en-US" sz="1400" dirty="0">
                <a:solidFill>
                  <a:srgbClr val="0000FF"/>
                </a:solidFill>
              </a:rPr>
              <a:t> keratitis will complain of pain that seems out of proportion to the clinical picture, while the HSV keratitis patient will have </a:t>
            </a:r>
            <a:r>
              <a:rPr lang="en-US" altLang="en-US" sz="1400" b="1" dirty="0">
                <a:solidFill>
                  <a:srgbClr val="0000FF"/>
                </a:solidFill>
              </a:rPr>
              <a:t>less</a:t>
            </a:r>
            <a:r>
              <a:rPr lang="en-US" altLang="en-US" sz="1400" dirty="0">
                <a:solidFill>
                  <a:srgbClr val="0000FF"/>
                </a:solidFill>
              </a:rPr>
              <a:t> pain than would be expected given the appearance of the cornea.</a:t>
            </a:r>
          </a:p>
          <a:p>
            <a:pPr eaLnBrk="1" hangingPunct="1"/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0000FF"/>
                </a:solidFill>
              </a:rPr>
              <a:t>Why is </a:t>
            </a:r>
            <a:r>
              <a:rPr lang="en-US" altLang="en-US" sz="1400" dirty="0">
                <a:solidFill>
                  <a:srgbClr val="0000FF"/>
                </a:solidFill>
              </a:rPr>
              <a:t>Acanthamoeba</a:t>
            </a:r>
            <a:r>
              <a:rPr lang="en-US" altLang="en-US" sz="1400" i="1" dirty="0">
                <a:solidFill>
                  <a:srgbClr val="0000FF"/>
                </a:solidFill>
              </a:rPr>
              <a:t> keratitis so painful?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Because the bug has a propensity for perineural invasion</a:t>
            </a:r>
            <a:endParaRPr lang="en-US" altLang="en-US" sz="1400" b="1" dirty="0">
              <a:solidFill>
                <a:srgbClr val="0000FF"/>
              </a:solidFill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04E941F-B0AF-40CB-A40E-C3EA4B85C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599279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BMD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FFC48C1-0F22-4A82-9CA8-C2393A16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80" y="1360487"/>
            <a:ext cx="6934200" cy="3539430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altLang="en-US" sz="1400" dirty="0">
                <a:solidFill>
                  <a:srgbClr val="0000FF"/>
                </a:solidFill>
              </a:rPr>
              <a:t>EBMD</a:t>
            </a:r>
            <a:r>
              <a:rPr lang="en-US" altLang="en-US" sz="1400" i="1" dirty="0">
                <a:solidFill>
                  <a:srgbClr val="0000FF"/>
                </a:solidFill>
              </a:rPr>
              <a:t> stand for?</a:t>
            </a:r>
            <a:endParaRPr lang="en-US" altLang="en-US" sz="1400" i="1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Epithelial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i="1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What are three other common names for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--</a:t>
            </a:r>
            <a:r>
              <a:rPr lang="en-US" altLang="en-US" sz="1400" dirty="0">
                <a:solidFill>
                  <a:srgbClr val="FF99FF"/>
                </a:solidFill>
              </a:rPr>
              <a:t>Map-dot-fingerprint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--Cogan’s microcystic dystrophy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--Anterior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FF99FF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What</a:t>
            </a:r>
            <a:r>
              <a:rPr lang="en-US" altLang="en-US" sz="1400" dirty="0">
                <a:solidFill>
                  <a:srgbClr val="FF99FF"/>
                </a:solidFill>
              </a:rPr>
              <a:t> </a:t>
            </a:r>
            <a:r>
              <a:rPr lang="en-US" altLang="en-US" sz="1400" i="1" dirty="0">
                <a:solidFill>
                  <a:srgbClr val="FF99FF"/>
                </a:solidFill>
              </a:rPr>
              <a:t>is the slit-lamp appearance of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It can present in any combo of the following: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Fingerprint lines</a:t>
            </a:r>
            <a:r>
              <a:rPr lang="en-US" altLang="en-US" sz="1400" dirty="0">
                <a:solidFill>
                  <a:srgbClr val="FF99FF"/>
                </a:solidFill>
              </a:rPr>
              <a:t>: Thin, curvy lines that occur in groups and follow the same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Map lines</a:t>
            </a:r>
            <a:r>
              <a:rPr lang="en-US" altLang="en-US" sz="1400" dirty="0">
                <a:solidFill>
                  <a:srgbClr val="FF99FF"/>
                </a:solidFill>
              </a:rPr>
              <a:t>: Thicker lines that follow a more jagged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Dots/cysts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What do pts complain of?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Most cases present with symptoms related to </a:t>
            </a:r>
            <a:r>
              <a:rPr lang="en-US" altLang="en-US" sz="1400" b="1" dirty="0">
                <a:solidFill>
                  <a:srgbClr val="FF99FF"/>
                </a:solidFill>
              </a:rPr>
              <a:t>recurrent epithelial erosions </a:t>
            </a:r>
            <a:r>
              <a:rPr lang="en-US" altLang="en-US" sz="1400" dirty="0">
                <a:solidFill>
                  <a:srgbClr val="FF99FF"/>
                </a:solidFill>
              </a:rPr>
              <a:t>(REE)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61A8BA77-5626-48B5-87D9-F52C078EE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866620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BMD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FFC48C1-0F22-4A82-9CA8-C2393A16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80" y="1360487"/>
            <a:ext cx="6934200" cy="3539430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altLang="en-US" sz="1400" dirty="0">
                <a:solidFill>
                  <a:srgbClr val="0000FF"/>
                </a:solidFill>
              </a:rPr>
              <a:t>EBMD</a:t>
            </a:r>
            <a:r>
              <a:rPr lang="en-US" altLang="en-US" sz="1400" i="1" dirty="0">
                <a:solidFill>
                  <a:srgbClr val="0000FF"/>
                </a:solidFill>
              </a:rPr>
              <a:t> stand for?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Epithelial basement membrane dystrophy</a:t>
            </a:r>
            <a:endParaRPr lang="en-US" altLang="en-US" sz="1400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i="1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What are three other common names for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--</a:t>
            </a:r>
            <a:r>
              <a:rPr lang="en-US" altLang="en-US" sz="1400" dirty="0">
                <a:solidFill>
                  <a:srgbClr val="FF99FF"/>
                </a:solidFill>
              </a:rPr>
              <a:t>Map-dot-fingerprint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--Cogan’s microcystic dystrophy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--Anterior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FF99FF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What</a:t>
            </a:r>
            <a:r>
              <a:rPr lang="en-US" altLang="en-US" sz="1400" dirty="0">
                <a:solidFill>
                  <a:srgbClr val="FF99FF"/>
                </a:solidFill>
              </a:rPr>
              <a:t> </a:t>
            </a:r>
            <a:r>
              <a:rPr lang="en-US" altLang="en-US" sz="1400" i="1" dirty="0">
                <a:solidFill>
                  <a:srgbClr val="FF99FF"/>
                </a:solidFill>
              </a:rPr>
              <a:t>is the slit-lamp appearance of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It can present in any combo of the following: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Fingerprint lines</a:t>
            </a:r>
            <a:r>
              <a:rPr lang="en-US" altLang="en-US" sz="1400" dirty="0">
                <a:solidFill>
                  <a:srgbClr val="FF99FF"/>
                </a:solidFill>
              </a:rPr>
              <a:t>: Thin, curvy lines that occur in groups and follow the same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Map lines</a:t>
            </a:r>
            <a:r>
              <a:rPr lang="en-US" altLang="en-US" sz="1400" dirty="0">
                <a:solidFill>
                  <a:srgbClr val="FF99FF"/>
                </a:solidFill>
              </a:rPr>
              <a:t>: Thicker lines that follow a more jagged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Dots/cysts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What do pts complain of?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Most cases present with symptoms related to </a:t>
            </a:r>
            <a:r>
              <a:rPr lang="en-US" altLang="en-US" sz="1400" b="1" dirty="0">
                <a:solidFill>
                  <a:srgbClr val="FF99FF"/>
                </a:solidFill>
              </a:rPr>
              <a:t>recurrent epithelial erosions </a:t>
            </a:r>
            <a:r>
              <a:rPr lang="en-US" altLang="en-US" sz="1400" dirty="0">
                <a:solidFill>
                  <a:srgbClr val="FF99FF"/>
                </a:solidFill>
              </a:rPr>
              <a:t>(REE)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31510283-DBD4-44D6-9DF2-97FE3E22C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157783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BMD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FFC48C1-0F22-4A82-9CA8-C2393A16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80" y="1360487"/>
            <a:ext cx="6934200" cy="3539430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altLang="en-US" sz="1400" dirty="0">
                <a:solidFill>
                  <a:srgbClr val="0000FF"/>
                </a:solidFill>
              </a:rPr>
              <a:t>EBMD</a:t>
            </a:r>
            <a:r>
              <a:rPr lang="en-US" altLang="en-US" sz="1400" i="1" dirty="0">
                <a:solidFill>
                  <a:srgbClr val="0000FF"/>
                </a:solidFill>
              </a:rPr>
              <a:t> stand for?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Epithelial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What are three other common names for EBMD?</a:t>
            </a:r>
            <a:endParaRPr lang="en-US" altLang="en-US" sz="1400" i="1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--</a:t>
            </a:r>
            <a:r>
              <a:rPr lang="en-US" altLang="en-US" sz="1400" dirty="0">
                <a:solidFill>
                  <a:srgbClr val="FF99FF"/>
                </a:solidFill>
              </a:rPr>
              <a:t>Map-dot-fingerprint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--Cogan’s microcystic dystrophy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--Anterior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FF99FF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What</a:t>
            </a:r>
            <a:r>
              <a:rPr lang="en-US" altLang="en-US" sz="1400" dirty="0">
                <a:solidFill>
                  <a:srgbClr val="FF99FF"/>
                </a:solidFill>
              </a:rPr>
              <a:t> </a:t>
            </a:r>
            <a:r>
              <a:rPr lang="en-US" altLang="en-US" sz="1400" i="1" dirty="0">
                <a:solidFill>
                  <a:srgbClr val="FF99FF"/>
                </a:solidFill>
              </a:rPr>
              <a:t>is the slit-lamp appearance of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It can present in any combo of the following: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Fingerprint lines</a:t>
            </a:r>
            <a:r>
              <a:rPr lang="en-US" altLang="en-US" sz="1400" dirty="0">
                <a:solidFill>
                  <a:srgbClr val="FF99FF"/>
                </a:solidFill>
              </a:rPr>
              <a:t>: Thin, curvy lines that occur in groups and follow the same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Map lines</a:t>
            </a:r>
            <a:r>
              <a:rPr lang="en-US" altLang="en-US" sz="1400" dirty="0">
                <a:solidFill>
                  <a:srgbClr val="FF99FF"/>
                </a:solidFill>
              </a:rPr>
              <a:t>: Thicker lines that follow a more jagged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Dots/cysts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What do pts complain of?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Most cases present with symptoms related to </a:t>
            </a:r>
            <a:r>
              <a:rPr lang="en-US" altLang="en-US" sz="1400" b="1" dirty="0">
                <a:solidFill>
                  <a:srgbClr val="FF99FF"/>
                </a:solidFill>
              </a:rPr>
              <a:t>recurrent epithelial erosions </a:t>
            </a:r>
            <a:r>
              <a:rPr lang="en-US" altLang="en-US" sz="1400" dirty="0">
                <a:solidFill>
                  <a:srgbClr val="FF99FF"/>
                </a:solidFill>
              </a:rPr>
              <a:t>(REE)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B77FD9F5-202D-44AE-9681-C7F98CBA6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569044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BMD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FFC48C1-0F22-4A82-9CA8-C2393A16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80" y="1360487"/>
            <a:ext cx="6934200" cy="3539430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altLang="en-US" sz="1400" dirty="0">
                <a:solidFill>
                  <a:srgbClr val="0000FF"/>
                </a:solidFill>
              </a:rPr>
              <a:t>EBMD</a:t>
            </a:r>
            <a:r>
              <a:rPr lang="en-US" altLang="en-US" sz="1400" i="1" dirty="0">
                <a:solidFill>
                  <a:srgbClr val="0000FF"/>
                </a:solidFill>
              </a:rPr>
              <a:t> stand for?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Epithelial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What are three other common names for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--</a:t>
            </a:r>
            <a:r>
              <a:rPr lang="en-US" altLang="en-US" sz="1400" dirty="0">
                <a:solidFill>
                  <a:srgbClr val="0000FF"/>
                </a:solidFill>
              </a:rPr>
              <a:t>Map-dot-fingerprint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--Cogan’s microcystic dystrophy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--Anterior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FF99FF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What</a:t>
            </a:r>
            <a:r>
              <a:rPr lang="en-US" altLang="en-US" sz="1400" dirty="0">
                <a:solidFill>
                  <a:srgbClr val="FF99FF"/>
                </a:solidFill>
              </a:rPr>
              <a:t> </a:t>
            </a:r>
            <a:r>
              <a:rPr lang="en-US" altLang="en-US" sz="1400" i="1" dirty="0">
                <a:solidFill>
                  <a:srgbClr val="FF99FF"/>
                </a:solidFill>
              </a:rPr>
              <a:t>is the slit-lamp appearance of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It can present in any combo of the following: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Fingerprint lines</a:t>
            </a:r>
            <a:r>
              <a:rPr lang="en-US" altLang="en-US" sz="1400" dirty="0">
                <a:solidFill>
                  <a:srgbClr val="FF99FF"/>
                </a:solidFill>
              </a:rPr>
              <a:t>: Thin, curvy lines that occur in groups and follow the same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Map lines</a:t>
            </a:r>
            <a:r>
              <a:rPr lang="en-US" altLang="en-US" sz="1400" dirty="0">
                <a:solidFill>
                  <a:srgbClr val="FF99FF"/>
                </a:solidFill>
              </a:rPr>
              <a:t>: Thicker lines that follow a more jagged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Dots/cysts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What do pts complain of?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Most cases present with symptoms related to </a:t>
            </a:r>
            <a:r>
              <a:rPr lang="en-US" altLang="en-US" sz="1400" b="1" dirty="0">
                <a:solidFill>
                  <a:srgbClr val="FF99FF"/>
                </a:solidFill>
              </a:rPr>
              <a:t>recurrent epithelial erosions </a:t>
            </a:r>
            <a:r>
              <a:rPr lang="en-US" altLang="en-US" sz="1400" dirty="0">
                <a:solidFill>
                  <a:srgbClr val="FF99FF"/>
                </a:solidFill>
              </a:rPr>
              <a:t>(REE)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9EECF4B9-F50C-4189-AC62-F4AFCA852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973350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BMD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FFC48C1-0F22-4A82-9CA8-C2393A16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80" y="1360487"/>
            <a:ext cx="6934200" cy="3539430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altLang="en-US" sz="1400" dirty="0">
                <a:solidFill>
                  <a:srgbClr val="0000FF"/>
                </a:solidFill>
              </a:rPr>
              <a:t>EBMD</a:t>
            </a:r>
            <a:r>
              <a:rPr lang="en-US" altLang="en-US" sz="1400" i="1" dirty="0">
                <a:solidFill>
                  <a:srgbClr val="0000FF"/>
                </a:solidFill>
              </a:rPr>
              <a:t> stand for?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Epithelial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What are three other common names for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--</a:t>
            </a:r>
            <a:r>
              <a:rPr lang="en-US" altLang="en-US" sz="1400" dirty="0">
                <a:solidFill>
                  <a:srgbClr val="0000FF"/>
                </a:solidFill>
              </a:rPr>
              <a:t>Map-dot-fingerprint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--Cogan’s microcystic dystrophy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--Anterior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What</a:t>
            </a:r>
            <a:r>
              <a:rPr lang="en-US" altLang="en-US" sz="1400" dirty="0">
                <a:solidFill>
                  <a:srgbClr val="0000FF"/>
                </a:solidFill>
              </a:rPr>
              <a:t> </a:t>
            </a:r>
            <a:r>
              <a:rPr lang="en-US" altLang="en-US" sz="1400" i="1" dirty="0">
                <a:solidFill>
                  <a:srgbClr val="0000FF"/>
                </a:solidFill>
              </a:rPr>
              <a:t>is the slit-lamp appearance of EBMD?</a:t>
            </a:r>
            <a:endParaRPr lang="en-US" altLang="en-US" sz="1400" i="1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It can present in any combo of the following: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Fingerprint lines</a:t>
            </a:r>
            <a:r>
              <a:rPr lang="en-US" altLang="en-US" sz="1400" dirty="0">
                <a:solidFill>
                  <a:srgbClr val="FF99FF"/>
                </a:solidFill>
              </a:rPr>
              <a:t>: Thin, curvy lines that occur in groups and follow the same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Map lines</a:t>
            </a:r>
            <a:r>
              <a:rPr lang="en-US" altLang="en-US" sz="1400" dirty="0">
                <a:solidFill>
                  <a:srgbClr val="FF99FF"/>
                </a:solidFill>
              </a:rPr>
              <a:t>: Thicker lines that follow a more jagged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--</a:t>
            </a:r>
            <a:r>
              <a:rPr lang="en-US" altLang="en-US" sz="1400" b="1" dirty="0">
                <a:solidFill>
                  <a:srgbClr val="FF99FF"/>
                </a:solidFill>
              </a:rPr>
              <a:t>Dots/cysts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What do pts complain of?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Most cases present with symptoms related to </a:t>
            </a:r>
            <a:r>
              <a:rPr lang="en-US" altLang="en-US" sz="1400" b="1" dirty="0">
                <a:solidFill>
                  <a:srgbClr val="FF99FF"/>
                </a:solidFill>
              </a:rPr>
              <a:t>recurrent epithelial erosions </a:t>
            </a:r>
            <a:r>
              <a:rPr lang="en-US" altLang="en-US" sz="1400" dirty="0">
                <a:solidFill>
                  <a:srgbClr val="FF99FF"/>
                </a:solidFill>
              </a:rPr>
              <a:t>(REE)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E8D6BE19-52D4-47D2-9B92-3AAF31576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210419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BMD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FFC48C1-0F22-4A82-9CA8-C2393A16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80" y="1360487"/>
            <a:ext cx="6934200" cy="3539430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altLang="en-US" sz="1400" dirty="0">
                <a:solidFill>
                  <a:srgbClr val="0000FF"/>
                </a:solidFill>
              </a:rPr>
              <a:t>EBMD</a:t>
            </a:r>
            <a:r>
              <a:rPr lang="en-US" altLang="en-US" sz="1400" i="1" dirty="0">
                <a:solidFill>
                  <a:srgbClr val="0000FF"/>
                </a:solidFill>
              </a:rPr>
              <a:t> stand for?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Epithelial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What are three other common names for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--</a:t>
            </a:r>
            <a:r>
              <a:rPr lang="en-US" altLang="en-US" sz="1400" dirty="0">
                <a:solidFill>
                  <a:srgbClr val="0000FF"/>
                </a:solidFill>
              </a:rPr>
              <a:t>Map-dot-fingerprint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--Cogan’s microcystic dystrophy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--Anterior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What</a:t>
            </a:r>
            <a:r>
              <a:rPr lang="en-US" altLang="en-US" sz="1400" dirty="0">
                <a:solidFill>
                  <a:srgbClr val="0000FF"/>
                </a:solidFill>
              </a:rPr>
              <a:t> </a:t>
            </a:r>
            <a:r>
              <a:rPr lang="en-US" altLang="en-US" sz="1400" i="1" dirty="0">
                <a:solidFill>
                  <a:srgbClr val="0000FF"/>
                </a:solidFill>
              </a:rPr>
              <a:t>is the slit-lamp appearance of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It can present in any combo of the following: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Fingerprint lines</a:t>
            </a:r>
            <a:r>
              <a:rPr lang="en-US" altLang="en-US" sz="1400" dirty="0">
                <a:solidFill>
                  <a:srgbClr val="0000FF"/>
                </a:solidFill>
              </a:rPr>
              <a:t>: Thin, curvy lines that occur in groups and follow the same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Map lines</a:t>
            </a:r>
            <a:r>
              <a:rPr lang="en-US" altLang="en-US" sz="1400" dirty="0">
                <a:solidFill>
                  <a:srgbClr val="0000FF"/>
                </a:solidFill>
              </a:rPr>
              <a:t>: Thicker lines that follow a more jagged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Dots/cysts</a:t>
            </a:r>
            <a:endParaRPr lang="en-US" altLang="en-US" sz="1400" b="1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FF99FF"/>
                </a:solidFill>
              </a:rPr>
              <a:t>What do pts complain of?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Most cases present with symptoms related to </a:t>
            </a:r>
            <a:r>
              <a:rPr lang="en-US" altLang="en-US" sz="1400" b="1" dirty="0">
                <a:solidFill>
                  <a:srgbClr val="FF99FF"/>
                </a:solidFill>
              </a:rPr>
              <a:t>recurrent epithelial erosions </a:t>
            </a:r>
            <a:r>
              <a:rPr lang="en-US" altLang="en-US" sz="1400" dirty="0">
                <a:solidFill>
                  <a:srgbClr val="FF99FF"/>
                </a:solidFill>
              </a:rPr>
              <a:t>(REE)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9A50C070-A000-49F4-A755-0B03D692F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114789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BMD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FFC48C1-0F22-4A82-9CA8-C2393A16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80" y="1360487"/>
            <a:ext cx="6934200" cy="3539430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altLang="en-US" sz="1400" dirty="0">
                <a:solidFill>
                  <a:srgbClr val="0000FF"/>
                </a:solidFill>
              </a:rPr>
              <a:t>EBMD</a:t>
            </a:r>
            <a:r>
              <a:rPr lang="en-US" altLang="en-US" sz="1400" i="1" dirty="0">
                <a:solidFill>
                  <a:srgbClr val="0000FF"/>
                </a:solidFill>
              </a:rPr>
              <a:t> stand for?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Epithelial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What are three other common names for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--</a:t>
            </a:r>
            <a:r>
              <a:rPr lang="en-US" altLang="en-US" sz="1400" dirty="0">
                <a:solidFill>
                  <a:srgbClr val="0000FF"/>
                </a:solidFill>
              </a:rPr>
              <a:t>Map-dot-fingerprint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--Cogan’s microcystic dystrophy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--Anterior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What</a:t>
            </a:r>
            <a:r>
              <a:rPr lang="en-US" altLang="en-US" sz="1400" dirty="0">
                <a:solidFill>
                  <a:srgbClr val="0000FF"/>
                </a:solidFill>
              </a:rPr>
              <a:t> </a:t>
            </a:r>
            <a:r>
              <a:rPr lang="en-US" altLang="en-US" sz="1400" i="1" dirty="0">
                <a:solidFill>
                  <a:srgbClr val="0000FF"/>
                </a:solidFill>
              </a:rPr>
              <a:t>is the slit-lamp appearance of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It can present in any combo of the following: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Fingerprint lines</a:t>
            </a:r>
            <a:r>
              <a:rPr lang="en-US" altLang="en-US" sz="1400" dirty="0">
                <a:solidFill>
                  <a:srgbClr val="0000FF"/>
                </a:solidFill>
              </a:rPr>
              <a:t>: Thin, curvy lines that occur in groups and follow the same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Map lines</a:t>
            </a:r>
            <a:r>
              <a:rPr lang="en-US" altLang="en-US" sz="1400" dirty="0">
                <a:solidFill>
                  <a:srgbClr val="0000FF"/>
                </a:solidFill>
              </a:rPr>
              <a:t>: Thicker lines that follow a more jagged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Dots/cysts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What do pts complain of?</a:t>
            </a:r>
            <a:endParaRPr lang="en-US" altLang="en-US" sz="1400" i="1" dirty="0">
              <a:solidFill>
                <a:srgbClr val="FF99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FF99FF"/>
                </a:solidFill>
              </a:rPr>
              <a:t>Most cases present with symptoms related to </a:t>
            </a:r>
            <a:r>
              <a:rPr lang="en-US" altLang="en-US" sz="1400" b="1" dirty="0">
                <a:solidFill>
                  <a:srgbClr val="FF99FF"/>
                </a:solidFill>
              </a:rPr>
              <a:t>recurrent epithelial erosions </a:t>
            </a:r>
            <a:r>
              <a:rPr lang="en-US" altLang="en-US" sz="1400" dirty="0">
                <a:solidFill>
                  <a:srgbClr val="FF99FF"/>
                </a:solidFill>
              </a:rPr>
              <a:t>(REE)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38A7CE35-F67E-45F6-BACE-EDE6C5320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66230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H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H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S,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FFFF99"/>
                </a:solidFill>
              </a:rPr>
              <a:t>ub-epi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FFFF99"/>
                </a:solidFill>
              </a:rPr>
              <a:t>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Dendrites!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1C2A16-69C3-4B27-B768-66AA772B8E45}"/>
              </a:ext>
            </a:extLst>
          </p:cNvPr>
          <p:cNvSpPr txBox="1"/>
          <p:nvPr/>
        </p:nvSpPr>
        <p:spPr>
          <a:xfrm>
            <a:off x="1860849" y="3043701"/>
            <a:ext cx="318869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i="1" dirty="0"/>
              <a:t>Start with these, and work down both ‘hates’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A4D9583-6EFE-4F9B-A30B-66D82DBD5A86}"/>
              </a:ext>
            </a:extLst>
          </p:cNvPr>
          <p:cNvCxnSpPr>
            <a:cxnSpLocks/>
            <a:stCxn id="2" idx="0"/>
          </p:cNvCxnSpPr>
          <p:nvPr/>
        </p:nvCxnSpPr>
        <p:spPr>
          <a:xfrm flipH="1" flipV="1">
            <a:off x="1600200" y="1905000"/>
            <a:ext cx="1854996" cy="11387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986A0CF-286F-42F3-83F0-409255D00C07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1600200" y="3320700"/>
            <a:ext cx="1854996" cy="1098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5">
            <a:extLst>
              <a:ext uri="{FF2B5EF4-FFF2-40B4-BE49-F238E27FC236}">
                <a16:creationId xmlns:a16="http://schemas.microsoft.com/office/drawing/2014/main" id="{CA84465D-DAE1-4AA7-871E-DC9C4503B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633347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BMD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FFC48C1-0F22-4A82-9CA8-C2393A16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80" y="1360487"/>
            <a:ext cx="6934200" cy="3539430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altLang="en-US" sz="1400" dirty="0">
                <a:solidFill>
                  <a:srgbClr val="0000FF"/>
                </a:solidFill>
              </a:rPr>
              <a:t>EBMD</a:t>
            </a:r>
            <a:r>
              <a:rPr lang="en-US" altLang="en-US" sz="1400" i="1" dirty="0">
                <a:solidFill>
                  <a:srgbClr val="0000FF"/>
                </a:solidFill>
              </a:rPr>
              <a:t> stand for?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Epithelial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What are three other common names for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--</a:t>
            </a:r>
            <a:r>
              <a:rPr lang="en-US" altLang="en-US" sz="1400" dirty="0">
                <a:solidFill>
                  <a:srgbClr val="0000FF"/>
                </a:solidFill>
              </a:rPr>
              <a:t>Map-dot-fingerprint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--Cogan’s microcystic dystrophy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--Anterior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What</a:t>
            </a:r>
            <a:r>
              <a:rPr lang="en-US" altLang="en-US" sz="1400" dirty="0">
                <a:solidFill>
                  <a:srgbClr val="0000FF"/>
                </a:solidFill>
              </a:rPr>
              <a:t> </a:t>
            </a:r>
            <a:r>
              <a:rPr lang="en-US" altLang="en-US" sz="1400" i="1" dirty="0">
                <a:solidFill>
                  <a:srgbClr val="0000FF"/>
                </a:solidFill>
              </a:rPr>
              <a:t>is the slit-lamp appearance of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It can present in any combo of the following: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Fingerprint lines</a:t>
            </a:r>
            <a:r>
              <a:rPr lang="en-US" altLang="en-US" sz="1400" dirty="0">
                <a:solidFill>
                  <a:srgbClr val="0000FF"/>
                </a:solidFill>
              </a:rPr>
              <a:t>: Thin, curvy lines that occur in groups and follow the same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Map lines</a:t>
            </a:r>
            <a:r>
              <a:rPr lang="en-US" altLang="en-US" sz="1400" dirty="0">
                <a:solidFill>
                  <a:srgbClr val="0000FF"/>
                </a:solidFill>
              </a:rPr>
              <a:t>: Thicker lines that follow a more jagged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--</a:t>
            </a:r>
            <a:r>
              <a:rPr lang="en-US" altLang="en-US" sz="1400" b="1" dirty="0">
                <a:solidFill>
                  <a:srgbClr val="0000FF"/>
                </a:solidFill>
              </a:rPr>
              <a:t>Dots/cysts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rgbClr val="0000FF"/>
                </a:solidFill>
              </a:rPr>
              <a:t>What do pts complain of?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Most cases present with symptoms related to </a:t>
            </a:r>
            <a:r>
              <a:rPr lang="en-US" altLang="en-US" sz="1400" b="1" dirty="0">
                <a:solidFill>
                  <a:srgbClr val="0000FF"/>
                </a:solidFill>
              </a:rPr>
              <a:t>recurrent epithelial erosions </a:t>
            </a:r>
            <a:r>
              <a:rPr lang="en-US" altLang="en-US" sz="1400" dirty="0">
                <a:solidFill>
                  <a:srgbClr val="0000FF"/>
                </a:solidFill>
              </a:rPr>
              <a:t>(REE)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A2A4BD7C-EB98-444F-BA81-CDF00BB5B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642249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BMD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FFC48C1-0F22-4A82-9CA8-C2393A16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80" y="1360487"/>
            <a:ext cx="6934200" cy="3539430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In this context, what does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EBMD</a:t>
            </a: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 stand for?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Epithelial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What are three other common names for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Map-dot-fingerprint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--Cogan’s microcystic dystrophy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--Anterior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What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is the slit-lamp appearance of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It can present in any combo of the following: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</a:rPr>
              <a:t>Fingerprint lines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: Thin, curvy lines that occur in groups and follow the same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</a:rPr>
              <a:t>Map lines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: Thicker lines that follow a more jagged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</a:rPr>
              <a:t>Dots/cysts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What do pts complain of?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Most cases present with symptoms related to </a:t>
            </a: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</a:rPr>
              <a:t>recurrent epithelial erosions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(REE)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E1A9FC-815A-4CC4-9968-5607F1AF0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119" y="5334000"/>
            <a:ext cx="4876800" cy="1523494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i="1" dirty="0">
                <a:solidFill>
                  <a:srgbClr val="0000FF"/>
                </a:solidFill>
              </a:rPr>
              <a:t>What are the </a:t>
            </a:r>
            <a:r>
              <a:rPr lang="en-US" altLang="en-US" sz="1300" b="1" dirty="0">
                <a:solidFill>
                  <a:srgbClr val="0000FF"/>
                </a:solidFill>
              </a:rPr>
              <a:t>‘6 F’s’ </a:t>
            </a:r>
            <a:r>
              <a:rPr lang="en-US" altLang="en-US" sz="1300" i="1" dirty="0">
                <a:solidFill>
                  <a:srgbClr val="0000FF"/>
                </a:solidFill>
              </a:rPr>
              <a:t>of EBMD?</a:t>
            </a:r>
          </a:p>
          <a:p>
            <a:pPr eaLnBrk="1" hangingPunct="1"/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rgbClr val="0000FF"/>
                </a:solidFill>
              </a:rPr>
              <a:t>F</a:t>
            </a:r>
            <a:endParaRPr lang="en-US" altLang="en-US" sz="13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rgbClr val="0000FF"/>
                </a:solidFill>
              </a:rPr>
              <a:t>F</a:t>
            </a:r>
            <a:endParaRPr lang="en-US" altLang="en-US" sz="1300" b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rgbClr val="0000FF"/>
                </a:solidFill>
              </a:rPr>
              <a:t>F</a:t>
            </a:r>
            <a:r>
              <a:rPr lang="en-US" altLang="en-US" sz="1300" dirty="0">
                <a:solidFill>
                  <a:srgbClr val="FFCCFF"/>
                </a:solidFill>
              </a:rPr>
              <a:t>ive to</a:t>
            </a:r>
            <a:r>
              <a:rPr lang="en-US" altLang="en-US" sz="1300" dirty="0">
                <a:solidFill>
                  <a:srgbClr val="0000FF"/>
                </a:solidFill>
              </a:rPr>
              <a:t> </a:t>
            </a:r>
            <a:r>
              <a:rPr lang="en-US" altLang="en-US" sz="1600" b="1" dirty="0">
                <a:solidFill>
                  <a:srgbClr val="0000FF"/>
                </a:solidFill>
              </a:rPr>
              <a:t>F</a:t>
            </a:r>
            <a:endParaRPr lang="en-US" altLang="en-US" sz="13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rgbClr val="0000FF"/>
                </a:solidFill>
              </a:rPr>
              <a:t>F</a:t>
            </a:r>
            <a:endParaRPr lang="en-US" altLang="en-US" sz="13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rgbClr val="0000FF"/>
                </a:solidFill>
              </a:rPr>
              <a:t>F</a:t>
            </a:r>
            <a:r>
              <a:rPr lang="en-US" altLang="en-US" sz="1300" dirty="0">
                <a:solidFill>
                  <a:srgbClr val="FFCCFF"/>
                </a:solidFill>
              </a:rPr>
              <a:t>ibrillar</a:t>
            </a:r>
            <a:r>
              <a:rPr lang="en-US" altLang="en-US" sz="1300" dirty="0">
                <a:solidFill>
                  <a:srgbClr val="0000FF"/>
                </a:solidFill>
              </a:rPr>
              <a:t> </a:t>
            </a:r>
            <a:r>
              <a:rPr lang="en-US" altLang="en-US" sz="1300" dirty="0">
                <a:solidFill>
                  <a:srgbClr val="FFCCFF"/>
                </a:solidFill>
              </a:rPr>
              <a:t>material accumulates under the basement membrane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90DBF33F-E035-4800-B98B-076B4CB12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497960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BMD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FFC48C1-0F22-4A82-9CA8-C2393A16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80" y="1360487"/>
            <a:ext cx="6934200" cy="3539430"/>
          </a:xfrm>
          <a:prstGeom prst="rect">
            <a:avLst/>
          </a:prstGeom>
          <a:solidFill>
            <a:srgbClr val="FF99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In this context, what does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EBMD</a:t>
            </a: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 stand for?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Epithelial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What are three other common names for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Map-dot-fingerprint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--Cogan’s microcystic dystrophy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--Anterior basement membrane dystrophy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What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is the slit-lamp appearance of EBMD?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It can present in any combo of the following: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</a:rPr>
              <a:t>Fingerprint lines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: Thin, curvy lines that occur in groups and follow the same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</a:rPr>
              <a:t>Map lines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: Thicker lines that follow a more jagged course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</a:rPr>
              <a:t>Dots/cysts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i="1" dirty="0">
                <a:solidFill>
                  <a:schemeClr val="bg1">
                    <a:lumMod val="50000"/>
                  </a:schemeClr>
                </a:solidFill>
              </a:rPr>
              <a:t>What do pts complain of?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Most cases present with symptoms related to </a:t>
            </a:r>
            <a:r>
              <a:rPr lang="en-US" altLang="en-US" sz="1400" b="1" dirty="0">
                <a:solidFill>
                  <a:schemeClr val="bg1">
                    <a:lumMod val="50000"/>
                  </a:schemeClr>
                </a:solidFill>
              </a:rPr>
              <a:t>recurrent epithelial erosions </a:t>
            </a:r>
            <a:r>
              <a:rPr lang="en-US" altLang="en-US" sz="1400" dirty="0">
                <a:solidFill>
                  <a:schemeClr val="bg1">
                    <a:lumMod val="50000"/>
                  </a:schemeClr>
                </a:solidFill>
              </a:rPr>
              <a:t>(REE)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E1A9FC-815A-4CC4-9968-5607F1AF0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119" y="5334000"/>
            <a:ext cx="4876800" cy="15240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i="1" dirty="0">
                <a:solidFill>
                  <a:srgbClr val="0000FF"/>
                </a:solidFill>
              </a:rPr>
              <a:t>What are the </a:t>
            </a:r>
            <a:r>
              <a:rPr lang="en-US" altLang="en-US" sz="1300" b="1" dirty="0">
                <a:solidFill>
                  <a:srgbClr val="0000FF"/>
                </a:solidFill>
              </a:rPr>
              <a:t>‘6 F’s’ </a:t>
            </a:r>
            <a:r>
              <a:rPr lang="en-US" altLang="en-US" sz="1300" i="1" dirty="0">
                <a:solidFill>
                  <a:srgbClr val="0000FF"/>
                </a:solidFill>
              </a:rPr>
              <a:t>of EBMD?</a:t>
            </a:r>
          </a:p>
          <a:p>
            <a:pPr eaLnBrk="1" hangingPunct="1"/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rgbClr val="0000FF"/>
                </a:solidFill>
              </a:rPr>
              <a:t>F</a:t>
            </a:r>
            <a:r>
              <a:rPr lang="en-US" altLang="en-US" sz="1300" dirty="0">
                <a:solidFill>
                  <a:srgbClr val="0000FF"/>
                </a:solidFill>
              </a:rPr>
              <a:t>emale</a:t>
            </a:r>
          </a:p>
          <a:p>
            <a:pPr eaLnBrk="1" hangingPunct="1"/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rgbClr val="0000FF"/>
                </a:solidFill>
              </a:rPr>
              <a:t>F</a:t>
            </a:r>
            <a:r>
              <a:rPr lang="en-US" altLang="en-US" sz="1300" dirty="0">
                <a:solidFill>
                  <a:srgbClr val="0000FF"/>
                </a:solidFill>
              </a:rPr>
              <a:t>ifties and older (usually)</a:t>
            </a:r>
          </a:p>
          <a:p>
            <a:pPr eaLnBrk="1" hangingPunct="1"/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rgbClr val="0000FF"/>
                </a:solidFill>
              </a:rPr>
              <a:t>F</a:t>
            </a:r>
            <a:r>
              <a:rPr lang="en-US" altLang="en-US" sz="1300" dirty="0">
                <a:solidFill>
                  <a:srgbClr val="0000FF"/>
                </a:solidFill>
              </a:rPr>
              <a:t>ive to </a:t>
            </a:r>
            <a:r>
              <a:rPr lang="en-US" altLang="en-US" sz="1600" b="1" dirty="0">
                <a:solidFill>
                  <a:srgbClr val="0000FF"/>
                </a:solidFill>
              </a:rPr>
              <a:t>F</a:t>
            </a:r>
            <a:r>
              <a:rPr lang="en-US" altLang="en-US" sz="1300" dirty="0">
                <a:solidFill>
                  <a:srgbClr val="0000FF"/>
                </a:solidFill>
              </a:rPr>
              <a:t>ifteen percent of the population are afflicted</a:t>
            </a:r>
          </a:p>
          <a:p>
            <a:pPr eaLnBrk="1" hangingPunct="1"/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rgbClr val="0000FF"/>
                </a:solidFill>
              </a:rPr>
              <a:t>F</a:t>
            </a:r>
            <a:r>
              <a:rPr lang="en-US" altLang="en-US" sz="1300" dirty="0">
                <a:solidFill>
                  <a:srgbClr val="0000FF"/>
                </a:solidFill>
              </a:rPr>
              <a:t>ifty percent of pts who suffer REE have it</a:t>
            </a:r>
          </a:p>
          <a:p>
            <a:pPr eaLnBrk="1" hangingPunct="1"/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rgbClr val="0000FF"/>
                </a:solidFill>
              </a:rPr>
              <a:t>F</a:t>
            </a:r>
            <a:r>
              <a:rPr lang="en-US" altLang="en-US" sz="1300" dirty="0">
                <a:solidFill>
                  <a:srgbClr val="0000FF"/>
                </a:solidFill>
              </a:rPr>
              <a:t>ibrillar material accumulates under the basement membrane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8F8B1F9A-EFE6-420B-9EFE-131E80918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998326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0000FF"/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2134D432-AAF2-4DCF-9EA8-EBA15AA3D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23" y="5697904"/>
            <a:ext cx="7894277" cy="55399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800"/>
              </a:lnSpc>
            </a:pPr>
            <a:r>
              <a:rPr lang="en-US" altLang="en-US" sz="1600" i="1" dirty="0">
                <a:solidFill>
                  <a:srgbClr val="0000FF"/>
                </a:solidFill>
              </a:rPr>
              <a:t>What does this mean, </a:t>
            </a:r>
            <a:r>
              <a:rPr lang="en-US" altLang="en-US" sz="1600" dirty="0">
                <a:solidFill>
                  <a:srgbClr val="0000FF"/>
                </a:solidFill>
              </a:rPr>
              <a:t>sub-epi deposits</a:t>
            </a:r>
            <a:r>
              <a:rPr lang="en-US" altLang="en-US" sz="1600" i="1" dirty="0">
                <a:solidFill>
                  <a:srgbClr val="0000FF"/>
                </a:solidFill>
              </a:rPr>
              <a:t>?</a:t>
            </a:r>
            <a:endParaRPr lang="en-US" altLang="en-US" sz="1600" i="1" dirty="0">
              <a:solidFill>
                <a:srgbClr val="FFFF00"/>
              </a:solidFill>
            </a:endParaRPr>
          </a:p>
          <a:p>
            <a:pPr eaLnBrk="1" hangingPunct="1">
              <a:lnSpc>
                <a:spcPts val="1800"/>
              </a:lnSpc>
            </a:pPr>
            <a:r>
              <a:rPr lang="en-US" altLang="en-US" sz="1600" dirty="0">
                <a:solidFill>
                  <a:srgbClr val="FFFF00"/>
                </a:solidFill>
              </a:rPr>
              <a:t>Deposits as found in diseases such as Fabry’s, as well as with certain systemic drugs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EBB54771-83FF-4F1E-9180-4AC98247E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4604417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0000FF"/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2134D432-AAF2-4DCF-9EA8-EBA15AA3D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23" y="5697904"/>
            <a:ext cx="7894277" cy="55399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800"/>
              </a:lnSpc>
            </a:pPr>
            <a:r>
              <a:rPr lang="en-US" altLang="en-US" sz="1600" i="1" dirty="0">
                <a:solidFill>
                  <a:srgbClr val="0000FF"/>
                </a:solidFill>
              </a:rPr>
              <a:t>What does this mean, </a:t>
            </a:r>
            <a:r>
              <a:rPr lang="en-US" altLang="en-US" sz="1600" dirty="0">
                <a:solidFill>
                  <a:srgbClr val="0000FF"/>
                </a:solidFill>
              </a:rPr>
              <a:t>sub-epi deposits</a:t>
            </a:r>
            <a:r>
              <a:rPr lang="en-US" altLang="en-US" sz="1600" i="1" dirty="0">
                <a:solidFill>
                  <a:srgbClr val="0000FF"/>
                </a:solidFill>
              </a:rPr>
              <a:t>?</a:t>
            </a:r>
          </a:p>
          <a:p>
            <a:pPr eaLnBrk="1" hangingPunct="1">
              <a:lnSpc>
                <a:spcPts val="1800"/>
              </a:lnSpc>
            </a:pPr>
            <a:r>
              <a:rPr lang="en-US" altLang="en-US" sz="1600" dirty="0">
                <a:solidFill>
                  <a:srgbClr val="0000FF"/>
                </a:solidFill>
              </a:rPr>
              <a:t>Deposits as found in diseases such as Fabry’s, as well as with certain systemic drugs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D081C115-EEF6-49FD-8220-898310094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7641235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HSV?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Acanthamoeba?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Topical meds?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EBV?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Soft CL wear?</a:t>
            </a:r>
          </a:p>
          <a:p>
            <a:pPr lvl="1" eaLnBrk="1" hangingPunct="1"/>
            <a:endParaRPr lang="en-US" altLang="en-US" i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HZO?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Adenovirus?</a:t>
            </a:r>
          </a:p>
          <a:p>
            <a:pPr lvl="1" eaLnBrk="1" hangingPunct="1"/>
            <a:r>
              <a:rPr lang="en-US" altLang="en-US" i="1" dirty="0" err="1">
                <a:solidFill>
                  <a:srgbClr val="0000FF"/>
                </a:solidFill>
              </a:rPr>
              <a:t>Thygeson’s</a:t>
            </a:r>
            <a:r>
              <a:rPr lang="en-US" altLang="en-US" i="1" dirty="0">
                <a:solidFill>
                  <a:srgbClr val="0000FF"/>
                </a:solidFill>
              </a:rPr>
              <a:t>?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EBMD?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Subepithelial deposits?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E1BF88-F899-4E91-B9E3-A473A6DE0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854" y="1016121"/>
            <a:ext cx="6006946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/>
                </a:solidFill>
              </a:rPr>
              <a:t>The strength-of-association with </a:t>
            </a:r>
            <a:r>
              <a:rPr lang="en-US" altLang="en-US" sz="1600" i="1" dirty="0" err="1">
                <a:solidFill>
                  <a:schemeClr val="bg1"/>
                </a:solidFill>
              </a:rPr>
              <a:t>dendritiform</a:t>
            </a:r>
            <a:r>
              <a:rPr lang="en-US" altLang="en-US" sz="1600" i="1" dirty="0">
                <a:solidFill>
                  <a:schemeClr val="bg1"/>
                </a:solidFill>
              </a:rPr>
              <a:t> lesions is not the same for all of these conditions. For which three conditions is the association especially </a:t>
            </a:r>
            <a:r>
              <a:rPr lang="en-US" altLang="en-US" sz="1600" b="1" dirty="0">
                <a:solidFill>
                  <a:schemeClr val="bg1"/>
                </a:solidFill>
              </a:rPr>
              <a:t>weak</a:t>
            </a:r>
            <a:r>
              <a:rPr lang="en-US" altLang="en-US" sz="1600" i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04F4BF93-7C7F-4C06-9784-9628F3904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5499758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b="1" dirty="0" err="1">
                <a:solidFill>
                  <a:srgbClr val="0000FF"/>
                </a:solidFill>
              </a:rPr>
              <a:t>Thygeson’s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BC2396-7AFD-4E00-B51D-7E60CBE30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854" y="1016121"/>
            <a:ext cx="6006946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/>
                </a:solidFill>
              </a:rPr>
              <a:t>The strength-of-association with </a:t>
            </a:r>
            <a:r>
              <a:rPr lang="en-US" altLang="en-US" sz="1600" i="1" dirty="0" err="1">
                <a:solidFill>
                  <a:schemeClr val="bg1"/>
                </a:solidFill>
              </a:rPr>
              <a:t>dendritiform</a:t>
            </a:r>
            <a:r>
              <a:rPr lang="en-US" altLang="en-US" sz="1600" i="1" dirty="0">
                <a:solidFill>
                  <a:schemeClr val="bg1"/>
                </a:solidFill>
              </a:rPr>
              <a:t> lesions is not the same for all of these conditions. For which three conditions is the association especially </a:t>
            </a:r>
            <a:r>
              <a:rPr lang="en-US" altLang="en-US" sz="1600" b="1" dirty="0">
                <a:solidFill>
                  <a:schemeClr val="bg1"/>
                </a:solidFill>
              </a:rPr>
              <a:t>weak</a:t>
            </a:r>
            <a:r>
              <a:rPr lang="en-US" altLang="en-US" sz="1600" i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188283D5-1855-4CC6-8955-577138B98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135400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245431D5-5967-41EA-BE2B-4458ADB9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425" y="10763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FFFFCC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FFFFCC"/>
                </a:solidFill>
              </a:rPr>
              <a:t>Keratoconjunctivitis</a:t>
            </a:r>
            <a:r>
              <a:rPr lang="en-US" altLang="en-US" sz="1800" dirty="0">
                <a:solidFill>
                  <a:srgbClr val="FFFFCC"/>
                </a:solidFill>
              </a:rPr>
              <a:t> (EKC)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FFFFCC"/>
                </a:solidFill>
              </a:rPr>
              <a:t>Follicular conjunctivitis</a:t>
            </a:r>
          </a:p>
        </p:txBody>
      </p:sp>
      <p:sp>
        <p:nvSpPr>
          <p:cNvPr id="11" name="Text Box 31">
            <a:extLst>
              <a:ext uri="{FF2B5EF4-FFF2-40B4-BE49-F238E27FC236}">
                <a16:creationId xmlns:a16="http://schemas.microsoft.com/office/drawing/2014/main" id="{8264C90B-15E9-4B7B-A7E9-A234592A4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10906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FFFF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FFFFCC"/>
                </a:solidFill>
              </a:rPr>
              <a:t>Fever</a:t>
            </a:r>
            <a:r>
              <a:rPr lang="en-US" altLang="en-US" sz="1800" dirty="0">
                <a:solidFill>
                  <a:srgbClr val="FFFFCC"/>
                </a:solidFill>
              </a:rPr>
              <a:t> (PCF)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BDC827-DA0C-4822-894E-0FEAE26FFD80}"/>
              </a:ext>
            </a:extLst>
          </p:cNvPr>
          <p:cNvSpPr txBox="1"/>
          <p:nvPr/>
        </p:nvSpPr>
        <p:spPr>
          <a:xfrm>
            <a:off x="2035407" y="2600445"/>
            <a:ext cx="4679486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are the three adenoviral ocular syndromes?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265239-970B-401B-BC20-0B3452B026E8}"/>
              </a:ext>
            </a:extLst>
          </p:cNvPr>
          <p:cNvSpPr txBox="1"/>
          <p:nvPr/>
        </p:nvSpPr>
        <p:spPr>
          <a:xfrm>
            <a:off x="1371600" y="122610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1271AB-DF0B-4F01-A01C-18E625E727C8}"/>
              </a:ext>
            </a:extLst>
          </p:cNvPr>
          <p:cNvSpPr txBox="1"/>
          <p:nvPr/>
        </p:nvSpPr>
        <p:spPr>
          <a:xfrm>
            <a:off x="4191000" y="122610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C00CC"/>
                </a:solidFill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0A4F78-AD29-4431-AD63-ACD98853EA59}"/>
              </a:ext>
            </a:extLst>
          </p:cNvPr>
          <p:cNvSpPr txBox="1"/>
          <p:nvPr/>
        </p:nvSpPr>
        <p:spPr>
          <a:xfrm>
            <a:off x="7307555" y="120955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993300"/>
                </a:solidFill>
              </a:rPr>
              <a:t>?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31038B8E-C36B-4213-A551-CCD274A72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41925920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245431D5-5967-41EA-BE2B-4458ADB9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8969" y="1076325"/>
            <a:ext cx="2864887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993300"/>
                </a:solidFill>
              </a:rPr>
              <a:t>Keratoconjunctivitis</a:t>
            </a:r>
            <a:r>
              <a:rPr lang="en-US" altLang="en-US" sz="1800" dirty="0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1" name="Text Box 31">
            <a:extLst>
              <a:ext uri="{FF2B5EF4-FFF2-40B4-BE49-F238E27FC236}">
                <a16:creationId xmlns:a16="http://schemas.microsoft.com/office/drawing/2014/main" id="{8264C90B-15E9-4B7B-A7E9-A234592A4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CC00CC"/>
                </a:solidFill>
              </a:rPr>
              <a:t>Fever</a:t>
            </a:r>
            <a:r>
              <a:rPr lang="en-US" altLang="en-US" sz="1800" dirty="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BDC827-DA0C-4822-894E-0FEAE26FFD80}"/>
              </a:ext>
            </a:extLst>
          </p:cNvPr>
          <p:cNvSpPr txBox="1"/>
          <p:nvPr/>
        </p:nvSpPr>
        <p:spPr>
          <a:xfrm>
            <a:off x="2035407" y="2600445"/>
            <a:ext cx="4679486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are the three adenoviral ocular syndromes?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1C12714-15CC-4241-86C8-3AC29C8EE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218571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245431D5-5967-41EA-BE2B-4458ADB9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425" y="10763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993300"/>
                </a:solidFill>
              </a:rPr>
              <a:t>Keratoconjunctivitis</a:t>
            </a:r>
            <a:r>
              <a:rPr lang="en-US" altLang="en-US" sz="1800" dirty="0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1" name="Text Box 31">
            <a:extLst>
              <a:ext uri="{FF2B5EF4-FFF2-40B4-BE49-F238E27FC236}">
                <a16:creationId xmlns:a16="http://schemas.microsoft.com/office/drawing/2014/main" id="{8264C90B-15E9-4B7B-A7E9-A234592A4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10906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CC00CC"/>
                </a:solidFill>
              </a:rPr>
              <a:t>Fever</a:t>
            </a:r>
            <a:r>
              <a:rPr lang="en-US" altLang="en-US" sz="1800" dirty="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BDC827-DA0C-4822-894E-0FEAE26FFD80}"/>
              </a:ext>
            </a:extLst>
          </p:cNvPr>
          <p:cNvSpPr txBox="1"/>
          <p:nvPr/>
        </p:nvSpPr>
        <p:spPr>
          <a:xfrm>
            <a:off x="1038349" y="2600445"/>
            <a:ext cx="6673622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00FF"/>
                </a:solidFill>
              </a:rPr>
              <a:t>Of the three, which is the only one with significant corneal involvement?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C2010D-5753-42E2-B68D-D70A0D26A7AC}"/>
              </a:ext>
            </a:extLst>
          </p:cNvPr>
          <p:cNvSpPr txBox="1"/>
          <p:nvPr/>
        </p:nvSpPr>
        <p:spPr>
          <a:xfrm>
            <a:off x="2558474" y="12170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4368C1-83DD-476B-91C4-9521B57327D6}"/>
              </a:ext>
            </a:extLst>
          </p:cNvPr>
          <p:cNvSpPr txBox="1"/>
          <p:nvPr/>
        </p:nvSpPr>
        <p:spPr>
          <a:xfrm>
            <a:off x="4938443" y="136745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C00CC"/>
                </a:solidFill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4F62F0-4026-4B57-8E2C-3F233E104589}"/>
              </a:ext>
            </a:extLst>
          </p:cNvPr>
          <p:cNvSpPr txBox="1"/>
          <p:nvPr/>
        </p:nvSpPr>
        <p:spPr>
          <a:xfrm>
            <a:off x="8715283" y="1357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993300"/>
                </a:solidFill>
              </a:rPr>
              <a:t>?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D516482D-DEFB-46C2-9119-EFACF31E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402163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HSV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r>
              <a:rPr lang="en-US" altLang="en-US" dirty="0">
                <a:solidFill>
                  <a:srgbClr val="0000FF"/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S,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r>
              <a:rPr lang="en-US" altLang="en-US" dirty="0">
                <a:solidFill>
                  <a:srgbClr val="0000FF"/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FFFF99"/>
                </a:solidFill>
              </a:rPr>
              <a:t>ub-epi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FFFF99"/>
                </a:solidFill>
              </a:rPr>
              <a:t>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Dendrites!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52FFCB66-D80F-42D7-8D1F-31380515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41776122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245431D5-5967-41EA-BE2B-4458ADB9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>
                <a:solidFill>
                  <a:srgbClr val="993300"/>
                </a:solidFill>
              </a:rPr>
              <a:t>Keratoconjunctivitis</a:t>
            </a:r>
            <a:r>
              <a:rPr lang="en-US" altLang="en-US" sz="1800" b="1" dirty="0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24669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chemeClr val="bg1">
                    <a:lumMod val="75000"/>
                  </a:schemeClr>
                </a:solidFill>
              </a:rPr>
              <a:t>Follicular conjunctivitis</a:t>
            </a:r>
          </a:p>
        </p:txBody>
      </p:sp>
      <p:sp>
        <p:nvSpPr>
          <p:cNvPr id="11" name="Text Box 31">
            <a:extLst>
              <a:ext uri="{FF2B5EF4-FFF2-40B4-BE49-F238E27FC236}">
                <a16:creationId xmlns:a16="http://schemas.microsoft.com/office/drawing/2014/main" id="{8264C90B-15E9-4B7B-A7E9-A234592A4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10906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chemeClr val="bg1">
                    <a:lumMod val="75000"/>
                  </a:schemeClr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chemeClr val="bg1">
                    <a:lumMod val="75000"/>
                  </a:schemeClr>
                </a:solidFill>
              </a:rPr>
              <a:t>Fever</a:t>
            </a: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 (PCF)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BDC827-DA0C-4822-894E-0FEAE26FFD80}"/>
              </a:ext>
            </a:extLst>
          </p:cNvPr>
          <p:cNvSpPr txBox="1"/>
          <p:nvPr/>
        </p:nvSpPr>
        <p:spPr>
          <a:xfrm>
            <a:off x="1038349" y="2600445"/>
            <a:ext cx="6673622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00FF"/>
                </a:solidFill>
              </a:rPr>
              <a:t>Of the three, which is the only one with significant corneal involvement?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D92F59-686E-489D-BC20-86B274C7B3B2}"/>
              </a:ext>
            </a:extLst>
          </p:cNvPr>
          <p:cNvSpPr txBox="1"/>
          <p:nvPr/>
        </p:nvSpPr>
        <p:spPr>
          <a:xfrm>
            <a:off x="4714126" y="1964466"/>
            <a:ext cx="4290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(Unsurprisingly, it’s the one with ‘</a:t>
            </a:r>
            <a:r>
              <a:rPr lang="en-US" sz="1400" dirty="0" err="1"/>
              <a:t>kerato</a:t>
            </a:r>
            <a:r>
              <a:rPr lang="en-US" sz="1400" dirty="0"/>
              <a:t>’ in its name)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05204CB0-B65F-4110-8E53-013006A8B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7090878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245431D5-5967-41EA-BE2B-4458ADB9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425" y="10763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Keratoconjunctivitis</a:t>
            </a:r>
            <a:r>
              <a:rPr lang="en-US" altLang="en-US" sz="1800">
                <a:solidFill>
                  <a:schemeClr val="bg1">
                    <a:lumMod val="75000"/>
                  </a:schemeClr>
                </a:solidFill>
              </a:rPr>
              <a:t> (EKC)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40" y="1219200"/>
            <a:ext cx="276229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1" name="Text Box 31">
            <a:extLst>
              <a:ext uri="{FF2B5EF4-FFF2-40B4-BE49-F238E27FC236}">
                <a16:creationId xmlns:a16="http://schemas.microsoft.com/office/drawing/2014/main" id="{8264C90B-15E9-4B7B-A7E9-A234592A4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10906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Fever</a:t>
            </a:r>
            <a:r>
              <a:rPr lang="en-US" altLang="en-US" sz="1800">
                <a:solidFill>
                  <a:schemeClr val="bg1">
                    <a:lumMod val="75000"/>
                  </a:schemeClr>
                </a:solidFill>
              </a:rPr>
              <a:t> (PCF)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145774" y="2988915"/>
            <a:ext cx="6033892" cy="107721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There’s a good chance that, in your time as an ophthalmologist, you haven’t seen adenoviral follicular conjunctivitis. Why is that?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Because it is so mild, and so transient, that sufferers do not bother to come in for treatment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234F2D25-E7A6-494D-841F-5B85BE548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41841796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42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245431D5-5967-41EA-BE2B-4458ADB9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425" y="10763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Keratoconjunctivitis</a:t>
            </a:r>
            <a:r>
              <a:rPr lang="en-US" altLang="en-US" sz="1800">
                <a:solidFill>
                  <a:schemeClr val="bg1">
                    <a:lumMod val="75000"/>
                  </a:schemeClr>
                </a:solidFill>
              </a:rPr>
              <a:t> (EKC)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40" y="1219200"/>
            <a:ext cx="276229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1" name="Text Box 31">
            <a:extLst>
              <a:ext uri="{FF2B5EF4-FFF2-40B4-BE49-F238E27FC236}">
                <a16:creationId xmlns:a16="http://schemas.microsoft.com/office/drawing/2014/main" id="{8264C90B-15E9-4B7B-A7E9-A234592A4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1090613"/>
            <a:ext cx="23653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Fever</a:t>
            </a:r>
            <a:r>
              <a:rPr lang="en-US" altLang="en-US" sz="1800">
                <a:solidFill>
                  <a:schemeClr val="bg1">
                    <a:lumMod val="75000"/>
                  </a:schemeClr>
                </a:solidFill>
              </a:rPr>
              <a:t> (PCF)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145774" y="2988915"/>
            <a:ext cx="6033892" cy="107721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There’s a good chance that, in your time as an ophthalmologist, you haven’t seen adenoviral follicular conjunctivitis. Why is that?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Because it is so mild, and so transient, that sufferers do not bother to come in for treatment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64233DFB-D44D-427A-BA8F-1B7528DD7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9680038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43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245431D5-5967-41EA-BE2B-4458ADB9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425" y="10763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Keratoconjunctivitis</a:t>
            </a:r>
            <a:r>
              <a:rPr lang="en-US" altLang="en-US" sz="1800">
                <a:solidFill>
                  <a:schemeClr val="bg1">
                    <a:lumMod val="75000"/>
                  </a:schemeClr>
                </a:solidFill>
              </a:rPr>
              <a:t> (EKC)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2077516" y="2947723"/>
            <a:ext cx="4737796" cy="1815882"/>
          </a:xfrm>
          <a:prstGeom prst="rect">
            <a:avLst/>
          </a:prstGeom>
          <a:solidFill>
            <a:srgbClr val="CC00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</a:rPr>
              <a:t>How does pharyngoconjunctival fever present?</a:t>
            </a:r>
            <a:endParaRPr lang="en-US" sz="1600" i="1" dirty="0">
              <a:solidFill>
                <a:srgbClr val="CC00CC"/>
              </a:solidFill>
            </a:endParaRPr>
          </a:p>
          <a:p>
            <a:r>
              <a:rPr lang="en-US" sz="1600" dirty="0">
                <a:solidFill>
                  <a:srgbClr val="CC00CC"/>
                </a:solidFill>
              </a:rPr>
              <a:t>With a follicular conjunctivitis accompanied by HA, fever (check the name), and pharyngitis (ditto)</a:t>
            </a:r>
          </a:p>
          <a:p>
            <a:endParaRPr lang="en-US" sz="1600" dirty="0">
              <a:solidFill>
                <a:srgbClr val="CC00CC"/>
              </a:solidFill>
            </a:endParaRPr>
          </a:p>
          <a:p>
            <a:r>
              <a:rPr lang="en-US" sz="1600" i="1" dirty="0">
                <a:solidFill>
                  <a:srgbClr val="CC00CC"/>
                </a:solidFill>
              </a:rPr>
              <a:t>Because of its manifestations, with what common systemic condition is it sometimes confused?</a:t>
            </a:r>
          </a:p>
          <a:p>
            <a:r>
              <a:rPr lang="en-US" sz="1600" dirty="0">
                <a:solidFill>
                  <a:srgbClr val="CC00CC"/>
                </a:solidFill>
              </a:rPr>
              <a:t>The flu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7359" y="1090613"/>
            <a:ext cx="2595583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CC00CC"/>
                </a:solidFill>
              </a:rPr>
              <a:t>Fever</a:t>
            </a:r>
            <a:r>
              <a:rPr lang="en-US" altLang="en-US" sz="1800" b="1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988B1458-6CB2-4F6A-B85B-CCC920DB9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0767758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44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245431D5-5967-41EA-BE2B-4458ADB9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425" y="10763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Keratoconjunctivitis</a:t>
            </a:r>
            <a:r>
              <a:rPr lang="en-US" altLang="en-US" sz="1800">
                <a:solidFill>
                  <a:schemeClr val="bg1">
                    <a:lumMod val="75000"/>
                  </a:schemeClr>
                </a:solidFill>
              </a:rPr>
              <a:t> (EKC)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2077516" y="2947723"/>
            <a:ext cx="4737796" cy="1815882"/>
          </a:xfrm>
          <a:prstGeom prst="rect">
            <a:avLst/>
          </a:prstGeom>
          <a:solidFill>
            <a:srgbClr val="CC00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</a:rPr>
              <a:t>How does pharyngoconjunctival fever present?</a:t>
            </a:r>
          </a:p>
          <a:p>
            <a:r>
              <a:rPr lang="en-US" sz="1600" dirty="0">
                <a:solidFill>
                  <a:schemeClr val="bg1"/>
                </a:solidFill>
              </a:rPr>
              <a:t>With a follicular conjunctivitis accompanied by HA, fever (check the name), and pharyngitis (ditto)</a:t>
            </a:r>
            <a:endParaRPr lang="en-US" sz="1600" dirty="0">
              <a:solidFill>
                <a:srgbClr val="CC00CC"/>
              </a:solidFill>
            </a:endParaRPr>
          </a:p>
          <a:p>
            <a:endParaRPr lang="en-US" sz="1600" dirty="0">
              <a:solidFill>
                <a:srgbClr val="CC00CC"/>
              </a:solidFill>
            </a:endParaRPr>
          </a:p>
          <a:p>
            <a:r>
              <a:rPr lang="en-US" sz="1600" i="1" dirty="0">
                <a:solidFill>
                  <a:srgbClr val="CC00CC"/>
                </a:solidFill>
              </a:rPr>
              <a:t>Because of its manifestations, with what common systemic condition is it sometimes confused?</a:t>
            </a:r>
          </a:p>
          <a:p>
            <a:r>
              <a:rPr lang="en-US" sz="1600" dirty="0">
                <a:solidFill>
                  <a:srgbClr val="CC00CC"/>
                </a:solidFill>
              </a:rPr>
              <a:t>The flu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7359" y="1090613"/>
            <a:ext cx="2595583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CC00CC"/>
                </a:solidFill>
              </a:rPr>
              <a:t>Fever</a:t>
            </a:r>
            <a:r>
              <a:rPr lang="en-US" altLang="en-US" sz="1800" b="1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E4178791-3383-451D-A312-B1E7174A8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554" y="2234625"/>
            <a:ext cx="27366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Follicular conjunctivitis + HA + fever + pharyngitis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409E9B70-82F6-4C7F-B41D-8FFB55B97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40059990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45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245431D5-5967-41EA-BE2B-4458ADB9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425" y="10763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Keratoconjunctivitis</a:t>
            </a:r>
            <a:r>
              <a:rPr lang="en-US" altLang="en-US" sz="1800">
                <a:solidFill>
                  <a:schemeClr val="bg1">
                    <a:lumMod val="75000"/>
                  </a:schemeClr>
                </a:solidFill>
              </a:rPr>
              <a:t> (EKC)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2077516" y="2947723"/>
            <a:ext cx="4737796" cy="1815882"/>
          </a:xfrm>
          <a:prstGeom prst="rect">
            <a:avLst/>
          </a:prstGeom>
          <a:solidFill>
            <a:srgbClr val="CC00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</a:rPr>
              <a:t>How does pharyngoconjunctival fever present?</a:t>
            </a:r>
          </a:p>
          <a:p>
            <a:r>
              <a:rPr lang="en-US" sz="1600" dirty="0">
                <a:solidFill>
                  <a:schemeClr val="bg1"/>
                </a:solidFill>
              </a:rPr>
              <a:t>With a follicular conjunctivitis accompanied by HA, fever (check the name), and pharyngitis (ditto)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i="1" dirty="0">
                <a:solidFill>
                  <a:schemeClr val="bg1"/>
                </a:solidFill>
              </a:rPr>
              <a:t>Because of its manifestations, with what common systemic condition is it sometimes confused?</a:t>
            </a:r>
          </a:p>
          <a:p>
            <a:r>
              <a:rPr lang="en-US" sz="1600" dirty="0">
                <a:solidFill>
                  <a:srgbClr val="CC00CC"/>
                </a:solidFill>
              </a:rPr>
              <a:t>The flu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7359" y="1090613"/>
            <a:ext cx="2595583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CC00CC"/>
                </a:solidFill>
              </a:rPr>
              <a:t>Fever</a:t>
            </a:r>
            <a:r>
              <a:rPr lang="en-US" altLang="en-US" sz="1800" b="1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E4178791-3383-451D-A312-B1E7174A8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554" y="2234625"/>
            <a:ext cx="27366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Follicular conjunctivitis + HA + fever + pharyngitis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7409FE31-F9C2-4C6E-BA2D-FDB9BCBA0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0693691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46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245431D5-5967-41EA-BE2B-4458ADB9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425" y="1076325"/>
            <a:ext cx="2847975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bg1">
                    <a:lumMod val="75000"/>
                  </a:schemeClr>
                </a:solidFill>
              </a:rPr>
              <a:t>Keratoconjunctivitis</a:t>
            </a:r>
            <a:r>
              <a:rPr lang="en-US" altLang="en-US" sz="1800">
                <a:solidFill>
                  <a:schemeClr val="bg1">
                    <a:lumMod val="75000"/>
                  </a:schemeClr>
                </a:solidFill>
              </a:rPr>
              <a:t> (EKC)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2077516" y="2947723"/>
            <a:ext cx="4737796" cy="1815882"/>
          </a:xfrm>
          <a:prstGeom prst="rect">
            <a:avLst/>
          </a:prstGeom>
          <a:solidFill>
            <a:srgbClr val="CC00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</a:rPr>
              <a:t>How does pharyngoconjunctival fever present?</a:t>
            </a:r>
          </a:p>
          <a:p>
            <a:r>
              <a:rPr lang="en-US" sz="1600" dirty="0">
                <a:solidFill>
                  <a:schemeClr val="bg1"/>
                </a:solidFill>
              </a:rPr>
              <a:t>With a follicular conjunctivitis accompanied by HA, fever (check the name), and pharyngitis (ditto)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i="1" dirty="0">
                <a:solidFill>
                  <a:schemeClr val="bg1"/>
                </a:solidFill>
              </a:rPr>
              <a:t>Because of its manifestations, with what common systemic condition is it sometimes confused?</a:t>
            </a:r>
          </a:p>
          <a:p>
            <a:r>
              <a:rPr lang="en-US" sz="1600" dirty="0">
                <a:solidFill>
                  <a:schemeClr val="bg1"/>
                </a:solidFill>
              </a:rPr>
              <a:t>The flu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7359" y="1090613"/>
            <a:ext cx="2595583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CC00CC"/>
                </a:solidFill>
              </a:rPr>
              <a:t>Fever</a:t>
            </a:r>
            <a:r>
              <a:rPr lang="en-US" altLang="en-US" sz="1800" b="1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E4178791-3383-451D-A312-B1E7174A8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554" y="2234625"/>
            <a:ext cx="27366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Follicular conjunctivitis + HA + fever + pharyngitis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1A3F79B2-767D-4CF8-BAED-7A4877890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9767798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47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4382457" y="3200400"/>
            <a:ext cx="4737796" cy="132343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</a:rPr>
              <a:t>How does epidemic keratoconjunctivitis present?</a:t>
            </a:r>
          </a:p>
          <a:p>
            <a:r>
              <a:rPr lang="en-US" sz="1600" dirty="0">
                <a:solidFill>
                  <a:schemeClr val="bg1"/>
                </a:solidFill>
              </a:rPr>
              <a:t>In stages…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1: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2: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3: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2A3BAC-09B0-4106-BBAF-7C682B3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Keratoconjunctivitis</a:t>
            </a:r>
            <a:r>
              <a:rPr lang="en-US" altLang="en-US" sz="1800" b="1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78209114-7640-45BE-B068-440557471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9327634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48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4382457" y="3200400"/>
            <a:ext cx="4737796" cy="132343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</a:rPr>
              <a:t>How does epidemic keratoconjunctivitis present?</a:t>
            </a:r>
          </a:p>
          <a:p>
            <a:r>
              <a:rPr lang="en-US" sz="1600" dirty="0">
                <a:solidFill>
                  <a:schemeClr val="bg1"/>
                </a:solidFill>
              </a:rPr>
              <a:t>In stages…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1: </a:t>
            </a:r>
            <a:r>
              <a:rPr lang="en-US" sz="1600" dirty="0">
                <a:solidFill>
                  <a:schemeClr val="bg1"/>
                </a:solidFill>
              </a:rPr>
              <a:t>Upper respiratory tract infection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2: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3: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2A3BAC-09B0-4106-BBAF-7C682B3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Keratoconjunctivitis</a:t>
            </a:r>
            <a:r>
              <a:rPr lang="en-US" altLang="en-US" sz="1800" b="1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FFE1641E-AB30-4565-874D-0BAE8BA09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6521687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49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4382457" y="3200400"/>
            <a:ext cx="4737796" cy="132343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</a:rPr>
              <a:t>How does epidemic keratoconjunctivitis present?</a:t>
            </a:r>
          </a:p>
          <a:p>
            <a:r>
              <a:rPr lang="en-US" sz="1600" dirty="0">
                <a:solidFill>
                  <a:schemeClr val="bg1"/>
                </a:solidFill>
              </a:rPr>
              <a:t>In stages…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1: </a:t>
            </a:r>
            <a:r>
              <a:rPr lang="en-US" sz="1600" dirty="0">
                <a:solidFill>
                  <a:schemeClr val="bg1"/>
                </a:solidFill>
              </a:rPr>
              <a:t>Upper respiratory tract infection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2: </a:t>
            </a:r>
            <a:r>
              <a:rPr lang="en-US" sz="1600" dirty="0">
                <a:solidFill>
                  <a:schemeClr val="bg1"/>
                </a:solidFill>
              </a:rPr>
              <a:t>Severe follicular conjunctivitis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3: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2A3BAC-09B0-4106-BBAF-7C682B3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Keratoconjunctivitis</a:t>
            </a:r>
            <a:r>
              <a:rPr lang="en-US" altLang="en-US" sz="1800" b="1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672FD111-BFAC-4668-B6E0-E447B18FE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20730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HSV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T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T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r>
              <a:rPr lang="en-US" altLang="en-US" dirty="0">
                <a:solidFill>
                  <a:srgbClr val="0000FF"/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S,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r>
              <a:rPr lang="en-US" altLang="en-US" dirty="0">
                <a:solidFill>
                  <a:srgbClr val="0000FF"/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FFFF99"/>
                </a:solidFill>
              </a:rPr>
              <a:t>ub-epi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FFFF99"/>
                </a:solidFill>
              </a:rPr>
              <a:t>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Dendrites!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1C1D0BFA-F437-40DC-9394-E258460BE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1571890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50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4382457" y="3200400"/>
            <a:ext cx="4737796" cy="132343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</a:rPr>
              <a:t>How does epidemic keratoconjunctivitis present?</a:t>
            </a:r>
          </a:p>
          <a:p>
            <a:r>
              <a:rPr lang="en-US" sz="1600" dirty="0">
                <a:solidFill>
                  <a:schemeClr val="bg1"/>
                </a:solidFill>
              </a:rPr>
              <a:t>In stages…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1: </a:t>
            </a:r>
            <a:r>
              <a:rPr lang="en-US" sz="1600" dirty="0">
                <a:solidFill>
                  <a:schemeClr val="bg1"/>
                </a:solidFill>
              </a:rPr>
              <a:t>Upper respiratory tract infection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2: </a:t>
            </a:r>
            <a:r>
              <a:rPr lang="en-US" sz="1600" dirty="0">
                <a:solidFill>
                  <a:schemeClr val="bg1"/>
                </a:solidFill>
              </a:rPr>
              <a:t>Severe follicular conjunctivitis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3: </a:t>
            </a:r>
            <a:r>
              <a:rPr lang="en-US" sz="1600" dirty="0">
                <a:solidFill>
                  <a:schemeClr val="bg1"/>
                </a:solidFill>
              </a:rPr>
              <a:t>Subepithelial infiltrates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2A3BAC-09B0-4106-BBAF-7C682B3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Keratoconjunctivitis</a:t>
            </a:r>
            <a:r>
              <a:rPr lang="en-US" altLang="en-US" sz="1800" b="1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5472E84D-7211-4BE3-9D00-617EED939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1560296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51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4382457" y="3200400"/>
            <a:ext cx="4737796" cy="132343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2">
                    <a:lumMod val="75000"/>
                  </a:schemeClr>
                </a:solidFill>
              </a:rPr>
              <a:t>How does epidemic keratoconjunctivitis present?</a:t>
            </a:r>
          </a:p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In stages…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1: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Upper respiratory tract infection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2: Severe follicular conjunctivitis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3: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Subepithelial infiltrates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2A3BAC-09B0-4106-BBAF-7C682B3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Keratoconjunctivitis</a:t>
            </a:r>
            <a:r>
              <a:rPr lang="en-US" altLang="en-US" sz="1800" b="1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5DA085A0-10D5-497D-9101-D66879CB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15002"/>
            <a:ext cx="4273550" cy="22463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What will pts complain of at this stage?</a:t>
            </a:r>
            <a:endParaRPr lang="en-US" altLang="en-US" sz="1400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Tearing, foreign-body sensation, photophobia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…Punctate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…Sub-</a:t>
            </a:r>
            <a:r>
              <a:rPr lang="en-US" altLang="en-US" sz="1400" dirty="0" err="1">
                <a:solidFill>
                  <a:schemeClr val="accent5">
                    <a:lumMod val="50000"/>
                  </a:schemeClr>
                </a:solidFill>
              </a:rPr>
              <a:t>conj</a:t>
            </a: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 heme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…Conjunctival membranes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What </a:t>
            </a:r>
            <a:r>
              <a:rPr lang="en-US" altLang="en-US" sz="1400" i="1" dirty="0" err="1">
                <a:solidFill>
                  <a:schemeClr val="accent5">
                    <a:lumMod val="50000"/>
                  </a:schemeClr>
                </a:solidFill>
              </a:rPr>
              <a:t>nonocular</a:t>
            </a: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 sign might be found?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Preauricular lymphadenopathy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B0A7BC9-E0C6-4CAB-B8CC-4D5FCF5B8D26}"/>
              </a:ext>
            </a:extLst>
          </p:cNvPr>
          <p:cNvSpPr/>
          <p:nvPr/>
        </p:nvSpPr>
        <p:spPr>
          <a:xfrm>
            <a:off x="4240379" y="3832324"/>
            <a:ext cx="4217821" cy="54506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35">
            <a:extLst>
              <a:ext uri="{FF2B5EF4-FFF2-40B4-BE49-F238E27FC236}">
                <a16:creationId xmlns:a16="http://schemas.microsoft.com/office/drawing/2014/main" id="{6B3CCFAD-BB31-4052-999C-B8EE2E92D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291" y="1794579"/>
            <a:ext cx="2948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Bilateral follicular </a:t>
            </a:r>
            <a:r>
              <a:rPr lang="en-US" altLang="en-US" sz="1800" dirty="0" err="1">
                <a:solidFill>
                  <a:srgbClr val="993300"/>
                </a:solidFill>
              </a:rPr>
              <a:t>conj’itis</a:t>
            </a:r>
            <a:r>
              <a:rPr lang="en-US" altLang="en-US" sz="1800" dirty="0">
                <a:solidFill>
                  <a:srgbClr val="993300"/>
                </a:solidFill>
              </a:rPr>
              <a:t> </a:t>
            </a:r>
            <a:r>
              <a:rPr lang="en-US" altLang="en-US" sz="1800" dirty="0">
                <a:solidFill>
                  <a:srgbClr val="99CCFF"/>
                </a:solidFill>
              </a:rPr>
              <a:t>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punctate keratopathy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petechial hemorrhages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99CCFF"/>
                </a:solidFill>
              </a:rPr>
              <a:t>conj</a:t>
            </a:r>
            <a:r>
              <a:rPr lang="en-US" altLang="en-US" sz="1800" dirty="0">
                <a:solidFill>
                  <a:srgbClr val="99CCFF"/>
                </a:solidFill>
              </a:rPr>
              <a:t> membranes +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lymphadenopathy</a:t>
            </a: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903BC001-EF93-4EDA-A2F3-8296F5B6A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5770910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52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4382457" y="3200400"/>
            <a:ext cx="4737796" cy="132343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2">
                    <a:lumMod val="75000"/>
                  </a:schemeClr>
                </a:solidFill>
              </a:rPr>
              <a:t>How does epidemic keratoconjunctivitis present?</a:t>
            </a:r>
          </a:p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In stages…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1: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Upper respiratory tract infection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2: Severe follicular conjunctivitis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3: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Subepithelial infiltrates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2A3BAC-09B0-4106-BBAF-7C682B3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Keratoconjunctivitis</a:t>
            </a:r>
            <a:r>
              <a:rPr lang="en-US" altLang="en-US" sz="1800" b="1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5DA085A0-10D5-497D-9101-D66879CB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15002"/>
            <a:ext cx="4273550" cy="22463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Tearing, foreign-body sensation, photophobia</a:t>
            </a:r>
            <a:endParaRPr lang="en-US" alt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…Punctate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…Sub-</a:t>
            </a:r>
            <a:r>
              <a:rPr lang="en-US" altLang="en-US" sz="1400" dirty="0" err="1">
                <a:solidFill>
                  <a:schemeClr val="accent5">
                    <a:lumMod val="50000"/>
                  </a:schemeClr>
                </a:solidFill>
              </a:rPr>
              <a:t>conj</a:t>
            </a: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 heme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…Conjunctival membranes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What </a:t>
            </a:r>
            <a:r>
              <a:rPr lang="en-US" altLang="en-US" sz="1400" i="1" dirty="0" err="1">
                <a:solidFill>
                  <a:schemeClr val="accent5">
                    <a:lumMod val="50000"/>
                  </a:schemeClr>
                </a:solidFill>
              </a:rPr>
              <a:t>nonocular</a:t>
            </a: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 sign might be found?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Preauricular lymphadenopathy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B0A7BC9-E0C6-4CAB-B8CC-4D5FCF5B8D26}"/>
              </a:ext>
            </a:extLst>
          </p:cNvPr>
          <p:cNvSpPr/>
          <p:nvPr/>
        </p:nvSpPr>
        <p:spPr>
          <a:xfrm>
            <a:off x="4240379" y="3832324"/>
            <a:ext cx="4217821" cy="54506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35">
            <a:extLst>
              <a:ext uri="{FF2B5EF4-FFF2-40B4-BE49-F238E27FC236}">
                <a16:creationId xmlns:a16="http://schemas.microsoft.com/office/drawing/2014/main" id="{0FD6BEB8-4506-4B8D-8F92-E07B890D1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291" y="1794579"/>
            <a:ext cx="2948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Bilateral follicular </a:t>
            </a:r>
            <a:r>
              <a:rPr lang="en-US" altLang="en-US" sz="1800" dirty="0" err="1">
                <a:solidFill>
                  <a:srgbClr val="993300"/>
                </a:solidFill>
              </a:rPr>
              <a:t>conj’itis</a:t>
            </a:r>
            <a:r>
              <a:rPr lang="en-US" altLang="en-US" sz="1800" dirty="0">
                <a:solidFill>
                  <a:srgbClr val="993300"/>
                </a:solidFill>
              </a:rPr>
              <a:t> </a:t>
            </a:r>
            <a:r>
              <a:rPr lang="en-US" altLang="en-US" sz="1800" dirty="0">
                <a:solidFill>
                  <a:srgbClr val="99CCFF"/>
                </a:solidFill>
              </a:rPr>
              <a:t>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punctate keratopathy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petechial hemorrhages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99CCFF"/>
                </a:solidFill>
              </a:rPr>
              <a:t>conj</a:t>
            </a:r>
            <a:r>
              <a:rPr lang="en-US" altLang="en-US" sz="1800" dirty="0">
                <a:solidFill>
                  <a:srgbClr val="99CCFF"/>
                </a:solidFill>
              </a:rPr>
              <a:t> membranes +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lymphadenopathy</a:t>
            </a: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97E77840-CA72-41EE-B311-E4461A6E1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2976461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53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4382457" y="3200400"/>
            <a:ext cx="4737796" cy="132343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2">
                    <a:lumMod val="75000"/>
                  </a:schemeClr>
                </a:solidFill>
              </a:rPr>
              <a:t>How does epidemic keratoconjunctivitis present?</a:t>
            </a:r>
          </a:p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In stages…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1: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Upper respiratory tract infection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2: Severe follicular conjunctivitis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3: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Subepithelial infiltrates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2A3BAC-09B0-4106-BBAF-7C682B3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Keratoconjunctivitis</a:t>
            </a:r>
            <a:r>
              <a:rPr lang="en-US" altLang="en-US" sz="1800" b="1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5DA085A0-10D5-497D-9101-D66879CB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15002"/>
            <a:ext cx="4273550" cy="22463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Tearing, foreign-body sensation, photophobia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</a:t>
            </a: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Conjunctival membranes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What </a:t>
            </a:r>
            <a:r>
              <a:rPr lang="en-US" altLang="en-US" sz="1400" i="1" dirty="0" err="1">
                <a:solidFill>
                  <a:schemeClr val="accent5">
                    <a:lumMod val="50000"/>
                  </a:schemeClr>
                </a:solidFill>
              </a:rPr>
              <a:t>nonocular</a:t>
            </a: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 sign might be found?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Preauricular lymphadenopathy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B0A7BC9-E0C6-4CAB-B8CC-4D5FCF5B8D26}"/>
              </a:ext>
            </a:extLst>
          </p:cNvPr>
          <p:cNvSpPr/>
          <p:nvPr/>
        </p:nvSpPr>
        <p:spPr>
          <a:xfrm>
            <a:off x="4240379" y="3832324"/>
            <a:ext cx="4217821" cy="54506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35">
            <a:extLst>
              <a:ext uri="{FF2B5EF4-FFF2-40B4-BE49-F238E27FC236}">
                <a16:creationId xmlns:a16="http://schemas.microsoft.com/office/drawing/2014/main" id="{D2F714B7-A3C6-4B7E-A3DF-082187EF1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291" y="1794579"/>
            <a:ext cx="2948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Bilateral follicular </a:t>
            </a:r>
            <a:r>
              <a:rPr lang="en-US" altLang="en-US" sz="1800" dirty="0" err="1">
                <a:solidFill>
                  <a:srgbClr val="993300"/>
                </a:solidFill>
              </a:rPr>
              <a:t>conj’itis</a:t>
            </a:r>
            <a:r>
              <a:rPr lang="en-US" altLang="en-US" sz="1800" dirty="0">
                <a:solidFill>
                  <a:srgbClr val="993300"/>
                </a:solidFill>
              </a:rPr>
              <a:t>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punctate keratopathy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petechial hemorrhages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99CCFF"/>
                </a:solidFill>
              </a:rPr>
              <a:t>conj</a:t>
            </a:r>
            <a:r>
              <a:rPr lang="en-US" altLang="en-US" sz="1800" dirty="0">
                <a:solidFill>
                  <a:srgbClr val="99CCFF"/>
                </a:solidFill>
              </a:rPr>
              <a:t> membranes +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lymphadenopathy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6272D1B7-A2DE-4D54-8DB1-1599F8872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2346581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54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4382457" y="3200400"/>
            <a:ext cx="4737796" cy="132343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2">
                    <a:lumMod val="75000"/>
                  </a:schemeClr>
                </a:solidFill>
              </a:rPr>
              <a:t>How does epidemic keratoconjunctivitis present?</a:t>
            </a:r>
          </a:p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In stages…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1: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Upper respiratory tract infection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2: Severe follicular conjunctivitis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3: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Subepithelial infiltrates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2A3BAC-09B0-4106-BBAF-7C682B3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Keratoconjunctivitis</a:t>
            </a:r>
            <a:r>
              <a:rPr lang="en-US" altLang="en-US" sz="1800" b="1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5DA085A0-10D5-497D-9101-D66879CB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15002"/>
            <a:ext cx="4273550" cy="22463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Tearing, foreign-body sensation, photophobia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</a:t>
            </a: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Conjunctival membranes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What </a:t>
            </a:r>
            <a:r>
              <a:rPr lang="en-US" altLang="en-US" sz="1400" i="1" dirty="0" err="1">
                <a:solidFill>
                  <a:schemeClr val="accent5">
                    <a:lumMod val="50000"/>
                  </a:schemeClr>
                </a:solidFill>
              </a:rPr>
              <a:t>nonocular</a:t>
            </a: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 sign might be found?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Preauricular lymphadenopathy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B0A7BC9-E0C6-4CAB-B8CC-4D5FCF5B8D26}"/>
              </a:ext>
            </a:extLst>
          </p:cNvPr>
          <p:cNvSpPr/>
          <p:nvPr/>
        </p:nvSpPr>
        <p:spPr>
          <a:xfrm>
            <a:off x="4240379" y="3832324"/>
            <a:ext cx="4217821" cy="54506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35">
            <a:extLst>
              <a:ext uri="{FF2B5EF4-FFF2-40B4-BE49-F238E27FC236}">
                <a16:creationId xmlns:a16="http://schemas.microsoft.com/office/drawing/2014/main" id="{D2F714B7-A3C6-4B7E-A3DF-082187EF1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291" y="1794579"/>
            <a:ext cx="2948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Bilateral follicular </a:t>
            </a:r>
            <a:r>
              <a:rPr lang="en-US" altLang="en-US" sz="1800" dirty="0" err="1">
                <a:solidFill>
                  <a:srgbClr val="993300"/>
                </a:solidFill>
              </a:rPr>
              <a:t>conj’itis</a:t>
            </a:r>
            <a:r>
              <a:rPr lang="en-US" altLang="en-US" sz="1800" dirty="0">
                <a:solidFill>
                  <a:srgbClr val="993300"/>
                </a:solidFill>
              </a:rPr>
              <a:t>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punctate keratopathy +</a:t>
            </a:r>
            <a:endParaRPr lang="en-US" altLang="en-US" sz="1800" dirty="0">
              <a:solidFill>
                <a:srgbClr val="99CCFF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petechial hemorrhages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99CCFF"/>
                </a:solidFill>
              </a:rPr>
              <a:t>conj</a:t>
            </a:r>
            <a:r>
              <a:rPr lang="en-US" altLang="en-US" sz="1800" dirty="0">
                <a:solidFill>
                  <a:srgbClr val="99CCFF"/>
                </a:solidFill>
              </a:rPr>
              <a:t> membranes +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lymphadenopathy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ABAED384-3DB3-4A81-9C6F-D5716E3CF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5719999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55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4382457" y="3200400"/>
            <a:ext cx="4737796" cy="132343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2">
                    <a:lumMod val="75000"/>
                  </a:schemeClr>
                </a:solidFill>
              </a:rPr>
              <a:t>How does epidemic keratoconjunctivitis present?</a:t>
            </a:r>
          </a:p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In stages…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1: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Upper respiratory tract infection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2: Severe follicular conjunctivitis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3: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Subepithelial infiltrates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2A3BAC-09B0-4106-BBAF-7C682B3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Keratoconjunctivitis</a:t>
            </a:r>
            <a:r>
              <a:rPr lang="en-US" altLang="en-US" sz="1800" b="1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5DA085A0-10D5-497D-9101-D66879CB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15002"/>
            <a:ext cx="4273550" cy="22463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Tearing, foreign-body sensation, photophobia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…Sub-</a:t>
            </a:r>
            <a:r>
              <a:rPr lang="en-US" altLang="en-US" sz="1400" dirty="0" err="1">
                <a:solidFill>
                  <a:schemeClr val="bg1"/>
                </a:solidFill>
              </a:rPr>
              <a:t>conj</a:t>
            </a:r>
            <a:r>
              <a:rPr lang="en-US" altLang="en-US" sz="1400" dirty="0">
                <a:solidFill>
                  <a:schemeClr val="bg1"/>
                </a:solidFill>
              </a:rPr>
              <a:t> heme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</a:t>
            </a: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Conjunctival membranes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What </a:t>
            </a:r>
            <a:r>
              <a:rPr lang="en-US" altLang="en-US" sz="1400" i="1" dirty="0" err="1">
                <a:solidFill>
                  <a:schemeClr val="accent5">
                    <a:lumMod val="50000"/>
                  </a:schemeClr>
                </a:solidFill>
              </a:rPr>
              <a:t>nonocular</a:t>
            </a: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 sign might be found?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Preauricular lymphadenopathy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B0A7BC9-E0C6-4CAB-B8CC-4D5FCF5B8D26}"/>
              </a:ext>
            </a:extLst>
          </p:cNvPr>
          <p:cNvSpPr/>
          <p:nvPr/>
        </p:nvSpPr>
        <p:spPr>
          <a:xfrm>
            <a:off x="4240379" y="3832324"/>
            <a:ext cx="4217821" cy="54506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35">
            <a:extLst>
              <a:ext uri="{FF2B5EF4-FFF2-40B4-BE49-F238E27FC236}">
                <a16:creationId xmlns:a16="http://schemas.microsoft.com/office/drawing/2014/main" id="{D2F714B7-A3C6-4B7E-A3DF-082187EF1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291" y="1794579"/>
            <a:ext cx="2948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Bilateral follicular </a:t>
            </a:r>
            <a:r>
              <a:rPr lang="en-US" altLang="en-US" sz="1800" dirty="0" err="1">
                <a:solidFill>
                  <a:srgbClr val="993300"/>
                </a:solidFill>
              </a:rPr>
              <a:t>conj’itis</a:t>
            </a:r>
            <a:r>
              <a:rPr lang="en-US" altLang="en-US" sz="1800" dirty="0">
                <a:solidFill>
                  <a:srgbClr val="993300"/>
                </a:solidFill>
              </a:rPr>
              <a:t>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punctate keratopathy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petechial hemorrhages +</a:t>
            </a:r>
            <a:endParaRPr lang="en-US" altLang="en-US" sz="1800" dirty="0">
              <a:solidFill>
                <a:srgbClr val="99CCFF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99CCFF"/>
                </a:solidFill>
              </a:rPr>
              <a:t>conj</a:t>
            </a:r>
            <a:r>
              <a:rPr lang="en-US" altLang="en-US" sz="1800" dirty="0">
                <a:solidFill>
                  <a:srgbClr val="99CCFF"/>
                </a:solidFill>
              </a:rPr>
              <a:t> membranes +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lymphadenopathy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EC54D8FF-B839-4850-950E-456C08FFF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708826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56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4382457" y="3200400"/>
            <a:ext cx="4737796" cy="132343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2">
                    <a:lumMod val="75000"/>
                  </a:schemeClr>
                </a:solidFill>
              </a:rPr>
              <a:t>How does epidemic keratoconjunctivitis present?</a:t>
            </a:r>
          </a:p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In stages…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1: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Upper respiratory tract infection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2: Severe follicular conjunctivitis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3: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Subepithelial infiltrates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2A3BAC-09B0-4106-BBAF-7C682B3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Keratoconjunctivitis</a:t>
            </a:r>
            <a:r>
              <a:rPr lang="en-US" altLang="en-US" sz="1800" b="1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5DA085A0-10D5-497D-9101-D66879CB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15002"/>
            <a:ext cx="4273550" cy="22463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Tearing, foreign-body sensation, photophobia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…Sub-</a:t>
            </a:r>
            <a:r>
              <a:rPr lang="en-US" altLang="en-US" sz="1400" dirty="0" err="1">
                <a:solidFill>
                  <a:schemeClr val="bg1"/>
                </a:solidFill>
              </a:rPr>
              <a:t>conj</a:t>
            </a:r>
            <a:r>
              <a:rPr lang="en-US" altLang="en-US" sz="1400" dirty="0">
                <a:solidFill>
                  <a:schemeClr val="bg1"/>
                </a:solidFill>
              </a:rPr>
              <a:t> heme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…Conjunctival membranes </a:t>
            </a:r>
            <a:endParaRPr lang="en-US" alt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What </a:t>
            </a:r>
            <a:r>
              <a:rPr lang="en-US" altLang="en-US" sz="1400" i="1" dirty="0" err="1">
                <a:solidFill>
                  <a:schemeClr val="accent5">
                    <a:lumMod val="50000"/>
                  </a:schemeClr>
                </a:solidFill>
              </a:rPr>
              <a:t>nonocular</a:t>
            </a:r>
            <a:r>
              <a:rPr lang="en-US" altLang="en-US" sz="1400" i="1" dirty="0">
                <a:solidFill>
                  <a:schemeClr val="accent5">
                    <a:lumMod val="50000"/>
                  </a:schemeClr>
                </a:solidFill>
              </a:rPr>
              <a:t> sign might be found?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Preauricular lymphadenopathy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B0A7BC9-E0C6-4CAB-B8CC-4D5FCF5B8D26}"/>
              </a:ext>
            </a:extLst>
          </p:cNvPr>
          <p:cNvSpPr/>
          <p:nvPr/>
        </p:nvSpPr>
        <p:spPr>
          <a:xfrm>
            <a:off x="4240379" y="3832324"/>
            <a:ext cx="4217821" cy="54506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35">
            <a:extLst>
              <a:ext uri="{FF2B5EF4-FFF2-40B4-BE49-F238E27FC236}">
                <a16:creationId xmlns:a16="http://schemas.microsoft.com/office/drawing/2014/main" id="{D2F714B7-A3C6-4B7E-A3DF-082187EF1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291" y="1794579"/>
            <a:ext cx="2948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Bilateral follicular </a:t>
            </a:r>
            <a:r>
              <a:rPr lang="en-US" altLang="en-US" sz="1800" dirty="0" err="1">
                <a:solidFill>
                  <a:srgbClr val="993300"/>
                </a:solidFill>
              </a:rPr>
              <a:t>conj’itis</a:t>
            </a:r>
            <a:r>
              <a:rPr lang="en-US" altLang="en-US" sz="1800" dirty="0">
                <a:solidFill>
                  <a:srgbClr val="993300"/>
                </a:solidFill>
              </a:rPr>
              <a:t>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punctate keratopathy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petechial hemorrhages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993300"/>
                </a:solidFill>
              </a:rPr>
              <a:t>conj</a:t>
            </a:r>
            <a:r>
              <a:rPr lang="en-US" altLang="en-US" sz="1800" dirty="0">
                <a:solidFill>
                  <a:srgbClr val="993300"/>
                </a:solidFill>
              </a:rPr>
              <a:t> membranes </a:t>
            </a:r>
            <a:r>
              <a:rPr lang="en-US" altLang="en-US" sz="1800" dirty="0">
                <a:solidFill>
                  <a:srgbClr val="99CCFF"/>
                </a:solidFill>
              </a:rPr>
              <a:t>+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lymphadenopathy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DC7FCC9F-65B4-4C07-AD98-0B01CA674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8963218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57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4382457" y="3200400"/>
            <a:ext cx="4737796" cy="132343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2">
                    <a:lumMod val="75000"/>
                  </a:schemeClr>
                </a:solidFill>
              </a:rPr>
              <a:t>How does epidemic keratoconjunctivitis present?</a:t>
            </a:r>
          </a:p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In stages…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1: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Upper respiratory tract infection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2: Severe follicular conjunctivitis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3: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Subepithelial infiltrates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2A3BAC-09B0-4106-BBAF-7C682B3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Keratoconjunctivitis</a:t>
            </a:r>
            <a:r>
              <a:rPr lang="en-US" altLang="en-US" sz="1800" b="1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5DA085A0-10D5-497D-9101-D66879CB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15002"/>
            <a:ext cx="4273550" cy="22463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Tearing, foreign-body sensation, photophobia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…Sub-</a:t>
            </a:r>
            <a:r>
              <a:rPr lang="en-US" altLang="en-US" sz="1400" dirty="0" err="1">
                <a:solidFill>
                  <a:schemeClr val="bg1"/>
                </a:solidFill>
              </a:rPr>
              <a:t>conj</a:t>
            </a:r>
            <a:r>
              <a:rPr lang="en-US" altLang="en-US" sz="1400" dirty="0">
                <a:solidFill>
                  <a:schemeClr val="bg1"/>
                </a:solidFill>
              </a:rPr>
              <a:t> heme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…Conjunctival membranes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chemeClr val="bg1"/>
                </a:solidFill>
              </a:rPr>
              <a:t>What </a:t>
            </a:r>
            <a:r>
              <a:rPr lang="en-US" altLang="en-US" sz="1400" i="1" dirty="0" err="1">
                <a:solidFill>
                  <a:schemeClr val="bg1"/>
                </a:solidFill>
              </a:rPr>
              <a:t>nonocular</a:t>
            </a:r>
            <a:r>
              <a:rPr lang="en-US" altLang="en-US" sz="1400" i="1" dirty="0">
                <a:solidFill>
                  <a:schemeClr val="bg1"/>
                </a:solidFill>
              </a:rPr>
              <a:t> sign might be found?</a:t>
            </a:r>
            <a:endParaRPr lang="en-US" altLang="en-US" sz="1400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50000"/>
                  </a:schemeClr>
                </a:solidFill>
              </a:rPr>
              <a:t>Preauricular lymphadenopathy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B0A7BC9-E0C6-4CAB-B8CC-4D5FCF5B8D26}"/>
              </a:ext>
            </a:extLst>
          </p:cNvPr>
          <p:cNvSpPr/>
          <p:nvPr/>
        </p:nvSpPr>
        <p:spPr>
          <a:xfrm>
            <a:off x="4240379" y="3832324"/>
            <a:ext cx="4217821" cy="54506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35">
            <a:extLst>
              <a:ext uri="{FF2B5EF4-FFF2-40B4-BE49-F238E27FC236}">
                <a16:creationId xmlns:a16="http://schemas.microsoft.com/office/drawing/2014/main" id="{D2F714B7-A3C6-4B7E-A3DF-082187EF1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291" y="1794579"/>
            <a:ext cx="2948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Bilateral follicular </a:t>
            </a:r>
            <a:r>
              <a:rPr lang="en-US" altLang="en-US" sz="1800" dirty="0" err="1">
                <a:solidFill>
                  <a:srgbClr val="993300"/>
                </a:solidFill>
              </a:rPr>
              <a:t>conj’itis</a:t>
            </a:r>
            <a:r>
              <a:rPr lang="en-US" altLang="en-US" sz="1800" dirty="0">
                <a:solidFill>
                  <a:srgbClr val="993300"/>
                </a:solidFill>
              </a:rPr>
              <a:t>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punctate keratopathy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petechial hemorrhages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993300"/>
                </a:solidFill>
              </a:rPr>
              <a:t>conj</a:t>
            </a:r>
            <a:r>
              <a:rPr lang="en-US" altLang="en-US" sz="1800" dirty="0">
                <a:solidFill>
                  <a:srgbClr val="993300"/>
                </a:solidFill>
              </a:rPr>
              <a:t> membranes + </a:t>
            </a:r>
            <a:endParaRPr lang="en-US" altLang="en-US" sz="1800" dirty="0">
              <a:solidFill>
                <a:srgbClr val="99CCFF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FF"/>
                </a:solidFill>
              </a:rPr>
              <a:t>lymphadenopathy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E0DF3D6D-444A-44BE-B204-1CA20BE4F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1312050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Thygeson’s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58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DFFD7C41-40A6-4A48-9412-B297C92C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89154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94F2B45E-D26A-4096-9AC6-2C19E6856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05" y="1219200"/>
            <a:ext cx="248016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8000"/>
                </a:solidFill>
              </a:rPr>
              <a:t>Follicular conjunctivitis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10129-B7C5-4EAB-80D5-23CAE96BABCF}"/>
              </a:ext>
            </a:extLst>
          </p:cNvPr>
          <p:cNvSpPr txBox="1"/>
          <p:nvPr/>
        </p:nvSpPr>
        <p:spPr>
          <a:xfrm>
            <a:off x="4382457" y="3200400"/>
            <a:ext cx="4737796" cy="132343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2">
                    <a:lumMod val="75000"/>
                  </a:schemeClr>
                </a:solidFill>
              </a:rPr>
              <a:t>How does epidemic keratoconjunctivitis present?</a:t>
            </a:r>
          </a:p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In stages…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1: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Upper respiratory tract infection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Stage 2: Severe follicular conjunctivitis</a:t>
            </a:r>
          </a:p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Stage 3: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Subepithelial infiltrates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BF5BC9FF-3E18-4017-924E-17813884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41488"/>
            <a:ext cx="2736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Mild disease, rarely seen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8000"/>
                </a:solidFill>
              </a:rPr>
              <a:t>in clinic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637BC51D-116D-4C47-9158-E814E2C6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363" y="1090613"/>
            <a:ext cx="237757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Pharyngoconjunctival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CC00CC"/>
                </a:solidFill>
              </a:rPr>
              <a:t>Fever</a:t>
            </a:r>
            <a:r>
              <a:rPr lang="en-US" altLang="en-US" sz="1800">
                <a:solidFill>
                  <a:srgbClr val="CC00CC"/>
                </a:solidFill>
              </a:rPr>
              <a:t> (PCF)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FF97F9C9-E03A-4C4D-8322-E7370394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915" y="1752600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C00CC"/>
                </a:solidFill>
              </a:rPr>
              <a:t>Looks like the flu</a:t>
            </a:r>
          </a:p>
        </p:txBody>
      </p:sp>
      <p:sp>
        <p:nvSpPr>
          <p:cNvPr id="17" name="Text Box 29">
            <a:extLst>
              <a:ext uri="{FF2B5EF4-FFF2-40B4-BE49-F238E27FC236}">
                <a16:creationId xmlns:a16="http://schemas.microsoft.com/office/drawing/2014/main" id="{AB2A3BAC-09B0-4106-BBAF-7C682B3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141" y="1076325"/>
            <a:ext cx="3108544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Epidemic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993300"/>
                </a:solidFill>
              </a:rPr>
              <a:t>Keratoconjunctivitis</a:t>
            </a:r>
            <a:r>
              <a:rPr lang="en-US" altLang="en-US" sz="1800" b="1">
                <a:solidFill>
                  <a:srgbClr val="993300"/>
                </a:solidFill>
              </a:rPr>
              <a:t> (EKC)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5DA085A0-10D5-497D-9101-D66879CB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15002"/>
            <a:ext cx="4273550" cy="22463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chemeClr val="bg1"/>
                </a:solidFill>
              </a:rPr>
              <a:t>What will pts complain of at this stage?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Tearing, foreign-body sensation, photophobia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chemeClr val="bg1"/>
                </a:solidFill>
              </a:rPr>
              <a:t>Slit-lamp exam of the anterior segment will reveal…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…Punctate epithelial keratopathy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…Sub-conj heme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…Conjunctival membranes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chemeClr val="bg1"/>
                </a:solidFill>
              </a:rPr>
              <a:t>What nonocular sign might be found?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Preauricular lymphadenopathy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B0A7BC9-E0C6-4CAB-B8CC-4D5FCF5B8D26}"/>
              </a:ext>
            </a:extLst>
          </p:cNvPr>
          <p:cNvSpPr/>
          <p:nvPr/>
        </p:nvSpPr>
        <p:spPr>
          <a:xfrm>
            <a:off x="4240379" y="3832324"/>
            <a:ext cx="4217821" cy="54506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35">
            <a:extLst>
              <a:ext uri="{FF2B5EF4-FFF2-40B4-BE49-F238E27FC236}">
                <a16:creationId xmlns:a16="http://schemas.microsoft.com/office/drawing/2014/main" id="{D2F714B7-A3C6-4B7E-A3DF-082187EF1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291" y="1794579"/>
            <a:ext cx="2948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Bilateral follicular </a:t>
            </a:r>
            <a:r>
              <a:rPr lang="en-US" altLang="en-US" sz="1800" dirty="0" err="1">
                <a:solidFill>
                  <a:srgbClr val="993300"/>
                </a:solidFill>
              </a:rPr>
              <a:t>conj’itis</a:t>
            </a:r>
            <a:r>
              <a:rPr lang="en-US" altLang="en-US" sz="1800" dirty="0">
                <a:solidFill>
                  <a:srgbClr val="993300"/>
                </a:solidFill>
              </a:rPr>
              <a:t>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punctate keratopathy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petechial hemorrhages +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993300"/>
                </a:solidFill>
              </a:rPr>
              <a:t>conj</a:t>
            </a:r>
            <a:r>
              <a:rPr lang="en-US" altLang="en-US" sz="1800" dirty="0">
                <a:solidFill>
                  <a:srgbClr val="993300"/>
                </a:solidFill>
              </a:rPr>
              <a:t> membranes +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lymphadenopathy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F1D60ABD-1B75-4404-B0D9-FF9E102EB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6801874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b="1" dirty="0" err="1">
                <a:solidFill>
                  <a:srgbClr val="0000FF"/>
                </a:solidFill>
              </a:rPr>
              <a:t>Thygeson’s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59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rgbClr val="0000FF"/>
                </a:solidFill>
              </a:rPr>
              <a:t>T</a:t>
            </a:r>
            <a:r>
              <a:rPr lang="en-US" altLang="en-US" dirty="0" err="1">
                <a:solidFill>
                  <a:srgbClr val="0000FF"/>
                </a:solidFill>
              </a:rPr>
              <a:t>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331D95-0C1E-4975-BAE8-C77720009E03}"/>
              </a:ext>
            </a:extLst>
          </p:cNvPr>
          <p:cNvSpPr txBox="1"/>
          <p:nvPr/>
        </p:nvSpPr>
        <p:spPr>
          <a:xfrm>
            <a:off x="799421" y="2730891"/>
            <a:ext cx="7341562" cy="2062103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is the complete name of the condition listed here as simply ‘</a:t>
            </a:r>
            <a:r>
              <a:rPr lang="en-US" sz="1600" i="1" dirty="0" err="1">
                <a:solidFill>
                  <a:srgbClr val="0000FF"/>
                </a:solidFill>
              </a:rPr>
              <a:t>Thygeson’s</a:t>
            </a:r>
            <a:r>
              <a:rPr lang="en-US" sz="1600" i="1" dirty="0">
                <a:solidFill>
                  <a:srgbClr val="0000FF"/>
                </a:solidFill>
              </a:rPr>
              <a:t>’?</a:t>
            </a:r>
          </a:p>
          <a:p>
            <a:r>
              <a:rPr lang="en-US" sz="1600" dirty="0" err="1">
                <a:solidFill>
                  <a:srgbClr val="99FF99"/>
                </a:solidFill>
              </a:rPr>
              <a:t>Thygeson’s</a:t>
            </a:r>
            <a:r>
              <a:rPr lang="en-US" sz="1600" dirty="0">
                <a:solidFill>
                  <a:srgbClr val="99FF99"/>
                </a:solidFill>
              </a:rPr>
              <a:t> superficial punctate keratitis</a:t>
            </a:r>
          </a:p>
          <a:p>
            <a:endParaRPr lang="en-US" sz="1600" dirty="0">
              <a:solidFill>
                <a:srgbClr val="99FF99"/>
              </a:solidFill>
            </a:endParaRPr>
          </a:p>
          <a:p>
            <a:r>
              <a:rPr lang="en-US" sz="1600" i="1" dirty="0">
                <a:solidFill>
                  <a:srgbClr val="99FF99"/>
                </a:solidFill>
              </a:rPr>
              <a:t>What do </a:t>
            </a:r>
            <a:r>
              <a:rPr lang="en-US" sz="1600" i="1" dirty="0" err="1">
                <a:solidFill>
                  <a:srgbClr val="99FF99"/>
                </a:solidFill>
              </a:rPr>
              <a:t>Thygeson’s</a:t>
            </a:r>
            <a:r>
              <a:rPr lang="en-US" sz="1600" i="1" dirty="0">
                <a:solidFill>
                  <a:srgbClr val="99FF99"/>
                </a:solidFill>
              </a:rPr>
              <a:t> pts c/o?</a:t>
            </a:r>
          </a:p>
          <a:p>
            <a:r>
              <a:rPr lang="en-US" sz="1600" dirty="0">
                <a:solidFill>
                  <a:srgbClr val="99FF99"/>
                </a:solidFill>
              </a:rPr>
              <a:t>Photophobia and foreign-body sensation</a:t>
            </a:r>
          </a:p>
          <a:p>
            <a:endParaRPr lang="en-US" sz="1600" dirty="0">
              <a:solidFill>
                <a:srgbClr val="99FF99"/>
              </a:solidFill>
            </a:endParaRPr>
          </a:p>
          <a:p>
            <a:r>
              <a:rPr lang="en-US" sz="1600" i="1" dirty="0">
                <a:solidFill>
                  <a:srgbClr val="99FF99"/>
                </a:solidFill>
              </a:rPr>
              <a:t>What is the classic corneal finding on exam (hint: it’s </a:t>
            </a:r>
            <a:r>
              <a:rPr lang="en-US" sz="1600" b="1" i="1" dirty="0">
                <a:solidFill>
                  <a:srgbClr val="99FF99"/>
                </a:solidFill>
              </a:rPr>
              <a:t>not</a:t>
            </a:r>
            <a:r>
              <a:rPr lang="en-US" sz="1600" i="1" dirty="0">
                <a:solidFill>
                  <a:srgbClr val="99FF99"/>
                </a:solidFill>
              </a:rPr>
              <a:t> </a:t>
            </a:r>
            <a:r>
              <a:rPr lang="en-US" sz="1600" i="1" dirty="0" err="1">
                <a:solidFill>
                  <a:srgbClr val="99FF99"/>
                </a:solidFill>
              </a:rPr>
              <a:t>dendritiform</a:t>
            </a:r>
            <a:r>
              <a:rPr lang="en-US" sz="1600" i="1" dirty="0">
                <a:solidFill>
                  <a:srgbClr val="99FF99"/>
                </a:solidFill>
              </a:rPr>
              <a:t> lesions)?</a:t>
            </a:r>
          </a:p>
          <a:p>
            <a:r>
              <a:rPr lang="en-US" sz="1600" dirty="0">
                <a:solidFill>
                  <a:srgbClr val="99FF99"/>
                </a:solidFill>
              </a:rPr>
              <a:t>Multiple discrete punctate lesions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4B7377-1750-4B11-8394-5C8799528BB0}"/>
              </a:ext>
            </a:extLst>
          </p:cNvPr>
          <p:cNvSpPr/>
          <p:nvPr/>
        </p:nvSpPr>
        <p:spPr>
          <a:xfrm>
            <a:off x="5549190" y="5333998"/>
            <a:ext cx="1891590" cy="45369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1D142F-093F-4147-8868-7528EC14D3D9}"/>
              </a:ext>
            </a:extLst>
          </p:cNvPr>
          <p:cNvSpPr txBox="1"/>
          <p:nvPr/>
        </p:nvSpPr>
        <p:spPr>
          <a:xfrm>
            <a:off x="2999940" y="5406696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Segoe Script" panose="020B0504020000000003" pitchFamily="34" charset="0"/>
              </a:rPr>
              <a:t>…</a:t>
            </a:r>
            <a:endParaRPr lang="en-US" sz="2200" dirty="0">
              <a:latin typeface="Segoe Script" panose="020B05040200000000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AB6288-E6F8-482A-AF43-DB441A5EB858}"/>
              </a:ext>
            </a:extLst>
          </p:cNvPr>
          <p:cNvSpPr/>
          <p:nvPr/>
        </p:nvSpPr>
        <p:spPr>
          <a:xfrm>
            <a:off x="939405" y="5141842"/>
            <a:ext cx="2641995" cy="8779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784E6D-1EA3-432D-A0B1-6BEA99B44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854" y="1016121"/>
            <a:ext cx="6006946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The strength-of-association with </a:t>
            </a:r>
            <a:r>
              <a:rPr lang="en-US" altLang="en-US" sz="1600" i="1" dirty="0" err="1">
                <a:solidFill>
                  <a:schemeClr val="bg1">
                    <a:lumMod val="65000"/>
                  </a:schemeClr>
                </a:solidFill>
              </a:rPr>
              <a:t>dendritiform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 lesions is not the same for all of these conditions. For which three conditions is the association especially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weak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B605D0DE-B0A1-4EEA-B411-B08045F08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812137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Topical meds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b="1" dirty="0" err="1">
                <a:solidFill>
                  <a:srgbClr val="0000FF"/>
                </a:solidFill>
              </a:rPr>
              <a:t>Thygeson’s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r>
              <a:rPr lang="en-US" altLang="en-US" dirty="0">
                <a:solidFill>
                  <a:srgbClr val="0000FF"/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r>
              <a:rPr lang="en-US" altLang="en-US" dirty="0">
                <a:solidFill>
                  <a:srgbClr val="0000FF"/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S,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r>
              <a:rPr lang="en-US" altLang="en-US" dirty="0">
                <a:solidFill>
                  <a:srgbClr val="0000FF"/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rgbClr val="0000FF"/>
                </a:solidFill>
              </a:rPr>
              <a:t>T</a:t>
            </a:r>
            <a:r>
              <a:rPr lang="en-US" altLang="en-US" dirty="0" err="1">
                <a:solidFill>
                  <a:srgbClr val="0000FF"/>
                </a:solidFill>
              </a:rPr>
              <a:t>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FFFF99"/>
                </a:solidFill>
              </a:rPr>
              <a:t>ub-epi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FFFF99"/>
                </a:solidFill>
              </a:rPr>
              <a:t>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Dendrites!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51A207A1-36EB-4462-8951-09FD1DA03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4271185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b="1" dirty="0" err="1">
                <a:solidFill>
                  <a:srgbClr val="0000FF"/>
                </a:solidFill>
              </a:rPr>
              <a:t>Thygeson’s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60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rgbClr val="0000FF"/>
                </a:solidFill>
              </a:rPr>
              <a:t>T</a:t>
            </a:r>
            <a:r>
              <a:rPr lang="en-US" altLang="en-US" dirty="0" err="1">
                <a:solidFill>
                  <a:srgbClr val="0000FF"/>
                </a:solidFill>
              </a:rPr>
              <a:t>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331D95-0C1E-4975-BAE8-C77720009E03}"/>
              </a:ext>
            </a:extLst>
          </p:cNvPr>
          <p:cNvSpPr txBox="1"/>
          <p:nvPr/>
        </p:nvSpPr>
        <p:spPr>
          <a:xfrm>
            <a:off x="799421" y="2730891"/>
            <a:ext cx="7341562" cy="2062103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is the complete name of the condition listed here as simply ‘</a:t>
            </a:r>
            <a:r>
              <a:rPr lang="en-US" sz="1600" i="1" dirty="0" err="1">
                <a:solidFill>
                  <a:srgbClr val="0000FF"/>
                </a:solidFill>
              </a:rPr>
              <a:t>Thygeson’s</a:t>
            </a:r>
            <a:r>
              <a:rPr lang="en-US" sz="1600" i="1" dirty="0">
                <a:solidFill>
                  <a:srgbClr val="0000FF"/>
                </a:solidFill>
              </a:rPr>
              <a:t>’?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Thygeson’s</a:t>
            </a:r>
            <a:r>
              <a:rPr lang="en-US" sz="1600" dirty="0">
                <a:solidFill>
                  <a:srgbClr val="0000FF"/>
                </a:solidFill>
              </a:rPr>
              <a:t> superficial punctate keratitis</a:t>
            </a:r>
            <a:endParaRPr lang="en-US" sz="1600" dirty="0">
              <a:solidFill>
                <a:srgbClr val="99FF99"/>
              </a:solidFill>
            </a:endParaRPr>
          </a:p>
          <a:p>
            <a:endParaRPr lang="en-US" sz="1600" dirty="0">
              <a:solidFill>
                <a:srgbClr val="99FF99"/>
              </a:solidFill>
            </a:endParaRPr>
          </a:p>
          <a:p>
            <a:r>
              <a:rPr lang="en-US" sz="1600" i="1" dirty="0">
                <a:solidFill>
                  <a:srgbClr val="99FF99"/>
                </a:solidFill>
              </a:rPr>
              <a:t>What do </a:t>
            </a:r>
            <a:r>
              <a:rPr lang="en-US" sz="1600" i="1" dirty="0" err="1">
                <a:solidFill>
                  <a:srgbClr val="99FF99"/>
                </a:solidFill>
              </a:rPr>
              <a:t>Thygeson’s</a:t>
            </a:r>
            <a:r>
              <a:rPr lang="en-US" sz="1600" i="1" dirty="0">
                <a:solidFill>
                  <a:srgbClr val="99FF99"/>
                </a:solidFill>
              </a:rPr>
              <a:t> pts c/o?</a:t>
            </a:r>
          </a:p>
          <a:p>
            <a:r>
              <a:rPr lang="en-US" sz="1600" dirty="0">
                <a:solidFill>
                  <a:srgbClr val="99FF99"/>
                </a:solidFill>
              </a:rPr>
              <a:t>Photophobia and foreign-body sensation</a:t>
            </a:r>
          </a:p>
          <a:p>
            <a:endParaRPr lang="en-US" sz="1600" dirty="0">
              <a:solidFill>
                <a:srgbClr val="99FF99"/>
              </a:solidFill>
            </a:endParaRPr>
          </a:p>
          <a:p>
            <a:r>
              <a:rPr lang="en-US" sz="1600" i="1" dirty="0">
                <a:solidFill>
                  <a:srgbClr val="99FF99"/>
                </a:solidFill>
              </a:rPr>
              <a:t>What is the classic corneal finding on exam (hint: it’s </a:t>
            </a:r>
            <a:r>
              <a:rPr lang="en-US" sz="1600" b="1" i="1" dirty="0">
                <a:solidFill>
                  <a:srgbClr val="99FF99"/>
                </a:solidFill>
              </a:rPr>
              <a:t>not</a:t>
            </a:r>
            <a:r>
              <a:rPr lang="en-US" sz="1600" i="1" dirty="0">
                <a:solidFill>
                  <a:srgbClr val="99FF99"/>
                </a:solidFill>
              </a:rPr>
              <a:t> </a:t>
            </a:r>
            <a:r>
              <a:rPr lang="en-US" sz="1600" i="1" dirty="0" err="1">
                <a:solidFill>
                  <a:srgbClr val="99FF99"/>
                </a:solidFill>
              </a:rPr>
              <a:t>dendritiform</a:t>
            </a:r>
            <a:r>
              <a:rPr lang="en-US" sz="1600" i="1" dirty="0">
                <a:solidFill>
                  <a:srgbClr val="99FF99"/>
                </a:solidFill>
              </a:rPr>
              <a:t> lesions)?</a:t>
            </a:r>
          </a:p>
          <a:p>
            <a:r>
              <a:rPr lang="en-US" sz="1600" dirty="0">
                <a:solidFill>
                  <a:srgbClr val="99FF99"/>
                </a:solidFill>
              </a:rPr>
              <a:t>Multiple discrete punctate lesions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4B7377-1750-4B11-8394-5C8799528BB0}"/>
              </a:ext>
            </a:extLst>
          </p:cNvPr>
          <p:cNvSpPr/>
          <p:nvPr/>
        </p:nvSpPr>
        <p:spPr>
          <a:xfrm>
            <a:off x="5549190" y="5333998"/>
            <a:ext cx="1891590" cy="45369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1D142F-093F-4147-8868-7528EC14D3D9}"/>
              </a:ext>
            </a:extLst>
          </p:cNvPr>
          <p:cNvSpPr txBox="1"/>
          <p:nvPr/>
        </p:nvSpPr>
        <p:spPr>
          <a:xfrm>
            <a:off x="2999940" y="5406696"/>
            <a:ext cx="47724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Segoe Script" panose="020B0504020000000003" pitchFamily="34" charset="0"/>
              </a:rPr>
              <a:t> superficial punctate keratitis</a:t>
            </a:r>
            <a:endParaRPr lang="en-US" sz="2200" dirty="0">
              <a:latin typeface="Segoe Script" panose="020B05040200000000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AB6288-E6F8-482A-AF43-DB441A5EB858}"/>
              </a:ext>
            </a:extLst>
          </p:cNvPr>
          <p:cNvSpPr/>
          <p:nvPr/>
        </p:nvSpPr>
        <p:spPr>
          <a:xfrm>
            <a:off x="939405" y="5141842"/>
            <a:ext cx="7061595" cy="8779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E0B26C-E28E-4773-BD45-C763343C0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854" y="1016121"/>
            <a:ext cx="6006946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The strength-of-association with </a:t>
            </a:r>
            <a:r>
              <a:rPr lang="en-US" altLang="en-US" sz="1600" i="1" dirty="0" err="1">
                <a:solidFill>
                  <a:schemeClr val="bg1">
                    <a:lumMod val="65000"/>
                  </a:schemeClr>
                </a:solidFill>
              </a:rPr>
              <a:t>dendritiform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 lesions is not the same for all of these conditions. For which three conditions is the association especially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weak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A7F3833D-4292-4E3F-99C8-1BDD65C8F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685483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b="1" dirty="0" err="1">
                <a:solidFill>
                  <a:srgbClr val="0000FF"/>
                </a:solidFill>
              </a:rPr>
              <a:t>Thygeson’s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61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rgbClr val="0000FF"/>
                </a:solidFill>
              </a:rPr>
              <a:t>T</a:t>
            </a:r>
            <a:r>
              <a:rPr lang="en-US" altLang="en-US" dirty="0" err="1">
                <a:solidFill>
                  <a:srgbClr val="0000FF"/>
                </a:solidFill>
              </a:rPr>
              <a:t>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331D95-0C1E-4975-BAE8-C77720009E03}"/>
              </a:ext>
            </a:extLst>
          </p:cNvPr>
          <p:cNvSpPr txBox="1"/>
          <p:nvPr/>
        </p:nvSpPr>
        <p:spPr>
          <a:xfrm>
            <a:off x="799421" y="2730891"/>
            <a:ext cx="7341562" cy="2062103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is the complete name of the condition listed here as simply ‘</a:t>
            </a:r>
            <a:r>
              <a:rPr lang="en-US" sz="1600" i="1" dirty="0" err="1">
                <a:solidFill>
                  <a:srgbClr val="0000FF"/>
                </a:solidFill>
              </a:rPr>
              <a:t>Thygeson’s</a:t>
            </a:r>
            <a:r>
              <a:rPr lang="en-US" sz="1600" i="1" dirty="0">
                <a:solidFill>
                  <a:srgbClr val="0000FF"/>
                </a:solidFill>
              </a:rPr>
              <a:t>’?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Thygeson’s</a:t>
            </a:r>
            <a:r>
              <a:rPr lang="en-US" sz="1600" dirty="0">
                <a:solidFill>
                  <a:srgbClr val="0000FF"/>
                </a:solidFill>
              </a:rPr>
              <a:t> superficial punctate keratitis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What do </a:t>
            </a:r>
            <a:r>
              <a:rPr lang="en-US" sz="1600" i="1" dirty="0" err="1">
                <a:solidFill>
                  <a:srgbClr val="0000FF"/>
                </a:solidFill>
              </a:rPr>
              <a:t>Thygeson’s</a:t>
            </a:r>
            <a:r>
              <a:rPr lang="en-US" sz="1600" i="1" dirty="0">
                <a:solidFill>
                  <a:srgbClr val="0000FF"/>
                </a:solidFill>
              </a:rPr>
              <a:t> pts c/o?</a:t>
            </a:r>
            <a:endParaRPr lang="en-US" sz="1600" i="1" dirty="0">
              <a:solidFill>
                <a:srgbClr val="99FF99"/>
              </a:solidFill>
            </a:endParaRPr>
          </a:p>
          <a:p>
            <a:r>
              <a:rPr lang="en-US" sz="1600" dirty="0">
                <a:solidFill>
                  <a:srgbClr val="99FF99"/>
                </a:solidFill>
              </a:rPr>
              <a:t>Photophobia and foreign-body sensation</a:t>
            </a:r>
          </a:p>
          <a:p>
            <a:endParaRPr lang="en-US" sz="1600" dirty="0">
              <a:solidFill>
                <a:srgbClr val="99FF99"/>
              </a:solidFill>
            </a:endParaRPr>
          </a:p>
          <a:p>
            <a:r>
              <a:rPr lang="en-US" sz="1600" i="1" dirty="0">
                <a:solidFill>
                  <a:srgbClr val="99FF99"/>
                </a:solidFill>
              </a:rPr>
              <a:t>What is the classic corneal finding on exam (hint: it’s </a:t>
            </a:r>
            <a:r>
              <a:rPr lang="en-US" sz="1600" b="1" i="1" dirty="0">
                <a:solidFill>
                  <a:srgbClr val="99FF99"/>
                </a:solidFill>
              </a:rPr>
              <a:t>not</a:t>
            </a:r>
            <a:r>
              <a:rPr lang="en-US" sz="1600" i="1" dirty="0">
                <a:solidFill>
                  <a:srgbClr val="99FF99"/>
                </a:solidFill>
              </a:rPr>
              <a:t> </a:t>
            </a:r>
            <a:r>
              <a:rPr lang="en-US" sz="1600" i="1" dirty="0" err="1">
                <a:solidFill>
                  <a:srgbClr val="99FF99"/>
                </a:solidFill>
              </a:rPr>
              <a:t>dendritiform</a:t>
            </a:r>
            <a:r>
              <a:rPr lang="en-US" sz="1600" i="1" dirty="0">
                <a:solidFill>
                  <a:srgbClr val="99FF99"/>
                </a:solidFill>
              </a:rPr>
              <a:t> lesions)?</a:t>
            </a:r>
          </a:p>
          <a:p>
            <a:r>
              <a:rPr lang="en-US" sz="1600" dirty="0">
                <a:solidFill>
                  <a:srgbClr val="99FF99"/>
                </a:solidFill>
              </a:rPr>
              <a:t>Multiple discrete punctate lesions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4B7377-1750-4B11-8394-5C8799528BB0}"/>
              </a:ext>
            </a:extLst>
          </p:cNvPr>
          <p:cNvSpPr/>
          <p:nvPr/>
        </p:nvSpPr>
        <p:spPr>
          <a:xfrm>
            <a:off x="5549190" y="5333998"/>
            <a:ext cx="1891590" cy="45369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1D142F-093F-4147-8868-7528EC14D3D9}"/>
              </a:ext>
            </a:extLst>
          </p:cNvPr>
          <p:cNvSpPr txBox="1"/>
          <p:nvPr/>
        </p:nvSpPr>
        <p:spPr>
          <a:xfrm>
            <a:off x="2999940" y="5406696"/>
            <a:ext cx="47724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Segoe Script" panose="020B0504020000000003" pitchFamily="34" charset="0"/>
              </a:rPr>
              <a:t> superficial punctate keratitis</a:t>
            </a:r>
            <a:endParaRPr lang="en-US" sz="2200" dirty="0">
              <a:latin typeface="Segoe Script" panose="020B05040200000000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AB6288-E6F8-482A-AF43-DB441A5EB858}"/>
              </a:ext>
            </a:extLst>
          </p:cNvPr>
          <p:cNvSpPr/>
          <p:nvPr/>
        </p:nvSpPr>
        <p:spPr>
          <a:xfrm>
            <a:off x="939405" y="5141842"/>
            <a:ext cx="7061595" cy="8779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39A2E0-7FD8-4DD1-BF0E-BC55BF16E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854" y="1016121"/>
            <a:ext cx="6006946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The strength-of-association with </a:t>
            </a:r>
            <a:r>
              <a:rPr lang="en-US" altLang="en-US" sz="1600" i="1" dirty="0" err="1">
                <a:solidFill>
                  <a:schemeClr val="bg1">
                    <a:lumMod val="65000"/>
                  </a:schemeClr>
                </a:solidFill>
              </a:rPr>
              <a:t>dendritiform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 lesions is not the same for all of these conditions. For which three conditions is the association especially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weak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523A6934-B8ED-4ABA-B9BE-650752D00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6093865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b="1" dirty="0" err="1">
                <a:solidFill>
                  <a:srgbClr val="0000FF"/>
                </a:solidFill>
              </a:rPr>
              <a:t>Thygeson’s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62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rgbClr val="0000FF"/>
                </a:solidFill>
              </a:rPr>
              <a:t>T</a:t>
            </a:r>
            <a:r>
              <a:rPr lang="en-US" altLang="en-US" dirty="0" err="1">
                <a:solidFill>
                  <a:srgbClr val="0000FF"/>
                </a:solidFill>
              </a:rPr>
              <a:t>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331D95-0C1E-4975-BAE8-C77720009E03}"/>
              </a:ext>
            </a:extLst>
          </p:cNvPr>
          <p:cNvSpPr txBox="1"/>
          <p:nvPr/>
        </p:nvSpPr>
        <p:spPr>
          <a:xfrm>
            <a:off x="799421" y="2730891"/>
            <a:ext cx="7341562" cy="2062103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is the complete name of the condition listed here as simply ‘</a:t>
            </a:r>
            <a:r>
              <a:rPr lang="en-US" sz="1600" i="1" dirty="0" err="1">
                <a:solidFill>
                  <a:srgbClr val="0000FF"/>
                </a:solidFill>
              </a:rPr>
              <a:t>Thygeson’s</a:t>
            </a:r>
            <a:r>
              <a:rPr lang="en-US" sz="1600" i="1" dirty="0">
                <a:solidFill>
                  <a:srgbClr val="0000FF"/>
                </a:solidFill>
              </a:rPr>
              <a:t>’?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Thygeson’s</a:t>
            </a:r>
            <a:r>
              <a:rPr lang="en-US" sz="1600" dirty="0">
                <a:solidFill>
                  <a:srgbClr val="0000FF"/>
                </a:solidFill>
              </a:rPr>
              <a:t> superficial punctate keratitis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What do </a:t>
            </a:r>
            <a:r>
              <a:rPr lang="en-US" sz="1600" i="1" dirty="0" err="1">
                <a:solidFill>
                  <a:srgbClr val="0000FF"/>
                </a:solidFill>
              </a:rPr>
              <a:t>Thygeson’s</a:t>
            </a:r>
            <a:r>
              <a:rPr lang="en-US" sz="1600" i="1" dirty="0">
                <a:solidFill>
                  <a:srgbClr val="0000FF"/>
                </a:solidFill>
              </a:rPr>
              <a:t> pts c/o?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Photophobia and foreign-body sensation</a:t>
            </a:r>
            <a:endParaRPr lang="en-US" sz="1600" dirty="0">
              <a:solidFill>
                <a:srgbClr val="99FF99"/>
              </a:solidFill>
            </a:endParaRPr>
          </a:p>
          <a:p>
            <a:endParaRPr lang="en-US" sz="1600" dirty="0">
              <a:solidFill>
                <a:srgbClr val="99FF99"/>
              </a:solidFill>
            </a:endParaRPr>
          </a:p>
          <a:p>
            <a:r>
              <a:rPr lang="en-US" sz="1600" i="1" dirty="0">
                <a:solidFill>
                  <a:srgbClr val="99FF99"/>
                </a:solidFill>
              </a:rPr>
              <a:t>What is the classic corneal finding on exam (hint: it’s </a:t>
            </a:r>
            <a:r>
              <a:rPr lang="en-US" sz="1600" b="1" i="1" dirty="0">
                <a:solidFill>
                  <a:srgbClr val="99FF99"/>
                </a:solidFill>
              </a:rPr>
              <a:t>not</a:t>
            </a:r>
            <a:r>
              <a:rPr lang="en-US" sz="1600" i="1" dirty="0">
                <a:solidFill>
                  <a:srgbClr val="99FF99"/>
                </a:solidFill>
              </a:rPr>
              <a:t> </a:t>
            </a:r>
            <a:r>
              <a:rPr lang="en-US" sz="1600" i="1" dirty="0" err="1">
                <a:solidFill>
                  <a:srgbClr val="99FF99"/>
                </a:solidFill>
              </a:rPr>
              <a:t>dendritiform</a:t>
            </a:r>
            <a:r>
              <a:rPr lang="en-US" sz="1600" i="1" dirty="0">
                <a:solidFill>
                  <a:srgbClr val="99FF99"/>
                </a:solidFill>
              </a:rPr>
              <a:t> lesions)?</a:t>
            </a:r>
          </a:p>
          <a:p>
            <a:r>
              <a:rPr lang="en-US" sz="1600" dirty="0">
                <a:solidFill>
                  <a:srgbClr val="99FF99"/>
                </a:solidFill>
              </a:rPr>
              <a:t>Multiple discrete punctate lesions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4B7377-1750-4B11-8394-5C8799528BB0}"/>
              </a:ext>
            </a:extLst>
          </p:cNvPr>
          <p:cNvSpPr/>
          <p:nvPr/>
        </p:nvSpPr>
        <p:spPr>
          <a:xfrm>
            <a:off x="5549190" y="5333998"/>
            <a:ext cx="1891590" cy="45369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1D142F-093F-4147-8868-7528EC14D3D9}"/>
              </a:ext>
            </a:extLst>
          </p:cNvPr>
          <p:cNvSpPr txBox="1"/>
          <p:nvPr/>
        </p:nvSpPr>
        <p:spPr>
          <a:xfrm>
            <a:off x="2999940" y="5406696"/>
            <a:ext cx="47724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Segoe Script" panose="020B0504020000000003" pitchFamily="34" charset="0"/>
              </a:rPr>
              <a:t> superficial punctate keratitis</a:t>
            </a:r>
            <a:endParaRPr lang="en-US" sz="2200" dirty="0">
              <a:latin typeface="Segoe Script" panose="020B05040200000000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AB6288-E6F8-482A-AF43-DB441A5EB858}"/>
              </a:ext>
            </a:extLst>
          </p:cNvPr>
          <p:cNvSpPr/>
          <p:nvPr/>
        </p:nvSpPr>
        <p:spPr>
          <a:xfrm>
            <a:off x="939405" y="5141842"/>
            <a:ext cx="7061595" cy="8779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676B4A-F9B2-4103-9B42-8714BBC99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854" y="1016121"/>
            <a:ext cx="6006946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The strength-of-association with </a:t>
            </a:r>
            <a:r>
              <a:rPr lang="en-US" altLang="en-US" sz="1600" i="1" dirty="0" err="1">
                <a:solidFill>
                  <a:schemeClr val="bg1">
                    <a:lumMod val="65000"/>
                  </a:schemeClr>
                </a:solidFill>
              </a:rPr>
              <a:t>dendritiform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 lesions is not the same for all of these conditions. For which three conditions is the association especially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weak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D34FBBC9-C493-4DE4-BE3C-E5D54DB47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5322522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b="1" dirty="0" err="1">
                <a:solidFill>
                  <a:srgbClr val="0000FF"/>
                </a:solidFill>
              </a:rPr>
              <a:t>Thygeson’s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63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rgbClr val="0000FF"/>
                </a:solidFill>
              </a:rPr>
              <a:t>T</a:t>
            </a:r>
            <a:r>
              <a:rPr lang="en-US" altLang="en-US" dirty="0" err="1">
                <a:solidFill>
                  <a:srgbClr val="0000FF"/>
                </a:solidFill>
              </a:rPr>
              <a:t>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331D95-0C1E-4975-BAE8-C77720009E03}"/>
              </a:ext>
            </a:extLst>
          </p:cNvPr>
          <p:cNvSpPr txBox="1"/>
          <p:nvPr/>
        </p:nvSpPr>
        <p:spPr>
          <a:xfrm>
            <a:off x="799421" y="2730891"/>
            <a:ext cx="7341562" cy="2062103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is the complete name of the condition listed here as simply ‘</a:t>
            </a:r>
            <a:r>
              <a:rPr lang="en-US" sz="1600" i="1" dirty="0" err="1">
                <a:solidFill>
                  <a:srgbClr val="0000FF"/>
                </a:solidFill>
              </a:rPr>
              <a:t>Thygeson’s</a:t>
            </a:r>
            <a:r>
              <a:rPr lang="en-US" sz="1600" i="1" dirty="0">
                <a:solidFill>
                  <a:srgbClr val="0000FF"/>
                </a:solidFill>
              </a:rPr>
              <a:t>’?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Thygeson’s</a:t>
            </a:r>
            <a:r>
              <a:rPr lang="en-US" sz="1600" dirty="0">
                <a:solidFill>
                  <a:srgbClr val="0000FF"/>
                </a:solidFill>
              </a:rPr>
              <a:t> superficial punctate keratitis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What do </a:t>
            </a:r>
            <a:r>
              <a:rPr lang="en-US" sz="1600" i="1" dirty="0" err="1">
                <a:solidFill>
                  <a:srgbClr val="0000FF"/>
                </a:solidFill>
              </a:rPr>
              <a:t>Thygeson’s</a:t>
            </a:r>
            <a:r>
              <a:rPr lang="en-US" sz="1600" i="1" dirty="0">
                <a:solidFill>
                  <a:srgbClr val="0000FF"/>
                </a:solidFill>
              </a:rPr>
              <a:t> pts c/o?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Photophobia and foreign-body sensation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What is the classic corneal finding on exam (hint: it’s </a:t>
            </a:r>
            <a:r>
              <a:rPr lang="en-US" sz="1600" b="1" i="1" dirty="0">
                <a:solidFill>
                  <a:srgbClr val="0000FF"/>
                </a:solidFill>
              </a:rPr>
              <a:t>not</a:t>
            </a:r>
            <a:r>
              <a:rPr lang="en-US" sz="1600" i="1" dirty="0">
                <a:solidFill>
                  <a:srgbClr val="0000FF"/>
                </a:solidFill>
              </a:rPr>
              <a:t> </a:t>
            </a:r>
            <a:r>
              <a:rPr lang="en-US" sz="1600" i="1" dirty="0" err="1">
                <a:solidFill>
                  <a:srgbClr val="0000FF"/>
                </a:solidFill>
              </a:rPr>
              <a:t>dendritiform</a:t>
            </a:r>
            <a:r>
              <a:rPr lang="en-US" sz="1600" i="1" dirty="0">
                <a:solidFill>
                  <a:srgbClr val="0000FF"/>
                </a:solidFill>
              </a:rPr>
              <a:t> lesions)?</a:t>
            </a:r>
          </a:p>
          <a:p>
            <a:r>
              <a:rPr lang="en-US" sz="1600" dirty="0">
                <a:solidFill>
                  <a:srgbClr val="99FF99"/>
                </a:solidFill>
              </a:rPr>
              <a:t>Multiple discrete punctate lesions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4B7377-1750-4B11-8394-5C8799528BB0}"/>
              </a:ext>
            </a:extLst>
          </p:cNvPr>
          <p:cNvSpPr/>
          <p:nvPr/>
        </p:nvSpPr>
        <p:spPr>
          <a:xfrm>
            <a:off x="5549190" y="5333998"/>
            <a:ext cx="1891590" cy="45369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1D142F-093F-4147-8868-7528EC14D3D9}"/>
              </a:ext>
            </a:extLst>
          </p:cNvPr>
          <p:cNvSpPr txBox="1"/>
          <p:nvPr/>
        </p:nvSpPr>
        <p:spPr>
          <a:xfrm>
            <a:off x="2999940" y="5406696"/>
            <a:ext cx="47724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Segoe Script" panose="020B0504020000000003" pitchFamily="34" charset="0"/>
              </a:rPr>
              <a:t> superficial punctate keratitis</a:t>
            </a:r>
            <a:endParaRPr lang="en-US" sz="2200" dirty="0">
              <a:latin typeface="Segoe Script" panose="020B05040200000000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AB6288-E6F8-482A-AF43-DB441A5EB858}"/>
              </a:ext>
            </a:extLst>
          </p:cNvPr>
          <p:cNvSpPr/>
          <p:nvPr/>
        </p:nvSpPr>
        <p:spPr>
          <a:xfrm>
            <a:off x="939405" y="5141842"/>
            <a:ext cx="7061595" cy="8779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E2A021-4D97-4D13-BA47-413B7996B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854" y="1016121"/>
            <a:ext cx="6006946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The strength-of-association with </a:t>
            </a:r>
            <a:r>
              <a:rPr lang="en-US" altLang="en-US" sz="1600" i="1" dirty="0" err="1">
                <a:solidFill>
                  <a:schemeClr val="bg1">
                    <a:lumMod val="65000"/>
                  </a:schemeClr>
                </a:solidFill>
              </a:rPr>
              <a:t>dendritiform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 lesions is not the same for all of these conditions. For which three conditions is the association especially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weak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8E31AF09-7B56-4ABA-BDBC-3BF6EF405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28925247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b="1" dirty="0" err="1">
                <a:solidFill>
                  <a:srgbClr val="0000FF"/>
                </a:solidFill>
              </a:rPr>
              <a:t>Thygeson’s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64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rgbClr val="0000FF"/>
                </a:solidFill>
              </a:rPr>
              <a:t>T</a:t>
            </a:r>
            <a:r>
              <a:rPr lang="en-US" altLang="en-US" dirty="0" err="1">
                <a:solidFill>
                  <a:srgbClr val="0000FF"/>
                </a:solidFill>
              </a:rPr>
              <a:t>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331D95-0C1E-4975-BAE8-C77720009E03}"/>
              </a:ext>
            </a:extLst>
          </p:cNvPr>
          <p:cNvSpPr txBox="1"/>
          <p:nvPr/>
        </p:nvSpPr>
        <p:spPr>
          <a:xfrm>
            <a:off x="799421" y="2730891"/>
            <a:ext cx="7341562" cy="2062103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is the complete name of the condition listed here as simply ‘</a:t>
            </a:r>
            <a:r>
              <a:rPr lang="en-US" sz="1600" i="1" dirty="0" err="1">
                <a:solidFill>
                  <a:srgbClr val="0000FF"/>
                </a:solidFill>
              </a:rPr>
              <a:t>Thygeson’s</a:t>
            </a:r>
            <a:r>
              <a:rPr lang="en-US" sz="1600" i="1" dirty="0">
                <a:solidFill>
                  <a:srgbClr val="0000FF"/>
                </a:solidFill>
              </a:rPr>
              <a:t>’?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Thygeson’s</a:t>
            </a:r>
            <a:r>
              <a:rPr lang="en-US" sz="1600" dirty="0">
                <a:solidFill>
                  <a:srgbClr val="0000FF"/>
                </a:solidFill>
              </a:rPr>
              <a:t> superficial punctate keratitis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What do </a:t>
            </a:r>
            <a:r>
              <a:rPr lang="en-US" sz="1600" i="1" dirty="0" err="1">
                <a:solidFill>
                  <a:srgbClr val="0000FF"/>
                </a:solidFill>
              </a:rPr>
              <a:t>Thygeson’s</a:t>
            </a:r>
            <a:r>
              <a:rPr lang="en-US" sz="1600" i="1" dirty="0">
                <a:solidFill>
                  <a:srgbClr val="0000FF"/>
                </a:solidFill>
              </a:rPr>
              <a:t> pts c/o?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Photophobia and foreign-body sensation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What is the classic corneal finding on exam (hint: it’s </a:t>
            </a:r>
            <a:r>
              <a:rPr lang="en-US" sz="1600" b="1" i="1" dirty="0">
                <a:solidFill>
                  <a:srgbClr val="0000FF"/>
                </a:solidFill>
              </a:rPr>
              <a:t>not</a:t>
            </a:r>
            <a:r>
              <a:rPr lang="en-US" sz="1600" i="1" dirty="0">
                <a:solidFill>
                  <a:srgbClr val="0000FF"/>
                </a:solidFill>
              </a:rPr>
              <a:t> </a:t>
            </a:r>
            <a:r>
              <a:rPr lang="en-US" sz="1600" i="1" dirty="0" err="1">
                <a:solidFill>
                  <a:srgbClr val="0000FF"/>
                </a:solidFill>
              </a:rPr>
              <a:t>dendritiform</a:t>
            </a:r>
            <a:r>
              <a:rPr lang="en-US" sz="1600" i="1" dirty="0">
                <a:solidFill>
                  <a:srgbClr val="0000FF"/>
                </a:solidFill>
              </a:rPr>
              <a:t> lesions)?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Multiple discrete punctate lesions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4B7377-1750-4B11-8394-5C8799528BB0}"/>
              </a:ext>
            </a:extLst>
          </p:cNvPr>
          <p:cNvSpPr/>
          <p:nvPr/>
        </p:nvSpPr>
        <p:spPr>
          <a:xfrm>
            <a:off x="5549190" y="5333998"/>
            <a:ext cx="1891590" cy="45369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1D142F-093F-4147-8868-7528EC14D3D9}"/>
              </a:ext>
            </a:extLst>
          </p:cNvPr>
          <p:cNvSpPr txBox="1"/>
          <p:nvPr/>
        </p:nvSpPr>
        <p:spPr>
          <a:xfrm>
            <a:off x="2999940" y="5406696"/>
            <a:ext cx="47724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Segoe Script" panose="020B0504020000000003" pitchFamily="34" charset="0"/>
              </a:rPr>
              <a:t> superficial punctate keratitis</a:t>
            </a:r>
            <a:endParaRPr lang="en-US" sz="2200" dirty="0">
              <a:latin typeface="Segoe Script" panose="020B05040200000000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AB6288-E6F8-482A-AF43-DB441A5EB858}"/>
              </a:ext>
            </a:extLst>
          </p:cNvPr>
          <p:cNvSpPr/>
          <p:nvPr/>
        </p:nvSpPr>
        <p:spPr>
          <a:xfrm>
            <a:off x="939405" y="5141842"/>
            <a:ext cx="7061595" cy="8779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057FE8-4F31-474B-A868-4E6ECAA68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854" y="1016121"/>
            <a:ext cx="6006946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The strength-of-association with </a:t>
            </a:r>
            <a:r>
              <a:rPr lang="en-US" altLang="en-US" sz="1600" i="1" dirty="0" err="1">
                <a:solidFill>
                  <a:schemeClr val="bg1">
                    <a:lumMod val="65000"/>
                  </a:schemeClr>
                </a:solidFill>
              </a:rPr>
              <a:t>dendritiform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 lesions is not the same for all of these conditions. For which three conditions is the association especially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weak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56C9C5C4-72A8-40F6-B1F1-F5868353D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10261657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b="1" dirty="0" err="1">
                <a:solidFill>
                  <a:srgbClr val="0000FF"/>
                </a:solidFill>
              </a:rPr>
              <a:t>Thygeson’s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65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rgbClr val="0000FF"/>
                </a:solidFill>
              </a:rPr>
              <a:t>T</a:t>
            </a:r>
            <a:r>
              <a:rPr lang="en-US" altLang="en-US" dirty="0" err="1">
                <a:solidFill>
                  <a:srgbClr val="0000FF"/>
                </a:solidFill>
              </a:rPr>
              <a:t>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331D95-0C1E-4975-BAE8-C77720009E03}"/>
              </a:ext>
            </a:extLst>
          </p:cNvPr>
          <p:cNvSpPr txBox="1"/>
          <p:nvPr/>
        </p:nvSpPr>
        <p:spPr>
          <a:xfrm>
            <a:off x="799421" y="2730891"/>
            <a:ext cx="7341562" cy="2062103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What is the complete name of the condition listed here as simply ‘</a:t>
            </a:r>
            <a:r>
              <a:rPr lang="en-US" sz="1600" i="1" dirty="0" err="1">
                <a:solidFill>
                  <a:schemeClr val="bg1">
                    <a:lumMod val="65000"/>
                  </a:schemeClr>
                </a:solidFill>
              </a:rPr>
              <a:t>Thygeson’s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’?</a:t>
            </a:r>
          </a:p>
          <a:p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Thygeson’s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superficial punctate keratitis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What do </a:t>
            </a:r>
            <a:r>
              <a:rPr lang="en-US" sz="1600" i="1" dirty="0" err="1">
                <a:solidFill>
                  <a:schemeClr val="bg1">
                    <a:lumMod val="65000"/>
                  </a:schemeClr>
                </a:solidFill>
              </a:rPr>
              <a:t>Thygeson’s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 pts c/o?</a:t>
            </a:r>
          </a:p>
          <a:p>
            <a:r>
              <a:rPr lang="en-US" sz="1600" b="1" dirty="0">
                <a:solidFill>
                  <a:srgbClr val="0000FF"/>
                </a:solidFill>
              </a:rPr>
              <a:t>Photophobia and foreign-body sensation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What is the classic corneal finding on exam (hint: it’s </a:t>
            </a:r>
            <a:r>
              <a:rPr lang="en-US" sz="1600" b="1" i="1" dirty="0">
                <a:solidFill>
                  <a:schemeClr val="bg1">
                    <a:lumMod val="65000"/>
                  </a:schemeClr>
                </a:solidFill>
              </a:rPr>
              <a:t>not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600" i="1" dirty="0" err="1">
                <a:solidFill>
                  <a:schemeClr val="bg1">
                    <a:lumMod val="65000"/>
                  </a:schemeClr>
                </a:solidFill>
              </a:rPr>
              <a:t>dendritiform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 lesions)?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Multiple discrete punctate lesions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4B7377-1750-4B11-8394-5C8799528BB0}"/>
              </a:ext>
            </a:extLst>
          </p:cNvPr>
          <p:cNvSpPr/>
          <p:nvPr/>
        </p:nvSpPr>
        <p:spPr>
          <a:xfrm>
            <a:off x="5549190" y="5333998"/>
            <a:ext cx="1891590" cy="45369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1D142F-093F-4147-8868-7528EC14D3D9}"/>
              </a:ext>
            </a:extLst>
          </p:cNvPr>
          <p:cNvSpPr txBox="1"/>
          <p:nvPr/>
        </p:nvSpPr>
        <p:spPr>
          <a:xfrm>
            <a:off x="2999940" y="5406696"/>
            <a:ext cx="47724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Segoe Script" panose="020B0504020000000003" pitchFamily="34" charset="0"/>
              </a:rPr>
              <a:t> superficial punctate keratitis</a:t>
            </a:r>
            <a:endParaRPr lang="en-US" sz="2200" dirty="0">
              <a:latin typeface="Segoe Script" panose="020B05040200000000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AB6288-E6F8-482A-AF43-DB441A5EB858}"/>
              </a:ext>
            </a:extLst>
          </p:cNvPr>
          <p:cNvSpPr/>
          <p:nvPr/>
        </p:nvSpPr>
        <p:spPr>
          <a:xfrm>
            <a:off x="939405" y="5141842"/>
            <a:ext cx="7061595" cy="8779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52BAFE-B3FB-4455-AAEC-1FD9A9634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854" y="1016121"/>
            <a:ext cx="6006946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The strength-of-association with </a:t>
            </a:r>
            <a:r>
              <a:rPr lang="en-US" altLang="en-US" sz="1600" i="1" dirty="0" err="1">
                <a:solidFill>
                  <a:schemeClr val="bg1">
                    <a:lumMod val="65000"/>
                  </a:schemeClr>
                </a:solidFill>
              </a:rPr>
              <a:t>dendritiform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 lesions is not the same for all of these conditions. For which three conditions is the association especially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weak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176D54-41E3-4CFD-842D-FC35B0F114E1}"/>
              </a:ext>
            </a:extLst>
          </p:cNvPr>
          <p:cNvSpPr txBox="1"/>
          <p:nvPr/>
        </p:nvSpPr>
        <p:spPr>
          <a:xfrm>
            <a:off x="788346" y="2730891"/>
            <a:ext cx="5675243" cy="73866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en-US" sz="1400" i="1" dirty="0">
                <a:solidFill>
                  <a:schemeClr val="bg1"/>
                </a:solidFill>
              </a:rPr>
              <a:t>Will the </a:t>
            </a:r>
            <a:r>
              <a:rPr lang="en-US" altLang="en-US" sz="1400" i="1" dirty="0" err="1">
                <a:solidFill>
                  <a:schemeClr val="bg1"/>
                </a:solidFill>
              </a:rPr>
              <a:t>pt’s</a:t>
            </a:r>
            <a:r>
              <a:rPr lang="en-US" altLang="en-US" sz="1400" i="1" dirty="0">
                <a:solidFill>
                  <a:schemeClr val="bg1"/>
                </a:solidFill>
              </a:rPr>
              <a:t> complaints be mild, or severe in nature?</a:t>
            </a:r>
            <a:endParaRPr lang="en-US" altLang="en-US" sz="1400" i="1" dirty="0">
              <a:solidFill>
                <a:srgbClr val="FF0000"/>
              </a:solidFill>
            </a:endParaRPr>
          </a:p>
          <a:p>
            <a:r>
              <a:rPr lang="en-US" altLang="en-US" sz="1400" dirty="0">
                <a:solidFill>
                  <a:srgbClr val="FF0000"/>
                </a:solidFill>
              </a:rPr>
              <a:t>Like those with </a:t>
            </a:r>
            <a:r>
              <a:rPr lang="en-US" altLang="en-US" sz="1400" i="1" dirty="0">
                <a:solidFill>
                  <a:srgbClr val="FF0000"/>
                </a:solidFill>
              </a:rPr>
              <a:t>Acanthamoeba</a:t>
            </a:r>
            <a:r>
              <a:rPr lang="en-US" altLang="en-US" sz="1400" dirty="0">
                <a:solidFill>
                  <a:srgbClr val="FF0000"/>
                </a:solidFill>
              </a:rPr>
              <a:t> keratitis, </a:t>
            </a:r>
            <a:r>
              <a:rPr lang="en-US" altLang="en-US" sz="1400" dirty="0" err="1">
                <a:solidFill>
                  <a:srgbClr val="FF0000"/>
                </a:solidFill>
              </a:rPr>
              <a:t>Thygeson’s</a:t>
            </a:r>
            <a:r>
              <a:rPr lang="en-US" altLang="en-US" sz="1400" dirty="0">
                <a:solidFill>
                  <a:srgbClr val="FF0000"/>
                </a:solidFill>
              </a:rPr>
              <a:t> pts will complain of pain that seems out of proportion to the clinical picture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795EC184-0294-4023-8517-79EDA3AB1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7414726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HSV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b="1" dirty="0" err="1">
                <a:solidFill>
                  <a:srgbClr val="0000FF"/>
                </a:solidFill>
              </a:rPr>
              <a:t>Thygeson’s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66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rgbClr val="0000FF"/>
                </a:solidFill>
              </a:rPr>
              <a:t>T</a:t>
            </a:r>
            <a:r>
              <a:rPr lang="en-US" altLang="en-US" dirty="0" err="1">
                <a:solidFill>
                  <a:srgbClr val="0000FF"/>
                </a:solidFill>
              </a:rPr>
              <a:t>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331D95-0C1E-4975-BAE8-C77720009E03}"/>
              </a:ext>
            </a:extLst>
          </p:cNvPr>
          <p:cNvSpPr txBox="1"/>
          <p:nvPr/>
        </p:nvSpPr>
        <p:spPr>
          <a:xfrm>
            <a:off x="799421" y="2730891"/>
            <a:ext cx="7341562" cy="2062103"/>
          </a:xfrm>
          <a:prstGeom prst="rect">
            <a:avLst/>
          </a:prstGeom>
          <a:solidFill>
            <a:srgbClr val="99FF99"/>
          </a:solidFill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What is the complete name of the condition listed here as simply ‘</a:t>
            </a:r>
            <a:r>
              <a:rPr lang="en-US" sz="1600" i="1" dirty="0" err="1">
                <a:solidFill>
                  <a:schemeClr val="bg1">
                    <a:lumMod val="65000"/>
                  </a:schemeClr>
                </a:solidFill>
              </a:rPr>
              <a:t>Thygeson’s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’?</a:t>
            </a:r>
          </a:p>
          <a:p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Thygeson’s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superficial punctate keratitis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What do </a:t>
            </a:r>
            <a:r>
              <a:rPr lang="en-US" sz="1600" i="1" dirty="0" err="1">
                <a:solidFill>
                  <a:schemeClr val="bg1">
                    <a:lumMod val="65000"/>
                  </a:schemeClr>
                </a:solidFill>
              </a:rPr>
              <a:t>Thygeson’s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 pts c/o?</a:t>
            </a:r>
          </a:p>
          <a:p>
            <a:r>
              <a:rPr lang="en-US" sz="1600" b="1" dirty="0">
                <a:solidFill>
                  <a:srgbClr val="0000FF"/>
                </a:solidFill>
              </a:rPr>
              <a:t>Photophobia and foreign-body sensation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What is the classic corneal finding on exam (hint: it’s </a:t>
            </a:r>
            <a:r>
              <a:rPr lang="en-US" sz="1600" b="1" i="1" dirty="0">
                <a:solidFill>
                  <a:schemeClr val="bg1">
                    <a:lumMod val="65000"/>
                  </a:schemeClr>
                </a:solidFill>
              </a:rPr>
              <a:t>not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600" i="1" dirty="0" err="1">
                <a:solidFill>
                  <a:schemeClr val="bg1">
                    <a:lumMod val="65000"/>
                  </a:schemeClr>
                </a:solidFill>
              </a:rPr>
              <a:t>dendritiform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 lesions)?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Multiple discrete punctate lesions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4B7377-1750-4B11-8394-5C8799528BB0}"/>
              </a:ext>
            </a:extLst>
          </p:cNvPr>
          <p:cNvSpPr/>
          <p:nvPr/>
        </p:nvSpPr>
        <p:spPr>
          <a:xfrm>
            <a:off x="5549190" y="5333998"/>
            <a:ext cx="1891590" cy="45369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1D142F-093F-4147-8868-7528EC14D3D9}"/>
              </a:ext>
            </a:extLst>
          </p:cNvPr>
          <p:cNvSpPr txBox="1"/>
          <p:nvPr/>
        </p:nvSpPr>
        <p:spPr>
          <a:xfrm>
            <a:off x="2999940" y="5406696"/>
            <a:ext cx="47724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Segoe Script" panose="020B0504020000000003" pitchFamily="34" charset="0"/>
              </a:rPr>
              <a:t> superficial punctate keratitis</a:t>
            </a:r>
            <a:endParaRPr lang="en-US" sz="2200" dirty="0">
              <a:latin typeface="Segoe Script" panose="020B05040200000000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AB6288-E6F8-482A-AF43-DB441A5EB858}"/>
              </a:ext>
            </a:extLst>
          </p:cNvPr>
          <p:cNvSpPr/>
          <p:nvPr/>
        </p:nvSpPr>
        <p:spPr>
          <a:xfrm>
            <a:off x="939405" y="5141842"/>
            <a:ext cx="7061595" cy="8779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52BAFE-B3FB-4455-AAEC-1FD9A9634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854" y="1016121"/>
            <a:ext cx="6006946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The strength-of-association with </a:t>
            </a:r>
            <a:r>
              <a:rPr lang="en-US" altLang="en-US" sz="1600" i="1" dirty="0" err="1">
                <a:solidFill>
                  <a:schemeClr val="bg1">
                    <a:lumMod val="65000"/>
                  </a:schemeClr>
                </a:solidFill>
              </a:rPr>
              <a:t>dendritiform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 lesions is not the same for all of these conditions. For which three conditions is the association especially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weak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176D54-41E3-4CFD-842D-FC35B0F114E1}"/>
              </a:ext>
            </a:extLst>
          </p:cNvPr>
          <p:cNvSpPr txBox="1"/>
          <p:nvPr/>
        </p:nvSpPr>
        <p:spPr>
          <a:xfrm>
            <a:off x="788346" y="2730891"/>
            <a:ext cx="5675243" cy="73866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en-US" sz="1400" i="1" dirty="0">
                <a:solidFill>
                  <a:schemeClr val="bg1"/>
                </a:solidFill>
              </a:rPr>
              <a:t>Will the </a:t>
            </a:r>
            <a:r>
              <a:rPr lang="en-US" altLang="en-US" sz="1400" i="1" dirty="0" err="1">
                <a:solidFill>
                  <a:schemeClr val="bg1"/>
                </a:solidFill>
              </a:rPr>
              <a:t>pt’s</a:t>
            </a:r>
            <a:r>
              <a:rPr lang="en-US" altLang="en-US" sz="1400" i="1" dirty="0">
                <a:solidFill>
                  <a:schemeClr val="bg1"/>
                </a:solidFill>
              </a:rPr>
              <a:t> complaints be mild, or severe in nature?</a:t>
            </a:r>
          </a:p>
          <a:p>
            <a:r>
              <a:rPr lang="en-US" altLang="en-US" sz="1400" dirty="0">
                <a:solidFill>
                  <a:schemeClr val="bg1"/>
                </a:solidFill>
              </a:rPr>
              <a:t>Like those with </a:t>
            </a:r>
            <a:r>
              <a:rPr lang="en-US" altLang="en-US" sz="1400" i="1" dirty="0">
                <a:solidFill>
                  <a:schemeClr val="bg1"/>
                </a:solidFill>
              </a:rPr>
              <a:t>Acanthamoeba</a:t>
            </a:r>
            <a:r>
              <a:rPr lang="en-US" altLang="en-US" sz="1400" dirty="0">
                <a:solidFill>
                  <a:schemeClr val="bg1"/>
                </a:solidFill>
              </a:rPr>
              <a:t> keratitis, </a:t>
            </a:r>
            <a:r>
              <a:rPr lang="en-US" altLang="en-US" sz="1400" dirty="0" err="1">
                <a:solidFill>
                  <a:schemeClr val="bg1"/>
                </a:solidFill>
              </a:rPr>
              <a:t>Thygeson’s</a:t>
            </a:r>
            <a:r>
              <a:rPr lang="en-US" altLang="en-US" sz="1400" dirty="0">
                <a:solidFill>
                  <a:schemeClr val="bg1"/>
                </a:solidFill>
              </a:rPr>
              <a:t> pts will complain of pain that seems out of proportion to the clinical picture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8EA5B529-39AA-4CCA-9377-839D9E4CA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85524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Topical meds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S</a:t>
            </a:r>
          </a:p>
          <a:p>
            <a:pPr lvl="1" eaLnBrk="1" hangingPunct="1"/>
            <a:endParaRPr lang="en-US" altLang="en-US" b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rgbClr val="0000FF"/>
                </a:solidFill>
              </a:rPr>
              <a:t>Thygeson’s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r>
              <a:rPr lang="en-US" altLang="en-US" dirty="0">
                <a:solidFill>
                  <a:srgbClr val="0000FF"/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r>
              <a:rPr lang="en-US" altLang="en-US" dirty="0">
                <a:solidFill>
                  <a:srgbClr val="0000FF"/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S,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r>
              <a:rPr lang="en-US" altLang="en-US" dirty="0">
                <a:solidFill>
                  <a:srgbClr val="0000FF"/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rgbClr val="0000FF"/>
                </a:solidFill>
              </a:rPr>
              <a:t>T</a:t>
            </a:r>
            <a:r>
              <a:rPr lang="en-US" altLang="en-US" dirty="0" err="1">
                <a:solidFill>
                  <a:srgbClr val="0000FF"/>
                </a:solidFill>
              </a:rPr>
              <a:t>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BMD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FFFF99"/>
                </a:solidFill>
              </a:rPr>
              <a:t>ub-epi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FFFF99"/>
                </a:solidFill>
              </a:rPr>
              <a:t>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Dendrites!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1CA4CD87-5C7B-4B5B-9982-CCF3BBE47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962758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Soft CL wear</a:t>
            </a:r>
          </a:p>
          <a:p>
            <a:pPr lvl="1" eaLnBrk="1" hangingPunct="1"/>
            <a:endParaRPr lang="en-US" altLang="en-US" b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rgbClr val="0000FF"/>
                </a:solidFill>
              </a:rPr>
              <a:t>Thygeson’s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r>
              <a:rPr lang="en-US" altLang="en-US" dirty="0">
                <a:solidFill>
                  <a:srgbClr val="0000FF"/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T</a:t>
            </a:r>
            <a:r>
              <a:rPr lang="en-US" altLang="en-US" dirty="0">
                <a:solidFill>
                  <a:srgbClr val="0000FF"/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0000FF"/>
                </a:solidFill>
              </a:rPr>
              <a:t>oft CL wear</a:t>
            </a:r>
            <a:r>
              <a:rPr lang="en-US" altLang="en-US" sz="2400" b="1" dirty="0">
                <a:solidFill>
                  <a:srgbClr val="0000FF"/>
                </a:solidFill>
              </a:rPr>
              <a:t>,</a:t>
            </a:r>
            <a:endParaRPr lang="en-US" altLang="en-US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H</a:t>
            </a:r>
            <a:r>
              <a:rPr lang="en-US" altLang="en-US" dirty="0">
                <a:solidFill>
                  <a:srgbClr val="0000FF"/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A</a:t>
            </a:r>
            <a:r>
              <a:rPr lang="en-US" altLang="en-US" dirty="0">
                <a:solidFill>
                  <a:srgbClr val="0000FF"/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rgbClr val="0000FF"/>
                </a:solidFill>
              </a:rPr>
              <a:t>T</a:t>
            </a:r>
            <a:r>
              <a:rPr lang="en-US" altLang="en-US" dirty="0" err="1">
                <a:solidFill>
                  <a:srgbClr val="0000FF"/>
                </a:solidFill>
              </a:rPr>
              <a:t>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E</a:t>
            </a:r>
            <a:r>
              <a:rPr lang="en-US" altLang="en-US" dirty="0">
                <a:solidFill>
                  <a:srgbClr val="0000FF"/>
                </a:solidFill>
              </a:rPr>
              <a:t>BMD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S</a:t>
            </a:r>
            <a:r>
              <a:rPr lang="en-US" altLang="en-US" dirty="0">
                <a:solidFill>
                  <a:srgbClr val="0000FF"/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Dendrites!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71F651A1-4540-47DD-B63E-1F5074589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</p:spTree>
    <p:extLst>
      <p:ext uri="{BB962C8B-B14F-4D97-AF65-F5344CB8AC3E}">
        <p14:creationId xmlns:p14="http://schemas.microsoft.com/office/powerpoint/2010/main" val="394885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>
            <a:extLst>
              <a:ext uri="{FF2B5EF4-FFF2-40B4-BE49-F238E27FC236}">
                <a16:creationId xmlns:a16="http://schemas.microsoft.com/office/drawing/2014/main" id="{B87F19C9-568D-4AFA-91FC-C918AEBAA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417" y="272534"/>
            <a:ext cx="4303166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rgbClr val="0000FF"/>
                </a:solidFill>
              </a:rPr>
              <a:t>It’s </a:t>
            </a:r>
            <a:r>
              <a:rPr lang="en-US" altLang="en-US" sz="2000" i="1" dirty="0" err="1">
                <a:solidFill>
                  <a:srgbClr val="0000FF"/>
                </a:solidFill>
              </a:rPr>
              <a:t>Dendritiform</a:t>
            </a:r>
            <a:r>
              <a:rPr lang="en-US" altLang="en-US" sz="2000" i="1" dirty="0">
                <a:solidFill>
                  <a:srgbClr val="0000FF"/>
                </a:solidFill>
              </a:rPr>
              <a:t> Keratopathy, Haters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AF4928C-E49C-44C0-90B4-BA719A1F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970C8C-ED3C-485B-97BE-C836D4852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Dendritiform</a:t>
            </a:r>
            <a:r>
              <a:rPr lang="en-US" altLang="en-US" dirty="0"/>
              <a:t> keratopathy: </a:t>
            </a:r>
            <a:r>
              <a:rPr lang="en-US" altLang="en-US" dirty="0" err="1"/>
              <a:t>DDx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HSV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Acanthamoeba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Topical meds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EBV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Soft CL wear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HZO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Adenovirus</a:t>
            </a:r>
          </a:p>
          <a:p>
            <a:pPr lvl="1" eaLnBrk="1" hangingPunct="1"/>
            <a:r>
              <a:rPr lang="en-US" altLang="en-US" dirty="0" err="1">
                <a:solidFill>
                  <a:srgbClr val="0000FF"/>
                </a:solidFill>
              </a:rPr>
              <a:t>Thygeson’s</a:t>
            </a:r>
            <a:endParaRPr lang="en-US" alt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EBMD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</a:rPr>
              <a:t>Subepithelial deposits</a:t>
            </a:r>
          </a:p>
          <a:p>
            <a:pPr lvl="1" eaLnBrk="1" hangingPunct="1"/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2533" name="Slide Number Placeholder 1">
            <a:extLst>
              <a:ext uri="{FF2B5EF4-FFF2-40B4-BE49-F238E27FC236}">
                <a16:creationId xmlns:a16="http://schemas.microsoft.com/office/drawing/2014/main" id="{7CEBF939-3EAE-4D7E-9E81-E0BEED7D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18182-C868-4B1F-8CD4-00DDD6FE6B61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0472E14-F41D-416F-9A43-B9AE63CAC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589087"/>
            <a:ext cx="1954381" cy="46628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The Cornea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SV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canthamoeba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opical meds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oft CL wear</a:t>
            </a: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,</a:t>
            </a:r>
            <a:endParaRPr lang="en-US" altLang="en-US" b="1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H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denovirus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hygeson’s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BMD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ub-epi deposits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bg1">
                    <a:lumMod val="75000"/>
                  </a:schemeClr>
                </a:solidFill>
              </a:rPr>
              <a:t>Dendrites!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EE8B13-1412-442F-9A18-5DC475724A0B}"/>
              </a:ext>
            </a:extLst>
          </p:cNvPr>
          <p:cNvSpPr txBox="1"/>
          <p:nvPr/>
        </p:nvSpPr>
        <p:spPr>
          <a:xfrm>
            <a:off x="2209800" y="641866"/>
            <a:ext cx="6477000" cy="12464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FF"/>
                </a:solidFill>
                <a:latin typeface="Arial" charset="0"/>
              </a:rPr>
              <a:t>The dendrites of herpetic epitheliopathy take stains in a particular manner: The epithelium at the edges of the dendrite stain with  </a:t>
            </a:r>
            <a:r>
              <a:rPr lang="en-US" sz="1500" b="1" dirty="0">
                <a:solidFill>
                  <a:srgbClr val="FF0066"/>
                </a:solidFill>
                <a:latin typeface="Arial" charset="0"/>
              </a:rPr>
              <a:t>rose </a:t>
            </a:r>
            <a:r>
              <a:rPr lang="en-US" sz="1500" b="1" dirty="0" err="1">
                <a:solidFill>
                  <a:srgbClr val="FF0066"/>
                </a:solidFill>
                <a:latin typeface="Arial" charset="0"/>
              </a:rPr>
              <a:t>bengal</a:t>
            </a:r>
            <a:r>
              <a:rPr lang="en-US" sz="15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Arial" charset="0"/>
              </a:rPr>
              <a:t>, while the base of the dendrite stains with </a:t>
            </a:r>
            <a:r>
              <a:rPr lang="en-US" sz="1500" b="1" dirty="0">
                <a:solidFill>
                  <a:srgbClr val="008000"/>
                </a:solidFill>
                <a:latin typeface="Arial" charset="0"/>
              </a:rPr>
              <a:t>fluorescein </a:t>
            </a:r>
            <a:r>
              <a:rPr lang="en-US" sz="1500" dirty="0">
                <a:solidFill>
                  <a:srgbClr val="0000FF"/>
                </a:solidFill>
                <a:latin typeface="Arial" charset="0"/>
              </a:rPr>
              <a:t>. It’s important to note that the dendrites associated with these other conditions will generally not take stains the same way.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73766F-6F08-4226-9A4A-D5BC791D6884}"/>
              </a:ext>
            </a:extLst>
          </p:cNvPr>
          <p:cNvSpPr/>
          <p:nvPr/>
        </p:nvSpPr>
        <p:spPr>
          <a:xfrm>
            <a:off x="6858000" y="914955"/>
            <a:ext cx="1143000" cy="21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two words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7A6930-E0BD-4101-8048-CD6E28054128}"/>
              </a:ext>
            </a:extLst>
          </p:cNvPr>
          <p:cNvSpPr/>
          <p:nvPr/>
        </p:nvSpPr>
        <p:spPr>
          <a:xfrm>
            <a:off x="5284146" y="1133405"/>
            <a:ext cx="1096536" cy="22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one word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7677142-4C3E-4195-BD9A-8BEDE78FF39B}"/>
              </a:ext>
            </a:extLst>
          </p:cNvPr>
          <p:cNvSpPr/>
          <p:nvPr/>
        </p:nvSpPr>
        <p:spPr>
          <a:xfrm>
            <a:off x="1066800" y="1524000"/>
            <a:ext cx="1010716" cy="544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60937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443</TotalTime>
  <Words>7420</Words>
  <Application>Microsoft Office PowerPoint</Application>
  <PresentationFormat>On-screen Show (4:3)</PresentationFormat>
  <Paragraphs>2794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1" baseType="lpstr">
      <vt:lpstr>Arial</vt:lpstr>
      <vt:lpstr>Calibri</vt:lpstr>
      <vt:lpstr>Segoe Script</vt:lpstr>
      <vt:lpstr>Wingdings</vt:lpstr>
      <vt:lpstr>Network</vt:lpstr>
      <vt:lpstr>PowerPoint Presentation</vt:lpstr>
      <vt:lpstr>PowerPoint Presentation</vt:lpstr>
      <vt:lpstr>Q</vt:lpstr>
      <vt:lpstr>Q/A</vt:lpstr>
      <vt:lpstr>Q/A</vt:lpstr>
      <vt:lpstr>Q/A</vt:lpstr>
      <vt:lpstr>Q/A</vt:lpstr>
      <vt:lpstr>A</vt:lpstr>
      <vt:lpstr>Q</vt:lpstr>
      <vt:lpstr>A</vt:lpstr>
      <vt:lpstr>Q</vt:lpstr>
      <vt:lpstr>Q/A</vt:lpstr>
      <vt:lpstr>Q</vt:lpstr>
      <vt:lpstr>Q</vt:lpstr>
      <vt:lpstr>A</vt:lpstr>
      <vt:lpstr>Q</vt:lpstr>
      <vt:lpstr>Q/A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Q/A</vt:lpstr>
      <vt:lpstr>Q/A</vt:lpstr>
      <vt:lpstr>A</vt:lpstr>
      <vt:lpstr>Q</vt:lpstr>
      <vt:lpstr>A</vt:lpstr>
      <vt:lpstr>Q</vt:lpstr>
      <vt:lpstr>Q/A</vt:lpstr>
      <vt:lpstr>Q/A</vt:lpstr>
      <vt:lpstr>Q/A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</vt:vector>
  </TitlesOfParts>
  <Company>LSU Health Sciences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</dc:title>
  <dc:creator>Steven Flynn</dc:creator>
  <cp:lastModifiedBy>Flynn, Steven</cp:lastModifiedBy>
  <cp:revision>63</cp:revision>
  <dcterms:created xsi:type="dcterms:W3CDTF">2008-09-18T16:12:11Z</dcterms:created>
  <dcterms:modified xsi:type="dcterms:W3CDTF">2019-05-27T18:59:36Z</dcterms:modified>
</cp:coreProperties>
</file>