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0"/>
  </p:notesMasterIdLst>
  <p:sldIdLst>
    <p:sldId id="288" r:id="rId2"/>
    <p:sldId id="370" r:id="rId3"/>
    <p:sldId id="369" r:id="rId4"/>
    <p:sldId id="368" r:id="rId5"/>
    <p:sldId id="303" r:id="rId6"/>
    <p:sldId id="376" r:id="rId7"/>
    <p:sldId id="305" r:id="rId8"/>
    <p:sldId id="306" r:id="rId9"/>
    <p:sldId id="307" r:id="rId10"/>
    <p:sldId id="309" r:id="rId11"/>
    <p:sldId id="308" r:id="rId12"/>
    <p:sldId id="311" r:id="rId13"/>
    <p:sldId id="310" r:id="rId14"/>
    <p:sldId id="313" r:id="rId15"/>
    <p:sldId id="319" r:id="rId16"/>
    <p:sldId id="312" r:id="rId17"/>
    <p:sldId id="315" r:id="rId18"/>
    <p:sldId id="314" r:id="rId19"/>
    <p:sldId id="316" r:id="rId20"/>
    <p:sldId id="317" r:id="rId21"/>
    <p:sldId id="318" r:id="rId22"/>
    <p:sldId id="359" r:id="rId23"/>
    <p:sldId id="377" r:id="rId24"/>
    <p:sldId id="320" r:id="rId25"/>
    <p:sldId id="321" r:id="rId26"/>
    <p:sldId id="372" r:id="rId27"/>
    <p:sldId id="343" r:id="rId28"/>
    <p:sldId id="344" r:id="rId29"/>
    <p:sldId id="345" r:id="rId30"/>
    <p:sldId id="347" r:id="rId31"/>
    <p:sldId id="348" r:id="rId32"/>
    <p:sldId id="349" r:id="rId33"/>
    <p:sldId id="350" r:id="rId34"/>
    <p:sldId id="371" r:id="rId35"/>
    <p:sldId id="351" r:id="rId36"/>
    <p:sldId id="373" r:id="rId37"/>
    <p:sldId id="322" r:id="rId38"/>
    <p:sldId id="324" r:id="rId39"/>
    <p:sldId id="323" r:id="rId40"/>
    <p:sldId id="326" r:id="rId41"/>
    <p:sldId id="327" r:id="rId42"/>
    <p:sldId id="328" r:id="rId43"/>
    <p:sldId id="325" r:id="rId44"/>
    <p:sldId id="329" r:id="rId45"/>
    <p:sldId id="330" r:id="rId46"/>
    <p:sldId id="332" r:id="rId47"/>
    <p:sldId id="331" r:id="rId48"/>
    <p:sldId id="333" r:id="rId49"/>
    <p:sldId id="334" r:id="rId50"/>
    <p:sldId id="335" r:id="rId51"/>
    <p:sldId id="336" r:id="rId52"/>
    <p:sldId id="338" r:id="rId53"/>
    <p:sldId id="385" r:id="rId54"/>
    <p:sldId id="386" r:id="rId55"/>
    <p:sldId id="378" r:id="rId56"/>
    <p:sldId id="381" r:id="rId57"/>
    <p:sldId id="337" r:id="rId58"/>
    <p:sldId id="340" r:id="rId59"/>
    <p:sldId id="362" r:id="rId60"/>
    <p:sldId id="364" r:id="rId61"/>
    <p:sldId id="365" r:id="rId62"/>
    <p:sldId id="366" r:id="rId63"/>
    <p:sldId id="379" r:id="rId64"/>
    <p:sldId id="339" r:id="rId65"/>
    <p:sldId id="341" r:id="rId66"/>
    <p:sldId id="360" r:id="rId67"/>
    <p:sldId id="342" r:id="rId68"/>
    <p:sldId id="352" r:id="rId69"/>
    <p:sldId id="353" r:id="rId70"/>
    <p:sldId id="354" r:id="rId71"/>
    <p:sldId id="355" r:id="rId72"/>
    <p:sldId id="356" r:id="rId73"/>
    <p:sldId id="358" r:id="rId74"/>
    <p:sldId id="357" r:id="rId75"/>
    <p:sldId id="380" r:id="rId76"/>
    <p:sldId id="361" r:id="rId77"/>
    <p:sldId id="382" r:id="rId78"/>
    <p:sldId id="383" r:id="rId7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B9B9B"/>
    <a:srgbClr val="FF9999"/>
    <a:srgbClr val="CCCCFF"/>
    <a:srgbClr val="99FF99"/>
    <a:srgbClr val="80808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14" autoAdjust="0"/>
    <p:restoredTop sz="94660"/>
  </p:normalViewPr>
  <p:slideViewPr>
    <p:cSldViewPr>
      <p:cViewPr varScale="1">
        <p:scale>
          <a:sx n="72" d="100"/>
          <a:sy n="72" d="100"/>
        </p:scale>
        <p:origin x="13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8A9267-EC3D-47C0-9D8C-08D2A8985E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C694B-0AB5-45FD-874B-8C0D80A68E6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A84CBF1-D783-4145-B8C0-BB96F5C86A66}" type="datetimeFigureOut">
              <a:rPr lang="en-US"/>
              <a:pPr>
                <a:defRPr/>
              </a:pPr>
              <a:t>1/30/2022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A3889DE-A57E-4DC4-B5ED-B6AD645B31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21382D4-810D-47F7-B8D5-3FFEEE8431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FDFA-6DF0-47A4-BDA2-9311B57312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F7668-27EF-4240-B28F-81A1576FD3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4D9393-2FDE-4EE1-8753-9842B67B776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EFFA9CD3-31FB-4B1F-8D57-F1F5A8F0159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5F06B7FC-7D8E-4BD1-8638-30749D0372C1}"/>
              </a:ext>
            </a:extLst>
          </p:cNvPr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48A800D5-6B89-46D1-808B-E2C85BEEF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6C3CF065-D907-4C74-A186-5AB5FE161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CA20DED1-F166-4088-876C-809C5D8AA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2A8A3094-D7C5-4F76-B4DA-F5FFCBD20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DE803052-582B-4241-B48B-1558C8188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Oval 14">
              <a:extLst>
                <a:ext uri="{FF2B5EF4-FFF2-40B4-BE49-F238E27FC236}">
                  <a16:creationId xmlns:a16="http://schemas.microsoft.com/office/drawing/2014/main" id="{3D85AFE2-6F09-4FAE-AF56-F9E993C50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BC90887B-A953-4E5E-8D22-6199A1E86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Oval 16">
              <a:extLst>
                <a:ext uri="{FF2B5EF4-FFF2-40B4-BE49-F238E27FC236}">
                  <a16:creationId xmlns:a16="http://schemas.microsoft.com/office/drawing/2014/main" id="{5B647A28-6157-4E44-80BC-83E7F37FF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A94D9DD1-1F83-42A3-B89A-50FBDDAAA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val 18">
              <a:extLst>
                <a:ext uri="{FF2B5EF4-FFF2-40B4-BE49-F238E27FC236}">
                  <a16:creationId xmlns:a16="http://schemas.microsoft.com/office/drawing/2014/main" id="{625AD5A8-4041-49F5-AC34-D7603D861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9">
              <a:extLst>
                <a:ext uri="{FF2B5EF4-FFF2-40B4-BE49-F238E27FC236}">
                  <a16:creationId xmlns:a16="http://schemas.microsoft.com/office/drawing/2014/main" id="{7FE6C59F-DC29-4447-892B-56E1CE82F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0E62ACFC-ECA1-456F-8E3A-01DE8AD89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99BEDE8B-2AC4-4D52-923D-1D5EA2B79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Oval 22">
              <a:extLst>
                <a:ext uri="{FF2B5EF4-FFF2-40B4-BE49-F238E27FC236}">
                  <a16:creationId xmlns:a16="http://schemas.microsoft.com/office/drawing/2014/main" id="{DC28557A-044C-4921-AF59-13F9C45BC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Oval 23">
              <a:extLst>
                <a:ext uri="{FF2B5EF4-FFF2-40B4-BE49-F238E27FC236}">
                  <a16:creationId xmlns:a16="http://schemas.microsoft.com/office/drawing/2014/main" id="{B4E884E8-9704-41A8-87AF-FD5014AE1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853CB4E2-3739-445D-B99F-48FBEEEF9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Oval 25">
              <a:extLst>
                <a:ext uri="{FF2B5EF4-FFF2-40B4-BE49-F238E27FC236}">
                  <a16:creationId xmlns:a16="http://schemas.microsoft.com/office/drawing/2014/main" id="{AD3D3C06-64A5-40CA-A39C-2189FFB96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Oval 26">
              <a:extLst>
                <a:ext uri="{FF2B5EF4-FFF2-40B4-BE49-F238E27FC236}">
                  <a16:creationId xmlns:a16="http://schemas.microsoft.com/office/drawing/2014/main" id="{D7C73CD8-C5E7-4DB2-B3A1-E6F8649BB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Oval 27">
              <a:extLst>
                <a:ext uri="{FF2B5EF4-FFF2-40B4-BE49-F238E27FC236}">
                  <a16:creationId xmlns:a16="http://schemas.microsoft.com/office/drawing/2014/main" id="{44946177-50D7-4052-9B53-9A9155D65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28">
              <a:extLst>
                <a:ext uri="{FF2B5EF4-FFF2-40B4-BE49-F238E27FC236}">
                  <a16:creationId xmlns:a16="http://schemas.microsoft.com/office/drawing/2014/main" id="{0C6731A7-AD2A-4B26-BCB6-DCD016B0E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Oval 29">
              <a:extLst>
                <a:ext uri="{FF2B5EF4-FFF2-40B4-BE49-F238E27FC236}">
                  <a16:creationId xmlns:a16="http://schemas.microsoft.com/office/drawing/2014/main" id="{F4025E1E-2196-4379-AE57-A447507FC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Oval 30">
              <a:extLst>
                <a:ext uri="{FF2B5EF4-FFF2-40B4-BE49-F238E27FC236}">
                  <a16:creationId xmlns:a16="http://schemas.microsoft.com/office/drawing/2014/main" id="{17A12254-6A57-4244-B2B4-C57521475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Oval 31">
              <a:extLst>
                <a:ext uri="{FF2B5EF4-FFF2-40B4-BE49-F238E27FC236}">
                  <a16:creationId xmlns:a16="http://schemas.microsoft.com/office/drawing/2014/main" id="{61A95ADD-6883-4385-AD38-864876FDE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" name="Oval 32">
              <a:extLst>
                <a:ext uri="{FF2B5EF4-FFF2-40B4-BE49-F238E27FC236}">
                  <a16:creationId xmlns:a16="http://schemas.microsoft.com/office/drawing/2014/main" id="{B7A1E949-B459-47A6-856A-F0810CA22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Oval 33">
              <a:extLst>
                <a:ext uri="{FF2B5EF4-FFF2-40B4-BE49-F238E27FC236}">
                  <a16:creationId xmlns:a16="http://schemas.microsoft.com/office/drawing/2014/main" id="{078A75FE-3681-4D4E-9264-4D0AC604E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Oval 34">
              <a:extLst>
                <a:ext uri="{FF2B5EF4-FFF2-40B4-BE49-F238E27FC236}">
                  <a16:creationId xmlns:a16="http://schemas.microsoft.com/office/drawing/2014/main" id="{201C09C9-7313-469E-9050-D54D64A0C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Oval 35">
              <a:extLst>
                <a:ext uri="{FF2B5EF4-FFF2-40B4-BE49-F238E27FC236}">
                  <a16:creationId xmlns:a16="http://schemas.microsoft.com/office/drawing/2014/main" id="{80251F8B-EE33-45F6-8977-2AD4E291B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Oval 36">
              <a:extLst>
                <a:ext uri="{FF2B5EF4-FFF2-40B4-BE49-F238E27FC236}">
                  <a16:creationId xmlns:a16="http://schemas.microsoft.com/office/drawing/2014/main" id="{DCA53E51-E038-4BB1-94FE-E737D5F0A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Oval 37">
              <a:extLst>
                <a:ext uri="{FF2B5EF4-FFF2-40B4-BE49-F238E27FC236}">
                  <a16:creationId xmlns:a16="http://schemas.microsoft.com/office/drawing/2014/main" id="{A3600BD6-0AEC-4C97-B889-EE6F3232B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Oval 38">
              <a:extLst>
                <a:ext uri="{FF2B5EF4-FFF2-40B4-BE49-F238E27FC236}">
                  <a16:creationId xmlns:a16="http://schemas.microsoft.com/office/drawing/2014/main" id="{54D490F3-A0EF-4E3A-B2F3-8BFA28120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Oval 39">
              <a:extLst>
                <a:ext uri="{FF2B5EF4-FFF2-40B4-BE49-F238E27FC236}">
                  <a16:creationId xmlns:a16="http://schemas.microsoft.com/office/drawing/2014/main" id="{FE663BB2-B697-4943-B918-8B8E21C3B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7" name="Line 40">
            <a:extLst>
              <a:ext uri="{FF2B5EF4-FFF2-40B4-BE49-F238E27FC236}">
                <a16:creationId xmlns:a16="http://schemas.microsoft.com/office/drawing/2014/main" id="{332B86BD-B374-4F49-A5E6-9A5C26C9F6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BAEDE309-059C-439C-9D3A-A13DF73EE6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0BAF46E0-3770-426C-BF99-345DB7D846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id="{F247AE65-F478-4614-9AE0-E6C4698E79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525C9-F50C-4766-9E66-44183A862C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40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885731E-D542-4AF7-9D2C-1F338862AF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4E0E876-83DD-4107-A224-DDB40393DF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93604CC-F47D-48CB-90A3-7A9C465BA1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A70B-B37E-4BF2-8AD1-C217B2F766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42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E4E6270-7D6C-4EAD-9CA1-8559AB2EC1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969B4ED-C20F-4648-9122-F0529964BC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43345D7-DADD-41D0-8C09-412881E467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3A871-7414-4E70-B9E0-EC86ED9818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58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915EFFA-AC7C-4351-A423-6A78FC9F5D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A58F7E-F5BC-4A76-9263-863E3B40BB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15B2068-6429-4BD5-AFD3-29938A869B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545218-1714-4C11-90DA-928A4F906A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778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DEC99EA-A63E-4325-999B-45A47538A7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B213559-4572-4CA3-A9FA-A4C94D19C6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9231644-AD07-4C73-8C9B-EA7BC7A932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FA6FC-8CB6-4A8A-9C31-B85A64E599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57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9A01F1-1BBC-43DB-8F63-7701D84FD4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C673F7-02D8-4683-B130-F31975108F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745EAA9-DE38-48DB-B671-3D43688E1A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7506AA-0082-4E0A-A67C-2604869395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69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CDB9B86-DE2B-4B29-8938-B7AD7B794A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CFAA7CC-1170-4A10-82C0-CF87B4DFAC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6D0BE16-0445-4D38-98B4-484B14FBDE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347A2-2DBC-447E-BC69-1BA2D1DCE4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54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942911D-545A-46AB-B8D5-95E9D5B31C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F5D86D7-E8B8-47E4-BAE8-2017D86A7B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61C125E-EB0E-4295-9026-88A2F756C5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7279D-4D71-4EB1-98AA-42ED7AF92B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89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68CB3C0-CC95-4506-B5CD-7119F3A447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9845DC3-EBCD-4FBD-B437-28D7A6392C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DCD732E-2B1F-45DC-9430-D334039791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8A9347-A42A-4872-A359-69F5C4CB2A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269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8A85B6-D42E-4F3A-A91B-C30A90785F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A03B49-1CC6-4F7F-AD39-F9901E5893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9E92444-85EF-433A-84F0-89FCFC00F7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CB504-C64C-474A-964F-52C712107D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234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1B3AE5-8B47-42AE-85BF-B3505B72F9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A14583-86CF-493E-B26F-8A165CC683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5893978-A229-4371-AE0E-85061D91DD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9888AA-E688-494A-92BC-F186C6A945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9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>
            <a:extLst>
              <a:ext uri="{FF2B5EF4-FFF2-40B4-BE49-F238E27FC236}">
                <a16:creationId xmlns:a16="http://schemas.microsoft.com/office/drawing/2014/main" id="{CA13CD2E-5A1E-4A47-9350-33AF5437F2F6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547C180-0AE9-403A-8194-7749B7454D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B5BC2A0-0741-487F-8C50-DF393CCA72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C9D3BF2D-E1FC-4AA5-B264-9D1952D6875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5264CD0C-6FD0-4188-91BB-3744E18512C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AE181280-B83A-419B-B78A-3D15BE3F871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AB205A3B-37D6-40FF-BDCB-EB79605F1819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76AEA3D4-F00D-482C-988F-1C6C16AA8C52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>
              <a:extLst>
                <a:ext uri="{FF2B5EF4-FFF2-40B4-BE49-F238E27FC236}">
                  <a16:creationId xmlns:a16="http://schemas.microsoft.com/office/drawing/2014/main" id="{8A7E8B14-4DB9-4F38-A5D4-CF0E4703F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" name="Oval 10">
              <a:extLst>
                <a:ext uri="{FF2B5EF4-FFF2-40B4-BE49-F238E27FC236}">
                  <a16:creationId xmlns:a16="http://schemas.microsoft.com/office/drawing/2014/main" id="{9749C054-1522-4303-9471-C3BE3B51C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5" name="Oval 11">
              <a:extLst>
                <a:ext uri="{FF2B5EF4-FFF2-40B4-BE49-F238E27FC236}">
                  <a16:creationId xmlns:a16="http://schemas.microsoft.com/office/drawing/2014/main" id="{0B5073B2-8C01-4152-B1EA-56F6C0FA3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6" name="Oval 12">
              <a:extLst>
                <a:ext uri="{FF2B5EF4-FFF2-40B4-BE49-F238E27FC236}">
                  <a16:creationId xmlns:a16="http://schemas.microsoft.com/office/drawing/2014/main" id="{BEF6B646-8344-4F56-A764-26B6CC2D0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7" name="Oval 13">
              <a:extLst>
                <a:ext uri="{FF2B5EF4-FFF2-40B4-BE49-F238E27FC236}">
                  <a16:creationId xmlns:a16="http://schemas.microsoft.com/office/drawing/2014/main" id="{43B2BFE1-A914-431F-988C-60C64441E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8" name="Oval 14">
              <a:extLst>
                <a:ext uri="{FF2B5EF4-FFF2-40B4-BE49-F238E27FC236}">
                  <a16:creationId xmlns:a16="http://schemas.microsoft.com/office/drawing/2014/main" id="{B31F1A00-D29F-41E9-9051-2D637E4A0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9" name="Oval 15">
              <a:extLst>
                <a:ext uri="{FF2B5EF4-FFF2-40B4-BE49-F238E27FC236}">
                  <a16:creationId xmlns:a16="http://schemas.microsoft.com/office/drawing/2014/main" id="{7C925488-BE89-4C62-AB15-3A0741206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0" name="Oval 16">
              <a:extLst>
                <a:ext uri="{FF2B5EF4-FFF2-40B4-BE49-F238E27FC236}">
                  <a16:creationId xmlns:a16="http://schemas.microsoft.com/office/drawing/2014/main" id="{655B8BF1-1ECA-4289-95D1-FF502CA03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1" name="Oval 17">
              <a:extLst>
                <a:ext uri="{FF2B5EF4-FFF2-40B4-BE49-F238E27FC236}">
                  <a16:creationId xmlns:a16="http://schemas.microsoft.com/office/drawing/2014/main" id="{0BFF085A-A2B3-4F02-8C79-EB69A572D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2" name="Oval 18">
              <a:extLst>
                <a:ext uri="{FF2B5EF4-FFF2-40B4-BE49-F238E27FC236}">
                  <a16:creationId xmlns:a16="http://schemas.microsoft.com/office/drawing/2014/main" id="{3A9F6818-2B96-4260-9CAE-1F5A0FB8E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3" name="Oval 19">
              <a:extLst>
                <a:ext uri="{FF2B5EF4-FFF2-40B4-BE49-F238E27FC236}">
                  <a16:creationId xmlns:a16="http://schemas.microsoft.com/office/drawing/2014/main" id="{E59775C0-CA49-4224-BE7E-36AFCB547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" name="Oval 20">
              <a:extLst>
                <a:ext uri="{FF2B5EF4-FFF2-40B4-BE49-F238E27FC236}">
                  <a16:creationId xmlns:a16="http://schemas.microsoft.com/office/drawing/2014/main" id="{EF3C0AA9-D1E7-4002-BD37-450F16C27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5" name="Oval 21">
              <a:extLst>
                <a:ext uri="{FF2B5EF4-FFF2-40B4-BE49-F238E27FC236}">
                  <a16:creationId xmlns:a16="http://schemas.microsoft.com/office/drawing/2014/main" id="{6138CC0F-98FE-4C96-BD39-C970F90BB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6" name="Oval 22">
              <a:extLst>
                <a:ext uri="{FF2B5EF4-FFF2-40B4-BE49-F238E27FC236}">
                  <a16:creationId xmlns:a16="http://schemas.microsoft.com/office/drawing/2014/main" id="{5E027FCE-C5CB-4DFD-A24E-0EDE687E0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7" name="Oval 23">
              <a:extLst>
                <a:ext uri="{FF2B5EF4-FFF2-40B4-BE49-F238E27FC236}">
                  <a16:creationId xmlns:a16="http://schemas.microsoft.com/office/drawing/2014/main" id="{4F73E88B-399E-4AD9-965E-6C7640504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8" name="Oval 24">
              <a:extLst>
                <a:ext uri="{FF2B5EF4-FFF2-40B4-BE49-F238E27FC236}">
                  <a16:creationId xmlns:a16="http://schemas.microsoft.com/office/drawing/2014/main" id="{04DC92AF-7277-4DDA-A51F-B39D63939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9" name="Oval 25">
              <a:extLst>
                <a:ext uri="{FF2B5EF4-FFF2-40B4-BE49-F238E27FC236}">
                  <a16:creationId xmlns:a16="http://schemas.microsoft.com/office/drawing/2014/main" id="{3CDA3032-D86C-4FA1-B535-19B0C2E7A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0" name="Oval 26">
              <a:extLst>
                <a:ext uri="{FF2B5EF4-FFF2-40B4-BE49-F238E27FC236}">
                  <a16:creationId xmlns:a16="http://schemas.microsoft.com/office/drawing/2014/main" id="{E69511C8-EF55-4CA7-A45F-26ADC22C6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1" name="Oval 27">
              <a:extLst>
                <a:ext uri="{FF2B5EF4-FFF2-40B4-BE49-F238E27FC236}">
                  <a16:creationId xmlns:a16="http://schemas.microsoft.com/office/drawing/2014/main" id="{1B351C42-1DD3-41C5-9717-29546322A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2" name="Oval 28">
              <a:extLst>
                <a:ext uri="{FF2B5EF4-FFF2-40B4-BE49-F238E27FC236}">
                  <a16:creationId xmlns:a16="http://schemas.microsoft.com/office/drawing/2014/main" id="{7A8F95FA-A610-4022-9AF1-BC35BCD04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3" name="Oval 29">
              <a:extLst>
                <a:ext uri="{FF2B5EF4-FFF2-40B4-BE49-F238E27FC236}">
                  <a16:creationId xmlns:a16="http://schemas.microsoft.com/office/drawing/2014/main" id="{6005FF41-0325-4214-A786-2E8C089E8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4" name="Oval 30">
              <a:extLst>
                <a:ext uri="{FF2B5EF4-FFF2-40B4-BE49-F238E27FC236}">
                  <a16:creationId xmlns:a16="http://schemas.microsoft.com/office/drawing/2014/main" id="{09978AD6-4E27-4E4D-8D43-0DD6ED7D5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5" name="Oval 31">
              <a:extLst>
                <a:ext uri="{FF2B5EF4-FFF2-40B4-BE49-F238E27FC236}">
                  <a16:creationId xmlns:a16="http://schemas.microsoft.com/office/drawing/2014/main" id="{F70F004B-4696-47DE-B272-B697EDC9B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6" name="Oval 32">
              <a:extLst>
                <a:ext uri="{FF2B5EF4-FFF2-40B4-BE49-F238E27FC236}">
                  <a16:creationId xmlns:a16="http://schemas.microsoft.com/office/drawing/2014/main" id="{8E314913-F764-4DF2-9582-DBDAD1684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7" name="Oval 33">
              <a:extLst>
                <a:ext uri="{FF2B5EF4-FFF2-40B4-BE49-F238E27FC236}">
                  <a16:creationId xmlns:a16="http://schemas.microsoft.com/office/drawing/2014/main" id="{17BC15D3-FAA3-47D6-8497-7CC5BF373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8" name="Oval 34">
              <a:extLst>
                <a:ext uri="{FF2B5EF4-FFF2-40B4-BE49-F238E27FC236}">
                  <a16:creationId xmlns:a16="http://schemas.microsoft.com/office/drawing/2014/main" id="{E591589A-9ABE-4088-BE9F-741DC2FE5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9" name="Oval 35">
              <a:extLst>
                <a:ext uri="{FF2B5EF4-FFF2-40B4-BE49-F238E27FC236}">
                  <a16:creationId xmlns:a16="http://schemas.microsoft.com/office/drawing/2014/main" id="{AF751708-EDAB-4547-BFB3-56C6E4FC1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0" name="Oval 36">
              <a:extLst>
                <a:ext uri="{FF2B5EF4-FFF2-40B4-BE49-F238E27FC236}">
                  <a16:creationId xmlns:a16="http://schemas.microsoft.com/office/drawing/2014/main" id="{A4B6F15A-0646-4DAB-8CA4-7C6F51577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1" name="Oval 37">
              <a:extLst>
                <a:ext uri="{FF2B5EF4-FFF2-40B4-BE49-F238E27FC236}">
                  <a16:creationId xmlns:a16="http://schemas.microsoft.com/office/drawing/2014/main" id="{5E07CF2A-FD1C-44E0-B5EA-38629B998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2" name="Oval 38">
              <a:extLst>
                <a:ext uri="{FF2B5EF4-FFF2-40B4-BE49-F238E27FC236}">
                  <a16:creationId xmlns:a16="http://schemas.microsoft.com/office/drawing/2014/main" id="{0EABA703-5EF7-4501-A2F1-F819DFF03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3" name="Oval 39">
              <a:extLst>
                <a:ext uri="{FF2B5EF4-FFF2-40B4-BE49-F238E27FC236}">
                  <a16:creationId xmlns:a16="http://schemas.microsoft.com/office/drawing/2014/main" id="{5DC09E80-23C7-45E2-A5ED-AC90D4CD54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978F82-A71A-4890-B479-6434067FFF01}"/>
              </a:ext>
            </a:extLst>
          </p:cNvPr>
          <p:cNvSpPr txBox="1"/>
          <p:nvPr/>
        </p:nvSpPr>
        <p:spPr>
          <a:xfrm>
            <a:off x="609600" y="2914471"/>
            <a:ext cx="830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The condition called </a:t>
            </a:r>
            <a:r>
              <a:rPr lang="en-US" dirty="0">
                <a:solidFill>
                  <a:srgbClr val="0000FF"/>
                </a:solidFill>
              </a:rPr>
              <a:t>macular telangiectasia </a:t>
            </a:r>
            <a:r>
              <a:rPr lang="en-US" i="1" dirty="0">
                <a:solidFill>
                  <a:srgbClr val="0000FF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MacTel</a:t>
            </a:r>
            <a:r>
              <a:rPr lang="en-US" i="1" dirty="0">
                <a:solidFill>
                  <a:srgbClr val="0000FF"/>
                </a:solidFill>
              </a:rPr>
              <a:t> for short)…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1">
            <a:extLst>
              <a:ext uri="{FF2B5EF4-FFF2-40B4-BE49-F238E27FC236}">
                <a16:creationId xmlns:a16="http://schemas.microsoft.com/office/drawing/2014/main" id="{979A07CE-EAD2-4D11-9D0B-5217F7AB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CCCCFF"/>
                </a:solidFill>
              </a:rPr>
              <a:t>aka</a:t>
            </a:r>
            <a:r>
              <a:rPr lang="en-US" altLang="en-US" sz="1400" dirty="0">
                <a:solidFill>
                  <a:srgbClr val="CCCCFF"/>
                </a:solidFill>
              </a:rPr>
              <a:t>…’</a:t>
            </a:r>
            <a:r>
              <a:rPr lang="en-US" altLang="en-US" sz="1400" b="1" dirty="0" err="1">
                <a:solidFill>
                  <a:srgbClr val="CCCCFF"/>
                </a:solidFill>
              </a:rPr>
              <a:t>Juxtafoveal</a:t>
            </a:r>
            <a:r>
              <a:rPr lang="en-US" altLang="en-US" sz="1400" dirty="0">
                <a:solidFill>
                  <a:srgbClr val="CCCC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--Crystalline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99FF99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99FF99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99FF99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99FF99"/>
                </a:solidFill>
              </a:rPr>
              <a:t>--’Circinate’  exudate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EE8821EF-F6EC-4C32-B310-FBA92CD9E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939804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1">
            <a:extLst>
              <a:ext uri="{FF2B5EF4-FFF2-40B4-BE49-F238E27FC236}">
                <a16:creationId xmlns:a16="http://schemas.microsoft.com/office/drawing/2014/main" id="{979A07CE-EAD2-4D11-9D0B-5217F7AB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CCCCFF"/>
                </a:solidFill>
              </a:rPr>
              <a:t>aka</a:t>
            </a:r>
            <a:r>
              <a:rPr lang="en-US" altLang="en-US" sz="1400" dirty="0">
                <a:solidFill>
                  <a:srgbClr val="CCCCFF"/>
                </a:solidFill>
              </a:rPr>
              <a:t>…’</a:t>
            </a:r>
            <a:r>
              <a:rPr lang="en-US" altLang="en-US" sz="1400" b="1" dirty="0" err="1">
                <a:solidFill>
                  <a:srgbClr val="CCCCFF"/>
                </a:solidFill>
              </a:rPr>
              <a:t>Juxtafoveal</a:t>
            </a:r>
            <a:r>
              <a:rPr lang="en-US" altLang="en-US" sz="1400" dirty="0">
                <a:solidFill>
                  <a:srgbClr val="CCCC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--Crystalline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99FF99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99FF99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99FF99"/>
                </a:solidFill>
              </a:rPr>
              <a:t>--’Circinate’  exudate</a:t>
            </a: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D0EA1387-3CDF-49AC-A29D-8CE026ECD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104" y="4114800"/>
            <a:ext cx="838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uni- v bilateral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A91A9654-A0E8-46AA-8152-90321B738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829883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1">
            <a:extLst>
              <a:ext uri="{FF2B5EF4-FFF2-40B4-BE49-F238E27FC236}">
                <a16:creationId xmlns:a16="http://schemas.microsoft.com/office/drawing/2014/main" id="{979A07CE-EAD2-4D11-9D0B-5217F7AB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CCCCFF"/>
                </a:solidFill>
              </a:rPr>
              <a:t>aka</a:t>
            </a:r>
            <a:r>
              <a:rPr lang="en-US" altLang="en-US" sz="1400" dirty="0">
                <a:solidFill>
                  <a:srgbClr val="CCCCFF"/>
                </a:solidFill>
              </a:rPr>
              <a:t>…’</a:t>
            </a:r>
            <a:r>
              <a:rPr lang="en-US" altLang="en-US" sz="1400" b="1" dirty="0" err="1">
                <a:solidFill>
                  <a:srgbClr val="CCCCFF"/>
                </a:solidFill>
              </a:rPr>
              <a:t>Juxtafoveal</a:t>
            </a:r>
            <a:r>
              <a:rPr lang="en-US" altLang="en-US" sz="1400" dirty="0">
                <a:solidFill>
                  <a:srgbClr val="CCCC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--Crystalline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99FF99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99FF99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99FF99"/>
                </a:solidFill>
              </a:rPr>
              <a:t>--’Circinate’  exudate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C85F0014-0E6C-47D5-8BE8-A762E28F7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2231282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1">
            <a:extLst>
              <a:ext uri="{FF2B5EF4-FFF2-40B4-BE49-F238E27FC236}">
                <a16:creationId xmlns:a16="http://schemas.microsoft.com/office/drawing/2014/main" id="{979A07CE-EAD2-4D11-9D0B-5217F7AB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CCCCFF"/>
                </a:solidFill>
              </a:rPr>
              <a:t>aka</a:t>
            </a:r>
            <a:r>
              <a:rPr lang="en-US" altLang="en-US" sz="1400" dirty="0">
                <a:solidFill>
                  <a:srgbClr val="CCCCFF"/>
                </a:solidFill>
              </a:rPr>
              <a:t>…’</a:t>
            </a:r>
            <a:r>
              <a:rPr lang="en-US" altLang="en-US" sz="1400" b="1" dirty="0" err="1">
                <a:solidFill>
                  <a:srgbClr val="CCCCFF"/>
                </a:solidFill>
              </a:rPr>
              <a:t>Juxtafoveal</a:t>
            </a:r>
            <a:r>
              <a:rPr lang="en-US" altLang="en-US" sz="1400" dirty="0">
                <a:solidFill>
                  <a:srgbClr val="CCCC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--Crystalline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  <a:endParaRPr lang="en-US" altLang="en-US" sz="1400" dirty="0">
              <a:solidFill>
                <a:srgbClr val="99FF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99FF99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99FF99"/>
                </a:solidFill>
              </a:rPr>
              <a:t>--’Circinate’  exudate</a:t>
            </a: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2E0F144B-DAF4-4DDF-8C09-2367BCA02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343400"/>
            <a:ext cx="304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&gt;</a:t>
            </a:r>
          </a:p>
          <a:p>
            <a:pPr algn="ctr" eaLnBrk="1" hangingPunct="1"/>
            <a:r>
              <a:rPr lang="en-US" altLang="en-US" sz="800"/>
              <a:t>&lt;</a:t>
            </a:r>
          </a:p>
          <a:p>
            <a:pPr algn="ctr" eaLnBrk="1" hangingPunct="1"/>
            <a:r>
              <a:rPr lang="en-US" altLang="en-US" sz="800"/>
              <a:t>=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B12C0CA4-8BCE-4FCD-BF70-0235566CB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2333580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1">
            <a:extLst>
              <a:ext uri="{FF2B5EF4-FFF2-40B4-BE49-F238E27FC236}">
                <a16:creationId xmlns:a16="http://schemas.microsoft.com/office/drawing/2014/main" id="{979A07CE-EAD2-4D11-9D0B-5217F7AB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CCCCFF"/>
                </a:solidFill>
              </a:rPr>
              <a:t>aka</a:t>
            </a:r>
            <a:r>
              <a:rPr lang="en-US" altLang="en-US" sz="1400" dirty="0">
                <a:solidFill>
                  <a:srgbClr val="CCCCFF"/>
                </a:solidFill>
              </a:rPr>
              <a:t>…’</a:t>
            </a:r>
            <a:r>
              <a:rPr lang="en-US" altLang="en-US" sz="1400" b="1" dirty="0" err="1">
                <a:solidFill>
                  <a:srgbClr val="CCCCFF"/>
                </a:solidFill>
              </a:rPr>
              <a:t>Juxtafoveal</a:t>
            </a:r>
            <a:r>
              <a:rPr lang="en-US" altLang="en-US" sz="1400" dirty="0">
                <a:solidFill>
                  <a:srgbClr val="CCCC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--Crystalline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  <a:endParaRPr lang="en-US" altLang="en-US" sz="1400" dirty="0">
              <a:solidFill>
                <a:srgbClr val="99FF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99FF99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99FF99"/>
                </a:solidFill>
              </a:rPr>
              <a:t>--’Circinate’  exudate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30DAF01A-AE26-4297-9FE3-9708377A6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1287991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1">
            <a:extLst>
              <a:ext uri="{FF2B5EF4-FFF2-40B4-BE49-F238E27FC236}">
                <a16:creationId xmlns:a16="http://schemas.microsoft.com/office/drawing/2014/main" id="{979A07CE-EAD2-4D11-9D0B-5217F7AB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CCCCFF"/>
                </a:solidFill>
              </a:rPr>
              <a:t>aka</a:t>
            </a:r>
            <a:r>
              <a:rPr lang="en-US" altLang="en-US" sz="1400" dirty="0">
                <a:solidFill>
                  <a:srgbClr val="CCCCFF"/>
                </a:solidFill>
              </a:rPr>
              <a:t>…’</a:t>
            </a:r>
            <a:r>
              <a:rPr lang="en-US" altLang="en-US" sz="1400" b="1" dirty="0" err="1">
                <a:solidFill>
                  <a:srgbClr val="CCCCFF"/>
                </a:solidFill>
              </a:rPr>
              <a:t>Juxtafoveal</a:t>
            </a:r>
            <a:r>
              <a:rPr lang="en-US" altLang="en-US" sz="1400" dirty="0">
                <a:solidFill>
                  <a:srgbClr val="CCCC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--Crystalline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aka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…’</a:t>
            </a:r>
            <a:r>
              <a:rPr lang="en-US" altLang="en-US" sz="1400" b="1" dirty="0">
                <a:solidFill>
                  <a:schemeClr val="bg1">
                    <a:lumMod val="65000"/>
                  </a:schemeClr>
                </a:solidFill>
              </a:rPr>
              <a:t>Aneurysmal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--Unilateral</a:t>
            </a:r>
          </a:p>
          <a:p>
            <a:pPr eaLnBrk="1" hangingPunct="1"/>
            <a:r>
              <a:rPr lang="en-US" altLang="en-US" sz="1400" b="1" dirty="0">
                <a:solidFill>
                  <a:srgbClr val="0000FF"/>
                </a:solidFill>
              </a:rPr>
              <a:t>--Male  &gt;&gt;  Female</a:t>
            </a:r>
            <a:endParaRPr lang="en-US" altLang="en-US" sz="1400" b="1" dirty="0">
              <a:solidFill>
                <a:srgbClr val="99FF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99FF99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99FF99"/>
                </a:solidFill>
              </a:rPr>
              <a:t>--’Circinate’  exudate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488497-3C54-420F-9AF5-8B3D9817773A}"/>
              </a:ext>
            </a:extLst>
          </p:cNvPr>
          <p:cNvSpPr txBox="1"/>
          <p:nvPr/>
        </p:nvSpPr>
        <p:spPr>
          <a:xfrm>
            <a:off x="1983582" y="4114800"/>
            <a:ext cx="647461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With regards to test questions on the OKAPs, WQE, and Boards, it’s probably safe to assume that </a:t>
            </a:r>
            <a:r>
              <a:rPr lang="en-US" sz="1600" i="1" u="sng" dirty="0">
                <a:solidFill>
                  <a:schemeClr val="bg1"/>
                </a:solidFill>
              </a:rPr>
              <a:t>Type 1 </a:t>
            </a:r>
            <a:r>
              <a:rPr lang="en-US" sz="1600" i="1" u="sng" dirty="0" err="1">
                <a:solidFill>
                  <a:schemeClr val="bg1"/>
                </a:solidFill>
              </a:rPr>
              <a:t>MacTel</a:t>
            </a:r>
            <a:r>
              <a:rPr lang="en-US" sz="1600" i="1" u="sng" dirty="0">
                <a:solidFill>
                  <a:schemeClr val="bg1"/>
                </a:solidFill>
              </a:rPr>
              <a:t> never occurs in females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58B014F-0EBC-4800-8125-BB844259CB10}"/>
              </a:ext>
            </a:extLst>
          </p:cNvPr>
          <p:cNvSpPr/>
          <p:nvPr/>
        </p:nvSpPr>
        <p:spPr>
          <a:xfrm>
            <a:off x="87390" y="4163488"/>
            <a:ext cx="1765011" cy="4841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DAB0EA08-761B-4174-9B6C-F2BA7BC60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1729374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1">
            <a:extLst>
              <a:ext uri="{FF2B5EF4-FFF2-40B4-BE49-F238E27FC236}">
                <a16:creationId xmlns:a16="http://schemas.microsoft.com/office/drawing/2014/main" id="{979A07CE-EAD2-4D11-9D0B-5217F7AB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CCCCFF"/>
                </a:solidFill>
              </a:rPr>
              <a:t>aka</a:t>
            </a:r>
            <a:r>
              <a:rPr lang="en-US" altLang="en-US" sz="1400" dirty="0">
                <a:solidFill>
                  <a:srgbClr val="CCCCFF"/>
                </a:solidFill>
              </a:rPr>
              <a:t>…’</a:t>
            </a:r>
            <a:r>
              <a:rPr lang="en-US" altLang="en-US" sz="1400" b="1" dirty="0" err="1">
                <a:solidFill>
                  <a:srgbClr val="CCCCFF"/>
                </a:solidFill>
              </a:rPr>
              <a:t>Juxtafoveal</a:t>
            </a:r>
            <a:r>
              <a:rPr lang="en-US" altLang="en-US" sz="1400" dirty="0">
                <a:solidFill>
                  <a:srgbClr val="CCCC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--Crystalline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--Young  &gt;&gt;  old</a:t>
            </a:r>
            <a:endParaRPr lang="en-US" altLang="en-US" sz="1400" dirty="0">
              <a:solidFill>
                <a:srgbClr val="99FF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99FF99"/>
                </a:solidFill>
              </a:rPr>
              <a:t>--’Circinate’  exudate</a:t>
            </a: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2202B97C-6E62-48D7-8274-6841BC4DE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17" y="4535442"/>
            <a:ext cx="304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&gt;</a:t>
            </a:r>
          </a:p>
          <a:p>
            <a:pPr algn="ctr" eaLnBrk="1" hangingPunct="1"/>
            <a:r>
              <a:rPr lang="en-US" altLang="en-US" sz="800"/>
              <a:t>&lt;</a:t>
            </a:r>
          </a:p>
          <a:p>
            <a:pPr algn="ctr" eaLnBrk="1" hangingPunct="1"/>
            <a:r>
              <a:rPr lang="en-US" altLang="en-US" sz="800"/>
              <a:t>=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6A04B41F-91E0-4484-A22A-A5BB3AA08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3449959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1">
            <a:extLst>
              <a:ext uri="{FF2B5EF4-FFF2-40B4-BE49-F238E27FC236}">
                <a16:creationId xmlns:a16="http://schemas.microsoft.com/office/drawing/2014/main" id="{979A07CE-EAD2-4D11-9D0B-5217F7AB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CCCCFF"/>
                </a:solidFill>
              </a:rPr>
              <a:t>aka</a:t>
            </a:r>
            <a:r>
              <a:rPr lang="en-US" altLang="en-US" sz="1400" dirty="0">
                <a:solidFill>
                  <a:srgbClr val="CCCCFF"/>
                </a:solidFill>
              </a:rPr>
              <a:t>…’</a:t>
            </a:r>
            <a:r>
              <a:rPr lang="en-US" altLang="en-US" sz="1400" b="1" dirty="0" err="1">
                <a:solidFill>
                  <a:srgbClr val="CCCCFF"/>
                </a:solidFill>
              </a:rPr>
              <a:t>Juxtafoveal</a:t>
            </a:r>
            <a:r>
              <a:rPr lang="en-US" altLang="en-US" sz="1400" dirty="0">
                <a:solidFill>
                  <a:srgbClr val="CCCC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--Crystalline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--Young  &gt;&gt;  old</a:t>
            </a:r>
            <a:endParaRPr lang="en-US" altLang="en-US" sz="1400" dirty="0">
              <a:solidFill>
                <a:srgbClr val="99FF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99FF99"/>
                </a:solidFill>
              </a:rPr>
              <a:t>--’Circinate’  exudate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9E18AF28-B012-47AD-B866-1A14BA4BF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4226558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1">
            <a:extLst>
              <a:ext uri="{FF2B5EF4-FFF2-40B4-BE49-F238E27FC236}">
                <a16:creationId xmlns:a16="http://schemas.microsoft.com/office/drawing/2014/main" id="{979A07CE-EAD2-4D11-9D0B-5217F7AB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CCCCFF"/>
                </a:solidFill>
              </a:rPr>
              <a:t>aka</a:t>
            </a:r>
            <a:r>
              <a:rPr lang="en-US" altLang="en-US" sz="1400" dirty="0">
                <a:solidFill>
                  <a:srgbClr val="CCCCFF"/>
                </a:solidFill>
              </a:rPr>
              <a:t>…’</a:t>
            </a:r>
            <a:r>
              <a:rPr lang="en-US" altLang="en-US" sz="1400" b="1" dirty="0" err="1">
                <a:solidFill>
                  <a:srgbClr val="CCCCFF"/>
                </a:solidFill>
              </a:rPr>
              <a:t>Juxtafoveal</a:t>
            </a:r>
            <a:r>
              <a:rPr lang="en-US" altLang="en-US" sz="1400" dirty="0">
                <a:solidFill>
                  <a:srgbClr val="CCCC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--Crystalline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--’Circinate’  exudate</a:t>
            </a: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CEB7C8CE-C8C8-4176-BFCA-938A4B13F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734225"/>
            <a:ext cx="7620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shape of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6C008189-0D21-442E-A3AD-AC7879C05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1350240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1">
            <a:extLst>
              <a:ext uri="{FF2B5EF4-FFF2-40B4-BE49-F238E27FC236}">
                <a16:creationId xmlns:a16="http://schemas.microsoft.com/office/drawing/2014/main" id="{979A07CE-EAD2-4D11-9D0B-5217F7AB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CCCCFF"/>
                </a:solidFill>
              </a:rPr>
              <a:t>aka</a:t>
            </a:r>
            <a:r>
              <a:rPr lang="en-US" altLang="en-US" sz="1400" dirty="0">
                <a:solidFill>
                  <a:srgbClr val="CCCCFF"/>
                </a:solidFill>
              </a:rPr>
              <a:t>…’</a:t>
            </a:r>
            <a:r>
              <a:rPr lang="en-US" altLang="en-US" sz="1400" b="1" dirty="0" err="1">
                <a:solidFill>
                  <a:srgbClr val="CCCCFF"/>
                </a:solidFill>
              </a:rPr>
              <a:t>Juxtafoveal</a:t>
            </a:r>
            <a:r>
              <a:rPr lang="en-US" altLang="en-US" sz="1400" dirty="0">
                <a:solidFill>
                  <a:srgbClr val="CCCC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--Crystalline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--’Circinate’  exudate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764B1A60-C49C-4DD6-BC8B-CEBDFBA97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1126122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chemeClr val="bg1">
                    <a:lumMod val="65000"/>
                  </a:schemeClr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E74EE38-A3DE-4CC6-ADE4-C78B4DECAB88}"/>
              </a:ext>
            </a:extLst>
          </p:cNvPr>
          <p:cNvCxnSpPr/>
          <p:nvPr/>
        </p:nvCxnSpPr>
        <p:spPr>
          <a:xfrm>
            <a:off x="3962400" y="2286000"/>
            <a:ext cx="1219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131B5C8-ADC2-4311-9996-1D5D52940E61}"/>
              </a:ext>
            </a:extLst>
          </p:cNvPr>
          <p:cNvSpPr txBox="1"/>
          <p:nvPr/>
        </p:nvSpPr>
        <p:spPr>
          <a:xfrm>
            <a:off x="6248400" y="1709832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latin typeface="Segoe Script" panose="030B0504020000000003" pitchFamily="66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5B5DAE-BC31-4FFB-BACB-05D60DDD3B0D}"/>
              </a:ext>
            </a:extLst>
          </p:cNvPr>
          <p:cNvSpPr txBox="1"/>
          <p:nvPr/>
        </p:nvSpPr>
        <p:spPr>
          <a:xfrm>
            <a:off x="2743200" y="1676400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latin typeface="Segoe Script" panose="030B0504020000000003" pitchFamily="66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28B052-A98A-459C-B09F-AE2F347509FD}"/>
              </a:ext>
            </a:extLst>
          </p:cNvPr>
          <p:cNvSpPr txBox="1"/>
          <p:nvPr/>
        </p:nvSpPr>
        <p:spPr>
          <a:xfrm>
            <a:off x="4419600" y="1676400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latin typeface="Segoe Script" panose="030B0504020000000003" pitchFamily="66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978F82-A71A-4890-B479-6434067FFF01}"/>
              </a:ext>
            </a:extLst>
          </p:cNvPr>
          <p:cNvSpPr txBox="1"/>
          <p:nvPr/>
        </p:nvSpPr>
        <p:spPr>
          <a:xfrm>
            <a:off x="609600" y="2914471"/>
            <a:ext cx="830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The condition called </a:t>
            </a:r>
            <a:r>
              <a:rPr lang="en-US" dirty="0">
                <a:solidFill>
                  <a:srgbClr val="0000FF"/>
                </a:solidFill>
              </a:rPr>
              <a:t>macular telangiectasia </a:t>
            </a:r>
            <a:r>
              <a:rPr lang="en-US" i="1" dirty="0">
                <a:solidFill>
                  <a:srgbClr val="0000FF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MacTel</a:t>
            </a:r>
            <a:r>
              <a:rPr lang="en-US" i="1" dirty="0">
                <a:solidFill>
                  <a:srgbClr val="0000FF"/>
                </a:solidFill>
              </a:rPr>
              <a:t> for short)…</a:t>
            </a:r>
            <a:r>
              <a:rPr lang="en-US" i="1" dirty="0"/>
              <a:t>By what four-word (including </a:t>
            </a:r>
            <a:r>
              <a:rPr lang="en-US" dirty="0"/>
              <a:t>telangiectasia</a:t>
            </a:r>
            <a:r>
              <a:rPr lang="en-US" i="1" dirty="0"/>
              <a:t>) name was this condition known back in the day?</a:t>
            </a:r>
          </a:p>
        </p:txBody>
      </p:sp>
    </p:spTree>
    <p:extLst>
      <p:ext uri="{BB962C8B-B14F-4D97-AF65-F5344CB8AC3E}">
        <p14:creationId xmlns:p14="http://schemas.microsoft.com/office/powerpoint/2010/main" val="804527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1">
            <a:extLst>
              <a:ext uri="{FF2B5EF4-FFF2-40B4-BE49-F238E27FC236}">
                <a16:creationId xmlns:a16="http://schemas.microsoft.com/office/drawing/2014/main" id="{979A07CE-EAD2-4D11-9D0B-5217F7AB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CCCCFF"/>
                </a:solidFill>
              </a:rPr>
              <a:t>aka</a:t>
            </a:r>
            <a:r>
              <a:rPr lang="en-US" altLang="en-US" sz="1400" dirty="0">
                <a:solidFill>
                  <a:srgbClr val="CCCCFF"/>
                </a:solidFill>
              </a:rPr>
              <a:t>…’</a:t>
            </a:r>
            <a:r>
              <a:rPr lang="en-US" altLang="en-US" sz="1400" b="1" dirty="0" err="1">
                <a:solidFill>
                  <a:srgbClr val="CCCCFF"/>
                </a:solidFill>
              </a:rPr>
              <a:t>Juxtafoveal</a:t>
            </a:r>
            <a:r>
              <a:rPr lang="en-US" altLang="en-US" sz="1400" dirty="0">
                <a:solidFill>
                  <a:srgbClr val="CCCC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--Crystalline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aka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…’</a:t>
            </a:r>
            <a:r>
              <a:rPr lang="en-US" altLang="en-US" sz="1400" b="1" dirty="0">
                <a:solidFill>
                  <a:schemeClr val="bg1">
                    <a:lumMod val="65000"/>
                  </a:schemeClr>
                </a:solidFill>
              </a:rPr>
              <a:t>Aneurysmal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--’</a:t>
            </a:r>
            <a:r>
              <a:rPr lang="en-US" altLang="en-US" sz="1400" b="1" dirty="0">
                <a:solidFill>
                  <a:srgbClr val="0000FF"/>
                </a:solidFill>
              </a:rPr>
              <a:t>Circinate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’  exudate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B46FB9-092E-46CB-9CAC-5D47109E1E65}"/>
              </a:ext>
            </a:extLst>
          </p:cNvPr>
          <p:cNvSpPr/>
          <p:nvPr/>
        </p:nvSpPr>
        <p:spPr>
          <a:xfrm>
            <a:off x="172278" y="4642595"/>
            <a:ext cx="1066800" cy="410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DD22A1-87D6-46D8-BCCA-22DA0282813B}"/>
              </a:ext>
            </a:extLst>
          </p:cNvPr>
          <p:cNvSpPr txBox="1"/>
          <p:nvPr/>
        </p:nvSpPr>
        <p:spPr>
          <a:xfrm>
            <a:off x="54260" y="5171816"/>
            <a:ext cx="351731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In this context, what does </a:t>
            </a:r>
            <a:r>
              <a:rPr lang="en-US" sz="1400" dirty="0">
                <a:solidFill>
                  <a:srgbClr val="0000FF"/>
                </a:solidFill>
              </a:rPr>
              <a:t>circinate</a:t>
            </a:r>
            <a:r>
              <a:rPr lang="en-US" sz="1400" i="1" dirty="0">
                <a:solidFill>
                  <a:srgbClr val="0000FF"/>
                </a:solidFill>
              </a:rPr>
              <a:t> mean?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It means ‘ring shaped’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348644A3-D810-45DC-88E4-06BE91CA9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1035787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1">
            <a:extLst>
              <a:ext uri="{FF2B5EF4-FFF2-40B4-BE49-F238E27FC236}">
                <a16:creationId xmlns:a16="http://schemas.microsoft.com/office/drawing/2014/main" id="{979A07CE-EAD2-4D11-9D0B-5217F7AB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CCCCFF"/>
                </a:solidFill>
              </a:rPr>
              <a:t>aka</a:t>
            </a:r>
            <a:r>
              <a:rPr lang="en-US" altLang="en-US" sz="1400" dirty="0">
                <a:solidFill>
                  <a:srgbClr val="CCCCFF"/>
                </a:solidFill>
              </a:rPr>
              <a:t>…’</a:t>
            </a:r>
            <a:r>
              <a:rPr lang="en-US" altLang="en-US" sz="1400" b="1" dirty="0" err="1">
                <a:solidFill>
                  <a:srgbClr val="CCCCFF"/>
                </a:solidFill>
              </a:rPr>
              <a:t>Juxtafoveal</a:t>
            </a:r>
            <a:r>
              <a:rPr lang="en-US" altLang="en-US" sz="1400" dirty="0">
                <a:solidFill>
                  <a:srgbClr val="CCCC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--Crystalline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aka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…’</a:t>
            </a:r>
            <a:r>
              <a:rPr lang="en-US" altLang="en-US" sz="1400" b="1" dirty="0">
                <a:solidFill>
                  <a:schemeClr val="bg1">
                    <a:lumMod val="65000"/>
                  </a:schemeClr>
                </a:solidFill>
              </a:rPr>
              <a:t>Aneurysmal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--’</a:t>
            </a:r>
            <a:r>
              <a:rPr lang="en-US" altLang="en-US" sz="1400" b="1" dirty="0">
                <a:solidFill>
                  <a:srgbClr val="0000FF"/>
                </a:solidFill>
              </a:rPr>
              <a:t>Circinate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’  exudate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B46FB9-092E-46CB-9CAC-5D47109E1E65}"/>
              </a:ext>
            </a:extLst>
          </p:cNvPr>
          <p:cNvSpPr/>
          <p:nvPr/>
        </p:nvSpPr>
        <p:spPr>
          <a:xfrm>
            <a:off x="172278" y="4642595"/>
            <a:ext cx="1066800" cy="410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DD22A1-87D6-46D8-BCCA-22DA0282813B}"/>
              </a:ext>
            </a:extLst>
          </p:cNvPr>
          <p:cNvSpPr txBox="1"/>
          <p:nvPr/>
        </p:nvSpPr>
        <p:spPr>
          <a:xfrm>
            <a:off x="54260" y="5171816"/>
            <a:ext cx="351731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In this context, what does </a:t>
            </a:r>
            <a:r>
              <a:rPr lang="en-US" sz="1400" dirty="0">
                <a:solidFill>
                  <a:srgbClr val="0000FF"/>
                </a:solidFill>
              </a:rPr>
              <a:t>circinate</a:t>
            </a:r>
            <a:r>
              <a:rPr lang="en-US" sz="1400" i="1" dirty="0">
                <a:solidFill>
                  <a:srgbClr val="0000FF"/>
                </a:solidFill>
              </a:rPr>
              <a:t> mean?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It means ‘ring shaped’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B5E85F0C-EC20-455B-92F8-4F4C9EABE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2459416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1">
            <a:extLst>
              <a:ext uri="{FF2B5EF4-FFF2-40B4-BE49-F238E27FC236}">
                <a16:creationId xmlns:a16="http://schemas.microsoft.com/office/drawing/2014/main" id="{979A07CE-EAD2-4D11-9D0B-5217F7AB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CCCCFF"/>
                </a:solidFill>
              </a:rPr>
              <a:t>aka</a:t>
            </a:r>
            <a:r>
              <a:rPr lang="en-US" altLang="en-US" sz="1400" dirty="0">
                <a:solidFill>
                  <a:srgbClr val="CCCCFF"/>
                </a:solidFill>
              </a:rPr>
              <a:t>…’</a:t>
            </a:r>
            <a:r>
              <a:rPr lang="en-US" altLang="en-US" sz="1400" b="1" dirty="0" err="1">
                <a:solidFill>
                  <a:srgbClr val="CCCCFF"/>
                </a:solidFill>
              </a:rPr>
              <a:t>Juxtafoveal</a:t>
            </a:r>
            <a:r>
              <a:rPr lang="en-US" altLang="en-US" sz="1400" dirty="0">
                <a:solidFill>
                  <a:srgbClr val="CCCC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--Crystalline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--’Circinate’  exudate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1BC53C-5499-405A-891E-DD5E504E90BC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‘</a:t>
            </a:r>
            <a:r>
              <a:rPr lang="en-US" sz="1400" b="1" dirty="0">
                <a:solidFill>
                  <a:srgbClr val="0000FF"/>
                </a:solidFill>
              </a:rPr>
              <a:t>Unilateral</a:t>
            </a:r>
          </a:p>
          <a:p>
            <a:pPr algn="ctr"/>
            <a:r>
              <a:rPr lang="en-US" sz="1400" dirty="0"/>
              <a:t>parafoveal telangiectasias </a:t>
            </a:r>
            <a:r>
              <a:rPr lang="en-US" sz="1400" b="1" dirty="0">
                <a:solidFill>
                  <a:srgbClr val="0000FF"/>
                </a:solidFill>
              </a:rPr>
              <a:t>in a young male child</a:t>
            </a:r>
            <a:r>
              <a:rPr lang="en-US" sz="1400" dirty="0"/>
              <a:t>’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D8C6E136-F525-4D0F-9640-359386BF6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3A3B1CB6-897C-4658-9014-C257EE7942ED}"/>
              </a:ext>
            </a:extLst>
          </p:cNvPr>
          <p:cNvSpPr/>
          <p:nvPr/>
        </p:nvSpPr>
        <p:spPr>
          <a:xfrm>
            <a:off x="2677406" y="5038810"/>
            <a:ext cx="3404259" cy="685800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Type 1 </a:t>
            </a:r>
            <a:r>
              <a:rPr lang="en-US" dirty="0" err="1">
                <a:solidFill>
                  <a:schemeClr val="bg1"/>
                </a:solidFill>
              </a:rPr>
              <a:t>MacTel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i="1" dirty="0">
                <a:solidFill>
                  <a:schemeClr val="bg1"/>
                </a:solidFill>
              </a:rPr>
              <a:t>TLDR</a:t>
            </a:r>
          </a:p>
        </p:txBody>
      </p:sp>
    </p:spTree>
    <p:extLst>
      <p:ext uri="{BB962C8B-B14F-4D97-AF65-F5344CB8AC3E}">
        <p14:creationId xmlns:p14="http://schemas.microsoft.com/office/powerpoint/2010/main" val="1033513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EBB5D4-4413-4869-8C5E-F751459D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279D-4D71-4EB1-98AA-42ED7AF92B9E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0EE86-ED8F-46A8-AA86-677F8938623C}"/>
              </a:ext>
            </a:extLst>
          </p:cNvPr>
          <p:cNvSpPr txBox="1"/>
          <p:nvPr/>
        </p:nvSpPr>
        <p:spPr>
          <a:xfrm>
            <a:off x="1716033" y="6019800"/>
            <a:ext cx="5711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Type I </a:t>
            </a:r>
            <a:r>
              <a:rPr lang="en-US" dirty="0" err="1"/>
              <a:t>MacTel</a:t>
            </a:r>
            <a:r>
              <a:rPr lang="en-US" dirty="0"/>
              <a:t> OD. Note </a:t>
            </a:r>
            <a:r>
              <a:rPr lang="en-US"/>
              <a:t>the classic </a:t>
            </a:r>
            <a:r>
              <a:rPr lang="en-US" dirty="0"/>
              <a:t>circinate exudate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C10903A-E666-4B44-8DC0-97E0D136928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159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kern="0"/>
              <a:t>MacTel</a:t>
            </a:r>
            <a:endParaRPr lang="en-US" altLang="en-US" b="0" kern="0" dirty="0"/>
          </a:p>
        </p:txBody>
      </p:sp>
      <p:pic>
        <p:nvPicPr>
          <p:cNvPr id="2050" name="Picture 2" descr="(e)">
            <a:extLst>
              <a:ext uri="{FF2B5EF4-FFF2-40B4-BE49-F238E27FC236}">
                <a16:creationId xmlns:a16="http://schemas.microsoft.com/office/drawing/2014/main" id="{C7233B06-5DED-45A7-B2B2-8C51A8631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1362075"/>
            <a:ext cx="409575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(a)">
            <a:extLst>
              <a:ext uri="{FF2B5EF4-FFF2-40B4-BE49-F238E27FC236}">
                <a16:creationId xmlns:a16="http://schemas.microsoft.com/office/drawing/2014/main" id="{6B65B3D6-6A43-48E8-B4B1-456F3F93A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1" y="914400"/>
            <a:ext cx="4669156" cy="46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8FC868-D905-4102-81C9-0B2B131CFF30}"/>
              </a:ext>
            </a:extLst>
          </p:cNvPr>
          <p:cNvSpPr/>
          <p:nvPr/>
        </p:nvSpPr>
        <p:spPr>
          <a:xfrm>
            <a:off x="381000" y="1066800"/>
            <a:ext cx="5562600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83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EDF372E5-8876-40F3-AAAA-F567299F149B}"/>
              </a:ext>
            </a:extLst>
          </p:cNvPr>
          <p:cNvSpPr txBox="1"/>
          <p:nvPr/>
        </p:nvSpPr>
        <p:spPr>
          <a:xfrm>
            <a:off x="383677" y="4978422"/>
            <a:ext cx="2294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‘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parafoveal telangiectasias’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979A07CE-EAD2-4D11-9D0B-5217F7AB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CCCCFF"/>
                </a:solidFill>
              </a:rPr>
              <a:t>aka</a:t>
            </a:r>
            <a:r>
              <a:rPr lang="en-US" altLang="en-US" sz="1400" dirty="0">
                <a:solidFill>
                  <a:srgbClr val="CCCCFF"/>
                </a:solidFill>
              </a:rPr>
              <a:t>…’</a:t>
            </a:r>
            <a:r>
              <a:rPr lang="en-US" altLang="en-US" sz="1400" b="1" dirty="0" err="1">
                <a:solidFill>
                  <a:srgbClr val="CCCCFF"/>
                </a:solidFill>
              </a:rPr>
              <a:t>Juxtafoveal</a:t>
            </a:r>
            <a:r>
              <a:rPr lang="en-US" altLang="en-US" sz="1400" dirty="0">
                <a:solidFill>
                  <a:srgbClr val="CCCC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--Crystalline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aka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…’</a:t>
            </a:r>
            <a:r>
              <a:rPr lang="en-US" altLang="en-US" sz="1400" b="1" dirty="0">
                <a:solidFill>
                  <a:schemeClr val="bg1">
                    <a:lumMod val="65000"/>
                  </a:schemeClr>
                </a:solidFill>
              </a:rPr>
              <a:t>Aneurysmal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altLang="en-US" sz="1400" b="1" dirty="0">
                <a:solidFill>
                  <a:srgbClr val="0000FF"/>
                </a:solidFill>
              </a:rPr>
              <a:t>Unilateral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altLang="en-US" sz="1400" b="1" dirty="0">
                <a:solidFill>
                  <a:srgbClr val="0000FF"/>
                </a:solidFill>
              </a:rPr>
              <a:t>Male</a:t>
            </a:r>
            <a:r>
              <a:rPr lang="en-US" altLang="en-US" sz="1400" dirty="0">
                <a:solidFill>
                  <a:srgbClr val="0000FF"/>
                </a:solidFill>
              </a:rPr>
              <a:t>  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&gt;&gt;  Female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altLang="en-US" sz="1400" b="1" dirty="0">
                <a:solidFill>
                  <a:srgbClr val="0000FF"/>
                </a:solidFill>
              </a:rPr>
              <a:t>Young</a:t>
            </a:r>
            <a:r>
              <a:rPr lang="en-US" altLang="en-US" sz="1400" dirty="0">
                <a:solidFill>
                  <a:srgbClr val="0000FF"/>
                </a:solidFill>
              </a:rPr>
              <a:t>  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&gt;&gt;  old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altLang="en-US" sz="1400" b="1" dirty="0">
                <a:solidFill>
                  <a:srgbClr val="0000FF"/>
                </a:solidFill>
              </a:rPr>
              <a:t>’Circinate’  exudate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818D9FD2-8808-41E7-A7DA-F6F50DEBD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25" y="5113307"/>
            <a:ext cx="8077200" cy="738664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 dirty="0">
                <a:solidFill>
                  <a:schemeClr val="bg1"/>
                </a:solidFill>
              </a:rPr>
              <a:t>A unilateral disease of the retinal vasculature affecting young males, characterized by exudation… what disease does this remind you of? </a:t>
            </a:r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It should remind you of </a:t>
            </a:r>
            <a:r>
              <a:rPr lang="en-US" altLang="en-US" sz="1400" b="1" dirty="0">
                <a:solidFill>
                  <a:srgbClr val="0000FF"/>
                </a:solidFill>
              </a:rPr>
              <a:t>Coats disease</a:t>
            </a:r>
            <a:r>
              <a:rPr lang="en-US" altLang="en-US" sz="1400" dirty="0">
                <a:solidFill>
                  <a:srgbClr val="0000FF"/>
                </a:solidFill>
              </a:rPr>
              <a:t>. </a:t>
            </a:r>
            <a:r>
              <a:rPr lang="en-US" altLang="en-US" sz="1400" u="sng" dirty="0">
                <a:solidFill>
                  <a:srgbClr val="0000FF"/>
                </a:solidFill>
              </a:rPr>
              <a:t>Coats and </a:t>
            </a:r>
            <a:r>
              <a:rPr lang="en-US" altLang="en-US" sz="1400" u="sng" dirty="0" err="1">
                <a:solidFill>
                  <a:srgbClr val="0000FF"/>
                </a:solidFill>
              </a:rPr>
              <a:t>MacTel</a:t>
            </a:r>
            <a:r>
              <a:rPr lang="en-US" altLang="en-US" sz="1400" u="sng" dirty="0">
                <a:solidFill>
                  <a:srgbClr val="0000FF"/>
                </a:solidFill>
              </a:rPr>
              <a:t> Type 1 are variants of the same condition.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3611D1-AD99-4E86-974A-079D9B37EE07}"/>
              </a:ext>
            </a:extLst>
          </p:cNvPr>
          <p:cNvSpPr/>
          <p:nvPr/>
        </p:nvSpPr>
        <p:spPr>
          <a:xfrm>
            <a:off x="152400" y="4038600"/>
            <a:ext cx="1828800" cy="96066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2A11FABD-CCC2-4421-AF4A-EB5D4D947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1848190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F8BBFA8-545F-4EC7-B9D5-EC06485E098B}"/>
              </a:ext>
            </a:extLst>
          </p:cNvPr>
          <p:cNvSpPr txBox="1"/>
          <p:nvPr/>
        </p:nvSpPr>
        <p:spPr>
          <a:xfrm>
            <a:off x="383677" y="4978422"/>
            <a:ext cx="2294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‘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parafoveal telangiectasias’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979A07CE-EAD2-4D11-9D0B-5217F7AB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CCCCFF"/>
                </a:solidFill>
              </a:rPr>
              <a:t>aka</a:t>
            </a:r>
            <a:r>
              <a:rPr lang="en-US" altLang="en-US" sz="1400" dirty="0">
                <a:solidFill>
                  <a:srgbClr val="CCCCFF"/>
                </a:solidFill>
              </a:rPr>
              <a:t>…’</a:t>
            </a:r>
            <a:r>
              <a:rPr lang="en-US" altLang="en-US" sz="1400" b="1" dirty="0" err="1">
                <a:solidFill>
                  <a:srgbClr val="CCCCFF"/>
                </a:solidFill>
              </a:rPr>
              <a:t>Juxtafoveal</a:t>
            </a:r>
            <a:r>
              <a:rPr lang="en-US" altLang="en-US" sz="1400" dirty="0">
                <a:solidFill>
                  <a:srgbClr val="CCCC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--Crystalline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aka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…’</a:t>
            </a:r>
            <a:r>
              <a:rPr lang="en-US" altLang="en-US" sz="1400" b="1" dirty="0">
                <a:solidFill>
                  <a:schemeClr val="bg1">
                    <a:lumMod val="65000"/>
                  </a:schemeClr>
                </a:solidFill>
              </a:rPr>
              <a:t>Aneurysmal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altLang="en-US" sz="1400" b="1" dirty="0">
                <a:solidFill>
                  <a:srgbClr val="0000FF"/>
                </a:solidFill>
              </a:rPr>
              <a:t>Unilateral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altLang="en-US" sz="1400" b="1" dirty="0">
                <a:solidFill>
                  <a:srgbClr val="0000FF"/>
                </a:solidFill>
              </a:rPr>
              <a:t>Male</a:t>
            </a:r>
            <a:r>
              <a:rPr lang="en-US" altLang="en-US" sz="1400" dirty="0">
                <a:solidFill>
                  <a:srgbClr val="0000FF"/>
                </a:solidFill>
              </a:rPr>
              <a:t>  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&gt;&gt;  Female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altLang="en-US" sz="1400" b="1" dirty="0">
                <a:solidFill>
                  <a:srgbClr val="0000FF"/>
                </a:solidFill>
              </a:rPr>
              <a:t>Young</a:t>
            </a:r>
            <a:r>
              <a:rPr lang="en-US" altLang="en-US" sz="1400" dirty="0">
                <a:solidFill>
                  <a:srgbClr val="0000FF"/>
                </a:solidFill>
              </a:rPr>
              <a:t>  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&gt;&gt;  old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altLang="en-US" sz="1400" b="1" dirty="0">
                <a:solidFill>
                  <a:srgbClr val="0000FF"/>
                </a:solidFill>
              </a:rPr>
              <a:t>’Circinate’  exudate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818D9FD2-8808-41E7-A7DA-F6F50DEBD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25" y="5113307"/>
            <a:ext cx="8077200" cy="738664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 dirty="0">
                <a:solidFill>
                  <a:schemeClr val="bg1"/>
                </a:solidFill>
              </a:rPr>
              <a:t>A unilateral disease of the retinal vasculature affecting young males, characterized by exudation… what disease does this remind you of? </a:t>
            </a:r>
          </a:p>
          <a:p>
            <a:pPr eaLnBrk="1" hangingPunct="1"/>
            <a:r>
              <a:rPr lang="en-US" altLang="en-US" sz="1400" dirty="0">
                <a:solidFill>
                  <a:schemeClr val="bg1"/>
                </a:solidFill>
              </a:rPr>
              <a:t>It should remind you of </a:t>
            </a:r>
            <a:r>
              <a:rPr lang="en-US" altLang="en-US" sz="1400" b="1" dirty="0">
                <a:solidFill>
                  <a:srgbClr val="FFFF00"/>
                </a:solidFill>
              </a:rPr>
              <a:t>Coats disease</a:t>
            </a:r>
            <a:r>
              <a:rPr lang="en-US" altLang="en-US" sz="1400" dirty="0">
                <a:solidFill>
                  <a:schemeClr val="bg1"/>
                </a:solidFill>
              </a:rPr>
              <a:t>. Coats and </a:t>
            </a:r>
            <a:r>
              <a:rPr lang="en-US" altLang="en-US" sz="1400" dirty="0" err="1">
                <a:solidFill>
                  <a:schemeClr val="bg1"/>
                </a:solidFill>
              </a:rPr>
              <a:t>MacTel</a:t>
            </a:r>
            <a:r>
              <a:rPr lang="en-US" altLang="en-US" sz="1400" dirty="0">
                <a:solidFill>
                  <a:schemeClr val="bg1"/>
                </a:solidFill>
              </a:rPr>
              <a:t> Type 1 are variants of the same condition.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3611D1-AD99-4E86-974A-079D9B37EE07}"/>
              </a:ext>
            </a:extLst>
          </p:cNvPr>
          <p:cNvSpPr/>
          <p:nvPr/>
        </p:nvSpPr>
        <p:spPr>
          <a:xfrm>
            <a:off x="152400" y="4038600"/>
            <a:ext cx="1828800" cy="96066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0DAB1C5D-B260-417C-90AD-8D6F60568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2002442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F8BBFA8-545F-4EC7-B9D5-EC06485E098B}"/>
              </a:ext>
            </a:extLst>
          </p:cNvPr>
          <p:cNvSpPr txBox="1"/>
          <p:nvPr/>
        </p:nvSpPr>
        <p:spPr>
          <a:xfrm>
            <a:off x="383677" y="4978422"/>
            <a:ext cx="2294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‘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parafoveal telangiectasias’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979A07CE-EAD2-4D11-9D0B-5217F7AB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CCCCFF"/>
                </a:solidFill>
              </a:rPr>
              <a:t>aka</a:t>
            </a:r>
            <a:r>
              <a:rPr lang="en-US" altLang="en-US" sz="1400" dirty="0">
                <a:solidFill>
                  <a:srgbClr val="CCCCFF"/>
                </a:solidFill>
              </a:rPr>
              <a:t>…’</a:t>
            </a:r>
            <a:r>
              <a:rPr lang="en-US" altLang="en-US" sz="1400" b="1" dirty="0" err="1">
                <a:solidFill>
                  <a:srgbClr val="CCCCFF"/>
                </a:solidFill>
              </a:rPr>
              <a:t>Juxtafoveal</a:t>
            </a:r>
            <a:r>
              <a:rPr lang="en-US" altLang="en-US" sz="1400" dirty="0">
                <a:solidFill>
                  <a:srgbClr val="CCCC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--Crystalline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aka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…’</a:t>
            </a:r>
            <a:r>
              <a:rPr lang="en-US" altLang="en-US" sz="1400" b="1" dirty="0">
                <a:solidFill>
                  <a:schemeClr val="bg1">
                    <a:lumMod val="65000"/>
                  </a:schemeClr>
                </a:solidFill>
              </a:rPr>
              <a:t>Aneurysmal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altLang="en-US" sz="1400" b="1" dirty="0">
                <a:solidFill>
                  <a:srgbClr val="0000FF"/>
                </a:solidFill>
              </a:rPr>
              <a:t>Unilateral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altLang="en-US" sz="1400" b="1" dirty="0">
                <a:solidFill>
                  <a:srgbClr val="0000FF"/>
                </a:solidFill>
              </a:rPr>
              <a:t>Male</a:t>
            </a:r>
            <a:r>
              <a:rPr lang="en-US" altLang="en-US" sz="1400" dirty="0">
                <a:solidFill>
                  <a:srgbClr val="0000FF"/>
                </a:solidFill>
              </a:rPr>
              <a:t>  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&gt;&gt;  Female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altLang="en-US" sz="1400" b="1" dirty="0">
                <a:solidFill>
                  <a:srgbClr val="0000FF"/>
                </a:solidFill>
              </a:rPr>
              <a:t>Young</a:t>
            </a:r>
            <a:r>
              <a:rPr lang="en-US" altLang="en-US" sz="1400" dirty="0">
                <a:solidFill>
                  <a:srgbClr val="0000FF"/>
                </a:solidFill>
              </a:rPr>
              <a:t>  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&gt;&gt;  old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altLang="en-US" sz="1400" b="1" dirty="0">
                <a:solidFill>
                  <a:srgbClr val="0000FF"/>
                </a:solidFill>
              </a:rPr>
              <a:t>’Circinate’  exudate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818D9FD2-8808-41E7-A7DA-F6F50DEBD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25" y="5113307"/>
            <a:ext cx="8077200" cy="738664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unilateral disease of the retinal vasculature affecting young males, characterized by exudation… what disease does this remind you of? </a:t>
            </a:r>
          </a:p>
          <a:p>
            <a:pPr eaLnBrk="1" hangingPunct="1"/>
            <a:r>
              <a:rPr lang="en-US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 should remind you of </a:t>
            </a:r>
            <a:r>
              <a:rPr lang="en-US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Coats disease</a:t>
            </a:r>
            <a:r>
              <a:rPr lang="en-US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altLang="en-US" sz="1400" u="sng" dirty="0">
                <a:solidFill>
                  <a:schemeClr val="bg1"/>
                </a:solidFill>
              </a:rPr>
              <a:t>Coats and </a:t>
            </a:r>
            <a:r>
              <a:rPr lang="en-US" altLang="en-US" sz="1400" u="sng" dirty="0" err="1">
                <a:solidFill>
                  <a:schemeClr val="bg1"/>
                </a:solidFill>
              </a:rPr>
              <a:t>MacTel</a:t>
            </a:r>
            <a:r>
              <a:rPr lang="en-US" altLang="en-US" sz="1400" u="sng" dirty="0">
                <a:solidFill>
                  <a:schemeClr val="bg1"/>
                </a:solidFill>
              </a:rPr>
              <a:t> Type 1 are variants of the same condition.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3611D1-AD99-4E86-974A-079D9B37EE07}"/>
              </a:ext>
            </a:extLst>
          </p:cNvPr>
          <p:cNvSpPr/>
          <p:nvPr/>
        </p:nvSpPr>
        <p:spPr>
          <a:xfrm>
            <a:off x="152400" y="4038600"/>
            <a:ext cx="1828800" cy="96066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0DAB1C5D-B260-417C-90AD-8D6F60568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745032-CCBD-4DAA-BEF3-5FEA49E07A09}"/>
              </a:ext>
            </a:extLst>
          </p:cNvPr>
          <p:cNvSpPr/>
          <p:nvPr/>
        </p:nvSpPr>
        <p:spPr>
          <a:xfrm>
            <a:off x="3007312" y="5347343"/>
            <a:ext cx="5217408" cy="72914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35A055-6435-4150-B2CF-898059A27E85}"/>
              </a:ext>
            </a:extLst>
          </p:cNvPr>
          <p:cNvSpPr txBox="1"/>
          <p:nvPr/>
        </p:nvSpPr>
        <p:spPr>
          <a:xfrm>
            <a:off x="2977149" y="6145084"/>
            <a:ext cx="5628101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</a:t>
            </a:r>
            <a:r>
              <a:rPr lang="en-US" sz="2000" i="1" dirty="0">
                <a:solidFill>
                  <a:schemeClr val="bg1"/>
                </a:solidFill>
              </a:rPr>
              <a:t>Retina</a:t>
            </a:r>
            <a:r>
              <a:rPr lang="en-US" sz="2000" dirty="0">
                <a:solidFill>
                  <a:schemeClr val="bg1"/>
                </a:solidFill>
              </a:rPr>
              <a:t> book states that “</a:t>
            </a:r>
            <a:r>
              <a:rPr lang="en-US" sz="2000" i="1" dirty="0" err="1">
                <a:solidFill>
                  <a:schemeClr val="bg1"/>
                </a:solidFill>
              </a:rPr>
              <a:t>MacTel</a:t>
            </a:r>
            <a:r>
              <a:rPr lang="en-US" sz="2000" i="1" dirty="0">
                <a:solidFill>
                  <a:schemeClr val="bg1"/>
                </a:solidFill>
              </a:rPr>
              <a:t> 1 is considered a macular variant of Coats disease</a:t>
            </a:r>
            <a:r>
              <a:rPr lang="en-US" sz="2000" dirty="0">
                <a:solidFill>
                  <a:schemeClr val="bg1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820651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314FDCC-6C01-4F6B-80B4-E1C17D2CFB4E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‘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parafoveal telangiectasias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in a young male child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979A07CE-EAD2-4D11-9D0B-5217F7AB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CCCCFF"/>
                </a:solidFill>
              </a:rPr>
              <a:t>aka</a:t>
            </a:r>
            <a:r>
              <a:rPr lang="en-US" altLang="en-US" sz="1400" dirty="0">
                <a:solidFill>
                  <a:srgbClr val="CCCCFF"/>
                </a:solidFill>
              </a:rPr>
              <a:t>…’</a:t>
            </a:r>
            <a:r>
              <a:rPr lang="en-US" altLang="en-US" sz="1400" b="1" dirty="0" err="1">
                <a:solidFill>
                  <a:srgbClr val="CCCCFF"/>
                </a:solidFill>
              </a:rPr>
              <a:t>Juxtafoveal</a:t>
            </a:r>
            <a:r>
              <a:rPr lang="en-US" altLang="en-US" sz="1400" dirty="0">
                <a:solidFill>
                  <a:srgbClr val="CCCC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--Crystalline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--’Circinate’  exudate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9C5BF5-7A8A-4EC7-8CEC-51579F4877D3}"/>
              </a:ext>
            </a:extLst>
          </p:cNvPr>
          <p:cNvSpPr txBox="1"/>
          <p:nvPr/>
        </p:nvSpPr>
        <p:spPr>
          <a:xfrm>
            <a:off x="1984370" y="4227891"/>
            <a:ext cx="5375189" cy="11695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Does the exudate of Type 1 respond to VEGF inhibitors?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Yes and no</a:t>
            </a:r>
          </a:p>
          <a:p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accent5">
                    <a:lumMod val="75000"/>
                  </a:schemeClr>
                </a:solidFill>
              </a:rPr>
              <a:t>Why ‘yes and no’?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It responds to  aflibercept , but not  bevacizumab  or  ranibizumab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ED9F96EE-8C00-4B47-9359-5DFCEC1B3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2952625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6333C1F-5569-40E0-8B95-3C60DCF9AEDE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‘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parafoveal telangiectasias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in a young male child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979A07CE-EAD2-4D11-9D0B-5217F7AB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CCCCFF"/>
                </a:solidFill>
              </a:rPr>
              <a:t>aka</a:t>
            </a:r>
            <a:r>
              <a:rPr lang="en-US" altLang="en-US" sz="1400" dirty="0">
                <a:solidFill>
                  <a:srgbClr val="CCCCFF"/>
                </a:solidFill>
              </a:rPr>
              <a:t>…’</a:t>
            </a:r>
            <a:r>
              <a:rPr lang="en-US" altLang="en-US" sz="1400" b="1" dirty="0" err="1">
                <a:solidFill>
                  <a:srgbClr val="CCCCFF"/>
                </a:solidFill>
              </a:rPr>
              <a:t>Juxtafoveal</a:t>
            </a:r>
            <a:r>
              <a:rPr lang="en-US" altLang="en-US" sz="1400" dirty="0">
                <a:solidFill>
                  <a:srgbClr val="CCCC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--Crystalline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--’Circinate’  exudate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9C5BF5-7A8A-4EC7-8CEC-51579F4877D3}"/>
              </a:ext>
            </a:extLst>
          </p:cNvPr>
          <p:cNvSpPr txBox="1"/>
          <p:nvPr/>
        </p:nvSpPr>
        <p:spPr>
          <a:xfrm>
            <a:off x="1984370" y="4227891"/>
            <a:ext cx="5375189" cy="11695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Does the exudate of Type 1 respond to VEGF inhibitors?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Yes and no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accent5">
                    <a:lumMod val="75000"/>
                  </a:schemeClr>
                </a:solidFill>
              </a:rPr>
              <a:t>Why ‘yes and no’?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It responds to  aflibercept , but not  bevacizumab  or  ranibizumab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5394B381-3DF1-4DB7-A9AF-DC76AACA9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257891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0DC5A00-7554-4905-8B97-C405558F2252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‘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parafoveal telangiectasias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in a young male child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979A07CE-EAD2-4D11-9D0B-5217F7AB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CCCCFF"/>
                </a:solidFill>
              </a:rPr>
              <a:t>aka</a:t>
            </a:r>
            <a:r>
              <a:rPr lang="en-US" altLang="en-US" sz="1400" dirty="0">
                <a:solidFill>
                  <a:srgbClr val="CCCCFF"/>
                </a:solidFill>
              </a:rPr>
              <a:t>…’</a:t>
            </a:r>
            <a:r>
              <a:rPr lang="en-US" altLang="en-US" sz="1400" b="1" dirty="0" err="1">
                <a:solidFill>
                  <a:srgbClr val="CCCCFF"/>
                </a:solidFill>
              </a:rPr>
              <a:t>Juxtafoveal</a:t>
            </a:r>
            <a:r>
              <a:rPr lang="en-US" altLang="en-US" sz="1400" dirty="0">
                <a:solidFill>
                  <a:srgbClr val="CCCC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--Crystalline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--’Circinate’  exudate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9C5BF5-7A8A-4EC7-8CEC-51579F4877D3}"/>
              </a:ext>
            </a:extLst>
          </p:cNvPr>
          <p:cNvSpPr txBox="1"/>
          <p:nvPr/>
        </p:nvSpPr>
        <p:spPr>
          <a:xfrm>
            <a:off x="1984370" y="4227891"/>
            <a:ext cx="5375189" cy="11695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Does the exudate of Type 1 respond to VEGF inhibitors?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Yes and no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Huh? Why ‘yes and no’?</a:t>
            </a:r>
            <a:endParaRPr lang="en-US" sz="1400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It responds to  aflibercept , but not  bevacizumab  or  ranibizumab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C7F64284-ED23-4212-8ADE-569FD1968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29097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chemeClr val="bg1">
                    <a:lumMod val="65000"/>
                  </a:schemeClr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E74EE38-A3DE-4CC6-ADE4-C78B4DECAB88}"/>
              </a:ext>
            </a:extLst>
          </p:cNvPr>
          <p:cNvCxnSpPr/>
          <p:nvPr/>
        </p:nvCxnSpPr>
        <p:spPr>
          <a:xfrm>
            <a:off x="3962400" y="2286000"/>
            <a:ext cx="1219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067DEC1-BF5A-4CF5-98A7-E645A60EFF86}"/>
              </a:ext>
            </a:extLst>
          </p:cNvPr>
          <p:cNvSpPr txBox="1"/>
          <p:nvPr/>
        </p:nvSpPr>
        <p:spPr>
          <a:xfrm>
            <a:off x="1828800" y="1676400"/>
            <a:ext cx="5125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Segoe Script" panose="030B0504020000000003" pitchFamily="66" charset="0"/>
              </a:rPr>
              <a:t>Idiopathic </a:t>
            </a:r>
            <a:r>
              <a:rPr lang="en-US" sz="2400" dirty="0" err="1">
                <a:latin typeface="Segoe Script" panose="030B0504020000000003" pitchFamily="66" charset="0"/>
              </a:rPr>
              <a:t>juxtafoveal</a:t>
            </a:r>
            <a:r>
              <a:rPr lang="en-US" sz="2400" dirty="0">
                <a:latin typeface="Segoe Script" panose="030B0504020000000003" pitchFamily="66" charset="0"/>
              </a:rPr>
              <a:t> retinal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CDE534-344E-4433-82DD-70DEAAD08DC6}"/>
              </a:ext>
            </a:extLst>
          </p:cNvPr>
          <p:cNvSpPr txBox="1"/>
          <p:nvPr/>
        </p:nvSpPr>
        <p:spPr>
          <a:xfrm>
            <a:off x="609600" y="2914471"/>
            <a:ext cx="830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The condition called </a:t>
            </a:r>
            <a:r>
              <a:rPr lang="en-US" dirty="0">
                <a:solidFill>
                  <a:srgbClr val="0000FF"/>
                </a:solidFill>
              </a:rPr>
              <a:t>macular telangiectasia </a:t>
            </a:r>
            <a:r>
              <a:rPr lang="en-US" i="1" dirty="0">
                <a:solidFill>
                  <a:srgbClr val="0000FF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MacTel</a:t>
            </a:r>
            <a:r>
              <a:rPr lang="en-US" i="1" dirty="0">
                <a:solidFill>
                  <a:srgbClr val="0000FF"/>
                </a:solidFill>
              </a:rPr>
              <a:t> for short)…</a:t>
            </a:r>
            <a:r>
              <a:rPr lang="en-US" i="1" dirty="0"/>
              <a:t>By what four-word (including </a:t>
            </a:r>
            <a:r>
              <a:rPr lang="en-US" dirty="0"/>
              <a:t>telangiectasia</a:t>
            </a:r>
            <a:r>
              <a:rPr lang="en-US" i="1" dirty="0"/>
              <a:t>) name was this condition known back in the day?</a:t>
            </a:r>
          </a:p>
          <a:p>
            <a:r>
              <a:rPr lang="en-US" b="1" dirty="0"/>
              <a:t>Idiopathic </a:t>
            </a:r>
            <a:r>
              <a:rPr lang="en-US" b="1" dirty="0" err="1"/>
              <a:t>juxtafoveal</a:t>
            </a:r>
            <a:r>
              <a:rPr lang="en-US" b="1" dirty="0"/>
              <a:t> retinal telangiectasia</a:t>
            </a:r>
            <a:r>
              <a:rPr lang="en-US" dirty="0"/>
              <a:t> (you may come across this name in the older literature, is why I’m mentioning this)</a:t>
            </a:r>
          </a:p>
        </p:txBody>
      </p:sp>
    </p:spTree>
    <p:extLst>
      <p:ext uri="{BB962C8B-B14F-4D97-AF65-F5344CB8AC3E}">
        <p14:creationId xmlns:p14="http://schemas.microsoft.com/office/powerpoint/2010/main" val="4046022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49768EE1-7A80-4563-B1B3-FB772E03328F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‘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parafoveal telangiectasias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in a young male child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979A07CE-EAD2-4D11-9D0B-5217F7AB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CCCCFF"/>
                </a:solidFill>
              </a:rPr>
              <a:t>aka</a:t>
            </a:r>
            <a:r>
              <a:rPr lang="en-US" altLang="en-US" sz="1400" dirty="0">
                <a:solidFill>
                  <a:srgbClr val="CCCCFF"/>
                </a:solidFill>
              </a:rPr>
              <a:t>…’</a:t>
            </a:r>
            <a:r>
              <a:rPr lang="en-US" altLang="en-US" sz="1400" b="1" dirty="0" err="1">
                <a:solidFill>
                  <a:srgbClr val="CCCCFF"/>
                </a:solidFill>
              </a:rPr>
              <a:t>Juxtafoveal</a:t>
            </a:r>
            <a:r>
              <a:rPr lang="en-US" altLang="en-US" sz="1400" dirty="0">
                <a:solidFill>
                  <a:srgbClr val="CCCC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--Crystalline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--’Circinate’  exudate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9C5BF5-7A8A-4EC7-8CEC-51579F4877D3}"/>
              </a:ext>
            </a:extLst>
          </p:cNvPr>
          <p:cNvSpPr txBox="1"/>
          <p:nvPr/>
        </p:nvSpPr>
        <p:spPr>
          <a:xfrm>
            <a:off x="1984370" y="4227891"/>
            <a:ext cx="5375189" cy="11695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Does the exudate of Type 1 respond to VEGF inhibitors?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Yes and no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Huh? Why ‘yes and no’?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It responds to  aflibercept , but not  bevacizumab  or  ranibizumab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827674-5E3D-4F7F-A72C-9DDA325E217F}"/>
              </a:ext>
            </a:extLst>
          </p:cNvPr>
          <p:cNvSpPr/>
          <p:nvPr/>
        </p:nvSpPr>
        <p:spPr>
          <a:xfrm>
            <a:off x="3213652" y="5128684"/>
            <a:ext cx="838200" cy="268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agent 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6156DE-4849-4C1A-876E-3EAC78BD32FC}"/>
              </a:ext>
            </a:extLst>
          </p:cNvPr>
          <p:cNvSpPr/>
          <p:nvPr/>
        </p:nvSpPr>
        <p:spPr>
          <a:xfrm>
            <a:off x="4866860" y="5112612"/>
            <a:ext cx="1115101" cy="284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agent 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8335BF-AE02-4962-90C2-B8A06F98E756}"/>
              </a:ext>
            </a:extLst>
          </p:cNvPr>
          <p:cNvSpPr/>
          <p:nvPr/>
        </p:nvSpPr>
        <p:spPr>
          <a:xfrm>
            <a:off x="6257710" y="5120648"/>
            <a:ext cx="1115101" cy="284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agent 3</a:t>
            </a: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1A5E9D9C-9FD8-4386-9D04-3AE437C88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3275591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EB8AD8F-C2C5-42A6-9C17-9C83E4B56F84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‘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parafoveal telangiectasias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in a young male child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979A07CE-EAD2-4D11-9D0B-5217F7AB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CCCCFF"/>
                </a:solidFill>
              </a:rPr>
              <a:t>aka</a:t>
            </a:r>
            <a:r>
              <a:rPr lang="en-US" altLang="en-US" sz="1400" dirty="0">
                <a:solidFill>
                  <a:srgbClr val="CCCCFF"/>
                </a:solidFill>
              </a:rPr>
              <a:t>…’</a:t>
            </a:r>
            <a:r>
              <a:rPr lang="en-US" altLang="en-US" sz="1400" b="1" dirty="0" err="1">
                <a:solidFill>
                  <a:srgbClr val="CCCCFF"/>
                </a:solidFill>
              </a:rPr>
              <a:t>Juxtafoveal</a:t>
            </a:r>
            <a:r>
              <a:rPr lang="en-US" altLang="en-US" sz="1400" dirty="0">
                <a:solidFill>
                  <a:srgbClr val="CCCC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--Crystalline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--’Circinate’  exudate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9C5BF5-7A8A-4EC7-8CEC-51579F4877D3}"/>
              </a:ext>
            </a:extLst>
          </p:cNvPr>
          <p:cNvSpPr txBox="1"/>
          <p:nvPr/>
        </p:nvSpPr>
        <p:spPr>
          <a:xfrm>
            <a:off x="1984370" y="4227891"/>
            <a:ext cx="5375189" cy="11695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Does the exudate of Type 1 respond to VEGF inhibitors?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Yes and no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Huh? Why ‘yes and no’?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It responds to  aflibercept , but not  bevacizumab  or  ranibizumab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F70A7F6A-F8D8-4CFF-891C-CFEBC50B1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1126243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FD85FF08-8DD3-4373-817B-ECECE745F279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‘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parafoveal telangiectasias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in a young male child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979A07CE-EAD2-4D11-9D0B-5217F7AB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CCCCFF"/>
                </a:solidFill>
              </a:rPr>
              <a:t>aka</a:t>
            </a:r>
            <a:r>
              <a:rPr lang="en-US" altLang="en-US" sz="1400" dirty="0">
                <a:solidFill>
                  <a:srgbClr val="CCCCFF"/>
                </a:solidFill>
              </a:rPr>
              <a:t>…’</a:t>
            </a:r>
            <a:r>
              <a:rPr lang="en-US" altLang="en-US" sz="1400" b="1" dirty="0" err="1">
                <a:solidFill>
                  <a:srgbClr val="CCCCFF"/>
                </a:solidFill>
              </a:rPr>
              <a:t>Juxtafoveal</a:t>
            </a:r>
            <a:r>
              <a:rPr lang="en-US" altLang="en-US" sz="1400" dirty="0">
                <a:solidFill>
                  <a:srgbClr val="CCCC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--Crystalline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--’Circinate’  exudate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9C5BF5-7A8A-4EC7-8CEC-51579F4877D3}"/>
              </a:ext>
            </a:extLst>
          </p:cNvPr>
          <p:cNvSpPr txBox="1"/>
          <p:nvPr/>
        </p:nvSpPr>
        <p:spPr>
          <a:xfrm>
            <a:off x="1984370" y="4227891"/>
            <a:ext cx="5779146" cy="11695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the exudate of Type 1 respond to VEGF inhibitors?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 and no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Huh? Why ‘yes and no’?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It responds to  aflibercept , but not  bevacizumab  or  ranibizumab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B9BD18C-628B-4071-B766-7333707E61B8}"/>
              </a:ext>
            </a:extLst>
          </p:cNvPr>
          <p:cNvSpPr/>
          <p:nvPr/>
        </p:nvSpPr>
        <p:spPr>
          <a:xfrm>
            <a:off x="1828800" y="4851624"/>
            <a:ext cx="6012501" cy="7324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C1E3787E-67FD-497F-ADF6-FA4EAD83B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76B2E2-097D-4D67-A8A5-50B0FF10B6EA}"/>
              </a:ext>
            </a:extLst>
          </p:cNvPr>
          <p:cNvSpPr txBox="1"/>
          <p:nvPr/>
        </p:nvSpPr>
        <p:spPr>
          <a:xfrm>
            <a:off x="1959521" y="5617425"/>
            <a:ext cx="5803995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Why does Type 1 respond to aflibercept but not the other agents?</a:t>
            </a:r>
            <a:endParaRPr lang="en-US" sz="14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 addition to VEGF, aflibercept also inhibits  </a:t>
            </a:r>
            <a:r>
              <a:rPr lang="en-US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placental growth factor  </a:t>
            </a: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whereas the other agents don’t. This anti-PGF activity is believed to account for the effectiveness of aflibercept in </a:t>
            </a:r>
            <a:r>
              <a:rPr lang="en-US" sz="1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MacTel</a:t>
            </a: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Type 1 (as well as in Coats).</a:t>
            </a:r>
          </a:p>
        </p:txBody>
      </p:sp>
    </p:spTree>
    <p:extLst>
      <p:ext uri="{BB962C8B-B14F-4D97-AF65-F5344CB8AC3E}">
        <p14:creationId xmlns:p14="http://schemas.microsoft.com/office/powerpoint/2010/main" val="18179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B6C86502-0289-4AE8-9FAF-F9736744FE3C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‘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parafoveal telangiectasias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in a young male child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979A07CE-EAD2-4D11-9D0B-5217F7AB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CCCCFF"/>
                </a:solidFill>
              </a:rPr>
              <a:t>aka</a:t>
            </a:r>
            <a:r>
              <a:rPr lang="en-US" altLang="en-US" sz="1400" dirty="0">
                <a:solidFill>
                  <a:srgbClr val="CCCCFF"/>
                </a:solidFill>
              </a:rPr>
              <a:t>…’</a:t>
            </a:r>
            <a:r>
              <a:rPr lang="en-US" altLang="en-US" sz="1400" b="1" dirty="0" err="1">
                <a:solidFill>
                  <a:srgbClr val="CCCCFF"/>
                </a:solidFill>
              </a:rPr>
              <a:t>Juxtafoveal</a:t>
            </a:r>
            <a:r>
              <a:rPr lang="en-US" altLang="en-US" sz="1400" dirty="0">
                <a:solidFill>
                  <a:srgbClr val="CCCC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--Crystalline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--’Circinate’  exudate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9C5BF5-7A8A-4EC7-8CEC-51579F4877D3}"/>
              </a:ext>
            </a:extLst>
          </p:cNvPr>
          <p:cNvSpPr txBox="1"/>
          <p:nvPr/>
        </p:nvSpPr>
        <p:spPr>
          <a:xfrm>
            <a:off x="1984370" y="4227891"/>
            <a:ext cx="5779146" cy="11695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the exudate of Type 1 respond to VEGF inhibitors?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 and no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Huh? Why ‘yes and no’?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It responds to  aflibercept , but not  bevacizumab  or  ranibizumab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B9BD18C-628B-4071-B766-7333707E61B8}"/>
              </a:ext>
            </a:extLst>
          </p:cNvPr>
          <p:cNvSpPr/>
          <p:nvPr/>
        </p:nvSpPr>
        <p:spPr>
          <a:xfrm>
            <a:off x="1828800" y="4851624"/>
            <a:ext cx="6012501" cy="7324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88B7D2F2-8278-49DB-B332-88D3B7E90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D18C43-588A-40D4-98DB-F4823BFE472A}"/>
              </a:ext>
            </a:extLst>
          </p:cNvPr>
          <p:cNvSpPr txBox="1"/>
          <p:nvPr/>
        </p:nvSpPr>
        <p:spPr>
          <a:xfrm>
            <a:off x="1959521" y="5617425"/>
            <a:ext cx="5803995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Why does Type 1 respond to aflibercept but not the other agents?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In addition to VEGF, aflibercept also inhibits  </a:t>
            </a:r>
            <a:r>
              <a:rPr lang="en-US" sz="1400" b="1" dirty="0">
                <a:solidFill>
                  <a:srgbClr val="0000FF"/>
                </a:solidFill>
              </a:rPr>
              <a:t>placental growth factor  </a:t>
            </a:r>
            <a:r>
              <a:rPr lang="en-US" sz="1400" dirty="0">
                <a:solidFill>
                  <a:srgbClr val="0000FF"/>
                </a:solidFill>
              </a:rPr>
              <a:t>, whereas the other agents don’t. </a:t>
            </a: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This anti-PGF activity is believed to account for the effectiveness of aflibercept in </a:t>
            </a:r>
            <a:r>
              <a:rPr lang="en-US" sz="1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MacTel</a:t>
            </a: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Type 1 (as well as in Coats).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778A72-D228-48B8-8D36-6DA2F9F07B7F}"/>
              </a:ext>
            </a:extLst>
          </p:cNvPr>
          <p:cNvSpPr/>
          <p:nvPr/>
        </p:nvSpPr>
        <p:spPr>
          <a:xfrm>
            <a:off x="5524682" y="5879130"/>
            <a:ext cx="2057400" cy="209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signaling molecule (three words)</a:t>
            </a:r>
          </a:p>
        </p:txBody>
      </p:sp>
    </p:spTree>
    <p:extLst>
      <p:ext uri="{BB962C8B-B14F-4D97-AF65-F5344CB8AC3E}">
        <p14:creationId xmlns:p14="http://schemas.microsoft.com/office/powerpoint/2010/main" val="22242451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B350644C-EE57-4157-8BD6-A821385181FF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‘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parafoveal telangiectasias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in a young male child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979A07CE-EAD2-4D11-9D0B-5217F7AB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CCCCFF"/>
                </a:solidFill>
              </a:rPr>
              <a:t>aka</a:t>
            </a:r>
            <a:r>
              <a:rPr lang="en-US" altLang="en-US" sz="1400" dirty="0">
                <a:solidFill>
                  <a:srgbClr val="CCCCFF"/>
                </a:solidFill>
              </a:rPr>
              <a:t>…’</a:t>
            </a:r>
            <a:r>
              <a:rPr lang="en-US" altLang="en-US" sz="1400" b="1" dirty="0" err="1">
                <a:solidFill>
                  <a:srgbClr val="CCCCFF"/>
                </a:solidFill>
              </a:rPr>
              <a:t>Juxtafoveal</a:t>
            </a:r>
            <a:r>
              <a:rPr lang="en-US" altLang="en-US" sz="1400" dirty="0">
                <a:solidFill>
                  <a:srgbClr val="CCCC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--Crystalline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34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--’Circinate’  exudate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9C5BF5-7A8A-4EC7-8CEC-51579F4877D3}"/>
              </a:ext>
            </a:extLst>
          </p:cNvPr>
          <p:cNvSpPr txBox="1"/>
          <p:nvPr/>
        </p:nvSpPr>
        <p:spPr>
          <a:xfrm>
            <a:off x="1984370" y="4227891"/>
            <a:ext cx="5779146" cy="11695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the exudate of Type 1 respond to VEGF inhibitors?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 and no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Huh? Why ‘yes and no’?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It responds to  aflibercept , but not  bevacizumab  or  ranibizumab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B9BD18C-628B-4071-B766-7333707E61B8}"/>
              </a:ext>
            </a:extLst>
          </p:cNvPr>
          <p:cNvSpPr/>
          <p:nvPr/>
        </p:nvSpPr>
        <p:spPr>
          <a:xfrm>
            <a:off x="1828800" y="4851624"/>
            <a:ext cx="6012501" cy="7324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88B7D2F2-8278-49DB-B332-88D3B7E90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E1427B-C52A-4BDF-B71C-02B22428D281}"/>
              </a:ext>
            </a:extLst>
          </p:cNvPr>
          <p:cNvSpPr txBox="1"/>
          <p:nvPr/>
        </p:nvSpPr>
        <p:spPr>
          <a:xfrm>
            <a:off x="1959521" y="5617425"/>
            <a:ext cx="5803995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Why does Type 1 respond to aflibercept but not the other agents?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In addition to VEGF, aflibercept also inhibits  </a:t>
            </a:r>
            <a:r>
              <a:rPr lang="en-US" sz="1400" b="1" dirty="0">
                <a:solidFill>
                  <a:srgbClr val="0000FF"/>
                </a:solidFill>
              </a:rPr>
              <a:t>placental growth factor  </a:t>
            </a:r>
            <a:r>
              <a:rPr lang="en-US" sz="1400" dirty="0">
                <a:solidFill>
                  <a:srgbClr val="0000FF"/>
                </a:solidFill>
              </a:rPr>
              <a:t>, whereas the other agents don’t. </a:t>
            </a: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This anti-PGF activity is believed to account for the effectiveness of aflibercept in </a:t>
            </a:r>
            <a:r>
              <a:rPr lang="en-US" sz="1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MacTel</a:t>
            </a: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Type 1 (as well as in Coats).</a:t>
            </a:r>
          </a:p>
        </p:txBody>
      </p:sp>
    </p:spTree>
    <p:extLst>
      <p:ext uri="{BB962C8B-B14F-4D97-AF65-F5344CB8AC3E}">
        <p14:creationId xmlns:p14="http://schemas.microsoft.com/office/powerpoint/2010/main" val="3820109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C43346F0-2ECC-4C6D-99D5-CAC048A956D7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‘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parafoveal telangiectasias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in a young male child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979A07CE-EAD2-4D11-9D0B-5217F7AB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CCCCFF"/>
                </a:solidFill>
              </a:rPr>
              <a:t>aka</a:t>
            </a:r>
            <a:r>
              <a:rPr lang="en-US" altLang="en-US" sz="1400" dirty="0">
                <a:solidFill>
                  <a:srgbClr val="CCCCFF"/>
                </a:solidFill>
              </a:rPr>
              <a:t>…’</a:t>
            </a:r>
            <a:r>
              <a:rPr lang="en-US" altLang="en-US" sz="1400" b="1" dirty="0" err="1">
                <a:solidFill>
                  <a:srgbClr val="CCCCFF"/>
                </a:solidFill>
              </a:rPr>
              <a:t>Juxtafoveal</a:t>
            </a:r>
            <a:r>
              <a:rPr lang="en-US" altLang="en-US" sz="1400" dirty="0">
                <a:solidFill>
                  <a:srgbClr val="CCCC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--Crystalline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35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--’Circinate’  exudate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9C5BF5-7A8A-4EC7-8CEC-51579F4877D3}"/>
              </a:ext>
            </a:extLst>
          </p:cNvPr>
          <p:cNvSpPr txBox="1"/>
          <p:nvPr/>
        </p:nvSpPr>
        <p:spPr>
          <a:xfrm>
            <a:off x="1984370" y="4227891"/>
            <a:ext cx="5779146" cy="11695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the exudate of Type 1 respond to VEGF inhibitors?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 and no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Huh? Why ‘yes and no’?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It responds to  aflibercept , but not  bevacizumab  or  ranibizumab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398420-9503-4D13-8DFE-C4C74FC88758}"/>
              </a:ext>
            </a:extLst>
          </p:cNvPr>
          <p:cNvSpPr txBox="1"/>
          <p:nvPr/>
        </p:nvSpPr>
        <p:spPr>
          <a:xfrm>
            <a:off x="1959521" y="5617425"/>
            <a:ext cx="5803995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Why does Type 1 respond to aflibercept but not the other agents?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In addition to VEGF, aflibercept also inhibits  </a:t>
            </a:r>
            <a:r>
              <a:rPr lang="en-US" sz="1400" b="1" dirty="0">
                <a:solidFill>
                  <a:srgbClr val="0000FF"/>
                </a:solidFill>
              </a:rPr>
              <a:t>placental growth factor  </a:t>
            </a:r>
            <a:r>
              <a:rPr lang="en-US" sz="1400" dirty="0">
                <a:solidFill>
                  <a:srgbClr val="0000FF"/>
                </a:solidFill>
              </a:rPr>
              <a:t>, whereas the other agents don’t. </a:t>
            </a:r>
            <a:r>
              <a:rPr lang="en-US" sz="1400" dirty="0"/>
              <a:t>This anti-PGF activity is believed to account for the effectiveness of aflibercept in </a:t>
            </a:r>
            <a:r>
              <a:rPr lang="en-US" sz="1400" dirty="0" err="1"/>
              <a:t>MacTel</a:t>
            </a:r>
            <a:r>
              <a:rPr lang="en-US" sz="1400" dirty="0"/>
              <a:t> Type 1 (as well as in Coats).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B9BD18C-628B-4071-B766-7333707E61B8}"/>
              </a:ext>
            </a:extLst>
          </p:cNvPr>
          <p:cNvSpPr/>
          <p:nvPr/>
        </p:nvSpPr>
        <p:spPr>
          <a:xfrm>
            <a:off x="1828800" y="4851624"/>
            <a:ext cx="6012501" cy="7324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F7E4C2D8-2696-4CD6-95CC-4F6D71787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33146672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B14E127-07AD-4AC7-B9C6-B2BDFE38F4BB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‘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parafoveal telangiectasias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in a young male child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979A07CE-EAD2-4D11-9D0B-5217F7AB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CCCCFF"/>
                </a:solidFill>
              </a:rPr>
              <a:t>aka</a:t>
            </a:r>
            <a:r>
              <a:rPr lang="en-US" altLang="en-US" sz="1400" dirty="0">
                <a:solidFill>
                  <a:srgbClr val="CCCCFF"/>
                </a:solidFill>
              </a:rPr>
              <a:t>…’</a:t>
            </a:r>
            <a:r>
              <a:rPr lang="en-US" altLang="en-US" sz="1400" b="1" dirty="0" err="1">
                <a:solidFill>
                  <a:srgbClr val="CCCCFF"/>
                </a:solidFill>
              </a:rPr>
              <a:t>Juxtafoveal</a:t>
            </a:r>
            <a:r>
              <a:rPr lang="en-US" altLang="en-US" sz="1400" dirty="0">
                <a:solidFill>
                  <a:srgbClr val="CCCC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--Crystalline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36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--’Circinate’  exudate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9C5BF5-7A8A-4EC7-8CEC-51579F4877D3}"/>
              </a:ext>
            </a:extLst>
          </p:cNvPr>
          <p:cNvSpPr txBox="1"/>
          <p:nvPr/>
        </p:nvSpPr>
        <p:spPr>
          <a:xfrm>
            <a:off x="1984370" y="4227891"/>
            <a:ext cx="5779146" cy="11695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the exudate of Type 1 respond to VEGF inhibitors?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 and no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Huh? Why ‘yes and no’?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It responds to  aflibercept , but not  bevacizumab  or  ranibizumab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398420-9503-4D13-8DFE-C4C74FC88758}"/>
              </a:ext>
            </a:extLst>
          </p:cNvPr>
          <p:cNvSpPr txBox="1"/>
          <p:nvPr/>
        </p:nvSpPr>
        <p:spPr>
          <a:xfrm>
            <a:off x="1959521" y="5617425"/>
            <a:ext cx="5803995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Why does Type 1 respond to aflibercept, but not the other agents?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In addition to VEGF, aflibercept also inhibits 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placental growth factor 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, whereas the other agents don’t. This </a:t>
            </a:r>
            <a:r>
              <a:rPr lang="en-US" sz="1400" b="1" dirty="0"/>
              <a:t>anti-PGF activity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is believed to account for the effectiveness of aflibercept in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MacTel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Type 1 (as well as in Coats).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B9BD18C-628B-4071-B766-7333707E61B8}"/>
              </a:ext>
            </a:extLst>
          </p:cNvPr>
          <p:cNvSpPr/>
          <p:nvPr/>
        </p:nvSpPr>
        <p:spPr>
          <a:xfrm>
            <a:off x="1828800" y="4851624"/>
            <a:ext cx="6012501" cy="7324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F7E4C2D8-2696-4CD6-95CC-4F6D71787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9CF5F6-9DCA-40C2-BBC1-FC3F21BF9B53}"/>
              </a:ext>
            </a:extLst>
          </p:cNvPr>
          <p:cNvSpPr txBox="1"/>
          <p:nvPr/>
        </p:nvSpPr>
        <p:spPr>
          <a:xfrm>
            <a:off x="2637001" y="5387010"/>
            <a:ext cx="4893548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Note: This implies that exudation in </a:t>
            </a:r>
            <a:r>
              <a:rPr lang="en-US" i="1" dirty="0" err="1">
                <a:solidFill>
                  <a:schemeClr val="bg1"/>
                </a:solidFill>
              </a:rPr>
              <a:t>MacTel</a:t>
            </a:r>
            <a:r>
              <a:rPr lang="en-US" i="1" dirty="0">
                <a:solidFill>
                  <a:schemeClr val="bg1"/>
                </a:solidFill>
              </a:rPr>
              <a:t> 1 and Coats is mediated by PGF, </a:t>
            </a:r>
            <a:r>
              <a:rPr lang="en-US" b="1" dirty="0">
                <a:solidFill>
                  <a:schemeClr val="bg1"/>
                </a:solidFill>
              </a:rPr>
              <a:t>not</a:t>
            </a:r>
            <a:r>
              <a:rPr lang="en-US" i="1" dirty="0">
                <a:solidFill>
                  <a:schemeClr val="bg1"/>
                </a:solidFill>
              </a:rPr>
              <a:t> VEGF!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6D099EC-B208-46A6-B83C-0CC75A7B1506}"/>
              </a:ext>
            </a:extLst>
          </p:cNvPr>
          <p:cNvSpPr/>
          <p:nvPr/>
        </p:nvSpPr>
        <p:spPr>
          <a:xfrm>
            <a:off x="4737822" y="6016369"/>
            <a:ext cx="1822982" cy="4039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015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37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--’Circinate’  exudate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DC5CD70-53A4-4CB0-841C-36314D1FD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 err="1">
                <a:solidFill>
                  <a:srgbClr val="0000FF"/>
                </a:solidFill>
              </a:rPr>
              <a:t>Juxtafoveal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--Crystalline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562797-E8CD-4B40-A3B4-CDA0183D1448}"/>
              </a:ext>
            </a:extLst>
          </p:cNvPr>
          <p:cNvSpPr/>
          <p:nvPr/>
        </p:nvSpPr>
        <p:spPr>
          <a:xfrm>
            <a:off x="3733800" y="3886200"/>
            <a:ext cx="1066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9E5AB1C3-7AC8-4EAF-BF75-2DCA4B244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293A16-CF2C-499F-B708-ABC7FD8EA568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‘</a:t>
            </a:r>
            <a:r>
              <a:rPr lang="en-US" sz="1400" b="1" dirty="0">
                <a:solidFill>
                  <a:srgbClr val="0000FF"/>
                </a:solidFill>
              </a:rPr>
              <a:t>Unilateral</a:t>
            </a:r>
          </a:p>
          <a:p>
            <a:pPr algn="ctr"/>
            <a:r>
              <a:rPr lang="en-US" sz="1400" dirty="0"/>
              <a:t>parafoveal telangiectasias </a:t>
            </a:r>
            <a:r>
              <a:rPr lang="en-US" sz="1400" b="1" dirty="0">
                <a:solidFill>
                  <a:srgbClr val="0000FF"/>
                </a:solidFill>
              </a:rPr>
              <a:t>in a young male child</a:t>
            </a:r>
            <a:r>
              <a:rPr lang="en-US" sz="14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9859278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38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--’Circinate’  exudate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DC5CD70-53A4-4CB0-841C-36314D1FD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 err="1">
                <a:solidFill>
                  <a:srgbClr val="0000FF"/>
                </a:solidFill>
              </a:rPr>
              <a:t>Juxtafoveal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--Crystalline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0F2E7214-6305-4779-8F14-DEC9099A8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A3D99E-1C75-4FEF-BC3B-72E85020544F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‘</a:t>
            </a:r>
            <a:r>
              <a:rPr lang="en-US" sz="1400" b="1" dirty="0">
                <a:solidFill>
                  <a:srgbClr val="0000FF"/>
                </a:solidFill>
              </a:rPr>
              <a:t>Unilateral</a:t>
            </a:r>
          </a:p>
          <a:p>
            <a:pPr algn="ctr"/>
            <a:r>
              <a:rPr lang="en-US" sz="1400" dirty="0"/>
              <a:t>parafoveal telangiectasias </a:t>
            </a:r>
            <a:r>
              <a:rPr lang="en-US" sz="1400" b="1" dirty="0">
                <a:solidFill>
                  <a:srgbClr val="0000FF"/>
                </a:solidFill>
              </a:rPr>
              <a:t>in a young male child</a:t>
            </a:r>
            <a:r>
              <a:rPr lang="en-US" sz="14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9815725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39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--’Circinate’  exudate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DC5CD70-53A4-4CB0-841C-36314D1FD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 err="1">
                <a:solidFill>
                  <a:srgbClr val="0000FF"/>
                </a:solidFill>
              </a:rPr>
              <a:t>Juxtafoveal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  Most  common subtype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--Crystalline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FD546A-47FA-4814-AC7D-FF434808FE5D}"/>
              </a:ext>
            </a:extLst>
          </p:cNvPr>
          <p:cNvSpPr/>
          <p:nvPr/>
        </p:nvSpPr>
        <p:spPr>
          <a:xfrm>
            <a:off x="3362330" y="4114800"/>
            <a:ext cx="60007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700"/>
              </a:lnSpc>
            </a:pPr>
            <a:r>
              <a:rPr lang="en-US" sz="800" dirty="0">
                <a:solidFill>
                  <a:schemeClr val="tx1"/>
                </a:solidFill>
              </a:rPr>
              <a:t>most vs least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3D7348A2-1C7B-4E29-A3D2-10250750F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F11FCC-4E1F-4006-85D2-8E6C15B94A77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‘</a:t>
            </a:r>
            <a:r>
              <a:rPr lang="en-US" sz="1400" b="1" dirty="0">
                <a:solidFill>
                  <a:srgbClr val="0000FF"/>
                </a:solidFill>
              </a:rPr>
              <a:t>Unilateral</a:t>
            </a:r>
          </a:p>
          <a:p>
            <a:pPr algn="ctr"/>
            <a:r>
              <a:rPr lang="en-US" sz="1400" dirty="0"/>
              <a:t>parafoveal telangiectasias </a:t>
            </a:r>
            <a:r>
              <a:rPr lang="en-US" sz="1400" b="1" dirty="0">
                <a:solidFill>
                  <a:srgbClr val="0000FF"/>
                </a:solidFill>
              </a:rPr>
              <a:t>in a young male child</a:t>
            </a:r>
            <a:r>
              <a:rPr lang="en-US" sz="14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546623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5">
            <a:extLst>
              <a:ext uri="{FF2B5EF4-FFF2-40B4-BE49-F238E27FC236}">
                <a16:creationId xmlns:a16="http://schemas.microsoft.com/office/drawing/2014/main" id="{ED100D6B-4326-4995-BEFA-0F39E110C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C1BDBF-DEFD-400A-9E65-B01CC72064EE}"/>
              </a:ext>
            </a:extLst>
          </p:cNvPr>
          <p:cNvSpPr/>
          <p:nvPr/>
        </p:nvSpPr>
        <p:spPr>
          <a:xfrm>
            <a:off x="3418488" y="1291034"/>
            <a:ext cx="1524000" cy="309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duh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59120A-D8E0-47F4-946C-8BCDAF9D9E07}"/>
              </a:ext>
            </a:extLst>
          </p:cNvPr>
          <p:cNvSpPr/>
          <p:nvPr/>
        </p:nvSpPr>
        <p:spPr>
          <a:xfrm>
            <a:off x="5638802" y="1291034"/>
            <a:ext cx="1066798" cy="309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area in macula</a:t>
            </a:r>
          </a:p>
        </p:txBody>
      </p:sp>
    </p:spTree>
    <p:extLst>
      <p:ext uri="{BB962C8B-B14F-4D97-AF65-F5344CB8AC3E}">
        <p14:creationId xmlns:p14="http://schemas.microsoft.com/office/powerpoint/2010/main" val="15347990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40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--’Circinate’  exudate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DC5CD70-53A4-4CB0-841C-36314D1FD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 err="1">
                <a:solidFill>
                  <a:srgbClr val="0000FF"/>
                </a:solidFill>
              </a:rPr>
              <a:t>Juxtafoveal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  Most  common subtype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--Crystalline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03C7D912-1A01-4191-A46F-37EDF8D8A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3F481D-AEF5-45DA-BEA5-CAB69244305D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‘</a:t>
            </a:r>
            <a:r>
              <a:rPr lang="en-US" sz="1400" b="1" dirty="0">
                <a:solidFill>
                  <a:srgbClr val="0000FF"/>
                </a:solidFill>
              </a:rPr>
              <a:t>Unilateral</a:t>
            </a:r>
          </a:p>
          <a:p>
            <a:pPr algn="ctr"/>
            <a:r>
              <a:rPr lang="en-US" sz="1400" dirty="0"/>
              <a:t>parafoveal telangiectasias </a:t>
            </a:r>
            <a:r>
              <a:rPr lang="en-US" sz="1400" b="1" dirty="0">
                <a:solidFill>
                  <a:srgbClr val="0000FF"/>
                </a:solidFill>
              </a:rPr>
              <a:t>in a young male child</a:t>
            </a:r>
            <a:r>
              <a:rPr lang="en-US" sz="14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6251025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41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aka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…’</a:t>
            </a:r>
            <a:r>
              <a:rPr lang="en-US" altLang="en-US" sz="1400" b="1" dirty="0">
                <a:solidFill>
                  <a:schemeClr val="bg1">
                    <a:lumMod val="65000"/>
                  </a:schemeClr>
                </a:solidFill>
              </a:rPr>
              <a:t>Aneurysmal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--’Circinate’  exudate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DC5CD70-53A4-4CB0-841C-36314D1FD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aka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…’</a:t>
            </a:r>
            <a:r>
              <a:rPr lang="en-US" altLang="en-US" sz="1400" b="1" dirty="0" err="1">
                <a:solidFill>
                  <a:schemeClr val="bg1">
                    <a:lumMod val="65000"/>
                  </a:schemeClr>
                </a:solidFill>
              </a:rPr>
              <a:t>Juxtafoveal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  </a:t>
            </a:r>
            <a:r>
              <a:rPr lang="en-US" altLang="en-US" sz="1400" b="1" dirty="0">
                <a:solidFill>
                  <a:srgbClr val="0000FF"/>
                </a:solidFill>
              </a:rPr>
              <a:t>Most  common subtype</a:t>
            </a:r>
            <a:endParaRPr lang="en-US" altLang="en-US" sz="1400" b="1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--Crystalline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C3D49A3-FB82-48C5-A38F-403BA86BA8F8}"/>
              </a:ext>
            </a:extLst>
          </p:cNvPr>
          <p:cNvSpPr/>
          <p:nvPr/>
        </p:nvSpPr>
        <p:spPr>
          <a:xfrm>
            <a:off x="3362330" y="3962400"/>
            <a:ext cx="2200270" cy="4903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52AB54-D5D4-47F6-96C3-E013D1F11535}"/>
              </a:ext>
            </a:extLst>
          </p:cNvPr>
          <p:cNvSpPr txBox="1"/>
          <p:nvPr/>
        </p:nvSpPr>
        <p:spPr>
          <a:xfrm>
            <a:off x="2614565" y="4558053"/>
            <a:ext cx="4114800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While Type 2 is the most common form of </a:t>
            </a:r>
            <a:r>
              <a:rPr lang="en-US" sz="1400" i="1" dirty="0" err="1">
                <a:solidFill>
                  <a:srgbClr val="0000FF"/>
                </a:solidFill>
              </a:rPr>
              <a:t>MacTel</a:t>
            </a:r>
            <a:r>
              <a:rPr lang="en-US" sz="1400" i="1" dirty="0">
                <a:solidFill>
                  <a:srgbClr val="0000FF"/>
                </a:solidFill>
              </a:rPr>
              <a:t>, is it a common condition overall?</a:t>
            </a:r>
          </a:p>
          <a:p>
            <a:r>
              <a:rPr lang="en-US" sz="1400" dirty="0">
                <a:solidFill>
                  <a:srgbClr val="FFC000"/>
                </a:solidFill>
              </a:rPr>
              <a:t>No, it is quite rare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D5487970-5FF1-4F1A-8A91-980EB98EC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0D361B-2FDC-4CDD-A2B8-446F6BD6BCD1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‘</a:t>
            </a:r>
            <a:r>
              <a:rPr lang="en-US" sz="1400" b="1" dirty="0">
                <a:solidFill>
                  <a:srgbClr val="0000FF"/>
                </a:solidFill>
              </a:rPr>
              <a:t>Unilateral</a:t>
            </a:r>
          </a:p>
          <a:p>
            <a:pPr algn="ctr"/>
            <a:r>
              <a:rPr lang="en-US" sz="1400" dirty="0"/>
              <a:t>parafoveal telangiectasias </a:t>
            </a:r>
            <a:r>
              <a:rPr lang="en-US" sz="1400" b="1" dirty="0">
                <a:solidFill>
                  <a:srgbClr val="0000FF"/>
                </a:solidFill>
              </a:rPr>
              <a:t>in a young male child</a:t>
            </a:r>
            <a:r>
              <a:rPr lang="en-US" sz="14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7263526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42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aka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…’</a:t>
            </a:r>
            <a:r>
              <a:rPr lang="en-US" altLang="en-US" sz="1400" b="1" dirty="0">
                <a:solidFill>
                  <a:schemeClr val="bg1">
                    <a:lumMod val="65000"/>
                  </a:schemeClr>
                </a:solidFill>
              </a:rPr>
              <a:t>Aneurysmal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--’Circinate’  exudate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DC5CD70-53A4-4CB0-841C-36314D1FD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aka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…’</a:t>
            </a:r>
            <a:r>
              <a:rPr lang="en-US" altLang="en-US" sz="1400" b="1" dirty="0" err="1">
                <a:solidFill>
                  <a:schemeClr val="bg1">
                    <a:lumMod val="65000"/>
                  </a:schemeClr>
                </a:solidFill>
              </a:rPr>
              <a:t>Juxtafoveal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  </a:t>
            </a:r>
            <a:r>
              <a:rPr lang="en-US" altLang="en-US" sz="1400" b="1" dirty="0">
                <a:solidFill>
                  <a:srgbClr val="0000FF"/>
                </a:solidFill>
              </a:rPr>
              <a:t>Most  common subtype</a:t>
            </a:r>
            <a:endParaRPr lang="en-US" altLang="en-US" sz="1400" b="1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--Crystalline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C3D49A3-FB82-48C5-A38F-403BA86BA8F8}"/>
              </a:ext>
            </a:extLst>
          </p:cNvPr>
          <p:cNvSpPr/>
          <p:nvPr/>
        </p:nvSpPr>
        <p:spPr>
          <a:xfrm>
            <a:off x="3362330" y="3962400"/>
            <a:ext cx="2200270" cy="4903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52AB54-D5D4-47F6-96C3-E013D1F11535}"/>
              </a:ext>
            </a:extLst>
          </p:cNvPr>
          <p:cNvSpPr txBox="1"/>
          <p:nvPr/>
        </p:nvSpPr>
        <p:spPr>
          <a:xfrm>
            <a:off x="2614565" y="4558053"/>
            <a:ext cx="4114800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While Type 2 is the most common form of </a:t>
            </a:r>
            <a:r>
              <a:rPr lang="en-US" sz="1400" i="1" dirty="0" err="1">
                <a:solidFill>
                  <a:srgbClr val="0000FF"/>
                </a:solidFill>
              </a:rPr>
              <a:t>MacTel</a:t>
            </a:r>
            <a:r>
              <a:rPr lang="en-US" sz="1400" i="1" dirty="0">
                <a:solidFill>
                  <a:srgbClr val="0000FF"/>
                </a:solidFill>
              </a:rPr>
              <a:t>, is it a common condition overall?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No, it is quite rare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546AEEF5-088A-4E83-A287-04BE7616B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C58CBF-24DC-4E69-90B9-781B212CA56F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‘</a:t>
            </a:r>
            <a:r>
              <a:rPr lang="en-US" sz="1400" b="1" dirty="0">
                <a:solidFill>
                  <a:srgbClr val="0000FF"/>
                </a:solidFill>
              </a:rPr>
              <a:t>Unilateral</a:t>
            </a:r>
          </a:p>
          <a:p>
            <a:pPr algn="ctr"/>
            <a:r>
              <a:rPr lang="en-US" sz="1400" dirty="0"/>
              <a:t>parafoveal telangiectasias </a:t>
            </a:r>
            <a:r>
              <a:rPr lang="en-US" sz="1400" b="1" dirty="0">
                <a:solidFill>
                  <a:srgbClr val="0000FF"/>
                </a:solidFill>
              </a:rPr>
              <a:t>in a young male child</a:t>
            </a:r>
            <a:r>
              <a:rPr lang="en-US" sz="14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4320944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43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--’Circinate’  exudate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DC5CD70-53A4-4CB0-841C-36314D1FD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 err="1">
                <a:solidFill>
                  <a:srgbClr val="0000FF"/>
                </a:solidFill>
              </a:rPr>
              <a:t>Juxtafoveal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--Bilateral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--Crystalline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DB1DB8-FA4D-4E3B-8B1B-0483FA8C4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4538" y="4318948"/>
            <a:ext cx="914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" dirty="0" err="1"/>
              <a:t>uni</a:t>
            </a:r>
            <a:r>
              <a:rPr lang="en-US" altLang="en-US" sz="900" dirty="0"/>
              <a:t>- v bilateral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572CE844-1E5C-49BB-A88E-D610B202B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BC7C4B-2871-4CAA-8924-C521F65E9D75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‘</a:t>
            </a:r>
            <a:r>
              <a:rPr lang="en-US" sz="1400" b="1" dirty="0">
                <a:solidFill>
                  <a:srgbClr val="0000FF"/>
                </a:solidFill>
              </a:rPr>
              <a:t>Unilateral</a:t>
            </a:r>
          </a:p>
          <a:p>
            <a:pPr algn="ctr"/>
            <a:r>
              <a:rPr lang="en-US" sz="1400" dirty="0"/>
              <a:t>parafoveal telangiectasias </a:t>
            </a:r>
            <a:r>
              <a:rPr lang="en-US" sz="1400" b="1" dirty="0">
                <a:solidFill>
                  <a:srgbClr val="0000FF"/>
                </a:solidFill>
              </a:rPr>
              <a:t>in a young male child</a:t>
            </a:r>
            <a:r>
              <a:rPr lang="en-US" sz="14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4071460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44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--’Circinate’  exudate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DC5CD70-53A4-4CB0-841C-36314D1FD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 err="1">
                <a:solidFill>
                  <a:srgbClr val="0000FF"/>
                </a:solidFill>
              </a:rPr>
              <a:t>Juxtafoveal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--Bilateral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--Crystalline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7C32863D-FE52-4E2D-AC07-AABBF8A71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569BA8-60C9-4F82-A3BF-D66B0320ED76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‘</a:t>
            </a:r>
            <a:r>
              <a:rPr lang="en-US" sz="1400" b="1" dirty="0">
                <a:solidFill>
                  <a:srgbClr val="0000FF"/>
                </a:solidFill>
              </a:rPr>
              <a:t>Unilateral</a:t>
            </a:r>
          </a:p>
          <a:p>
            <a:pPr algn="ctr"/>
            <a:r>
              <a:rPr lang="en-US" sz="1400" dirty="0"/>
              <a:t>parafoveal telangiectasias </a:t>
            </a:r>
            <a:r>
              <a:rPr lang="en-US" sz="1400" b="1" dirty="0">
                <a:solidFill>
                  <a:srgbClr val="0000FF"/>
                </a:solidFill>
              </a:rPr>
              <a:t>in a young male child</a:t>
            </a:r>
            <a:r>
              <a:rPr lang="en-US" sz="14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7123865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45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--’Circinate’  exudate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DC5CD70-53A4-4CB0-841C-36314D1FD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 err="1">
                <a:solidFill>
                  <a:srgbClr val="0000FF"/>
                </a:solidFill>
              </a:rPr>
              <a:t>Juxtafoveal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=  Female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--Crystalline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A74FF0-C33C-45FC-9F6B-9E2D6A26C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3252" y="4537662"/>
            <a:ext cx="202096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&gt;</a:t>
            </a:r>
          </a:p>
          <a:p>
            <a:pPr algn="ctr" eaLnBrk="1" hangingPunct="1"/>
            <a:r>
              <a:rPr lang="en-US" altLang="en-US" sz="800"/>
              <a:t>&lt;</a:t>
            </a:r>
          </a:p>
          <a:p>
            <a:pPr algn="ctr" eaLnBrk="1" hangingPunct="1"/>
            <a:r>
              <a:rPr lang="en-US" altLang="en-US" sz="800"/>
              <a:t>=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6D576941-8244-47DF-ADA5-C2D275D6D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F4F3D-42D5-40AD-8C58-F4A9A3F65866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‘</a:t>
            </a:r>
            <a:r>
              <a:rPr lang="en-US" sz="1400" b="1" dirty="0">
                <a:solidFill>
                  <a:srgbClr val="0000FF"/>
                </a:solidFill>
              </a:rPr>
              <a:t>Unilateral</a:t>
            </a:r>
          </a:p>
          <a:p>
            <a:pPr algn="ctr"/>
            <a:r>
              <a:rPr lang="en-US" sz="1400" dirty="0"/>
              <a:t>parafoveal telangiectasias </a:t>
            </a:r>
            <a:r>
              <a:rPr lang="en-US" sz="1400" b="1" dirty="0">
                <a:solidFill>
                  <a:srgbClr val="0000FF"/>
                </a:solidFill>
              </a:rPr>
              <a:t>in a young male child</a:t>
            </a:r>
            <a:r>
              <a:rPr lang="en-US" sz="14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5334698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46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--’Circinate’  exudate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DC5CD70-53A4-4CB0-841C-36314D1FD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 err="1">
                <a:solidFill>
                  <a:srgbClr val="0000FF"/>
                </a:solidFill>
              </a:rPr>
              <a:t>Juxtafoveal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=  Female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--Crystalline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6D32EA8B-2399-4DE6-A329-D700D907E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42E737-B365-48B6-93FD-9B07895A073E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‘</a:t>
            </a:r>
            <a:r>
              <a:rPr lang="en-US" sz="1400" b="1" dirty="0">
                <a:solidFill>
                  <a:srgbClr val="0000FF"/>
                </a:solidFill>
              </a:rPr>
              <a:t>Unilateral</a:t>
            </a:r>
          </a:p>
          <a:p>
            <a:pPr algn="ctr"/>
            <a:r>
              <a:rPr lang="en-US" sz="1400" dirty="0"/>
              <a:t>parafoveal telangiectasias </a:t>
            </a:r>
            <a:r>
              <a:rPr lang="en-US" sz="1400" b="1" dirty="0">
                <a:solidFill>
                  <a:srgbClr val="0000FF"/>
                </a:solidFill>
              </a:rPr>
              <a:t>in a young male child</a:t>
            </a:r>
            <a:r>
              <a:rPr lang="en-US" sz="14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493777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47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--’Circinate’  exudate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DC5CD70-53A4-4CB0-841C-36314D1FD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 err="1">
                <a:solidFill>
                  <a:srgbClr val="0000FF"/>
                </a:solidFill>
              </a:rPr>
              <a:t>Juxtafoveal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--Onset  40s - 60s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--Crystalline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A668C9-5C32-45AC-A487-265FD7857A50}"/>
              </a:ext>
            </a:extLst>
          </p:cNvPr>
          <p:cNvSpPr/>
          <p:nvPr/>
        </p:nvSpPr>
        <p:spPr>
          <a:xfrm>
            <a:off x="3962400" y="4724400"/>
            <a:ext cx="762000" cy="274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age range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E29DB466-CAF9-48A7-B4A2-2F83F6DA4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397A99-4711-4D55-A20A-9C6A021ADFA5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‘</a:t>
            </a:r>
            <a:r>
              <a:rPr lang="en-US" sz="1400" b="1" dirty="0">
                <a:solidFill>
                  <a:srgbClr val="0000FF"/>
                </a:solidFill>
              </a:rPr>
              <a:t>Unilateral</a:t>
            </a:r>
          </a:p>
          <a:p>
            <a:pPr algn="ctr"/>
            <a:r>
              <a:rPr lang="en-US" sz="1400" dirty="0"/>
              <a:t>parafoveal telangiectasias </a:t>
            </a:r>
            <a:r>
              <a:rPr lang="en-US" sz="1400" b="1" dirty="0">
                <a:solidFill>
                  <a:srgbClr val="0000FF"/>
                </a:solidFill>
              </a:rPr>
              <a:t>in a young male child</a:t>
            </a:r>
            <a:r>
              <a:rPr lang="en-US" sz="14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050770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48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--’Circinate’  exudate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DC5CD70-53A4-4CB0-841C-36314D1FD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 err="1">
                <a:solidFill>
                  <a:srgbClr val="0000FF"/>
                </a:solidFill>
              </a:rPr>
              <a:t>Juxtafoveal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--Onset  40s - 60s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--Crystalline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D5A78643-6F96-42AC-B4EF-A2A2BE84C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7E65D2-BC70-45D8-BDF4-03790392DAF8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‘</a:t>
            </a:r>
            <a:r>
              <a:rPr lang="en-US" sz="1400" b="1" dirty="0">
                <a:solidFill>
                  <a:srgbClr val="0000FF"/>
                </a:solidFill>
              </a:rPr>
              <a:t>Unilateral</a:t>
            </a:r>
          </a:p>
          <a:p>
            <a:pPr algn="ctr"/>
            <a:r>
              <a:rPr lang="en-US" sz="1400" dirty="0"/>
              <a:t>parafoveal telangiectasias </a:t>
            </a:r>
            <a:r>
              <a:rPr lang="en-US" sz="1400" b="1" dirty="0">
                <a:solidFill>
                  <a:srgbClr val="0000FF"/>
                </a:solidFill>
              </a:rPr>
              <a:t>in a young male child</a:t>
            </a:r>
            <a:r>
              <a:rPr lang="en-US" sz="14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7871837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49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--’Circinate’  exudate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DC5CD70-53A4-4CB0-841C-36314D1FD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 err="1">
                <a:solidFill>
                  <a:srgbClr val="0000FF"/>
                </a:solidFill>
              </a:rPr>
              <a:t>Juxtafoveal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--Crystalline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137DF9-3C21-44C4-BBE2-F433DFB32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884968"/>
            <a:ext cx="885731" cy="2966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two systemic</a:t>
            </a:r>
          </a:p>
          <a:p>
            <a:pPr algn="ctr" eaLnBrk="1" hangingPunct="1"/>
            <a:r>
              <a:rPr lang="en-US" altLang="en-US" sz="800" dirty="0"/>
              <a:t>conditions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64A013B5-0535-4EFA-A1A7-9150EB11A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6FEFAD-C9A0-4F8B-BC00-FC1DFBE55D0D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‘</a:t>
            </a:r>
            <a:r>
              <a:rPr lang="en-US" sz="1400" b="1" dirty="0">
                <a:solidFill>
                  <a:srgbClr val="0000FF"/>
                </a:solidFill>
              </a:rPr>
              <a:t>Unilateral</a:t>
            </a:r>
          </a:p>
          <a:p>
            <a:pPr algn="ctr"/>
            <a:r>
              <a:rPr lang="en-US" sz="1400" dirty="0"/>
              <a:t>parafoveal telangiectasias </a:t>
            </a:r>
            <a:r>
              <a:rPr lang="en-US" sz="1400" b="1" dirty="0">
                <a:solidFill>
                  <a:srgbClr val="0000FF"/>
                </a:solidFill>
              </a:rPr>
              <a:t>in a young male child</a:t>
            </a:r>
            <a:r>
              <a:rPr lang="en-US" sz="14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158462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300F97F0-CEEE-4E77-A917-BEDAE13AE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23070704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50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--’Circinate’  exudate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DC5CD70-53A4-4CB0-841C-36314D1FD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 err="1">
                <a:solidFill>
                  <a:srgbClr val="0000FF"/>
                </a:solidFill>
              </a:rPr>
              <a:t>Juxtafoveal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--Crystalline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94DC82A1-21E1-498A-AEB4-0CA3D85DE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1EC156-F1CD-4F41-A688-A5DC5484CB75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‘</a:t>
            </a:r>
            <a:r>
              <a:rPr lang="en-US" sz="1400" b="1" dirty="0">
                <a:solidFill>
                  <a:srgbClr val="0000FF"/>
                </a:solidFill>
              </a:rPr>
              <a:t>Unilateral</a:t>
            </a:r>
          </a:p>
          <a:p>
            <a:pPr algn="ctr"/>
            <a:r>
              <a:rPr lang="en-US" sz="1400" dirty="0"/>
              <a:t>parafoveal telangiectasias </a:t>
            </a:r>
            <a:r>
              <a:rPr lang="en-US" sz="1400" b="1" dirty="0">
                <a:solidFill>
                  <a:srgbClr val="0000FF"/>
                </a:solidFill>
              </a:rPr>
              <a:t>in a young male child</a:t>
            </a:r>
            <a:r>
              <a:rPr lang="en-US" sz="14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5439035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51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--’Circinate’  exudate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DC5CD70-53A4-4CB0-841C-36314D1FD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 err="1">
                <a:solidFill>
                  <a:srgbClr val="0000FF"/>
                </a:solidFill>
              </a:rPr>
              <a:t>Juxtafoveal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   --Crystalline  retinal deposits 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D0485D-C4CB-4AF0-98F0-B0DC290264E9}"/>
              </a:ext>
            </a:extLst>
          </p:cNvPr>
          <p:cNvSpPr/>
          <p:nvPr/>
        </p:nvSpPr>
        <p:spPr>
          <a:xfrm>
            <a:off x="3533361" y="5410200"/>
            <a:ext cx="914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appearance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7AE83410-EFAA-4B40-9DE1-3F38FB44F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B0313D-B0A7-435A-A561-AADF3FEBC3BC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‘</a:t>
            </a:r>
            <a:r>
              <a:rPr lang="en-US" sz="1400" b="1" dirty="0">
                <a:solidFill>
                  <a:srgbClr val="0000FF"/>
                </a:solidFill>
              </a:rPr>
              <a:t>Unilateral</a:t>
            </a:r>
          </a:p>
          <a:p>
            <a:pPr algn="ctr"/>
            <a:r>
              <a:rPr lang="en-US" sz="1400" dirty="0"/>
              <a:t>parafoveal telangiectasias </a:t>
            </a:r>
            <a:r>
              <a:rPr lang="en-US" sz="1400" b="1" dirty="0">
                <a:solidFill>
                  <a:srgbClr val="0000FF"/>
                </a:solidFill>
              </a:rPr>
              <a:t>in a young male child</a:t>
            </a:r>
            <a:r>
              <a:rPr lang="en-US" sz="14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7086241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52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--’Circinate’  exudate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DC5CD70-53A4-4CB0-841C-36314D1FD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 err="1">
                <a:solidFill>
                  <a:srgbClr val="0000FF"/>
                </a:solidFill>
              </a:rPr>
              <a:t>Juxtafoveal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   --Crystalline  retinal deposits 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E665C456-51BA-4577-A732-8B5911C82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44D263-B58D-4392-BA96-5F22334893F5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‘</a:t>
            </a:r>
            <a:r>
              <a:rPr lang="en-US" sz="1400" b="1" dirty="0">
                <a:solidFill>
                  <a:srgbClr val="0000FF"/>
                </a:solidFill>
              </a:rPr>
              <a:t>Unilateral</a:t>
            </a:r>
          </a:p>
          <a:p>
            <a:pPr algn="ctr"/>
            <a:r>
              <a:rPr lang="en-US" sz="1400" dirty="0"/>
              <a:t>parafoveal telangiectasias </a:t>
            </a:r>
            <a:r>
              <a:rPr lang="en-US" sz="1400" b="1" dirty="0">
                <a:solidFill>
                  <a:srgbClr val="0000FF"/>
                </a:solidFill>
              </a:rPr>
              <a:t>in a young male child</a:t>
            </a:r>
            <a:r>
              <a:rPr lang="en-US" sz="14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0537122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53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DC5CD70-53A4-4CB0-841C-36314D1FD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aka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…’</a:t>
            </a:r>
            <a:r>
              <a:rPr lang="en-US" altLang="en-US" sz="1400" b="1" dirty="0" err="1">
                <a:solidFill>
                  <a:schemeClr val="bg1">
                    <a:lumMod val="65000"/>
                  </a:schemeClr>
                </a:solidFill>
              </a:rPr>
              <a:t>Juxtafoveal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   --Crystalline  retinal deposits 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E665C456-51BA-4577-A732-8B5911C82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A6F3EF-79EA-43C2-8BCF-FDE392FCB95D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‘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parafoveal telangiectasias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in a young male child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4D22D0EE-A6DE-4054-9149-CDB5AD85B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aka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…’</a:t>
            </a:r>
            <a:r>
              <a:rPr lang="en-US" altLang="en-US" sz="1400" b="1" dirty="0">
                <a:solidFill>
                  <a:schemeClr val="bg1">
                    <a:lumMod val="65000"/>
                  </a:schemeClr>
                </a:solidFill>
              </a:rPr>
              <a:t>Aneurysmal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--’Circinate’  exudate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37D51A-6178-4F8F-B0C8-EA27D0B1620A}"/>
              </a:ext>
            </a:extLst>
          </p:cNvPr>
          <p:cNvSpPr txBox="1"/>
          <p:nvPr/>
        </p:nvSpPr>
        <p:spPr>
          <a:xfrm>
            <a:off x="2561152" y="5648187"/>
            <a:ext cx="4221625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In addition to crystalline deposits, the parafoveal region often takes on an appearance characterized by a particular color—what is it?</a:t>
            </a:r>
          </a:p>
          <a:p>
            <a:r>
              <a:rPr lang="en-US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Gray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DBB756-296C-4D60-A3AB-C901592C47B1}"/>
              </a:ext>
            </a:extLst>
          </p:cNvPr>
          <p:cNvSpPr txBox="1"/>
          <p:nvPr/>
        </p:nvSpPr>
        <p:spPr>
          <a:xfrm>
            <a:off x="5649313" y="5350515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Segoe Script" panose="030B0504020000000003" pitchFamily="66" charset="0"/>
              </a:rPr>
              <a:t>and…</a:t>
            </a:r>
          </a:p>
        </p:txBody>
      </p:sp>
    </p:spTree>
    <p:extLst>
      <p:ext uri="{BB962C8B-B14F-4D97-AF65-F5344CB8AC3E}">
        <p14:creationId xmlns:p14="http://schemas.microsoft.com/office/powerpoint/2010/main" val="41157516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54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DC5CD70-53A4-4CB0-841C-36314D1FD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aka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…’</a:t>
            </a:r>
            <a:r>
              <a:rPr lang="en-US" altLang="en-US" sz="1400" b="1" dirty="0" err="1">
                <a:solidFill>
                  <a:schemeClr val="bg1">
                    <a:lumMod val="65000"/>
                  </a:schemeClr>
                </a:solidFill>
              </a:rPr>
              <a:t>Juxtafoveal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   --Crystalline  retinal deposits 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E665C456-51BA-4577-A732-8B5911C82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A6F3EF-79EA-43C2-8BCF-FDE392FCB95D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‘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parafoveal telangiectasias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in a young male child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4D22D0EE-A6DE-4054-9149-CDB5AD85B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aka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…’</a:t>
            </a:r>
            <a:r>
              <a:rPr lang="en-US" altLang="en-US" sz="1400" b="1" dirty="0">
                <a:solidFill>
                  <a:schemeClr val="bg1">
                    <a:lumMod val="65000"/>
                  </a:schemeClr>
                </a:solidFill>
              </a:rPr>
              <a:t>Aneurysmal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--’Circinate’  exudate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37D51A-6178-4F8F-B0C8-EA27D0B1620A}"/>
              </a:ext>
            </a:extLst>
          </p:cNvPr>
          <p:cNvSpPr txBox="1"/>
          <p:nvPr/>
        </p:nvSpPr>
        <p:spPr>
          <a:xfrm>
            <a:off x="2561152" y="5648187"/>
            <a:ext cx="4221625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In addition to crystalline deposits, the parafoveal region often takes on an appearance characterized by a particular color—what is it?</a:t>
            </a:r>
          </a:p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DBB756-296C-4D60-A3AB-C901592C47B1}"/>
              </a:ext>
            </a:extLst>
          </p:cNvPr>
          <p:cNvSpPr txBox="1"/>
          <p:nvPr/>
        </p:nvSpPr>
        <p:spPr>
          <a:xfrm>
            <a:off x="5649313" y="5350515"/>
            <a:ext cx="2584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Segoe Script" panose="030B0504020000000003" pitchFamily="66" charset="0"/>
              </a:rPr>
              <a:t>and…grayish appearance</a:t>
            </a:r>
          </a:p>
        </p:txBody>
      </p:sp>
    </p:spTree>
    <p:extLst>
      <p:ext uri="{BB962C8B-B14F-4D97-AF65-F5344CB8AC3E}">
        <p14:creationId xmlns:p14="http://schemas.microsoft.com/office/powerpoint/2010/main" val="29756018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EBB5D4-4413-4869-8C5E-F751459D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279D-4D71-4EB1-98AA-42ED7AF92B9E}" type="slidenum">
              <a:rPr lang="en-US" altLang="en-US" smtClean="0"/>
              <a:pPr/>
              <a:t>55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0EE86-ED8F-46A8-AA86-677F8938623C}"/>
              </a:ext>
            </a:extLst>
          </p:cNvPr>
          <p:cNvSpPr txBox="1"/>
          <p:nvPr/>
        </p:nvSpPr>
        <p:spPr>
          <a:xfrm>
            <a:off x="1254376" y="6019800"/>
            <a:ext cx="6635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Type II </a:t>
            </a:r>
            <a:r>
              <a:rPr lang="en-US" dirty="0" err="1"/>
              <a:t>MacTel</a:t>
            </a:r>
            <a:r>
              <a:rPr lang="en-US" dirty="0"/>
              <a:t>. Note the gray appearance &amp; crystalline deposits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C10903A-E666-4B44-8DC0-97E0D136928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159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kern="0"/>
              <a:t>MacTel</a:t>
            </a:r>
            <a:endParaRPr lang="en-US" altLang="en-US" b="0" kern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06B737B-FF7C-4745-A8DD-54DA81ABE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73" y="1858963"/>
            <a:ext cx="8153254" cy="351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2188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EBB5D4-4413-4869-8C5E-F751459D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279D-4D71-4EB1-98AA-42ED7AF92B9E}" type="slidenum">
              <a:rPr lang="en-US" altLang="en-US" smtClean="0"/>
              <a:pPr/>
              <a:t>56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0EE86-ED8F-46A8-AA86-677F8938623C}"/>
              </a:ext>
            </a:extLst>
          </p:cNvPr>
          <p:cNvSpPr txBox="1"/>
          <p:nvPr/>
        </p:nvSpPr>
        <p:spPr>
          <a:xfrm>
            <a:off x="1485900" y="5715000"/>
            <a:ext cx="6172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Type II </a:t>
            </a:r>
            <a:r>
              <a:rPr lang="en-US" dirty="0" err="1"/>
              <a:t>MacTel</a:t>
            </a:r>
            <a:r>
              <a:rPr lang="en-US" dirty="0"/>
              <a:t>: FA. Note that the perifoveal leakage is more prominent temporally—a classic finding in </a:t>
            </a:r>
            <a:r>
              <a:rPr lang="en-US" dirty="0" err="1"/>
              <a:t>MacTel</a:t>
            </a:r>
            <a:r>
              <a:rPr lang="en-US" dirty="0"/>
              <a:t>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C10903A-E666-4B44-8DC0-97E0D136928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159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kern="0"/>
              <a:t>MacTel</a:t>
            </a:r>
            <a:endParaRPr lang="en-US" altLang="en-US" b="0" kern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082761-06A0-4652-97AE-584C0AD58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319" y="1447800"/>
            <a:ext cx="4018144" cy="35072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A2B5B0-25DC-4000-B6BA-CC584E411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4114800" cy="350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231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57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--’Circinate’  exudate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DC5CD70-53A4-4CB0-841C-36314D1FD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 err="1">
                <a:solidFill>
                  <a:srgbClr val="0000FF"/>
                </a:solidFill>
              </a:rPr>
              <a:t>Juxtafoveal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   --Crystalline 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   --Foveal  </a:t>
            </a:r>
            <a:r>
              <a:rPr lang="en-US" altLang="en-US" sz="1400" dirty="0" err="1">
                <a:solidFill>
                  <a:srgbClr val="0000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B1463B-9E5B-477E-9CE3-7E230673DF02}"/>
              </a:ext>
            </a:extLst>
          </p:cNvPr>
          <p:cNvSpPr/>
          <p:nvPr/>
        </p:nvSpPr>
        <p:spPr>
          <a:xfrm>
            <a:off x="4114800" y="5562600"/>
            <a:ext cx="914400" cy="241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56B0B173-9A79-4B50-B8A4-9DF5388E4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8B3248-19E1-4918-B3D4-892C1859A3C3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‘</a:t>
            </a:r>
            <a:r>
              <a:rPr lang="en-US" sz="1400" b="1" dirty="0">
                <a:solidFill>
                  <a:srgbClr val="0000FF"/>
                </a:solidFill>
              </a:rPr>
              <a:t>Unilateral</a:t>
            </a:r>
          </a:p>
          <a:p>
            <a:pPr algn="ctr"/>
            <a:r>
              <a:rPr lang="en-US" sz="1400" dirty="0"/>
              <a:t>parafoveal telangiectasias </a:t>
            </a:r>
            <a:r>
              <a:rPr lang="en-US" sz="1400" b="1" dirty="0">
                <a:solidFill>
                  <a:srgbClr val="0000FF"/>
                </a:solidFill>
              </a:rPr>
              <a:t>in a young male child</a:t>
            </a:r>
            <a:r>
              <a:rPr lang="en-US" sz="14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685761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58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--’Circinate’  exudate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DC5CD70-53A4-4CB0-841C-36314D1FD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 err="1">
                <a:solidFill>
                  <a:srgbClr val="0000FF"/>
                </a:solidFill>
              </a:rPr>
              <a:t>Juxtafoveal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   --Crystalline 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   --Foveal  </a:t>
            </a:r>
            <a:r>
              <a:rPr lang="en-US" altLang="en-US" sz="1400" dirty="0" err="1">
                <a:solidFill>
                  <a:srgbClr val="0000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13B59CB3-B2FF-4FC3-ABE3-EF6C011F3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796C68-D7CC-4386-97D8-7548D68457C2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‘</a:t>
            </a:r>
            <a:r>
              <a:rPr lang="en-US" sz="1400" b="1" dirty="0">
                <a:solidFill>
                  <a:srgbClr val="0000FF"/>
                </a:solidFill>
              </a:rPr>
              <a:t>Unilateral</a:t>
            </a:r>
          </a:p>
          <a:p>
            <a:pPr algn="ctr"/>
            <a:r>
              <a:rPr lang="en-US" sz="1400" dirty="0"/>
              <a:t>parafoveal telangiectasias </a:t>
            </a:r>
            <a:r>
              <a:rPr lang="en-US" sz="1400" b="1" dirty="0">
                <a:solidFill>
                  <a:srgbClr val="0000FF"/>
                </a:solidFill>
              </a:rPr>
              <a:t>in a young male child</a:t>
            </a:r>
            <a:r>
              <a:rPr lang="en-US" sz="14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5808789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240C5FA0-435A-4DA1-B1DD-DEA87B29AADE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‘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parafoveal telangiectasias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in a young male child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59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aka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…’</a:t>
            </a:r>
            <a:r>
              <a:rPr lang="en-US" altLang="en-US" sz="1400" b="1" dirty="0">
                <a:solidFill>
                  <a:schemeClr val="bg1">
                    <a:lumMod val="65000"/>
                  </a:schemeClr>
                </a:solidFill>
              </a:rPr>
              <a:t>Aneurysmal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--’Circinate’  exudate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DC5CD70-53A4-4CB0-841C-36314D1FD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aka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…’</a:t>
            </a:r>
            <a:r>
              <a:rPr lang="en-US" altLang="en-US" sz="1400" b="1" dirty="0" err="1">
                <a:solidFill>
                  <a:schemeClr val="bg1">
                    <a:lumMod val="65000"/>
                  </a:schemeClr>
                </a:solidFill>
              </a:rPr>
              <a:t>Juxtafoveal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   --Crystalline 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   --</a:t>
            </a:r>
            <a:r>
              <a:rPr lang="en-US" altLang="en-US" sz="1400" b="1" dirty="0">
                <a:solidFill>
                  <a:srgbClr val="0000FF"/>
                </a:solidFill>
              </a:rPr>
              <a:t>Foveal  </a:t>
            </a:r>
            <a:r>
              <a:rPr lang="en-US" altLang="en-US" sz="1400" b="1" dirty="0" err="1">
                <a:solidFill>
                  <a:srgbClr val="0000FF"/>
                </a:solidFill>
              </a:rPr>
              <a:t>cavitations</a:t>
            </a:r>
            <a:endParaRPr lang="en-US" altLang="en-US" sz="1400" b="1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13B59CB3-B2FF-4FC3-ABE3-EF6C011F3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C2E51BE-658C-41B9-B735-001A2D09847F}"/>
              </a:ext>
            </a:extLst>
          </p:cNvPr>
          <p:cNvSpPr/>
          <p:nvPr/>
        </p:nvSpPr>
        <p:spPr>
          <a:xfrm>
            <a:off x="3362330" y="5482639"/>
            <a:ext cx="1895470" cy="457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D049DA-3619-490C-939A-67E332FFAE65}"/>
              </a:ext>
            </a:extLst>
          </p:cNvPr>
          <p:cNvSpPr txBox="1"/>
          <p:nvPr/>
        </p:nvSpPr>
        <p:spPr>
          <a:xfrm>
            <a:off x="1681164" y="3992536"/>
            <a:ext cx="5405435" cy="138499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one word is used to describe the shape of the </a:t>
            </a:r>
            <a:r>
              <a:rPr lang="en-US" sz="1400" i="1" dirty="0" err="1">
                <a:solidFill>
                  <a:srgbClr val="0000FF"/>
                </a:solidFill>
              </a:rPr>
              <a:t>cavitations</a:t>
            </a:r>
            <a:r>
              <a:rPr lang="en-US" sz="14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‘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Oblong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’</a:t>
            </a:r>
          </a:p>
          <a:p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accent5">
                    <a:lumMod val="75000"/>
                  </a:schemeClr>
                </a:solidFill>
              </a:rPr>
              <a:t>With respect to the retinal surface, is the long axis of the cavitation oriented parallel, or perpendicular?</a:t>
            </a:r>
          </a:p>
          <a:p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Parallel</a:t>
            </a:r>
          </a:p>
        </p:txBody>
      </p:sp>
    </p:spTree>
    <p:extLst>
      <p:ext uri="{BB962C8B-B14F-4D97-AF65-F5344CB8AC3E}">
        <p14:creationId xmlns:p14="http://schemas.microsoft.com/office/powerpoint/2010/main" val="2423183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EBB5D4-4413-4869-8C5E-F751459D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279D-4D71-4EB1-98AA-42ED7AF92B9E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1026" name="Picture 2" descr="Ophthalmology Grand Rounds">
            <a:extLst>
              <a:ext uri="{FF2B5EF4-FFF2-40B4-BE49-F238E27FC236}">
                <a16:creationId xmlns:a16="http://schemas.microsoft.com/office/drawing/2014/main" id="{32CAB73A-5102-410E-B7BE-FDEB81C4E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1374385"/>
            <a:ext cx="4552950" cy="410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60EE86-ED8F-46A8-AA86-677F8938623C}"/>
              </a:ext>
            </a:extLst>
          </p:cNvPr>
          <p:cNvSpPr txBox="1"/>
          <p:nvPr/>
        </p:nvSpPr>
        <p:spPr>
          <a:xfrm>
            <a:off x="3133144" y="6019800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Parafoveal telangiectasias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C10903A-E666-4B44-8DC0-97E0D136928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159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kern="0"/>
              <a:t>MacTel</a:t>
            </a:r>
            <a:endParaRPr lang="en-US" altLang="en-US" b="0" kern="0" dirty="0"/>
          </a:p>
        </p:txBody>
      </p:sp>
    </p:spTree>
    <p:extLst>
      <p:ext uri="{BB962C8B-B14F-4D97-AF65-F5344CB8AC3E}">
        <p14:creationId xmlns:p14="http://schemas.microsoft.com/office/powerpoint/2010/main" val="27887325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F2BEB4B-B328-4A04-B601-952CD9357236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‘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parafoveal telangiectasias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in a young male child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60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aka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…’</a:t>
            </a:r>
            <a:r>
              <a:rPr lang="en-US" altLang="en-US" sz="1400" b="1" dirty="0">
                <a:solidFill>
                  <a:schemeClr val="bg1">
                    <a:lumMod val="65000"/>
                  </a:schemeClr>
                </a:solidFill>
              </a:rPr>
              <a:t>Aneurysmal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--’Circinate’  exudate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DC5CD70-53A4-4CB0-841C-36314D1FD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aka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…’</a:t>
            </a:r>
            <a:r>
              <a:rPr lang="en-US" altLang="en-US" sz="1400" b="1" dirty="0" err="1">
                <a:solidFill>
                  <a:schemeClr val="bg1">
                    <a:lumMod val="65000"/>
                  </a:schemeClr>
                </a:solidFill>
              </a:rPr>
              <a:t>Juxtafoveal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   --Crystalline 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   --</a:t>
            </a:r>
            <a:r>
              <a:rPr lang="en-US" altLang="en-US" sz="1400" b="1" dirty="0">
                <a:solidFill>
                  <a:srgbClr val="0000FF"/>
                </a:solidFill>
              </a:rPr>
              <a:t>Foveal  </a:t>
            </a:r>
            <a:r>
              <a:rPr lang="en-US" altLang="en-US" sz="1400" b="1" dirty="0" err="1">
                <a:solidFill>
                  <a:srgbClr val="0000FF"/>
                </a:solidFill>
              </a:rPr>
              <a:t>cavitations</a:t>
            </a:r>
            <a:endParaRPr lang="en-US" altLang="en-US" sz="1400" b="1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13B59CB3-B2FF-4FC3-ABE3-EF6C011F3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C2E51BE-658C-41B9-B735-001A2D09847F}"/>
              </a:ext>
            </a:extLst>
          </p:cNvPr>
          <p:cNvSpPr/>
          <p:nvPr/>
        </p:nvSpPr>
        <p:spPr>
          <a:xfrm>
            <a:off x="3362330" y="5482639"/>
            <a:ext cx="1895470" cy="457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D049DA-3619-490C-939A-67E332FFAE65}"/>
              </a:ext>
            </a:extLst>
          </p:cNvPr>
          <p:cNvSpPr txBox="1"/>
          <p:nvPr/>
        </p:nvSpPr>
        <p:spPr>
          <a:xfrm>
            <a:off x="1681164" y="3992536"/>
            <a:ext cx="5405435" cy="138499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one word is used to describe the shape of the </a:t>
            </a:r>
            <a:r>
              <a:rPr lang="en-US" sz="1400" i="1" dirty="0" err="1">
                <a:solidFill>
                  <a:srgbClr val="0000FF"/>
                </a:solidFill>
              </a:rPr>
              <a:t>cavitations</a:t>
            </a:r>
            <a:r>
              <a:rPr lang="en-US" sz="14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‘</a:t>
            </a:r>
            <a:r>
              <a:rPr lang="en-US" sz="1400" b="1" dirty="0">
                <a:solidFill>
                  <a:srgbClr val="0000FF"/>
                </a:solidFill>
              </a:rPr>
              <a:t>Oblong</a:t>
            </a:r>
            <a:r>
              <a:rPr lang="en-US" sz="1400" dirty="0">
                <a:solidFill>
                  <a:srgbClr val="0000FF"/>
                </a:solidFill>
              </a:rPr>
              <a:t>’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accent5">
                    <a:lumMod val="75000"/>
                  </a:schemeClr>
                </a:solidFill>
              </a:rPr>
              <a:t>With respect to the retinal surface, is the long axis of the cavitation oriented parallel, or perpendicular?</a:t>
            </a:r>
          </a:p>
          <a:p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Parallel</a:t>
            </a:r>
          </a:p>
        </p:txBody>
      </p:sp>
    </p:spTree>
    <p:extLst>
      <p:ext uri="{BB962C8B-B14F-4D97-AF65-F5344CB8AC3E}">
        <p14:creationId xmlns:p14="http://schemas.microsoft.com/office/powerpoint/2010/main" val="4706234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6C858BF1-2A8E-45B9-9ABC-150F517BE4D8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‘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parafoveal telangiectasias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in a young male child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61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aka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…’</a:t>
            </a:r>
            <a:r>
              <a:rPr lang="en-US" altLang="en-US" sz="1400" b="1" dirty="0">
                <a:solidFill>
                  <a:schemeClr val="bg1">
                    <a:lumMod val="65000"/>
                  </a:schemeClr>
                </a:solidFill>
              </a:rPr>
              <a:t>Aneurysmal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--’Circinate’  exudate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DC5CD70-53A4-4CB0-841C-36314D1FD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aka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…’</a:t>
            </a:r>
            <a:r>
              <a:rPr lang="en-US" altLang="en-US" sz="1400" b="1" dirty="0" err="1">
                <a:solidFill>
                  <a:schemeClr val="bg1">
                    <a:lumMod val="65000"/>
                  </a:schemeClr>
                </a:solidFill>
              </a:rPr>
              <a:t>Juxtafoveal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   --Crystalline 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   --</a:t>
            </a:r>
            <a:r>
              <a:rPr lang="en-US" altLang="en-US" sz="1400" b="1" dirty="0">
                <a:solidFill>
                  <a:srgbClr val="0000FF"/>
                </a:solidFill>
              </a:rPr>
              <a:t>Foveal  </a:t>
            </a:r>
            <a:r>
              <a:rPr lang="en-US" altLang="en-US" sz="1400" b="1" dirty="0" err="1">
                <a:solidFill>
                  <a:srgbClr val="0000FF"/>
                </a:solidFill>
              </a:rPr>
              <a:t>cavitations</a:t>
            </a:r>
            <a:endParaRPr lang="en-US" altLang="en-US" sz="1400" b="1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13B59CB3-B2FF-4FC3-ABE3-EF6C011F3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C2E51BE-658C-41B9-B735-001A2D09847F}"/>
              </a:ext>
            </a:extLst>
          </p:cNvPr>
          <p:cNvSpPr/>
          <p:nvPr/>
        </p:nvSpPr>
        <p:spPr>
          <a:xfrm>
            <a:off x="3362330" y="5482639"/>
            <a:ext cx="1895470" cy="457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D049DA-3619-490C-939A-67E332FFAE65}"/>
              </a:ext>
            </a:extLst>
          </p:cNvPr>
          <p:cNvSpPr txBox="1"/>
          <p:nvPr/>
        </p:nvSpPr>
        <p:spPr>
          <a:xfrm>
            <a:off x="1681164" y="3992536"/>
            <a:ext cx="5405435" cy="138499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one word is used to describe the shape of the </a:t>
            </a:r>
            <a:r>
              <a:rPr lang="en-US" sz="1400" i="1" dirty="0" err="1">
                <a:solidFill>
                  <a:srgbClr val="0000FF"/>
                </a:solidFill>
              </a:rPr>
              <a:t>cavitations</a:t>
            </a:r>
            <a:r>
              <a:rPr lang="en-US" sz="14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‘</a:t>
            </a:r>
            <a:r>
              <a:rPr lang="en-US" sz="1400" b="1" dirty="0">
                <a:solidFill>
                  <a:srgbClr val="0000FF"/>
                </a:solidFill>
              </a:rPr>
              <a:t>Oblong</a:t>
            </a:r>
            <a:r>
              <a:rPr lang="en-US" sz="1400" dirty="0">
                <a:solidFill>
                  <a:srgbClr val="0000FF"/>
                </a:solidFill>
              </a:rPr>
              <a:t>’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With respect to the retinal surface, is the long axis of the cavitation oriented parallel, or perpendicular?</a:t>
            </a:r>
          </a:p>
          <a:p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Parallel</a:t>
            </a:r>
          </a:p>
        </p:txBody>
      </p:sp>
    </p:spTree>
    <p:extLst>
      <p:ext uri="{BB962C8B-B14F-4D97-AF65-F5344CB8AC3E}">
        <p14:creationId xmlns:p14="http://schemas.microsoft.com/office/powerpoint/2010/main" val="37385401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F4683ADF-3121-4273-AE9B-8D6B082A7850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‘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parafoveal telangiectasias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in a young male child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62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aka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…’</a:t>
            </a:r>
            <a:r>
              <a:rPr lang="en-US" altLang="en-US" sz="1400" b="1" dirty="0">
                <a:solidFill>
                  <a:schemeClr val="bg1">
                    <a:lumMod val="65000"/>
                  </a:schemeClr>
                </a:solidFill>
              </a:rPr>
              <a:t>Aneurysmal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--’Circinate’  exudate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DC5CD70-53A4-4CB0-841C-36314D1FD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aka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…’</a:t>
            </a:r>
            <a:r>
              <a:rPr lang="en-US" altLang="en-US" sz="1400" b="1" dirty="0" err="1">
                <a:solidFill>
                  <a:schemeClr val="bg1">
                    <a:lumMod val="65000"/>
                  </a:schemeClr>
                </a:solidFill>
              </a:rPr>
              <a:t>Juxtafoveal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   --Crystalline 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   --</a:t>
            </a:r>
            <a:r>
              <a:rPr lang="en-US" altLang="en-US" sz="1400" b="1" dirty="0">
                <a:solidFill>
                  <a:srgbClr val="0000FF"/>
                </a:solidFill>
              </a:rPr>
              <a:t>Foveal  </a:t>
            </a:r>
            <a:r>
              <a:rPr lang="en-US" altLang="en-US" sz="1400" b="1" dirty="0" err="1">
                <a:solidFill>
                  <a:srgbClr val="0000FF"/>
                </a:solidFill>
              </a:rPr>
              <a:t>cavitations</a:t>
            </a:r>
            <a:endParaRPr lang="en-US" altLang="en-US" sz="1400" b="1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13B59CB3-B2FF-4FC3-ABE3-EF6C011F3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C2E51BE-658C-41B9-B735-001A2D09847F}"/>
              </a:ext>
            </a:extLst>
          </p:cNvPr>
          <p:cNvSpPr/>
          <p:nvPr/>
        </p:nvSpPr>
        <p:spPr>
          <a:xfrm>
            <a:off x="3362330" y="5482639"/>
            <a:ext cx="1895470" cy="457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D049DA-3619-490C-939A-67E332FFAE65}"/>
              </a:ext>
            </a:extLst>
          </p:cNvPr>
          <p:cNvSpPr txBox="1"/>
          <p:nvPr/>
        </p:nvSpPr>
        <p:spPr>
          <a:xfrm>
            <a:off x="1681164" y="3992536"/>
            <a:ext cx="5405435" cy="138499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one word is used to describe the shape of the </a:t>
            </a:r>
            <a:r>
              <a:rPr lang="en-US" sz="1400" i="1" dirty="0" err="1">
                <a:solidFill>
                  <a:srgbClr val="0000FF"/>
                </a:solidFill>
              </a:rPr>
              <a:t>cavitations</a:t>
            </a:r>
            <a:r>
              <a:rPr lang="en-US" sz="14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‘</a:t>
            </a:r>
            <a:r>
              <a:rPr lang="en-US" sz="1400" b="1" dirty="0">
                <a:solidFill>
                  <a:srgbClr val="0000FF"/>
                </a:solidFill>
              </a:rPr>
              <a:t>Oblong</a:t>
            </a:r>
            <a:r>
              <a:rPr lang="en-US" sz="1400" dirty="0">
                <a:solidFill>
                  <a:srgbClr val="0000FF"/>
                </a:solidFill>
              </a:rPr>
              <a:t>’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With respect to the retinal surface, is the long axis of the cavitation oriented parallel, or perpendicular?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Parallel</a:t>
            </a:r>
          </a:p>
        </p:txBody>
      </p:sp>
    </p:spTree>
    <p:extLst>
      <p:ext uri="{BB962C8B-B14F-4D97-AF65-F5344CB8AC3E}">
        <p14:creationId xmlns:p14="http://schemas.microsoft.com/office/powerpoint/2010/main" val="2787898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EBB5D4-4413-4869-8C5E-F751459D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279D-4D71-4EB1-98AA-42ED7AF92B9E}" type="slidenum">
              <a:rPr lang="en-US" altLang="en-US" smtClean="0"/>
              <a:pPr/>
              <a:t>63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0EE86-ED8F-46A8-AA86-677F8938623C}"/>
              </a:ext>
            </a:extLst>
          </p:cNvPr>
          <p:cNvSpPr txBox="1"/>
          <p:nvPr/>
        </p:nvSpPr>
        <p:spPr>
          <a:xfrm>
            <a:off x="2722726" y="6019800"/>
            <a:ext cx="369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Type II </a:t>
            </a:r>
            <a:r>
              <a:rPr lang="en-US" dirty="0" err="1"/>
              <a:t>MacTel</a:t>
            </a:r>
            <a:r>
              <a:rPr lang="en-US" dirty="0"/>
              <a:t>: Oblong </a:t>
            </a:r>
            <a:r>
              <a:rPr lang="en-US" dirty="0" err="1"/>
              <a:t>cavitations</a:t>
            </a:r>
            <a:endParaRPr 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C10903A-E666-4B44-8DC0-97E0D136928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159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kern="0"/>
              <a:t>MacTel</a:t>
            </a:r>
            <a:endParaRPr lang="en-US" altLang="en-US" b="0" kern="0" dirty="0"/>
          </a:p>
        </p:txBody>
      </p:sp>
      <p:pic>
        <p:nvPicPr>
          <p:cNvPr id="2" name="Picture 2" descr="Idiopathic Juxtafoveal Telangiectasis - The American Society of Retina  Specialists">
            <a:extLst>
              <a:ext uri="{FF2B5EF4-FFF2-40B4-BE49-F238E27FC236}">
                <a16:creationId xmlns:a16="http://schemas.microsoft.com/office/drawing/2014/main" id="{16B0406A-D6B5-4D11-AF5D-D95B502FD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054132"/>
            <a:ext cx="7848600" cy="274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507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64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--’Circinate’  exudate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DC5CD70-53A4-4CB0-841C-36314D1FD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 err="1">
                <a:solidFill>
                  <a:srgbClr val="0000FF"/>
                </a:solidFill>
              </a:rPr>
              <a:t>Juxtafoveal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   --Crystalline 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   --Foveal  </a:t>
            </a:r>
            <a:r>
              <a:rPr lang="en-US" altLang="en-US" sz="1400" dirty="0" err="1">
                <a:solidFill>
                  <a:srgbClr val="0000FF"/>
                </a:solidFill>
              </a:rPr>
              <a:t>cavitations</a:t>
            </a: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--Complication:  Subretinal neo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D2774870-5F68-4B59-8978-781816504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26D4BB-F2C0-4C3F-BA36-D843CE4BD22D}"/>
              </a:ext>
            </a:extLst>
          </p:cNvPr>
          <p:cNvSpPr/>
          <p:nvPr/>
        </p:nvSpPr>
        <p:spPr>
          <a:xfrm>
            <a:off x="4572000" y="5791200"/>
            <a:ext cx="1219200" cy="285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two words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F9B163-2727-4A7D-800B-14108F76C773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‘</a:t>
            </a:r>
            <a:r>
              <a:rPr lang="en-US" sz="1400" b="1" dirty="0">
                <a:solidFill>
                  <a:srgbClr val="0000FF"/>
                </a:solidFill>
              </a:rPr>
              <a:t>Unilateral</a:t>
            </a:r>
          </a:p>
          <a:p>
            <a:pPr algn="ctr"/>
            <a:r>
              <a:rPr lang="en-US" sz="1400" dirty="0"/>
              <a:t>parafoveal telangiectasias </a:t>
            </a:r>
            <a:r>
              <a:rPr lang="en-US" sz="1400" b="1" dirty="0">
                <a:solidFill>
                  <a:srgbClr val="0000FF"/>
                </a:solidFill>
              </a:rPr>
              <a:t>in a young male child</a:t>
            </a:r>
            <a:r>
              <a:rPr lang="en-US" sz="14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0816714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65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--’Circinate’  exudate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DC5CD70-53A4-4CB0-841C-36314D1FD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 err="1">
                <a:solidFill>
                  <a:srgbClr val="0000FF"/>
                </a:solidFill>
              </a:rPr>
              <a:t>Juxtafoveal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   --Crystalline 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   --Foveal  </a:t>
            </a:r>
            <a:r>
              <a:rPr lang="en-US" altLang="en-US" sz="1400" dirty="0" err="1">
                <a:solidFill>
                  <a:srgbClr val="0000FF"/>
                </a:solidFill>
              </a:rPr>
              <a:t>cavitations</a:t>
            </a: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--Complication: Subretinal neo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C862F222-540E-4669-849D-96D252468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674267-71D8-452B-8E5D-630B2C114989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‘</a:t>
            </a:r>
            <a:r>
              <a:rPr lang="en-US" sz="1400" b="1" dirty="0">
                <a:solidFill>
                  <a:srgbClr val="0000FF"/>
                </a:solidFill>
              </a:rPr>
              <a:t>Unilateral</a:t>
            </a:r>
          </a:p>
          <a:p>
            <a:pPr algn="ctr"/>
            <a:r>
              <a:rPr lang="en-US" sz="1400" dirty="0"/>
              <a:t>parafoveal telangiectasias </a:t>
            </a:r>
            <a:r>
              <a:rPr lang="en-US" sz="1400" b="1" dirty="0">
                <a:solidFill>
                  <a:srgbClr val="0000FF"/>
                </a:solidFill>
              </a:rPr>
              <a:t>in a young male child</a:t>
            </a:r>
            <a:r>
              <a:rPr lang="en-US" sz="14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5513211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66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--’Circinate’  exudate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DC5CD70-53A4-4CB0-841C-36314D1FD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 err="1">
                <a:solidFill>
                  <a:srgbClr val="0000FF"/>
                </a:solidFill>
              </a:rPr>
              <a:t>Juxtafoveal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   --Crystalline 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   --Foveal  </a:t>
            </a:r>
            <a:r>
              <a:rPr lang="en-US" altLang="en-US" sz="1400" dirty="0" err="1">
                <a:solidFill>
                  <a:srgbClr val="0000FF"/>
                </a:solidFill>
              </a:rPr>
              <a:t>cavitations</a:t>
            </a: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--Complication: Subretinal neo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979C56-FE98-4553-B5E3-43AA1975C7CF}"/>
              </a:ext>
            </a:extLst>
          </p:cNvPr>
          <p:cNvSpPr txBox="1"/>
          <p:nvPr/>
        </p:nvSpPr>
        <p:spPr>
          <a:xfrm>
            <a:off x="3505200" y="6079523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‘</a:t>
            </a:r>
            <a:r>
              <a:rPr lang="en-US" sz="1400" b="1" dirty="0">
                <a:solidFill>
                  <a:srgbClr val="0000FF"/>
                </a:solidFill>
              </a:rPr>
              <a:t>Bilateral</a:t>
            </a:r>
          </a:p>
          <a:p>
            <a:pPr algn="ctr"/>
            <a:r>
              <a:rPr lang="en-US" sz="1400" dirty="0"/>
              <a:t>parafoveal telangiectasias’ </a:t>
            </a:r>
            <a:r>
              <a:rPr lang="en-US" sz="1400" b="1" dirty="0">
                <a:solidFill>
                  <a:srgbClr val="0000FF"/>
                </a:solidFill>
              </a:rPr>
              <a:t>in an adult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6C3A6431-A7DF-4F6E-893D-85A3F08DC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BB5CE1-07C1-494B-80F9-9EF4F5EEA95B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‘</a:t>
            </a:r>
            <a:r>
              <a:rPr lang="en-US" sz="1400" b="1" dirty="0">
                <a:solidFill>
                  <a:srgbClr val="0000FF"/>
                </a:solidFill>
              </a:rPr>
              <a:t>Unilateral</a:t>
            </a:r>
          </a:p>
          <a:p>
            <a:pPr algn="ctr"/>
            <a:r>
              <a:rPr lang="en-US" sz="1400" dirty="0"/>
              <a:t>parafoveal telangiectasias </a:t>
            </a:r>
            <a:r>
              <a:rPr lang="en-US" sz="1400" b="1" dirty="0">
                <a:solidFill>
                  <a:srgbClr val="0000FF"/>
                </a:solidFill>
              </a:rPr>
              <a:t>in a young male child</a:t>
            </a:r>
            <a:r>
              <a:rPr lang="en-US" sz="1400" dirty="0"/>
              <a:t>’</a:t>
            </a:r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57544A2C-EFD7-480C-98DC-7B5026AD6CC3}"/>
              </a:ext>
            </a:extLst>
          </p:cNvPr>
          <p:cNvSpPr/>
          <p:nvPr/>
        </p:nvSpPr>
        <p:spPr>
          <a:xfrm>
            <a:off x="5791200" y="6054469"/>
            <a:ext cx="2943131" cy="685800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Type 2 </a:t>
            </a:r>
            <a:r>
              <a:rPr lang="en-US" dirty="0" err="1">
                <a:solidFill>
                  <a:schemeClr val="bg1"/>
                </a:solidFill>
              </a:rPr>
              <a:t>MacTel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i="1" dirty="0">
                <a:solidFill>
                  <a:schemeClr val="bg1"/>
                </a:solidFill>
              </a:rPr>
              <a:t>TLDR</a:t>
            </a:r>
          </a:p>
        </p:txBody>
      </p:sp>
    </p:spTree>
    <p:extLst>
      <p:ext uri="{BB962C8B-B14F-4D97-AF65-F5344CB8AC3E}">
        <p14:creationId xmlns:p14="http://schemas.microsoft.com/office/powerpoint/2010/main" val="18528720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67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--’Circinate’  exudate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DC5CD70-53A4-4CB0-841C-36314D1FD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 err="1">
                <a:solidFill>
                  <a:srgbClr val="0000FF"/>
                </a:solidFill>
              </a:rPr>
              <a:t>Juxtafoveal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   --Crystalline 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   --Foveal  </a:t>
            </a:r>
            <a:r>
              <a:rPr lang="en-US" altLang="en-US" sz="1400" dirty="0" err="1">
                <a:solidFill>
                  <a:srgbClr val="0000FF"/>
                </a:solidFill>
              </a:rPr>
              <a:t>cavitations</a:t>
            </a: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--Complication: Subretinal neo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6E5EC723-3CB4-4555-89FD-10EA18D66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(no </a:t>
            </a:r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 in the </a:t>
            </a:r>
            <a:r>
              <a:rPr lang="en-US" altLang="en-US" sz="1400" i="1" dirty="0">
                <a:solidFill>
                  <a:srgbClr val="0000FF"/>
                </a:solidFill>
              </a:rPr>
              <a:t>Retina</a:t>
            </a:r>
            <a:r>
              <a:rPr lang="en-US" altLang="en-US" sz="1400" dirty="0">
                <a:solidFill>
                  <a:srgbClr val="0000FF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FD63CA4E-10AB-4C6C-A0D7-CC2AC862E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9A59D8-C926-4942-9C5E-9FD1F048D917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‘</a:t>
            </a:r>
            <a:r>
              <a:rPr lang="en-US" sz="1400" b="1" dirty="0">
                <a:solidFill>
                  <a:srgbClr val="0000FF"/>
                </a:solidFill>
              </a:rPr>
              <a:t>Unilateral</a:t>
            </a:r>
          </a:p>
          <a:p>
            <a:pPr algn="ctr"/>
            <a:r>
              <a:rPr lang="en-US" sz="1400" dirty="0"/>
              <a:t>parafoveal telangiectasias </a:t>
            </a:r>
            <a:r>
              <a:rPr lang="en-US" sz="1400" b="1" dirty="0">
                <a:solidFill>
                  <a:srgbClr val="0000FF"/>
                </a:solidFill>
              </a:rPr>
              <a:t>in a young male child</a:t>
            </a:r>
            <a:r>
              <a:rPr lang="en-US" sz="1400" dirty="0"/>
              <a:t>’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357231-44E6-4A6F-A537-9C0C90EA5D20}"/>
              </a:ext>
            </a:extLst>
          </p:cNvPr>
          <p:cNvSpPr txBox="1"/>
          <p:nvPr/>
        </p:nvSpPr>
        <p:spPr>
          <a:xfrm>
            <a:off x="3505200" y="6079523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‘</a:t>
            </a:r>
            <a:r>
              <a:rPr lang="en-US" sz="1400" b="1" dirty="0">
                <a:solidFill>
                  <a:srgbClr val="0000FF"/>
                </a:solidFill>
              </a:rPr>
              <a:t>Bilateral</a:t>
            </a:r>
          </a:p>
          <a:p>
            <a:pPr algn="ctr"/>
            <a:r>
              <a:rPr lang="en-US" sz="1400" dirty="0"/>
              <a:t>parafoveal telangiectasias’ </a:t>
            </a:r>
            <a:r>
              <a:rPr lang="en-US" sz="1400" b="1" dirty="0">
                <a:solidFill>
                  <a:srgbClr val="0000FF"/>
                </a:solidFill>
              </a:rPr>
              <a:t>in an adult</a:t>
            </a:r>
          </a:p>
        </p:txBody>
      </p:sp>
    </p:spTree>
    <p:extLst>
      <p:ext uri="{BB962C8B-B14F-4D97-AF65-F5344CB8AC3E}">
        <p14:creationId xmlns:p14="http://schemas.microsoft.com/office/powerpoint/2010/main" val="31354943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68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--’Circinate’  exudate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DC5CD70-53A4-4CB0-841C-36314D1FD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 err="1">
                <a:solidFill>
                  <a:srgbClr val="0000FF"/>
                </a:solidFill>
              </a:rPr>
              <a:t>Juxtafoveal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   --Crystalline 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   --Foveal  </a:t>
            </a:r>
            <a:r>
              <a:rPr lang="en-US" altLang="en-US" sz="1400" dirty="0" err="1">
                <a:solidFill>
                  <a:srgbClr val="0000FF"/>
                </a:solidFill>
              </a:rPr>
              <a:t>cavitations</a:t>
            </a: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--Complication: Subretinal neo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6E5EC723-3CB4-4555-89FD-10EA18D66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(no </a:t>
            </a:r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 in the </a:t>
            </a:r>
            <a:r>
              <a:rPr lang="en-US" altLang="en-US" sz="1400" i="1" dirty="0">
                <a:solidFill>
                  <a:srgbClr val="0000FF"/>
                </a:solidFill>
              </a:rPr>
              <a:t>Retina</a:t>
            </a:r>
            <a:r>
              <a:rPr lang="en-US" altLang="en-US" sz="1400" dirty="0">
                <a:solidFill>
                  <a:srgbClr val="0000FF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--Very, </a:t>
            </a:r>
            <a:r>
              <a:rPr lang="en-US" altLang="en-US" sz="1400" b="1" dirty="0">
                <a:solidFill>
                  <a:srgbClr val="0000FF"/>
                </a:solidFill>
              </a:rPr>
              <a:t>very</a:t>
            </a:r>
            <a:r>
              <a:rPr lang="en-US" altLang="en-US" sz="1400" dirty="0">
                <a:solidFill>
                  <a:srgbClr val="0000FF"/>
                </a:solidFill>
              </a:rPr>
              <a:t>  rare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693894-D559-4B20-A20A-2515818D6F1B}"/>
              </a:ext>
            </a:extLst>
          </p:cNvPr>
          <p:cNvSpPr/>
          <p:nvPr/>
        </p:nvSpPr>
        <p:spPr>
          <a:xfrm>
            <a:off x="7620000" y="4114800"/>
            <a:ext cx="609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rare v common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34EA0B41-237B-4993-88D1-8D829DD57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8DE246-D51B-4B4C-8E49-2A22E9B0E1D7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‘</a:t>
            </a:r>
            <a:r>
              <a:rPr lang="en-US" sz="1400" b="1" dirty="0">
                <a:solidFill>
                  <a:srgbClr val="0000FF"/>
                </a:solidFill>
              </a:rPr>
              <a:t>Unilateral</a:t>
            </a:r>
          </a:p>
          <a:p>
            <a:pPr algn="ctr"/>
            <a:r>
              <a:rPr lang="en-US" sz="1400" dirty="0"/>
              <a:t>parafoveal telangiectasias </a:t>
            </a:r>
            <a:r>
              <a:rPr lang="en-US" sz="1400" b="1" dirty="0">
                <a:solidFill>
                  <a:srgbClr val="0000FF"/>
                </a:solidFill>
              </a:rPr>
              <a:t>in a young male child</a:t>
            </a:r>
            <a:r>
              <a:rPr lang="en-US" sz="1400" dirty="0"/>
              <a:t>’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67DC31-4AF7-4855-8559-4F1736FE769F}"/>
              </a:ext>
            </a:extLst>
          </p:cNvPr>
          <p:cNvSpPr txBox="1"/>
          <p:nvPr/>
        </p:nvSpPr>
        <p:spPr>
          <a:xfrm>
            <a:off x="3505200" y="6079523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‘</a:t>
            </a:r>
            <a:r>
              <a:rPr lang="en-US" sz="1400" b="1" dirty="0">
                <a:solidFill>
                  <a:srgbClr val="0000FF"/>
                </a:solidFill>
              </a:rPr>
              <a:t>Bilateral</a:t>
            </a:r>
          </a:p>
          <a:p>
            <a:pPr algn="ctr"/>
            <a:r>
              <a:rPr lang="en-US" sz="1400" dirty="0"/>
              <a:t>parafoveal telangiectasias’ </a:t>
            </a:r>
            <a:r>
              <a:rPr lang="en-US" sz="1400" b="1" dirty="0">
                <a:solidFill>
                  <a:srgbClr val="0000FF"/>
                </a:solidFill>
              </a:rPr>
              <a:t>in an adult</a:t>
            </a:r>
          </a:p>
        </p:txBody>
      </p:sp>
    </p:spTree>
    <p:extLst>
      <p:ext uri="{BB962C8B-B14F-4D97-AF65-F5344CB8AC3E}">
        <p14:creationId xmlns:p14="http://schemas.microsoft.com/office/powerpoint/2010/main" val="11066440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69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--’Circinate’  exudate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DC5CD70-53A4-4CB0-841C-36314D1FD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 err="1">
                <a:solidFill>
                  <a:srgbClr val="0000FF"/>
                </a:solidFill>
              </a:rPr>
              <a:t>Juxtafoveal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   --Crystalline 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   --Foveal  </a:t>
            </a:r>
            <a:r>
              <a:rPr lang="en-US" altLang="en-US" sz="1400" dirty="0" err="1">
                <a:solidFill>
                  <a:srgbClr val="0000FF"/>
                </a:solidFill>
              </a:rPr>
              <a:t>cavitations</a:t>
            </a: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--Complication: Subretinal neo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6E5EC723-3CB4-4555-89FD-10EA18D66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(no </a:t>
            </a:r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 in the </a:t>
            </a:r>
            <a:r>
              <a:rPr lang="en-US" altLang="en-US" sz="1400" i="1" dirty="0">
                <a:solidFill>
                  <a:srgbClr val="0000FF"/>
                </a:solidFill>
              </a:rPr>
              <a:t>Retina</a:t>
            </a:r>
            <a:r>
              <a:rPr lang="en-US" altLang="en-US" sz="1400" dirty="0">
                <a:solidFill>
                  <a:srgbClr val="0000FF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--Very, </a:t>
            </a:r>
            <a:r>
              <a:rPr lang="en-US" altLang="en-US" sz="1400" b="1" dirty="0">
                <a:solidFill>
                  <a:srgbClr val="0000FF"/>
                </a:solidFill>
              </a:rPr>
              <a:t>very</a:t>
            </a:r>
            <a:r>
              <a:rPr lang="en-US" altLang="en-US" sz="1400" dirty="0">
                <a:solidFill>
                  <a:srgbClr val="0000FF"/>
                </a:solidFill>
              </a:rPr>
              <a:t>  rare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E0FD2140-9E60-453B-8B47-1B53F3432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A7661B-5895-4E26-9C75-C8BC947A9C3D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‘</a:t>
            </a:r>
            <a:r>
              <a:rPr lang="en-US" sz="1400" b="1" dirty="0">
                <a:solidFill>
                  <a:srgbClr val="0000FF"/>
                </a:solidFill>
              </a:rPr>
              <a:t>Unilateral</a:t>
            </a:r>
          </a:p>
          <a:p>
            <a:pPr algn="ctr"/>
            <a:r>
              <a:rPr lang="en-US" sz="1400" dirty="0"/>
              <a:t>parafoveal telangiectasias </a:t>
            </a:r>
            <a:r>
              <a:rPr lang="en-US" sz="1400" b="1" dirty="0">
                <a:solidFill>
                  <a:srgbClr val="0000FF"/>
                </a:solidFill>
              </a:rPr>
              <a:t>in a young male child</a:t>
            </a:r>
            <a:r>
              <a:rPr lang="en-US" sz="1400" dirty="0"/>
              <a:t>’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277C9D-44B9-4A52-96A1-755770D30BB3}"/>
              </a:ext>
            </a:extLst>
          </p:cNvPr>
          <p:cNvSpPr txBox="1"/>
          <p:nvPr/>
        </p:nvSpPr>
        <p:spPr>
          <a:xfrm>
            <a:off x="3505200" y="6079523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‘</a:t>
            </a:r>
            <a:r>
              <a:rPr lang="en-US" sz="1400" b="1" dirty="0">
                <a:solidFill>
                  <a:srgbClr val="0000FF"/>
                </a:solidFill>
              </a:rPr>
              <a:t>Bilateral</a:t>
            </a:r>
          </a:p>
          <a:p>
            <a:pPr algn="ctr"/>
            <a:r>
              <a:rPr lang="en-US" sz="1400" dirty="0"/>
              <a:t>parafoveal telangiectasias’ </a:t>
            </a:r>
            <a:r>
              <a:rPr lang="en-US" sz="1400" b="1" dirty="0">
                <a:solidFill>
                  <a:srgbClr val="0000FF"/>
                </a:solidFill>
              </a:rPr>
              <a:t>in an adult</a:t>
            </a:r>
          </a:p>
        </p:txBody>
      </p:sp>
    </p:spTree>
    <p:extLst>
      <p:ext uri="{BB962C8B-B14F-4D97-AF65-F5344CB8AC3E}">
        <p14:creationId xmlns:p14="http://schemas.microsoft.com/office/powerpoint/2010/main" val="78254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1">
            <a:extLst>
              <a:ext uri="{FF2B5EF4-FFF2-40B4-BE49-F238E27FC236}">
                <a16:creationId xmlns:a16="http://schemas.microsoft.com/office/drawing/2014/main" id="{979A07CE-EAD2-4D11-9D0B-5217F7AB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?????</a:t>
            </a:r>
          </a:p>
          <a:p>
            <a:pPr eaLnBrk="1" hangingPunct="1"/>
            <a:r>
              <a:rPr lang="en-US" altLang="en-US" sz="1400" b="1" dirty="0" err="1">
                <a:solidFill>
                  <a:srgbClr val="CCCCFF"/>
                </a:solidFill>
              </a:rPr>
              <a:t>xtafovea</a:t>
            </a:r>
            <a:r>
              <a:rPr lang="en-US" altLang="en-US" sz="1400" dirty="0">
                <a:solidFill>
                  <a:srgbClr val="CCCC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--Crystalline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7D6977C3-4395-47CC-9AFF-E2EE2101F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?????</a:t>
            </a:r>
            <a:endParaRPr lang="en-US" altLang="en-US" b="1" i="1" u="sng" dirty="0">
              <a:solidFill>
                <a:srgbClr val="99FF99"/>
              </a:solidFill>
            </a:endParaRPr>
          </a:p>
          <a:p>
            <a:pPr eaLnBrk="1" hangingPunct="1"/>
            <a:r>
              <a:rPr lang="en-US" altLang="en-US" sz="1400" i="1" dirty="0">
                <a:solidFill>
                  <a:srgbClr val="99FF99"/>
                </a:solidFill>
              </a:rPr>
              <a:t>aka</a:t>
            </a:r>
            <a:r>
              <a:rPr lang="en-US" altLang="en-US" sz="1400" dirty="0">
                <a:solidFill>
                  <a:srgbClr val="99FF99"/>
                </a:solidFill>
              </a:rPr>
              <a:t>…’</a:t>
            </a:r>
            <a:r>
              <a:rPr lang="en-US" altLang="en-US" sz="1400" b="1" dirty="0">
                <a:solidFill>
                  <a:srgbClr val="99FF99"/>
                </a:solidFill>
              </a:rPr>
              <a:t>Aneurysmal</a:t>
            </a:r>
            <a:r>
              <a:rPr lang="en-US" altLang="en-US" sz="1400" dirty="0">
                <a:solidFill>
                  <a:srgbClr val="99FF99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99FF99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99FF99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99FF99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99FF99"/>
                </a:solidFill>
              </a:rPr>
              <a:t>--’Circinate’  exudate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?????</a:t>
            </a:r>
            <a:endParaRPr lang="en-US" altLang="en-US" b="1" i="1" u="sng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B5EA36DB-DAC4-4041-9E38-264DACAE5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962400"/>
            <a:ext cx="22140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i="1" dirty="0"/>
              <a:t>(The first type is called…)</a:t>
            </a: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942EDCB4-32F5-4941-A20E-994CF6326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2021" y="3962400"/>
            <a:ext cx="22733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i="1" dirty="0"/>
              <a:t>(The third type is called…)</a:t>
            </a: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591934C9-C7EE-4E1B-804B-3DD97A35B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371" y="3962400"/>
            <a:ext cx="25026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 dirty="0"/>
              <a:t>(The second type is called…)</a:t>
            </a: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FF060669-BC9A-4D57-A4D5-A1BB24660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34166723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70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--’Circinate’  exudate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DC5CD70-53A4-4CB0-841C-36314D1FD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 err="1">
                <a:solidFill>
                  <a:srgbClr val="0000FF"/>
                </a:solidFill>
              </a:rPr>
              <a:t>Juxtafoveal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   --Crystalline 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   --Foveal  </a:t>
            </a:r>
            <a:r>
              <a:rPr lang="en-US" altLang="en-US" sz="1400" dirty="0" err="1">
                <a:solidFill>
                  <a:srgbClr val="0000FF"/>
                </a:solidFill>
              </a:rPr>
              <a:t>cavitations</a:t>
            </a: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--Complication: Subretinal neo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6E5EC723-3CB4-4555-89FD-10EA18D66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(no </a:t>
            </a:r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 in the </a:t>
            </a:r>
            <a:r>
              <a:rPr lang="en-US" altLang="en-US" sz="1400" i="1" dirty="0">
                <a:solidFill>
                  <a:srgbClr val="0000FF"/>
                </a:solidFill>
              </a:rPr>
              <a:t>Retina</a:t>
            </a:r>
            <a:r>
              <a:rPr lang="en-US" altLang="en-US" sz="1400" dirty="0">
                <a:solidFill>
                  <a:srgbClr val="0000FF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--Very, </a:t>
            </a:r>
            <a:r>
              <a:rPr lang="en-US" altLang="en-US" sz="1400" b="1" dirty="0">
                <a:solidFill>
                  <a:srgbClr val="0000FF"/>
                </a:solidFill>
              </a:rPr>
              <a:t>very</a:t>
            </a:r>
            <a:r>
              <a:rPr lang="en-US" altLang="en-US" sz="1400" dirty="0">
                <a:solidFill>
                  <a:srgbClr val="0000FF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--Bilateral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EA6336-F210-49EB-8E25-D40619F98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287479"/>
            <a:ext cx="914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" dirty="0" err="1"/>
              <a:t>uni</a:t>
            </a:r>
            <a:r>
              <a:rPr lang="en-US" altLang="en-US" sz="900" dirty="0"/>
              <a:t>- v bilateral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03A99174-1E96-44DE-8BA0-DCCE66211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433577-91BA-4F5D-B742-23DC1490C999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‘</a:t>
            </a:r>
            <a:r>
              <a:rPr lang="en-US" sz="1400" b="1" dirty="0">
                <a:solidFill>
                  <a:srgbClr val="0000FF"/>
                </a:solidFill>
              </a:rPr>
              <a:t>Unilateral</a:t>
            </a:r>
          </a:p>
          <a:p>
            <a:pPr algn="ctr"/>
            <a:r>
              <a:rPr lang="en-US" sz="1400" dirty="0"/>
              <a:t>parafoveal telangiectasias </a:t>
            </a:r>
            <a:r>
              <a:rPr lang="en-US" sz="1400" b="1" dirty="0">
                <a:solidFill>
                  <a:srgbClr val="0000FF"/>
                </a:solidFill>
              </a:rPr>
              <a:t>in a young male child</a:t>
            </a:r>
            <a:r>
              <a:rPr lang="en-US" sz="1400" dirty="0"/>
              <a:t>’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AF1FFA-ED43-40BB-9324-0BC76829F32E}"/>
              </a:ext>
            </a:extLst>
          </p:cNvPr>
          <p:cNvSpPr txBox="1"/>
          <p:nvPr/>
        </p:nvSpPr>
        <p:spPr>
          <a:xfrm>
            <a:off x="3505200" y="6079523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‘</a:t>
            </a:r>
            <a:r>
              <a:rPr lang="en-US" sz="1400" b="1" dirty="0">
                <a:solidFill>
                  <a:srgbClr val="0000FF"/>
                </a:solidFill>
              </a:rPr>
              <a:t>Bilateral</a:t>
            </a:r>
          </a:p>
          <a:p>
            <a:pPr algn="ctr"/>
            <a:r>
              <a:rPr lang="en-US" sz="1400" dirty="0"/>
              <a:t>parafoveal telangiectasias’ </a:t>
            </a:r>
            <a:r>
              <a:rPr lang="en-US" sz="1400" b="1" dirty="0">
                <a:solidFill>
                  <a:srgbClr val="0000FF"/>
                </a:solidFill>
              </a:rPr>
              <a:t>in an adult</a:t>
            </a:r>
          </a:p>
        </p:txBody>
      </p:sp>
    </p:spTree>
    <p:extLst>
      <p:ext uri="{BB962C8B-B14F-4D97-AF65-F5344CB8AC3E}">
        <p14:creationId xmlns:p14="http://schemas.microsoft.com/office/powerpoint/2010/main" val="19092626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71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--’Circinate’  exudate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DC5CD70-53A4-4CB0-841C-36314D1FD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 err="1">
                <a:solidFill>
                  <a:srgbClr val="0000FF"/>
                </a:solidFill>
              </a:rPr>
              <a:t>Juxtafoveal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   --Crystalline 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   --Foveal  </a:t>
            </a:r>
            <a:r>
              <a:rPr lang="en-US" altLang="en-US" sz="1400" dirty="0" err="1">
                <a:solidFill>
                  <a:srgbClr val="0000FF"/>
                </a:solidFill>
              </a:rPr>
              <a:t>cavitations</a:t>
            </a: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--Complication: Subretinal neo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6E5EC723-3CB4-4555-89FD-10EA18D66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(no </a:t>
            </a:r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 in the </a:t>
            </a:r>
            <a:r>
              <a:rPr lang="en-US" altLang="en-US" sz="1400" i="1" dirty="0">
                <a:solidFill>
                  <a:srgbClr val="0000FF"/>
                </a:solidFill>
              </a:rPr>
              <a:t>Retina</a:t>
            </a:r>
            <a:r>
              <a:rPr lang="en-US" altLang="en-US" sz="1400" dirty="0">
                <a:solidFill>
                  <a:srgbClr val="0000FF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--Very, </a:t>
            </a:r>
            <a:r>
              <a:rPr lang="en-US" altLang="en-US" sz="1400" b="1" dirty="0">
                <a:solidFill>
                  <a:srgbClr val="0000FF"/>
                </a:solidFill>
              </a:rPr>
              <a:t>very</a:t>
            </a:r>
            <a:r>
              <a:rPr lang="en-US" altLang="en-US" sz="1400" dirty="0">
                <a:solidFill>
                  <a:srgbClr val="0000FF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--Bilateral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3BFC78C1-46E3-4703-80B4-B1A933873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BBAB06-FAA6-4DAA-99C8-E67D2E6F10EE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‘</a:t>
            </a:r>
            <a:r>
              <a:rPr lang="en-US" sz="1400" b="1" dirty="0">
                <a:solidFill>
                  <a:srgbClr val="0000FF"/>
                </a:solidFill>
              </a:rPr>
              <a:t>Unilateral</a:t>
            </a:r>
          </a:p>
          <a:p>
            <a:pPr algn="ctr"/>
            <a:r>
              <a:rPr lang="en-US" sz="1400" dirty="0"/>
              <a:t>parafoveal telangiectasias </a:t>
            </a:r>
            <a:r>
              <a:rPr lang="en-US" sz="1400" b="1" dirty="0">
                <a:solidFill>
                  <a:srgbClr val="0000FF"/>
                </a:solidFill>
              </a:rPr>
              <a:t>in a young male child</a:t>
            </a:r>
            <a:r>
              <a:rPr lang="en-US" sz="1400" dirty="0"/>
              <a:t>’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2DC61B-D9CE-467E-999A-37D95D8D2648}"/>
              </a:ext>
            </a:extLst>
          </p:cNvPr>
          <p:cNvSpPr txBox="1"/>
          <p:nvPr/>
        </p:nvSpPr>
        <p:spPr>
          <a:xfrm>
            <a:off x="3505200" y="6079523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‘</a:t>
            </a:r>
            <a:r>
              <a:rPr lang="en-US" sz="1400" b="1" dirty="0">
                <a:solidFill>
                  <a:srgbClr val="0000FF"/>
                </a:solidFill>
              </a:rPr>
              <a:t>Bilateral</a:t>
            </a:r>
          </a:p>
          <a:p>
            <a:pPr algn="ctr"/>
            <a:r>
              <a:rPr lang="en-US" sz="1400" dirty="0"/>
              <a:t>parafoveal telangiectasias’ </a:t>
            </a:r>
            <a:r>
              <a:rPr lang="en-US" sz="1400" b="1" dirty="0">
                <a:solidFill>
                  <a:srgbClr val="0000FF"/>
                </a:solidFill>
              </a:rPr>
              <a:t>in an adult</a:t>
            </a:r>
          </a:p>
        </p:txBody>
      </p:sp>
    </p:spTree>
    <p:extLst>
      <p:ext uri="{BB962C8B-B14F-4D97-AF65-F5344CB8AC3E}">
        <p14:creationId xmlns:p14="http://schemas.microsoft.com/office/powerpoint/2010/main" val="40134634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72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--’Circinate’  exudate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DC5CD70-53A4-4CB0-841C-36314D1FD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 err="1">
                <a:solidFill>
                  <a:srgbClr val="0000FF"/>
                </a:solidFill>
              </a:rPr>
              <a:t>Juxtafoveal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   --Crystalline 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   --Foveal  </a:t>
            </a:r>
            <a:r>
              <a:rPr lang="en-US" altLang="en-US" sz="1400" dirty="0" err="1">
                <a:solidFill>
                  <a:srgbClr val="0000FF"/>
                </a:solidFill>
              </a:rPr>
              <a:t>cavitations</a:t>
            </a: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--Complication: Subretinal neo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6E5EC723-3CB4-4555-89FD-10EA18D66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(no </a:t>
            </a:r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 in the </a:t>
            </a:r>
            <a:r>
              <a:rPr lang="en-US" altLang="en-US" sz="1400" i="1" dirty="0">
                <a:solidFill>
                  <a:srgbClr val="0000FF"/>
                </a:solidFill>
              </a:rPr>
              <a:t>Retina</a:t>
            </a:r>
            <a:r>
              <a:rPr lang="en-US" altLang="en-US" sz="1400" dirty="0">
                <a:solidFill>
                  <a:srgbClr val="0000FF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--Very, </a:t>
            </a:r>
            <a:r>
              <a:rPr lang="en-US" altLang="en-US" sz="1400" b="1" dirty="0">
                <a:solidFill>
                  <a:srgbClr val="0000FF"/>
                </a:solidFill>
              </a:rPr>
              <a:t>very</a:t>
            </a:r>
            <a:r>
              <a:rPr lang="en-US" altLang="en-US" sz="1400" dirty="0">
                <a:solidFill>
                  <a:srgbClr val="0000FF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=  Female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9E977A-AD13-439C-83D0-27DA20A94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494707"/>
            <a:ext cx="202096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&gt;</a:t>
            </a:r>
          </a:p>
          <a:p>
            <a:pPr algn="ctr" eaLnBrk="1" hangingPunct="1"/>
            <a:r>
              <a:rPr lang="en-US" altLang="en-US" sz="800"/>
              <a:t>&lt;</a:t>
            </a:r>
          </a:p>
          <a:p>
            <a:pPr algn="ctr" eaLnBrk="1" hangingPunct="1"/>
            <a:r>
              <a:rPr lang="en-US" altLang="en-US" sz="800"/>
              <a:t>=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C3BCC3CA-D354-4A42-87DA-36C29E512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6CB243-D069-49EF-AFC6-9C04E1C32BE9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‘</a:t>
            </a:r>
            <a:r>
              <a:rPr lang="en-US" sz="1400" b="1" dirty="0">
                <a:solidFill>
                  <a:srgbClr val="0000FF"/>
                </a:solidFill>
              </a:rPr>
              <a:t>Unilateral</a:t>
            </a:r>
          </a:p>
          <a:p>
            <a:pPr algn="ctr"/>
            <a:r>
              <a:rPr lang="en-US" sz="1400" dirty="0"/>
              <a:t>parafoveal telangiectasias </a:t>
            </a:r>
            <a:r>
              <a:rPr lang="en-US" sz="1400" b="1" dirty="0">
                <a:solidFill>
                  <a:srgbClr val="0000FF"/>
                </a:solidFill>
              </a:rPr>
              <a:t>in a young male child</a:t>
            </a:r>
            <a:r>
              <a:rPr lang="en-US" sz="1400" dirty="0"/>
              <a:t>’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E0F64E-1632-4679-A579-069EDA1262E3}"/>
              </a:ext>
            </a:extLst>
          </p:cNvPr>
          <p:cNvSpPr txBox="1"/>
          <p:nvPr/>
        </p:nvSpPr>
        <p:spPr>
          <a:xfrm>
            <a:off x="3505200" y="6079523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‘</a:t>
            </a:r>
            <a:r>
              <a:rPr lang="en-US" sz="1400" b="1" dirty="0">
                <a:solidFill>
                  <a:srgbClr val="0000FF"/>
                </a:solidFill>
              </a:rPr>
              <a:t>Bilateral</a:t>
            </a:r>
          </a:p>
          <a:p>
            <a:pPr algn="ctr"/>
            <a:r>
              <a:rPr lang="en-US" sz="1400" dirty="0"/>
              <a:t>parafoveal telangiectasias’ </a:t>
            </a:r>
            <a:r>
              <a:rPr lang="en-US" sz="1400" b="1" dirty="0">
                <a:solidFill>
                  <a:srgbClr val="0000FF"/>
                </a:solidFill>
              </a:rPr>
              <a:t>in an adult</a:t>
            </a:r>
          </a:p>
        </p:txBody>
      </p:sp>
    </p:spTree>
    <p:extLst>
      <p:ext uri="{BB962C8B-B14F-4D97-AF65-F5344CB8AC3E}">
        <p14:creationId xmlns:p14="http://schemas.microsoft.com/office/powerpoint/2010/main" val="141320811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73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--’Circinate’  exudate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DC5CD70-53A4-4CB0-841C-36314D1FD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 err="1">
                <a:solidFill>
                  <a:srgbClr val="0000FF"/>
                </a:solidFill>
              </a:rPr>
              <a:t>Juxtafoveal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   --Crystalline 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   --Foveal  </a:t>
            </a:r>
            <a:r>
              <a:rPr lang="en-US" altLang="en-US" sz="1400" dirty="0" err="1">
                <a:solidFill>
                  <a:srgbClr val="0000FF"/>
                </a:solidFill>
              </a:rPr>
              <a:t>cavitations</a:t>
            </a: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--Complication: Subretinal neo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6E5EC723-3CB4-4555-89FD-10EA18D66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(no </a:t>
            </a:r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 in the </a:t>
            </a:r>
            <a:r>
              <a:rPr lang="en-US" altLang="en-US" sz="1400" i="1" dirty="0">
                <a:solidFill>
                  <a:srgbClr val="0000FF"/>
                </a:solidFill>
              </a:rPr>
              <a:t>Retina</a:t>
            </a:r>
            <a:r>
              <a:rPr lang="en-US" altLang="en-US" sz="1400" dirty="0">
                <a:solidFill>
                  <a:srgbClr val="0000FF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--Very, </a:t>
            </a:r>
            <a:r>
              <a:rPr lang="en-US" altLang="en-US" sz="1400" b="1" dirty="0">
                <a:solidFill>
                  <a:srgbClr val="0000FF"/>
                </a:solidFill>
              </a:rPr>
              <a:t>very</a:t>
            </a:r>
            <a:r>
              <a:rPr lang="en-US" altLang="en-US" sz="1400" dirty="0">
                <a:solidFill>
                  <a:srgbClr val="0000FF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=  Female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2C3E5AA7-A5C8-44D5-A83F-348A116A5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B3250B-509F-4CC3-B0BE-E3B92B047388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‘</a:t>
            </a:r>
            <a:r>
              <a:rPr lang="en-US" sz="1400" b="1" dirty="0">
                <a:solidFill>
                  <a:srgbClr val="0000FF"/>
                </a:solidFill>
              </a:rPr>
              <a:t>Unilateral</a:t>
            </a:r>
          </a:p>
          <a:p>
            <a:pPr algn="ctr"/>
            <a:r>
              <a:rPr lang="en-US" sz="1400" dirty="0"/>
              <a:t>parafoveal telangiectasias </a:t>
            </a:r>
            <a:r>
              <a:rPr lang="en-US" sz="1400" b="1" dirty="0">
                <a:solidFill>
                  <a:srgbClr val="0000FF"/>
                </a:solidFill>
              </a:rPr>
              <a:t>in a young male child</a:t>
            </a:r>
            <a:r>
              <a:rPr lang="en-US" sz="1400" dirty="0"/>
              <a:t>’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304197-79CF-4062-BBDC-DCF7111665BC}"/>
              </a:ext>
            </a:extLst>
          </p:cNvPr>
          <p:cNvSpPr txBox="1"/>
          <p:nvPr/>
        </p:nvSpPr>
        <p:spPr>
          <a:xfrm>
            <a:off x="3505200" y="6079523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‘</a:t>
            </a:r>
            <a:r>
              <a:rPr lang="en-US" sz="1400" b="1" dirty="0">
                <a:solidFill>
                  <a:srgbClr val="0000FF"/>
                </a:solidFill>
              </a:rPr>
              <a:t>Bilateral</a:t>
            </a:r>
          </a:p>
          <a:p>
            <a:pPr algn="ctr"/>
            <a:r>
              <a:rPr lang="en-US" sz="1400" dirty="0"/>
              <a:t>parafoveal telangiectasias’ </a:t>
            </a:r>
            <a:r>
              <a:rPr lang="en-US" sz="1400" b="1" dirty="0">
                <a:solidFill>
                  <a:srgbClr val="0000FF"/>
                </a:solidFill>
              </a:rPr>
              <a:t>in an adult</a:t>
            </a:r>
          </a:p>
        </p:txBody>
      </p:sp>
    </p:spTree>
    <p:extLst>
      <p:ext uri="{BB962C8B-B14F-4D97-AF65-F5344CB8AC3E}">
        <p14:creationId xmlns:p14="http://schemas.microsoft.com/office/powerpoint/2010/main" val="231892047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74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--’Circinate’  exudate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DC5CD70-53A4-4CB0-841C-36314D1FD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 err="1">
                <a:solidFill>
                  <a:srgbClr val="0000FF"/>
                </a:solidFill>
              </a:rPr>
              <a:t>Juxtafoveal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   --Crystalline 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   --Foveal  </a:t>
            </a:r>
            <a:r>
              <a:rPr lang="en-US" altLang="en-US" sz="1400" dirty="0" err="1">
                <a:solidFill>
                  <a:srgbClr val="0000FF"/>
                </a:solidFill>
              </a:rPr>
              <a:t>cavitations</a:t>
            </a: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--Complication: Subretinal neo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6E5EC723-3CB4-4555-89FD-10EA18D66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(no </a:t>
            </a:r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 in the </a:t>
            </a:r>
            <a:r>
              <a:rPr lang="en-US" altLang="en-US" sz="1400" i="1" dirty="0">
                <a:solidFill>
                  <a:srgbClr val="0000FF"/>
                </a:solidFill>
              </a:rPr>
              <a:t>Retina</a:t>
            </a:r>
            <a:r>
              <a:rPr lang="en-US" altLang="en-US" sz="1400" dirty="0">
                <a:solidFill>
                  <a:srgbClr val="0000FF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--Very, </a:t>
            </a:r>
            <a:r>
              <a:rPr lang="en-US" altLang="en-US" sz="1400" b="1" dirty="0">
                <a:solidFill>
                  <a:srgbClr val="0000FF"/>
                </a:solidFill>
              </a:rPr>
              <a:t>very</a:t>
            </a:r>
            <a:r>
              <a:rPr lang="en-US" altLang="en-US" sz="1400" dirty="0">
                <a:solidFill>
                  <a:srgbClr val="0000FF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--Occlusion of </a:t>
            </a:r>
            <a:r>
              <a:rPr lang="en-US" altLang="en-US" sz="1400" dirty="0" err="1">
                <a:solidFill>
                  <a:srgbClr val="0000FF"/>
                </a:solidFill>
              </a:rPr>
              <a:t>perifoveal</a:t>
            </a: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   capillaries </a:t>
            </a:r>
            <a:r>
              <a:rPr lang="en-US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 progressive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0000FF"/>
              </a:solidFill>
            </a:endParaRP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E00A1CB2-1233-46C5-8AA4-0B8C30A97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95A8CD-A9FC-4855-BBE8-E256AB0BFBA2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‘</a:t>
            </a:r>
            <a:r>
              <a:rPr lang="en-US" sz="1400" b="1" dirty="0">
                <a:solidFill>
                  <a:srgbClr val="0000FF"/>
                </a:solidFill>
              </a:rPr>
              <a:t>Unilateral</a:t>
            </a:r>
          </a:p>
          <a:p>
            <a:pPr algn="ctr"/>
            <a:r>
              <a:rPr lang="en-US" sz="1400" dirty="0"/>
              <a:t>parafoveal telangiectasias </a:t>
            </a:r>
            <a:r>
              <a:rPr lang="en-US" sz="1400" b="1" dirty="0">
                <a:solidFill>
                  <a:srgbClr val="0000FF"/>
                </a:solidFill>
              </a:rPr>
              <a:t>in a young male child</a:t>
            </a:r>
            <a:r>
              <a:rPr lang="en-US" sz="1400" dirty="0"/>
              <a:t>’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A717EC-E25C-4D31-9FFC-692600909F47}"/>
              </a:ext>
            </a:extLst>
          </p:cNvPr>
          <p:cNvSpPr txBox="1"/>
          <p:nvPr/>
        </p:nvSpPr>
        <p:spPr>
          <a:xfrm>
            <a:off x="3505200" y="6079523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‘</a:t>
            </a:r>
            <a:r>
              <a:rPr lang="en-US" sz="1400" b="1" dirty="0">
                <a:solidFill>
                  <a:srgbClr val="0000FF"/>
                </a:solidFill>
              </a:rPr>
              <a:t>Bilateral</a:t>
            </a:r>
          </a:p>
          <a:p>
            <a:pPr algn="ctr"/>
            <a:r>
              <a:rPr lang="en-US" sz="1400" dirty="0"/>
              <a:t>parafoveal telangiectasias’ </a:t>
            </a:r>
            <a:r>
              <a:rPr lang="en-US" sz="1400" b="1" dirty="0">
                <a:solidFill>
                  <a:srgbClr val="0000FF"/>
                </a:solidFill>
              </a:rPr>
              <a:t>in an adult</a:t>
            </a:r>
          </a:p>
        </p:txBody>
      </p:sp>
    </p:spTree>
    <p:extLst>
      <p:ext uri="{BB962C8B-B14F-4D97-AF65-F5344CB8AC3E}">
        <p14:creationId xmlns:p14="http://schemas.microsoft.com/office/powerpoint/2010/main" val="270093780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EBB5D4-4413-4869-8C5E-F751459D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279D-4D71-4EB1-98AA-42ED7AF92B9E}" type="slidenum">
              <a:rPr lang="en-US" altLang="en-US" smtClean="0"/>
              <a:pPr/>
              <a:t>75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0EE86-ED8F-46A8-AA86-677F8938623C}"/>
              </a:ext>
            </a:extLst>
          </p:cNvPr>
          <p:cNvSpPr txBox="1"/>
          <p:nvPr/>
        </p:nvSpPr>
        <p:spPr>
          <a:xfrm>
            <a:off x="1818639" y="6019800"/>
            <a:ext cx="5506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Type III </a:t>
            </a:r>
            <a:r>
              <a:rPr lang="en-US" dirty="0" err="1"/>
              <a:t>MacTel</a:t>
            </a:r>
            <a:r>
              <a:rPr lang="en-US" dirty="0"/>
              <a:t>: Parafoveal occlusive vasculopathy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C10903A-E666-4B44-8DC0-97E0D136928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159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kern="0"/>
              <a:t>MacTel</a:t>
            </a:r>
            <a:endParaRPr lang="en-US" altLang="en-US" b="0" kern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C2A6CD-2536-457B-8EA9-4C5916961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0" y="1828576"/>
            <a:ext cx="8306959" cy="3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7610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63FD47F0-B895-48BB-8E6D-C57CCE85867C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‘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parafoveal telangiectasias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in a young male child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76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658888F1-8FCF-44ED-8A80-DEEA24827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Clinically apparent  </a:t>
            </a:r>
            <a:r>
              <a:rPr lang="en-US" altLang="en-US" sz="1600" b="1" dirty="0">
                <a:solidFill>
                  <a:schemeClr val="bg1">
                    <a:lumMod val="75000"/>
                  </a:schemeClr>
                </a:solidFill>
              </a:rPr>
              <a:t>telangiectasias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  in the  </a:t>
            </a:r>
            <a:r>
              <a:rPr lang="en-US" altLang="en-US" sz="1600" b="1" dirty="0">
                <a:solidFill>
                  <a:schemeClr val="bg1">
                    <a:lumMod val="75000"/>
                  </a:schemeClr>
                </a:solidFill>
              </a:rPr>
              <a:t>parafoveal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  region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aka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…’</a:t>
            </a:r>
            <a:r>
              <a:rPr lang="en-US" altLang="en-US" sz="1400" b="1" dirty="0">
                <a:solidFill>
                  <a:schemeClr val="bg1">
                    <a:lumMod val="65000"/>
                  </a:schemeClr>
                </a:solidFill>
              </a:rPr>
              <a:t>Aneurysmal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--’Circinate’  exudate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DC5CD70-53A4-4CB0-841C-36314D1FD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aka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…’</a:t>
            </a:r>
            <a:r>
              <a:rPr lang="en-US" altLang="en-US" sz="1400" b="1" dirty="0" err="1">
                <a:solidFill>
                  <a:schemeClr val="bg1">
                    <a:lumMod val="65000"/>
                  </a:schemeClr>
                </a:solidFill>
              </a:rPr>
              <a:t>Juxtafoveal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   --Crystalline  retinal deposits 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   --Foveal  </a:t>
            </a:r>
            <a:r>
              <a:rPr lang="en-US" altLang="en-US" sz="1400" dirty="0" err="1">
                <a:solidFill>
                  <a:schemeClr val="bg1">
                    <a:lumMod val="65000"/>
                  </a:schemeClr>
                </a:solidFill>
              </a:rPr>
              <a:t>cavitations</a:t>
            </a: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--Complication: Subretinal neo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6E5EC723-3CB4-4555-89FD-10EA18D66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9B9B9B"/>
                </a:solidFill>
              </a:rPr>
              <a:t>(no </a:t>
            </a:r>
            <a:r>
              <a:rPr lang="en-US" altLang="en-US" sz="1400" i="1" dirty="0">
                <a:solidFill>
                  <a:srgbClr val="9B9B9B"/>
                </a:solidFill>
              </a:rPr>
              <a:t>aka</a:t>
            </a:r>
            <a:r>
              <a:rPr lang="en-US" altLang="en-US" sz="1400" dirty="0">
                <a:solidFill>
                  <a:srgbClr val="9B9B9B"/>
                </a:solidFill>
              </a:rPr>
              <a:t> in the </a:t>
            </a:r>
            <a:r>
              <a:rPr lang="en-US" altLang="en-US" sz="1400" i="1" dirty="0">
                <a:solidFill>
                  <a:srgbClr val="9B9B9B"/>
                </a:solidFill>
              </a:rPr>
              <a:t>Retina</a:t>
            </a:r>
            <a:r>
              <a:rPr lang="en-US" altLang="en-US" sz="1400" dirty="0">
                <a:solidFill>
                  <a:srgbClr val="9B9B9B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9B9B9B"/>
                </a:solidFill>
              </a:rPr>
              <a:t>--Very, </a:t>
            </a:r>
            <a:r>
              <a:rPr lang="en-US" altLang="en-US" sz="1400" b="1" dirty="0">
                <a:solidFill>
                  <a:srgbClr val="9B9B9B"/>
                </a:solidFill>
              </a:rPr>
              <a:t>very</a:t>
            </a:r>
            <a:r>
              <a:rPr lang="en-US" altLang="en-US" sz="1400" dirty="0">
                <a:solidFill>
                  <a:srgbClr val="9B9B9B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9B9B9B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9B9B9B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9B9B9B"/>
                </a:solidFill>
              </a:rPr>
              <a:t>--Occlusion of </a:t>
            </a:r>
            <a:r>
              <a:rPr lang="en-US" altLang="en-US" sz="1400" dirty="0" err="1">
                <a:solidFill>
                  <a:srgbClr val="9B9B9B"/>
                </a:solidFill>
              </a:rPr>
              <a:t>perifoveal</a:t>
            </a:r>
            <a:endParaRPr lang="en-US" altLang="en-US" sz="1400" dirty="0">
              <a:solidFill>
                <a:srgbClr val="9B9B9B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9B9B9B"/>
                </a:solidFill>
              </a:rPr>
              <a:t>   capillaries </a:t>
            </a:r>
            <a:r>
              <a:rPr lang="en-US" altLang="en-US" sz="1400" dirty="0">
                <a:solidFill>
                  <a:srgbClr val="9B9B9B"/>
                </a:solidFill>
                <a:sym typeface="Wingdings" panose="05000000000000000000" pitchFamily="2" charset="2"/>
              </a:rPr>
              <a:t> progressive</a:t>
            </a:r>
          </a:p>
          <a:p>
            <a:pPr eaLnBrk="1" hangingPunct="1"/>
            <a:r>
              <a:rPr lang="en-US" altLang="en-US" sz="1400" dirty="0">
                <a:solidFill>
                  <a:srgbClr val="9B9B9B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9B9B9B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B49228-45A1-47A8-A937-F86F5E6F09EC}"/>
              </a:ext>
            </a:extLst>
          </p:cNvPr>
          <p:cNvSpPr txBox="1"/>
          <p:nvPr/>
        </p:nvSpPr>
        <p:spPr>
          <a:xfrm>
            <a:off x="6369909" y="5410200"/>
            <a:ext cx="27991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‘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Bilateral</a:t>
            </a: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parafoveal telangiectasias</a:t>
            </a:r>
          </a:p>
          <a:p>
            <a:pPr algn="ctr"/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w/ retinal capillary obliteration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F8E3C6-C6F3-4F6D-8F32-C5A3B2E6062F}"/>
              </a:ext>
            </a:extLst>
          </p:cNvPr>
          <p:cNvSpPr txBox="1"/>
          <p:nvPr/>
        </p:nvSpPr>
        <p:spPr>
          <a:xfrm>
            <a:off x="6547382" y="3936989"/>
            <a:ext cx="2444218" cy="20313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chemeClr val="bg1"/>
                </a:solidFill>
              </a:rPr>
              <a:t>Protip</a:t>
            </a:r>
            <a:r>
              <a:rPr lang="en-US" i="1" dirty="0">
                <a:solidFill>
                  <a:schemeClr val="bg1"/>
                </a:solidFill>
              </a:rPr>
              <a:t>: Other than knowing it exists, don’t devote any effort to studying Type 3 (the </a:t>
            </a:r>
            <a:r>
              <a:rPr lang="en-US" dirty="0">
                <a:solidFill>
                  <a:schemeClr val="bg1"/>
                </a:solidFill>
              </a:rPr>
              <a:t>Retina</a:t>
            </a:r>
            <a:r>
              <a:rPr lang="en-US" i="1" dirty="0">
                <a:solidFill>
                  <a:schemeClr val="bg1"/>
                </a:solidFill>
              </a:rPr>
              <a:t> book gives it literally </a:t>
            </a:r>
            <a:r>
              <a:rPr lang="en-US" dirty="0">
                <a:solidFill>
                  <a:schemeClr val="bg1"/>
                </a:solidFill>
              </a:rPr>
              <a:t>one</a:t>
            </a:r>
            <a:r>
              <a:rPr lang="en-US" i="1" dirty="0">
                <a:solidFill>
                  <a:schemeClr val="bg1"/>
                </a:solidFill>
              </a:rPr>
              <a:t> sentence).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0F4514C-C012-4BB9-9850-2600C4384822}"/>
              </a:ext>
            </a:extLst>
          </p:cNvPr>
          <p:cNvSpPr/>
          <p:nvPr/>
        </p:nvSpPr>
        <p:spPr>
          <a:xfrm>
            <a:off x="1817430" y="4351384"/>
            <a:ext cx="4693509" cy="1082042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9D8C35-A4A5-413F-A8C9-9DE35C0B3C7D}"/>
              </a:ext>
            </a:extLst>
          </p:cNvPr>
          <p:cNvSpPr txBox="1"/>
          <p:nvPr/>
        </p:nvSpPr>
        <p:spPr>
          <a:xfrm>
            <a:off x="3505200" y="6079523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‘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Bilateral</a:t>
            </a: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parafoveal telangiectasias’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in an adult</a:t>
            </a:r>
          </a:p>
        </p:txBody>
      </p:sp>
    </p:spTree>
    <p:extLst>
      <p:ext uri="{BB962C8B-B14F-4D97-AF65-F5344CB8AC3E}">
        <p14:creationId xmlns:p14="http://schemas.microsoft.com/office/powerpoint/2010/main" val="354449593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77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658888F1-8FCF-44ED-8A80-DEEA24827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Clinically apparent  </a:t>
            </a:r>
            <a:r>
              <a:rPr lang="en-US" altLang="en-US" sz="1600" b="1" dirty="0">
                <a:solidFill>
                  <a:schemeClr val="bg1">
                    <a:lumMod val="75000"/>
                  </a:schemeClr>
                </a:solidFill>
              </a:rPr>
              <a:t>telangiectasias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  in the  </a:t>
            </a:r>
            <a:r>
              <a:rPr lang="en-US" altLang="en-US" sz="1600" b="1" dirty="0">
                <a:solidFill>
                  <a:schemeClr val="bg1">
                    <a:lumMod val="75000"/>
                  </a:schemeClr>
                </a:solidFill>
              </a:rPr>
              <a:t>parafoveal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  region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--’Circinate’  exudate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DC5CD70-53A4-4CB0-841C-36314D1FD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 err="1">
                <a:solidFill>
                  <a:srgbClr val="0000FF"/>
                </a:solidFill>
              </a:rPr>
              <a:t>Juxtafoveal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   --Crystalline 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   --Foveal  </a:t>
            </a:r>
            <a:r>
              <a:rPr lang="en-US" altLang="en-US" sz="1400" dirty="0" err="1">
                <a:solidFill>
                  <a:srgbClr val="0000FF"/>
                </a:solidFill>
              </a:rPr>
              <a:t>cavitations</a:t>
            </a: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--Complication: Subretinal neo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6E5EC723-3CB4-4555-89FD-10EA18D66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9B9B9B"/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9B9B9B"/>
                </a:solidFill>
              </a:rPr>
              <a:t>(no </a:t>
            </a:r>
            <a:r>
              <a:rPr lang="en-US" altLang="en-US" sz="1400" i="1" dirty="0">
                <a:solidFill>
                  <a:srgbClr val="9B9B9B"/>
                </a:solidFill>
              </a:rPr>
              <a:t>aka</a:t>
            </a:r>
            <a:r>
              <a:rPr lang="en-US" altLang="en-US" sz="1400" dirty="0">
                <a:solidFill>
                  <a:srgbClr val="9B9B9B"/>
                </a:solidFill>
              </a:rPr>
              <a:t> in the </a:t>
            </a:r>
            <a:r>
              <a:rPr lang="en-US" altLang="en-US" sz="1400" i="1" dirty="0">
                <a:solidFill>
                  <a:srgbClr val="9B9B9B"/>
                </a:solidFill>
              </a:rPr>
              <a:t>Retina</a:t>
            </a:r>
            <a:r>
              <a:rPr lang="en-US" altLang="en-US" sz="1400" dirty="0">
                <a:solidFill>
                  <a:srgbClr val="9B9B9B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9B9B9B"/>
                </a:solidFill>
              </a:rPr>
              <a:t>--Very, </a:t>
            </a:r>
            <a:r>
              <a:rPr lang="en-US" altLang="en-US" sz="1400" b="1" dirty="0">
                <a:solidFill>
                  <a:srgbClr val="9B9B9B"/>
                </a:solidFill>
              </a:rPr>
              <a:t>very</a:t>
            </a:r>
            <a:r>
              <a:rPr lang="en-US" altLang="en-US" sz="1400" dirty="0">
                <a:solidFill>
                  <a:srgbClr val="9B9B9B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9B9B9B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9B9B9B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9B9B9B"/>
                </a:solidFill>
              </a:rPr>
              <a:t>--Occlusion of </a:t>
            </a:r>
            <a:r>
              <a:rPr lang="en-US" altLang="en-US" sz="1400" dirty="0" err="1">
                <a:solidFill>
                  <a:srgbClr val="9B9B9B"/>
                </a:solidFill>
              </a:rPr>
              <a:t>perifoveal</a:t>
            </a:r>
            <a:endParaRPr lang="en-US" altLang="en-US" sz="1400" dirty="0">
              <a:solidFill>
                <a:srgbClr val="9B9B9B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9B9B9B"/>
                </a:solidFill>
              </a:rPr>
              <a:t>   capillaries </a:t>
            </a:r>
            <a:r>
              <a:rPr lang="en-US" altLang="en-US" sz="1400" dirty="0">
                <a:solidFill>
                  <a:srgbClr val="9B9B9B"/>
                </a:solidFill>
                <a:sym typeface="Wingdings" panose="05000000000000000000" pitchFamily="2" charset="2"/>
              </a:rPr>
              <a:t> progressive</a:t>
            </a:r>
          </a:p>
          <a:p>
            <a:pPr eaLnBrk="1" hangingPunct="1"/>
            <a:r>
              <a:rPr lang="en-US" altLang="en-US" sz="1400" dirty="0">
                <a:solidFill>
                  <a:srgbClr val="9B9B9B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9B9B9B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B49228-45A1-47A8-A937-F86F5E6F09EC}"/>
              </a:ext>
            </a:extLst>
          </p:cNvPr>
          <p:cNvSpPr txBox="1"/>
          <p:nvPr/>
        </p:nvSpPr>
        <p:spPr>
          <a:xfrm>
            <a:off x="6369909" y="5410200"/>
            <a:ext cx="27991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‘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Bilateral</a:t>
            </a: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parafoveal telangiectasias</a:t>
            </a:r>
          </a:p>
          <a:p>
            <a:pPr algn="ctr"/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w/ retinal capillary obliteration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7E645F-2ED1-45D2-AE0D-40FA321D07EE}"/>
              </a:ext>
            </a:extLst>
          </p:cNvPr>
          <p:cNvSpPr txBox="1"/>
          <p:nvPr/>
        </p:nvSpPr>
        <p:spPr>
          <a:xfrm>
            <a:off x="108991" y="2998113"/>
            <a:ext cx="5910809" cy="4308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chemeClr val="bg1"/>
                </a:solidFill>
              </a:rPr>
              <a:t>Instead, focus on learning about Types 1 &amp; 2!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F8E3C6-C6F3-4F6D-8F32-C5A3B2E6062F}"/>
              </a:ext>
            </a:extLst>
          </p:cNvPr>
          <p:cNvSpPr txBox="1"/>
          <p:nvPr/>
        </p:nvSpPr>
        <p:spPr>
          <a:xfrm>
            <a:off x="6547382" y="3936989"/>
            <a:ext cx="2444218" cy="20313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Protip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: Other than knowing it exists, don’t devote any effort to studying Type 3 (the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Retina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 book gives it literally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one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 sentence). 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E51E1CE0-B0C3-479E-A43B-01FE010D71F7}"/>
              </a:ext>
            </a:extLst>
          </p:cNvPr>
          <p:cNvSpPr/>
          <p:nvPr/>
        </p:nvSpPr>
        <p:spPr>
          <a:xfrm>
            <a:off x="6096000" y="2971800"/>
            <a:ext cx="2943128" cy="551568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5CC88D-D320-4DDB-A757-6B796A2E6835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‘</a:t>
            </a:r>
            <a:r>
              <a:rPr lang="en-US" sz="1400" b="1" dirty="0">
                <a:solidFill>
                  <a:srgbClr val="0000FF"/>
                </a:solidFill>
              </a:rPr>
              <a:t>Unilateral</a:t>
            </a:r>
          </a:p>
          <a:p>
            <a:pPr algn="ctr"/>
            <a:r>
              <a:rPr lang="en-US" sz="1400" dirty="0"/>
              <a:t>parafoveal telangiectasias </a:t>
            </a:r>
            <a:r>
              <a:rPr lang="en-US" sz="1400" b="1" dirty="0">
                <a:solidFill>
                  <a:srgbClr val="0000FF"/>
                </a:solidFill>
              </a:rPr>
              <a:t>in a young male child</a:t>
            </a:r>
            <a:r>
              <a:rPr lang="en-US" sz="1400" dirty="0"/>
              <a:t>’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34ABBB-6B53-4428-93D5-BB22D812A5B2}"/>
              </a:ext>
            </a:extLst>
          </p:cNvPr>
          <p:cNvSpPr txBox="1"/>
          <p:nvPr/>
        </p:nvSpPr>
        <p:spPr>
          <a:xfrm>
            <a:off x="3505200" y="6079523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‘</a:t>
            </a:r>
            <a:r>
              <a:rPr lang="en-US" sz="1400" b="1" dirty="0">
                <a:solidFill>
                  <a:srgbClr val="0000FF"/>
                </a:solidFill>
              </a:rPr>
              <a:t>Bilateral</a:t>
            </a:r>
          </a:p>
          <a:p>
            <a:pPr algn="ctr"/>
            <a:r>
              <a:rPr lang="en-US" sz="1400" dirty="0"/>
              <a:t>parafoveal telangiectasias’ </a:t>
            </a:r>
            <a:r>
              <a:rPr lang="en-US" sz="1400" b="1" dirty="0">
                <a:solidFill>
                  <a:srgbClr val="0000FF"/>
                </a:solidFill>
              </a:rPr>
              <a:t>in an adult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8CD8089-B67F-40ED-8282-B7F140CE365A}"/>
              </a:ext>
            </a:extLst>
          </p:cNvPr>
          <p:cNvSpPr/>
          <p:nvPr/>
        </p:nvSpPr>
        <p:spPr>
          <a:xfrm>
            <a:off x="54260" y="3552718"/>
            <a:ext cx="6089264" cy="3265469"/>
          </a:xfrm>
          <a:prstGeom prst="rect">
            <a:avLst/>
          </a:pr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3049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78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658888F1-8FCF-44ED-8A80-DEEA24827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Clinically apparent  </a:t>
            </a:r>
            <a:r>
              <a:rPr lang="en-US" altLang="en-US" sz="1600" b="1" dirty="0">
                <a:solidFill>
                  <a:schemeClr val="bg1">
                    <a:lumMod val="75000"/>
                  </a:schemeClr>
                </a:solidFill>
              </a:rPr>
              <a:t>telangiectasias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  in the  </a:t>
            </a:r>
            <a:r>
              <a:rPr lang="en-US" altLang="en-US" sz="1600" b="1" dirty="0">
                <a:solidFill>
                  <a:schemeClr val="bg1">
                    <a:lumMod val="75000"/>
                  </a:schemeClr>
                </a:solidFill>
              </a:rPr>
              <a:t>parafoveal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  region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--’Circinate’  exudate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DC5CD70-53A4-4CB0-841C-36314D1FD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 err="1">
                <a:solidFill>
                  <a:srgbClr val="0000FF"/>
                </a:solidFill>
              </a:rPr>
              <a:t>Juxtafoveal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   --Crystalline 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   --Foveal  </a:t>
            </a:r>
            <a:r>
              <a:rPr lang="en-US" altLang="en-US" sz="1400" dirty="0" err="1">
                <a:solidFill>
                  <a:srgbClr val="0000FF"/>
                </a:solidFill>
              </a:rPr>
              <a:t>cavitations</a:t>
            </a: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--Complication: Subretinal neo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6E5EC723-3CB4-4555-89FD-10EA18D66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9B9B9B"/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9B9B9B"/>
                </a:solidFill>
              </a:rPr>
              <a:t>(no </a:t>
            </a:r>
            <a:r>
              <a:rPr lang="en-US" altLang="en-US" sz="1400" i="1" dirty="0">
                <a:solidFill>
                  <a:srgbClr val="9B9B9B"/>
                </a:solidFill>
              </a:rPr>
              <a:t>aka</a:t>
            </a:r>
            <a:r>
              <a:rPr lang="en-US" altLang="en-US" sz="1400" dirty="0">
                <a:solidFill>
                  <a:srgbClr val="9B9B9B"/>
                </a:solidFill>
              </a:rPr>
              <a:t> in the </a:t>
            </a:r>
            <a:r>
              <a:rPr lang="en-US" altLang="en-US" sz="1400" i="1" dirty="0">
                <a:solidFill>
                  <a:srgbClr val="9B9B9B"/>
                </a:solidFill>
              </a:rPr>
              <a:t>Retina</a:t>
            </a:r>
            <a:r>
              <a:rPr lang="en-US" altLang="en-US" sz="1400" dirty="0">
                <a:solidFill>
                  <a:srgbClr val="9B9B9B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9B9B9B"/>
                </a:solidFill>
              </a:rPr>
              <a:t>--Very, </a:t>
            </a:r>
            <a:r>
              <a:rPr lang="en-US" altLang="en-US" sz="1400" b="1" dirty="0">
                <a:solidFill>
                  <a:srgbClr val="9B9B9B"/>
                </a:solidFill>
              </a:rPr>
              <a:t>very</a:t>
            </a:r>
            <a:r>
              <a:rPr lang="en-US" altLang="en-US" sz="1400" dirty="0">
                <a:solidFill>
                  <a:srgbClr val="9B9B9B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9B9B9B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9B9B9B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9B9B9B"/>
                </a:solidFill>
              </a:rPr>
              <a:t>--Occlusion of </a:t>
            </a:r>
            <a:r>
              <a:rPr lang="en-US" altLang="en-US" sz="1400" dirty="0" err="1">
                <a:solidFill>
                  <a:srgbClr val="9B9B9B"/>
                </a:solidFill>
              </a:rPr>
              <a:t>perifoveal</a:t>
            </a:r>
            <a:endParaRPr lang="en-US" altLang="en-US" sz="1400" dirty="0">
              <a:solidFill>
                <a:srgbClr val="9B9B9B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9B9B9B"/>
                </a:solidFill>
              </a:rPr>
              <a:t>   capillaries </a:t>
            </a:r>
            <a:r>
              <a:rPr lang="en-US" altLang="en-US" sz="1400" dirty="0">
                <a:solidFill>
                  <a:srgbClr val="9B9B9B"/>
                </a:solidFill>
                <a:sym typeface="Wingdings" panose="05000000000000000000" pitchFamily="2" charset="2"/>
              </a:rPr>
              <a:t> progressive</a:t>
            </a:r>
          </a:p>
          <a:p>
            <a:pPr eaLnBrk="1" hangingPunct="1"/>
            <a:r>
              <a:rPr lang="en-US" altLang="en-US" sz="1400" dirty="0">
                <a:solidFill>
                  <a:srgbClr val="9B9B9B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9B9B9B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B49228-45A1-47A8-A937-F86F5E6F09EC}"/>
              </a:ext>
            </a:extLst>
          </p:cNvPr>
          <p:cNvSpPr txBox="1"/>
          <p:nvPr/>
        </p:nvSpPr>
        <p:spPr>
          <a:xfrm>
            <a:off x="6369909" y="5410200"/>
            <a:ext cx="27991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‘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Bilateral</a:t>
            </a: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parafoveal telangiectasias</a:t>
            </a:r>
          </a:p>
          <a:p>
            <a:pPr algn="ctr"/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w/ retinal capillary obliteration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7E645F-2ED1-45D2-AE0D-40FA321D07EE}"/>
              </a:ext>
            </a:extLst>
          </p:cNvPr>
          <p:cNvSpPr txBox="1"/>
          <p:nvPr/>
        </p:nvSpPr>
        <p:spPr>
          <a:xfrm>
            <a:off x="108991" y="2998113"/>
            <a:ext cx="5910809" cy="4308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chemeClr val="bg1"/>
                </a:solidFill>
              </a:rPr>
              <a:t>Instead, focus on learning about Types 1 &amp; 2!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B2266C-7331-4B53-95BE-04DA0EEB7EBD}"/>
              </a:ext>
            </a:extLst>
          </p:cNvPr>
          <p:cNvSpPr/>
          <p:nvPr/>
        </p:nvSpPr>
        <p:spPr>
          <a:xfrm>
            <a:off x="54260" y="3552718"/>
            <a:ext cx="6089264" cy="3265469"/>
          </a:xfrm>
          <a:prstGeom prst="rect">
            <a:avLst/>
          </a:pr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F8E3C6-C6F3-4F6D-8F32-C5A3B2E6062F}"/>
              </a:ext>
            </a:extLst>
          </p:cNvPr>
          <p:cNvSpPr txBox="1"/>
          <p:nvPr/>
        </p:nvSpPr>
        <p:spPr>
          <a:xfrm>
            <a:off x="6547382" y="3936989"/>
            <a:ext cx="2444218" cy="20313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Protip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: Other than knowing it exists, don’t devote any effort to studying Type 3 (the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Retina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 book gives it literally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one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 sentence).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0CE52B-FBD8-455A-BF18-E18D6D51486D}"/>
              </a:ext>
            </a:extLst>
          </p:cNvPr>
          <p:cNvSpPr txBox="1"/>
          <p:nvPr/>
        </p:nvSpPr>
        <p:spPr>
          <a:xfrm>
            <a:off x="432459" y="4978422"/>
            <a:ext cx="223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‘</a:t>
            </a:r>
            <a:r>
              <a:rPr lang="en-US" sz="1400" b="1" dirty="0">
                <a:solidFill>
                  <a:srgbClr val="0000FF"/>
                </a:solidFill>
              </a:rPr>
              <a:t>Unilateral</a:t>
            </a:r>
          </a:p>
          <a:p>
            <a:pPr algn="ctr"/>
            <a:r>
              <a:rPr lang="en-US" sz="1400" dirty="0"/>
              <a:t>parafoveal telangiectasias </a:t>
            </a:r>
            <a:r>
              <a:rPr lang="en-US" sz="1400" b="1" dirty="0">
                <a:solidFill>
                  <a:srgbClr val="0000FF"/>
                </a:solidFill>
              </a:rPr>
              <a:t>in a young male child</a:t>
            </a:r>
            <a:r>
              <a:rPr lang="en-US" sz="1400" dirty="0"/>
              <a:t>’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86E25C-B45B-4C00-896A-513F7982AB0B}"/>
              </a:ext>
            </a:extLst>
          </p:cNvPr>
          <p:cNvSpPr txBox="1"/>
          <p:nvPr/>
        </p:nvSpPr>
        <p:spPr>
          <a:xfrm>
            <a:off x="3505200" y="6079523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‘</a:t>
            </a:r>
            <a:r>
              <a:rPr lang="en-US" sz="1400" b="1" dirty="0">
                <a:solidFill>
                  <a:srgbClr val="0000FF"/>
                </a:solidFill>
              </a:rPr>
              <a:t>Bilateral</a:t>
            </a:r>
          </a:p>
          <a:p>
            <a:pPr algn="ctr"/>
            <a:r>
              <a:rPr lang="en-US" sz="1400" dirty="0"/>
              <a:t>parafoveal telangiectasias’ </a:t>
            </a:r>
            <a:r>
              <a:rPr lang="en-US" sz="1400" b="1" dirty="0">
                <a:solidFill>
                  <a:srgbClr val="0000FF"/>
                </a:solidFill>
              </a:rPr>
              <a:t>in an adult</a:t>
            </a:r>
          </a:p>
        </p:txBody>
      </p:sp>
    </p:spTree>
    <p:extLst>
      <p:ext uri="{BB962C8B-B14F-4D97-AF65-F5344CB8AC3E}">
        <p14:creationId xmlns:p14="http://schemas.microsoft.com/office/powerpoint/2010/main" val="435527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1">
            <a:extLst>
              <a:ext uri="{FF2B5EF4-FFF2-40B4-BE49-F238E27FC236}">
                <a16:creationId xmlns:a16="http://schemas.microsoft.com/office/drawing/2014/main" id="{979A07CE-EAD2-4D11-9D0B-5217F7AB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2</a:t>
            </a:r>
            <a:endParaRPr lang="en-US" altLang="en-US" b="1" i="1" u="sng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i="1" dirty="0">
                <a:solidFill>
                  <a:srgbClr val="CCCCFF"/>
                </a:solidFill>
              </a:rPr>
              <a:t>aka</a:t>
            </a:r>
            <a:r>
              <a:rPr lang="en-US" altLang="en-US" sz="1400" dirty="0">
                <a:solidFill>
                  <a:srgbClr val="CCCCFF"/>
                </a:solidFill>
              </a:rPr>
              <a:t>…’</a:t>
            </a:r>
            <a:r>
              <a:rPr lang="en-US" altLang="en-US" sz="1400" b="1" dirty="0" err="1">
                <a:solidFill>
                  <a:srgbClr val="CCCCFF"/>
                </a:solidFill>
              </a:rPr>
              <a:t>Juxtafoveal</a:t>
            </a:r>
            <a:r>
              <a:rPr lang="en-US" altLang="en-US" sz="1400" dirty="0">
                <a:solidFill>
                  <a:srgbClr val="CCCC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--Crystalline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7D6977C3-4395-47CC-9AFF-E2EE2101F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  <a:endParaRPr lang="en-US" altLang="en-US" b="1" i="1" u="sng" dirty="0">
              <a:solidFill>
                <a:srgbClr val="99FF99"/>
              </a:solidFill>
            </a:endParaRPr>
          </a:p>
          <a:p>
            <a:pPr eaLnBrk="1" hangingPunct="1"/>
            <a:r>
              <a:rPr lang="en-US" altLang="en-US" sz="1400" i="1" dirty="0">
                <a:solidFill>
                  <a:srgbClr val="99FF99"/>
                </a:solidFill>
              </a:rPr>
              <a:t>aka</a:t>
            </a:r>
            <a:r>
              <a:rPr lang="en-US" altLang="en-US" sz="1400" dirty="0">
                <a:solidFill>
                  <a:srgbClr val="99FF99"/>
                </a:solidFill>
              </a:rPr>
              <a:t>…’</a:t>
            </a:r>
            <a:r>
              <a:rPr lang="en-US" altLang="en-US" sz="1400" b="1" dirty="0">
                <a:solidFill>
                  <a:srgbClr val="99FF99"/>
                </a:solidFill>
              </a:rPr>
              <a:t>Aneurysmal</a:t>
            </a:r>
            <a:r>
              <a:rPr lang="en-US" altLang="en-US" sz="1400" dirty="0">
                <a:solidFill>
                  <a:srgbClr val="99FF99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99FF99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99FF99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99FF99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99FF99"/>
                </a:solidFill>
              </a:rPr>
              <a:t>--’Circinate’  exudate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3</a:t>
            </a:r>
            <a:endParaRPr lang="en-US" altLang="en-US" b="1" i="1" u="sng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B5EA36DB-DAC4-4041-9E38-264DACAE5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962400"/>
            <a:ext cx="22140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i="1" dirty="0"/>
              <a:t>(The first type is called…)</a:t>
            </a: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942EDCB4-32F5-4941-A20E-994CF6326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2021" y="3962400"/>
            <a:ext cx="22733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i="1" dirty="0"/>
              <a:t>(The third type is called…)</a:t>
            </a: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591934C9-C7EE-4E1B-804B-3DD97A35B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371" y="3962400"/>
            <a:ext cx="25026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 dirty="0"/>
              <a:t>(The second type is called…)</a:t>
            </a: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4488900D-C07F-4001-8972-C643B2125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1542963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1">
            <a:extLst>
              <a:ext uri="{FF2B5EF4-FFF2-40B4-BE49-F238E27FC236}">
                <a16:creationId xmlns:a16="http://schemas.microsoft.com/office/drawing/2014/main" id="{979A07CE-EAD2-4D11-9D0B-5217F7AB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52718"/>
            <a:ext cx="2943131" cy="252376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2</a:t>
            </a:r>
          </a:p>
          <a:p>
            <a:pPr eaLnBrk="1" hangingPunct="1"/>
            <a:r>
              <a:rPr lang="en-US" altLang="en-US" sz="1400" i="1" dirty="0">
                <a:solidFill>
                  <a:srgbClr val="CCCCFF"/>
                </a:solidFill>
              </a:rPr>
              <a:t>aka</a:t>
            </a:r>
            <a:r>
              <a:rPr lang="en-US" altLang="en-US" sz="1400" dirty="0">
                <a:solidFill>
                  <a:srgbClr val="CCCCFF"/>
                </a:solidFill>
              </a:rPr>
              <a:t>…’</a:t>
            </a:r>
            <a:r>
              <a:rPr lang="en-US" altLang="en-US" sz="1400" b="1" dirty="0" err="1">
                <a:solidFill>
                  <a:srgbClr val="CCCCFF"/>
                </a:solidFill>
              </a:rPr>
              <a:t>Juxtafoveal</a:t>
            </a:r>
            <a:r>
              <a:rPr lang="en-US" altLang="en-US" sz="1400" dirty="0">
                <a:solidFill>
                  <a:srgbClr val="CCCC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  Most  common subtype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--Onset  40s - 60s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--Strong association with  DM/HTN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--DFE: Fovea with…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--Crystalline retinal deposits </a:t>
            </a: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   --Foveal </a:t>
            </a:r>
            <a:r>
              <a:rPr lang="en-US" altLang="en-US" sz="1400" dirty="0" err="1">
                <a:solidFill>
                  <a:srgbClr val="CCCCFF"/>
                </a:solidFill>
              </a:rPr>
              <a:t>cavitations</a:t>
            </a:r>
            <a:endParaRPr lang="en-US" altLang="en-US" sz="1400" dirty="0">
              <a:solidFill>
                <a:srgbClr val="CCCCFF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CCCCFF"/>
                </a:solidFill>
              </a:rPr>
              <a:t>--Complication:  CNVM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39097534-15AD-4CE1-91DA-C0943ECD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82" y="3555989"/>
            <a:ext cx="2444218" cy="187743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chemeClr val="bg1">
                    <a:lumMod val="65000"/>
                  </a:schemeClr>
                </a:solidFill>
              </a:rPr>
              <a:t>Type 3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(no </a:t>
            </a:r>
            <a:r>
              <a:rPr lang="en-US" altLang="en-US" sz="1400" i="1" dirty="0">
                <a:solidFill>
                  <a:srgbClr val="FF9999"/>
                </a:solidFill>
              </a:rPr>
              <a:t>aka</a:t>
            </a:r>
            <a:r>
              <a:rPr lang="en-US" altLang="en-US" sz="1400" dirty="0">
                <a:solidFill>
                  <a:srgbClr val="FF9999"/>
                </a:solidFill>
              </a:rPr>
              <a:t> in the </a:t>
            </a:r>
            <a:r>
              <a:rPr lang="en-US" altLang="en-US" sz="1400" i="1" dirty="0">
                <a:solidFill>
                  <a:srgbClr val="FF9999"/>
                </a:solidFill>
              </a:rPr>
              <a:t>Retina</a:t>
            </a:r>
            <a:r>
              <a:rPr lang="en-US" altLang="en-US" sz="1400" dirty="0">
                <a:solidFill>
                  <a:srgbClr val="FF9999"/>
                </a:solidFill>
              </a:rPr>
              <a:t> book)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Very, </a:t>
            </a:r>
            <a:r>
              <a:rPr lang="en-US" altLang="en-US" sz="1400" b="1" dirty="0">
                <a:solidFill>
                  <a:srgbClr val="FF9999"/>
                </a:solidFill>
              </a:rPr>
              <a:t>very</a:t>
            </a:r>
            <a:r>
              <a:rPr lang="en-US" altLang="en-US" sz="1400" dirty="0">
                <a:solidFill>
                  <a:srgbClr val="FF9999"/>
                </a:solidFill>
              </a:rPr>
              <a:t>  rare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--Bilateral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--Male  =  Female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--Occlusion of </a:t>
            </a:r>
            <a:r>
              <a:rPr lang="en-US" altLang="en-US" sz="1400" dirty="0" err="1">
                <a:solidFill>
                  <a:srgbClr val="FF9999"/>
                </a:solidFill>
              </a:rPr>
              <a:t>perifoveal</a:t>
            </a:r>
            <a:endParaRPr lang="en-US" altLang="en-US" sz="1400" dirty="0">
              <a:solidFill>
                <a:srgbClr val="FF99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</a:rPr>
              <a:t>   capillaries </a:t>
            </a:r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progressive</a:t>
            </a:r>
          </a:p>
          <a:p>
            <a:pPr eaLnBrk="1" hangingPunct="1"/>
            <a:r>
              <a:rPr lang="en-US" altLang="en-US" sz="1400" dirty="0">
                <a:solidFill>
                  <a:srgbClr val="FF9999"/>
                </a:solidFill>
                <a:sym typeface="Wingdings" panose="05000000000000000000" pitchFamily="2" charset="2"/>
              </a:rPr>
              <a:t>   VA loss</a:t>
            </a:r>
            <a:endParaRPr lang="en-US" altLang="en-US" sz="1400" dirty="0">
              <a:solidFill>
                <a:srgbClr val="FF9999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75AD3-E1A0-4FF0-80DE-5DA349DE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MacTel</a:t>
            </a:r>
            <a:endParaRPr lang="en-US" altLang="en-US" b="0" dirty="0"/>
          </a:p>
        </p:txBody>
      </p:sp>
      <p:sp>
        <p:nvSpPr>
          <p:cNvPr id="29708" name="Slide Number Placeholder 1">
            <a:extLst>
              <a:ext uri="{FF2B5EF4-FFF2-40B4-BE49-F238E27FC236}">
                <a16:creationId xmlns:a16="http://schemas.microsoft.com/office/drawing/2014/main" id="{ED3951B4-6163-45D6-9A6D-4F5EA33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6C5927-A23F-414D-A9A7-AF4D1D9199A9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D715BBB-6B55-4055-BB4C-CFAC25CC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2144113" cy="7571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Macular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0000FF"/>
                </a:solidFill>
              </a:rPr>
              <a:t>Telangiectasia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C186A2A-6F40-4E08-8768-3F2DD2575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DC96E4B-086A-4FBE-803E-FC0BC540A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E59FA2E-4E46-4473-89FF-A1BA9584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770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EA02B4F-FC83-4B94-BA13-22E1199F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30" y="2929248"/>
            <a:ext cx="2428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…has three subtypes: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CAB0D05-B3DF-4197-BC32-36E7A5A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" y="3552718"/>
            <a:ext cx="2953053" cy="1446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>
                <a:solidFill>
                  <a:srgbClr val="0000FF"/>
                </a:solidFill>
              </a:rPr>
              <a:t>Type 1</a:t>
            </a: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aka</a:t>
            </a:r>
            <a:r>
              <a:rPr lang="en-US" altLang="en-US" sz="1400" dirty="0">
                <a:solidFill>
                  <a:srgbClr val="0000FF"/>
                </a:solidFill>
              </a:rPr>
              <a:t>…’</a:t>
            </a:r>
            <a:r>
              <a:rPr lang="en-US" altLang="en-US" sz="1400" b="1" dirty="0">
                <a:solidFill>
                  <a:srgbClr val="0000FF"/>
                </a:solidFill>
              </a:rPr>
              <a:t>Aneurysmal</a:t>
            </a:r>
            <a:r>
              <a:rPr lang="en-US" altLang="en-US" sz="1400" dirty="0">
                <a:solidFill>
                  <a:srgbClr val="0000FF"/>
                </a:solidFill>
              </a:rPr>
              <a:t>  telangiectasia’</a:t>
            </a:r>
          </a:p>
          <a:p>
            <a:pPr eaLnBrk="1" hangingPunct="1"/>
            <a:r>
              <a:rPr lang="en-US" altLang="en-US" sz="1400" dirty="0">
                <a:solidFill>
                  <a:srgbClr val="99FF99"/>
                </a:solidFill>
              </a:rPr>
              <a:t>--Unilateral</a:t>
            </a:r>
          </a:p>
          <a:p>
            <a:pPr eaLnBrk="1" hangingPunct="1"/>
            <a:r>
              <a:rPr lang="en-US" altLang="en-US" sz="1400" dirty="0">
                <a:solidFill>
                  <a:srgbClr val="99FF99"/>
                </a:solidFill>
              </a:rPr>
              <a:t>--Male  &gt;&gt;  Female</a:t>
            </a:r>
          </a:p>
          <a:p>
            <a:pPr eaLnBrk="1" hangingPunct="1"/>
            <a:r>
              <a:rPr lang="en-US" altLang="en-US" sz="1400" dirty="0">
                <a:solidFill>
                  <a:srgbClr val="99FF99"/>
                </a:solidFill>
              </a:rPr>
              <a:t>--Young  &gt;&gt;  old</a:t>
            </a:r>
          </a:p>
          <a:p>
            <a:pPr eaLnBrk="1" hangingPunct="1"/>
            <a:r>
              <a:rPr lang="en-US" altLang="en-US" sz="1400" dirty="0">
                <a:solidFill>
                  <a:srgbClr val="99FF99"/>
                </a:solidFill>
              </a:rPr>
              <a:t>--’Circinate’  exudate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2FA586-9B55-48F9-94BB-C75ECE6B60F4}"/>
              </a:ext>
            </a:extLst>
          </p:cNvPr>
          <p:cNvSpPr/>
          <p:nvPr/>
        </p:nvSpPr>
        <p:spPr>
          <a:xfrm>
            <a:off x="609600" y="3886200"/>
            <a:ext cx="1066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3FF66BB7-3A2B-44C7-B055-70F826A2D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967270"/>
            <a:ext cx="5917096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Pathology common to all cases: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Clinically apparent  </a:t>
            </a:r>
            <a:r>
              <a:rPr lang="en-US" altLang="en-US" sz="1600" b="1" dirty="0"/>
              <a:t>telangiectasias</a:t>
            </a:r>
            <a:r>
              <a:rPr lang="en-US" altLang="en-US" sz="1600" dirty="0"/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in the  </a:t>
            </a:r>
            <a:r>
              <a:rPr lang="en-US" altLang="en-US" sz="1600" b="1" dirty="0"/>
              <a:t>parafoveal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>
                <a:solidFill>
                  <a:srgbClr val="0000FF"/>
                </a:solidFill>
              </a:rPr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735374052"/>
      </p:ext>
    </p:extLst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725</TotalTime>
  <Words>10296</Words>
  <Application>Microsoft Office PowerPoint</Application>
  <PresentationFormat>On-screen Show (4:3)</PresentationFormat>
  <Paragraphs>2476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3" baseType="lpstr">
      <vt:lpstr>Arial</vt:lpstr>
      <vt:lpstr>Calibri</vt:lpstr>
      <vt:lpstr>Segoe Script</vt:lpstr>
      <vt:lpstr>Wingdings</vt:lpstr>
      <vt:lpstr>Network</vt:lpstr>
      <vt:lpstr>MacTel</vt:lpstr>
      <vt:lpstr>MacTel</vt:lpstr>
      <vt:lpstr>MacTel</vt:lpstr>
      <vt:lpstr>MacTel</vt:lpstr>
      <vt:lpstr>MacTel</vt:lpstr>
      <vt:lpstr>PowerPoint Presentation</vt:lpstr>
      <vt:lpstr>MacTel</vt:lpstr>
      <vt:lpstr>MacTel</vt:lpstr>
      <vt:lpstr>MacTel</vt:lpstr>
      <vt:lpstr>MacTel</vt:lpstr>
      <vt:lpstr>MacTel</vt:lpstr>
      <vt:lpstr>MacTel</vt:lpstr>
      <vt:lpstr>MacTel</vt:lpstr>
      <vt:lpstr>MacTel</vt:lpstr>
      <vt:lpstr>MacTel</vt:lpstr>
      <vt:lpstr>MacTel</vt:lpstr>
      <vt:lpstr>MacTel</vt:lpstr>
      <vt:lpstr>MacTel</vt:lpstr>
      <vt:lpstr>MacTel</vt:lpstr>
      <vt:lpstr>MacTel</vt:lpstr>
      <vt:lpstr>MacTel</vt:lpstr>
      <vt:lpstr>MacTel</vt:lpstr>
      <vt:lpstr>PowerPoint Presentation</vt:lpstr>
      <vt:lpstr>MacTel</vt:lpstr>
      <vt:lpstr>MacTel</vt:lpstr>
      <vt:lpstr>MacTel</vt:lpstr>
      <vt:lpstr>MacTel</vt:lpstr>
      <vt:lpstr>MacTel</vt:lpstr>
      <vt:lpstr>MacTel</vt:lpstr>
      <vt:lpstr>MacTel</vt:lpstr>
      <vt:lpstr>MacTel</vt:lpstr>
      <vt:lpstr>MacTel</vt:lpstr>
      <vt:lpstr>MacTel</vt:lpstr>
      <vt:lpstr>MacTel</vt:lpstr>
      <vt:lpstr>MacTel</vt:lpstr>
      <vt:lpstr>MacTel</vt:lpstr>
      <vt:lpstr>MacTel</vt:lpstr>
      <vt:lpstr>MacTel</vt:lpstr>
      <vt:lpstr>MacTel</vt:lpstr>
      <vt:lpstr>MacTel</vt:lpstr>
      <vt:lpstr>MacTel</vt:lpstr>
      <vt:lpstr>MacTel</vt:lpstr>
      <vt:lpstr>MacTel</vt:lpstr>
      <vt:lpstr>MacTel</vt:lpstr>
      <vt:lpstr>MacTel</vt:lpstr>
      <vt:lpstr>MacTel</vt:lpstr>
      <vt:lpstr>MacTel</vt:lpstr>
      <vt:lpstr>MacTel</vt:lpstr>
      <vt:lpstr>MacTel</vt:lpstr>
      <vt:lpstr>MacTel</vt:lpstr>
      <vt:lpstr>MacTel</vt:lpstr>
      <vt:lpstr>MacTel</vt:lpstr>
      <vt:lpstr>MacTel</vt:lpstr>
      <vt:lpstr>MacTel</vt:lpstr>
      <vt:lpstr>PowerPoint Presentation</vt:lpstr>
      <vt:lpstr>PowerPoint Presentation</vt:lpstr>
      <vt:lpstr>MacTel</vt:lpstr>
      <vt:lpstr>MacTel</vt:lpstr>
      <vt:lpstr>MacTel</vt:lpstr>
      <vt:lpstr>MacTel</vt:lpstr>
      <vt:lpstr>MacTel</vt:lpstr>
      <vt:lpstr>MacTel</vt:lpstr>
      <vt:lpstr>PowerPoint Presentation</vt:lpstr>
      <vt:lpstr>MacTel</vt:lpstr>
      <vt:lpstr>MacTel</vt:lpstr>
      <vt:lpstr>MacTel</vt:lpstr>
      <vt:lpstr>MacTel</vt:lpstr>
      <vt:lpstr>MacTel</vt:lpstr>
      <vt:lpstr>MacTel</vt:lpstr>
      <vt:lpstr>MacTel</vt:lpstr>
      <vt:lpstr>MacTel</vt:lpstr>
      <vt:lpstr>MacTel</vt:lpstr>
      <vt:lpstr>MacTel</vt:lpstr>
      <vt:lpstr>MacTel</vt:lpstr>
      <vt:lpstr>PowerPoint Presentation</vt:lpstr>
      <vt:lpstr>MacTel</vt:lpstr>
      <vt:lpstr>MacTel</vt:lpstr>
      <vt:lpstr>MacTel</vt:lpstr>
    </vt:vector>
  </TitlesOfParts>
  <Company>LSU Ophthalmology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Guide: IJRT</dc:title>
  <dc:creator>Steven B. Flynn</dc:creator>
  <cp:lastModifiedBy>Steven Flynn</cp:lastModifiedBy>
  <cp:revision>74</cp:revision>
  <dcterms:created xsi:type="dcterms:W3CDTF">2008-09-14T15:44:36Z</dcterms:created>
  <dcterms:modified xsi:type="dcterms:W3CDTF">2022-01-30T20:33:50Z</dcterms:modified>
</cp:coreProperties>
</file>