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1" r:id="rId2"/>
    <p:sldId id="257" r:id="rId3"/>
    <p:sldId id="262" r:id="rId4"/>
    <p:sldId id="260" r:id="rId5"/>
    <p:sldId id="259" r:id="rId6"/>
    <p:sldId id="268" r:id="rId7"/>
    <p:sldId id="272" r:id="rId8"/>
    <p:sldId id="267" r:id="rId9"/>
    <p:sldId id="263" r:id="rId10"/>
    <p:sldId id="270" r:id="rId11"/>
    <p:sldId id="271" r:id="rId12"/>
    <p:sldId id="264" r:id="rId13"/>
    <p:sldId id="265" r:id="rId14"/>
    <p:sldId id="266" r:id="rId15"/>
    <p:sldId id="25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F70C51-B0BA-950D-8473-B3DFF1812E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070338-EC2B-F13C-F070-B4E34F27AF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FF2094F-098D-43C1-A1AD-FFAE2D7C16EC}" type="datetimeFigureOut">
              <a:rPr lang="en-US"/>
              <a:pPr>
                <a:defRPr/>
              </a:pPr>
              <a:t>5/19/2022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ACC404-239E-FDF8-08B9-2F0D8F0AB7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A24581-7027-80C9-0B5A-BF622422F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F8BAE-98E9-0330-1AD0-6ED7714A6E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CA01-23BB-B94A-9481-9E37F16C37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3AA751-0907-421D-AAFF-BAC2AB5D64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DF476E50-1AE6-2F38-11A6-7A53C559B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3528429-4B42-F49B-36E5-08AD687C30B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7D400FB-6017-2BA5-0A06-3BE6F2ED9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272CFF1B-2AF4-5A2F-80E6-C80A83036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609BACAB-7C26-5198-AE3D-E97FF8F1C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32D21337-12F6-8B8A-7EC0-169422D01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9937ECFA-AA72-D1C3-B730-ACDCA881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70C18ABA-8B89-CA8A-46E4-CBB57B098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BB088DB5-F69B-FFAF-1752-5C334DAED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ED548E78-B4E9-BAD3-A8EC-E6953DC31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832BED01-B1CD-61CC-FD2F-A87CCDA00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ED36F45D-C4E5-61B9-3896-FB06FA8CB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D0958906-9AA3-2422-5265-CC4D59F23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23BDE7FA-3798-FF33-8774-F62464EB4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472BAFE9-8183-C866-14A9-2F6A314E6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808ACDDF-E7C8-1AF8-EF36-0326BC24B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594FF3C9-5066-505B-85C9-05155E915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D0B6A51B-845D-5FCB-0B06-57DB0FD41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64987E6B-845C-A564-D170-5AFC43621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B195A44-CA74-0365-9EBA-DA959581C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9D4123DA-2DFA-2E64-F223-9DE0EABC5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62F392B1-1413-EA02-2CA5-DEB33862C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92F43331-C904-C496-2637-ADED46B5D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B1F5FDCD-37CC-AE8B-2201-775D7F070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879E3C63-E7E2-325D-062A-963E434D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9DB7CAC-C809-7196-0BAB-B06554448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4D4958A6-3F2D-1379-6130-CB2A3FC46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976D9C04-CE45-AC95-F8DF-31BBEB536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331BF8CA-90D7-1F1A-2D09-2DE609690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E9FFA6E1-CB6E-96CE-E93A-D6FB478FE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2CF52B0D-A793-9975-C3A1-17FAC15B9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9D1D8B1D-E52C-50A1-02F3-DFAA66DBD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686614EA-301C-243F-8F5B-F7EBFCCD0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E59BC214-FB27-D2BA-D8C2-D04FEB96A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5000E31F-9A88-614E-9898-46C195B54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04CA39CE-1A92-40F0-0577-4CD68AA48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92168EA9-B3B0-CFFA-67AC-94C06D479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842BC-E247-4168-8C8E-E12FC5548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3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E93AE9-3F88-D4C0-67C1-6E5EAAAEE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067F66-57F7-2B1C-92F7-FE5AF3912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C2B726C-2151-812A-7FF1-9978A62C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43AAE-0C15-4613-98C6-34813D5A3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78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A48B1F-8395-CA0A-0596-D0037D337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CCB326-6BE2-C94F-5A88-5DAAB1581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58B1F0B-3FD5-ADA5-C682-778A280EB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09561-3149-475C-8119-2792B6740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9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C0B401-1D15-F26B-9100-E2FD20476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B84E64-2AD7-702E-B216-A9CD6C69C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D6ECE4C-9BE5-9D39-41CB-30459591B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1F71D-C73D-4E29-936D-DC34BE34F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14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313947-C866-33B6-0372-9219403F6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110275-0C8B-64BE-2B29-66F3BCE1F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56896FC-25B3-7A0A-AC9F-954303E67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3571-CF08-47ED-A858-799B1744E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0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B7C16-14DD-09DA-EDC4-840D8566E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DFBB8-0E12-5FF6-2CB8-2DD755081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D93D659-6917-98AE-1761-72D8C78735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817E-1A1A-484A-A9B2-92B6BE346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31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50BED4-3585-9F2D-3EE2-54A300F34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6F419F4-36D4-4A2D-0455-4DE183A6D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4E476FD-AB51-FB75-F983-4728AA68E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DF933-2E4A-4705-BF40-25195FA44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98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97E0EB-D633-1930-44D9-B1464AC70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83A1F6-4A8E-14D5-BEBA-18D46E602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8C6CB53-7922-09AD-4D10-F6765FD74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E02A7-25F4-4FAA-9129-AA1DCFB5B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3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5379C92-CF02-FB4B-222C-5402537DD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9C22BD6-CCE6-21E1-A92D-8FB9D3CCB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A199B16-1C6A-AC37-CE2A-7A5655728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CAB30-2019-4E9D-802D-963B3056B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30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202A5-A8E8-2759-6877-596AAFFAF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7F84D0-FC45-58F2-E5E7-8ABB4F7A1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C33EAD2-141B-4120-5C1F-B04967FC0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B5D5C-228E-4E23-BBAF-D5688D62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02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9A831A-1A17-D0A6-0C26-E98DBA74E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F0352D-894A-F581-F096-AE32EA8A7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4A99C42-A56C-7419-9837-A80E17B9B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52D55-38C5-4183-AFD9-94BAA2991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95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7061F53F-3E22-5C34-8D8F-C4E75BADD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18ED76-B012-1869-355D-0227792B9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282C2E-CBD4-4FC8-E71D-B5165B212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F5FF64D-EDE1-83B2-2CC1-4E0A23DA36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DC5B01D-B8A8-1266-6713-44204BD53B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BBAD92E-A3E7-0570-043C-3C1C04C6EA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5F890A5-BA24-4A79-8D26-628168819A2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F27FF8DE-90E2-9B4F-DBE8-7B332C946BA4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291CF9E8-848B-A915-5214-5D10EA2E0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A34D8393-FED7-E50F-6C42-7B84AE8A0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54BE5C43-7E1D-35BD-E6FE-ACFEA38EA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C6D9CAEF-2CC0-F74F-8073-B8A66235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43E42687-7FF7-DA37-8AA6-5E066608F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9BC4C6F1-5E8E-153D-3F9D-A9D2C617B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D8BDB4F8-A3A2-FAEB-BAD2-CFB04419E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641EE420-D20B-E089-146E-77574AE67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9E3F1CF-5FC3-FBEE-206D-17A369F7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958C671B-3103-5A5D-4E6D-DFC2E4444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CD1F4AC9-67D0-ABBA-C670-42E921688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CF7FBCDD-C84C-C9D2-1613-D99FE886B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996DF790-2C77-8E89-BE1F-6AD1D41E9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5DC3062A-BF83-AE08-DC6D-3181CE9CD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1B9BDBCA-6689-A149-F98F-D640A3749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DB146807-7FE7-A86B-2FF3-39F153D73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CCA6AB1A-9966-B016-9107-B66176395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64B318B-95E4-3FA3-D5AE-05074077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06EE3DDF-DFB4-8F68-D89E-FA2D10B29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31118315-92B0-84C1-33F3-320A45B7E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32A21BBA-813B-EFA9-BE4D-CA3C2F5E3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8EBCF611-9374-61C4-82CD-23A3534B5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3585E4B9-C889-0EE4-1548-D04CD1EF1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C5841055-E020-FC3D-513D-88B2F7B56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7E1E9638-02CE-3202-DA66-DA09A4149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D5D2AB46-E6B9-1BF4-27A5-AE4A372E6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B98454B8-896F-73FF-FEB8-2D0E72F8A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38411EBE-19B3-195C-AA2E-0AE080C49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92733851-D19A-C6AA-AF15-E357D039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5D63E54D-E3F6-39E6-B980-BE752E9D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910934E3-8BC6-116C-96F4-A672A00A2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4C7EE93-BBD1-3A3E-D14D-93A0C4D86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E0890D-7281-F07E-CE8D-5AAFC2D37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/>
              <a:t>Pediatric Corneal Epithelial Trauma</a:t>
            </a:r>
          </a:p>
          <a:p>
            <a:pPr lvl="1" eaLnBrk="1" hangingPunct="1"/>
            <a:r>
              <a:rPr lang="en-US" altLang="en-US" i="1"/>
              <a:t>Corneal abrasion</a:t>
            </a:r>
          </a:p>
          <a:p>
            <a:pPr lvl="2" eaLnBrk="1" hangingPunct="1"/>
            <a:r>
              <a:rPr lang="en-US" altLang="en-US" b="1"/>
              <a:t>Don’t</a:t>
            </a:r>
            <a:r>
              <a:rPr lang="en-US" altLang="en-US"/>
              <a:t> bother with patching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E4C3D9A-45B9-F02A-7654-CE3D16ECB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common therapeutic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maneuver</a:t>
            </a:r>
          </a:p>
        </p:txBody>
      </p:sp>
      <p:sp>
        <p:nvSpPr>
          <p:cNvPr id="4101" name="Slide Number Placeholder 1">
            <a:extLst>
              <a:ext uri="{FF2B5EF4-FFF2-40B4-BE49-F238E27FC236}">
                <a16:creationId xmlns:a16="http://schemas.microsoft.com/office/drawing/2014/main" id="{F04FFBE9-A4F6-7129-A022-AE9A5082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E839EB-EBE2-4F2B-AAE6-0C9CFFFC2E4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699285-7CD1-D16A-5139-6560C02A0047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7">
            <a:extLst>
              <a:ext uri="{FF2B5EF4-FFF2-40B4-BE49-F238E27FC236}">
                <a16:creationId xmlns:a16="http://schemas.microsoft.com/office/drawing/2014/main" id="{16FC8F8D-4844-E531-EE59-4C8F7D1DE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23CE083-CF39-B920-3A49-B904CB2D8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821A1E61-2DE1-8A18-6CE9-3F87A773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ADFD2F52-86EC-137A-AB95-BD593730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27FDA23B-8200-5835-F13B-488A0A6DE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889C1B4-36BD-C722-6F74-63E8834C0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Pediatric Corneal Epithelial Trauma</a:t>
            </a:r>
          </a:p>
          <a:p>
            <a:pPr lvl="1"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Corneal abrasion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Don’t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bother with patching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Do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use cycloplegics and ointment</a:t>
            </a:r>
          </a:p>
          <a:p>
            <a:pPr lvl="1"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#1 cause of ocular surface </a:t>
            </a: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thermal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injury in childhood</a:t>
            </a:r>
          </a:p>
          <a:p>
            <a:pPr lvl="2" eaLnBrk="1" hangingPunct="1"/>
            <a:r>
              <a:rPr lang="en-US" altLang="en-US" b="1" dirty="0"/>
              <a:t>Usually </a:t>
            </a:r>
            <a:r>
              <a:rPr lang="en-US" altLang="en-US" b="1" i="1" dirty="0">
                <a:solidFill>
                  <a:srgbClr val="0000FF"/>
                </a:solidFill>
              </a:rPr>
              <a:t>not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/>
              <a:t>manifestation of abuse</a:t>
            </a:r>
          </a:p>
          <a:p>
            <a:pPr lvl="3" eaLnBrk="1" hangingPunct="1"/>
            <a:r>
              <a:rPr lang="en-US" altLang="en-US" b="1" i="1" dirty="0"/>
              <a:t>?</a:t>
            </a:r>
          </a:p>
        </p:txBody>
      </p:sp>
      <p:sp>
        <p:nvSpPr>
          <p:cNvPr id="9224" name="Slide Number Placeholder 1">
            <a:extLst>
              <a:ext uri="{FF2B5EF4-FFF2-40B4-BE49-F238E27FC236}">
                <a16:creationId xmlns:a16="http://schemas.microsoft.com/office/drawing/2014/main" id="{A834A6C2-C495-8D2A-7E38-A54882F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7404D-B100-4B79-B4DC-0CB46FC7C34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14C193-ADC1-9692-FCCB-752F7FB6AB76}"/>
              </a:ext>
            </a:extLst>
          </p:cNvPr>
          <p:cNvSpPr txBox="1"/>
          <p:nvPr/>
        </p:nvSpPr>
        <p:spPr>
          <a:xfrm>
            <a:off x="2014537" y="4676537"/>
            <a:ext cx="607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If not intentional, how is it that corneal cig burns can be common in childhood?</a:t>
            </a:r>
          </a:p>
        </p:txBody>
      </p:sp>
      <p:sp>
        <p:nvSpPr>
          <p:cNvPr id="13" name="Arrow: U-Turn 12">
            <a:extLst>
              <a:ext uri="{FF2B5EF4-FFF2-40B4-BE49-F238E27FC236}">
                <a16:creationId xmlns:a16="http://schemas.microsoft.com/office/drawing/2014/main" id="{DF79EB8A-A943-2C47-42AF-9F2054D40975}"/>
              </a:ext>
            </a:extLst>
          </p:cNvPr>
          <p:cNvSpPr/>
          <p:nvPr/>
        </p:nvSpPr>
        <p:spPr>
          <a:xfrm rot="16200000">
            <a:off x="1220959" y="4159422"/>
            <a:ext cx="715619" cy="871536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2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23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699285-7CD1-D16A-5139-6560C02A0047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7">
            <a:extLst>
              <a:ext uri="{FF2B5EF4-FFF2-40B4-BE49-F238E27FC236}">
                <a16:creationId xmlns:a16="http://schemas.microsoft.com/office/drawing/2014/main" id="{16FC8F8D-4844-E531-EE59-4C8F7D1DE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23CE083-CF39-B920-3A49-B904CB2D8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821A1E61-2DE1-8A18-6CE9-3F87A773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ADFD2F52-86EC-137A-AB95-BD593730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27FDA23B-8200-5835-F13B-488A0A6DE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889C1B4-36BD-C722-6F74-63E8834C0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Pediatric Corneal Epithelial Trauma</a:t>
            </a:r>
          </a:p>
          <a:p>
            <a:pPr lvl="1"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Corneal abrasion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Don’t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bother with patching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Do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use cycloplegics and ointment</a:t>
            </a:r>
          </a:p>
          <a:p>
            <a:pPr lvl="1" eaLnBrk="1" hangingPunct="1"/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#1 cause of ocular surface </a:t>
            </a:r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thermal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injury in childhood</a:t>
            </a:r>
          </a:p>
          <a:p>
            <a:pPr lvl="2" eaLnBrk="1" hangingPunct="1"/>
            <a:r>
              <a:rPr lang="en-US" altLang="en-US" b="1" dirty="0"/>
              <a:t>Usually </a:t>
            </a:r>
            <a:r>
              <a:rPr lang="en-US" altLang="en-US" b="1" i="1" dirty="0">
                <a:solidFill>
                  <a:srgbClr val="0000FF"/>
                </a:solidFill>
              </a:rPr>
              <a:t>not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/>
              <a:t>manifestation of abuse</a:t>
            </a:r>
          </a:p>
          <a:p>
            <a:pPr lvl="3" eaLnBrk="1" hangingPunct="1"/>
            <a:r>
              <a:rPr lang="en-US" altLang="en-US" dirty="0"/>
              <a:t>Toddler is perfect height to run into a cigarette</a:t>
            </a:r>
          </a:p>
        </p:txBody>
      </p:sp>
      <p:sp>
        <p:nvSpPr>
          <p:cNvPr id="9224" name="Slide Number Placeholder 1">
            <a:extLst>
              <a:ext uri="{FF2B5EF4-FFF2-40B4-BE49-F238E27FC236}">
                <a16:creationId xmlns:a16="http://schemas.microsoft.com/office/drawing/2014/main" id="{A834A6C2-C495-8D2A-7E38-A54882F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7404D-B100-4B79-B4DC-0CB46FC7C34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DD61D5-E921-19D1-38B3-C52DD407F7E8}"/>
              </a:ext>
            </a:extLst>
          </p:cNvPr>
          <p:cNvSpPr txBox="1"/>
          <p:nvPr/>
        </p:nvSpPr>
        <p:spPr>
          <a:xfrm>
            <a:off x="2014537" y="4676537"/>
            <a:ext cx="607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If not intentional, how is it that corneal cig burns can be common in childhood?</a:t>
            </a:r>
          </a:p>
        </p:txBody>
      </p:sp>
      <p:sp>
        <p:nvSpPr>
          <p:cNvPr id="11" name="Arrow: U-Turn 10">
            <a:extLst>
              <a:ext uri="{FF2B5EF4-FFF2-40B4-BE49-F238E27FC236}">
                <a16:creationId xmlns:a16="http://schemas.microsoft.com/office/drawing/2014/main" id="{2D659B6F-54B2-09D7-27E2-47BB287A059D}"/>
              </a:ext>
            </a:extLst>
          </p:cNvPr>
          <p:cNvSpPr/>
          <p:nvPr/>
        </p:nvSpPr>
        <p:spPr>
          <a:xfrm rot="16200000">
            <a:off x="1220959" y="4159422"/>
            <a:ext cx="715619" cy="871536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2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2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2CB75D1-A279-7F12-5BA7-9B360BB0A28F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7">
            <a:extLst>
              <a:ext uri="{FF2B5EF4-FFF2-40B4-BE49-F238E27FC236}">
                <a16:creationId xmlns:a16="http://schemas.microsoft.com/office/drawing/2014/main" id="{2BFD1442-6E13-5A5A-67F2-170CC3062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A3552465-4F75-7FD8-F469-77B2ACF91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40FE7AA0-A82D-F7D7-AC36-5516EB7D5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0245" name="Rectangle 6">
            <a:extLst>
              <a:ext uri="{FF2B5EF4-FFF2-40B4-BE49-F238E27FC236}">
                <a16:creationId xmlns:a16="http://schemas.microsoft.com/office/drawing/2014/main" id="{5AD87800-854E-810F-69D0-9D349948E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0246" name="Rectangle 2">
            <a:extLst>
              <a:ext uri="{FF2B5EF4-FFF2-40B4-BE49-F238E27FC236}">
                <a16:creationId xmlns:a16="http://schemas.microsoft.com/office/drawing/2014/main" id="{DF54E9F6-474A-3A2D-D642-F5326F503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10247" name="Rectangle 3">
            <a:extLst>
              <a:ext uri="{FF2B5EF4-FFF2-40B4-BE49-F238E27FC236}">
                <a16:creationId xmlns:a16="http://schemas.microsoft.com/office/drawing/2014/main" id="{693DB6A3-165A-D068-7F3D-2A677AB4F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>
                <a:solidFill>
                  <a:srgbClr val="0000FF"/>
                </a:solidFill>
              </a:rPr>
              <a:t>not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manifestation of abuse</a:t>
            </a:r>
          </a:p>
          <a:p>
            <a:pPr lvl="3" eaLnBrk="1" hangingPunct="1"/>
            <a:r>
              <a:rPr lang="en-US" altLang="en-US" dirty="0"/>
              <a:t>Toddler is perfect height to run into a cigarette</a:t>
            </a:r>
          </a:p>
          <a:p>
            <a:pPr lvl="2" eaLnBrk="1" hangingPunct="1"/>
            <a:r>
              <a:rPr lang="en-US" altLang="en-US" dirty="0"/>
              <a:t>Treat like mechanical abrasion</a:t>
            </a:r>
          </a:p>
        </p:txBody>
      </p:sp>
      <p:sp>
        <p:nvSpPr>
          <p:cNvPr id="10248" name="Rectangle 9">
            <a:extLst>
              <a:ext uri="{FF2B5EF4-FFF2-40B4-BE49-F238E27FC236}">
                <a16:creationId xmlns:a16="http://schemas.microsoft.com/office/drawing/2014/main" id="{F4204E84-B1AA-0142-B2ED-E53BE72FB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2895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common eye injury</a:t>
            </a:r>
          </a:p>
        </p:txBody>
      </p:sp>
      <p:sp>
        <p:nvSpPr>
          <p:cNvPr id="10249" name="Slide Number Placeholder 1">
            <a:extLst>
              <a:ext uri="{FF2B5EF4-FFF2-40B4-BE49-F238E27FC236}">
                <a16:creationId xmlns:a16="http://schemas.microsoft.com/office/drawing/2014/main" id="{3F7597C8-5874-BB82-C9F7-7E58994E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86BAE5-4119-4655-91BE-1CA79B180E0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FFB6E13-EEF9-6F13-70F0-1492DD8FD7B2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9">
            <a:extLst>
              <a:ext uri="{FF2B5EF4-FFF2-40B4-BE49-F238E27FC236}">
                <a16:creationId xmlns:a16="http://schemas.microsoft.com/office/drawing/2014/main" id="{C848A739-2BCB-B115-BE6B-1570259C2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2895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794B87BE-9A15-A1DB-F994-76E4618F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4590CC7-B150-6745-ED31-2E4E2CCF3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5DB46B3-4C76-7F2E-8D44-1A2D43173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8FE73B4-ADCC-767F-FBC8-7B0AE16B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1271" name="Rectangle 2">
            <a:extLst>
              <a:ext uri="{FF2B5EF4-FFF2-40B4-BE49-F238E27FC236}">
                <a16:creationId xmlns:a16="http://schemas.microsoft.com/office/drawing/2014/main" id="{D7B61DBE-2EDD-08E5-3E0C-FC753C5B6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1272" name="Rectangle 3">
            <a:extLst>
              <a:ext uri="{FF2B5EF4-FFF2-40B4-BE49-F238E27FC236}">
                <a16:creationId xmlns:a16="http://schemas.microsoft.com/office/drawing/2014/main" id="{05FAD793-80A4-1CEB-BF76-82A72A64E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>
                <a:solidFill>
                  <a:srgbClr val="0000FF"/>
                </a:solidFill>
              </a:rPr>
              <a:t>not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manifestation of abuse</a:t>
            </a:r>
          </a:p>
          <a:p>
            <a:pPr lvl="3" eaLnBrk="1" hangingPunct="1"/>
            <a:r>
              <a:rPr lang="en-US" altLang="en-US" dirty="0"/>
              <a:t>Toddler is perfect height to run into a cigarette</a:t>
            </a:r>
          </a:p>
          <a:p>
            <a:pPr lvl="2" eaLnBrk="1" hangingPunct="1"/>
            <a:r>
              <a:rPr lang="en-US" altLang="en-US" dirty="0"/>
              <a:t>Treat like </a:t>
            </a:r>
            <a:r>
              <a:rPr lang="en-US" altLang="en-US" dirty="0">
                <a:solidFill>
                  <a:srgbClr val="0000FF"/>
                </a:solidFill>
              </a:rPr>
              <a:t>mechanical abrasion</a:t>
            </a:r>
          </a:p>
        </p:txBody>
      </p:sp>
      <p:sp>
        <p:nvSpPr>
          <p:cNvPr id="11273" name="Slide Number Placeholder 1">
            <a:extLst>
              <a:ext uri="{FF2B5EF4-FFF2-40B4-BE49-F238E27FC236}">
                <a16:creationId xmlns:a16="http://schemas.microsoft.com/office/drawing/2014/main" id="{9DE5B6BA-999C-1022-7876-4191FC51D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4D66A7-AF1C-4DB3-9E87-4D09863F8E8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60658CD-7938-05FE-9C12-8B82B31322A4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9">
            <a:extLst>
              <a:ext uri="{FF2B5EF4-FFF2-40B4-BE49-F238E27FC236}">
                <a16:creationId xmlns:a16="http://schemas.microsoft.com/office/drawing/2014/main" id="{1F387129-153B-517E-9EFA-0CD8995EE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2895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D25CD136-39D1-9BCB-F718-09A8CCEF4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7DDD5C3D-006C-571F-2AC7-F48995700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0BF6DD2-10E2-C1B0-8B31-A4C5E086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4E5DC97-9630-941D-9A91-4E7D55F41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2295" name="Rectangle 2">
            <a:extLst>
              <a:ext uri="{FF2B5EF4-FFF2-40B4-BE49-F238E27FC236}">
                <a16:creationId xmlns:a16="http://schemas.microsoft.com/office/drawing/2014/main" id="{667EE483-CF62-46CD-1F3F-773012ACB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12296" name="Rectangle 3">
            <a:extLst>
              <a:ext uri="{FF2B5EF4-FFF2-40B4-BE49-F238E27FC236}">
                <a16:creationId xmlns:a16="http://schemas.microsoft.com/office/drawing/2014/main" id="{97BC8C7A-462A-3109-F37B-9FBE7959E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>
                <a:solidFill>
                  <a:srgbClr val="0000FF"/>
                </a:solidFill>
              </a:rPr>
              <a:t>not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manifestation of abuse</a:t>
            </a:r>
          </a:p>
          <a:p>
            <a:pPr lvl="3" eaLnBrk="1" hangingPunct="1"/>
            <a:r>
              <a:rPr lang="en-US" altLang="en-US" dirty="0"/>
              <a:t>Toddler is perfect height to run into a cigarette</a:t>
            </a:r>
          </a:p>
          <a:p>
            <a:pPr lvl="2" eaLnBrk="1" hangingPunct="1"/>
            <a:r>
              <a:rPr lang="en-US" altLang="en-US" dirty="0"/>
              <a:t>Treat like </a:t>
            </a:r>
            <a:r>
              <a:rPr lang="en-US" altLang="en-US" dirty="0">
                <a:solidFill>
                  <a:srgbClr val="0000FF"/>
                </a:solidFill>
              </a:rPr>
              <a:t>mechanical abrasion</a:t>
            </a:r>
          </a:p>
          <a:p>
            <a:pPr lvl="2" eaLnBrk="1" hangingPunct="1"/>
            <a:r>
              <a:rPr lang="en-US" altLang="en-US" dirty="0"/>
              <a:t>Typically heals rapidly and w/o scarring</a:t>
            </a:r>
          </a:p>
        </p:txBody>
      </p:sp>
      <p:sp>
        <p:nvSpPr>
          <p:cNvPr id="12297" name="Rectangle 10">
            <a:extLst>
              <a:ext uri="{FF2B5EF4-FFF2-40B4-BE49-F238E27FC236}">
                <a16:creationId xmlns:a16="http://schemas.microsoft.com/office/drawing/2014/main" id="{8FBAC7C0-6671-B07D-47C9-47AC6ED94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9144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fast vs slow</a:t>
            </a:r>
          </a:p>
        </p:txBody>
      </p:sp>
      <p:sp>
        <p:nvSpPr>
          <p:cNvPr id="12298" name="Rectangle 11">
            <a:extLst>
              <a:ext uri="{FF2B5EF4-FFF2-40B4-BE49-F238E27FC236}">
                <a16:creationId xmlns:a16="http://schemas.microsoft.com/office/drawing/2014/main" id="{FA892F9E-B4BE-8AB5-1D34-8A80F5F8C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035550"/>
            <a:ext cx="533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with vs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without</a:t>
            </a:r>
          </a:p>
        </p:txBody>
      </p:sp>
      <p:sp>
        <p:nvSpPr>
          <p:cNvPr id="12299" name="Slide Number Placeholder 1">
            <a:extLst>
              <a:ext uri="{FF2B5EF4-FFF2-40B4-BE49-F238E27FC236}">
                <a16:creationId xmlns:a16="http://schemas.microsoft.com/office/drawing/2014/main" id="{065B31C1-8A05-1DED-CC23-FAFFB3A0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12FE9-6AC4-48BF-A668-B91541B1787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93F02E3-2350-6B4E-BBE1-766D08C98D60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11">
            <a:extLst>
              <a:ext uri="{FF2B5EF4-FFF2-40B4-BE49-F238E27FC236}">
                <a16:creationId xmlns:a16="http://schemas.microsoft.com/office/drawing/2014/main" id="{0940EF51-0CC2-239D-C3AF-54A096098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035550"/>
            <a:ext cx="533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76A9153-E2D2-01FA-3C63-E9686736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D5E36C6-C25C-35DA-BD2F-C47CA031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7160483-A687-9628-8C57-A726502E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2F1DE087-DB3C-C661-9E37-BC1D83FBC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A0A26C8-4E6B-7BBF-AF4C-8A007BB8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2895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80B4A910-0386-A98F-9BE4-0C2F3CB25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029200"/>
            <a:ext cx="9144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13321" name="Rectangle 10">
            <a:extLst>
              <a:ext uri="{FF2B5EF4-FFF2-40B4-BE49-F238E27FC236}">
                <a16:creationId xmlns:a16="http://schemas.microsoft.com/office/drawing/2014/main" id="{F909AF82-7BC5-84CB-C349-8D392B6AB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3322" name="Rectangle 11">
            <a:extLst>
              <a:ext uri="{FF2B5EF4-FFF2-40B4-BE49-F238E27FC236}">
                <a16:creationId xmlns:a16="http://schemas.microsoft.com/office/drawing/2014/main" id="{2B3EC2F3-7CDD-091A-530A-6FC900A55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0000FF"/>
                </a:solidFill>
              </a:rPr>
              <a:t> 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>
                <a:solidFill>
                  <a:srgbClr val="0000FF"/>
                </a:solidFill>
              </a:rPr>
              <a:t>not</a:t>
            </a:r>
            <a:r>
              <a:rPr lang="en-US" altLang="en-US" dirty="0"/>
              <a:t> manifestation of abuse</a:t>
            </a:r>
          </a:p>
          <a:p>
            <a:pPr lvl="3" eaLnBrk="1" hangingPunct="1"/>
            <a:r>
              <a:rPr lang="en-US" altLang="en-US" dirty="0"/>
              <a:t>Toddler is perfect height to run into a cigarette</a:t>
            </a:r>
          </a:p>
          <a:p>
            <a:pPr lvl="2" eaLnBrk="1" hangingPunct="1"/>
            <a:r>
              <a:rPr lang="en-US" altLang="en-US" dirty="0"/>
              <a:t>Treat like </a:t>
            </a:r>
            <a:r>
              <a:rPr lang="en-US" altLang="en-US" dirty="0">
                <a:solidFill>
                  <a:srgbClr val="0000FF"/>
                </a:solidFill>
              </a:rPr>
              <a:t>mechanical abrasion</a:t>
            </a:r>
          </a:p>
          <a:p>
            <a:pPr lvl="2" eaLnBrk="1" hangingPunct="1"/>
            <a:r>
              <a:rPr lang="en-US" altLang="en-US" dirty="0"/>
              <a:t>Typically heals </a:t>
            </a:r>
            <a:r>
              <a:rPr lang="en-US" altLang="en-US" dirty="0">
                <a:solidFill>
                  <a:srgbClr val="0000FF"/>
                </a:solidFill>
              </a:rPr>
              <a:t>rapidly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w/o</a:t>
            </a:r>
            <a:r>
              <a:rPr lang="en-US" altLang="en-US" dirty="0"/>
              <a:t> scarring</a:t>
            </a:r>
          </a:p>
        </p:txBody>
      </p:sp>
      <p:sp>
        <p:nvSpPr>
          <p:cNvPr id="13323" name="Slide Number Placeholder 1">
            <a:extLst>
              <a:ext uri="{FF2B5EF4-FFF2-40B4-BE49-F238E27FC236}">
                <a16:creationId xmlns:a16="http://schemas.microsoft.com/office/drawing/2014/main" id="{14ACB306-83E9-8AC0-36FE-4FF0070C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0DEEC0-4367-464A-8857-16C86F6EB26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76C66F5B-B713-0B26-47A3-7BB67BDB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1B488E3-BF74-209C-F95E-55EB1D8DE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256372F-0475-E0E1-5673-CB5CA8B77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/>
              <a:t>Pediatric Corneal Epithelial Trauma</a:t>
            </a:r>
          </a:p>
          <a:p>
            <a:pPr lvl="1" eaLnBrk="1" hangingPunct="1"/>
            <a:r>
              <a:rPr lang="en-US" altLang="en-US" i="1"/>
              <a:t>Corneal abrasion</a:t>
            </a:r>
          </a:p>
          <a:p>
            <a:pPr lvl="2" eaLnBrk="1" hangingPunct="1"/>
            <a:r>
              <a:rPr lang="en-US" altLang="en-US" b="1"/>
              <a:t>Don’t</a:t>
            </a:r>
            <a:r>
              <a:rPr lang="en-US" altLang="en-US"/>
              <a:t> bother with </a:t>
            </a:r>
            <a:r>
              <a:rPr lang="en-US" altLang="en-US">
                <a:solidFill>
                  <a:srgbClr val="0000FF"/>
                </a:solidFill>
              </a:rPr>
              <a:t>patching</a:t>
            </a:r>
          </a:p>
        </p:txBody>
      </p:sp>
      <p:sp>
        <p:nvSpPr>
          <p:cNvPr id="5125" name="Slide Number Placeholder 1">
            <a:extLst>
              <a:ext uri="{FF2B5EF4-FFF2-40B4-BE49-F238E27FC236}">
                <a16:creationId xmlns:a16="http://schemas.microsoft.com/office/drawing/2014/main" id="{AAA2D9AA-0D4F-8637-842A-C997B15B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7A54C3-3E47-4FEB-9303-97C26A7CB80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7DF32C31-FD91-B4B1-496C-A3D17EECF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BA0EEB7-2DAA-EBDB-8A39-9C528368B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942CF5B-F2BF-8666-AF5E-7D7B53EE8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/>
              <a:t>Pediatric Corneal Epithelial Trauma</a:t>
            </a:r>
          </a:p>
          <a:p>
            <a:pPr lvl="1" eaLnBrk="1" hangingPunct="1"/>
            <a:r>
              <a:rPr lang="en-US" altLang="en-US" i="1"/>
              <a:t>Corneal abrasion</a:t>
            </a:r>
          </a:p>
          <a:p>
            <a:pPr lvl="2" eaLnBrk="1" hangingPunct="1"/>
            <a:r>
              <a:rPr lang="en-US" altLang="en-US" b="1"/>
              <a:t>Don’t</a:t>
            </a:r>
            <a:r>
              <a:rPr lang="en-US" altLang="en-US"/>
              <a:t> bother with </a:t>
            </a:r>
            <a:r>
              <a:rPr lang="en-US" altLang="en-US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/>
              <a:t>Do</a:t>
            </a:r>
            <a:r>
              <a:rPr lang="en-US" altLang="en-US"/>
              <a:t> use cycloplegics and ointment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027D5E1-63C2-C56A-9E3A-21AFB305C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med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674CE1E-D132-B98A-5334-9D7EF7039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med</a:t>
            </a:r>
          </a:p>
        </p:txBody>
      </p:sp>
      <p:sp>
        <p:nvSpPr>
          <p:cNvPr id="6151" name="Slide Number Placeholder 1">
            <a:extLst>
              <a:ext uri="{FF2B5EF4-FFF2-40B4-BE49-F238E27FC236}">
                <a16:creationId xmlns:a16="http://schemas.microsoft.com/office/drawing/2014/main" id="{BBFB70DD-BB0F-8EC8-5658-6B8EB3513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C6A0B-FA5D-4ED9-8BDA-45CD129E5E4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23D71196-3B88-79F5-01DD-FCD1EC4D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E8FB7D9B-77D5-F68D-F5C3-63AF11F5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811D928A-3FBD-87B9-6C35-07CC49136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F243BF4A-D443-5533-A62C-DDD66BF83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62FCC1DF-3178-AA31-9B19-85F639511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/>
              <a:t>Pediatric Corneal Epithelial Trauma</a:t>
            </a:r>
          </a:p>
          <a:p>
            <a:pPr lvl="1" eaLnBrk="1" hangingPunct="1"/>
            <a:r>
              <a:rPr lang="en-US" altLang="en-US" i="1"/>
              <a:t>Corneal abrasion</a:t>
            </a:r>
          </a:p>
          <a:p>
            <a:pPr lvl="2" eaLnBrk="1" hangingPunct="1"/>
            <a:r>
              <a:rPr lang="en-US" altLang="en-US" b="1"/>
              <a:t>Don’t</a:t>
            </a:r>
            <a:r>
              <a:rPr lang="en-US" altLang="en-US"/>
              <a:t> bother with </a:t>
            </a:r>
            <a:r>
              <a:rPr lang="en-US" altLang="en-US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/>
              <a:t>Do</a:t>
            </a:r>
            <a:r>
              <a:rPr lang="en-US" altLang="en-US"/>
              <a:t> use </a:t>
            </a:r>
            <a:r>
              <a:rPr lang="en-US" altLang="en-US">
                <a:solidFill>
                  <a:srgbClr val="0000FF"/>
                </a:solidFill>
              </a:rPr>
              <a:t>cycloplegics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00FF"/>
                </a:solidFill>
              </a:rPr>
              <a:t>ointment</a:t>
            </a:r>
          </a:p>
        </p:txBody>
      </p:sp>
      <p:sp>
        <p:nvSpPr>
          <p:cNvPr id="7175" name="Slide Number Placeholder 1">
            <a:extLst>
              <a:ext uri="{FF2B5EF4-FFF2-40B4-BE49-F238E27FC236}">
                <a16:creationId xmlns:a16="http://schemas.microsoft.com/office/drawing/2014/main" id="{F8B34BDF-D15D-B4E6-F878-6150DD89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7C9291-D9CE-4E4E-80E9-76F720B9C72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0719098F-EF28-10ED-F069-44B02DA5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597508D9-8905-C19F-72DC-864C2F913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AD354B63-66FD-1575-EB1A-B91227C2F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D35AB168-159C-2002-F3F5-5A7E1ED72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0F913871-2F67-DE89-4819-96C70D24D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/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</p:txBody>
      </p:sp>
      <p:sp>
        <p:nvSpPr>
          <p:cNvPr id="8200" name="Slide Number Placeholder 1">
            <a:extLst>
              <a:ext uri="{FF2B5EF4-FFF2-40B4-BE49-F238E27FC236}">
                <a16:creationId xmlns:a16="http://schemas.microsoft.com/office/drawing/2014/main" id="{171A90C3-77DE-EDF4-25D7-5D999DD6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CD309-8BFD-4B90-8554-C666330FD6F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FC0567-57F2-38CD-D4FD-9A09874CE8B4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U-Turn 2">
            <a:extLst>
              <a:ext uri="{FF2B5EF4-FFF2-40B4-BE49-F238E27FC236}">
                <a16:creationId xmlns:a16="http://schemas.microsoft.com/office/drawing/2014/main" id="{8028190E-817A-CE29-1757-F992041B095F}"/>
              </a:ext>
            </a:extLst>
          </p:cNvPr>
          <p:cNvSpPr/>
          <p:nvPr/>
        </p:nvSpPr>
        <p:spPr>
          <a:xfrm rot="16200000">
            <a:off x="438977" y="2701683"/>
            <a:ext cx="715619" cy="132873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2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C0567-57F2-38CD-D4FD-9A09874CE8B4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4">
            <a:extLst>
              <a:ext uri="{FF2B5EF4-FFF2-40B4-BE49-F238E27FC236}">
                <a16:creationId xmlns:a16="http://schemas.microsoft.com/office/drawing/2014/main" id="{0719098F-EF28-10ED-F069-44B02DA5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597508D9-8905-C19F-72DC-864C2F913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AD354B63-66FD-1575-EB1A-B91227C2F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D35AB168-159C-2002-F3F5-5A7E1ED72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0F913871-2F67-DE89-4819-96C70D24D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</p:txBody>
      </p:sp>
      <p:sp>
        <p:nvSpPr>
          <p:cNvPr id="8200" name="Slide Number Placeholder 1">
            <a:extLst>
              <a:ext uri="{FF2B5EF4-FFF2-40B4-BE49-F238E27FC236}">
                <a16:creationId xmlns:a16="http://schemas.microsoft.com/office/drawing/2014/main" id="{171A90C3-77DE-EDF4-25D7-5D999DD6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CD309-8BFD-4B90-8554-C666330FD6F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3" name="Arrow: U-Turn 2">
            <a:extLst>
              <a:ext uri="{FF2B5EF4-FFF2-40B4-BE49-F238E27FC236}">
                <a16:creationId xmlns:a16="http://schemas.microsoft.com/office/drawing/2014/main" id="{8028190E-817A-CE29-1757-F992041B095F}"/>
              </a:ext>
            </a:extLst>
          </p:cNvPr>
          <p:cNvSpPr/>
          <p:nvPr/>
        </p:nvSpPr>
        <p:spPr>
          <a:xfrm rot="16200000">
            <a:off x="438977" y="2701683"/>
            <a:ext cx="715619" cy="132873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2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3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48D5F-452E-F953-51D9-5FE7F1F8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F71D-C73D-4E29-936D-DC34BE34F249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1026" name="Picture 2" descr="Thermal burn - American Academy of Ophthalmology">
            <a:extLst>
              <a:ext uri="{FF2B5EF4-FFF2-40B4-BE49-F238E27FC236}">
                <a16:creationId xmlns:a16="http://schemas.microsoft.com/office/drawing/2014/main" id="{6FA7D2BE-2665-219A-53BA-8DC1DF6C2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138238"/>
            <a:ext cx="714375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BABF0B-F9A6-1AB6-B3BE-F9A6FDE36B99}"/>
              </a:ext>
            </a:extLst>
          </p:cNvPr>
          <p:cNvSpPr txBox="1"/>
          <p:nvPr/>
        </p:nvSpPr>
        <p:spPr>
          <a:xfrm>
            <a:off x="3633281" y="6031469"/>
            <a:ext cx="187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Corneal cig burn</a:t>
            </a:r>
          </a:p>
        </p:txBody>
      </p:sp>
    </p:spTree>
    <p:extLst>
      <p:ext uri="{BB962C8B-B14F-4D97-AF65-F5344CB8AC3E}">
        <p14:creationId xmlns:p14="http://schemas.microsoft.com/office/powerpoint/2010/main" val="2609680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26D40DC-1B52-F24E-AE7A-153D10371AB6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4">
            <a:extLst>
              <a:ext uri="{FF2B5EF4-FFF2-40B4-BE49-F238E27FC236}">
                <a16:creationId xmlns:a16="http://schemas.microsoft.com/office/drawing/2014/main" id="{0719098F-EF28-10ED-F069-44B02DA5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597508D9-8905-C19F-72DC-864C2F913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AD354B63-66FD-1575-EB1A-B91227C2F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D35AB168-159C-2002-F3F5-5A7E1ED72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0F913871-2F67-DE89-4819-96C70D24D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/>
              <a:t>not</a:t>
            </a:r>
            <a:r>
              <a:rPr lang="en-US" altLang="en-US" dirty="0"/>
              <a:t> manifestation of abuse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F28A3DF-B187-E050-9E2A-0F9CD4448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/>
              <a:t>is/isn’t a</a:t>
            </a:r>
          </a:p>
        </p:txBody>
      </p:sp>
      <p:sp>
        <p:nvSpPr>
          <p:cNvPr id="8200" name="Slide Number Placeholder 1">
            <a:extLst>
              <a:ext uri="{FF2B5EF4-FFF2-40B4-BE49-F238E27FC236}">
                <a16:creationId xmlns:a16="http://schemas.microsoft.com/office/drawing/2014/main" id="{171A90C3-77DE-EDF4-25D7-5D999DD6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CD309-8BFD-4B90-8554-C666330FD6F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23335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F699285-7CD1-D16A-5139-6560C02A0047}"/>
              </a:ext>
            </a:extLst>
          </p:cNvPr>
          <p:cNvSpPr/>
          <p:nvPr/>
        </p:nvSpPr>
        <p:spPr>
          <a:xfrm>
            <a:off x="1143000" y="2971800"/>
            <a:ext cx="3581400" cy="3810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7">
            <a:extLst>
              <a:ext uri="{FF2B5EF4-FFF2-40B4-BE49-F238E27FC236}">
                <a16:creationId xmlns:a16="http://schemas.microsoft.com/office/drawing/2014/main" id="{16FC8F8D-4844-E531-EE59-4C8F7D1DE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533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23CE083-CF39-B920-3A49-B904CB2D8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821A1E61-2DE1-8A18-6CE9-3F87A773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14600"/>
            <a:ext cx="16764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1" name="Rectangle 6">
            <a:extLst>
              <a:ext uri="{FF2B5EF4-FFF2-40B4-BE49-F238E27FC236}">
                <a16:creationId xmlns:a16="http://schemas.microsoft.com/office/drawing/2014/main" id="{ADFD2F52-86EC-137A-AB95-BD593730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1219200" cy="381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27FDA23B-8200-5835-F13B-488A0A6DE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889C1B4-36BD-C722-6F74-63E8834C0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33938"/>
          </a:xfrm>
        </p:spPr>
        <p:txBody>
          <a:bodyPr/>
          <a:lstStyle/>
          <a:p>
            <a:pPr eaLnBrk="1" hangingPunct="1"/>
            <a:r>
              <a:rPr lang="en-US" altLang="en-US" b="1" dirty="0"/>
              <a:t>Pediatric Corneal Epithelial Trauma</a:t>
            </a:r>
          </a:p>
          <a:p>
            <a:pPr lvl="1" eaLnBrk="1" hangingPunct="1"/>
            <a:r>
              <a:rPr lang="en-US" altLang="en-US" i="1" dirty="0"/>
              <a:t>Corneal abrasion</a:t>
            </a:r>
          </a:p>
          <a:p>
            <a:pPr lvl="2" eaLnBrk="1" hangingPunct="1"/>
            <a:r>
              <a:rPr lang="en-US" altLang="en-US" b="1" dirty="0"/>
              <a:t>Don’t</a:t>
            </a:r>
            <a:r>
              <a:rPr lang="en-US" altLang="en-US" dirty="0"/>
              <a:t> bother with </a:t>
            </a:r>
            <a:r>
              <a:rPr lang="en-US" altLang="en-US" dirty="0">
                <a:solidFill>
                  <a:srgbClr val="0000FF"/>
                </a:solidFill>
              </a:rPr>
              <a:t>patching</a:t>
            </a:r>
          </a:p>
          <a:p>
            <a:pPr lvl="2" eaLnBrk="1" hangingPunct="1"/>
            <a:r>
              <a:rPr lang="en-US" altLang="en-US" b="1" dirty="0"/>
              <a:t>Do</a:t>
            </a:r>
            <a:r>
              <a:rPr lang="en-US" altLang="en-US" dirty="0"/>
              <a:t> use </a:t>
            </a:r>
            <a:r>
              <a:rPr lang="en-US" altLang="en-US" dirty="0">
                <a:solidFill>
                  <a:srgbClr val="0000FF"/>
                </a:solidFill>
              </a:rPr>
              <a:t>cycloplegics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00FF"/>
                </a:solidFill>
              </a:rPr>
              <a:t>ointment</a:t>
            </a:r>
          </a:p>
          <a:p>
            <a:pPr lvl="1" eaLnBrk="1" hangingPunct="1"/>
            <a:r>
              <a:rPr lang="en-US" altLang="en-US" i="1" dirty="0">
                <a:solidFill>
                  <a:srgbClr val="0000FF"/>
                </a:solidFill>
              </a:rPr>
              <a:t>Corneal cigarette burns</a:t>
            </a:r>
          </a:p>
          <a:p>
            <a:pPr lvl="2" eaLnBrk="1" hangingPunct="1"/>
            <a:r>
              <a:rPr lang="en-US" altLang="en-US" dirty="0"/>
              <a:t>#1 cause of ocular surface </a:t>
            </a:r>
            <a:r>
              <a:rPr lang="en-US" altLang="en-US" b="1" dirty="0"/>
              <a:t>thermal</a:t>
            </a:r>
            <a:r>
              <a:rPr lang="en-US" altLang="en-US" dirty="0"/>
              <a:t> injury in childhood</a:t>
            </a:r>
          </a:p>
          <a:p>
            <a:pPr lvl="2" eaLnBrk="1" hangingPunct="1"/>
            <a:r>
              <a:rPr lang="en-US" altLang="en-US" dirty="0"/>
              <a:t>Usually </a:t>
            </a:r>
            <a:r>
              <a:rPr lang="en-US" altLang="en-US" i="1" dirty="0">
                <a:solidFill>
                  <a:srgbClr val="0000FF"/>
                </a:solidFill>
              </a:rPr>
              <a:t>not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  <a:r>
              <a:rPr lang="en-US" altLang="en-US" dirty="0"/>
              <a:t>manifestation of abuse</a:t>
            </a:r>
          </a:p>
        </p:txBody>
      </p:sp>
      <p:sp>
        <p:nvSpPr>
          <p:cNvPr id="9224" name="Slide Number Placeholder 1">
            <a:extLst>
              <a:ext uri="{FF2B5EF4-FFF2-40B4-BE49-F238E27FC236}">
                <a16:creationId xmlns:a16="http://schemas.microsoft.com/office/drawing/2014/main" id="{A834A6C2-C495-8D2A-7E38-A54882F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87404D-B100-4B79-B4DC-0CB46FC7C34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28</TotalTime>
  <Words>532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Network</vt:lpstr>
      <vt:lpstr>Q</vt:lpstr>
      <vt:lpstr>A</vt:lpstr>
      <vt:lpstr>Q</vt:lpstr>
      <vt:lpstr>A</vt:lpstr>
      <vt:lpstr>Q</vt:lpstr>
      <vt:lpstr>A</vt:lpstr>
      <vt:lpstr>PowerPoint Presentation</vt:lpstr>
      <vt:lpstr>Q</vt:lpstr>
      <vt:lpstr>A</vt:lpstr>
      <vt:lpstr>Q</vt:lpstr>
      <vt:lpstr>A</vt:lpstr>
      <vt:lpstr>Q</vt:lpstr>
      <vt:lpstr>A</vt:lpstr>
      <vt:lpstr>Q</vt:lpstr>
      <vt:lpstr>A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Steven Flynn</cp:lastModifiedBy>
  <cp:revision>9</cp:revision>
  <dcterms:created xsi:type="dcterms:W3CDTF">2008-09-07T15:36:22Z</dcterms:created>
  <dcterms:modified xsi:type="dcterms:W3CDTF">2022-05-19T17:53:26Z</dcterms:modified>
</cp:coreProperties>
</file>