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7"/>
  </p:notesMasterIdLst>
  <p:sldIdLst>
    <p:sldId id="546" r:id="rId2"/>
    <p:sldId id="581" r:id="rId3"/>
    <p:sldId id="582" r:id="rId4"/>
    <p:sldId id="583" r:id="rId5"/>
    <p:sldId id="589" r:id="rId6"/>
    <p:sldId id="590" r:id="rId7"/>
    <p:sldId id="592" r:id="rId8"/>
    <p:sldId id="849" r:id="rId9"/>
    <p:sldId id="826" r:id="rId10"/>
    <p:sldId id="847" r:id="rId11"/>
    <p:sldId id="848" r:id="rId12"/>
    <p:sldId id="843" r:id="rId13"/>
    <p:sldId id="584" r:id="rId14"/>
    <p:sldId id="585" r:id="rId15"/>
    <p:sldId id="586" r:id="rId16"/>
    <p:sldId id="587" r:id="rId17"/>
    <p:sldId id="549" r:id="rId18"/>
    <p:sldId id="551" r:id="rId19"/>
    <p:sldId id="552" r:id="rId20"/>
    <p:sldId id="553" r:id="rId21"/>
    <p:sldId id="550" r:id="rId22"/>
    <p:sldId id="554" r:id="rId23"/>
    <p:sldId id="557" r:id="rId24"/>
    <p:sldId id="558" r:id="rId25"/>
    <p:sldId id="559" r:id="rId26"/>
    <p:sldId id="560" r:id="rId27"/>
    <p:sldId id="555" r:id="rId28"/>
    <p:sldId id="556" r:id="rId29"/>
    <p:sldId id="828" r:id="rId30"/>
    <p:sldId id="562" r:id="rId31"/>
    <p:sldId id="564" r:id="rId32"/>
    <p:sldId id="565" r:id="rId33"/>
    <p:sldId id="563" r:id="rId34"/>
    <p:sldId id="827" r:id="rId35"/>
    <p:sldId id="1042" r:id="rId36"/>
    <p:sldId id="1043" r:id="rId37"/>
    <p:sldId id="1045" r:id="rId38"/>
    <p:sldId id="1044" r:id="rId39"/>
    <p:sldId id="1046" r:id="rId40"/>
    <p:sldId id="566" r:id="rId41"/>
    <p:sldId id="568" r:id="rId42"/>
    <p:sldId id="829" r:id="rId43"/>
    <p:sldId id="569" r:id="rId44"/>
    <p:sldId id="567" r:id="rId45"/>
    <p:sldId id="570" r:id="rId46"/>
    <p:sldId id="571" r:id="rId47"/>
    <p:sldId id="572" r:id="rId48"/>
    <p:sldId id="873" r:id="rId49"/>
    <p:sldId id="874" r:id="rId50"/>
    <p:sldId id="875" r:id="rId51"/>
    <p:sldId id="876" r:id="rId52"/>
    <p:sldId id="831" r:id="rId53"/>
    <p:sldId id="872" r:id="rId54"/>
    <p:sldId id="576" r:id="rId55"/>
    <p:sldId id="871" r:id="rId56"/>
    <p:sldId id="598" r:id="rId57"/>
    <p:sldId id="599" r:id="rId58"/>
    <p:sldId id="832" r:id="rId59"/>
    <p:sldId id="548" r:id="rId60"/>
    <p:sldId id="579" r:id="rId61"/>
    <p:sldId id="602" r:id="rId62"/>
    <p:sldId id="604" r:id="rId63"/>
    <p:sldId id="605" r:id="rId64"/>
    <p:sldId id="606" r:id="rId65"/>
    <p:sldId id="833" r:id="rId66"/>
    <p:sldId id="607" r:id="rId67"/>
    <p:sldId id="608" r:id="rId68"/>
    <p:sldId id="1047" r:id="rId69"/>
    <p:sldId id="609" r:id="rId70"/>
    <p:sldId id="610" r:id="rId71"/>
    <p:sldId id="1048" r:id="rId72"/>
    <p:sldId id="611" r:id="rId73"/>
    <p:sldId id="836" r:id="rId74"/>
    <p:sldId id="834" r:id="rId75"/>
    <p:sldId id="835" r:id="rId76"/>
    <p:sldId id="613" r:id="rId77"/>
    <p:sldId id="622" r:id="rId78"/>
    <p:sldId id="840" r:id="rId79"/>
    <p:sldId id="841" r:id="rId80"/>
    <p:sldId id="578" r:id="rId81"/>
    <p:sldId id="603" r:id="rId82"/>
    <p:sldId id="853" r:id="rId83"/>
    <p:sldId id="839" r:id="rId84"/>
    <p:sldId id="855" r:id="rId85"/>
    <p:sldId id="851" r:id="rId86"/>
    <p:sldId id="856" r:id="rId87"/>
    <p:sldId id="857" r:id="rId88"/>
    <p:sldId id="858" r:id="rId89"/>
    <p:sldId id="859" r:id="rId90"/>
    <p:sldId id="860" r:id="rId91"/>
    <p:sldId id="861" r:id="rId92"/>
    <p:sldId id="862" r:id="rId93"/>
    <p:sldId id="863" r:id="rId94"/>
    <p:sldId id="865" r:id="rId95"/>
    <p:sldId id="866" r:id="rId96"/>
    <p:sldId id="868" r:id="rId97"/>
    <p:sldId id="867" r:id="rId98"/>
    <p:sldId id="850" r:id="rId99"/>
    <p:sldId id="869" r:id="rId100"/>
    <p:sldId id="877" r:id="rId101"/>
    <p:sldId id="878" r:id="rId102"/>
    <p:sldId id="879" r:id="rId103"/>
    <p:sldId id="880" r:id="rId104"/>
    <p:sldId id="881" r:id="rId105"/>
    <p:sldId id="882" r:id="rId106"/>
    <p:sldId id="884" r:id="rId107"/>
    <p:sldId id="885" r:id="rId108"/>
    <p:sldId id="1049" r:id="rId109"/>
    <p:sldId id="846" r:id="rId110"/>
    <p:sldId id="883" r:id="rId111"/>
    <p:sldId id="886" r:id="rId112"/>
    <p:sldId id="887" r:id="rId113"/>
    <p:sldId id="888" r:id="rId114"/>
    <p:sldId id="870" r:id="rId115"/>
    <p:sldId id="890" r:id="rId116"/>
    <p:sldId id="891" r:id="rId117"/>
    <p:sldId id="892" r:id="rId118"/>
    <p:sldId id="900" r:id="rId119"/>
    <p:sldId id="901" r:id="rId120"/>
    <p:sldId id="902" r:id="rId121"/>
    <p:sldId id="893" r:id="rId122"/>
    <p:sldId id="894" r:id="rId123"/>
    <p:sldId id="895" r:id="rId124"/>
    <p:sldId id="896" r:id="rId125"/>
    <p:sldId id="897" r:id="rId126"/>
    <p:sldId id="898" r:id="rId127"/>
    <p:sldId id="845" r:id="rId128"/>
    <p:sldId id="903" r:id="rId129"/>
    <p:sldId id="904" r:id="rId130"/>
    <p:sldId id="905" r:id="rId131"/>
    <p:sldId id="906" r:id="rId132"/>
    <p:sldId id="907" r:id="rId133"/>
    <p:sldId id="908" r:id="rId134"/>
    <p:sldId id="909" r:id="rId135"/>
    <p:sldId id="910" r:id="rId136"/>
    <p:sldId id="913" r:id="rId137"/>
    <p:sldId id="914" r:id="rId138"/>
    <p:sldId id="916" r:id="rId139"/>
    <p:sldId id="917" r:id="rId140"/>
    <p:sldId id="918" r:id="rId141"/>
    <p:sldId id="919" r:id="rId142"/>
    <p:sldId id="920" r:id="rId143"/>
    <p:sldId id="923" r:id="rId144"/>
    <p:sldId id="921" r:id="rId145"/>
    <p:sldId id="922" r:id="rId146"/>
    <p:sldId id="915" r:id="rId147"/>
    <p:sldId id="889" r:id="rId148"/>
    <p:sldId id="928" r:id="rId149"/>
    <p:sldId id="1041" r:id="rId150"/>
    <p:sldId id="899" r:id="rId151"/>
    <p:sldId id="929" r:id="rId152"/>
    <p:sldId id="930" r:id="rId153"/>
    <p:sldId id="945" r:id="rId154"/>
    <p:sldId id="952" r:id="rId155"/>
    <p:sldId id="944" r:id="rId156"/>
    <p:sldId id="947" r:id="rId157"/>
    <p:sldId id="948" r:id="rId158"/>
    <p:sldId id="949" r:id="rId159"/>
    <p:sldId id="924" r:id="rId160"/>
    <p:sldId id="950" r:id="rId161"/>
    <p:sldId id="951" r:id="rId162"/>
    <p:sldId id="931" r:id="rId163"/>
    <p:sldId id="932" r:id="rId164"/>
    <p:sldId id="933" r:id="rId165"/>
    <p:sldId id="935" r:id="rId166"/>
    <p:sldId id="936" r:id="rId167"/>
    <p:sldId id="937" r:id="rId168"/>
    <p:sldId id="938" r:id="rId169"/>
    <p:sldId id="939" r:id="rId170"/>
    <p:sldId id="926" r:id="rId171"/>
    <p:sldId id="940" r:id="rId172"/>
    <p:sldId id="941" r:id="rId173"/>
    <p:sldId id="925" r:id="rId174"/>
    <p:sldId id="934" r:id="rId175"/>
    <p:sldId id="942" r:id="rId176"/>
    <p:sldId id="927" r:id="rId177"/>
    <p:sldId id="953" r:id="rId178"/>
    <p:sldId id="955" r:id="rId179"/>
    <p:sldId id="956" r:id="rId180"/>
    <p:sldId id="957" r:id="rId181"/>
    <p:sldId id="1050" r:id="rId182"/>
    <p:sldId id="1053" r:id="rId183"/>
    <p:sldId id="1054" r:id="rId184"/>
    <p:sldId id="1051" r:id="rId185"/>
    <p:sldId id="1055" r:id="rId186"/>
    <p:sldId id="1056" r:id="rId187"/>
    <p:sldId id="1057" r:id="rId188"/>
    <p:sldId id="1062" r:id="rId189"/>
    <p:sldId id="946" r:id="rId190"/>
    <p:sldId id="1058" r:id="rId191"/>
    <p:sldId id="1059" r:id="rId192"/>
    <p:sldId id="1060" r:id="rId193"/>
    <p:sldId id="1052" r:id="rId194"/>
    <p:sldId id="1061" r:id="rId195"/>
    <p:sldId id="911" r:id="rId196"/>
    <p:sldId id="962" r:id="rId197"/>
    <p:sldId id="963" r:id="rId198"/>
    <p:sldId id="964" r:id="rId199"/>
    <p:sldId id="965" r:id="rId200"/>
    <p:sldId id="966" r:id="rId201"/>
    <p:sldId id="970" r:id="rId202"/>
    <p:sldId id="969" r:id="rId203"/>
    <p:sldId id="1012" r:id="rId204"/>
    <p:sldId id="974" r:id="rId205"/>
    <p:sldId id="975" r:id="rId206"/>
    <p:sldId id="976" r:id="rId207"/>
    <p:sldId id="977" r:id="rId208"/>
    <p:sldId id="978" r:id="rId209"/>
    <p:sldId id="979" r:id="rId210"/>
    <p:sldId id="980" r:id="rId211"/>
    <p:sldId id="982" r:id="rId212"/>
    <p:sldId id="983" r:id="rId213"/>
    <p:sldId id="984" r:id="rId214"/>
    <p:sldId id="985" r:id="rId215"/>
    <p:sldId id="986" r:id="rId216"/>
    <p:sldId id="987" r:id="rId217"/>
    <p:sldId id="989" r:id="rId218"/>
    <p:sldId id="990" r:id="rId219"/>
    <p:sldId id="991" r:id="rId220"/>
    <p:sldId id="992" r:id="rId221"/>
    <p:sldId id="993" r:id="rId222"/>
    <p:sldId id="994" r:id="rId223"/>
    <p:sldId id="995" r:id="rId224"/>
    <p:sldId id="996" r:id="rId225"/>
    <p:sldId id="997" r:id="rId226"/>
    <p:sldId id="998" r:id="rId227"/>
    <p:sldId id="988" r:id="rId228"/>
    <p:sldId id="999" r:id="rId229"/>
    <p:sldId id="1000" r:id="rId230"/>
    <p:sldId id="1001" r:id="rId231"/>
    <p:sldId id="1002" r:id="rId232"/>
    <p:sldId id="1003" r:id="rId233"/>
    <p:sldId id="1004" r:id="rId234"/>
    <p:sldId id="1011" r:id="rId235"/>
    <p:sldId id="1005" r:id="rId236"/>
    <p:sldId id="1006" r:id="rId237"/>
    <p:sldId id="1007" r:id="rId238"/>
    <p:sldId id="1008" r:id="rId239"/>
    <p:sldId id="1009" r:id="rId240"/>
    <p:sldId id="1010" r:id="rId241"/>
    <p:sldId id="1029" r:id="rId242"/>
    <p:sldId id="1030" r:id="rId243"/>
    <p:sldId id="1031" r:id="rId244"/>
    <p:sldId id="1032" r:id="rId245"/>
    <p:sldId id="1037" r:id="rId246"/>
    <p:sldId id="1038" r:id="rId247"/>
    <p:sldId id="1039" r:id="rId248"/>
    <p:sldId id="1040" r:id="rId249"/>
    <p:sldId id="1033" r:id="rId250"/>
    <p:sldId id="1034" r:id="rId251"/>
    <p:sldId id="1035" r:id="rId252"/>
    <p:sldId id="1036" r:id="rId253"/>
    <p:sldId id="1013" r:id="rId254"/>
    <p:sldId id="1014" r:id="rId255"/>
    <p:sldId id="1015" r:id="rId256"/>
    <p:sldId id="1016" r:id="rId257"/>
    <p:sldId id="1017" r:id="rId258"/>
    <p:sldId id="1018" r:id="rId259"/>
    <p:sldId id="1019" r:id="rId260"/>
    <p:sldId id="1020" r:id="rId261"/>
    <p:sldId id="1021" r:id="rId262"/>
    <p:sldId id="1022" r:id="rId263"/>
    <p:sldId id="1023" r:id="rId264"/>
    <p:sldId id="1024" r:id="rId265"/>
    <p:sldId id="1025" r:id="rId266"/>
    <p:sldId id="1026" r:id="rId267"/>
    <p:sldId id="1027" r:id="rId268"/>
    <p:sldId id="1028" r:id="rId269"/>
    <p:sldId id="961" r:id="rId270"/>
    <p:sldId id="339" r:id="rId271"/>
    <p:sldId id="342" r:id="rId272"/>
    <p:sldId id="343" r:id="rId273"/>
    <p:sldId id="344" r:id="rId274"/>
    <p:sldId id="345" r:id="rId275"/>
    <p:sldId id="361" r:id="rId2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FF"/>
    <a:srgbClr val="33CC33"/>
    <a:srgbClr val="008000"/>
    <a:srgbClr val="99FF99"/>
    <a:srgbClr val="FFDB69"/>
    <a:srgbClr val="0000FF"/>
    <a:srgbClr val="FDE955"/>
    <a:srgbClr val="CCCCCC"/>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046"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presProps" Target="pres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1FEAFBA-7F72-4D09-BD3B-C5CA5BF1EB47}" type="datetimeFigureOut">
              <a:rPr lang="en-US"/>
              <a:pPr>
                <a:defRPr/>
              </a:pPr>
              <a:t>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35898B9-0479-4F31-B1CE-DB24889908D8}" type="slidenum">
              <a:rPr lang="en-US" altLang="en-US"/>
              <a:pPr/>
              <a:t>‹#›</a:t>
            </a:fld>
            <a:endParaRPr lang="en-US" altLang="en-US"/>
          </a:p>
        </p:txBody>
      </p:sp>
    </p:spTree>
    <p:extLst>
      <p:ext uri="{BB962C8B-B14F-4D97-AF65-F5344CB8AC3E}">
        <p14:creationId xmlns:p14="http://schemas.microsoft.com/office/powerpoint/2010/main" val="2863677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215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fld id="{5CFBC894-765F-42C2-980B-D6C95CB125D4}" type="slidenum">
              <a:rPr lang="en-US" altLang="en-US"/>
              <a:pPr/>
              <a:t>‹#›</a:t>
            </a:fld>
            <a:endParaRPr lang="en-US" altLang="en-US"/>
          </a:p>
        </p:txBody>
      </p:sp>
    </p:spTree>
    <p:extLst>
      <p:ext uri="{BB962C8B-B14F-4D97-AF65-F5344CB8AC3E}">
        <p14:creationId xmlns:p14="http://schemas.microsoft.com/office/powerpoint/2010/main" val="165051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36B9BC89-31FD-4DB8-94BD-38CE603E871B}" type="slidenum">
              <a:rPr lang="en-US" altLang="en-US"/>
              <a:pPr/>
              <a:t>‹#›</a:t>
            </a:fld>
            <a:endParaRPr lang="en-US" altLang="en-US"/>
          </a:p>
        </p:txBody>
      </p:sp>
    </p:spTree>
    <p:extLst>
      <p:ext uri="{BB962C8B-B14F-4D97-AF65-F5344CB8AC3E}">
        <p14:creationId xmlns:p14="http://schemas.microsoft.com/office/powerpoint/2010/main" val="1399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F9E7C40E-EC56-434E-B67E-0640B869C537}" type="slidenum">
              <a:rPr lang="en-US" altLang="en-US"/>
              <a:pPr/>
              <a:t>‹#›</a:t>
            </a:fld>
            <a:endParaRPr lang="en-US" altLang="en-US"/>
          </a:p>
        </p:txBody>
      </p:sp>
    </p:spTree>
    <p:extLst>
      <p:ext uri="{BB962C8B-B14F-4D97-AF65-F5344CB8AC3E}">
        <p14:creationId xmlns:p14="http://schemas.microsoft.com/office/powerpoint/2010/main" val="412507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09AB11BA-7B37-4D08-AC01-2A3EC5583CAF}" type="slidenum">
              <a:rPr lang="en-US" altLang="en-US"/>
              <a:pPr/>
              <a:t>‹#›</a:t>
            </a:fld>
            <a:endParaRPr lang="en-US" altLang="en-US"/>
          </a:p>
        </p:txBody>
      </p:sp>
    </p:spTree>
    <p:extLst>
      <p:ext uri="{BB962C8B-B14F-4D97-AF65-F5344CB8AC3E}">
        <p14:creationId xmlns:p14="http://schemas.microsoft.com/office/powerpoint/2010/main" val="9136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A52E065-91C1-45CE-B015-1BEC4836C48C}" type="slidenum">
              <a:rPr lang="en-US" altLang="en-US"/>
              <a:pPr/>
              <a:t>‹#›</a:t>
            </a:fld>
            <a:endParaRPr lang="en-US" altLang="en-US"/>
          </a:p>
        </p:txBody>
      </p:sp>
    </p:spTree>
    <p:extLst>
      <p:ext uri="{BB962C8B-B14F-4D97-AF65-F5344CB8AC3E}">
        <p14:creationId xmlns:p14="http://schemas.microsoft.com/office/powerpoint/2010/main" val="130431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F677D2DA-7E9D-4A78-89B0-76A450817C1A}" type="slidenum">
              <a:rPr lang="en-US" altLang="en-US"/>
              <a:pPr/>
              <a:t>‹#›</a:t>
            </a:fld>
            <a:endParaRPr lang="en-US" altLang="en-US"/>
          </a:p>
        </p:txBody>
      </p:sp>
    </p:spTree>
    <p:extLst>
      <p:ext uri="{BB962C8B-B14F-4D97-AF65-F5344CB8AC3E}">
        <p14:creationId xmlns:p14="http://schemas.microsoft.com/office/powerpoint/2010/main" val="398525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fld id="{68CFF770-A855-43FA-B567-EE1744BE4030}" type="slidenum">
              <a:rPr lang="en-US" altLang="en-US"/>
              <a:pPr/>
              <a:t>‹#›</a:t>
            </a:fld>
            <a:endParaRPr lang="en-US" altLang="en-US"/>
          </a:p>
        </p:txBody>
      </p:sp>
    </p:spTree>
    <p:extLst>
      <p:ext uri="{BB962C8B-B14F-4D97-AF65-F5344CB8AC3E}">
        <p14:creationId xmlns:p14="http://schemas.microsoft.com/office/powerpoint/2010/main" val="129623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0A0F71EE-19FD-4D60-9A68-04C1AB218076}" type="slidenum">
              <a:rPr lang="en-US" altLang="en-US"/>
              <a:pPr/>
              <a:t>‹#›</a:t>
            </a:fld>
            <a:endParaRPr lang="en-US" altLang="en-US"/>
          </a:p>
        </p:txBody>
      </p:sp>
    </p:spTree>
    <p:extLst>
      <p:ext uri="{BB962C8B-B14F-4D97-AF65-F5344CB8AC3E}">
        <p14:creationId xmlns:p14="http://schemas.microsoft.com/office/powerpoint/2010/main" val="371309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fld id="{B60E95FC-2718-4233-B46B-9EF0E887A3FC}" type="slidenum">
              <a:rPr lang="en-US" altLang="en-US"/>
              <a:pPr/>
              <a:t>‹#›</a:t>
            </a:fld>
            <a:endParaRPr lang="en-US" altLang="en-US"/>
          </a:p>
        </p:txBody>
      </p:sp>
    </p:spTree>
    <p:extLst>
      <p:ext uri="{BB962C8B-B14F-4D97-AF65-F5344CB8AC3E}">
        <p14:creationId xmlns:p14="http://schemas.microsoft.com/office/powerpoint/2010/main" val="324440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0712E8D5-C943-468E-BFAF-E66710186BE5}" type="slidenum">
              <a:rPr lang="en-US" altLang="en-US"/>
              <a:pPr/>
              <a:t>‹#›</a:t>
            </a:fld>
            <a:endParaRPr lang="en-US" altLang="en-US"/>
          </a:p>
        </p:txBody>
      </p:sp>
    </p:spTree>
    <p:extLst>
      <p:ext uri="{BB962C8B-B14F-4D97-AF65-F5344CB8AC3E}">
        <p14:creationId xmlns:p14="http://schemas.microsoft.com/office/powerpoint/2010/main" val="407248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3BA23E10-B6BE-42E8-9A35-64C5E061D49A}" type="slidenum">
              <a:rPr lang="en-US" altLang="en-US"/>
              <a:pPr/>
              <a:t>‹#›</a:t>
            </a:fld>
            <a:endParaRPr lang="en-US" altLang="en-US"/>
          </a:p>
        </p:txBody>
      </p:sp>
    </p:spTree>
    <p:extLst>
      <p:ext uri="{BB962C8B-B14F-4D97-AF65-F5344CB8AC3E}">
        <p14:creationId xmlns:p14="http://schemas.microsoft.com/office/powerpoint/2010/main" val="204817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ltLang="en-US"/>
          </a:p>
        </p:txBody>
      </p:sp>
      <p:sp>
        <p:nvSpPr>
          <p:cNvPr id="2048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ltLang="en-US"/>
          </a:p>
        </p:txBody>
      </p:sp>
      <p:sp>
        <p:nvSpPr>
          <p:cNvPr id="20487" name="Rectangle 7"/>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72E7A7C2-4112-4CE8-BF81-9D3F64EFEDCE}" type="slidenum">
              <a:rPr lang="en-US" altLang="en-US"/>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p:cNvSpPr>
              <a:spLocks noChangeArrowheads="1"/>
            </p:cNvSpPr>
            <p:nvPr/>
          </p:nvSpPr>
          <p:spPr bwMode="auto">
            <a:xfrm>
              <a:off x="5360" y="960"/>
              <a:ext cx="78"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p:cNvSpPr>
              <a:spLocks noChangeArrowheads="1"/>
            </p:cNvSpPr>
            <p:nvPr/>
          </p:nvSpPr>
          <p:spPr bwMode="auto">
            <a:xfrm>
              <a:off x="5360" y="1072"/>
              <a:ext cx="78"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p:cNvSpPr>
              <a:spLocks noChangeArrowheads="1"/>
            </p:cNvSpPr>
            <p:nvPr/>
          </p:nvSpPr>
          <p:spPr bwMode="auto">
            <a:xfrm>
              <a:off x="5472" y="1072"/>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p:cNvSpPr>
              <a:spLocks noChangeArrowheads="1"/>
            </p:cNvSpPr>
            <p:nvPr/>
          </p:nvSpPr>
          <p:spPr bwMode="auto">
            <a:xfrm>
              <a:off x="5360"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p:cNvSpPr>
              <a:spLocks noChangeArrowheads="1"/>
            </p:cNvSpPr>
            <p:nvPr/>
          </p:nvSpPr>
          <p:spPr bwMode="auto">
            <a:xfrm>
              <a:off x="5472"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p:cNvSpPr>
              <a:spLocks noChangeArrowheads="1"/>
            </p:cNvSpPr>
            <p:nvPr/>
          </p:nvSpPr>
          <p:spPr bwMode="auto">
            <a:xfrm>
              <a:off x="5360" y="1296"/>
              <a:ext cx="78"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p:cNvSpPr>
              <a:spLocks noChangeArrowheads="1"/>
            </p:cNvSpPr>
            <p:nvPr/>
          </p:nvSpPr>
          <p:spPr bwMode="auto">
            <a:xfrm>
              <a:off x="5472" y="1296"/>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p:cNvSpPr>
              <a:spLocks noChangeArrowheads="1"/>
            </p:cNvSpPr>
            <p:nvPr/>
          </p:nvSpPr>
          <p:spPr bwMode="auto">
            <a:xfrm>
              <a:off x="5360"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p:cNvSpPr>
              <a:spLocks noChangeArrowheads="1"/>
            </p:cNvSpPr>
            <p:nvPr/>
          </p:nvSpPr>
          <p:spPr bwMode="auto">
            <a:xfrm>
              <a:off x="5472"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p:cNvSpPr>
              <a:spLocks noChangeArrowheads="1"/>
            </p:cNvSpPr>
            <p:nvPr/>
          </p:nvSpPr>
          <p:spPr bwMode="auto">
            <a:xfrm>
              <a:off x="5360" y="1520"/>
              <a:ext cx="78"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p:cNvSpPr>
              <a:spLocks noChangeArrowheads="1"/>
            </p:cNvSpPr>
            <p:nvPr/>
          </p:nvSpPr>
          <p:spPr bwMode="auto">
            <a:xfrm>
              <a:off x="5472" y="1520"/>
              <a:ext cx="78"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p:cNvSpPr>
              <a:spLocks noChangeArrowheads="1"/>
            </p:cNvSpPr>
            <p:nvPr/>
          </p:nvSpPr>
          <p:spPr bwMode="auto">
            <a:xfrm>
              <a:off x="5360"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p:cNvSpPr>
              <a:spLocks noChangeArrowheads="1"/>
            </p:cNvSpPr>
            <p:nvPr/>
          </p:nvSpPr>
          <p:spPr bwMode="auto">
            <a:xfrm>
              <a:off x="5472"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p:cNvSpPr>
              <a:spLocks noChangeArrowheads="1"/>
            </p:cNvSpPr>
            <p:nvPr/>
          </p:nvSpPr>
          <p:spPr bwMode="auto">
            <a:xfrm>
              <a:off x="5472" y="1744"/>
              <a:ext cx="78"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69332"/>
          </a:xfrm>
          <a:prstGeom prst="rect">
            <a:avLst/>
          </a:prstGeom>
          <a:noFill/>
        </p:spPr>
        <p:txBody>
          <a:bodyPr wrap="square" rtlCol="0">
            <a:spAutoFit/>
          </a:bodyPr>
          <a:lstStyle/>
          <a:p>
            <a:r>
              <a:rPr lang="en-US" i="1" dirty="0">
                <a:solidFill>
                  <a:srgbClr val="0000FF"/>
                </a:solidFill>
              </a:rPr>
              <a:t>What is the ‘proper’ term for eyelid ptosis?</a:t>
            </a:r>
          </a:p>
        </p:txBody>
      </p:sp>
    </p:spTree>
    <p:extLst>
      <p:ext uri="{BB962C8B-B14F-4D97-AF65-F5344CB8AC3E}">
        <p14:creationId xmlns:p14="http://schemas.microsoft.com/office/powerpoint/2010/main" val="368243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2402179" y="5951798"/>
            <a:ext cx="4339651" cy="369332"/>
          </a:xfrm>
          <a:prstGeom prst="rect">
            <a:avLst/>
          </a:prstGeom>
          <a:noFill/>
        </p:spPr>
        <p:txBody>
          <a:bodyPr wrap="none" rtlCol="0">
            <a:spAutoFit/>
          </a:bodyPr>
          <a:lstStyle/>
          <a:p>
            <a:pPr algn="ctr"/>
            <a:r>
              <a:rPr lang="en-US" dirty="0"/>
              <a:t>Pseudoptosis: Contralateral lid retraction</a:t>
            </a:r>
          </a:p>
        </p:txBody>
      </p:sp>
      <p:pic>
        <p:nvPicPr>
          <p:cNvPr id="6" name="Picture 5">
            <a:extLst>
              <a:ext uri="{FF2B5EF4-FFF2-40B4-BE49-F238E27FC236}">
                <a16:creationId xmlns:a16="http://schemas.microsoft.com/office/drawing/2014/main" id="{06D5B7FF-5E53-4E16-A1FE-DD7F13878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49" y="1811994"/>
            <a:ext cx="6972301" cy="2719197"/>
          </a:xfrm>
          <a:prstGeom prst="rect">
            <a:avLst/>
          </a:prstGeom>
        </p:spPr>
      </p:pic>
      <p:sp>
        <p:nvSpPr>
          <p:cNvPr id="8" name="TextBox 7">
            <a:extLst>
              <a:ext uri="{FF2B5EF4-FFF2-40B4-BE49-F238E27FC236}">
                <a16:creationId xmlns:a16="http://schemas.microsoft.com/office/drawing/2014/main" id="{90865E63-32F2-4BB2-A357-CEADE314D4CD}"/>
              </a:ext>
            </a:extLst>
          </p:cNvPr>
          <p:cNvSpPr txBox="1"/>
          <p:nvPr/>
        </p:nvSpPr>
        <p:spPr>
          <a:xfrm>
            <a:off x="1543984" y="4531191"/>
            <a:ext cx="6056030" cy="523220"/>
          </a:xfrm>
          <a:prstGeom prst="rect">
            <a:avLst/>
          </a:prstGeom>
          <a:noFill/>
        </p:spPr>
        <p:txBody>
          <a:bodyPr wrap="square" rtlCol="0">
            <a:spAutoFit/>
          </a:bodyPr>
          <a:lstStyle/>
          <a:p>
            <a:r>
              <a:rPr lang="en-US" sz="1400" dirty="0"/>
              <a:t>An extreme example of pseudoptosis in right eye due to lid retraction in the contralateral eye in a patient with thyroid eye disease</a:t>
            </a:r>
          </a:p>
        </p:txBody>
      </p:sp>
    </p:spTree>
    <p:extLst>
      <p:ext uri="{BB962C8B-B14F-4D97-AF65-F5344CB8AC3E}">
        <p14:creationId xmlns:p14="http://schemas.microsoft.com/office/powerpoint/2010/main" val="30045721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does it mean to say the aponeurosis has </a:t>
            </a:r>
            <a:r>
              <a:rPr lang="en-US" sz="1600" dirty="0">
                <a:solidFill>
                  <a:srgbClr val="0000FF"/>
                </a:solidFill>
              </a:rPr>
              <a:t>dehisced</a:t>
            </a:r>
            <a:r>
              <a:rPr lang="en-US" sz="1600" i="1" dirty="0">
                <a:solidFill>
                  <a:srgbClr val="0000FF"/>
                </a:solidFill>
              </a:rPr>
              <a:t>?</a:t>
            </a:r>
            <a:endParaRPr lang="en-US" sz="1600" i="1" dirty="0">
              <a:solidFill>
                <a:schemeClr val="accent5">
                  <a:lumMod val="75000"/>
                </a:schemeClr>
              </a:solidFill>
            </a:endParaRPr>
          </a:p>
          <a:p>
            <a:r>
              <a:rPr lang="en-US" sz="1600" dirty="0">
                <a:solidFill>
                  <a:schemeClr val="accent5">
                    <a:lumMod val="75000"/>
                  </a:schemeClr>
                </a:solidFill>
              </a:rPr>
              <a:t> It means it has stretched, and/or disinserted its normal attachment site</a:t>
            </a:r>
          </a:p>
          <a:p>
            <a:endParaRPr lang="en-US" sz="1600" dirty="0">
              <a:solidFill>
                <a:schemeClr val="accent5">
                  <a:lumMod val="75000"/>
                </a:schemeClr>
              </a:solidFill>
            </a:endParaRPr>
          </a:p>
          <a:p>
            <a:r>
              <a:rPr lang="en-US" sz="1600" i="1" dirty="0">
                <a:solidFill>
                  <a:schemeClr val="accent5">
                    <a:lumMod val="75000"/>
                  </a:schemeClr>
                </a:solidFill>
              </a:rPr>
              <a:t>What is the most common cause?</a:t>
            </a:r>
          </a:p>
          <a:p>
            <a:r>
              <a:rPr lang="en-US" sz="1600" dirty="0">
                <a:solidFill>
                  <a:schemeClr val="accent5">
                    <a:lumMod val="75000"/>
                  </a:schemeClr>
                </a:solidFill>
              </a:rPr>
              <a:t>Birthdays</a:t>
            </a:r>
          </a:p>
          <a:p>
            <a:endParaRPr lang="en-US" sz="1600" dirty="0">
              <a:solidFill>
                <a:schemeClr val="accent5">
                  <a:lumMod val="75000"/>
                </a:schemeClr>
              </a:solidFill>
            </a:endParaRPr>
          </a:p>
          <a:p>
            <a:r>
              <a:rPr lang="en-US" sz="1600" i="1" dirty="0">
                <a:solidFill>
                  <a:schemeClr val="accent5">
                    <a:lumMod val="75000"/>
                  </a:schemeClr>
                </a:solidFill>
              </a:rPr>
              <a:t>Two other causes are notorious for producing aponeurotic dehiscence in younger individuals—what are they?</a:t>
            </a:r>
          </a:p>
          <a:p>
            <a:r>
              <a:rPr lang="en-US" sz="1600" dirty="0">
                <a:solidFill>
                  <a:schemeClr val="accent5">
                    <a:lumMod val="75000"/>
                  </a:schemeClr>
                </a:solidFill>
              </a:rPr>
              <a:t>--Eye rubbing</a:t>
            </a:r>
          </a:p>
          <a:p>
            <a:r>
              <a:rPr lang="en-US" sz="1600" dirty="0">
                <a:solidFill>
                  <a:schemeClr val="accent5">
                    <a:lumMod val="75000"/>
                  </a:schemeClr>
                </a:solidFill>
              </a:rPr>
              <a:t>--Prolonged rigid contact lens wear</a:t>
            </a:r>
          </a:p>
        </p:txBody>
      </p:sp>
      <p:sp>
        <p:nvSpPr>
          <p:cNvPr id="3" name="Oval 2">
            <a:extLst>
              <a:ext uri="{FF2B5EF4-FFF2-40B4-BE49-F238E27FC236}">
                <a16:creationId xmlns:a16="http://schemas.microsoft.com/office/drawing/2014/main" id="{DB78B153-A16E-4C81-BC14-DF1735232288}"/>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799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does it mean to say the aponeurosis has </a:t>
            </a:r>
            <a:r>
              <a:rPr lang="en-US" sz="1600" dirty="0">
                <a:solidFill>
                  <a:srgbClr val="0000FF"/>
                </a:solidFill>
              </a:rPr>
              <a:t>dehisced</a:t>
            </a:r>
            <a:r>
              <a:rPr lang="en-US" sz="1600" i="1" dirty="0">
                <a:solidFill>
                  <a:srgbClr val="0000FF"/>
                </a:solidFill>
              </a:rPr>
              <a:t>?</a:t>
            </a:r>
          </a:p>
          <a:p>
            <a:r>
              <a:rPr lang="en-US" sz="1600" dirty="0">
                <a:solidFill>
                  <a:srgbClr val="0000FF"/>
                </a:solidFill>
              </a:rPr>
              <a:t> It means it has stretched, and/or disinserted its normal attachment site</a:t>
            </a:r>
          </a:p>
          <a:p>
            <a:endParaRPr lang="en-US" sz="1600" dirty="0">
              <a:solidFill>
                <a:schemeClr val="accent5">
                  <a:lumMod val="75000"/>
                </a:schemeClr>
              </a:solidFill>
            </a:endParaRPr>
          </a:p>
          <a:p>
            <a:r>
              <a:rPr lang="en-US" sz="1600" i="1" dirty="0">
                <a:solidFill>
                  <a:schemeClr val="accent5">
                    <a:lumMod val="75000"/>
                  </a:schemeClr>
                </a:solidFill>
              </a:rPr>
              <a:t>What is the most common cause?</a:t>
            </a:r>
          </a:p>
          <a:p>
            <a:r>
              <a:rPr lang="en-US" sz="1600" dirty="0">
                <a:solidFill>
                  <a:schemeClr val="accent5">
                    <a:lumMod val="75000"/>
                  </a:schemeClr>
                </a:solidFill>
              </a:rPr>
              <a:t>Birthdays</a:t>
            </a:r>
          </a:p>
          <a:p>
            <a:endParaRPr lang="en-US" sz="1600" dirty="0">
              <a:solidFill>
                <a:schemeClr val="accent5">
                  <a:lumMod val="75000"/>
                </a:schemeClr>
              </a:solidFill>
            </a:endParaRPr>
          </a:p>
          <a:p>
            <a:r>
              <a:rPr lang="en-US" sz="1600" i="1" dirty="0">
                <a:solidFill>
                  <a:schemeClr val="accent5">
                    <a:lumMod val="75000"/>
                  </a:schemeClr>
                </a:solidFill>
              </a:rPr>
              <a:t>Two other causes are notorious for producing aponeurotic dehiscence in younger individuals—what are they?</a:t>
            </a:r>
          </a:p>
          <a:p>
            <a:r>
              <a:rPr lang="en-US" sz="1600" dirty="0">
                <a:solidFill>
                  <a:schemeClr val="accent5">
                    <a:lumMod val="75000"/>
                  </a:schemeClr>
                </a:solidFill>
              </a:rPr>
              <a:t>--Eye rubbing</a:t>
            </a:r>
          </a:p>
          <a:p>
            <a:r>
              <a:rPr lang="en-US" sz="1600" dirty="0">
                <a:solidFill>
                  <a:schemeClr val="accent5">
                    <a:lumMod val="75000"/>
                  </a:schemeClr>
                </a:solidFill>
              </a:rPr>
              <a:t>--Prolonged rigid contact lens wear</a:t>
            </a:r>
          </a:p>
        </p:txBody>
      </p:sp>
      <p:sp>
        <p:nvSpPr>
          <p:cNvPr id="15" name="Oval 14">
            <a:extLst>
              <a:ext uri="{FF2B5EF4-FFF2-40B4-BE49-F238E27FC236}">
                <a16:creationId xmlns:a16="http://schemas.microsoft.com/office/drawing/2014/main" id="{ADCFC98A-108D-43E6-9112-573C1C76C3D1}"/>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8815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does it mean to say the aponeurosis has </a:t>
            </a:r>
            <a:r>
              <a:rPr lang="en-US" sz="1600" dirty="0">
                <a:solidFill>
                  <a:srgbClr val="0000FF"/>
                </a:solidFill>
              </a:rPr>
              <a:t>dehisced</a:t>
            </a:r>
            <a:r>
              <a:rPr lang="en-US" sz="1600" i="1" dirty="0">
                <a:solidFill>
                  <a:srgbClr val="0000FF"/>
                </a:solidFill>
              </a:rPr>
              <a:t>?</a:t>
            </a:r>
          </a:p>
          <a:p>
            <a:r>
              <a:rPr lang="en-US" sz="1600" dirty="0">
                <a:solidFill>
                  <a:srgbClr val="0000FF"/>
                </a:solidFill>
              </a:rPr>
              <a:t> It means it has stretched, and/or disinserted its normal attachment site</a:t>
            </a:r>
          </a:p>
          <a:p>
            <a:endParaRPr lang="en-US" sz="1600" dirty="0">
              <a:solidFill>
                <a:srgbClr val="0000FF"/>
              </a:solidFill>
            </a:endParaRPr>
          </a:p>
          <a:p>
            <a:r>
              <a:rPr lang="en-US" sz="1600" i="1" dirty="0">
                <a:solidFill>
                  <a:srgbClr val="0000FF"/>
                </a:solidFill>
              </a:rPr>
              <a:t>What is the most common cause?</a:t>
            </a:r>
            <a:endParaRPr lang="en-US" sz="1600" i="1" dirty="0">
              <a:solidFill>
                <a:schemeClr val="accent5">
                  <a:lumMod val="75000"/>
                </a:schemeClr>
              </a:solidFill>
            </a:endParaRPr>
          </a:p>
          <a:p>
            <a:r>
              <a:rPr lang="en-US" sz="1600" dirty="0">
                <a:solidFill>
                  <a:schemeClr val="accent5">
                    <a:lumMod val="75000"/>
                  </a:schemeClr>
                </a:solidFill>
              </a:rPr>
              <a:t>Birthdays</a:t>
            </a:r>
          </a:p>
          <a:p>
            <a:endParaRPr lang="en-US" sz="1600" dirty="0">
              <a:solidFill>
                <a:schemeClr val="accent5">
                  <a:lumMod val="75000"/>
                </a:schemeClr>
              </a:solidFill>
            </a:endParaRPr>
          </a:p>
          <a:p>
            <a:r>
              <a:rPr lang="en-US" sz="1600" i="1" dirty="0">
                <a:solidFill>
                  <a:schemeClr val="accent5">
                    <a:lumMod val="75000"/>
                  </a:schemeClr>
                </a:solidFill>
              </a:rPr>
              <a:t>Two other causes are notorious for producing aponeurotic dehiscence in younger individuals—what are they?</a:t>
            </a:r>
          </a:p>
          <a:p>
            <a:r>
              <a:rPr lang="en-US" sz="1600" dirty="0">
                <a:solidFill>
                  <a:schemeClr val="accent5">
                    <a:lumMod val="75000"/>
                  </a:schemeClr>
                </a:solidFill>
              </a:rPr>
              <a:t>--Eye rubbing</a:t>
            </a:r>
          </a:p>
          <a:p>
            <a:r>
              <a:rPr lang="en-US" sz="1600" dirty="0">
                <a:solidFill>
                  <a:schemeClr val="accent5">
                    <a:lumMod val="75000"/>
                  </a:schemeClr>
                </a:solidFill>
              </a:rPr>
              <a:t>--Prolonged rigid contact lens wear</a:t>
            </a:r>
          </a:p>
        </p:txBody>
      </p:sp>
      <p:sp>
        <p:nvSpPr>
          <p:cNvPr id="15" name="Oval 14">
            <a:extLst>
              <a:ext uri="{FF2B5EF4-FFF2-40B4-BE49-F238E27FC236}">
                <a16:creationId xmlns:a16="http://schemas.microsoft.com/office/drawing/2014/main" id="{39AE5E5D-D9DE-4EF2-8FCA-59551CA02360}"/>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0854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does it mean to say the aponeurosis has </a:t>
            </a:r>
            <a:r>
              <a:rPr lang="en-US" sz="1600" dirty="0">
                <a:solidFill>
                  <a:srgbClr val="0000FF"/>
                </a:solidFill>
              </a:rPr>
              <a:t>dehisced</a:t>
            </a:r>
            <a:r>
              <a:rPr lang="en-US" sz="1600" i="1" dirty="0">
                <a:solidFill>
                  <a:srgbClr val="0000FF"/>
                </a:solidFill>
              </a:rPr>
              <a:t>?</a:t>
            </a:r>
          </a:p>
          <a:p>
            <a:r>
              <a:rPr lang="en-US" sz="1600" dirty="0">
                <a:solidFill>
                  <a:srgbClr val="0000FF"/>
                </a:solidFill>
              </a:rPr>
              <a:t> It means it has stretched, and/or disinserted its normal attachment site</a:t>
            </a:r>
          </a:p>
          <a:p>
            <a:endParaRPr lang="en-US" sz="1600" dirty="0">
              <a:solidFill>
                <a:srgbClr val="0000FF"/>
              </a:solidFill>
            </a:endParaRPr>
          </a:p>
          <a:p>
            <a:r>
              <a:rPr lang="en-US" sz="1600" i="1" dirty="0">
                <a:solidFill>
                  <a:srgbClr val="0000FF"/>
                </a:solidFill>
              </a:rPr>
              <a:t>What is the most common cause?</a:t>
            </a:r>
          </a:p>
          <a:p>
            <a:r>
              <a:rPr lang="en-US" sz="1600" dirty="0">
                <a:solidFill>
                  <a:srgbClr val="0000FF"/>
                </a:solidFill>
              </a:rPr>
              <a:t>Birthdays</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Two other causes are notorious for producing aponeurotic dehiscence in younger individuals—what are they?</a:t>
            </a:r>
          </a:p>
          <a:p>
            <a:r>
              <a:rPr lang="en-US" sz="1600" dirty="0">
                <a:solidFill>
                  <a:schemeClr val="accent5">
                    <a:lumMod val="75000"/>
                  </a:schemeClr>
                </a:solidFill>
              </a:rPr>
              <a:t>--Eye rubbing</a:t>
            </a:r>
          </a:p>
          <a:p>
            <a:r>
              <a:rPr lang="en-US" sz="1600" dirty="0">
                <a:solidFill>
                  <a:schemeClr val="accent5">
                    <a:lumMod val="75000"/>
                  </a:schemeClr>
                </a:solidFill>
              </a:rPr>
              <a:t>--Prolonged rigid contact lens wear</a:t>
            </a:r>
          </a:p>
        </p:txBody>
      </p:sp>
      <p:sp>
        <p:nvSpPr>
          <p:cNvPr id="15" name="Oval 14">
            <a:extLst>
              <a:ext uri="{FF2B5EF4-FFF2-40B4-BE49-F238E27FC236}">
                <a16:creationId xmlns:a16="http://schemas.microsoft.com/office/drawing/2014/main" id="{5333C89A-6B07-45ED-B13C-02F4EA3ED48F}"/>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2929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does it mean to say the aponeurosis has </a:t>
            </a:r>
            <a:r>
              <a:rPr lang="en-US" sz="1600" dirty="0">
                <a:solidFill>
                  <a:srgbClr val="0000FF"/>
                </a:solidFill>
              </a:rPr>
              <a:t>dehisced</a:t>
            </a:r>
            <a:r>
              <a:rPr lang="en-US" sz="1600" i="1" dirty="0">
                <a:solidFill>
                  <a:srgbClr val="0000FF"/>
                </a:solidFill>
              </a:rPr>
              <a:t>?</a:t>
            </a:r>
          </a:p>
          <a:p>
            <a:r>
              <a:rPr lang="en-US" sz="1600" dirty="0">
                <a:solidFill>
                  <a:srgbClr val="0000FF"/>
                </a:solidFill>
              </a:rPr>
              <a:t> It means it has stretched, and/or disinserted its normal attachment site</a:t>
            </a:r>
          </a:p>
          <a:p>
            <a:endParaRPr lang="en-US" sz="1600" dirty="0">
              <a:solidFill>
                <a:srgbClr val="0000FF"/>
              </a:solidFill>
            </a:endParaRPr>
          </a:p>
          <a:p>
            <a:r>
              <a:rPr lang="en-US" sz="1600" i="1" dirty="0">
                <a:solidFill>
                  <a:srgbClr val="0000FF"/>
                </a:solidFill>
              </a:rPr>
              <a:t>What is the most common cause?</a:t>
            </a:r>
          </a:p>
          <a:p>
            <a:r>
              <a:rPr lang="en-US" sz="1600" dirty="0">
                <a:solidFill>
                  <a:srgbClr val="0000FF"/>
                </a:solidFill>
              </a:rPr>
              <a:t>Birthdays</a:t>
            </a:r>
          </a:p>
          <a:p>
            <a:endParaRPr lang="en-US" sz="1600" dirty="0">
              <a:solidFill>
                <a:srgbClr val="0000FF"/>
              </a:solidFill>
            </a:endParaRPr>
          </a:p>
          <a:p>
            <a:r>
              <a:rPr lang="en-US" sz="1600" i="1" dirty="0">
                <a:solidFill>
                  <a:srgbClr val="0000FF"/>
                </a:solidFill>
              </a:rPr>
              <a:t>Two other causes are notorious for producing aponeurotic dehiscence in younger individuals—what are they?</a:t>
            </a: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r>
              <a:rPr lang="en-US" sz="1600" dirty="0">
                <a:solidFill>
                  <a:schemeClr val="accent5">
                    <a:lumMod val="75000"/>
                  </a:schemeClr>
                </a:solidFill>
              </a:rPr>
              <a:t>Prolonged rigid contact lens wear</a:t>
            </a:r>
          </a:p>
        </p:txBody>
      </p:sp>
      <p:sp>
        <p:nvSpPr>
          <p:cNvPr id="15" name="Oval 14">
            <a:extLst>
              <a:ext uri="{FF2B5EF4-FFF2-40B4-BE49-F238E27FC236}">
                <a16:creationId xmlns:a16="http://schemas.microsoft.com/office/drawing/2014/main" id="{C889E3A6-19AD-4C26-B063-F8F2E8AF388B}"/>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6153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does it mean to say the aponeurosis has </a:t>
            </a:r>
            <a:r>
              <a:rPr lang="en-US" sz="1600" dirty="0">
                <a:solidFill>
                  <a:srgbClr val="0000FF"/>
                </a:solidFill>
              </a:rPr>
              <a:t>dehisced</a:t>
            </a:r>
            <a:r>
              <a:rPr lang="en-US" sz="1600" i="1" dirty="0">
                <a:solidFill>
                  <a:srgbClr val="0000FF"/>
                </a:solidFill>
              </a:rPr>
              <a:t>?</a:t>
            </a:r>
          </a:p>
          <a:p>
            <a:r>
              <a:rPr lang="en-US" sz="1600" dirty="0">
                <a:solidFill>
                  <a:srgbClr val="0000FF"/>
                </a:solidFill>
              </a:rPr>
              <a:t> It means it has stretched, and/or disinserted its normal attachment site</a:t>
            </a:r>
          </a:p>
          <a:p>
            <a:endParaRPr lang="en-US" sz="1600" dirty="0">
              <a:solidFill>
                <a:srgbClr val="0000FF"/>
              </a:solidFill>
            </a:endParaRPr>
          </a:p>
          <a:p>
            <a:r>
              <a:rPr lang="en-US" sz="1600" i="1" dirty="0">
                <a:solidFill>
                  <a:srgbClr val="0000FF"/>
                </a:solidFill>
              </a:rPr>
              <a:t>What is the most common cause?</a:t>
            </a:r>
          </a:p>
          <a:p>
            <a:r>
              <a:rPr lang="en-US" sz="1600" dirty="0">
                <a:solidFill>
                  <a:srgbClr val="0000FF"/>
                </a:solidFill>
              </a:rPr>
              <a:t>Birthdays</a:t>
            </a:r>
          </a:p>
          <a:p>
            <a:endParaRPr lang="en-US" sz="1600" dirty="0">
              <a:solidFill>
                <a:srgbClr val="0000FF"/>
              </a:solidFill>
            </a:endParaRPr>
          </a:p>
          <a:p>
            <a:r>
              <a:rPr lang="en-US" sz="1600" i="1" dirty="0">
                <a:solidFill>
                  <a:srgbClr val="0000FF"/>
                </a:solidFill>
              </a:rPr>
              <a:t>Two other causes are notorious for producing aponeurotic dehiscence in younger individuals—what are they?</a:t>
            </a:r>
          </a:p>
          <a:p>
            <a:r>
              <a:rPr lang="en-US" sz="1600" dirty="0">
                <a:solidFill>
                  <a:srgbClr val="0000FF"/>
                </a:solidFill>
              </a:rPr>
              <a:t>--Eye rubbing</a:t>
            </a:r>
          </a:p>
          <a:p>
            <a:r>
              <a:rPr lang="en-US" sz="1600" dirty="0">
                <a:solidFill>
                  <a:srgbClr val="0000FF"/>
                </a:solidFill>
              </a:rPr>
              <a:t>--Prolonged rigid contact lens wear</a:t>
            </a:r>
          </a:p>
        </p:txBody>
      </p:sp>
      <p:sp>
        <p:nvSpPr>
          <p:cNvPr id="15" name="Oval 14">
            <a:extLst>
              <a:ext uri="{FF2B5EF4-FFF2-40B4-BE49-F238E27FC236}">
                <a16:creationId xmlns:a16="http://schemas.microsoft.com/office/drawing/2014/main" id="{10B5BA5A-0A0D-4671-93A9-69FE81978CB4}"/>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718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4" y="1078578"/>
            <a:ext cx="6789005"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does it mean to say the aponeurosis has </a:t>
            </a:r>
            <a:r>
              <a:rPr lang="en-US" sz="1600" dirty="0">
                <a:solidFill>
                  <a:schemeClr val="bg1">
                    <a:lumMod val="50000"/>
                  </a:schemeClr>
                </a:solidFill>
              </a:rPr>
              <a:t>dehisced</a:t>
            </a:r>
            <a:r>
              <a:rPr lang="en-US" sz="1600" i="1" dirty="0">
                <a:solidFill>
                  <a:schemeClr val="bg1">
                    <a:lumMod val="50000"/>
                  </a:schemeClr>
                </a:solidFill>
              </a:rPr>
              <a:t>?</a:t>
            </a:r>
          </a:p>
          <a:p>
            <a:r>
              <a:rPr lang="en-US" sz="1600" dirty="0">
                <a:solidFill>
                  <a:schemeClr val="bg1">
                    <a:lumMod val="50000"/>
                  </a:schemeClr>
                </a:solidFill>
              </a:rPr>
              <a:t> It means it has </a:t>
            </a:r>
            <a:r>
              <a:rPr lang="en-US" sz="1600" b="1" dirty="0">
                <a:solidFill>
                  <a:srgbClr val="0000FF"/>
                </a:solidFill>
              </a:rPr>
              <a:t>stretched, and/or disinserted </a:t>
            </a:r>
            <a:r>
              <a:rPr lang="en-US" sz="1600" dirty="0">
                <a:solidFill>
                  <a:schemeClr val="bg1">
                    <a:lumMod val="50000"/>
                  </a:schemeClr>
                </a:solidFill>
              </a:rPr>
              <a:t>its normal attachment site</a:t>
            </a:r>
          </a:p>
          <a:p>
            <a:endParaRPr lang="en-US" sz="1600" dirty="0">
              <a:solidFill>
                <a:schemeClr val="bg1">
                  <a:lumMod val="50000"/>
                </a:schemeClr>
              </a:solidFill>
            </a:endParaRPr>
          </a:p>
          <a:p>
            <a:r>
              <a:rPr lang="en-US" sz="1600" i="1" dirty="0">
                <a:solidFill>
                  <a:schemeClr val="bg1">
                    <a:lumMod val="50000"/>
                  </a:schemeClr>
                </a:solidFill>
              </a:rPr>
              <a:t>What is the most common cause?</a:t>
            </a:r>
          </a:p>
          <a:p>
            <a:r>
              <a:rPr lang="en-US" sz="1600" dirty="0">
                <a:solidFill>
                  <a:schemeClr val="bg1">
                    <a:lumMod val="50000"/>
                  </a:schemeClr>
                </a:solidFill>
              </a:rPr>
              <a:t>Birthdays</a:t>
            </a:r>
          </a:p>
          <a:p>
            <a:endParaRPr lang="en-US" sz="1600" dirty="0">
              <a:solidFill>
                <a:schemeClr val="bg1">
                  <a:lumMod val="50000"/>
                </a:schemeClr>
              </a:solidFill>
            </a:endParaRPr>
          </a:p>
          <a:p>
            <a:r>
              <a:rPr lang="en-US" sz="1600" i="1" dirty="0">
                <a:solidFill>
                  <a:schemeClr val="bg1">
                    <a:lumMod val="50000"/>
                  </a:schemeClr>
                </a:solidFill>
              </a:rPr>
              <a:t>Two other causes are notorious for producing aponeurotic dehiscence in younger individuals—what are they?</a:t>
            </a:r>
          </a:p>
          <a:p>
            <a:r>
              <a:rPr lang="en-US" sz="1600" dirty="0">
                <a:solidFill>
                  <a:schemeClr val="bg1">
                    <a:lumMod val="50000"/>
                  </a:schemeClr>
                </a:solidFill>
              </a:rPr>
              <a:t>--Eye rubbing</a:t>
            </a:r>
          </a:p>
          <a:p>
            <a:r>
              <a:rPr lang="en-US" sz="1600" dirty="0">
                <a:solidFill>
                  <a:schemeClr val="bg1">
                    <a:lumMod val="50000"/>
                  </a:schemeClr>
                </a:solidFill>
              </a:rPr>
              <a:t>--Prolonged rigid contact lens wear</a:t>
            </a:r>
          </a:p>
        </p:txBody>
      </p:sp>
      <p:sp>
        <p:nvSpPr>
          <p:cNvPr id="15" name="Oval 14">
            <a:extLst>
              <a:ext uri="{FF2B5EF4-FFF2-40B4-BE49-F238E27FC236}">
                <a16:creationId xmlns:a16="http://schemas.microsoft.com/office/drawing/2014/main" id="{FF1DEDE1-164D-4EDD-AC16-83C1F1B2AB88}"/>
              </a:ext>
            </a:extLst>
          </p:cNvPr>
          <p:cNvSpPr/>
          <p:nvPr/>
        </p:nvSpPr>
        <p:spPr>
          <a:xfrm>
            <a:off x="2612999" y="1197573"/>
            <a:ext cx="3080362" cy="5984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13867-99CD-4001-8127-589FEB4914FD}"/>
              </a:ext>
            </a:extLst>
          </p:cNvPr>
          <p:cNvSpPr txBox="1"/>
          <p:nvPr/>
        </p:nvSpPr>
        <p:spPr>
          <a:xfrm>
            <a:off x="2000709" y="1858903"/>
            <a:ext cx="4456781" cy="738664"/>
          </a:xfrm>
          <a:prstGeom prst="rect">
            <a:avLst/>
          </a:prstGeom>
          <a:solidFill>
            <a:srgbClr val="0070C0"/>
          </a:solidFill>
        </p:spPr>
        <p:txBody>
          <a:bodyPr wrap="square" rtlCol="0">
            <a:spAutoFit/>
          </a:bodyPr>
          <a:lstStyle/>
          <a:p>
            <a:r>
              <a:rPr lang="en-US" sz="1400" i="1" dirty="0">
                <a:solidFill>
                  <a:schemeClr val="bg1"/>
                </a:solidFill>
              </a:rPr>
              <a:t>Stretching/disinsertion leads to a classic exam finding (other than ptosis, duh)—what is it?</a:t>
            </a:r>
            <a:endParaRPr lang="en-US" sz="1400" i="1" dirty="0">
              <a:solidFill>
                <a:srgbClr val="0070C0"/>
              </a:solidFill>
            </a:endParaRPr>
          </a:p>
          <a:p>
            <a:r>
              <a:rPr lang="en-US" sz="1400" dirty="0">
                <a:solidFill>
                  <a:srgbClr val="0070C0"/>
                </a:solidFill>
              </a:rPr>
              <a:t>The  lid crease  is high</a:t>
            </a:r>
          </a:p>
        </p:txBody>
      </p:sp>
      <p:sp>
        <p:nvSpPr>
          <p:cNvPr id="16" name="Oval 15">
            <a:extLst>
              <a:ext uri="{FF2B5EF4-FFF2-40B4-BE49-F238E27FC236}">
                <a16:creationId xmlns:a16="http://schemas.microsoft.com/office/drawing/2014/main" id="{BBF39801-486D-41D3-90CC-090EC63B84E7}"/>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5590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4" y="1078578"/>
            <a:ext cx="6789005"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does it mean to say the aponeurosis has </a:t>
            </a:r>
            <a:r>
              <a:rPr lang="en-US" sz="1600" dirty="0">
                <a:solidFill>
                  <a:schemeClr val="bg1">
                    <a:lumMod val="50000"/>
                  </a:schemeClr>
                </a:solidFill>
              </a:rPr>
              <a:t>dehisced</a:t>
            </a:r>
            <a:r>
              <a:rPr lang="en-US" sz="1600" i="1" dirty="0">
                <a:solidFill>
                  <a:schemeClr val="bg1">
                    <a:lumMod val="50000"/>
                  </a:schemeClr>
                </a:solidFill>
              </a:rPr>
              <a:t>?</a:t>
            </a:r>
          </a:p>
          <a:p>
            <a:r>
              <a:rPr lang="en-US" sz="1600" dirty="0">
                <a:solidFill>
                  <a:schemeClr val="bg1">
                    <a:lumMod val="50000"/>
                  </a:schemeClr>
                </a:solidFill>
              </a:rPr>
              <a:t> It means it has </a:t>
            </a:r>
            <a:r>
              <a:rPr lang="en-US" sz="1600" b="1" dirty="0">
                <a:solidFill>
                  <a:srgbClr val="0000FF"/>
                </a:solidFill>
              </a:rPr>
              <a:t>stretched, and/or disinserted </a:t>
            </a:r>
            <a:r>
              <a:rPr lang="en-US" sz="1600" dirty="0">
                <a:solidFill>
                  <a:schemeClr val="bg1">
                    <a:lumMod val="50000"/>
                  </a:schemeClr>
                </a:solidFill>
              </a:rPr>
              <a:t>its normal attachment site</a:t>
            </a:r>
          </a:p>
          <a:p>
            <a:endParaRPr lang="en-US" sz="1600" dirty="0">
              <a:solidFill>
                <a:schemeClr val="bg1">
                  <a:lumMod val="50000"/>
                </a:schemeClr>
              </a:solidFill>
            </a:endParaRPr>
          </a:p>
          <a:p>
            <a:r>
              <a:rPr lang="en-US" sz="1600" i="1" dirty="0">
                <a:solidFill>
                  <a:schemeClr val="bg1">
                    <a:lumMod val="50000"/>
                  </a:schemeClr>
                </a:solidFill>
              </a:rPr>
              <a:t>What is the most common cause?</a:t>
            </a:r>
          </a:p>
          <a:p>
            <a:r>
              <a:rPr lang="en-US" sz="1600" dirty="0">
                <a:solidFill>
                  <a:schemeClr val="bg1">
                    <a:lumMod val="50000"/>
                  </a:schemeClr>
                </a:solidFill>
              </a:rPr>
              <a:t>Birthdays</a:t>
            </a:r>
          </a:p>
          <a:p>
            <a:endParaRPr lang="en-US" sz="1600" dirty="0">
              <a:solidFill>
                <a:schemeClr val="bg1">
                  <a:lumMod val="50000"/>
                </a:schemeClr>
              </a:solidFill>
            </a:endParaRPr>
          </a:p>
          <a:p>
            <a:r>
              <a:rPr lang="en-US" sz="1600" i="1" dirty="0">
                <a:solidFill>
                  <a:schemeClr val="bg1">
                    <a:lumMod val="50000"/>
                  </a:schemeClr>
                </a:solidFill>
              </a:rPr>
              <a:t>Two other causes are notorious for producing aponeurotic dehiscence in younger individuals—what are they?</a:t>
            </a:r>
          </a:p>
          <a:p>
            <a:r>
              <a:rPr lang="en-US" sz="1600" dirty="0">
                <a:solidFill>
                  <a:schemeClr val="bg1">
                    <a:lumMod val="50000"/>
                  </a:schemeClr>
                </a:solidFill>
              </a:rPr>
              <a:t>--Eye rubbing</a:t>
            </a:r>
          </a:p>
          <a:p>
            <a:r>
              <a:rPr lang="en-US" sz="1600" dirty="0">
                <a:solidFill>
                  <a:schemeClr val="bg1">
                    <a:lumMod val="50000"/>
                  </a:schemeClr>
                </a:solidFill>
              </a:rPr>
              <a:t>--Prolonged rigid contact lens wear</a:t>
            </a:r>
          </a:p>
        </p:txBody>
      </p:sp>
      <p:sp>
        <p:nvSpPr>
          <p:cNvPr id="15" name="Oval 14">
            <a:extLst>
              <a:ext uri="{FF2B5EF4-FFF2-40B4-BE49-F238E27FC236}">
                <a16:creationId xmlns:a16="http://schemas.microsoft.com/office/drawing/2014/main" id="{FF1DEDE1-164D-4EDD-AC16-83C1F1B2AB88}"/>
              </a:ext>
            </a:extLst>
          </p:cNvPr>
          <p:cNvSpPr/>
          <p:nvPr/>
        </p:nvSpPr>
        <p:spPr>
          <a:xfrm>
            <a:off x="2612999" y="1197573"/>
            <a:ext cx="3080362" cy="5984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13867-99CD-4001-8127-589FEB4914FD}"/>
              </a:ext>
            </a:extLst>
          </p:cNvPr>
          <p:cNvSpPr txBox="1"/>
          <p:nvPr/>
        </p:nvSpPr>
        <p:spPr>
          <a:xfrm>
            <a:off x="2000709" y="1858903"/>
            <a:ext cx="4456781" cy="738664"/>
          </a:xfrm>
          <a:prstGeom prst="rect">
            <a:avLst/>
          </a:prstGeom>
          <a:solidFill>
            <a:srgbClr val="0070C0"/>
          </a:solidFill>
        </p:spPr>
        <p:txBody>
          <a:bodyPr wrap="square" rtlCol="0">
            <a:spAutoFit/>
          </a:bodyPr>
          <a:lstStyle/>
          <a:p>
            <a:r>
              <a:rPr lang="en-US" sz="1400" i="1" dirty="0">
                <a:solidFill>
                  <a:schemeClr val="bg1"/>
                </a:solidFill>
              </a:rPr>
              <a:t>Stretching/disinsertion leads to a classic exam finding (other than ptosis, duh)—what is it?</a:t>
            </a:r>
          </a:p>
          <a:p>
            <a:r>
              <a:rPr lang="en-US" sz="1400" dirty="0">
                <a:solidFill>
                  <a:schemeClr val="bg1"/>
                </a:solidFill>
              </a:rPr>
              <a:t>The lid crease is  high</a:t>
            </a:r>
          </a:p>
        </p:txBody>
      </p:sp>
      <p:sp>
        <p:nvSpPr>
          <p:cNvPr id="16" name="Oval 15">
            <a:extLst>
              <a:ext uri="{FF2B5EF4-FFF2-40B4-BE49-F238E27FC236}">
                <a16:creationId xmlns:a16="http://schemas.microsoft.com/office/drawing/2014/main" id="{CF8AFEB6-2882-4855-BFE3-ABB60F7D93AC}"/>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EA68F6-FA6D-4BBA-8613-704CBB04C08F}"/>
              </a:ext>
            </a:extLst>
          </p:cNvPr>
          <p:cNvSpPr/>
          <p:nvPr/>
        </p:nvSpPr>
        <p:spPr>
          <a:xfrm>
            <a:off x="3458739" y="2354699"/>
            <a:ext cx="579549" cy="305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low vs high</a:t>
            </a:r>
          </a:p>
        </p:txBody>
      </p:sp>
    </p:spTree>
    <p:extLst>
      <p:ext uri="{BB962C8B-B14F-4D97-AF65-F5344CB8AC3E}">
        <p14:creationId xmlns:p14="http://schemas.microsoft.com/office/powerpoint/2010/main" val="42751296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108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4" y="1078578"/>
            <a:ext cx="6789005"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does it mean to say the aponeurosis has </a:t>
            </a:r>
            <a:r>
              <a:rPr lang="en-US" sz="1600" dirty="0">
                <a:solidFill>
                  <a:schemeClr val="bg1">
                    <a:lumMod val="50000"/>
                  </a:schemeClr>
                </a:solidFill>
              </a:rPr>
              <a:t>dehisced</a:t>
            </a:r>
            <a:r>
              <a:rPr lang="en-US" sz="1600" i="1" dirty="0">
                <a:solidFill>
                  <a:schemeClr val="bg1">
                    <a:lumMod val="50000"/>
                  </a:schemeClr>
                </a:solidFill>
              </a:rPr>
              <a:t>?</a:t>
            </a:r>
          </a:p>
          <a:p>
            <a:r>
              <a:rPr lang="en-US" sz="1600" dirty="0">
                <a:solidFill>
                  <a:schemeClr val="bg1">
                    <a:lumMod val="50000"/>
                  </a:schemeClr>
                </a:solidFill>
              </a:rPr>
              <a:t> It means it has </a:t>
            </a:r>
            <a:r>
              <a:rPr lang="en-US" sz="1600" b="1" dirty="0">
                <a:solidFill>
                  <a:srgbClr val="0000FF"/>
                </a:solidFill>
              </a:rPr>
              <a:t>stretched, and/or disinserted </a:t>
            </a:r>
            <a:r>
              <a:rPr lang="en-US" sz="1600" dirty="0">
                <a:solidFill>
                  <a:schemeClr val="bg1">
                    <a:lumMod val="50000"/>
                  </a:schemeClr>
                </a:solidFill>
              </a:rPr>
              <a:t>its normal attachment site</a:t>
            </a:r>
          </a:p>
          <a:p>
            <a:endParaRPr lang="en-US" sz="1600" dirty="0">
              <a:solidFill>
                <a:schemeClr val="bg1">
                  <a:lumMod val="50000"/>
                </a:schemeClr>
              </a:solidFill>
            </a:endParaRPr>
          </a:p>
          <a:p>
            <a:r>
              <a:rPr lang="en-US" sz="1600" i="1" dirty="0">
                <a:solidFill>
                  <a:schemeClr val="bg1">
                    <a:lumMod val="50000"/>
                  </a:schemeClr>
                </a:solidFill>
              </a:rPr>
              <a:t>What is the most common cause?</a:t>
            </a:r>
          </a:p>
          <a:p>
            <a:r>
              <a:rPr lang="en-US" sz="1600" dirty="0">
                <a:solidFill>
                  <a:schemeClr val="bg1">
                    <a:lumMod val="50000"/>
                  </a:schemeClr>
                </a:solidFill>
              </a:rPr>
              <a:t>Birthdays</a:t>
            </a:r>
          </a:p>
          <a:p>
            <a:endParaRPr lang="en-US" sz="1600" dirty="0">
              <a:solidFill>
                <a:schemeClr val="bg1">
                  <a:lumMod val="50000"/>
                </a:schemeClr>
              </a:solidFill>
            </a:endParaRPr>
          </a:p>
          <a:p>
            <a:r>
              <a:rPr lang="en-US" sz="1600" i="1" dirty="0">
                <a:solidFill>
                  <a:schemeClr val="bg1">
                    <a:lumMod val="50000"/>
                  </a:schemeClr>
                </a:solidFill>
              </a:rPr>
              <a:t>Two other causes are notorious for producing aponeurotic dehiscence in younger individuals—what are they?</a:t>
            </a:r>
          </a:p>
          <a:p>
            <a:r>
              <a:rPr lang="en-US" sz="1600" dirty="0">
                <a:solidFill>
                  <a:schemeClr val="bg1">
                    <a:lumMod val="50000"/>
                  </a:schemeClr>
                </a:solidFill>
              </a:rPr>
              <a:t>--Eye rubbing</a:t>
            </a:r>
          </a:p>
          <a:p>
            <a:r>
              <a:rPr lang="en-US" sz="1600" dirty="0">
                <a:solidFill>
                  <a:schemeClr val="bg1">
                    <a:lumMod val="50000"/>
                  </a:schemeClr>
                </a:solidFill>
              </a:rPr>
              <a:t>--Prolonged rigid contact lens wear</a:t>
            </a:r>
          </a:p>
        </p:txBody>
      </p:sp>
      <p:sp>
        <p:nvSpPr>
          <p:cNvPr id="15" name="Oval 14">
            <a:extLst>
              <a:ext uri="{FF2B5EF4-FFF2-40B4-BE49-F238E27FC236}">
                <a16:creationId xmlns:a16="http://schemas.microsoft.com/office/drawing/2014/main" id="{FF1DEDE1-164D-4EDD-AC16-83C1F1B2AB88}"/>
              </a:ext>
            </a:extLst>
          </p:cNvPr>
          <p:cNvSpPr/>
          <p:nvPr/>
        </p:nvSpPr>
        <p:spPr>
          <a:xfrm>
            <a:off x="2612999" y="1197573"/>
            <a:ext cx="3080362" cy="5984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E13867-99CD-4001-8127-589FEB4914FD}"/>
              </a:ext>
            </a:extLst>
          </p:cNvPr>
          <p:cNvSpPr txBox="1"/>
          <p:nvPr/>
        </p:nvSpPr>
        <p:spPr>
          <a:xfrm>
            <a:off x="2000709" y="1858903"/>
            <a:ext cx="4456781" cy="738664"/>
          </a:xfrm>
          <a:prstGeom prst="rect">
            <a:avLst/>
          </a:prstGeom>
          <a:solidFill>
            <a:srgbClr val="0070C0"/>
          </a:solidFill>
        </p:spPr>
        <p:txBody>
          <a:bodyPr wrap="square" rtlCol="0">
            <a:spAutoFit/>
          </a:bodyPr>
          <a:lstStyle/>
          <a:p>
            <a:r>
              <a:rPr lang="en-US" sz="1400" i="1" dirty="0">
                <a:solidFill>
                  <a:schemeClr val="bg1"/>
                </a:solidFill>
              </a:rPr>
              <a:t>Stretching/disinsertion leads to a classic exam finding (other than ptosis, duh)—what is it?</a:t>
            </a:r>
          </a:p>
          <a:p>
            <a:r>
              <a:rPr lang="en-US" sz="1400" dirty="0">
                <a:solidFill>
                  <a:schemeClr val="bg1"/>
                </a:solidFill>
              </a:rPr>
              <a:t>The lid crease is  high</a:t>
            </a:r>
          </a:p>
        </p:txBody>
      </p:sp>
      <p:sp>
        <p:nvSpPr>
          <p:cNvPr id="16" name="Oval 15">
            <a:extLst>
              <a:ext uri="{FF2B5EF4-FFF2-40B4-BE49-F238E27FC236}">
                <a16:creationId xmlns:a16="http://schemas.microsoft.com/office/drawing/2014/main" id="{CF8AFEB6-2882-4855-BFE3-ABB60F7D93AC}"/>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3054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109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2927970" y="5951798"/>
            <a:ext cx="3288080" cy="369332"/>
          </a:xfrm>
          <a:prstGeom prst="rect">
            <a:avLst/>
          </a:prstGeom>
          <a:noFill/>
        </p:spPr>
        <p:txBody>
          <a:bodyPr wrap="none" rtlCol="0">
            <a:spAutoFit/>
          </a:bodyPr>
          <a:lstStyle/>
          <a:p>
            <a:pPr algn="ctr"/>
            <a:r>
              <a:rPr lang="en-US" dirty="0"/>
              <a:t>Involutional aponeurotic ptosis</a:t>
            </a:r>
          </a:p>
        </p:txBody>
      </p:sp>
      <p:pic>
        <p:nvPicPr>
          <p:cNvPr id="3" name="Picture 2">
            <a:extLst>
              <a:ext uri="{FF2B5EF4-FFF2-40B4-BE49-F238E27FC236}">
                <a16:creationId xmlns:a16="http://schemas.microsoft.com/office/drawing/2014/main" id="{E9ABB15A-50B1-4A68-9A72-69C82CF4B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524000"/>
            <a:ext cx="5715000" cy="3114675"/>
          </a:xfrm>
          <a:prstGeom prst="rect">
            <a:avLst/>
          </a:prstGeom>
        </p:spPr>
      </p:pic>
      <p:sp>
        <p:nvSpPr>
          <p:cNvPr id="6" name="TextBox 5">
            <a:extLst>
              <a:ext uri="{FF2B5EF4-FFF2-40B4-BE49-F238E27FC236}">
                <a16:creationId xmlns:a16="http://schemas.microsoft.com/office/drawing/2014/main" id="{BFE15373-0897-4DFB-94C8-CB390950262E}"/>
              </a:ext>
            </a:extLst>
          </p:cNvPr>
          <p:cNvSpPr txBox="1"/>
          <p:nvPr/>
        </p:nvSpPr>
        <p:spPr>
          <a:xfrm>
            <a:off x="1352549" y="4734580"/>
            <a:ext cx="6438900" cy="523220"/>
          </a:xfrm>
          <a:prstGeom prst="rect">
            <a:avLst/>
          </a:prstGeom>
          <a:noFill/>
        </p:spPr>
        <p:txBody>
          <a:bodyPr wrap="square" rtlCol="0">
            <a:spAutoFit/>
          </a:bodyPr>
          <a:lstStyle/>
          <a:p>
            <a:r>
              <a:rPr lang="en-US" sz="1400" dirty="0"/>
              <a:t>Note the elevated lid creases due to dehiscence of the </a:t>
            </a:r>
            <a:r>
              <a:rPr lang="en-US" sz="1400" dirty="0" err="1"/>
              <a:t>levator</a:t>
            </a:r>
            <a:r>
              <a:rPr lang="en-US" sz="1400" dirty="0"/>
              <a:t> aponeurosis. There is compensatory frontalis over-activation, causing elevation of the brows.</a:t>
            </a:r>
          </a:p>
        </p:txBody>
      </p:sp>
    </p:spTree>
    <p:extLst>
      <p:ext uri="{BB962C8B-B14F-4D97-AF65-F5344CB8AC3E}">
        <p14:creationId xmlns:p14="http://schemas.microsoft.com/office/powerpoint/2010/main" val="206194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2985674" y="5951798"/>
            <a:ext cx="3172664" cy="369332"/>
          </a:xfrm>
          <a:prstGeom prst="rect">
            <a:avLst/>
          </a:prstGeom>
          <a:noFill/>
        </p:spPr>
        <p:txBody>
          <a:bodyPr wrap="none" rtlCol="0">
            <a:spAutoFit/>
          </a:bodyPr>
          <a:lstStyle/>
          <a:p>
            <a:pPr algn="ctr"/>
            <a:r>
              <a:rPr lang="en-US" dirty="0"/>
              <a:t>Pseudoptosis: Enophthalmos</a:t>
            </a:r>
          </a:p>
        </p:txBody>
      </p:sp>
      <p:pic>
        <p:nvPicPr>
          <p:cNvPr id="3" name="Picture 2">
            <a:extLst>
              <a:ext uri="{FF2B5EF4-FFF2-40B4-BE49-F238E27FC236}">
                <a16:creationId xmlns:a16="http://schemas.microsoft.com/office/drawing/2014/main" id="{F8BF8627-31D8-484C-83E6-41EEEEC1C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56" y="2113523"/>
            <a:ext cx="7177088" cy="2630954"/>
          </a:xfrm>
          <a:prstGeom prst="rect">
            <a:avLst/>
          </a:prstGeom>
        </p:spPr>
      </p:pic>
    </p:spTree>
    <p:extLst>
      <p:ext uri="{BB962C8B-B14F-4D97-AF65-F5344CB8AC3E}">
        <p14:creationId xmlns:p14="http://schemas.microsoft.com/office/powerpoint/2010/main" val="34799897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does it mean to say </a:t>
            </a:r>
            <a:r>
              <a:rPr lang="en-US" sz="1600" b="1" i="1" dirty="0">
                <a:solidFill>
                  <a:srgbClr val="0000FF"/>
                </a:solidFill>
              </a:rPr>
              <a:t>the aponeurosis has </a:t>
            </a:r>
            <a:r>
              <a:rPr lang="en-US" sz="1600" b="1" dirty="0">
                <a:solidFill>
                  <a:srgbClr val="0000FF"/>
                </a:solidFill>
              </a:rPr>
              <a:t>dehisced</a:t>
            </a:r>
            <a:r>
              <a:rPr lang="en-US" sz="1600" i="1" dirty="0">
                <a:solidFill>
                  <a:schemeClr val="bg1">
                    <a:lumMod val="50000"/>
                  </a:schemeClr>
                </a:solidFill>
              </a:rPr>
              <a:t>?</a:t>
            </a:r>
          </a:p>
          <a:p>
            <a:r>
              <a:rPr lang="en-US" sz="1600" dirty="0">
                <a:solidFill>
                  <a:schemeClr val="bg1">
                    <a:lumMod val="50000"/>
                  </a:schemeClr>
                </a:solidFill>
              </a:rPr>
              <a:t> It means it has stretched, and/or disinserted its normal attachment site</a:t>
            </a:r>
          </a:p>
          <a:p>
            <a:endParaRPr lang="en-US" sz="1600" dirty="0">
              <a:solidFill>
                <a:schemeClr val="bg1">
                  <a:lumMod val="50000"/>
                </a:schemeClr>
              </a:solidFill>
            </a:endParaRPr>
          </a:p>
          <a:p>
            <a:r>
              <a:rPr lang="en-US" sz="1600" i="1" dirty="0">
                <a:solidFill>
                  <a:schemeClr val="bg1">
                    <a:lumMod val="50000"/>
                  </a:schemeClr>
                </a:solidFill>
              </a:rPr>
              <a:t>What is the most common cause?</a:t>
            </a:r>
          </a:p>
          <a:p>
            <a:r>
              <a:rPr lang="en-US" sz="1600" dirty="0">
                <a:solidFill>
                  <a:schemeClr val="bg1">
                    <a:lumMod val="50000"/>
                  </a:schemeClr>
                </a:solidFill>
              </a:rPr>
              <a:t>Birthdays</a:t>
            </a:r>
          </a:p>
          <a:p>
            <a:endParaRPr lang="en-US" sz="1600" dirty="0">
              <a:solidFill>
                <a:schemeClr val="bg1">
                  <a:lumMod val="50000"/>
                </a:schemeClr>
              </a:solidFill>
            </a:endParaRPr>
          </a:p>
          <a:p>
            <a:r>
              <a:rPr lang="en-US" sz="1600" i="1" dirty="0">
                <a:solidFill>
                  <a:schemeClr val="bg1">
                    <a:lumMod val="50000"/>
                  </a:schemeClr>
                </a:solidFill>
              </a:rPr>
              <a:t>Two other causes are notorious for producing aponeurotic dehiscence in younger individuals—what are they?</a:t>
            </a:r>
          </a:p>
          <a:p>
            <a:r>
              <a:rPr lang="en-US" sz="1600" dirty="0">
                <a:solidFill>
                  <a:schemeClr val="bg1">
                    <a:lumMod val="50000"/>
                  </a:schemeClr>
                </a:solidFill>
              </a:rPr>
              <a:t>--Eye rubbing</a:t>
            </a:r>
          </a:p>
          <a:p>
            <a:r>
              <a:rPr lang="en-US" sz="1600" dirty="0">
                <a:solidFill>
                  <a:schemeClr val="bg1">
                    <a:lumMod val="50000"/>
                  </a:schemeClr>
                </a:solidFill>
              </a:rPr>
              <a:t>--Prolonged rigid contact lens wear</a:t>
            </a:r>
          </a:p>
        </p:txBody>
      </p:sp>
      <p:sp>
        <p:nvSpPr>
          <p:cNvPr id="6" name="TextBox 5">
            <a:extLst>
              <a:ext uri="{FF2B5EF4-FFF2-40B4-BE49-F238E27FC236}">
                <a16:creationId xmlns:a16="http://schemas.microsoft.com/office/drawing/2014/main" id="{E4DEDA6F-E042-494B-990B-CD5D41155C5A}"/>
              </a:ext>
            </a:extLst>
          </p:cNvPr>
          <p:cNvSpPr txBox="1"/>
          <p:nvPr/>
        </p:nvSpPr>
        <p:spPr>
          <a:xfrm>
            <a:off x="1934096" y="1683144"/>
            <a:ext cx="6383479" cy="1169551"/>
          </a:xfrm>
          <a:prstGeom prst="rect">
            <a:avLst/>
          </a:prstGeom>
          <a:solidFill>
            <a:schemeClr val="accent6">
              <a:lumMod val="60000"/>
              <a:lumOff val="40000"/>
            </a:schemeClr>
          </a:solidFill>
        </p:spPr>
        <p:txBody>
          <a:bodyPr wrap="none" rtlCol="0">
            <a:spAutoFit/>
          </a:bodyPr>
          <a:lstStyle/>
          <a:p>
            <a:r>
              <a:rPr lang="en-US" sz="1400" i="1" dirty="0">
                <a:solidFill>
                  <a:srgbClr val="0000FF"/>
                </a:solidFill>
              </a:rPr>
              <a:t>So the </a:t>
            </a:r>
            <a:r>
              <a:rPr lang="en-US" sz="1400" i="1" dirty="0" err="1">
                <a:solidFill>
                  <a:srgbClr val="0000FF"/>
                </a:solidFill>
              </a:rPr>
              <a:t>levator</a:t>
            </a:r>
            <a:r>
              <a:rPr lang="en-US" sz="1400" i="1" dirty="0">
                <a:solidFill>
                  <a:srgbClr val="0000FF"/>
                </a:solidFill>
              </a:rPr>
              <a:t> aponeurosis is jacked up—what about the </a:t>
            </a:r>
            <a:r>
              <a:rPr lang="en-US" sz="1400" i="1" dirty="0" err="1">
                <a:solidFill>
                  <a:srgbClr val="0000FF"/>
                </a:solidFill>
              </a:rPr>
              <a:t>levator</a:t>
            </a:r>
            <a:r>
              <a:rPr lang="en-US" sz="1400" i="1" dirty="0">
                <a:solidFill>
                  <a:srgbClr val="0000FF"/>
                </a:solidFill>
              </a:rPr>
              <a:t> muscle itself?</a:t>
            </a:r>
          </a:p>
          <a:p>
            <a:r>
              <a:rPr lang="en-US" sz="1400" dirty="0">
                <a:solidFill>
                  <a:schemeClr val="accent6">
                    <a:lumMod val="60000"/>
                    <a:lumOff val="40000"/>
                  </a:schemeClr>
                </a:solidFill>
              </a:rPr>
              <a:t>Absent another </a:t>
            </a:r>
            <a:r>
              <a:rPr lang="en-US" sz="1400" dirty="0" err="1">
                <a:solidFill>
                  <a:schemeClr val="accent6">
                    <a:lumMod val="60000"/>
                    <a:lumOff val="40000"/>
                  </a:schemeClr>
                </a:solidFill>
              </a:rPr>
              <a:t>dz</a:t>
            </a:r>
            <a:r>
              <a:rPr lang="en-US" sz="1400" dirty="0">
                <a:solidFill>
                  <a:schemeClr val="accent6">
                    <a:lumMod val="60000"/>
                    <a:lumOff val="40000"/>
                  </a:schemeClr>
                </a:solidFill>
              </a:rPr>
              <a:t> process, it is unaffected</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does this imply about </a:t>
            </a:r>
            <a:r>
              <a:rPr lang="en-US" sz="1400" i="1" dirty="0" err="1">
                <a:solidFill>
                  <a:schemeClr val="accent6">
                    <a:lumMod val="60000"/>
                    <a:lumOff val="40000"/>
                  </a:schemeClr>
                </a:solidFill>
              </a:rPr>
              <a:t>levator</a:t>
            </a:r>
            <a:r>
              <a:rPr lang="en-US" sz="1400" i="1" dirty="0">
                <a:solidFill>
                  <a:schemeClr val="accent6">
                    <a:lumMod val="60000"/>
                    <a:lumOff val="40000"/>
                  </a:schemeClr>
                </a:solidFill>
              </a:rPr>
              <a:t> function in aponeurotic ptosis?</a:t>
            </a:r>
          </a:p>
          <a:p>
            <a:r>
              <a:rPr lang="en-US" sz="1400" dirty="0">
                <a:solidFill>
                  <a:schemeClr val="accent6">
                    <a:lumMod val="60000"/>
                    <a:lumOff val="40000"/>
                  </a:schemeClr>
                </a:solidFill>
              </a:rPr>
              <a:t>It is expected to be within the normal range</a:t>
            </a:r>
          </a:p>
        </p:txBody>
      </p:sp>
      <p:sp>
        <p:nvSpPr>
          <p:cNvPr id="8" name="Oval 7">
            <a:extLst>
              <a:ext uri="{FF2B5EF4-FFF2-40B4-BE49-F238E27FC236}">
                <a16:creationId xmlns:a16="http://schemas.microsoft.com/office/drawing/2014/main" id="{F21B6DBD-4C72-41A5-A727-BCDF5C86F2BB}"/>
              </a:ext>
            </a:extLst>
          </p:cNvPr>
          <p:cNvSpPr/>
          <p:nvPr/>
        </p:nvSpPr>
        <p:spPr>
          <a:xfrm>
            <a:off x="3503437" y="914400"/>
            <a:ext cx="3244799" cy="6527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C868CBE-1257-4E39-B8F6-3E0D1376B0F3}"/>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569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does it mean to say </a:t>
            </a:r>
            <a:r>
              <a:rPr lang="en-US" sz="1600" b="1" i="1" dirty="0">
                <a:solidFill>
                  <a:srgbClr val="0000FF"/>
                </a:solidFill>
              </a:rPr>
              <a:t>the aponeurosis has </a:t>
            </a:r>
            <a:r>
              <a:rPr lang="en-US" sz="1600" b="1" dirty="0">
                <a:solidFill>
                  <a:srgbClr val="0000FF"/>
                </a:solidFill>
              </a:rPr>
              <a:t>dehisced</a:t>
            </a:r>
            <a:r>
              <a:rPr lang="en-US" sz="1600" i="1" dirty="0">
                <a:solidFill>
                  <a:schemeClr val="bg1">
                    <a:lumMod val="50000"/>
                  </a:schemeClr>
                </a:solidFill>
              </a:rPr>
              <a:t>?</a:t>
            </a:r>
          </a:p>
          <a:p>
            <a:r>
              <a:rPr lang="en-US" sz="1600" dirty="0">
                <a:solidFill>
                  <a:schemeClr val="bg1">
                    <a:lumMod val="50000"/>
                  </a:schemeClr>
                </a:solidFill>
              </a:rPr>
              <a:t> It means it has stretched, and/or disinserted its normal attachment site</a:t>
            </a:r>
          </a:p>
          <a:p>
            <a:endParaRPr lang="en-US" sz="1600" dirty="0">
              <a:solidFill>
                <a:schemeClr val="bg1">
                  <a:lumMod val="50000"/>
                </a:schemeClr>
              </a:solidFill>
            </a:endParaRPr>
          </a:p>
          <a:p>
            <a:r>
              <a:rPr lang="en-US" sz="1600" i="1" dirty="0">
                <a:solidFill>
                  <a:schemeClr val="bg1">
                    <a:lumMod val="50000"/>
                  </a:schemeClr>
                </a:solidFill>
              </a:rPr>
              <a:t>What is the most common cause?</a:t>
            </a:r>
          </a:p>
          <a:p>
            <a:r>
              <a:rPr lang="en-US" sz="1600" dirty="0">
                <a:solidFill>
                  <a:schemeClr val="bg1">
                    <a:lumMod val="50000"/>
                  </a:schemeClr>
                </a:solidFill>
              </a:rPr>
              <a:t>Birthdays</a:t>
            </a:r>
          </a:p>
          <a:p>
            <a:endParaRPr lang="en-US" sz="1600" dirty="0">
              <a:solidFill>
                <a:schemeClr val="bg1">
                  <a:lumMod val="50000"/>
                </a:schemeClr>
              </a:solidFill>
            </a:endParaRPr>
          </a:p>
          <a:p>
            <a:r>
              <a:rPr lang="en-US" sz="1600" i="1" dirty="0">
                <a:solidFill>
                  <a:schemeClr val="bg1">
                    <a:lumMod val="50000"/>
                  </a:schemeClr>
                </a:solidFill>
              </a:rPr>
              <a:t>Two other causes are notorious for producing aponeurotic dehiscence in younger individuals—what are they?</a:t>
            </a:r>
          </a:p>
          <a:p>
            <a:r>
              <a:rPr lang="en-US" sz="1600" dirty="0">
                <a:solidFill>
                  <a:schemeClr val="bg1">
                    <a:lumMod val="50000"/>
                  </a:schemeClr>
                </a:solidFill>
              </a:rPr>
              <a:t>--Eye rubbing</a:t>
            </a:r>
          </a:p>
          <a:p>
            <a:r>
              <a:rPr lang="en-US" sz="1600" dirty="0">
                <a:solidFill>
                  <a:schemeClr val="bg1">
                    <a:lumMod val="50000"/>
                  </a:schemeClr>
                </a:solidFill>
              </a:rPr>
              <a:t>--Prolonged rigid contact lens wear</a:t>
            </a:r>
          </a:p>
        </p:txBody>
      </p:sp>
      <p:sp>
        <p:nvSpPr>
          <p:cNvPr id="6" name="TextBox 5">
            <a:extLst>
              <a:ext uri="{FF2B5EF4-FFF2-40B4-BE49-F238E27FC236}">
                <a16:creationId xmlns:a16="http://schemas.microsoft.com/office/drawing/2014/main" id="{E4DEDA6F-E042-494B-990B-CD5D41155C5A}"/>
              </a:ext>
            </a:extLst>
          </p:cNvPr>
          <p:cNvSpPr txBox="1"/>
          <p:nvPr/>
        </p:nvSpPr>
        <p:spPr>
          <a:xfrm>
            <a:off x="1934096" y="1683144"/>
            <a:ext cx="6383479" cy="1169551"/>
          </a:xfrm>
          <a:prstGeom prst="rect">
            <a:avLst/>
          </a:prstGeom>
          <a:solidFill>
            <a:schemeClr val="accent6">
              <a:lumMod val="60000"/>
              <a:lumOff val="40000"/>
            </a:schemeClr>
          </a:solidFill>
        </p:spPr>
        <p:txBody>
          <a:bodyPr wrap="none" rtlCol="0">
            <a:spAutoFit/>
          </a:bodyPr>
          <a:lstStyle/>
          <a:p>
            <a:r>
              <a:rPr lang="en-US" sz="1400" i="1" dirty="0">
                <a:solidFill>
                  <a:srgbClr val="0000FF"/>
                </a:solidFill>
              </a:rPr>
              <a:t>So the </a:t>
            </a:r>
            <a:r>
              <a:rPr lang="en-US" sz="1400" i="1" dirty="0" err="1">
                <a:solidFill>
                  <a:srgbClr val="0000FF"/>
                </a:solidFill>
              </a:rPr>
              <a:t>levator</a:t>
            </a:r>
            <a:r>
              <a:rPr lang="en-US" sz="1400" i="1" dirty="0">
                <a:solidFill>
                  <a:srgbClr val="0000FF"/>
                </a:solidFill>
              </a:rPr>
              <a:t> aponeurosis is jacked up—what about the </a:t>
            </a:r>
            <a:r>
              <a:rPr lang="en-US" sz="1400" i="1" dirty="0" err="1">
                <a:solidFill>
                  <a:srgbClr val="0000FF"/>
                </a:solidFill>
              </a:rPr>
              <a:t>levator</a:t>
            </a:r>
            <a:r>
              <a:rPr lang="en-US" sz="1400" i="1" dirty="0">
                <a:solidFill>
                  <a:srgbClr val="0000FF"/>
                </a:solidFill>
              </a:rPr>
              <a:t> muscle itself?</a:t>
            </a:r>
          </a:p>
          <a:p>
            <a:r>
              <a:rPr lang="en-US" sz="1400" dirty="0">
                <a:solidFill>
                  <a:srgbClr val="0000FF"/>
                </a:solidFill>
              </a:rPr>
              <a:t>Absent another </a:t>
            </a:r>
            <a:r>
              <a:rPr lang="en-US" sz="1400" dirty="0" err="1">
                <a:solidFill>
                  <a:srgbClr val="0000FF"/>
                </a:solidFill>
              </a:rPr>
              <a:t>dz</a:t>
            </a:r>
            <a:r>
              <a:rPr lang="en-US" sz="1400" dirty="0">
                <a:solidFill>
                  <a:srgbClr val="0000FF"/>
                </a:solidFill>
              </a:rPr>
              <a:t> process, it is unaffected</a:t>
            </a:r>
            <a:endParaRPr lang="en-US" sz="1400" dirty="0">
              <a:solidFill>
                <a:schemeClr val="accent6">
                  <a:lumMod val="60000"/>
                  <a:lumOff val="40000"/>
                </a:schemeClr>
              </a:solidFill>
            </a:endParaRP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does this imply about </a:t>
            </a:r>
            <a:r>
              <a:rPr lang="en-US" sz="1400" i="1" dirty="0" err="1">
                <a:solidFill>
                  <a:schemeClr val="accent6">
                    <a:lumMod val="60000"/>
                    <a:lumOff val="40000"/>
                  </a:schemeClr>
                </a:solidFill>
              </a:rPr>
              <a:t>levator</a:t>
            </a:r>
            <a:r>
              <a:rPr lang="en-US" sz="1400" i="1" dirty="0">
                <a:solidFill>
                  <a:schemeClr val="accent6">
                    <a:lumMod val="60000"/>
                    <a:lumOff val="40000"/>
                  </a:schemeClr>
                </a:solidFill>
              </a:rPr>
              <a:t> function in aponeurotic ptosis?</a:t>
            </a:r>
          </a:p>
          <a:p>
            <a:r>
              <a:rPr lang="en-US" sz="1400" dirty="0">
                <a:solidFill>
                  <a:schemeClr val="accent6">
                    <a:lumMod val="60000"/>
                    <a:lumOff val="40000"/>
                  </a:schemeClr>
                </a:solidFill>
              </a:rPr>
              <a:t>It is expected to be within the normal range</a:t>
            </a:r>
          </a:p>
        </p:txBody>
      </p:sp>
      <p:sp>
        <p:nvSpPr>
          <p:cNvPr id="8" name="Oval 7">
            <a:extLst>
              <a:ext uri="{FF2B5EF4-FFF2-40B4-BE49-F238E27FC236}">
                <a16:creationId xmlns:a16="http://schemas.microsoft.com/office/drawing/2014/main" id="{F21B6DBD-4C72-41A5-A727-BCDF5C86F2BB}"/>
              </a:ext>
            </a:extLst>
          </p:cNvPr>
          <p:cNvSpPr/>
          <p:nvPr/>
        </p:nvSpPr>
        <p:spPr>
          <a:xfrm>
            <a:off x="3503437" y="914400"/>
            <a:ext cx="3244799" cy="6527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E7965D4-8F66-4E53-BEF6-93D25D2F1ED4}"/>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7662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does it mean to say </a:t>
            </a:r>
            <a:r>
              <a:rPr lang="en-US" sz="1600" b="1" i="1" dirty="0">
                <a:solidFill>
                  <a:srgbClr val="0000FF"/>
                </a:solidFill>
              </a:rPr>
              <a:t>the aponeurosis has </a:t>
            </a:r>
            <a:r>
              <a:rPr lang="en-US" sz="1600" b="1" dirty="0">
                <a:solidFill>
                  <a:srgbClr val="0000FF"/>
                </a:solidFill>
              </a:rPr>
              <a:t>dehisced</a:t>
            </a:r>
            <a:r>
              <a:rPr lang="en-US" sz="1600" i="1" dirty="0">
                <a:solidFill>
                  <a:schemeClr val="bg1">
                    <a:lumMod val="50000"/>
                  </a:schemeClr>
                </a:solidFill>
              </a:rPr>
              <a:t>?</a:t>
            </a:r>
          </a:p>
          <a:p>
            <a:r>
              <a:rPr lang="en-US" sz="1600" dirty="0">
                <a:solidFill>
                  <a:schemeClr val="bg1">
                    <a:lumMod val="50000"/>
                  </a:schemeClr>
                </a:solidFill>
              </a:rPr>
              <a:t> It means it has stretched, and/or disinserted its normal attachment site</a:t>
            </a:r>
          </a:p>
          <a:p>
            <a:endParaRPr lang="en-US" sz="1600" dirty="0">
              <a:solidFill>
                <a:schemeClr val="bg1">
                  <a:lumMod val="50000"/>
                </a:schemeClr>
              </a:solidFill>
            </a:endParaRPr>
          </a:p>
          <a:p>
            <a:r>
              <a:rPr lang="en-US" sz="1600" i="1" dirty="0">
                <a:solidFill>
                  <a:schemeClr val="bg1">
                    <a:lumMod val="50000"/>
                  </a:schemeClr>
                </a:solidFill>
              </a:rPr>
              <a:t>What is the most common cause?</a:t>
            </a:r>
          </a:p>
          <a:p>
            <a:r>
              <a:rPr lang="en-US" sz="1600" dirty="0">
                <a:solidFill>
                  <a:schemeClr val="bg1">
                    <a:lumMod val="50000"/>
                  </a:schemeClr>
                </a:solidFill>
              </a:rPr>
              <a:t>Birthdays</a:t>
            </a:r>
          </a:p>
          <a:p>
            <a:endParaRPr lang="en-US" sz="1600" dirty="0">
              <a:solidFill>
                <a:schemeClr val="bg1">
                  <a:lumMod val="50000"/>
                </a:schemeClr>
              </a:solidFill>
            </a:endParaRPr>
          </a:p>
          <a:p>
            <a:r>
              <a:rPr lang="en-US" sz="1600" i="1" dirty="0">
                <a:solidFill>
                  <a:schemeClr val="bg1">
                    <a:lumMod val="50000"/>
                  </a:schemeClr>
                </a:solidFill>
              </a:rPr>
              <a:t>Two other causes are notorious for producing aponeurotic dehiscence in younger individuals—what are they?</a:t>
            </a:r>
          </a:p>
          <a:p>
            <a:r>
              <a:rPr lang="en-US" sz="1600" dirty="0">
                <a:solidFill>
                  <a:schemeClr val="bg1">
                    <a:lumMod val="50000"/>
                  </a:schemeClr>
                </a:solidFill>
              </a:rPr>
              <a:t>--Eye rubbing</a:t>
            </a:r>
          </a:p>
          <a:p>
            <a:r>
              <a:rPr lang="en-US" sz="1600" dirty="0">
                <a:solidFill>
                  <a:schemeClr val="bg1">
                    <a:lumMod val="50000"/>
                  </a:schemeClr>
                </a:solidFill>
              </a:rPr>
              <a:t>--Prolonged rigid contact lens wear</a:t>
            </a:r>
          </a:p>
        </p:txBody>
      </p:sp>
      <p:sp>
        <p:nvSpPr>
          <p:cNvPr id="6" name="TextBox 5">
            <a:extLst>
              <a:ext uri="{FF2B5EF4-FFF2-40B4-BE49-F238E27FC236}">
                <a16:creationId xmlns:a16="http://schemas.microsoft.com/office/drawing/2014/main" id="{E4DEDA6F-E042-494B-990B-CD5D41155C5A}"/>
              </a:ext>
            </a:extLst>
          </p:cNvPr>
          <p:cNvSpPr txBox="1"/>
          <p:nvPr/>
        </p:nvSpPr>
        <p:spPr>
          <a:xfrm>
            <a:off x="1934096" y="1683144"/>
            <a:ext cx="6383479" cy="1169551"/>
          </a:xfrm>
          <a:prstGeom prst="rect">
            <a:avLst/>
          </a:prstGeom>
          <a:solidFill>
            <a:schemeClr val="accent6">
              <a:lumMod val="60000"/>
              <a:lumOff val="40000"/>
            </a:schemeClr>
          </a:solidFill>
        </p:spPr>
        <p:txBody>
          <a:bodyPr wrap="none" rtlCol="0">
            <a:spAutoFit/>
          </a:bodyPr>
          <a:lstStyle/>
          <a:p>
            <a:r>
              <a:rPr lang="en-US" sz="1400" i="1" dirty="0">
                <a:solidFill>
                  <a:srgbClr val="0000FF"/>
                </a:solidFill>
              </a:rPr>
              <a:t>So the </a:t>
            </a:r>
            <a:r>
              <a:rPr lang="en-US" sz="1400" i="1" dirty="0" err="1">
                <a:solidFill>
                  <a:srgbClr val="0000FF"/>
                </a:solidFill>
              </a:rPr>
              <a:t>levator</a:t>
            </a:r>
            <a:r>
              <a:rPr lang="en-US" sz="1400" i="1" dirty="0">
                <a:solidFill>
                  <a:srgbClr val="0000FF"/>
                </a:solidFill>
              </a:rPr>
              <a:t> aponeurosis is jacked up—what about the </a:t>
            </a:r>
            <a:r>
              <a:rPr lang="en-US" sz="1400" i="1" dirty="0" err="1">
                <a:solidFill>
                  <a:srgbClr val="0000FF"/>
                </a:solidFill>
              </a:rPr>
              <a:t>levator</a:t>
            </a:r>
            <a:r>
              <a:rPr lang="en-US" sz="1400" i="1" dirty="0">
                <a:solidFill>
                  <a:srgbClr val="0000FF"/>
                </a:solidFill>
              </a:rPr>
              <a:t> muscle itself?</a:t>
            </a:r>
          </a:p>
          <a:p>
            <a:r>
              <a:rPr lang="en-US" sz="1400" dirty="0">
                <a:solidFill>
                  <a:srgbClr val="0000FF"/>
                </a:solidFill>
              </a:rPr>
              <a:t>Absent another </a:t>
            </a:r>
            <a:r>
              <a:rPr lang="en-US" sz="1400" dirty="0" err="1">
                <a:solidFill>
                  <a:srgbClr val="0000FF"/>
                </a:solidFill>
              </a:rPr>
              <a:t>dz</a:t>
            </a:r>
            <a:r>
              <a:rPr lang="en-US" sz="1400" dirty="0">
                <a:solidFill>
                  <a:srgbClr val="0000FF"/>
                </a:solidFill>
              </a:rPr>
              <a:t> process, it is unaffected</a:t>
            </a:r>
          </a:p>
          <a:p>
            <a:endParaRPr lang="en-US" sz="1400" dirty="0">
              <a:solidFill>
                <a:srgbClr val="0000FF"/>
              </a:solidFill>
            </a:endParaRPr>
          </a:p>
          <a:p>
            <a:r>
              <a:rPr lang="en-US" sz="1400" i="1" dirty="0">
                <a:solidFill>
                  <a:srgbClr val="0000FF"/>
                </a:solidFill>
              </a:rPr>
              <a:t>What does this imply about </a:t>
            </a:r>
            <a:r>
              <a:rPr lang="en-US" sz="1400" i="1" dirty="0" err="1">
                <a:solidFill>
                  <a:srgbClr val="0000FF"/>
                </a:solidFill>
              </a:rPr>
              <a:t>levator</a:t>
            </a:r>
            <a:r>
              <a:rPr lang="en-US" sz="1400" i="1" dirty="0">
                <a:solidFill>
                  <a:srgbClr val="0000FF"/>
                </a:solidFill>
              </a:rPr>
              <a:t> function in aponeurotic ptosis?</a:t>
            </a:r>
            <a:endParaRPr lang="en-US" sz="1400" i="1" dirty="0">
              <a:solidFill>
                <a:schemeClr val="accent6">
                  <a:lumMod val="60000"/>
                  <a:lumOff val="40000"/>
                </a:schemeClr>
              </a:solidFill>
            </a:endParaRPr>
          </a:p>
          <a:p>
            <a:r>
              <a:rPr lang="en-US" sz="1400" dirty="0">
                <a:solidFill>
                  <a:schemeClr val="accent6">
                    <a:lumMod val="60000"/>
                    <a:lumOff val="40000"/>
                  </a:schemeClr>
                </a:solidFill>
              </a:rPr>
              <a:t>It is expected to be within the normal range</a:t>
            </a:r>
          </a:p>
        </p:txBody>
      </p:sp>
      <p:sp>
        <p:nvSpPr>
          <p:cNvPr id="8" name="Oval 7">
            <a:extLst>
              <a:ext uri="{FF2B5EF4-FFF2-40B4-BE49-F238E27FC236}">
                <a16:creationId xmlns:a16="http://schemas.microsoft.com/office/drawing/2014/main" id="{F21B6DBD-4C72-41A5-A727-BCDF5C86F2BB}"/>
              </a:ext>
            </a:extLst>
          </p:cNvPr>
          <p:cNvSpPr/>
          <p:nvPr/>
        </p:nvSpPr>
        <p:spPr>
          <a:xfrm>
            <a:off x="3503437" y="914400"/>
            <a:ext cx="3244799" cy="6527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5C72E4-8BA5-460E-B589-2E6550C6CFD1}"/>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7548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TextBox 1">
            <a:extLst>
              <a:ext uri="{FF2B5EF4-FFF2-40B4-BE49-F238E27FC236}">
                <a16:creationId xmlns:a16="http://schemas.microsoft.com/office/drawing/2014/main" id="{AD00FB4C-B5A6-41C3-81DA-2185E91885BA}"/>
              </a:ext>
            </a:extLst>
          </p:cNvPr>
          <p:cNvSpPr txBox="1"/>
          <p:nvPr/>
        </p:nvSpPr>
        <p:spPr>
          <a:xfrm>
            <a:off x="1211995" y="1078578"/>
            <a:ext cx="6705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does it mean to say </a:t>
            </a:r>
            <a:r>
              <a:rPr lang="en-US" sz="1600" b="1" i="1" dirty="0">
                <a:solidFill>
                  <a:srgbClr val="0000FF"/>
                </a:solidFill>
              </a:rPr>
              <a:t>the aponeurosis has </a:t>
            </a:r>
            <a:r>
              <a:rPr lang="en-US" sz="1600" b="1" dirty="0">
                <a:solidFill>
                  <a:srgbClr val="0000FF"/>
                </a:solidFill>
              </a:rPr>
              <a:t>dehisced</a:t>
            </a:r>
            <a:r>
              <a:rPr lang="en-US" sz="1600" i="1" dirty="0">
                <a:solidFill>
                  <a:schemeClr val="bg1">
                    <a:lumMod val="50000"/>
                  </a:schemeClr>
                </a:solidFill>
              </a:rPr>
              <a:t>?</a:t>
            </a:r>
          </a:p>
          <a:p>
            <a:r>
              <a:rPr lang="en-US" sz="1600" dirty="0">
                <a:solidFill>
                  <a:schemeClr val="bg1">
                    <a:lumMod val="50000"/>
                  </a:schemeClr>
                </a:solidFill>
              </a:rPr>
              <a:t> It means it has stretched, and/or disinserted its normal attachment site</a:t>
            </a:r>
          </a:p>
          <a:p>
            <a:endParaRPr lang="en-US" sz="1600" dirty="0">
              <a:solidFill>
                <a:schemeClr val="bg1">
                  <a:lumMod val="50000"/>
                </a:schemeClr>
              </a:solidFill>
            </a:endParaRPr>
          </a:p>
          <a:p>
            <a:r>
              <a:rPr lang="en-US" sz="1600" i="1" dirty="0">
                <a:solidFill>
                  <a:schemeClr val="bg1">
                    <a:lumMod val="50000"/>
                  </a:schemeClr>
                </a:solidFill>
              </a:rPr>
              <a:t>What is the most common cause?</a:t>
            </a:r>
          </a:p>
          <a:p>
            <a:r>
              <a:rPr lang="en-US" sz="1600" dirty="0">
                <a:solidFill>
                  <a:schemeClr val="bg1">
                    <a:lumMod val="50000"/>
                  </a:schemeClr>
                </a:solidFill>
              </a:rPr>
              <a:t>Birthdays</a:t>
            </a:r>
          </a:p>
          <a:p>
            <a:endParaRPr lang="en-US" sz="1600" dirty="0">
              <a:solidFill>
                <a:schemeClr val="bg1">
                  <a:lumMod val="50000"/>
                </a:schemeClr>
              </a:solidFill>
            </a:endParaRPr>
          </a:p>
          <a:p>
            <a:r>
              <a:rPr lang="en-US" sz="1600" i="1" dirty="0">
                <a:solidFill>
                  <a:schemeClr val="bg1">
                    <a:lumMod val="50000"/>
                  </a:schemeClr>
                </a:solidFill>
              </a:rPr>
              <a:t>Two other causes are notorious for producing aponeurotic dehiscence in younger individuals—what are they?</a:t>
            </a:r>
          </a:p>
          <a:p>
            <a:r>
              <a:rPr lang="en-US" sz="1600" dirty="0">
                <a:solidFill>
                  <a:schemeClr val="bg1">
                    <a:lumMod val="50000"/>
                  </a:schemeClr>
                </a:solidFill>
              </a:rPr>
              <a:t>--Eye rubbing</a:t>
            </a:r>
          </a:p>
          <a:p>
            <a:r>
              <a:rPr lang="en-US" sz="1600" dirty="0">
                <a:solidFill>
                  <a:schemeClr val="bg1">
                    <a:lumMod val="50000"/>
                  </a:schemeClr>
                </a:solidFill>
              </a:rPr>
              <a:t>--Prolonged rigid contact lens wear</a:t>
            </a:r>
          </a:p>
        </p:txBody>
      </p:sp>
      <p:sp>
        <p:nvSpPr>
          <p:cNvPr id="6" name="TextBox 5">
            <a:extLst>
              <a:ext uri="{FF2B5EF4-FFF2-40B4-BE49-F238E27FC236}">
                <a16:creationId xmlns:a16="http://schemas.microsoft.com/office/drawing/2014/main" id="{E4DEDA6F-E042-494B-990B-CD5D41155C5A}"/>
              </a:ext>
            </a:extLst>
          </p:cNvPr>
          <p:cNvSpPr txBox="1"/>
          <p:nvPr/>
        </p:nvSpPr>
        <p:spPr>
          <a:xfrm>
            <a:off x="1934096" y="1683144"/>
            <a:ext cx="6383479" cy="1169551"/>
          </a:xfrm>
          <a:prstGeom prst="rect">
            <a:avLst/>
          </a:prstGeom>
          <a:solidFill>
            <a:schemeClr val="accent6">
              <a:lumMod val="60000"/>
              <a:lumOff val="40000"/>
            </a:schemeClr>
          </a:solidFill>
        </p:spPr>
        <p:txBody>
          <a:bodyPr wrap="none" rtlCol="0">
            <a:spAutoFit/>
          </a:bodyPr>
          <a:lstStyle/>
          <a:p>
            <a:r>
              <a:rPr lang="en-US" sz="1400" i="1" dirty="0">
                <a:solidFill>
                  <a:srgbClr val="0000FF"/>
                </a:solidFill>
              </a:rPr>
              <a:t>So the </a:t>
            </a:r>
            <a:r>
              <a:rPr lang="en-US" sz="1400" i="1" dirty="0" err="1">
                <a:solidFill>
                  <a:srgbClr val="0000FF"/>
                </a:solidFill>
              </a:rPr>
              <a:t>levator</a:t>
            </a:r>
            <a:r>
              <a:rPr lang="en-US" sz="1400" i="1" dirty="0">
                <a:solidFill>
                  <a:srgbClr val="0000FF"/>
                </a:solidFill>
              </a:rPr>
              <a:t> aponeurosis is jacked up—what about the </a:t>
            </a:r>
            <a:r>
              <a:rPr lang="en-US" sz="1400" i="1" dirty="0" err="1">
                <a:solidFill>
                  <a:srgbClr val="0000FF"/>
                </a:solidFill>
              </a:rPr>
              <a:t>levator</a:t>
            </a:r>
            <a:r>
              <a:rPr lang="en-US" sz="1400" i="1" dirty="0">
                <a:solidFill>
                  <a:srgbClr val="0000FF"/>
                </a:solidFill>
              </a:rPr>
              <a:t> muscle itself?</a:t>
            </a:r>
          </a:p>
          <a:p>
            <a:r>
              <a:rPr lang="en-US" sz="1400" dirty="0">
                <a:solidFill>
                  <a:srgbClr val="0000FF"/>
                </a:solidFill>
              </a:rPr>
              <a:t>Absent another </a:t>
            </a:r>
            <a:r>
              <a:rPr lang="en-US" sz="1400" dirty="0" err="1">
                <a:solidFill>
                  <a:srgbClr val="0000FF"/>
                </a:solidFill>
              </a:rPr>
              <a:t>dz</a:t>
            </a:r>
            <a:r>
              <a:rPr lang="en-US" sz="1400" dirty="0">
                <a:solidFill>
                  <a:srgbClr val="0000FF"/>
                </a:solidFill>
              </a:rPr>
              <a:t> process, it is unaffected</a:t>
            </a:r>
          </a:p>
          <a:p>
            <a:endParaRPr lang="en-US" sz="1400" dirty="0">
              <a:solidFill>
                <a:srgbClr val="0000FF"/>
              </a:solidFill>
            </a:endParaRPr>
          </a:p>
          <a:p>
            <a:r>
              <a:rPr lang="en-US" sz="1400" i="1" dirty="0">
                <a:solidFill>
                  <a:srgbClr val="0000FF"/>
                </a:solidFill>
              </a:rPr>
              <a:t>What does this imply about </a:t>
            </a:r>
            <a:r>
              <a:rPr lang="en-US" sz="1400" i="1" dirty="0" err="1">
                <a:solidFill>
                  <a:srgbClr val="0000FF"/>
                </a:solidFill>
              </a:rPr>
              <a:t>levator</a:t>
            </a:r>
            <a:r>
              <a:rPr lang="en-US" sz="1400" i="1" dirty="0">
                <a:solidFill>
                  <a:srgbClr val="0000FF"/>
                </a:solidFill>
              </a:rPr>
              <a:t> function in aponeurotic ptosis?</a:t>
            </a:r>
          </a:p>
          <a:p>
            <a:r>
              <a:rPr lang="en-US" sz="1400" dirty="0">
                <a:solidFill>
                  <a:srgbClr val="0000FF"/>
                </a:solidFill>
              </a:rPr>
              <a:t>It is expected to be within the normal range</a:t>
            </a:r>
          </a:p>
        </p:txBody>
      </p:sp>
      <p:sp>
        <p:nvSpPr>
          <p:cNvPr id="8" name="Oval 7">
            <a:extLst>
              <a:ext uri="{FF2B5EF4-FFF2-40B4-BE49-F238E27FC236}">
                <a16:creationId xmlns:a16="http://schemas.microsoft.com/office/drawing/2014/main" id="{F21B6DBD-4C72-41A5-A727-BCDF5C86F2BB}"/>
              </a:ext>
            </a:extLst>
          </p:cNvPr>
          <p:cNvSpPr/>
          <p:nvPr/>
        </p:nvSpPr>
        <p:spPr>
          <a:xfrm>
            <a:off x="3503437" y="914400"/>
            <a:ext cx="3244799" cy="6527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DC29A15-61CE-42C3-8E9B-97B41AEE1B0C}"/>
              </a:ext>
            </a:extLst>
          </p:cNvPr>
          <p:cNvSpPr/>
          <p:nvPr/>
        </p:nvSpPr>
        <p:spPr>
          <a:xfrm>
            <a:off x="4343400" y="3535380"/>
            <a:ext cx="2971800" cy="673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6646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803740058"/>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rgbClr val="0000FF"/>
                </a:solidFill>
              </a:rPr>
              <a:t>What does CPEO stand for?</a:t>
            </a:r>
            <a:endParaRPr lang="en-US" sz="1600" i="1" dirty="0">
              <a:solidFill>
                <a:srgbClr val="FFCCCC"/>
              </a:solidFill>
            </a:endParaRPr>
          </a:p>
          <a:p>
            <a:r>
              <a:rPr lang="en-US" sz="1600" dirty="0">
                <a:solidFill>
                  <a:srgbClr val="FFCCCC"/>
                </a:solidFill>
              </a:rPr>
              <a:t>Chronic progressive external ophthalmoplegia</a:t>
            </a:r>
          </a:p>
          <a:p>
            <a:endParaRPr lang="en-US" sz="1600" dirty="0">
              <a:solidFill>
                <a:srgbClr val="FFCCCC"/>
              </a:solidFill>
            </a:endParaRPr>
          </a:p>
          <a:p>
            <a:r>
              <a:rPr lang="en-US" sz="1600" i="1" dirty="0">
                <a:solidFill>
                  <a:srgbClr val="FFCCCC"/>
                </a:solidFill>
              </a:rPr>
              <a:t>In one word, what sort of </a:t>
            </a:r>
            <a:r>
              <a:rPr lang="en-US" sz="1600" i="1" dirty="0" err="1">
                <a:solidFill>
                  <a:srgbClr val="FFCCCC"/>
                </a:solidFill>
              </a:rPr>
              <a:t>dz</a:t>
            </a:r>
            <a:r>
              <a:rPr lang="en-US" sz="1600" i="1" dirty="0">
                <a:solidFill>
                  <a:srgbClr val="FFCCCC"/>
                </a:solidFill>
              </a:rPr>
              <a:t> is CPEO?</a:t>
            </a:r>
          </a:p>
          <a:p>
            <a:r>
              <a:rPr lang="en-US" sz="1600" dirty="0">
                <a:solidFill>
                  <a:srgbClr val="FFCCCC"/>
                </a:solidFill>
              </a:rPr>
              <a:t>A  mitochondrial  myopathy</a:t>
            </a:r>
          </a:p>
          <a:p>
            <a:endParaRPr lang="en-US" sz="1600" dirty="0">
              <a:solidFill>
                <a:srgbClr val="FFCCCC"/>
              </a:solidFill>
            </a:endParaRPr>
          </a:p>
          <a:p>
            <a:r>
              <a:rPr lang="en-US" sz="1600" i="1" dirty="0">
                <a:solidFill>
                  <a:srgbClr val="FFCCCC"/>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Tree>
    <p:extLst>
      <p:ext uri="{BB962C8B-B14F-4D97-AF65-F5344CB8AC3E}">
        <p14:creationId xmlns:p14="http://schemas.microsoft.com/office/powerpoint/2010/main" val="18344644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rgbClr val="0000FF"/>
                </a:solidFill>
              </a:rPr>
              <a:t>What does CPEO stand for?</a:t>
            </a:r>
          </a:p>
          <a:p>
            <a:r>
              <a:rPr lang="en-US" sz="1600" dirty="0">
                <a:solidFill>
                  <a:srgbClr val="0000FF"/>
                </a:solidFill>
              </a:rPr>
              <a:t>Chronic progressive external ophthalmoplegia</a:t>
            </a:r>
            <a:endParaRPr lang="en-US" sz="1600" dirty="0">
              <a:solidFill>
                <a:srgbClr val="FFCCCC"/>
              </a:solidFill>
            </a:endParaRPr>
          </a:p>
          <a:p>
            <a:endParaRPr lang="en-US" sz="1600" dirty="0">
              <a:solidFill>
                <a:srgbClr val="FFCCCC"/>
              </a:solidFill>
            </a:endParaRPr>
          </a:p>
          <a:p>
            <a:r>
              <a:rPr lang="en-US" sz="1600" i="1" dirty="0">
                <a:solidFill>
                  <a:srgbClr val="FFCCCC"/>
                </a:solidFill>
              </a:rPr>
              <a:t>In one word, what sort of </a:t>
            </a:r>
            <a:r>
              <a:rPr lang="en-US" sz="1600" i="1" dirty="0" err="1">
                <a:solidFill>
                  <a:srgbClr val="FFCCCC"/>
                </a:solidFill>
              </a:rPr>
              <a:t>dz</a:t>
            </a:r>
            <a:r>
              <a:rPr lang="en-US" sz="1600" i="1" dirty="0">
                <a:solidFill>
                  <a:srgbClr val="FFCCCC"/>
                </a:solidFill>
              </a:rPr>
              <a:t> is CPEO?</a:t>
            </a:r>
          </a:p>
          <a:p>
            <a:r>
              <a:rPr lang="en-US" sz="1600" dirty="0">
                <a:solidFill>
                  <a:srgbClr val="FFCCCC"/>
                </a:solidFill>
              </a:rPr>
              <a:t>A  mitochondrial  myopathy</a:t>
            </a:r>
          </a:p>
          <a:p>
            <a:endParaRPr lang="en-US" sz="1600" dirty="0">
              <a:solidFill>
                <a:srgbClr val="FFCCCC"/>
              </a:solidFill>
            </a:endParaRPr>
          </a:p>
          <a:p>
            <a:r>
              <a:rPr lang="en-US" sz="1600" i="1" dirty="0">
                <a:solidFill>
                  <a:srgbClr val="FFCCCC"/>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Tree>
    <p:extLst>
      <p:ext uri="{BB962C8B-B14F-4D97-AF65-F5344CB8AC3E}">
        <p14:creationId xmlns:p14="http://schemas.microsoft.com/office/powerpoint/2010/main" val="10277848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rgbClr val="0000FF"/>
                </a:solidFill>
              </a:rPr>
              <a:t>What does CPEO stand for?</a:t>
            </a:r>
          </a:p>
          <a:p>
            <a:r>
              <a:rPr lang="en-US" sz="1600" dirty="0">
                <a:solidFill>
                  <a:srgbClr val="0000FF"/>
                </a:solidFill>
              </a:rPr>
              <a:t>Chronic progressive external ophthalmoplegia</a:t>
            </a:r>
          </a:p>
          <a:p>
            <a:endParaRPr lang="en-US" sz="1600" dirty="0">
              <a:solidFill>
                <a:srgbClr val="0000FF"/>
              </a:solidFill>
            </a:endParaRPr>
          </a:p>
          <a:p>
            <a:r>
              <a:rPr lang="en-US" sz="1600" i="1" dirty="0">
                <a:solidFill>
                  <a:srgbClr val="0000FF"/>
                </a:solidFill>
              </a:rPr>
              <a:t>In one word, what sort of </a:t>
            </a:r>
            <a:r>
              <a:rPr lang="en-US" sz="1600" i="1" dirty="0" err="1">
                <a:solidFill>
                  <a:srgbClr val="0000FF"/>
                </a:solidFill>
              </a:rPr>
              <a:t>dz</a:t>
            </a:r>
            <a:r>
              <a:rPr lang="en-US" sz="1600" i="1" dirty="0">
                <a:solidFill>
                  <a:srgbClr val="0000FF"/>
                </a:solidFill>
              </a:rPr>
              <a:t> is CPEO?</a:t>
            </a:r>
            <a:endParaRPr lang="en-US" sz="1600" i="1" dirty="0">
              <a:solidFill>
                <a:srgbClr val="FFCCCC"/>
              </a:solidFill>
            </a:endParaRPr>
          </a:p>
          <a:p>
            <a:r>
              <a:rPr lang="en-US" sz="1600" dirty="0">
                <a:solidFill>
                  <a:srgbClr val="0000FF"/>
                </a:solidFill>
              </a:rPr>
              <a:t>A  mitochondrial  myopathy</a:t>
            </a:r>
          </a:p>
          <a:p>
            <a:endParaRPr lang="en-US" sz="1600" dirty="0">
              <a:solidFill>
                <a:srgbClr val="FFCCCC"/>
              </a:solidFill>
            </a:endParaRPr>
          </a:p>
          <a:p>
            <a:r>
              <a:rPr lang="en-US" sz="1600" i="1" dirty="0">
                <a:solidFill>
                  <a:srgbClr val="FFCCCC"/>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
        <p:nvSpPr>
          <p:cNvPr id="10" name="Rectangle 9">
            <a:extLst>
              <a:ext uri="{FF2B5EF4-FFF2-40B4-BE49-F238E27FC236}">
                <a16:creationId xmlns:a16="http://schemas.microsoft.com/office/drawing/2014/main" id="{CF0DBDA2-1EE6-4EC6-9A8C-FBD2C081210A}"/>
              </a:ext>
            </a:extLst>
          </p:cNvPr>
          <p:cNvSpPr/>
          <p:nvPr/>
        </p:nvSpPr>
        <p:spPr>
          <a:xfrm>
            <a:off x="3810000" y="3429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408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rgbClr val="0000FF"/>
                </a:solidFill>
              </a:rPr>
              <a:t>What does CPEO stand for?</a:t>
            </a:r>
          </a:p>
          <a:p>
            <a:r>
              <a:rPr lang="en-US" sz="1600" dirty="0">
                <a:solidFill>
                  <a:srgbClr val="0000FF"/>
                </a:solidFill>
              </a:rPr>
              <a:t>Chronic progressive external ophthalmoplegia</a:t>
            </a:r>
          </a:p>
          <a:p>
            <a:endParaRPr lang="en-US" sz="1600" dirty="0">
              <a:solidFill>
                <a:srgbClr val="0000FF"/>
              </a:solidFill>
            </a:endParaRPr>
          </a:p>
          <a:p>
            <a:r>
              <a:rPr lang="en-US" sz="1600" i="1" dirty="0">
                <a:solidFill>
                  <a:srgbClr val="0000FF"/>
                </a:solidFill>
              </a:rPr>
              <a:t>In one word, what sort of </a:t>
            </a:r>
            <a:r>
              <a:rPr lang="en-US" sz="1600" i="1" dirty="0" err="1">
                <a:solidFill>
                  <a:srgbClr val="0000FF"/>
                </a:solidFill>
              </a:rPr>
              <a:t>dz</a:t>
            </a:r>
            <a:r>
              <a:rPr lang="en-US" sz="1600" i="1" dirty="0">
                <a:solidFill>
                  <a:srgbClr val="0000FF"/>
                </a:solidFill>
              </a:rPr>
              <a:t> is CPEO?</a:t>
            </a:r>
          </a:p>
          <a:p>
            <a:r>
              <a:rPr lang="en-US" sz="1600" dirty="0">
                <a:solidFill>
                  <a:srgbClr val="0000FF"/>
                </a:solidFill>
              </a:rPr>
              <a:t>A  mitochondrial  myopathy</a:t>
            </a:r>
            <a:endParaRPr lang="en-US" sz="1600" dirty="0">
              <a:solidFill>
                <a:srgbClr val="FFCCCC"/>
              </a:solidFill>
            </a:endParaRPr>
          </a:p>
          <a:p>
            <a:endParaRPr lang="en-US" sz="1600" dirty="0">
              <a:solidFill>
                <a:srgbClr val="FFCCCC"/>
              </a:solidFill>
            </a:endParaRPr>
          </a:p>
          <a:p>
            <a:r>
              <a:rPr lang="en-US" sz="1600" i="1" dirty="0">
                <a:solidFill>
                  <a:srgbClr val="FFCCCC"/>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Tree>
    <p:extLst>
      <p:ext uri="{BB962C8B-B14F-4D97-AF65-F5344CB8AC3E}">
        <p14:creationId xmlns:p14="http://schemas.microsoft.com/office/powerpoint/2010/main" val="12747053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b="1" dirty="0">
                <a:solidFill>
                  <a:srgbClr val="0000FF"/>
                </a:solidFill>
              </a:rPr>
              <a:t>A  mitochondrial  myopathy</a:t>
            </a:r>
            <a:endParaRPr lang="en-US" sz="1600" b="1" dirty="0">
              <a:solidFill>
                <a:srgbClr val="FFCCCC"/>
              </a:solidFill>
            </a:endParaRPr>
          </a:p>
          <a:p>
            <a:endParaRPr lang="en-US" sz="1600" dirty="0">
              <a:solidFill>
                <a:srgbClr val="FFCCCC"/>
              </a:solidFill>
            </a:endParaRPr>
          </a:p>
          <a:p>
            <a:r>
              <a:rPr lang="en-US" sz="1600" i="1" dirty="0">
                <a:solidFill>
                  <a:srgbClr val="FFCCCC"/>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
        <p:nvSpPr>
          <p:cNvPr id="6" name="Oval 5">
            <a:extLst>
              <a:ext uri="{FF2B5EF4-FFF2-40B4-BE49-F238E27FC236}">
                <a16:creationId xmlns:a16="http://schemas.microsoft.com/office/drawing/2014/main" id="{296C27F1-2474-4B17-8D7E-CE68F1B5819C}"/>
              </a:ext>
            </a:extLst>
          </p:cNvPr>
          <p:cNvSpPr/>
          <p:nvPr/>
        </p:nvSpPr>
        <p:spPr>
          <a:xfrm>
            <a:off x="3429000" y="3200400"/>
            <a:ext cx="2930493" cy="6369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
            <a:extLst>
              <a:ext uri="{FF2B5EF4-FFF2-40B4-BE49-F238E27FC236}">
                <a16:creationId xmlns:a16="http://schemas.microsoft.com/office/drawing/2014/main" id="{01A623EC-D23B-4FC9-A940-07036766E44B}"/>
              </a:ext>
            </a:extLst>
          </p:cNvPr>
          <p:cNvSpPr txBox="1">
            <a:spLocks noChangeArrowheads="1"/>
          </p:cNvSpPr>
          <p:nvPr/>
        </p:nvSpPr>
        <p:spPr bwMode="auto">
          <a:xfrm>
            <a:off x="2308738" y="3958755"/>
            <a:ext cx="5171016"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muscle biopsy reveal?</a:t>
            </a:r>
            <a:endParaRPr lang="en-US" altLang="en-US" sz="1400" i="1" dirty="0">
              <a:solidFill>
                <a:srgbClr val="FFFF00"/>
              </a:solidFill>
            </a:endParaRPr>
          </a:p>
          <a:p>
            <a:pPr eaLnBrk="1" hangingPunct="1">
              <a:spcBef>
                <a:spcPct val="0"/>
              </a:spcBef>
              <a:buClrTx/>
              <a:buSzTx/>
              <a:buFontTx/>
              <a:buNone/>
            </a:pPr>
            <a:r>
              <a:rPr lang="en-US" altLang="en-US" sz="1400" dirty="0">
                <a:solidFill>
                  <a:srgbClr val="FFFF00"/>
                </a:solidFill>
              </a:rPr>
              <a:t>The classic  </a:t>
            </a:r>
            <a:r>
              <a:rPr lang="en-US" altLang="en-US" sz="1400" b="1" i="1" dirty="0">
                <a:solidFill>
                  <a:srgbClr val="FFFF00"/>
                </a:solidFill>
              </a:rPr>
              <a:t>ragged red fibers  </a:t>
            </a:r>
            <a:r>
              <a:rPr lang="en-US" altLang="en-US" sz="1400" dirty="0">
                <a:solidFill>
                  <a:srgbClr val="FFFF00"/>
                </a:solidFill>
              </a:rPr>
              <a:t>you heard about in med school</a:t>
            </a:r>
          </a:p>
        </p:txBody>
      </p:sp>
    </p:spTree>
    <p:extLst>
      <p:ext uri="{BB962C8B-B14F-4D97-AF65-F5344CB8AC3E}">
        <p14:creationId xmlns:p14="http://schemas.microsoft.com/office/powerpoint/2010/main" val="6363427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119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b="1" dirty="0">
                <a:solidFill>
                  <a:srgbClr val="0000FF"/>
                </a:solidFill>
              </a:rPr>
              <a:t>A  mitochondrial  myopathy</a:t>
            </a:r>
            <a:endParaRPr lang="en-US" sz="1600" b="1" dirty="0">
              <a:solidFill>
                <a:schemeClr val="bg1">
                  <a:lumMod val="65000"/>
                </a:schemeClr>
              </a:solidFill>
            </a:endParaRPr>
          </a:p>
          <a:p>
            <a:endParaRPr lang="en-US" sz="1600" dirty="0">
              <a:solidFill>
                <a:srgbClr val="FFCCCC"/>
              </a:solidFill>
            </a:endParaRPr>
          </a:p>
          <a:p>
            <a:r>
              <a:rPr lang="en-US" sz="1600" i="1" dirty="0">
                <a:solidFill>
                  <a:srgbClr val="FFCCCC"/>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
        <p:nvSpPr>
          <p:cNvPr id="6" name="Oval 5">
            <a:extLst>
              <a:ext uri="{FF2B5EF4-FFF2-40B4-BE49-F238E27FC236}">
                <a16:creationId xmlns:a16="http://schemas.microsoft.com/office/drawing/2014/main" id="{296C27F1-2474-4B17-8D7E-CE68F1B5819C}"/>
              </a:ext>
            </a:extLst>
          </p:cNvPr>
          <p:cNvSpPr/>
          <p:nvPr/>
        </p:nvSpPr>
        <p:spPr>
          <a:xfrm>
            <a:off x="3429000" y="3200400"/>
            <a:ext cx="2930493" cy="6369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
            <a:extLst>
              <a:ext uri="{FF2B5EF4-FFF2-40B4-BE49-F238E27FC236}">
                <a16:creationId xmlns:a16="http://schemas.microsoft.com/office/drawing/2014/main" id="{01A623EC-D23B-4FC9-A940-07036766E44B}"/>
              </a:ext>
            </a:extLst>
          </p:cNvPr>
          <p:cNvSpPr txBox="1">
            <a:spLocks noChangeArrowheads="1"/>
          </p:cNvSpPr>
          <p:nvPr/>
        </p:nvSpPr>
        <p:spPr bwMode="auto">
          <a:xfrm>
            <a:off x="2308738" y="3958755"/>
            <a:ext cx="5171016"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muscle biopsy reveal?</a:t>
            </a:r>
          </a:p>
          <a:p>
            <a:pPr eaLnBrk="1" hangingPunct="1">
              <a:spcBef>
                <a:spcPct val="0"/>
              </a:spcBef>
              <a:buClrTx/>
              <a:buSzTx/>
              <a:buFontTx/>
              <a:buNone/>
            </a:pPr>
            <a:r>
              <a:rPr lang="en-US" altLang="en-US" sz="1400" dirty="0">
                <a:solidFill>
                  <a:srgbClr val="0000FF"/>
                </a:solidFill>
              </a:rPr>
              <a:t>The classic  </a:t>
            </a:r>
            <a:r>
              <a:rPr lang="en-US" altLang="en-US" sz="1400" b="1" i="1" dirty="0">
                <a:solidFill>
                  <a:srgbClr val="FF0000"/>
                </a:solidFill>
              </a:rPr>
              <a:t>ragged red fibers  </a:t>
            </a:r>
            <a:r>
              <a:rPr lang="en-US" altLang="en-US" sz="1400" dirty="0">
                <a:solidFill>
                  <a:srgbClr val="0000FF"/>
                </a:solidFill>
              </a:rPr>
              <a:t>you heard about in med school</a:t>
            </a:r>
          </a:p>
        </p:txBody>
      </p:sp>
      <p:sp>
        <p:nvSpPr>
          <p:cNvPr id="8" name="Rectangle 7">
            <a:extLst>
              <a:ext uri="{FF2B5EF4-FFF2-40B4-BE49-F238E27FC236}">
                <a16:creationId xmlns:a16="http://schemas.microsoft.com/office/drawing/2014/main" id="{13BD6079-45D0-488C-B963-6B5F01BB1D34}"/>
              </a:ext>
            </a:extLst>
          </p:cNvPr>
          <p:cNvSpPr/>
          <p:nvPr/>
        </p:nvSpPr>
        <p:spPr>
          <a:xfrm>
            <a:off x="3405952" y="4206781"/>
            <a:ext cx="1484981" cy="229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338698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2863840" y="5951798"/>
            <a:ext cx="3416320" cy="369332"/>
          </a:xfrm>
          <a:prstGeom prst="rect">
            <a:avLst/>
          </a:prstGeom>
          <a:noFill/>
        </p:spPr>
        <p:txBody>
          <a:bodyPr wrap="none" rtlCol="0">
            <a:spAutoFit/>
          </a:bodyPr>
          <a:lstStyle/>
          <a:p>
            <a:pPr algn="ctr"/>
            <a:r>
              <a:rPr lang="en-US" dirty="0"/>
              <a:t>Pseudoptosis: Dermatochalasis</a:t>
            </a:r>
          </a:p>
        </p:txBody>
      </p:sp>
      <p:sp>
        <p:nvSpPr>
          <p:cNvPr id="9" name="TextBox 8">
            <a:extLst>
              <a:ext uri="{FF2B5EF4-FFF2-40B4-BE49-F238E27FC236}">
                <a16:creationId xmlns:a16="http://schemas.microsoft.com/office/drawing/2014/main" id="{B329A058-E290-41C8-8960-68D9C0DDFD85}"/>
              </a:ext>
            </a:extLst>
          </p:cNvPr>
          <p:cNvSpPr txBox="1"/>
          <p:nvPr/>
        </p:nvSpPr>
        <p:spPr>
          <a:xfrm>
            <a:off x="1390648" y="4632727"/>
            <a:ext cx="6362701" cy="523220"/>
          </a:xfrm>
          <a:prstGeom prst="rect">
            <a:avLst/>
          </a:prstGeom>
          <a:noFill/>
        </p:spPr>
        <p:txBody>
          <a:bodyPr wrap="square" rtlCol="0">
            <a:spAutoFit/>
          </a:bodyPr>
          <a:lstStyle/>
          <a:p>
            <a:r>
              <a:rPr lang="en-US" sz="1400" dirty="0"/>
              <a:t>Pseudoptosis due to dermatochalasis. The redundant eyelid skin falls beyond the eyelid margins, but the actual position of the upper lid margin is normal.</a:t>
            </a:r>
          </a:p>
        </p:txBody>
      </p:sp>
      <p:pic>
        <p:nvPicPr>
          <p:cNvPr id="7" name="Picture 6">
            <a:extLst>
              <a:ext uri="{FF2B5EF4-FFF2-40B4-BE49-F238E27FC236}">
                <a16:creationId xmlns:a16="http://schemas.microsoft.com/office/drawing/2014/main" id="{50E54D7B-64CD-41A2-AEA2-95EA34C61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601" y="1703833"/>
            <a:ext cx="6460796" cy="2928894"/>
          </a:xfrm>
          <a:prstGeom prst="rect">
            <a:avLst/>
          </a:prstGeom>
        </p:spPr>
      </p:pic>
    </p:spTree>
    <p:extLst>
      <p:ext uri="{BB962C8B-B14F-4D97-AF65-F5344CB8AC3E}">
        <p14:creationId xmlns:p14="http://schemas.microsoft.com/office/powerpoint/2010/main" val="21363489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b="1" dirty="0">
                <a:solidFill>
                  <a:srgbClr val="0000FF"/>
                </a:solidFill>
              </a:rPr>
              <a:t>A  mitochondrial  myopathy</a:t>
            </a:r>
            <a:endParaRPr lang="en-US" sz="1600" b="1" dirty="0">
              <a:solidFill>
                <a:schemeClr val="bg1">
                  <a:lumMod val="65000"/>
                </a:schemeClr>
              </a:solidFill>
            </a:endParaRPr>
          </a:p>
          <a:p>
            <a:endParaRPr lang="en-US" sz="1600" dirty="0">
              <a:solidFill>
                <a:srgbClr val="FFCCCC"/>
              </a:solidFill>
            </a:endParaRPr>
          </a:p>
          <a:p>
            <a:r>
              <a:rPr lang="en-US" sz="1600" i="1" dirty="0">
                <a:solidFill>
                  <a:srgbClr val="FFCCCC"/>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
        <p:nvSpPr>
          <p:cNvPr id="6" name="Oval 5">
            <a:extLst>
              <a:ext uri="{FF2B5EF4-FFF2-40B4-BE49-F238E27FC236}">
                <a16:creationId xmlns:a16="http://schemas.microsoft.com/office/drawing/2014/main" id="{296C27F1-2474-4B17-8D7E-CE68F1B5819C}"/>
              </a:ext>
            </a:extLst>
          </p:cNvPr>
          <p:cNvSpPr/>
          <p:nvPr/>
        </p:nvSpPr>
        <p:spPr>
          <a:xfrm>
            <a:off x="3429000" y="3200400"/>
            <a:ext cx="2930493" cy="6369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
            <a:extLst>
              <a:ext uri="{FF2B5EF4-FFF2-40B4-BE49-F238E27FC236}">
                <a16:creationId xmlns:a16="http://schemas.microsoft.com/office/drawing/2014/main" id="{01A623EC-D23B-4FC9-A940-07036766E44B}"/>
              </a:ext>
            </a:extLst>
          </p:cNvPr>
          <p:cNvSpPr txBox="1">
            <a:spLocks noChangeArrowheads="1"/>
          </p:cNvSpPr>
          <p:nvPr/>
        </p:nvSpPr>
        <p:spPr bwMode="auto">
          <a:xfrm>
            <a:off x="2308738" y="3958755"/>
            <a:ext cx="5171016"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does muscle biopsy reveal?</a:t>
            </a:r>
          </a:p>
          <a:p>
            <a:pPr eaLnBrk="1" hangingPunct="1">
              <a:spcBef>
                <a:spcPct val="0"/>
              </a:spcBef>
              <a:buClrTx/>
              <a:buSzTx/>
              <a:buFontTx/>
              <a:buNone/>
            </a:pPr>
            <a:r>
              <a:rPr lang="en-US" altLang="en-US" sz="1400" dirty="0">
                <a:solidFill>
                  <a:srgbClr val="0000FF"/>
                </a:solidFill>
              </a:rPr>
              <a:t>The classic  </a:t>
            </a:r>
            <a:r>
              <a:rPr lang="en-US" altLang="en-US" sz="1400" b="1" i="1" dirty="0">
                <a:solidFill>
                  <a:srgbClr val="FF0000"/>
                </a:solidFill>
              </a:rPr>
              <a:t>ragged red fibers  </a:t>
            </a:r>
            <a:r>
              <a:rPr lang="en-US" altLang="en-US" sz="1400" dirty="0">
                <a:solidFill>
                  <a:srgbClr val="0000FF"/>
                </a:solidFill>
              </a:rPr>
              <a:t>you heard about in med school</a:t>
            </a:r>
          </a:p>
        </p:txBody>
      </p:sp>
    </p:spTree>
    <p:extLst>
      <p:ext uri="{BB962C8B-B14F-4D97-AF65-F5344CB8AC3E}">
        <p14:creationId xmlns:p14="http://schemas.microsoft.com/office/powerpoint/2010/main" val="12940184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rgbClr val="0000FF"/>
                </a:solidFill>
              </a:rPr>
              <a:t>What does CPEO stand for?</a:t>
            </a:r>
          </a:p>
          <a:p>
            <a:r>
              <a:rPr lang="en-US" sz="1600" dirty="0">
                <a:solidFill>
                  <a:srgbClr val="0000FF"/>
                </a:solidFill>
              </a:rPr>
              <a:t>Chronic progressive external ophthalmoplegia</a:t>
            </a:r>
          </a:p>
          <a:p>
            <a:endParaRPr lang="en-US" sz="1600" dirty="0">
              <a:solidFill>
                <a:srgbClr val="0000FF"/>
              </a:solidFill>
            </a:endParaRPr>
          </a:p>
          <a:p>
            <a:r>
              <a:rPr lang="en-US" sz="1600" i="1" dirty="0">
                <a:solidFill>
                  <a:srgbClr val="0000FF"/>
                </a:solidFill>
              </a:rPr>
              <a:t>In one word, what sort of </a:t>
            </a:r>
            <a:r>
              <a:rPr lang="en-US" sz="1600" i="1" dirty="0" err="1">
                <a:solidFill>
                  <a:srgbClr val="0000FF"/>
                </a:solidFill>
              </a:rPr>
              <a:t>dz</a:t>
            </a:r>
            <a:r>
              <a:rPr lang="en-US" sz="1600" i="1" dirty="0">
                <a:solidFill>
                  <a:srgbClr val="0000FF"/>
                </a:solidFill>
              </a:rPr>
              <a:t> is CPEO?</a:t>
            </a:r>
          </a:p>
          <a:p>
            <a:r>
              <a:rPr lang="en-US" sz="1600" dirty="0">
                <a:solidFill>
                  <a:srgbClr val="0000FF"/>
                </a:solidFill>
              </a:rPr>
              <a:t>A  mitochondrial  myopathy</a:t>
            </a:r>
          </a:p>
          <a:p>
            <a:endParaRPr lang="en-US" sz="1600" dirty="0">
              <a:solidFill>
                <a:srgbClr val="0000FF"/>
              </a:solidFill>
            </a:endParaRPr>
          </a:p>
          <a:p>
            <a:r>
              <a:rPr lang="en-US" sz="1600" i="1" dirty="0">
                <a:solidFill>
                  <a:srgbClr val="0000FF"/>
                </a:solidFill>
              </a:rPr>
              <a:t>In broad terms, what is the chief clinical finding in CPEO?</a:t>
            </a:r>
          </a:p>
          <a:p>
            <a:r>
              <a:rPr lang="en-US" sz="1600" dirty="0">
                <a:solidFill>
                  <a:srgbClr val="FFCCCC"/>
                </a:solidFill>
              </a:rPr>
              <a:t>It is of bilateral, symmetric, relentlessly progressive paralysis of the extraocular muscles</a:t>
            </a:r>
          </a:p>
        </p:txBody>
      </p:sp>
    </p:spTree>
    <p:extLst>
      <p:ext uri="{BB962C8B-B14F-4D97-AF65-F5344CB8AC3E}">
        <p14:creationId xmlns:p14="http://schemas.microsoft.com/office/powerpoint/2010/main" val="4742465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rgbClr val="0000FF"/>
                </a:solidFill>
              </a:rPr>
              <a:t>What does CPEO stand for?</a:t>
            </a:r>
          </a:p>
          <a:p>
            <a:r>
              <a:rPr lang="en-US" sz="1600" dirty="0">
                <a:solidFill>
                  <a:srgbClr val="0000FF"/>
                </a:solidFill>
              </a:rPr>
              <a:t>Chronic progressive external ophthalmoplegia</a:t>
            </a:r>
          </a:p>
          <a:p>
            <a:endParaRPr lang="en-US" sz="1600" dirty="0">
              <a:solidFill>
                <a:srgbClr val="0000FF"/>
              </a:solidFill>
            </a:endParaRPr>
          </a:p>
          <a:p>
            <a:r>
              <a:rPr lang="en-US" sz="1600" i="1" dirty="0">
                <a:solidFill>
                  <a:srgbClr val="0000FF"/>
                </a:solidFill>
              </a:rPr>
              <a:t>In one word, what sort of </a:t>
            </a:r>
            <a:r>
              <a:rPr lang="en-US" sz="1600" i="1" dirty="0" err="1">
                <a:solidFill>
                  <a:srgbClr val="0000FF"/>
                </a:solidFill>
              </a:rPr>
              <a:t>dz</a:t>
            </a:r>
            <a:r>
              <a:rPr lang="en-US" sz="1600" i="1" dirty="0">
                <a:solidFill>
                  <a:srgbClr val="0000FF"/>
                </a:solidFill>
              </a:rPr>
              <a:t> is CPEO?</a:t>
            </a:r>
          </a:p>
          <a:p>
            <a:r>
              <a:rPr lang="en-US" sz="1600" dirty="0">
                <a:solidFill>
                  <a:srgbClr val="0000FF"/>
                </a:solidFill>
              </a:rPr>
              <a:t>A  mitochondrial  myopathy</a:t>
            </a:r>
          </a:p>
          <a:p>
            <a:endParaRPr lang="en-US" sz="1600" dirty="0">
              <a:solidFill>
                <a:srgbClr val="0000FF"/>
              </a:solidFill>
            </a:endParaRPr>
          </a:p>
          <a:p>
            <a:r>
              <a:rPr lang="en-US" sz="1600" i="1" dirty="0">
                <a:solidFill>
                  <a:srgbClr val="0000FF"/>
                </a:solidFill>
              </a:rPr>
              <a:t>In broad terms, what is the chief clinical finding in CPEO?</a:t>
            </a:r>
          </a:p>
          <a:p>
            <a:r>
              <a:rPr lang="en-US" sz="1600" dirty="0">
                <a:solidFill>
                  <a:srgbClr val="0000FF"/>
                </a:solidFill>
              </a:rPr>
              <a:t>It is of bilateral, symmetric, relentlessly progressive paralysis of the extraocular muscles</a:t>
            </a:r>
          </a:p>
        </p:txBody>
      </p:sp>
    </p:spTree>
    <p:extLst>
      <p:ext uri="{BB962C8B-B14F-4D97-AF65-F5344CB8AC3E}">
        <p14:creationId xmlns:p14="http://schemas.microsoft.com/office/powerpoint/2010/main" val="35422645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a:t>
            </a:r>
            <a:r>
              <a:rPr lang="en-US" sz="1600" dirty="0">
                <a:solidFill>
                  <a:srgbClr val="0000FF"/>
                </a:solidFill>
              </a:rPr>
              <a:t> </a:t>
            </a:r>
            <a:r>
              <a:rPr lang="en-US" sz="1600" b="1" dirty="0">
                <a:solidFill>
                  <a:srgbClr val="0000FF"/>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rgbClr val="0000FF"/>
                </a:solidFill>
              </a:rPr>
              <a:t>At what age does CPEO begin to manifest?</a:t>
            </a:r>
          </a:p>
          <a:p>
            <a:r>
              <a:rPr lang="en-US" sz="1400" dirty="0">
                <a:solidFill>
                  <a:srgbClr val="FFD757"/>
                </a:solidFill>
              </a:rPr>
              <a:t>Usually in the second decade</a:t>
            </a:r>
          </a:p>
          <a:p>
            <a:endParaRPr lang="en-US" sz="1400" dirty="0">
              <a:solidFill>
                <a:srgbClr val="FFD757"/>
              </a:solidFill>
            </a:endParaRPr>
          </a:p>
          <a:p>
            <a:r>
              <a:rPr lang="en-US" sz="1400" i="1" dirty="0">
                <a:solidFill>
                  <a:srgbClr val="FFD757"/>
                </a:solidFill>
              </a:rPr>
              <a:t>What is the most common presenting symptom?</a:t>
            </a:r>
          </a:p>
          <a:p>
            <a:r>
              <a:rPr lang="en-US" sz="1400" dirty="0">
                <a:solidFill>
                  <a:srgbClr val="FFD757"/>
                </a:solidFill>
              </a:rPr>
              <a:t>Ptosis</a:t>
            </a:r>
          </a:p>
        </p:txBody>
      </p:sp>
    </p:spTree>
    <p:extLst>
      <p:ext uri="{BB962C8B-B14F-4D97-AF65-F5344CB8AC3E}">
        <p14:creationId xmlns:p14="http://schemas.microsoft.com/office/powerpoint/2010/main" val="2048640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a:t>
            </a:r>
            <a:r>
              <a:rPr lang="en-US" sz="1600" dirty="0">
                <a:solidFill>
                  <a:srgbClr val="0000FF"/>
                </a:solidFill>
              </a:rPr>
              <a:t> </a:t>
            </a:r>
            <a:r>
              <a:rPr lang="en-US" sz="1600" b="1" dirty="0">
                <a:solidFill>
                  <a:srgbClr val="0000FF"/>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rgbClr val="0000FF"/>
                </a:solidFill>
              </a:rPr>
              <a:t>At what age does CPEO begin to manifest?</a:t>
            </a:r>
          </a:p>
          <a:p>
            <a:r>
              <a:rPr lang="en-US" sz="1400" dirty="0">
                <a:solidFill>
                  <a:srgbClr val="0000FF"/>
                </a:solidFill>
              </a:rPr>
              <a:t>Usually in the second decade</a:t>
            </a:r>
            <a:endParaRPr lang="en-US" sz="1400" dirty="0">
              <a:solidFill>
                <a:srgbClr val="FFD757"/>
              </a:solidFill>
            </a:endParaRPr>
          </a:p>
          <a:p>
            <a:endParaRPr lang="en-US" sz="1400" dirty="0">
              <a:solidFill>
                <a:srgbClr val="FFD757"/>
              </a:solidFill>
            </a:endParaRPr>
          </a:p>
          <a:p>
            <a:r>
              <a:rPr lang="en-US" sz="1400" i="1" dirty="0">
                <a:solidFill>
                  <a:srgbClr val="FFD757"/>
                </a:solidFill>
              </a:rPr>
              <a:t>What is the most common presenting symptom?</a:t>
            </a:r>
          </a:p>
          <a:p>
            <a:r>
              <a:rPr lang="en-US" sz="1400" dirty="0">
                <a:solidFill>
                  <a:srgbClr val="FFD757"/>
                </a:solidFill>
              </a:rPr>
              <a:t>Ptosis</a:t>
            </a:r>
          </a:p>
        </p:txBody>
      </p:sp>
    </p:spTree>
    <p:extLst>
      <p:ext uri="{BB962C8B-B14F-4D97-AF65-F5344CB8AC3E}">
        <p14:creationId xmlns:p14="http://schemas.microsoft.com/office/powerpoint/2010/main" val="36945651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a:t>
            </a:r>
            <a:r>
              <a:rPr lang="en-US" sz="1600" dirty="0">
                <a:solidFill>
                  <a:srgbClr val="0000FF"/>
                </a:solidFill>
              </a:rPr>
              <a:t> </a:t>
            </a:r>
            <a:r>
              <a:rPr lang="en-US" sz="1600" b="1" dirty="0">
                <a:solidFill>
                  <a:srgbClr val="0000FF"/>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rgbClr val="0000FF"/>
                </a:solidFill>
              </a:rPr>
              <a:t>At what age does CPEO begin to manifest?</a:t>
            </a:r>
          </a:p>
          <a:p>
            <a:r>
              <a:rPr lang="en-US" sz="1400" dirty="0">
                <a:solidFill>
                  <a:srgbClr val="0000FF"/>
                </a:solidFill>
              </a:rPr>
              <a:t>Usually in the second decade</a:t>
            </a:r>
          </a:p>
          <a:p>
            <a:endParaRPr lang="en-US" sz="1400" dirty="0">
              <a:solidFill>
                <a:srgbClr val="0000FF"/>
              </a:solidFill>
            </a:endParaRPr>
          </a:p>
          <a:p>
            <a:r>
              <a:rPr lang="en-US" sz="1400" i="1" dirty="0">
                <a:solidFill>
                  <a:srgbClr val="0000FF"/>
                </a:solidFill>
              </a:rPr>
              <a:t>What is the most common presenting symptom?</a:t>
            </a:r>
          </a:p>
          <a:p>
            <a:r>
              <a:rPr lang="en-US" sz="1400" dirty="0">
                <a:solidFill>
                  <a:srgbClr val="FFD757"/>
                </a:solidFill>
              </a:rPr>
              <a:t>Ptosis</a:t>
            </a:r>
          </a:p>
        </p:txBody>
      </p:sp>
    </p:spTree>
    <p:extLst>
      <p:ext uri="{BB962C8B-B14F-4D97-AF65-F5344CB8AC3E}">
        <p14:creationId xmlns:p14="http://schemas.microsoft.com/office/powerpoint/2010/main" val="6364157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a:t>
            </a:r>
            <a:r>
              <a:rPr lang="en-US" sz="1600" dirty="0">
                <a:solidFill>
                  <a:srgbClr val="0000FF"/>
                </a:solidFill>
              </a:rPr>
              <a:t> </a:t>
            </a:r>
            <a:r>
              <a:rPr lang="en-US" sz="1600" b="1" dirty="0">
                <a:solidFill>
                  <a:srgbClr val="0000FF"/>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rgbClr val="0000FF"/>
                </a:solidFill>
              </a:rPr>
              <a:t>At what age does CPEO begin to manifest?</a:t>
            </a:r>
          </a:p>
          <a:p>
            <a:r>
              <a:rPr lang="en-US" sz="1400" dirty="0">
                <a:solidFill>
                  <a:srgbClr val="0000FF"/>
                </a:solidFill>
              </a:rPr>
              <a:t>Usually in the second decade</a:t>
            </a:r>
          </a:p>
          <a:p>
            <a:endParaRPr lang="en-US" sz="1400" dirty="0">
              <a:solidFill>
                <a:srgbClr val="0000FF"/>
              </a:solidFill>
            </a:endParaRPr>
          </a:p>
          <a:p>
            <a:r>
              <a:rPr lang="en-US" sz="1400" i="1" dirty="0">
                <a:solidFill>
                  <a:srgbClr val="0000FF"/>
                </a:solidFill>
              </a:rPr>
              <a:t>What is the most common presenting symptom?</a:t>
            </a:r>
          </a:p>
          <a:p>
            <a:r>
              <a:rPr lang="en-US" sz="1400" dirty="0">
                <a:solidFill>
                  <a:srgbClr val="0000FF"/>
                </a:solidFill>
              </a:rPr>
              <a:t>Ptosis</a:t>
            </a:r>
          </a:p>
        </p:txBody>
      </p:sp>
    </p:spTree>
    <p:extLst>
      <p:ext uri="{BB962C8B-B14F-4D97-AF65-F5344CB8AC3E}">
        <p14:creationId xmlns:p14="http://schemas.microsoft.com/office/powerpoint/2010/main" val="14595045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127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4152658" y="5951798"/>
            <a:ext cx="838691" cy="369332"/>
          </a:xfrm>
          <a:prstGeom prst="rect">
            <a:avLst/>
          </a:prstGeom>
          <a:noFill/>
        </p:spPr>
        <p:txBody>
          <a:bodyPr wrap="none" rtlCol="0">
            <a:spAutoFit/>
          </a:bodyPr>
          <a:lstStyle/>
          <a:p>
            <a:pPr algn="ctr"/>
            <a:r>
              <a:rPr lang="en-US" dirty="0"/>
              <a:t>CPEO</a:t>
            </a:r>
          </a:p>
        </p:txBody>
      </p:sp>
      <p:pic>
        <p:nvPicPr>
          <p:cNvPr id="3" name="Picture 2">
            <a:extLst>
              <a:ext uri="{FF2B5EF4-FFF2-40B4-BE49-F238E27FC236}">
                <a16:creationId xmlns:a16="http://schemas.microsoft.com/office/drawing/2014/main" id="{F36F2D65-AA73-40D3-AB01-E9B944CBC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84350"/>
            <a:ext cx="7620000" cy="3289300"/>
          </a:xfrm>
          <a:prstGeom prst="rect">
            <a:avLst/>
          </a:prstGeom>
        </p:spPr>
      </p:pic>
    </p:spTree>
    <p:extLst>
      <p:ext uri="{BB962C8B-B14F-4D97-AF65-F5344CB8AC3E}">
        <p14:creationId xmlns:p14="http://schemas.microsoft.com/office/powerpoint/2010/main" val="20388563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rgbClr val="0000FF"/>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rgbClr val="0000FF"/>
                </a:solidFill>
              </a:rPr>
              <a:t>How is </a:t>
            </a:r>
            <a:r>
              <a:rPr lang="en-US" sz="1400" i="1" dirty="0" err="1">
                <a:solidFill>
                  <a:srgbClr val="0000FF"/>
                </a:solidFill>
              </a:rPr>
              <a:t>levator</a:t>
            </a:r>
            <a:r>
              <a:rPr lang="en-US" sz="1400" i="1" dirty="0">
                <a:solidFill>
                  <a:srgbClr val="0000FF"/>
                </a:solidFill>
              </a:rPr>
              <a:t> function?</a:t>
            </a:r>
          </a:p>
          <a:p>
            <a:r>
              <a:rPr lang="en-US" sz="1400" dirty="0">
                <a:solidFill>
                  <a:schemeClr val="accent5">
                    <a:lumMod val="75000"/>
                  </a:schemeClr>
                </a:solidFill>
              </a:rPr>
              <a:t>Poor</a:t>
            </a:r>
          </a:p>
          <a:p>
            <a:endParaRPr lang="en-US" sz="1400" dirty="0">
              <a:solidFill>
                <a:schemeClr val="accent5">
                  <a:lumMod val="75000"/>
                </a:schemeClr>
              </a:solidFill>
            </a:endParaRPr>
          </a:p>
          <a:p>
            <a:r>
              <a:rPr lang="en-US" sz="1400" i="1" dirty="0">
                <a:solidFill>
                  <a:schemeClr val="accent5">
                    <a:lumMod val="75000"/>
                  </a:schemeClr>
                </a:solidFill>
              </a:rPr>
              <a:t>How is Bell’s phenomenon?</a:t>
            </a:r>
          </a:p>
          <a:p>
            <a:r>
              <a:rPr lang="en-US" sz="1400" dirty="0">
                <a:solidFill>
                  <a:schemeClr val="accent5">
                    <a:lumMod val="75000"/>
                  </a:schemeClr>
                </a:solidFill>
              </a:rPr>
              <a:t>Absent</a:t>
            </a:r>
          </a:p>
        </p:txBody>
      </p:sp>
    </p:spTree>
    <p:extLst>
      <p:ext uri="{BB962C8B-B14F-4D97-AF65-F5344CB8AC3E}">
        <p14:creationId xmlns:p14="http://schemas.microsoft.com/office/powerpoint/2010/main" val="32525689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129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rgbClr val="0000FF"/>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rgbClr val="0000FF"/>
                </a:solidFill>
              </a:rPr>
              <a:t>How is </a:t>
            </a:r>
            <a:r>
              <a:rPr lang="en-US" sz="1400" i="1" dirty="0" err="1">
                <a:solidFill>
                  <a:srgbClr val="0000FF"/>
                </a:solidFill>
              </a:rPr>
              <a:t>levator</a:t>
            </a:r>
            <a:r>
              <a:rPr lang="en-US" sz="1400" i="1" dirty="0">
                <a:solidFill>
                  <a:srgbClr val="0000FF"/>
                </a:solidFill>
              </a:rPr>
              <a:t> function?</a:t>
            </a:r>
          </a:p>
          <a:p>
            <a:r>
              <a:rPr lang="en-US" sz="1400" dirty="0">
                <a:solidFill>
                  <a:srgbClr val="0000FF"/>
                </a:solidFill>
              </a:rPr>
              <a:t>Poor</a:t>
            </a:r>
          </a:p>
          <a:p>
            <a:endParaRPr lang="en-US" sz="1400" dirty="0">
              <a:solidFill>
                <a:schemeClr val="accent5">
                  <a:lumMod val="75000"/>
                </a:schemeClr>
              </a:solidFill>
            </a:endParaRPr>
          </a:p>
          <a:p>
            <a:r>
              <a:rPr lang="en-US" sz="1400" i="1" dirty="0">
                <a:solidFill>
                  <a:schemeClr val="accent5">
                    <a:lumMod val="75000"/>
                  </a:schemeClr>
                </a:solidFill>
              </a:rPr>
              <a:t>How is Bell’s phenomenon?</a:t>
            </a:r>
          </a:p>
          <a:p>
            <a:r>
              <a:rPr lang="en-US" sz="1400" dirty="0">
                <a:solidFill>
                  <a:schemeClr val="accent5">
                    <a:lumMod val="75000"/>
                  </a:schemeClr>
                </a:solidFill>
              </a:rPr>
              <a:t>Absent</a:t>
            </a:r>
          </a:p>
        </p:txBody>
      </p:sp>
    </p:spTree>
    <p:extLst>
      <p:ext uri="{BB962C8B-B14F-4D97-AF65-F5344CB8AC3E}">
        <p14:creationId xmlns:p14="http://schemas.microsoft.com/office/powerpoint/2010/main" val="35371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2031325"/>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p>
          <a:p>
            <a:r>
              <a:rPr lang="en-US" dirty="0" err="1">
                <a:solidFill>
                  <a:srgbClr val="0000FF"/>
                </a:solidFill>
              </a:rPr>
              <a:t>Inferodisplacement</a:t>
            </a:r>
            <a:r>
              <a:rPr lang="en-US" dirty="0">
                <a:solidFill>
                  <a:srgbClr val="0000FF"/>
                </a:solidFill>
              </a:rPr>
              <a:t> of the upper lid</a:t>
            </a:r>
            <a:br>
              <a:rPr lang="en-US" dirty="0">
                <a:solidFill>
                  <a:srgbClr val="0000FF"/>
                </a:solidFill>
              </a:rPr>
            </a:br>
            <a:endParaRPr lang="en-US" dirty="0">
              <a:solidFill>
                <a:srgbClr val="0000FF"/>
              </a:solidFill>
            </a:endParaRPr>
          </a:p>
          <a:p>
            <a:r>
              <a:rPr lang="en-US" i="1" dirty="0">
                <a:solidFill>
                  <a:srgbClr val="0000FF"/>
                </a:solidFill>
              </a:rPr>
              <a:t>What are the two very general forms of ptosis?</a:t>
            </a:r>
          </a:p>
        </p:txBody>
      </p:sp>
    </p:spTree>
    <p:extLst>
      <p:ext uri="{BB962C8B-B14F-4D97-AF65-F5344CB8AC3E}">
        <p14:creationId xmlns:p14="http://schemas.microsoft.com/office/powerpoint/2010/main" val="15852739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rgbClr val="0000FF"/>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rgbClr val="0000FF"/>
                </a:solidFill>
              </a:rPr>
              <a:t>How is </a:t>
            </a:r>
            <a:r>
              <a:rPr lang="en-US" sz="1400" i="1" dirty="0" err="1">
                <a:solidFill>
                  <a:srgbClr val="0000FF"/>
                </a:solidFill>
              </a:rPr>
              <a:t>levator</a:t>
            </a:r>
            <a:r>
              <a:rPr lang="en-US" sz="1400" i="1" dirty="0">
                <a:solidFill>
                  <a:srgbClr val="0000FF"/>
                </a:solidFill>
              </a:rPr>
              <a:t> function?</a:t>
            </a:r>
          </a:p>
          <a:p>
            <a:r>
              <a:rPr lang="en-US" sz="1400" dirty="0">
                <a:solidFill>
                  <a:srgbClr val="0000FF"/>
                </a:solidFill>
              </a:rPr>
              <a:t>Poor</a:t>
            </a:r>
          </a:p>
          <a:p>
            <a:endParaRPr lang="en-US" sz="1400" dirty="0">
              <a:solidFill>
                <a:srgbClr val="0000FF"/>
              </a:solidFill>
            </a:endParaRPr>
          </a:p>
          <a:p>
            <a:r>
              <a:rPr lang="en-US" sz="1400" i="1" dirty="0">
                <a:solidFill>
                  <a:srgbClr val="0000FF"/>
                </a:solidFill>
              </a:rPr>
              <a:t>How is Bell’s phenomenon?</a:t>
            </a:r>
          </a:p>
          <a:p>
            <a:r>
              <a:rPr lang="en-US" sz="1400" dirty="0">
                <a:solidFill>
                  <a:schemeClr val="accent5">
                    <a:lumMod val="75000"/>
                  </a:schemeClr>
                </a:solidFill>
              </a:rPr>
              <a:t>Absent</a:t>
            </a:r>
          </a:p>
        </p:txBody>
      </p:sp>
    </p:spTree>
    <p:extLst>
      <p:ext uri="{BB962C8B-B14F-4D97-AF65-F5344CB8AC3E}">
        <p14:creationId xmlns:p14="http://schemas.microsoft.com/office/powerpoint/2010/main" val="28769802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rgbClr val="0000FF"/>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rgbClr val="0000FF"/>
                </a:solidFill>
              </a:rPr>
              <a:t>How is </a:t>
            </a:r>
            <a:r>
              <a:rPr lang="en-US" sz="1400" i="1" dirty="0" err="1">
                <a:solidFill>
                  <a:srgbClr val="0000FF"/>
                </a:solidFill>
              </a:rPr>
              <a:t>levator</a:t>
            </a:r>
            <a:r>
              <a:rPr lang="en-US" sz="1400" i="1" dirty="0">
                <a:solidFill>
                  <a:srgbClr val="0000FF"/>
                </a:solidFill>
              </a:rPr>
              <a:t> function?</a:t>
            </a:r>
          </a:p>
          <a:p>
            <a:r>
              <a:rPr lang="en-US" sz="1400" dirty="0">
                <a:solidFill>
                  <a:srgbClr val="0000FF"/>
                </a:solidFill>
              </a:rPr>
              <a:t>Poor</a:t>
            </a:r>
          </a:p>
          <a:p>
            <a:endParaRPr lang="en-US" sz="1400" dirty="0">
              <a:solidFill>
                <a:srgbClr val="0000FF"/>
              </a:solidFill>
            </a:endParaRPr>
          </a:p>
          <a:p>
            <a:r>
              <a:rPr lang="en-US" sz="1400" i="1" dirty="0">
                <a:solidFill>
                  <a:srgbClr val="0000FF"/>
                </a:solidFill>
              </a:rPr>
              <a:t>How is Bell’s phenomenon?</a:t>
            </a:r>
          </a:p>
          <a:p>
            <a:r>
              <a:rPr lang="en-US" sz="1400" dirty="0">
                <a:solidFill>
                  <a:srgbClr val="0000FF"/>
                </a:solidFill>
              </a:rPr>
              <a:t>Absent</a:t>
            </a:r>
          </a:p>
        </p:txBody>
      </p:sp>
    </p:spTree>
    <p:extLst>
      <p:ext uri="{BB962C8B-B14F-4D97-AF65-F5344CB8AC3E}">
        <p14:creationId xmlns:p14="http://schemas.microsoft.com/office/powerpoint/2010/main" val="29827081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solidFill>
              </a:rPr>
              <a:t>Do CPEO pts c/o diplopia?</a:t>
            </a:r>
            <a:endParaRPr lang="en-US" sz="1400" i="1" dirty="0">
              <a:solidFill>
                <a:schemeClr val="accent6">
                  <a:lumMod val="75000"/>
                </a:schemeClr>
              </a:solidFill>
            </a:endParaRPr>
          </a:p>
          <a:p>
            <a:r>
              <a:rPr lang="en-US" sz="1400" dirty="0">
                <a:solidFill>
                  <a:schemeClr val="accent6">
                    <a:lumMod val="75000"/>
                  </a:schemeClr>
                </a:solidFill>
              </a:rPr>
              <a:t>No</a:t>
            </a:r>
          </a:p>
          <a:p>
            <a:endParaRPr lang="en-US" sz="1400" i="1" dirty="0">
              <a:solidFill>
                <a:schemeClr val="accent6">
                  <a:lumMod val="75000"/>
                </a:schemeClr>
              </a:solidFill>
            </a:endParaRPr>
          </a:p>
          <a:p>
            <a:r>
              <a:rPr lang="en-US" sz="1400" i="1" dirty="0">
                <a:solidFill>
                  <a:schemeClr val="accent6">
                    <a:lumMod val="75000"/>
                  </a:schemeClr>
                </a:solidFill>
              </a:rPr>
              <a:t>Why not?</a:t>
            </a:r>
          </a:p>
          <a:p>
            <a:r>
              <a:rPr lang="en-US" sz="1400" dirty="0">
                <a:solidFill>
                  <a:schemeClr val="accent6">
                    <a:lumMod val="75000"/>
                  </a:schemeClr>
                </a:solidFill>
              </a:rPr>
              <a:t>Because the ophthalmoplegia is symmetric,   the eyes tend to remain in alignment throughout</a:t>
            </a:r>
          </a:p>
        </p:txBody>
      </p:sp>
    </p:spTree>
    <p:extLst>
      <p:ext uri="{BB962C8B-B14F-4D97-AF65-F5344CB8AC3E}">
        <p14:creationId xmlns:p14="http://schemas.microsoft.com/office/powerpoint/2010/main" val="25983177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solidFill>
              </a:rPr>
              <a:t>Do CPEO pts c/o diplopia?</a:t>
            </a:r>
          </a:p>
          <a:p>
            <a:r>
              <a:rPr lang="en-US" sz="1400" dirty="0">
                <a:solidFill>
                  <a:schemeClr val="bg1"/>
                </a:solidFill>
              </a:rPr>
              <a:t>No</a:t>
            </a:r>
            <a:endParaRPr lang="en-US" sz="1400" dirty="0">
              <a:solidFill>
                <a:schemeClr val="accent6">
                  <a:lumMod val="75000"/>
                </a:schemeClr>
              </a:solidFill>
            </a:endParaRPr>
          </a:p>
          <a:p>
            <a:endParaRPr lang="en-US" sz="1400" i="1" dirty="0">
              <a:solidFill>
                <a:schemeClr val="accent6">
                  <a:lumMod val="75000"/>
                </a:schemeClr>
              </a:solidFill>
            </a:endParaRPr>
          </a:p>
          <a:p>
            <a:r>
              <a:rPr lang="en-US" sz="1400" i="1" dirty="0">
                <a:solidFill>
                  <a:schemeClr val="accent6">
                    <a:lumMod val="75000"/>
                  </a:schemeClr>
                </a:solidFill>
              </a:rPr>
              <a:t>Why not?</a:t>
            </a:r>
          </a:p>
          <a:p>
            <a:r>
              <a:rPr lang="en-US" sz="1400" dirty="0">
                <a:solidFill>
                  <a:schemeClr val="accent6">
                    <a:lumMod val="75000"/>
                  </a:schemeClr>
                </a:solidFill>
              </a:rPr>
              <a:t>Because the ophthalmoplegia is symmetric,   the eyes tend to remain in alignment throughout</a:t>
            </a:r>
          </a:p>
        </p:txBody>
      </p:sp>
    </p:spTree>
    <p:extLst>
      <p:ext uri="{BB962C8B-B14F-4D97-AF65-F5344CB8AC3E}">
        <p14:creationId xmlns:p14="http://schemas.microsoft.com/office/powerpoint/2010/main" val="22977236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solidFill>
              </a:rPr>
              <a:t>Do CPEO pts c/o diplopia?</a:t>
            </a:r>
          </a:p>
          <a:p>
            <a:r>
              <a:rPr lang="en-US" sz="1400" dirty="0">
                <a:solidFill>
                  <a:schemeClr val="bg1"/>
                </a:solidFill>
              </a:rPr>
              <a:t>No</a:t>
            </a:r>
          </a:p>
          <a:p>
            <a:endParaRPr lang="en-US" sz="1400" i="1" dirty="0">
              <a:solidFill>
                <a:schemeClr val="bg1"/>
              </a:solidFill>
            </a:endParaRPr>
          </a:p>
          <a:p>
            <a:r>
              <a:rPr lang="en-US" sz="1400" i="1" dirty="0">
                <a:solidFill>
                  <a:schemeClr val="bg1"/>
                </a:solidFill>
              </a:rPr>
              <a:t>Why not?</a:t>
            </a:r>
            <a:endParaRPr lang="en-US" sz="1400" i="1" dirty="0">
              <a:solidFill>
                <a:schemeClr val="accent6">
                  <a:lumMod val="75000"/>
                </a:schemeClr>
              </a:solidFill>
            </a:endParaRPr>
          </a:p>
          <a:p>
            <a:r>
              <a:rPr lang="en-US" sz="1400" dirty="0">
                <a:solidFill>
                  <a:schemeClr val="accent6">
                    <a:lumMod val="75000"/>
                  </a:schemeClr>
                </a:solidFill>
              </a:rPr>
              <a:t>Because the ophthalmoplegia is symmetric,   the eyes tend to remain in alignment throughout</a:t>
            </a:r>
          </a:p>
        </p:txBody>
      </p:sp>
    </p:spTree>
    <p:extLst>
      <p:ext uri="{BB962C8B-B14F-4D97-AF65-F5344CB8AC3E}">
        <p14:creationId xmlns:p14="http://schemas.microsoft.com/office/powerpoint/2010/main" val="12962779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solidFill>
              </a:rPr>
              <a:t>Do CPEO pts c/o diplopia?</a:t>
            </a:r>
          </a:p>
          <a:p>
            <a:r>
              <a:rPr lang="en-US" sz="1400" dirty="0">
                <a:solidFill>
                  <a:schemeClr val="bg1"/>
                </a:solidFill>
              </a:rPr>
              <a:t>No</a:t>
            </a:r>
          </a:p>
          <a:p>
            <a:endParaRPr lang="en-US" sz="1400" i="1" dirty="0">
              <a:solidFill>
                <a:schemeClr val="bg1"/>
              </a:solidFill>
            </a:endParaRPr>
          </a:p>
          <a:p>
            <a:r>
              <a:rPr lang="en-US" sz="1400" i="1" dirty="0">
                <a:solidFill>
                  <a:schemeClr val="bg1"/>
                </a:solidFill>
              </a:rPr>
              <a:t>Why not?</a:t>
            </a:r>
          </a:p>
          <a:p>
            <a:r>
              <a:rPr lang="en-US" sz="1400" dirty="0">
                <a:solidFill>
                  <a:schemeClr val="bg1"/>
                </a:solidFill>
              </a:rPr>
              <a:t>Because the ophthalmoplegia is symmetric, so   the eyes tend to remain in alignment throughout</a:t>
            </a:r>
          </a:p>
        </p:txBody>
      </p:sp>
    </p:spTree>
    <p:extLst>
      <p:ext uri="{BB962C8B-B14F-4D97-AF65-F5344CB8AC3E}">
        <p14:creationId xmlns:p14="http://schemas.microsoft.com/office/powerpoint/2010/main" val="16439346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136</a:t>
            </a:fld>
            <a:endParaRPr lang="en-US" altLang="en-US"/>
          </a:p>
        </p:txBody>
      </p:sp>
      <p:pic>
        <p:nvPicPr>
          <p:cNvPr id="6" name="Picture 5">
            <a:extLst>
              <a:ext uri="{FF2B5EF4-FFF2-40B4-BE49-F238E27FC236}">
                <a16:creationId xmlns:a16="http://schemas.microsoft.com/office/drawing/2014/main" id="{D485925E-AB33-48C1-8E01-300CA5934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104" y="1543069"/>
            <a:ext cx="5657792" cy="3771862"/>
          </a:xfrm>
          <a:prstGeom prst="rect">
            <a:avLst/>
          </a:prstGeom>
        </p:spPr>
      </p:pic>
      <p:sp>
        <p:nvSpPr>
          <p:cNvPr id="8" name="TextBox 7">
            <a:extLst>
              <a:ext uri="{FF2B5EF4-FFF2-40B4-BE49-F238E27FC236}">
                <a16:creationId xmlns:a16="http://schemas.microsoft.com/office/drawing/2014/main" id="{060C7762-FEB8-4B6C-AF12-8BE49A7538D7}"/>
              </a:ext>
            </a:extLst>
          </p:cNvPr>
          <p:cNvSpPr txBox="1"/>
          <p:nvPr/>
        </p:nvSpPr>
        <p:spPr>
          <a:xfrm>
            <a:off x="2665077" y="5951798"/>
            <a:ext cx="3813866" cy="369332"/>
          </a:xfrm>
          <a:prstGeom prst="rect">
            <a:avLst/>
          </a:prstGeom>
          <a:noFill/>
        </p:spPr>
        <p:txBody>
          <a:bodyPr wrap="none" rtlCol="0">
            <a:spAutoFit/>
          </a:bodyPr>
          <a:lstStyle/>
          <a:p>
            <a:pPr algn="ctr"/>
            <a:r>
              <a:rPr lang="en-US" dirty="0"/>
              <a:t>CPEO: Symmetric ophthalmoplegia</a:t>
            </a:r>
          </a:p>
        </p:txBody>
      </p:sp>
      <p:sp>
        <p:nvSpPr>
          <p:cNvPr id="9" name="Text Box 25">
            <a:extLst>
              <a:ext uri="{FF2B5EF4-FFF2-40B4-BE49-F238E27FC236}">
                <a16:creationId xmlns:a16="http://schemas.microsoft.com/office/drawing/2014/main" id="{A70D947F-EB04-4FB4-BB33-8AFC75825F48}"/>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21969675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endParaRPr lang="en-US" sz="1600" i="1" dirty="0">
              <a:solidFill>
                <a:srgbClr val="66CCFF"/>
              </a:solidFill>
            </a:endParaRPr>
          </a:p>
          <a:p>
            <a:r>
              <a:rPr lang="en-US" sz="1600" dirty="0">
                <a:solidFill>
                  <a:srgbClr val="66CCFF"/>
                </a:solidFill>
              </a:rPr>
              <a:t>Arrange urgent Cardiology eval</a:t>
            </a:r>
          </a:p>
          <a:p>
            <a:endParaRPr lang="en-US" sz="1600" i="1" dirty="0">
              <a:solidFill>
                <a:srgbClr val="66CCFF"/>
              </a:solidFill>
            </a:endParaRPr>
          </a:p>
          <a:p>
            <a:r>
              <a:rPr lang="en-US" sz="1600" i="1" dirty="0">
                <a:solidFill>
                  <a:srgbClr val="66CCFF"/>
                </a:solidFill>
              </a:rPr>
              <a:t>Based on the hx, what is your concern vis a vis his ‘fainting spells’?</a:t>
            </a:r>
          </a:p>
          <a:p>
            <a:r>
              <a:rPr lang="en-US" sz="1600" dirty="0">
                <a:solidFill>
                  <a:srgbClr val="66CCFF"/>
                </a:solidFill>
              </a:rPr>
              <a:t>That he is having syncopal episodes 2ndry to heart block</a:t>
            </a:r>
          </a:p>
          <a:p>
            <a:endParaRPr lang="en-US" sz="1600" dirty="0">
              <a:solidFill>
                <a:srgbClr val="66CCFF"/>
              </a:solidFill>
            </a:endParaRPr>
          </a:p>
          <a:p>
            <a:r>
              <a:rPr lang="en-US" sz="1600" i="1" dirty="0">
                <a:solidFill>
                  <a:srgbClr val="66CCFF"/>
                </a:solidFill>
              </a:rPr>
              <a:t>What is your working diagnosis?</a:t>
            </a:r>
          </a:p>
          <a:p>
            <a:r>
              <a:rPr lang="en-US" sz="1600" dirty="0">
                <a:solidFill>
                  <a:srgbClr val="66CCFF"/>
                </a:solidFill>
              </a:rPr>
              <a:t>Kearns-Sayre syndrome (KSS)</a:t>
            </a:r>
          </a:p>
          <a:p>
            <a:endParaRPr lang="en-US" sz="1600" i="1" dirty="0">
              <a:solidFill>
                <a:srgbClr val="66CCFF"/>
              </a:solidFill>
            </a:endParaRPr>
          </a:p>
          <a:p>
            <a:r>
              <a:rPr lang="en-US" sz="1600" i="1" dirty="0">
                <a:solidFill>
                  <a:srgbClr val="66CCFF"/>
                </a:solidFill>
              </a:rPr>
              <a:t>KSS has three hallmarks, two of which are CPEO and cardiac conduction abnormalities. What is the third?</a:t>
            </a:r>
          </a:p>
          <a:p>
            <a:r>
              <a:rPr lang="en-US" sz="1600" dirty="0">
                <a:solidFill>
                  <a:srgbClr val="66CCFF"/>
                </a:solidFill>
              </a:rPr>
              <a:t>Pigmentary retinopathy</a:t>
            </a:r>
          </a:p>
        </p:txBody>
      </p:sp>
    </p:spTree>
    <p:extLst>
      <p:ext uri="{BB962C8B-B14F-4D97-AF65-F5344CB8AC3E}">
        <p14:creationId xmlns:p14="http://schemas.microsoft.com/office/powerpoint/2010/main" val="5486917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p>
          <a:p>
            <a:r>
              <a:rPr lang="en-US" sz="1600" dirty="0"/>
              <a:t>Arrange urgent Cardiology eval</a:t>
            </a:r>
            <a:endParaRPr lang="en-US" sz="1600" dirty="0">
              <a:solidFill>
                <a:srgbClr val="66CCFF"/>
              </a:solidFill>
            </a:endParaRPr>
          </a:p>
          <a:p>
            <a:endParaRPr lang="en-US" sz="1600" i="1" dirty="0">
              <a:solidFill>
                <a:srgbClr val="66CCFF"/>
              </a:solidFill>
            </a:endParaRPr>
          </a:p>
          <a:p>
            <a:r>
              <a:rPr lang="en-US" sz="1600" i="1" dirty="0">
                <a:solidFill>
                  <a:srgbClr val="66CCFF"/>
                </a:solidFill>
              </a:rPr>
              <a:t>Based on the hx, what is your concern vis a vis his ‘fainting spells’?</a:t>
            </a:r>
          </a:p>
          <a:p>
            <a:r>
              <a:rPr lang="en-US" sz="1600" dirty="0">
                <a:solidFill>
                  <a:srgbClr val="66CCFF"/>
                </a:solidFill>
              </a:rPr>
              <a:t>That he is having syncopal episodes 2ndry to heart block</a:t>
            </a:r>
          </a:p>
          <a:p>
            <a:endParaRPr lang="en-US" sz="1600" dirty="0">
              <a:solidFill>
                <a:srgbClr val="66CCFF"/>
              </a:solidFill>
            </a:endParaRPr>
          </a:p>
          <a:p>
            <a:r>
              <a:rPr lang="en-US" sz="1600" i="1" dirty="0">
                <a:solidFill>
                  <a:srgbClr val="66CCFF"/>
                </a:solidFill>
              </a:rPr>
              <a:t>What is your working diagnosis?</a:t>
            </a:r>
          </a:p>
          <a:p>
            <a:r>
              <a:rPr lang="en-US" sz="1600" dirty="0">
                <a:solidFill>
                  <a:srgbClr val="66CCFF"/>
                </a:solidFill>
              </a:rPr>
              <a:t>Kearns-Sayre syndrome (KSS)</a:t>
            </a:r>
          </a:p>
          <a:p>
            <a:endParaRPr lang="en-US" sz="1600" i="1" dirty="0">
              <a:solidFill>
                <a:srgbClr val="66CCFF"/>
              </a:solidFill>
            </a:endParaRPr>
          </a:p>
          <a:p>
            <a:r>
              <a:rPr lang="en-US" sz="1600" i="1" dirty="0">
                <a:solidFill>
                  <a:srgbClr val="66CCFF"/>
                </a:solidFill>
              </a:rPr>
              <a:t>KSS has three hallmarks, two of which are CPEO and cardiac conduction abnormalities. What is the third?</a:t>
            </a:r>
          </a:p>
          <a:p>
            <a:r>
              <a:rPr lang="en-US" sz="1600" dirty="0">
                <a:solidFill>
                  <a:srgbClr val="66CCFF"/>
                </a:solidFill>
              </a:rPr>
              <a:t>Pigmentary retinopathy</a:t>
            </a:r>
          </a:p>
        </p:txBody>
      </p:sp>
    </p:spTree>
    <p:extLst>
      <p:ext uri="{BB962C8B-B14F-4D97-AF65-F5344CB8AC3E}">
        <p14:creationId xmlns:p14="http://schemas.microsoft.com/office/powerpoint/2010/main" val="20106037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139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p>
          <a:p>
            <a:r>
              <a:rPr lang="en-US" sz="1600" dirty="0"/>
              <a:t>Arrange urgent Cardiology eval</a:t>
            </a:r>
          </a:p>
          <a:p>
            <a:endParaRPr lang="en-US" sz="1600" i="1" dirty="0"/>
          </a:p>
          <a:p>
            <a:r>
              <a:rPr lang="en-US" sz="1600" i="1" dirty="0"/>
              <a:t>Based on the hx, what is your concern vis a vis his ‘fainting spells’?</a:t>
            </a:r>
            <a:endParaRPr lang="en-US" sz="1600" i="1" dirty="0">
              <a:solidFill>
                <a:srgbClr val="66CCFF"/>
              </a:solidFill>
            </a:endParaRPr>
          </a:p>
          <a:p>
            <a:r>
              <a:rPr lang="en-US" sz="1600" dirty="0">
                <a:solidFill>
                  <a:srgbClr val="66CCFF"/>
                </a:solidFill>
              </a:rPr>
              <a:t>That he is having syncopal episodes 2ndry to heart block</a:t>
            </a:r>
          </a:p>
          <a:p>
            <a:endParaRPr lang="en-US" sz="1600" dirty="0">
              <a:solidFill>
                <a:srgbClr val="66CCFF"/>
              </a:solidFill>
            </a:endParaRPr>
          </a:p>
          <a:p>
            <a:r>
              <a:rPr lang="en-US" sz="1600" i="1" dirty="0">
                <a:solidFill>
                  <a:srgbClr val="66CCFF"/>
                </a:solidFill>
              </a:rPr>
              <a:t>What is your working diagnosis?</a:t>
            </a:r>
          </a:p>
          <a:p>
            <a:r>
              <a:rPr lang="en-US" sz="1600" dirty="0">
                <a:solidFill>
                  <a:srgbClr val="66CCFF"/>
                </a:solidFill>
              </a:rPr>
              <a:t>Kearns-Sayre syndrome (KSS)</a:t>
            </a:r>
          </a:p>
          <a:p>
            <a:endParaRPr lang="en-US" sz="1600" i="1" dirty="0">
              <a:solidFill>
                <a:srgbClr val="66CCFF"/>
              </a:solidFill>
            </a:endParaRPr>
          </a:p>
          <a:p>
            <a:r>
              <a:rPr lang="en-US" sz="1600" i="1" dirty="0">
                <a:solidFill>
                  <a:srgbClr val="66CCFF"/>
                </a:solidFill>
              </a:rPr>
              <a:t>KSS has three hallmarks, two of which are CPEO and cardiac conduction abnormalities. What is the third?</a:t>
            </a:r>
          </a:p>
          <a:p>
            <a:r>
              <a:rPr lang="en-US" sz="1600" dirty="0">
                <a:solidFill>
                  <a:srgbClr val="66CCFF"/>
                </a:solidFill>
              </a:rPr>
              <a:t>Pigmentary retinopathy</a:t>
            </a:r>
          </a:p>
        </p:txBody>
      </p:sp>
    </p:spTree>
    <p:extLst>
      <p:ext uri="{BB962C8B-B14F-4D97-AF65-F5344CB8AC3E}">
        <p14:creationId xmlns:p14="http://schemas.microsoft.com/office/powerpoint/2010/main" val="344720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2308324"/>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p>
          <a:p>
            <a:r>
              <a:rPr lang="en-US" dirty="0" err="1">
                <a:solidFill>
                  <a:srgbClr val="0000FF"/>
                </a:solidFill>
              </a:rPr>
              <a:t>Inferodisplacement</a:t>
            </a:r>
            <a:r>
              <a:rPr lang="en-US" dirty="0">
                <a:solidFill>
                  <a:srgbClr val="0000FF"/>
                </a:solidFill>
              </a:rPr>
              <a:t> of the upper lid</a:t>
            </a:r>
            <a:br>
              <a:rPr lang="en-US" dirty="0">
                <a:solidFill>
                  <a:srgbClr val="0000FF"/>
                </a:solidFill>
              </a:rPr>
            </a:br>
            <a:endParaRPr lang="en-US" dirty="0">
              <a:solidFill>
                <a:srgbClr val="0000FF"/>
              </a:solidFill>
            </a:endParaRPr>
          </a:p>
          <a:p>
            <a:r>
              <a:rPr lang="en-US" i="1" dirty="0">
                <a:solidFill>
                  <a:srgbClr val="0000FF"/>
                </a:solidFill>
              </a:rPr>
              <a:t>What are the two very general forms of ptosis?</a:t>
            </a:r>
          </a:p>
          <a:p>
            <a:r>
              <a:rPr lang="en-US" dirty="0">
                <a:solidFill>
                  <a:srgbClr val="0000FF"/>
                </a:solidFill>
              </a:rPr>
              <a:t>Congenital and acquired</a:t>
            </a:r>
          </a:p>
        </p:txBody>
      </p:sp>
    </p:spTree>
    <p:extLst>
      <p:ext uri="{BB962C8B-B14F-4D97-AF65-F5344CB8AC3E}">
        <p14:creationId xmlns:p14="http://schemas.microsoft.com/office/powerpoint/2010/main" val="2671568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p>
          <a:p>
            <a:r>
              <a:rPr lang="en-US" sz="1600" dirty="0"/>
              <a:t>Arrange urgent Cardiology eval</a:t>
            </a:r>
          </a:p>
          <a:p>
            <a:endParaRPr lang="en-US" sz="1600" i="1" dirty="0"/>
          </a:p>
          <a:p>
            <a:r>
              <a:rPr lang="en-US" sz="1600" i="1" dirty="0"/>
              <a:t>Based on the hx, what is your concern vis a vis his ‘fainting spells’?</a:t>
            </a:r>
          </a:p>
          <a:p>
            <a:r>
              <a:rPr lang="en-US" sz="1600" dirty="0"/>
              <a:t>That he is having syncopal episodes 2ndry to heart block</a:t>
            </a:r>
            <a:endParaRPr lang="en-US" sz="1600" dirty="0">
              <a:solidFill>
                <a:srgbClr val="66CCFF"/>
              </a:solidFill>
            </a:endParaRPr>
          </a:p>
          <a:p>
            <a:endParaRPr lang="en-US" sz="1600" dirty="0">
              <a:solidFill>
                <a:srgbClr val="66CCFF"/>
              </a:solidFill>
            </a:endParaRPr>
          </a:p>
          <a:p>
            <a:r>
              <a:rPr lang="en-US" sz="1600" i="1" dirty="0">
                <a:solidFill>
                  <a:srgbClr val="66CCFF"/>
                </a:solidFill>
              </a:rPr>
              <a:t>What is your working diagnosis?</a:t>
            </a:r>
          </a:p>
          <a:p>
            <a:r>
              <a:rPr lang="en-US" sz="1600" dirty="0">
                <a:solidFill>
                  <a:srgbClr val="66CCFF"/>
                </a:solidFill>
              </a:rPr>
              <a:t>Kearns-Sayre syndrome (KSS)</a:t>
            </a:r>
          </a:p>
          <a:p>
            <a:endParaRPr lang="en-US" sz="1600" i="1" dirty="0">
              <a:solidFill>
                <a:srgbClr val="66CCFF"/>
              </a:solidFill>
            </a:endParaRPr>
          </a:p>
          <a:p>
            <a:r>
              <a:rPr lang="en-US" sz="1600" i="1" dirty="0">
                <a:solidFill>
                  <a:srgbClr val="66CCFF"/>
                </a:solidFill>
              </a:rPr>
              <a:t>KSS has three hallmarks, two of which are CPEO and cardiac conduction abnormalities. What is the third?</a:t>
            </a:r>
          </a:p>
          <a:p>
            <a:r>
              <a:rPr lang="en-US" sz="1600" dirty="0">
                <a:solidFill>
                  <a:srgbClr val="66CCFF"/>
                </a:solidFill>
              </a:rPr>
              <a:t>Pigmentary retinopathy</a:t>
            </a:r>
          </a:p>
        </p:txBody>
      </p:sp>
    </p:spTree>
    <p:extLst>
      <p:ext uri="{BB962C8B-B14F-4D97-AF65-F5344CB8AC3E}">
        <p14:creationId xmlns:p14="http://schemas.microsoft.com/office/powerpoint/2010/main" val="38210175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p>
          <a:p>
            <a:r>
              <a:rPr lang="en-US" sz="1600" dirty="0"/>
              <a:t>Arrange urgent Cardiology eval</a:t>
            </a:r>
          </a:p>
          <a:p>
            <a:endParaRPr lang="en-US" sz="1600" i="1" dirty="0"/>
          </a:p>
          <a:p>
            <a:r>
              <a:rPr lang="en-US" sz="1600" i="1" dirty="0"/>
              <a:t>Based on the hx, what is your concern vis a vis his ‘fainting spells’?</a:t>
            </a:r>
          </a:p>
          <a:p>
            <a:r>
              <a:rPr lang="en-US" sz="1600" dirty="0"/>
              <a:t>That he is having syncopal episodes 2ndry to heart block</a:t>
            </a:r>
          </a:p>
          <a:p>
            <a:endParaRPr lang="en-US" sz="1600" dirty="0"/>
          </a:p>
          <a:p>
            <a:r>
              <a:rPr lang="en-US" sz="1600" i="1" dirty="0"/>
              <a:t>What is your working diagnosis?</a:t>
            </a:r>
            <a:endParaRPr lang="en-US" sz="1600" i="1" dirty="0">
              <a:solidFill>
                <a:srgbClr val="66CCFF"/>
              </a:solidFill>
            </a:endParaRPr>
          </a:p>
          <a:p>
            <a:r>
              <a:rPr lang="en-US" sz="1600" dirty="0">
                <a:solidFill>
                  <a:srgbClr val="66CCFF"/>
                </a:solidFill>
              </a:rPr>
              <a:t>Kearns-Sayre syndrome (KSS)</a:t>
            </a:r>
          </a:p>
          <a:p>
            <a:endParaRPr lang="en-US" sz="1600" i="1" dirty="0">
              <a:solidFill>
                <a:srgbClr val="66CCFF"/>
              </a:solidFill>
            </a:endParaRPr>
          </a:p>
          <a:p>
            <a:r>
              <a:rPr lang="en-US" sz="1600" i="1" dirty="0">
                <a:solidFill>
                  <a:srgbClr val="66CCFF"/>
                </a:solidFill>
              </a:rPr>
              <a:t>KSS has three hallmarks, two of which are CPEO and cardiac conduction abnormalities. What is the third?</a:t>
            </a:r>
          </a:p>
          <a:p>
            <a:r>
              <a:rPr lang="en-US" sz="1600" dirty="0">
                <a:solidFill>
                  <a:srgbClr val="66CCFF"/>
                </a:solidFill>
              </a:rPr>
              <a:t>Pigmentary retinopathy</a:t>
            </a:r>
          </a:p>
        </p:txBody>
      </p:sp>
    </p:spTree>
    <p:extLst>
      <p:ext uri="{BB962C8B-B14F-4D97-AF65-F5344CB8AC3E}">
        <p14:creationId xmlns:p14="http://schemas.microsoft.com/office/powerpoint/2010/main" val="8335509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p>
          <a:p>
            <a:r>
              <a:rPr lang="en-US" sz="1600" dirty="0"/>
              <a:t>Arrange urgent Cardiology eval</a:t>
            </a:r>
          </a:p>
          <a:p>
            <a:endParaRPr lang="en-US" sz="1600" i="1" dirty="0"/>
          </a:p>
          <a:p>
            <a:r>
              <a:rPr lang="en-US" sz="1600" i="1" dirty="0"/>
              <a:t>Based on the hx, what is your concern vis a vis his ‘fainting spells’?</a:t>
            </a:r>
          </a:p>
          <a:p>
            <a:r>
              <a:rPr lang="en-US" sz="1600" dirty="0"/>
              <a:t>That he is having syncopal episodes 2ndry to heart block</a:t>
            </a:r>
          </a:p>
          <a:p>
            <a:endParaRPr lang="en-US" sz="1600" dirty="0"/>
          </a:p>
          <a:p>
            <a:r>
              <a:rPr lang="en-US" sz="1600" i="1" dirty="0"/>
              <a:t>What is your working diagnosis?</a:t>
            </a:r>
          </a:p>
          <a:p>
            <a:r>
              <a:rPr lang="en-US" sz="1600" dirty="0"/>
              <a:t>Kearns-Sayre syndrome (KSS)</a:t>
            </a:r>
            <a:endParaRPr lang="en-US" sz="1600" dirty="0">
              <a:solidFill>
                <a:srgbClr val="66CCFF"/>
              </a:solidFill>
            </a:endParaRPr>
          </a:p>
          <a:p>
            <a:endParaRPr lang="en-US" sz="1600" i="1" dirty="0">
              <a:solidFill>
                <a:srgbClr val="66CCFF"/>
              </a:solidFill>
            </a:endParaRPr>
          </a:p>
          <a:p>
            <a:r>
              <a:rPr lang="en-US" sz="1600" i="1" dirty="0">
                <a:solidFill>
                  <a:srgbClr val="66CCFF"/>
                </a:solidFill>
              </a:rPr>
              <a:t>KSS has three hallmarks, two of which are CPEO and cardiac conduction abnormalities. What is the third?</a:t>
            </a:r>
          </a:p>
          <a:p>
            <a:r>
              <a:rPr lang="en-US" sz="1600" dirty="0">
                <a:solidFill>
                  <a:srgbClr val="66CCFF"/>
                </a:solidFill>
              </a:rPr>
              <a:t>Pigmentary retinopathy</a:t>
            </a:r>
          </a:p>
        </p:txBody>
      </p:sp>
    </p:spTree>
    <p:extLst>
      <p:ext uri="{BB962C8B-B14F-4D97-AF65-F5344CB8AC3E}">
        <p14:creationId xmlns:p14="http://schemas.microsoft.com/office/powerpoint/2010/main" val="14181213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143</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2506937" y="5951798"/>
            <a:ext cx="4130170" cy="369332"/>
          </a:xfrm>
          <a:prstGeom prst="rect">
            <a:avLst/>
          </a:prstGeom>
          <a:noFill/>
        </p:spPr>
        <p:txBody>
          <a:bodyPr wrap="none" rtlCol="0">
            <a:spAutoFit/>
          </a:bodyPr>
          <a:lstStyle/>
          <a:p>
            <a:pPr algn="ctr"/>
            <a:r>
              <a:rPr lang="en-US" dirty="0"/>
              <a:t>KSS: Complete heart block in a 15 </a:t>
            </a:r>
            <a:r>
              <a:rPr lang="en-US" dirty="0" err="1"/>
              <a:t>y.o</a:t>
            </a:r>
            <a:r>
              <a:rPr lang="en-US" dirty="0"/>
              <a:t>.</a:t>
            </a:r>
          </a:p>
        </p:txBody>
      </p:sp>
      <p:pic>
        <p:nvPicPr>
          <p:cNvPr id="5" name="Picture 4">
            <a:extLst>
              <a:ext uri="{FF2B5EF4-FFF2-40B4-BE49-F238E27FC236}">
                <a16:creationId xmlns:a16="http://schemas.microsoft.com/office/drawing/2014/main" id="{613343FD-9A01-493E-944F-5B1275393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86" y="2097158"/>
            <a:ext cx="7193537" cy="2776680"/>
          </a:xfrm>
          <a:prstGeom prst="rect">
            <a:avLst/>
          </a:prstGeom>
        </p:spPr>
      </p:pic>
      <p:sp>
        <p:nvSpPr>
          <p:cNvPr id="6" name="Text Box 25">
            <a:extLst>
              <a:ext uri="{FF2B5EF4-FFF2-40B4-BE49-F238E27FC236}">
                <a16:creationId xmlns:a16="http://schemas.microsoft.com/office/drawing/2014/main" id="{79A40EFB-BE07-4F89-9062-781E4D762FF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34478085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p>
          <a:p>
            <a:r>
              <a:rPr lang="en-US" sz="1600" dirty="0"/>
              <a:t>Arrange urgent Cardiology eval</a:t>
            </a:r>
          </a:p>
          <a:p>
            <a:endParaRPr lang="en-US" sz="1600" i="1" dirty="0"/>
          </a:p>
          <a:p>
            <a:r>
              <a:rPr lang="en-US" sz="1600" i="1" dirty="0"/>
              <a:t>Based on the hx, what is your concern vis a vis his ‘fainting spells’?</a:t>
            </a:r>
          </a:p>
          <a:p>
            <a:r>
              <a:rPr lang="en-US" sz="1600" dirty="0"/>
              <a:t>That he is having syncopal episodes 2ndry to heart block</a:t>
            </a:r>
          </a:p>
          <a:p>
            <a:endParaRPr lang="en-US" sz="1600" dirty="0"/>
          </a:p>
          <a:p>
            <a:r>
              <a:rPr lang="en-US" sz="1600" i="1" dirty="0"/>
              <a:t>What is your working diagnosis?</a:t>
            </a:r>
          </a:p>
          <a:p>
            <a:r>
              <a:rPr lang="en-US" sz="1600" dirty="0"/>
              <a:t>Kearns-Sayre syndrome (KSS)</a:t>
            </a:r>
          </a:p>
          <a:p>
            <a:endParaRPr lang="en-US" sz="1600" i="1" dirty="0"/>
          </a:p>
          <a:p>
            <a:r>
              <a:rPr lang="en-US" sz="1600" i="1" dirty="0"/>
              <a:t>KSS has three hallmarks, two of which are CPEO and cardiac conduction abnormalities. What is the third?</a:t>
            </a:r>
          </a:p>
          <a:p>
            <a:r>
              <a:rPr lang="en-US" sz="1600" dirty="0">
                <a:solidFill>
                  <a:srgbClr val="66CCFF"/>
                </a:solidFill>
              </a:rPr>
              <a:t>Pigmentary retinopathy</a:t>
            </a:r>
          </a:p>
        </p:txBody>
      </p:sp>
    </p:spTree>
    <p:extLst>
      <p:ext uri="{BB962C8B-B14F-4D97-AF65-F5344CB8AC3E}">
        <p14:creationId xmlns:p14="http://schemas.microsoft.com/office/powerpoint/2010/main" val="12896629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0A01B718-8415-454A-8FA1-B6481805D532}"/>
              </a:ext>
            </a:extLst>
          </p:cNvPr>
          <p:cNvSpPr/>
          <p:nvPr/>
        </p:nvSpPr>
        <p:spPr>
          <a:xfrm>
            <a:off x="5428790" y="1755601"/>
            <a:ext cx="838200" cy="466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EA69E-520E-4199-AA4A-274262F95F44}"/>
              </a:ext>
            </a:extLst>
          </p:cNvPr>
          <p:cNvSpPr txBox="1"/>
          <p:nvPr/>
        </p:nvSpPr>
        <p:spPr>
          <a:xfrm>
            <a:off x="3470307" y="2348283"/>
            <a:ext cx="5391603" cy="2308324"/>
          </a:xfrm>
          <a:prstGeom prst="rect">
            <a:avLst/>
          </a:prstGeom>
          <a:solidFill>
            <a:srgbClr val="FFCCCC"/>
          </a:solidFill>
        </p:spPr>
        <p:txBody>
          <a:bodyPr wrap="square" rtlCol="0">
            <a:spAutoFit/>
          </a:bodyPr>
          <a:lstStyle/>
          <a:p>
            <a:r>
              <a:rPr lang="en-US" sz="1600" i="1" dirty="0">
                <a:solidFill>
                  <a:schemeClr val="bg1">
                    <a:lumMod val="65000"/>
                  </a:schemeClr>
                </a:solidFill>
              </a:rPr>
              <a:t>What does CPEO stand for?</a:t>
            </a:r>
          </a:p>
          <a:p>
            <a:r>
              <a:rPr lang="en-US" sz="1600" dirty="0">
                <a:solidFill>
                  <a:schemeClr val="bg1">
                    <a:lumMod val="65000"/>
                  </a:schemeClr>
                </a:solidFill>
              </a:rPr>
              <a:t>Chronic progressive external ophthalmoplegia</a:t>
            </a:r>
          </a:p>
          <a:p>
            <a:endParaRPr lang="en-US" sz="1600" dirty="0">
              <a:solidFill>
                <a:schemeClr val="bg1">
                  <a:lumMod val="65000"/>
                </a:schemeClr>
              </a:solidFill>
            </a:endParaRPr>
          </a:p>
          <a:p>
            <a:r>
              <a:rPr lang="en-US" sz="1600" i="1" dirty="0">
                <a:solidFill>
                  <a:schemeClr val="bg1">
                    <a:lumMod val="65000"/>
                  </a:schemeClr>
                </a:solidFill>
              </a:rPr>
              <a:t>In one word, what sort of </a:t>
            </a:r>
            <a:r>
              <a:rPr lang="en-US" sz="1600" i="1" dirty="0" err="1">
                <a:solidFill>
                  <a:schemeClr val="bg1">
                    <a:lumMod val="65000"/>
                  </a:schemeClr>
                </a:solidFill>
              </a:rPr>
              <a:t>dz</a:t>
            </a:r>
            <a:r>
              <a:rPr lang="en-US" sz="1600" i="1" dirty="0">
                <a:solidFill>
                  <a:schemeClr val="bg1">
                    <a:lumMod val="65000"/>
                  </a:schemeClr>
                </a:solidFill>
              </a:rPr>
              <a:t> is CPEO?</a:t>
            </a:r>
          </a:p>
          <a:p>
            <a:r>
              <a:rPr lang="en-US" sz="1600" dirty="0">
                <a:solidFill>
                  <a:schemeClr val="bg1">
                    <a:lumMod val="65000"/>
                  </a:schemeClr>
                </a:solidFill>
              </a:rPr>
              <a:t>A  mitochondrial  myopathy</a:t>
            </a:r>
          </a:p>
          <a:p>
            <a:endParaRPr lang="en-US" sz="1600" dirty="0">
              <a:solidFill>
                <a:schemeClr val="bg1">
                  <a:lumMod val="65000"/>
                </a:schemeClr>
              </a:solidFill>
            </a:endParaRPr>
          </a:p>
          <a:p>
            <a:r>
              <a:rPr lang="en-US" sz="1600" i="1" dirty="0">
                <a:solidFill>
                  <a:schemeClr val="bg1">
                    <a:lumMod val="65000"/>
                  </a:schemeClr>
                </a:solidFill>
              </a:rPr>
              <a:t>In broad terms, what is the chief clinical finding in CPEO?</a:t>
            </a:r>
          </a:p>
          <a:p>
            <a:r>
              <a:rPr lang="en-US" sz="1600" dirty="0">
                <a:solidFill>
                  <a:schemeClr val="bg1">
                    <a:lumMod val="65000"/>
                  </a:schemeClr>
                </a:solidFill>
              </a:rPr>
              <a:t>It is of bilateral, symmetric, relentlessly progressive </a:t>
            </a:r>
            <a:r>
              <a:rPr lang="en-US" sz="1600" b="1" dirty="0">
                <a:solidFill>
                  <a:schemeClr val="bg1">
                    <a:lumMod val="65000"/>
                  </a:schemeClr>
                </a:solidFill>
              </a:rPr>
              <a:t>paralysis of the extraocular muscles</a:t>
            </a:r>
          </a:p>
        </p:txBody>
      </p:sp>
      <p:sp>
        <p:nvSpPr>
          <p:cNvPr id="6" name="Oval 5">
            <a:extLst>
              <a:ext uri="{FF2B5EF4-FFF2-40B4-BE49-F238E27FC236}">
                <a16:creationId xmlns:a16="http://schemas.microsoft.com/office/drawing/2014/main" id="{7C5A04D1-9DA1-46B6-B6C1-294AD501868F}"/>
              </a:ext>
            </a:extLst>
          </p:cNvPr>
          <p:cNvSpPr/>
          <p:nvPr/>
        </p:nvSpPr>
        <p:spPr>
          <a:xfrm>
            <a:off x="3352800" y="4218132"/>
            <a:ext cx="3886200" cy="563423"/>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AA339D-CB5F-4F49-A321-E56409715608}"/>
              </a:ext>
            </a:extLst>
          </p:cNvPr>
          <p:cNvSpPr txBox="1"/>
          <p:nvPr/>
        </p:nvSpPr>
        <p:spPr>
          <a:xfrm>
            <a:off x="3421670" y="2960347"/>
            <a:ext cx="4014240" cy="1169551"/>
          </a:xfrm>
          <a:prstGeom prst="rect">
            <a:avLst/>
          </a:prstGeom>
          <a:solidFill>
            <a:srgbClr val="FFD757"/>
          </a:solidFill>
        </p:spPr>
        <p:txBody>
          <a:bodyPr wrap="none" rtlCol="0">
            <a:spAutoFit/>
          </a:bodyPr>
          <a:lstStyle/>
          <a:p>
            <a:r>
              <a:rPr lang="en-US" sz="1400" i="1" dirty="0">
                <a:solidFill>
                  <a:schemeClr val="bg1">
                    <a:lumMod val="65000"/>
                  </a:schemeClr>
                </a:solidFill>
              </a:rPr>
              <a:t>At what age does CPEO begin to manifest?</a:t>
            </a:r>
          </a:p>
          <a:p>
            <a:r>
              <a:rPr lang="en-US" sz="1400" dirty="0">
                <a:solidFill>
                  <a:schemeClr val="bg1">
                    <a:lumMod val="65000"/>
                  </a:schemeClr>
                </a:solidFill>
              </a:rPr>
              <a:t>Usually in the second decade</a:t>
            </a:r>
          </a:p>
          <a:p>
            <a:endParaRPr lang="en-US" sz="1400" dirty="0">
              <a:solidFill>
                <a:schemeClr val="bg1">
                  <a:lumMod val="65000"/>
                </a:schemeClr>
              </a:solidFill>
            </a:endParaRPr>
          </a:p>
          <a:p>
            <a:r>
              <a:rPr lang="en-US" sz="1400" i="1" dirty="0">
                <a:solidFill>
                  <a:schemeClr val="bg1">
                    <a:lumMod val="65000"/>
                  </a:schemeClr>
                </a:solidFill>
              </a:rPr>
              <a:t>What is the most common presenting symptom?</a:t>
            </a:r>
          </a:p>
          <a:p>
            <a:r>
              <a:rPr lang="en-US" sz="1400" b="1" dirty="0">
                <a:solidFill>
                  <a:schemeClr val="bg1">
                    <a:lumMod val="65000"/>
                  </a:schemeClr>
                </a:solidFill>
              </a:rPr>
              <a:t>Ptosis</a:t>
            </a:r>
          </a:p>
        </p:txBody>
      </p:sp>
      <p:sp>
        <p:nvSpPr>
          <p:cNvPr id="9" name="Oval 8">
            <a:extLst>
              <a:ext uri="{FF2B5EF4-FFF2-40B4-BE49-F238E27FC236}">
                <a16:creationId xmlns:a16="http://schemas.microsoft.com/office/drawing/2014/main" id="{3DFA4293-3D4F-4660-AA84-CC95D96A8669}"/>
              </a:ext>
            </a:extLst>
          </p:cNvPr>
          <p:cNvSpPr/>
          <p:nvPr/>
        </p:nvSpPr>
        <p:spPr>
          <a:xfrm>
            <a:off x="3395166" y="3804383"/>
            <a:ext cx="762000" cy="369332"/>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7FFE97-8CBA-40E8-A0F9-9758B860046E}"/>
              </a:ext>
            </a:extLst>
          </p:cNvPr>
          <p:cNvSpPr txBox="1"/>
          <p:nvPr/>
        </p:nvSpPr>
        <p:spPr>
          <a:xfrm>
            <a:off x="4389863" y="3404273"/>
            <a:ext cx="2391937" cy="1169551"/>
          </a:xfrm>
          <a:prstGeom prst="rect">
            <a:avLst/>
          </a:prstGeom>
          <a:solidFill>
            <a:schemeClr val="accent5">
              <a:lumMod val="75000"/>
            </a:schemeClr>
          </a:solidFill>
        </p:spPr>
        <p:txBody>
          <a:bodyPr wrap="none" rtlCol="0">
            <a:spAutoFit/>
          </a:bodyPr>
          <a:lstStyle/>
          <a:p>
            <a:r>
              <a:rPr lang="en-US" sz="1400" i="1" dirty="0">
                <a:solidFill>
                  <a:schemeClr val="bg1">
                    <a:lumMod val="50000"/>
                  </a:schemeClr>
                </a:solidFill>
              </a:rPr>
              <a:t>How is </a:t>
            </a:r>
            <a:r>
              <a:rPr lang="en-US" sz="1400" i="1" dirty="0" err="1">
                <a:solidFill>
                  <a:schemeClr val="bg1">
                    <a:lumMod val="50000"/>
                  </a:schemeClr>
                </a:solidFill>
              </a:rPr>
              <a:t>levator</a:t>
            </a:r>
            <a:r>
              <a:rPr lang="en-US" sz="1400" i="1" dirty="0">
                <a:solidFill>
                  <a:schemeClr val="bg1">
                    <a:lumMod val="50000"/>
                  </a:schemeClr>
                </a:solidFill>
              </a:rPr>
              <a:t> function?</a:t>
            </a:r>
          </a:p>
          <a:p>
            <a:r>
              <a:rPr lang="en-US" sz="1400" dirty="0">
                <a:solidFill>
                  <a:schemeClr val="bg1">
                    <a:lumMod val="50000"/>
                  </a:schemeClr>
                </a:solidFill>
              </a:rPr>
              <a:t>Poor</a:t>
            </a:r>
          </a:p>
          <a:p>
            <a:endParaRPr lang="en-US" sz="1400" dirty="0">
              <a:solidFill>
                <a:schemeClr val="bg1">
                  <a:lumMod val="50000"/>
                </a:schemeClr>
              </a:solidFill>
            </a:endParaRPr>
          </a:p>
          <a:p>
            <a:r>
              <a:rPr lang="en-US" sz="1400" i="1" dirty="0">
                <a:solidFill>
                  <a:schemeClr val="bg1">
                    <a:lumMod val="50000"/>
                  </a:schemeClr>
                </a:solidFill>
              </a:rPr>
              <a:t>How is Bell’s phenomenon?</a:t>
            </a:r>
          </a:p>
          <a:p>
            <a:r>
              <a:rPr lang="en-US" sz="1400" dirty="0">
                <a:solidFill>
                  <a:schemeClr val="bg1">
                    <a:lumMod val="50000"/>
                  </a:schemeClr>
                </a:solidFill>
              </a:rPr>
              <a:t>Absent</a:t>
            </a:r>
          </a:p>
        </p:txBody>
      </p:sp>
      <p:sp>
        <p:nvSpPr>
          <p:cNvPr id="15" name="TextBox 14">
            <a:extLst>
              <a:ext uri="{FF2B5EF4-FFF2-40B4-BE49-F238E27FC236}">
                <a16:creationId xmlns:a16="http://schemas.microsoft.com/office/drawing/2014/main" id="{820D1FD5-F67F-49FD-BD1C-58C33F54CA8F}"/>
              </a:ext>
            </a:extLst>
          </p:cNvPr>
          <p:cNvSpPr txBox="1"/>
          <p:nvPr/>
        </p:nvSpPr>
        <p:spPr>
          <a:xfrm>
            <a:off x="4205803" y="2362200"/>
            <a:ext cx="3962400" cy="1384995"/>
          </a:xfrm>
          <a:prstGeom prst="rect">
            <a:avLst/>
          </a:prstGeom>
          <a:solidFill>
            <a:schemeClr val="accent6">
              <a:lumMod val="75000"/>
            </a:schemeClr>
          </a:solidFill>
        </p:spPr>
        <p:txBody>
          <a:bodyPr wrap="square" rtlCol="0">
            <a:spAutoFit/>
          </a:bodyPr>
          <a:lstStyle/>
          <a:p>
            <a:r>
              <a:rPr lang="en-US" sz="1400" i="1" dirty="0">
                <a:solidFill>
                  <a:schemeClr val="bg1">
                    <a:lumMod val="50000"/>
                  </a:schemeClr>
                </a:solidFill>
              </a:rPr>
              <a:t>Do CPEO pts c/o diplopia?</a:t>
            </a:r>
          </a:p>
          <a:p>
            <a:r>
              <a:rPr lang="en-US" sz="1400" dirty="0">
                <a:solidFill>
                  <a:schemeClr val="bg1">
                    <a:lumMod val="50000"/>
                  </a:schemeClr>
                </a:solidFill>
              </a:rPr>
              <a:t>No</a:t>
            </a:r>
          </a:p>
          <a:p>
            <a:endParaRPr lang="en-US" sz="1400" i="1" dirty="0">
              <a:solidFill>
                <a:schemeClr val="bg1">
                  <a:lumMod val="50000"/>
                </a:schemeClr>
              </a:solidFill>
            </a:endParaRPr>
          </a:p>
          <a:p>
            <a:r>
              <a:rPr lang="en-US" sz="1400" i="1" dirty="0">
                <a:solidFill>
                  <a:schemeClr val="bg1">
                    <a:lumMod val="50000"/>
                  </a:schemeClr>
                </a:solidFill>
              </a:rPr>
              <a:t>Why not?</a:t>
            </a:r>
          </a:p>
          <a:p>
            <a:r>
              <a:rPr lang="en-US" sz="1400" dirty="0">
                <a:solidFill>
                  <a:schemeClr val="bg1">
                    <a:lumMod val="50000"/>
                  </a:schemeClr>
                </a:solidFill>
              </a:rPr>
              <a:t>Because the ophthalmoplegia is symmetric,   the eyes tend to remain in alignment throughout</a:t>
            </a:r>
          </a:p>
        </p:txBody>
      </p:sp>
      <p:sp>
        <p:nvSpPr>
          <p:cNvPr id="16" name="TextBox 15">
            <a:extLst>
              <a:ext uri="{FF2B5EF4-FFF2-40B4-BE49-F238E27FC236}">
                <a16:creationId xmlns:a16="http://schemas.microsoft.com/office/drawing/2014/main" id="{89D1F4E4-DFA8-4582-ABFB-4E53FF3E5154}"/>
              </a:ext>
            </a:extLst>
          </p:cNvPr>
          <p:cNvSpPr txBox="1"/>
          <p:nvPr/>
        </p:nvSpPr>
        <p:spPr>
          <a:xfrm>
            <a:off x="1584214" y="2714580"/>
            <a:ext cx="7010400" cy="3539430"/>
          </a:xfrm>
          <a:prstGeom prst="rect">
            <a:avLst/>
          </a:prstGeom>
          <a:solidFill>
            <a:srgbClr val="66CCFF"/>
          </a:solidFill>
        </p:spPr>
        <p:txBody>
          <a:bodyPr wrap="square" rtlCol="0">
            <a:spAutoFit/>
          </a:bodyPr>
          <a:lstStyle/>
          <a:p>
            <a:r>
              <a:rPr lang="en-US" sz="1600" i="1" dirty="0"/>
              <a:t>You see a teen with a hx of progressive bilateral ptosis and reduced EOMs. During ROS, mom mentions that he is healthy other than “he has fainting spells occasionally.” What should you do?</a:t>
            </a:r>
          </a:p>
          <a:p>
            <a:r>
              <a:rPr lang="en-US" sz="1600" dirty="0"/>
              <a:t>Arrange urgent Cardiology eval</a:t>
            </a:r>
          </a:p>
          <a:p>
            <a:endParaRPr lang="en-US" sz="1600" i="1" dirty="0"/>
          </a:p>
          <a:p>
            <a:r>
              <a:rPr lang="en-US" sz="1600" i="1" dirty="0"/>
              <a:t>Based on the hx, what is your concern vis a vis his ‘fainting spells’?</a:t>
            </a:r>
          </a:p>
          <a:p>
            <a:r>
              <a:rPr lang="en-US" sz="1600" dirty="0"/>
              <a:t>That he is having syncopal episodes 2ndry to heart block</a:t>
            </a:r>
          </a:p>
          <a:p>
            <a:endParaRPr lang="en-US" sz="1600" dirty="0"/>
          </a:p>
          <a:p>
            <a:r>
              <a:rPr lang="en-US" sz="1600" i="1" dirty="0"/>
              <a:t>What is your working diagnosis?</a:t>
            </a:r>
          </a:p>
          <a:p>
            <a:r>
              <a:rPr lang="en-US" sz="1600" dirty="0"/>
              <a:t>Kearns-Sayre syndrome (KSS)</a:t>
            </a:r>
          </a:p>
          <a:p>
            <a:endParaRPr lang="en-US" sz="1600" i="1" dirty="0"/>
          </a:p>
          <a:p>
            <a:r>
              <a:rPr lang="en-US" sz="1600" i="1" dirty="0"/>
              <a:t>KSS has three hallmarks, two of which are CPEO and cardiac conduction abnormalities. What is the third?</a:t>
            </a:r>
          </a:p>
          <a:p>
            <a:r>
              <a:rPr lang="en-US" sz="1600" dirty="0"/>
              <a:t>Pigmentary retinopathy</a:t>
            </a:r>
          </a:p>
        </p:txBody>
      </p:sp>
    </p:spTree>
    <p:extLst>
      <p:ext uri="{BB962C8B-B14F-4D97-AF65-F5344CB8AC3E}">
        <p14:creationId xmlns:p14="http://schemas.microsoft.com/office/powerpoint/2010/main" val="35337303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146</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2998507" y="5951798"/>
            <a:ext cx="3147016" cy="369332"/>
          </a:xfrm>
          <a:prstGeom prst="rect">
            <a:avLst/>
          </a:prstGeom>
          <a:noFill/>
        </p:spPr>
        <p:txBody>
          <a:bodyPr wrap="none" rtlCol="0">
            <a:spAutoFit/>
          </a:bodyPr>
          <a:lstStyle/>
          <a:p>
            <a:pPr algn="ctr"/>
            <a:r>
              <a:rPr lang="en-US" dirty="0"/>
              <a:t>KSS: Pigmentary retinopathy</a:t>
            </a:r>
          </a:p>
        </p:txBody>
      </p:sp>
      <p:pic>
        <p:nvPicPr>
          <p:cNvPr id="3" name="Picture 2">
            <a:extLst>
              <a:ext uri="{FF2B5EF4-FFF2-40B4-BE49-F238E27FC236}">
                <a16:creationId xmlns:a16="http://schemas.microsoft.com/office/drawing/2014/main" id="{4E8594E2-2AD6-45E3-B4DF-A051A02CD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414" y="1346136"/>
            <a:ext cx="5835650" cy="4165728"/>
          </a:xfrm>
          <a:prstGeom prst="rect">
            <a:avLst/>
          </a:prstGeom>
        </p:spPr>
      </p:pic>
      <p:sp>
        <p:nvSpPr>
          <p:cNvPr id="6" name="Text Box 25">
            <a:extLst>
              <a:ext uri="{FF2B5EF4-FFF2-40B4-BE49-F238E27FC236}">
                <a16:creationId xmlns:a16="http://schemas.microsoft.com/office/drawing/2014/main" id="{2F37BAE3-4A80-42B8-B055-9E4C94B07B8E}"/>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37458318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2655272455"/>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solidFill>
              </a:rPr>
              <a:t>In a nutshell, what sort of condition is myotonic dystrophy?</a:t>
            </a:r>
          </a:p>
          <a:p>
            <a:r>
              <a:rPr lang="en-US" sz="1600" dirty="0">
                <a:solidFill>
                  <a:schemeClr val="accent1">
                    <a:lumMod val="75000"/>
                  </a:schemeClr>
                </a:solidFill>
              </a:rPr>
              <a:t>An inherited ( AD ) progressive systemic condition that results in ophthalmoplegia</a:t>
            </a:r>
          </a:p>
          <a:p>
            <a:endParaRPr lang="en-US" sz="1600" i="1" dirty="0">
              <a:solidFill>
                <a:schemeClr val="accent1">
                  <a:lumMod val="75000"/>
                </a:schemeClr>
              </a:solidFill>
            </a:endParaRPr>
          </a:p>
          <a:p>
            <a:r>
              <a:rPr lang="en-US" sz="1600" i="1" dirty="0">
                <a:solidFill>
                  <a:schemeClr val="accent1">
                    <a:lumMod val="75000"/>
                  </a:schemeClr>
                </a:solidFill>
              </a:rPr>
              <a:t>What are its ocular manifestations?</a:t>
            </a:r>
          </a:p>
          <a:p>
            <a:r>
              <a:rPr lang="en-US" sz="1600" dirty="0">
                <a:solidFill>
                  <a:schemeClr val="accent1">
                    <a:lumMod val="75000"/>
                  </a:schemeClr>
                </a:solidFill>
              </a:rPr>
              <a:t>--Bilateral symmetric ptosis</a:t>
            </a:r>
          </a:p>
          <a:p>
            <a:r>
              <a:rPr lang="en-US" sz="1600" dirty="0">
                <a:solidFill>
                  <a:schemeClr val="accent1">
                    <a:lumMod val="75000"/>
                  </a:schemeClr>
                </a:solidFill>
              </a:rPr>
              <a:t>--Ophthalmoplegia</a:t>
            </a:r>
          </a:p>
          <a:p>
            <a:r>
              <a:rPr lang="en-US" sz="1600" dirty="0">
                <a:solidFill>
                  <a:schemeClr val="accent1">
                    <a:lumMod val="75000"/>
                  </a:schemeClr>
                </a:solidFill>
              </a:rPr>
              <a:t>--Pigmentary retinopathy </a:t>
            </a:r>
          </a:p>
          <a:p>
            <a:r>
              <a:rPr lang="en-US" sz="1600" dirty="0">
                <a:solidFill>
                  <a:schemeClr val="accent1">
                    <a:lumMod val="75000"/>
                  </a:schemeClr>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319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solidFill>
              </a:rPr>
              <a:t>In a nutshell, what sort of condition is myotonic dystrophy?</a:t>
            </a:r>
          </a:p>
          <a:p>
            <a:r>
              <a:rPr lang="en-US" sz="1600" dirty="0">
                <a:solidFill>
                  <a:schemeClr val="bg1"/>
                </a:solidFill>
              </a:rPr>
              <a:t>An inherited ( AD ) progressive systemic condition that results in ophthalmoplegia</a:t>
            </a:r>
          </a:p>
          <a:p>
            <a:endParaRPr lang="en-US" sz="1600" i="1" dirty="0">
              <a:solidFill>
                <a:schemeClr val="accent1">
                  <a:lumMod val="75000"/>
                </a:schemeClr>
              </a:solidFill>
            </a:endParaRPr>
          </a:p>
          <a:p>
            <a:r>
              <a:rPr lang="en-US" sz="1600" i="1" dirty="0">
                <a:solidFill>
                  <a:schemeClr val="accent1">
                    <a:lumMod val="75000"/>
                  </a:schemeClr>
                </a:solidFill>
              </a:rPr>
              <a:t>What are its ocular manifestations?</a:t>
            </a:r>
          </a:p>
          <a:p>
            <a:r>
              <a:rPr lang="en-US" sz="1600" dirty="0">
                <a:solidFill>
                  <a:schemeClr val="accent1">
                    <a:lumMod val="75000"/>
                  </a:schemeClr>
                </a:solidFill>
              </a:rPr>
              <a:t>--Bilateral symmetric ptosis</a:t>
            </a:r>
          </a:p>
          <a:p>
            <a:r>
              <a:rPr lang="en-US" sz="1600" dirty="0">
                <a:solidFill>
                  <a:schemeClr val="accent1">
                    <a:lumMod val="75000"/>
                  </a:schemeClr>
                </a:solidFill>
              </a:rPr>
              <a:t>--Ophthalmoplegia</a:t>
            </a:r>
          </a:p>
          <a:p>
            <a:r>
              <a:rPr lang="en-US" sz="1600" dirty="0">
                <a:solidFill>
                  <a:schemeClr val="accent1">
                    <a:lumMod val="75000"/>
                  </a:schemeClr>
                </a:solidFill>
              </a:rPr>
              <a:t>--Pigmentary retinopathy </a:t>
            </a:r>
          </a:p>
          <a:p>
            <a:r>
              <a:rPr lang="en-US" sz="1600" dirty="0">
                <a:solidFill>
                  <a:schemeClr val="accent1">
                    <a:lumMod val="75000"/>
                  </a:schemeClr>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FCE031-245D-41E1-9AB8-3F8D8352D401}"/>
              </a:ext>
            </a:extLst>
          </p:cNvPr>
          <p:cNvSpPr/>
          <p:nvPr/>
        </p:nvSpPr>
        <p:spPr>
          <a:xfrm>
            <a:off x="2133599" y="2819400"/>
            <a:ext cx="304801" cy="341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600" dirty="0">
                <a:solidFill>
                  <a:schemeClr val="tx1"/>
                </a:solidFill>
              </a:rPr>
              <a:t>AD</a:t>
            </a:r>
          </a:p>
          <a:p>
            <a:pPr algn="ctr">
              <a:lnSpc>
                <a:spcPts val="700"/>
              </a:lnSpc>
            </a:pPr>
            <a:r>
              <a:rPr lang="en-US" sz="600" dirty="0">
                <a:solidFill>
                  <a:schemeClr val="tx1"/>
                </a:solidFill>
              </a:rPr>
              <a:t>AR</a:t>
            </a:r>
          </a:p>
          <a:p>
            <a:pPr algn="ctr">
              <a:lnSpc>
                <a:spcPts val="700"/>
              </a:lnSpc>
            </a:pPr>
            <a:r>
              <a:rPr lang="en-US" sz="600" dirty="0">
                <a:solidFill>
                  <a:schemeClr val="tx1"/>
                </a:solidFill>
              </a:rPr>
              <a:t>X-L</a:t>
            </a:r>
          </a:p>
        </p:txBody>
      </p:sp>
    </p:spTree>
    <p:extLst>
      <p:ext uri="{BB962C8B-B14F-4D97-AF65-F5344CB8AC3E}">
        <p14:creationId xmlns:p14="http://schemas.microsoft.com/office/powerpoint/2010/main" val="40710208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149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solidFill>
              </a:rPr>
              <a:t>In a nutshell, what sort of condition is myotonic dystrophy?</a:t>
            </a:r>
          </a:p>
          <a:p>
            <a:r>
              <a:rPr lang="en-US" sz="1600" dirty="0">
                <a:solidFill>
                  <a:schemeClr val="bg1"/>
                </a:solidFill>
              </a:rPr>
              <a:t>An inherited ( AD ) progressive systemic condition that results in ophthalmoplegia</a:t>
            </a:r>
          </a:p>
          <a:p>
            <a:endParaRPr lang="en-US" sz="1600" i="1" dirty="0">
              <a:solidFill>
                <a:schemeClr val="accent1">
                  <a:lumMod val="75000"/>
                </a:schemeClr>
              </a:solidFill>
            </a:endParaRPr>
          </a:p>
          <a:p>
            <a:r>
              <a:rPr lang="en-US" sz="1600" i="1" dirty="0">
                <a:solidFill>
                  <a:schemeClr val="accent1">
                    <a:lumMod val="75000"/>
                  </a:schemeClr>
                </a:solidFill>
              </a:rPr>
              <a:t>What are its ocular manifestations?</a:t>
            </a:r>
          </a:p>
          <a:p>
            <a:r>
              <a:rPr lang="en-US" sz="1600" dirty="0">
                <a:solidFill>
                  <a:schemeClr val="accent1">
                    <a:lumMod val="75000"/>
                  </a:schemeClr>
                </a:solidFill>
              </a:rPr>
              <a:t>--Bilateral symmetric ptosis</a:t>
            </a:r>
          </a:p>
          <a:p>
            <a:r>
              <a:rPr lang="en-US" sz="1600" dirty="0">
                <a:solidFill>
                  <a:schemeClr val="accent1">
                    <a:lumMod val="75000"/>
                  </a:schemeClr>
                </a:solidFill>
              </a:rPr>
              <a:t>--Ophthalmoplegia</a:t>
            </a:r>
          </a:p>
          <a:p>
            <a:r>
              <a:rPr lang="en-US" sz="1600" dirty="0">
                <a:solidFill>
                  <a:schemeClr val="accent1">
                    <a:lumMod val="75000"/>
                  </a:schemeClr>
                </a:solidFill>
              </a:rPr>
              <a:t>--Pigmentary retinopathy </a:t>
            </a:r>
          </a:p>
          <a:p>
            <a:r>
              <a:rPr lang="en-US" sz="1600" dirty="0">
                <a:solidFill>
                  <a:schemeClr val="accent1">
                    <a:lumMod val="75000"/>
                  </a:schemeClr>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82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15</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p>
          <a:p>
            <a:r>
              <a:rPr lang="en-US" dirty="0" err="1">
                <a:solidFill>
                  <a:srgbClr val="0000FF"/>
                </a:solidFill>
              </a:rPr>
              <a:t>Inferodisplacement</a:t>
            </a:r>
            <a:r>
              <a:rPr lang="en-US" dirty="0">
                <a:solidFill>
                  <a:srgbClr val="0000FF"/>
                </a:solidFill>
              </a:rPr>
              <a:t> of the upper lid</a:t>
            </a:r>
            <a:br>
              <a:rPr lang="en-US" dirty="0">
                <a:solidFill>
                  <a:srgbClr val="0000FF"/>
                </a:solidFill>
              </a:rPr>
            </a:br>
            <a:endParaRPr lang="en-US" dirty="0">
              <a:solidFill>
                <a:srgbClr val="0000FF"/>
              </a:solidFill>
            </a:endParaRPr>
          </a:p>
          <a:p>
            <a:r>
              <a:rPr lang="en-US" i="1" dirty="0">
                <a:solidFill>
                  <a:srgbClr val="0000FF"/>
                </a:solidFill>
              </a:rPr>
              <a:t>What are the two very general forms of ptosis?</a:t>
            </a:r>
          </a:p>
          <a:p>
            <a:r>
              <a:rPr lang="en-US" dirty="0">
                <a:solidFill>
                  <a:srgbClr val="0000FF"/>
                </a:solidFill>
              </a:rPr>
              <a:t>Congenital and acquired</a:t>
            </a:r>
          </a:p>
          <a:p>
            <a:endParaRPr lang="en-US" dirty="0">
              <a:solidFill>
                <a:srgbClr val="0000FF"/>
              </a:solidFill>
            </a:endParaRPr>
          </a:p>
          <a:p>
            <a:r>
              <a:rPr lang="en-US" i="1" dirty="0">
                <a:solidFill>
                  <a:srgbClr val="0000FF"/>
                </a:solidFill>
              </a:rPr>
              <a:t>In evaluating a ptosis </a:t>
            </a:r>
            <a:r>
              <a:rPr lang="en-US" i="1" dirty="0" err="1">
                <a:solidFill>
                  <a:srgbClr val="0000FF"/>
                </a:solidFill>
              </a:rPr>
              <a:t>pt</a:t>
            </a:r>
            <a:r>
              <a:rPr lang="en-US" i="1" dirty="0">
                <a:solidFill>
                  <a:srgbClr val="0000FF"/>
                </a:solidFill>
              </a:rPr>
              <a:t>, six observations/measurements should be made. What are they?</a:t>
            </a:r>
            <a:endParaRPr lang="en-US" dirty="0">
              <a:solidFill>
                <a:srgbClr val="0000FF"/>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2696350742"/>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Tree>
    <p:extLst>
      <p:ext uri="{BB962C8B-B14F-4D97-AF65-F5344CB8AC3E}">
        <p14:creationId xmlns:p14="http://schemas.microsoft.com/office/powerpoint/2010/main" val="35456228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150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3485808" y="5951798"/>
            <a:ext cx="2172390" cy="369332"/>
          </a:xfrm>
          <a:prstGeom prst="rect">
            <a:avLst/>
          </a:prstGeom>
          <a:noFill/>
        </p:spPr>
        <p:txBody>
          <a:bodyPr wrap="none" rtlCol="0">
            <a:spAutoFit/>
          </a:bodyPr>
          <a:lstStyle/>
          <a:p>
            <a:pPr algn="ctr"/>
            <a:r>
              <a:rPr lang="en-US" dirty="0"/>
              <a:t>Myotonic dystrophy</a:t>
            </a:r>
          </a:p>
        </p:txBody>
      </p:sp>
      <p:pic>
        <p:nvPicPr>
          <p:cNvPr id="7" name="Picture 6">
            <a:extLst>
              <a:ext uri="{FF2B5EF4-FFF2-40B4-BE49-F238E27FC236}">
                <a16:creationId xmlns:a16="http://schemas.microsoft.com/office/drawing/2014/main" id="{F7018BA2-C1E7-41CE-8672-FFD0149FB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905000"/>
            <a:ext cx="5715000" cy="2895600"/>
          </a:xfrm>
          <a:prstGeom prst="rect">
            <a:avLst/>
          </a:prstGeom>
        </p:spPr>
      </p:pic>
    </p:spTree>
    <p:extLst>
      <p:ext uri="{BB962C8B-B14F-4D97-AF65-F5344CB8AC3E}">
        <p14:creationId xmlns:p14="http://schemas.microsoft.com/office/powerpoint/2010/main" val="11698928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solidFill>
              </a:rPr>
              <a:t>In a nutshell, what sort of condition is myotonic dystrophy?</a:t>
            </a:r>
          </a:p>
          <a:p>
            <a:r>
              <a:rPr lang="en-US" sz="1600" dirty="0">
                <a:solidFill>
                  <a:schemeClr val="bg1"/>
                </a:solidFill>
              </a:rPr>
              <a:t>An inherited ( AD ) progressive systemic condition that results in ophthalmoplegia</a:t>
            </a:r>
          </a:p>
          <a:p>
            <a:endParaRPr lang="en-US" sz="1600" i="1" dirty="0">
              <a:solidFill>
                <a:schemeClr val="bg1"/>
              </a:solidFill>
            </a:endParaRPr>
          </a:p>
          <a:p>
            <a:r>
              <a:rPr lang="en-US" sz="1600" i="1" dirty="0">
                <a:solidFill>
                  <a:schemeClr val="bg1"/>
                </a:solidFill>
              </a:rPr>
              <a:t>What are its ocular manifestations?</a:t>
            </a:r>
          </a:p>
          <a:p>
            <a:r>
              <a:rPr lang="en-US" sz="1600" dirty="0">
                <a:solidFill>
                  <a:schemeClr val="bg1"/>
                </a:solidFill>
              </a:rPr>
              <a:t>--</a:t>
            </a:r>
          </a:p>
          <a:p>
            <a:r>
              <a:rPr lang="en-US" sz="1600" dirty="0">
                <a:solidFill>
                  <a:schemeClr val="bg1"/>
                </a:solidFill>
              </a:rPr>
              <a:t>--</a:t>
            </a:r>
          </a:p>
          <a:p>
            <a:r>
              <a:rPr lang="en-US" sz="1600" dirty="0">
                <a:solidFill>
                  <a:schemeClr val="bg1"/>
                </a:solidFill>
              </a:rPr>
              <a:t>--</a:t>
            </a:r>
          </a:p>
          <a:p>
            <a:r>
              <a:rPr lang="en-US" sz="1600" dirty="0">
                <a:solidFill>
                  <a:schemeClr val="bg1"/>
                </a:solidFill>
              </a:rPr>
              <a:t>--</a:t>
            </a:r>
            <a:r>
              <a:rPr lang="en-US" sz="1600" dirty="0">
                <a:solidFill>
                  <a:schemeClr val="accent1">
                    <a:lumMod val="75000"/>
                  </a:schemeClr>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3417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solidFill>
              </a:rPr>
              <a:t>In a nutshell, what sort of condition is myotonic dystrophy?</a:t>
            </a:r>
          </a:p>
          <a:p>
            <a:r>
              <a:rPr lang="en-US" sz="1600" dirty="0">
                <a:solidFill>
                  <a:schemeClr val="bg1"/>
                </a:solidFill>
              </a:rPr>
              <a:t>An inherited ( AD ) progressive systemic condition that results in ophthalmoplegia</a:t>
            </a:r>
          </a:p>
          <a:p>
            <a:endParaRPr lang="en-US" sz="1600" i="1" dirty="0">
              <a:solidFill>
                <a:schemeClr val="bg1"/>
              </a:solidFill>
            </a:endParaRPr>
          </a:p>
          <a:p>
            <a:r>
              <a:rPr lang="en-US" sz="1600" i="1" dirty="0">
                <a:solidFill>
                  <a:schemeClr val="bg1"/>
                </a:solidFill>
              </a:rPr>
              <a:t>What are its ocular manifestations?</a:t>
            </a:r>
          </a:p>
          <a:p>
            <a:r>
              <a:rPr lang="en-US" sz="1600" dirty="0">
                <a:solidFill>
                  <a:schemeClr val="bg1"/>
                </a:solidFill>
              </a:rPr>
              <a:t>--Bilateral symmetric ptosis</a:t>
            </a:r>
          </a:p>
          <a:p>
            <a:r>
              <a:rPr lang="en-US" sz="1600" dirty="0">
                <a:solidFill>
                  <a:schemeClr val="bg1"/>
                </a:solidFill>
              </a:rPr>
              <a:t>--Ophthalmoplegia</a:t>
            </a:r>
          </a:p>
          <a:p>
            <a:r>
              <a:rPr lang="en-US" sz="1600" dirty="0">
                <a:solidFill>
                  <a:schemeClr val="bg1"/>
                </a:solidFill>
              </a:rPr>
              <a:t>--Pigmentary retinopathy </a:t>
            </a:r>
          </a:p>
          <a:p>
            <a:r>
              <a:rPr lang="en-US" sz="1600" dirty="0">
                <a:solidFill>
                  <a:schemeClr val="bg1"/>
                </a:solidFill>
              </a:rPr>
              <a:t>--Cataracts</a:t>
            </a:r>
            <a:endParaRPr lang="en-US" sz="1600" dirty="0">
              <a:solidFill>
                <a:schemeClr val="accent1">
                  <a:lumMod val="75000"/>
                </a:schemeClr>
              </a:solidFill>
            </a:endParaRP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8221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BF60EC7-032D-4474-920E-3BA1382406DF}"/>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F7AC9B5-CDF3-43C7-9403-986FDF9589C6}"/>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bg1"/>
                </a:solidFill>
              </a:rPr>
              <a:t>How is the lens involved in myotonic dystrophy?</a:t>
            </a:r>
            <a:endParaRPr lang="en-US" sz="1400" dirty="0">
              <a:solidFill>
                <a:srgbClr val="002060"/>
              </a:solidFill>
            </a:endParaRPr>
          </a:p>
          <a:p>
            <a:r>
              <a:rPr lang="en-US" sz="1400" dirty="0">
                <a:solidFill>
                  <a:srgbClr val="002060"/>
                </a:solidFill>
              </a:rPr>
              <a:t>It is cataractous at an early age, with a unique appearance</a:t>
            </a:r>
          </a:p>
        </p:txBody>
      </p:sp>
    </p:spTree>
    <p:extLst>
      <p:ext uri="{BB962C8B-B14F-4D97-AF65-F5344CB8AC3E}">
        <p14:creationId xmlns:p14="http://schemas.microsoft.com/office/powerpoint/2010/main" val="4933211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BF60EC7-032D-4474-920E-3BA1382406DF}"/>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F7AC9B5-CDF3-43C7-9403-986FDF9589C6}"/>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bg1"/>
                </a:solidFill>
              </a:rPr>
              <a:t>How is the lens involved in myotonic dystrophy?</a:t>
            </a:r>
            <a:endParaRPr lang="en-US" sz="1400" dirty="0">
              <a:solidFill>
                <a:schemeClr val="bg1"/>
              </a:solidFill>
            </a:endParaRPr>
          </a:p>
          <a:p>
            <a:r>
              <a:rPr lang="en-US" sz="1400" dirty="0">
                <a:solidFill>
                  <a:schemeClr val="bg1"/>
                </a:solidFill>
              </a:rPr>
              <a:t>It is cataractous at an early age, with a unique appearance</a:t>
            </a:r>
          </a:p>
        </p:txBody>
      </p:sp>
    </p:spTree>
    <p:extLst>
      <p:ext uri="{BB962C8B-B14F-4D97-AF65-F5344CB8AC3E}">
        <p14:creationId xmlns:p14="http://schemas.microsoft.com/office/powerpoint/2010/main" val="37208894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09FA001-E39C-4867-8E90-50ED5BC2BD76}"/>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tx1">
                    <a:lumMod val="50000"/>
                    <a:lumOff val="50000"/>
                  </a:schemeClr>
                </a:solidFill>
              </a:rPr>
              <a:t>How is the lens involved in myotonic dystrophy?</a:t>
            </a:r>
            <a:endParaRPr lang="en-US" sz="1400" dirty="0">
              <a:solidFill>
                <a:schemeClr val="tx1">
                  <a:lumMod val="50000"/>
                  <a:lumOff val="50000"/>
                </a:schemeClr>
              </a:solidFill>
            </a:endParaRPr>
          </a:p>
          <a:p>
            <a:r>
              <a:rPr lang="en-US" sz="1400" dirty="0">
                <a:solidFill>
                  <a:schemeClr val="tx1">
                    <a:lumMod val="50000"/>
                    <a:lumOff val="50000"/>
                  </a:schemeClr>
                </a:solidFill>
              </a:rPr>
              <a:t>It is cataractous at an early age</a:t>
            </a:r>
            <a:r>
              <a:rPr lang="en-US" sz="1400" dirty="0">
                <a:solidFill>
                  <a:schemeClr val="bg1"/>
                </a:solidFill>
              </a:rPr>
              <a:t>, </a:t>
            </a:r>
            <a:r>
              <a:rPr lang="en-US" sz="1400" b="1" dirty="0">
                <a:solidFill>
                  <a:schemeClr val="bg1"/>
                </a:solidFill>
              </a:rPr>
              <a:t>with</a:t>
            </a:r>
            <a:r>
              <a:rPr lang="en-US" sz="1400" dirty="0">
                <a:solidFill>
                  <a:schemeClr val="bg1"/>
                </a:solidFill>
              </a:rPr>
              <a:t> </a:t>
            </a:r>
            <a:r>
              <a:rPr lang="en-US" sz="1400" b="1" dirty="0">
                <a:solidFill>
                  <a:schemeClr val="bg1"/>
                </a:solidFill>
              </a:rPr>
              <a:t>a unique appearance</a:t>
            </a:r>
            <a:endParaRPr lang="en-US" sz="1400" dirty="0">
              <a:solidFill>
                <a:srgbClr val="002060"/>
              </a:solidFill>
            </a:endParaRPr>
          </a:p>
        </p:txBody>
      </p:sp>
      <p:sp>
        <p:nvSpPr>
          <p:cNvPr id="16" name="TextBox 15">
            <a:extLst>
              <a:ext uri="{FF2B5EF4-FFF2-40B4-BE49-F238E27FC236}">
                <a16:creationId xmlns:a16="http://schemas.microsoft.com/office/drawing/2014/main" id="{1C68D558-5298-43E9-8DB7-8DE2F49D813A}"/>
              </a:ext>
            </a:extLst>
          </p:cNvPr>
          <p:cNvSpPr txBox="1"/>
          <p:nvPr/>
        </p:nvSpPr>
        <p:spPr>
          <a:xfrm>
            <a:off x="2137221" y="4628082"/>
            <a:ext cx="6155852" cy="1815882"/>
          </a:xfrm>
          <a:prstGeom prst="rect">
            <a:avLst/>
          </a:prstGeom>
          <a:solidFill>
            <a:schemeClr val="bg1">
              <a:lumMod val="75000"/>
            </a:schemeClr>
          </a:solidFill>
          <a:ln>
            <a:solidFill>
              <a:schemeClr val="tx1"/>
            </a:solidFill>
          </a:ln>
        </p:spPr>
        <p:txBody>
          <a:bodyPr wrap="none" rtlCol="0">
            <a:spAutoFit/>
          </a:bodyPr>
          <a:lstStyle/>
          <a:p>
            <a:r>
              <a:rPr lang="en-US" sz="1400" i="1" dirty="0"/>
              <a:t>What is the appearance of these cataracts?</a:t>
            </a:r>
            <a:endParaRPr lang="en-US" sz="1400" i="1" dirty="0">
              <a:solidFill>
                <a:schemeClr val="bg1">
                  <a:lumMod val="75000"/>
                </a:schemeClr>
              </a:solidFill>
            </a:endParaRPr>
          </a:p>
          <a:p>
            <a:r>
              <a:rPr lang="en-US" sz="1400" dirty="0">
                <a:solidFill>
                  <a:schemeClr val="bg1">
                    <a:lumMod val="75000"/>
                  </a:schemeClr>
                </a:solidFill>
              </a:rPr>
              <a:t>They appear as iridescent, polychromatic crystal in the lens cortex</a:t>
            </a:r>
          </a:p>
          <a:p>
            <a:endParaRPr lang="en-US" sz="1400" i="1" dirty="0">
              <a:solidFill>
                <a:schemeClr val="bg1">
                  <a:lumMod val="75000"/>
                </a:schemeClr>
              </a:solidFill>
            </a:endParaRPr>
          </a:p>
          <a:p>
            <a:r>
              <a:rPr lang="en-US" sz="1400" i="1" dirty="0">
                <a:solidFill>
                  <a:schemeClr val="bg1">
                    <a:lumMod val="75000"/>
                  </a:schemeClr>
                </a:solidFill>
              </a:rPr>
              <a:t>By what descriptive term is the classic myotonic-dystrophy cataract known?</a:t>
            </a:r>
          </a:p>
          <a:p>
            <a:r>
              <a:rPr lang="en-US" sz="1400" b="1" dirty="0">
                <a:solidFill>
                  <a:schemeClr val="bg1">
                    <a:lumMod val="75000"/>
                  </a:schemeClr>
                </a:solidFill>
              </a:rPr>
              <a:t>‘Christmas tree cataract’</a:t>
            </a:r>
          </a:p>
          <a:p>
            <a:endParaRPr lang="en-US" sz="1400" dirty="0">
              <a:solidFill>
                <a:schemeClr val="bg1">
                  <a:lumMod val="75000"/>
                </a:schemeClr>
              </a:solidFill>
            </a:endParaRPr>
          </a:p>
          <a:p>
            <a:r>
              <a:rPr lang="en-US" sz="1400" i="1" dirty="0">
                <a:solidFill>
                  <a:schemeClr val="bg1">
                    <a:lumMod val="75000"/>
                  </a:schemeClr>
                </a:solidFill>
              </a:rPr>
              <a:t>Are they visually significant?</a:t>
            </a:r>
          </a:p>
          <a:p>
            <a:r>
              <a:rPr lang="en-US" sz="1400" dirty="0">
                <a:solidFill>
                  <a:schemeClr val="bg1">
                    <a:lumMod val="75000"/>
                  </a:schemeClr>
                </a:solidFill>
              </a:rPr>
              <a:t>Yes—over time, a total cortical cataract will develop, along with a PSC</a:t>
            </a:r>
          </a:p>
        </p:txBody>
      </p:sp>
      <p:sp>
        <p:nvSpPr>
          <p:cNvPr id="17" name="Oval 16">
            <a:extLst>
              <a:ext uri="{FF2B5EF4-FFF2-40B4-BE49-F238E27FC236}">
                <a16:creationId xmlns:a16="http://schemas.microsoft.com/office/drawing/2014/main" id="{988DBBD5-9C59-409D-A085-A93833D64704}"/>
              </a:ext>
            </a:extLst>
          </p:cNvPr>
          <p:cNvSpPr/>
          <p:nvPr/>
        </p:nvSpPr>
        <p:spPr>
          <a:xfrm>
            <a:off x="4652265" y="3786367"/>
            <a:ext cx="2388711" cy="4808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7A02371-08FC-485C-AA9C-9124B6F50631}"/>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867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68D558-5298-43E9-8DB7-8DE2F49D813A}"/>
              </a:ext>
            </a:extLst>
          </p:cNvPr>
          <p:cNvSpPr txBox="1"/>
          <p:nvPr/>
        </p:nvSpPr>
        <p:spPr>
          <a:xfrm>
            <a:off x="2137221" y="4628082"/>
            <a:ext cx="6155852" cy="1815882"/>
          </a:xfrm>
          <a:prstGeom prst="rect">
            <a:avLst/>
          </a:prstGeom>
          <a:solidFill>
            <a:schemeClr val="bg1">
              <a:lumMod val="75000"/>
            </a:schemeClr>
          </a:solidFill>
          <a:ln>
            <a:solidFill>
              <a:schemeClr val="tx1"/>
            </a:solidFill>
          </a:ln>
        </p:spPr>
        <p:txBody>
          <a:bodyPr wrap="none" rtlCol="0">
            <a:spAutoFit/>
          </a:bodyPr>
          <a:lstStyle/>
          <a:p>
            <a:r>
              <a:rPr lang="en-US" sz="1400" i="1" dirty="0"/>
              <a:t>What is the appearance of these cataracts?</a:t>
            </a:r>
          </a:p>
          <a:p>
            <a:r>
              <a:rPr lang="en-US" sz="1400" dirty="0"/>
              <a:t>They appear as iridescent, polychromatic crystal in the lens cortex</a:t>
            </a:r>
            <a:endParaRPr lang="en-US" sz="1400" dirty="0">
              <a:solidFill>
                <a:schemeClr val="bg1">
                  <a:lumMod val="75000"/>
                </a:schemeClr>
              </a:solidFill>
            </a:endParaRPr>
          </a:p>
          <a:p>
            <a:endParaRPr lang="en-US" sz="1400" i="1" dirty="0">
              <a:solidFill>
                <a:schemeClr val="bg1">
                  <a:lumMod val="75000"/>
                </a:schemeClr>
              </a:solidFill>
            </a:endParaRPr>
          </a:p>
          <a:p>
            <a:r>
              <a:rPr lang="en-US" sz="1400" i="1" dirty="0">
                <a:solidFill>
                  <a:schemeClr val="bg1">
                    <a:lumMod val="75000"/>
                  </a:schemeClr>
                </a:solidFill>
              </a:rPr>
              <a:t>By what descriptive term is the classic myotonic-dystrophy cataract known?</a:t>
            </a:r>
          </a:p>
          <a:p>
            <a:r>
              <a:rPr lang="en-US" sz="1400" b="1" dirty="0">
                <a:solidFill>
                  <a:schemeClr val="bg1">
                    <a:lumMod val="75000"/>
                  </a:schemeClr>
                </a:solidFill>
              </a:rPr>
              <a:t>‘Christmas tree cataract’</a:t>
            </a:r>
          </a:p>
          <a:p>
            <a:endParaRPr lang="en-US" sz="1400" dirty="0">
              <a:solidFill>
                <a:schemeClr val="bg1">
                  <a:lumMod val="75000"/>
                </a:schemeClr>
              </a:solidFill>
            </a:endParaRPr>
          </a:p>
          <a:p>
            <a:r>
              <a:rPr lang="en-US" sz="1400" i="1" dirty="0">
                <a:solidFill>
                  <a:schemeClr val="bg1">
                    <a:lumMod val="75000"/>
                  </a:schemeClr>
                </a:solidFill>
              </a:rPr>
              <a:t>Are they visually significant?</a:t>
            </a:r>
          </a:p>
          <a:p>
            <a:r>
              <a:rPr lang="en-US" sz="1400" dirty="0">
                <a:solidFill>
                  <a:schemeClr val="bg1">
                    <a:lumMod val="75000"/>
                  </a:schemeClr>
                </a:solidFill>
              </a:rPr>
              <a:t>Yes—over time, a total cortical cataract will develop, along with a PSC</a:t>
            </a:r>
          </a:p>
        </p:txBody>
      </p:sp>
      <p:sp>
        <p:nvSpPr>
          <p:cNvPr id="18" name="Oval 17">
            <a:extLst>
              <a:ext uri="{FF2B5EF4-FFF2-40B4-BE49-F238E27FC236}">
                <a16:creationId xmlns:a16="http://schemas.microsoft.com/office/drawing/2014/main" id="{F7A02371-08FC-485C-AA9C-9124B6F50631}"/>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914EA31-B38E-43B0-8FA5-8ED318DC774D}"/>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tx1">
                    <a:lumMod val="50000"/>
                    <a:lumOff val="50000"/>
                  </a:schemeClr>
                </a:solidFill>
              </a:rPr>
              <a:t>How is the lens involved in myotonic dystrophy?</a:t>
            </a:r>
            <a:endParaRPr lang="en-US" sz="1400" dirty="0">
              <a:solidFill>
                <a:schemeClr val="tx1">
                  <a:lumMod val="50000"/>
                  <a:lumOff val="50000"/>
                </a:schemeClr>
              </a:solidFill>
            </a:endParaRPr>
          </a:p>
          <a:p>
            <a:r>
              <a:rPr lang="en-US" sz="1400" dirty="0">
                <a:solidFill>
                  <a:schemeClr val="tx1">
                    <a:lumMod val="50000"/>
                    <a:lumOff val="50000"/>
                  </a:schemeClr>
                </a:solidFill>
              </a:rPr>
              <a:t>It is cataractous at an early age</a:t>
            </a:r>
            <a:r>
              <a:rPr lang="en-US" sz="1400" dirty="0">
                <a:solidFill>
                  <a:schemeClr val="bg1"/>
                </a:solidFill>
              </a:rPr>
              <a:t>, </a:t>
            </a:r>
            <a:r>
              <a:rPr lang="en-US" sz="1400" b="1" dirty="0">
                <a:solidFill>
                  <a:schemeClr val="bg1"/>
                </a:solidFill>
              </a:rPr>
              <a:t>with</a:t>
            </a:r>
            <a:r>
              <a:rPr lang="en-US" sz="1400" dirty="0">
                <a:solidFill>
                  <a:schemeClr val="bg1"/>
                </a:solidFill>
              </a:rPr>
              <a:t> </a:t>
            </a:r>
            <a:r>
              <a:rPr lang="en-US" sz="1400" b="1" dirty="0">
                <a:solidFill>
                  <a:schemeClr val="bg1"/>
                </a:solidFill>
              </a:rPr>
              <a:t>a unique appearance</a:t>
            </a:r>
            <a:endParaRPr lang="en-US" sz="1400" dirty="0">
              <a:solidFill>
                <a:srgbClr val="002060"/>
              </a:solidFill>
            </a:endParaRPr>
          </a:p>
        </p:txBody>
      </p:sp>
      <p:sp>
        <p:nvSpPr>
          <p:cNvPr id="20" name="Oval 19">
            <a:extLst>
              <a:ext uri="{FF2B5EF4-FFF2-40B4-BE49-F238E27FC236}">
                <a16:creationId xmlns:a16="http://schemas.microsoft.com/office/drawing/2014/main" id="{3A93CC77-C81A-4394-AD15-AEECBC8C6E70}"/>
              </a:ext>
            </a:extLst>
          </p:cNvPr>
          <p:cNvSpPr/>
          <p:nvPr/>
        </p:nvSpPr>
        <p:spPr>
          <a:xfrm>
            <a:off x="4652265" y="3786367"/>
            <a:ext cx="2388711" cy="4808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821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68D558-5298-43E9-8DB7-8DE2F49D813A}"/>
              </a:ext>
            </a:extLst>
          </p:cNvPr>
          <p:cNvSpPr txBox="1"/>
          <p:nvPr/>
        </p:nvSpPr>
        <p:spPr>
          <a:xfrm>
            <a:off x="2137221" y="4628082"/>
            <a:ext cx="6155852" cy="1815882"/>
          </a:xfrm>
          <a:prstGeom prst="rect">
            <a:avLst/>
          </a:prstGeom>
          <a:solidFill>
            <a:schemeClr val="bg1">
              <a:lumMod val="75000"/>
            </a:schemeClr>
          </a:solidFill>
          <a:ln>
            <a:solidFill>
              <a:schemeClr val="tx1"/>
            </a:solidFill>
          </a:ln>
        </p:spPr>
        <p:txBody>
          <a:bodyPr wrap="none" rtlCol="0">
            <a:spAutoFit/>
          </a:bodyPr>
          <a:lstStyle/>
          <a:p>
            <a:r>
              <a:rPr lang="en-US" sz="1400" i="1" dirty="0"/>
              <a:t>What is the appearance of these cataracts?</a:t>
            </a:r>
          </a:p>
          <a:p>
            <a:r>
              <a:rPr lang="en-US" sz="1400" dirty="0"/>
              <a:t>They appear as iridescent, polychromatic crystal in the lens cortex</a:t>
            </a:r>
          </a:p>
          <a:p>
            <a:endParaRPr lang="en-US" sz="1400" i="1" dirty="0"/>
          </a:p>
          <a:p>
            <a:r>
              <a:rPr lang="en-US" sz="1400" i="1" dirty="0"/>
              <a:t>By what descriptive term is the classic myotonic-dystrophy cataract known?</a:t>
            </a:r>
          </a:p>
          <a:p>
            <a:r>
              <a:rPr lang="en-US" sz="1400" b="1" dirty="0">
                <a:solidFill>
                  <a:schemeClr val="bg1">
                    <a:lumMod val="75000"/>
                  </a:schemeClr>
                </a:solidFill>
              </a:rPr>
              <a:t>‘Christmas tree cataract’</a:t>
            </a:r>
          </a:p>
          <a:p>
            <a:endParaRPr lang="en-US" sz="1400" dirty="0">
              <a:solidFill>
                <a:schemeClr val="bg1">
                  <a:lumMod val="75000"/>
                </a:schemeClr>
              </a:solidFill>
            </a:endParaRPr>
          </a:p>
          <a:p>
            <a:r>
              <a:rPr lang="en-US" sz="1400" i="1" dirty="0">
                <a:solidFill>
                  <a:schemeClr val="bg1">
                    <a:lumMod val="75000"/>
                  </a:schemeClr>
                </a:solidFill>
              </a:rPr>
              <a:t>Are they visually significant?</a:t>
            </a:r>
          </a:p>
          <a:p>
            <a:r>
              <a:rPr lang="en-US" sz="1400" dirty="0">
                <a:solidFill>
                  <a:schemeClr val="bg1">
                    <a:lumMod val="75000"/>
                  </a:schemeClr>
                </a:solidFill>
              </a:rPr>
              <a:t>Yes—over time, a total cortical cataract will develop, along with a PSC</a:t>
            </a:r>
          </a:p>
        </p:txBody>
      </p:sp>
      <p:sp>
        <p:nvSpPr>
          <p:cNvPr id="18" name="Oval 17">
            <a:extLst>
              <a:ext uri="{FF2B5EF4-FFF2-40B4-BE49-F238E27FC236}">
                <a16:creationId xmlns:a16="http://schemas.microsoft.com/office/drawing/2014/main" id="{F7A02371-08FC-485C-AA9C-9124B6F50631}"/>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CC5AEB-D43B-4646-94D0-D59BCD3F3845}"/>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tx1">
                    <a:lumMod val="50000"/>
                    <a:lumOff val="50000"/>
                  </a:schemeClr>
                </a:solidFill>
              </a:rPr>
              <a:t>How is the lens involved in myotonic dystrophy?</a:t>
            </a:r>
            <a:endParaRPr lang="en-US" sz="1400" dirty="0">
              <a:solidFill>
                <a:schemeClr val="tx1">
                  <a:lumMod val="50000"/>
                  <a:lumOff val="50000"/>
                </a:schemeClr>
              </a:solidFill>
            </a:endParaRPr>
          </a:p>
          <a:p>
            <a:r>
              <a:rPr lang="en-US" sz="1400" dirty="0">
                <a:solidFill>
                  <a:schemeClr val="tx1">
                    <a:lumMod val="50000"/>
                    <a:lumOff val="50000"/>
                  </a:schemeClr>
                </a:solidFill>
              </a:rPr>
              <a:t>It is cataractous at an early age</a:t>
            </a:r>
            <a:r>
              <a:rPr lang="en-US" sz="1400" dirty="0">
                <a:solidFill>
                  <a:schemeClr val="bg1"/>
                </a:solidFill>
              </a:rPr>
              <a:t>, </a:t>
            </a:r>
            <a:r>
              <a:rPr lang="en-US" sz="1400" b="1" dirty="0">
                <a:solidFill>
                  <a:schemeClr val="bg1"/>
                </a:solidFill>
              </a:rPr>
              <a:t>with</a:t>
            </a:r>
            <a:r>
              <a:rPr lang="en-US" sz="1400" dirty="0">
                <a:solidFill>
                  <a:schemeClr val="bg1"/>
                </a:solidFill>
              </a:rPr>
              <a:t> </a:t>
            </a:r>
            <a:r>
              <a:rPr lang="en-US" sz="1400" b="1" dirty="0">
                <a:solidFill>
                  <a:schemeClr val="bg1"/>
                </a:solidFill>
              </a:rPr>
              <a:t>a unique appearance</a:t>
            </a:r>
            <a:endParaRPr lang="en-US" sz="1400" dirty="0">
              <a:solidFill>
                <a:srgbClr val="002060"/>
              </a:solidFill>
            </a:endParaRPr>
          </a:p>
        </p:txBody>
      </p:sp>
      <p:sp>
        <p:nvSpPr>
          <p:cNvPr id="20" name="Oval 19">
            <a:extLst>
              <a:ext uri="{FF2B5EF4-FFF2-40B4-BE49-F238E27FC236}">
                <a16:creationId xmlns:a16="http://schemas.microsoft.com/office/drawing/2014/main" id="{FBD8FB3C-EC66-49AB-AEA3-EFB41FF46BB5}"/>
              </a:ext>
            </a:extLst>
          </p:cNvPr>
          <p:cNvSpPr/>
          <p:nvPr/>
        </p:nvSpPr>
        <p:spPr>
          <a:xfrm>
            <a:off x="4652265" y="3786367"/>
            <a:ext cx="2388711" cy="4808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4019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158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68D558-5298-43E9-8DB7-8DE2F49D813A}"/>
              </a:ext>
            </a:extLst>
          </p:cNvPr>
          <p:cNvSpPr txBox="1"/>
          <p:nvPr/>
        </p:nvSpPr>
        <p:spPr>
          <a:xfrm>
            <a:off x="2137221" y="4628082"/>
            <a:ext cx="6155852" cy="1815882"/>
          </a:xfrm>
          <a:prstGeom prst="rect">
            <a:avLst/>
          </a:prstGeom>
          <a:solidFill>
            <a:schemeClr val="bg1">
              <a:lumMod val="75000"/>
            </a:schemeClr>
          </a:solidFill>
          <a:ln>
            <a:solidFill>
              <a:schemeClr val="tx1"/>
            </a:solidFill>
          </a:ln>
        </p:spPr>
        <p:txBody>
          <a:bodyPr wrap="none" rtlCol="0">
            <a:spAutoFit/>
          </a:bodyPr>
          <a:lstStyle/>
          <a:p>
            <a:r>
              <a:rPr lang="en-US" sz="1400" i="1" dirty="0"/>
              <a:t>What is the appearance of these cataracts?</a:t>
            </a:r>
          </a:p>
          <a:p>
            <a:r>
              <a:rPr lang="en-US" sz="1400" dirty="0"/>
              <a:t>They appear as iridescent, polychromatic crystal in the lens cortex</a:t>
            </a:r>
          </a:p>
          <a:p>
            <a:endParaRPr lang="en-US" sz="1400" i="1" dirty="0"/>
          </a:p>
          <a:p>
            <a:r>
              <a:rPr lang="en-US" sz="1400" i="1" dirty="0"/>
              <a:t>By what descriptive term is the classic myotonic-dystrophy cataract known?</a:t>
            </a:r>
          </a:p>
          <a:p>
            <a:r>
              <a:rPr lang="en-US" sz="1400" b="1" dirty="0"/>
              <a:t>‘</a:t>
            </a:r>
            <a:r>
              <a:rPr lang="en-US" sz="1400" b="1" dirty="0">
                <a:solidFill>
                  <a:srgbClr val="FF0000"/>
                </a:solidFill>
              </a:rPr>
              <a:t>Christmas</a:t>
            </a:r>
            <a:r>
              <a:rPr lang="en-US" sz="1400" b="1" dirty="0"/>
              <a:t> </a:t>
            </a:r>
            <a:r>
              <a:rPr lang="en-US" sz="1400" b="1" dirty="0">
                <a:solidFill>
                  <a:srgbClr val="00B050"/>
                </a:solidFill>
              </a:rPr>
              <a:t>tree</a:t>
            </a:r>
            <a:r>
              <a:rPr lang="en-US" sz="1400" b="1" dirty="0"/>
              <a:t> </a:t>
            </a:r>
            <a:r>
              <a:rPr lang="en-US" sz="1400" b="1" dirty="0">
                <a:solidFill>
                  <a:srgbClr val="FF0000"/>
                </a:solidFill>
              </a:rPr>
              <a:t>cataract</a:t>
            </a:r>
            <a:r>
              <a:rPr lang="en-US" sz="1400" b="1" dirty="0"/>
              <a:t>’</a:t>
            </a:r>
            <a:endParaRPr lang="en-US" sz="1400" b="1" dirty="0">
              <a:solidFill>
                <a:schemeClr val="bg1">
                  <a:lumMod val="75000"/>
                </a:schemeClr>
              </a:solidFill>
            </a:endParaRPr>
          </a:p>
          <a:p>
            <a:endParaRPr lang="en-US" sz="1400" dirty="0">
              <a:solidFill>
                <a:schemeClr val="bg1">
                  <a:lumMod val="75000"/>
                </a:schemeClr>
              </a:solidFill>
            </a:endParaRPr>
          </a:p>
          <a:p>
            <a:r>
              <a:rPr lang="en-US" sz="1400" i="1" dirty="0">
                <a:solidFill>
                  <a:schemeClr val="bg1">
                    <a:lumMod val="75000"/>
                  </a:schemeClr>
                </a:solidFill>
              </a:rPr>
              <a:t>Are they visually significant?</a:t>
            </a:r>
          </a:p>
          <a:p>
            <a:r>
              <a:rPr lang="en-US" sz="1400" dirty="0">
                <a:solidFill>
                  <a:schemeClr val="bg1">
                    <a:lumMod val="75000"/>
                  </a:schemeClr>
                </a:solidFill>
              </a:rPr>
              <a:t>Yes—over time, a total cortical cataract will develop, along with a PSC</a:t>
            </a:r>
          </a:p>
        </p:txBody>
      </p:sp>
      <p:sp>
        <p:nvSpPr>
          <p:cNvPr id="18" name="Oval 17">
            <a:extLst>
              <a:ext uri="{FF2B5EF4-FFF2-40B4-BE49-F238E27FC236}">
                <a16:creationId xmlns:a16="http://schemas.microsoft.com/office/drawing/2014/main" id="{F7A02371-08FC-485C-AA9C-9124B6F50631}"/>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09300C5-8110-44AE-9030-A4D34C9E46A0}"/>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tx1">
                    <a:lumMod val="50000"/>
                    <a:lumOff val="50000"/>
                  </a:schemeClr>
                </a:solidFill>
              </a:rPr>
              <a:t>How is the lens involved in myotonic dystrophy?</a:t>
            </a:r>
            <a:endParaRPr lang="en-US" sz="1400" dirty="0">
              <a:solidFill>
                <a:schemeClr val="tx1">
                  <a:lumMod val="50000"/>
                  <a:lumOff val="50000"/>
                </a:schemeClr>
              </a:solidFill>
            </a:endParaRPr>
          </a:p>
          <a:p>
            <a:r>
              <a:rPr lang="en-US" sz="1400" dirty="0">
                <a:solidFill>
                  <a:schemeClr val="tx1">
                    <a:lumMod val="50000"/>
                    <a:lumOff val="50000"/>
                  </a:schemeClr>
                </a:solidFill>
              </a:rPr>
              <a:t>It is cataractous at an early age</a:t>
            </a:r>
            <a:r>
              <a:rPr lang="en-US" sz="1400" dirty="0">
                <a:solidFill>
                  <a:schemeClr val="bg1"/>
                </a:solidFill>
              </a:rPr>
              <a:t>, </a:t>
            </a:r>
            <a:r>
              <a:rPr lang="en-US" sz="1400" b="1" dirty="0">
                <a:solidFill>
                  <a:schemeClr val="bg1"/>
                </a:solidFill>
              </a:rPr>
              <a:t>with</a:t>
            </a:r>
            <a:r>
              <a:rPr lang="en-US" sz="1400" dirty="0">
                <a:solidFill>
                  <a:schemeClr val="bg1"/>
                </a:solidFill>
              </a:rPr>
              <a:t> </a:t>
            </a:r>
            <a:r>
              <a:rPr lang="en-US" sz="1400" b="1" dirty="0">
                <a:solidFill>
                  <a:schemeClr val="bg1"/>
                </a:solidFill>
              </a:rPr>
              <a:t>a unique appearance</a:t>
            </a:r>
            <a:endParaRPr lang="en-US" sz="1400" dirty="0">
              <a:solidFill>
                <a:srgbClr val="002060"/>
              </a:solidFill>
            </a:endParaRPr>
          </a:p>
        </p:txBody>
      </p:sp>
      <p:sp>
        <p:nvSpPr>
          <p:cNvPr id="20" name="Oval 19">
            <a:extLst>
              <a:ext uri="{FF2B5EF4-FFF2-40B4-BE49-F238E27FC236}">
                <a16:creationId xmlns:a16="http://schemas.microsoft.com/office/drawing/2014/main" id="{6395C71A-6CCE-459D-A2C8-E16396F6069E}"/>
              </a:ext>
            </a:extLst>
          </p:cNvPr>
          <p:cNvSpPr/>
          <p:nvPr/>
        </p:nvSpPr>
        <p:spPr>
          <a:xfrm>
            <a:off x="4652265" y="3786367"/>
            <a:ext cx="2388711" cy="4808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6716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159</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2985702" y="5951798"/>
            <a:ext cx="3172664" cy="369332"/>
          </a:xfrm>
          <a:prstGeom prst="rect">
            <a:avLst/>
          </a:prstGeom>
          <a:noFill/>
        </p:spPr>
        <p:txBody>
          <a:bodyPr wrap="none" rtlCol="0">
            <a:spAutoFit/>
          </a:bodyPr>
          <a:lstStyle/>
          <a:p>
            <a:pPr algn="ctr"/>
            <a:r>
              <a:rPr lang="en-US" dirty="0"/>
              <a:t>Myotonic dystrophy: Cataract</a:t>
            </a:r>
          </a:p>
        </p:txBody>
      </p:sp>
      <p:pic>
        <p:nvPicPr>
          <p:cNvPr id="3" name="Picture 2">
            <a:extLst>
              <a:ext uri="{FF2B5EF4-FFF2-40B4-BE49-F238E27FC236}">
                <a16:creationId xmlns:a16="http://schemas.microsoft.com/office/drawing/2014/main" id="{3A8F593C-91ED-4B35-A363-F17F1AC64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879" y="1355813"/>
            <a:ext cx="4998720" cy="4146374"/>
          </a:xfrm>
          <a:prstGeom prst="rect">
            <a:avLst/>
          </a:prstGeom>
        </p:spPr>
      </p:pic>
      <p:sp>
        <p:nvSpPr>
          <p:cNvPr id="6" name="Text Box 25">
            <a:extLst>
              <a:ext uri="{FF2B5EF4-FFF2-40B4-BE49-F238E27FC236}">
                <a16:creationId xmlns:a16="http://schemas.microsoft.com/office/drawing/2014/main" id="{62730B51-98F5-4CE6-AFA7-5FB589F33BEF}"/>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227701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16</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p>
          <a:p>
            <a:r>
              <a:rPr lang="en-US" dirty="0" err="1">
                <a:solidFill>
                  <a:srgbClr val="0000FF"/>
                </a:solidFill>
              </a:rPr>
              <a:t>Inferodisplacement</a:t>
            </a:r>
            <a:r>
              <a:rPr lang="en-US" dirty="0">
                <a:solidFill>
                  <a:srgbClr val="0000FF"/>
                </a:solidFill>
              </a:rPr>
              <a:t> of the upper lid</a:t>
            </a:r>
            <a:br>
              <a:rPr lang="en-US" dirty="0">
                <a:solidFill>
                  <a:srgbClr val="0000FF"/>
                </a:solidFill>
              </a:rPr>
            </a:br>
            <a:endParaRPr lang="en-US" dirty="0">
              <a:solidFill>
                <a:srgbClr val="0000FF"/>
              </a:solidFill>
            </a:endParaRPr>
          </a:p>
          <a:p>
            <a:r>
              <a:rPr lang="en-US" i="1" dirty="0">
                <a:solidFill>
                  <a:srgbClr val="0000FF"/>
                </a:solidFill>
              </a:rPr>
              <a:t>What are the two very general forms of ptosis?</a:t>
            </a:r>
          </a:p>
          <a:p>
            <a:r>
              <a:rPr lang="en-US" dirty="0">
                <a:solidFill>
                  <a:srgbClr val="0000FF"/>
                </a:solidFill>
              </a:rPr>
              <a:t>Congenital and acquired</a:t>
            </a:r>
          </a:p>
          <a:p>
            <a:endParaRPr lang="en-US" dirty="0">
              <a:solidFill>
                <a:srgbClr val="0000FF"/>
              </a:solidFill>
            </a:endParaRPr>
          </a:p>
          <a:p>
            <a:r>
              <a:rPr lang="en-US" i="1" dirty="0">
                <a:solidFill>
                  <a:srgbClr val="0000FF"/>
                </a:solidFill>
              </a:rPr>
              <a:t>In evaluating a ptosis </a:t>
            </a:r>
            <a:r>
              <a:rPr lang="en-US" i="1" dirty="0" err="1">
                <a:solidFill>
                  <a:srgbClr val="0000FF"/>
                </a:solidFill>
              </a:rPr>
              <a:t>pt</a:t>
            </a:r>
            <a:r>
              <a:rPr lang="en-US" i="1" dirty="0">
                <a:solidFill>
                  <a:srgbClr val="0000FF"/>
                </a:solidFill>
              </a:rPr>
              <a:t>, six observations/measurements should be made. What are they?</a:t>
            </a:r>
            <a:endParaRPr lang="en-US" dirty="0">
              <a:solidFill>
                <a:srgbClr val="0000FF"/>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61611022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t>Levator</a:t>
                      </a:r>
                      <a:r>
                        <a:rPr lang="en-US" sz="1600" dirty="0"/>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Tree>
    <p:extLst>
      <p:ext uri="{BB962C8B-B14F-4D97-AF65-F5344CB8AC3E}">
        <p14:creationId xmlns:p14="http://schemas.microsoft.com/office/powerpoint/2010/main" val="37654540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68D558-5298-43E9-8DB7-8DE2F49D813A}"/>
              </a:ext>
            </a:extLst>
          </p:cNvPr>
          <p:cNvSpPr txBox="1"/>
          <p:nvPr/>
        </p:nvSpPr>
        <p:spPr>
          <a:xfrm>
            <a:off x="2137221" y="4628082"/>
            <a:ext cx="6155852" cy="1815882"/>
          </a:xfrm>
          <a:prstGeom prst="rect">
            <a:avLst/>
          </a:prstGeom>
          <a:solidFill>
            <a:schemeClr val="bg1">
              <a:lumMod val="75000"/>
            </a:schemeClr>
          </a:solidFill>
          <a:ln>
            <a:solidFill>
              <a:schemeClr val="tx1"/>
            </a:solidFill>
          </a:ln>
        </p:spPr>
        <p:txBody>
          <a:bodyPr wrap="none" rtlCol="0">
            <a:spAutoFit/>
          </a:bodyPr>
          <a:lstStyle/>
          <a:p>
            <a:r>
              <a:rPr lang="en-US" sz="1400" i="1" dirty="0"/>
              <a:t>What is the appearance of these cataracts?</a:t>
            </a:r>
          </a:p>
          <a:p>
            <a:r>
              <a:rPr lang="en-US" sz="1400" dirty="0"/>
              <a:t>They appear as iridescent, polychromatic crystal in the lens cortex</a:t>
            </a:r>
          </a:p>
          <a:p>
            <a:endParaRPr lang="en-US" sz="1400" i="1" dirty="0"/>
          </a:p>
          <a:p>
            <a:r>
              <a:rPr lang="en-US" sz="1400" i="1" dirty="0"/>
              <a:t>By what descriptive term is the classic myotonic-dystrophy cataract known?</a:t>
            </a:r>
          </a:p>
          <a:p>
            <a:r>
              <a:rPr lang="en-US" sz="1400" b="1" dirty="0"/>
              <a:t>‘</a:t>
            </a:r>
            <a:r>
              <a:rPr lang="en-US" sz="1400" b="1" dirty="0">
                <a:solidFill>
                  <a:srgbClr val="FF0000"/>
                </a:solidFill>
              </a:rPr>
              <a:t>Christmas</a:t>
            </a:r>
            <a:r>
              <a:rPr lang="en-US" sz="1400" b="1" dirty="0"/>
              <a:t> </a:t>
            </a:r>
            <a:r>
              <a:rPr lang="en-US" sz="1400" b="1" dirty="0">
                <a:solidFill>
                  <a:srgbClr val="00B050"/>
                </a:solidFill>
              </a:rPr>
              <a:t>tree</a:t>
            </a:r>
            <a:r>
              <a:rPr lang="en-US" sz="1400" b="1" dirty="0"/>
              <a:t> </a:t>
            </a:r>
            <a:r>
              <a:rPr lang="en-US" sz="1400" b="1" dirty="0">
                <a:solidFill>
                  <a:srgbClr val="FF0000"/>
                </a:solidFill>
              </a:rPr>
              <a:t>cataract</a:t>
            </a:r>
            <a:r>
              <a:rPr lang="en-US" sz="1400" b="1" dirty="0"/>
              <a:t>’</a:t>
            </a:r>
          </a:p>
          <a:p>
            <a:endParaRPr lang="en-US" sz="1400" dirty="0"/>
          </a:p>
          <a:p>
            <a:r>
              <a:rPr lang="en-US" sz="1400" i="1" dirty="0"/>
              <a:t>Are they visually significant?</a:t>
            </a:r>
            <a:endParaRPr lang="en-US" sz="1400" i="1" dirty="0">
              <a:solidFill>
                <a:schemeClr val="bg1">
                  <a:lumMod val="75000"/>
                </a:schemeClr>
              </a:solidFill>
            </a:endParaRPr>
          </a:p>
          <a:p>
            <a:r>
              <a:rPr lang="en-US" sz="1400" dirty="0">
                <a:solidFill>
                  <a:schemeClr val="bg1">
                    <a:lumMod val="75000"/>
                  </a:schemeClr>
                </a:solidFill>
              </a:rPr>
              <a:t>Yes—over time, a total cortical cataract will develop, along with a PSC</a:t>
            </a:r>
          </a:p>
        </p:txBody>
      </p:sp>
      <p:sp>
        <p:nvSpPr>
          <p:cNvPr id="18" name="Oval 17">
            <a:extLst>
              <a:ext uri="{FF2B5EF4-FFF2-40B4-BE49-F238E27FC236}">
                <a16:creationId xmlns:a16="http://schemas.microsoft.com/office/drawing/2014/main" id="{F7A02371-08FC-485C-AA9C-9124B6F50631}"/>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8638E76-BA91-4B74-BC35-6992880D470E}"/>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tx1">
                    <a:lumMod val="50000"/>
                    <a:lumOff val="50000"/>
                  </a:schemeClr>
                </a:solidFill>
              </a:rPr>
              <a:t>How is the lens involved in myotonic dystrophy?</a:t>
            </a:r>
            <a:endParaRPr lang="en-US" sz="1400" dirty="0">
              <a:solidFill>
                <a:schemeClr val="tx1">
                  <a:lumMod val="50000"/>
                  <a:lumOff val="50000"/>
                </a:schemeClr>
              </a:solidFill>
            </a:endParaRPr>
          </a:p>
          <a:p>
            <a:r>
              <a:rPr lang="en-US" sz="1400" dirty="0">
                <a:solidFill>
                  <a:schemeClr val="tx1">
                    <a:lumMod val="50000"/>
                    <a:lumOff val="50000"/>
                  </a:schemeClr>
                </a:solidFill>
              </a:rPr>
              <a:t>It is cataractous at an early age</a:t>
            </a:r>
            <a:r>
              <a:rPr lang="en-US" sz="1400" dirty="0">
                <a:solidFill>
                  <a:schemeClr val="bg1"/>
                </a:solidFill>
              </a:rPr>
              <a:t>, </a:t>
            </a:r>
            <a:r>
              <a:rPr lang="en-US" sz="1400" b="1" dirty="0">
                <a:solidFill>
                  <a:schemeClr val="bg1"/>
                </a:solidFill>
              </a:rPr>
              <a:t>with</a:t>
            </a:r>
            <a:r>
              <a:rPr lang="en-US" sz="1400" dirty="0">
                <a:solidFill>
                  <a:schemeClr val="bg1"/>
                </a:solidFill>
              </a:rPr>
              <a:t> </a:t>
            </a:r>
            <a:r>
              <a:rPr lang="en-US" sz="1400" b="1" dirty="0">
                <a:solidFill>
                  <a:schemeClr val="bg1"/>
                </a:solidFill>
              </a:rPr>
              <a:t>a unique appearance</a:t>
            </a:r>
            <a:endParaRPr lang="en-US" sz="1400" dirty="0">
              <a:solidFill>
                <a:srgbClr val="002060"/>
              </a:solidFill>
            </a:endParaRPr>
          </a:p>
        </p:txBody>
      </p:sp>
      <p:sp>
        <p:nvSpPr>
          <p:cNvPr id="20" name="Oval 19">
            <a:extLst>
              <a:ext uri="{FF2B5EF4-FFF2-40B4-BE49-F238E27FC236}">
                <a16:creationId xmlns:a16="http://schemas.microsoft.com/office/drawing/2014/main" id="{EB7A8AB2-ECD1-4632-8310-8ACFB377DDC7}"/>
              </a:ext>
            </a:extLst>
          </p:cNvPr>
          <p:cNvSpPr/>
          <p:nvPr/>
        </p:nvSpPr>
        <p:spPr>
          <a:xfrm>
            <a:off x="4652265" y="3786367"/>
            <a:ext cx="2388711" cy="4808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71363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accent1">
                  <a:lumMod val="75000"/>
                </a:schemeClr>
              </a:solidFill>
            </a:endParaRPr>
          </a:p>
          <a:p>
            <a:r>
              <a:rPr lang="en-US" sz="1600" i="1" dirty="0">
                <a:solidFill>
                  <a:schemeClr val="accent1">
                    <a:lumMod val="75000"/>
                  </a:schemeClr>
                </a:solidFill>
              </a:rPr>
              <a:t>What are its classic </a:t>
            </a:r>
            <a:r>
              <a:rPr lang="en-US" sz="1600" dirty="0" err="1">
                <a:solidFill>
                  <a:schemeClr val="accent1">
                    <a:lumMod val="75000"/>
                  </a:schemeClr>
                </a:solidFill>
              </a:rPr>
              <a:t>nonocular</a:t>
            </a:r>
            <a:r>
              <a:rPr lang="en-US" sz="1600" i="1" dirty="0">
                <a:solidFill>
                  <a:schemeClr val="accent1">
                    <a:lumMod val="75000"/>
                  </a:schemeClr>
                </a:solidFill>
              </a:rPr>
              <a:t> findings?</a:t>
            </a:r>
          </a:p>
          <a:p>
            <a:r>
              <a:rPr lang="en-US" sz="1600" dirty="0">
                <a:solidFill>
                  <a:schemeClr val="accent1">
                    <a:lumMod val="75000"/>
                  </a:schemeClr>
                </a:solidFill>
              </a:rPr>
              <a:t>--Myotonia</a:t>
            </a:r>
          </a:p>
          <a:p>
            <a:r>
              <a:rPr lang="en-US" sz="1600" dirty="0">
                <a:solidFill>
                  <a:schemeClr val="accent1">
                    <a:lumMod val="75000"/>
                  </a:schemeClr>
                </a:solidFill>
              </a:rPr>
              <a:t>--Characteristic facies</a:t>
            </a:r>
          </a:p>
          <a:p>
            <a:r>
              <a:rPr lang="en-US" sz="1600" dirty="0">
                <a:solidFill>
                  <a:schemeClr val="accent1">
                    <a:lumMod val="75000"/>
                  </a:schemeClr>
                </a:solidFill>
              </a:rPr>
              <a:t>--Frontal balding</a:t>
            </a:r>
          </a:p>
          <a:p>
            <a:r>
              <a:rPr lang="en-US" sz="1600" dirty="0">
                <a:solidFill>
                  <a:schemeClr val="accent1">
                    <a:lumMod val="75000"/>
                  </a:schemeClr>
                </a:solidFill>
              </a:rPr>
              <a:t>--Cardiac conduction issues</a:t>
            </a:r>
          </a:p>
          <a:p>
            <a:r>
              <a:rPr lang="en-US" sz="1600" dirty="0">
                <a:solidFill>
                  <a:schemeClr val="accent1">
                    <a:lumMod val="7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68D558-5298-43E9-8DB7-8DE2F49D813A}"/>
              </a:ext>
            </a:extLst>
          </p:cNvPr>
          <p:cNvSpPr txBox="1"/>
          <p:nvPr/>
        </p:nvSpPr>
        <p:spPr>
          <a:xfrm>
            <a:off x="2137221" y="4628082"/>
            <a:ext cx="6155852" cy="1815882"/>
          </a:xfrm>
          <a:prstGeom prst="rect">
            <a:avLst/>
          </a:prstGeom>
          <a:solidFill>
            <a:schemeClr val="bg1">
              <a:lumMod val="75000"/>
            </a:schemeClr>
          </a:solidFill>
          <a:ln>
            <a:solidFill>
              <a:schemeClr val="tx1"/>
            </a:solidFill>
          </a:ln>
        </p:spPr>
        <p:txBody>
          <a:bodyPr wrap="none" rtlCol="0">
            <a:spAutoFit/>
          </a:bodyPr>
          <a:lstStyle/>
          <a:p>
            <a:r>
              <a:rPr lang="en-US" sz="1400" i="1" dirty="0"/>
              <a:t>What is the appearance of these cataracts?</a:t>
            </a:r>
          </a:p>
          <a:p>
            <a:r>
              <a:rPr lang="en-US" sz="1400" dirty="0"/>
              <a:t>They appear as iridescent, polychromatic crystal in the lens cortex</a:t>
            </a:r>
          </a:p>
          <a:p>
            <a:endParaRPr lang="en-US" sz="1400" i="1" dirty="0"/>
          </a:p>
          <a:p>
            <a:r>
              <a:rPr lang="en-US" sz="1400" i="1" dirty="0"/>
              <a:t>By what descriptive term is the classic myotonic-dystrophy cataract known?</a:t>
            </a:r>
          </a:p>
          <a:p>
            <a:r>
              <a:rPr lang="en-US" sz="1400" b="1" dirty="0"/>
              <a:t>‘</a:t>
            </a:r>
            <a:r>
              <a:rPr lang="en-US" sz="1400" b="1" dirty="0">
                <a:solidFill>
                  <a:srgbClr val="FF0000"/>
                </a:solidFill>
              </a:rPr>
              <a:t>Christmas</a:t>
            </a:r>
            <a:r>
              <a:rPr lang="en-US" sz="1400" b="1" dirty="0"/>
              <a:t> </a:t>
            </a:r>
            <a:r>
              <a:rPr lang="en-US" sz="1400" b="1" dirty="0">
                <a:solidFill>
                  <a:srgbClr val="00B050"/>
                </a:solidFill>
              </a:rPr>
              <a:t>tree</a:t>
            </a:r>
            <a:r>
              <a:rPr lang="en-US" sz="1400" b="1" dirty="0"/>
              <a:t> </a:t>
            </a:r>
            <a:r>
              <a:rPr lang="en-US" sz="1400" b="1" dirty="0">
                <a:solidFill>
                  <a:srgbClr val="FF0000"/>
                </a:solidFill>
              </a:rPr>
              <a:t>cataract</a:t>
            </a:r>
            <a:r>
              <a:rPr lang="en-US" sz="1400" b="1" dirty="0"/>
              <a:t>’</a:t>
            </a:r>
          </a:p>
          <a:p>
            <a:endParaRPr lang="en-US" sz="1400" dirty="0"/>
          </a:p>
          <a:p>
            <a:r>
              <a:rPr lang="en-US" sz="1400" i="1" dirty="0"/>
              <a:t>Are they visually significant?</a:t>
            </a:r>
          </a:p>
          <a:p>
            <a:r>
              <a:rPr lang="en-US" sz="1400" dirty="0"/>
              <a:t>Yes—over time, a total cortical cataract will develop, along with a PSC</a:t>
            </a:r>
          </a:p>
        </p:txBody>
      </p:sp>
      <p:sp>
        <p:nvSpPr>
          <p:cNvPr id="18" name="Oval 17">
            <a:extLst>
              <a:ext uri="{FF2B5EF4-FFF2-40B4-BE49-F238E27FC236}">
                <a16:creationId xmlns:a16="http://schemas.microsoft.com/office/drawing/2014/main" id="{F7A02371-08FC-485C-AA9C-9124B6F50631}"/>
              </a:ext>
            </a:extLst>
          </p:cNvPr>
          <p:cNvSpPr/>
          <p:nvPr/>
        </p:nvSpPr>
        <p:spPr>
          <a:xfrm>
            <a:off x="800098" y="4224327"/>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260FB5A-6680-4CCA-B371-3E9826F9A511}"/>
              </a:ext>
            </a:extLst>
          </p:cNvPr>
          <p:cNvSpPr txBox="1"/>
          <p:nvPr/>
        </p:nvSpPr>
        <p:spPr>
          <a:xfrm>
            <a:off x="2133600" y="3655541"/>
            <a:ext cx="4952999" cy="523220"/>
          </a:xfrm>
          <a:prstGeom prst="rect">
            <a:avLst/>
          </a:prstGeom>
          <a:solidFill>
            <a:srgbClr val="002060"/>
          </a:solidFill>
        </p:spPr>
        <p:txBody>
          <a:bodyPr wrap="square" rtlCol="0">
            <a:spAutoFit/>
          </a:bodyPr>
          <a:lstStyle/>
          <a:p>
            <a:r>
              <a:rPr lang="en-US" sz="1400" i="1" dirty="0">
                <a:solidFill>
                  <a:schemeClr val="tx1">
                    <a:lumMod val="50000"/>
                    <a:lumOff val="50000"/>
                  </a:schemeClr>
                </a:solidFill>
              </a:rPr>
              <a:t>How is the lens involved in myotonic dystrophy?</a:t>
            </a:r>
            <a:endParaRPr lang="en-US" sz="1400" dirty="0">
              <a:solidFill>
                <a:schemeClr val="tx1">
                  <a:lumMod val="50000"/>
                  <a:lumOff val="50000"/>
                </a:schemeClr>
              </a:solidFill>
            </a:endParaRPr>
          </a:p>
          <a:p>
            <a:r>
              <a:rPr lang="en-US" sz="1400" dirty="0">
                <a:solidFill>
                  <a:schemeClr val="tx1">
                    <a:lumMod val="50000"/>
                    <a:lumOff val="50000"/>
                  </a:schemeClr>
                </a:solidFill>
              </a:rPr>
              <a:t>It is cataractous at an early age</a:t>
            </a:r>
            <a:r>
              <a:rPr lang="en-US" sz="1400" dirty="0">
                <a:solidFill>
                  <a:schemeClr val="bg1"/>
                </a:solidFill>
              </a:rPr>
              <a:t>, </a:t>
            </a:r>
            <a:r>
              <a:rPr lang="en-US" sz="1400" b="1" dirty="0">
                <a:solidFill>
                  <a:schemeClr val="bg1"/>
                </a:solidFill>
              </a:rPr>
              <a:t>with</a:t>
            </a:r>
            <a:r>
              <a:rPr lang="en-US" sz="1400" dirty="0">
                <a:solidFill>
                  <a:schemeClr val="bg1"/>
                </a:solidFill>
              </a:rPr>
              <a:t> </a:t>
            </a:r>
            <a:r>
              <a:rPr lang="en-US" sz="1400" b="1" dirty="0">
                <a:solidFill>
                  <a:schemeClr val="bg1"/>
                </a:solidFill>
              </a:rPr>
              <a:t>a unique appearance</a:t>
            </a:r>
            <a:endParaRPr lang="en-US" sz="1400" dirty="0">
              <a:solidFill>
                <a:srgbClr val="002060"/>
              </a:solidFill>
            </a:endParaRPr>
          </a:p>
        </p:txBody>
      </p:sp>
      <p:sp>
        <p:nvSpPr>
          <p:cNvPr id="20" name="Oval 19">
            <a:extLst>
              <a:ext uri="{FF2B5EF4-FFF2-40B4-BE49-F238E27FC236}">
                <a16:creationId xmlns:a16="http://schemas.microsoft.com/office/drawing/2014/main" id="{106F71B7-C85C-429A-8AEF-91A51CC3D635}"/>
              </a:ext>
            </a:extLst>
          </p:cNvPr>
          <p:cNvSpPr/>
          <p:nvPr/>
        </p:nvSpPr>
        <p:spPr>
          <a:xfrm>
            <a:off x="4652265" y="3786367"/>
            <a:ext cx="2388711" cy="4808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9331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solidFill>
              </a:rPr>
              <a:t>In a nutshell, what sort of condition is myotonic dystrophy?</a:t>
            </a:r>
          </a:p>
          <a:p>
            <a:r>
              <a:rPr lang="en-US" sz="1600" dirty="0">
                <a:solidFill>
                  <a:schemeClr val="bg1"/>
                </a:solidFill>
              </a:rPr>
              <a:t>An inherited ( AD ) progressive systemic condition that results in ophthalmoplegia</a:t>
            </a:r>
          </a:p>
          <a:p>
            <a:endParaRPr lang="en-US" sz="1600" i="1" dirty="0">
              <a:solidFill>
                <a:schemeClr val="bg1"/>
              </a:solidFill>
            </a:endParaRPr>
          </a:p>
          <a:p>
            <a:r>
              <a:rPr lang="en-US" sz="1600" i="1" dirty="0">
                <a:solidFill>
                  <a:schemeClr val="bg1"/>
                </a:solidFill>
              </a:rPr>
              <a:t>What are its ocular manifestations?</a:t>
            </a:r>
          </a:p>
          <a:p>
            <a:r>
              <a:rPr lang="en-US" sz="1600" dirty="0">
                <a:solidFill>
                  <a:schemeClr val="bg1"/>
                </a:solidFill>
              </a:rPr>
              <a:t>--Bilateral symmetric ptosis</a:t>
            </a:r>
          </a:p>
          <a:p>
            <a:r>
              <a:rPr lang="en-US" sz="1600" dirty="0">
                <a:solidFill>
                  <a:schemeClr val="bg1"/>
                </a:solidFill>
              </a:rPr>
              <a:t>--Ophthalmoplegia</a:t>
            </a:r>
          </a:p>
          <a:p>
            <a:r>
              <a:rPr lang="en-US" sz="1600" dirty="0">
                <a:solidFill>
                  <a:schemeClr val="bg1"/>
                </a:solidFill>
              </a:rPr>
              <a:t>--Pigmentary retinopathy </a:t>
            </a:r>
          </a:p>
          <a:p>
            <a:r>
              <a:rPr lang="en-US" sz="1600" dirty="0">
                <a:solidFill>
                  <a:schemeClr val="bg1"/>
                </a:solidFill>
              </a:rPr>
              <a:t>--Cataracts</a:t>
            </a:r>
          </a:p>
          <a:p>
            <a:endParaRPr lang="en-US" sz="1600" dirty="0">
              <a:solidFill>
                <a:schemeClr val="bg1"/>
              </a:solidFill>
            </a:endParaRPr>
          </a:p>
          <a:p>
            <a:r>
              <a:rPr lang="en-US" sz="1600" i="1" dirty="0">
                <a:solidFill>
                  <a:schemeClr val="bg1"/>
                </a:solidFill>
              </a:rPr>
              <a:t>What are its classic </a:t>
            </a:r>
            <a:r>
              <a:rPr lang="en-US" sz="1600" dirty="0" err="1">
                <a:solidFill>
                  <a:schemeClr val="bg1"/>
                </a:solidFill>
              </a:rPr>
              <a:t>nonocular</a:t>
            </a:r>
            <a:r>
              <a:rPr lang="en-US" sz="1600" i="1" dirty="0">
                <a:solidFill>
                  <a:schemeClr val="bg1"/>
                </a:solidFill>
              </a:rPr>
              <a:t> findings?</a:t>
            </a:r>
          </a:p>
          <a:p>
            <a:r>
              <a:rPr lang="en-US" sz="1600" dirty="0">
                <a:solidFill>
                  <a:schemeClr val="bg1"/>
                </a:solidFill>
              </a:rPr>
              <a:t>--</a:t>
            </a:r>
          </a:p>
          <a:p>
            <a:r>
              <a:rPr lang="en-US" sz="1600" dirty="0">
                <a:solidFill>
                  <a:schemeClr val="bg1"/>
                </a:solidFill>
              </a:rPr>
              <a:t>--</a:t>
            </a:r>
          </a:p>
          <a:p>
            <a:r>
              <a:rPr lang="en-US" sz="1600" dirty="0">
                <a:solidFill>
                  <a:schemeClr val="bg1"/>
                </a:solidFill>
              </a:rPr>
              <a:t>--</a:t>
            </a:r>
          </a:p>
          <a:p>
            <a:r>
              <a:rPr lang="en-US" sz="1600" dirty="0">
                <a:solidFill>
                  <a:schemeClr val="bg1"/>
                </a:solidFill>
              </a:rPr>
              <a:t>--</a:t>
            </a:r>
          </a:p>
          <a:p>
            <a:r>
              <a:rPr lang="en-US" sz="1600" dirty="0">
                <a:solidFill>
                  <a:schemeClr val="bg1"/>
                </a:solidFill>
              </a:rPr>
              <a:t>--</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8557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solidFill>
              </a:rPr>
              <a:t>In a nutshell, what sort of condition is myotonic dystrophy?</a:t>
            </a:r>
          </a:p>
          <a:p>
            <a:r>
              <a:rPr lang="en-US" sz="1600" dirty="0">
                <a:solidFill>
                  <a:schemeClr val="bg1"/>
                </a:solidFill>
              </a:rPr>
              <a:t>An inherited ( AD ) progressive systemic condition that results in ophthalmoplegia</a:t>
            </a:r>
          </a:p>
          <a:p>
            <a:endParaRPr lang="en-US" sz="1600" i="1" dirty="0">
              <a:solidFill>
                <a:schemeClr val="bg1"/>
              </a:solidFill>
            </a:endParaRPr>
          </a:p>
          <a:p>
            <a:r>
              <a:rPr lang="en-US" sz="1600" i="1" dirty="0">
                <a:solidFill>
                  <a:schemeClr val="bg1"/>
                </a:solidFill>
              </a:rPr>
              <a:t>What are its ocular manifestations?</a:t>
            </a:r>
          </a:p>
          <a:p>
            <a:r>
              <a:rPr lang="en-US" sz="1600" dirty="0">
                <a:solidFill>
                  <a:schemeClr val="bg1"/>
                </a:solidFill>
              </a:rPr>
              <a:t>--Bilateral symmetric ptosis</a:t>
            </a:r>
          </a:p>
          <a:p>
            <a:r>
              <a:rPr lang="en-US" sz="1600" dirty="0">
                <a:solidFill>
                  <a:schemeClr val="bg1"/>
                </a:solidFill>
              </a:rPr>
              <a:t>--Ophthalmoplegia</a:t>
            </a:r>
          </a:p>
          <a:p>
            <a:r>
              <a:rPr lang="en-US" sz="1600" dirty="0">
                <a:solidFill>
                  <a:schemeClr val="bg1"/>
                </a:solidFill>
              </a:rPr>
              <a:t>--Pigmentary retinopathy </a:t>
            </a:r>
          </a:p>
          <a:p>
            <a:r>
              <a:rPr lang="en-US" sz="1600" dirty="0">
                <a:solidFill>
                  <a:schemeClr val="bg1"/>
                </a:solidFill>
              </a:rPr>
              <a:t>--Cataracts</a:t>
            </a:r>
          </a:p>
          <a:p>
            <a:endParaRPr lang="en-US" sz="1600" dirty="0">
              <a:solidFill>
                <a:schemeClr val="bg1"/>
              </a:solidFill>
            </a:endParaRPr>
          </a:p>
          <a:p>
            <a:r>
              <a:rPr lang="en-US" sz="1600" i="1" dirty="0">
                <a:solidFill>
                  <a:schemeClr val="bg1"/>
                </a:solidFill>
              </a:rPr>
              <a:t>What are its classic </a:t>
            </a:r>
            <a:r>
              <a:rPr lang="en-US" sz="1600" dirty="0" err="1">
                <a:solidFill>
                  <a:schemeClr val="bg1"/>
                </a:solidFill>
              </a:rPr>
              <a:t>nonocular</a:t>
            </a:r>
            <a:r>
              <a:rPr lang="en-US" sz="1600" i="1" dirty="0">
                <a:solidFill>
                  <a:schemeClr val="bg1"/>
                </a:solidFill>
              </a:rPr>
              <a:t> findings?</a:t>
            </a:r>
          </a:p>
          <a:p>
            <a:r>
              <a:rPr lang="en-US" sz="1600" dirty="0">
                <a:solidFill>
                  <a:schemeClr val="bg1"/>
                </a:solidFill>
              </a:rPr>
              <a:t>--Myotonia</a:t>
            </a:r>
          </a:p>
          <a:p>
            <a:r>
              <a:rPr lang="en-US" sz="1600" dirty="0">
                <a:solidFill>
                  <a:schemeClr val="bg1"/>
                </a:solidFill>
              </a:rPr>
              <a:t>--Characteristic facies</a:t>
            </a:r>
          </a:p>
          <a:p>
            <a:r>
              <a:rPr lang="en-US" sz="1600" dirty="0">
                <a:solidFill>
                  <a:schemeClr val="bg1"/>
                </a:solidFill>
              </a:rPr>
              <a:t>--Frontal balding</a:t>
            </a:r>
          </a:p>
          <a:p>
            <a:r>
              <a:rPr lang="en-US" sz="1600" dirty="0">
                <a:solidFill>
                  <a:schemeClr val="bg1"/>
                </a:solidFill>
              </a:rPr>
              <a:t>--Cardiac conduction issues</a:t>
            </a:r>
          </a:p>
          <a:p>
            <a:r>
              <a:rPr lang="en-US" sz="1600" dirty="0">
                <a:solidFill>
                  <a:schemeClr val="bg1"/>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189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rgbClr val="0000FF"/>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12AD6E-DBE2-4B99-B76C-101074929055}"/>
              </a:ext>
            </a:extLst>
          </p:cNvPr>
          <p:cNvSpPr txBox="1"/>
          <p:nvPr/>
        </p:nvSpPr>
        <p:spPr>
          <a:xfrm>
            <a:off x="2091043" y="4592595"/>
            <a:ext cx="565887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a:t>
            </a:r>
            <a:r>
              <a:rPr lang="en-US" sz="1400" dirty="0">
                <a:solidFill>
                  <a:srgbClr val="0000FF"/>
                </a:solidFill>
              </a:rPr>
              <a:t>myotonia</a:t>
            </a:r>
            <a:r>
              <a:rPr lang="en-US" sz="1400" i="1" dirty="0">
                <a:solidFill>
                  <a:srgbClr val="0000FF"/>
                </a:solidFill>
              </a:rPr>
              <a:t>?</a:t>
            </a:r>
            <a:endParaRPr lang="en-US" sz="1400" i="1" dirty="0">
              <a:solidFill>
                <a:schemeClr val="accent5">
                  <a:lumMod val="75000"/>
                </a:schemeClr>
              </a:solidFill>
            </a:endParaRPr>
          </a:p>
          <a:p>
            <a:r>
              <a:rPr lang="en-US" sz="1400" dirty="0">
                <a:solidFill>
                  <a:schemeClr val="accent5">
                    <a:lumMod val="75000"/>
                  </a:schemeClr>
                </a:solidFill>
              </a:rPr>
              <a:t>The inability of a muscle to relax after contraction</a:t>
            </a:r>
          </a:p>
          <a:p>
            <a:endParaRPr lang="en-US" sz="1400" dirty="0">
              <a:solidFill>
                <a:schemeClr val="accent5">
                  <a:lumMod val="75000"/>
                </a:schemeClr>
              </a:solidFill>
            </a:endParaRPr>
          </a:p>
          <a:p>
            <a:r>
              <a:rPr lang="en-US" sz="1400" i="1" dirty="0">
                <a:solidFill>
                  <a:schemeClr val="accent5">
                    <a:lumMod val="75000"/>
                  </a:schemeClr>
                </a:solidFill>
              </a:rPr>
              <a:t>What is the classic story for recognizing a </a:t>
            </a:r>
            <a:r>
              <a:rPr lang="en-US" sz="1400" i="1" dirty="0" err="1">
                <a:solidFill>
                  <a:schemeClr val="accent5">
                    <a:lumMod val="75000"/>
                  </a:schemeClr>
                </a:solidFill>
              </a:rPr>
              <a:t>pt</a:t>
            </a:r>
            <a:r>
              <a:rPr lang="en-US" sz="1400" i="1" dirty="0">
                <a:solidFill>
                  <a:schemeClr val="accent5">
                    <a:lumMod val="75000"/>
                  </a:schemeClr>
                </a:solidFill>
              </a:rPr>
              <a:t> suffers from myotonia?</a:t>
            </a:r>
          </a:p>
          <a:p>
            <a:r>
              <a:rPr lang="en-US" sz="1400" dirty="0">
                <a:solidFill>
                  <a:schemeClr val="accent5">
                    <a:lumMod val="75000"/>
                  </a:schemeClr>
                </a:solidFill>
              </a:rPr>
              <a:t>When you greet them in clinic, the handshake is prolonged because they have difficulty letting go</a:t>
            </a:r>
          </a:p>
        </p:txBody>
      </p:sp>
      <p:sp>
        <p:nvSpPr>
          <p:cNvPr id="2" name="Oval 1">
            <a:extLst>
              <a:ext uri="{FF2B5EF4-FFF2-40B4-BE49-F238E27FC236}">
                <a16:creationId xmlns:a16="http://schemas.microsoft.com/office/drawing/2014/main" id="{6AFBBF52-F323-4CF9-9E26-F969F4DF146D}"/>
              </a:ext>
            </a:extLst>
          </p:cNvPr>
          <p:cNvSpPr/>
          <p:nvPr/>
        </p:nvSpPr>
        <p:spPr>
          <a:xfrm>
            <a:off x="800098" y="4971960"/>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9909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rgbClr val="0000FF"/>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12AD6E-DBE2-4B99-B76C-101074929055}"/>
              </a:ext>
            </a:extLst>
          </p:cNvPr>
          <p:cNvSpPr txBox="1"/>
          <p:nvPr/>
        </p:nvSpPr>
        <p:spPr>
          <a:xfrm>
            <a:off x="2091043" y="4592595"/>
            <a:ext cx="565887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a:t>
            </a:r>
            <a:r>
              <a:rPr lang="en-US" sz="1400" dirty="0">
                <a:solidFill>
                  <a:srgbClr val="0000FF"/>
                </a:solidFill>
              </a:rPr>
              <a:t>myotonia</a:t>
            </a:r>
            <a:r>
              <a:rPr lang="en-US" sz="1400" i="1" dirty="0">
                <a:solidFill>
                  <a:srgbClr val="0000FF"/>
                </a:solidFill>
              </a:rPr>
              <a:t>?</a:t>
            </a:r>
          </a:p>
          <a:p>
            <a:r>
              <a:rPr lang="en-US" sz="1400" dirty="0">
                <a:solidFill>
                  <a:srgbClr val="0000FF"/>
                </a:solidFill>
              </a:rPr>
              <a:t>The inability of a muscle to relax after contraction</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is the classic story for recognizing a </a:t>
            </a:r>
            <a:r>
              <a:rPr lang="en-US" sz="1400" i="1" dirty="0" err="1">
                <a:solidFill>
                  <a:schemeClr val="accent5">
                    <a:lumMod val="75000"/>
                  </a:schemeClr>
                </a:solidFill>
              </a:rPr>
              <a:t>pt</a:t>
            </a:r>
            <a:r>
              <a:rPr lang="en-US" sz="1400" i="1" dirty="0">
                <a:solidFill>
                  <a:schemeClr val="accent5">
                    <a:lumMod val="75000"/>
                  </a:schemeClr>
                </a:solidFill>
              </a:rPr>
              <a:t> suffers from myotonia?</a:t>
            </a:r>
          </a:p>
          <a:p>
            <a:r>
              <a:rPr lang="en-US" sz="1400" dirty="0">
                <a:solidFill>
                  <a:schemeClr val="accent5">
                    <a:lumMod val="75000"/>
                  </a:schemeClr>
                </a:solidFill>
              </a:rPr>
              <a:t>When you greet them in clinic, the handshake is prolonged because they have difficulty letting go</a:t>
            </a:r>
          </a:p>
        </p:txBody>
      </p:sp>
      <p:sp>
        <p:nvSpPr>
          <p:cNvPr id="2" name="Oval 1">
            <a:extLst>
              <a:ext uri="{FF2B5EF4-FFF2-40B4-BE49-F238E27FC236}">
                <a16:creationId xmlns:a16="http://schemas.microsoft.com/office/drawing/2014/main" id="{6AFBBF52-F323-4CF9-9E26-F969F4DF146D}"/>
              </a:ext>
            </a:extLst>
          </p:cNvPr>
          <p:cNvSpPr/>
          <p:nvPr/>
        </p:nvSpPr>
        <p:spPr>
          <a:xfrm>
            <a:off x="800098" y="4971960"/>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399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rgbClr val="0000FF"/>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12AD6E-DBE2-4B99-B76C-101074929055}"/>
              </a:ext>
            </a:extLst>
          </p:cNvPr>
          <p:cNvSpPr txBox="1"/>
          <p:nvPr/>
        </p:nvSpPr>
        <p:spPr>
          <a:xfrm>
            <a:off x="2091043" y="4592595"/>
            <a:ext cx="565887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a:t>
            </a:r>
            <a:r>
              <a:rPr lang="en-US" sz="1400" dirty="0">
                <a:solidFill>
                  <a:srgbClr val="0000FF"/>
                </a:solidFill>
              </a:rPr>
              <a:t>myotonia</a:t>
            </a:r>
            <a:r>
              <a:rPr lang="en-US" sz="1400" i="1" dirty="0">
                <a:solidFill>
                  <a:srgbClr val="0000FF"/>
                </a:solidFill>
              </a:rPr>
              <a:t>?</a:t>
            </a:r>
          </a:p>
          <a:p>
            <a:r>
              <a:rPr lang="en-US" sz="1400" dirty="0">
                <a:solidFill>
                  <a:srgbClr val="0000FF"/>
                </a:solidFill>
              </a:rPr>
              <a:t>The inability of a muscle to relax after contraction</a:t>
            </a:r>
          </a:p>
          <a:p>
            <a:endParaRPr lang="en-US" sz="1400" dirty="0">
              <a:solidFill>
                <a:srgbClr val="0000FF"/>
              </a:solidFill>
            </a:endParaRPr>
          </a:p>
          <a:p>
            <a:r>
              <a:rPr lang="en-US" sz="1400" i="1" dirty="0">
                <a:solidFill>
                  <a:srgbClr val="0000FF"/>
                </a:solidFill>
              </a:rPr>
              <a:t>What is the classic story for recognizing a </a:t>
            </a:r>
            <a:r>
              <a:rPr lang="en-US" sz="1400" i="1" dirty="0" err="1">
                <a:solidFill>
                  <a:srgbClr val="0000FF"/>
                </a:solidFill>
              </a:rPr>
              <a:t>pt</a:t>
            </a:r>
            <a:r>
              <a:rPr lang="en-US" sz="1400" i="1" dirty="0">
                <a:solidFill>
                  <a:srgbClr val="0000FF"/>
                </a:solidFill>
              </a:rPr>
              <a:t> suffers from myotonia?</a:t>
            </a:r>
          </a:p>
          <a:p>
            <a:r>
              <a:rPr lang="en-US" sz="1400" dirty="0">
                <a:solidFill>
                  <a:schemeClr val="accent5">
                    <a:lumMod val="75000"/>
                  </a:schemeClr>
                </a:solidFill>
              </a:rPr>
              <a:t>When you greet them in clinic, the handshake is prolonged because they have difficulty letting go</a:t>
            </a:r>
          </a:p>
        </p:txBody>
      </p:sp>
      <p:sp>
        <p:nvSpPr>
          <p:cNvPr id="2" name="Oval 1">
            <a:extLst>
              <a:ext uri="{FF2B5EF4-FFF2-40B4-BE49-F238E27FC236}">
                <a16:creationId xmlns:a16="http://schemas.microsoft.com/office/drawing/2014/main" id="{6AFBBF52-F323-4CF9-9E26-F969F4DF146D}"/>
              </a:ext>
            </a:extLst>
          </p:cNvPr>
          <p:cNvSpPr/>
          <p:nvPr/>
        </p:nvSpPr>
        <p:spPr>
          <a:xfrm>
            <a:off x="800098" y="4971960"/>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2381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rgbClr val="0000FF"/>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12AD6E-DBE2-4B99-B76C-101074929055}"/>
              </a:ext>
            </a:extLst>
          </p:cNvPr>
          <p:cNvSpPr txBox="1"/>
          <p:nvPr/>
        </p:nvSpPr>
        <p:spPr>
          <a:xfrm>
            <a:off x="2091043" y="4592595"/>
            <a:ext cx="565887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What is </a:t>
            </a:r>
            <a:r>
              <a:rPr lang="en-US" sz="1400" dirty="0">
                <a:solidFill>
                  <a:srgbClr val="0000FF"/>
                </a:solidFill>
              </a:rPr>
              <a:t>myotonia</a:t>
            </a:r>
            <a:r>
              <a:rPr lang="en-US" sz="1400" i="1" dirty="0">
                <a:solidFill>
                  <a:srgbClr val="0000FF"/>
                </a:solidFill>
              </a:rPr>
              <a:t>?</a:t>
            </a:r>
          </a:p>
          <a:p>
            <a:r>
              <a:rPr lang="en-US" sz="1400" dirty="0">
                <a:solidFill>
                  <a:srgbClr val="0000FF"/>
                </a:solidFill>
              </a:rPr>
              <a:t>The inability of a muscle to relax after contraction</a:t>
            </a:r>
          </a:p>
          <a:p>
            <a:endParaRPr lang="en-US" sz="1400" dirty="0">
              <a:solidFill>
                <a:srgbClr val="0000FF"/>
              </a:solidFill>
            </a:endParaRPr>
          </a:p>
          <a:p>
            <a:r>
              <a:rPr lang="en-US" sz="1400" i="1" dirty="0">
                <a:solidFill>
                  <a:srgbClr val="0000FF"/>
                </a:solidFill>
              </a:rPr>
              <a:t>What is the classic story for recognizing a </a:t>
            </a:r>
            <a:r>
              <a:rPr lang="en-US" sz="1400" i="1" dirty="0" err="1">
                <a:solidFill>
                  <a:srgbClr val="0000FF"/>
                </a:solidFill>
              </a:rPr>
              <a:t>pt</a:t>
            </a:r>
            <a:r>
              <a:rPr lang="en-US" sz="1400" i="1" dirty="0">
                <a:solidFill>
                  <a:srgbClr val="0000FF"/>
                </a:solidFill>
              </a:rPr>
              <a:t> suffers from myotonia?</a:t>
            </a:r>
          </a:p>
          <a:p>
            <a:r>
              <a:rPr lang="en-US" sz="1400" dirty="0">
                <a:solidFill>
                  <a:srgbClr val="0000FF"/>
                </a:solidFill>
              </a:rPr>
              <a:t>When you greet them in clinic, the handshake is prolonged because they have difficulty letting go</a:t>
            </a:r>
          </a:p>
        </p:txBody>
      </p:sp>
      <p:sp>
        <p:nvSpPr>
          <p:cNvPr id="2" name="Oval 1">
            <a:extLst>
              <a:ext uri="{FF2B5EF4-FFF2-40B4-BE49-F238E27FC236}">
                <a16:creationId xmlns:a16="http://schemas.microsoft.com/office/drawing/2014/main" id="{6AFBBF52-F323-4CF9-9E26-F969F4DF146D}"/>
              </a:ext>
            </a:extLst>
          </p:cNvPr>
          <p:cNvSpPr/>
          <p:nvPr/>
        </p:nvSpPr>
        <p:spPr>
          <a:xfrm>
            <a:off x="800098" y="4971960"/>
            <a:ext cx="1333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26358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a:t>
            </a:r>
            <a:r>
              <a:rPr lang="en-US" sz="1600" b="1" dirty="0">
                <a:solidFill>
                  <a:srgbClr val="0000FF"/>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939B63-3798-4579-AD2A-CA837125E4F7}"/>
              </a:ext>
            </a:extLst>
          </p:cNvPr>
          <p:cNvSpPr txBox="1"/>
          <p:nvPr/>
        </p:nvSpPr>
        <p:spPr>
          <a:xfrm>
            <a:off x="3124200" y="4592595"/>
            <a:ext cx="4876800" cy="1384995"/>
          </a:xfrm>
          <a:prstGeom prst="rect">
            <a:avLst/>
          </a:prstGeom>
          <a:solidFill>
            <a:srgbClr val="99FF99"/>
          </a:solidFill>
        </p:spPr>
        <p:txBody>
          <a:bodyPr wrap="square" rtlCol="0">
            <a:spAutoFit/>
          </a:bodyPr>
          <a:lstStyle/>
          <a:p>
            <a:r>
              <a:rPr lang="en-US" sz="1400" i="1" dirty="0">
                <a:solidFill>
                  <a:srgbClr val="0000FF"/>
                </a:solidFill>
              </a:rPr>
              <a:t>By what descriptive term is the classic myotonic-dystrophy facies known?</a:t>
            </a:r>
            <a:endParaRPr lang="en-US" sz="1400" i="1" dirty="0">
              <a:solidFill>
                <a:srgbClr val="99FF99"/>
              </a:solidFill>
            </a:endParaRPr>
          </a:p>
          <a:p>
            <a:r>
              <a:rPr lang="en-US" sz="1400" dirty="0">
                <a:solidFill>
                  <a:srgbClr val="99FF99"/>
                </a:solidFill>
              </a:rPr>
              <a:t>‘Hatchet face’</a:t>
            </a:r>
          </a:p>
          <a:p>
            <a:endParaRPr lang="en-US" sz="1400" i="1" dirty="0">
              <a:solidFill>
                <a:srgbClr val="99FF99"/>
              </a:solidFill>
            </a:endParaRPr>
          </a:p>
          <a:p>
            <a:r>
              <a:rPr lang="en-US" sz="1400" i="1" dirty="0">
                <a:solidFill>
                  <a:srgbClr val="99FF99"/>
                </a:solidFill>
              </a:rPr>
              <a:t>What changes lead to this appearance?</a:t>
            </a:r>
          </a:p>
          <a:p>
            <a:r>
              <a:rPr lang="en-US" sz="1400" dirty="0">
                <a:solidFill>
                  <a:srgbClr val="99FF99"/>
                </a:solidFill>
              </a:rPr>
              <a:t>Wasting of the temporalis and masseter muscles</a:t>
            </a:r>
          </a:p>
        </p:txBody>
      </p:sp>
      <p:sp>
        <p:nvSpPr>
          <p:cNvPr id="2" name="Oval 1">
            <a:extLst>
              <a:ext uri="{FF2B5EF4-FFF2-40B4-BE49-F238E27FC236}">
                <a16:creationId xmlns:a16="http://schemas.microsoft.com/office/drawing/2014/main" id="{6AFBBF52-F323-4CF9-9E26-F969F4DF146D}"/>
              </a:ext>
            </a:extLst>
          </p:cNvPr>
          <p:cNvSpPr/>
          <p:nvPr/>
        </p:nvSpPr>
        <p:spPr>
          <a:xfrm>
            <a:off x="800098" y="5193268"/>
            <a:ext cx="2476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6771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169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a:t>
            </a:r>
            <a:r>
              <a:rPr lang="en-US" sz="1600" b="1" dirty="0">
                <a:solidFill>
                  <a:srgbClr val="0000FF"/>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939B63-3798-4579-AD2A-CA837125E4F7}"/>
              </a:ext>
            </a:extLst>
          </p:cNvPr>
          <p:cNvSpPr txBox="1"/>
          <p:nvPr/>
        </p:nvSpPr>
        <p:spPr>
          <a:xfrm>
            <a:off x="3124200" y="4592595"/>
            <a:ext cx="4876800" cy="1384995"/>
          </a:xfrm>
          <a:prstGeom prst="rect">
            <a:avLst/>
          </a:prstGeom>
          <a:solidFill>
            <a:srgbClr val="99FF99"/>
          </a:solidFill>
        </p:spPr>
        <p:txBody>
          <a:bodyPr wrap="square" rtlCol="0">
            <a:spAutoFit/>
          </a:bodyPr>
          <a:lstStyle/>
          <a:p>
            <a:r>
              <a:rPr lang="en-US" sz="1400" i="1" dirty="0">
                <a:solidFill>
                  <a:srgbClr val="0000FF"/>
                </a:solidFill>
              </a:rPr>
              <a:t>By what descriptive term is the classic myotonic-dystrophy facies known?</a:t>
            </a:r>
          </a:p>
          <a:p>
            <a:r>
              <a:rPr lang="en-US" sz="1400" dirty="0">
                <a:solidFill>
                  <a:srgbClr val="0000FF"/>
                </a:solidFill>
              </a:rPr>
              <a:t>‘Hatchet face’</a:t>
            </a:r>
            <a:endParaRPr lang="en-US" sz="1400" dirty="0">
              <a:solidFill>
                <a:srgbClr val="99FF99"/>
              </a:solidFill>
            </a:endParaRPr>
          </a:p>
          <a:p>
            <a:endParaRPr lang="en-US" sz="1400" i="1" dirty="0">
              <a:solidFill>
                <a:srgbClr val="99FF99"/>
              </a:solidFill>
            </a:endParaRPr>
          </a:p>
          <a:p>
            <a:r>
              <a:rPr lang="en-US" sz="1400" i="1" dirty="0">
                <a:solidFill>
                  <a:srgbClr val="99FF99"/>
                </a:solidFill>
              </a:rPr>
              <a:t>What changes lead to this appearance?</a:t>
            </a:r>
          </a:p>
          <a:p>
            <a:r>
              <a:rPr lang="en-US" sz="1400" dirty="0">
                <a:solidFill>
                  <a:srgbClr val="99FF99"/>
                </a:solidFill>
              </a:rPr>
              <a:t>Wasting of the temporalis and masseter muscles</a:t>
            </a:r>
          </a:p>
        </p:txBody>
      </p:sp>
      <p:sp>
        <p:nvSpPr>
          <p:cNvPr id="2" name="Oval 1">
            <a:extLst>
              <a:ext uri="{FF2B5EF4-FFF2-40B4-BE49-F238E27FC236}">
                <a16:creationId xmlns:a16="http://schemas.microsoft.com/office/drawing/2014/main" id="{6AFBBF52-F323-4CF9-9E26-F969F4DF146D}"/>
              </a:ext>
            </a:extLst>
          </p:cNvPr>
          <p:cNvSpPr/>
          <p:nvPr/>
        </p:nvSpPr>
        <p:spPr>
          <a:xfrm>
            <a:off x="800098" y="5193268"/>
            <a:ext cx="2476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66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499745832"/>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a:t>
                      </a:r>
                      <a:r>
                        <a:rPr lang="en-US" sz="1600" b="0" dirty="0">
                          <a:solidFill>
                            <a:schemeClr val="bg1">
                              <a:lumMod val="75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dirty="0">
                          <a:solidFill>
                            <a:schemeClr val="tx1"/>
                          </a:solidFill>
                        </a:rPr>
                        <a:t>MRD</a:t>
                      </a:r>
                      <a:r>
                        <a:rPr lang="en-US" sz="1600" b="0" dirty="0">
                          <a:solidFill>
                            <a:schemeClr val="bg1">
                              <a:lumMod val="75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endParaRPr lang="en-US" sz="1600" i="1" dirty="0">
              <a:solidFill>
                <a:srgbClr val="FFFF00"/>
              </a:solidFill>
            </a:endParaRPr>
          </a:p>
          <a:p>
            <a:r>
              <a:rPr lang="en-US" sz="1600" dirty="0">
                <a:solidFill>
                  <a:srgbClr val="FFFF00"/>
                </a:solidFill>
              </a:rPr>
              <a:t>Margin-reflex distance</a:t>
            </a:r>
          </a:p>
          <a:p>
            <a:endParaRPr lang="en-US" sz="1600" dirty="0">
              <a:solidFill>
                <a:srgbClr val="FFFF00"/>
              </a:solidFill>
            </a:endParaRPr>
          </a:p>
          <a:p>
            <a:r>
              <a:rPr lang="en-US" sz="1600" i="1" dirty="0">
                <a:solidFill>
                  <a:srgbClr val="FFFF00"/>
                </a:solidFill>
              </a:rPr>
              <a:t>To what does the word </a:t>
            </a:r>
            <a:r>
              <a:rPr lang="en-US" sz="1600" dirty="0">
                <a:solidFill>
                  <a:srgbClr val="FFFF00"/>
                </a:solidFill>
              </a:rPr>
              <a:t>reflex</a:t>
            </a:r>
            <a:r>
              <a:rPr lang="en-US" sz="1600" i="1" dirty="0">
                <a:solidFill>
                  <a:srgbClr val="FFFF00"/>
                </a:solidFill>
              </a:rPr>
              <a:t> refer?</a:t>
            </a:r>
          </a:p>
          <a:p>
            <a:r>
              <a:rPr lang="en-US" sz="1600" dirty="0">
                <a:solidFill>
                  <a:srgbClr val="FFFF00"/>
                </a:solidFill>
              </a:rPr>
              <a:t>The corneal light reflex</a:t>
            </a:r>
          </a:p>
          <a:p>
            <a:endParaRPr lang="en-US" sz="1600" i="1" dirty="0">
              <a:solidFill>
                <a:srgbClr val="FFFF00"/>
              </a:solidFill>
            </a:endParaRPr>
          </a:p>
          <a:p>
            <a:r>
              <a:rPr lang="en-US" sz="1600" i="1" dirty="0">
                <a:solidFill>
                  <a:srgbClr val="FFFF00"/>
                </a:solidFill>
              </a:rPr>
              <a:t>What are these specific measurements?</a:t>
            </a:r>
          </a:p>
          <a:p>
            <a:r>
              <a:rPr lang="en-US" sz="1600" dirty="0">
                <a:solidFill>
                  <a:srgbClr val="FFFF00"/>
                </a:solidFill>
              </a:rPr>
              <a:t>MRD1 is…the distance between the reflex and the upper-lid margin</a:t>
            </a:r>
          </a:p>
          <a:p>
            <a:r>
              <a:rPr lang="en-US" sz="1600" dirty="0">
                <a:solidFill>
                  <a:srgbClr val="FFFF00"/>
                </a:solidFill>
              </a:rPr>
              <a:t>MRD2 is…the distance between the reflex and the </a:t>
            </a:r>
            <a:r>
              <a:rPr lang="en-US" sz="1600" b="1" dirty="0">
                <a:solidFill>
                  <a:srgbClr val="FFFF00"/>
                </a:solidFill>
              </a:rPr>
              <a:t>lower</a:t>
            </a:r>
            <a:r>
              <a:rPr lang="en-US" sz="1600" dirty="0">
                <a:solidFill>
                  <a:srgbClr val="FFFF00"/>
                </a:solidFill>
              </a:rPr>
              <a:t>-lid margin</a:t>
            </a:r>
          </a:p>
        </p:txBody>
      </p:sp>
      <p:sp>
        <p:nvSpPr>
          <p:cNvPr id="2" name="Oval 1">
            <a:extLst>
              <a:ext uri="{FF2B5EF4-FFF2-40B4-BE49-F238E27FC236}">
                <a16:creationId xmlns:a16="http://schemas.microsoft.com/office/drawing/2014/main" id="{9BE6E624-1193-46C9-BED7-D2D1701109AB}"/>
              </a:ext>
            </a:extLst>
          </p:cNvPr>
          <p:cNvSpPr/>
          <p:nvPr/>
        </p:nvSpPr>
        <p:spPr>
          <a:xfrm>
            <a:off x="6812103" y="1473356"/>
            <a:ext cx="838200" cy="888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373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170</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2726813" y="5951798"/>
            <a:ext cx="3690434" cy="369332"/>
          </a:xfrm>
          <a:prstGeom prst="rect">
            <a:avLst/>
          </a:prstGeom>
          <a:noFill/>
        </p:spPr>
        <p:txBody>
          <a:bodyPr wrap="none" rtlCol="0">
            <a:spAutoFit/>
          </a:bodyPr>
          <a:lstStyle/>
          <a:p>
            <a:pPr algn="ctr"/>
            <a:r>
              <a:rPr lang="en-US" dirty="0"/>
              <a:t>Myotonic dystrophy: ‘Hatchet face’</a:t>
            </a:r>
          </a:p>
        </p:txBody>
      </p:sp>
      <p:pic>
        <p:nvPicPr>
          <p:cNvPr id="6" name="Picture 5">
            <a:extLst>
              <a:ext uri="{FF2B5EF4-FFF2-40B4-BE49-F238E27FC236}">
                <a16:creationId xmlns:a16="http://schemas.microsoft.com/office/drawing/2014/main" id="{B9893DAA-FD3B-45BD-AAD6-C8943CC4D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077" y="1154668"/>
            <a:ext cx="3692324" cy="4557713"/>
          </a:xfrm>
          <a:prstGeom prst="rect">
            <a:avLst/>
          </a:prstGeom>
        </p:spPr>
      </p:pic>
      <p:sp>
        <p:nvSpPr>
          <p:cNvPr id="9" name="Text Box 25">
            <a:extLst>
              <a:ext uri="{FF2B5EF4-FFF2-40B4-BE49-F238E27FC236}">
                <a16:creationId xmlns:a16="http://schemas.microsoft.com/office/drawing/2014/main" id="{3380CFC8-BF3B-48A9-976B-B4EB3CDA6392}"/>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6870822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171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a:t>
            </a:r>
            <a:r>
              <a:rPr lang="en-US" sz="1600" b="1" dirty="0">
                <a:solidFill>
                  <a:srgbClr val="0000FF"/>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939B63-3798-4579-AD2A-CA837125E4F7}"/>
              </a:ext>
            </a:extLst>
          </p:cNvPr>
          <p:cNvSpPr txBox="1"/>
          <p:nvPr/>
        </p:nvSpPr>
        <p:spPr>
          <a:xfrm>
            <a:off x="3124200" y="4592595"/>
            <a:ext cx="4876800" cy="1384995"/>
          </a:xfrm>
          <a:prstGeom prst="rect">
            <a:avLst/>
          </a:prstGeom>
          <a:solidFill>
            <a:srgbClr val="99FF99"/>
          </a:solidFill>
        </p:spPr>
        <p:txBody>
          <a:bodyPr wrap="square" rtlCol="0">
            <a:spAutoFit/>
          </a:bodyPr>
          <a:lstStyle/>
          <a:p>
            <a:r>
              <a:rPr lang="en-US" sz="1400" i="1" dirty="0">
                <a:solidFill>
                  <a:srgbClr val="0000FF"/>
                </a:solidFill>
              </a:rPr>
              <a:t>By what descriptive term is the classic myotonic-dystrophy facies known?</a:t>
            </a:r>
          </a:p>
          <a:p>
            <a:r>
              <a:rPr lang="en-US" sz="1400" dirty="0">
                <a:solidFill>
                  <a:srgbClr val="0000FF"/>
                </a:solidFill>
              </a:rPr>
              <a:t>‘Hatchet face’</a:t>
            </a:r>
          </a:p>
          <a:p>
            <a:endParaRPr lang="en-US" sz="1400" i="1" dirty="0">
              <a:solidFill>
                <a:srgbClr val="0000FF"/>
              </a:solidFill>
            </a:endParaRPr>
          </a:p>
          <a:p>
            <a:r>
              <a:rPr lang="en-US" sz="1400" i="1" dirty="0">
                <a:solidFill>
                  <a:srgbClr val="0000FF"/>
                </a:solidFill>
              </a:rPr>
              <a:t>What changes lead to this appearance?</a:t>
            </a:r>
            <a:endParaRPr lang="en-US" sz="1400" i="1" dirty="0">
              <a:solidFill>
                <a:srgbClr val="99FF99"/>
              </a:solidFill>
            </a:endParaRPr>
          </a:p>
          <a:p>
            <a:r>
              <a:rPr lang="en-US" sz="1400" dirty="0">
                <a:solidFill>
                  <a:srgbClr val="99FF99"/>
                </a:solidFill>
              </a:rPr>
              <a:t>Wasting of the temporalis and masseter muscles</a:t>
            </a:r>
          </a:p>
        </p:txBody>
      </p:sp>
      <p:sp>
        <p:nvSpPr>
          <p:cNvPr id="2" name="Oval 1">
            <a:extLst>
              <a:ext uri="{FF2B5EF4-FFF2-40B4-BE49-F238E27FC236}">
                <a16:creationId xmlns:a16="http://schemas.microsoft.com/office/drawing/2014/main" id="{6AFBBF52-F323-4CF9-9E26-F969F4DF146D}"/>
              </a:ext>
            </a:extLst>
          </p:cNvPr>
          <p:cNvSpPr/>
          <p:nvPr/>
        </p:nvSpPr>
        <p:spPr>
          <a:xfrm>
            <a:off x="800098" y="5193268"/>
            <a:ext cx="2476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4745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172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a:t>
            </a:r>
            <a:r>
              <a:rPr lang="en-US" sz="1600" b="1" dirty="0">
                <a:solidFill>
                  <a:srgbClr val="0000FF"/>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939B63-3798-4579-AD2A-CA837125E4F7}"/>
              </a:ext>
            </a:extLst>
          </p:cNvPr>
          <p:cNvSpPr txBox="1"/>
          <p:nvPr/>
        </p:nvSpPr>
        <p:spPr>
          <a:xfrm>
            <a:off x="3124200" y="4592595"/>
            <a:ext cx="4876800" cy="1384995"/>
          </a:xfrm>
          <a:prstGeom prst="rect">
            <a:avLst/>
          </a:prstGeom>
          <a:solidFill>
            <a:srgbClr val="99FF99"/>
          </a:solidFill>
        </p:spPr>
        <p:txBody>
          <a:bodyPr wrap="square" rtlCol="0">
            <a:spAutoFit/>
          </a:bodyPr>
          <a:lstStyle/>
          <a:p>
            <a:r>
              <a:rPr lang="en-US" sz="1400" i="1" dirty="0">
                <a:solidFill>
                  <a:srgbClr val="0000FF"/>
                </a:solidFill>
              </a:rPr>
              <a:t>By what descriptive term is the classic myotonic-dystrophy facies known?</a:t>
            </a:r>
          </a:p>
          <a:p>
            <a:r>
              <a:rPr lang="en-US" sz="1400" dirty="0">
                <a:solidFill>
                  <a:srgbClr val="0000FF"/>
                </a:solidFill>
              </a:rPr>
              <a:t>‘Hatchet face’</a:t>
            </a:r>
          </a:p>
          <a:p>
            <a:endParaRPr lang="en-US" sz="1400" i="1" dirty="0">
              <a:solidFill>
                <a:srgbClr val="0000FF"/>
              </a:solidFill>
            </a:endParaRPr>
          </a:p>
          <a:p>
            <a:r>
              <a:rPr lang="en-US" sz="1400" i="1" dirty="0">
                <a:solidFill>
                  <a:srgbClr val="0000FF"/>
                </a:solidFill>
              </a:rPr>
              <a:t>What changes lead to this appearance?</a:t>
            </a:r>
          </a:p>
          <a:p>
            <a:r>
              <a:rPr lang="en-US" sz="1400" dirty="0">
                <a:solidFill>
                  <a:srgbClr val="0000FF"/>
                </a:solidFill>
              </a:rPr>
              <a:t>Wasting of the temporalis and masseter muscles</a:t>
            </a:r>
          </a:p>
        </p:txBody>
      </p:sp>
      <p:sp>
        <p:nvSpPr>
          <p:cNvPr id="2" name="Oval 1">
            <a:extLst>
              <a:ext uri="{FF2B5EF4-FFF2-40B4-BE49-F238E27FC236}">
                <a16:creationId xmlns:a16="http://schemas.microsoft.com/office/drawing/2014/main" id="{6AFBBF52-F323-4CF9-9E26-F969F4DF146D}"/>
              </a:ext>
            </a:extLst>
          </p:cNvPr>
          <p:cNvSpPr/>
          <p:nvPr/>
        </p:nvSpPr>
        <p:spPr>
          <a:xfrm>
            <a:off x="800098" y="5193268"/>
            <a:ext cx="2476502"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4552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173</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1191751" y="5951798"/>
            <a:ext cx="6760569" cy="338554"/>
          </a:xfrm>
          <a:prstGeom prst="rect">
            <a:avLst/>
          </a:prstGeom>
          <a:noFill/>
        </p:spPr>
        <p:txBody>
          <a:bodyPr wrap="none" rtlCol="0">
            <a:spAutoFit/>
          </a:bodyPr>
          <a:lstStyle/>
          <a:p>
            <a:pPr algn="ctr"/>
            <a:r>
              <a:rPr lang="en-US" sz="1600" dirty="0"/>
              <a:t>Myotonic dystrophy: ‘Hatchet face’ 2ndry to temporalis/masseter wasting</a:t>
            </a:r>
          </a:p>
        </p:txBody>
      </p:sp>
      <p:pic>
        <p:nvPicPr>
          <p:cNvPr id="3" name="Picture 2">
            <a:extLst>
              <a:ext uri="{FF2B5EF4-FFF2-40B4-BE49-F238E27FC236}">
                <a16:creationId xmlns:a16="http://schemas.microsoft.com/office/drawing/2014/main" id="{4D86E25E-261E-43E7-9CAC-F183633E8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345" y="1241961"/>
            <a:ext cx="2871788" cy="4229875"/>
          </a:xfrm>
          <a:prstGeom prst="rect">
            <a:avLst/>
          </a:prstGeom>
        </p:spPr>
      </p:pic>
      <p:sp>
        <p:nvSpPr>
          <p:cNvPr id="6" name="Text Box 25">
            <a:extLst>
              <a:ext uri="{FF2B5EF4-FFF2-40B4-BE49-F238E27FC236}">
                <a16:creationId xmlns:a16="http://schemas.microsoft.com/office/drawing/2014/main" id="{EF645F04-1C14-48BA-9E37-407B5187F64A}"/>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16549907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174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a:t>
            </a:r>
            <a:r>
              <a:rPr lang="en-US" sz="1600" b="1" dirty="0">
                <a:solidFill>
                  <a:srgbClr val="0000FF"/>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7705AB9-4028-48F9-927F-16030F24D83A}"/>
              </a:ext>
            </a:extLst>
          </p:cNvPr>
          <p:cNvSpPr txBox="1"/>
          <p:nvPr/>
        </p:nvSpPr>
        <p:spPr>
          <a:xfrm>
            <a:off x="2743200" y="5402003"/>
            <a:ext cx="4505132" cy="523220"/>
          </a:xfrm>
          <a:prstGeom prst="rect">
            <a:avLst/>
          </a:prstGeom>
          <a:solidFill>
            <a:srgbClr val="FFFF00"/>
          </a:solidFill>
        </p:spPr>
        <p:txBody>
          <a:bodyPr wrap="square" rtlCol="0">
            <a:spAutoFit/>
          </a:bodyPr>
          <a:lstStyle/>
          <a:p>
            <a:r>
              <a:rPr lang="en-US" sz="1400" i="1" dirty="0">
                <a:solidFill>
                  <a:srgbClr val="0000FF"/>
                </a:solidFill>
              </a:rPr>
              <a:t>To what does the term </a:t>
            </a:r>
            <a:r>
              <a:rPr lang="en-US" sz="1400" dirty="0">
                <a:solidFill>
                  <a:srgbClr val="0000FF"/>
                </a:solidFill>
              </a:rPr>
              <a:t>frontal balding </a:t>
            </a:r>
            <a:r>
              <a:rPr lang="en-US" sz="1400" i="1" dirty="0">
                <a:solidFill>
                  <a:srgbClr val="0000FF"/>
                </a:solidFill>
              </a:rPr>
              <a:t>refer?</a:t>
            </a:r>
            <a:endParaRPr lang="en-US" sz="1400" i="1" dirty="0">
              <a:solidFill>
                <a:srgbClr val="FFFF00"/>
              </a:solidFill>
            </a:endParaRPr>
          </a:p>
          <a:p>
            <a:r>
              <a:rPr lang="en-US" sz="1400" dirty="0">
                <a:solidFill>
                  <a:srgbClr val="FFFF00"/>
                </a:solidFill>
              </a:rPr>
              <a:t>Just what it sounds like—a specific pattern of hair loss</a:t>
            </a:r>
          </a:p>
        </p:txBody>
      </p:sp>
      <p:sp>
        <p:nvSpPr>
          <p:cNvPr id="15" name="Oval 14">
            <a:extLst>
              <a:ext uri="{FF2B5EF4-FFF2-40B4-BE49-F238E27FC236}">
                <a16:creationId xmlns:a16="http://schemas.microsoft.com/office/drawing/2014/main" id="{790ED967-0719-46DA-BA5A-D38185FC6B0C}"/>
              </a:ext>
            </a:extLst>
          </p:cNvPr>
          <p:cNvSpPr/>
          <p:nvPr/>
        </p:nvSpPr>
        <p:spPr>
          <a:xfrm>
            <a:off x="790159" y="5367130"/>
            <a:ext cx="1976232" cy="5287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528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175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a:t>
            </a:r>
            <a:r>
              <a:rPr lang="en-US" sz="1600" b="1" dirty="0">
                <a:solidFill>
                  <a:srgbClr val="0000FF"/>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7705AB9-4028-48F9-927F-16030F24D83A}"/>
              </a:ext>
            </a:extLst>
          </p:cNvPr>
          <p:cNvSpPr txBox="1"/>
          <p:nvPr/>
        </p:nvSpPr>
        <p:spPr>
          <a:xfrm>
            <a:off x="2743200" y="5402003"/>
            <a:ext cx="4505132" cy="523220"/>
          </a:xfrm>
          <a:prstGeom prst="rect">
            <a:avLst/>
          </a:prstGeom>
          <a:solidFill>
            <a:srgbClr val="FFFF00"/>
          </a:solidFill>
        </p:spPr>
        <p:txBody>
          <a:bodyPr wrap="square" rtlCol="0">
            <a:spAutoFit/>
          </a:bodyPr>
          <a:lstStyle/>
          <a:p>
            <a:r>
              <a:rPr lang="en-US" sz="1400" i="1" dirty="0">
                <a:solidFill>
                  <a:srgbClr val="0000FF"/>
                </a:solidFill>
              </a:rPr>
              <a:t>To what does the term </a:t>
            </a:r>
            <a:r>
              <a:rPr lang="en-US" sz="1400" dirty="0">
                <a:solidFill>
                  <a:srgbClr val="0000FF"/>
                </a:solidFill>
              </a:rPr>
              <a:t>frontal balding </a:t>
            </a:r>
            <a:r>
              <a:rPr lang="en-US" sz="1400" i="1" dirty="0">
                <a:solidFill>
                  <a:srgbClr val="0000FF"/>
                </a:solidFill>
              </a:rPr>
              <a:t>refer?</a:t>
            </a:r>
          </a:p>
          <a:p>
            <a:r>
              <a:rPr lang="en-US" sz="1400" dirty="0">
                <a:solidFill>
                  <a:srgbClr val="0000FF"/>
                </a:solidFill>
              </a:rPr>
              <a:t>Just what it sounds like—a specific pattern of hair loss</a:t>
            </a:r>
          </a:p>
        </p:txBody>
      </p:sp>
      <p:sp>
        <p:nvSpPr>
          <p:cNvPr id="15" name="Oval 14">
            <a:extLst>
              <a:ext uri="{FF2B5EF4-FFF2-40B4-BE49-F238E27FC236}">
                <a16:creationId xmlns:a16="http://schemas.microsoft.com/office/drawing/2014/main" id="{790ED967-0719-46DA-BA5A-D38185FC6B0C}"/>
              </a:ext>
            </a:extLst>
          </p:cNvPr>
          <p:cNvSpPr/>
          <p:nvPr/>
        </p:nvSpPr>
        <p:spPr>
          <a:xfrm>
            <a:off x="790159" y="5367130"/>
            <a:ext cx="1976232" cy="5287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3237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176</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2658688" y="5951798"/>
            <a:ext cx="3826690" cy="369332"/>
          </a:xfrm>
          <a:prstGeom prst="rect">
            <a:avLst/>
          </a:prstGeom>
          <a:noFill/>
        </p:spPr>
        <p:txBody>
          <a:bodyPr wrap="none" rtlCol="0">
            <a:spAutoFit/>
          </a:bodyPr>
          <a:lstStyle/>
          <a:p>
            <a:pPr algn="ctr"/>
            <a:r>
              <a:rPr lang="en-US" dirty="0"/>
              <a:t>Myotonic dystrophy: Frontal balding</a:t>
            </a:r>
          </a:p>
        </p:txBody>
      </p:sp>
      <p:pic>
        <p:nvPicPr>
          <p:cNvPr id="13" name="Picture 12">
            <a:extLst>
              <a:ext uri="{FF2B5EF4-FFF2-40B4-BE49-F238E27FC236}">
                <a16:creationId xmlns:a16="http://schemas.microsoft.com/office/drawing/2014/main" id="{0916D9F4-D3C8-46D7-91EB-0D8BD3A66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688" y="1287423"/>
            <a:ext cx="3826690" cy="4283153"/>
          </a:xfrm>
          <a:prstGeom prst="rect">
            <a:avLst/>
          </a:prstGeom>
        </p:spPr>
      </p:pic>
      <p:sp>
        <p:nvSpPr>
          <p:cNvPr id="6" name="Text Box 25">
            <a:extLst>
              <a:ext uri="{FF2B5EF4-FFF2-40B4-BE49-F238E27FC236}">
                <a16:creationId xmlns:a16="http://schemas.microsoft.com/office/drawing/2014/main" id="{5BEC36F7-6FE0-4B2C-9485-15DB4D7AD99F}"/>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6476514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177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a:t>
            </a:r>
            <a:r>
              <a:rPr lang="en-US" sz="1600" b="1" dirty="0">
                <a:solidFill>
                  <a:srgbClr val="0000FF"/>
                </a:solidFill>
              </a:rPr>
              <a:t>Bilateral symmetric ptosis</a:t>
            </a:r>
          </a:p>
          <a:p>
            <a:r>
              <a:rPr lang="en-US" sz="1600" dirty="0">
                <a:solidFill>
                  <a:schemeClr val="bg1">
                    <a:lumMod val="65000"/>
                  </a:schemeClr>
                </a:solidFill>
              </a:rPr>
              <a:t>--</a:t>
            </a:r>
            <a:r>
              <a:rPr lang="en-US" sz="1600" b="1" dirty="0">
                <a:solidFill>
                  <a:srgbClr val="0000FF"/>
                </a:solidFill>
              </a:rPr>
              <a:t>Ophthalmoplegia</a:t>
            </a:r>
          </a:p>
          <a:p>
            <a:r>
              <a:rPr lang="en-US" sz="1600" dirty="0">
                <a:solidFill>
                  <a:schemeClr val="bg1">
                    <a:lumMod val="65000"/>
                  </a:schemeClr>
                </a:solidFill>
              </a:rPr>
              <a:t>--</a:t>
            </a:r>
            <a:r>
              <a:rPr lang="en-US" sz="1600" b="1" dirty="0">
                <a:solidFill>
                  <a:srgbClr val="0000FF"/>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a:t>
            </a:r>
            <a:r>
              <a:rPr lang="en-US" sz="1600" b="1" dirty="0">
                <a:solidFill>
                  <a:srgbClr val="0000FF"/>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981938"/>
            <a:ext cx="2514599" cy="5851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472D34-713C-4235-8C04-8C056633C321}"/>
              </a:ext>
            </a:extLst>
          </p:cNvPr>
          <p:cNvSpPr txBox="1"/>
          <p:nvPr/>
        </p:nvSpPr>
        <p:spPr>
          <a:xfrm>
            <a:off x="304800" y="4503003"/>
            <a:ext cx="6168489" cy="830997"/>
          </a:xfrm>
          <a:prstGeom prst="rect">
            <a:avLst/>
          </a:prstGeom>
          <a:solidFill>
            <a:srgbClr val="00B0F0"/>
          </a:solidFill>
        </p:spPr>
        <p:txBody>
          <a:bodyPr wrap="square" rtlCol="0">
            <a:spAutoFit/>
          </a:bodyPr>
          <a:lstStyle/>
          <a:p>
            <a:r>
              <a:rPr lang="en-US" sz="1600" i="1" dirty="0">
                <a:solidFill>
                  <a:schemeClr val="bg1"/>
                </a:solidFill>
              </a:rPr>
              <a:t>Ptosis, ophthalmoplegia, pigmentary retinopathy, cardiac issues… What does that sound like?</a:t>
            </a:r>
            <a:endParaRPr lang="en-US" sz="1600" i="1" dirty="0">
              <a:solidFill>
                <a:srgbClr val="00B0F0"/>
              </a:solidFill>
            </a:endParaRPr>
          </a:p>
          <a:p>
            <a:r>
              <a:rPr lang="en-US" sz="1600" dirty="0">
                <a:solidFill>
                  <a:srgbClr val="00B0F0"/>
                </a:solidFill>
              </a:rPr>
              <a:t>It sounds like CPEO (specifically KSS)</a:t>
            </a:r>
          </a:p>
        </p:txBody>
      </p:sp>
    </p:spTree>
    <p:extLst>
      <p:ext uri="{BB962C8B-B14F-4D97-AF65-F5344CB8AC3E}">
        <p14:creationId xmlns:p14="http://schemas.microsoft.com/office/powerpoint/2010/main" val="11124075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178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249105838"/>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a:t>
            </a:r>
            <a:r>
              <a:rPr lang="en-US" sz="1600" b="1" dirty="0">
                <a:solidFill>
                  <a:srgbClr val="0000FF"/>
                </a:solidFill>
              </a:rPr>
              <a:t>Bilateral symmetric ptosis</a:t>
            </a:r>
          </a:p>
          <a:p>
            <a:r>
              <a:rPr lang="en-US" sz="1600" dirty="0">
                <a:solidFill>
                  <a:schemeClr val="bg1">
                    <a:lumMod val="65000"/>
                  </a:schemeClr>
                </a:solidFill>
              </a:rPr>
              <a:t>--</a:t>
            </a:r>
            <a:r>
              <a:rPr lang="en-US" sz="1600" b="1" dirty="0">
                <a:solidFill>
                  <a:srgbClr val="0000FF"/>
                </a:solidFill>
              </a:rPr>
              <a:t>Ophthalmoplegia</a:t>
            </a:r>
          </a:p>
          <a:p>
            <a:r>
              <a:rPr lang="en-US" sz="1600" dirty="0">
                <a:solidFill>
                  <a:schemeClr val="bg1">
                    <a:lumMod val="65000"/>
                  </a:schemeClr>
                </a:solidFill>
              </a:rPr>
              <a:t>--</a:t>
            </a:r>
            <a:r>
              <a:rPr lang="en-US" sz="1600" b="1" dirty="0">
                <a:solidFill>
                  <a:srgbClr val="0000FF"/>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a:t>
            </a:r>
            <a:r>
              <a:rPr lang="en-US" sz="1600" b="1" dirty="0">
                <a:solidFill>
                  <a:srgbClr val="0000FF"/>
                </a:solidFill>
              </a:rPr>
              <a:t>Cardiac conduction issues</a:t>
            </a:r>
          </a:p>
          <a:p>
            <a:r>
              <a:rPr lang="en-US" sz="1600" dirty="0">
                <a:solidFill>
                  <a:schemeClr val="bg1">
                    <a:lumMod val="65000"/>
                  </a:schemeClr>
                </a:solidFill>
              </a:rPr>
              <a:t>--Low intelligence</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472D34-713C-4235-8C04-8C056633C321}"/>
              </a:ext>
            </a:extLst>
          </p:cNvPr>
          <p:cNvSpPr txBox="1"/>
          <p:nvPr/>
        </p:nvSpPr>
        <p:spPr>
          <a:xfrm>
            <a:off x="304800" y="4503003"/>
            <a:ext cx="6168489" cy="830997"/>
          </a:xfrm>
          <a:prstGeom prst="rect">
            <a:avLst/>
          </a:prstGeom>
          <a:solidFill>
            <a:srgbClr val="00B0F0"/>
          </a:solidFill>
        </p:spPr>
        <p:txBody>
          <a:bodyPr wrap="square" rtlCol="0">
            <a:spAutoFit/>
          </a:bodyPr>
          <a:lstStyle/>
          <a:p>
            <a:r>
              <a:rPr lang="en-US" sz="1600" i="1" dirty="0">
                <a:solidFill>
                  <a:schemeClr val="bg1"/>
                </a:solidFill>
              </a:rPr>
              <a:t>Ptosis, ophthalmoplegia, pigmentary retinopathy, cardiac issues… What does that sound like?</a:t>
            </a:r>
          </a:p>
          <a:p>
            <a:r>
              <a:rPr lang="en-US" sz="1600" dirty="0">
                <a:solidFill>
                  <a:schemeClr val="bg1"/>
                </a:solidFill>
              </a:rPr>
              <a:t>It sounds like CPEO (specifically KSS)</a:t>
            </a:r>
          </a:p>
        </p:txBody>
      </p:sp>
    </p:spTree>
    <p:extLst>
      <p:ext uri="{BB962C8B-B14F-4D97-AF65-F5344CB8AC3E}">
        <p14:creationId xmlns:p14="http://schemas.microsoft.com/office/powerpoint/2010/main" val="232160169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179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a:t>
            </a:r>
            <a:r>
              <a:rPr lang="en-US" sz="1600" b="1" dirty="0">
                <a:solidFill>
                  <a:srgbClr val="0000FF"/>
                </a:solidFill>
              </a:rPr>
              <a:t>Bilateral symmetric ptosis</a:t>
            </a:r>
          </a:p>
          <a:p>
            <a:r>
              <a:rPr lang="en-US" sz="1600" dirty="0">
                <a:solidFill>
                  <a:schemeClr val="bg1">
                    <a:lumMod val="65000"/>
                  </a:schemeClr>
                </a:solidFill>
              </a:rPr>
              <a:t>--</a:t>
            </a:r>
            <a:r>
              <a:rPr lang="en-US" sz="1600" b="1" dirty="0">
                <a:solidFill>
                  <a:srgbClr val="0000FF"/>
                </a:solidFill>
              </a:rPr>
              <a:t>Ophthalmoplegia</a:t>
            </a:r>
          </a:p>
          <a:p>
            <a:r>
              <a:rPr lang="en-US" sz="1600" dirty="0">
                <a:solidFill>
                  <a:schemeClr val="bg1">
                    <a:lumMod val="65000"/>
                  </a:schemeClr>
                </a:solidFill>
              </a:rPr>
              <a:t>--</a:t>
            </a:r>
            <a:r>
              <a:rPr lang="en-US" sz="1600" b="1" dirty="0">
                <a:solidFill>
                  <a:srgbClr val="0000FF"/>
                </a:solidFill>
              </a:rPr>
              <a:t>Pigmentary retinopathy </a:t>
            </a:r>
          </a:p>
          <a:p>
            <a:r>
              <a:rPr lang="en-US" sz="1600"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--Myotonia</a:t>
            </a:r>
          </a:p>
          <a:p>
            <a:r>
              <a:rPr lang="en-US" sz="1600" dirty="0">
                <a:solidFill>
                  <a:schemeClr val="bg1">
                    <a:lumMod val="65000"/>
                  </a:schemeClr>
                </a:solidFill>
              </a:rPr>
              <a:t>--Characteristic facies</a:t>
            </a:r>
          </a:p>
          <a:p>
            <a:r>
              <a:rPr lang="en-US" sz="1600" dirty="0">
                <a:solidFill>
                  <a:schemeClr val="bg1">
                    <a:lumMod val="65000"/>
                  </a:schemeClr>
                </a:solidFill>
              </a:rPr>
              <a:t>--Frontal balding</a:t>
            </a:r>
          </a:p>
          <a:p>
            <a:r>
              <a:rPr lang="en-US" sz="1600" dirty="0">
                <a:solidFill>
                  <a:schemeClr val="bg1">
                    <a:lumMod val="65000"/>
                  </a:schemeClr>
                </a:solidFill>
              </a:rPr>
              <a:t>--</a:t>
            </a:r>
            <a:r>
              <a:rPr lang="en-US" sz="1600" b="1" dirty="0">
                <a:solidFill>
                  <a:srgbClr val="0000FF"/>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effectLst>
                  <a:outerShdw blurRad="38100" dist="38100" dir="2700000" algn="tl">
                    <a:srgbClr val="000000">
                      <a:alpha val="43137"/>
                    </a:srgbClr>
                  </a:outerShdw>
                </a:effectLst>
              </a:rPr>
              <a:t>So upon encountering a young-adult </a:t>
            </a:r>
            <a:r>
              <a:rPr lang="en-US" dirty="0" err="1">
                <a:effectLst>
                  <a:outerShdw blurRad="38100" dist="38100" dir="2700000" algn="tl">
                    <a:srgbClr val="000000">
                      <a:alpha val="43137"/>
                    </a:srgbClr>
                  </a:outerShdw>
                </a:effectLst>
              </a:rPr>
              <a:t>pt</a:t>
            </a:r>
            <a:r>
              <a:rPr lang="en-US" dirty="0">
                <a:effectLst>
                  <a:outerShdw blurRad="38100" dist="38100" dir="2700000" algn="tl">
                    <a:srgbClr val="000000">
                      <a:alpha val="43137"/>
                    </a:srgbClr>
                  </a:outerShdw>
                </a:effectLst>
              </a:rPr>
              <a:t> with bilateral ptosis, pigmentary retinopathy and cardiac conduction issues, don’t jump straight to CPEO… </a:t>
            </a:r>
            <a:r>
              <a:rPr lang="en-US" i="1" dirty="0">
                <a:solidFill>
                  <a:schemeClr val="bg1">
                    <a:lumMod val="95000"/>
                  </a:schemeClr>
                </a:solidFill>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4498331D-AA59-42D8-9B13-737393D9B99B}"/>
              </a:ext>
            </a:extLst>
          </p:cNvPr>
          <p:cNvSpPr/>
          <p:nvPr/>
        </p:nvSpPr>
        <p:spPr>
          <a:xfrm>
            <a:off x="3581400" y="3568892"/>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B2DDADCF-A939-4286-B38C-C5F13EF476E3}"/>
              </a:ext>
            </a:extLst>
          </p:cNvPr>
          <p:cNvSpPr/>
          <p:nvPr/>
        </p:nvSpPr>
        <p:spPr>
          <a:xfrm>
            <a:off x="2734511" y="3816539"/>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9F98CC05-3C1A-468C-87AC-4E4D49285D0E}"/>
              </a:ext>
            </a:extLst>
          </p:cNvPr>
          <p:cNvSpPr/>
          <p:nvPr/>
        </p:nvSpPr>
        <p:spPr>
          <a:xfrm>
            <a:off x="3324601" y="4064186"/>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997AA054-79B4-4686-A08A-DC6F87D35C11}"/>
              </a:ext>
            </a:extLst>
          </p:cNvPr>
          <p:cNvSpPr/>
          <p:nvPr/>
        </p:nvSpPr>
        <p:spPr>
          <a:xfrm>
            <a:off x="3657600" y="5761801"/>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2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18</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760293887"/>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a:t>
                      </a:r>
                      <a:r>
                        <a:rPr lang="en-US" sz="1600" b="0" dirty="0">
                          <a:solidFill>
                            <a:schemeClr val="bg1">
                              <a:lumMod val="75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dirty="0">
                          <a:solidFill>
                            <a:schemeClr val="tx1"/>
                          </a:solidFill>
                        </a:rPr>
                        <a:t>MRD</a:t>
                      </a:r>
                      <a:r>
                        <a:rPr lang="en-US" sz="1600" b="0" dirty="0">
                          <a:solidFill>
                            <a:schemeClr val="bg1">
                              <a:lumMod val="75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p>
          <a:p>
            <a:r>
              <a:rPr lang="en-US" sz="1600" dirty="0">
                <a:solidFill>
                  <a:srgbClr val="0000FF"/>
                </a:solidFill>
              </a:rPr>
              <a:t>Margin-reflex distance</a:t>
            </a:r>
            <a:endParaRPr lang="en-US" sz="1600" dirty="0">
              <a:solidFill>
                <a:srgbClr val="FFFF00"/>
              </a:solidFill>
            </a:endParaRPr>
          </a:p>
          <a:p>
            <a:endParaRPr lang="en-US" sz="1600" dirty="0">
              <a:solidFill>
                <a:srgbClr val="FFFF00"/>
              </a:solidFill>
            </a:endParaRPr>
          </a:p>
          <a:p>
            <a:r>
              <a:rPr lang="en-US" sz="1600" i="1" dirty="0">
                <a:solidFill>
                  <a:srgbClr val="FFFF00"/>
                </a:solidFill>
              </a:rPr>
              <a:t>To what does the word </a:t>
            </a:r>
            <a:r>
              <a:rPr lang="en-US" sz="1600" dirty="0">
                <a:solidFill>
                  <a:srgbClr val="FFFF00"/>
                </a:solidFill>
              </a:rPr>
              <a:t>reflex</a:t>
            </a:r>
            <a:r>
              <a:rPr lang="en-US" sz="1600" i="1" dirty="0">
                <a:solidFill>
                  <a:srgbClr val="FFFF00"/>
                </a:solidFill>
              </a:rPr>
              <a:t> refer?</a:t>
            </a:r>
          </a:p>
          <a:p>
            <a:r>
              <a:rPr lang="en-US" sz="1600" dirty="0">
                <a:solidFill>
                  <a:srgbClr val="FFFF00"/>
                </a:solidFill>
              </a:rPr>
              <a:t>The corneal light reflex</a:t>
            </a:r>
          </a:p>
          <a:p>
            <a:endParaRPr lang="en-US" sz="1600" i="1" dirty="0">
              <a:solidFill>
                <a:srgbClr val="FFFF00"/>
              </a:solidFill>
            </a:endParaRPr>
          </a:p>
          <a:p>
            <a:r>
              <a:rPr lang="en-US" sz="1600" i="1" dirty="0">
                <a:solidFill>
                  <a:srgbClr val="FFFF00"/>
                </a:solidFill>
              </a:rPr>
              <a:t>What are these specific measurements?</a:t>
            </a:r>
          </a:p>
          <a:p>
            <a:r>
              <a:rPr lang="en-US" sz="1600" dirty="0">
                <a:solidFill>
                  <a:srgbClr val="FFFF00"/>
                </a:solidFill>
              </a:rPr>
              <a:t>MRD1 is…the distance between the reflex and the upper-lid margin</a:t>
            </a:r>
          </a:p>
          <a:p>
            <a:r>
              <a:rPr lang="en-US" sz="1600" dirty="0">
                <a:solidFill>
                  <a:srgbClr val="FFFF00"/>
                </a:solidFill>
              </a:rPr>
              <a:t>MRD2 is…the distance between the reflex and the </a:t>
            </a:r>
            <a:r>
              <a:rPr lang="en-US" sz="1600" b="1" dirty="0">
                <a:solidFill>
                  <a:srgbClr val="FFFF00"/>
                </a:solidFill>
              </a:rPr>
              <a:t>lower</a:t>
            </a:r>
            <a:r>
              <a:rPr lang="en-US" sz="1600" dirty="0">
                <a:solidFill>
                  <a:srgbClr val="FFFF00"/>
                </a:solidFill>
              </a:rPr>
              <a:t>-lid margin</a:t>
            </a:r>
          </a:p>
        </p:txBody>
      </p:sp>
      <p:sp>
        <p:nvSpPr>
          <p:cNvPr id="2" name="Oval 1">
            <a:extLst>
              <a:ext uri="{FF2B5EF4-FFF2-40B4-BE49-F238E27FC236}">
                <a16:creationId xmlns:a16="http://schemas.microsoft.com/office/drawing/2014/main" id="{9BE6E624-1193-46C9-BED7-D2D1701109AB}"/>
              </a:ext>
            </a:extLst>
          </p:cNvPr>
          <p:cNvSpPr/>
          <p:nvPr/>
        </p:nvSpPr>
        <p:spPr>
          <a:xfrm>
            <a:off x="6812103" y="1473356"/>
            <a:ext cx="838200" cy="888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8768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rgbClr val="0000FF"/>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rgbClr val="0000FF"/>
                </a:solidFill>
              </a:rPr>
              <a:t>Myotonia</a:t>
            </a:r>
          </a:p>
          <a:p>
            <a:r>
              <a:rPr lang="en-US" sz="1600" dirty="0">
                <a:solidFill>
                  <a:schemeClr val="bg1">
                    <a:lumMod val="65000"/>
                  </a:schemeClr>
                </a:solidFill>
              </a:rPr>
              <a:t>--</a:t>
            </a:r>
            <a:r>
              <a:rPr lang="en-US" sz="1600" b="1" dirty="0">
                <a:solidFill>
                  <a:srgbClr val="0000FF"/>
                </a:solidFill>
              </a:rPr>
              <a:t>Characteristic facies</a:t>
            </a:r>
          </a:p>
          <a:p>
            <a:r>
              <a:rPr lang="en-US" sz="1600" dirty="0">
                <a:solidFill>
                  <a:schemeClr val="bg1">
                    <a:lumMod val="65000"/>
                  </a:schemeClr>
                </a:solidFill>
              </a:rPr>
              <a:t>--</a:t>
            </a:r>
            <a:r>
              <a:rPr lang="en-US" sz="1600" b="1" dirty="0">
                <a:solidFill>
                  <a:srgbClr val="0000FF"/>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effectLst>
                  <a:outerShdw blurRad="38100" dist="38100" dir="2700000" algn="tl">
                    <a:srgbClr val="000000">
                      <a:alpha val="43137"/>
                    </a:srgbClr>
                  </a:outerShdw>
                </a:effectLst>
              </a:rPr>
              <a:t>So upon encountering a young-adult </a:t>
            </a:r>
            <a:r>
              <a:rPr lang="en-US" dirty="0" err="1">
                <a:effectLst>
                  <a:outerShdw blurRad="38100" dist="38100" dir="2700000" algn="tl">
                    <a:srgbClr val="000000">
                      <a:alpha val="43137"/>
                    </a:srgbClr>
                  </a:outerShdw>
                </a:effectLst>
              </a:rPr>
              <a:t>pt</a:t>
            </a:r>
            <a:r>
              <a:rPr lang="en-US" dirty="0">
                <a:effectLst>
                  <a:outerShdw blurRad="38100" dist="38100" dir="2700000" algn="tl">
                    <a:srgbClr val="000000">
                      <a:alpha val="43137"/>
                    </a:srgbClr>
                  </a:outerShdw>
                </a:effectLst>
              </a:rPr>
              <a:t> with bilateral ptosis, pigmentary retinopathy and cardiac conduction issues, don’t jump straight to CPEO… </a:t>
            </a:r>
            <a:r>
              <a:rPr lang="en-US" i="1" dirty="0">
                <a:solidFill>
                  <a:srgbClr val="0000FF"/>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9EACE308-A2D0-4559-A3EC-C9E643E42E16}"/>
              </a:ext>
            </a:extLst>
          </p:cNvPr>
          <p:cNvSpPr/>
          <p:nvPr/>
        </p:nvSpPr>
        <p:spPr>
          <a:xfrm>
            <a:off x="1981200" y="4298916"/>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BC6A0188-C04B-42C4-978B-260AA0CC05C7}"/>
              </a:ext>
            </a:extLst>
          </p:cNvPr>
          <p:cNvSpPr/>
          <p:nvPr/>
        </p:nvSpPr>
        <p:spPr>
          <a:xfrm>
            <a:off x="1981200" y="5007030"/>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923B0C63-C08C-438A-A013-CBE98FE4E9F8}"/>
              </a:ext>
            </a:extLst>
          </p:cNvPr>
          <p:cNvSpPr/>
          <p:nvPr/>
        </p:nvSpPr>
        <p:spPr>
          <a:xfrm>
            <a:off x="3081129" y="5278507"/>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97241A1E-84E8-4BF9-BF9D-AA6C87D73355}"/>
              </a:ext>
            </a:extLst>
          </p:cNvPr>
          <p:cNvSpPr/>
          <p:nvPr/>
        </p:nvSpPr>
        <p:spPr>
          <a:xfrm>
            <a:off x="2553619" y="5535008"/>
            <a:ext cx="1180181" cy="24764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4950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231939251"/>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rgbClr val="0000FF"/>
                </a:solidFill>
              </a:rPr>
              <a:t>Speaking of cardiac conduction issues—when an eye dentist encounters those words, four conditions should come to mind (although admittedly, one of them probably needn’t stay there for long). </a:t>
            </a:r>
            <a:r>
              <a:rPr lang="en-US" sz="1600" i="1" dirty="0">
                <a:solidFill>
                  <a:schemeClr val="accent6">
                    <a:lumMod val="20000"/>
                    <a:lumOff val="80000"/>
                  </a:schemeClr>
                </a:solidFill>
              </a:rPr>
              <a:t>Two are CPEO/KSS and myotonic dystrophy. What are the other two?</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F504B222-5E7B-4A7F-9852-0BCC45EE0B99}"/>
              </a:ext>
            </a:extLst>
          </p:cNvPr>
          <p:cNvSpPr txBox="1"/>
          <p:nvPr/>
        </p:nvSpPr>
        <p:spPr>
          <a:xfrm>
            <a:off x="3175623" y="6400800"/>
            <a:ext cx="2792752" cy="276999"/>
          </a:xfrm>
          <a:prstGeom prst="rect">
            <a:avLst/>
          </a:prstGeom>
          <a:noFill/>
        </p:spPr>
        <p:txBody>
          <a:bodyPr wrap="none" rtlCol="0">
            <a:spAutoFit/>
          </a:bodyPr>
          <a:lstStyle/>
          <a:p>
            <a:pPr algn="ctr"/>
            <a:r>
              <a:rPr lang="en-US" sz="1200" i="1" dirty="0"/>
              <a:t>No question yet—proceed when ready</a:t>
            </a:r>
          </a:p>
        </p:txBody>
      </p:sp>
    </p:spTree>
    <p:extLst>
      <p:ext uri="{BB962C8B-B14F-4D97-AF65-F5344CB8AC3E}">
        <p14:creationId xmlns:p14="http://schemas.microsoft.com/office/powerpoint/2010/main" val="57340774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rgbClr val="0000FF"/>
                </a:solidFill>
              </a:rPr>
              <a:t>Speaking of cardiac conduction issues—when an eye dentist encounters those words, four conditions should come to mind (although admittedly, one of them probably needn’t stay there for long). </a:t>
            </a:r>
            <a:r>
              <a:rPr lang="en-US" sz="1600" i="1" dirty="0"/>
              <a:t>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tx1"/>
            </a:solidFill>
          </a:ln>
        </p:spPr>
        <p:txBody>
          <a:bodyPr wrap="none" rtlCol="0">
            <a:spAutoFit/>
          </a:bodyPr>
          <a:lstStyle/>
          <a:p>
            <a:r>
              <a:rPr lang="en-US" dirty="0">
                <a:solidFill>
                  <a:schemeClr val="bg1"/>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55733" y="4270218"/>
            <a:ext cx="825867" cy="369332"/>
          </a:xfrm>
          <a:prstGeom prst="rect">
            <a:avLst/>
          </a:prstGeom>
          <a:solidFill>
            <a:srgbClr val="0070C0"/>
          </a:solidFill>
          <a:ln>
            <a:solidFill>
              <a:schemeClr val="tx1"/>
            </a:solidFill>
          </a:ln>
        </p:spPr>
        <p:txBody>
          <a:bodyPr wrap="none" rtlCol="0">
            <a:spAutoFit/>
          </a:bodyPr>
          <a:lstStyle/>
          <a:p>
            <a:r>
              <a:rPr lang="en-US" dirty="0">
                <a:solidFill>
                  <a:srgbClr val="0070C0"/>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tx1"/>
            </a:solidFill>
          </a:ln>
        </p:spPr>
        <p:txBody>
          <a:bodyPr wrap="none" rtlCol="0">
            <a:spAutoFit/>
          </a:bodyPr>
          <a:lstStyle/>
          <a:p>
            <a:r>
              <a:rPr lang="en-US" dirty="0">
                <a:solidFill>
                  <a:srgbClr val="0070C0"/>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tx1"/>
            </a:solidFill>
          </a:ln>
        </p:spPr>
        <p:txBody>
          <a:bodyPr wrap="none" rtlCol="0">
            <a:spAutoFit/>
          </a:bodyPr>
          <a:lstStyle/>
          <a:p>
            <a:r>
              <a:rPr lang="en-US" dirty="0">
                <a:solidFill>
                  <a:schemeClr val="bg1"/>
                </a:solidFill>
              </a:rPr>
              <a:t>KSS</a:t>
            </a:r>
          </a:p>
        </p:txBody>
      </p:sp>
      <p:sp>
        <p:nvSpPr>
          <p:cNvPr id="2" name="TextBox 1">
            <a:extLst>
              <a:ext uri="{FF2B5EF4-FFF2-40B4-BE49-F238E27FC236}">
                <a16:creationId xmlns:a16="http://schemas.microsoft.com/office/drawing/2014/main" id="{F9F04E52-D5A3-4D7F-9695-F6DA130AC9F7}"/>
              </a:ext>
            </a:extLst>
          </p:cNvPr>
          <p:cNvSpPr txBox="1"/>
          <p:nvPr/>
        </p:nvSpPr>
        <p:spPr>
          <a:xfrm>
            <a:off x="4610100" y="4255395"/>
            <a:ext cx="341760" cy="400110"/>
          </a:xfrm>
          <a:prstGeom prst="rect">
            <a:avLst/>
          </a:prstGeom>
          <a:noFill/>
        </p:spPr>
        <p:txBody>
          <a:bodyPr wrap="none" rtlCol="0">
            <a:spAutoFit/>
          </a:bodyPr>
          <a:lstStyle/>
          <a:p>
            <a:r>
              <a:rPr lang="en-US" sz="2000" b="1" i="1" dirty="0">
                <a:solidFill>
                  <a:schemeClr val="bg1"/>
                </a:solidFill>
              </a:rPr>
              <a:t>?</a:t>
            </a:r>
          </a:p>
        </p:txBody>
      </p:sp>
      <p:sp>
        <p:nvSpPr>
          <p:cNvPr id="25" name="TextBox 24">
            <a:extLst>
              <a:ext uri="{FF2B5EF4-FFF2-40B4-BE49-F238E27FC236}">
                <a16:creationId xmlns:a16="http://schemas.microsoft.com/office/drawing/2014/main" id="{377DA6BE-03CF-40F1-8211-2510FEE09D00}"/>
              </a:ext>
            </a:extLst>
          </p:cNvPr>
          <p:cNvSpPr txBox="1"/>
          <p:nvPr/>
        </p:nvSpPr>
        <p:spPr>
          <a:xfrm>
            <a:off x="6287640" y="4248090"/>
            <a:ext cx="341760" cy="400110"/>
          </a:xfrm>
          <a:prstGeom prst="rect">
            <a:avLst/>
          </a:prstGeom>
          <a:noFill/>
        </p:spPr>
        <p:txBody>
          <a:bodyPr wrap="none" rtlCol="0">
            <a:spAutoFit/>
          </a:bodyPr>
          <a:lstStyle/>
          <a:p>
            <a:r>
              <a:rPr lang="en-US" sz="2000" b="1" i="1" dirty="0">
                <a:solidFill>
                  <a:schemeClr val="bg1"/>
                </a:solidFill>
              </a:rPr>
              <a:t>?</a:t>
            </a:r>
          </a:p>
        </p:txBody>
      </p:sp>
    </p:spTree>
    <p:extLst>
      <p:ext uri="{BB962C8B-B14F-4D97-AF65-F5344CB8AC3E}">
        <p14:creationId xmlns:p14="http://schemas.microsoft.com/office/powerpoint/2010/main" val="309698940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rgbClr val="0000FF"/>
                </a:solidFill>
              </a:rPr>
              <a:t>Speaking of cardiac conduction issues—when an eye dentist encounters those words, four conditions should come to mind (although admittedly, one of them probably needn’t stay there for long). </a:t>
            </a:r>
            <a:r>
              <a:rPr lang="en-US" sz="1600" i="1" dirty="0"/>
              <a:t>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tx1"/>
            </a:solidFill>
          </a:ln>
        </p:spPr>
        <p:txBody>
          <a:bodyPr wrap="none" rtlCol="0">
            <a:spAutoFit/>
          </a:bodyPr>
          <a:lstStyle/>
          <a:p>
            <a:r>
              <a:rPr lang="en-US" dirty="0">
                <a:solidFill>
                  <a:schemeClr val="bg1"/>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55733" y="4270218"/>
            <a:ext cx="825867" cy="369332"/>
          </a:xfrm>
          <a:prstGeom prst="rect">
            <a:avLst/>
          </a:prstGeom>
          <a:solidFill>
            <a:srgbClr val="0070C0"/>
          </a:solidFill>
          <a:ln>
            <a:solidFill>
              <a:schemeClr val="tx1"/>
            </a:solidFill>
          </a:ln>
        </p:spPr>
        <p:txBody>
          <a:bodyPr wrap="none" rtlCol="0">
            <a:spAutoFit/>
          </a:bodyPr>
          <a:lstStyle/>
          <a:p>
            <a:r>
              <a:rPr lang="en-US"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tx1"/>
            </a:solidFill>
          </a:ln>
        </p:spPr>
        <p:txBody>
          <a:bodyPr wrap="none" rtlCol="0">
            <a:spAutoFit/>
          </a:bodyPr>
          <a:lstStyle/>
          <a:p>
            <a:r>
              <a:rPr lang="en-US" dirty="0">
                <a:solidFill>
                  <a:schemeClr val="bg1"/>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tx1"/>
            </a:solidFill>
          </a:ln>
        </p:spPr>
        <p:txBody>
          <a:bodyPr wrap="none" rtlCol="0">
            <a:spAutoFit/>
          </a:bodyPr>
          <a:lstStyle/>
          <a:p>
            <a:r>
              <a:rPr lang="en-US" dirty="0">
                <a:solidFill>
                  <a:schemeClr val="bg1"/>
                </a:solidFill>
              </a:rPr>
              <a:t>KSS</a:t>
            </a:r>
          </a:p>
        </p:txBody>
      </p:sp>
    </p:spTree>
    <p:extLst>
      <p:ext uri="{BB962C8B-B14F-4D97-AF65-F5344CB8AC3E}">
        <p14:creationId xmlns:p14="http://schemas.microsoft.com/office/powerpoint/2010/main" val="304063999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49321" y="4270218"/>
            <a:ext cx="838692" cy="369332"/>
          </a:xfrm>
          <a:prstGeom prst="rect">
            <a:avLst/>
          </a:prstGeom>
          <a:solidFill>
            <a:srgbClr val="0070C0"/>
          </a:solidFill>
          <a:ln>
            <a:solidFill>
              <a:schemeClr val="tx1"/>
            </a:solidFill>
          </a:ln>
        </p:spPr>
        <p:txBody>
          <a:bodyPr wrap="none" rtlCol="0">
            <a:spAutoFit/>
          </a:bodyPr>
          <a:lstStyle/>
          <a:p>
            <a:pPr algn="ctr"/>
            <a:r>
              <a:rPr lang="en-US" b="1"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2E919C66-7836-453C-AA6B-44B5E1354EBE}"/>
              </a:ext>
            </a:extLst>
          </p:cNvPr>
          <p:cNvSpPr txBox="1"/>
          <p:nvPr/>
        </p:nvSpPr>
        <p:spPr>
          <a:xfrm>
            <a:off x="1516795" y="4728055"/>
            <a:ext cx="7221714"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does </a:t>
            </a:r>
            <a:r>
              <a:rPr lang="en-US" sz="1400" dirty="0">
                <a:solidFill>
                  <a:schemeClr val="bg1"/>
                </a:solidFill>
              </a:rPr>
              <a:t>LHON</a:t>
            </a:r>
            <a:r>
              <a:rPr lang="en-US" sz="1400" i="1" dirty="0">
                <a:solidFill>
                  <a:schemeClr val="bg1"/>
                </a:solidFill>
              </a:rPr>
              <a:t> stand for in this context?</a:t>
            </a:r>
            <a:endParaRPr lang="en-US" sz="1400" i="1" dirty="0">
              <a:solidFill>
                <a:schemeClr val="accent6">
                  <a:lumMod val="75000"/>
                </a:schemeClr>
              </a:solidFill>
            </a:endParaRPr>
          </a:p>
          <a:p>
            <a:r>
              <a:rPr lang="en-US" sz="1400" dirty="0" err="1">
                <a:solidFill>
                  <a:schemeClr val="accent6">
                    <a:lumMod val="75000"/>
                  </a:schemeClr>
                </a:solidFill>
              </a:rPr>
              <a:t>Leber’s</a:t>
            </a:r>
            <a:r>
              <a:rPr lang="en-US" sz="1400" dirty="0">
                <a:solidFill>
                  <a:schemeClr val="accent6">
                    <a:lumMod val="75000"/>
                  </a:schemeClr>
                </a:solidFill>
              </a:rPr>
              <a:t> hereditary optic neuropathy</a:t>
            </a:r>
          </a:p>
          <a:p>
            <a:endParaRPr lang="en-US" sz="1400" dirty="0">
              <a:solidFill>
                <a:schemeClr val="accent6">
                  <a:lumMod val="75000"/>
                </a:schemeClr>
              </a:solidFill>
            </a:endParaRPr>
          </a:p>
          <a:p>
            <a:r>
              <a:rPr lang="en-US" sz="1400" i="1" dirty="0">
                <a:solidFill>
                  <a:schemeClr val="accent6">
                    <a:lumMod val="75000"/>
                  </a:schemeClr>
                </a:solidFill>
              </a:rPr>
              <a:t>How does it present?</a:t>
            </a:r>
          </a:p>
          <a:p>
            <a:r>
              <a:rPr lang="en-US" sz="1400" dirty="0">
                <a:solidFill>
                  <a:schemeClr val="accent6">
                    <a:lumMod val="75000"/>
                  </a:schemeClr>
                </a:solidFill>
              </a:rPr>
              <a:t>With  decreased vision (initially unilateral, but the fellow eye is inevitably affected as well) in the second to fourth decade</a:t>
            </a:r>
          </a:p>
          <a:p>
            <a:endParaRPr lang="en-US" sz="1400" dirty="0">
              <a:solidFill>
                <a:schemeClr val="accent6">
                  <a:lumMod val="75000"/>
                </a:schemeClr>
              </a:solidFill>
            </a:endParaRPr>
          </a:p>
          <a:p>
            <a:r>
              <a:rPr lang="en-US" sz="1400" i="1" dirty="0">
                <a:solidFill>
                  <a:schemeClr val="accent6">
                    <a:lumMod val="75000"/>
                  </a:schemeClr>
                </a:solidFill>
              </a:rPr>
              <a:t>Does it have a gender predilection?</a:t>
            </a:r>
          </a:p>
          <a:p>
            <a:r>
              <a:rPr lang="en-US" sz="1400" dirty="0">
                <a:solidFill>
                  <a:schemeClr val="accent6">
                    <a:lumMod val="75000"/>
                  </a:schemeClr>
                </a:solidFill>
              </a:rPr>
              <a:t>Yes, about 90% of pts are  male</a:t>
            </a:r>
          </a:p>
        </p:txBody>
      </p:sp>
    </p:spTree>
    <p:extLst>
      <p:ext uri="{BB962C8B-B14F-4D97-AF65-F5344CB8AC3E}">
        <p14:creationId xmlns:p14="http://schemas.microsoft.com/office/powerpoint/2010/main" val="399392498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49321" y="4270218"/>
            <a:ext cx="838692" cy="369332"/>
          </a:xfrm>
          <a:prstGeom prst="rect">
            <a:avLst/>
          </a:prstGeom>
          <a:solidFill>
            <a:srgbClr val="0070C0"/>
          </a:solidFill>
          <a:ln>
            <a:solidFill>
              <a:schemeClr val="tx1"/>
            </a:solidFill>
          </a:ln>
        </p:spPr>
        <p:txBody>
          <a:bodyPr wrap="none" rtlCol="0">
            <a:spAutoFit/>
          </a:bodyPr>
          <a:lstStyle/>
          <a:p>
            <a:pPr algn="ctr"/>
            <a:r>
              <a:rPr lang="en-US" b="1"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2E919C66-7836-453C-AA6B-44B5E1354EBE}"/>
              </a:ext>
            </a:extLst>
          </p:cNvPr>
          <p:cNvSpPr txBox="1"/>
          <p:nvPr/>
        </p:nvSpPr>
        <p:spPr>
          <a:xfrm>
            <a:off x="1516795" y="4728055"/>
            <a:ext cx="7221714"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does </a:t>
            </a:r>
            <a:r>
              <a:rPr lang="en-US" sz="1400" dirty="0">
                <a:solidFill>
                  <a:schemeClr val="bg1"/>
                </a:solidFill>
              </a:rPr>
              <a:t>LHON</a:t>
            </a:r>
            <a:r>
              <a:rPr lang="en-US" sz="1400" i="1" dirty="0">
                <a:solidFill>
                  <a:schemeClr val="bg1"/>
                </a:solidFill>
              </a:rPr>
              <a:t> stand for in this context?</a:t>
            </a:r>
          </a:p>
          <a:p>
            <a:r>
              <a:rPr lang="en-US" sz="1400" dirty="0" err="1">
                <a:solidFill>
                  <a:schemeClr val="bg1"/>
                </a:solidFill>
              </a:rPr>
              <a:t>Leber’s</a:t>
            </a:r>
            <a:r>
              <a:rPr lang="en-US" sz="1400" dirty="0">
                <a:solidFill>
                  <a:schemeClr val="bg1"/>
                </a:solidFill>
              </a:rPr>
              <a:t> hereditary optic neuropathy</a:t>
            </a:r>
            <a:endParaRPr lang="en-US" sz="1400" dirty="0">
              <a:solidFill>
                <a:schemeClr val="accent6">
                  <a:lumMod val="75000"/>
                </a:schemeClr>
              </a:solidFill>
            </a:endParaRPr>
          </a:p>
          <a:p>
            <a:endParaRPr lang="en-US" sz="1400" dirty="0">
              <a:solidFill>
                <a:schemeClr val="accent6">
                  <a:lumMod val="75000"/>
                </a:schemeClr>
              </a:solidFill>
            </a:endParaRPr>
          </a:p>
          <a:p>
            <a:r>
              <a:rPr lang="en-US" sz="1400" i="1" dirty="0">
                <a:solidFill>
                  <a:schemeClr val="accent6">
                    <a:lumMod val="75000"/>
                  </a:schemeClr>
                </a:solidFill>
              </a:rPr>
              <a:t>How does it present?</a:t>
            </a:r>
          </a:p>
          <a:p>
            <a:r>
              <a:rPr lang="en-US" sz="1400" dirty="0">
                <a:solidFill>
                  <a:schemeClr val="accent6">
                    <a:lumMod val="75000"/>
                  </a:schemeClr>
                </a:solidFill>
              </a:rPr>
              <a:t>With  decreased vision (initially unilateral, but the fellow eye is inevitably affected as well) in the second to fourth decade</a:t>
            </a:r>
          </a:p>
          <a:p>
            <a:endParaRPr lang="en-US" sz="1400" dirty="0">
              <a:solidFill>
                <a:schemeClr val="accent6">
                  <a:lumMod val="75000"/>
                </a:schemeClr>
              </a:solidFill>
            </a:endParaRPr>
          </a:p>
          <a:p>
            <a:r>
              <a:rPr lang="en-US" sz="1400" i="1" dirty="0">
                <a:solidFill>
                  <a:schemeClr val="accent6">
                    <a:lumMod val="75000"/>
                  </a:schemeClr>
                </a:solidFill>
              </a:rPr>
              <a:t>Does it have a gender predilection?</a:t>
            </a:r>
          </a:p>
          <a:p>
            <a:r>
              <a:rPr lang="en-US" sz="1400" dirty="0">
                <a:solidFill>
                  <a:schemeClr val="accent6">
                    <a:lumMod val="75000"/>
                  </a:schemeClr>
                </a:solidFill>
              </a:rPr>
              <a:t>Yes, about 90% of pts are  male</a:t>
            </a:r>
          </a:p>
        </p:txBody>
      </p:sp>
    </p:spTree>
    <p:extLst>
      <p:ext uri="{BB962C8B-B14F-4D97-AF65-F5344CB8AC3E}">
        <p14:creationId xmlns:p14="http://schemas.microsoft.com/office/powerpoint/2010/main" val="25833346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49321" y="4270218"/>
            <a:ext cx="838692" cy="369332"/>
          </a:xfrm>
          <a:prstGeom prst="rect">
            <a:avLst/>
          </a:prstGeom>
          <a:solidFill>
            <a:srgbClr val="0070C0"/>
          </a:solidFill>
          <a:ln>
            <a:solidFill>
              <a:schemeClr val="tx1"/>
            </a:solidFill>
          </a:ln>
        </p:spPr>
        <p:txBody>
          <a:bodyPr wrap="none" rtlCol="0">
            <a:spAutoFit/>
          </a:bodyPr>
          <a:lstStyle/>
          <a:p>
            <a:pPr algn="ctr"/>
            <a:r>
              <a:rPr lang="en-US" b="1"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2E919C66-7836-453C-AA6B-44B5E1354EBE}"/>
              </a:ext>
            </a:extLst>
          </p:cNvPr>
          <p:cNvSpPr txBox="1"/>
          <p:nvPr/>
        </p:nvSpPr>
        <p:spPr>
          <a:xfrm>
            <a:off x="1516795" y="4728055"/>
            <a:ext cx="7221714"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does </a:t>
            </a:r>
            <a:r>
              <a:rPr lang="en-US" sz="1400" dirty="0">
                <a:solidFill>
                  <a:schemeClr val="bg1"/>
                </a:solidFill>
              </a:rPr>
              <a:t>LHON</a:t>
            </a:r>
            <a:r>
              <a:rPr lang="en-US" sz="1400" i="1" dirty="0">
                <a:solidFill>
                  <a:schemeClr val="bg1"/>
                </a:solidFill>
              </a:rPr>
              <a:t> stand for in this context?</a:t>
            </a:r>
          </a:p>
          <a:p>
            <a:r>
              <a:rPr lang="en-US" sz="1400" dirty="0" err="1">
                <a:solidFill>
                  <a:schemeClr val="bg1"/>
                </a:solidFill>
              </a:rPr>
              <a:t>Leber’s</a:t>
            </a:r>
            <a:r>
              <a:rPr lang="en-US" sz="1400" dirty="0">
                <a:solidFill>
                  <a:schemeClr val="bg1"/>
                </a:solidFill>
              </a:rPr>
              <a:t> hereditary optic neuropathy</a:t>
            </a:r>
          </a:p>
          <a:p>
            <a:endParaRPr lang="en-US" sz="1400" dirty="0">
              <a:solidFill>
                <a:schemeClr val="bg1"/>
              </a:solidFill>
            </a:endParaRPr>
          </a:p>
          <a:p>
            <a:r>
              <a:rPr lang="en-US" sz="1400" i="1" dirty="0">
                <a:solidFill>
                  <a:schemeClr val="bg1"/>
                </a:solidFill>
              </a:rPr>
              <a:t>How does it present?</a:t>
            </a:r>
            <a:endParaRPr lang="en-US" sz="1400" i="1" dirty="0">
              <a:solidFill>
                <a:schemeClr val="accent6">
                  <a:lumMod val="75000"/>
                </a:schemeClr>
              </a:solidFill>
            </a:endParaRPr>
          </a:p>
          <a:p>
            <a:r>
              <a:rPr lang="en-US" sz="1400" dirty="0">
                <a:solidFill>
                  <a:schemeClr val="accent6">
                    <a:lumMod val="75000"/>
                  </a:schemeClr>
                </a:solidFill>
              </a:rPr>
              <a:t>With  decreased vision (initially unilateral, but the fellow eye is inevitably affected as well) in the second to fourth decade</a:t>
            </a:r>
          </a:p>
          <a:p>
            <a:endParaRPr lang="en-US" sz="1400" dirty="0">
              <a:solidFill>
                <a:schemeClr val="accent6">
                  <a:lumMod val="75000"/>
                </a:schemeClr>
              </a:solidFill>
            </a:endParaRPr>
          </a:p>
          <a:p>
            <a:r>
              <a:rPr lang="en-US" sz="1400" i="1" dirty="0">
                <a:solidFill>
                  <a:schemeClr val="accent6">
                    <a:lumMod val="75000"/>
                  </a:schemeClr>
                </a:solidFill>
              </a:rPr>
              <a:t>Does it have a gender predilection?</a:t>
            </a:r>
          </a:p>
          <a:p>
            <a:r>
              <a:rPr lang="en-US" sz="1400" dirty="0">
                <a:solidFill>
                  <a:schemeClr val="accent6">
                    <a:lumMod val="75000"/>
                  </a:schemeClr>
                </a:solidFill>
              </a:rPr>
              <a:t>Yes, about 90% of pts are  male</a:t>
            </a:r>
          </a:p>
        </p:txBody>
      </p:sp>
    </p:spTree>
    <p:extLst>
      <p:ext uri="{BB962C8B-B14F-4D97-AF65-F5344CB8AC3E}">
        <p14:creationId xmlns:p14="http://schemas.microsoft.com/office/powerpoint/2010/main" val="15903876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187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49321" y="4270218"/>
            <a:ext cx="838692" cy="369332"/>
          </a:xfrm>
          <a:prstGeom prst="rect">
            <a:avLst/>
          </a:prstGeom>
          <a:solidFill>
            <a:srgbClr val="0070C0"/>
          </a:solidFill>
          <a:ln>
            <a:solidFill>
              <a:schemeClr val="tx1"/>
            </a:solidFill>
          </a:ln>
        </p:spPr>
        <p:txBody>
          <a:bodyPr wrap="none" rtlCol="0">
            <a:spAutoFit/>
          </a:bodyPr>
          <a:lstStyle/>
          <a:p>
            <a:pPr algn="ctr"/>
            <a:r>
              <a:rPr lang="en-US" b="1"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2E919C66-7836-453C-AA6B-44B5E1354EBE}"/>
              </a:ext>
            </a:extLst>
          </p:cNvPr>
          <p:cNvSpPr txBox="1"/>
          <p:nvPr/>
        </p:nvSpPr>
        <p:spPr>
          <a:xfrm>
            <a:off x="1516795" y="4728055"/>
            <a:ext cx="7221714"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does </a:t>
            </a:r>
            <a:r>
              <a:rPr lang="en-US" sz="1400" dirty="0">
                <a:solidFill>
                  <a:schemeClr val="bg1"/>
                </a:solidFill>
              </a:rPr>
              <a:t>LHON</a:t>
            </a:r>
            <a:r>
              <a:rPr lang="en-US" sz="1400" i="1" dirty="0">
                <a:solidFill>
                  <a:schemeClr val="bg1"/>
                </a:solidFill>
              </a:rPr>
              <a:t> stand for in this context?</a:t>
            </a:r>
          </a:p>
          <a:p>
            <a:r>
              <a:rPr lang="en-US" sz="1400" dirty="0" err="1">
                <a:solidFill>
                  <a:schemeClr val="bg1"/>
                </a:solidFill>
              </a:rPr>
              <a:t>Leber’s</a:t>
            </a:r>
            <a:r>
              <a:rPr lang="en-US" sz="1400" dirty="0">
                <a:solidFill>
                  <a:schemeClr val="bg1"/>
                </a:solidFill>
              </a:rPr>
              <a:t> hereditary optic neuropathy</a:t>
            </a:r>
          </a:p>
          <a:p>
            <a:endParaRPr lang="en-US" sz="1400" dirty="0">
              <a:solidFill>
                <a:schemeClr val="bg1"/>
              </a:solidFill>
            </a:endParaRPr>
          </a:p>
          <a:p>
            <a:r>
              <a:rPr lang="en-US" sz="1400" i="1" dirty="0">
                <a:solidFill>
                  <a:schemeClr val="bg1"/>
                </a:solidFill>
              </a:rPr>
              <a:t>How does it present?</a:t>
            </a:r>
          </a:p>
          <a:p>
            <a:r>
              <a:rPr lang="en-US" sz="1400" dirty="0">
                <a:solidFill>
                  <a:schemeClr val="bg1"/>
                </a:solidFill>
              </a:rPr>
              <a:t>With  decreased vision (initially unilateral, but the fellow eye is inevitably affected as well) in the second to fourth decade</a:t>
            </a:r>
            <a:endParaRPr lang="en-US" sz="1400" dirty="0">
              <a:solidFill>
                <a:schemeClr val="accent6">
                  <a:lumMod val="75000"/>
                </a:schemeClr>
              </a:solidFill>
            </a:endParaRPr>
          </a:p>
          <a:p>
            <a:endParaRPr lang="en-US" sz="1400" dirty="0">
              <a:solidFill>
                <a:schemeClr val="accent6">
                  <a:lumMod val="75000"/>
                </a:schemeClr>
              </a:solidFill>
            </a:endParaRPr>
          </a:p>
          <a:p>
            <a:r>
              <a:rPr lang="en-US" sz="1400" i="1" dirty="0">
                <a:solidFill>
                  <a:schemeClr val="accent6">
                    <a:lumMod val="75000"/>
                  </a:schemeClr>
                </a:solidFill>
              </a:rPr>
              <a:t>Does it have a gender predilection?</a:t>
            </a:r>
          </a:p>
          <a:p>
            <a:r>
              <a:rPr lang="en-US" sz="1400" dirty="0">
                <a:solidFill>
                  <a:schemeClr val="accent6">
                    <a:lumMod val="75000"/>
                  </a:schemeClr>
                </a:solidFill>
              </a:rPr>
              <a:t>Yes, about 90% of pts are  male</a:t>
            </a:r>
          </a:p>
        </p:txBody>
      </p:sp>
    </p:spTree>
    <p:extLst>
      <p:ext uri="{BB962C8B-B14F-4D97-AF65-F5344CB8AC3E}">
        <p14:creationId xmlns:p14="http://schemas.microsoft.com/office/powerpoint/2010/main" val="129620008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589F9E71-E365-490A-9B9E-9115FD3E693A}"/>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57066E8-2805-4455-B9A8-0D7AF2159E02}" type="slidenum">
              <a:rPr lang="en-US" altLang="en-US" sz="1000"/>
              <a:pPr eaLnBrk="1" hangingPunct="1">
                <a:spcBef>
                  <a:spcPct val="0"/>
                </a:spcBef>
                <a:buClrTx/>
                <a:buSzTx/>
                <a:buFontTx/>
                <a:buNone/>
              </a:pPr>
              <a:t>188</a:t>
            </a:fld>
            <a:endParaRPr lang="en-US" altLang="en-US" sz="1000"/>
          </a:p>
        </p:txBody>
      </p:sp>
      <p:pic>
        <p:nvPicPr>
          <p:cNvPr id="54275" name="Picture 1">
            <a:extLst>
              <a:ext uri="{FF2B5EF4-FFF2-40B4-BE49-F238E27FC236}">
                <a16:creationId xmlns:a16="http://schemas.microsoft.com/office/drawing/2014/main" id="{DE742CCE-5757-4294-AD3B-9CE05CDD26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226344"/>
            <a:ext cx="63246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5906738-2DAA-4479-A5A0-C690421BA2EB}"/>
              </a:ext>
            </a:extLst>
          </p:cNvPr>
          <p:cNvSpPr txBox="1"/>
          <p:nvPr/>
        </p:nvSpPr>
        <p:spPr>
          <a:xfrm>
            <a:off x="2645830" y="6081197"/>
            <a:ext cx="3852338" cy="369332"/>
          </a:xfrm>
          <a:prstGeom prst="rect">
            <a:avLst/>
          </a:prstGeom>
          <a:noFill/>
        </p:spPr>
        <p:txBody>
          <a:bodyPr wrap="none" rtlCol="0">
            <a:spAutoFit/>
          </a:bodyPr>
          <a:lstStyle/>
          <a:p>
            <a:pPr algn="ctr"/>
            <a:r>
              <a:rPr lang="en-US" dirty="0"/>
              <a:t>LHON: Progression of ONH atrophy</a:t>
            </a:r>
          </a:p>
        </p:txBody>
      </p:sp>
      <p:sp>
        <p:nvSpPr>
          <p:cNvPr id="7" name="Text Box 25">
            <a:extLst>
              <a:ext uri="{FF2B5EF4-FFF2-40B4-BE49-F238E27FC236}">
                <a16:creationId xmlns:a16="http://schemas.microsoft.com/office/drawing/2014/main" id="{E87C985B-62F5-4C78-8EEC-D6355B400DC3}"/>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800301B2-00FC-4D0E-89F7-0B37B1C2F0E1}"/>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AF272F8-5FAA-4127-91BA-EAFCA3987657}" type="slidenum">
              <a:rPr lang="en-US" altLang="en-US" sz="1000"/>
              <a:pPr eaLnBrk="1" hangingPunct="1">
                <a:spcBef>
                  <a:spcPct val="0"/>
                </a:spcBef>
                <a:buClrTx/>
                <a:buSzTx/>
                <a:buFontTx/>
                <a:buNone/>
              </a:pPr>
              <a:t>189</a:t>
            </a:fld>
            <a:endParaRPr lang="en-US" altLang="en-US" sz="1000"/>
          </a:p>
        </p:txBody>
      </p:sp>
      <p:pic>
        <p:nvPicPr>
          <p:cNvPr id="41987" name="Picture 4">
            <a:extLst>
              <a:ext uri="{FF2B5EF4-FFF2-40B4-BE49-F238E27FC236}">
                <a16:creationId xmlns:a16="http://schemas.microsoft.com/office/drawing/2014/main" id="{8EDFA3A0-7108-4EE2-8334-C5BA8CBC8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344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288C1ED-91FC-4619-8E98-04D58816AE9B}"/>
              </a:ext>
            </a:extLst>
          </p:cNvPr>
          <p:cNvSpPr txBox="1"/>
          <p:nvPr/>
        </p:nvSpPr>
        <p:spPr>
          <a:xfrm>
            <a:off x="2536826" y="6172200"/>
            <a:ext cx="4070345" cy="369332"/>
          </a:xfrm>
          <a:prstGeom prst="rect">
            <a:avLst/>
          </a:prstGeom>
          <a:noFill/>
        </p:spPr>
        <p:txBody>
          <a:bodyPr wrap="none" rtlCol="0">
            <a:spAutoFit/>
          </a:bodyPr>
          <a:lstStyle/>
          <a:p>
            <a:pPr algn="ctr"/>
            <a:r>
              <a:rPr lang="en-US" dirty="0"/>
              <a:t>LHON: Central/</a:t>
            </a:r>
            <a:r>
              <a:rPr lang="en-US" dirty="0" err="1"/>
              <a:t>cecocentral</a:t>
            </a:r>
            <a:r>
              <a:rPr lang="en-US" dirty="0"/>
              <a:t> scotomata</a:t>
            </a:r>
          </a:p>
        </p:txBody>
      </p:sp>
      <p:sp>
        <p:nvSpPr>
          <p:cNvPr id="7" name="Text Box 25">
            <a:extLst>
              <a:ext uri="{FF2B5EF4-FFF2-40B4-BE49-F238E27FC236}">
                <a16:creationId xmlns:a16="http://schemas.microsoft.com/office/drawing/2014/main" id="{7DA67325-BFB2-47B3-91A9-3C0F14A9F1D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19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480618060"/>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a:t>
                      </a:r>
                      <a:r>
                        <a:rPr lang="en-US" sz="1600" b="0" dirty="0">
                          <a:solidFill>
                            <a:schemeClr val="bg1">
                              <a:lumMod val="75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dirty="0">
                          <a:solidFill>
                            <a:schemeClr val="tx1"/>
                          </a:solidFill>
                        </a:rPr>
                        <a:t>MRD</a:t>
                      </a:r>
                      <a:r>
                        <a:rPr lang="en-US" sz="1600" b="0" dirty="0">
                          <a:solidFill>
                            <a:schemeClr val="bg1">
                              <a:lumMod val="75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p>
          <a:p>
            <a:r>
              <a:rPr lang="en-US" sz="1600" dirty="0">
                <a:solidFill>
                  <a:srgbClr val="0000FF"/>
                </a:solidFill>
              </a:rPr>
              <a:t>Margin-reflex distance</a:t>
            </a:r>
          </a:p>
          <a:p>
            <a:endParaRPr lang="en-US" sz="1600" dirty="0">
              <a:solidFill>
                <a:srgbClr val="0000FF"/>
              </a:solidFill>
            </a:endParaRPr>
          </a:p>
          <a:p>
            <a:r>
              <a:rPr lang="en-US" sz="1600" i="1" dirty="0">
                <a:solidFill>
                  <a:srgbClr val="0000FF"/>
                </a:solidFill>
              </a:rPr>
              <a:t>To what does the word </a:t>
            </a:r>
            <a:r>
              <a:rPr lang="en-US" sz="1600" dirty="0">
                <a:solidFill>
                  <a:srgbClr val="0000FF"/>
                </a:solidFill>
              </a:rPr>
              <a:t>reflex</a:t>
            </a:r>
            <a:r>
              <a:rPr lang="en-US" sz="1600" i="1" dirty="0">
                <a:solidFill>
                  <a:srgbClr val="0000FF"/>
                </a:solidFill>
              </a:rPr>
              <a:t> refer?</a:t>
            </a:r>
            <a:endParaRPr lang="en-US" sz="1600" i="1" dirty="0">
              <a:solidFill>
                <a:srgbClr val="FFFF00"/>
              </a:solidFill>
            </a:endParaRPr>
          </a:p>
          <a:p>
            <a:r>
              <a:rPr lang="en-US" sz="1600" dirty="0">
                <a:solidFill>
                  <a:srgbClr val="FFFF00"/>
                </a:solidFill>
              </a:rPr>
              <a:t>The corneal light reflex</a:t>
            </a:r>
          </a:p>
          <a:p>
            <a:endParaRPr lang="en-US" sz="1600" i="1" dirty="0">
              <a:solidFill>
                <a:srgbClr val="FFFF00"/>
              </a:solidFill>
            </a:endParaRPr>
          </a:p>
          <a:p>
            <a:r>
              <a:rPr lang="en-US" sz="1600" i="1" dirty="0">
                <a:solidFill>
                  <a:srgbClr val="FFFF00"/>
                </a:solidFill>
              </a:rPr>
              <a:t>What are these specific measurements?</a:t>
            </a:r>
          </a:p>
          <a:p>
            <a:r>
              <a:rPr lang="en-US" sz="1600" dirty="0">
                <a:solidFill>
                  <a:srgbClr val="FFFF00"/>
                </a:solidFill>
              </a:rPr>
              <a:t>MRD1 is…the distance between the reflex and the upper-lid margin</a:t>
            </a:r>
          </a:p>
          <a:p>
            <a:r>
              <a:rPr lang="en-US" sz="1600" dirty="0">
                <a:solidFill>
                  <a:srgbClr val="FFFF00"/>
                </a:solidFill>
              </a:rPr>
              <a:t>MRD2 is…the distance between the reflex and the </a:t>
            </a:r>
            <a:r>
              <a:rPr lang="en-US" sz="1600" b="1" dirty="0">
                <a:solidFill>
                  <a:srgbClr val="FFFF00"/>
                </a:solidFill>
              </a:rPr>
              <a:t>lower</a:t>
            </a:r>
            <a:r>
              <a:rPr lang="en-US" sz="1600" dirty="0">
                <a:solidFill>
                  <a:srgbClr val="FFFF00"/>
                </a:solidFill>
              </a:rPr>
              <a:t>-lid margin</a:t>
            </a:r>
          </a:p>
        </p:txBody>
      </p:sp>
      <p:sp>
        <p:nvSpPr>
          <p:cNvPr id="2" name="Oval 1">
            <a:extLst>
              <a:ext uri="{FF2B5EF4-FFF2-40B4-BE49-F238E27FC236}">
                <a16:creationId xmlns:a16="http://schemas.microsoft.com/office/drawing/2014/main" id="{9BE6E624-1193-46C9-BED7-D2D1701109AB}"/>
              </a:ext>
            </a:extLst>
          </p:cNvPr>
          <p:cNvSpPr/>
          <p:nvPr/>
        </p:nvSpPr>
        <p:spPr>
          <a:xfrm>
            <a:off x="6812103" y="1473356"/>
            <a:ext cx="838200" cy="888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16268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49321" y="4270218"/>
            <a:ext cx="838692" cy="369332"/>
          </a:xfrm>
          <a:prstGeom prst="rect">
            <a:avLst/>
          </a:prstGeom>
          <a:solidFill>
            <a:srgbClr val="0070C0"/>
          </a:solidFill>
          <a:ln>
            <a:solidFill>
              <a:schemeClr val="tx1"/>
            </a:solidFill>
          </a:ln>
        </p:spPr>
        <p:txBody>
          <a:bodyPr wrap="none" rtlCol="0">
            <a:spAutoFit/>
          </a:bodyPr>
          <a:lstStyle/>
          <a:p>
            <a:pPr algn="ctr"/>
            <a:r>
              <a:rPr lang="en-US" b="1"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2E919C66-7836-453C-AA6B-44B5E1354EBE}"/>
              </a:ext>
            </a:extLst>
          </p:cNvPr>
          <p:cNvSpPr txBox="1"/>
          <p:nvPr/>
        </p:nvSpPr>
        <p:spPr>
          <a:xfrm>
            <a:off x="1516795" y="4728055"/>
            <a:ext cx="7221714"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does </a:t>
            </a:r>
            <a:r>
              <a:rPr lang="en-US" sz="1400" dirty="0">
                <a:solidFill>
                  <a:schemeClr val="bg1"/>
                </a:solidFill>
              </a:rPr>
              <a:t>LHON</a:t>
            </a:r>
            <a:r>
              <a:rPr lang="en-US" sz="1400" i="1" dirty="0">
                <a:solidFill>
                  <a:schemeClr val="bg1"/>
                </a:solidFill>
              </a:rPr>
              <a:t> stand for in this context?</a:t>
            </a:r>
          </a:p>
          <a:p>
            <a:r>
              <a:rPr lang="en-US" sz="1400" dirty="0" err="1">
                <a:solidFill>
                  <a:schemeClr val="bg1"/>
                </a:solidFill>
              </a:rPr>
              <a:t>Leber’s</a:t>
            </a:r>
            <a:r>
              <a:rPr lang="en-US" sz="1400" dirty="0">
                <a:solidFill>
                  <a:schemeClr val="bg1"/>
                </a:solidFill>
              </a:rPr>
              <a:t> hereditary optic neuropathy</a:t>
            </a:r>
          </a:p>
          <a:p>
            <a:endParaRPr lang="en-US" sz="1400" dirty="0">
              <a:solidFill>
                <a:schemeClr val="bg1"/>
              </a:solidFill>
            </a:endParaRPr>
          </a:p>
          <a:p>
            <a:r>
              <a:rPr lang="en-US" sz="1400" i="1" dirty="0">
                <a:solidFill>
                  <a:schemeClr val="bg1"/>
                </a:solidFill>
              </a:rPr>
              <a:t>How does it present?</a:t>
            </a:r>
          </a:p>
          <a:p>
            <a:r>
              <a:rPr lang="en-US" sz="1400" dirty="0">
                <a:solidFill>
                  <a:schemeClr val="bg1"/>
                </a:solidFill>
              </a:rPr>
              <a:t>With  decreased vision (initially unilateral, but the fellow eye is inevitably affected as well) in the second to fourth decade</a:t>
            </a:r>
          </a:p>
          <a:p>
            <a:endParaRPr lang="en-US" sz="1400" dirty="0">
              <a:solidFill>
                <a:schemeClr val="bg1"/>
              </a:solidFill>
            </a:endParaRPr>
          </a:p>
          <a:p>
            <a:r>
              <a:rPr lang="en-US" sz="1400" i="1" dirty="0">
                <a:solidFill>
                  <a:schemeClr val="bg1"/>
                </a:solidFill>
              </a:rPr>
              <a:t>Does it have a gender predilection?</a:t>
            </a:r>
            <a:endParaRPr lang="en-US" sz="1400" i="1" dirty="0">
              <a:solidFill>
                <a:schemeClr val="accent6">
                  <a:lumMod val="75000"/>
                </a:schemeClr>
              </a:solidFill>
            </a:endParaRPr>
          </a:p>
          <a:p>
            <a:r>
              <a:rPr lang="en-US" sz="1400" dirty="0">
                <a:solidFill>
                  <a:schemeClr val="accent6">
                    <a:lumMod val="75000"/>
                  </a:schemeClr>
                </a:solidFill>
              </a:rPr>
              <a:t>Yes, about 90% of pts are  male</a:t>
            </a:r>
          </a:p>
        </p:txBody>
      </p:sp>
    </p:spTree>
    <p:extLst>
      <p:ext uri="{BB962C8B-B14F-4D97-AF65-F5344CB8AC3E}">
        <p14:creationId xmlns:p14="http://schemas.microsoft.com/office/powerpoint/2010/main" val="173776693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49321" y="4270218"/>
            <a:ext cx="838692" cy="369332"/>
          </a:xfrm>
          <a:prstGeom prst="rect">
            <a:avLst/>
          </a:prstGeom>
          <a:solidFill>
            <a:srgbClr val="0070C0"/>
          </a:solidFill>
          <a:ln>
            <a:solidFill>
              <a:schemeClr val="tx1"/>
            </a:solidFill>
          </a:ln>
        </p:spPr>
        <p:txBody>
          <a:bodyPr wrap="none" rtlCol="0">
            <a:spAutoFit/>
          </a:bodyPr>
          <a:lstStyle/>
          <a:p>
            <a:pPr algn="ctr"/>
            <a:r>
              <a:rPr lang="en-US" b="1"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2E919C66-7836-453C-AA6B-44B5E1354EBE}"/>
              </a:ext>
            </a:extLst>
          </p:cNvPr>
          <p:cNvSpPr txBox="1"/>
          <p:nvPr/>
        </p:nvSpPr>
        <p:spPr>
          <a:xfrm>
            <a:off x="1516795" y="4728055"/>
            <a:ext cx="7221714"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does </a:t>
            </a:r>
            <a:r>
              <a:rPr lang="en-US" sz="1400" dirty="0">
                <a:solidFill>
                  <a:schemeClr val="bg1"/>
                </a:solidFill>
              </a:rPr>
              <a:t>LHON</a:t>
            </a:r>
            <a:r>
              <a:rPr lang="en-US" sz="1400" i="1" dirty="0">
                <a:solidFill>
                  <a:schemeClr val="bg1"/>
                </a:solidFill>
              </a:rPr>
              <a:t> stand for in this context?</a:t>
            </a:r>
          </a:p>
          <a:p>
            <a:r>
              <a:rPr lang="en-US" sz="1400" dirty="0" err="1">
                <a:solidFill>
                  <a:schemeClr val="bg1"/>
                </a:solidFill>
              </a:rPr>
              <a:t>Leber’s</a:t>
            </a:r>
            <a:r>
              <a:rPr lang="en-US" sz="1400" dirty="0">
                <a:solidFill>
                  <a:schemeClr val="bg1"/>
                </a:solidFill>
              </a:rPr>
              <a:t> hereditary optic neuropathy</a:t>
            </a:r>
          </a:p>
          <a:p>
            <a:endParaRPr lang="en-US" sz="1400" dirty="0">
              <a:solidFill>
                <a:schemeClr val="bg1"/>
              </a:solidFill>
            </a:endParaRPr>
          </a:p>
          <a:p>
            <a:r>
              <a:rPr lang="en-US" sz="1400" i="1" dirty="0">
                <a:solidFill>
                  <a:schemeClr val="bg1"/>
                </a:solidFill>
              </a:rPr>
              <a:t>How does it present?</a:t>
            </a:r>
          </a:p>
          <a:p>
            <a:r>
              <a:rPr lang="en-US" sz="1400" dirty="0">
                <a:solidFill>
                  <a:schemeClr val="bg1"/>
                </a:solidFill>
              </a:rPr>
              <a:t>With  decreased vision (initially unilateral, but the fellow eye is inevitably affected as well) in the second to fourth decade</a:t>
            </a:r>
          </a:p>
          <a:p>
            <a:endParaRPr lang="en-US" sz="1400" dirty="0">
              <a:solidFill>
                <a:schemeClr val="bg1"/>
              </a:solidFill>
            </a:endParaRPr>
          </a:p>
          <a:p>
            <a:r>
              <a:rPr lang="en-US" sz="1400" i="1" dirty="0">
                <a:solidFill>
                  <a:schemeClr val="bg1"/>
                </a:solidFill>
              </a:rPr>
              <a:t>Does it have a gender predilection?</a:t>
            </a:r>
          </a:p>
          <a:p>
            <a:r>
              <a:rPr lang="en-US" sz="1400" dirty="0">
                <a:solidFill>
                  <a:schemeClr val="bg1"/>
                </a:solidFill>
              </a:rPr>
              <a:t>Yes, about 90% of pts are  male</a:t>
            </a:r>
          </a:p>
        </p:txBody>
      </p:sp>
      <p:sp>
        <p:nvSpPr>
          <p:cNvPr id="25" name="Rectangle 24">
            <a:extLst>
              <a:ext uri="{FF2B5EF4-FFF2-40B4-BE49-F238E27FC236}">
                <a16:creationId xmlns:a16="http://schemas.microsoft.com/office/drawing/2014/main" id="{1A2085CC-853D-4B84-A60C-503456A6A1CB}"/>
              </a:ext>
            </a:extLst>
          </p:cNvPr>
          <p:cNvSpPr/>
          <p:nvPr/>
        </p:nvSpPr>
        <p:spPr>
          <a:xfrm>
            <a:off x="3657600" y="6507914"/>
            <a:ext cx="844195" cy="20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92251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49321" y="4270218"/>
            <a:ext cx="838692" cy="369332"/>
          </a:xfrm>
          <a:prstGeom prst="rect">
            <a:avLst/>
          </a:prstGeom>
          <a:solidFill>
            <a:srgbClr val="0070C0"/>
          </a:solidFill>
          <a:ln>
            <a:solidFill>
              <a:schemeClr val="tx1"/>
            </a:solidFill>
          </a:ln>
        </p:spPr>
        <p:txBody>
          <a:bodyPr wrap="none" rtlCol="0">
            <a:spAutoFit/>
          </a:bodyPr>
          <a:lstStyle/>
          <a:p>
            <a:pPr algn="ctr"/>
            <a:r>
              <a:rPr lang="en-US" b="1" dirty="0">
                <a:solidFill>
                  <a:schemeClr val="bg1"/>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82614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2E919C66-7836-453C-AA6B-44B5E1354EBE}"/>
              </a:ext>
            </a:extLst>
          </p:cNvPr>
          <p:cNvSpPr txBox="1"/>
          <p:nvPr/>
        </p:nvSpPr>
        <p:spPr>
          <a:xfrm>
            <a:off x="1516795" y="4728055"/>
            <a:ext cx="7221714" cy="2031325"/>
          </a:xfrm>
          <a:prstGeom prst="rect">
            <a:avLst/>
          </a:prstGeom>
          <a:solidFill>
            <a:schemeClr val="accent6">
              <a:lumMod val="75000"/>
            </a:schemeClr>
          </a:solidFill>
        </p:spPr>
        <p:txBody>
          <a:bodyPr wrap="square" rtlCol="0">
            <a:spAutoFit/>
          </a:bodyPr>
          <a:lstStyle/>
          <a:p>
            <a:r>
              <a:rPr lang="en-US" sz="1400" i="1" dirty="0">
                <a:solidFill>
                  <a:schemeClr val="bg1"/>
                </a:solidFill>
              </a:rPr>
              <a:t>What does </a:t>
            </a:r>
            <a:r>
              <a:rPr lang="en-US" sz="1400" dirty="0">
                <a:solidFill>
                  <a:schemeClr val="bg1"/>
                </a:solidFill>
              </a:rPr>
              <a:t>LHON</a:t>
            </a:r>
            <a:r>
              <a:rPr lang="en-US" sz="1400" i="1" dirty="0">
                <a:solidFill>
                  <a:schemeClr val="bg1"/>
                </a:solidFill>
              </a:rPr>
              <a:t> stand for in this context?</a:t>
            </a:r>
          </a:p>
          <a:p>
            <a:r>
              <a:rPr lang="en-US" sz="1400" dirty="0" err="1">
                <a:solidFill>
                  <a:schemeClr val="bg1"/>
                </a:solidFill>
              </a:rPr>
              <a:t>Leber’s</a:t>
            </a:r>
            <a:r>
              <a:rPr lang="en-US" sz="1400" dirty="0">
                <a:solidFill>
                  <a:schemeClr val="bg1"/>
                </a:solidFill>
              </a:rPr>
              <a:t> hereditary optic neuropathy</a:t>
            </a:r>
          </a:p>
          <a:p>
            <a:endParaRPr lang="en-US" sz="1400" dirty="0">
              <a:solidFill>
                <a:schemeClr val="bg1"/>
              </a:solidFill>
            </a:endParaRPr>
          </a:p>
          <a:p>
            <a:r>
              <a:rPr lang="en-US" sz="1400" i="1" dirty="0">
                <a:solidFill>
                  <a:schemeClr val="bg1"/>
                </a:solidFill>
              </a:rPr>
              <a:t>How does it present?</a:t>
            </a:r>
          </a:p>
          <a:p>
            <a:r>
              <a:rPr lang="en-US" sz="1400" dirty="0">
                <a:solidFill>
                  <a:schemeClr val="bg1"/>
                </a:solidFill>
              </a:rPr>
              <a:t>With  decreased vision (initially unilateral, but the fellow eye is inevitably affected as well) in the second to fourth decade</a:t>
            </a:r>
          </a:p>
          <a:p>
            <a:endParaRPr lang="en-US" sz="1400" dirty="0">
              <a:solidFill>
                <a:schemeClr val="bg1"/>
              </a:solidFill>
            </a:endParaRPr>
          </a:p>
          <a:p>
            <a:r>
              <a:rPr lang="en-US" sz="1400" i="1" dirty="0">
                <a:solidFill>
                  <a:schemeClr val="bg1"/>
                </a:solidFill>
              </a:rPr>
              <a:t>Does it have a gender predilection?</a:t>
            </a:r>
          </a:p>
          <a:p>
            <a:r>
              <a:rPr lang="en-US" sz="1400" dirty="0">
                <a:solidFill>
                  <a:schemeClr val="bg1"/>
                </a:solidFill>
              </a:rPr>
              <a:t>Yes, about 90% of pts are  male</a:t>
            </a:r>
          </a:p>
        </p:txBody>
      </p:sp>
    </p:spTree>
    <p:extLst>
      <p:ext uri="{BB962C8B-B14F-4D97-AF65-F5344CB8AC3E}">
        <p14:creationId xmlns:p14="http://schemas.microsoft.com/office/powerpoint/2010/main" val="201043261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55733" y="4270218"/>
            <a:ext cx="825867"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967205" cy="369332"/>
          </a:xfrm>
          <a:prstGeom prst="rect">
            <a:avLst/>
          </a:prstGeom>
          <a:solidFill>
            <a:srgbClr val="0070C0"/>
          </a:solidFill>
          <a:ln>
            <a:solidFill>
              <a:schemeClr val="tx1"/>
            </a:solidFill>
          </a:ln>
        </p:spPr>
        <p:txBody>
          <a:bodyPr wrap="none" rtlCol="0">
            <a:spAutoFit/>
          </a:bodyPr>
          <a:lstStyle/>
          <a:p>
            <a:r>
              <a:rPr lang="en-US" b="1" dirty="0">
                <a:solidFill>
                  <a:schemeClr val="bg1"/>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3B5CBFAB-09AA-4F71-9956-D08F694D45DD}"/>
              </a:ext>
            </a:extLst>
          </p:cNvPr>
          <p:cNvSpPr txBox="1"/>
          <p:nvPr/>
        </p:nvSpPr>
        <p:spPr>
          <a:xfrm>
            <a:off x="3785098" y="4768819"/>
            <a:ext cx="5244600" cy="1323439"/>
          </a:xfrm>
          <a:prstGeom prst="rect">
            <a:avLst/>
          </a:prstGeom>
          <a:solidFill>
            <a:srgbClr val="FF00FF"/>
          </a:solidFill>
        </p:spPr>
        <p:txBody>
          <a:bodyPr wrap="square" rtlCol="0">
            <a:spAutoFit/>
          </a:bodyPr>
          <a:lstStyle/>
          <a:p>
            <a:r>
              <a:rPr lang="en-US" sz="1600" b="1" dirty="0">
                <a:solidFill>
                  <a:schemeClr val="bg1">
                    <a:lumMod val="95000"/>
                  </a:schemeClr>
                </a:solidFill>
              </a:rPr>
              <a:t>Leigh syndrome </a:t>
            </a:r>
            <a:r>
              <a:rPr lang="en-US" sz="1600" dirty="0">
                <a:solidFill>
                  <a:schemeClr val="bg1">
                    <a:lumMod val="95000"/>
                  </a:schemeClr>
                </a:solidFill>
              </a:rPr>
              <a:t>is the one you can probably forget.   (It has a full entry in </a:t>
            </a:r>
            <a:r>
              <a:rPr lang="en-US" sz="1600" i="1" dirty="0" err="1">
                <a:solidFill>
                  <a:schemeClr val="bg1">
                    <a:lumMod val="95000"/>
                  </a:schemeClr>
                </a:solidFill>
              </a:rPr>
              <a:t>Eyewiki</a:t>
            </a:r>
            <a:r>
              <a:rPr lang="en-US" sz="1600" dirty="0">
                <a:solidFill>
                  <a:schemeClr val="bg1">
                    <a:lumMod val="95000"/>
                  </a:schemeClr>
                </a:solidFill>
              </a:rPr>
              <a:t>, but receives only one mention—in a Table—in the </a:t>
            </a:r>
            <a:r>
              <a:rPr lang="en-US" sz="1600" i="1" dirty="0">
                <a:solidFill>
                  <a:schemeClr val="bg1">
                    <a:lumMod val="95000"/>
                  </a:schemeClr>
                </a:solidFill>
              </a:rPr>
              <a:t>BCSC.</a:t>
            </a:r>
            <a:r>
              <a:rPr lang="en-US" sz="1600" dirty="0">
                <a:solidFill>
                  <a:schemeClr val="bg1">
                    <a:lumMod val="95000"/>
                  </a:schemeClr>
                </a:solidFill>
              </a:rPr>
              <a:t>) </a:t>
            </a:r>
            <a:r>
              <a:rPr lang="en-US" sz="1600" dirty="0">
                <a:solidFill>
                  <a:srgbClr val="FF00FF"/>
                </a:solidFill>
              </a:rPr>
              <a:t>It is a mitochondrial condition that presents in childhood with cognitive and motor decline, ophthalmoplegia, and optic atrophy.</a:t>
            </a:r>
          </a:p>
        </p:txBody>
      </p:sp>
    </p:spTree>
    <p:extLst>
      <p:ext uri="{BB962C8B-B14F-4D97-AF65-F5344CB8AC3E}">
        <p14:creationId xmlns:p14="http://schemas.microsoft.com/office/powerpoint/2010/main" val="187793693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General categories of</a:t>
                      </a:r>
                    </a:p>
                    <a:p>
                      <a:pPr algn="ctr" eaLnBrk="1" hangingPunct="1">
                        <a:lnSpc>
                          <a:spcPct val="90000"/>
                        </a:lnSpc>
                        <a:spcBef>
                          <a:spcPct val="0"/>
                        </a:spcBef>
                        <a:buClrTx/>
                        <a:buSzTx/>
                        <a:buFontTx/>
                        <a:buNone/>
                      </a:pPr>
                      <a:r>
                        <a:rPr lang="en-US" altLang="en-US" sz="1800" i="1" dirty="0">
                          <a:solidFill>
                            <a:schemeClr val="bg1">
                              <a:lumMod val="65000"/>
                            </a:schemeClr>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bg1">
                              <a:lumMod val="65000"/>
                            </a:schemeClr>
                          </a:solidFill>
                        </a:rPr>
                        <a:t>Specific causes of acquired</a:t>
                      </a:r>
                    </a:p>
                    <a:p>
                      <a:pPr algn="ctr" eaLnBrk="1" hangingPunct="1">
                        <a:lnSpc>
                          <a:spcPct val="90000"/>
                        </a:lnSpc>
                        <a:spcBef>
                          <a:spcPct val="0"/>
                        </a:spcBef>
                        <a:buClrTx/>
                        <a:buSzTx/>
                        <a:buFontTx/>
                        <a:buNone/>
                      </a:pPr>
                      <a:r>
                        <a:rPr lang="en-US" altLang="en-US" sz="1800" i="1" dirty="0">
                          <a:solidFill>
                            <a:schemeClr val="bg1">
                              <a:lumMod val="65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65000"/>
                            </a:schemeClr>
                          </a:solidFill>
                          <a:effectLst/>
                          <a:latin typeface="Arial" charset="0"/>
                        </a:rPr>
                        <a:t>Myogenic</a:t>
                      </a:r>
                      <a:endParaRPr lang="en-US"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lumMod val="6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6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4" name="Text Box 29">
            <a:extLst>
              <a:ext uri="{FF2B5EF4-FFF2-40B4-BE49-F238E27FC236}">
                <a16:creationId xmlns:a16="http://schemas.microsoft.com/office/drawing/2014/main" id="{C28FA678-F84A-4C4E-880D-B9D2BA84A3ED}"/>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Box 8">
            <a:extLst>
              <a:ext uri="{FF2B5EF4-FFF2-40B4-BE49-F238E27FC236}">
                <a16:creationId xmlns:a16="http://schemas.microsoft.com/office/drawing/2014/main" id="{92627E1D-9D89-4398-B1AB-25D37107A551}"/>
              </a:ext>
            </a:extLst>
          </p:cNvPr>
          <p:cNvSpPr txBox="1"/>
          <p:nvPr/>
        </p:nvSpPr>
        <p:spPr>
          <a:xfrm>
            <a:off x="800098" y="2529914"/>
            <a:ext cx="7658102" cy="3785652"/>
          </a:xfrm>
          <a:prstGeom prst="rect">
            <a:avLst/>
          </a:prstGeom>
          <a:solidFill>
            <a:schemeClr val="accent1">
              <a:lumMod val="75000"/>
            </a:schemeClr>
          </a:solidFill>
        </p:spPr>
        <p:txBody>
          <a:bodyPr wrap="square" rtlCol="0">
            <a:spAutoFit/>
          </a:bodyPr>
          <a:lstStyle/>
          <a:p>
            <a:r>
              <a:rPr lang="en-US" sz="1600" i="1" dirty="0">
                <a:solidFill>
                  <a:schemeClr val="bg1">
                    <a:lumMod val="65000"/>
                  </a:schemeClr>
                </a:solidFill>
              </a:rPr>
              <a:t>In a nutshell, what sort of condition is myotonic dystrophy?</a:t>
            </a:r>
          </a:p>
          <a:p>
            <a:r>
              <a:rPr lang="en-US" sz="1600" dirty="0">
                <a:solidFill>
                  <a:schemeClr val="bg1">
                    <a:lumMod val="65000"/>
                  </a:schemeClr>
                </a:solidFill>
              </a:rPr>
              <a:t>An inherited ( AD ) progressive systemic condition that results in ophthalmoplegia</a:t>
            </a:r>
          </a:p>
          <a:p>
            <a:endParaRPr lang="en-US" sz="1600" i="1" dirty="0">
              <a:solidFill>
                <a:schemeClr val="bg1">
                  <a:lumMod val="65000"/>
                </a:schemeClr>
              </a:solidFill>
            </a:endParaRPr>
          </a:p>
          <a:p>
            <a:r>
              <a:rPr lang="en-US" sz="1600" i="1" dirty="0">
                <a:solidFill>
                  <a:schemeClr val="bg1">
                    <a:lumMod val="65000"/>
                  </a:schemeClr>
                </a:solidFill>
              </a:rPr>
              <a:t>What are its ocular manifestations?</a:t>
            </a:r>
          </a:p>
          <a:p>
            <a:r>
              <a:rPr lang="en-US" sz="1600" dirty="0">
                <a:solidFill>
                  <a:schemeClr val="bg1">
                    <a:lumMod val="65000"/>
                  </a:schemeClr>
                </a:solidFill>
              </a:rPr>
              <a:t>--Bilateral symmetric ptosis</a:t>
            </a:r>
          </a:p>
          <a:p>
            <a:r>
              <a:rPr lang="en-US" sz="1600" dirty="0">
                <a:solidFill>
                  <a:schemeClr val="bg1">
                    <a:lumMod val="65000"/>
                  </a:schemeClr>
                </a:solidFill>
              </a:rPr>
              <a:t>--Ophthalmoplegia</a:t>
            </a:r>
          </a:p>
          <a:p>
            <a:r>
              <a:rPr lang="en-US" sz="1600" dirty="0">
                <a:solidFill>
                  <a:schemeClr val="bg1">
                    <a:lumMod val="65000"/>
                  </a:schemeClr>
                </a:solidFill>
              </a:rPr>
              <a:t>--Pigmentary retinopathy </a:t>
            </a:r>
          </a:p>
          <a:p>
            <a:r>
              <a:rPr lang="en-US" sz="1600" dirty="0">
                <a:solidFill>
                  <a:schemeClr val="bg1">
                    <a:lumMod val="65000"/>
                  </a:schemeClr>
                </a:solidFill>
              </a:rPr>
              <a:t>--</a:t>
            </a:r>
            <a:r>
              <a:rPr lang="en-US" sz="1600" b="1" dirty="0">
                <a:solidFill>
                  <a:schemeClr val="bg1">
                    <a:lumMod val="65000"/>
                  </a:schemeClr>
                </a:solidFill>
              </a:rPr>
              <a:t>Cataracts</a:t>
            </a:r>
          </a:p>
          <a:p>
            <a:endParaRPr lang="en-US" sz="1600" dirty="0">
              <a:solidFill>
                <a:schemeClr val="bg1">
                  <a:lumMod val="65000"/>
                </a:schemeClr>
              </a:solidFill>
            </a:endParaRPr>
          </a:p>
          <a:p>
            <a:r>
              <a:rPr lang="en-US" sz="1600" i="1" dirty="0">
                <a:solidFill>
                  <a:schemeClr val="bg1">
                    <a:lumMod val="65000"/>
                  </a:schemeClr>
                </a:solidFill>
              </a:rPr>
              <a:t>What are its classic </a:t>
            </a:r>
            <a:r>
              <a:rPr lang="en-US" sz="1600" dirty="0" err="1">
                <a:solidFill>
                  <a:schemeClr val="bg1">
                    <a:lumMod val="65000"/>
                  </a:schemeClr>
                </a:solidFill>
              </a:rPr>
              <a:t>nonocular</a:t>
            </a:r>
            <a:r>
              <a:rPr lang="en-US" sz="1600" i="1" dirty="0">
                <a:solidFill>
                  <a:schemeClr val="bg1">
                    <a:lumMod val="65000"/>
                  </a:schemeClr>
                </a:solidFill>
              </a:rPr>
              <a:t> findings?</a:t>
            </a:r>
          </a:p>
          <a:p>
            <a:r>
              <a:rPr lang="en-US" sz="1600" dirty="0">
                <a:solidFill>
                  <a:schemeClr val="bg1">
                    <a:lumMod val="65000"/>
                  </a:schemeClr>
                </a:solidFill>
              </a:rPr>
              <a:t>--</a:t>
            </a:r>
            <a:r>
              <a:rPr lang="en-US" sz="1600" b="1" dirty="0">
                <a:solidFill>
                  <a:schemeClr val="bg1">
                    <a:lumMod val="65000"/>
                  </a:schemeClr>
                </a:solidFill>
              </a:rPr>
              <a:t>Myotonia</a:t>
            </a:r>
          </a:p>
          <a:p>
            <a:r>
              <a:rPr lang="en-US" sz="1600" dirty="0">
                <a:solidFill>
                  <a:schemeClr val="bg1">
                    <a:lumMod val="65000"/>
                  </a:schemeClr>
                </a:solidFill>
              </a:rPr>
              <a:t>--</a:t>
            </a:r>
            <a:r>
              <a:rPr lang="en-US" sz="1600" b="1" dirty="0">
                <a:solidFill>
                  <a:schemeClr val="bg1">
                    <a:lumMod val="65000"/>
                  </a:schemeClr>
                </a:solidFill>
              </a:rPr>
              <a:t>Characteristic facies</a:t>
            </a:r>
          </a:p>
          <a:p>
            <a:r>
              <a:rPr lang="en-US" sz="1600" dirty="0">
                <a:solidFill>
                  <a:schemeClr val="bg1">
                    <a:lumMod val="65000"/>
                  </a:schemeClr>
                </a:solidFill>
              </a:rPr>
              <a:t>--</a:t>
            </a:r>
            <a:r>
              <a:rPr lang="en-US" sz="1600" b="1" dirty="0">
                <a:solidFill>
                  <a:schemeClr val="bg1">
                    <a:lumMod val="65000"/>
                  </a:schemeClr>
                </a:solidFill>
              </a:rPr>
              <a:t>Frontal balding</a:t>
            </a:r>
          </a:p>
          <a:p>
            <a:r>
              <a:rPr lang="en-US" sz="1600" dirty="0">
                <a:solidFill>
                  <a:schemeClr val="bg1">
                    <a:lumMod val="65000"/>
                  </a:schemeClr>
                </a:solidFill>
              </a:rPr>
              <a:t>--Cardiac conduction issues</a:t>
            </a:r>
          </a:p>
          <a:p>
            <a:r>
              <a:rPr lang="en-US" sz="1600" dirty="0">
                <a:solidFill>
                  <a:schemeClr val="bg1">
                    <a:lumMod val="65000"/>
                  </a:schemeClr>
                </a:solidFill>
              </a:rPr>
              <a:t>--Low intelligence</a:t>
            </a:r>
          </a:p>
        </p:txBody>
      </p:sp>
      <p:sp>
        <p:nvSpPr>
          <p:cNvPr id="15" name="TextBox 14">
            <a:extLst>
              <a:ext uri="{FF2B5EF4-FFF2-40B4-BE49-F238E27FC236}">
                <a16:creationId xmlns:a16="http://schemas.microsoft.com/office/drawing/2014/main" id="{B99C28A9-1297-4DC3-BB2E-C8DE8D9C42AB}"/>
              </a:ext>
            </a:extLst>
          </p:cNvPr>
          <p:cNvSpPr txBox="1"/>
          <p:nvPr/>
        </p:nvSpPr>
        <p:spPr>
          <a:xfrm>
            <a:off x="762000" y="2514600"/>
            <a:ext cx="76962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chemeClr val="bg1">
                    <a:lumMod val="65000"/>
                  </a:schemeClr>
                </a:solidFill>
                <a:effectLst>
                  <a:outerShdw blurRad="38100" dist="38100" dir="2700000" algn="tl">
                    <a:srgbClr val="000000">
                      <a:alpha val="43137"/>
                    </a:srgbClr>
                  </a:outerShdw>
                </a:effectLst>
              </a:rPr>
              <a:t>So upon encountering a young-adult </a:t>
            </a:r>
            <a:r>
              <a:rPr lang="en-US" dirty="0" err="1">
                <a:solidFill>
                  <a:schemeClr val="bg1">
                    <a:lumMod val="65000"/>
                  </a:schemeClr>
                </a:solidFill>
                <a:effectLst>
                  <a:outerShdw blurRad="38100" dist="38100" dir="2700000" algn="tl">
                    <a:srgbClr val="000000">
                      <a:alpha val="43137"/>
                    </a:srgbClr>
                  </a:outerShdw>
                </a:effectLst>
              </a:rPr>
              <a:t>pt</a:t>
            </a:r>
            <a:r>
              <a:rPr lang="en-US" dirty="0">
                <a:solidFill>
                  <a:schemeClr val="bg1">
                    <a:lumMod val="65000"/>
                  </a:schemeClr>
                </a:solidFill>
                <a:effectLst>
                  <a:outerShdw blurRad="38100" dist="38100" dir="2700000" algn="tl">
                    <a:srgbClr val="000000">
                      <a:alpha val="43137"/>
                    </a:srgbClr>
                  </a:outerShdw>
                </a:effectLst>
              </a:rPr>
              <a:t> with bilateral ptosis, pigmentary retinopathy and </a:t>
            </a:r>
            <a:r>
              <a:rPr lang="en-US" b="1" dirty="0">
                <a:solidFill>
                  <a:schemeClr val="bg1">
                    <a:lumMod val="95000"/>
                  </a:schemeClr>
                </a:solidFill>
              </a:rPr>
              <a:t>cardiac conduction issues</a:t>
            </a:r>
            <a:r>
              <a:rPr lang="en-US" dirty="0">
                <a:solidFill>
                  <a:schemeClr val="bg1">
                    <a:lumMod val="65000"/>
                  </a:schemeClr>
                </a:solidFill>
                <a:effectLst>
                  <a:outerShdw blurRad="38100" dist="38100" dir="2700000" algn="tl">
                    <a:srgbClr val="000000">
                      <a:alpha val="43137"/>
                    </a:srgbClr>
                  </a:outerShdw>
                </a:effectLst>
              </a:rPr>
              <a:t>, don’t jump straight to CPEO </a:t>
            </a:r>
            <a:r>
              <a:rPr lang="en-US" i="1" dirty="0">
                <a:solidFill>
                  <a:schemeClr val="bg1">
                    <a:lumMod val="65000"/>
                  </a:schemeClr>
                </a:solidFill>
                <a:effectLst>
                  <a:outerShdw blurRad="38100" dist="38100" dir="2700000" algn="tl">
                    <a:srgbClr val="000000">
                      <a:alpha val="43137"/>
                    </a:srgbClr>
                  </a:outerShdw>
                </a:effectLst>
              </a:rPr>
              <a:t>Be sure to check for signs/symptoms of myotonic dystrophy first!</a:t>
            </a:r>
          </a:p>
        </p:txBody>
      </p:sp>
      <p:sp>
        <p:nvSpPr>
          <p:cNvPr id="10" name="Oval 9">
            <a:extLst>
              <a:ext uri="{FF2B5EF4-FFF2-40B4-BE49-F238E27FC236}">
                <a16:creationId xmlns:a16="http://schemas.microsoft.com/office/drawing/2014/main" id="{A152B5D3-48D3-4855-B818-4CA8FD5E6812}"/>
              </a:ext>
            </a:extLst>
          </p:cNvPr>
          <p:cNvSpPr/>
          <p:nvPr/>
        </p:nvSpPr>
        <p:spPr>
          <a:xfrm>
            <a:off x="4572000" y="1810720"/>
            <a:ext cx="2514599" cy="75632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98E1AE-F6FE-4B3A-9119-BECAA5DF159F}"/>
              </a:ext>
            </a:extLst>
          </p:cNvPr>
          <p:cNvSpPr txBox="1"/>
          <p:nvPr/>
        </p:nvSpPr>
        <p:spPr>
          <a:xfrm>
            <a:off x="2403505" y="2780327"/>
            <a:ext cx="3082895" cy="369332"/>
          </a:xfrm>
          <a:prstGeom prst="rect">
            <a:avLst/>
          </a:prstGeom>
          <a:solidFill>
            <a:srgbClr val="00B0F0"/>
          </a:solidFill>
        </p:spPr>
        <p:txBody>
          <a:bodyPr wrap="none" rtlCol="0">
            <a:spAutoFit/>
          </a:bodyPr>
          <a:lstStyle/>
          <a:p>
            <a:r>
              <a:rPr lang="en-US" b="1" dirty="0">
                <a:effectLst>
                  <a:outerShdw blurRad="38100" dist="38100" dir="2700000" algn="tl">
                    <a:srgbClr val="000000">
                      <a:alpha val="43137"/>
                    </a:srgbClr>
                  </a:outerShdw>
                </a:effectLst>
              </a:rPr>
              <a:t>cardiac conduction issues</a:t>
            </a:r>
          </a:p>
        </p:txBody>
      </p:sp>
      <p:sp>
        <p:nvSpPr>
          <p:cNvPr id="3" name="Frame 2">
            <a:extLst>
              <a:ext uri="{FF2B5EF4-FFF2-40B4-BE49-F238E27FC236}">
                <a16:creationId xmlns:a16="http://schemas.microsoft.com/office/drawing/2014/main" id="{44D6E1AB-36B1-4454-9747-BD814690DD4D}"/>
              </a:ext>
            </a:extLst>
          </p:cNvPr>
          <p:cNvSpPr/>
          <p:nvPr/>
        </p:nvSpPr>
        <p:spPr>
          <a:xfrm>
            <a:off x="2368197" y="2742233"/>
            <a:ext cx="3124200" cy="458167"/>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592DF67-4970-4C94-A90D-AA136354FFB9}"/>
              </a:ext>
            </a:extLst>
          </p:cNvPr>
          <p:cNvSpPr txBox="1"/>
          <p:nvPr/>
        </p:nvSpPr>
        <p:spPr>
          <a:xfrm>
            <a:off x="96852" y="5015040"/>
            <a:ext cx="7696200" cy="1077218"/>
          </a:xfrm>
          <a:prstGeom prst="rect">
            <a:avLst/>
          </a:prstGeom>
          <a:solidFill>
            <a:schemeClr val="accent6">
              <a:lumMod val="20000"/>
              <a:lumOff val="80000"/>
            </a:schemeClr>
          </a:solidFill>
        </p:spPr>
        <p:txBody>
          <a:bodyPr wrap="square" rtlCol="0">
            <a:spAutoFit/>
          </a:bodyPr>
          <a:lstStyle/>
          <a:p>
            <a:r>
              <a:rPr lang="en-US" sz="1600" i="1" dirty="0">
                <a:solidFill>
                  <a:schemeClr val="bg1">
                    <a:lumMod val="65000"/>
                  </a:schemeClr>
                </a:solidFill>
              </a:rPr>
              <a:t>Speaking of cardiac conduction issues—when an eye dentist encounters those words, four conditions should come to mind (although admittedly, one of them probably needn’t stay there for long). Two are CPEO/KSS and myotonic dystrophy. What are the other two?</a:t>
            </a:r>
          </a:p>
        </p:txBody>
      </p:sp>
      <p:sp>
        <p:nvSpPr>
          <p:cNvPr id="22" name="TextBox 21">
            <a:extLst>
              <a:ext uri="{FF2B5EF4-FFF2-40B4-BE49-F238E27FC236}">
                <a16:creationId xmlns:a16="http://schemas.microsoft.com/office/drawing/2014/main" id="{B39C18C8-92B6-430C-8A95-DDB3C7B246A6}"/>
              </a:ext>
            </a:extLst>
          </p:cNvPr>
          <p:cNvSpPr txBox="1"/>
          <p:nvPr/>
        </p:nvSpPr>
        <p:spPr>
          <a:xfrm>
            <a:off x="228600" y="4270218"/>
            <a:ext cx="2172390"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Myotonic dystrophy</a:t>
            </a:r>
          </a:p>
        </p:txBody>
      </p:sp>
      <p:sp>
        <p:nvSpPr>
          <p:cNvPr id="23" name="TextBox 22">
            <a:extLst>
              <a:ext uri="{FF2B5EF4-FFF2-40B4-BE49-F238E27FC236}">
                <a16:creationId xmlns:a16="http://schemas.microsoft.com/office/drawing/2014/main" id="{C7BC43AF-A79D-4A82-B615-197FA6D5990C}"/>
              </a:ext>
            </a:extLst>
          </p:cNvPr>
          <p:cNvSpPr txBox="1"/>
          <p:nvPr/>
        </p:nvSpPr>
        <p:spPr>
          <a:xfrm>
            <a:off x="4355733" y="4270218"/>
            <a:ext cx="825867"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LHON</a:t>
            </a:r>
          </a:p>
        </p:txBody>
      </p:sp>
      <p:sp>
        <p:nvSpPr>
          <p:cNvPr id="24" name="TextBox 23">
            <a:extLst>
              <a:ext uri="{FF2B5EF4-FFF2-40B4-BE49-F238E27FC236}">
                <a16:creationId xmlns:a16="http://schemas.microsoft.com/office/drawing/2014/main" id="{0B2278B3-A2B6-4F78-8243-465805C5E1C0}"/>
              </a:ext>
            </a:extLst>
          </p:cNvPr>
          <p:cNvSpPr txBox="1"/>
          <p:nvPr/>
        </p:nvSpPr>
        <p:spPr>
          <a:xfrm>
            <a:off x="5574172" y="4265518"/>
            <a:ext cx="1967205" cy="369332"/>
          </a:xfrm>
          <a:prstGeom prst="rect">
            <a:avLst/>
          </a:prstGeom>
          <a:solidFill>
            <a:srgbClr val="0070C0"/>
          </a:solidFill>
          <a:ln>
            <a:solidFill>
              <a:schemeClr val="tx1"/>
            </a:solidFill>
          </a:ln>
        </p:spPr>
        <p:txBody>
          <a:bodyPr wrap="none" rtlCol="0">
            <a:spAutoFit/>
          </a:bodyPr>
          <a:lstStyle/>
          <a:p>
            <a:r>
              <a:rPr lang="en-US" b="1" dirty="0">
                <a:solidFill>
                  <a:schemeClr val="bg1"/>
                </a:solidFill>
              </a:rPr>
              <a:t>Leigh syndrome</a:t>
            </a:r>
          </a:p>
        </p:txBody>
      </p:sp>
      <p:cxnSp>
        <p:nvCxnSpPr>
          <p:cNvPr id="26" name="Straight Arrow Connector 25">
            <a:extLst>
              <a:ext uri="{FF2B5EF4-FFF2-40B4-BE49-F238E27FC236}">
                <a16:creationId xmlns:a16="http://schemas.microsoft.com/office/drawing/2014/main" id="{EFFA44A6-AA41-4E0E-911B-534A9EBC5E7C}"/>
              </a:ext>
            </a:extLst>
          </p:cNvPr>
          <p:cNvCxnSpPr>
            <a:cxnSpLocks/>
            <a:stCxn id="3" idx="2"/>
          </p:cNvCxnSpPr>
          <p:nvPr/>
        </p:nvCxnSpPr>
        <p:spPr>
          <a:xfrm flipH="1">
            <a:off x="2400990" y="3200400"/>
            <a:ext cx="1529307" cy="976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FA84DA1-FEA9-42ED-980C-32CA166C6CCF}"/>
              </a:ext>
            </a:extLst>
          </p:cNvPr>
          <p:cNvCxnSpPr>
            <a:cxnSpLocks/>
            <a:stCxn id="3" idx="2"/>
          </p:cNvCxnSpPr>
          <p:nvPr/>
        </p:nvCxnSpPr>
        <p:spPr>
          <a:xfrm flipH="1">
            <a:off x="3352800" y="3200400"/>
            <a:ext cx="577497"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C210F70-40E5-4DA3-8508-1B65C712D52C}"/>
              </a:ext>
            </a:extLst>
          </p:cNvPr>
          <p:cNvCxnSpPr>
            <a:cxnSpLocks/>
            <a:stCxn id="3" idx="2"/>
          </p:cNvCxnSpPr>
          <p:nvPr/>
        </p:nvCxnSpPr>
        <p:spPr>
          <a:xfrm>
            <a:off x="3930297" y="3200400"/>
            <a:ext cx="571498"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E02E147-34D7-4A8A-AD44-2A3FB81FE68A}"/>
              </a:ext>
            </a:extLst>
          </p:cNvPr>
          <p:cNvCxnSpPr>
            <a:cxnSpLocks/>
            <a:stCxn id="3" idx="2"/>
          </p:cNvCxnSpPr>
          <p:nvPr/>
        </p:nvCxnSpPr>
        <p:spPr>
          <a:xfrm>
            <a:off x="3930297" y="3200400"/>
            <a:ext cx="1556103" cy="991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331538F-DD66-4F16-8144-2B050B0731E9}"/>
              </a:ext>
            </a:extLst>
          </p:cNvPr>
          <p:cNvSpPr txBox="1"/>
          <p:nvPr/>
        </p:nvSpPr>
        <p:spPr>
          <a:xfrm>
            <a:off x="2819400" y="4265221"/>
            <a:ext cx="646331" cy="369332"/>
          </a:xfrm>
          <a:prstGeom prst="rect">
            <a:avLst/>
          </a:prstGeom>
          <a:solidFill>
            <a:srgbClr val="0070C0"/>
          </a:solidFill>
          <a:ln>
            <a:solidFill>
              <a:schemeClr val="bg1">
                <a:lumMod val="65000"/>
              </a:schemeClr>
            </a:solidFill>
          </a:ln>
        </p:spPr>
        <p:txBody>
          <a:bodyPr wrap="none" rtlCol="0">
            <a:spAutoFit/>
          </a:bodyPr>
          <a:lstStyle/>
          <a:p>
            <a:r>
              <a:rPr lang="en-US" dirty="0">
                <a:solidFill>
                  <a:schemeClr val="bg1">
                    <a:lumMod val="65000"/>
                  </a:schemeClr>
                </a:solidFill>
              </a:rPr>
              <a:t>KSS</a:t>
            </a:r>
          </a:p>
        </p:txBody>
      </p:sp>
      <p:sp>
        <p:nvSpPr>
          <p:cNvPr id="2" name="TextBox 1">
            <a:extLst>
              <a:ext uri="{FF2B5EF4-FFF2-40B4-BE49-F238E27FC236}">
                <a16:creationId xmlns:a16="http://schemas.microsoft.com/office/drawing/2014/main" id="{3B5CBFAB-09AA-4F71-9956-D08F694D45DD}"/>
              </a:ext>
            </a:extLst>
          </p:cNvPr>
          <p:cNvSpPr txBox="1"/>
          <p:nvPr/>
        </p:nvSpPr>
        <p:spPr>
          <a:xfrm>
            <a:off x="3785098" y="4768819"/>
            <a:ext cx="5244600" cy="1323439"/>
          </a:xfrm>
          <a:prstGeom prst="rect">
            <a:avLst/>
          </a:prstGeom>
          <a:solidFill>
            <a:srgbClr val="FF00FF"/>
          </a:solidFill>
        </p:spPr>
        <p:txBody>
          <a:bodyPr wrap="square" rtlCol="0">
            <a:spAutoFit/>
          </a:bodyPr>
          <a:lstStyle/>
          <a:p>
            <a:r>
              <a:rPr lang="en-US" sz="1600" b="1" dirty="0">
                <a:solidFill>
                  <a:schemeClr val="bg1">
                    <a:lumMod val="95000"/>
                  </a:schemeClr>
                </a:solidFill>
              </a:rPr>
              <a:t>Leigh syndrome </a:t>
            </a:r>
            <a:r>
              <a:rPr lang="en-US" sz="1600" dirty="0">
                <a:solidFill>
                  <a:schemeClr val="bg1">
                    <a:lumMod val="95000"/>
                  </a:schemeClr>
                </a:solidFill>
              </a:rPr>
              <a:t>is the one you can probably forget.   (It has a full entry in </a:t>
            </a:r>
            <a:r>
              <a:rPr lang="en-US" sz="1600" i="1" dirty="0" err="1">
                <a:solidFill>
                  <a:schemeClr val="bg1">
                    <a:lumMod val="95000"/>
                  </a:schemeClr>
                </a:solidFill>
              </a:rPr>
              <a:t>Eyewiki</a:t>
            </a:r>
            <a:r>
              <a:rPr lang="en-US" sz="1600" dirty="0">
                <a:solidFill>
                  <a:schemeClr val="bg1">
                    <a:lumMod val="95000"/>
                  </a:schemeClr>
                </a:solidFill>
              </a:rPr>
              <a:t>, but receives only one mention—in a Table—in the </a:t>
            </a:r>
            <a:r>
              <a:rPr lang="en-US" sz="1600" i="1" dirty="0">
                <a:solidFill>
                  <a:schemeClr val="bg1">
                    <a:lumMod val="95000"/>
                  </a:schemeClr>
                </a:solidFill>
              </a:rPr>
              <a:t>BCSC.</a:t>
            </a:r>
            <a:r>
              <a:rPr lang="en-US" sz="1600" dirty="0">
                <a:solidFill>
                  <a:schemeClr val="bg1">
                    <a:lumMod val="95000"/>
                  </a:schemeClr>
                </a:solidFill>
              </a:rPr>
              <a:t>) </a:t>
            </a:r>
            <a:r>
              <a:rPr lang="en-US" sz="1600" dirty="0"/>
              <a:t>It is a mitochondrial condition that presents in childhood with cognitive and motor decline, ophthalmoplegia, and optic atrophy.</a:t>
            </a:r>
          </a:p>
        </p:txBody>
      </p:sp>
    </p:spTree>
    <p:extLst>
      <p:ext uri="{BB962C8B-B14F-4D97-AF65-F5344CB8AC3E}">
        <p14:creationId xmlns:p14="http://schemas.microsoft.com/office/powerpoint/2010/main" val="756240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1740537481"/>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p>
          <a:p>
            <a:endParaRPr lang="en-US" sz="1600" dirty="0">
              <a:solidFill>
                <a:srgbClr val="C08EB2"/>
              </a:solidFill>
            </a:endParaRPr>
          </a:p>
          <a:p>
            <a:r>
              <a:rPr lang="en-US" sz="1600" i="1" dirty="0">
                <a:solidFill>
                  <a:srgbClr val="C08EB2"/>
                </a:solidFill>
              </a:rPr>
              <a:t>What is the immunologic issue in MG?</a:t>
            </a:r>
          </a:p>
          <a:p>
            <a:r>
              <a:rPr lang="en-US" sz="1600" dirty="0">
                <a:solidFill>
                  <a:srgbClr val="C08EB2"/>
                </a:solidFill>
              </a:rPr>
              <a:t>The presence of antibodies against the  acetylcholine  receptors of the neuromuscular junction</a:t>
            </a:r>
          </a:p>
          <a:p>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r>
              <a:rPr lang="en-US" sz="1600" dirty="0">
                <a:solidFill>
                  <a:srgbClr val="C08EB2"/>
                </a:solidFill>
              </a:rPr>
              <a:t>. These Ab induce des</a:t>
            </a:r>
          </a:p>
          <a:p>
            <a:r>
              <a:rPr lang="en-US" sz="1600" dirty="0" err="1">
                <a:solidFill>
                  <a:srgbClr val="C08EB2"/>
                </a:solidFill>
              </a:rPr>
              <a:t>truction</a:t>
            </a:r>
            <a:r>
              <a:rPr lang="en-US" sz="1600" dirty="0">
                <a:solidFill>
                  <a:srgbClr val="C08EB2"/>
                </a:solidFill>
              </a:rPr>
              <a:t> of the receptors, producing the muscular weakness characteristic of the dz.</a:t>
            </a:r>
          </a:p>
        </p:txBody>
      </p:sp>
      <p:sp>
        <p:nvSpPr>
          <p:cNvPr id="6" name="Rectangle 5">
            <a:extLst>
              <a:ext uri="{FF2B5EF4-FFF2-40B4-BE49-F238E27FC236}">
                <a16:creationId xmlns:a16="http://schemas.microsoft.com/office/drawing/2014/main" id="{030574F2-5266-4819-89FA-6656F97309D7}"/>
              </a:ext>
            </a:extLst>
          </p:cNvPr>
          <p:cNvSpPr/>
          <p:nvPr/>
        </p:nvSpPr>
        <p:spPr>
          <a:xfrm>
            <a:off x="1603393" y="3314700"/>
            <a:ext cx="1216007" cy="250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74601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endParaRPr lang="en-US" sz="1600" dirty="0">
              <a:solidFill>
                <a:srgbClr val="C08EB2"/>
              </a:solidFill>
            </a:endParaRPr>
          </a:p>
          <a:p>
            <a:endParaRPr lang="en-US" sz="1600" dirty="0">
              <a:solidFill>
                <a:srgbClr val="C08EB2"/>
              </a:solidFill>
            </a:endParaRPr>
          </a:p>
          <a:p>
            <a:r>
              <a:rPr lang="en-US" sz="1600" i="1" dirty="0">
                <a:solidFill>
                  <a:srgbClr val="C08EB2"/>
                </a:solidFill>
              </a:rPr>
              <a:t>What is the immunologic issue in MG?</a:t>
            </a:r>
          </a:p>
          <a:p>
            <a:r>
              <a:rPr lang="en-US" sz="1600" dirty="0">
                <a:solidFill>
                  <a:srgbClr val="C08EB2"/>
                </a:solidFill>
              </a:rPr>
              <a:t>The presence of antibodies against the  acetylcholine  receptors of the neuromuscular junction</a:t>
            </a:r>
          </a:p>
          <a:p>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r>
              <a:rPr lang="en-US" sz="1600" dirty="0">
                <a:solidFill>
                  <a:srgbClr val="C08EB2"/>
                </a:solidFill>
              </a:rPr>
              <a:t>. These Ab induce des</a:t>
            </a:r>
          </a:p>
          <a:p>
            <a:r>
              <a:rPr lang="en-US" sz="1600" dirty="0" err="1">
                <a:solidFill>
                  <a:srgbClr val="C08EB2"/>
                </a:solidFill>
              </a:rPr>
              <a:t>truction</a:t>
            </a:r>
            <a:r>
              <a:rPr lang="en-US" sz="1600" dirty="0">
                <a:solidFill>
                  <a:srgbClr val="C08EB2"/>
                </a:solidFill>
              </a:rPr>
              <a:t> of the receptors, producing the muscular weakness characteristic of the dz.</a:t>
            </a:r>
          </a:p>
        </p:txBody>
      </p:sp>
    </p:spTree>
    <p:extLst>
      <p:ext uri="{BB962C8B-B14F-4D97-AF65-F5344CB8AC3E}">
        <p14:creationId xmlns:p14="http://schemas.microsoft.com/office/powerpoint/2010/main" val="6912199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p>
          <a:p>
            <a:endParaRPr lang="en-US" sz="1600" dirty="0">
              <a:solidFill>
                <a:srgbClr val="0000FF"/>
              </a:solidFill>
            </a:endParaRPr>
          </a:p>
          <a:p>
            <a:r>
              <a:rPr lang="en-US" sz="1600" i="1" dirty="0">
                <a:solidFill>
                  <a:srgbClr val="0000FF"/>
                </a:solidFill>
              </a:rPr>
              <a:t>What is the immunologic issue in MG?</a:t>
            </a:r>
            <a:endParaRPr lang="en-US" sz="1600" i="1" dirty="0">
              <a:solidFill>
                <a:srgbClr val="C08EB2"/>
              </a:solidFill>
            </a:endParaRPr>
          </a:p>
          <a:p>
            <a:r>
              <a:rPr lang="en-US" sz="1600" dirty="0">
                <a:solidFill>
                  <a:srgbClr val="C08EB2"/>
                </a:solidFill>
              </a:rPr>
              <a:t>The presence of antibodies against the  acetylcholine  receptors of the neuromuscular junction</a:t>
            </a:r>
          </a:p>
          <a:p>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r>
              <a:rPr lang="en-US" sz="1600" dirty="0">
                <a:solidFill>
                  <a:srgbClr val="C08EB2"/>
                </a:solidFill>
              </a:rPr>
              <a:t>. These Ab induce des</a:t>
            </a:r>
          </a:p>
          <a:p>
            <a:r>
              <a:rPr lang="en-US" sz="1600" dirty="0" err="1">
                <a:solidFill>
                  <a:srgbClr val="C08EB2"/>
                </a:solidFill>
              </a:rPr>
              <a:t>truction</a:t>
            </a:r>
            <a:r>
              <a:rPr lang="en-US" sz="1600" dirty="0">
                <a:solidFill>
                  <a:srgbClr val="C08EB2"/>
                </a:solidFill>
              </a:rPr>
              <a:t> of the receptors, producing the muscular weakness characteristic of the dz.</a:t>
            </a:r>
          </a:p>
        </p:txBody>
      </p:sp>
    </p:spTree>
    <p:extLst>
      <p:ext uri="{BB962C8B-B14F-4D97-AF65-F5344CB8AC3E}">
        <p14:creationId xmlns:p14="http://schemas.microsoft.com/office/powerpoint/2010/main" val="31008277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p>
          <a:p>
            <a:endParaRPr lang="en-US" sz="1600" dirty="0">
              <a:solidFill>
                <a:srgbClr val="0000FF"/>
              </a:solidFill>
            </a:endParaRPr>
          </a:p>
          <a:p>
            <a:r>
              <a:rPr lang="en-US" sz="1600" i="1" dirty="0">
                <a:solidFill>
                  <a:srgbClr val="0000FF"/>
                </a:solidFill>
              </a:rPr>
              <a:t>What is the immunologic issue in MG?</a:t>
            </a:r>
          </a:p>
          <a:p>
            <a:r>
              <a:rPr lang="en-US" sz="1600" dirty="0">
                <a:solidFill>
                  <a:srgbClr val="0000FF"/>
                </a:solidFill>
              </a:rPr>
              <a:t>The presence of antibodies against the  acetylcholine  receptors of the neuromuscular </a:t>
            </a:r>
            <a:r>
              <a:rPr lang="en-US" sz="1600" dirty="0" err="1">
                <a:solidFill>
                  <a:srgbClr val="0000FF"/>
                </a:solidFill>
              </a:rPr>
              <a:t>junction</a:t>
            </a:r>
            <a:r>
              <a:rPr lang="en-US" sz="1600" dirty="0" err="1">
                <a:solidFill>
                  <a:srgbClr val="C08EB2"/>
                </a:solidFill>
              </a:rPr>
              <a:t>These</a:t>
            </a:r>
            <a:r>
              <a:rPr lang="en-US" sz="1600" dirty="0">
                <a:solidFill>
                  <a:srgbClr val="C08EB2"/>
                </a:solidFill>
              </a:rPr>
              <a:t> Ab induce destruction of the receptors, producing the muscular</a:t>
            </a:r>
          </a:p>
          <a:p>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r>
              <a:rPr lang="en-US" sz="1600" dirty="0">
                <a:solidFill>
                  <a:srgbClr val="C08EB2"/>
                </a:solidFill>
              </a:rPr>
              <a:t>r weakness characteristic of the dz.</a:t>
            </a:r>
          </a:p>
        </p:txBody>
      </p:sp>
      <p:sp>
        <p:nvSpPr>
          <p:cNvPr id="15" name="Rectangle 14">
            <a:extLst>
              <a:ext uri="{FF2B5EF4-FFF2-40B4-BE49-F238E27FC236}">
                <a16:creationId xmlns:a16="http://schemas.microsoft.com/office/drawing/2014/main" id="{5EA2697C-1E21-49C1-91E9-CC26C0404BB9}"/>
              </a:ext>
            </a:extLst>
          </p:cNvPr>
          <p:cNvSpPr/>
          <p:nvPr/>
        </p:nvSpPr>
        <p:spPr>
          <a:xfrm>
            <a:off x="4874304" y="4038600"/>
            <a:ext cx="1216007" cy="258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35627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199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p>
          <a:p>
            <a:endParaRPr lang="en-US" sz="1600" dirty="0">
              <a:solidFill>
                <a:srgbClr val="0000FF"/>
              </a:solidFill>
            </a:endParaRPr>
          </a:p>
          <a:p>
            <a:r>
              <a:rPr lang="en-US" sz="1600" i="1" dirty="0">
                <a:solidFill>
                  <a:srgbClr val="0000FF"/>
                </a:solidFill>
              </a:rPr>
              <a:t>What is the immunologic issue in MG?</a:t>
            </a:r>
          </a:p>
          <a:p>
            <a:r>
              <a:rPr lang="en-US" sz="1600" dirty="0">
                <a:solidFill>
                  <a:srgbClr val="0000FF"/>
                </a:solidFill>
              </a:rPr>
              <a:t>The presence of antibodies against the  acetylcholine  receptors of the neuromuscular junction </a:t>
            </a:r>
            <a:r>
              <a:rPr lang="en-US" sz="1600" dirty="0">
                <a:solidFill>
                  <a:srgbClr val="C08EB2"/>
                </a:solidFill>
              </a:rPr>
              <a:t>These Ab induce destruction of the receptors, producing the </a:t>
            </a:r>
            <a:r>
              <a:rPr lang="en-US" sz="1600" dirty="0" err="1">
                <a:solidFill>
                  <a:srgbClr val="C08EB2"/>
                </a:solidFill>
              </a:rPr>
              <a:t>mus</a:t>
            </a:r>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endParaRPr lang="en-US" sz="1600" dirty="0">
              <a:solidFill>
                <a:srgbClr val="C08EB2"/>
              </a:solidFill>
            </a:endParaRPr>
          </a:p>
          <a:p>
            <a:r>
              <a:rPr lang="en-US" sz="1600" dirty="0" err="1">
                <a:solidFill>
                  <a:srgbClr val="C08EB2"/>
                </a:solidFill>
              </a:rPr>
              <a:t>cular</a:t>
            </a:r>
            <a:r>
              <a:rPr lang="en-US" sz="1600" dirty="0">
                <a:solidFill>
                  <a:srgbClr val="C08EB2"/>
                </a:solidFill>
              </a:rPr>
              <a:t> weakness characteristic of the dz.</a:t>
            </a:r>
          </a:p>
        </p:txBody>
      </p:sp>
    </p:spTree>
    <p:extLst>
      <p:ext uri="{BB962C8B-B14F-4D97-AF65-F5344CB8AC3E}">
        <p14:creationId xmlns:p14="http://schemas.microsoft.com/office/powerpoint/2010/main" val="176337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646331"/>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p:txBody>
      </p:sp>
    </p:spTree>
    <p:extLst>
      <p:ext uri="{BB962C8B-B14F-4D97-AF65-F5344CB8AC3E}">
        <p14:creationId xmlns:p14="http://schemas.microsoft.com/office/powerpoint/2010/main" val="2634706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2991928069"/>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a:t>
                      </a:r>
                      <a:r>
                        <a:rPr lang="en-US" sz="1600" b="0" dirty="0">
                          <a:solidFill>
                            <a:schemeClr val="bg1">
                              <a:lumMod val="75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dirty="0">
                          <a:solidFill>
                            <a:schemeClr val="tx1"/>
                          </a:solidFill>
                        </a:rPr>
                        <a:t>MRD</a:t>
                      </a:r>
                      <a:r>
                        <a:rPr lang="en-US" sz="1600" b="0" dirty="0">
                          <a:solidFill>
                            <a:schemeClr val="bg1">
                              <a:lumMod val="75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p>
          <a:p>
            <a:r>
              <a:rPr lang="en-US" sz="1600" dirty="0">
                <a:solidFill>
                  <a:srgbClr val="0000FF"/>
                </a:solidFill>
              </a:rPr>
              <a:t>Margin-reflex distance</a:t>
            </a:r>
          </a:p>
          <a:p>
            <a:endParaRPr lang="en-US" sz="1600" dirty="0">
              <a:solidFill>
                <a:srgbClr val="0000FF"/>
              </a:solidFill>
            </a:endParaRPr>
          </a:p>
          <a:p>
            <a:r>
              <a:rPr lang="en-US" sz="1600" i="1" dirty="0">
                <a:solidFill>
                  <a:srgbClr val="0000FF"/>
                </a:solidFill>
              </a:rPr>
              <a:t>To what does the word </a:t>
            </a:r>
            <a:r>
              <a:rPr lang="en-US" sz="1600" dirty="0">
                <a:solidFill>
                  <a:srgbClr val="0000FF"/>
                </a:solidFill>
              </a:rPr>
              <a:t>reflex</a:t>
            </a:r>
            <a:r>
              <a:rPr lang="en-US" sz="1600" i="1" dirty="0">
                <a:solidFill>
                  <a:srgbClr val="0000FF"/>
                </a:solidFill>
              </a:rPr>
              <a:t> refer?</a:t>
            </a:r>
          </a:p>
          <a:p>
            <a:r>
              <a:rPr lang="en-US" sz="1600" dirty="0">
                <a:solidFill>
                  <a:srgbClr val="0000FF"/>
                </a:solidFill>
              </a:rPr>
              <a:t>The corneal light reflex</a:t>
            </a:r>
            <a:endParaRPr lang="en-US" sz="1600" dirty="0">
              <a:solidFill>
                <a:srgbClr val="FFFF00"/>
              </a:solidFill>
            </a:endParaRPr>
          </a:p>
          <a:p>
            <a:endParaRPr lang="en-US" sz="1600" i="1" dirty="0">
              <a:solidFill>
                <a:srgbClr val="FFFF00"/>
              </a:solidFill>
            </a:endParaRPr>
          </a:p>
          <a:p>
            <a:r>
              <a:rPr lang="en-US" sz="1600" i="1" dirty="0">
                <a:solidFill>
                  <a:srgbClr val="FFFF00"/>
                </a:solidFill>
              </a:rPr>
              <a:t>What are these specific measurements?</a:t>
            </a:r>
          </a:p>
          <a:p>
            <a:r>
              <a:rPr lang="en-US" sz="1600" dirty="0">
                <a:solidFill>
                  <a:srgbClr val="FFFF00"/>
                </a:solidFill>
              </a:rPr>
              <a:t>MRD1 is…the distance between the reflex and the upper-lid margin</a:t>
            </a:r>
          </a:p>
          <a:p>
            <a:r>
              <a:rPr lang="en-US" sz="1600" dirty="0">
                <a:solidFill>
                  <a:srgbClr val="FFFF00"/>
                </a:solidFill>
              </a:rPr>
              <a:t>MRD2 is…the distance between the reflex and the </a:t>
            </a:r>
            <a:r>
              <a:rPr lang="en-US" sz="1600" b="1" dirty="0">
                <a:solidFill>
                  <a:srgbClr val="FFFF00"/>
                </a:solidFill>
              </a:rPr>
              <a:t>lower</a:t>
            </a:r>
            <a:r>
              <a:rPr lang="en-US" sz="1600" dirty="0">
                <a:solidFill>
                  <a:srgbClr val="FFFF00"/>
                </a:solidFill>
              </a:rPr>
              <a:t>-lid margin</a:t>
            </a:r>
          </a:p>
        </p:txBody>
      </p:sp>
      <p:sp>
        <p:nvSpPr>
          <p:cNvPr id="2" name="Oval 1">
            <a:extLst>
              <a:ext uri="{FF2B5EF4-FFF2-40B4-BE49-F238E27FC236}">
                <a16:creationId xmlns:a16="http://schemas.microsoft.com/office/drawing/2014/main" id="{9BE6E624-1193-46C9-BED7-D2D1701109AB}"/>
              </a:ext>
            </a:extLst>
          </p:cNvPr>
          <p:cNvSpPr/>
          <p:nvPr/>
        </p:nvSpPr>
        <p:spPr>
          <a:xfrm>
            <a:off x="6812103" y="1473356"/>
            <a:ext cx="838200" cy="8888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99566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p>
          <a:p>
            <a:endParaRPr lang="en-US" sz="1600" dirty="0">
              <a:solidFill>
                <a:srgbClr val="0000FF"/>
              </a:solidFill>
            </a:endParaRPr>
          </a:p>
          <a:p>
            <a:r>
              <a:rPr lang="en-US" sz="1600" i="1" dirty="0">
                <a:solidFill>
                  <a:srgbClr val="0000FF"/>
                </a:solidFill>
              </a:rPr>
              <a:t>What is the immunologic issue in MG?</a:t>
            </a:r>
          </a:p>
          <a:p>
            <a:r>
              <a:rPr lang="en-US" sz="1600" dirty="0">
                <a:solidFill>
                  <a:srgbClr val="0000FF"/>
                </a:solidFill>
              </a:rPr>
              <a:t>The presence of antibodies against the  acetylcholine  receptors of the neuromuscular junction. </a:t>
            </a:r>
            <a:r>
              <a:rPr lang="en-US" sz="1600" dirty="0"/>
              <a:t>These Ab induce destruction of the receptors, producing the muscular weakness characteristic of the dz.</a:t>
            </a:r>
            <a:endParaRPr lang="en-US" sz="1600" dirty="0">
              <a:solidFill>
                <a:srgbClr val="C08EB2"/>
              </a:solidFill>
            </a:endParaRPr>
          </a:p>
          <a:p>
            <a:endParaRPr lang="en-US" sz="1600" dirty="0">
              <a:solidFill>
                <a:srgbClr val="C08EB2"/>
              </a:solidFill>
            </a:endParaRPr>
          </a:p>
          <a:p>
            <a:r>
              <a:rPr lang="en-US" sz="1600" i="1" dirty="0">
                <a:solidFill>
                  <a:srgbClr val="C08EB2"/>
                </a:solidFill>
              </a:rPr>
              <a:t>What is the clinical hallmark—the defining characteristic—of MG?</a:t>
            </a:r>
          </a:p>
          <a:p>
            <a:r>
              <a:rPr lang="en-US" sz="1600" b="1" dirty="0">
                <a:solidFill>
                  <a:srgbClr val="C08EB2"/>
                </a:solidFill>
              </a:rPr>
              <a:t>Variability</a:t>
            </a:r>
            <a:r>
              <a:rPr lang="en-US" sz="1600" dirty="0">
                <a:solidFill>
                  <a:srgbClr val="C08EB2"/>
                </a:solidFill>
              </a:rPr>
              <a:t>. Both the s</a:t>
            </a:r>
          </a:p>
          <a:p>
            <a:r>
              <a:rPr lang="en-US" sz="1600" dirty="0" err="1">
                <a:solidFill>
                  <a:srgbClr val="C08EB2"/>
                </a:solidFill>
              </a:rPr>
              <a:t>tructures</a:t>
            </a:r>
            <a:r>
              <a:rPr lang="en-US" sz="1600" dirty="0">
                <a:solidFill>
                  <a:srgbClr val="C08EB2"/>
                </a:solidFill>
              </a:rPr>
              <a:t> involved as well as the severity of weakness will fluctuate throughout the day, and from day to day.</a:t>
            </a:r>
          </a:p>
        </p:txBody>
      </p:sp>
    </p:spTree>
    <p:extLst>
      <p:ext uri="{BB962C8B-B14F-4D97-AF65-F5344CB8AC3E}">
        <p14:creationId xmlns:p14="http://schemas.microsoft.com/office/powerpoint/2010/main" val="364678444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p>
          <a:p>
            <a:endParaRPr lang="en-US" sz="1600" dirty="0">
              <a:solidFill>
                <a:srgbClr val="0000FF"/>
              </a:solidFill>
            </a:endParaRPr>
          </a:p>
          <a:p>
            <a:r>
              <a:rPr lang="en-US" sz="1600" i="1" dirty="0">
                <a:solidFill>
                  <a:srgbClr val="0000FF"/>
                </a:solidFill>
              </a:rPr>
              <a:t>What is the immunologic issue in MG?</a:t>
            </a:r>
          </a:p>
          <a:p>
            <a:r>
              <a:rPr lang="en-US" sz="1600" dirty="0">
                <a:solidFill>
                  <a:srgbClr val="0000FF"/>
                </a:solidFill>
              </a:rPr>
              <a:t>The presence of antibodies against the  acetylcholine  receptors of the neuromuscular junction. </a:t>
            </a:r>
            <a:r>
              <a:rPr lang="en-US" sz="1600" dirty="0"/>
              <a:t>These Ab induce destruction of the receptors, producing the muscular weakness characteristic of the dz.</a:t>
            </a:r>
          </a:p>
          <a:p>
            <a:endParaRPr lang="en-US" sz="1600" dirty="0"/>
          </a:p>
          <a:p>
            <a:r>
              <a:rPr lang="en-US" sz="1600" i="1" dirty="0">
                <a:solidFill>
                  <a:srgbClr val="0000FF"/>
                </a:solidFill>
              </a:rPr>
              <a:t>What are the two clinical hallmarks of MG?</a:t>
            </a:r>
          </a:p>
          <a:p>
            <a:r>
              <a:rPr lang="en-US" sz="1600" b="1" dirty="0">
                <a:solidFill>
                  <a:srgbClr val="C08EB2"/>
                </a:solidFill>
              </a:rPr>
              <a:t>Variability</a:t>
            </a:r>
            <a:r>
              <a:rPr lang="en-US" sz="1600" dirty="0">
                <a:solidFill>
                  <a:srgbClr val="C08EB2"/>
                </a:solidFill>
              </a:rPr>
              <a:t>. Both</a:t>
            </a:r>
          </a:p>
          <a:p>
            <a:r>
              <a:rPr lang="en-US" sz="1600" dirty="0">
                <a:solidFill>
                  <a:srgbClr val="C08EB2"/>
                </a:solidFill>
              </a:rPr>
              <a:t> the structures involved as well as the severity of weakness will fluctuate throughout the day, and from day to day.</a:t>
            </a:r>
          </a:p>
        </p:txBody>
      </p:sp>
    </p:spTree>
    <p:extLst>
      <p:ext uri="{BB962C8B-B14F-4D97-AF65-F5344CB8AC3E}">
        <p14:creationId xmlns:p14="http://schemas.microsoft.com/office/powerpoint/2010/main" val="347848734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rgbClr val="0000FF"/>
                </a:solidFill>
              </a:rPr>
              <a:t>In one word, what sort of condition is </a:t>
            </a:r>
            <a:r>
              <a:rPr lang="en-US" sz="1600" dirty="0">
                <a:solidFill>
                  <a:srgbClr val="0000FF"/>
                </a:solidFill>
              </a:rPr>
              <a:t>myasthenia gravis </a:t>
            </a:r>
            <a:r>
              <a:rPr lang="en-US" sz="1600" i="1" dirty="0">
                <a:solidFill>
                  <a:srgbClr val="0000FF"/>
                </a:solidFill>
              </a:rPr>
              <a:t>(MG)?</a:t>
            </a:r>
          </a:p>
          <a:p>
            <a:r>
              <a:rPr lang="en-US" sz="1600" dirty="0">
                <a:solidFill>
                  <a:srgbClr val="0000FF"/>
                </a:solidFill>
              </a:rPr>
              <a:t>An  immunologic  condition</a:t>
            </a:r>
          </a:p>
          <a:p>
            <a:endParaRPr lang="en-US" sz="1600" dirty="0">
              <a:solidFill>
                <a:srgbClr val="0000FF"/>
              </a:solidFill>
            </a:endParaRPr>
          </a:p>
          <a:p>
            <a:r>
              <a:rPr lang="en-US" sz="1600" i="1" dirty="0">
                <a:solidFill>
                  <a:srgbClr val="0000FF"/>
                </a:solidFill>
              </a:rPr>
              <a:t>What is the immunologic issue in MG?</a:t>
            </a:r>
          </a:p>
          <a:p>
            <a:r>
              <a:rPr lang="en-US" sz="1600" dirty="0">
                <a:solidFill>
                  <a:srgbClr val="0000FF"/>
                </a:solidFill>
              </a:rPr>
              <a:t>The presence of antibodies against the  acetylcholine  receptors of the neuromuscular junction. </a:t>
            </a:r>
            <a:r>
              <a:rPr lang="en-US" sz="1600" dirty="0"/>
              <a:t>These Ab induce destruction of the receptors, producing the muscular weakness characteristic of the dz.</a:t>
            </a:r>
          </a:p>
          <a:p>
            <a:endParaRPr lang="en-US" sz="1600" dirty="0"/>
          </a:p>
          <a:p>
            <a:r>
              <a:rPr lang="en-US" sz="1600" i="1" dirty="0">
                <a:solidFill>
                  <a:srgbClr val="0000FF"/>
                </a:solidFill>
              </a:rPr>
              <a:t>What are the two clinical hallmarks of MG?</a:t>
            </a:r>
          </a:p>
          <a:p>
            <a:r>
              <a:rPr lang="en-US" sz="1600" i="1" dirty="0">
                <a:solidFill>
                  <a:srgbClr val="0000FF"/>
                </a:solidFill>
              </a:rPr>
              <a:t>--</a:t>
            </a:r>
            <a:r>
              <a:rPr lang="en-US" sz="1600" b="1" dirty="0"/>
              <a:t>Variability:</a:t>
            </a:r>
            <a:r>
              <a:rPr lang="en-US" sz="1600" b="1" dirty="0">
                <a:solidFill>
                  <a:srgbClr val="0000FF"/>
                </a:solidFill>
              </a:rPr>
              <a:t> </a:t>
            </a:r>
            <a:r>
              <a:rPr lang="en-US" sz="1600" dirty="0">
                <a:solidFill>
                  <a:srgbClr val="0000FF"/>
                </a:solidFill>
              </a:rPr>
              <a:t>Both the structures involved as well as the severity of weakness will fluctuate throughout the day, and from day to day.</a:t>
            </a:r>
            <a:r>
              <a:rPr lang="en-US" sz="1600" b="1" dirty="0">
                <a:solidFill>
                  <a:srgbClr val="0000FF"/>
                </a:solidFill>
              </a:rPr>
              <a:t> </a:t>
            </a:r>
          </a:p>
          <a:p>
            <a:r>
              <a:rPr lang="en-US" sz="1600" dirty="0">
                <a:solidFill>
                  <a:srgbClr val="0000FF"/>
                </a:solidFill>
              </a:rPr>
              <a:t>--</a:t>
            </a:r>
            <a:r>
              <a:rPr lang="en-US" sz="1600" b="1" dirty="0"/>
              <a:t>Fatigability:</a:t>
            </a:r>
            <a:r>
              <a:rPr lang="en-US" sz="1600" dirty="0">
                <a:solidFill>
                  <a:srgbClr val="0000FF"/>
                </a:solidFill>
              </a:rPr>
              <a:t> Weakness worsens with use, and improves with rest.</a:t>
            </a:r>
          </a:p>
        </p:txBody>
      </p:sp>
    </p:spTree>
    <p:extLst>
      <p:ext uri="{BB962C8B-B14F-4D97-AF65-F5344CB8AC3E}">
        <p14:creationId xmlns:p14="http://schemas.microsoft.com/office/powerpoint/2010/main" val="233995677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203</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3678188" y="5951798"/>
            <a:ext cx="1787670" cy="369332"/>
          </a:xfrm>
          <a:prstGeom prst="rect">
            <a:avLst/>
          </a:prstGeom>
          <a:noFill/>
        </p:spPr>
        <p:txBody>
          <a:bodyPr wrap="none" rtlCol="0">
            <a:spAutoFit/>
          </a:bodyPr>
          <a:lstStyle/>
          <a:p>
            <a:pPr algn="ctr"/>
            <a:r>
              <a:rPr lang="en-US" dirty="0"/>
              <a:t>MG: Fatigability</a:t>
            </a:r>
          </a:p>
        </p:txBody>
      </p:sp>
      <p:sp>
        <p:nvSpPr>
          <p:cNvPr id="9" name="Text Box 25">
            <a:extLst>
              <a:ext uri="{FF2B5EF4-FFF2-40B4-BE49-F238E27FC236}">
                <a16:creationId xmlns:a16="http://schemas.microsoft.com/office/drawing/2014/main" id="{BDF2AFD6-919A-4296-A1EB-25FE267CA41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pic>
        <p:nvPicPr>
          <p:cNvPr id="5" name="Picture 4">
            <a:extLst>
              <a:ext uri="{FF2B5EF4-FFF2-40B4-BE49-F238E27FC236}">
                <a16:creationId xmlns:a16="http://schemas.microsoft.com/office/drawing/2014/main" id="{14868821-5C9A-402E-A22F-0EC3963C7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373216"/>
            <a:ext cx="8458200" cy="2111568"/>
          </a:xfrm>
          <a:prstGeom prst="rect">
            <a:avLst/>
          </a:prstGeom>
        </p:spPr>
      </p:pic>
    </p:spTree>
    <p:extLst>
      <p:ext uri="{BB962C8B-B14F-4D97-AF65-F5344CB8AC3E}">
        <p14:creationId xmlns:p14="http://schemas.microsoft.com/office/powerpoint/2010/main" val="5916335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a:t>
            </a:r>
            <a:r>
              <a:rPr lang="en-US" sz="1600" b="1" dirty="0">
                <a:solidFill>
                  <a:srgbClr val="0000FF"/>
                </a:solidFill>
              </a:rPr>
              <a:t>weakness will fluctuate throughout the day</a:t>
            </a:r>
            <a:r>
              <a:rPr lang="en-US" sz="1600" dirty="0">
                <a:solidFill>
                  <a:schemeClr val="bg1">
                    <a:lumMod val="50000"/>
                  </a:schemeClr>
                </a:solidFill>
              </a:rPr>
              <a:t>,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4" name="TextBox 13">
            <a:extLst>
              <a:ext uri="{FF2B5EF4-FFF2-40B4-BE49-F238E27FC236}">
                <a16:creationId xmlns:a16="http://schemas.microsoft.com/office/drawing/2014/main" id="{5547DF22-4CCD-456D-950B-25D6B9F2B87F}"/>
              </a:ext>
            </a:extLst>
          </p:cNvPr>
          <p:cNvSpPr txBox="1"/>
          <p:nvPr/>
        </p:nvSpPr>
        <p:spPr>
          <a:xfrm>
            <a:off x="1011753" y="4855287"/>
            <a:ext cx="4228530" cy="523220"/>
          </a:xfrm>
          <a:prstGeom prst="rect">
            <a:avLst/>
          </a:prstGeom>
          <a:solidFill>
            <a:schemeClr val="accent6">
              <a:lumMod val="75000"/>
            </a:schemeClr>
          </a:solidFill>
        </p:spPr>
        <p:txBody>
          <a:bodyPr wrap="none" rtlCol="0">
            <a:spAutoFit/>
          </a:bodyPr>
          <a:lstStyle/>
          <a:p>
            <a:r>
              <a:rPr lang="en-US" sz="1400" i="1" dirty="0">
                <a:solidFill>
                  <a:schemeClr val="bg1"/>
                </a:solidFill>
              </a:rPr>
              <a:t>Does it tend to be worse earlier in the day, or later?</a:t>
            </a:r>
          </a:p>
          <a:p>
            <a:r>
              <a:rPr lang="en-US" sz="1400" dirty="0">
                <a:solidFill>
                  <a:schemeClr val="accent6">
                    <a:lumMod val="75000"/>
                  </a:schemeClr>
                </a:solidFill>
              </a:rPr>
              <a:t>Later</a:t>
            </a:r>
          </a:p>
        </p:txBody>
      </p:sp>
      <p:sp>
        <p:nvSpPr>
          <p:cNvPr id="10" name="Oval 9">
            <a:extLst>
              <a:ext uri="{FF2B5EF4-FFF2-40B4-BE49-F238E27FC236}">
                <a16:creationId xmlns:a16="http://schemas.microsoft.com/office/drawing/2014/main" id="{916375C1-7F7C-4DAD-AEA7-FC6ED521AA6A}"/>
              </a:ext>
            </a:extLst>
          </p:cNvPr>
          <p:cNvSpPr/>
          <p:nvPr/>
        </p:nvSpPr>
        <p:spPr>
          <a:xfrm>
            <a:off x="990600" y="5334000"/>
            <a:ext cx="4724400" cy="5616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6353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a:t>
            </a:r>
            <a:r>
              <a:rPr lang="en-US" sz="1600" b="1" dirty="0">
                <a:solidFill>
                  <a:srgbClr val="0000FF"/>
                </a:solidFill>
              </a:rPr>
              <a:t>weakness will fluctuate throughout the day</a:t>
            </a:r>
            <a:r>
              <a:rPr lang="en-US" sz="1600" dirty="0">
                <a:solidFill>
                  <a:schemeClr val="bg1">
                    <a:lumMod val="50000"/>
                  </a:schemeClr>
                </a:solidFill>
              </a:rPr>
              <a:t>,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4" name="TextBox 13">
            <a:extLst>
              <a:ext uri="{FF2B5EF4-FFF2-40B4-BE49-F238E27FC236}">
                <a16:creationId xmlns:a16="http://schemas.microsoft.com/office/drawing/2014/main" id="{5547DF22-4CCD-456D-950B-25D6B9F2B87F}"/>
              </a:ext>
            </a:extLst>
          </p:cNvPr>
          <p:cNvSpPr txBox="1"/>
          <p:nvPr/>
        </p:nvSpPr>
        <p:spPr>
          <a:xfrm>
            <a:off x="1011753" y="4855287"/>
            <a:ext cx="4228530" cy="523220"/>
          </a:xfrm>
          <a:prstGeom prst="rect">
            <a:avLst/>
          </a:prstGeom>
          <a:solidFill>
            <a:schemeClr val="accent6">
              <a:lumMod val="75000"/>
            </a:schemeClr>
          </a:solidFill>
        </p:spPr>
        <p:txBody>
          <a:bodyPr wrap="none" rtlCol="0">
            <a:spAutoFit/>
          </a:bodyPr>
          <a:lstStyle/>
          <a:p>
            <a:r>
              <a:rPr lang="en-US" sz="1400" i="1" dirty="0">
                <a:solidFill>
                  <a:schemeClr val="bg1"/>
                </a:solidFill>
              </a:rPr>
              <a:t>Does it tend to be worse earlier in the day, or later?</a:t>
            </a:r>
          </a:p>
          <a:p>
            <a:r>
              <a:rPr lang="en-US" sz="1400" dirty="0">
                <a:solidFill>
                  <a:schemeClr val="bg1"/>
                </a:solidFill>
              </a:rPr>
              <a:t>Later</a:t>
            </a:r>
          </a:p>
        </p:txBody>
      </p:sp>
      <p:sp>
        <p:nvSpPr>
          <p:cNvPr id="10" name="Oval 9">
            <a:extLst>
              <a:ext uri="{FF2B5EF4-FFF2-40B4-BE49-F238E27FC236}">
                <a16:creationId xmlns:a16="http://schemas.microsoft.com/office/drawing/2014/main" id="{916375C1-7F7C-4DAD-AEA7-FC6ED521AA6A}"/>
              </a:ext>
            </a:extLst>
          </p:cNvPr>
          <p:cNvSpPr/>
          <p:nvPr/>
        </p:nvSpPr>
        <p:spPr>
          <a:xfrm>
            <a:off x="990600" y="5334000"/>
            <a:ext cx="4724400" cy="5616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80143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0000FF"/>
                </a:solidFill>
              </a:rPr>
              <a:t>What is the most common presenting sign of MG?</a:t>
            </a:r>
          </a:p>
          <a:p>
            <a:r>
              <a:rPr lang="en-US" sz="1400" dirty="0">
                <a:solidFill>
                  <a:srgbClr val="99FF99"/>
                </a:solidFill>
              </a:rPr>
              <a:t>Ptosis</a:t>
            </a:r>
          </a:p>
          <a:p>
            <a:endParaRPr lang="en-US" sz="1400" dirty="0">
              <a:solidFill>
                <a:srgbClr val="99FF99"/>
              </a:solidFill>
            </a:endParaRPr>
          </a:p>
          <a:p>
            <a:r>
              <a:rPr lang="en-US" sz="1400" i="1" dirty="0">
                <a:solidFill>
                  <a:srgbClr val="99FF99"/>
                </a:solidFill>
              </a:rPr>
              <a:t>Is the ptosis unilateral, or bilateral?</a:t>
            </a:r>
          </a:p>
          <a:p>
            <a:r>
              <a:rPr lang="en-US" sz="1400" dirty="0">
                <a:solidFill>
                  <a:srgbClr val="99FF99"/>
                </a:solidFill>
              </a:rPr>
              <a:t>It can be either</a:t>
            </a:r>
          </a:p>
        </p:txBody>
      </p:sp>
    </p:spTree>
    <p:extLst>
      <p:ext uri="{BB962C8B-B14F-4D97-AF65-F5344CB8AC3E}">
        <p14:creationId xmlns:p14="http://schemas.microsoft.com/office/powerpoint/2010/main" val="230456047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0000FF"/>
                </a:solidFill>
              </a:rPr>
              <a:t>What is the most common presenting sign of MG?</a:t>
            </a:r>
          </a:p>
          <a:p>
            <a:r>
              <a:rPr lang="en-US" sz="1400" dirty="0">
                <a:solidFill>
                  <a:srgbClr val="0000FF"/>
                </a:solidFill>
              </a:rPr>
              <a:t>Ptosis</a:t>
            </a:r>
            <a:endParaRPr lang="en-US" sz="1400" dirty="0">
              <a:solidFill>
                <a:srgbClr val="99FF99"/>
              </a:solidFill>
            </a:endParaRPr>
          </a:p>
          <a:p>
            <a:endParaRPr lang="en-US" sz="1400" dirty="0">
              <a:solidFill>
                <a:srgbClr val="99FF99"/>
              </a:solidFill>
            </a:endParaRPr>
          </a:p>
          <a:p>
            <a:r>
              <a:rPr lang="en-US" sz="1400" i="1" dirty="0">
                <a:solidFill>
                  <a:srgbClr val="99FF99"/>
                </a:solidFill>
              </a:rPr>
              <a:t>Is the ptosis unilateral, or bilateral?</a:t>
            </a:r>
          </a:p>
          <a:p>
            <a:r>
              <a:rPr lang="en-US" sz="1400" dirty="0">
                <a:solidFill>
                  <a:srgbClr val="99FF99"/>
                </a:solidFill>
              </a:rPr>
              <a:t>It can be either</a:t>
            </a:r>
          </a:p>
        </p:txBody>
      </p:sp>
    </p:spTree>
    <p:extLst>
      <p:ext uri="{BB962C8B-B14F-4D97-AF65-F5344CB8AC3E}">
        <p14:creationId xmlns:p14="http://schemas.microsoft.com/office/powerpoint/2010/main" val="279105475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0000FF"/>
                </a:solidFill>
              </a:rPr>
              <a:t>What is the most common presenting sign of MG?</a:t>
            </a:r>
          </a:p>
          <a:p>
            <a:r>
              <a:rPr lang="en-US" sz="1400" dirty="0">
                <a:solidFill>
                  <a:srgbClr val="0000FF"/>
                </a:solidFill>
              </a:rPr>
              <a:t>Ptosis</a:t>
            </a:r>
          </a:p>
          <a:p>
            <a:endParaRPr lang="en-US" sz="1400" dirty="0">
              <a:solidFill>
                <a:srgbClr val="0000FF"/>
              </a:solidFill>
            </a:endParaRPr>
          </a:p>
          <a:p>
            <a:r>
              <a:rPr lang="en-US" sz="1400" i="1" dirty="0">
                <a:solidFill>
                  <a:srgbClr val="0000FF"/>
                </a:solidFill>
              </a:rPr>
              <a:t>Is the ptosis unilateral, or bilateral?</a:t>
            </a:r>
          </a:p>
          <a:p>
            <a:r>
              <a:rPr lang="en-US" sz="1400" dirty="0">
                <a:solidFill>
                  <a:srgbClr val="99FF99"/>
                </a:solidFill>
              </a:rPr>
              <a:t>It can be either</a:t>
            </a:r>
          </a:p>
        </p:txBody>
      </p:sp>
    </p:spTree>
    <p:extLst>
      <p:ext uri="{BB962C8B-B14F-4D97-AF65-F5344CB8AC3E}">
        <p14:creationId xmlns:p14="http://schemas.microsoft.com/office/powerpoint/2010/main" val="72436880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209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0000FF"/>
                </a:solidFill>
              </a:rPr>
              <a:t>What is the most common presenting sign of MG?</a:t>
            </a:r>
          </a:p>
          <a:p>
            <a:r>
              <a:rPr lang="en-US" sz="1400" dirty="0">
                <a:solidFill>
                  <a:srgbClr val="0000FF"/>
                </a:solidFill>
              </a:rPr>
              <a:t>Ptosis</a:t>
            </a:r>
          </a:p>
          <a:p>
            <a:endParaRPr lang="en-US" sz="1400" dirty="0">
              <a:solidFill>
                <a:srgbClr val="0000FF"/>
              </a:solidFill>
            </a:endParaRPr>
          </a:p>
          <a:p>
            <a:r>
              <a:rPr lang="en-US" sz="1400" i="1" dirty="0">
                <a:solidFill>
                  <a:srgbClr val="0000FF"/>
                </a:solidFill>
              </a:rPr>
              <a:t>Is the ptosis unilateral, or bilateral?</a:t>
            </a:r>
          </a:p>
          <a:p>
            <a:r>
              <a:rPr lang="en-US" sz="1400" dirty="0">
                <a:solidFill>
                  <a:srgbClr val="0000FF"/>
                </a:solidFill>
              </a:rPr>
              <a:t>It can be either</a:t>
            </a:r>
          </a:p>
        </p:txBody>
      </p:sp>
    </p:spTree>
    <p:extLst>
      <p:ext uri="{BB962C8B-B14F-4D97-AF65-F5344CB8AC3E}">
        <p14:creationId xmlns:p14="http://schemas.microsoft.com/office/powerpoint/2010/main" val="307647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940504262"/>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p>
          <a:p>
            <a:r>
              <a:rPr lang="en-US" sz="1600" dirty="0">
                <a:solidFill>
                  <a:srgbClr val="0000FF"/>
                </a:solidFill>
              </a:rPr>
              <a:t>Margin-reflex distance</a:t>
            </a:r>
          </a:p>
          <a:p>
            <a:endParaRPr lang="en-US" sz="1600" dirty="0">
              <a:solidFill>
                <a:srgbClr val="0000FF"/>
              </a:solidFill>
            </a:endParaRPr>
          </a:p>
          <a:p>
            <a:r>
              <a:rPr lang="en-US" sz="1600" i="1" dirty="0">
                <a:solidFill>
                  <a:srgbClr val="0000FF"/>
                </a:solidFill>
              </a:rPr>
              <a:t>To what does the word </a:t>
            </a:r>
            <a:r>
              <a:rPr lang="en-US" sz="1600" dirty="0">
                <a:solidFill>
                  <a:srgbClr val="0000FF"/>
                </a:solidFill>
              </a:rPr>
              <a:t>reflex</a:t>
            </a:r>
            <a:r>
              <a:rPr lang="en-US" sz="1600" i="1" dirty="0">
                <a:solidFill>
                  <a:srgbClr val="0000FF"/>
                </a:solidFill>
              </a:rPr>
              <a:t> refer?</a:t>
            </a:r>
          </a:p>
          <a:p>
            <a:r>
              <a:rPr lang="en-US" sz="1600" dirty="0">
                <a:solidFill>
                  <a:srgbClr val="0000FF"/>
                </a:solidFill>
              </a:rPr>
              <a:t>The corneal light reflex</a:t>
            </a:r>
          </a:p>
          <a:p>
            <a:endParaRPr lang="en-US" sz="1600" i="1" dirty="0">
              <a:solidFill>
                <a:srgbClr val="0000FF"/>
              </a:solidFill>
            </a:endParaRPr>
          </a:p>
          <a:p>
            <a:r>
              <a:rPr lang="en-US" sz="1600" i="1" dirty="0">
                <a:solidFill>
                  <a:srgbClr val="0000FF"/>
                </a:solidFill>
              </a:rPr>
              <a:t>What are these specific measurements?</a:t>
            </a:r>
          </a:p>
          <a:p>
            <a:r>
              <a:rPr lang="en-US" sz="1600" dirty="0">
                <a:solidFill>
                  <a:srgbClr val="0000FF"/>
                </a:solidFill>
              </a:rPr>
              <a:t>MRD1 is…</a:t>
            </a:r>
            <a:r>
              <a:rPr lang="en-US" sz="1600" dirty="0">
                <a:solidFill>
                  <a:srgbClr val="FFFF00"/>
                </a:solidFill>
              </a:rPr>
              <a:t>the distance between the reflex and the upper-lid margin</a:t>
            </a:r>
          </a:p>
          <a:p>
            <a:r>
              <a:rPr lang="en-US" sz="1600" dirty="0">
                <a:solidFill>
                  <a:schemeClr val="bg1">
                    <a:lumMod val="65000"/>
                  </a:schemeClr>
                </a:solidFill>
              </a:rPr>
              <a:t>MRD2 is…</a:t>
            </a:r>
            <a:r>
              <a:rPr lang="en-US" sz="1600" dirty="0">
                <a:solidFill>
                  <a:srgbClr val="FFFF00"/>
                </a:solidFill>
              </a:rPr>
              <a:t>the</a:t>
            </a:r>
            <a:r>
              <a:rPr lang="en-US" sz="1600" dirty="0">
                <a:solidFill>
                  <a:srgbClr val="0000FF"/>
                </a:solidFill>
              </a:rPr>
              <a:t> </a:t>
            </a:r>
            <a:r>
              <a:rPr lang="en-US" sz="1600" dirty="0">
                <a:solidFill>
                  <a:srgbClr val="FFFF00"/>
                </a:solidFill>
              </a:rPr>
              <a:t>distance between the reflex and the </a:t>
            </a:r>
            <a:r>
              <a:rPr lang="en-US" sz="1600" b="1" dirty="0">
                <a:solidFill>
                  <a:srgbClr val="FFFF00"/>
                </a:solidFill>
              </a:rPr>
              <a:t>lower</a:t>
            </a:r>
            <a:r>
              <a:rPr lang="en-US" sz="1600" dirty="0">
                <a:solidFill>
                  <a:srgbClr val="FFFF00"/>
                </a:solidFill>
              </a:rPr>
              <a:t>-lid margin</a:t>
            </a:r>
          </a:p>
        </p:txBody>
      </p:sp>
      <p:sp>
        <p:nvSpPr>
          <p:cNvPr id="9" name="Oval 8">
            <a:extLst>
              <a:ext uri="{FF2B5EF4-FFF2-40B4-BE49-F238E27FC236}">
                <a16:creationId xmlns:a16="http://schemas.microsoft.com/office/drawing/2014/main" id="{AD2C73FF-7044-4557-8AEF-230B3DEC00AE}"/>
              </a:ext>
            </a:extLst>
          </p:cNvPr>
          <p:cNvSpPr/>
          <p:nvPr/>
        </p:nvSpPr>
        <p:spPr>
          <a:xfrm>
            <a:off x="6812102" y="1473357"/>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21219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8E8E8E"/>
                </a:solidFill>
              </a:rPr>
              <a:t>What is the most common presenting sign of MG?</a:t>
            </a:r>
          </a:p>
          <a:p>
            <a:r>
              <a:rPr lang="en-US" sz="1400" b="1" dirty="0">
                <a:solidFill>
                  <a:srgbClr val="0000FF"/>
                </a:solidFill>
              </a:rPr>
              <a:t>Ptosis</a:t>
            </a:r>
          </a:p>
          <a:p>
            <a:endParaRPr lang="en-US" sz="1400" dirty="0">
              <a:solidFill>
                <a:srgbClr val="8E8E8E"/>
              </a:solidFill>
            </a:endParaRPr>
          </a:p>
          <a:p>
            <a:r>
              <a:rPr lang="en-US" sz="1400" i="1" dirty="0">
                <a:solidFill>
                  <a:srgbClr val="8E8E8E"/>
                </a:solidFill>
              </a:rPr>
              <a:t>Is the ptosis unilateral, or bilateral?</a:t>
            </a:r>
          </a:p>
          <a:p>
            <a:r>
              <a:rPr lang="en-US" sz="1400" dirty="0">
                <a:solidFill>
                  <a:srgbClr val="8E8E8E"/>
                </a:solidFill>
              </a:rPr>
              <a:t>It can be either</a:t>
            </a:r>
          </a:p>
        </p:txBody>
      </p:sp>
      <p:sp>
        <p:nvSpPr>
          <p:cNvPr id="6" name="Oval 5">
            <a:extLst>
              <a:ext uri="{FF2B5EF4-FFF2-40B4-BE49-F238E27FC236}">
                <a16:creationId xmlns:a16="http://schemas.microsoft.com/office/drawing/2014/main" id="{55E77BC6-0CD5-4C73-870D-A64CAA15C7E7}"/>
              </a:ext>
            </a:extLst>
          </p:cNvPr>
          <p:cNvSpPr/>
          <p:nvPr/>
        </p:nvSpPr>
        <p:spPr>
          <a:xfrm>
            <a:off x="796723" y="3509336"/>
            <a:ext cx="733998"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44F91A-5CF0-4975-902A-D0C218AB4030}"/>
              </a:ext>
            </a:extLst>
          </p:cNvPr>
          <p:cNvSpPr txBox="1"/>
          <p:nvPr/>
        </p:nvSpPr>
        <p:spPr>
          <a:xfrm>
            <a:off x="1719118" y="3263205"/>
            <a:ext cx="422448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Does MG-induced ptosis respond well to systemic anticholinesterase meds?</a:t>
            </a:r>
            <a:endParaRPr lang="en-US" sz="1400" i="1" dirty="0">
              <a:solidFill>
                <a:schemeClr val="accent5">
                  <a:lumMod val="75000"/>
                </a:schemeClr>
              </a:solidFill>
            </a:endParaRPr>
          </a:p>
          <a:p>
            <a:r>
              <a:rPr lang="en-US" sz="1400" dirty="0">
                <a:solidFill>
                  <a:schemeClr val="accent5">
                    <a:lumMod val="75000"/>
                  </a:schemeClr>
                </a:solidFill>
              </a:rPr>
              <a:t>In many cases—no, it doesn’t</a:t>
            </a:r>
          </a:p>
          <a:p>
            <a:endParaRPr lang="en-US" sz="1400" dirty="0">
              <a:solidFill>
                <a:schemeClr val="accent5">
                  <a:lumMod val="75000"/>
                </a:schemeClr>
              </a:solidFill>
            </a:endParaRPr>
          </a:p>
          <a:p>
            <a:r>
              <a:rPr lang="en-US" sz="1400" i="1" dirty="0">
                <a:solidFill>
                  <a:schemeClr val="accent5">
                    <a:lumMod val="75000"/>
                  </a:schemeClr>
                </a:solidFill>
              </a:rPr>
              <a:t>What med can be added to improve the response?</a:t>
            </a:r>
          </a:p>
          <a:p>
            <a:r>
              <a:rPr lang="en-US" sz="1400" dirty="0">
                <a:solidFill>
                  <a:schemeClr val="accent5">
                    <a:lumMod val="75000"/>
                  </a:schemeClr>
                </a:solidFill>
              </a:rPr>
              <a:t>Steroids</a:t>
            </a:r>
          </a:p>
        </p:txBody>
      </p:sp>
    </p:spTree>
    <p:extLst>
      <p:ext uri="{BB962C8B-B14F-4D97-AF65-F5344CB8AC3E}">
        <p14:creationId xmlns:p14="http://schemas.microsoft.com/office/powerpoint/2010/main" val="347125846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8E8E8E"/>
                </a:solidFill>
              </a:rPr>
              <a:t>What is the most common presenting sign of MG?</a:t>
            </a:r>
          </a:p>
          <a:p>
            <a:r>
              <a:rPr lang="en-US" sz="1400" b="1" dirty="0">
                <a:solidFill>
                  <a:srgbClr val="0000FF"/>
                </a:solidFill>
              </a:rPr>
              <a:t>Ptosis</a:t>
            </a:r>
          </a:p>
          <a:p>
            <a:endParaRPr lang="en-US" sz="1400" dirty="0">
              <a:solidFill>
                <a:srgbClr val="8E8E8E"/>
              </a:solidFill>
            </a:endParaRPr>
          </a:p>
          <a:p>
            <a:r>
              <a:rPr lang="en-US" sz="1400" i="1" dirty="0">
                <a:solidFill>
                  <a:srgbClr val="8E8E8E"/>
                </a:solidFill>
              </a:rPr>
              <a:t>Is the ptosis unilateral, or bilateral?</a:t>
            </a:r>
          </a:p>
          <a:p>
            <a:r>
              <a:rPr lang="en-US" sz="1400" dirty="0">
                <a:solidFill>
                  <a:srgbClr val="8E8E8E"/>
                </a:solidFill>
              </a:rPr>
              <a:t>It can be either</a:t>
            </a:r>
          </a:p>
        </p:txBody>
      </p:sp>
      <p:sp>
        <p:nvSpPr>
          <p:cNvPr id="6" name="Oval 5">
            <a:extLst>
              <a:ext uri="{FF2B5EF4-FFF2-40B4-BE49-F238E27FC236}">
                <a16:creationId xmlns:a16="http://schemas.microsoft.com/office/drawing/2014/main" id="{55E77BC6-0CD5-4C73-870D-A64CAA15C7E7}"/>
              </a:ext>
            </a:extLst>
          </p:cNvPr>
          <p:cNvSpPr/>
          <p:nvPr/>
        </p:nvSpPr>
        <p:spPr>
          <a:xfrm>
            <a:off x="796723" y="3509336"/>
            <a:ext cx="733998"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44F91A-5CF0-4975-902A-D0C218AB4030}"/>
              </a:ext>
            </a:extLst>
          </p:cNvPr>
          <p:cNvSpPr txBox="1"/>
          <p:nvPr/>
        </p:nvSpPr>
        <p:spPr>
          <a:xfrm>
            <a:off x="1719118" y="3263205"/>
            <a:ext cx="422448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Does MG-induced ptosis respond well to systemic anticholinesterase meds?</a:t>
            </a:r>
          </a:p>
          <a:p>
            <a:r>
              <a:rPr lang="en-US" sz="1400" dirty="0">
                <a:solidFill>
                  <a:srgbClr val="0000FF"/>
                </a:solidFill>
              </a:rPr>
              <a:t>In many cases—no, it doesn’t</a:t>
            </a:r>
            <a:endParaRPr lang="en-US" sz="1400" dirty="0">
              <a:solidFill>
                <a:schemeClr val="accent5">
                  <a:lumMod val="75000"/>
                </a:schemeClr>
              </a:solidFill>
            </a:endParaRPr>
          </a:p>
          <a:p>
            <a:endParaRPr lang="en-US" sz="1400" dirty="0">
              <a:solidFill>
                <a:schemeClr val="accent5">
                  <a:lumMod val="75000"/>
                </a:schemeClr>
              </a:solidFill>
            </a:endParaRPr>
          </a:p>
          <a:p>
            <a:r>
              <a:rPr lang="en-US" sz="1400" i="1" dirty="0">
                <a:solidFill>
                  <a:schemeClr val="accent5">
                    <a:lumMod val="75000"/>
                  </a:schemeClr>
                </a:solidFill>
              </a:rPr>
              <a:t>What med can be added to improve the response?</a:t>
            </a:r>
          </a:p>
          <a:p>
            <a:r>
              <a:rPr lang="en-US" sz="1400" dirty="0">
                <a:solidFill>
                  <a:schemeClr val="accent5">
                    <a:lumMod val="75000"/>
                  </a:schemeClr>
                </a:solidFill>
              </a:rPr>
              <a:t>Steroids</a:t>
            </a:r>
          </a:p>
        </p:txBody>
      </p:sp>
    </p:spTree>
    <p:extLst>
      <p:ext uri="{BB962C8B-B14F-4D97-AF65-F5344CB8AC3E}">
        <p14:creationId xmlns:p14="http://schemas.microsoft.com/office/powerpoint/2010/main" val="372735451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8E8E8E"/>
                </a:solidFill>
              </a:rPr>
              <a:t>What is the most common presenting sign of MG?</a:t>
            </a:r>
          </a:p>
          <a:p>
            <a:r>
              <a:rPr lang="en-US" sz="1400" b="1" dirty="0">
                <a:solidFill>
                  <a:srgbClr val="0000FF"/>
                </a:solidFill>
              </a:rPr>
              <a:t>Ptosis</a:t>
            </a:r>
          </a:p>
          <a:p>
            <a:endParaRPr lang="en-US" sz="1400" dirty="0">
              <a:solidFill>
                <a:srgbClr val="8E8E8E"/>
              </a:solidFill>
            </a:endParaRPr>
          </a:p>
          <a:p>
            <a:r>
              <a:rPr lang="en-US" sz="1400" i="1" dirty="0">
                <a:solidFill>
                  <a:srgbClr val="8E8E8E"/>
                </a:solidFill>
              </a:rPr>
              <a:t>Is the ptosis unilateral, or bilateral?</a:t>
            </a:r>
          </a:p>
          <a:p>
            <a:r>
              <a:rPr lang="en-US" sz="1400" dirty="0">
                <a:solidFill>
                  <a:srgbClr val="8E8E8E"/>
                </a:solidFill>
              </a:rPr>
              <a:t>It can be either</a:t>
            </a:r>
          </a:p>
        </p:txBody>
      </p:sp>
      <p:sp>
        <p:nvSpPr>
          <p:cNvPr id="6" name="Oval 5">
            <a:extLst>
              <a:ext uri="{FF2B5EF4-FFF2-40B4-BE49-F238E27FC236}">
                <a16:creationId xmlns:a16="http://schemas.microsoft.com/office/drawing/2014/main" id="{55E77BC6-0CD5-4C73-870D-A64CAA15C7E7}"/>
              </a:ext>
            </a:extLst>
          </p:cNvPr>
          <p:cNvSpPr/>
          <p:nvPr/>
        </p:nvSpPr>
        <p:spPr>
          <a:xfrm>
            <a:off x="796723" y="3509336"/>
            <a:ext cx="733998"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44F91A-5CF0-4975-902A-D0C218AB4030}"/>
              </a:ext>
            </a:extLst>
          </p:cNvPr>
          <p:cNvSpPr txBox="1"/>
          <p:nvPr/>
        </p:nvSpPr>
        <p:spPr>
          <a:xfrm>
            <a:off x="1719118" y="3263205"/>
            <a:ext cx="422448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Does MG-induced ptosis respond well to systemic anticholinesterase meds?</a:t>
            </a:r>
          </a:p>
          <a:p>
            <a:r>
              <a:rPr lang="en-US" sz="1400" dirty="0">
                <a:solidFill>
                  <a:srgbClr val="0000FF"/>
                </a:solidFill>
              </a:rPr>
              <a:t>In many cases—no, it doesn’t</a:t>
            </a:r>
          </a:p>
          <a:p>
            <a:endParaRPr lang="en-US" sz="1400" dirty="0">
              <a:solidFill>
                <a:srgbClr val="0000FF"/>
              </a:solidFill>
            </a:endParaRPr>
          </a:p>
          <a:p>
            <a:r>
              <a:rPr lang="en-US" sz="1400" i="1" dirty="0">
                <a:solidFill>
                  <a:srgbClr val="0000FF"/>
                </a:solidFill>
              </a:rPr>
              <a:t>What med can be added to improve the response?</a:t>
            </a:r>
          </a:p>
          <a:p>
            <a:r>
              <a:rPr lang="en-US" sz="1400" dirty="0">
                <a:solidFill>
                  <a:schemeClr val="accent5">
                    <a:lumMod val="75000"/>
                  </a:schemeClr>
                </a:solidFill>
              </a:rPr>
              <a:t>Steroids</a:t>
            </a:r>
          </a:p>
        </p:txBody>
      </p:sp>
    </p:spTree>
    <p:extLst>
      <p:ext uri="{BB962C8B-B14F-4D97-AF65-F5344CB8AC3E}">
        <p14:creationId xmlns:p14="http://schemas.microsoft.com/office/powerpoint/2010/main" val="22629031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8E8E8E"/>
                </a:solidFill>
              </a:rPr>
              <a:t>What is the most common presenting sign of MG?</a:t>
            </a:r>
          </a:p>
          <a:p>
            <a:r>
              <a:rPr lang="en-US" sz="1400" b="1" dirty="0">
                <a:solidFill>
                  <a:srgbClr val="0000FF"/>
                </a:solidFill>
              </a:rPr>
              <a:t>Ptosis</a:t>
            </a:r>
          </a:p>
          <a:p>
            <a:endParaRPr lang="en-US" sz="1400" dirty="0">
              <a:solidFill>
                <a:srgbClr val="8E8E8E"/>
              </a:solidFill>
            </a:endParaRPr>
          </a:p>
          <a:p>
            <a:r>
              <a:rPr lang="en-US" sz="1400" i="1" dirty="0">
                <a:solidFill>
                  <a:srgbClr val="8E8E8E"/>
                </a:solidFill>
              </a:rPr>
              <a:t>Is the ptosis unilateral, or bilateral?</a:t>
            </a:r>
          </a:p>
          <a:p>
            <a:r>
              <a:rPr lang="en-US" sz="1400" dirty="0">
                <a:solidFill>
                  <a:srgbClr val="8E8E8E"/>
                </a:solidFill>
              </a:rPr>
              <a:t>It can be either</a:t>
            </a:r>
          </a:p>
        </p:txBody>
      </p:sp>
      <p:sp>
        <p:nvSpPr>
          <p:cNvPr id="6" name="Oval 5">
            <a:extLst>
              <a:ext uri="{FF2B5EF4-FFF2-40B4-BE49-F238E27FC236}">
                <a16:creationId xmlns:a16="http://schemas.microsoft.com/office/drawing/2014/main" id="{55E77BC6-0CD5-4C73-870D-A64CAA15C7E7}"/>
              </a:ext>
            </a:extLst>
          </p:cNvPr>
          <p:cNvSpPr/>
          <p:nvPr/>
        </p:nvSpPr>
        <p:spPr>
          <a:xfrm>
            <a:off x="796723" y="3509336"/>
            <a:ext cx="733998"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44F91A-5CF0-4975-902A-D0C218AB4030}"/>
              </a:ext>
            </a:extLst>
          </p:cNvPr>
          <p:cNvSpPr txBox="1"/>
          <p:nvPr/>
        </p:nvSpPr>
        <p:spPr>
          <a:xfrm>
            <a:off x="1719118" y="3263205"/>
            <a:ext cx="4224482" cy="1384995"/>
          </a:xfrm>
          <a:prstGeom prst="rect">
            <a:avLst/>
          </a:prstGeom>
          <a:solidFill>
            <a:schemeClr val="accent5">
              <a:lumMod val="75000"/>
            </a:schemeClr>
          </a:solidFill>
        </p:spPr>
        <p:txBody>
          <a:bodyPr wrap="square" rtlCol="0">
            <a:spAutoFit/>
          </a:bodyPr>
          <a:lstStyle/>
          <a:p>
            <a:r>
              <a:rPr lang="en-US" sz="1400" i="1" dirty="0">
                <a:solidFill>
                  <a:srgbClr val="0000FF"/>
                </a:solidFill>
              </a:rPr>
              <a:t>Does MG-induced ptosis respond well to systemic anticholinesterase meds?</a:t>
            </a:r>
          </a:p>
          <a:p>
            <a:r>
              <a:rPr lang="en-US" sz="1400" dirty="0">
                <a:solidFill>
                  <a:srgbClr val="0000FF"/>
                </a:solidFill>
              </a:rPr>
              <a:t>In many cases—no, it doesn’t</a:t>
            </a:r>
          </a:p>
          <a:p>
            <a:endParaRPr lang="en-US" sz="1400" dirty="0">
              <a:solidFill>
                <a:srgbClr val="0000FF"/>
              </a:solidFill>
            </a:endParaRPr>
          </a:p>
          <a:p>
            <a:r>
              <a:rPr lang="en-US" sz="1400" i="1" dirty="0">
                <a:solidFill>
                  <a:srgbClr val="0000FF"/>
                </a:solidFill>
              </a:rPr>
              <a:t>What med can be added to improve the response?</a:t>
            </a:r>
          </a:p>
          <a:p>
            <a:r>
              <a:rPr lang="en-US" sz="1400" dirty="0">
                <a:solidFill>
                  <a:srgbClr val="0000FF"/>
                </a:solidFill>
              </a:rPr>
              <a:t>Steroids</a:t>
            </a:r>
          </a:p>
        </p:txBody>
      </p:sp>
    </p:spTree>
    <p:extLst>
      <p:ext uri="{BB962C8B-B14F-4D97-AF65-F5344CB8AC3E}">
        <p14:creationId xmlns:p14="http://schemas.microsoft.com/office/powerpoint/2010/main" val="31595276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8E8E8E"/>
                </a:solidFill>
              </a:rPr>
              <a:t>What is the most common presenting sign of MG?</a:t>
            </a:r>
          </a:p>
          <a:p>
            <a:r>
              <a:rPr lang="en-US" sz="1400" b="1" dirty="0">
                <a:solidFill>
                  <a:srgbClr val="8E8E8E"/>
                </a:solidFill>
              </a:rPr>
              <a:t>Ptosis</a:t>
            </a:r>
          </a:p>
          <a:p>
            <a:endParaRPr lang="en-US" sz="1400" dirty="0">
              <a:solidFill>
                <a:srgbClr val="8E8E8E"/>
              </a:solidFill>
            </a:endParaRPr>
          </a:p>
          <a:p>
            <a:r>
              <a:rPr lang="en-US" sz="1400" i="1" dirty="0">
                <a:solidFill>
                  <a:srgbClr val="8E8E8E"/>
                </a:solidFill>
              </a:rPr>
              <a:t>Is the ptosis unilateral, or bilateral?</a:t>
            </a:r>
          </a:p>
          <a:p>
            <a:r>
              <a:rPr lang="en-US" sz="1400" dirty="0">
                <a:solidFill>
                  <a:srgbClr val="8E8E8E"/>
                </a:solidFill>
              </a:rPr>
              <a:t>It can be either</a:t>
            </a:r>
          </a:p>
        </p:txBody>
      </p:sp>
      <p:sp>
        <p:nvSpPr>
          <p:cNvPr id="6" name="Oval 5">
            <a:extLst>
              <a:ext uri="{FF2B5EF4-FFF2-40B4-BE49-F238E27FC236}">
                <a16:creationId xmlns:a16="http://schemas.microsoft.com/office/drawing/2014/main" id="{55E77BC6-0CD5-4C73-870D-A64CAA15C7E7}"/>
              </a:ext>
            </a:extLst>
          </p:cNvPr>
          <p:cNvSpPr/>
          <p:nvPr/>
        </p:nvSpPr>
        <p:spPr>
          <a:xfrm>
            <a:off x="796723" y="3509336"/>
            <a:ext cx="733998" cy="457200"/>
          </a:xfrm>
          <a:prstGeom prst="ellipse">
            <a:avLst/>
          </a:prstGeom>
          <a:no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44F91A-5CF0-4975-902A-D0C218AB4030}"/>
              </a:ext>
            </a:extLst>
          </p:cNvPr>
          <p:cNvSpPr txBox="1"/>
          <p:nvPr/>
        </p:nvSpPr>
        <p:spPr>
          <a:xfrm>
            <a:off x="1719118" y="3263205"/>
            <a:ext cx="4224482" cy="138499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Does MG-induced ptosis respond well to systemic anticholinesterase meds?</a:t>
            </a:r>
          </a:p>
          <a:p>
            <a:r>
              <a:rPr lang="en-US" sz="1400" dirty="0">
                <a:solidFill>
                  <a:schemeClr val="bg1">
                    <a:lumMod val="50000"/>
                  </a:schemeClr>
                </a:solidFill>
              </a:rPr>
              <a:t>In many cases—no, it doesn’t</a:t>
            </a:r>
          </a:p>
          <a:p>
            <a:endParaRPr lang="en-US" sz="1400" dirty="0">
              <a:solidFill>
                <a:schemeClr val="bg1">
                  <a:lumMod val="50000"/>
                </a:schemeClr>
              </a:solidFill>
            </a:endParaRPr>
          </a:p>
          <a:p>
            <a:r>
              <a:rPr lang="en-US" sz="1400" i="1" dirty="0">
                <a:solidFill>
                  <a:schemeClr val="bg1">
                    <a:lumMod val="50000"/>
                  </a:schemeClr>
                </a:solidFill>
              </a:rPr>
              <a:t>What med can be added to improve the response?</a:t>
            </a:r>
          </a:p>
          <a:p>
            <a:r>
              <a:rPr lang="en-US" sz="1400" dirty="0">
                <a:solidFill>
                  <a:schemeClr val="bg1">
                    <a:lumMod val="50000"/>
                  </a:schemeClr>
                </a:solidFill>
              </a:rPr>
              <a:t>Steroids</a:t>
            </a:r>
          </a:p>
        </p:txBody>
      </p:sp>
      <p:sp>
        <p:nvSpPr>
          <p:cNvPr id="14" name="TextBox 13">
            <a:extLst>
              <a:ext uri="{FF2B5EF4-FFF2-40B4-BE49-F238E27FC236}">
                <a16:creationId xmlns:a16="http://schemas.microsoft.com/office/drawing/2014/main" id="{5A1FFF8A-F580-456A-987C-D15169ABE54A}"/>
              </a:ext>
            </a:extLst>
          </p:cNvPr>
          <p:cNvSpPr txBox="1"/>
          <p:nvPr/>
        </p:nvSpPr>
        <p:spPr>
          <a:xfrm>
            <a:off x="1790699" y="3846493"/>
            <a:ext cx="5562600" cy="954107"/>
          </a:xfrm>
          <a:prstGeom prst="rect">
            <a:avLst/>
          </a:prstGeom>
          <a:solidFill>
            <a:srgbClr val="612A8A"/>
          </a:solidFill>
        </p:spPr>
        <p:txBody>
          <a:bodyPr wrap="square" rtlCol="0">
            <a:spAutoFit/>
          </a:bodyPr>
          <a:lstStyle/>
          <a:p>
            <a:r>
              <a:rPr lang="en-US" sz="1400" i="1" dirty="0">
                <a:solidFill>
                  <a:schemeClr val="bg1"/>
                </a:solidFill>
              </a:rPr>
              <a:t>Speaking of eyelids in MG: What is </a:t>
            </a:r>
            <a:r>
              <a:rPr lang="en-US" sz="1400" dirty="0">
                <a:solidFill>
                  <a:schemeClr val="bg1"/>
                </a:solidFill>
              </a:rPr>
              <a:t>Cogan lid twitch</a:t>
            </a:r>
            <a:r>
              <a:rPr lang="en-US" sz="1400" i="1" dirty="0">
                <a:solidFill>
                  <a:schemeClr val="bg1"/>
                </a:solidFill>
              </a:rPr>
              <a:t>?</a:t>
            </a:r>
            <a:endParaRPr lang="en-US" sz="1400" i="1" dirty="0">
              <a:solidFill>
                <a:srgbClr val="612A8A"/>
              </a:solidFill>
            </a:endParaRPr>
          </a:p>
          <a:p>
            <a:r>
              <a:rPr lang="en-US" sz="1400" dirty="0">
                <a:solidFill>
                  <a:srgbClr val="612A8A"/>
                </a:solidFill>
              </a:rPr>
              <a:t>A phenomenon in which, when the eye shifts from down- to </a:t>
            </a:r>
            <a:r>
              <a:rPr lang="en-US" sz="1400" dirty="0" err="1">
                <a:solidFill>
                  <a:srgbClr val="612A8A"/>
                </a:solidFill>
              </a:rPr>
              <a:t>upgaze</a:t>
            </a:r>
            <a:r>
              <a:rPr lang="en-US" sz="1400" dirty="0">
                <a:solidFill>
                  <a:srgbClr val="612A8A"/>
                </a:solidFill>
              </a:rPr>
              <a:t>, the upper lid  overshoots  its normal </a:t>
            </a:r>
            <a:r>
              <a:rPr lang="en-US" sz="1400" dirty="0" err="1">
                <a:solidFill>
                  <a:srgbClr val="612A8A"/>
                </a:solidFill>
              </a:rPr>
              <a:t>upgaze</a:t>
            </a:r>
            <a:r>
              <a:rPr lang="en-US" sz="1400" dirty="0">
                <a:solidFill>
                  <a:srgbClr val="612A8A"/>
                </a:solidFill>
              </a:rPr>
              <a:t> resting position before settling into that position</a:t>
            </a:r>
          </a:p>
        </p:txBody>
      </p:sp>
    </p:spTree>
    <p:extLst>
      <p:ext uri="{BB962C8B-B14F-4D97-AF65-F5344CB8AC3E}">
        <p14:creationId xmlns:p14="http://schemas.microsoft.com/office/powerpoint/2010/main" val="39112776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8E8E8E"/>
                </a:solidFill>
              </a:rPr>
              <a:t>What is the most common presenting sign of MG?</a:t>
            </a:r>
          </a:p>
          <a:p>
            <a:r>
              <a:rPr lang="en-US" sz="1400" b="1" dirty="0">
                <a:solidFill>
                  <a:srgbClr val="8E8E8E"/>
                </a:solidFill>
              </a:rPr>
              <a:t>Ptosis</a:t>
            </a:r>
          </a:p>
          <a:p>
            <a:endParaRPr lang="en-US" sz="1400" dirty="0">
              <a:solidFill>
                <a:srgbClr val="8E8E8E"/>
              </a:solidFill>
            </a:endParaRPr>
          </a:p>
          <a:p>
            <a:r>
              <a:rPr lang="en-US" sz="1400" i="1" dirty="0">
                <a:solidFill>
                  <a:srgbClr val="8E8E8E"/>
                </a:solidFill>
              </a:rPr>
              <a:t>Is the ptosis unilateral, or bilateral?</a:t>
            </a:r>
          </a:p>
          <a:p>
            <a:r>
              <a:rPr lang="en-US" sz="1400" dirty="0">
                <a:solidFill>
                  <a:srgbClr val="8E8E8E"/>
                </a:solidFill>
              </a:rPr>
              <a:t>It can be either</a:t>
            </a:r>
          </a:p>
        </p:txBody>
      </p:sp>
      <p:sp>
        <p:nvSpPr>
          <p:cNvPr id="6" name="Oval 5">
            <a:extLst>
              <a:ext uri="{FF2B5EF4-FFF2-40B4-BE49-F238E27FC236}">
                <a16:creationId xmlns:a16="http://schemas.microsoft.com/office/drawing/2014/main" id="{55E77BC6-0CD5-4C73-870D-A64CAA15C7E7}"/>
              </a:ext>
            </a:extLst>
          </p:cNvPr>
          <p:cNvSpPr/>
          <p:nvPr/>
        </p:nvSpPr>
        <p:spPr>
          <a:xfrm>
            <a:off x="796723" y="3509336"/>
            <a:ext cx="733998" cy="457200"/>
          </a:xfrm>
          <a:prstGeom prst="ellipse">
            <a:avLst/>
          </a:prstGeom>
          <a:no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44F91A-5CF0-4975-902A-D0C218AB4030}"/>
              </a:ext>
            </a:extLst>
          </p:cNvPr>
          <p:cNvSpPr txBox="1"/>
          <p:nvPr/>
        </p:nvSpPr>
        <p:spPr>
          <a:xfrm>
            <a:off x="1719118" y="3263205"/>
            <a:ext cx="4224482" cy="138499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Does MG-induced ptosis respond well to systemic anticholinesterase meds?</a:t>
            </a:r>
          </a:p>
          <a:p>
            <a:r>
              <a:rPr lang="en-US" sz="1400" dirty="0">
                <a:solidFill>
                  <a:schemeClr val="bg1">
                    <a:lumMod val="50000"/>
                  </a:schemeClr>
                </a:solidFill>
              </a:rPr>
              <a:t>In many cases—no, it doesn’t</a:t>
            </a:r>
          </a:p>
          <a:p>
            <a:endParaRPr lang="en-US" sz="1400" dirty="0">
              <a:solidFill>
                <a:schemeClr val="bg1">
                  <a:lumMod val="50000"/>
                </a:schemeClr>
              </a:solidFill>
            </a:endParaRPr>
          </a:p>
          <a:p>
            <a:r>
              <a:rPr lang="en-US" sz="1400" i="1" dirty="0">
                <a:solidFill>
                  <a:schemeClr val="bg1">
                    <a:lumMod val="50000"/>
                  </a:schemeClr>
                </a:solidFill>
              </a:rPr>
              <a:t>What med can be added to improve the response?</a:t>
            </a:r>
          </a:p>
          <a:p>
            <a:r>
              <a:rPr lang="en-US" sz="1400" dirty="0">
                <a:solidFill>
                  <a:schemeClr val="bg1">
                    <a:lumMod val="50000"/>
                  </a:schemeClr>
                </a:solidFill>
              </a:rPr>
              <a:t>Steroids</a:t>
            </a:r>
          </a:p>
        </p:txBody>
      </p:sp>
      <p:sp>
        <p:nvSpPr>
          <p:cNvPr id="14" name="TextBox 13">
            <a:extLst>
              <a:ext uri="{FF2B5EF4-FFF2-40B4-BE49-F238E27FC236}">
                <a16:creationId xmlns:a16="http://schemas.microsoft.com/office/drawing/2014/main" id="{5A1FFF8A-F580-456A-987C-D15169ABE54A}"/>
              </a:ext>
            </a:extLst>
          </p:cNvPr>
          <p:cNvSpPr txBox="1"/>
          <p:nvPr/>
        </p:nvSpPr>
        <p:spPr>
          <a:xfrm>
            <a:off x="1790699" y="3846493"/>
            <a:ext cx="5562600" cy="954107"/>
          </a:xfrm>
          <a:prstGeom prst="rect">
            <a:avLst/>
          </a:prstGeom>
          <a:solidFill>
            <a:srgbClr val="612A8A"/>
          </a:solidFill>
        </p:spPr>
        <p:txBody>
          <a:bodyPr wrap="square" rtlCol="0">
            <a:spAutoFit/>
          </a:bodyPr>
          <a:lstStyle/>
          <a:p>
            <a:r>
              <a:rPr lang="en-US" sz="1400" i="1" dirty="0">
                <a:solidFill>
                  <a:schemeClr val="bg1"/>
                </a:solidFill>
              </a:rPr>
              <a:t>Speaking of eyelids in MG: What is </a:t>
            </a:r>
            <a:r>
              <a:rPr lang="en-US" sz="1400" dirty="0">
                <a:solidFill>
                  <a:schemeClr val="bg1"/>
                </a:solidFill>
              </a:rPr>
              <a:t>Cogan lid twitch</a:t>
            </a:r>
            <a:r>
              <a:rPr lang="en-US" sz="1400" i="1" dirty="0">
                <a:solidFill>
                  <a:schemeClr val="bg1"/>
                </a:solidFill>
              </a:rPr>
              <a:t>?</a:t>
            </a:r>
          </a:p>
          <a:p>
            <a:r>
              <a:rPr lang="en-US" sz="1400" dirty="0">
                <a:solidFill>
                  <a:schemeClr val="bg1"/>
                </a:solidFill>
              </a:rPr>
              <a:t>A phenomenon in which, when the eye shifts from down- to </a:t>
            </a:r>
            <a:r>
              <a:rPr lang="en-US" sz="1400" dirty="0" err="1">
                <a:solidFill>
                  <a:schemeClr val="bg1"/>
                </a:solidFill>
              </a:rPr>
              <a:t>upgaze</a:t>
            </a:r>
            <a:r>
              <a:rPr lang="en-US" sz="1400" dirty="0">
                <a:solidFill>
                  <a:schemeClr val="bg1"/>
                </a:solidFill>
              </a:rPr>
              <a:t>, the upper lid  overshoots  its normal </a:t>
            </a:r>
            <a:r>
              <a:rPr lang="en-US" sz="1400" dirty="0" err="1">
                <a:solidFill>
                  <a:schemeClr val="bg1"/>
                </a:solidFill>
              </a:rPr>
              <a:t>upgaze</a:t>
            </a:r>
            <a:r>
              <a:rPr lang="en-US" sz="1400" dirty="0">
                <a:solidFill>
                  <a:schemeClr val="bg1"/>
                </a:solidFill>
              </a:rPr>
              <a:t> resting position before settling into that position</a:t>
            </a:r>
          </a:p>
        </p:txBody>
      </p:sp>
      <p:sp>
        <p:nvSpPr>
          <p:cNvPr id="9" name="Rectangle 8">
            <a:extLst>
              <a:ext uri="{FF2B5EF4-FFF2-40B4-BE49-F238E27FC236}">
                <a16:creationId xmlns:a16="http://schemas.microsoft.com/office/drawing/2014/main" id="{3CC47867-BB07-42DA-9A1B-25E5B2D167A5}"/>
              </a:ext>
            </a:extLst>
          </p:cNvPr>
          <p:cNvSpPr/>
          <p:nvPr/>
        </p:nvSpPr>
        <p:spPr>
          <a:xfrm>
            <a:off x="2916959" y="4313440"/>
            <a:ext cx="914400" cy="217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800" dirty="0">
                <a:solidFill>
                  <a:schemeClr val="tx1"/>
                </a:solidFill>
              </a:rPr>
              <a:t>over- vs undershoots</a:t>
            </a:r>
          </a:p>
        </p:txBody>
      </p:sp>
    </p:spTree>
    <p:extLst>
      <p:ext uri="{BB962C8B-B14F-4D97-AF65-F5344CB8AC3E}">
        <p14:creationId xmlns:p14="http://schemas.microsoft.com/office/powerpoint/2010/main" val="62052578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5" name="TextBox 14">
            <a:extLst>
              <a:ext uri="{FF2B5EF4-FFF2-40B4-BE49-F238E27FC236}">
                <a16:creationId xmlns:a16="http://schemas.microsoft.com/office/drawing/2014/main" id="{36E5C47C-2254-45C1-BD75-FE3F153DD09E}"/>
              </a:ext>
            </a:extLst>
          </p:cNvPr>
          <p:cNvSpPr txBox="1"/>
          <p:nvPr/>
        </p:nvSpPr>
        <p:spPr>
          <a:xfrm>
            <a:off x="796723" y="3391734"/>
            <a:ext cx="4153701" cy="1169551"/>
          </a:xfrm>
          <a:prstGeom prst="rect">
            <a:avLst/>
          </a:prstGeom>
          <a:solidFill>
            <a:srgbClr val="99FF99"/>
          </a:solidFill>
        </p:spPr>
        <p:txBody>
          <a:bodyPr wrap="none" rtlCol="0">
            <a:spAutoFit/>
          </a:bodyPr>
          <a:lstStyle/>
          <a:p>
            <a:r>
              <a:rPr lang="en-US" sz="1400" i="1" dirty="0">
                <a:solidFill>
                  <a:srgbClr val="8E8E8E"/>
                </a:solidFill>
              </a:rPr>
              <a:t>What is the most common presenting sign of MG?</a:t>
            </a:r>
          </a:p>
          <a:p>
            <a:r>
              <a:rPr lang="en-US" sz="1400" b="1" dirty="0">
                <a:solidFill>
                  <a:srgbClr val="8E8E8E"/>
                </a:solidFill>
              </a:rPr>
              <a:t>Ptosis</a:t>
            </a:r>
          </a:p>
          <a:p>
            <a:endParaRPr lang="en-US" sz="1400" dirty="0">
              <a:solidFill>
                <a:srgbClr val="8E8E8E"/>
              </a:solidFill>
            </a:endParaRPr>
          </a:p>
          <a:p>
            <a:r>
              <a:rPr lang="en-US" sz="1400" i="1" dirty="0">
                <a:solidFill>
                  <a:srgbClr val="8E8E8E"/>
                </a:solidFill>
              </a:rPr>
              <a:t>Is the ptosis unilateral, or bilateral?</a:t>
            </a:r>
          </a:p>
          <a:p>
            <a:r>
              <a:rPr lang="en-US" sz="1400" dirty="0">
                <a:solidFill>
                  <a:srgbClr val="8E8E8E"/>
                </a:solidFill>
              </a:rPr>
              <a:t>It can be either</a:t>
            </a:r>
          </a:p>
        </p:txBody>
      </p:sp>
      <p:sp>
        <p:nvSpPr>
          <p:cNvPr id="6" name="Oval 5">
            <a:extLst>
              <a:ext uri="{FF2B5EF4-FFF2-40B4-BE49-F238E27FC236}">
                <a16:creationId xmlns:a16="http://schemas.microsoft.com/office/drawing/2014/main" id="{55E77BC6-0CD5-4C73-870D-A64CAA15C7E7}"/>
              </a:ext>
            </a:extLst>
          </p:cNvPr>
          <p:cNvSpPr/>
          <p:nvPr/>
        </p:nvSpPr>
        <p:spPr>
          <a:xfrm>
            <a:off x="796723" y="3509336"/>
            <a:ext cx="733998" cy="457200"/>
          </a:xfrm>
          <a:prstGeom prst="ellipse">
            <a:avLst/>
          </a:prstGeom>
          <a:noFill/>
          <a:ln>
            <a:solidFill>
              <a:srgbClr val="8E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44F91A-5CF0-4975-902A-D0C218AB4030}"/>
              </a:ext>
            </a:extLst>
          </p:cNvPr>
          <p:cNvSpPr txBox="1"/>
          <p:nvPr/>
        </p:nvSpPr>
        <p:spPr>
          <a:xfrm>
            <a:off x="1719118" y="3263205"/>
            <a:ext cx="4224482" cy="1384995"/>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Does MG-induced ptosis respond well to systemic anticholinesterase meds?</a:t>
            </a:r>
          </a:p>
          <a:p>
            <a:r>
              <a:rPr lang="en-US" sz="1400" dirty="0">
                <a:solidFill>
                  <a:schemeClr val="bg1">
                    <a:lumMod val="50000"/>
                  </a:schemeClr>
                </a:solidFill>
              </a:rPr>
              <a:t>In many cases—no, it doesn’t</a:t>
            </a:r>
          </a:p>
          <a:p>
            <a:endParaRPr lang="en-US" sz="1400" dirty="0">
              <a:solidFill>
                <a:schemeClr val="bg1">
                  <a:lumMod val="50000"/>
                </a:schemeClr>
              </a:solidFill>
            </a:endParaRPr>
          </a:p>
          <a:p>
            <a:r>
              <a:rPr lang="en-US" sz="1400" i="1" dirty="0">
                <a:solidFill>
                  <a:schemeClr val="bg1">
                    <a:lumMod val="50000"/>
                  </a:schemeClr>
                </a:solidFill>
              </a:rPr>
              <a:t>What med can be added to improve the response?</a:t>
            </a:r>
          </a:p>
          <a:p>
            <a:r>
              <a:rPr lang="en-US" sz="1400" dirty="0">
                <a:solidFill>
                  <a:schemeClr val="bg1">
                    <a:lumMod val="50000"/>
                  </a:schemeClr>
                </a:solidFill>
              </a:rPr>
              <a:t>Steroids</a:t>
            </a:r>
          </a:p>
        </p:txBody>
      </p:sp>
      <p:sp>
        <p:nvSpPr>
          <p:cNvPr id="14" name="TextBox 13">
            <a:extLst>
              <a:ext uri="{FF2B5EF4-FFF2-40B4-BE49-F238E27FC236}">
                <a16:creationId xmlns:a16="http://schemas.microsoft.com/office/drawing/2014/main" id="{5A1FFF8A-F580-456A-987C-D15169ABE54A}"/>
              </a:ext>
            </a:extLst>
          </p:cNvPr>
          <p:cNvSpPr txBox="1"/>
          <p:nvPr/>
        </p:nvSpPr>
        <p:spPr>
          <a:xfrm>
            <a:off x="1790699" y="3846493"/>
            <a:ext cx="5562600" cy="954107"/>
          </a:xfrm>
          <a:prstGeom prst="rect">
            <a:avLst/>
          </a:prstGeom>
          <a:solidFill>
            <a:srgbClr val="612A8A"/>
          </a:solidFill>
        </p:spPr>
        <p:txBody>
          <a:bodyPr wrap="square" rtlCol="0">
            <a:spAutoFit/>
          </a:bodyPr>
          <a:lstStyle/>
          <a:p>
            <a:r>
              <a:rPr lang="en-US" sz="1400" i="1" dirty="0">
                <a:solidFill>
                  <a:schemeClr val="bg1"/>
                </a:solidFill>
              </a:rPr>
              <a:t>Speaking of eyelids in MG: What is </a:t>
            </a:r>
            <a:r>
              <a:rPr lang="en-US" sz="1400" dirty="0">
                <a:solidFill>
                  <a:schemeClr val="bg1"/>
                </a:solidFill>
              </a:rPr>
              <a:t>Cogan lid twitch</a:t>
            </a:r>
            <a:r>
              <a:rPr lang="en-US" sz="1400" i="1" dirty="0">
                <a:solidFill>
                  <a:schemeClr val="bg1"/>
                </a:solidFill>
              </a:rPr>
              <a:t>?</a:t>
            </a:r>
          </a:p>
          <a:p>
            <a:r>
              <a:rPr lang="en-US" sz="1400" dirty="0">
                <a:solidFill>
                  <a:schemeClr val="bg1"/>
                </a:solidFill>
              </a:rPr>
              <a:t>A phenomenon in which, when the eye shifts from down- to </a:t>
            </a:r>
            <a:r>
              <a:rPr lang="en-US" sz="1400" dirty="0" err="1">
                <a:solidFill>
                  <a:schemeClr val="bg1"/>
                </a:solidFill>
              </a:rPr>
              <a:t>upgaze</a:t>
            </a:r>
            <a:r>
              <a:rPr lang="en-US" sz="1400" dirty="0">
                <a:solidFill>
                  <a:schemeClr val="bg1"/>
                </a:solidFill>
              </a:rPr>
              <a:t>, the upper lid  overshoots  its normal </a:t>
            </a:r>
            <a:r>
              <a:rPr lang="en-US" sz="1400" dirty="0" err="1">
                <a:solidFill>
                  <a:schemeClr val="bg1"/>
                </a:solidFill>
              </a:rPr>
              <a:t>upgaze</a:t>
            </a:r>
            <a:r>
              <a:rPr lang="en-US" sz="1400" dirty="0">
                <a:solidFill>
                  <a:schemeClr val="bg1"/>
                </a:solidFill>
              </a:rPr>
              <a:t> resting position before settling into that position</a:t>
            </a:r>
          </a:p>
        </p:txBody>
      </p:sp>
    </p:spTree>
    <p:extLst>
      <p:ext uri="{BB962C8B-B14F-4D97-AF65-F5344CB8AC3E}">
        <p14:creationId xmlns:p14="http://schemas.microsoft.com/office/powerpoint/2010/main" val="42525077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endParaRPr lang="en-US" sz="1400" i="1" dirty="0">
              <a:solidFill>
                <a:srgbClr val="FF9966"/>
              </a:solidFill>
            </a:endParaRPr>
          </a:p>
          <a:p>
            <a:r>
              <a:rPr lang="en-US" sz="1400" dirty="0">
                <a:solidFill>
                  <a:srgbClr val="FF9966"/>
                </a:solidFill>
              </a:rPr>
              <a:t>A clinic-based test in which </a:t>
            </a:r>
            <a:r>
              <a:rPr lang="en-US" sz="1400" dirty="0" err="1">
                <a:solidFill>
                  <a:srgbClr val="FF9966"/>
                </a:solidFill>
              </a:rPr>
              <a:t>Tensilon</a:t>
            </a:r>
            <a:r>
              <a:rPr lang="en-US" sz="1400" dirty="0">
                <a:solidFill>
                  <a:srgbClr val="FF9966"/>
                </a:solidFill>
              </a:rPr>
              <a:t> is given IV, and its effect on the </a:t>
            </a:r>
            <a:r>
              <a:rPr lang="en-US" sz="1400" dirty="0" err="1">
                <a:solidFill>
                  <a:srgbClr val="FF9966"/>
                </a:solidFill>
              </a:rPr>
              <a:t>pt’s</a:t>
            </a:r>
            <a:r>
              <a:rPr lang="en-US" sz="1400" dirty="0">
                <a:solidFill>
                  <a:srgbClr val="FF9966"/>
                </a:solidFill>
              </a:rPr>
              <a:t> status is assessed</a:t>
            </a:r>
          </a:p>
          <a:p>
            <a:endParaRPr lang="en-US" sz="1400" i="1" dirty="0">
              <a:solidFill>
                <a:srgbClr val="FF9966"/>
              </a:solidFill>
            </a:endParaRPr>
          </a:p>
          <a:p>
            <a:r>
              <a:rPr lang="en-US" sz="1400" i="1" dirty="0">
                <a:solidFill>
                  <a:srgbClr val="FF9966"/>
                </a:solidFill>
              </a:rPr>
              <a:t>What is the trade name for </a:t>
            </a:r>
            <a:r>
              <a:rPr lang="en-US" sz="1400" i="1" dirty="0" err="1">
                <a:solidFill>
                  <a:srgbClr val="FF9966"/>
                </a:solidFill>
              </a:rPr>
              <a:t>Tensilon</a:t>
            </a:r>
            <a:r>
              <a:rPr lang="en-US" sz="1400" i="1" dirty="0">
                <a:solidFill>
                  <a:srgbClr val="FF9966"/>
                </a:solidFill>
              </a:rPr>
              <a:t>?</a:t>
            </a:r>
          </a:p>
          <a:p>
            <a:r>
              <a:rPr lang="en-US" sz="1400" dirty="0">
                <a:solidFill>
                  <a:srgbClr val="FF9966"/>
                </a:solidFill>
              </a:rPr>
              <a:t>Edrophonium (so this is aka the </a:t>
            </a:r>
            <a:r>
              <a:rPr lang="en-US" sz="1400" i="1" dirty="0">
                <a:solidFill>
                  <a:srgbClr val="FF9966"/>
                </a:solidFill>
              </a:rPr>
              <a:t>edrophonium test</a:t>
            </a:r>
            <a:r>
              <a:rPr lang="en-US" sz="1400" dirty="0">
                <a:solidFill>
                  <a:srgbClr val="FF9966"/>
                </a:solidFill>
              </a:rPr>
              <a:t>)</a:t>
            </a:r>
          </a:p>
          <a:p>
            <a:endParaRPr lang="en-US" sz="1400" dirty="0">
              <a:solidFill>
                <a:srgbClr val="FF9966"/>
              </a:solidFill>
            </a:endParaRPr>
          </a:p>
          <a:p>
            <a:r>
              <a:rPr lang="en-US" sz="1400" i="1" dirty="0">
                <a:solidFill>
                  <a:srgbClr val="FF9966"/>
                </a:solidFill>
              </a:rPr>
              <a:t>Pharmacologically, what is edrophonium?</a:t>
            </a:r>
          </a:p>
          <a:p>
            <a:r>
              <a:rPr lang="en-US" sz="1400" dirty="0">
                <a:solidFill>
                  <a:srgbClr val="FF9966"/>
                </a:solidFill>
              </a:rPr>
              <a:t>An acetylcholinesterase inhibitor</a:t>
            </a:r>
          </a:p>
          <a:p>
            <a:endParaRPr lang="en-US" sz="1400" dirty="0">
              <a:solidFill>
                <a:srgbClr val="FF9966"/>
              </a:solidFill>
            </a:endParaRPr>
          </a:p>
          <a:p>
            <a:r>
              <a:rPr lang="en-US" sz="1400" i="1" dirty="0">
                <a:solidFill>
                  <a:srgbClr val="FF9966"/>
                </a:solidFill>
              </a:rPr>
              <a:t>Is it short-, or long-acting?</a:t>
            </a:r>
          </a:p>
          <a:p>
            <a:r>
              <a:rPr lang="en-US" sz="1400" dirty="0">
                <a:solidFill>
                  <a:srgbClr val="FF9966"/>
                </a:solidFill>
              </a:rPr>
              <a:t>Short (quite)</a:t>
            </a: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427733609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endParaRPr lang="en-US" sz="1400" dirty="0">
              <a:solidFill>
                <a:srgbClr val="FF9966"/>
              </a:solidFill>
            </a:endParaRPr>
          </a:p>
          <a:p>
            <a:endParaRPr lang="en-US" sz="1400" i="1" dirty="0">
              <a:solidFill>
                <a:srgbClr val="FF9966"/>
              </a:solidFill>
            </a:endParaRPr>
          </a:p>
          <a:p>
            <a:r>
              <a:rPr lang="en-US" sz="1400" i="1" dirty="0">
                <a:solidFill>
                  <a:srgbClr val="FF9966"/>
                </a:solidFill>
              </a:rPr>
              <a:t>What is the trade name for </a:t>
            </a:r>
            <a:r>
              <a:rPr lang="en-US" sz="1400" i="1" dirty="0" err="1">
                <a:solidFill>
                  <a:srgbClr val="FF9966"/>
                </a:solidFill>
              </a:rPr>
              <a:t>Tensilon</a:t>
            </a:r>
            <a:r>
              <a:rPr lang="en-US" sz="1400" i="1" dirty="0">
                <a:solidFill>
                  <a:srgbClr val="FF9966"/>
                </a:solidFill>
              </a:rPr>
              <a:t>?</a:t>
            </a:r>
          </a:p>
          <a:p>
            <a:r>
              <a:rPr lang="en-US" sz="1400" dirty="0">
                <a:solidFill>
                  <a:srgbClr val="FF9966"/>
                </a:solidFill>
              </a:rPr>
              <a:t>Edrophonium (so this is aka the </a:t>
            </a:r>
            <a:r>
              <a:rPr lang="en-US" sz="1400" i="1" dirty="0">
                <a:solidFill>
                  <a:srgbClr val="FF9966"/>
                </a:solidFill>
              </a:rPr>
              <a:t>edrophonium test</a:t>
            </a:r>
            <a:r>
              <a:rPr lang="en-US" sz="1400" dirty="0">
                <a:solidFill>
                  <a:srgbClr val="FF9966"/>
                </a:solidFill>
              </a:rPr>
              <a:t>)</a:t>
            </a:r>
          </a:p>
          <a:p>
            <a:endParaRPr lang="en-US" sz="1400" dirty="0">
              <a:solidFill>
                <a:srgbClr val="FF9966"/>
              </a:solidFill>
            </a:endParaRPr>
          </a:p>
          <a:p>
            <a:r>
              <a:rPr lang="en-US" sz="1400" i="1" dirty="0">
                <a:solidFill>
                  <a:srgbClr val="FF9966"/>
                </a:solidFill>
              </a:rPr>
              <a:t>Pharmacologically, what is edrophonium?</a:t>
            </a:r>
          </a:p>
          <a:p>
            <a:r>
              <a:rPr lang="en-US" sz="1400" dirty="0">
                <a:solidFill>
                  <a:srgbClr val="FF9966"/>
                </a:solidFill>
              </a:rPr>
              <a:t>An acetylcholinesterase inhibitor</a:t>
            </a:r>
          </a:p>
          <a:p>
            <a:endParaRPr lang="en-US" sz="1400" dirty="0">
              <a:solidFill>
                <a:srgbClr val="FF9966"/>
              </a:solidFill>
            </a:endParaRPr>
          </a:p>
          <a:p>
            <a:r>
              <a:rPr lang="en-US" sz="1400" i="1" dirty="0">
                <a:solidFill>
                  <a:srgbClr val="FF9966"/>
                </a:solidFill>
              </a:rPr>
              <a:t>Is it short-, or long-acting?</a:t>
            </a:r>
          </a:p>
          <a:p>
            <a:r>
              <a:rPr lang="en-US" sz="1400" dirty="0">
                <a:solidFill>
                  <a:srgbClr val="FF9966"/>
                </a:solidFill>
              </a:rPr>
              <a:t>Short (quite)</a:t>
            </a: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391359442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219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endParaRPr lang="en-US" sz="1400" i="1" dirty="0">
              <a:solidFill>
                <a:srgbClr val="FF9966"/>
              </a:solidFill>
            </a:endParaRPr>
          </a:p>
          <a:p>
            <a:r>
              <a:rPr lang="en-US" sz="1400" dirty="0">
                <a:solidFill>
                  <a:srgbClr val="FF9966"/>
                </a:solidFill>
              </a:rPr>
              <a:t>Edrophonium (so this is aka the </a:t>
            </a:r>
            <a:r>
              <a:rPr lang="en-US" sz="1400" i="1" dirty="0">
                <a:solidFill>
                  <a:srgbClr val="FF9966"/>
                </a:solidFill>
              </a:rPr>
              <a:t>edrophonium test</a:t>
            </a:r>
            <a:r>
              <a:rPr lang="en-US" sz="1400" dirty="0">
                <a:solidFill>
                  <a:srgbClr val="FF9966"/>
                </a:solidFill>
              </a:rPr>
              <a:t>)</a:t>
            </a:r>
          </a:p>
          <a:p>
            <a:endParaRPr lang="en-US" sz="1400" dirty="0">
              <a:solidFill>
                <a:srgbClr val="FF9966"/>
              </a:solidFill>
            </a:endParaRPr>
          </a:p>
          <a:p>
            <a:r>
              <a:rPr lang="en-US" sz="1400" i="1" dirty="0">
                <a:solidFill>
                  <a:srgbClr val="FF9966"/>
                </a:solidFill>
              </a:rPr>
              <a:t>Pharmacologically, what is edrophonium?</a:t>
            </a:r>
          </a:p>
          <a:p>
            <a:r>
              <a:rPr lang="en-US" sz="1400" dirty="0">
                <a:solidFill>
                  <a:srgbClr val="FF9966"/>
                </a:solidFill>
              </a:rPr>
              <a:t>An acetylcholinesterase inhibitor</a:t>
            </a:r>
          </a:p>
          <a:p>
            <a:endParaRPr lang="en-US" sz="1400" dirty="0">
              <a:solidFill>
                <a:srgbClr val="FF9966"/>
              </a:solidFill>
            </a:endParaRPr>
          </a:p>
          <a:p>
            <a:r>
              <a:rPr lang="en-US" sz="1400" i="1" dirty="0">
                <a:solidFill>
                  <a:srgbClr val="FF9966"/>
                </a:solidFill>
              </a:rPr>
              <a:t>Is it short-, or long-acting?</a:t>
            </a:r>
          </a:p>
          <a:p>
            <a:r>
              <a:rPr lang="en-US" sz="1400" dirty="0">
                <a:solidFill>
                  <a:srgbClr val="FF9966"/>
                </a:solidFill>
              </a:rPr>
              <a:t>Short (quite)</a:t>
            </a: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2103256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2650198849"/>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p>
          <a:p>
            <a:r>
              <a:rPr lang="en-US" sz="1600" dirty="0">
                <a:solidFill>
                  <a:srgbClr val="0000FF"/>
                </a:solidFill>
              </a:rPr>
              <a:t>Margin-reflex distance</a:t>
            </a:r>
          </a:p>
          <a:p>
            <a:endParaRPr lang="en-US" sz="1600" dirty="0">
              <a:solidFill>
                <a:srgbClr val="0000FF"/>
              </a:solidFill>
            </a:endParaRPr>
          </a:p>
          <a:p>
            <a:r>
              <a:rPr lang="en-US" sz="1600" i="1" dirty="0">
                <a:solidFill>
                  <a:srgbClr val="0000FF"/>
                </a:solidFill>
              </a:rPr>
              <a:t>To what does the word </a:t>
            </a:r>
            <a:r>
              <a:rPr lang="en-US" sz="1600" dirty="0">
                <a:solidFill>
                  <a:srgbClr val="0000FF"/>
                </a:solidFill>
              </a:rPr>
              <a:t>reflex</a:t>
            </a:r>
            <a:r>
              <a:rPr lang="en-US" sz="1600" i="1" dirty="0">
                <a:solidFill>
                  <a:srgbClr val="0000FF"/>
                </a:solidFill>
              </a:rPr>
              <a:t> refer?</a:t>
            </a:r>
          </a:p>
          <a:p>
            <a:r>
              <a:rPr lang="en-US" sz="1600" dirty="0">
                <a:solidFill>
                  <a:srgbClr val="0000FF"/>
                </a:solidFill>
              </a:rPr>
              <a:t>The corneal light reflex</a:t>
            </a:r>
          </a:p>
          <a:p>
            <a:endParaRPr lang="en-US" sz="1600" i="1" dirty="0">
              <a:solidFill>
                <a:srgbClr val="0000FF"/>
              </a:solidFill>
            </a:endParaRPr>
          </a:p>
          <a:p>
            <a:r>
              <a:rPr lang="en-US" sz="1600" i="1" dirty="0">
                <a:solidFill>
                  <a:srgbClr val="0000FF"/>
                </a:solidFill>
              </a:rPr>
              <a:t>What are these specific measurements?</a:t>
            </a:r>
          </a:p>
          <a:p>
            <a:r>
              <a:rPr lang="en-US" sz="1600" dirty="0">
                <a:solidFill>
                  <a:srgbClr val="0000FF"/>
                </a:solidFill>
              </a:rPr>
              <a:t>MRD1 is…the distance between the reflex and the upper-lid margin</a:t>
            </a:r>
          </a:p>
          <a:p>
            <a:r>
              <a:rPr lang="en-US" sz="1600" dirty="0">
                <a:solidFill>
                  <a:schemeClr val="bg1">
                    <a:lumMod val="65000"/>
                  </a:schemeClr>
                </a:solidFill>
              </a:rPr>
              <a:t>MRD2 is…</a:t>
            </a:r>
            <a:r>
              <a:rPr lang="en-US" sz="1600" dirty="0">
                <a:solidFill>
                  <a:srgbClr val="FFFF00"/>
                </a:solidFill>
              </a:rPr>
              <a:t>the distance between the reflex and the </a:t>
            </a:r>
            <a:r>
              <a:rPr lang="en-US" sz="1600" b="1" dirty="0">
                <a:solidFill>
                  <a:srgbClr val="FFFF00"/>
                </a:solidFill>
              </a:rPr>
              <a:t>lower</a:t>
            </a:r>
            <a:r>
              <a:rPr lang="en-US" sz="1600" dirty="0">
                <a:solidFill>
                  <a:srgbClr val="FFFF00"/>
                </a:solidFill>
              </a:rPr>
              <a:t>-lid margin</a:t>
            </a:r>
          </a:p>
        </p:txBody>
      </p:sp>
      <p:sp>
        <p:nvSpPr>
          <p:cNvPr id="10" name="Oval 9">
            <a:extLst>
              <a:ext uri="{FF2B5EF4-FFF2-40B4-BE49-F238E27FC236}">
                <a16:creationId xmlns:a16="http://schemas.microsoft.com/office/drawing/2014/main" id="{945105FB-099F-4A69-8BFD-71B3A88A6BE0}"/>
              </a:ext>
            </a:extLst>
          </p:cNvPr>
          <p:cNvSpPr/>
          <p:nvPr/>
        </p:nvSpPr>
        <p:spPr>
          <a:xfrm>
            <a:off x="6812102" y="1473357"/>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86272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p>
          <a:p>
            <a:r>
              <a:rPr lang="en-US" sz="1400" dirty="0">
                <a:solidFill>
                  <a:srgbClr val="0000FF"/>
                </a:solidFill>
              </a:rPr>
              <a:t>Edrophonium (so this is aka the </a:t>
            </a:r>
            <a:r>
              <a:rPr lang="en-US" sz="1400" i="1" dirty="0">
                <a:solidFill>
                  <a:srgbClr val="0000FF"/>
                </a:solidFill>
              </a:rPr>
              <a:t>edrophonium test</a:t>
            </a:r>
            <a:r>
              <a:rPr lang="en-US" sz="1400" dirty="0">
                <a:solidFill>
                  <a:srgbClr val="0000FF"/>
                </a:solidFill>
              </a:rPr>
              <a:t>)</a:t>
            </a:r>
            <a:endParaRPr lang="en-US" sz="1400" dirty="0">
              <a:solidFill>
                <a:srgbClr val="FF9966"/>
              </a:solidFill>
            </a:endParaRPr>
          </a:p>
          <a:p>
            <a:endParaRPr lang="en-US" sz="1400" dirty="0">
              <a:solidFill>
                <a:srgbClr val="FF9966"/>
              </a:solidFill>
            </a:endParaRPr>
          </a:p>
          <a:p>
            <a:r>
              <a:rPr lang="en-US" sz="1400" i="1" dirty="0">
                <a:solidFill>
                  <a:srgbClr val="FF9966"/>
                </a:solidFill>
              </a:rPr>
              <a:t>Pharmacologically, what is edrophonium?</a:t>
            </a:r>
          </a:p>
          <a:p>
            <a:r>
              <a:rPr lang="en-US" sz="1400" dirty="0">
                <a:solidFill>
                  <a:srgbClr val="FF9966"/>
                </a:solidFill>
              </a:rPr>
              <a:t>An acetylcholinesterase inhibitor</a:t>
            </a:r>
          </a:p>
          <a:p>
            <a:endParaRPr lang="en-US" sz="1400" dirty="0">
              <a:solidFill>
                <a:srgbClr val="FF9966"/>
              </a:solidFill>
            </a:endParaRPr>
          </a:p>
          <a:p>
            <a:r>
              <a:rPr lang="en-US" sz="1400" i="1" dirty="0">
                <a:solidFill>
                  <a:srgbClr val="FF9966"/>
                </a:solidFill>
              </a:rPr>
              <a:t>Is it short-, or long-acting?</a:t>
            </a:r>
          </a:p>
          <a:p>
            <a:r>
              <a:rPr lang="en-US" sz="1400" dirty="0">
                <a:solidFill>
                  <a:srgbClr val="FF9966"/>
                </a:solidFill>
              </a:rPr>
              <a:t>Short (quite)</a:t>
            </a: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34995710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p>
          <a:p>
            <a:r>
              <a:rPr lang="en-US" sz="1400" dirty="0">
                <a:solidFill>
                  <a:srgbClr val="0000FF"/>
                </a:solidFill>
              </a:rPr>
              <a:t>Edrophonium (so this is aka the </a:t>
            </a:r>
            <a:r>
              <a:rPr lang="en-US" sz="1400" i="1" dirty="0">
                <a:solidFill>
                  <a:srgbClr val="0000FF"/>
                </a:solidFill>
              </a:rPr>
              <a:t>edrophonium test</a:t>
            </a:r>
            <a:r>
              <a:rPr lang="en-US" sz="1400" dirty="0">
                <a:solidFill>
                  <a:srgbClr val="0000FF"/>
                </a:solidFill>
              </a:rPr>
              <a:t>)</a:t>
            </a:r>
          </a:p>
          <a:p>
            <a:endParaRPr lang="en-US" sz="1400" dirty="0">
              <a:solidFill>
                <a:srgbClr val="0000FF"/>
              </a:solidFill>
            </a:endParaRPr>
          </a:p>
          <a:p>
            <a:r>
              <a:rPr lang="en-US" sz="1400" i="1" dirty="0">
                <a:solidFill>
                  <a:srgbClr val="0000FF"/>
                </a:solidFill>
              </a:rPr>
              <a:t>Pharmacologically, what is edrophonium?</a:t>
            </a:r>
            <a:endParaRPr lang="en-US" sz="1400" i="1" dirty="0">
              <a:solidFill>
                <a:srgbClr val="FF9966"/>
              </a:solidFill>
            </a:endParaRPr>
          </a:p>
          <a:p>
            <a:r>
              <a:rPr lang="en-US" sz="1400" dirty="0">
                <a:solidFill>
                  <a:srgbClr val="FF9966"/>
                </a:solidFill>
              </a:rPr>
              <a:t>An acetylcholinesterase inhibitor</a:t>
            </a:r>
          </a:p>
          <a:p>
            <a:endParaRPr lang="en-US" sz="1400" dirty="0">
              <a:solidFill>
                <a:srgbClr val="FF9966"/>
              </a:solidFill>
            </a:endParaRPr>
          </a:p>
          <a:p>
            <a:r>
              <a:rPr lang="en-US" sz="1400" i="1" dirty="0">
                <a:solidFill>
                  <a:srgbClr val="FF9966"/>
                </a:solidFill>
              </a:rPr>
              <a:t>Is it short-, or long-acting?</a:t>
            </a:r>
          </a:p>
          <a:p>
            <a:r>
              <a:rPr lang="en-US" sz="1400" dirty="0">
                <a:solidFill>
                  <a:srgbClr val="FF9966"/>
                </a:solidFill>
              </a:rPr>
              <a:t>Short (quite)</a:t>
            </a: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388174026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p>
          <a:p>
            <a:r>
              <a:rPr lang="en-US" sz="1400" dirty="0">
                <a:solidFill>
                  <a:srgbClr val="0000FF"/>
                </a:solidFill>
              </a:rPr>
              <a:t>Edrophonium (so this is aka the </a:t>
            </a:r>
            <a:r>
              <a:rPr lang="en-US" sz="1400" i="1" dirty="0">
                <a:solidFill>
                  <a:srgbClr val="0000FF"/>
                </a:solidFill>
              </a:rPr>
              <a:t>edrophonium test</a:t>
            </a:r>
            <a:r>
              <a:rPr lang="en-US" sz="1400" dirty="0">
                <a:solidFill>
                  <a:srgbClr val="0000FF"/>
                </a:solidFill>
              </a:rPr>
              <a:t>)</a:t>
            </a:r>
          </a:p>
          <a:p>
            <a:endParaRPr lang="en-US" sz="1400" dirty="0">
              <a:solidFill>
                <a:srgbClr val="0000FF"/>
              </a:solidFill>
            </a:endParaRPr>
          </a:p>
          <a:p>
            <a:r>
              <a:rPr lang="en-US" sz="1400" i="1" dirty="0">
                <a:solidFill>
                  <a:srgbClr val="0000FF"/>
                </a:solidFill>
              </a:rPr>
              <a:t>Pharmacologically, what is edrophonium?</a:t>
            </a:r>
          </a:p>
          <a:p>
            <a:r>
              <a:rPr lang="en-US" sz="1400" dirty="0">
                <a:solidFill>
                  <a:srgbClr val="0000FF"/>
                </a:solidFill>
              </a:rPr>
              <a:t>An acetylcholinesterase inhibitor</a:t>
            </a:r>
            <a:endParaRPr lang="en-US" sz="1400" dirty="0">
              <a:solidFill>
                <a:srgbClr val="FF9966"/>
              </a:solidFill>
            </a:endParaRPr>
          </a:p>
          <a:p>
            <a:endParaRPr lang="en-US" sz="1400" dirty="0">
              <a:solidFill>
                <a:srgbClr val="FF9966"/>
              </a:solidFill>
            </a:endParaRPr>
          </a:p>
          <a:p>
            <a:r>
              <a:rPr lang="en-US" sz="1400" i="1" dirty="0">
                <a:solidFill>
                  <a:srgbClr val="FF9966"/>
                </a:solidFill>
              </a:rPr>
              <a:t>Is it short-, or long-acting?</a:t>
            </a:r>
          </a:p>
          <a:p>
            <a:r>
              <a:rPr lang="en-US" sz="1400" dirty="0">
                <a:solidFill>
                  <a:srgbClr val="FF9966"/>
                </a:solidFill>
              </a:rPr>
              <a:t>Short (quite)</a:t>
            </a: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311408536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p>
          <a:p>
            <a:r>
              <a:rPr lang="en-US" sz="1400" dirty="0">
                <a:solidFill>
                  <a:srgbClr val="0000FF"/>
                </a:solidFill>
              </a:rPr>
              <a:t>Edrophonium (so this is aka the </a:t>
            </a:r>
            <a:r>
              <a:rPr lang="en-US" sz="1400" i="1" dirty="0">
                <a:solidFill>
                  <a:srgbClr val="0000FF"/>
                </a:solidFill>
              </a:rPr>
              <a:t>edrophonium test</a:t>
            </a:r>
            <a:r>
              <a:rPr lang="en-US" sz="1400" dirty="0">
                <a:solidFill>
                  <a:srgbClr val="0000FF"/>
                </a:solidFill>
              </a:rPr>
              <a:t>)</a:t>
            </a:r>
          </a:p>
          <a:p>
            <a:endParaRPr lang="en-US" sz="1400" dirty="0">
              <a:solidFill>
                <a:srgbClr val="0000FF"/>
              </a:solidFill>
            </a:endParaRPr>
          </a:p>
          <a:p>
            <a:r>
              <a:rPr lang="en-US" sz="1400" i="1" dirty="0">
                <a:solidFill>
                  <a:srgbClr val="0000FF"/>
                </a:solidFill>
              </a:rPr>
              <a:t>Pharmacologically, what is edrophonium?</a:t>
            </a:r>
          </a:p>
          <a:p>
            <a:r>
              <a:rPr lang="en-US" sz="1400" dirty="0">
                <a:solidFill>
                  <a:srgbClr val="0000FF"/>
                </a:solidFill>
              </a:rPr>
              <a:t>An acetylcholinesterase inhibitor</a:t>
            </a:r>
          </a:p>
          <a:p>
            <a:endParaRPr lang="en-US" sz="1400" dirty="0">
              <a:solidFill>
                <a:srgbClr val="0000FF"/>
              </a:solidFill>
            </a:endParaRPr>
          </a:p>
          <a:p>
            <a:r>
              <a:rPr lang="en-US" sz="1400" i="1" dirty="0">
                <a:solidFill>
                  <a:srgbClr val="0000FF"/>
                </a:solidFill>
              </a:rPr>
              <a:t>Is it short-, or long-acting?</a:t>
            </a:r>
            <a:endParaRPr lang="en-US" sz="1400" i="1" dirty="0">
              <a:solidFill>
                <a:srgbClr val="FF9966"/>
              </a:solidFill>
            </a:endParaRPr>
          </a:p>
          <a:p>
            <a:r>
              <a:rPr lang="en-US" sz="1400" dirty="0">
                <a:solidFill>
                  <a:srgbClr val="FF9966"/>
                </a:solidFill>
              </a:rPr>
              <a:t>Short (quite)</a:t>
            </a: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194840184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p>
          <a:p>
            <a:r>
              <a:rPr lang="en-US" sz="1400" dirty="0">
                <a:solidFill>
                  <a:srgbClr val="0000FF"/>
                </a:solidFill>
              </a:rPr>
              <a:t>Edrophonium (so this is aka the </a:t>
            </a:r>
            <a:r>
              <a:rPr lang="en-US" sz="1400" i="1" dirty="0">
                <a:solidFill>
                  <a:srgbClr val="0000FF"/>
                </a:solidFill>
              </a:rPr>
              <a:t>edrophonium test</a:t>
            </a:r>
            <a:r>
              <a:rPr lang="en-US" sz="1400" dirty="0">
                <a:solidFill>
                  <a:srgbClr val="0000FF"/>
                </a:solidFill>
              </a:rPr>
              <a:t>)</a:t>
            </a:r>
          </a:p>
          <a:p>
            <a:endParaRPr lang="en-US" sz="1400" dirty="0">
              <a:solidFill>
                <a:srgbClr val="0000FF"/>
              </a:solidFill>
            </a:endParaRPr>
          </a:p>
          <a:p>
            <a:r>
              <a:rPr lang="en-US" sz="1400" i="1" dirty="0">
                <a:solidFill>
                  <a:srgbClr val="0000FF"/>
                </a:solidFill>
              </a:rPr>
              <a:t>Pharmacologically, what is edrophonium?</a:t>
            </a:r>
          </a:p>
          <a:p>
            <a:r>
              <a:rPr lang="en-US" sz="1400" dirty="0">
                <a:solidFill>
                  <a:srgbClr val="0000FF"/>
                </a:solidFill>
              </a:rPr>
              <a:t>An acetylcholinesterase inhibitor</a:t>
            </a:r>
          </a:p>
          <a:p>
            <a:endParaRPr lang="en-US" sz="1400" dirty="0">
              <a:solidFill>
                <a:srgbClr val="0000FF"/>
              </a:solidFill>
            </a:endParaRPr>
          </a:p>
          <a:p>
            <a:r>
              <a:rPr lang="en-US" sz="1400" i="1" dirty="0">
                <a:solidFill>
                  <a:srgbClr val="0000FF"/>
                </a:solidFill>
              </a:rPr>
              <a:t>Is it short-, or long-acting?</a:t>
            </a:r>
          </a:p>
          <a:p>
            <a:r>
              <a:rPr lang="en-US" sz="1400" dirty="0">
                <a:solidFill>
                  <a:srgbClr val="0000FF"/>
                </a:solidFill>
              </a:rPr>
              <a:t>Short (quite)</a:t>
            </a:r>
            <a:endParaRPr lang="en-US" sz="1400" dirty="0">
              <a:solidFill>
                <a:srgbClr val="FF9966"/>
              </a:solidFill>
            </a:endParaRPr>
          </a:p>
          <a:p>
            <a:endParaRPr lang="en-US" sz="1400" dirty="0">
              <a:solidFill>
                <a:srgbClr val="FF9966"/>
              </a:solidFill>
            </a:endParaRPr>
          </a:p>
          <a:p>
            <a:r>
              <a:rPr lang="en-US" sz="1400" i="1" dirty="0">
                <a:solidFill>
                  <a:srgbClr val="FF9966"/>
                </a:solidFill>
              </a:rPr>
              <a:t>What constitutes a positive test result?</a:t>
            </a:r>
          </a:p>
          <a:p>
            <a:r>
              <a:rPr lang="en-US" sz="1400" dirty="0">
                <a:solidFill>
                  <a:srgbClr val="FF9966"/>
                </a:solidFill>
              </a:rPr>
              <a:t>The temporary amelioration of MG S/S</a:t>
            </a:r>
          </a:p>
        </p:txBody>
      </p:sp>
    </p:spTree>
    <p:extLst>
      <p:ext uri="{BB962C8B-B14F-4D97-AF65-F5344CB8AC3E}">
        <p14:creationId xmlns:p14="http://schemas.microsoft.com/office/powerpoint/2010/main" val="379237032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p>
          <a:p>
            <a:r>
              <a:rPr lang="en-US" sz="1400" dirty="0">
                <a:solidFill>
                  <a:srgbClr val="0000FF"/>
                </a:solidFill>
              </a:rPr>
              <a:t>Edrophonium (so this is aka the </a:t>
            </a:r>
            <a:r>
              <a:rPr lang="en-US" sz="1400" i="1" dirty="0">
                <a:solidFill>
                  <a:srgbClr val="0000FF"/>
                </a:solidFill>
              </a:rPr>
              <a:t>edrophonium test</a:t>
            </a:r>
            <a:r>
              <a:rPr lang="en-US" sz="1400" dirty="0">
                <a:solidFill>
                  <a:srgbClr val="0000FF"/>
                </a:solidFill>
              </a:rPr>
              <a:t>)</a:t>
            </a:r>
          </a:p>
          <a:p>
            <a:endParaRPr lang="en-US" sz="1400" dirty="0">
              <a:solidFill>
                <a:srgbClr val="0000FF"/>
              </a:solidFill>
            </a:endParaRPr>
          </a:p>
          <a:p>
            <a:r>
              <a:rPr lang="en-US" sz="1400" i="1" dirty="0">
                <a:solidFill>
                  <a:srgbClr val="0000FF"/>
                </a:solidFill>
              </a:rPr>
              <a:t>Pharmacologically, what is edrophonium?</a:t>
            </a:r>
          </a:p>
          <a:p>
            <a:r>
              <a:rPr lang="en-US" sz="1400" dirty="0">
                <a:solidFill>
                  <a:srgbClr val="0000FF"/>
                </a:solidFill>
              </a:rPr>
              <a:t>An acetylcholinesterase inhibitor</a:t>
            </a:r>
          </a:p>
          <a:p>
            <a:endParaRPr lang="en-US" sz="1400" dirty="0">
              <a:solidFill>
                <a:srgbClr val="0000FF"/>
              </a:solidFill>
            </a:endParaRPr>
          </a:p>
          <a:p>
            <a:r>
              <a:rPr lang="en-US" sz="1400" i="1" dirty="0">
                <a:solidFill>
                  <a:srgbClr val="0000FF"/>
                </a:solidFill>
              </a:rPr>
              <a:t>Is it short-, or long-acting?</a:t>
            </a:r>
          </a:p>
          <a:p>
            <a:r>
              <a:rPr lang="en-US" sz="1400" dirty="0">
                <a:solidFill>
                  <a:srgbClr val="0000FF"/>
                </a:solidFill>
              </a:rPr>
              <a:t>Short (quite)</a:t>
            </a:r>
          </a:p>
          <a:p>
            <a:endParaRPr lang="en-US" sz="1400" dirty="0">
              <a:solidFill>
                <a:srgbClr val="0000FF"/>
              </a:solidFill>
            </a:endParaRPr>
          </a:p>
          <a:p>
            <a:r>
              <a:rPr lang="en-US" sz="1400" i="1" dirty="0">
                <a:solidFill>
                  <a:srgbClr val="0000FF"/>
                </a:solidFill>
              </a:rPr>
              <a:t>What constitutes a positive test result?</a:t>
            </a:r>
            <a:endParaRPr lang="en-US" sz="1400" i="1" dirty="0">
              <a:solidFill>
                <a:srgbClr val="FF9966"/>
              </a:solidFill>
            </a:endParaRPr>
          </a:p>
          <a:p>
            <a:r>
              <a:rPr lang="en-US" sz="1400" dirty="0">
                <a:solidFill>
                  <a:srgbClr val="FF9966"/>
                </a:solidFill>
              </a:rPr>
              <a:t>The temporary amelioration of MG S/S</a:t>
            </a:r>
          </a:p>
        </p:txBody>
      </p:sp>
    </p:spTree>
    <p:extLst>
      <p:ext uri="{BB962C8B-B14F-4D97-AF65-F5344CB8AC3E}">
        <p14:creationId xmlns:p14="http://schemas.microsoft.com/office/powerpoint/2010/main" val="423847036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rgbClr val="0000FF"/>
                </a:solidFill>
              </a:rPr>
              <a:t>In the present context, what is the </a:t>
            </a:r>
            <a:r>
              <a:rPr lang="en-US" sz="1400" dirty="0" err="1">
                <a:solidFill>
                  <a:srgbClr val="0000FF"/>
                </a:solidFill>
              </a:rPr>
              <a:t>Tensilon</a:t>
            </a:r>
            <a:r>
              <a:rPr lang="en-US" sz="1400" dirty="0">
                <a:solidFill>
                  <a:srgbClr val="0000FF"/>
                </a:solidFill>
              </a:rPr>
              <a:t> test</a:t>
            </a:r>
            <a:r>
              <a:rPr lang="en-US" sz="1400" i="1" dirty="0">
                <a:solidFill>
                  <a:srgbClr val="0000FF"/>
                </a:solidFill>
              </a:rPr>
              <a:t>?</a:t>
            </a:r>
          </a:p>
          <a:p>
            <a:r>
              <a:rPr lang="en-US" sz="1400" dirty="0">
                <a:solidFill>
                  <a:srgbClr val="0000FF"/>
                </a:solidFill>
              </a:rPr>
              <a:t>A clinic-based test in which </a:t>
            </a:r>
            <a:r>
              <a:rPr lang="en-US" sz="1400" dirty="0" err="1">
                <a:solidFill>
                  <a:srgbClr val="0000FF"/>
                </a:solidFill>
              </a:rPr>
              <a:t>Tensilon</a:t>
            </a:r>
            <a:r>
              <a:rPr lang="en-US" sz="1400" dirty="0">
                <a:solidFill>
                  <a:srgbClr val="0000FF"/>
                </a:solidFill>
              </a:rPr>
              <a:t> is given IV, and its effect on the </a:t>
            </a:r>
            <a:r>
              <a:rPr lang="en-US" sz="1400" dirty="0" err="1">
                <a:solidFill>
                  <a:srgbClr val="0000FF"/>
                </a:solidFill>
              </a:rPr>
              <a:t>pt’s</a:t>
            </a:r>
            <a:r>
              <a:rPr lang="en-US" sz="1400" dirty="0">
                <a:solidFill>
                  <a:srgbClr val="0000FF"/>
                </a:solidFill>
              </a:rPr>
              <a:t> status is assessed</a:t>
            </a:r>
          </a:p>
          <a:p>
            <a:endParaRPr lang="en-US" sz="1400" i="1" dirty="0">
              <a:solidFill>
                <a:srgbClr val="0000FF"/>
              </a:solidFill>
            </a:endParaRPr>
          </a:p>
          <a:p>
            <a:r>
              <a:rPr lang="en-US" sz="1400" i="1" dirty="0">
                <a:solidFill>
                  <a:srgbClr val="0000FF"/>
                </a:solidFill>
              </a:rPr>
              <a:t>What is the trade name for </a:t>
            </a:r>
            <a:r>
              <a:rPr lang="en-US" sz="1400" i="1" dirty="0" err="1">
                <a:solidFill>
                  <a:srgbClr val="0000FF"/>
                </a:solidFill>
              </a:rPr>
              <a:t>Tensilon</a:t>
            </a:r>
            <a:r>
              <a:rPr lang="en-US" sz="1400" i="1" dirty="0">
                <a:solidFill>
                  <a:srgbClr val="0000FF"/>
                </a:solidFill>
              </a:rPr>
              <a:t>?</a:t>
            </a:r>
          </a:p>
          <a:p>
            <a:r>
              <a:rPr lang="en-US" sz="1400" dirty="0">
                <a:solidFill>
                  <a:srgbClr val="0000FF"/>
                </a:solidFill>
              </a:rPr>
              <a:t>Edrophonium (so this is aka the </a:t>
            </a:r>
            <a:r>
              <a:rPr lang="en-US" sz="1400" i="1" dirty="0">
                <a:solidFill>
                  <a:srgbClr val="0000FF"/>
                </a:solidFill>
              </a:rPr>
              <a:t>edrophonium test</a:t>
            </a:r>
            <a:r>
              <a:rPr lang="en-US" sz="1400" dirty="0">
                <a:solidFill>
                  <a:srgbClr val="0000FF"/>
                </a:solidFill>
              </a:rPr>
              <a:t>)</a:t>
            </a:r>
          </a:p>
          <a:p>
            <a:endParaRPr lang="en-US" sz="1400" dirty="0">
              <a:solidFill>
                <a:srgbClr val="0000FF"/>
              </a:solidFill>
            </a:endParaRPr>
          </a:p>
          <a:p>
            <a:r>
              <a:rPr lang="en-US" sz="1400" i="1" dirty="0">
                <a:solidFill>
                  <a:srgbClr val="0000FF"/>
                </a:solidFill>
              </a:rPr>
              <a:t>Pharmacologically, what is edrophonium?</a:t>
            </a:r>
          </a:p>
          <a:p>
            <a:r>
              <a:rPr lang="en-US" sz="1400" dirty="0">
                <a:solidFill>
                  <a:srgbClr val="0000FF"/>
                </a:solidFill>
              </a:rPr>
              <a:t>An acetylcholinesterase inhibitor</a:t>
            </a:r>
          </a:p>
          <a:p>
            <a:endParaRPr lang="en-US" sz="1400" dirty="0">
              <a:solidFill>
                <a:srgbClr val="0000FF"/>
              </a:solidFill>
            </a:endParaRPr>
          </a:p>
          <a:p>
            <a:r>
              <a:rPr lang="en-US" sz="1400" i="1" dirty="0">
                <a:solidFill>
                  <a:srgbClr val="0000FF"/>
                </a:solidFill>
              </a:rPr>
              <a:t>Is it short-, or long-acting?</a:t>
            </a:r>
          </a:p>
          <a:p>
            <a:r>
              <a:rPr lang="en-US" sz="1400" dirty="0">
                <a:solidFill>
                  <a:srgbClr val="0000FF"/>
                </a:solidFill>
              </a:rPr>
              <a:t>Short (quite)</a:t>
            </a:r>
          </a:p>
          <a:p>
            <a:endParaRPr lang="en-US" sz="1400" dirty="0">
              <a:solidFill>
                <a:srgbClr val="0000FF"/>
              </a:solidFill>
            </a:endParaRPr>
          </a:p>
          <a:p>
            <a:r>
              <a:rPr lang="en-US" sz="1400" i="1" dirty="0">
                <a:solidFill>
                  <a:srgbClr val="0000FF"/>
                </a:solidFill>
              </a:rPr>
              <a:t>What constitutes a positive test result?</a:t>
            </a:r>
          </a:p>
          <a:p>
            <a:r>
              <a:rPr lang="en-US" sz="1400" dirty="0">
                <a:solidFill>
                  <a:srgbClr val="0000FF"/>
                </a:solidFill>
              </a:rPr>
              <a:t>The temporary amelioration of MG S/S</a:t>
            </a:r>
          </a:p>
        </p:txBody>
      </p:sp>
    </p:spTree>
    <p:extLst>
      <p:ext uri="{BB962C8B-B14F-4D97-AF65-F5344CB8AC3E}">
        <p14:creationId xmlns:p14="http://schemas.microsoft.com/office/powerpoint/2010/main" val="150983130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227</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3590470" y="5951798"/>
            <a:ext cx="1963103" cy="369332"/>
          </a:xfrm>
          <a:prstGeom prst="rect">
            <a:avLst/>
          </a:prstGeom>
          <a:noFill/>
        </p:spPr>
        <p:txBody>
          <a:bodyPr wrap="none" rtlCol="0">
            <a:spAutoFit/>
          </a:bodyPr>
          <a:lstStyle/>
          <a:p>
            <a:pPr algn="ctr"/>
            <a:r>
              <a:rPr lang="en-US" dirty="0"/>
              <a:t>MG: </a:t>
            </a:r>
            <a:r>
              <a:rPr lang="en-US" dirty="0" err="1"/>
              <a:t>Tensilon</a:t>
            </a:r>
            <a:r>
              <a:rPr lang="en-US" dirty="0"/>
              <a:t> test</a:t>
            </a:r>
          </a:p>
        </p:txBody>
      </p:sp>
      <p:pic>
        <p:nvPicPr>
          <p:cNvPr id="10" name="Picture 9">
            <a:extLst>
              <a:ext uri="{FF2B5EF4-FFF2-40B4-BE49-F238E27FC236}">
                <a16:creationId xmlns:a16="http://schemas.microsoft.com/office/drawing/2014/main" id="{EAED1105-D397-454D-AFCA-4616D9EFB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83863"/>
            <a:ext cx="7772400" cy="3290274"/>
          </a:xfrm>
          <a:prstGeom prst="rect">
            <a:avLst/>
          </a:prstGeom>
        </p:spPr>
      </p:pic>
      <p:sp>
        <p:nvSpPr>
          <p:cNvPr id="15" name="TextBox 14">
            <a:extLst>
              <a:ext uri="{FF2B5EF4-FFF2-40B4-BE49-F238E27FC236}">
                <a16:creationId xmlns:a16="http://schemas.microsoft.com/office/drawing/2014/main" id="{77D91F1C-B0EF-427B-9903-51BF3ED519B9}"/>
              </a:ext>
            </a:extLst>
          </p:cNvPr>
          <p:cNvSpPr txBox="1"/>
          <p:nvPr/>
        </p:nvSpPr>
        <p:spPr>
          <a:xfrm>
            <a:off x="707934" y="5074137"/>
            <a:ext cx="4021742" cy="584775"/>
          </a:xfrm>
          <a:prstGeom prst="rect">
            <a:avLst/>
          </a:prstGeom>
          <a:noFill/>
        </p:spPr>
        <p:txBody>
          <a:bodyPr wrap="none" rtlCol="0">
            <a:spAutoFit/>
          </a:bodyPr>
          <a:lstStyle/>
          <a:p>
            <a:pPr algn="ctr"/>
            <a:r>
              <a:rPr lang="en-US" sz="1600" dirty="0"/>
              <a:t>Pre-injection</a:t>
            </a:r>
          </a:p>
          <a:p>
            <a:pPr algn="ctr"/>
            <a:r>
              <a:rPr lang="en-US" sz="1600" dirty="0"/>
              <a:t>(Note: The hand is holding her jaw closed)</a:t>
            </a:r>
          </a:p>
        </p:txBody>
      </p:sp>
      <p:sp>
        <p:nvSpPr>
          <p:cNvPr id="16" name="TextBox 15">
            <a:extLst>
              <a:ext uri="{FF2B5EF4-FFF2-40B4-BE49-F238E27FC236}">
                <a16:creationId xmlns:a16="http://schemas.microsoft.com/office/drawing/2014/main" id="{EDAEC445-3BD0-4EB2-BC17-E5BE0A6F1DFE}"/>
              </a:ext>
            </a:extLst>
          </p:cNvPr>
          <p:cNvSpPr txBox="1"/>
          <p:nvPr/>
        </p:nvSpPr>
        <p:spPr>
          <a:xfrm>
            <a:off x="5285537" y="5074137"/>
            <a:ext cx="2771784" cy="584775"/>
          </a:xfrm>
          <a:prstGeom prst="rect">
            <a:avLst/>
          </a:prstGeom>
          <a:noFill/>
        </p:spPr>
        <p:txBody>
          <a:bodyPr wrap="none" rtlCol="0">
            <a:spAutoFit/>
          </a:bodyPr>
          <a:lstStyle/>
          <a:p>
            <a:pPr algn="ctr"/>
            <a:r>
              <a:rPr lang="en-US" sz="1600" dirty="0"/>
              <a:t>A few seconds post-injection</a:t>
            </a:r>
          </a:p>
          <a:p>
            <a:pPr algn="ctr"/>
            <a:r>
              <a:rPr lang="en-US" sz="1600" dirty="0"/>
              <a:t>(Note: No hand)</a:t>
            </a:r>
          </a:p>
        </p:txBody>
      </p:sp>
      <p:sp>
        <p:nvSpPr>
          <p:cNvPr id="9" name="Text Box 25">
            <a:extLst>
              <a:ext uri="{FF2B5EF4-FFF2-40B4-BE49-F238E27FC236}">
                <a16:creationId xmlns:a16="http://schemas.microsoft.com/office/drawing/2014/main" id="{BDF2AFD6-919A-4296-A1EB-25FE267CA41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147388222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solidFill>
              </a:rPr>
              <a:t>Tensilon</a:t>
            </a:r>
            <a:r>
              <a:rPr lang="en-US" sz="1400" i="1" dirty="0">
                <a:solidFill>
                  <a:schemeClr val="bg1"/>
                </a:solidFill>
              </a:rPr>
              <a:t> testing is not commonly performed, in part at least because of its potential adverse effects. Of these, which are most disconcerting?</a:t>
            </a:r>
          </a:p>
          <a:p>
            <a:r>
              <a:rPr lang="en-US" sz="1400" dirty="0">
                <a:solidFill>
                  <a:srgbClr val="0070C0"/>
                </a:solidFill>
              </a:rPr>
              <a:t>Pts can go into cardiac and/or respiratory arrest</a:t>
            </a:r>
          </a:p>
        </p:txBody>
      </p:sp>
    </p:spTree>
    <p:extLst>
      <p:ext uri="{BB962C8B-B14F-4D97-AF65-F5344CB8AC3E}">
        <p14:creationId xmlns:p14="http://schemas.microsoft.com/office/powerpoint/2010/main" val="349608658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229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solidFill>
              </a:rPr>
              <a:t>Tensilon</a:t>
            </a:r>
            <a:r>
              <a:rPr lang="en-US" sz="1400" i="1" dirty="0">
                <a:solidFill>
                  <a:schemeClr val="bg1"/>
                </a:solidFill>
              </a:rPr>
              <a:t> testing is not commonly performed, in part at least because of its potential adverse effects. Of these, which are most disconcerting?</a:t>
            </a:r>
          </a:p>
          <a:p>
            <a:r>
              <a:rPr lang="en-US" sz="1400" dirty="0">
                <a:solidFill>
                  <a:schemeClr val="bg1"/>
                </a:solidFill>
              </a:rPr>
              <a:t>Pts can go into cardiac and/or respiratory arrest</a:t>
            </a:r>
          </a:p>
        </p:txBody>
      </p:sp>
    </p:spTree>
    <p:extLst>
      <p:ext uri="{BB962C8B-B14F-4D97-AF65-F5344CB8AC3E}">
        <p14:creationId xmlns:p14="http://schemas.microsoft.com/office/powerpoint/2010/main" val="72040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087678440"/>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chemeClr val="bg1">
                    <a:lumMod val="65000"/>
                  </a:schemeClr>
                </a:solidFill>
              </a:rPr>
              <a:t>What does </a:t>
            </a:r>
            <a:r>
              <a:rPr lang="en-US" sz="1600" dirty="0">
                <a:solidFill>
                  <a:schemeClr val="bg1">
                    <a:lumMod val="65000"/>
                  </a:schemeClr>
                </a:solidFill>
              </a:rPr>
              <a:t>MRD</a:t>
            </a:r>
            <a:r>
              <a:rPr lang="en-US" sz="1600" i="1" dirty="0">
                <a:solidFill>
                  <a:schemeClr val="bg1">
                    <a:lumMod val="65000"/>
                  </a:schemeClr>
                </a:solidFill>
              </a:rPr>
              <a:t> stand for in this context?</a:t>
            </a:r>
          </a:p>
          <a:p>
            <a:r>
              <a:rPr lang="en-US" sz="1600" dirty="0">
                <a:solidFill>
                  <a:schemeClr val="bg1">
                    <a:lumMod val="65000"/>
                  </a:schemeClr>
                </a:solidFill>
              </a:rPr>
              <a:t>Margin-reflex distance</a:t>
            </a:r>
          </a:p>
          <a:p>
            <a:endParaRPr lang="en-US" sz="1600" dirty="0">
              <a:solidFill>
                <a:schemeClr val="bg1">
                  <a:lumMod val="65000"/>
                </a:schemeClr>
              </a:solidFill>
            </a:endParaRPr>
          </a:p>
          <a:p>
            <a:r>
              <a:rPr lang="en-US" sz="1600" i="1" dirty="0">
                <a:solidFill>
                  <a:schemeClr val="bg1">
                    <a:lumMod val="65000"/>
                  </a:schemeClr>
                </a:solidFill>
              </a:rPr>
              <a:t>To what does the word </a:t>
            </a:r>
            <a:r>
              <a:rPr lang="en-US" sz="1600" dirty="0">
                <a:solidFill>
                  <a:schemeClr val="bg1">
                    <a:lumMod val="65000"/>
                  </a:schemeClr>
                </a:solidFill>
              </a:rPr>
              <a:t>reflex</a:t>
            </a:r>
            <a:r>
              <a:rPr lang="en-US" sz="1600" i="1" dirty="0">
                <a:solidFill>
                  <a:schemeClr val="bg1">
                    <a:lumMod val="65000"/>
                  </a:schemeClr>
                </a:solidFill>
              </a:rPr>
              <a:t> refer?</a:t>
            </a:r>
          </a:p>
          <a:p>
            <a:r>
              <a:rPr lang="en-US" sz="1600" dirty="0">
                <a:solidFill>
                  <a:schemeClr val="bg1">
                    <a:lumMod val="65000"/>
                  </a:schemeClr>
                </a:solidFill>
              </a:rPr>
              <a:t>The corneal light reflex</a:t>
            </a:r>
          </a:p>
          <a:p>
            <a:endParaRPr lang="en-US" sz="1600" i="1" dirty="0">
              <a:solidFill>
                <a:schemeClr val="bg1">
                  <a:lumMod val="65000"/>
                </a:schemeClr>
              </a:solidFill>
            </a:endParaRPr>
          </a:p>
          <a:p>
            <a:r>
              <a:rPr lang="en-US" sz="1600" i="1" dirty="0">
                <a:solidFill>
                  <a:schemeClr val="bg1">
                    <a:lumMod val="65000"/>
                  </a:schemeClr>
                </a:solidFill>
              </a:rPr>
              <a:t>What are these specific measurements?</a:t>
            </a:r>
          </a:p>
          <a:p>
            <a:r>
              <a:rPr lang="en-US" sz="1600" dirty="0">
                <a:solidFill>
                  <a:srgbClr val="0000FF"/>
                </a:solidFill>
              </a:rPr>
              <a:t>MRD1 is…the distance between the reflex and the upper-lid margin</a:t>
            </a:r>
          </a:p>
          <a:p>
            <a:r>
              <a:rPr lang="en-US" sz="1600" dirty="0">
                <a:solidFill>
                  <a:schemeClr val="bg1">
                    <a:lumMod val="65000"/>
                  </a:schemeClr>
                </a:solidFill>
              </a:rPr>
              <a:t>MRD2 is…</a:t>
            </a:r>
            <a:r>
              <a:rPr lang="en-US" sz="1600" dirty="0">
                <a:solidFill>
                  <a:srgbClr val="FFFF00"/>
                </a:solidFill>
              </a:rPr>
              <a:t>the distance between the reflex and the </a:t>
            </a:r>
            <a:r>
              <a:rPr lang="en-US" sz="1600" b="1" dirty="0">
                <a:solidFill>
                  <a:srgbClr val="FFFF00"/>
                </a:solidFill>
              </a:rPr>
              <a:t>lower</a:t>
            </a:r>
            <a:r>
              <a:rPr lang="en-US" sz="1600" dirty="0">
                <a:solidFill>
                  <a:srgbClr val="FFFF00"/>
                </a:solidFill>
              </a:rPr>
              <a:t>-lid margin</a:t>
            </a:r>
          </a:p>
        </p:txBody>
      </p:sp>
      <p:sp>
        <p:nvSpPr>
          <p:cNvPr id="10" name="Oval 9">
            <a:extLst>
              <a:ext uri="{FF2B5EF4-FFF2-40B4-BE49-F238E27FC236}">
                <a16:creationId xmlns:a16="http://schemas.microsoft.com/office/drawing/2014/main" id="{945105FB-099F-4A69-8BFD-71B3A88A6BE0}"/>
              </a:ext>
            </a:extLst>
          </p:cNvPr>
          <p:cNvSpPr/>
          <p:nvPr/>
        </p:nvSpPr>
        <p:spPr>
          <a:xfrm>
            <a:off x="6812102" y="1473357"/>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2552DF-C1D7-4D7A-A0C6-EEB3093B48A7}"/>
              </a:ext>
            </a:extLst>
          </p:cNvPr>
          <p:cNvSpPr txBox="1"/>
          <p:nvPr/>
        </p:nvSpPr>
        <p:spPr>
          <a:xfrm>
            <a:off x="4160829" y="2135863"/>
            <a:ext cx="3172663" cy="523220"/>
          </a:xfrm>
          <a:prstGeom prst="rect">
            <a:avLst/>
          </a:prstGeom>
          <a:solidFill>
            <a:schemeClr val="accent1"/>
          </a:solidFill>
        </p:spPr>
        <p:txBody>
          <a:bodyPr wrap="none" rtlCol="0">
            <a:spAutoFit/>
          </a:bodyPr>
          <a:lstStyle/>
          <a:p>
            <a:r>
              <a:rPr lang="en-US" sz="1400" i="1" dirty="0">
                <a:solidFill>
                  <a:srgbClr val="0000FF"/>
                </a:solidFill>
              </a:rPr>
              <a:t>What is the normal value for MRD1?</a:t>
            </a:r>
          </a:p>
          <a:p>
            <a:r>
              <a:rPr lang="en-US" sz="1400" dirty="0">
                <a:solidFill>
                  <a:schemeClr val="accent1"/>
                </a:solidFill>
              </a:rPr>
              <a:t>4.5 mm (per the BCSC </a:t>
            </a:r>
            <a:r>
              <a:rPr lang="en-US" sz="1400" i="1" dirty="0">
                <a:solidFill>
                  <a:schemeClr val="accent1"/>
                </a:solidFill>
              </a:rPr>
              <a:t>Plastics</a:t>
            </a:r>
            <a:r>
              <a:rPr lang="en-US" sz="1400" dirty="0">
                <a:solidFill>
                  <a:schemeClr val="accent1"/>
                </a:solidFill>
              </a:rPr>
              <a:t> book)</a:t>
            </a:r>
          </a:p>
        </p:txBody>
      </p:sp>
    </p:spTree>
    <p:extLst>
      <p:ext uri="{BB962C8B-B14F-4D97-AF65-F5344CB8AC3E}">
        <p14:creationId xmlns:p14="http://schemas.microsoft.com/office/powerpoint/2010/main" val="223858292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rgbClr val="0000FF"/>
                </a:solidFill>
              </a:rPr>
              <a:t>What two clinic-based tests—vastly safer than </a:t>
            </a:r>
            <a:r>
              <a:rPr lang="en-US" sz="1400" i="1" dirty="0" err="1">
                <a:solidFill>
                  <a:srgbClr val="0000FF"/>
                </a:solidFill>
              </a:rPr>
              <a:t>Tensilon</a:t>
            </a:r>
            <a:r>
              <a:rPr lang="en-US" sz="1400" i="1" dirty="0">
                <a:solidFill>
                  <a:srgbClr val="0000FF"/>
                </a:solidFill>
              </a:rPr>
              <a:t> testing—are often performed?</a:t>
            </a:r>
          </a:p>
          <a:p>
            <a:r>
              <a:rPr lang="en-US" sz="1400" b="1" dirty="0">
                <a:solidFill>
                  <a:srgbClr val="E1DF9D"/>
                </a:solidFill>
              </a:rPr>
              <a:t>Ice-pack test</a:t>
            </a:r>
            <a:r>
              <a:rPr lang="en-US" sz="1400" dirty="0">
                <a:solidFill>
                  <a:srgbClr val="E1DF9D"/>
                </a:solidFill>
              </a:rPr>
              <a:t>, and the </a:t>
            </a:r>
            <a:r>
              <a:rPr lang="en-US" sz="1400" b="1" dirty="0">
                <a:solidFill>
                  <a:srgbClr val="E1DF9D"/>
                </a:solidFill>
              </a:rPr>
              <a:t>sleep test</a:t>
            </a:r>
          </a:p>
          <a:p>
            <a:endParaRPr lang="en-US" sz="1400" dirty="0">
              <a:solidFill>
                <a:srgbClr val="E1DF9D"/>
              </a:solidFill>
            </a:endParaRPr>
          </a:p>
          <a:p>
            <a:r>
              <a:rPr lang="en-US" sz="1400" i="1" dirty="0">
                <a:solidFill>
                  <a:srgbClr val="E1DF9D"/>
                </a:solidFill>
              </a:rPr>
              <a:t>How are they performed?</a:t>
            </a:r>
          </a:p>
          <a:p>
            <a:r>
              <a:rPr lang="en-US" sz="1400" b="1" dirty="0">
                <a:solidFill>
                  <a:srgbClr val="E1DF9D"/>
                </a:solidFill>
              </a:rPr>
              <a:t>Ice-pack test: </a:t>
            </a:r>
            <a:r>
              <a:rPr lang="en-US" sz="1400" dirty="0">
                <a:solidFill>
                  <a:srgbClr val="E1DF9D"/>
                </a:solidFill>
              </a:rPr>
              <a:t>An ice pack is placed over the closed eyelids for 2-3 minutes, then the amount of ptosis is re-assessed (positive test = improvement)</a:t>
            </a:r>
          </a:p>
          <a:p>
            <a:r>
              <a:rPr lang="en-US" sz="1400" b="1" dirty="0">
                <a:solidFill>
                  <a:srgbClr val="E1DF9D"/>
                </a:solidFill>
              </a:rPr>
              <a:t>Sleep test: </a:t>
            </a:r>
            <a:r>
              <a:rPr lang="en-US" sz="1400" dirty="0">
                <a:solidFill>
                  <a:srgbClr val="E1DF9D"/>
                </a:solidFill>
              </a:rPr>
              <a:t>The </a:t>
            </a:r>
            <a:r>
              <a:rPr lang="en-US" sz="1400" dirty="0" err="1">
                <a:solidFill>
                  <a:srgbClr val="E1DF9D"/>
                </a:solidFill>
              </a:rPr>
              <a:t>pt</a:t>
            </a:r>
            <a:r>
              <a:rPr lang="en-US" sz="1400" dirty="0">
                <a:solidFill>
                  <a:srgbClr val="E1DF9D"/>
                </a:solidFill>
              </a:rPr>
              <a:t> lies quietly in a darkened room for 20-30 minutes, then their strength is re-assessed (positive test = improvement)</a:t>
            </a:r>
          </a:p>
        </p:txBody>
      </p:sp>
    </p:spTree>
    <p:extLst>
      <p:ext uri="{BB962C8B-B14F-4D97-AF65-F5344CB8AC3E}">
        <p14:creationId xmlns:p14="http://schemas.microsoft.com/office/powerpoint/2010/main" val="106265624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rgbClr val="0000FF"/>
                </a:solidFill>
              </a:rPr>
              <a:t>What two clinic-based tests—vastly safer than </a:t>
            </a:r>
            <a:r>
              <a:rPr lang="en-US" sz="1400" i="1" dirty="0" err="1">
                <a:solidFill>
                  <a:srgbClr val="0000FF"/>
                </a:solidFill>
              </a:rPr>
              <a:t>Tensilon</a:t>
            </a:r>
            <a:r>
              <a:rPr lang="en-US" sz="1400" i="1" dirty="0">
                <a:solidFill>
                  <a:srgbClr val="0000FF"/>
                </a:solidFill>
              </a:rPr>
              <a:t> testing—are often performed?</a:t>
            </a:r>
          </a:p>
          <a:p>
            <a:r>
              <a:rPr lang="en-US" sz="1400" b="1" dirty="0">
                <a:solidFill>
                  <a:srgbClr val="0000FF"/>
                </a:solidFill>
              </a:rPr>
              <a:t>Ice-pack test</a:t>
            </a:r>
            <a:r>
              <a:rPr lang="en-US" sz="1400" dirty="0">
                <a:solidFill>
                  <a:srgbClr val="0000FF"/>
                </a:solidFill>
              </a:rPr>
              <a:t>, and the </a:t>
            </a:r>
            <a:r>
              <a:rPr lang="en-US" sz="1400" b="1" dirty="0">
                <a:solidFill>
                  <a:srgbClr val="0000FF"/>
                </a:solidFill>
              </a:rPr>
              <a:t>sleep test</a:t>
            </a:r>
            <a:endParaRPr lang="en-US" sz="1400" b="1" dirty="0">
              <a:solidFill>
                <a:srgbClr val="E1DF9D"/>
              </a:solidFill>
            </a:endParaRPr>
          </a:p>
          <a:p>
            <a:endParaRPr lang="en-US" sz="1400" dirty="0">
              <a:solidFill>
                <a:srgbClr val="E1DF9D"/>
              </a:solidFill>
            </a:endParaRPr>
          </a:p>
          <a:p>
            <a:r>
              <a:rPr lang="en-US" sz="1400" i="1" dirty="0">
                <a:solidFill>
                  <a:srgbClr val="E1DF9D"/>
                </a:solidFill>
              </a:rPr>
              <a:t>How are they performed?</a:t>
            </a:r>
          </a:p>
          <a:p>
            <a:r>
              <a:rPr lang="en-US" sz="1400" b="1" dirty="0">
                <a:solidFill>
                  <a:srgbClr val="E1DF9D"/>
                </a:solidFill>
              </a:rPr>
              <a:t>Ice-pack test: </a:t>
            </a:r>
            <a:r>
              <a:rPr lang="en-US" sz="1400" dirty="0">
                <a:solidFill>
                  <a:srgbClr val="E1DF9D"/>
                </a:solidFill>
              </a:rPr>
              <a:t>An ice pack is placed over the closed eyelids for 2-3 minutes, then the amount of ptosis is re-assessed (positive test = improvement)</a:t>
            </a:r>
          </a:p>
          <a:p>
            <a:r>
              <a:rPr lang="en-US" sz="1400" b="1" dirty="0">
                <a:solidFill>
                  <a:srgbClr val="E1DF9D"/>
                </a:solidFill>
              </a:rPr>
              <a:t>Sleep test: </a:t>
            </a:r>
            <a:r>
              <a:rPr lang="en-US" sz="1400" dirty="0">
                <a:solidFill>
                  <a:srgbClr val="E1DF9D"/>
                </a:solidFill>
              </a:rPr>
              <a:t>The </a:t>
            </a:r>
            <a:r>
              <a:rPr lang="en-US" sz="1400" dirty="0" err="1">
                <a:solidFill>
                  <a:srgbClr val="E1DF9D"/>
                </a:solidFill>
              </a:rPr>
              <a:t>pt</a:t>
            </a:r>
            <a:r>
              <a:rPr lang="en-US" sz="1400" dirty="0">
                <a:solidFill>
                  <a:srgbClr val="E1DF9D"/>
                </a:solidFill>
              </a:rPr>
              <a:t> lies quietly in a darkened room for 20-30 minutes, then their strength is re-assessed (positive test = improvement)</a:t>
            </a:r>
          </a:p>
        </p:txBody>
      </p:sp>
    </p:spTree>
    <p:extLst>
      <p:ext uri="{BB962C8B-B14F-4D97-AF65-F5344CB8AC3E}">
        <p14:creationId xmlns:p14="http://schemas.microsoft.com/office/powerpoint/2010/main" val="307167334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rgbClr val="0000FF"/>
                </a:solidFill>
              </a:rPr>
              <a:t>What two clinic-based tests—vastly safer than </a:t>
            </a:r>
            <a:r>
              <a:rPr lang="en-US" sz="1400" i="1" dirty="0" err="1">
                <a:solidFill>
                  <a:srgbClr val="0000FF"/>
                </a:solidFill>
              </a:rPr>
              <a:t>Tensilon</a:t>
            </a:r>
            <a:r>
              <a:rPr lang="en-US" sz="1400" i="1" dirty="0">
                <a:solidFill>
                  <a:srgbClr val="0000FF"/>
                </a:solidFill>
              </a:rPr>
              <a:t> testing—are often performed?</a:t>
            </a:r>
          </a:p>
          <a:p>
            <a:r>
              <a:rPr lang="en-US" sz="1400" b="1" dirty="0">
                <a:solidFill>
                  <a:srgbClr val="0000FF"/>
                </a:solidFill>
              </a:rPr>
              <a:t>Ice-pack test</a:t>
            </a:r>
            <a:r>
              <a:rPr lang="en-US" sz="1400" dirty="0">
                <a:solidFill>
                  <a:srgbClr val="0000FF"/>
                </a:solidFill>
              </a:rPr>
              <a:t>, and the </a:t>
            </a:r>
            <a:r>
              <a:rPr lang="en-US" sz="1400" b="1" dirty="0">
                <a:solidFill>
                  <a:srgbClr val="0000FF"/>
                </a:solidFill>
              </a:rPr>
              <a:t>sleep test</a:t>
            </a:r>
          </a:p>
          <a:p>
            <a:endParaRPr lang="en-US" sz="1400" dirty="0">
              <a:solidFill>
                <a:srgbClr val="0000FF"/>
              </a:solidFill>
            </a:endParaRPr>
          </a:p>
          <a:p>
            <a:r>
              <a:rPr lang="en-US" sz="1400" i="1" dirty="0">
                <a:solidFill>
                  <a:srgbClr val="0000FF"/>
                </a:solidFill>
              </a:rPr>
              <a:t>How are they performed?</a:t>
            </a:r>
          </a:p>
          <a:p>
            <a:r>
              <a:rPr lang="en-US" sz="1400" b="1" dirty="0">
                <a:solidFill>
                  <a:srgbClr val="0000FF"/>
                </a:solidFill>
              </a:rPr>
              <a:t>Ice-pack test: </a:t>
            </a:r>
            <a:r>
              <a:rPr lang="en-US" sz="1400" dirty="0">
                <a:solidFill>
                  <a:srgbClr val="E1DF9D"/>
                </a:solidFill>
              </a:rPr>
              <a:t>An ice pack is placed over the closed eyelids for 2-3 minutes, then the amount of ptosis is re-assessed (positive test = improvement)</a:t>
            </a:r>
          </a:p>
          <a:p>
            <a:r>
              <a:rPr lang="en-US" sz="1400" b="1" dirty="0">
                <a:solidFill>
                  <a:schemeClr val="bg1">
                    <a:lumMod val="65000"/>
                  </a:schemeClr>
                </a:solidFill>
              </a:rPr>
              <a:t>Sleep test: </a:t>
            </a:r>
            <a:r>
              <a:rPr lang="en-US" sz="1400" dirty="0">
                <a:solidFill>
                  <a:srgbClr val="E1DF9D"/>
                </a:solidFill>
              </a:rPr>
              <a:t>The </a:t>
            </a:r>
            <a:r>
              <a:rPr lang="en-US" sz="1400" dirty="0" err="1">
                <a:solidFill>
                  <a:srgbClr val="E1DF9D"/>
                </a:solidFill>
              </a:rPr>
              <a:t>pt</a:t>
            </a:r>
            <a:r>
              <a:rPr lang="en-US" sz="1400" dirty="0">
                <a:solidFill>
                  <a:srgbClr val="E1DF9D"/>
                </a:solidFill>
              </a:rPr>
              <a:t> lies quietly in a darkened room for 20-30 minutes, then their strength is re-assessed (positive test = improvement)</a:t>
            </a:r>
          </a:p>
        </p:txBody>
      </p:sp>
    </p:spTree>
    <p:extLst>
      <p:ext uri="{BB962C8B-B14F-4D97-AF65-F5344CB8AC3E}">
        <p14:creationId xmlns:p14="http://schemas.microsoft.com/office/powerpoint/2010/main" val="303854983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rgbClr val="0000FF"/>
                </a:solidFill>
              </a:rPr>
              <a:t>What two clinic-based tests—vastly safer than </a:t>
            </a:r>
            <a:r>
              <a:rPr lang="en-US" sz="1400" i="1" dirty="0" err="1">
                <a:solidFill>
                  <a:srgbClr val="0000FF"/>
                </a:solidFill>
              </a:rPr>
              <a:t>Tensilon</a:t>
            </a:r>
            <a:r>
              <a:rPr lang="en-US" sz="1400" i="1" dirty="0">
                <a:solidFill>
                  <a:srgbClr val="0000FF"/>
                </a:solidFill>
              </a:rPr>
              <a:t> testing—are often performed?</a:t>
            </a:r>
          </a:p>
          <a:p>
            <a:r>
              <a:rPr lang="en-US" sz="1400" b="1" dirty="0">
                <a:solidFill>
                  <a:srgbClr val="0000FF"/>
                </a:solidFill>
              </a:rPr>
              <a:t>Ice-pack test</a:t>
            </a:r>
            <a:r>
              <a:rPr lang="en-US" sz="1400" dirty="0">
                <a:solidFill>
                  <a:srgbClr val="0000FF"/>
                </a:solidFill>
              </a:rPr>
              <a:t>, and the </a:t>
            </a:r>
            <a:r>
              <a:rPr lang="en-US" sz="1400" b="1" dirty="0">
                <a:solidFill>
                  <a:srgbClr val="0000FF"/>
                </a:solidFill>
              </a:rPr>
              <a:t>sleep test</a:t>
            </a:r>
          </a:p>
          <a:p>
            <a:endParaRPr lang="en-US" sz="1400" dirty="0">
              <a:solidFill>
                <a:srgbClr val="0000FF"/>
              </a:solidFill>
            </a:endParaRPr>
          </a:p>
          <a:p>
            <a:r>
              <a:rPr lang="en-US" sz="1400" i="1" dirty="0">
                <a:solidFill>
                  <a:srgbClr val="0000FF"/>
                </a:solidFill>
              </a:rPr>
              <a:t>How are they performed?</a:t>
            </a:r>
          </a:p>
          <a:p>
            <a:r>
              <a:rPr lang="en-US" sz="1400" b="1" dirty="0">
                <a:solidFill>
                  <a:srgbClr val="0000FF"/>
                </a:solidFill>
              </a:rPr>
              <a:t>Ice-pack test: </a:t>
            </a:r>
            <a:r>
              <a:rPr lang="en-US" sz="1400" dirty="0">
                <a:solidFill>
                  <a:srgbClr val="0000FF"/>
                </a:solidFill>
              </a:rPr>
              <a:t>An ice pack is placed over the closed eyelids for 2-3 minutes, then the amount of ptosis is re-assessed (positive test = improvement)</a:t>
            </a:r>
          </a:p>
          <a:p>
            <a:r>
              <a:rPr lang="en-US" sz="1400" b="1" dirty="0">
                <a:solidFill>
                  <a:schemeClr val="bg1">
                    <a:lumMod val="65000"/>
                  </a:schemeClr>
                </a:solidFill>
              </a:rPr>
              <a:t>Sleep test</a:t>
            </a:r>
            <a:r>
              <a:rPr lang="en-US" sz="1400" b="1" dirty="0">
                <a:solidFill>
                  <a:srgbClr val="E1DF9D"/>
                </a:solidFill>
              </a:rPr>
              <a:t>: </a:t>
            </a:r>
            <a:r>
              <a:rPr lang="en-US" sz="1400" dirty="0">
                <a:solidFill>
                  <a:srgbClr val="E1DF9D"/>
                </a:solidFill>
              </a:rPr>
              <a:t>The </a:t>
            </a:r>
            <a:r>
              <a:rPr lang="en-US" sz="1400" dirty="0" err="1">
                <a:solidFill>
                  <a:srgbClr val="E1DF9D"/>
                </a:solidFill>
              </a:rPr>
              <a:t>pt</a:t>
            </a:r>
            <a:r>
              <a:rPr lang="en-US" sz="1400" dirty="0">
                <a:solidFill>
                  <a:srgbClr val="E1DF9D"/>
                </a:solidFill>
              </a:rPr>
              <a:t> lies quietly in a darkened room for 20-30 minutes, then their strength is re-assessed (positive test = improvement)</a:t>
            </a:r>
          </a:p>
        </p:txBody>
      </p:sp>
    </p:spTree>
    <p:extLst>
      <p:ext uri="{BB962C8B-B14F-4D97-AF65-F5344CB8AC3E}">
        <p14:creationId xmlns:p14="http://schemas.microsoft.com/office/powerpoint/2010/main" val="417811115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C6E92C-A76A-443D-8F02-D1BA3F1BF149}"/>
              </a:ext>
            </a:extLst>
          </p:cNvPr>
          <p:cNvSpPr>
            <a:spLocks noGrp="1"/>
          </p:cNvSpPr>
          <p:nvPr>
            <p:ph type="sldNum" sz="quarter" idx="12"/>
          </p:nvPr>
        </p:nvSpPr>
        <p:spPr/>
        <p:txBody>
          <a:bodyPr/>
          <a:lstStyle/>
          <a:p>
            <a:pPr>
              <a:defRPr/>
            </a:pPr>
            <a:fld id="{57F6CD62-C218-4F89-9CB3-26ADF9B16D1B}" type="slidenum">
              <a:rPr lang="en-US" altLang="en-US" smtClean="0"/>
              <a:pPr>
                <a:defRPr/>
              </a:pPr>
              <a:t>234</a:t>
            </a:fld>
            <a:endParaRPr lang="en-US" altLang="en-US"/>
          </a:p>
        </p:txBody>
      </p:sp>
      <p:sp>
        <p:nvSpPr>
          <p:cNvPr id="8" name="TextBox 7">
            <a:extLst>
              <a:ext uri="{FF2B5EF4-FFF2-40B4-BE49-F238E27FC236}">
                <a16:creationId xmlns:a16="http://schemas.microsoft.com/office/drawing/2014/main" id="{060C7762-FEB8-4B6C-AF12-8BE49A7538D7}"/>
              </a:ext>
            </a:extLst>
          </p:cNvPr>
          <p:cNvSpPr txBox="1"/>
          <p:nvPr/>
        </p:nvSpPr>
        <p:spPr>
          <a:xfrm>
            <a:off x="3575595" y="5951798"/>
            <a:ext cx="1992853" cy="369332"/>
          </a:xfrm>
          <a:prstGeom prst="rect">
            <a:avLst/>
          </a:prstGeom>
          <a:noFill/>
        </p:spPr>
        <p:txBody>
          <a:bodyPr wrap="none" rtlCol="0">
            <a:spAutoFit/>
          </a:bodyPr>
          <a:lstStyle/>
          <a:p>
            <a:pPr algn="ctr"/>
            <a:r>
              <a:rPr lang="en-US" dirty="0"/>
              <a:t>MG: Ice-pack test</a:t>
            </a:r>
          </a:p>
        </p:txBody>
      </p:sp>
      <p:sp>
        <p:nvSpPr>
          <p:cNvPr id="9" name="Text Box 25">
            <a:extLst>
              <a:ext uri="{FF2B5EF4-FFF2-40B4-BE49-F238E27FC236}">
                <a16:creationId xmlns:a16="http://schemas.microsoft.com/office/drawing/2014/main" id="{BDF2AFD6-919A-4296-A1EB-25FE267CA41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pic>
        <p:nvPicPr>
          <p:cNvPr id="3" name="Picture 2">
            <a:extLst>
              <a:ext uri="{FF2B5EF4-FFF2-40B4-BE49-F238E27FC236}">
                <a16:creationId xmlns:a16="http://schemas.microsoft.com/office/drawing/2014/main" id="{10C2BA75-9087-41D6-9E8B-5DE19B05F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168620"/>
            <a:ext cx="8153400" cy="2520760"/>
          </a:xfrm>
          <a:prstGeom prst="rect">
            <a:avLst/>
          </a:prstGeom>
        </p:spPr>
      </p:pic>
    </p:spTree>
    <p:extLst>
      <p:ext uri="{BB962C8B-B14F-4D97-AF65-F5344CB8AC3E}">
        <p14:creationId xmlns:p14="http://schemas.microsoft.com/office/powerpoint/2010/main" val="32408144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rgbClr val="0000FF"/>
                </a:solidFill>
              </a:rPr>
              <a:t>What two clinic-based tests—vastly safer than </a:t>
            </a:r>
            <a:r>
              <a:rPr lang="en-US" sz="1400" i="1" dirty="0" err="1">
                <a:solidFill>
                  <a:srgbClr val="0000FF"/>
                </a:solidFill>
              </a:rPr>
              <a:t>Tensilon</a:t>
            </a:r>
            <a:r>
              <a:rPr lang="en-US" sz="1400" i="1" dirty="0">
                <a:solidFill>
                  <a:srgbClr val="0000FF"/>
                </a:solidFill>
              </a:rPr>
              <a:t> testing—are often performed?</a:t>
            </a:r>
          </a:p>
          <a:p>
            <a:r>
              <a:rPr lang="en-US" sz="1400" b="1" dirty="0">
                <a:solidFill>
                  <a:srgbClr val="0000FF"/>
                </a:solidFill>
              </a:rPr>
              <a:t>Ice-pack test</a:t>
            </a:r>
            <a:r>
              <a:rPr lang="en-US" sz="1400" dirty="0">
                <a:solidFill>
                  <a:srgbClr val="0000FF"/>
                </a:solidFill>
              </a:rPr>
              <a:t>, and the </a:t>
            </a:r>
            <a:r>
              <a:rPr lang="en-US" sz="1400" b="1" dirty="0">
                <a:solidFill>
                  <a:srgbClr val="0000FF"/>
                </a:solidFill>
              </a:rPr>
              <a:t>sleep test</a:t>
            </a:r>
          </a:p>
          <a:p>
            <a:endParaRPr lang="en-US" sz="1400" dirty="0">
              <a:solidFill>
                <a:srgbClr val="0000FF"/>
              </a:solidFill>
            </a:endParaRPr>
          </a:p>
          <a:p>
            <a:r>
              <a:rPr lang="en-US" sz="1400" i="1" dirty="0">
                <a:solidFill>
                  <a:srgbClr val="0000FF"/>
                </a:solidFill>
              </a:rPr>
              <a:t>How are they performed?</a:t>
            </a:r>
          </a:p>
          <a:p>
            <a:r>
              <a:rPr lang="en-US" sz="1400" b="1" dirty="0">
                <a:solidFill>
                  <a:srgbClr val="0000FF"/>
                </a:solidFill>
              </a:rPr>
              <a:t>Ice-pack test: </a:t>
            </a:r>
            <a:r>
              <a:rPr lang="en-US" sz="1400" dirty="0">
                <a:solidFill>
                  <a:srgbClr val="0000FF"/>
                </a:solidFill>
              </a:rPr>
              <a:t>An ice pack is placed over the closed eyelids for 2-3 minutes, then the amount of ptosis is re-assessed (positive test = improvement)</a:t>
            </a:r>
          </a:p>
          <a:p>
            <a:r>
              <a:rPr lang="en-US" sz="1400" b="1" dirty="0">
                <a:solidFill>
                  <a:srgbClr val="0000FF"/>
                </a:solidFill>
              </a:rPr>
              <a:t>Sleep test: </a:t>
            </a:r>
            <a:r>
              <a:rPr lang="en-US" sz="1400" dirty="0">
                <a:solidFill>
                  <a:srgbClr val="E1DF9D"/>
                </a:solidFill>
              </a:rPr>
              <a:t>The </a:t>
            </a:r>
            <a:r>
              <a:rPr lang="en-US" sz="1400" dirty="0" err="1">
                <a:solidFill>
                  <a:srgbClr val="E1DF9D"/>
                </a:solidFill>
              </a:rPr>
              <a:t>pt</a:t>
            </a:r>
            <a:r>
              <a:rPr lang="en-US" sz="1400" dirty="0">
                <a:solidFill>
                  <a:srgbClr val="E1DF9D"/>
                </a:solidFill>
              </a:rPr>
              <a:t> lies quietly in a darkened room for 20-30 minutes, then their strength is re-assessed (positive test = improvement)</a:t>
            </a:r>
          </a:p>
        </p:txBody>
      </p:sp>
    </p:spTree>
    <p:extLst>
      <p:ext uri="{BB962C8B-B14F-4D97-AF65-F5344CB8AC3E}">
        <p14:creationId xmlns:p14="http://schemas.microsoft.com/office/powerpoint/2010/main" val="31999879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rgbClr val="0000FF"/>
                </a:solidFill>
              </a:rPr>
              <a:t>What two clinic-based tests—vastly safer than </a:t>
            </a:r>
            <a:r>
              <a:rPr lang="en-US" sz="1400" i="1" dirty="0" err="1">
                <a:solidFill>
                  <a:srgbClr val="0000FF"/>
                </a:solidFill>
              </a:rPr>
              <a:t>Tensilon</a:t>
            </a:r>
            <a:r>
              <a:rPr lang="en-US" sz="1400" i="1" dirty="0">
                <a:solidFill>
                  <a:srgbClr val="0000FF"/>
                </a:solidFill>
              </a:rPr>
              <a:t> testing—are often performed?</a:t>
            </a:r>
          </a:p>
          <a:p>
            <a:r>
              <a:rPr lang="en-US" sz="1400" b="1" dirty="0">
                <a:solidFill>
                  <a:srgbClr val="0000FF"/>
                </a:solidFill>
              </a:rPr>
              <a:t>Ice-pack test</a:t>
            </a:r>
            <a:r>
              <a:rPr lang="en-US" sz="1400" dirty="0">
                <a:solidFill>
                  <a:srgbClr val="0000FF"/>
                </a:solidFill>
              </a:rPr>
              <a:t>, and the </a:t>
            </a:r>
            <a:r>
              <a:rPr lang="en-US" sz="1400" b="1" dirty="0">
                <a:solidFill>
                  <a:srgbClr val="0000FF"/>
                </a:solidFill>
              </a:rPr>
              <a:t>sleep test</a:t>
            </a:r>
          </a:p>
          <a:p>
            <a:endParaRPr lang="en-US" sz="1400" dirty="0">
              <a:solidFill>
                <a:srgbClr val="0000FF"/>
              </a:solidFill>
            </a:endParaRPr>
          </a:p>
          <a:p>
            <a:r>
              <a:rPr lang="en-US" sz="1400" i="1" dirty="0">
                <a:solidFill>
                  <a:srgbClr val="0000FF"/>
                </a:solidFill>
              </a:rPr>
              <a:t>How are they performed?</a:t>
            </a:r>
          </a:p>
          <a:p>
            <a:r>
              <a:rPr lang="en-US" sz="1400" b="1" dirty="0">
                <a:solidFill>
                  <a:srgbClr val="0000FF"/>
                </a:solidFill>
              </a:rPr>
              <a:t>Ice-pack test: </a:t>
            </a:r>
            <a:r>
              <a:rPr lang="en-US" sz="1400" dirty="0">
                <a:solidFill>
                  <a:srgbClr val="0000FF"/>
                </a:solidFill>
              </a:rPr>
              <a:t>An ice pack is placed over the closed eyelids for 2-3 minutes, then the amount of ptosis is re-assessed (positive test = improvement)</a:t>
            </a:r>
          </a:p>
          <a:p>
            <a:r>
              <a:rPr lang="en-US" sz="1400" b="1" dirty="0">
                <a:solidFill>
                  <a:srgbClr val="0000FF"/>
                </a:solidFill>
              </a:rPr>
              <a:t>Sleep test: </a:t>
            </a:r>
            <a:r>
              <a:rPr lang="en-US" sz="1400" dirty="0">
                <a:solidFill>
                  <a:srgbClr val="0000FF"/>
                </a:solidFill>
              </a:rPr>
              <a:t>The </a:t>
            </a:r>
            <a:r>
              <a:rPr lang="en-US" sz="1400" dirty="0" err="1">
                <a:solidFill>
                  <a:srgbClr val="0000FF"/>
                </a:solidFill>
              </a:rPr>
              <a:t>pt</a:t>
            </a:r>
            <a:r>
              <a:rPr lang="en-US" sz="1400" dirty="0">
                <a:solidFill>
                  <a:srgbClr val="0000FF"/>
                </a:solidFill>
              </a:rPr>
              <a:t> lies quietly in a darkened room for 20-30 minutes, then their strength is re-assessed (positive test = improvement)</a:t>
            </a:r>
          </a:p>
        </p:txBody>
      </p:sp>
    </p:spTree>
    <p:extLst>
      <p:ext uri="{BB962C8B-B14F-4D97-AF65-F5344CB8AC3E}">
        <p14:creationId xmlns:p14="http://schemas.microsoft.com/office/powerpoint/2010/main" val="56864519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strength is re-assessed (positive test = improvement)</a:t>
            </a:r>
          </a:p>
        </p:txBody>
      </p:sp>
      <p:sp>
        <p:nvSpPr>
          <p:cNvPr id="8" name="Oval 7">
            <a:extLst>
              <a:ext uri="{FF2B5EF4-FFF2-40B4-BE49-F238E27FC236}">
                <a16:creationId xmlns:a16="http://schemas.microsoft.com/office/drawing/2014/main" id="{C72F3975-0CE3-42D1-81BD-814F6227CF6D}"/>
              </a:ext>
            </a:extLst>
          </p:cNvPr>
          <p:cNvSpPr/>
          <p:nvPr/>
        </p:nvSpPr>
        <p:spPr>
          <a:xfrm>
            <a:off x="1752600" y="5574706"/>
            <a:ext cx="2057400" cy="48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A09C04-B461-4D46-BB0A-A5130CDDD52F}"/>
              </a:ext>
            </a:extLst>
          </p:cNvPr>
          <p:cNvSpPr txBox="1"/>
          <p:nvPr/>
        </p:nvSpPr>
        <p:spPr>
          <a:xfrm>
            <a:off x="3264354" y="6087255"/>
            <a:ext cx="5791200" cy="584775"/>
          </a:xfrm>
          <a:prstGeom prst="rect">
            <a:avLst/>
          </a:prstGeom>
          <a:solidFill>
            <a:schemeClr val="bg1">
              <a:lumMod val="95000"/>
            </a:schemeClr>
          </a:solidFill>
          <a:ln>
            <a:solidFill>
              <a:schemeClr val="tx1"/>
            </a:solidFill>
          </a:ln>
        </p:spPr>
        <p:txBody>
          <a:bodyPr wrap="square" rtlCol="0">
            <a:spAutoFit/>
          </a:bodyPr>
          <a:lstStyle/>
          <a:p>
            <a:r>
              <a:rPr lang="en-US" sz="1600" i="1" dirty="0">
                <a:effectLst>
                  <a:outerShdw blurRad="38100" dist="38100" dir="2700000" algn="tl">
                    <a:srgbClr val="000000">
                      <a:alpha val="43137"/>
                    </a:srgbClr>
                  </a:outerShdw>
                </a:effectLst>
              </a:rPr>
              <a:t>Note that the ice-pack test can only be used with ptosis… </a:t>
            </a:r>
            <a:r>
              <a:rPr lang="en-US" sz="1600" i="1" dirty="0">
                <a:solidFill>
                  <a:schemeClr val="bg1">
                    <a:lumMod val="95000"/>
                  </a:schemeClr>
                </a:solidFill>
              </a:rPr>
              <a:t>whereas the sleep test can be used for weakness everywhere</a:t>
            </a:r>
          </a:p>
        </p:txBody>
      </p:sp>
    </p:spTree>
    <p:extLst>
      <p:ext uri="{BB962C8B-B14F-4D97-AF65-F5344CB8AC3E}">
        <p14:creationId xmlns:p14="http://schemas.microsoft.com/office/powerpoint/2010/main" val="128407331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rgbClr val="0000FF"/>
                </a:solidFill>
              </a:rPr>
              <a:t>strength is re-assessed </a:t>
            </a:r>
            <a:r>
              <a:rPr lang="en-US" sz="1400" dirty="0">
                <a:solidFill>
                  <a:schemeClr val="bg1">
                    <a:lumMod val="65000"/>
                  </a:schemeClr>
                </a:solidFill>
              </a:rPr>
              <a:t>(positive test = improvement)</a:t>
            </a:r>
          </a:p>
        </p:txBody>
      </p:sp>
      <p:sp>
        <p:nvSpPr>
          <p:cNvPr id="8" name="Oval 7">
            <a:extLst>
              <a:ext uri="{FF2B5EF4-FFF2-40B4-BE49-F238E27FC236}">
                <a16:creationId xmlns:a16="http://schemas.microsoft.com/office/drawing/2014/main" id="{C72F3975-0CE3-42D1-81BD-814F6227CF6D}"/>
              </a:ext>
            </a:extLst>
          </p:cNvPr>
          <p:cNvSpPr/>
          <p:nvPr/>
        </p:nvSpPr>
        <p:spPr>
          <a:xfrm>
            <a:off x="1752600" y="5574706"/>
            <a:ext cx="2057400" cy="48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883CCE2-4F1A-4499-AC42-77EB2F08D983}"/>
              </a:ext>
            </a:extLst>
          </p:cNvPr>
          <p:cNvSpPr/>
          <p:nvPr/>
        </p:nvSpPr>
        <p:spPr>
          <a:xfrm>
            <a:off x="894814" y="6044050"/>
            <a:ext cx="2305585" cy="43469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A09C04-B461-4D46-BB0A-A5130CDDD52F}"/>
              </a:ext>
            </a:extLst>
          </p:cNvPr>
          <p:cNvSpPr txBox="1"/>
          <p:nvPr/>
        </p:nvSpPr>
        <p:spPr>
          <a:xfrm>
            <a:off x="3264354" y="6087255"/>
            <a:ext cx="5791200" cy="584775"/>
          </a:xfrm>
          <a:prstGeom prst="rect">
            <a:avLst/>
          </a:prstGeom>
          <a:solidFill>
            <a:schemeClr val="bg1">
              <a:lumMod val="95000"/>
            </a:schemeClr>
          </a:solidFill>
          <a:ln>
            <a:solidFill>
              <a:schemeClr val="tx1"/>
            </a:solidFill>
          </a:ln>
        </p:spPr>
        <p:txBody>
          <a:bodyPr wrap="square" rtlCol="0">
            <a:spAutoFit/>
          </a:bodyPr>
          <a:lstStyle/>
          <a:p>
            <a:r>
              <a:rPr lang="en-US" sz="1600" i="1" dirty="0">
                <a:effectLst>
                  <a:outerShdw blurRad="38100" dist="38100" dir="2700000" algn="tl">
                    <a:srgbClr val="000000">
                      <a:alpha val="43137"/>
                    </a:srgbClr>
                  </a:outerShdw>
                </a:effectLst>
              </a:rPr>
              <a:t>Note that the ice-pack test can only be used with ptosis… </a:t>
            </a:r>
            <a:r>
              <a:rPr lang="en-US" sz="1600" i="1" dirty="0">
                <a:solidFill>
                  <a:srgbClr val="0000FF"/>
                </a:solidFill>
                <a:effectLst>
                  <a:outerShdw blurRad="38100" dist="38100" dir="2700000" algn="tl">
                    <a:srgbClr val="000000">
                      <a:alpha val="43137"/>
                    </a:srgbClr>
                  </a:outerShdw>
                </a:effectLst>
              </a:rPr>
              <a:t>whereas the sleep test can be used for weakness anywhere</a:t>
            </a:r>
          </a:p>
        </p:txBody>
      </p:sp>
    </p:spTree>
    <p:extLst>
      <p:ext uri="{BB962C8B-B14F-4D97-AF65-F5344CB8AC3E}">
        <p14:creationId xmlns:p14="http://schemas.microsoft.com/office/powerpoint/2010/main" val="215603503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239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rgbClr val="0000FF"/>
                </a:solidFill>
              </a:rPr>
              <a:t>Can MG be diagnosed serologically?</a:t>
            </a:r>
            <a:endParaRPr lang="en-US" sz="1400" i="1" dirty="0">
              <a:solidFill>
                <a:srgbClr val="FFFF00"/>
              </a:solidFill>
            </a:endParaRPr>
          </a:p>
          <a:p>
            <a:r>
              <a:rPr lang="en-US" sz="1400" dirty="0">
                <a:solidFill>
                  <a:srgbClr val="FFFF00"/>
                </a:solidFill>
              </a:rPr>
              <a:t>Yes. However, in cases where </a:t>
            </a:r>
            <a:r>
              <a:rPr lang="en-US" sz="1400" dirty="0" err="1">
                <a:solidFill>
                  <a:srgbClr val="FFFF00"/>
                </a:solidFill>
              </a:rPr>
              <a:t>dz</a:t>
            </a:r>
            <a:r>
              <a:rPr lang="en-US" sz="1400" dirty="0">
                <a:solidFill>
                  <a:srgbClr val="FFFF00"/>
                </a:solidFill>
              </a:rPr>
              <a:t> is limited to the eyes (called </a:t>
            </a:r>
            <a:r>
              <a:rPr lang="en-US" sz="1400" i="1" dirty="0">
                <a:solidFill>
                  <a:srgbClr val="FFFF00"/>
                </a:solidFill>
              </a:rPr>
              <a:t>ocular myasthenia</a:t>
            </a:r>
            <a:r>
              <a:rPr lang="en-US" sz="1400" dirty="0">
                <a:solidFill>
                  <a:srgbClr val="FFFF00"/>
                </a:solidFill>
              </a:rPr>
              <a:t>), false-negative results occur in up to half of cases. The point being, interpret negative results with caution.</a:t>
            </a:r>
          </a:p>
        </p:txBody>
      </p:sp>
    </p:spTree>
    <p:extLst>
      <p:ext uri="{BB962C8B-B14F-4D97-AF65-F5344CB8AC3E}">
        <p14:creationId xmlns:p14="http://schemas.microsoft.com/office/powerpoint/2010/main" val="268454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600103291"/>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chemeClr val="bg1">
                    <a:lumMod val="65000"/>
                  </a:schemeClr>
                </a:solidFill>
              </a:rPr>
              <a:t>What does </a:t>
            </a:r>
            <a:r>
              <a:rPr lang="en-US" sz="1600" dirty="0">
                <a:solidFill>
                  <a:schemeClr val="bg1">
                    <a:lumMod val="65000"/>
                  </a:schemeClr>
                </a:solidFill>
              </a:rPr>
              <a:t>MRD</a:t>
            </a:r>
            <a:r>
              <a:rPr lang="en-US" sz="1600" i="1" dirty="0">
                <a:solidFill>
                  <a:schemeClr val="bg1">
                    <a:lumMod val="65000"/>
                  </a:schemeClr>
                </a:solidFill>
              </a:rPr>
              <a:t> stand for in this context?</a:t>
            </a:r>
          </a:p>
          <a:p>
            <a:r>
              <a:rPr lang="en-US" sz="1600" dirty="0">
                <a:solidFill>
                  <a:schemeClr val="bg1">
                    <a:lumMod val="65000"/>
                  </a:schemeClr>
                </a:solidFill>
              </a:rPr>
              <a:t>Margin-reflex distance</a:t>
            </a:r>
          </a:p>
          <a:p>
            <a:endParaRPr lang="en-US" sz="1600" dirty="0">
              <a:solidFill>
                <a:schemeClr val="bg1">
                  <a:lumMod val="65000"/>
                </a:schemeClr>
              </a:solidFill>
            </a:endParaRPr>
          </a:p>
          <a:p>
            <a:r>
              <a:rPr lang="en-US" sz="1600" i="1" dirty="0">
                <a:solidFill>
                  <a:schemeClr val="bg1">
                    <a:lumMod val="65000"/>
                  </a:schemeClr>
                </a:solidFill>
              </a:rPr>
              <a:t>To what does the word </a:t>
            </a:r>
            <a:r>
              <a:rPr lang="en-US" sz="1600" dirty="0">
                <a:solidFill>
                  <a:schemeClr val="bg1">
                    <a:lumMod val="65000"/>
                  </a:schemeClr>
                </a:solidFill>
              </a:rPr>
              <a:t>reflex</a:t>
            </a:r>
            <a:r>
              <a:rPr lang="en-US" sz="1600" i="1" dirty="0">
                <a:solidFill>
                  <a:schemeClr val="bg1">
                    <a:lumMod val="65000"/>
                  </a:schemeClr>
                </a:solidFill>
              </a:rPr>
              <a:t> refer?</a:t>
            </a:r>
          </a:p>
          <a:p>
            <a:r>
              <a:rPr lang="en-US" sz="1600" dirty="0">
                <a:solidFill>
                  <a:schemeClr val="bg1">
                    <a:lumMod val="65000"/>
                  </a:schemeClr>
                </a:solidFill>
              </a:rPr>
              <a:t>The corneal light reflex</a:t>
            </a:r>
          </a:p>
          <a:p>
            <a:endParaRPr lang="en-US" sz="1600" i="1" dirty="0">
              <a:solidFill>
                <a:schemeClr val="bg1">
                  <a:lumMod val="65000"/>
                </a:schemeClr>
              </a:solidFill>
            </a:endParaRPr>
          </a:p>
          <a:p>
            <a:r>
              <a:rPr lang="en-US" sz="1600" i="1" dirty="0">
                <a:solidFill>
                  <a:schemeClr val="bg1">
                    <a:lumMod val="65000"/>
                  </a:schemeClr>
                </a:solidFill>
              </a:rPr>
              <a:t>What are these specific measurements?</a:t>
            </a:r>
          </a:p>
          <a:p>
            <a:r>
              <a:rPr lang="en-US" sz="1600" dirty="0">
                <a:solidFill>
                  <a:srgbClr val="0000FF"/>
                </a:solidFill>
              </a:rPr>
              <a:t>MRD1 is…the distance between the reflex and the upper-lid margin</a:t>
            </a:r>
          </a:p>
          <a:p>
            <a:r>
              <a:rPr lang="en-US" sz="1600" dirty="0">
                <a:solidFill>
                  <a:schemeClr val="bg1">
                    <a:lumMod val="65000"/>
                  </a:schemeClr>
                </a:solidFill>
              </a:rPr>
              <a:t>MRD2 is…</a:t>
            </a:r>
            <a:r>
              <a:rPr lang="en-US" sz="1600" dirty="0">
                <a:solidFill>
                  <a:srgbClr val="FFFF00"/>
                </a:solidFill>
              </a:rPr>
              <a:t>the distance between the reflex and the </a:t>
            </a:r>
            <a:r>
              <a:rPr lang="en-US" sz="1600" b="1" dirty="0">
                <a:solidFill>
                  <a:srgbClr val="FFFF00"/>
                </a:solidFill>
              </a:rPr>
              <a:t>lower</a:t>
            </a:r>
            <a:r>
              <a:rPr lang="en-US" sz="1600" dirty="0">
                <a:solidFill>
                  <a:srgbClr val="FFFF00"/>
                </a:solidFill>
              </a:rPr>
              <a:t>-lid margin</a:t>
            </a:r>
          </a:p>
        </p:txBody>
      </p:sp>
      <p:sp>
        <p:nvSpPr>
          <p:cNvPr id="10" name="Oval 9">
            <a:extLst>
              <a:ext uri="{FF2B5EF4-FFF2-40B4-BE49-F238E27FC236}">
                <a16:creationId xmlns:a16="http://schemas.microsoft.com/office/drawing/2014/main" id="{945105FB-099F-4A69-8BFD-71B3A88A6BE0}"/>
              </a:ext>
            </a:extLst>
          </p:cNvPr>
          <p:cNvSpPr/>
          <p:nvPr/>
        </p:nvSpPr>
        <p:spPr>
          <a:xfrm>
            <a:off x="6812102" y="1473357"/>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2552DF-C1D7-4D7A-A0C6-EEB3093B48A7}"/>
              </a:ext>
            </a:extLst>
          </p:cNvPr>
          <p:cNvSpPr txBox="1"/>
          <p:nvPr/>
        </p:nvSpPr>
        <p:spPr>
          <a:xfrm>
            <a:off x="4160829" y="2135863"/>
            <a:ext cx="3172663" cy="523220"/>
          </a:xfrm>
          <a:prstGeom prst="rect">
            <a:avLst/>
          </a:prstGeom>
          <a:solidFill>
            <a:schemeClr val="accent1"/>
          </a:solidFill>
        </p:spPr>
        <p:txBody>
          <a:bodyPr wrap="none" rtlCol="0">
            <a:spAutoFit/>
          </a:bodyPr>
          <a:lstStyle/>
          <a:p>
            <a:r>
              <a:rPr lang="en-US" sz="1400" i="1" dirty="0">
                <a:solidFill>
                  <a:srgbClr val="0000FF"/>
                </a:solidFill>
              </a:rPr>
              <a:t>What is the normal value for MRD1?</a:t>
            </a:r>
          </a:p>
          <a:p>
            <a:r>
              <a:rPr lang="en-US" sz="1400" dirty="0">
                <a:solidFill>
                  <a:srgbClr val="0000FF"/>
                </a:solidFill>
              </a:rPr>
              <a:t>4.5 mm (per the BCSC </a:t>
            </a:r>
            <a:r>
              <a:rPr lang="en-US" sz="1400" i="1" dirty="0">
                <a:solidFill>
                  <a:srgbClr val="0000FF"/>
                </a:solidFill>
              </a:rPr>
              <a:t>Plastics</a:t>
            </a:r>
            <a:r>
              <a:rPr lang="en-US" sz="1400" dirty="0">
                <a:solidFill>
                  <a:srgbClr val="0000FF"/>
                </a:solidFill>
              </a:rPr>
              <a:t> book)</a:t>
            </a:r>
          </a:p>
        </p:txBody>
      </p:sp>
    </p:spTree>
    <p:extLst>
      <p:ext uri="{BB962C8B-B14F-4D97-AF65-F5344CB8AC3E}">
        <p14:creationId xmlns:p14="http://schemas.microsoft.com/office/powerpoint/2010/main" val="395459317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rgbClr val="0000FF"/>
                </a:solidFill>
              </a:rPr>
              <a:t>Can MG be diagnosed serologically?</a:t>
            </a:r>
          </a:p>
          <a:p>
            <a:r>
              <a:rPr lang="en-US" sz="1400" dirty="0">
                <a:solidFill>
                  <a:srgbClr val="0000FF"/>
                </a:solidFill>
              </a:rPr>
              <a:t>Yes. However, in cases where </a:t>
            </a:r>
            <a:r>
              <a:rPr lang="en-US" sz="1400" dirty="0" err="1">
                <a:solidFill>
                  <a:srgbClr val="0000FF"/>
                </a:solidFill>
              </a:rPr>
              <a:t>dz</a:t>
            </a:r>
            <a:r>
              <a:rPr lang="en-US" sz="1400" dirty="0">
                <a:solidFill>
                  <a:srgbClr val="0000FF"/>
                </a:solidFill>
              </a:rPr>
              <a:t> is limited to the eyes (called </a:t>
            </a:r>
            <a:r>
              <a:rPr lang="en-US" sz="1400" i="1" dirty="0">
                <a:solidFill>
                  <a:srgbClr val="0000FF"/>
                </a:solidFill>
              </a:rPr>
              <a:t>ocular myasthenia</a:t>
            </a:r>
            <a:r>
              <a:rPr lang="en-US" sz="1400" dirty="0">
                <a:solidFill>
                  <a:srgbClr val="0000FF"/>
                </a:solidFill>
              </a:rPr>
              <a:t>), false-negative results occur in up to half of cases. The point being, interpret negative results with caution.</a:t>
            </a:r>
          </a:p>
        </p:txBody>
      </p:sp>
    </p:spTree>
    <p:extLst>
      <p:ext uri="{BB962C8B-B14F-4D97-AF65-F5344CB8AC3E}">
        <p14:creationId xmlns:p14="http://schemas.microsoft.com/office/powerpoint/2010/main" val="117880774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rgbClr val="CCCCCC"/>
          </a:solidFill>
        </p:spPr>
        <p:txBody>
          <a:bodyPr wrap="square">
            <a:spAutoFit/>
          </a:bodyPr>
          <a:lstStyle/>
          <a:p>
            <a:pPr>
              <a:defRPr/>
            </a:pPr>
            <a:r>
              <a:rPr lang="en-US" sz="1400" i="1" dirty="0">
                <a:solidFill>
                  <a:srgbClr val="0000FF"/>
                </a:solidFill>
                <a:latin typeface="Arial" charset="0"/>
              </a:rPr>
              <a:t>About 10% of MG pts harbor an occult neoplasm--what is it?</a:t>
            </a:r>
            <a:endParaRPr lang="en-US" sz="1400" i="1" dirty="0">
              <a:solidFill>
                <a:srgbClr val="CCCCCC"/>
              </a:solidFill>
              <a:latin typeface="Arial" charset="0"/>
            </a:endParaRPr>
          </a:p>
          <a:p>
            <a:pPr>
              <a:defRPr/>
            </a:pPr>
            <a:r>
              <a:rPr lang="en-US" sz="1400" dirty="0">
                <a:solidFill>
                  <a:srgbClr val="CCCCCC"/>
                </a:solidFill>
                <a:latin typeface="Arial" charset="0"/>
              </a:rPr>
              <a:t>A </a:t>
            </a:r>
            <a:r>
              <a:rPr lang="en-US" sz="1400" dirty="0" err="1">
                <a:solidFill>
                  <a:srgbClr val="CCCCCC"/>
                </a:solidFill>
                <a:latin typeface="Arial" charset="0"/>
              </a:rPr>
              <a:t>thymoma</a:t>
            </a:r>
            <a:endParaRPr lang="en-US" sz="1400" dirty="0">
              <a:solidFill>
                <a:srgbClr val="CCCCCC"/>
              </a:solidFill>
              <a:latin typeface="Arial" charset="0"/>
            </a:endParaRP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What is a </a:t>
            </a:r>
            <a:r>
              <a:rPr lang="en-US" sz="1400" i="1" dirty="0" err="1">
                <a:solidFill>
                  <a:srgbClr val="CCCCCC"/>
                </a:solidFill>
                <a:latin typeface="Arial" charset="0"/>
              </a:rPr>
              <a:t>thymoma</a:t>
            </a:r>
            <a:r>
              <a:rPr lang="en-US" sz="1400" i="1" dirty="0">
                <a:solidFill>
                  <a:srgbClr val="CCCCCC"/>
                </a:solidFill>
                <a:latin typeface="Arial" charset="0"/>
              </a:rPr>
              <a:t>, and where is it located?</a:t>
            </a:r>
          </a:p>
          <a:p>
            <a:pPr>
              <a:defRPr/>
            </a:pPr>
            <a:r>
              <a:rPr lang="en-US" sz="1400" dirty="0">
                <a:solidFill>
                  <a:srgbClr val="CCCCCC"/>
                </a:solidFill>
                <a:latin typeface="Arial" charset="0"/>
              </a:rPr>
              <a:t>It is a neoplasm of the thymus,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Tree>
    <p:extLst>
      <p:ext uri="{BB962C8B-B14F-4D97-AF65-F5344CB8AC3E}">
        <p14:creationId xmlns:p14="http://schemas.microsoft.com/office/powerpoint/2010/main" val="261863680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chemeClr val="bg2">
              <a:lumMod val="40000"/>
              <a:lumOff val="60000"/>
            </a:schemeClr>
          </a:solidFill>
        </p:spPr>
        <p:txBody>
          <a:bodyPr wrap="square">
            <a:spAutoFit/>
          </a:bodyPr>
          <a:lstStyle/>
          <a:p>
            <a:pPr>
              <a:defRPr/>
            </a:pPr>
            <a:r>
              <a:rPr lang="en-US" sz="1400" i="1" dirty="0">
                <a:solidFill>
                  <a:srgbClr val="0000FF"/>
                </a:solidFill>
                <a:latin typeface="Arial" charset="0"/>
              </a:rPr>
              <a:t>About 10% of MG pts harbor an occult neoplasm--what is it?</a:t>
            </a:r>
          </a:p>
          <a:p>
            <a:pPr>
              <a:defRPr/>
            </a:pPr>
            <a:r>
              <a:rPr lang="en-US" sz="1400" dirty="0">
                <a:solidFill>
                  <a:srgbClr val="0000FF"/>
                </a:solidFill>
                <a:latin typeface="Arial" charset="0"/>
              </a:rPr>
              <a:t>A </a:t>
            </a:r>
            <a:r>
              <a:rPr lang="en-US" sz="1400" dirty="0" err="1">
                <a:solidFill>
                  <a:srgbClr val="0000FF"/>
                </a:solidFill>
                <a:latin typeface="Arial" charset="0"/>
              </a:rPr>
              <a:t>thymoma</a:t>
            </a:r>
            <a:endParaRPr lang="en-US" sz="1400" dirty="0">
              <a:solidFill>
                <a:srgbClr val="CCCCCC"/>
              </a:solidFill>
              <a:latin typeface="Arial" charset="0"/>
            </a:endParaRP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What is a </a:t>
            </a:r>
            <a:r>
              <a:rPr lang="en-US" sz="1400" i="1" dirty="0" err="1">
                <a:solidFill>
                  <a:srgbClr val="CCCCCC"/>
                </a:solidFill>
                <a:latin typeface="Arial" charset="0"/>
              </a:rPr>
              <a:t>thymoma</a:t>
            </a:r>
            <a:r>
              <a:rPr lang="en-US" sz="1400" i="1" dirty="0">
                <a:solidFill>
                  <a:srgbClr val="CCCCCC"/>
                </a:solidFill>
                <a:latin typeface="Arial" charset="0"/>
              </a:rPr>
              <a:t>, and where is it located?</a:t>
            </a:r>
          </a:p>
          <a:p>
            <a:pPr>
              <a:defRPr/>
            </a:pPr>
            <a:r>
              <a:rPr lang="en-US" sz="1400" dirty="0">
                <a:solidFill>
                  <a:srgbClr val="CCCCCC"/>
                </a:solidFill>
                <a:latin typeface="Arial" charset="0"/>
              </a:rPr>
              <a:t>It is a neoplasm of the thymus,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Tree>
    <p:extLst>
      <p:ext uri="{BB962C8B-B14F-4D97-AF65-F5344CB8AC3E}">
        <p14:creationId xmlns:p14="http://schemas.microsoft.com/office/powerpoint/2010/main" val="162831083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chemeClr val="bg2">
              <a:lumMod val="40000"/>
              <a:lumOff val="60000"/>
            </a:schemeClr>
          </a:solidFill>
        </p:spPr>
        <p:txBody>
          <a:bodyPr wrap="square">
            <a:spAutoFit/>
          </a:bodyPr>
          <a:lstStyle/>
          <a:p>
            <a:pPr>
              <a:defRPr/>
            </a:pPr>
            <a:r>
              <a:rPr lang="en-US" sz="1400" i="1" dirty="0">
                <a:solidFill>
                  <a:srgbClr val="0000FF"/>
                </a:solidFill>
                <a:latin typeface="Arial" charset="0"/>
              </a:rPr>
              <a:t>About 10% of MG pts harbor an occult neoplasm--what is it?</a:t>
            </a:r>
          </a:p>
          <a:p>
            <a:pPr>
              <a:defRPr/>
            </a:pPr>
            <a:r>
              <a:rPr lang="en-US" sz="1400" dirty="0">
                <a:solidFill>
                  <a:srgbClr val="0000FF"/>
                </a:solidFill>
                <a:latin typeface="Arial" charset="0"/>
              </a:rPr>
              <a:t>A </a:t>
            </a:r>
            <a:r>
              <a:rPr lang="en-US" sz="1400" dirty="0" err="1">
                <a:solidFill>
                  <a:srgbClr val="0000FF"/>
                </a:solidFill>
                <a:latin typeface="Arial" charset="0"/>
              </a:rPr>
              <a:t>thymoma</a:t>
            </a:r>
            <a:endParaRPr lang="en-US" sz="1400" dirty="0">
              <a:solidFill>
                <a:srgbClr val="0000FF"/>
              </a:solidFill>
              <a:latin typeface="Arial" charset="0"/>
            </a:endParaRP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What is a </a:t>
            </a:r>
            <a:r>
              <a:rPr lang="en-US" sz="1400" i="1" dirty="0" err="1">
                <a:solidFill>
                  <a:srgbClr val="0000FF"/>
                </a:solidFill>
                <a:latin typeface="Arial" charset="0"/>
              </a:rPr>
              <a:t>thymoma</a:t>
            </a:r>
            <a:r>
              <a:rPr lang="en-US" sz="1400" i="1" dirty="0">
                <a:solidFill>
                  <a:srgbClr val="0000FF"/>
                </a:solidFill>
                <a:latin typeface="Arial" charset="0"/>
              </a:rPr>
              <a:t>, and where is it located?</a:t>
            </a:r>
            <a:endParaRPr lang="en-US" sz="1400" i="1" dirty="0">
              <a:solidFill>
                <a:srgbClr val="CCCCCC"/>
              </a:solidFill>
              <a:latin typeface="Arial" charset="0"/>
            </a:endParaRPr>
          </a:p>
          <a:p>
            <a:pPr>
              <a:defRPr/>
            </a:pPr>
            <a:r>
              <a:rPr lang="en-US" sz="1400" dirty="0">
                <a:solidFill>
                  <a:srgbClr val="CCCCCC"/>
                </a:solidFill>
                <a:latin typeface="Arial" charset="0"/>
              </a:rPr>
              <a:t>It is a neoplasm of the thymus,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Tree>
    <p:extLst>
      <p:ext uri="{BB962C8B-B14F-4D97-AF65-F5344CB8AC3E}">
        <p14:creationId xmlns:p14="http://schemas.microsoft.com/office/powerpoint/2010/main" val="138750033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chemeClr val="bg2">
              <a:lumMod val="40000"/>
              <a:lumOff val="60000"/>
            </a:schemeClr>
          </a:solidFill>
        </p:spPr>
        <p:txBody>
          <a:bodyPr wrap="square">
            <a:spAutoFit/>
          </a:bodyPr>
          <a:lstStyle/>
          <a:p>
            <a:pPr>
              <a:defRPr/>
            </a:pPr>
            <a:r>
              <a:rPr lang="en-US" sz="1400" i="1" dirty="0">
                <a:solidFill>
                  <a:srgbClr val="0000FF"/>
                </a:solidFill>
                <a:latin typeface="Arial" charset="0"/>
              </a:rPr>
              <a:t>About 10% of MG pts harbor an occult neoplasm--what is it?</a:t>
            </a:r>
          </a:p>
          <a:p>
            <a:pPr>
              <a:defRPr/>
            </a:pPr>
            <a:r>
              <a:rPr lang="en-US" sz="1400" dirty="0">
                <a:solidFill>
                  <a:srgbClr val="0000FF"/>
                </a:solidFill>
                <a:latin typeface="Arial" charset="0"/>
              </a:rPr>
              <a:t>A </a:t>
            </a:r>
            <a:r>
              <a:rPr lang="en-US" sz="1400" dirty="0" err="1">
                <a:solidFill>
                  <a:srgbClr val="0000FF"/>
                </a:solidFill>
                <a:latin typeface="Arial" charset="0"/>
              </a:rPr>
              <a:t>thymoma</a:t>
            </a:r>
            <a:endParaRPr lang="en-US" sz="1400" dirty="0">
              <a:solidFill>
                <a:srgbClr val="0000FF"/>
              </a:solidFill>
              <a:latin typeface="Arial" charset="0"/>
            </a:endParaRP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What is a </a:t>
            </a:r>
            <a:r>
              <a:rPr lang="en-US" sz="1400" i="1" dirty="0" err="1">
                <a:solidFill>
                  <a:srgbClr val="0000FF"/>
                </a:solidFill>
                <a:latin typeface="Arial" charset="0"/>
              </a:rPr>
              <a:t>thymoma</a:t>
            </a:r>
            <a:r>
              <a:rPr lang="en-US" sz="1400" i="1" dirty="0">
                <a:solidFill>
                  <a:srgbClr val="0000FF"/>
                </a:solidFill>
                <a:latin typeface="Arial" charset="0"/>
              </a:rPr>
              <a:t>, and where is it located?</a:t>
            </a:r>
          </a:p>
          <a:p>
            <a:pPr>
              <a:defRPr/>
            </a:pPr>
            <a:r>
              <a:rPr lang="en-US" sz="1400" dirty="0">
                <a:solidFill>
                  <a:srgbClr val="0000FF"/>
                </a:solidFill>
                <a:latin typeface="Arial" charset="0"/>
              </a:rPr>
              <a:t>It is a neoplasm of the thymus,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Tree>
    <p:extLst>
      <p:ext uri="{BB962C8B-B14F-4D97-AF65-F5344CB8AC3E}">
        <p14:creationId xmlns:p14="http://schemas.microsoft.com/office/powerpoint/2010/main" val="93292331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915618" cy="2462213"/>
          </a:xfrm>
          <a:prstGeom prst="rect">
            <a:avLst/>
          </a:prstGeom>
          <a:solidFill>
            <a:schemeClr val="bg2">
              <a:lumMod val="40000"/>
              <a:lumOff val="60000"/>
            </a:schemeClr>
          </a:solidFill>
        </p:spPr>
        <p:txBody>
          <a:bodyPr wrap="square">
            <a:spAutoFit/>
          </a:bodyPr>
          <a:lstStyle/>
          <a:p>
            <a:pPr>
              <a:defRPr/>
            </a:pPr>
            <a:r>
              <a:rPr lang="en-US" sz="1400" i="1" dirty="0">
                <a:solidFill>
                  <a:schemeClr val="bg1">
                    <a:lumMod val="65000"/>
                  </a:schemeClr>
                </a:solidFill>
                <a:latin typeface="Arial" charset="0"/>
              </a:rPr>
              <a:t>About 10% of MG pts harbor an occult neoplasm--what is it?</a:t>
            </a:r>
          </a:p>
          <a:p>
            <a:pPr>
              <a:defRPr/>
            </a:pPr>
            <a:r>
              <a:rPr lang="en-US" sz="1400" dirty="0">
                <a:solidFill>
                  <a:schemeClr val="bg1">
                    <a:lumMod val="65000"/>
                  </a:schemeClr>
                </a:solidFill>
                <a:latin typeface="Arial" charset="0"/>
              </a:rPr>
              <a:t>A </a:t>
            </a:r>
            <a:r>
              <a:rPr lang="en-US" sz="1400" dirty="0" err="1">
                <a:solidFill>
                  <a:schemeClr val="bg1">
                    <a:lumMod val="65000"/>
                  </a:schemeClr>
                </a:solidFill>
                <a:latin typeface="Arial" charset="0"/>
              </a:rPr>
              <a:t>thymoma</a:t>
            </a:r>
            <a:endParaRPr lang="en-US" sz="1400" dirty="0">
              <a:solidFill>
                <a:schemeClr val="bg1">
                  <a:lumMod val="65000"/>
                </a:schemeClr>
              </a:solidFill>
              <a:latin typeface="Arial" charset="0"/>
            </a:endParaRPr>
          </a:p>
          <a:p>
            <a:pPr>
              <a:defRPr/>
            </a:pPr>
            <a:endParaRPr lang="en-US" sz="1400" dirty="0">
              <a:solidFill>
                <a:schemeClr val="bg1">
                  <a:lumMod val="65000"/>
                </a:schemeClr>
              </a:solidFill>
              <a:latin typeface="Arial" charset="0"/>
            </a:endParaRPr>
          </a:p>
          <a:p>
            <a:pPr>
              <a:defRPr/>
            </a:pPr>
            <a:r>
              <a:rPr lang="en-US" sz="1400" i="1" dirty="0">
                <a:solidFill>
                  <a:schemeClr val="bg1">
                    <a:lumMod val="65000"/>
                  </a:schemeClr>
                </a:solidFill>
                <a:latin typeface="Arial" charset="0"/>
              </a:rPr>
              <a:t>What is a </a:t>
            </a:r>
            <a:r>
              <a:rPr lang="en-US" sz="1400" i="1" dirty="0" err="1">
                <a:solidFill>
                  <a:schemeClr val="bg1">
                    <a:lumMod val="65000"/>
                  </a:schemeClr>
                </a:solidFill>
                <a:latin typeface="Arial" charset="0"/>
              </a:rPr>
              <a:t>thymoma</a:t>
            </a:r>
            <a:r>
              <a:rPr lang="en-US" sz="1400" i="1" dirty="0">
                <a:solidFill>
                  <a:schemeClr val="bg1">
                    <a:lumMod val="65000"/>
                  </a:schemeClr>
                </a:solidFill>
                <a:latin typeface="Arial" charset="0"/>
              </a:rPr>
              <a:t>, and where is it located?</a:t>
            </a:r>
          </a:p>
          <a:p>
            <a:pPr>
              <a:defRPr/>
            </a:pPr>
            <a:r>
              <a:rPr lang="en-US" sz="1400" dirty="0">
                <a:solidFill>
                  <a:schemeClr val="bg1">
                    <a:lumMod val="65000"/>
                  </a:schemeClr>
                </a:solidFill>
                <a:latin typeface="Arial" charset="0"/>
              </a:rPr>
              <a:t>It is a neoplasm of the </a:t>
            </a:r>
            <a:r>
              <a:rPr lang="en-US" sz="1400" b="1" dirty="0">
                <a:solidFill>
                  <a:srgbClr val="0000FF"/>
                </a:solidFill>
                <a:latin typeface="Arial" charset="0"/>
              </a:rPr>
              <a:t>thymus</a:t>
            </a:r>
            <a:r>
              <a:rPr lang="en-US" sz="1400" dirty="0">
                <a:solidFill>
                  <a:schemeClr val="bg1">
                    <a:lumMod val="65000"/>
                  </a:schemeClr>
                </a:solidFill>
                <a:latin typeface="Arial" charset="0"/>
              </a:rPr>
              <a:t>,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
        <p:nvSpPr>
          <p:cNvPr id="17" name="TextBox 2">
            <a:extLst>
              <a:ext uri="{FF2B5EF4-FFF2-40B4-BE49-F238E27FC236}">
                <a16:creationId xmlns:a16="http://schemas.microsoft.com/office/drawing/2014/main" id="{8E121594-8353-46A1-BF7C-0FB40175E387}"/>
              </a:ext>
            </a:extLst>
          </p:cNvPr>
          <p:cNvSpPr txBox="1">
            <a:spLocks noChangeArrowheads="1"/>
          </p:cNvSpPr>
          <p:nvPr/>
        </p:nvSpPr>
        <p:spPr bwMode="auto">
          <a:xfrm>
            <a:off x="743761" y="4485656"/>
            <a:ext cx="7391400" cy="1384995"/>
          </a:xfrm>
          <a:prstGeom prst="rect">
            <a:avLst/>
          </a:prstGeom>
          <a:solidFill>
            <a:srgbClr val="FDE955"/>
          </a:solidFill>
          <a:ln>
            <a:noFill/>
          </a:ln>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organ is the thymus? What is its function?</a:t>
            </a:r>
            <a:endParaRPr lang="en-US" altLang="en-US" sz="1400" i="1" dirty="0">
              <a:solidFill>
                <a:srgbClr val="FDE955"/>
              </a:solidFill>
            </a:endParaRPr>
          </a:p>
          <a:p>
            <a:pPr eaLnBrk="1" hangingPunct="1">
              <a:spcBef>
                <a:spcPct val="0"/>
              </a:spcBef>
              <a:buClrTx/>
              <a:buSzTx/>
              <a:buFontTx/>
              <a:buNone/>
            </a:pPr>
            <a:r>
              <a:rPr lang="en-US" altLang="en-US" sz="1400" dirty="0">
                <a:solidFill>
                  <a:srgbClr val="FDE955"/>
                </a:solidFill>
              </a:rPr>
              <a:t>The thymus is the immune-system organ in which T cells mature</a:t>
            </a:r>
          </a:p>
          <a:p>
            <a:pPr eaLnBrk="1" hangingPunct="1">
              <a:spcBef>
                <a:spcPct val="0"/>
              </a:spcBef>
              <a:buClrTx/>
              <a:buSzTx/>
              <a:buFontTx/>
              <a:buNone/>
            </a:pPr>
            <a:endParaRPr lang="en-US" altLang="en-US" sz="1400" dirty="0">
              <a:solidFill>
                <a:srgbClr val="FDE955"/>
              </a:solidFill>
            </a:endParaRPr>
          </a:p>
          <a:p>
            <a:pPr eaLnBrk="1" hangingPunct="1">
              <a:spcBef>
                <a:spcPct val="0"/>
              </a:spcBef>
              <a:buClrTx/>
              <a:buSzTx/>
              <a:buFontTx/>
              <a:buNone/>
            </a:pPr>
            <a:r>
              <a:rPr lang="en-US" altLang="en-US" sz="1400" i="1" dirty="0">
                <a:solidFill>
                  <a:srgbClr val="FDE955"/>
                </a:solidFill>
              </a:rPr>
              <a:t>‘Organ in which T cells mature’--how does this dovetail with the pathophysiology of MG?</a:t>
            </a:r>
          </a:p>
          <a:p>
            <a:pPr eaLnBrk="1" hangingPunct="1">
              <a:spcBef>
                <a:spcPct val="0"/>
              </a:spcBef>
              <a:buClrTx/>
              <a:buSzTx/>
              <a:buFontTx/>
              <a:buNone/>
            </a:pPr>
            <a:r>
              <a:rPr lang="en-US" altLang="en-US" sz="1400" dirty="0">
                <a:solidFill>
                  <a:srgbClr val="FDE955"/>
                </a:solidFill>
              </a:rPr>
              <a:t>MG is a disease of autoantibodies, which are produced by B cells. However, B-cell autoantibody production in MG is prompted by a T-cell response to </a:t>
            </a:r>
            <a:r>
              <a:rPr lang="en-US" altLang="en-US" sz="1400" dirty="0" err="1">
                <a:solidFill>
                  <a:srgbClr val="FDE955"/>
                </a:solidFill>
              </a:rPr>
              <a:t>ACh</a:t>
            </a:r>
            <a:r>
              <a:rPr lang="en-US" altLang="en-US" sz="1400" dirty="0">
                <a:solidFill>
                  <a:srgbClr val="FDE955"/>
                </a:solidFill>
              </a:rPr>
              <a:t>-receptor antigens. </a:t>
            </a:r>
          </a:p>
        </p:txBody>
      </p:sp>
      <p:sp>
        <p:nvSpPr>
          <p:cNvPr id="8" name="Oval 7">
            <a:extLst>
              <a:ext uri="{FF2B5EF4-FFF2-40B4-BE49-F238E27FC236}">
                <a16:creationId xmlns:a16="http://schemas.microsoft.com/office/drawing/2014/main" id="{58D629DE-4E9E-46AC-917E-C22C33DF1083}"/>
              </a:ext>
            </a:extLst>
          </p:cNvPr>
          <p:cNvSpPr/>
          <p:nvPr/>
        </p:nvSpPr>
        <p:spPr>
          <a:xfrm>
            <a:off x="3270301" y="4050563"/>
            <a:ext cx="958799" cy="3511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09351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915618" cy="2462213"/>
          </a:xfrm>
          <a:prstGeom prst="rect">
            <a:avLst/>
          </a:prstGeom>
          <a:solidFill>
            <a:schemeClr val="bg2">
              <a:lumMod val="40000"/>
              <a:lumOff val="60000"/>
            </a:schemeClr>
          </a:solidFill>
        </p:spPr>
        <p:txBody>
          <a:bodyPr wrap="square">
            <a:spAutoFit/>
          </a:bodyPr>
          <a:lstStyle/>
          <a:p>
            <a:pPr>
              <a:defRPr/>
            </a:pPr>
            <a:r>
              <a:rPr lang="en-US" sz="1400" i="1" dirty="0">
                <a:solidFill>
                  <a:schemeClr val="bg1">
                    <a:lumMod val="65000"/>
                  </a:schemeClr>
                </a:solidFill>
                <a:latin typeface="Arial" charset="0"/>
              </a:rPr>
              <a:t>About 10% of MG pts harbor an occult neoplasm--what is it?</a:t>
            </a:r>
          </a:p>
          <a:p>
            <a:pPr>
              <a:defRPr/>
            </a:pPr>
            <a:r>
              <a:rPr lang="en-US" sz="1400" dirty="0">
                <a:solidFill>
                  <a:schemeClr val="bg1">
                    <a:lumMod val="65000"/>
                  </a:schemeClr>
                </a:solidFill>
                <a:latin typeface="Arial" charset="0"/>
              </a:rPr>
              <a:t>A </a:t>
            </a:r>
            <a:r>
              <a:rPr lang="en-US" sz="1400" dirty="0" err="1">
                <a:solidFill>
                  <a:schemeClr val="bg1">
                    <a:lumMod val="65000"/>
                  </a:schemeClr>
                </a:solidFill>
                <a:latin typeface="Arial" charset="0"/>
              </a:rPr>
              <a:t>thymoma</a:t>
            </a:r>
            <a:endParaRPr lang="en-US" sz="1400" dirty="0">
              <a:solidFill>
                <a:schemeClr val="bg1">
                  <a:lumMod val="65000"/>
                </a:schemeClr>
              </a:solidFill>
              <a:latin typeface="Arial" charset="0"/>
            </a:endParaRPr>
          </a:p>
          <a:p>
            <a:pPr>
              <a:defRPr/>
            </a:pPr>
            <a:endParaRPr lang="en-US" sz="1400" dirty="0">
              <a:solidFill>
                <a:schemeClr val="bg1">
                  <a:lumMod val="65000"/>
                </a:schemeClr>
              </a:solidFill>
              <a:latin typeface="Arial" charset="0"/>
            </a:endParaRPr>
          </a:p>
          <a:p>
            <a:pPr>
              <a:defRPr/>
            </a:pPr>
            <a:r>
              <a:rPr lang="en-US" sz="1400" i="1" dirty="0">
                <a:solidFill>
                  <a:schemeClr val="bg1">
                    <a:lumMod val="65000"/>
                  </a:schemeClr>
                </a:solidFill>
                <a:latin typeface="Arial" charset="0"/>
              </a:rPr>
              <a:t>What is a </a:t>
            </a:r>
            <a:r>
              <a:rPr lang="en-US" sz="1400" i="1" dirty="0" err="1">
                <a:solidFill>
                  <a:schemeClr val="bg1">
                    <a:lumMod val="65000"/>
                  </a:schemeClr>
                </a:solidFill>
                <a:latin typeface="Arial" charset="0"/>
              </a:rPr>
              <a:t>thymoma</a:t>
            </a:r>
            <a:r>
              <a:rPr lang="en-US" sz="1400" i="1" dirty="0">
                <a:solidFill>
                  <a:schemeClr val="bg1">
                    <a:lumMod val="65000"/>
                  </a:schemeClr>
                </a:solidFill>
                <a:latin typeface="Arial" charset="0"/>
              </a:rPr>
              <a:t>, and where is it located?</a:t>
            </a:r>
          </a:p>
          <a:p>
            <a:pPr>
              <a:defRPr/>
            </a:pPr>
            <a:r>
              <a:rPr lang="en-US" sz="1400" dirty="0">
                <a:solidFill>
                  <a:schemeClr val="bg1">
                    <a:lumMod val="65000"/>
                  </a:schemeClr>
                </a:solidFill>
                <a:latin typeface="Arial" charset="0"/>
              </a:rPr>
              <a:t>It is a neoplasm of the </a:t>
            </a:r>
            <a:r>
              <a:rPr lang="en-US" sz="1400" b="1" dirty="0">
                <a:solidFill>
                  <a:srgbClr val="0000FF"/>
                </a:solidFill>
                <a:latin typeface="Arial" charset="0"/>
              </a:rPr>
              <a:t>thymus</a:t>
            </a:r>
            <a:r>
              <a:rPr lang="en-US" sz="1400" dirty="0">
                <a:solidFill>
                  <a:schemeClr val="bg1">
                    <a:lumMod val="65000"/>
                  </a:schemeClr>
                </a:solidFill>
                <a:latin typeface="Arial" charset="0"/>
              </a:rPr>
              <a:t>,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
        <p:nvSpPr>
          <p:cNvPr id="17" name="TextBox 2">
            <a:extLst>
              <a:ext uri="{FF2B5EF4-FFF2-40B4-BE49-F238E27FC236}">
                <a16:creationId xmlns:a16="http://schemas.microsoft.com/office/drawing/2014/main" id="{8E121594-8353-46A1-BF7C-0FB40175E387}"/>
              </a:ext>
            </a:extLst>
          </p:cNvPr>
          <p:cNvSpPr txBox="1">
            <a:spLocks noChangeArrowheads="1"/>
          </p:cNvSpPr>
          <p:nvPr/>
        </p:nvSpPr>
        <p:spPr bwMode="auto">
          <a:xfrm>
            <a:off x="743761" y="4485656"/>
            <a:ext cx="7391400" cy="1384995"/>
          </a:xfrm>
          <a:prstGeom prst="rect">
            <a:avLst/>
          </a:prstGeom>
          <a:solidFill>
            <a:srgbClr val="FDE955"/>
          </a:solidFill>
          <a:ln>
            <a:noFill/>
          </a:ln>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organ is the thymus? What is its function?</a:t>
            </a:r>
          </a:p>
          <a:p>
            <a:pPr eaLnBrk="1" hangingPunct="1">
              <a:spcBef>
                <a:spcPct val="0"/>
              </a:spcBef>
              <a:buClrTx/>
              <a:buSzTx/>
              <a:buFontTx/>
              <a:buNone/>
            </a:pPr>
            <a:r>
              <a:rPr lang="en-US" altLang="en-US" sz="1400" dirty="0">
                <a:solidFill>
                  <a:srgbClr val="0000FF"/>
                </a:solidFill>
              </a:rPr>
              <a:t>The thymus is the immune-system organ in which T cells mature</a:t>
            </a:r>
            <a:endParaRPr lang="en-US" altLang="en-US" sz="1400" dirty="0">
              <a:solidFill>
                <a:srgbClr val="FDE955"/>
              </a:solidFill>
            </a:endParaRPr>
          </a:p>
          <a:p>
            <a:pPr eaLnBrk="1" hangingPunct="1">
              <a:spcBef>
                <a:spcPct val="0"/>
              </a:spcBef>
              <a:buClrTx/>
              <a:buSzTx/>
              <a:buFontTx/>
              <a:buNone/>
            </a:pPr>
            <a:endParaRPr lang="en-US" altLang="en-US" sz="1400" dirty="0">
              <a:solidFill>
                <a:srgbClr val="FDE955"/>
              </a:solidFill>
            </a:endParaRPr>
          </a:p>
          <a:p>
            <a:pPr eaLnBrk="1" hangingPunct="1">
              <a:spcBef>
                <a:spcPct val="0"/>
              </a:spcBef>
              <a:buClrTx/>
              <a:buSzTx/>
              <a:buFontTx/>
              <a:buNone/>
            </a:pPr>
            <a:r>
              <a:rPr lang="en-US" altLang="en-US" sz="1400" i="1" dirty="0">
                <a:solidFill>
                  <a:srgbClr val="FDE955"/>
                </a:solidFill>
              </a:rPr>
              <a:t>‘Organ in which T cells mature’--how does this dovetail with the pathophysiology of MG?</a:t>
            </a:r>
          </a:p>
          <a:p>
            <a:pPr eaLnBrk="1" hangingPunct="1">
              <a:spcBef>
                <a:spcPct val="0"/>
              </a:spcBef>
              <a:buClrTx/>
              <a:buSzTx/>
              <a:buFontTx/>
              <a:buNone/>
            </a:pPr>
            <a:r>
              <a:rPr lang="en-US" altLang="en-US" sz="1400" dirty="0">
                <a:solidFill>
                  <a:srgbClr val="FDE955"/>
                </a:solidFill>
              </a:rPr>
              <a:t>MG is a disease of autoantibodies, which are produced by B cells. However, B-cell autoantibody production in MG is prompted by a T-cell response to </a:t>
            </a:r>
            <a:r>
              <a:rPr lang="en-US" altLang="en-US" sz="1400" dirty="0" err="1">
                <a:solidFill>
                  <a:srgbClr val="FDE955"/>
                </a:solidFill>
              </a:rPr>
              <a:t>ACh</a:t>
            </a:r>
            <a:r>
              <a:rPr lang="en-US" altLang="en-US" sz="1400" dirty="0">
                <a:solidFill>
                  <a:srgbClr val="FDE955"/>
                </a:solidFill>
              </a:rPr>
              <a:t>-receptor antigens. </a:t>
            </a:r>
          </a:p>
        </p:txBody>
      </p:sp>
      <p:sp>
        <p:nvSpPr>
          <p:cNvPr id="8" name="Oval 7">
            <a:extLst>
              <a:ext uri="{FF2B5EF4-FFF2-40B4-BE49-F238E27FC236}">
                <a16:creationId xmlns:a16="http://schemas.microsoft.com/office/drawing/2014/main" id="{58D629DE-4E9E-46AC-917E-C22C33DF1083}"/>
              </a:ext>
            </a:extLst>
          </p:cNvPr>
          <p:cNvSpPr/>
          <p:nvPr/>
        </p:nvSpPr>
        <p:spPr>
          <a:xfrm>
            <a:off x="3270301" y="4050563"/>
            <a:ext cx="958799" cy="3511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36450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915618" cy="2462213"/>
          </a:xfrm>
          <a:prstGeom prst="rect">
            <a:avLst/>
          </a:prstGeom>
          <a:solidFill>
            <a:schemeClr val="bg2">
              <a:lumMod val="40000"/>
              <a:lumOff val="60000"/>
            </a:schemeClr>
          </a:solidFill>
        </p:spPr>
        <p:txBody>
          <a:bodyPr wrap="square">
            <a:spAutoFit/>
          </a:bodyPr>
          <a:lstStyle/>
          <a:p>
            <a:pPr>
              <a:defRPr/>
            </a:pPr>
            <a:r>
              <a:rPr lang="en-US" sz="1400" i="1" dirty="0">
                <a:solidFill>
                  <a:schemeClr val="bg1">
                    <a:lumMod val="65000"/>
                  </a:schemeClr>
                </a:solidFill>
                <a:latin typeface="Arial" charset="0"/>
              </a:rPr>
              <a:t>About 10% of MG pts harbor an occult neoplasm--what is it?</a:t>
            </a:r>
          </a:p>
          <a:p>
            <a:pPr>
              <a:defRPr/>
            </a:pPr>
            <a:r>
              <a:rPr lang="en-US" sz="1400" dirty="0">
                <a:solidFill>
                  <a:schemeClr val="bg1">
                    <a:lumMod val="65000"/>
                  </a:schemeClr>
                </a:solidFill>
                <a:latin typeface="Arial" charset="0"/>
              </a:rPr>
              <a:t>A </a:t>
            </a:r>
            <a:r>
              <a:rPr lang="en-US" sz="1400" dirty="0" err="1">
                <a:solidFill>
                  <a:schemeClr val="bg1">
                    <a:lumMod val="65000"/>
                  </a:schemeClr>
                </a:solidFill>
                <a:latin typeface="Arial" charset="0"/>
              </a:rPr>
              <a:t>thymoma</a:t>
            </a:r>
            <a:endParaRPr lang="en-US" sz="1400" dirty="0">
              <a:solidFill>
                <a:schemeClr val="bg1">
                  <a:lumMod val="65000"/>
                </a:schemeClr>
              </a:solidFill>
              <a:latin typeface="Arial" charset="0"/>
            </a:endParaRPr>
          </a:p>
          <a:p>
            <a:pPr>
              <a:defRPr/>
            </a:pPr>
            <a:endParaRPr lang="en-US" sz="1400" dirty="0">
              <a:solidFill>
                <a:schemeClr val="bg1">
                  <a:lumMod val="65000"/>
                </a:schemeClr>
              </a:solidFill>
              <a:latin typeface="Arial" charset="0"/>
            </a:endParaRPr>
          </a:p>
          <a:p>
            <a:pPr>
              <a:defRPr/>
            </a:pPr>
            <a:r>
              <a:rPr lang="en-US" sz="1400" i="1" dirty="0">
                <a:solidFill>
                  <a:schemeClr val="bg1">
                    <a:lumMod val="65000"/>
                  </a:schemeClr>
                </a:solidFill>
                <a:latin typeface="Arial" charset="0"/>
              </a:rPr>
              <a:t>What is a </a:t>
            </a:r>
            <a:r>
              <a:rPr lang="en-US" sz="1400" i="1" dirty="0" err="1">
                <a:solidFill>
                  <a:schemeClr val="bg1">
                    <a:lumMod val="65000"/>
                  </a:schemeClr>
                </a:solidFill>
                <a:latin typeface="Arial" charset="0"/>
              </a:rPr>
              <a:t>thymoma</a:t>
            </a:r>
            <a:r>
              <a:rPr lang="en-US" sz="1400" i="1" dirty="0">
                <a:solidFill>
                  <a:schemeClr val="bg1">
                    <a:lumMod val="65000"/>
                  </a:schemeClr>
                </a:solidFill>
                <a:latin typeface="Arial" charset="0"/>
              </a:rPr>
              <a:t>, and where is it located?</a:t>
            </a:r>
          </a:p>
          <a:p>
            <a:pPr>
              <a:defRPr/>
            </a:pPr>
            <a:r>
              <a:rPr lang="en-US" sz="1400" dirty="0">
                <a:solidFill>
                  <a:schemeClr val="bg1">
                    <a:lumMod val="65000"/>
                  </a:schemeClr>
                </a:solidFill>
                <a:latin typeface="Arial" charset="0"/>
              </a:rPr>
              <a:t>It is a neoplasm of the </a:t>
            </a:r>
            <a:r>
              <a:rPr lang="en-US" sz="1400" b="1" dirty="0">
                <a:solidFill>
                  <a:srgbClr val="0000FF"/>
                </a:solidFill>
                <a:latin typeface="Arial" charset="0"/>
              </a:rPr>
              <a:t>thymus</a:t>
            </a:r>
            <a:r>
              <a:rPr lang="en-US" sz="1400" dirty="0">
                <a:solidFill>
                  <a:schemeClr val="bg1">
                    <a:lumMod val="65000"/>
                  </a:schemeClr>
                </a:solidFill>
                <a:latin typeface="Arial" charset="0"/>
              </a:rPr>
              <a:t>,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
        <p:nvSpPr>
          <p:cNvPr id="17" name="TextBox 2">
            <a:extLst>
              <a:ext uri="{FF2B5EF4-FFF2-40B4-BE49-F238E27FC236}">
                <a16:creationId xmlns:a16="http://schemas.microsoft.com/office/drawing/2014/main" id="{8E121594-8353-46A1-BF7C-0FB40175E387}"/>
              </a:ext>
            </a:extLst>
          </p:cNvPr>
          <p:cNvSpPr txBox="1">
            <a:spLocks noChangeArrowheads="1"/>
          </p:cNvSpPr>
          <p:nvPr/>
        </p:nvSpPr>
        <p:spPr bwMode="auto">
          <a:xfrm>
            <a:off x="743761" y="4485656"/>
            <a:ext cx="7391400" cy="1384995"/>
          </a:xfrm>
          <a:prstGeom prst="rect">
            <a:avLst/>
          </a:prstGeom>
          <a:solidFill>
            <a:srgbClr val="FDE955"/>
          </a:solidFill>
          <a:ln>
            <a:noFill/>
          </a:ln>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organ is the thymus? What is its function?</a:t>
            </a:r>
          </a:p>
          <a:p>
            <a:pPr eaLnBrk="1" hangingPunct="1">
              <a:spcBef>
                <a:spcPct val="0"/>
              </a:spcBef>
              <a:buClrTx/>
              <a:buSzTx/>
              <a:buFontTx/>
              <a:buNone/>
            </a:pPr>
            <a:r>
              <a:rPr lang="en-US" altLang="en-US" sz="1400" dirty="0">
                <a:solidFill>
                  <a:srgbClr val="0000FF"/>
                </a:solidFill>
              </a:rPr>
              <a:t>The thymus is the immune-system organ in which T cells mature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‘Organ in which T cells mature’--how does this dovetail with the pathophysiology of MG?</a:t>
            </a:r>
            <a:endParaRPr lang="en-US" altLang="en-US" sz="1400" i="1" dirty="0">
              <a:solidFill>
                <a:srgbClr val="FDE955"/>
              </a:solidFill>
            </a:endParaRPr>
          </a:p>
          <a:p>
            <a:pPr eaLnBrk="1" hangingPunct="1">
              <a:spcBef>
                <a:spcPct val="0"/>
              </a:spcBef>
              <a:buClrTx/>
              <a:buSzTx/>
              <a:buFontTx/>
              <a:buNone/>
            </a:pPr>
            <a:r>
              <a:rPr lang="en-US" altLang="en-US" sz="1400" dirty="0">
                <a:solidFill>
                  <a:srgbClr val="FDE955"/>
                </a:solidFill>
              </a:rPr>
              <a:t>MG is a disease of autoantibodies, which are produced by B cells. However, B-cell autoantibody production in MG is prompted by a T-cell response to </a:t>
            </a:r>
            <a:r>
              <a:rPr lang="en-US" altLang="en-US" sz="1400" dirty="0" err="1">
                <a:solidFill>
                  <a:srgbClr val="FDE955"/>
                </a:solidFill>
              </a:rPr>
              <a:t>ACh</a:t>
            </a:r>
            <a:r>
              <a:rPr lang="en-US" altLang="en-US" sz="1400" dirty="0">
                <a:solidFill>
                  <a:srgbClr val="FDE955"/>
                </a:solidFill>
              </a:rPr>
              <a:t>-receptor antigens. </a:t>
            </a:r>
          </a:p>
        </p:txBody>
      </p:sp>
      <p:sp>
        <p:nvSpPr>
          <p:cNvPr id="8" name="Oval 7">
            <a:extLst>
              <a:ext uri="{FF2B5EF4-FFF2-40B4-BE49-F238E27FC236}">
                <a16:creationId xmlns:a16="http://schemas.microsoft.com/office/drawing/2014/main" id="{58D629DE-4E9E-46AC-917E-C22C33DF1083}"/>
              </a:ext>
            </a:extLst>
          </p:cNvPr>
          <p:cNvSpPr/>
          <p:nvPr/>
        </p:nvSpPr>
        <p:spPr>
          <a:xfrm>
            <a:off x="3270301" y="4050563"/>
            <a:ext cx="958799" cy="3511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39886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915618" cy="2462213"/>
          </a:xfrm>
          <a:prstGeom prst="rect">
            <a:avLst/>
          </a:prstGeom>
          <a:solidFill>
            <a:schemeClr val="bg2">
              <a:lumMod val="40000"/>
              <a:lumOff val="60000"/>
            </a:schemeClr>
          </a:solidFill>
        </p:spPr>
        <p:txBody>
          <a:bodyPr wrap="square">
            <a:spAutoFit/>
          </a:bodyPr>
          <a:lstStyle/>
          <a:p>
            <a:pPr>
              <a:defRPr/>
            </a:pPr>
            <a:r>
              <a:rPr lang="en-US" sz="1400" i="1" dirty="0">
                <a:solidFill>
                  <a:schemeClr val="bg1">
                    <a:lumMod val="65000"/>
                  </a:schemeClr>
                </a:solidFill>
                <a:latin typeface="Arial" charset="0"/>
              </a:rPr>
              <a:t>About 10% of MG pts harbor an occult neoplasm--what is it?</a:t>
            </a:r>
          </a:p>
          <a:p>
            <a:pPr>
              <a:defRPr/>
            </a:pPr>
            <a:r>
              <a:rPr lang="en-US" sz="1400" dirty="0">
                <a:solidFill>
                  <a:schemeClr val="bg1">
                    <a:lumMod val="65000"/>
                  </a:schemeClr>
                </a:solidFill>
                <a:latin typeface="Arial" charset="0"/>
              </a:rPr>
              <a:t>A </a:t>
            </a:r>
            <a:r>
              <a:rPr lang="en-US" sz="1400" dirty="0" err="1">
                <a:solidFill>
                  <a:schemeClr val="bg1">
                    <a:lumMod val="65000"/>
                  </a:schemeClr>
                </a:solidFill>
                <a:latin typeface="Arial" charset="0"/>
              </a:rPr>
              <a:t>thymoma</a:t>
            </a:r>
            <a:endParaRPr lang="en-US" sz="1400" dirty="0">
              <a:solidFill>
                <a:schemeClr val="bg1">
                  <a:lumMod val="65000"/>
                </a:schemeClr>
              </a:solidFill>
              <a:latin typeface="Arial" charset="0"/>
            </a:endParaRPr>
          </a:p>
          <a:p>
            <a:pPr>
              <a:defRPr/>
            </a:pPr>
            <a:endParaRPr lang="en-US" sz="1400" dirty="0">
              <a:solidFill>
                <a:schemeClr val="bg1">
                  <a:lumMod val="65000"/>
                </a:schemeClr>
              </a:solidFill>
              <a:latin typeface="Arial" charset="0"/>
            </a:endParaRPr>
          </a:p>
          <a:p>
            <a:pPr>
              <a:defRPr/>
            </a:pPr>
            <a:r>
              <a:rPr lang="en-US" sz="1400" i="1" dirty="0">
                <a:solidFill>
                  <a:schemeClr val="bg1">
                    <a:lumMod val="65000"/>
                  </a:schemeClr>
                </a:solidFill>
                <a:latin typeface="Arial" charset="0"/>
              </a:rPr>
              <a:t>What is a </a:t>
            </a:r>
            <a:r>
              <a:rPr lang="en-US" sz="1400" i="1" dirty="0" err="1">
                <a:solidFill>
                  <a:schemeClr val="bg1">
                    <a:lumMod val="65000"/>
                  </a:schemeClr>
                </a:solidFill>
                <a:latin typeface="Arial" charset="0"/>
              </a:rPr>
              <a:t>thymoma</a:t>
            </a:r>
            <a:r>
              <a:rPr lang="en-US" sz="1400" i="1" dirty="0">
                <a:solidFill>
                  <a:schemeClr val="bg1">
                    <a:lumMod val="65000"/>
                  </a:schemeClr>
                </a:solidFill>
                <a:latin typeface="Arial" charset="0"/>
              </a:rPr>
              <a:t>, and where is it located?</a:t>
            </a:r>
          </a:p>
          <a:p>
            <a:pPr>
              <a:defRPr/>
            </a:pPr>
            <a:r>
              <a:rPr lang="en-US" sz="1400" dirty="0">
                <a:solidFill>
                  <a:schemeClr val="bg1">
                    <a:lumMod val="65000"/>
                  </a:schemeClr>
                </a:solidFill>
                <a:latin typeface="Arial" charset="0"/>
              </a:rPr>
              <a:t>It is a neoplasm of the </a:t>
            </a:r>
            <a:r>
              <a:rPr lang="en-US" sz="1400" b="1" dirty="0">
                <a:solidFill>
                  <a:srgbClr val="0000FF"/>
                </a:solidFill>
                <a:latin typeface="Arial" charset="0"/>
              </a:rPr>
              <a:t>thymus</a:t>
            </a:r>
            <a:r>
              <a:rPr lang="en-US" sz="1400" dirty="0">
                <a:solidFill>
                  <a:schemeClr val="bg1">
                    <a:lumMod val="65000"/>
                  </a:schemeClr>
                </a:solidFill>
                <a:latin typeface="Arial" charset="0"/>
              </a:rPr>
              <a:t>, which is located in the anterior/superior mediastinum</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Is MG-associated </a:t>
            </a:r>
            <a:r>
              <a:rPr lang="en-US" sz="1400" i="1" dirty="0" err="1">
                <a:solidFill>
                  <a:srgbClr val="CCCCCC"/>
                </a:solidFill>
                <a:latin typeface="Arial" charset="0"/>
              </a:rPr>
              <a:t>thymoma</a:t>
            </a:r>
            <a:r>
              <a:rPr lang="en-US" sz="1400" i="1" dirty="0">
                <a:solidFill>
                  <a:srgbClr val="CCCCCC"/>
                </a:solidFill>
                <a:latin typeface="Arial" charset="0"/>
              </a:rPr>
              <a:t> usually malignant, or benign?</a:t>
            </a: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
        <p:nvSpPr>
          <p:cNvPr id="17" name="TextBox 2">
            <a:extLst>
              <a:ext uri="{FF2B5EF4-FFF2-40B4-BE49-F238E27FC236}">
                <a16:creationId xmlns:a16="http://schemas.microsoft.com/office/drawing/2014/main" id="{8E121594-8353-46A1-BF7C-0FB40175E387}"/>
              </a:ext>
            </a:extLst>
          </p:cNvPr>
          <p:cNvSpPr txBox="1">
            <a:spLocks noChangeArrowheads="1"/>
          </p:cNvSpPr>
          <p:nvPr/>
        </p:nvSpPr>
        <p:spPr bwMode="auto">
          <a:xfrm>
            <a:off x="743761" y="4485656"/>
            <a:ext cx="7391400" cy="1384995"/>
          </a:xfrm>
          <a:prstGeom prst="rect">
            <a:avLst/>
          </a:prstGeom>
          <a:solidFill>
            <a:srgbClr val="FDE955"/>
          </a:solidFill>
          <a:ln>
            <a:noFill/>
          </a:ln>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What sort of organ is the thymus? What is its function?</a:t>
            </a:r>
          </a:p>
          <a:p>
            <a:pPr eaLnBrk="1" hangingPunct="1">
              <a:spcBef>
                <a:spcPct val="0"/>
              </a:spcBef>
              <a:buClrTx/>
              <a:buSzTx/>
              <a:buFontTx/>
              <a:buNone/>
            </a:pPr>
            <a:r>
              <a:rPr lang="en-US" altLang="en-US" sz="1400" dirty="0">
                <a:solidFill>
                  <a:srgbClr val="0000FF"/>
                </a:solidFill>
              </a:rPr>
              <a:t>The thymus is the immune-system organ in which T cells mature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‘Organ in which T cells mature’--how does this dovetail with the pathophysiology of MG?</a:t>
            </a:r>
          </a:p>
          <a:p>
            <a:pPr eaLnBrk="1" hangingPunct="1">
              <a:spcBef>
                <a:spcPct val="0"/>
              </a:spcBef>
              <a:buClrTx/>
              <a:buSzTx/>
              <a:buFontTx/>
              <a:buNone/>
            </a:pPr>
            <a:r>
              <a:rPr lang="en-US" altLang="en-US" sz="1400" dirty="0">
                <a:solidFill>
                  <a:srgbClr val="0000FF"/>
                </a:solidFill>
              </a:rPr>
              <a:t>MG is a disease of autoantibodies, which are produced by B cells. However, B-cell autoantibody production in MG is prompted by a T-cell response to </a:t>
            </a:r>
            <a:r>
              <a:rPr lang="en-US" altLang="en-US" sz="1400" dirty="0" err="1">
                <a:solidFill>
                  <a:srgbClr val="0000FF"/>
                </a:solidFill>
              </a:rPr>
              <a:t>ACh</a:t>
            </a:r>
            <a:r>
              <a:rPr lang="en-US" altLang="en-US" sz="1400" dirty="0">
                <a:solidFill>
                  <a:srgbClr val="0000FF"/>
                </a:solidFill>
              </a:rPr>
              <a:t>-receptor antigens. </a:t>
            </a:r>
          </a:p>
        </p:txBody>
      </p:sp>
      <p:sp>
        <p:nvSpPr>
          <p:cNvPr id="8" name="Oval 7">
            <a:extLst>
              <a:ext uri="{FF2B5EF4-FFF2-40B4-BE49-F238E27FC236}">
                <a16:creationId xmlns:a16="http://schemas.microsoft.com/office/drawing/2014/main" id="{58D629DE-4E9E-46AC-917E-C22C33DF1083}"/>
              </a:ext>
            </a:extLst>
          </p:cNvPr>
          <p:cNvSpPr/>
          <p:nvPr/>
        </p:nvSpPr>
        <p:spPr>
          <a:xfrm>
            <a:off x="3270301" y="4050563"/>
            <a:ext cx="958799" cy="3511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21863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249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chemeClr val="bg2">
              <a:lumMod val="40000"/>
              <a:lumOff val="60000"/>
            </a:schemeClr>
          </a:solidFill>
        </p:spPr>
        <p:txBody>
          <a:bodyPr wrap="square">
            <a:spAutoFit/>
          </a:bodyPr>
          <a:lstStyle/>
          <a:p>
            <a:pPr>
              <a:defRPr/>
            </a:pPr>
            <a:r>
              <a:rPr lang="en-US" sz="1400" i="1" dirty="0">
                <a:solidFill>
                  <a:srgbClr val="0000FF"/>
                </a:solidFill>
                <a:latin typeface="Arial" charset="0"/>
              </a:rPr>
              <a:t>About 10% of MG pts harbor an occult neoplasm--what is it?</a:t>
            </a:r>
          </a:p>
          <a:p>
            <a:pPr>
              <a:defRPr/>
            </a:pPr>
            <a:r>
              <a:rPr lang="en-US" sz="1400" dirty="0">
                <a:solidFill>
                  <a:srgbClr val="0000FF"/>
                </a:solidFill>
                <a:latin typeface="Arial" charset="0"/>
              </a:rPr>
              <a:t>A </a:t>
            </a:r>
            <a:r>
              <a:rPr lang="en-US" sz="1400" dirty="0" err="1">
                <a:solidFill>
                  <a:srgbClr val="0000FF"/>
                </a:solidFill>
                <a:latin typeface="Arial" charset="0"/>
              </a:rPr>
              <a:t>thymoma</a:t>
            </a:r>
            <a:endParaRPr lang="en-US" sz="1400" dirty="0">
              <a:solidFill>
                <a:srgbClr val="0000FF"/>
              </a:solidFill>
              <a:latin typeface="Arial" charset="0"/>
            </a:endParaRP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What is a </a:t>
            </a:r>
            <a:r>
              <a:rPr lang="en-US" sz="1400" i="1" dirty="0" err="1">
                <a:solidFill>
                  <a:srgbClr val="0000FF"/>
                </a:solidFill>
                <a:latin typeface="Arial" charset="0"/>
              </a:rPr>
              <a:t>thymoma</a:t>
            </a:r>
            <a:r>
              <a:rPr lang="en-US" sz="1400" i="1" dirty="0">
                <a:solidFill>
                  <a:srgbClr val="0000FF"/>
                </a:solidFill>
                <a:latin typeface="Arial" charset="0"/>
              </a:rPr>
              <a:t>, and where is it located?</a:t>
            </a:r>
          </a:p>
          <a:p>
            <a:pPr>
              <a:defRPr/>
            </a:pPr>
            <a:r>
              <a:rPr lang="en-US" sz="1400" dirty="0">
                <a:solidFill>
                  <a:srgbClr val="0000FF"/>
                </a:solidFill>
                <a:latin typeface="Arial" charset="0"/>
              </a:rPr>
              <a:t>It is a neoplasm of the thymus, which is located in the anterior/superior mediastinum</a:t>
            </a: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Is MG-associated </a:t>
            </a:r>
            <a:r>
              <a:rPr lang="en-US" sz="1400" i="1" dirty="0" err="1">
                <a:solidFill>
                  <a:srgbClr val="0000FF"/>
                </a:solidFill>
                <a:latin typeface="Arial" charset="0"/>
              </a:rPr>
              <a:t>thymoma</a:t>
            </a:r>
            <a:r>
              <a:rPr lang="en-US" sz="1400" i="1" dirty="0">
                <a:solidFill>
                  <a:srgbClr val="0000FF"/>
                </a:solidFill>
                <a:latin typeface="Arial" charset="0"/>
              </a:rPr>
              <a:t> usually malignant, or benign?</a:t>
            </a:r>
            <a:endParaRPr lang="en-US" sz="1400" i="1" dirty="0">
              <a:solidFill>
                <a:srgbClr val="CCCCCC"/>
              </a:solidFill>
              <a:latin typeface="Arial" charset="0"/>
            </a:endParaRPr>
          </a:p>
          <a:p>
            <a:pPr>
              <a:defRPr/>
            </a:pPr>
            <a:r>
              <a:rPr lang="en-US" sz="1400" dirty="0">
                <a:solidFill>
                  <a:srgbClr val="CCCCCC"/>
                </a:solidFill>
                <a:latin typeface="Arial" charset="0"/>
              </a:rPr>
              <a:t>Benign (although it is malignant in a small number of cases)</a:t>
            </a: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Tree>
    <p:extLst>
      <p:ext uri="{BB962C8B-B14F-4D97-AF65-F5344CB8AC3E}">
        <p14:creationId xmlns:p14="http://schemas.microsoft.com/office/powerpoint/2010/main" val="2843350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25</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971187841"/>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688049" cy="2308324"/>
          </a:xfrm>
          <a:prstGeom prst="rect">
            <a:avLst/>
          </a:prstGeom>
          <a:solidFill>
            <a:srgbClr val="FFFF00"/>
          </a:solidFill>
        </p:spPr>
        <p:txBody>
          <a:bodyPr wrap="none" rtlCol="0">
            <a:spAutoFit/>
          </a:bodyPr>
          <a:lstStyle/>
          <a:p>
            <a:r>
              <a:rPr lang="en-US" sz="1600" i="1" dirty="0">
                <a:solidFill>
                  <a:schemeClr val="bg1">
                    <a:lumMod val="65000"/>
                  </a:schemeClr>
                </a:solidFill>
              </a:rPr>
              <a:t>What does </a:t>
            </a:r>
            <a:r>
              <a:rPr lang="en-US" sz="1600" dirty="0">
                <a:solidFill>
                  <a:schemeClr val="bg1">
                    <a:lumMod val="65000"/>
                  </a:schemeClr>
                </a:solidFill>
              </a:rPr>
              <a:t>MRD</a:t>
            </a:r>
            <a:r>
              <a:rPr lang="en-US" sz="1600" i="1" dirty="0">
                <a:solidFill>
                  <a:schemeClr val="bg1">
                    <a:lumMod val="65000"/>
                  </a:schemeClr>
                </a:solidFill>
              </a:rPr>
              <a:t> stand for in this context?</a:t>
            </a:r>
          </a:p>
          <a:p>
            <a:r>
              <a:rPr lang="en-US" sz="1600" dirty="0">
                <a:solidFill>
                  <a:schemeClr val="bg1">
                    <a:lumMod val="65000"/>
                  </a:schemeClr>
                </a:solidFill>
              </a:rPr>
              <a:t>Margin-reflex distance</a:t>
            </a:r>
          </a:p>
          <a:p>
            <a:endParaRPr lang="en-US" sz="1600" dirty="0">
              <a:solidFill>
                <a:schemeClr val="bg1">
                  <a:lumMod val="65000"/>
                </a:schemeClr>
              </a:solidFill>
            </a:endParaRPr>
          </a:p>
          <a:p>
            <a:r>
              <a:rPr lang="en-US" sz="1600" i="1" dirty="0">
                <a:solidFill>
                  <a:schemeClr val="bg1">
                    <a:lumMod val="65000"/>
                  </a:schemeClr>
                </a:solidFill>
              </a:rPr>
              <a:t>To what does the word </a:t>
            </a:r>
            <a:r>
              <a:rPr lang="en-US" sz="1600" dirty="0">
                <a:solidFill>
                  <a:schemeClr val="bg1">
                    <a:lumMod val="65000"/>
                  </a:schemeClr>
                </a:solidFill>
              </a:rPr>
              <a:t>reflex</a:t>
            </a:r>
            <a:r>
              <a:rPr lang="en-US" sz="1600" i="1" dirty="0">
                <a:solidFill>
                  <a:schemeClr val="bg1">
                    <a:lumMod val="65000"/>
                  </a:schemeClr>
                </a:solidFill>
              </a:rPr>
              <a:t> refer?</a:t>
            </a:r>
          </a:p>
          <a:p>
            <a:r>
              <a:rPr lang="en-US" sz="1600" dirty="0">
                <a:solidFill>
                  <a:schemeClr val="bg1">
                    <a:lumMod val="65000"/>
                  </a:schemeClr>
                </a:solidFill>
              </a:rPr>
              <a:t>The corneal light reflex</a:t>
            </a:r>
          </a:p>
          <a:p>
            <a:endParaRPr lang="en-US" sz="1600" i="1" dirty="0">
              <a:solidFill>
                <a:schemeClr val="bg1">
                  <a:lumMod val="65000"/>
                </a:schemeClr>
              </a:solidFill>
            </a:endParaRPr>
          </a:p>
          <a:p>
            <a:r>
              <a:rPr lang="en-US" sz="1600" i="1" dirty="0">
                <a:solidFill>
                  <a:schemeClr val="bg1">
                    <a:lumMod val="65000"/>
                  </a:schemeClr>
                </a:solidFill>
              </a:rPr>
              <a:t>What are these specific measurements?</a:t>
            </a:r>
          </a:p>
          <a:p>
            <a:r>
              <a:rPr lang="en-US" sz="1600" dirty="0">
                <a:solidFill>
                  <a:srgbClr val="0000FF"/>
                </a:solidFill>
              </a:rPr>
              <a:t>MRD1 is…</a:t>
            </a:r>
            <a:r>
              <a:rPr lang="en-US" sz="1600" b="1" u="sng" dirty="0">
                <a:solidFill>
                  <a:srgbClr val="0000FF"/>
                </a:solidFill>
              </a:rPr>
              <a:t>the distance between the reflex and the upper-lid margin</a:t>
            </a:r>
          </a:p>
          <a:p>
            <a:r>
              <a:rPr lang="en-US" sz="1600" dirty="0">
                <a:solidFill>
                  <a:schemeClr val="bg1">
                    <a:lumMod val="65000"/>
                  </a:schemeClr>
                </a:solidFill>
              </a:rPr>
              <a:t>MRD2 is…</a:t>
            </a:r>
            <a:r>
              <a:rPr lang="en-US" sz="1600" dirty="0">
                <a:solidFill>
                  <a:srgbClr val="FFFF00"/>
                </a:solidFill>
              </a:rPr>
              <a:t>the distance between the reflex and the </a:t>
            </a:r>
            <a:r>
              <a:rPr lang="en-US" sz="1600" b="1" dirty="0">
                <a:solidFill>
                  <a:srgbClr val="FFFF00"/>
                </a:solidFill>
              </a:rPr>
              <a:t>lower</a:t>
            </a:r>
            <a:r>
              <a:rPr lang="en-US" sz="1600" dirty="0">
                <a:solidFill>
                  <a:srgbClr val="FFFF00"/>
                </a:solidFill>
              </a:rPr>
              <a:t>-lid margin</a:t>
            </a:r>
          </a:p>
        </p:txBody>
      </p:sp>
      <p:sp>
        <p:nvSpPr>
          <p:cNvPr id="10" name="Oval 9">
            <a:extLst>
              <a:ext uri="{FF2B5EF4-FFF2-40B4-BE49-F238E27FC236}">
                <a16:creationId xmlns:a16="http://schemas.microsoft.com/office/drawing/2014/main" id="{945105FB-099F-4A69-8BFD-71B3A88A6BE0}"/>
              </a:ext>
            </a:extLst>
          </p:cNvPr>
          <p:cNvSpPr/>
          <p:nvPr/>
        </p:nvSpPr>
        <p:spPr>
          <a:xfrm>
            <a:off x="6812102" y="1473357"/>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2552DF-C1D7-4D7A-A0C6-EEB3093B48A7}"/>
              </a:ext>
            </a:extLst>
          </p:cNvPr>
          <p:cNvSpPr txBox="1"/>
          <p:nvPr/>
        </p:nvSpPr>
        <p:spPr>
          <a:xfrm>
            <a:off x="4160829" y="2135863"/>
            <a:ext cx="3172663" cy="523220"/>
          </a:xfrm>
          <a:prstGeom prst="rect">
            <a:avLst/>
          </a:prstGeom>
          <a:solidFill>
            <a:schemeClr val="accent1"/>
          </a:solidFill>
        </p:spPr>
        <p:txBody>
          <a:bodyPr wrap="none" rtlCol="0">
            <a:spAutoFit/>
          </a:bodyPr>
          <a:lstStyle/>
          <a:p>
            <a:r>
              <a:rPr lang="en-US" sz="1400" i="1" dirty="0">
                <a:solidFill>
                  <a:srgbClr val="979797"/>
                </a:solidFill>
              </a:rPr>
              <a:t>What is the normal value for MRD1?</a:t>
            </a:r>
          </a:p>
          <a:p>
            <a:r>
              <a:rPr lang="en-US" sz="1400" dirty="0">
                <a:solidFill>
                  <a:srgbClr val="979797"/>
                </a:solidFill>
              </a:rPr>
              <a:t>4.5 mm (per the BCSC </a:t>
            </a:r>
            <a:r>
              <a:rPr lang="en-US" sz="1400" i="1" dirty="0">
                <a:solidFill>
                  <a:srgbClr val="979797"/>
                </a:solidFill>
              </a:rPr>
              <a:t>Plastics</a:t>
            </a:r>
            <a:r>
              <a:rPr lang="en-US" sz="1400" dirty="0">
                <a:solidFill>
                  <a:srgbClr val="979797"/>
                </a:solidFill>
              </a:rPr>
              <a:t> book)</a:t>
            </a:r>
          </a:p>
        </p:txBody>
      </p:sp>
      <p:sp>
        <p:nvSpPr>
          <p:cNvPr id="12" name="TextBox 11">
            <a:extLst>
              <a:ext uri="{FF2B5EF4-FFF2-40B4-BE49-F238E27FC236}">
                <a16:creationId xmlns:a16="http://schemas.microsoft.com/office/drawing/2014/main" id="{62BE27F1-01D8-45E2-90A3-32D3AC9BFD73}"/>
              </a:ext>
            </a:extLst>
          </p:cNvPr>
          <p:cNvSpPr txBox="1"/>
          <p:nvPr/>
        </p:nvSpPr>
        <p:spPr>
          <a:xfrm>
            <a:off x="864968" y="3161942"/>
            <a:ext cx="6470413" cy="1384995"/>
          </a:xfrm>
          <a:prstGeom prst="rect">
            <a:avLst/>
          </a:prstGeom>
          <a:solidFill>
            <a:srgbClr val="AFCFB9"/>
          </a:solidFill>
        </p:spPr>
        <p:txBody>
          <a:bodyPr wrap="square" rtlCol="0">
            <a:spAutoFit/>
          </a:bodyPr>
          <a:lstStyle/>
          <a:p>
            <a:r>
              <a:rPr lang="en-US" sz="1400" i="1" dirty="0">
                <a:solidFill>
                  <a:srgbClr val="0000FF"/>
                </a:solidFill>
              </a:rPr>
              <a:t>What if the ptosis is so significant that the reflex is not visible, </a:t>
            </a:r>
            <a:r>
              <a:rPr lang="en-US" sz="1400" i="1" dirty="0" err="1">
                <a:solidFill>
                  <a:srgbClr val="0000FF"/>
                </a:solidFill>
              </a:rPr>
              <a:t>ie</a:t>
            </a:r>
            <a:r>
              <a:rPr lang="en-US" sz="1400" i="1" dirty="0">
                <a:solidFill>
                  <a:srgbClr val="0000FF"/>
                </a:solidFill>
              </a:rPr>
              <a:t>, it is hidden by the ptotic upper lid?</a:t>
            </a:r>
            <a:endParaRPr lang="en-US" sz="1400" dirty="0">
              <a:solidFill>
                <a:srgbClr val="AFCFB9"/>
              </a:solidFill>
            </a:endParaRPr>
          </a:p>
          <a:p>
            <a:r>
              <a:rPr lang="en-US" sz="1400" dirty="0">
                <a:solidFill>
                  <a:srgbClr val="AFCFB9"/>
                </a:solidFill>
              </a:rPr>
              <a:t>Then the MRD1 is defined as the distance the upper lid has to be </a:t>
            </a:r>
            <a:r>
              <a:rPr lang="en-US" sz="1400" b="1" dirty="0">
                <a:solidFill>
                  <a:srgbClr val="AFCFB9"/>
                </a:solidFill>
              </a:rPr>
              <a:t>elevated</a:t>
            </a:r>
            <a:r>
              <a:rPr lang="en-US" sz="1400" dirty="0">
                <a:solidFill>
                  <a:srgbClr val="AFCFB9"/>
                </a:solidFill>
              </a:rPr>
              <a:t> in order for the reflex to be seen, and is assigned a negative value. So, </a:t>
            </a:r>
            <a:r>
              <a:rPr lang="en-US" sz="1400" dirty="0" err="1">
                <a:solidFill>
                  <a:srgbClr val="AFCFB9"/>
                </a:solidFill>
              </a:rPr>
              <a:t>eg</a:t>
            </a:r>
            <a:r>
              <a:rPr lang="en-US" sz="1400" dirty="0">
                <a:solidFill>
                  <a:srgbClr val="AFCFB9"/>
                </a:solidFill>
              </a:rPr>
              <a:t>, if the upper-lid margin has to be elevated 2 mm in order for the reflex to be seen, MRD1 is -2 mm.</a:t>
            </a:r>
          </a:p>
        </p:txBody>
      </p:sp>
    </p:spTree>
    <p:extLst>
      <p:ext uri="{BB962C8B-B14F-4D97-AF65-F5344CB8AC3E}">
        <p14:creationId xmlns:p14="http://schemas.microsoft.com/office/powerpoint/2010/main" val="307979537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chemeClr val="bg2">
              <a:lumMod val="40000"/>
              <a:lumOff val="60000"/>
            </a:schemeClr>
          </a:solidFill>
        </p:spPr>
        <p:txBody>
          <a:bodyPr wrap="square">
            <a:spAutoFit/>
          </a:bodyPr>
          <a:lstStyle/>
          <a:p>
            <a:pPr>
              <a:defRPr/>
            </a:pPr>
            <a:r>
              <a:rPr lang="en-US" sz="1400" i="1" dirty="0">
                <a:solidFill>
                  <a:srgbClr val="0000FF"/>
                </a:solidFill>
                <a:latin typeface="Arial" charset="0"/>
              </a:rPr>
              <a:t>About 10% of MG pts harbor an occult neoplasm--what is it?</a:t>
            </a:r>
          </a:p>
          <a:p>
            <a:pPr>
              <a:defRPr/>
            </a:pPr>
            <a:r>
              <a:rPr lang="en-US" sz="1400" dirty="0">
                <a:solidFill>
                  <a:srgbClr val="0000FF"/>
                </a:solidFill>
                <a:latin typeface="Arial" charset="0"/>
              </a:rPr>
              <a:t>A </a:t>
            </a:r>
            <a:r>
              <a:rPr lang="en-US" sz="1400" dirty="0" err="1">
                <a:solidFill>
                  <a:srgbClr val="0000FF"/>
                </a:solidFill>
                <a:latin typeface="Arial" charset="0"/>
              </a:rPr>
              <a:t>thymoma</a:t>
            </a:r>
            <a:endParaRPr lang="en-US" sz="1400" dirty="0">
              <a:solidFill>
                <a:srgbClr val="0000FF"/>
              </a:solidFill>
              <a:latin typeface="Arial" charset="0"/>
            </a:endParaRP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What is a </a:t>
            </a:r>
            <a:r>
              <a:rPr lang="en-US" sz="1400" i="1" dirty="0" err="1">
                <a:solidFill>
                  <a:srgbClr val="0000FF"/>
                </a:solidFill>
                <a:latin typeface="Arial" charset="0"/>
              </a:rPr>
              <a:t>thymoma</a:t>
            </a:r>
            <a:r>
              <a:rPr lang="en-US" sz="1400" i="1" dirty="0">
                <a:solidFill>
                  <a:srgbClr val="0000FF"/>
                </a:solidFill>
                <a:latin typeface="Arial" charset="0"/>
              </a:rPr>
              <a:t>, and where is it located?</a:t>
            </a:r>
          </a:p>
          <a:p>
            <a:pPr>
              <a:defRPr/>
            </a:pPr>
            <a:r>
              <a:rPr lang="en-US" sz="1400" dirty="0">
                <a:solidFill>
                  <a:srgbClr val="0000FF"/>
                </a:solidFill>
                <a:latin typeface="Arial" charset="0"/>
              </a:rPr>
              <a:t>It is a neoplasm of the thymus, which is located in the anterior/superior mediastinum</a:t>
            </a: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Is MG-associated </a:t>
            </a:r>
            <a:r>
              <a:rPr lang="en-US" sz="1400" i="1" dirty="0" err="1">
                <a:solidFill>
                  <a:srgbClr val="0000FF"/>
                </a:solidFill>
                <a:latin typeface="Arial" charset="0"/>
              </a:rPr>
              <a:t>thymoma</a:t>
            </a:r>
            <a:r>
              <a:rPr lang="en-US" sz="1400" i="1" dirty="0">
                <a:solidFill>
                  <a:srgbClr val="0000FF"/>
                </a:solidFill>
                <a:latin typeface="Arial" charset="0"/>
              </a:rPr>
              <a:t> usually malignant, or benign?</a:t>
            </a:r>
          </a:p>
          <a:p>
            <a:pPr>
              <a:defRPr/>
            </a:pPr>
            <a:r>
              <a:rPr lang="en-US" sz="1400" dirty="0">
                <a:solidFill>
                  <a:srgbClr val="0000FF"/>
                </a:solidFill>
                <a:latin typeface="Arial" charset="0"/>
              </a:rPr>
              <a:t>Benign (although it is malignant in a small number of cases)</a:t>
            </a:r>
            <a:endParaRPr lang="en-US" sz="1400" dirty="0">
              <a:solidFill>
                <a:srgbClr val="CCCCCC"/>
              </a:solidFill>
              <a:latin typeface="Arial" charset="0"/>
            </a:endParaRPr>
          </a:p>
          <a:p>
            <a:pPr>
              <a:defRPr/>
            </a:pPr>
            <a:endParaRPr lang="en-US" sz="1400" dirty="0">
              <a:solidFill>
                <a:srgbClr val="CCCCCC"/>
              </a:solidFill>
              <a:latin typeface="Arial" charset="0"/>
            </a:endParaRPr>
          </a:p>
          <a:p>
            <a:pPr>
              <a:defRPr/>
            </a:pPr>
            <a:r>
              <a:rPr lang="en-US" sz="1400" i="1" dirty="0">
                <a:solidFill>
                  <a:srgbClr val="CCCCCC"/>
                </a:solidFill>
                <a:latin typeface="Arial" charset="0"/>
              </a:rPr>
              <a:t>If/when an MG </a:t>
            </a:r>
            <a:r>
              <a:rPr lang="en-US" sz="1400" i="1" dirty="0" err="1">
                <a:solidFill>
                  <a:srgbClr val="CCCCCC"/>
                </a:solidFill>
                <a:latin typeface="Arial" charset="0"/>
              </a:rPr>
              <a:t>pt</a:t>
            </a:r>
            <a:r>
              <a:rPr lang="en-US" sz="1400" i="1" dirty="0">
                <a:solidFill>
                  <a:srgbClr val="CCCCCC"/>
                </a:solidFill>
                <a:latin typeface="Arial" charset="0"/>
              </a:rPr>
              <a:t> has a thymoma, what (if anything) should be done about it?</a:t>
            </a: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Tree>
    <p:extLst>
      <p:ext uri="{BB962C8B-B14F-4D97-AF65-F5344CB8AC3E}">
        <p14:creationId xmlns:p14="http://schemas.microsoft.com/office/powerpoint/2010/main" val="212780889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chemeClr val="bg2">
              <a:lumMod val="40000"/>
              <a:lumOff val="60000"/>
            </a:schemeClr>
          </a:solidFill>
        </p:spPr>
        <p:txBody>
          <a:bodyPr wrap="square">
            <a:spAutoFit/>
          </a:bodyPr>
          <a:lstStyle/>
          <a:p>
            <a:pPr>
              <a:defRPr/>
            </a:pPr>
            <a:r>
              <a:rPr lang="en-US" sz="1400" i="1" dirty="0">
                <a:solidFill>
                  <a:srgbClr val="0000FF"/>
                </a:solidFill>
                <a:latin typeface="Arial" charset="0"/>
              </a:rPr>
              <a:t>About 10% of MG pts harbor an occult neoplasm--what is it?</a:t>
            </a:r>
          </a:p>
          <a:p>
            <a:pPr>
              <a:defRPr/>
            </a:pPr>
            <a:r>
              <a:rPr lang="en-US" sz="1400" dirty="0">
                <a:solidFill>
                  <a:srgbClr val="0000FF"/>
                </a:solidFill>
                <a:latin typeface="Arial" charset="0"/>
              </a:rPr>
              <a:t>A </a:t>
            </a:r>
            <a:r>
              <a:rPr lang="en-US" sz="1400" dirty="0" err="1">
                <a:solidFill>
                  <a:srgbClr val="0000FF"/>
                </a:solidFill>
                <a:latin typeface="Arial" charset="0"/>
              </a:rPr>
              <a:t>thymoma</a:t>
            </a:r>
            <a:endParaRPr lang="en-US" sz="1400" dirty="0">
              <a:solidFill>
                <a:srgbClr val="0000FF"/>
              </a:solidFill>
              <a:latin typeface="Arial" charset="0"/>
            </a:endParaRP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What is a </a:t>
            </a:r>
            <a:r>
              <a:rPr lang="en-US" sz="1400" i="1" dirty="0" err="1">
                <a:solidFill>
                  <a:srgbClr val="0000FF"/>
                </a:solidFill>
                <a:latin typeface="Arial" charset="0"/>
              </a:rPr>
              <a:t>thymoma</a:t>
            </a:r>
            <a:r>
              <a:rPr lang="en-US" sz="1400" i="1" dirty="0">
                <a:solidFill>
                  <a:srgbClr val="0000FF"/>
                </a:solidFill>
                <a:latin typeface="Arial" charset="0"/>
              </a:rPr>
              <a:t>, and where is it located?</a:t>
            </a:r>
          </a:p>
          <a:p>
            <a:pPr>
              <a:defRPr/>
            </a:pPr>
            <a:r>
              <a:rPr lang="en-US" sz="1400" dirty="0">
                <a:solidFill>
                  <a:srgbClr val="0000FF"/>
                </a:solidFill>
                <a:latin typeface="Arial" charset="0"/>
              </a:rPr>
              <a:t>It is a neoplasm of the thymus, which is located in the anterior/superior mediastinum</a:t>
            </a: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Is MG-associated </a:t>
            </a:r>
            <a:r>
              <a:rPr lang="en-US" sz="1400" i="1" dirty="0" err="1">
                <a:solidFill>
                  <a:srgbClr val="0000FF"/>
                </a:solidFill>
                <a:latin typeface="Arial" charset="0"/>
              </a:rPr>
              <a:t>thymoma</a:t>
            </a:r>
            <a:r>
              <a:rPr lang="en-US" sz="1400" i="1" dirty="0">
                <a:solidFill>
                  <a:srgbClr val="0000FF"/>
                </a:solidFill>
                <a:latin typeface="Arial" charset="0"/>
              </a:rPr>
              <a:t> usually malignant, or benign?</a:t>
            </a:r>
          </a:p>
          <a:p>
            <a:pPr>
              <a:defRPr/>
            </a:pPr>
            <a:r>
              <a:rPr lang="en-US" sz="1400" dirty="0">
                <a:solidFill>
                  <a:srgbClr val="0000FF"/>
                </a:solidFill>
                <a:latin typeface="Arial" charset="0"/>
              </a:rPr>
              <a:t>Benign (although it is malignant in a small number of cases)</a:t>
            </a: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If/when an MG </a:t>
            </a:r>
            <a:r>
              <a:rPr lang="en-US" sz="1400" i="1" dirty="0" err="1">
                <a:solidFill>
                  <a:srgbClr val="0000FF"/>
                </a:solidFill>
                <a:latin typeface="Arial" charset="0"/>
              </a:rPr>
              <a:t>pt</a:t>
            </a:r>
            <a:r>
              <a:rPr lang="en-US" sz="1400" i="1" dirty="0">
                <a:solidFill>
                  <a:srgbClr val="0000FF"/>
                </a:solidFill>
                <a:latin typeface="Arial" charset="0"/>
              </a:rPr>
              <a:t> has a thymoma, what (if anything) should be done about it?</a:t>
            </a:r>
            <a:endParaRPr lang="en-US" sz="1400" i="1" dirty="0">
              <a:solidFill>
                <a:srgbClr val="CCCCCC"/>
              </a:solidFill>
              <a:latin typeface="Arial" charset="0"/>
            </a:endParaRPr>
          </a:p>
          <a:p>
            <a:pPr>
              <a:defRPr/>
            </a:pPr>
            <a:r>
              <a:rPr lang="en-US" sz="1400" dirty="0" err="1">
                <a:solidFill>
                  <a:srgbClr val="CCCCCC"/>
                </a:solidFill>
                <a:latin typeface="Arial" charset="0"/>
              </a:rPr>
              <a:t>Thymectomy</a:t>
            </a:r>
            <a:r>
              <a:rPr lang="en-US" sz="1400" dirty="0">
                <a:solidFill>
                  <a:srgbClr val="CCCCCC"/>
                </a:solidFill>
                <a:latin typeface="Arial" charset="0"/>
              </a:rPr>
              <a:t> should be considered in select cases</a:t>
            </a:r>
          </a:p>
        </p:txBody>
      </p:sp>
    </p:spTree>
    <p:extLst>
      <p:ext uri="{BB962C8B-B14F-4D97-AF65-F5344CB8AC3E}">
        <p14:creationId xmlns:p14="http://schemas.microsoft.com/office/powerpoint/2010/main" val="13774057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a:t>
            </a:r>
            <a:r>
              <a:rPr lang="en-US" dirty="0">
                <a:solidFill>
                  <a:srgbClr val="0000FF"/>
                </a:solidFill>
                <a:latin typeface="Segoe Script" panose="030B0504020000000003" pitchFamily="66" charset="0"/>
              </a:rPr>
              <a:t> </a:t>
            </a:r>
            <a:r>
              <a:rPr lang="en-US" dirty="0">
                <a:solidFill>
                  <a:schemeClr val="bg1">
                    <a:lumMod val="75000"/>
                  </a:schemeClr>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4874304" y="2499462"/>
            <a:ext cx="731958"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2BC62F-1F5E-45FA-8387-B153DDD0E2B1}"/>
              </a:ext>
            </a:extLst>
          </p:cNvPr>
          <p:cNvSpPr txBox="1"/>
          <p:nvPr/>
        </p:nvSpPr>
        <p:spPr>
          <a:xfrm>
            <a:off x="1189250" y="2997062"/>
            <a:ext cx="6596742" cy="3046988"/>
          </a:xfrm>
          <a:prstGeom prst="rect">
            <a:avLst/>
          </a:prstGeom>
          <a:solidFill>
            <a:srgbClr val="C08EB2"/>
          </a:solidFill>
        </p:spPr>
        <p:txBody>
          <a:bodyPr wrap="square" rtlCol="0">
            <a:spAutoFit/>
          </a:bodyPr>
          <a:lstStyle/>
          <a:p>
            <a:r>
              <a:rPr lang="en-US" sz="1600" i="1" dirty="0">
                <a:solidFill>
                  <a:schemeClr val="bg1">
                    <a:lumMod val="50000"/>
                  </a:schemeClr>
                </a:solidFill>
              </a:rPr>
              <a:t>In one word, what sort of condition is </a:t>
            </a:r>
            <a:r>
              <a:rPr lang="en-US" sz="1600" dirty="0">
                <a:solidFill>
                  <a:schemeClr val="bg1">
                    <a:lumMod val="50000"/>
                  </a:schemeClr>
                </a:solidFill>
              </a:rPr>
              <a:t>myasthenia gravis </a:t>
            </a:r>
            <a:r>
              <a:rPr lang="en-US" sz="1600" i="1" dirty="0">
                <a:solidFill>
                  <a:schemeClr val="bg1">
                    <a:lumMod val="50000"/>
                  </a:schemeClr>
                </a:solidFill>
              </a:rPr>
              <a:t>(MG)?</a:t>
            </a:r>
          </a:p>
          <a:p>
            <a:r>
              <a:rPr lang="en-US" sz="1600" dirty="0">
                <a:solidFill>
                  <a:schemeClr val="bg1">
                    <a:lumMod val="50000"/>
                  </a:schemeClr>
                </a:solidFill>
              </a:rPr>
              <a:t>An  immunologic  condition</a:t>
            </a:r>
          </a:p>
          <a:p>
            <a:endParaRPr lang="en-US" sz="1600" dirty="0">
              <a:solidFill>
                <a:schemeClr val="bg1">
                  <a:lumMod val="50000"/>
                </a:schemeClr>
              </a:solidFill>
            </a:endParaRPr>
          </a:p>
          <a:p>
            <a:r>
              <a:rPr lang="en-US" sz="1600" i="1" dirty="0">
                <a:solidFill>
                  <a:schemeClr val="bg1">
                    <a:lumMod val="50000"/>
                  </a:schemeClr>
                </a:solidFill>
              </a:rPr>
              <a:t>What is the immunologic issue in MG?</a:t>
            </a:r>
          </a:p>
          <a:p>
            <a:r>
              <a:rPr lang="en-US" sz="1600" dirty="0">
                <a:solidFill>
                  <a:schemeClr val="bg1">
                    <a:lumMod val="50000"/>
                  </a:schemeClr>
                </a:solidFill>
              </a:rPr>
              <a:t>The presence of antibodies against the  acetylcholine  receptors of the neuromuscular junction. These Ab induce destruction of the receptors, producing the muscular weakness characteristic of the dz.</a:t>
            </a:r>
          </a:p>
          <a:p>
            <a:endParaRPr lang="en-US" sz="1600" dirty="0">
              <a:solidFill>
                <a:schemeClr val="bg1">
                  <a:lumMod val="50000"/>
                </a:schemeClr>
              </a:solidFill>
            </a:endParaRPr>
          </a:p>
          <a:p>
            <a:r>
              <a:rPr lang="en-US" sz="1600" i="1" dirty="0">
                <a:solidFill>
                  <a:schemeClr val="bg1">
                    <a:lumMod val="50000"/>
                  </a:schemeClr>
                </a:solidFill>
              </a:rPr>
              <a:t>What are the two clinical hallmarks of MG?</a:t>
            </a:r>
          </a:p>
          <a:p>
            <a:r>
              <a:rPr lang="en-US" sz="1600" i="1" dirty="0">
                <a:solidFill>
                  <a:schemeClr val="bg1">
                    <a:lumMod val="50000"/>
                  </a:schemeClr>
                </a:solidFill>
              </a:rPr>
              <a:t>--</a:t>
            </a:r>
            <a:r>
              <a:rPr lang="en-US" sz="1600" b="1" dirty="0">
                <a:solidFill>
                  <a:schemeClr val="bg1">
                    <a:lumMod val="50000"/>
                  </a:schemeClr>
                </a:solidFill>
              </a:rPr>
              <a:t>Variability: </a:t>
            </a:r>
            <a:r>
              <a:rPr lang="en-US" sz="1600" dirty="0">
                <a:solidFill>
                  <a:schemeClr val="bg1">
                    <a:lumMod val="50000"/>
                  </a:schemeClr>
                </a:solidFill>
              </a:rPr>
              <a:t>Both the structures involved as well as the severity of weakness will fluctuate throughout the day, and from day to day.</a:t>
            </a:r>
            <a:r>
              <a:rPr lang="en-US" sz="1600" b="1" dirty="0">
                <a:solidFill>
                  <a:schemeClr val="bg1">
                    <a:lumMod val="50000"/>
                  </a:schemeClr>
                </a:solidFill>
              </a:rPr>
              <a:t> </a:t>
            </a:r>
          </a:p>
          <a:p>
            <a:r>
              <a:rPr lang="en-US" sz="1600" dirty="0">
                <a:solidFill>
                  <a:schemeClr val="bg1">
                    <a:lumMod val="50000"/>
                  </a:schemeClr>
                </a:solidFill>
              </a:rPr>
              <a:t>--</a:t>
            </a:r>
            <a:r>
              <a:rPr lang="en-US" sz="1600" b="1" dirty="0">
                <a:solidFill>
                  <a:schemeClr val="bg1">
                    <a:lumMod val="50000"/>
                  </a:schemeClr>
                </a:solidFill>
              </a:rPr>
              <a:t>Fatigability:</a:t>
            </a:r>
            <a:r>
              <a:rPr lang="en-US" sz="1600" dirty="0">
                <a:solidFill>
                  <a:schemeClr val="bg1">
                    <a:lumMod val="50000"/>
                  </a:schemeClr>
                </a:solidFill>
              </a:rPr>
              <a:t> Weakness worsens with use, and improves with rest.</a:t>
            </a:r>
          </a:p>
        </p:txBody>
      </p:sp>
      <p:sp>
        <p:nvSpPr>
          <p:cNvPr id="16" name="TextBox 15">
            <a:extLst>
              <a:ext uri="{FF2B5EF4-FFF2-40B4-BE49-F238E27FC236}">
                <a16:creationId xmlns:a16="http://schemas.microsoft.com/office/drawing/2014/main" id="{CA6020F3-E544-4134-BCEA-F9A7ED08D1CD}"/>
              </a:ext>
            </a:extLst>
          </p:cNvPr>
          <p:cNvSpPr txBox="1"/>
          <p:nvPr/>
        </p:nvSpPr>
        <p:spPr>
          <a:xfrm>
            <a:off x="2279569" y="3057920"/>
            <a:ext cx="4502232" cy="3323987"/>
          </a:xfrm>
          <a:prstGeom prst="rect">
            <a:avLst/>
          </a:prstGeom>
          <a:solidFill>
            <a:srgbClr val="FF9966"/>
          </a:solidFill>
        </p:spPr>
        <p:txBody>
          <a:bodyPr wrap="square" rtlCol="0">
            <a:spAutoFit/>
          </a:bodyPr>
          <a:lstStyle/>
          <a:p>
            <a:r>
              <a:rPr lang="en-US" sz="1400" i="1" dirty="0">
                <a:solidFill>
                  <a:schemeClr val="bg1">
                    <a:lumMod val="50000"/>
                  </a:schemeClr>
                </a:solidFill>
              </a:rPr>
              <a:t>In the present context, what is the </a:t>
            </a:r>
            <a:r>
              <a:rPr lang="en-US" sz="1400" dirty="0" err="1">
                <a:solidFill>
                  <a:schemeClr val="bg1">
                    <a:lumMod val="50000"/>
                  </a:schemeClr>
                </a:solidFill>
              </a:rPr>
              <a:t>Tensilon</a:t>
            </a:r>
            <a:r>
              <a:rPr lang="en-US" sz="1400" dirty="0">
                <a:solidFill>
                  <a:schemeClr val="bg1">
                    <a:lumMod val="50000"/>
                  </a:schemeClr>
                </a:solidFill>
              </a:rPr>
              <a:t> test</a:t>
            </a:r>
            <a:r>
              <a:rPr lang="en-US" sz="1400" i="1" dirty="0">
                <a:solidFill>
                  <a:schemeClr val="bg1">
                    <a:lumMod val="50000"/>
                  </a:schemeClr>
                </a:solidFill>
              </a:rPr>
              <a:t>?</a:t>
            </a:r>
          </a:p>
          <a:p>
            <a:r>
              <a:rPr lang="en-US" sz="1400" dirty="0">
                <a:solidFill>
                  <a:schemeClr val="bg1">
                    <a:lumMod val="50000"/>
                  </a:schemeClr>
                </a:solidFill>
              </a:rPr>
              <a:t>A clinic-based test in which </a:t>
            </a:r>
            <a:r>
              <a:rPr lang="en-US" sz="1400" dirty="0" err="1">
                <a:solidFill>
                  <a:schemeClr val="bg1">
                    <a:lumMod val="50000"/>
                  </a:schemeClr>
                </a:solidFill>
              </a:rPr>
              <a:t>Tensilon</a:t>
            </a:r>
            <a:r>
              <a:rPr lang="en-US" sz="1400" dirty="0">
                <a:solidFill>
                  <a:schemeClr val="bg1">
                    <a:lumMod val="50000"/>
                  </a:schemeClr>
                </a:solidFill>
              </a:rPr>
              <a:t> is given IV, and its effect on the </a:t>
            </a:r>
            <a:r>
              <a:rPr lang="en-US" sz="1400" dirty="0" err="1">
                <a:solidFill>
                  <a:schemeClr val="bg1">
                    <a:lumMod val="50000"/>
                  </a:schemeClr>
                </a:solidFill>
              </a:rPr>
              <a:t>pt’s</a:t>
            </a:r>
            <a:r>
              <a:rPr lang="en-US" sz="1400" dirty="0">
                <a:solidFill>
                  <a:schemeClr val="bg1">
                    <a:lumMod val="50000"/>
                  </a:schemeClr>
                </a:solidFill>
              </a:rPr>
              <a:t> status is assessed</a:t>
            </a:r>
          </a:p>
          <a:p>
            <a:endParaRPr lang="en-US" sz="1400" i="1" dirty="0">
              <a:solidFill>
                <a:schemeClr val="bg1">
                  <a:lumMod val="50000"/>
                </a:schemeClr>
              </a:solidFill>
            </a:endParaRPr>
          </a:p>
          <a:p>
            <a:r>
              <a:rPr lang="en-US" sz="1400" i="1" dirty="0">
                <a:solidFill>
                  <a:schemeClr val="bg1">
                    <a:lumMod val="50000"/>
                  </a:schemeClr>
                </a:solidFill>
              </a:rPr>
              <a:t>What is the trade name for </a:t>
            </a:r>
            <a:r>
              <a:rPr lang="en-US" sz="1400" i="1" dirty="0" err="1">
                <a:solidFill>
                  <a:schemeClr val="bg1">
                    <a:lumMod val="50000"/>
                  </a:schemeClr>
                </a:solidFill>
              </a:rPr>
              <a:t>Tensilon</a:t>
            </a:r>
            <a:r>
              <a:rPr lang="en-US" sz="1400" i="1" dirty="0">
                <a:solidFill>
                  <a:schemeClr val="bg1">
                    <a:lumMod val="50000"/>
                  </a:schemeClr>
                </a:solidFill>
              </a:rPr>
              <a:t>?</a:t>
            </a:r>
          </a:p>
          <a:p>
            <a:r>
              <a:rPr lang="en-US" sz="1400" dirty="0">
                <a:solidFill>
                  <a:schemeClr val="bg1">
                    <a:lumMod val="50000"/>
                  </a:schemeClr>
                </a:solidFill>
              </a:rPr>
              <a:t>Edrophonium (so this is aka the </a:t>
            </a:r>
            <a:r>
              <a:rPr lang="en-US" sz="1400" i="1" dirty="0">
                <a:solidFill>
                  <a:schemeClr val="bg1">
                    <a:lumMod val="50000"/>
                  </a:schemeClr>
                </a:solidFill>
              </a:rPr>
              <a:t>edrophonium test</a:t>
            </a:r>
            <a:r>
              <a:rPr lang="en-US" sz="1400" dirty="0">
                <a:solidFill>
                  <a:schemeClr val="bg1">
                    <a:lumMod val="50000"/>
                  </a:schemeClr>
                </a:solidFill>
              </a:rPr>
              <a:t>)</a:t>
            </a:r>
          </a:p>
          <a:p>
            <a:endParaRPr lang="en-US" sz="1400" dirty="0">
              <a:solidFill>
                <a:schemeClr val="bg1">
                  <a:lumMod val="50000"/>
                </a:schemeClr>
              </a:solidFill>
            </a:endParaRPr>
          </a:p>
          <a:p>
            <a:r>
              <a:rPr lang="en-US" sz="1400" i="1" dirty="0">
                <a:solidFill>
                  <a:schemeClr val="bg1">
                    <a:lumMod val="50000"/>
                  </a:schemeClr>
                </a:solidFill>
              </a:rPr>
              <a:t>Pharmacologically, what is edrophonium?</a:t>
            </a:r>
          </a:p>
          <a:p>
            <a:r>
              <a:rPr lang="en-US" sz="1400" dirty="0">
                <a:solidFill>
                  <a:schemeClr val="bg1">
                    <a:lumMod val="50000"/>
                  </a:schemeClr>
                </a:solidFill>
              </a:rPr>
              <a:t>An acetylcholinesterase inhibitor</a:t>
            </a:r>
          </a:p>
          <a:p>
            <a:endParaRPr lang="en-US" sz="1400" dirty="0">
              <a:solidFill>
                <a:schemeClr val="bg1">
                  <a:lumMod val="50000"/>
                </a:schemeClr>
              </a:solidFill>
            </a:endParaRPr>
          </a:p>
          <a:p>
            <a:r>
              <a:rPr lang="en-US" sz="1400" i="1" dirty="0">
                <a:solidFill>
                  <a:schemeClr val="bg1">
                    <a:lumMod val="50000"/>
                  </a:schemeClr>
                </a:solidFill>
              </a:rPr>
              <a:t>Is it short-, or long-acting?</a:t>
            </a:r>
          </a:p>
          <a:p>
            <a:r>
              <a:rPr lang="en-US" sz="1400" dirty="0">
                <a:solidFill>
                  <a:schemeClr val="bg1">
                    <a:lumMod val="50000"/>
                  </a:schemeClr>
                </a:solidFill>
              </a:rPr>
              <a:t>Short (quite)</a:t>
            </a:r>
          </a:p>
          <a:p>
            <a:endParaRPr lang="en-US" sz="1400" dirty="0">
              <a:solidFill>
                <a:schemeClr val="bg1">
                  <a:lumMod val="50000"/>
                </a:schemeClr>
              </a:solidFill>
            </a:endParaRPr>
          </a:p>
          <a:p>
            <a:r>
              <a:rPr lang="en-US" sz="1400" i="1" dirty="0">
                <a:solidFill>
                  <a:schemeClr val="bg1">
                    <a:lumMod val="50000"/>
                  </a:schemeClr>
                </a:solidFill>
              </a:rPr>
              <a:t>What constitutes a positive test result?</a:t>
            </a:r>
          </a:p>
          <a:p>
            <a:r>
              <a:rPr lang="en-US" sz="1400" dirty="0">
                <a:solidFill>
                  <a:schemeClr val="bg1">
                    <a:lumMod val="50000"/>
                  </a:schemeClr>
                </a:solidFill>
              </a:rPr>
              <a:t>The temporary amelioration of MG S/S</a:t>
            </a:r>
          </a:p>
        </p:txBody>
      </p:sp>
      <p:sp>
        <p:nvSpPr>
          <p:cNvPr id="14" name="TextBox 13">
            <a:extLst>
              <a:ext uri="{FF2B5EF4-FFF2-40B4-BE49-F238E27FC236}">
                <a16:creationId xmlns:a16="http://schemas.microsoft.com/office/drawing/2014/main" id="{34723A61-4DBF-441F-BE94-46E4237B9672}"/>
              </a:ext>
            </a:extLst>
          </p:cNvPr>
          <p:cNvSpPr txBox="1"/>
          <p:nvPr/>
        </p:nvSpPr>
        <p:spPr>
          <a:xfrm>
            <a:off x="1531205" y="3657600"/>
            <a:ext cx="5816512" cy="738664"/>
          </a:xfrm>
          <a:prstGeom prst="rect">
            <a:avLst/>
          </a:prstGeom>
          <a:solidFill>
            <a:srgbClr val="0070C0"/>
          </a:solidFill>
        </p:spPr>
        <p:txBody>
          <a:bodyPr wrap="square" rtlCol="0">
            <a:spAutoFit/>
          </a:bodyPr>
          <a:lstStyle/>
          <a:p>
            <a:r>
              <a:rPr lang="en-US" sz="1400" i="1" dirty="0" err="1">
                <a:solidFill>
                  <a:schemeClr val="bg1">
                    <a:lumMod val="65000"/>
                  </a:schemeClr>
                </a:solidFill>
              </a:rPr>
              <a:t>Tensilon</a:t>
            </a:r>
            <a:r>
              <a:rPr lang="en-US" sz="1400" i="1" dirty="0">
                <a:solidFill>
                  <a:schemeClr val="bg1">
                    <a:lumMod val="65000"/>
                  </a:schemeClr>
                </a:solidFill>
              </a:rPr>
              <a:t> testing is not commonly performed, in part at least because of its potential adverse effects. Of these, which are most disconcerting?</a:t>
            </a:r>
          </a:p>
          <a:p>
            <a:r>
              <a:rPr lang="en-US" sz="1400" u="sng" dirty="0">
                <a:solidFill>
                  <a:schemeClr val="bg1">
                    <a:lumMod val="65000"/>
                  </a:schemeClr>
                </a:solidFill>
              </a:rPr>
              <a:t>Pts can go into cardiac and/or respiratory arrest</a:t>
            </a:r>
          </a:p>
        </p:txBody>
      </p:sp>
      <p:sp>
        <p:nvSpPr>
          <p:cNvPr id="6" name="TextBox 5">
            <a:extLst>
              <a:ext uri="{FF2B5EF4-FFF2-40B4-BE49-F238E27FC236}">
                <a16:creationId xmlns:a16="http://schemas.microsoft.com/office/drawing/2014/main" id="{97944F78-9814-425C-8E20-0A52CCA73B7B}"/>
              </a:ext>
            </a:extLst>
          </p:cNvPr>
          <p:cNvSpPr txBox="1"/>
          <p:nvPr/>
        </p:nvSpPr>
        <p:spPr>
          <a:xfrm>
            <a:off x="958769" y="4590237"/>
            <a:ext cx="6995981" cy="1815882"/>
          </a:xfrm>
          <a:prstGeom prst="rect">
            <a:avLst/>
          </a:prstGeom>
          <a:solidFill>
            <a:srgbClr val="E1DF9D"/>
          </a:solidFill>
        </p:spPr>
        <p:txBody>
          <a:bodyPr wrap="square" rtlCol="0">
            <a:spAutoFit/>
          </a:bodyPr>
          <a:lstStyle/>
          <a:p>
            <a:r>
              <a:rPr lang="en-US" sz="1400" i="1" dirty="0">
                <a:solidFill>
                  <a:schemeClr val="bg1">
                    <a:lumMod val="65000"/>
                  </a:schemeClr>
                </a:solidFill>
              </a:rPr>
              <a:t>What two clinic-based tests—vastly safer than </a:t>
            </a:r>
            <a:r>
              <a:rPr lang="en-US" sz="1400" i="1" dirty="0" err="1">
                <a:solidFill>
                  <a:schemeClr val="bg1">
                    <a:lumMod val="65000"/>
                  </a:schemeClr>
                </a:solidFill>
              </a:rPr>
              <a:t>Tensilon</a:t>
            </a:r>
            <a:r>
              <a:rPr lang="en-US" sz="1400" i="1" dirty="0">
                <a:solidFill>
                  <a:schemeClr val="bg1">
                    <a:lumMod val="65000"/>
                  </a:schemeClr>
                </a:solidFill>
              </a:rPr>
              <a:t> testing—are often performed?</a:t>
            </a:r>
          </a:p>
          <a:p>
            <a:r>
              <a:rPr lang="en-US" sz="1400" b="1" dirty="0">
                <a:solidFill>
                  <a:schemeClr val="bg1">
                    <a:lumMod val="65000"/>
                  </a:schemeClr>
                </a:solidFill>
              </a:rPr>
              <a:t>Ice-pack test</a:t>
            </a:r>
            <a:r>
              <a:rPr lang="en-US" sz="1400" dirty="0">
                <a:solidFill>
                  <a:schemeClr val="bg1">
                    <a:lumMod val="65000"/>
                  </a:schemeClr>
                </a:solidFill>
              </a:rPr>
              <a:t>, and the </a:t>
            </a:r>
            <a:r>
              <a:rPr lang="en-US" sz="1400" b="1" dirty="0">
                <a:solidFill>
                  <a:schemeClr val="bg1">
                    <a:lumMod val="65000"/>
                  </a:schemeClr>
                </a:solidFill>
              </a:rPr>
              <a:t>sleep test</a:t>
            </a:r>
          </a:p>
          <a:p>
            <a:endParaRPr lang="en-US" sz="1400" dirty="0">
              <a:solidFill>
                <a:schemeClr val="bg1">
                  <a:lumMod val="65000"/>
                </a:schemeClr>
              </a:solidFill>
            </a:endParaRPr>
          </a:p>
          <a:p>
            <a:r>
              <a:rPr lang="en-US" sz="1400" i="1" dirty="0">
                <a:solidFill>
                  <a:schemeClr val="bg1">
                    <a:lumMod val="65000"/>
                  </a:schemeClr>
                </a:solidFill>
              </a:rPr>
              <a:t>How are they performed?</a:t>
            </a:r>
          </a:p>
          <a:p>
            <a:r>
              <a:rPr lang="en-US" sz="1400" b="1" dirty="0">
                <a:solidFill>
                  <a:schemeClr val="bg1">
                    <a:lumMod val="65000"/>
                  </a:schemeClr>
                </a:solidFill>
              </a:rPr>
              <a:t>Ice-pack test: </a:t>
            </a:r>
            <a:r>
              <a:rPr lang="en-US" sz="1400" dirty="0">
                <a:solidFill>
                  <a:schemeClr val="bg1">
                    <a:lumMod val="65000"/>
                  </a:schemeClr>
                </a:solidFill>
              </a:rPr>
              <a:t>An ice pack is placed over the closed eyelids for 2-3 minutes, then the amount of </a:t>
            </a:r>
            <a:r>
              <a:rPr lang="en-US" sz="1400" b="1" dirty="0">
                <a:solidFill>
                  <a:schemeClr val="bg1">
                    <a:lumMod val="65000"/>
                  </a:schemeClr>
                </a:solidFill>
              </a:rPr>
              <a:t>ptosis is re-assessed </a:t>
            </a:r>
            <a:r>
              <a:rPr lang="en-US" sz="1400" dirty="0">
                <a:solidFill>
                  <a:schemeClr val="bg1">
                    <a:lumMod val="65000"/>
                  </a:schemeClr>
                </a:solidFill>
              </a:rPr>
              <a:t>(positive test = improvement)</a:t>
            </a:r>
          </a:p>
          <a:p>
            <a:r>
              <a:rPr lang="en-US" sz="1400" b="1" dirty="0">
                <a:solidFill>
                  <a:schemeClr val="bg1">
                    <a:lumMod val="65000"/>
                  </a:schemeClr>
                </a:solidFill>
              </a:rPr>
              <a:t>Sleep test: </a:t>
            </a:r>
            <a:r>
              <a:rPr lang="en-US" sz="1400" dirty="0">
                <a:solidFill>
                  <a:schemeClr val="bg1">
                    <a:lumMod val="65000"/>
                  </a:schemeClr>
                </a:solidFill>
              </a:rPr>
              <a:t>The </a:t>
            </a:r>
            <a:r>
              <a:rPr lang="en-US" sz="1400" dirty="0" err="1">
                <a:solidFill>
                  <a:schemeClr val="bg1">
                    <a:lumMod val="65000"/>
                  </a:schemeClr>
                </a:solidFill>
              </a:rPr>
              <a:t>pt</a:t>
            </a:r>
            <a:r>
              <a:rPr lang="en-US" sz="1400" dirty="0">
                <a:solidFill>
                  <a:schemeClr val="bg1">
                    <a:lumMod val="65000"/>
                  </a:schemeClr>
                </a:solidFill>
              </a:rPr>
              <a:t> lies quietly in a darkened room for 20-30 minutes, then their </a:t>
            </a:r>
            <a:r>
              <a:rPr lang="en-US" sz="1400" b="1" dirty="0">
                <a:solidFill>
                  <a:schemeClr val="bg1">
                    <a:lumMod val="65000"/>
                  </a:schemeClr>
                </a:solidFill>
              </a:rPr>
              <a:t>strength is re-assessed </a:t>
            </a:r>
            <a:r>
              <a:rPr lang="en-US" sz="1400" dirty="0">
                <a:solidFill>
                  <a:schemeClr val="bg1">
                    <a:lumMod val="65000"/>
                  </a:schemeClr>
                </a:solidFill>
              </a:rPr>
              <a:t>(positive test = improvement)</a:t>
            </a:r>
          </a:p>
        </p:txBody>
      </p:sp>
      <p:sp>
        <p:nvSpPr>
          <p:cNvPr id="10" name="TextBox 9">
            <a:extLst>
              <a:ext uri="{FF2B5EF4-FFF2-40B4-BE49-F238E27FC236}">
                <a16:creationId xmlns:a16="http://schemas.microsoft.com/office/drawing/2014/main" id="{934DDC88-4858-4124-A18B-1B88A9E1511D}"/>
              </a:ext>
            </a:extLst>
          </p:cNvPr>
          <p:cNvSpPr txBox="1"/>
          <p:nvPr/>
        </p:nvSpPr>
        <p:spPr>
          <a:xfrm>
            <a:off x="1922367" y="3369037"/>
            <a:ext cx="6635831" cy="954107"/>
          </a:xfrm>
          <a:prstGeom prst="rect">
            <a:avLst/>
          </a:prstGeom>
          <a:solidFill>
            <a:srgbClr val="FFFF00"/>
          </a:solidFill>
        </p:spPr>
        <p:txBody>
          <a:bodyPr wrap="square" rtlCol="0">
            <a:spAutoFit/>
          </a:bodyPr>
          <a:lstStyle/>
          <a:p>
            <a:r>
              <a:rPr lang="en-US" sz="1400" i="1" dirty="0">
                <a:solidFill>
                  <a:schemeClr val="bg1">
                    <a:lumMod val="65000"/>
                  </a:schemeClr>
                </a:solidFill>
              </a:rPr>
              <a:t>Can MG be diagnosed serologically?</a:t>
            </a:r>
          </a:p>
          <a:p>
            <a:r>
              <a:rPr lang="en-US" sz="1400" dirty="0">
                <a:solidFill>
                  <a:schemeClr val="bg1">
                    <a:lumMod val="65000"/>
                  </a:schemeClr>
                </a:solidFill>
              </a:rPr>
              <a:t>Yes. However, in cases where </a:t>
            </a:r>
            <a:r>
              <a:rPr lang="en-US" sz="1400" dirty="0" err="1">
                <a:solidFill>
                  <a:schemeClr val="bg1">
                    <a:lumMod val="65000"/>
                  </a:schemeClr>
                </a:solidFill>
              </a:rPr>
              <a:t>dz</a:t>
            </a:r>
            <a:r>
              <a:rPr lang="en-US" sz="1400" dirty="0">
                <a:solidFill>
                  <a:schemeClr val="bg1">
                    <a:lumMod val="65000"/>
                  </a:schemeClr>
                </a:solidFill>
              </a:rPr>
              <a:t> is limited to the eyes (called </a:t>
            </a:r>
            <a:r>
              <a:rPr lang="en-US" sz="1400" i="1" dirty="0">
                <a:solidFill>
                  <a:schemeClr val="bg1">
                    <a:lumMod val="65000"/>
                  </a:schemeClr>
                </a:solidFill>
              </a:rPr>
              <a:t>ocular myasthenia</a:t>
            </a:r>
            <a:r>
              <a:rPr lang="en-US" sz="1400" dirty="0">
                <a:solidFill>
                  <a:schemeClr val="bg1">
                    <a:lumMod val="65000"/>
                  </a:schemeClr>
                </a:solidFill>
              </a:rPr>
              <a:t>), false-negative results occur in up to half of cases. The point being, interpret negative results with caution.</a:t>
            </a:r>
          </a:p>
        </p:txBody>
      </p:sp>
      <p:sp>
        <p:nvSpPr>
          <p:cNvPr id="15" name="TextBox 14">
            <a:extLst>
              <a:ext uri="{FF2B5EF4-FFF2-40B4-BE49-F238E27FC236}">
                <a16:creationId xmlns:a16="http://schemas.microsoft.com/office/drawing/2014/main" id="{DECFE0A6-688E-4EC4-ADA6-5222F55E13D8}"/>
              </a:ext>
            </a:extLst>
          </p:cNvPr>
          <p:cNvSpPr txBox="1"/>
          <p:nvPr/>
        </p:nvSpPr>
        <p:spPr>
          <a:xfrm>
            <a:off x="1565327" y="3230680"/>
            <a:ext cx="6794995" cy="2462213"/>
          </a:xfrm>
          <a:prstGeom prst="rect">
            <a:avLst/>
          </a:prstGeom>
          <a:solidFill>
            <a:schemeClr val="bg2">
              <a:lumMod val="40000"/>
              <a:lumOff val="60000"/>
            </a:schemeClr>
          </a:solidFill>
        </p:spPr>
        <p:txBody>
          <a:bodyPr wrap="square">
            <a:spAutoFit/>
          </a:bodyPr>
          <a:lstStyle/>
          <a:p>
            <a:pPr>
              <a:defRPr/>
            </a:pPr>
            <a:r>
              <a:rPr lang="en-US" sz="1400" i="1" dirty="0">
                <a:solidFill>
                  <a:srgbClr val="0000FF"/>
                </a:solidFill>
                <a:latin typeface="Arial" charset="0"/>
              </a:rPr>
              <a:t>About 10% of MG pts harbor an occult neoplasm--what is it?</a:t>
            </a:r>
          </a:p>
          <a:p>
            <a:pPr>
              <a:defRPr/>
            </a:pPr>
            <a:r>
              <a:rPr lang="en-US" sz="1400" dirty="0">
                <a:solidFill>
                  <a:srgbClr val="0000FF"/>
                </a:solidFill>
                <a:latin typeface="Arial" charset="0"/>
              </a:rPr>
              <a:t>A </a:t>
            </a:r>
            <a:r>
              <a:rPr lang="en-US" sz="1400" dirty="0" err="1">
                <a:solidFill>
                  <a:srgbClr val="0000FF"/>
                </a:solidFill>
                <a:latin typeface="Arial" charset="0"/>
              </a:rPr>
              <a:t>thymoma</a:t>
            </a:r>
            <a:endParaRPr lang="en-US" sz="1400" dirty="0">
              <a:solidFill>
                <a:srgbClr val="0000FF"/>
              </a:solidFill>
              <a:latin typeface="Arial" charset="0"/>
            </a:endParaRP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What is a </a:t>
            </a:r>
            <a:r>
              <a:rPr lang="en-US" sz="1400" i="1" dirty="0" err="1">
                <a:solidFill>
                  <a:srgbClr val="0000FF"/>
                </a:solidFill>
                <a:latin typeface="Arial" charset="0"/>
              </a:rPr>
              <a:t>thymoma</a:t>
            </a:r>
            <a:r>
              <a:rPr lang="en-US" sz="1400" i="1" dirty="0">
                <a:solidFill>
                  <a:srgbClr val="0000FF"/>
                </a:solidFill>
                <a:latin typeface="Arial" charset="0"/>
              </a:rPr>
              <a:t>, and where is it located?</a:t>
            </a:r>
          </a:p>
          <a:p>
            <a:pPr>
              <a:defRPr/>
            </a:pPr>
            <a:r>
              <a:rPr lang="en-US" sz="1400" dirty="0">
                <a:solidFill>
                  <a:srgbClr val="0000FF"/>
                </a:solidFill>
                <a:latin typeface="Arial" charset="0"/>
              </a:rPr>
              <a:t>It is a neoplasm of the thymus, which is located in the anterior/superior mediastinum</a:t>
            </a: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Is MG-associated </a:t>
            </a:r>
            <a:r>
              <a:rPr lang="en-US" sz="1400" i="1" dirty="0" err="1">
                <a:solidFill>
                  <a:srgbClr val="0000FF"/>
                </a:solidFill>
                <a:latin typeface="Arial" charset="0"/>
              </a:rPr>
              <a:t>thymoma</a:t>
            </a:r>
            <a:r>
              <a:rPr lang="en-US" sz="1400" i="1" dirty="0">
                <a:solidFill>
                  <a:srgbClr val="0000FF"/>
                </a:solidFill>
                <a:latin typeface="Arial" charset="0"/>
              </a:rPr>
              <a:t> usually malignant, or benign?</a:t>
            </a:r>
          </a:p>
          <a:p>
            <a:pPr>
              <a:defRPr/>
            </a:pPr>
            <a:r>
              <a:rPr lang="en-US" sz="1400" dirty="0">
                <a:solidFill>
                  <a:srgbClr val="0000FF"/>
                </a:solidFill>
                <a:latin typeface="Arial" charset="0"/>
              </a:rPr>
              <a:t>Benign (although it is malignant in a small number of cases)</a:t>
            </a:r>
          </a:p>
          <a:p>
            <a:pPr>
              <a:defRPr/>
            </a:pPr>
            <a:endParaRPr lang="en-US" sz="1400" dirty="0">
              <a:solidFill>
                <a:srgbClr val="0000FF"/>
              </a:solidFill>
              <a:latin typeface="Arial" charset="0"/>
            </a:endParaRPr>
          </a:p>
          <a:p>
            <a:pPr>
              <a:defRPr/>
            </a:pPr>
            <a:r>
              <a:rPr lang="en-US" sz="1400" i="1" dirty="0">
                <a:solidFill>
                  <a:srgbClr val="0000FF"/>
                </a:solidFill>
                <a:latin typeface="Arial" charset="0"/>
              </a:rPr>
              <a:t>If/when an MG </a:t>
            </a:r>
            <a:r>
              <a:rPr lang="en-US" sz="1400" i="1" dirty="0" err="1">
                <a:solidFill>
                  <a:srgbClr val="0000FF"/>
                </a:solidFill>
                <a:latin typeface="Arial" charset="0"/>
              </a:rPr>
              <a:t>pt</a:t>
            </a:r>
            <a:r>
              <a:rPr lang="en-US" sz="1400" i="1" dirty="0">
                <a:solidFill>
                  <a:srgbClr val="0000FF"/>
                </a:solidFill>
                <a:latin typeface="Arial" charset="0"/>
              </a:rPr>
              <a:t> has a thymoma, what (if anything) should be done about it?</a:t>
            </a:r>
          </a:p>
          <a:p>
            <a:pPr>
              <a:defRPr/>
            </a:pPr>
            <a:r>
              <a:rPr lang="en-US" sz="1400" dirty="0" err="1">
                <a:solidFill>
                  <a:srgbClr val="0000FF"/>
                </a:solidFill>
                <a:latin typeface="Arial" charset="0"/>
              </a:rPr>
              <a:t>Thymectomy</a:t>
            </a:r>
            <a:r>
              <a:rPr lang="en-US" sz="1400" dirty="0">
                <a:solidFill>
                  <a:srgbClr val="0000FF"/>
                </a:solidFill>
                <a:latin typeface="Arial" charset="0"/>
              </a:rPr>
              <a:t> should be considered in select cases</a:t>
            </a:r>
          </a:p>
        </p:txBody>
      </p:sp>
    </p:spTree>
    <p:extLst>
      <p:ext uri="{BB962C8B-B14F-4D97-AF65-F5344CB8AC3E}">
        <p14:creationId xmlns:p14="http://schemas.microsoft.com/office/powerpoint/2010/main" val="46180262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mechanism of action for the botulinum toxin?</a:t>
            </a:r>
          </a:p>
          <a:p>
            <a:r>
              <a:rPr lang="en-US" sz="1600" dirty="0">
                <a:solidFill>
                  <a:schemeClr val="accent5">
                    <a:lumMod val="75000"/>
                  </a:schemeClr>
                </a:solidFill>
              </a:rPr>
              <a:t>It prevents release of acetylcholine from the pre-synaptic neuron of the neuromuscular junction</a:t>
            </a:r>
          </a:p>
          <a:p>
            <a:endParaRPr lang="en-US" sz="1600" dirty="0">
              <a:solidFill>
                <a:schemeClr val="accent5">
                  <a:lumMod val="75000"/>
                </a:schemeClr>
              </a:solidFill>
            </a:endParaRPr>
          </a:p>
          <a:p>
            <a:r>
              <a:rPr lang="en-US" sz="1600" i="1" dirty="0">
                <a:solidFill>
                  <a:schemeClr val="accent5">
                    <a:lumMod val="75000"/>
                  </a:schemeClr>
                </a:solidFill>
              </a:rPr>
              <a:t>There are two classic scenarios for botulinum-related ptosis: one in adults, the other in infants. What are they?</a:t>
            </a:r>
          </a:p>
          <a:p>
            <a:r>
              <a:rPr lang="en-US" sz="1600" i="1" dirty="0">
                <a:solidFill>
                  <a:schemeClr val="accent5">
                    <a:lumMod val="75000"/>
                  </a:schemeClr>
                </a:solidFill>
              </a:rPr>
              <a:t>--</a:t>
            </a:r>
            <a:r>
              <a:rPr lang="en-US" sz="1600" b="1" dirty="0">
                <a:solidFill>
                  <a:schemeClr val="accent5">
                    <a:lumMod val="75000"/>
                  </a:schemeClr>
                </a:solidFill>
              </a:rPr>
              <a:t>Adults</a:t>
            </a:r>
            <a:r>
              <a:rPr lang="en-US" sz="1600" i="1" dirty="0">
                <a:solidFill>
                  <a:schemeClr val="accent5">
                    <a:lumMod val="75000"/>
                  </a:schemeClr>
                </a:solidFill>
              </a:rPr>
              <a:t>: </a:t>
            </a:r>
            <a:r>
              <a:rPr lang="en-US" sz="1600" dirty="0">
                <a:solidFill>
                  <a:schemeClr val="accent5">
                    <a:lumMod val="75000"/>
                  </a:schemeClr>
                </a:solidFill>
              </a:rPr>
              <a:t>Botox injected in the periocular region diffuses to affect the </a:t>
            </a:r>
            <a:r>
              <a:rPr lang="en-US" sz="1600" dirty="0" err="1">
                <a:solidFill>
                  <a:schemeClr val="accent5">
                    <a:lumMod val="75000"/>
                  </a:schemeClr>
                </a:solidFill>
              </a:rPr>
              <a:t>levator</a:t>
            </a:r>
            <a:r>
              <a:rPr lang="en-US" sz="1600" dirty="0">
                <a:solidFill>
                  <a:schemeClr val="accent5">
                    <a:lumMod val="75000"/>
                  </a:schemeClr>
                </a:solidFill>
              </a:rPr>
              <a:t> muscle(s)</a:t>
            </a:r>
          </a:p>
          <a:p>
            <a:r>
              <a:rPr lang="en-US" sz="1600" i="1" dirty="0">
                <a:solidFill>
                  <a:schemeClr val="accent5">
                    <a:lumMod val="75000"/>
                  </a:schemeClr>
                </a:solidFill>
              </a:rPr>
              <a:t>--</a:t>
            </a:r>
            <a:r>
              <a:rPr lang="en-US" sz="1600" b="1" dirty="0">
                <a:solidFill>
                  <a:schemeClr val="accent5">
                    <a:lumMod val="75000"/>
                  </a:schemeClr>
                </a:solidFill>
              </a:rPr>
              <a:t>Infants</a:t>
            </a:r>
            <a:r>
              <a:rPr lang="en-US" sz="1600" i="1" dirty="0">
                <a:solidFill>
                  <a:schemeClr val="accent5">
                    <a:lumMod val="75000"/>
                  </a:schemeClr>
                </a:solidFill>
              </a:rPr>
              <a:t>: </a:t>
            </a:r>
            <a:r>
              <a:rPr lang="en-US" sz="1600" dirty="0">
                <a:solidFill>
                  <a:schemeClr val="accent5">
                    <a:lumMod val="75000"/>
                  </a:schemeClr>
                </a:solidFill>
              </a:rPr>
              <a:t>Botulinum toxin is ingested when the infant is fed  raw honey</a:t>
            </a:r>
          </a:p>
        </p:txBody>
      </p:sp>
    </p:spTree>
    <p:extLst>
      <p:ext uri="{BB962C8B-B14F-4D97-AF65-F5344CB8AC3E}">
        <p14:creationId xmlns:p14="http://schemas.microsoft.com/office/powerpoint/2010/main" val="272322967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mechanism of action for the botulinum toxin?</a:t>
            </a:r>
          </a:p>
          <a:p>
            <a:r>
              <a:rPr lang="en-US" sz="1600" dirty="0">
                <a:solidFill>
                  <a:srgbClr val="0000FF"/>
                </a:solidFill>
              </a:rPr>
              <a:t>It prevents release of acetylcholine from the pre-synaptic neuron of the neuromuscular junction</a:t>
            </a:r>
          </a:p>
          <a:p>
            <a:endParaRPr lang="en-US" sz="1600" dirty="0">
              <a:solidFill>
                <a:schemeClr val="accent5">
                  <a:lumMod val="75000"/>
                </a:schemeClr>
              </a:solidFill>
            </a:endParaRPr>
          </a:p>
          <a:p>
            <a:r>
              <a:rPr lang="en-US" sz="1600" i="1" dirty="0">
                <a:solidFill>
                  <a:schemeClr val="accent5">
                    <a:lumMod val="75000"/>
                  </a:schemeClr>
                </a:solidFill>
              </a:rPr>
              <a:t>There are two classic scenarios for botulinum-related ptosis: one in adults, the other in infants. What are they?</a:t>
            </a:r>
          </a:p>
          <a:p>
            <a:r>
              <a:rPr lang="en-US" sz="1600" i="1" dirty="0">
                <a:solidFill>
                  <a:schemeClr val="accent5">
                    <a:lumMod val="75000"/>
                  </a:schemeClr>
                </a:solidFill>
              </a:rPr>
              <a:t>--</a:t>
            </a:r>
            <a:r>
              <a:rPr lang="en-US" sz="1600" b="1" dirty="0">
                <a:solidFill>
                  <a:schemeClr val="accent5">
                    <a:lumMod val="75000"/>
                  </a:schemeClr>
                </a:solidFill>
              </a:rPr>
              <a:t>Adults</a:t>
            </a:r>
            <a:r>
              <a:rPr lang="en-US" sz="1600" i="1" dirty="0">
                <a:solidFill>
                  <a:schemeClr val="accent5">
                    <a:lumMod val="75000"/>
                  </a:schemeClr>
                </a:solidFill>
              </a:rPr>
              <a:t>: </a:t>
            </a:r>
            <a:r>
              <a:rPr lang="en-US" sz="1600" dirty="0">
                <a:solidFill>
                  <a:schemeClr val="accent5">
                    <a:lumMod val="75000"/>
                  </a:schemeClr>
                </a:solidFill>
              </a:rPr>
              <a:t>Botox injected in the periocular region diffuses to affect the </a:t>
            </a:r>
            <a:r>
              <a:rPr lang="en-US" sz="1600" dirty="0" err="1">
                <a:solidFill>
                  <a:schemeClr val="accent5">
                    <a:lumMod val="75000"/>
                  </a:schemeClr>
                </a:solidFill>
              </a:rPr>
              <a:t>levator</a:t>
            </a:r>
            <a:r>
              <a:rPr lang="en-US" sz="1600" dirty="0">
                <a:solidFill>
                  <a:schemeClr val="accent5">
                    <a:lumMod val="75000"/>
                  </a:schemeClr>
                </a:solidFill>
              </a:rPr>
              <a:t> muscle(s)</a:t>
            </a:r>
          </a:p>
          <a:p>
            <a:r>
              <a:rPr lang="en-US" sz="1600" i="1" dirty="0">
                <a:solidFill>
                  <a:schemeClr val="accent5">
                    <a:lumMod val="75000"/>
                  </a:schemeClr>
                </a:solidFill>
              </a:rPr>
              <a:t>--</a:t>
            </a:r>
            <a:r>
              <a:rPr lang="en-US" sz="1600" b="1" dirty="0">
                <a:solidFill>
                  <a:schemeClr val="accent5">
                    <a:lumMod val="75000"/>
                  </a:schemeClr>
                </a:solidFill>
              </a:rPr>
              <a:t>Infants</a:t>
            </a:r>
            <a:r>
              <a:rPr lang="en-US" sz="1600" i="1" dirty="0">
                <a:solidFill>
                  <a:schemeClr val="accent5">
                    <a:lumMod val="75000"/>
                  </a:schemeClr>
                </a:solidFill>
              </a:rPr>
              <a:t>: </a:t>
            </a:r>
            <a:r>
              <a:rPr lang="en-US" sz="1600" dirty="0">
                <a:solidFill>
                  <a:schemeClr val="accent5">
                    <a:lumMod val="75000"/>
                  </a:schemeClr>
                </a:solidFill>
              </a:rPr>
              <a:t>Botulinum toxin is ingested when the infant is fed  raw honey</a:t>
            </a:r>
          </a:p>
        </p:txBody>
      </p:sp>
    </p:spTree>
    <p:extLst>
      <p:ext uri="{BB962C8B-B14F-4D97-AF65-F5344CB8AC3E}">
        <p14:creationId xmlns:p14="http://schemas.microsoft.com/office/powerpoint/2010/main" val="318116871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mechanism of action for the botulinum toxin?</a:t>
            </a:r>
          </a:p>
          <a:p>
            <a:r>
              <a:rPr lang="en-US" sz="1600" dirty="0">
                <a:solidFill>
                  <a:srgbClr val="0000FF"/>
                </a:solidFill>
              </a:rPr>
              <a:t>It prevents release of acetylcholine from the pre-synaptic neuron of the neuromuscular junction</a:t>
            </a:r>
          </a:p>
          <a:p>
            <a:endParaRPr lang="en-US" sz="1600" dirty="0">
              <a:solidFill>
                <a:srgbClr val="0000FF"/>
              </a:solidFill>
            </a:endParaRPr>
          </a:p>
          <a:p>
            <a:r>
              <a:rPr lang="en-US" sz="1600" i="1" dirty="0">
                <a:solidFill>
                  <a:srgbClr val="0000FF"/>
                </a:solidFill>
              </a:rPr>
              <a:t>There are two classic scenarios for botulinum-related ptosis: one in adults, the other in infants. What are they?</a:t>
            </a:r>
          </a:p>
          <a:p>
            <a:r>
              <a:rPr lang="en-US" sz="1600" i="1" dirty="0">
                <a:solidFill>
                  <a:srgbClr val="0000FF"/>
                </a:solidFill>
              </a:rPr>
              <a:t>--</a:t>
            </a:r>
            <a:r>
              <a:rPr lang="en-US" sz="1600" b="1" dirty="0">
                <a:solidFill>
                  <a:srgbClr val="0000FF"/>
                </a:solidFill>
              </a:rPr>
              <a:t>Adults</a:t>
            </a:r>
            <a:r>
              <a:rPr lang="en-US" sz="1600" i="1" dirty="0">
                <a:solidFill>
                  <a:srgbClr val="0000FF"/>
                </a:solidFill>
              </a:rPr>
              <a:t>: </a:t>
            </a:r>
            <a:r>
              <a:rPr lang="en-US" sz="1600" dirty="0">
                <a:solidFill>
                  <a:schemeClr val="accent5">
                    <a:lumMod val="75000"/>
                  </a:schemeClr>
                </a:solidFill>
              </a:rPr>
              <a:t>Botox injected in the periocular region diffuses to affect the </a:t>
            </a:r>
            <a:r>
              <a:rPr lang="en-US" sz="1600" dirty="0" err="1">
                <a:solidFill>
                  <a:schemeClr val="accent5">
                    <a:lumMod val="75000"/>
                  </a:schemeClr>
                </a:solidFill>
              </a:rPr>
              <a:t>levator</a:t>
            </a:r>
            <a:r>
              <a:rPr lang="en-US" sz="1600" dirty="0">
                <a:solidFill>
                  <a:schemeClr val="accent5">
                    <a:lumMod val="75000"/>
                  </a:schemeClr>
                </a:solidFill>
              </a:rPr>
              <a:t> muscle(s)</a:t>
            </a:r>
          </a:p>
          <a:p>
            <a:r>
              <a:rPr lang="en-US" sz="1600" i="1" dirty="0">
                <a:solidFill>
                  <a:schemeClr val="bg1">
                    <a:lumMod val="50000"/>
                  </a:schemeClr>
                </a:solidFill>
              </a:rPr>
              <a:t>--</a:t>
            </a:r>
            <a:r>
              <a:rPr lang="en-US" sz="1600" b="1" dirty="0">
                <a:solidFill>
                  <a:schemeClr val="bg1">
                    <a:lumMod val="50000"/>
                  </a:schemeClr>
                </a:solidFill>
              </a:rPr>
              <a:t>Infants</a:t>
            </a:r>
            <a:r>
              <a:rPr lang="en-US" sz="1600" i="1" dirty="0">
                <a:solidFill>
                  <a:schemeClr val="accent5">
                    <a:lumMod val="75000"/>
                  </a:schemeClr>
                </a:solidFill>
              </a:rPr>
              <a:t>: </a:t>
            </a:r>
            <a:r>
              <a:rPr lang="en-US" sz="1600" dirty="0">
                <a:solidFill>
                  <a:schemeClr val="accent5">
                    <a:lumMod val="75000"/>
                  </a:schemeClr>
                </a:solidFill>
              </a:rPr>
              <a:t>Botulinum toxin is ingested when the infant is fed  raw honey</a:t>
            </a:r>
          </a:p>
        </p:txBody>
      </p:sp>
    </p:spTree>
    <p:extLst>
      <p:ext uri="{BB962C8B-B14F-4D97-AF65-F5344CB8AC3E}">
        <p14:creationId xmlns:p14="http://schemas.microsoft.com/office/powerpoint/2010/main" val="269087166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mechanism of action for the botulinum toxin?</a:t>
            </a:r>
          </a:p>
          <a:p>
            <a:r>
              <a:rPr lang="en-US" sz="1600" dirty="0">
                <a:solidFill>
                  <a:srgbClr val="0000FF"/>
                </a:solidFill>
              </a:rPr>
              <a:t>It prevents release of acetylcholine from the pre-synaptic neuron of the neuromuscular junction</a:t>
            </a:r>
          </a:p>
          <a:p>
            <a:endParaRPr lang="en-US" sz="1600" dirty="0">
              <a:solidFill>
                <a:srgbClr val="0000FF"/>
              </a:solidFill>
            </a:endParaRPr>
          </a:p>
          <a:p>
            <a:r>
              <a:rPr lang="en-US" sz="1600" i="1" dirty="0">
                <a:solidFill>
                  <a:srgbClr val="0000FF"/>
                </a:solidFill>
              </a:rPr>
              <a:t>There are two classic scenarios for botulinum-related ptosis: one in adults, the other in infants. What are they?</a:t>
            </a:r>
          </a:p>
          <a:p>
            <a:r>
              <a:rPr lang="en-US" sz="1600" i="1" dirty="0">
                <a:solidFill>
                  <a:srgbClr val="0000FF"/>
                </a:solidFill>
              </a:rPr>
              <a:t>--</a:t>
            </a:r>
            <a:r>
              <a:rPr lang="en-US" sz="1600" b="1" dirty="0">
                <a:solidFill>
                  <a:srgbClr val="0000FF"/>
                </a:solidFill>
              </a:rPr>
              <a:t>Adults</a:t>
            </a:r>
            <a:r>
              <a:rPr lang="en-US" sz="1600" i="1" dirty="0">
                <a:solidFill>
                  <a:srgbClr val="0000FF"/>
                </a:solidFill>
              </a:rPr>
              <a:t>: </a:t>
            </a:r>
            <a:r>
              <a:rPr lang="en-US" sz="1600" dirty="0">
                <a:solidFill>
                  <a:srgbClr val="0000FF"/>
                </a:solidFill>
              </a:rPr>
              <a:t>Botox injected in the periocular region diffuses to affect the </a:t>
            </a:r>
            <a:r>
              <a:rPr lang="en-US" sz="1600" dirty="0" err="1">
                <a:solidFill>
                  <a:srgbClr val="0000FF"/>
                </a:solidFill>
              </a:rPr>
              <a:t>levator</a:t>
            </a:r>
            <a:r>
              <a:rPr lang="en-US" sz="1600" dirty="0">
                <a:solidFill>
                  <a:srgbClr val="0000FF"/>
                </a:solidFill>
              </a:rPr>
              <a:t> muscle(s)</a:t>
            </a:r>
          </a:p>
          <a:p>
            <a:r>
              <a:rPr lang="en-US" sz="1600" i="1" dirty="0">
                <a:solidFill>
                  <a:schemeClr val="bg1">
                    <a:lumMod val="50000"/>
                  </a:schemeClr>
                </a:solidFill>
              </a:rPr>
              <a:t>--</a:t>
            </a:r>
            <a:r>
              <a:rPr lang="en-US" sz="1600" b="1" dirty="0">
                <a:solidFill>
                  <a:schemeClr val="bg1">
                    <a:lumMod val="50000"/>
                  </a:schemeClr>
                </a:solidFill>
              </a:rPr>
              <a:t>Infants</a:t>
            </a:r>
            <a:r>
              <a:rPr lang="en-US" sz="1600" i="1" dirty="0">
                <a:solidFill>
                  <a:schemeClr val="accent5">
                    <a:lumMod val="75000"/>
                  </a:schemeClr>
                </a:solidFill>
              </a:rPr>
              <a:t>: </a:t>
            </a:r>
            <a:r>
              <a:rPr lang="en-US" sz="1600" dirty="0">
                <a:solidFill>
                  <a:schemeClr val="accent5">
                    <a:lumMod val="75000"/>
                  </a:schemeClr>
                </a:solidFill>
              </a:rPr>
              <a:t>Botulinum toxin is ingested when the infant is fed  raw honey</a:t>
            </a:r>
          </a:p>
        </p:txBody>
      </p:sp>
    </p:spTree>
    <p:extLst>
      <p:ext uri="{BB962C8B-B14F-4D97-AF65-F5344CB8AC3E}">
        <p14:creationId xmlns:p14="http://schemas.microsoft.com/office/powerpoint/2010/main" val="181975689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mechanism of action for the botulinum toxin?</a:t>
            </a:r>
          </a:p>
          <a:p>
            <a:r>
              <a:rPr lang="en-US" sz="1600" dirty="0">
                <a:solidFill>
                  <a:srgbClr val="0000FF"/>
                </a:solidFill>
              </a:rPr>
              <a:t>It prevents release of acetylcholine from the pre-synaptic neuron of the neuromuscular junction</a:t>
            </a:r>
          </a:p>
          <a:p>
            <a:endParaRPr lang="en-US" sz="1600" dirty="0">
              <a:solidFill>
                <a:srgbClr val="0000FF"/>
              </a:solidFill>
            </a:endParaRPr>
          </a:p>
          <a:p>
            <a:r>
              <a:rPr lang="en-US" sz="1600" i="1" dirty="0">
                <a:solidFill>
                  <a:srgbClr val="0000FF"/>
                </a:solidFill>
              </a:rPr>
              <a:t>There are two classic scenarios for botulinum-related ptosis: one in adults, the other in infants. What are they?</a:t>
            </a:r>
          </a:p>
          <a:p>
            <a:r>
              <a:rPr lang="en-US" sz="1600" i="1" dirty="0">
                <a:solidFill>
                  <a:srgbClr val="0000FF"/>
                </a:solidFill>
              </a:rPr>
              <a:t>--</a:t>
            </a:r>
            <a:r>
              <a:rPr lang="en-US" sz="1600" b="1" dirty="0">
                <a:solidFill>
                  <a:srgbClr val="0000FF"/>
                </a:solidFill>
              </a:rPr>
              <a:t>Adults</a:t>
            </a:r>
            <a:r>
              <a:rPr lang="en-US" sz="1600" i="1" dirty="0">
                <a:solidFill>
                  <a:srgbClr val="0000FF"/>
                </a:solidFill>
              </a:rPr>
              <a:t>: </a:t>
            </a:r>
            <a:r>
              <a:rPr lang="en-US" sz="1600" dirty="0">
                <a:solidFill>
                  <a:srgbClr val="0000FF"/>
                </a:solidFill>
              </a:rPr>
              <a:t>Botox injected in the periocular region diffuses to affect the </a:t>
            </a:r>
            <a:r>
              <a:rPr lang="en-US" sz="1600" dirty="0" err="1">
                <a:solidFill>
                  <a:srgbClr val="0000FF"/>
                </a:solidFill>
              </a:rPr>
              <a:t>levator</a:t>
            </a:r>
            <a:r>
              <a:rPr lang="en-US" sz="1600" dirty="0">
                <a:solidFill>
                  <a:srgbClr val="0000FF"/>
                </a:solidFill>
              </a:rPr>
              <a:t> muscle(s)</a:t>
            </a:r>
          </a:p>
          <a:p>
            <a:r>
              <a:rPr lang="en-US" sz="1600" i="1" dirty="0">
                <a:solidFill>
                  <a:srgbClr val="0000FF"/>
                </a:solidFill>
              </a:rPr>
              <a:t>--</a:t>
            </a:r>
            <a:r>
              <a:rPr lang="en-US" sz="1600" b="1" dirty="0">
                <a:solidFill>
                  <a:srgbClr val="0000FF"/>
                </a:solidFill>
              </a:rPr>
              <a:t>Infants</a:t>
            </a:r>
            <a:r>
              <a:rPr lang="en-US" sz="1600" i="1" dirty="0">
                <a:solidFill>
                  <a:srgbClr val="0000FF"/>
                </a:solidFill>
              </a:rPr>
              <a:t>: </a:t>
            </a:r>
            <a:r>
              <a:rPr lang="en-US" sz="1600" dirty="0">
                <a:solidFill>
                  <a:schemeClr val="accent5">
                    <a:lumMod val="75000"/>
                  </a:schemeClr>
                </a:solidFill>
              </a:rPr>
              <a:t>Botulinum toxin is ingested when the infant is fed  raw honey</a:t>
            </a:r>
          </a:p>
        </p:txBody>
      </p:sp>
    </p:spTree>
    <p:extLst>
      <p:ext uri="{BB962C8B-B14F-4D97-AF65-F5344CB8AC3E}">
        <p14:creationId xmlns:p14="http://schemas.microsoft.com/office/powerpoint/2010/main" val="34394301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mechanism of action for the botulinum toxin?</a:t>
            </a:r>
          </a:p>
          <a:p>
            <a:r>
              <a:rPr lang="en-US" sz="1600" dirty="0">
                <a:solidFill>
                  <a:srgbClr val="0000FF"/>
                </a:solidFill>
              </a:rPr>
              <a:t>It prevents release of acetylcholine from the pre-synaptic neuron of the neuromuscular junction</a:t>
            </a:r>
          </a:p>
          <a:p>
            <a:endParaRPr lang="en-US" sz="1600" dirty="0">
              <a:solidFill>
                <a:srgbClr val="0000FF"/>
              </a:solidFill>
            </a:endParaRPr>
          </a:p>
          <a:p>
            <a:r>
              <a:rPr lang="en-US" sz="1600" i="1" dirty="0">
                <a:solidFill>
                  <a:srgbClr val="0000FF"/>
                </a:solidFill>
              </a:rPr>
              <a:t>There are two classic scenarios for botulinum-related ptosis: one in adults, the other in infants. What are they?</a:t>
            </a:r>
          </a:p>
          <a:p>
            <a:r>
              <a:rPr lang="en-US" sz="1600" i="1" dirty="0">
                <a:solidFill>
                  <a:srgbClr val="0000FF"/>
                </a:solidFill>
              </a:rPr>
              <a:t>--</a:t>
            </a:r>
            <a:r>
              <a:rPr lang="en-US" sz="1600" b="1" dirty="0">
                <a:solidFill>
                  <a:srgbClr val="0000FF"/>
                </a:solidFill>
              </a:rPr>
              <a:t>Adults</a:t>
            </a:r>
            <a:r>
              <a:rPr lang="en-US" sz="1600" i="1" dirty="0">
                <a:solidFill>
                  <a:srgbClr val="0000FF"/>
                </a:solidFill>
              </a:rPr>
              <a:t>: </a:t>
            </a:r>
            <a:r>
              <a:rPr lang="en-US" sz="1600" dirty="0">
                <a:solidFill>
                  <a:srgbClr val="0000FF"/>
                </a:solidFill>
              </a:rPr>
              <a:t>Botox injected in the periocular region diffuses to affect the </a:t>
            </a:r>
            <a:r>
              <a:rPr lang="en-US" sz="1600" dirty="0" err="1">
                <a:solidFill>
                  <a:srgbClr val="0000FF"/>
                </a:solidFill>
              </a:rPr>
              <a:t>levator</a:t>
            </a:r>
            <a:r>
              <a:rPr lang="en-US" sz="1600" dirty="0">
                <a:solidFill>
                  <a:srgbClr val="0000FF"/>
                </a:solidFill>
              </a:rPr>
              <a:t> muscle(s)</a:t>
            </a:r>
          </a:p>
          <a:p>
            <a:r>
              <a:rPr lang="en-US" sz="1600" i="1" dirty="0">
                <a:solidFill>
                  <a:srgbClr val="0000FF"/>
                </a:solidFill>
              </a:rPr>
              <a:t>--</a:t>
            </a:r>
            <a:r>
              <a:rPr lang="en-US" sz="1600" b="1" dirty="0">
                <a:solidFill>
                  <a:srgbClr val="0000FF"/>
                </a:solidFill>
              </a:rPr>
              <a:t>Infants</a:t>
            </a:r>
            <a:r>
              <a:rPr lang="en-US" sz="1600" i="1" dirty="0">
                <a:solidFill>
                  <a:srgbClr val="0000FF"/>
                </a:solidFill>
              </a:rPr>
              <a:t>: </a:t>
            </a:r>
            <a:r>
              <a:rPr lang="en-US" sz="1600" dirty="0">
                <a:solidFill>
                  <a:srgbClr val="0000FF"/>
                </a:solidFill>
              </a:rPr>
              <a:t>Botulinum toxin is ingested when the infant is fed  raw honey</a:t>
            </a:r>
          </a:p>
        </p:txBody>
      </p:sp>
      <p:sp>
        <p:nvSpPr>
          <p:cNvPr id="3" name="Rectangle 2">
            <a:extLst>
              <a:ext uri="{FF2B5EF4-FFF2-40B4-BE49-F238E27FC236}">
                <a16:creationId xmlns:a16="http://schemas.microsoft.com/office/drawing/2014/main" id="{B01A2B45-20DF-45E9-8D3D-B44F0E09008F}"/>
              </a:ext>
            </a:extLst>
          </p:cNvPr>
          <p:cNvSpPr/>
          <p:nvPr/>
        </p:nvSpPr>
        <p:spPr>
          <a:xfrm>
            <a:off x="1981200" y="5291721"/>
            <a:ext cx="1066800" cy="244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96807823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259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mechanism of action for the botulinum toxin?</a:t>
            </a:r>
          </a:p>
          <a:p>
            <a:r>
              <a:rPr lang="en-US" sz="1600" dirty="0">
                <a:solidFill>
                  <a:srgbClr val="0000FF"/>
                </a:solidFill>
              </a:rPr>
              <a:t>It prevents release of acetylcholine from the pre-synaptic neuron of the neuromuscular junction</a:t>
            </a:r>
          </a:p>
          <a:p>
            <a:endParaRPr lang="en-US" sz="1600" dirty="0">
              <a:solidFill>
                <a:srgbClr val="0000FF"/>
              </a:solidFill>
            </a:endParaRPr>
          </a:p>
          <a:p>
            <a:r>
              <a:rPr lang="en-US" sz="1600" i="1" dirty="0">
                <a:solidFill>
                  <a:srgbClr val="0000FF"/>
                </a:solidFill>
              </a:rPr>
              <a:t>There are two classic scenarios for botulinum-related ptosis: one in adults, the other in infants. What are they?</a:t>
            </a:r>
          </a:p>
          <a:p>
            <a:r>
              <a:rPr lang="en-US" sz="1600" i="1" dirty="0">
                <a:solidFill>
                  <a:srgbClr val="0000FF"/>
                </a:solidFill>
              </a:rPr>
              <a:t>--</a:t>
            </a:r>
            <a:r>
              <a:rPr lang="en-US" sz="1600" b="1" dirty="0">
                <a:solidFill>
                  <a:srgbClr val="0000FF"/>
                </a:solidFill>
              </a:rPr>
              <a:t>Adults</a:t>
            </a:r>
            <a:r>
              <a:rPr lang="en-US" sz="1600" i="1" dirty="0">
                <a:solidFill>
                  <a:srgbClr val="0000FF"/>
                </a:solidFill>
              </a:rPr>
              <a:t>: </a:t>
            </a:r>
            <a:r>
              <a:rPr lang="en-US" sz="1600" dirty="0">
                <a:solidFill>
                  <a:srgbClr val="0000FF"/>
                </a:solidFill>
              </a:rPr>
              <a:t>Botox injected in the periocular region diffuses to affect the </a:t>
            </a:r>
            <a:r>
              <a:rPr lang="en-US" sz="1600" dirty="0" err="1">
                <a:solidFill>
                  <a:srgbClr val="0000FF"/>
                </a:solidFill>
              </a:rPr>
              <a:t>levator</a:t>
            </a:r>
            <a:r>
              <a:rPr lang="en-US" sz="1600" dirty="0">
                <a:solidFill>
                  <a:srgbClr val="0000FF"/>
                </a:solidFill>
              </a:rPr>
              <a:t> muscle(s)</a:t>
            </a:r>
          </a:p>
          <a:p>
            <a:r>
              <a:rPr lang="en-US" sz="1600" i="1" dirty="0">
                <a:solidFill>
                  <a:srgbClr val="0000FF"/>
                </a:solidFill>
              </a:rPr>
              <a:t>--</a:t>
            </a:r>
            <a:r>
              <a:rPr lang="en-US" sz="1600" b="1" dirty="0">
                <a:solidFill>
                  <a:srgbClr val="0000FF"/>
                </a:solidFill>
              </a:rPr>
              <a:t>Infants</a:t>
            </a:r>
            <a:r>
              <a:rPr lang="en-US" sz="1600" i="1" dirty="0">
                <a:solidFill>
                  <a:srgbClr val="0000FF"/>
                </a:solidFill>
              </a:rPr>
              <a:t>: </a:t>
            </a:r>
            <a:r>
              <a:rPr lang="en-US" sz="1600" dirty="0">
                <a:solidFill>
                  <a:srgbClr val="0000FF"/>
                </a:solidFill>
              </a:rPr>
              <a:t>Botulinum toxin is ingested when the infant is fed  raw honey</a:t>
            </a:r>
          </a:p>
        </p:txBody>
      </p:sp>
    </p:spTree>
    <p:extLst>
      <p:ext uri="{BB962C8B-B14F-4D97-AF65-F5344CB8AC3E}">
        <p14:creationId xmlns:p14="http://schemas.microsoft.com/office/powerpoint/2010/main" val="103004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1">
            <a:extLst>
              <a:ext uri="{FF2B5EF4-FFF2-40B4-BE49-F238E27FC236}">
                <a16:creationId xmlns:a16="http://schemas.microsoft.com/office/drawing/2014/main" id="{C79EB659-E664-4468-9506-FEEA8598CDA2}"/>
              </a:ext>
            </a:extLst>
          </p:cNvPr>
          <p:cNvGraphicFramePr>
            <a:graphicFrameLocks noGrp="1"/>
          </p:cNvGraphicFramePr>
          <p:nvPr>
            <p:extLst>
              <p:ext uri="{D42A27DB-BD31-4B8C-83A1-F6EECF244321}">
                <p14:modId xmlns:p14="http://schemas.microsoft.com/office/powerpoint/2010/main" val="226442032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26</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688049" cy="2308324"/>
          </a:xfrm>
          <a:prstGeom prst="rect">
            <a:avLst/>
          </a:prstGeom>
          <a:solidFill>
            <a:srgbClr val="FFFF00"/>
          </a:solidFill>
        </p:spPr>
        <p:txBody>
          <a:bodyPr wrap="none" rtlCol="0">
            <a:spAutoFit/>
          </a:bodyPr>
          <a:lstStyle/>
          <a:p>
            <a:r>
              <a:rPr lang="en-US" sz="1600" i="1" dirty="0">
                <a:solidFill>
                  <a:schemeClr val="bg1">
                    <a:lumMod val="65000"/>
                  </a:schemeClr>
                </a:solidFill>
              </a:rPr>
              <a:t>What does </a:t>
            </a:r>
            <a:r>
              <a:rPr lang="en-US" sz="1600" dirty="0">
                <a:solidFill>
                  <a:schemeClr val="bg1">
                    <a:lumMod val="65000"/>
                  </a:schemeClr>
                </a:solidFill>
              </a:rPr>
              <a:t>MRD</a:t>
            </a:r>
            <a:r>
              <a:rPr lang="en-US" sz="1600" i="1" dirty="0">
                <a:solidFill>
                  <a:schemeClr val="bg1">
                    <a:lumMod val="65000"/>
                  </a:schemeClr>
                </a:solidFill>
              </a:rPr>
              <a:t> stand for in this context?</a:t>
            </a:r>
          </a:p>
          <a:p>
            <a:r>
              <a:rPr lang="en-US" sz="1600" dirty="0">
                <a:solidFill>
                  <a:schemeClr val="bg1">
                    <a:lumMod val="65000"/>
                  </a:schemeClr>
                </a:solidFill>
              </a:rPr>
              <a:t>Margin-reflex distance</a:t>
            </a:r>
          </a:p>
          <a:p>
            <a:endParaRPr lang="en-US" sz="1600" dirty="0">
              <a:solidFill>
                <a:schemeClr val="bg1">
                  <a:lumMod val="65000"/>
                </a:schemeClr>
              </a:solidFill>
            </a:endParaRPr>
          </a:p>
          <a:p>
            <a:r>
              <a:rPr lang="en-US" sz="1600" i="1" dirty="0">
                <a:solidFill>
                  <a:schemeClr val="bg1">
                    <a:lumMod val="65000"/>
                  </a:schemeClr>
                </a:solidFill>
              </a:rPr>
              <a:t>To what does the word </a:t>
            </a:r>
            <a:r>
              <a:rPr lang="en-US" sz="1600" dirty="0">
                <a:solidFill>
                  <a:schemeClr val="bg1">
                    <a:lumMod val="65000"/>
                  </a:schemeClr>
                </a:solidFill>
              </a:rPr>
              <a:t>reflex</a:t>
            </a:r>
            <a:r>
              <a:rPr lang="en-US" sz="1600" i="1" dirty="0">
                <a:solidFill>
                  <a:schemeClr val="bg1">
                    <a:lumMod val="65000"/>
                  </a:schemeClr>
                </a:solidFill>
              </a:rPr>
              <a:t> refer?</a:t>
            </a:r>
          </a:p>
          <a:p>
            <a:r>
              <a:rPr lang="en-US" sz="1600" dirty="0">
                <a:solidFill>
                  <a:schemeClr val="bg1">
                    <a:lumMod val="65000"/>
                  </a:schemeClr>
                </a:solidFill>
              </a:rPr>
              <a:t>The corneal light reflex</a:t>
            </a:r>
          </a:p>
          <a:p>
            <a:endParaRPr lang="en-US" sz="1600" i="1" dirty="0">
              <a:solidFill>
                <a:schemeClr val="bg1">
                  <a:lumMod val="65000"/>
                </a:schemeClr>
              </a:solidFill>
            </a:endParaRPr>
          </a:p>
          <a:p>
            <a:r>
              <a:rPr lang="en-US" sz="1600" i="1" dirty="0">
                <a:solidFill>
                  <a:schemeClr val="bg1">
                    <a:lumMod val="65000"/>
                  </a:schemeClr>
                </a:solidFill>
              </a:rPr>
              <a:t>What are these specific measurements?</a:t>
            </a:r>
          </a:p>
          <a:p>
            <a:r>
              <a:rPr lang="en-US" sz="1600" dirty="0">
                <a:solidFill>
                  <a:srgbClr val="0000FF"/>
                </a:solidFill>
              </a:rPr>
              <a:t>MRD1 is…</a:t>
            </a:r>
            <a:r>
              <a:rPr lang="en-US" sz="1600" b="1" u="sng" dirty="0">
                <a:solidFill>
                  <a:srgbClr val="0000FF"/>
                </a:solidFill>
              </a:rPr>
              <a:t>the distance between the reflex and the upper-lid margin</a:t>
            </a:r>
          </a:p>
          <a:p>
            <a:r>
              <a:rPr lang="en-US" sz="1600" dirty="0">
                <a:solidFill>
                  <a:schemeClr val="bg1">
                    <a:lumMod val="65000"/>
                  </a:schemeClr>
                </a:solidFill>
              </a:rPr>
              <a:t>MRD2 is…</a:t>
            </a:r>
            <a:r>
              <a:rPr lang="en-US" sz="1600" dirty="0">
                <a:solidFill>
                  <a:srgbClr val="FFFF00"/>
                </a:solidFill>
              </a:rPr>
              <a:t>the distance between the reflex and the </a:t>
            </a:r>
            <a:r>
              <a:rPr lang="en-US" sz="1600" b="1" dirty="0">
                <a:solidFill>
                  <a:srgbClr val="FFFF00"/>
                </a:solidFill>
              </a:rPr>
              <a:t>lower</a:t>
            </a:r>
            <a:r>
              <a:rPr lang="en-US" sz="1600" dirty="0">
                <a:solidFill>
                  <a:srgbClr val="FFFF00"/>
                </a:solidFill>
              </a:rPr>
              <a:t>-lid margin</a:t>
            </a:r>
          </a:p>
        </p:txBody>
      </p:sp>
      <p:sp>
        <p:nvSpPr>
          <p:cNvPr id="10" name="Oval 9">
            <a:extLst>
              <a:ext uri="{FF2B5EF4-FFF2-40B4-BE49-F238E27FC236}">
                <a16:creationId xmlns:a16="http://schemas.microsoft.com/office/drawing/2014/main" id="{945105FB-099F-4A69-8BFD-71B3A88A6BE0}"/>
              </a:ext>
            </a:extLst>
          </p:cNvPr>
          <p:cNvSpPr/>
          <p:nvPr/>
        </p:nvSpPr>
        <p:spPr>
          <a:xfrm>
            <a:off x="6812102" y="1473357"/>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2552DF-C1D7-4D7A-A0C6-EEB3093B48A7}"/>
              </a:ext>
            </a:extLst>
          </p:cNvPr>
          <p:cNvSpPr txBox="1"/>
          <p:nvPr/>
        </p:nvSpPr>
        <p:spPr>
          <a:xfrm>
            <a:off x="4160829" y="2135863"/>
            <a:ext cx="3172663" cy="523220"/>
          </a:xfrm>
          <a:prstGeom prst="rect">
            <a:avLst/>
          </a:prstGeom>
          <a:solidFill>
            <a:schemeClr val="accent1"/>
          </a:solidFill>
        </p:spPr>
        <p:txBody>
          <a:bodyPr wrap="none" rtlCol="0">
            <a:spAutoFit/>
          </a:bodyPr>
          <a:lstStyle/>
          <a:p>
            <a:r>
              <a:rPr lang="en-US" sz="1400" i="1" dirty="0">
                <a:solidFill>
                  <a:srgbClr val="979797"/>
                </a:solidFill>
              </a:rPr>
              <a:t>What is the normal value for MRD1?</a:t>
            </a:r>
          </a:p>
          <a:p>
            <a:r>
              <a:rPr lang="en-US" sz="1400" dirty="0">
                <a:solidFill>
                  <a:srgbClr val="979797"/>
                </a:solidFill>
              </a:rPr>
              <a:t>4.5 mm (per the BCSC </a:t>
            </a:r>
            <a:r>
              <a:rPr lang="en-US" sz="1400" i="1" dirty="0">
                <a:solidFill>
                  <a:srgbClr val="979797"/>
                </a:solidFill>
              </a:rPr>
              <a:t>Plastics</a:t>
            </a:r>
            <a:r>
              <a:rPr lang="en-US" sz="1400" dirty="0">
                <a:solidFill>
                  <a:srgbClr val="979797"/>
                </a:solidFill>
              </a:rPr>
              <a:t> book)</a:t>
            </a:r>
          </a:p>
        </p:txBody>
      </p:sp>
      <p:sp>
        <p:nvSpPr>
          <p:cNvPr id="12" name="TextBox 11">
            <a:extLst>
              <a:ext uri="{FF2B5EF4-FFF2-40B4-BE49-F238E27FC236}">
                <a16:creationId xmlns:a16="http://schemas.microsoft.com/office/drawing/2014/main" id="{62BE27F1-01D8-45E2-90A3-32D3AC9BFD73}"/>
              </a:ext>
            </a:extLst>
          </p:cNvPr>
          <p:cNvSpPr txBox="1"/>
          <p:nvPr/>
        </p:nvSpPr>
        <p:spPr>
          <a:xfrm>
            <a:off x="864968" y="3161942"/>
            <a:ext cx="6470413" cy="1384995"/>
          </a:xfrm>
          <a:prstGeom prst="rect">
            <a:avLst/>
          </a:prstGeom>
          <a:solidFill>
            <a:srgbClr val="AFCFB9"/>
          </a:solidFill>
        </p:spPr>
        <p:txBody>
          <a:bodyPr wrap="square" rtlCol="0">
            <a:spAutoFit/>
          </a:bodyPr>
          <a:lstStyle/>
          <a:p>
            <a:r>
              <a:rPr lang="en-US" sz="1400" i="1" dirty="0">
                <a:solidFill>
                  <a:srgbClr val="0000FF"/>
                </a:solidFill>
              </a:rPr>
              <a:t>What if the ptosis is so significant that the reflex is not visible, </a:t>
            </a:r>
            <a:r>
              <a:rPr lang="en-US" sz="1400" i="1" dirty="0" err="1">
                <a:solidFill>
                  <a:srgbClr val="0000FF"/>
                </a:solidFill>
              </a:rPr>
              <a:t>ie</a:t>
            </a:r>
            <a:r>
              <a:rPr lang="en-US" sz="1400" i="1" dirty="0">
                <a:solidFill>
                  <a:srgbClr val="0000FF"/>
                </a:solidFill>
              </a:rPr>
              <a:t>, it is hidden by the ptotic upper lid?</a:t>
            </a:r>
            <a:endParaRPr lang="en-US" sz="1400" dirty="0">
              <a:solidFill>
                <a:srgbClr val="0000FF"/>
              </a:solidFill>
            </a:endParaRPr>
          </a:p>
          <a:p>
            <a:r>
              <a:rPr lang="en-US" sz="1400" dirty="0">
                <a:solidFill>
                  <a:srgbClr val="0000FF"/>
                </a:solidFill>
              </a:rPr>
              <a:t>Then the MRD1 is defined as the distance the upper lid has to be </a:t>
            </a:r>
            <a:r>
              <a:rPr lang="en-US" sz="1400" b="1" dirty="0">
                <a:solidFill>
                  <a:srgbClr val="0000FF"/>
                </a:solidFill>
              </a:rPr>
              <a:t>elevated</a:t>
            </a:r>
            <a:r>
              <a:rPr lang="en-US" sz="1400" dirty="0">
                <a:solidFill>
                  <a:srgbClr val="0000FF"/>
                </a:solidFill>
              </a:rPr>
              <a:t> in order for the reflex to be seen, and is assigned a </a:t>
            </a:r>
            <a:r>
              <a:rPr lang="en-US" sz="1400" b="1" dirty="0">
                <a:solidFill>
                  <a:srgbClr val="0000FF"/>
                </a:solidFill>
              </a:rPr>
              <a:t>negative</a:t>
            </a:r>
            <a:r>
              <a:rPr lang="en-US" sz="1400" dirty="0">
                <a:solidFill>
                  <a:srgbClr val="0000FF"/>
                </a:solidFill>
              </a:rPr>
              <a:t> value. So, </a:t>
            </a:r>
            <a:r>
              <a:rPr lang="en-US" sz="1400" dirty="0" err="1">
                <a:solidFill>
                  <a:srgbClr val="0000FF"/>
                </a:solidFill>
              </a:rPr>
              <a:t>eg</a:t>
            </a:r>
            <a:r>
              <a:rPr lang="en-US" sz="1400" dirty="0">
                <a:solidFill>
                  <a:srgbClr val="0000FF"/>
                </a:solidFill>
              </a:rPr>
              <a:t>, if the upper-lid margin has to be elevated 2 mm in order for the reflex to be seen, MRD1 is -2 mm.</a:t>
            </a:r>
          </a:p>
        </p:txBody>
      </p:sp>
    </p:spTree>
    <p:extLst>
      <p:ext uri="{BB962C8B-B14F-4D97-AF65-F5344CB8AC3E}">
        <p14:creationId xmlns:p14="http://schemas.microsoft.com/office/powerpoint/2010/main" val="269298533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rgbClr val="0000FF"/>
                </a:solidFill>
              </a:rPr>
              <a:t>--</a:t>
            </a:r>
            <a:r>
              <a:rPr lang="en-US" sz="1600" b="1" u="sng" dirty="0">
                <a:solidFill>
                  <a:srgbClr val="0000FF"/>
                </a:solidFill>
              </a:rPr>
              <a:t>Adults</a:t>
            </a:r>
            <a:r>
              <a:rPr lang="en-US" sz="1600" i="1" u="sng" dirty="0">
                <a:solidFill>
                  <a:srgbClr val="0000FF"/>
                </a:solidFill>
              </a:rPr>
              <a:t>: </a:t>
            </a:r>
            <a:r>
              <a:rPr lang="en-US" sz="1600" u="sng" dirty="0">
                <a:solidFill>
                  <a:srgbClr val="0000FF"/>
                </a:solidFill>
              </a:rPr>
              <a:t>Botox injected in the periocular region diffuses to affect the </a:t>
            </a:r>
            <a:r>
              <a:rPr lang="en-US" sz="1600" u="sng" dirty="0" err="1">
                <a:solidFill>
                  <a:srgbClr val="0000FF"/>
                </a:solidFill>
              </a:rPr>
              <a:t>levator</a:t>
            </a:r>
            <a:r>
              <a:rPr lang="en-US" sz="1600" u="sng" dirty="0">
                <a:solidFill>
                  <a:srgbClr val="0000FF"/>
                </a:solidFill>
              </a:rPr>
              <a:t> muscle(s)</a:t>
            </a:r>
            <a:endParaRPr lang="en-US" sz="1600" u="sng" dirty="0">
              <a:solidFill>
                <a:schemeClr val="bg1">
                  <a:lumMod val="50000"/>
                </a:schemeClr>
              </a:solidFill>
            </a:endParaRPr>
          </a:p>
          <a:p>
            <a:r>
              <a:rPr lang="en-US" sz="1600" i="1" dirty="0">
                <a:solidFill>
                  <a:schemeClr val="bg1">
                    <a:lumMod val="50000"/>
                  </a:schemeClr>
                </a:solidFill>
              </a:rPr>
              <a:t>--</a:t>
            </a:r>
            <a:r>
              <a:rPr lang="en-US" sz="1600" b="1" dirty="0">
                <a:solidFill>
                  <a:schemeClr val="bg1">
                    <a:lumMod val="50000"/>
                  </a:schemeClr>
                </a:solidFill>
              </a:rPr>
              <a:t>Infants</a:t>
            </a:r>
            <a:r>
              <a:rPr lang="en-US" sz="1600" i="1" dirty="0">
                <a:solidFill>
                  <a:schemeClr val="bg1">
                    <a:lumMod val="50000"/>
                  </a:schemeClr>
                </a:solidFill>
              </a:rPr>
              <a:t>: </a:t>
            </a:r>
            <a:r>
              <a:rPr lang="en-US" sz="1600" dirty="0">
                <a:solidFill>
                  <a:schemeClr val="bg1">
                    <a:lumMod val="50000"/>
                  </a:schemeClr>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724005" y="5204709"/>
            <a:ext cx="4952999"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until the effect wears off and the ptosis resolves?</a:t>
            </a:r>
          </a:p>
          <a:p>
            <a:r>
              <a:rPr lang="en-US" sz="1400" dirty="0">
                <a:solidFill>
                  <a:schemeClr val="accent6">
                    <a:lumMod val="60000"/>
                    <a:lumOff val="40000"/>
                  </a:schemeClr>
                </a:solidFill>
              </a:rPr>
              <a:t>A few weeks or so</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Is there anything that can be done during that interval to lessen the ptosis?</a:t>
            </a:r>
          </a:p>
          <a:p>
            <a:r>
              <a:rPr lang="en-US" sz="1400" dirty="0">
                <a:solidFill>
                  <a:schemeClr val="accent6">
                    <a:lumMod val="60000"/>
                    <a:lumOff val="40000"/>
                  </a:schemeClr>
                </a:solidFill>
              </a:rPr>
              <a:t>Topical  iopidine  may help</a:t>
            </a:r>
          </a:p>
        </p:txBody>
      </p:sp>
    </p:spTree>
    <p:extLst>
      <p:ext uri="{BB962C8B-B14F-4D97-AF65-F5344CB8AC3E}">
        <p14:creationId xmlns:p14="http://schemas.microsoft.com/office/powerpoint/2010/main" val="229696958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rgbClr val="0000FF"/>
                </a:solidFill>
              </a:rPr>
              <a:t>--</a:t>
            </a:r>
            <a:r>
              <a:rPr lang="en-US" sz="1600" b="1" u="sng" dirty="0">
                <a:solidFill>
                  <a:srgbClr val="0000FF"/>
                </a:solidFill>
              </a:rPr>
              <a:t>Adults</a:t>
            </a:r>
            <a:r>
              <a:rPr lang="en-US" sz="1600" i="1" u="sng" dirty="0">
                <a:solidFill>
                  <a:srgbClr val="0000FF"/>
                </a:solidFill>
              </a:rPr>
              <a:t>: </a:t>
            </a:r>
            <a:r>
              <a:rPr lang="en-US" sz="1600" u="sng" dirty="0">
                <a:solidFill>
                  <a:srgbClr val="0000FF"/>
                </a:solidFill>
              </a:rPr>
              <a:t>Botox injected in the periocular region diffuses to affect the </a:t>
            </a:r>
            <a:r>
              <a:rPr lang="en-US" sz="1600" u="sng" dirty="0" err="1">
                <a:solidFill>
                  <a:srgbClr val="0000FF"/>
                </a:solidFill>
              </a:rPr>
              <a:t>levator</a:t>
            </a:r>
            <a:r>
              <a:rPr lang="en-US" sz="1600" u="sng" dirty="0">
                <a:solidFill>
                  <a:srgbClr val="0000FF"/>
                </a:solidFill>
              </a:rPr>
              <a:t> muscle(s)</a:t>
            </a:r>
            <a:endParaRPr lang="en-US" sz="1600" u="sng" dirty="0">
              <a:solidFill>
                <a:schemeClr val="bg1">
                  <a:lumMod val="50000"/>
                </a:schemeClr>
              </a:solidFill>
            </a:endParaRPr>
          </a:p>
          <a:p>
            <a:r>
              <a:rPr lang="en-US" sz="1600" i="1" dirty="0">
                <a:solidFill>
                  <a:schemeClr val="bg1">
                    <a:lumMod val="50000"/>
                  </a:schemeClr>
                </a:solidFill>
              </a:rPr>
              <a:t>--</a:t>
            </a:r>
            <a:r>
              <a:rPr lang="en-US" sz="1600" b="1" dirty="0">
                <a:solidFill>
                  <a:schemeClr val="bg1">
                    <a:lumMod val="50000"/>
                  </a:schemeClr>
                </a:solidFill>
              </a:rPr>
              <a:t>Infants</a:t>
            </a:r>
            <a:r>
              <a:rPr lang="en-US" sz="1600" i="1" dirty="0">
                <a:solidFill>
                  <a:schemeClr val="bg1">
                    <a:lumMod val="50000"/>
                  </a:schemeClr>
                </a:solidFill>
              </a:rPr>
              <a:t>: </a:t>
            </a:r>
            <a:r>
              <a:rPr lang="en-US" sz="1600" dirty="0">
                <a:solidFill>
                  <a:schemeClr val="bg1">
                    <a:lumMod val="50000"/>
                  </a:schemeClr>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724005" y="5204709"/>
            <a:ext cx="4952999"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until the effect wears off and the ptosis resolves?</a:t>
            </a:r>
          </a:p>
          <a:p>
            <a:r>
              <a:rPr lang="en-US" sz="1400" dirty="0">
                <a:solidFill>
                  <a:srgbClr val="0000FF"/>
                </a:solidFill>
              </a:rPr>
              <a:t>A few weeks or so</a:t>
            </a:r>
            <a:endParaRPr lang="en-US" sz="1400" dirty="0">
              <a:solidFill>
                <a:schemeClr val="accent6">
                  <a:lumMod val="60000"/>
                  <a:lumOff val="40000"/>
                </a:schemeClr>
              </a:solidFill>
            </a:endParaRP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Is there anything that can be done during that interval to lessen the ptosis?</a:t>
            </a:r>
          </a:p>
          <a:p>
            <a:r>
              <a:rPr lang="en-US" sz="1400" dirty="0">
                <a:solidFill>
                  <a:schemeClr val="accent6">
                    <a:lumMod val="60000"/>
                    <a:lumOff val="40000"/>
                  </a:schemeClr>
                </a:solidFill>
              </a:rPr>
              <a:t>Topical  iopidine  may help</a:t>
            </a:r>
          </a:p>
        </p:txBody>
      </p:sp>
    </p:spTree>
    <p:extLst>
      <p:ext uri="{BB962C8B-B14F-4D97-AF65-F5344CB8AC3E}">
        <p14:creationId xmlns:p14="http://schemas.microsoft.com/office/powerpoint/2010/main" val="417246272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rgbClr val="0000FF"/>
                </a:solidFill>
              </a:rPr>
              <a:t>--</a:t>
            </a:r>
            <a:r>
              <a:rPr lang="en-US" sz="1600" b="1" u="sng" dirty="0">
                <a:solidFill>
                  <a:srgbClr val="0000FF"/>
                </a:solidFill>
              </a:rPr>
              <a:t>Adults</a:t>
            </a:r>
            <a:r>
              <a:rPr lang="en-US" sz="1600" i="1" u="sng" dirty="0">
                <a:solidFill>
                  <a:srgbClr val="0000FF"/>
                </a:solidFill>
              </a:rPr>
              <a:t>: </a:t>
            </a:r>
            <a:r>
              <a:rPr lang="en-US" sz="1600" u="sng" dirty="0">
                <a:solidFill>
                  <a:srgbClr val="0000FF"/>
                </a:solidFill>
              </a:rPr>
              <a:t>Botox injected in the periocular region diffuses to affect the </a:t>
            </a:r>
            <a:r>
              <a:rPr lang="en-US" sz="1600" u="sng" dirty="0" err="1">
                <a:solidFill>
                  <a:srgbClr val="0000FF"/>
                </a:solidFill>
              </a:rPr>
              <a:t>levator</a:t>
            </a:r>
            <a:r>
              <a:rPr lang="en-US" sz="1600" u="sng" dirty="0">
                <a:solidFill>
                  <a:srgbClr val="0000FF"/>
                </a:solidFill>
              </a:rPr>
              <a:t> muscle(s)</a:t>
            </a:r>
            <a:endParaRPr lang="en-US" sz="1600" u="sng" dirty="0">
              <a:solidFill>
                <a:schemeClr val="bg1">
                  <a:lumMod val="50000"/>
                </a:schemeClr>
              </a:solidFill>
            </a:endParaRPr>
          </a:p>
          <a:p>
            <a:r>
              <a:rPr lang="en-US" sz="1600" i="1" dirty="0">
                <a:solidFill>
                  <a:schemeClr val="bg1">
                    <a:lumMod val="50000"/>
                  </a:schemeClr>
                </a:solidFill>
              </a:rPr>
              <a:t>--</a:t>
            </a:r>
            <a:r>
              <a:rPr lang="en-US" sz="1600" b="1" dirty="0">
                <a:solidFill>
                  <a:schemeClr val="bg1">
                    <a:lumMod val="50000"/>
                  </a:schemeClr>
                </a:solidFill>
              </a:rPr>
              <a:t>Infants</a:t>
            </a:r>
            <a:r>
              <a:rPr lang="en-US" sz="1600" i="1" dirty="0">
                <a:solidFill>
                  <a:schemeClr val="bg1">
                    <a:lumMod val="50000"/>
                  </a:schemeClr>
                </a:solidFill>
              </a:rPr>
              <a:t>: </a:t>
            </a:r>
            <a:r>
              <a:rPr lang="en-US" sz="1600" dirty="0">
                <a:solidFill>
                  <a:schemeClr val="bg1">
                    <a:lumMod val="50000"/>
                  </a:schemeClr>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724005" y="5204709"/>
            <a:ext cx="4952999"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until the effect wears off and the ptosis resolves?</a:t>
            </a:r>
          </a:p>
          <a:p>
            <a:r>
              <a:rPr lang="en-US" sz="1400" dirty="0">
                <a:solidFill>
                  <a:srgbClr val="0000FF"/>
                </a:solidFill>
              </a:rPr>
              <a:t>A few weeks or so</a:t>
            </a:r>
          </a:p>
          <a:p>
            <a:endParaRPr lang="en-US" sz="1400" dirty="0">
              <a:solidFill>
                <a:srgbClr val="0000FF"/>
              </a:solidFill>
            </a:endParaRPr>
          </a:p>
          <a:p>
            <a:r>
              <a:rPr lang="en-US" sz="1400" i="1" dirty="0">
                <a:solidFill>
                  <a:srgbClr val="0000FF"/>
                </a:solidFill>
              </a:rPr>
              <a:t>Is there anything that can be done during that interval to lessen the ptosis?</a:t>
            </a:r>
            <a:endParaRPr lang="en-US" sz="1400" i="1" dirty="0">
              <a:solidFill>
                <a:schemeClr val="accent6">
                  <a:lumMod val="60000"/>
                  <a:lumOff val="40000"/>
                </a:schemeClr>
              </a:solidFill>
            </a:endParaRPr>
          </a:p>
          <a:p>
            <a:r>
              <a:rPr lang="en-US" sz="1400" dirty="0">
                <a:solidFill>
                  <a:schemeClr val="accent6">
                    <a:lumMod val="60000"/>
                    <a:lumOff val="40000"/>
                  </a:schemeClr>
                </a:solidFill>
              </a:rPr>
              <a:t>Topical  iopidine  may help</a:t>
            </a:r>
          </a:p>
        </p:txBody>
      </p:sp>
    </p:spTree>
    <p:extLst>
      <p:ext uri="{BB962C8B-B14F-4D97-AF65-F5344CB8AC3E}">
        <p14:creationId xmlns:p14="http://schemas.microsoft.com/office/powerpoint/2010/main" val="249632834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rgbClr val="0000FF"/>
                </a:solidFill>
              </a:rPr>
              <a:t>--</a:t>
            </a:r>
            <a:r>
              <a:rPr lang="en-US" sz="1600" b="1" u="sng" dirty="0">
                <a:solidFill>
                  <a:srgbClr val="0000FF"/>
                </a:solidFill>
              </a:rPr>
              <a:t>Adults</a:t>
            </a:r>
            <a:r>
              <a:rPr lang="en-US" sz="1600" i="1" u="sng" dirty="0">
                <a:solidFill>
                  <a:srgbClr val="0000FF"/>
                </a:solidFill>
              </a:rPr>
              <a:t>: </a:t>
            </a:r>
            <a:r>
              <a:rPr lang="en-US" sz="1600" u="sng" dirty="0">
                <a:solidFill>
                  <a:srgbClr val="0000FF"/>
                </a:solidFill>
              </a:rPr>
              <a:t>Botox injected in the periocular region diffuses to affect the </a:t>
            </a:r>
            <a:r>
              <a:rPr lang="en-US" sz="1600" u="sng" dirty="0" err="1">
                <a:solidFill>
                  <a:srgbClr val="0000FF"/>
                </a:solidFill>
              </a:rPr>
              <a:t>levator</a:t>
            </a:r>
            <a:r>
              <a:rPr lang="en-US" sz="1600" u="sng" dirty="0">
                <a:solidFill>
                  <a:srgbClr val="0000FF"/>
                </a:solidFill>
              </a:rPr>
              <a:t> muscle(s)</a:t>
            </a:r>
            <a:endParaRPr lang="en-US" sz="1600" u="sng" dirty="0">
              <a:solidFill>
                <a:schemeClr val="bg1">
                  <a:lumMod val="50000"/>
                </a:schemeClr>
              </a:solidFill>
            </a:endParaRPr>
          </a:p>
          <a:p>
            <a:r>
              <a:rPr lang="en-US" sz="1600" i="1" dirty="0">
                <a:solidFill>
                  <a:schemeClr val="bg1">
                    <a:lumMod val="50000"/>
                  </a:schemeClr>
                </a:solidFill>
              </a:rPr>
              <a:t>--</a:t>
            </a:r>
            <a:r>
              <a:rPr lang="en-US" sz="1600" b="1" dirty="0">
                <a:solidFill>
                  <a:schemeClr val="bg1">
                    <a:lumMod val="50000"/>
                  </a:schemeClr>
                </a:solidFill>
              </a:rPr>
              <a:t>Infants</a:t>
            </a:r>
            <a:r>
              <a:rPr lang="en-US" sz="1600" i="1" dirty="0">
                <a:solidFill>
                  <a:schemeClr val="bg1">
                    <a:lumMod val="50000"/>
                  </a:schemeClr>
                </a:solidFill>
              </a:rPr>
              <a:t>: </a:t>
            </a:r>
            <a:r>
              <a:rPr lang="en-US" sz="1600" dirty="0">
                <a:solidFill>
                  <a:schemeClr val="bg1">
                    <a:lumMod val="50000"/>
                  </a:schemeClr>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724005" y="5204709"/>
            <a:ext cx="4952999"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until the effect wears off and the ptosis resolves?</a:t>
            </a:r>
          </a:p>
          <a:p>
            <a:r>
              <a:rPr lang="en-US" sz="1400" dirty="0">
                <a:solidFill>
                  <a:srgbClr val="0000FF"/>
                </a:solidFill>
              </a:rPr>
              <a:t>A few weeks or so</a:t>
            </a:r>
          </a:p>
          <a:p>
            <a:endParaRPr lang="en-US" sz="1400" dirty="0">
              <a:solidFill>
                <a:srgbClr val="0000FF"/>
              </a:solidFill>
            </a:endParaRPr>
          </a:p>
          <a:p>
            <a:r>
              <a:rPr lang="en-US" sz="1400" i="1" dirty="0">
                <a:solidFill>
                  <a:srgbClr val="0000FF"/>
                </a:solidFill>
              </a:rPr>
              <a:t>Is there anything that can be done during that interval to lessen the ptosis?</a:t>
            </a:r>
          </a:p>
          <a:p>
            <a:r>
              <a:rPr lang="en-US" sz="1400" dirty="0">
                <a:solidFill>
                  <a:srgbClr val="0000FF"/>
                </a:solidFill>
              </a:rPr>
              <a:t>Topical  iopidine  may help</a:t>
            </a:r>
          </a:p>
        </p:txBody>
      </p:sp>
      <p:sp>
        <p:nvSpPr>
          <p:cNvPr id="6" name="Rectangle 5">
            <a:extLst>
              <a:ext uri="{FF2B5EF4-FFF2-40B4-BE49-F238E27FC236}">
                <a16:creationId xmlns:a16="http://schemas.microsoft.com/office/drawing/2014/main" id="{CE534CB1-73C3-4D85-BB9C-A744748E963E}"/>
              </a:ext>
            </a:extLst>
          </p:cNvPr>
          <p:cNvSpPr/>
          <p:nvPr/>
        </p:nvSpPr>
        <p:spPr>
          <a:xfrm>
            <a:off x="1447800" y="6350845"/>
            <a:ext cx="696318" cy="238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40921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rgbClr val="0000FF"/>
                </a:solidFill>
              </a:rPr>
              <a:t>--</a:t>
            </a:r>
            <a:r>
              <a:rPr lang="en-US" sz="1600" b="1" u="sng" dirty="0">
                <a:solidFill>
                  <a:srgbClr val="0000FF"/>
                </a:solidFill>
              </a:rPr>
              <a:t>Adults</a:t>
            </a:r>
            <a:r>
              <a:rPr lang="en-US" sz="1600" i="1" u="sng" dirty="0">
                <a:solidFill>
                  <a:srgbClr val="0000FF"/>
                </a:solidFill>
              </a:rPr>
              <a:t>: </a:t>
            </a:r>
            <a:r>
              <a:rPr lang="en-US" sz="1600" u="sng" dirty="0">
                <a:solidFill>
                  <a:srgbClr val="0000FF"/>
                </a:solidFill>
              </a:rPr>
              <a:t>Botox injected in the periocular region diffuses to affect the </a:t>
            </a:r>
            <a:r>
              <a:rPr lang="en-US" sz="1600" u="sng" dirty="0" err="1">
                <a:solidFill>
                  <a:srgbClr val="0000FF"/>
                </a:solidFill>
              </a:rPr>
              <a:t>levator</a:t>
            </a:r>
            <a:r>
              <a:rPr lang="en-US" sz="1600" u="sng" dirty="0">
                <a:solidFill>
                  <a:srgbClr val="0000FF"/>
                </a:solidFill>
              </a:rPr>
              <a:t> muscle(s)</a:t>
            </a:r>
            <a:endParaRPr lang="en-US" sz="1600" u="sng" dirty="0">
              <a:solidFill>
                <a:schemeClr val="bg1">
                  <a:lumMod val="50000"/>
                </a:schemeClr>
              </a:solidFill>
            </a:endParaRPr>
          </a:p>
          <a:p>
            <a:r>
              <a:rPr lang="en-US" sz="1600" i="1" dirty="0">
                <a:solidFill>
                  <a:schemeClr val="bg1">
                    <a:lumMod val="50000"/>
                  </a:schemeClr>
                </a:solidFill>
              </a:rPr>
              <a:t>--</a:t>
            </a:r>
            <a:r>
              <a:rPr lang="en-US" sz="1600" b="1" dirty="0">
                <a:solidFill>
                  <a:schemeClr val="bg1">
                    <a:lumMod val="50000"/>
                  </a:schemeClr>
                </a:solidFill>
              </a:rPr>
              <a:t>Infants</a:t>
            </a:r>
            <a:r>
              <a:rPr lang="en-US" sz="1600" i="1" dirty="0">
                <a:solidFill>
                  <a:schemeClr val="bg1">
                    <a:lumMod val="50000"/>
                  </a:schemeClr>
                </a:solidFill>
              </a:rPr>
              <a:t>: </a:t>
            </a:r>
            <a:r>
              <a:rPr lang="en-US" sz="1600" dirty="0">
                <a:solidFill>
                  <a:schemeClr val="bg1">
                    <a:lumMod val="50000"/>
                  </a:schemeClr>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724005" y="5204709"/>
            <a:ext cx="4952999"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How long until the effect wears off and the ptosis resolves?</a:t>
            </a:r>
          </a:p>
          <a:p>
            <a:r>
              <a:rPr lang="en-US" sz="1400" dirty="0">
                <a:solidFill>
                  <a:srgbClr val="0000FF"/>
                </a:solidFill>
              </a:rPr>
              <a:t>A few weeks or so</a:t>
            </a:r>
          </a:p>
          <a:p>
            <a:endParaRPr lang="en-US" sz="1400" dirty="0">
              <a:solidFill>
                <a:srgbClr val="0000FF"/>
              </a:solidFill>
            </a:endParaRPr>
          </a:p>
          <a:p>
            <a:r>
              <a:rPr lang="en-US" sz="1400" i="1" dirty="0">
                <a:solidFill>
                  <a:srgbClr val="0000FF"/>
                </a:solidFill>
              </a:rPr>
              <a:t>Is there anything that can be done during that interval to lessen the ptosis?</a:t>
            </a:r>
          </a:p>
          <a:p>
            <a:r>
              <a:rPr lang="en-US" sz="1400" dirty="0">
                <a:solidFill>
                  <a:srgbClr val="0000FF"/>
                </a:solidFill>
              </a:rPr>
              <a:t>Topical  iopidine  may help</a:t>
            </a:r>
          </a:p>
        </p:txBody>
      </p:sp>
    </p:spTree>
    <p:extLst>
      <p:ext uri="{BB962C8B-B14F-4D97-AF65-F5344CB8AC3E}">
        <p14:creationId xmlns:p14="http://schemas.microsoft.com/office/powerpoint/2010/main" val="291498348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chemeClr val="bg1">
                    <a:lumMod val="50000"/>
                  </a:schemeClr>
                </a:solidFill>
              </a:rPr>
              <a:t>--</a:t>
            </a:r>
            <a:r>
              <a:rPr lang="en-US" sz="1600" b="1" dirty="0">
                <a:solidFill>
                  <a:schemeClr val="bg1">
                    <a:lumMod val="50000"/>
                  </a:schemeClr>
                </a:solidFill>
              </a:rPr>
              <a:t>Adults</a:t>
            </a:r>
            <a:r>
              <a:rPr lang="en-US" sz="1600" i="1" dirty="0">
                <a:solidFill>
                  <a:schemeClr val="bg1">
                    <a:lumMod val="50000"/>
                  </a:schemeClr>
                </a:solidFill>
              </a:rPr>
              <a:t>: </a:t>
            </a:r>
            <a:r>
              <a:rPr lang="en-US" sz="1600" dirty="0">
                <a:solidFill>
                  <a:schemeClr val="bg1">
                    <a:lumMod val="50000"/>
                  </a:schemeClr>
                </a:solidFill>
              </a:rPr>
              <a:t>Botox injected in the periocular region diffuses to affect the </a:t>
            </a:r>
            <a:r>
              <a:rPr lang="en-US" sz="1600" dirty="0" err="1">
                <a:solidFill>
                  <a:schemeClr val="bg1">
                    <a:lumMod val="50000"/>
                  </a:schemeClr>
                </a:solidFill>
              </a:rPr>
              <a:t>levator</a:t>
            </a:r>
            <a:r>
              <a:rPr lang="en-US" sz="1600" dirty="0">
                <a:solidFill>
                  <a:schemeClr val="bg1">
                    <a:lumMod val="50000"/>
                  </a:schemeClr>
                </a:solidFill>
              </a:rPr>
              <a:t> muscle(s)</a:t>
            </a:r>
          </a:p>
          <a:p>
            <a:r>
              <a:rPr lang="en-US" sz="1600" i="1" dirty="0">
                <a:solidFill>
                  <a:srgbClr val="0000FF"/>
                </a:solidFill>
              </a:rPr>
              <a:t>--</a:t>
            </a:r>
            <a:r>
              <a:rPr lang="en-US" sz="1600" b="1" u="sng" dirty="0">
                <a:solidFill>
                  <a:srgbClr val="0000FF"/>
                </a:solidFill>
              </a:rPr>
              <a:t>Infants</a:t>
            </a:r>
            <a:r>
              <a:rPr lang="en-US" sz="1600" i="1" u="sng" dirty="0">
                <a:solidFill>
                  <a:srgbClr val="0000FF"/>
                </a:solidFill>
              </a:rPr>
              <a:t>: </a:t>
            </a:r>
            <a:r>
              <a:rPr lang="en-US" sz="1600" u="sng" dirty="0">
                <a:solidFill>
                  <a:srgbClr val="0000FF"/>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3164061" y="5359926"/>
            <a:ext cx="4952999" cy="1384995"/>
          </a:xfrm>
          <a:prstGeom prst="rect">
            <a:avLst/>
          </a:prstGeom>
          <a:solidFill>
            <a:srgbClr val="99FF99"/>
          </a:solidFill>
        </p:spPr>
        <p:txBody>
          <a:bodyPr wrap="square" rtlCol="0">
            <a:spAutoFit/>
          </a:bodyPr>
          <a:lstStyle/>
          <a:p>
            <a:r>
              <a:rPr lang="en-US" sz="1400" i="1" dirty="0">
                <a:solidFill>
                  <a:srgbClr val="0000FF"/>
                </a:solidFill>
              </a:rPr>
              <a:t>How do these infants present?</a:t>
            </a:r>
            <a:endParaRPr lang="en-US" sz="1400" i="1" dirty="0">
              <a:solidFill>
                <a:srgbClr val="99FF99"/>
              </a:solidFill>
            </a:endParaRPr>
          </a:p>
          <a:p>
            <a:r>
              <a:rPr lang="en-US" sz="1400" dirty="0">
                <a:solidFill>
                  <a:srgbClr val="99FF99"/>
                </a:solidFill>
              </a:rPr>
              <a:t>With </a:t>
            </a:r>
            <a:r>
              <a:rPr lang="en-US" altLang="en-US" sz="1400" dirty="0">
                <a:solidFill>
                  <a:srgbClr val="99FF99"/>
                </a:solidFill>
              </a:rPr>
              <a:t>rapid onset of ptosis, bilateral ophthalmoplegia, dilated fixed pupils and bulbar weakness</a:t>
            </a:r>
            <a:endParaRPr lang="en-US" sz="1400" dirty="0">
              <a:solidFill>
                <a:srgbClr val="99FF99"/>
              </a:solidFill>
            </a:endParaRPr>
          </a:p>
          <a:p>
            <a:endParaRPr lang="en-US" sz="1400" dirty="0">
              <a:solidFill>
                <a:srgbClr val="99FF99"/>
              </a:solidFill>
            </a:endParaRPr>
          </a:p>
          <a:p>
            <a:r>
              <a:rPr lang="en-US" sz="1400" i="1" dirty="0">
                <a:solidFill>
                  <a:srgbClr val="99FF99"/>
                </a:solidFill>
              </a:rPr>
              <a:t>What is the treatment?</a:t>
            </a:r>
          </a:p>
          <a:p>
            <a:r>
              <a:rPr lang="en-US" sz="1400" dirty="0">
                <a:solidFill>
                  <a:srgbClr val="99FF99"/>
                </a:solidFill>
              </a:rPr>
              <a:t>Supportive</a:t>
            </a:r>
          </a:p>
        </p:txBody>
      </p:sp>
    </p:spTree>
    <p:extLst>
      <p:ext uri="{BB962C8B-B14F-4D97-AF65-F5344CB8AC3E}">
        <p14:creationId xmlns:p14="http://schemas.microsoft.com/office/powerpoint/2010/main" val="314033627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chemeClr val="bg1">
                    <a:lumMod val="50000"/>
                  </a:schemeClr>
                </a:solidFill>
              </a:rPr>
              <a:t>--</a:t>
            </a:r>
            <a:r>
              <a:rPr lang="en-US" sz="1600" b="1" dirty="0">
                <a:solidFill>
                  <a:schemeClr val="bg1">
                    <a:lumMod val="50000"/>
                  </a:schemeClr>
                </a:solidFill>
              </a:rPr>
              <a:t>Adults</a:t>
            </a:r>
            <a:r>
              <a:rPr lang="en-US" sz="1600" i="1" dirty="0">
                <a:solidFill>
                  <a:schemeClr val="bg1">
                    <a:lumMod val="50000"/>
                  </a:schemeClr>
                </a:solidFill>
              </a:rPr>
              <a:t>: </a:t>
            </a:r>
            <a:r>
              <a:rPr lang="en-US" sz="1600" dirty="0">
                <a:solidFill>
                  <a:schemeClr val="bg1">
                    <a:lumMod val="50000"/>
                  </a:schemeClr>
                </a:solidFill>
              </a:rPr>
              <a:t>Botox injected in the periocular region diffuses to affect the </a:t>
            </a:r>
            <a:r>
              <a:rPr lang="en-US" sz="1600" dirty="0" err="1">
                <a:solidFill>
                  <a:schemeClr val="bg1">
                    <a:lumMod val="50000"/>
                  </a:schemeClr>
                </a:solidFill>
              </a:rPr>
              <a:t>levator</a:t>
            </a:r>
            <a:r>
              <a:rPr lang="en-US" sz="1600" dirty="0">
                <a:solidFill>
                  <a:schemeClr val="bg1">
                    <a:lumMod val="50000"/>
                  </a:schemeClr>
                </a:solidFill>
              </a:rPr>
              <a:t> muscle(s)</a:t>
            </a:r>
          </a:p>
          <a:p>
            <a:r>
              <a:rPr lang="en-US" sz="1600" i="1" dirty="0">
                <a:solidFill>
                  <a:srgbClr val="0000FF"/>
                </a:solidFill>
              </a:rPr>
              <a:t>--</a:t>
            </a:r>
            <a:r>
              <a:rPr lang="en-US" sz="1600" b="1" u="sng" dirty="0">
                <a:solidFill>
                  <a:srgbClr val="0000FF"/>
                </a:solidFill>
              </a:rPr>
              <a:t>Infants</a:t>
            </a:r>
            <a:r>
              <a:rPr lang="en-US" sz="1600" i="1" u="sng" dirty="0">
                <a:solidFill>
                  <a:srgbClr val="0000FF"/>
                </a:solidFill>
              </a:rPr>
              <a:t>: </a:t>
            </a:r>
            <a:r>
              <a:rPr lang="en-US" sz="1600" u="sng" dirty="0">
                <a:solidFill>
                  <a:srgbClr val="0000FF"/>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3164061" y="5359926"/>
            <a:ext cx="4952999" cy="1384995"/>
          </a:xfrm>
          <a:prstGeom prst="rect">
            <a:avLst/>
          </a:prstGeom>
          <a:solidFill>
            <a:srgbClr val="99FF99"/>
          </a:solidFill>
        </p:spPr>
        <p:txBody>
          <a:bodyPr wrap="square" rtlCol="0">
            <a:spAutoFit/>
          </a:bodyPr>
          <a:lstStyle/>
          <a:p>
            <a:r>
              <a:rPr lang="en-US" sz="1400" i="1" dirty="0">
                <a:solidFill>
                  <a:srgbClr val="0000FF"/>
                </a:solidFill>
              </a:rPr>
              <a:t>How do these infants present?</a:t>
            </a:r>
          </a:p>
          <a:p>
            <a:r>
              <a:rPr lang="en-US" sz="1400" dirty="0">
                <a:solidFill>
                  <a:srgbClr val="0000FF"/>
                </a:solidFill>
              </a:rPr>
              <a:t>With </a:t>
            </a:r>
            <a:r>
              <a:rPr lang="en-US" altLang="en-US" sz="1400" dirty="0">
                <a:solidFill>
                  <a:srgbClr val="0000FF"/>
                </a:solidFill>
              </a:rPr>
              <a:t>rapid onset of ptosis, bilateral ophthalmoplegia, dilated fixed pupils and bulbar weakness</a:t>
            </a:r>
            <a:endParaRPr lang="en-US" sz="1400" dirty="0">
              <a:solidFill>
                <a:srgbClr val="99FF99"/>
              </a:solidFill>
            </a:endParaRPr>
          </a:p>
          <a:p>
            <a:endParaRPr lang="en-US" sz="1400" dirty="0">
              <a:solidFill>
                <a:srgbClr val="99FF99"/>
              </a:solidFill>
            </a:endParaRPr>
          </a:p>
          <a:p>
            <a:r>
              <a:rPr lang="en-US" sz="1400" i="1" dirty="0">
                <a:solidFill>
                  <a:srgbClr val="99FF99"/>
                </a:solidFill>
              </a:rPr>
              <a:t>What is the treatment?</a:t>
            </a:r>
          </a:p>
          <a:p>
            <a:r>
              <a:rPr lang="en-US" sz="1400" dirty="0">
                <a:solidFill>
                  <a:srgbClr val="99FF99"/>
                </a:solidFill>
              </a:rPr>
              <a:t>Supportive</a:t>
            </a:r>
          </a:p>
        </p:txBody>
      </p:sp>
    </p:spTree>
    <p:extLst>
      <p:ext uri="{BB962C8B-B14F-4D97-AF65-F5344CB8AC3E}">
        <p14:creationId xmlns:p14="http://schemas.microsoft.com/office/powerpoint/2010/main" val="115617396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chemeClr val="bg1">
                    <a:lumMod val="50000"/>
                  </a:schemeClr>
                </a:solidFill>
              </a:rPr>
              <a:t>--</a:t>
            </a:r>
            <a:r>
              <a:rPr lang="en-US" sz="1600" b="1" dirty="0">
                <a:solidFill>
                  <a:schemeClr val="bg1">
                    <a:lumMod val="50000"/>
                  </a:schemeClr>
                </a:solidFill>
              </a:rPr>
              <a:t>Adults</a:t>
            </a:r>
            <a:r>
              <a:rPr lang="en-US" sz="1600" i="1" dirty="0">
                <a:solidFill>
                  <a:schemeClr val="bg1">
                    <a:lumMod val="50000"/>
                  </a:schemeClr>
                </a:solidFill>
              </a:rPr>
              <a:t>: </a:t>
            </a:r>
            <a:r>
              <a:rPr lang="en-US" sz="1600" dirty="0">
                <a:solidFill>
                  <a:schemeClr val="bg1">
                    <a:lumMod val="50000"/>
                  </a:schemeClr>
                </a:solidFill>
              </a:rPr>
              <a:t>Botox injected in the periocular region diffuses to affect the </a:t>
            </a:r>
            <a:r>
              <a:rPr lang="en-US" sz="1600" dirty="0" err="1">
                <a:solidFill>
                  <a:schemeClr val="bg1">
                    <a:lumMod val="50000"/>
                  </a:schemeClr>
                </a:solidFill>
              </a:rPr>
              <a:t>levator</a:t>
            </a:r>
            <a:r>
              <a:rPr lang="en-US" sz="1600" dirty="0">
                <a:solidFill>
                  <a:schemeClr val="bg1">
                    <a:lumMod val="50000"/>
                  </a:schemeClr>
                </a:solidFill>
              </a:rPr>
              <a:t> muscle(s)</a:t>
            </a:r>
          </a:p>
          <a:p>
            <a:r>
              <a:rPr lang="en-US" sz="1600" i="1" dirty="0">
                <a:solidFill>
                  <a:srgbClr val="0000FF"/>
                </a:solidFill>
              </a:rPr>
              <a:t>--</a:t>
            </a:r>
            <a:r>
              <a:rPr lang="en-US" sz="1600" b="1" u="sng" dirty="0">
                <a:solidFill>
                  <a:srgbClr val="0000FF"/>
                </a:solidFill>
              </a:rPr>
              <a:t>Infants</a:t>
            </a:r>
            <a:r>
              <a:rPr lang="en-US" sz="1600" i="1" u="sng" dirty="0">
                <a:solidFill>
                  <a:srgbClr val="0000FF"/>
                </a:solidFill>
              </a:rPr>
              <a:t>: </a:t>
            </a:r>
            <a:r>
              <a:rPr lang="en-US" sz="1600" u="sng" dirty="0">
                <a:solidFill>
                  <a:srgbClr val="0000FF"/>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3164061" y="5359926"/>
            <a:ext cx="4952999" cy="1384995"/>
          </a:xfrm>
          <a:prstGeom prst="rect">
            <a:avLst/>
          </a:prstGeom>
          <a:solidFill>
            <a:srgbClr val="99FF99"/>
          </a:solidFill>
        </p:spPr>
        <p:txBody>
          <a:bodyPr wrap="square" rtlCol="0">
            <a:spAutoFit/>
          </a:bodyPr>
          <a:lstStyle/>
          <a:p>
            <a:r>
              <a:rPr lang="en-US" sz="1400" i="1" dirty="0">
                <a:solidFill>
                  <a:srgbClr val="0000FF"/>
                </a:solidFill>
              </a:rPr>
              <a:t>How do these infants present?</a:t>
            </a:r>
          </a:p>
          <a:p>
            <a:r>
              <a:rPr lang="en-US" sz="1400" dirty="0">
                <a:solidFill>
                  <a:srgbClr val="0000FF"/>
                </a:solidFill>
              </a:rPr>
              <a:t>With </a:t>
            </a:r>
            <a:r>
              <a:rPr lang="en-US" altLang="en-US" sz="1400" dirty="0">
                <a:solidFill>
                  <a:srgbClr val="0000FF"/>
                </a:solidFill>
              </a:rPr>
              <a:t>rapid onset of ptosis, bilateral ophthalmoplegia, dilated fixed pupils and bulbar weakness</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is the treatment?</a:t>
            </a:r>
            <a:endParaRPr lang="en-US" sz="1400" i="1" dirty="0">
              <a:solidFill>
                <a:srgbClr val="99FF99"/>
              </a:solidFill>
            </a:endParaRPr>
          </a:p>
          <a:p>
            <a:r>
              <a:rPr lang="en-US" sz="1400" dirty="0">
                <a:solidFill>
                  <a:srgbClr val="99FF99"/>
                </a:solidFill>
              </a:rPr>
              <a:t>Supportive</a:t>
            </a:r>
          </a:p>
        </p:txBody>
      </p:sp>
    </p:spTree>
    <p:extLst>
      <p:ext uri="{BB962C8B-B14F-4D97-AF65-F5344CB8AC3E}">
        <p14:creationId xmlns:p14="http://schemas.microsoft.com/office/powerpoint/2010/main" val="247568846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a:t>
            </a:r>
            <a:r>
              <a:rPr lang="en-US" dirty="0">
                <a:solidFill>
                  <a:srgbClr val="0000FF"/>
                </a:solidFill>
                <a:latin typeface="Segoe Script" panose="030B0504020000000003" pitchFamily="66" charset="0"/>
              </a:rPr>
              <a:t> </a:t>
            </a:r>
            <a:r>
              <a:rPr lang="en-US" b="1" dirty="0">
                <a:solidFill>
                  <a:srgbClr val="0000FF"/>
                </a:solidFill>
                <a:latin typeface="Segoe Script" panose="030B0504020000000003" pitchFamily="66" charset="0"/>
              </a:rPr>
              <a:t>botulism</a:t>
            </a:r>
          </a:p>
        </p:txBody>
      </p:sp>
      <p:sp>
        <p:nvSpPr>
          <p:cNvPr id="2" name="Oval 1">
            <a:extLst>
              <a:ext uri="{FF2B5EF4-FFF2-40B4-BE49-F238E27FC236}">
                <a16:creationId xmlns:a16="http://schemas.microsoft.com/office/drawing/2014/main" id="{BD922B3E-DCC0-44DA-8247-3EF0509563C6}"/>
              </a:ext>
            </a:extLst>
          </p:cNvPr>
          <p:cNvSpPr/>
          <p:nvPr/>
        </p:nvSpPr>
        <p:spPr>
          <a:xfrm>
            <a:off x="5410200" y="2499462"/>
            <a:ext cx="1447800" cy="4164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351600-BAEE-4858-B04A-EE38C84B5F43}"/>
              </a:ext>
            </a:extLst>
          </p:cNvPr>
          <p:cNvSpPr txBox="1"/>
          <p:nvPr/>
        </p:nvSpPr>
        <p:spPr>
          <a:xfrm>
            <a:off x="1981200" y="3029757"/>
            <a:ext cx="5562600" cy="2554545"/>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mechanism of action for the botulinum toxin?</a:t>
            </a:r>
          </a:p>
          <a:p>
            <a:r>
              <a:rPr lang="en-US" sz="1600" dirty="0">
                <a:solidFill>
                  <a:schemeClr val="bg1">
                    <a:lumMod val="50000"/>
                  </a:schemeClr>
                </a:solidFill>
              </a:rPr>
              <a:t>It prevents release of acetylcholine from the pre-synaptic neuron of the neuromuscular junction</a:t>
            </a:r>
          </a:p>
          <a:p>
            <a:endParaRPr lang="en-US" sz="1600" dirty="0">
              <a:solidFill>
                <a:schemeClr val="bg1">
                  <a:lumMod val="50000"/>
                </a:schemeClr>
              </a:solidFill>
            </a:endParaRPr>
          </a:p>
          <a:p>
            <a:r>
              <a:rPr lang="en-US" sz="1600" i="1" dirty="0">
                <a:solidFill>
                  <a:schemeClr val="bg1">
                    <a:lumMod val="50000"/>
                  </a:schemeClr>
                </a:solidFill>
              </a:rPr>
              <a:t>There are two classic scenarios for botulinum-related ptosis: one in adults, the other in infants. What are they?</a:t>
            </a:r>
          </a:p>
          <a:p>
            <a:r>
              <a:rPr lang="en-US" sz="1600" i="1" dirty="0">
                <a:solidFill>
                  <a:schemeClr val="bg1">
                    <a:lumMod val="50000"/>
                  </a:schemeClr>
                </a:solidFill>
              </a:rPr>
              <a:t>--</a:t>
            </a:r>
            <a:r>
              <a:rPr lang="en-US" sz="1600" b="1" dirty="0">
                <a:solidFill>
                  <a:schemeClr val="bg1">
                    <a:lumMod val="50000"/>
                  </a:schemeClr>
                </a:solidFill>
              </a:rPr>
              <a:t>Adults</a:t>
            </a:r>
            <a:r>
              <a:rPr lang="en-US" sz="1600" i="1" dirty="0">
                <a:solidFill>
                  <a:schemeClr val="bg1">
                    <a:lumMod val="50000"/>
                  </a:schemeClr>
                </a:solidFill>
              </a:rPr>
              <a:t>: </a:t>
            </a:r>
            <a:r>
              <a:rPr lang="en-US" sz="1600" dirty="0">
                <a:solidFill>
                  <a:schemeClr val="bg1">
                    <a:lumMod val="50000"/>
                  </a:schemeClr>
                </a:solidFill>
              </a:rPr>
              <a:t>Botox injected in the periocular region diffuses to affect the </a:t>
            </a:r>
            <a:r>
              <a:rPr lang="en-US" sz="1600" dirty="0" err="1">
                <a:solidFill>
                  <a:schemeClr val="bg1">
                    <a:lumMod val="50000"/>
                  </a:schemeClr>
                </a:solidFill>
              </a:rPr>
              <a:t>levator</a:t>
            </a:r>
            <a:r>
              <a:rPr lang="en-US" sz="1600" dirty="0">
                <a:solidFill>
                  <a:schemeClr val="bg1">
                    <a:lumMod val="50000"/>
                  </a:schemeClr>
                </a:solidFill>
              </a:rPr>
              <a:t> muscle(s)</a:t>
            </a:r>
          </a:p>
          <a:p>
            <a:r>
              <a:rPr lang="en-US" sz="1600" i="1" dirty="0">
                <a:solidFill>
                  <a:srgbClr val="0000FF"/>
                </a:solidFill>
              </a:rPr>
              <a:t>--</a:t>
            </a:r>
            <a:r>
              <a:rPr lang="en-US" sz="1600" b="1" u="sng" dirty="0">
                <a:solidFill>
                  <a:srgbClr val="0000FF"/>
                </a:solidFill>
              </a:rPr>
              <a:t>Infants</a:t>
            </a:r>
            <a:r>
              <a:rPr lang="en-US" sz="1600" i="1" u="sng" dirty="0">
                <a:solidFill>
                  <a:srgbClr val="0000FF"/>
                </a:solidFill>
              </a:rPr>
              <a:t>: </a:t>
            </a:r>
            <a:r>
              <a:rPr lang="en-US" sz="1600" u="sng" dirty="0">
                <a:solidFill>
                  <a:srgbClr val="0000FF"/>
                </a:solidFill>
              </a:rPr>
              <a:t>Botulinum toxin is ingested when the infant is fed  raw honey</a:t>
            </a:r>
          </a:p>
        </p:txBody>
      </p:sp>
      <p:sp>
        <p:nvSpPr>
          <p:cNvPr id="3" name="TextBox 2">
            <a:extLst>
              <a:ext uri="{FF2B5EF4-FFF2-40B4-BE49-F238E27FC236}">
                <a16:creationId xmlns:a16="http://schemas.microsoft.com/office/drawing/2014/main" id="{729DD70B-17B0-4FE7-AB5D-7BD7093723DD}"/>
              </a:ext>
            </a:extLst>
          </p:cNvPr>
          <p:cNvSpPr txBox="1"/>
          <p:nvPr/>
        </p:nvSpPr>
        <p:spPr>
          <a:xfrm>
            <a:off x="3164061" y="5359926"/>
            <a:ext cx="4952999" cy="1384995"/>
          </a:xfrm>
          <a:prstGeom prst="rect">
            <a:avLst/>
          </a:prstGeom>
          <a:solidFill>
            <a:srgbClr val="99FF99"/>
          </a:solidFill>
        </p:spPr>
        <p:txBody>
          <a:bodyPr wrap="square" rtlCol="0">
            <a:spAutoFit/>
          </a:bodyPr>
          <a:lstStyle/>
          <a:p>
            <a:r>
              <a:rPr lang="en-US" sz="1400" i="1" dirty="0">
                <a:solidFill>
                  <a:srgbClr val="0000FF"/>
                </a:solidFill>
              </a:rPr>
              <a:t>How do these infants present?</a:t>
            </a:r>
          </a:p>
          <a:p>
            <a:r>
              <a:rPr lang="en-US" sz="1400" dirty="0">
                <a:solidFill>
                  <a:srgbClr val="0000FF"/>
                </a:solidFill>
              </a:rPr>
              <a:t>With </a:t>
            </a:r>
            <a:r>
              <a:rPr lang="en-US" altLang="en-US" sz="1400" dirty="0">
                <a:solidFill>
                  <a:srgbClr val="0000FF"/>
                </a:solidFill>
              </a:rPr>
              <a:t>rapid onset of ptosis, bilateral ophthalmoplegia, dilated fixed pupils and bulbar weakness</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is the treatment?</a:t>
            </a:r>
          </a:p>
          <a:p>
            <a:r>
              <a:rPr lang="en-US" sz="1400" dirty="0">
                <a:solidFill>
                  <a:srgbClr val="0000FF"/>
                </a:solidFill>
              </a:rPr>
              <a:t>Supportive</a:t>
            </a:r>
          </a:p>
        </p:txBody>
      </p:sp>
    </p:spTree>
    <p:extLst>
      <p:ext uri="{BB962C8B-B14F-4D97-AF65-F5344CB8AC3E}">
        <p14:creationId xmlns:p14="http://schemas.microsoft.com/office/powerpoint/2010/main" val="369435043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269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44144257"/>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2" name="Oval 1">
            <a:extLst>
              <a:ext uri="{FF2B5EF4-FFF2-40B4-BE49-F238E27FC236}">
                <a16:creationId xmlns:a16="http://schemas.microsoft.com/office/drawing/2014/main" id="{7CD92C1C-D690-47F3-A43D-49B096942EFB}"/>
              </a:ext>
            </a:extLst>
          </p:cNvPr>
          <p:cNvSpPr/>
          <p:nvPr/>
        </p:nvSpPr>
        <p:spPr>
          <a:xfrm>
            <a:off x="5105400" y="2899246"/>
            <a:ext cx="1524000" cy="834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E4439F-186F-46D7-A55D-ECF03FD31B61}"/>
              </a:ext>
            </a:extLst>
          </p:cNvPr>
          <p:cNvSpPr txBox="1"/>
          <p:nvPr/>
        </p:nvSpPr>
        <p:spPr>
          <a:xfrm>
            <a:off x="3189221" y="3895180"/>
            <a:ext cx="5356358" cy="707886"/>
          </a:xfrm>
          <a:prstGeom prst="rect">
            <a:avLst/>
          </a:prstGeom>
          <a:solidFill>
            <a:schemeClr val="bg1"/>
          </a:solidFill>
          <a:ln>
            <a:solidFill>
              <a:schemeClr val="tx1"/>
            </a:solidFill>
          </a:ln>
        </p:spPr>
        <p:txBody>
          <a:bodyPr wrap="square" rtlCol="0">
            <a:spAutoFit/>
          </a:bodyPr>
          <a:lstStyle/>
          <a:p>
            <a:pPr algn="ctr"/>
            <a:r>
              <a:rPr lang="en-US" sz="2000" i="1" dirty="0">
                <a:effectLst>
                  <a:outerShdw blurRad="38100" dist="38100" dir="2700000" algn="tl">
                    <a:srgbClr val="000000">
                      <a:alpha val="43137"/>
                    </a:srgbClr>
                  </a:outerShdw>
                </a:effectLst>
              </a:rPr>
              <a:t>CN3 palsy and Horner syndrome are covered extensively in separate slide-sets</a:t>
            </a:r>
          </a:p>
        </p:txBody>
      </p:sp>
    </p:spTree>
    <p:extLst>
      <p:ext uri="{BB962C8B-B14F-4D97-AF65-F5344CB8AC3E}">
        <p14:creationId xmlns:p14="http://schemas.microsoft.com/office/powerpoint/2010/main" val="110870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1">
            <a:extLst>
              <a:ext uri="{FF2B5EF4-FFF2-40B4-BE49-F238E27FC236}">
                <a16:creationId xmlns:a16="http://schemas.microsoft.com/office/drawing/2014/main" id="{4CD05E24-5331-440A-87DC-BDB569C2A6A8}"/>
              </a:ext>
            </a:extLst>
          </p:cNvPr>
          <p:cNvGraphicFramePr>
            <a:graphicFrameLocks noGrp="1"/>
          </p:cNvGraphicFramePr>
          <p:nvPr>
            <p:extLst>
              <p:ext uri="{D42A27DB-BD31-4B8C-83A1-F6EECF244321}">
                <p14:modId xmlns:p14="http://schemas.microsoft.com/office/powerpoint/2010/main" val="226442032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p>
          <a:p>
            <a:r>
              <a:rPr lang="en-US" sz="1600" dirty="0">
                <a:solidFill>
                  <a:srgbClr val="0000FF"/>
                </a:solidFill>
              </a:rPr>
              <a:t>Margin-reflex distance</a:t>
            </a:r>
          </a:p>
          <a:p>
            <a:endParaRPr lang="en-US" sz="1600" dirty="0">
              <a:solidFill>
                <a:srgbClr val="0000FF"/>
              </a:solidFill>
            </a:endParaRPr>
          </a:p>
          <a:p>
            <a:r>
              <a:rPr lang="en-US" sz="1600" i="1" dirty="0">
                <a:solidFill>
                  <a:srgbClr val="0000FF"/>
                </a:solidFill>
              </a:rPr>
              <a:t>To what does the word </a:t>
            </a:r>
            <a:r>
              <a:rPr lang="en-US" sz="1600" dirty="0">
                <a:solidFill>
                  <a:srgbClr val="0000FF"/>
                </a:solidFill>
              </a:rPr>
              <a:t>reflex</a:t>
            </a:r>
            <a:r>
              <a:rPr lang="en-US" sz="1600" i="1" dirty="0">
                <a:solidFill>
                  <a:srgbClr val="0000FF"/>
                </a:solidFill>
              </a:rPr>
              <a:t> refer?</a:t>
            </a:r>
          </a:p>
          <a:p>
            <a:r>
              <a:rPr lang="en-US" sz="1600" dirty="0">
                <a:solidFill>
                  <a:srgbClr val="0000FF"/>
                </a:solidFill>
              </a:rPr>
              <a:t>The corneal light reflex</a:t>
            </a:r>
          </a:p>
          <a:p>
            <a:endParaRPr lang="en-US" sz="1600" i="1" dirty="0">
              <a:solidFill>
                <a:srgbClr val="0000FF"/>
              </a:solidFill>
            </a:endParaRPr>
          </a:p>
          <a:p>
            <a:r>
              <a:rPr lang="en-US" sz="1600" i="1" dirty="0">
                <a:solidFill>
                  <a:srgbClr val="0000FF"/>
                </a:solidFill>
              </a:rPr>
              <a:t>What are these specific measurements?</a:t>
            </a:r>
          </a:p>
          <a:p>
            <a:r>
              <a:rPr lang="en-US" sz="1600" dirty="0">
                <a:solidFill>
                  <a:srgbClr val="0000FF"/>
                </a:solidFill>
              </a:rPr>
              <a:t>MRD1 is…the distance between the reflex and the upper-lid margin</a:t>
            </a:r>
          </a:p>
          <a:p>
            <a:r>
              <a:rPr lang="en-US" sz="1600" dirty="0">
                <a:solidFill>
                  <a:srgbClr val="0000FF"/>
                </a:solidFill>
              </a:rPr>
              <a:t>MRD2 is…</a:t>
            </a:r>
            <a:r>
              <a:rPr lang="en-US" sz="1600" dirty="0">
                <a:solidFill>
                  <a:srgbClr val="FFFF00"/>
                </a:solidFill>
              </a:rPr>
              <a:t>the</a:t>
            </a:r>
            <a:r>
              <a:rPr lang="en-US" sz="1600" dirty="0">
                <a:solidFill>
                  <a:srgbClr val="0000FF"/>
                </a:solidFill>
              </a:rPr>
              <a:t> </a:t>
            </a:r>
            <a:r>
              <a:rPr lang="en-US" sz="1600" dirty="0">
                <a:solidFill>
                  <a:srgbClr val="FFFF00"/>
                </a:solidFill>
              </a:rPr>
              <a:t>distance between the reflex and the </a:t>
            </a:r>
            <a:r>
              <a:rPr lang="en-US" sz="1600" b="1" dirty="0">
                <a:solidFill>
                  <a:srgbClr val="FFFF00"/>
                </a:solidFill>
              </a:rPr>
              <a:t>lower</a:t>
            </a:r>
            <a:r>
              <a:rPr lang="en-US" sz="1600" dirty="0">
                <a:solidFill>
                  <a:srgbClr val="FFFF00"/>
                </a:solidFill>
              </a:rPr>
              <a:t>-lid margin</a:t>
            </a:r>
          </a:p>
        </p:txBody>
      </p:sp>
      <p:sp>
        <p:nvSpPr>
          <p:cNvPr id="10" name="Oval 9">
            <a:extLst>
              <a:ext uri="{FF2B5EF4-FFF2-40B4-BE49-F238E27FC236}">
                <a16:creationId xmlns:a16="http://schemas.microsoft.com/office/drawing/2014/main" id="{AA3E39E0-0C0A-407A-B9BC-839D62E11151}"/>
              </a:ext>
            </a:extLst>
          </p:cNvPr>
          <p:cNvSpPr/>
          <p:nvPr/>
        </p:nvSpPr>
        <p:spPr>
          <a:xfrm>
            <a:off x="6812102" y="1854356"/>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92316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1379" name="Text Box 27"/>
          <p:cNvSpPr txBox="1">
            <a:spLocks noChangeArrowheads="1"/>
          </p:cNvSpPr>
          <p:nvPr/>
        </p:nvSpPr>
        <p:spPr bwMode="auto">
          <a:xfrm>
            <a:off x="130175" y="1828800"/>
            <a:ext cx="8861425" cy="646331"/>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t>Why must you always check Bell’s phenomenon and corneal sensation prior to ptosis surgery? </a:t>
            </a:r>
            <a:r>
              <a:rPr lang="en-US" altLang="en-US" sz="2000" dirty="0">
                <a:solidFill>
                  <a:schemeClr val="bg1"/>
                </a:solidFill>
              </a:rPr>
              <a:t>in the fellow eye.</a:t>
            </a:r>
          </a:p>
        </p:txBody>
      </p:sp>
      <p:sp>
        <p:nvSpPr>
          <p:cNvPr id="101380"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B367B47F-3AA3-4100-9CFE-AFF0C47F536E}" type="slidenum">
              <a:rPr lang="en-US" altLang="en-US" sz="1000"/>
              <a:pPr eaLnBrk="1" hangingPunct="1">
                <a:spcBef>
                  <a:spcPct val="0"/>
                </a:spcBef>
                <a:buClrTx/>
                <a:buSzTx/>
                <a:buFontTx/>
                <a:buNone/>
              </a:pPr>
              <a:t>270</a:t>
            </a:fld>
            <a:endParaRPr lang="en-US" altLang="en-US" sz="1000"/>
          </a:p>
        </p:txBody>
      </p:sp>
      <p:sp>
        <p:nvSpPr>
          <p:cNvPr id="5" name="Text Box 25">
            <a:extLst>
              <a:ext uri="{FF2B5EF4-FFF2-40B4-BE49-F238E27FC236}">
                <a16:creationId xmlns:a16="http://schemas.microsoft.com/office/drawing/2014/main" id="{B773F4B8-C31C-4481-B880-D1B0E2B179B2}"/>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2403" name="Text Box 4"/>
          <p:cNvSpPr txBox="1">
            <a:spLocks noChangeArrowheads="1"/>
          </p:cNvSpPr>
          <p:nvPr/>
        </p:nvSpPr>
        <p:spPr bwMode="auto">
          <a:xfrm>
            <a:off x="130175" y="1828800"/>
            <a:ext cx="8861425" cy="175432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t>Why must you always check Bell’s phenomenon and corneal sensation prior to ptosis surgery?</a:t>
            </a:r>
          </a:p>
          <a:p>
            <a:pPr eaLnBrk="1" hangingPunct="1">
              <a:lnSpc>
                <a:spcPct val="90000"/>
              </a:lnSpc>
              <a:spcBef>
                <a:spcPct val="0"/>
              </a:spcBef>
              <a:buClrTx/>
              <a:buSzTx/>
              <a:buFontTx/>
              <a:buNone/>
            </a:pPr>
            <a:r>
              <a:rPr lang="en-US" altLang="en-US" sz="2000" dirty="0">
                <a:solidFill>
                  <a:srgbClr val="0000FF"/>
                </a:solidFill>
              </a:rPr>
              <a:t>Ptosis surgery often results in some degree of corneal exposure. A brisk Bell’s provides protection to the ocular surface. Decreased corneal sensation + corneal exposure is a set-up for disaster—the risk of corneal ulceration is very high. The ptosis surgeon should proceed with great caution.</a:t>
            </a:r>
            <a:endParaRPr lang="en-US" altLang="en-US" sz="2000" dirty="0">
              <a:solidFill>
                <a:schemeClr val="bg1"/>
              </a:solidFill>
            </a:endParaRPr>
          </a:p>
        </p:txBody>
      </p:sp>
      <p:sp>
        <p:nvSpPr>
          <p:cNvPr id="102404"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E843D7C9-CBBC-40FA-BD3F-F5ED2573B572}" type="slidenum">
              <a:rPr lang="en-US" altLang="en-US" sz="1000"/>
              <a:pPr eaLnBrk="1" hangingPunct="1">
                <a:spcBef>
                  <a:spcPct val="0"/>
                </a:spcBef>
                <a:buClrTx/>
                <a:buSzTx/>
                <a:buFontTx/>
                <a:buNone/>
              </a:pPr>
              <a:t>271</a:t>
            </a:fld>
            <a:endParaRPr lang="en-US" altLang="en-US" sz="1000"/>
          </a:p>
        </p:txBody>
      </p:sp>
      <p:sp>
        <p:nvSpPr>
          <p:cNvPr id="5" name="Text Box 25">
            <a:extLst>
              <a:ext uri="{FF2B5EF4-FFF2-40B4-BE49-F238E27FC236}">
                <a16:creationId xmlns:a16="http://schemas.microsoft.com/office/drawing/2014/main" id="{33738C19-B41C-4D86-80FD-1A3DF570B836}"/>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3427" name="Text Box 4"/>
          <p:cNvSpPr txBox="1">
            <a:spLocks noChangeArrowheads="1"/>
          </p:cNvSpPr>
          <p:nvPr/>
        </p:nvSpPr>
        <p:spPr bwMode="auto">
          <a:xfrm>
            <a:off x="130175" y="1828800"/>
            <a:ext cx="8861425" cy="2308324"/>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t>Why must you always check Bell’s phenomenon and corneal sensation prior to ptosis surgery?</a:t>
            </a:r>
          </a:p>
          <a:p>
            <a:pPr eaLnBrk="1" hangingPunct="1">
              <a:lnSpc>
                <a:spcPct val="90000"/>
              </a:lnSpc>
              <a:spcBef>
                <a:spcPct val="0"/>
              </a:spcBef>
              <a:buClrTx/>
              <a:buSzTx/>
              <a:buFontTx/>
              <a:buNone/>
            </a:pPr>
            <a:r>
              <a:rPr lang="en-US" altLang="en-US" sz="2000" dirty="0">
                <a:solidFill>
                  <a:srgbClr val="0000FF"/>
                </a:solidFill>
              </a:rPr>
              <a:t>Ptosis surgery often results in some degree of corneal exposure. A brisk Bell’s provides protection to the ocular surface. Decreased corneal sensation + corneal exposure is a set-up for disaster—the risk of corneal ulceration is very high. The ptosis surgeon should proceed with great caution.</a:t>
            </a:r>
          </a:p>
          <a:p>
            <a:pPr eaLnBrk="1" hangingPunct="1">
              <a:lnSpc>
                <a:spcPct val="90000"/>
              </a:lnSpc>
              <a:spcBef>
                <a:spcPct val="0"/>
              </a:spcBef>
              <a:buClrTx/>
              <a:buSzTx/>
              <a:buFontTx/>
              <a:buNone/>
            </a:pPr>
            <a:endParaRPr lang="en-US" altLang="en-US" sz="2000" i="1" dirty="0">
              <a:solidFill>
                <a:srgbClr val="0000FF"/>
              </a:solidFill>
            </a:endParaRPr>
          </a:p>
          <a:p>
            <a:pPr eaLnBrk="1" hangingPunct="1">
              <a:lnSpc>
                <a:spcPct val="90000"/>
              </a:lnSpc>
              <a:spcBef>
                <a:spcPct val="0"/>
              </a:spcBef>
              <a:buClrTx/>
              <a:buSzTx/>
              <a:buFontTx/>
              <a:buNone/>
            </a:pPr>
            <a:r>
              <a:rPr lang="en-US" altLang="en-US" sz="2000" i="1" dirty="0"/>
              <a:t>In evaluating ‘unilateral’ ptosis, why must you manually elevate the ptotic lid?</a:t>
            </a:r>
            <a:endParaRPr lang="en-US" altLang="en-US" sz="2000" dirty="0"/>
          </a:p>
        </p:txBody>
      </p:sp>
      <p:sp>
        <p:nvSpPr>
          <p:cNvPr id="103428"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0A9ABA28-1548-4066-8EE1-10D486B893DC}" type="slidenum">
              <a:rPr lang="en-US" altLang="en-US" sz="1000"/>
              <a:pPr eaLnBrk="1" hangingPunct="1">
                <a:spcBef>
                  <a:spcPct val="0"/>
                </a:spcBef>
                <a:buClrTx/>
                <a:buSzTx/>
                <a:buFontTx/>
                <a:buNone/>
              </a:pPr>
              <a:t>272</a:t>
            </a:fld>
            <a:endParaRPr lang="en-US" altLang="en-US" sz="1000"/>
          </a:p>
        </p:txBody>
      </p:sp>
      <p:sp>
        <p:nvSpPr>
          <p:cNvPr id="5" name="Text Box 25">
            <a:extLst>
              <a:ext uri="{FF2B5EF4-FFF2-40B4-BE49-F238E27FC236}">
                <a16:creationId xmlns:a16="http://schemas.microsoft.com/office/drawing/2014/main" id="{63831661-0FC2-4E76-A7C3-BB49421E2D1E}"/>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4451" name="Text Box 4"/>
          <p:cNvSpPr txBox="1">
            <a:spLocks noChangeArrowheads="1"/>
          </p:cNvSpPr>
          <p:nvPr/>
        </p:nvSpPr>
        <p:spPr bwMode="auto">
          <a:xfrm>
            <a:off x="130175" y="1828800"/>
            <a:ext cx="8861425" cy="39370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t>Why must you always check Bell’s phenomenon and corneal sensation prior to ptosis surgery?</a:t>
            </a:r>
          </a:p>
          <a:p>
            <a:pPr eaLnBrk="1" hangingPunct="1">
              <a:lnSpc>
                <a:spcPct val="90000"/>
              </a:lnSpc>
              <a:spcBef>
                <a:spcPct val="0"/>
              </a:spcBef>
              <a:buClrTx/>
              <a:buSzTx/>
              <a:buFontTx/>
              <a:buNone/>
            </a:pPr>
            <a:r>
              <a:rPr lang="en-US" altLang="en-US" sz="2000" dirty="0">
                <a:solidFill>
                  <a:srgbClr val="0000FF"/>
                </a:solidFill>
              </a:rPr>
              <a:t>Ptosis surgery often results in some degree of corneal exposure. A brisk Bell’s provides protection to the ocular surface. Decreased corneal sensation + corneal exposure is a set-up for disaster—the risk of corneal ulceration is very high. The ptosis surgeon should proceed with great caution.</a:t>
            </a:r>
          </a:p>
          <a:p>
            <a:pPr eaLnBrk="1" hangingPunct="1">
              <a:lnSpc>
                <a:spcPct val="90000"/>
              </a:lnSpc>
              <a:spcBef>
                <a:spcPct val="0"/>
              </a:spcBef>
              <a:buClrTx/>
              <a:buSzTx/>
              <a:buFontTx/>
              <a:buNone/>
            </a:pPr>
            <a:endParaRPr lang="en-US" altLang="en-US" sz="2000" i="1" dirty="0">
              <a:solidFill>
                <a:srgbClr val="0000FF"/>
              </a:solidFill>
            </a:endParaRPr>
          </a:p>
          <a:p>
            <a:pPr eaLnBrk="1" hangingPunct="1">
              <a:lnSpc>
                <a:spcPct val="90000"/>
              </a:lnSpc>
              <a:spcBef>
                <a:spcPct val="0"/>
              </a:spcBef>
              <a:buClrTx/>
              <a:buSzTx/>
              <a:buFontTx/>
              <a:buNone/>
            </a:pPr>
            <a:r>
              <a:rPr lang="en-US" altLang="en-US" sz="2000" i="1" dirty="0"/>
              <a:t>In evaluating ‘unilateral’ ptosis, why must you manually elevate the ptotic lid?</a:t>
            </a:r>
            <a:endParaRPr lang="en-US" altLang="en-US" sz="2000" dirty="0"/>
          </a:p>
          <a:p>
            <a:pPr eaLnBrk="1" hangingPunct="1">
              <a:lnSpc>
                <a:spcPct val="90000"/>
              </a:lnSpc>
              <a:spcBef>
                <a:spcPct val="0"/>
              </a:spcBef>
              <a:buClrTx/>
              <a:buSzTx/>
              <a:buFontTx/>
              <a:buNone/>
            </a:pPr>
            <a:r>
              <a:rPr lang="en-US" altLang="en-US" sz="2000" dirty="0">
                <a:solidFill>
                  <a:srgbClr val="0000FF"/>
                </a:solidFill>
              </a:rPr>
              <a:t>Ptosis stimulates increased innervation to the </a:t>
            </a:r>
            <a:r>
              <a:rPr lang="en-US" altLang="en-US" sz="2000" dirty="0" err="1">
                <a:solidFill>
                  <a:srgbClr val="0000FF"/>
                </a:solidFill>
              </a:rPr>
              <a:t>levator</a:t>
            </a:r>
            <a:r>
              <a:rPr lang="en-US" altLang="en-US" sz="2000" dirty="0">
                <a:solidFill>
                  <a:srgbClr val="0000FF"/>
                </a:solidFill>
              </a:rPr>
              <a:t> muscles in an effort to clear the visual axis. In bilateral but asymmetric ptosis, this may clear the axis of the less-ptotic eye, making it appear normal. Manually elevating the more-ptotic lid removes the stimulus for excess innervation and may reveal a milder but still significant ptosis on the other side. Better to find out now rather than s/p unilateral surgery resulting in a ‘new’ ptosis in the fellow eye.</a:t>
            </a:r>
          </a:p>
        </p:txBody>
      </p:sp>
      <p:sp>
        <p:nvSpPr>
          <p:cNvPr id="104452"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3FDA8F07-4D8A-4EDB-A54E-62CF29F57508}" type="slidenum">
              <a:rPr lang="en-US" altLang="en-US" sz="1000"/>
              <a:pPr eaLnBrk="1" hangingPunct="1">
                <a:spcBef>
                  <a:spcPct val="0"/>
                </a:spcBef>
                <a:buClrTx/>
                <a:buSzTx/>
                <a:buFontTx/>
                <a:buNone/>
              </a:pPr>
              <a:t>273</a:t>
            </a:fld>
            <a:endParaRPr lang="en-US" altLang="en-US" sz="1000"/>
          </a:p>
        </p:txBody>
      </p:sp>
      <p:sp>
        <p:nvSpPr>
          <p:cNvPr id="5" name="Text Box 25">
            <a:extLst>
              <a:ext uri="{FF2B5EF4-FFF2-40B4-BE49-F238E27FC236}">
                <a16:creationId xmlns:a16="http://schemas.microsoft.com/office/drawing/2014/main" id="{2344D3FE-13F8-43AC-A984-9D5CF27B0099}"/>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22238"/>
            <a:ext cx="7543800" cy="792162"/>
          </a:xfrm>
        </p:spPr>
        <p:txBody>
          <a:bodyPr/>
          <a:lstStyle/>
          <a:p>
            <a:pPr eaLnBrk="1" hangingPunct="1"/>
            <a:r>
              <a:rPr lang="en-US" altLang="en-US"/>
              <a:t>Q</a:t>
            </a:r>
          </a:p>
        </p:txBody>
      </p:sp>
      <p:sp>
        <p:nvSpPr>
          <p:cNvPr id="105475" name="Text Box 4"/>
          <p:cNvSpPr txBox="1">
            <a:spLocks noChangeArrowheads="1"/>
          </p:cNvSpPr>
          <p:nvPr/>
        </p:nvSpPr>
        <p:spPr bwMode="auto">
          <a:xfrm>
            <a:off x="130175" y="1828800"/>
            <a:ext cx="8861425" cy="39370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solidFill>
                  <a:schemeClr val="bg1">
                    <a:lumMod val="75000"/>
                  </a:schemeClr>
                </a:solidFill>
              </a:rPr>
              <a:t>Why must you always check Bell’s phenomenon and corneal sensation prior to ptosis surgery?</a:t>
            </a:r>
          </a:p>
          <a:p>
            <a:pPr eaLnBrk="1" hangingPunct="1">
              <a:lnSpc>
                <a:spcPct val="90000"/>
              </a:lnSpc>
              <a:spcBef>
                <a:spcPct val="0"/>
              </a:spcBef>
              <a:buClrTx/>
              <a:buSzTx/>
              <a:buFontTx/>
              <a:buNone/>
            </a:pPr>
            <a:r>
              <a:rPr lang="en-US" altLang="en-US" sz="2000" dirty="0">
                <a:solidFill>
                  <a:schemeClr val="bg1">
                    <a:lumMod val="75000"/>
                  </a:schemeClr>
                </a:solidFill>
              </a:rPr>
              <a:t>Ptosis surgery often results in some degree of corneal exposure. A brisk Bell’s provides protection to the ocular surface. Decreased corneal sensation + corneal exposure is a set-up for disaster—the risk of corneal ulceration is very high. The ptosis surgeon should proceed with great caution.</a:t>
            </a:r>
          </a:p>
          <a:p>
            <a:pPr eaLnBrk="1" hangingPunct="1">
              <a:lnSpc>
                <a:spcPct val="90000"/>
              </a:lnSpc>
              <a:spcBef>
                <a:spcPct val="0"/>
              </a:spcBef>
              <a:buClrTx/>
              <a:buSzTx/>
              <a:buFontTx/>
              <a:buNone/>
            </a:pPr>
            <a:endParaRPr lang="en-US" altLang="en-US" sz="2000" i="1" dirty="0">
              <a:solidFill>
                <a:schemeClr val="bg1">
                  <a:lumMod val="75000"/>
                </a:schemeClr>
              </a:solidFill>
            </a:endParaRPr>
          </a:p>
          <a:p>
            <a:pPr eaLnBrk="1" hangingPunct="1">
              <a:lnSpc>
                <a:spcPct val="90000"/>
              </a:lnSpc>
              <a:spcBef>
                <a:spcPct val="0"/>
              </a:spcBef>
              <a:buClrTx/>
              <a:buSzTx/>
              <a:buFontTx/>
              <a:buNone/>
            </a:pPr>
            <a:r>
              <a:rPr lang="en-US" altLang="en-US" sz="2000" i="1" dirty="0">
                <a:solidFill>
                  <a:schemeClr val="bg1">
                    <a:lumMod val="75000"/>
                  </a:schemeClr>
                </a:solidFill>
              </a:rPr>
              <a:t>In evaluating ‘unilateral’ ptosis, why must you manually elevate the ptotic lid?</a:t>
            </a:r>
            <a:endParaRPr lang="en-US" altLang="en-US" sz="2000" dirty="0">
              <a:solidFill>
                <a:schemeClr val="bg1">
                  <a:lumMod val="75000"/>
                </a:schemeClr>
              </a:solidFill>
            </a:endParaRPr>
          </a:p>
          <a:p>
            <a:pPr eaLnBrk="1" hangingPunct="1">
              <a:lnSpc>
                <a:spcPct val="90000"/>
              </a:lnSpc>
              <a:spcBef>
                <a:spcPct val="0"/>
              </a:spcBef>
              <a:buClrTx/>
              <a:buSzTx/>
              <a:buFontTx/>
              <a:buNone/>
            </a:pPr>
            <a:r>
              <a:rPr lang="en-US" altLang="en-US" sz="2000" u="sng" dirty="0">
                <a:solidFill>
                  <a:srgbClr val="0000FF"/>
                </a:solidFill>
              </a:rPr>
              <a:t>Ptosis stimulates increased innervation to the </a:t>
            </a:r>
            <a:r>
              <a:rPr lang="en-US" altLang="en-US" sz="2000" u="sng" dirty="0" err="1">
                <a:solidFill>
                  <a:srgbClr val="0000FF"/>
                </a:solidFill>
              </a:rPr>
              <a:t>levator</a:t>
            </a:r>
            <a:r>
              <a:rPr lang="en-US" altLang="en-US" sz="2000" u="sng" dirty="0">
                <a:solidFill>
                  <a:srgbClr val="0000FF"/>
                </a:solidFill>
              </a:rPr>
              <a:t> muscles</a:t>
            </a:r>
            <a:r>
              <a:rPr lang="en-US" altLang="en-US" sz="2000" dirty="0">
                <a:solidFill>
                  <a:srgbClr val="B2B2B2"/>
                </a:solidFill>
              </a:rPr>
              <a:t> </a:t>
            </a:r>
            <a:r>
              <a:rPr lang="en-US" altLang="en-US" sz="2000" dirty="0">
                <a:solidFill>
                  <a:schemeClr val="bg1">
                    <a:lumMod val="75000"/>
                  </a:schemeClr>
                </a:solidFill>
              </a:rPr>
              <a:t>in an effort to clear the visual axis. In bilateral but asymmetric ptosis, this may clear the axis of the less-ptotic eye, making it appear normal. Manually elevating the more-ptotic lid removes the stimulus for excess innervation and may reveal a milder but still significant ptosis on the other side. Better to find out now rather than s/p unilateral surgery resulting in a ‘new’ ptosis in the fellow eye.</a:t>
            </a:r>
          </a:p>
        </p:txBody>
      </p:sp>
      <p:sp>
        <p:nvSpPr>
          <p:cNvPr id="105476" name="Text Box 5"/>
          <p:cNvSpPr txBox="1">
            <a:spLocks noChangeArrowheads="1"/>
          </p:cNvSpPr>
          <p:nvPr/>
        </p:nvSpPr>
        <p:spPr bwMode="auto">
          <a:xfrm>
            <a:off x="1412875" y="5264150"/>
            <a:ext cx="6897688" cy="979488"/>
          </a:xfrm>
          <a:prstGeom prst="rect">
            <a:avLst/>
          </a:prstGeom>
          <a:solidFill>
            <a:schemeClr val="tx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bg1"/>
                </a:solidFill>
              </a:rPr>
              <a:t>Give two reasons why the </a:t>
            </a:r>
            <a:r>
              <a:rPr lang="en-US" altLang="en-US" sz="1600" i="1" dirty="0" err="1">
                <a:solidFill>
                  <a:schemeClr val="bg1"/>
                </a:solidFill>
              </a:rPr>
              <a:t>levator</a:t>
            </a:r>
            <a:r>
              <a:rPr lang="en-US" altLang="en-US" sz="1600" i="1" dirty="0">
                <a:solidFill>
                  <a:schemeClr val="bg1"/>
                </a:solidFill>
              </a:rPr>
              <a:t> muscles receive equal innervation:</a:t>
            </a:r>
          </a:p>
          <a:p>
            <a:pPr eaLnBrk="1" hangingPunct="1">
              <a:lnSpc>
                <a:spcPct val="90000"/>
              </a:lnSpc>
              <a:spcBef>
                <a:spcPct val="0"/>
              </a:spcBef>
              <a:buClrTx/>
              <a:buSzTx/>
              <a:buFontTx/>
              <a:buNone/>
            </a:pPr>
            <a:r>
              <a:rPr lang="en-US" altLang="en-US" sz="1600" dirty="0">
                <a:solidFill>
                  <a:schemeClr val="bg1"/>
                </a:solidFill>
              </a:rPr>
              <a:t>1) </a:t>
            </a:r>
            <a:r>
              <a:rPr lang="en-US" altLang="en-US" sz="1600" dirty="0" err="1"/>
              <a:t>Hering’s</a:t>
            </a:r>
            <a:r>
              <a:rPr lang="en-US" altLang="en-US" sz="1600" dirty="0"/>
              <a:t> law of equal innervation to yoke muscles</a:t>
            </a:r>
          </a:p>
          <a:p>
            <a:pPr eaLnBrk="1" hangingPunct="1">
              <a:lnSpc>
                <a:spcPct val="90000"/>
              </a:lnSpc>
              <a:spcBef>
                <a:spcPct val="0"/>
              </a:spcBef>
              <a:buClrTx/>
              <a:buSzTx/>
              <a:buFontTx/>
              <a:buNone/>
            </a:pPr>
            <a:r>
              <a:rPr lang="en-US" altLang="en-US" sz="1600" dirty="0">
                <a:solidFill>
                  <a:schemeClr val="bg1"/>
                </a:solidFill>
              </a:rPr>
              <a:t>2) </a:t>
            </a:r>
            <a:r>
              <a:rPr lang="en-US" altLang="en-US" sz="1600" dirty="0"/>
              <a:t>The CNIII nuclear complex contains one fused </a:t>
            </a:r>
            <a:r>
              <a:rPr lang="en-US" altLang="en-US" sz="1600" dirty="0" err="1"/>
              <a:t>subnucleus</a:t>
            </a:r>
            <a:r>
              <a:rPr lang="en-US" altLang="en-US" sz="1600" dirty="0"/>
              <a:t> serving both</a:t>
            </a:r>
          </a:p>
          <a:p>
            <a:pPr eaLnBrk="1" hangingPunct="1">
              <a:lnSpc>
                <a:spcPct val="90000"/>
              </a:lnSpc>
              <a:spcBef>
                <a:spcPct val="0"/>
              </a:spcBef>
              <a:buClrTx/>
              <a:buSzTx/>
              <a:buFontTx/>
              <a:buNone/>
            </a:pPr>
            <a:r>
              <a:rPr lang="en-US" altLang="en-US" sz="1600" dirty="0"/>
              <a:t>    </a:t>
            </a:r>
            <a:r>
              <a:rPr lang="en-US" altLang="en-US" sz="1600" dirty="0" err="1"/>
              <a:t>levator</a:t>
            </a:r>
            <a:r>
              <a:rPr lang="en-US" altLang="en-US" sz="1600" dirty="0"/>
              <a:t> muscles, so they must receive the same neural input</a:t>
            </a:r>
          </a:p>
        </p:txBody>
      </p:sp>
      <p:sp>
        <p:nvSpPr>
          <p:cNvPr id="105477" name="Line 6"/>
          <p:cNvSpPr>
            <a:spLocks noChangeShapeType="1"/>
          </p:cNvSpPr>
          <p:nvPr/>
        </p:nvSpPr>
        <p:spPr bwMode="auto">
          <a:xfrm flipH="1" flipV="1">
            <a:off x="4191000" y="434975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8"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E2872A36-674F-48DF-A7C7-00D804C42FED}" type="slidenum">
              <a:rPr lang="en-US" altLang="en-US" sz="1000"/>
              <a:pPr eaLnBrk="1" hangingPunct="1">
                <a:spcBef>
                  <a:spcPct val="0"/>
                </a:spcBef>
                <a:buClrTx/>
                <a:buSzTx/>
                <a:buFontTx/>
                <a:buNone/>
              </a:pPr>
              <a:t>274</a:t>
            </a:fld>
            <a:endParaRPr lang="en-US" altLang="en-US" sz="1000"/>
          </a:p>
        </p:txBody>
      </p:sp>
      <p:sp>
        <p:nvSpPr>
          <p:cNvPr id="7" name="Text Box 25">
            <a:extLst>
              <a:ext uri="{FF2B5EF4-FFF2-40B4-BE49-F238E27FC236}">
                <a16:creationId xmlns:a16="http://schemas.microsoft.com/office/drawing/2014/main" id="{EFE58C18-4C2A-4110-8240-3E7D5AAD524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22238"/>
            <a:ext cx="7543800" cy="792162"/>
          </a:xfrm>
        </p:spPr>
        <p:txBody>
          <a:bodyPr/>
          <a:lstStyle/>
          <a:p>
            <a:pPr eaLnBrk="1" hangingPunct="1"/>
            <a:r>
              <a:rPr lang="en-US" altLang="en-US"/>
              <a:t>A</a:t>
            </a:r>
          </a:p>
        </p:txBody>
      </p:sp>
      <p:sp>
        <p:nvSpPr>
          <p:cNvPr id="106499" name="Text Box 4"/>
          <p:cNvSpPr txBox="1">
            <a:spLocks noChangeArrowheads="1"/>
          </p:cNvSpPr>
          <p:nvPr/>
        </p:nvSpPr>
        <p:spPr bwMode="auto">
          <a:xfrm>
            <a:off x="130175" y="1828800"/>
            <a:ext cx="8861425" cy="39370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000" i="1" dirty="0">
                <a:solidFill>
                  <a:schemeClr val="bg1">
                    <a:lumMod val="75000"/>
                  </a:schemeClr>
                </a:solidFill>
              </a:rPr>
              <a:t>Why must you always check Bell’s phenomenon and corneal sensation prior to ptosis surgery?</a:t>
            </a:r>
          </a:p>
          <a:p>
            <a:pPr eaLnBrk="1" hangingPunct="1">
              <a:lnSpc>
                <a:spcPct val="90000"/>
              </a:lnSpc>
              <a:spcBef>
                <a:spcPct val="0"/>
              </a:spcBef>
              <a:buClrTx/>
              <a:buSzTx/>
              <a:buFontTx/>
              <a:buNone/>
            </a:pPr>
            <a:r>
              <a:rPr lang="en-US" altLang="en-US" sz="2000" dirty="0">
                <a:solidFill>
                  <a:schemeClr val="bg1">
                    <a:lumMod val="75000"/>
                  </a:schemeClr>
                </a:solidFill>
              </a:rPr>
              <a:t>Ptosis surgery often results in some degree of corneal exposure. A brisk Bell’s provides protection to the ocular surface. Decreased corneal sensation + corneal exposure is a set-up for disaster—the risk of corneal ulceration is very high. The ptosis surgeon should proceed with great caution.</a:t>
            </a:r>
          </a:p>
          <a:p>
            <a:pPr eaLnBrk="1" hangingPunct="1">
              <a:lnSpc>
                <a:spcPct val="90000"/>
              </a:lnSpc>
              <a:spcBef>
                <a:spcPct val="0"/>
              </a:spcBef>
              <a:buClrTx/>
              <a:buSzTx/>
              <a:buFontTx/>
              <a:buNone/>
            </a:pPr>
            <a:endParaRPr lang="en-US" altLang="en-US" sz="2000" i="1" dirty="0">
              <a:solidFill>
                <a:schemeClr val="bg1">
                  <a:lumMod val="75000"/>
                </a:schemeClr>
              </a:solidFill>
            </a:endParaRPr>
          </a:p>
          <a:p>
            <a:pPr eaLnBrk="1" hangingPunct="1">
              <a:lnSpc>
                <a:spcPct val="90000"/>
              </a:lnSpc>
              <a:spcBef>
                <a:spcPct val="0"/>
              </a:spcBef>
              <a:buClrTx/>
              <a:buSzTx/>
              <a:buFontTx/>
              <a:buNone/>
            </a:pPr>
            <a:r>
              <a:rPr lang="en-US" altLang="en-US" sz="2000" i="1" dirty="0">
                <a:solidFill>
                  <a:schemeClr val="bg1">
                    <a:lumMod val="75000"/>
                  </a:schemeClr>
                </a:solidFill>
              </a:rPr>
              <a:t>In evaluating ‘unilateral’ ptosis, why must you manually elevate the ptotic lid?</a:t>
            </a:r>
            <a:endParaRPr lang="en-US" altLang="en-US" sz="2000" dirty="0">
              <a:solidFill>
                <a:schemeClr val="bg1">
                  <a:lumMod val="75000"/>
                </a:schemeClr>
              </a:solidFill>
            </a:endParaRPr>
          </a:p>
          <a:p>
            <a:pPr eaLnBrk="1" hangingPunct="1">
              <a:lnSpc>
                <a:spcPct val="90000"/>
              </a:lnSpc>
              <a:spcBef>
                <a:spcPct val="0"/>
              </a:spcBef>
              <a:buClrTx/>
              <a:buSzTx/>
              <a:buFontTx/>
              <a:buNone/>
            </a:pPr>
            <a:r>
              <a:rPr lang="en-US" altLang="en-US" sz="2000" u="sng" dirty="0">
                <a:solidFill>
                  <a:srgbClr val="0000FF"/>
                </a:solidFill>
              </a:rPr>
              <a:t>Ptosis stimulates increased innervation to the </a:t>
            </a:r>
            <a:r>
              <a:rPr lang="en-US" altLang="en-US" sz="2000" u="sng" dirty="0" err="1">
                <a:solidFill>
                  <a:srgbClr val="0000FF"/>
                </a:solidFill>
              </a:rPr>
              <a:t>levator</a:t>
            </a:r>
            <a:r>
              <a:rPr lang="en-US" altLang="en-US" sz="2000" u="sng" dirty="0">
                <a:solidFill>
                  <a:srgbClr val="0000FF"/>
                </a:solidFill>
              </a:rPr>
              <a:t> muscles</a:t>
            </a:r>
            <a:r>
              <a:rPr lang="en-US" altLang="en-US" sz="2000" dirty="0">
                <a:solidFill>
                  <a:srgbClr val="B2B2B2"/>
                </a:solidFill>
              </a:rPr>
              <a:t> </a:t>
            </a:r>
            <a:r>
              <a:rPr lang="en-US" altLang="en-US" sz="2000" dirty="0">
                <a:solidFill>
                  <a:schemeClr val="bg1">
                    <a:lumMod val="75000"/>
                  </a:schemeClr>
                </a:solidFill>
              </a:rPr>
              <a:t>in an effort to clear the visual axis. In bilateral but asymmetric ptosis, this may clear the axis of the less-ptotic eye, making it appear normal. Manually elevating the more-ptotic lid removes the stimulus for excess innervation and may reveal a milder but still significant ptosis on the other side. Better to find out now rather than s/p unilateral surgery resulting in a ‘new’ ptosis in the fellow eye.</a:t>
            </a:r>
          </a:p>
        </p:txBody>
      </p:sp>
      <p:sp>
        <p:nvSpPr>
          <p:cNvPr id="106500" name="Text Box 5"/>
          <p:cNvSpPr txBox="1">
            <a:spLocks noChangeArrowheads="1"/>
          </p:cNvSpPr>
          <p:nvPr/>
        </p:nvSpPr>
        <p:spPr bwMode="auto">
          <a:xfrm>
            <a:off x="1412875" y="5264150"/>
            <a:ext cx="6897688" cy="979488"/>
          </a:xfrm>
          <a:prstGeom prst="rect">
            <a:avLst/>
          </a:prstGeom>
          <a:solidFill>
            <a:schemeClr val="tx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bg1"/>
                </a:solidFill>
              </a:rPr>
              <a:t>Give two reasons why the </a:t>
            </a:r>
            <a:r>
              <a:rPr lang="en-US" altLang="en-US" sz="1600" i="1" dirty="0" err="1">
                <a:solidFill>
                  <a:schemeClr val="bg1"/>
                </a:solidFill>
              </a:rPr>
              <a:t>levator</a:t>
            </a:r>
            <a:r>
              <a:rPr lang="en-US" altLang="en-US" sz="1600" i="1" dirty="0">
                <a:solidFill>
                  <a:schemeClr val="bg1"/>
                </a:solidFill>
              </a:rPr>
              <a:t> muscles receive equal innervation:</a:t>
            </a:r>
          </a:p>
          <a:p>
            <a:pPr eaLnBrk="1" hangingPunct="1">
              <a:lnSpc>
                <a:spcPct val="90000"/>
              </a:lnSpc>
              <a:spcBef>
                <a:spcPct val="0"/>
              </a:spcBef>
              <a:buClrTx/>
              <a:buSzTx/>
              <a:buFontTx/>
              <a:buNone/>
            </a:pPr>
            <a:r>
              <a:rPr lang="en-US" altLang="en-US" sz="1600" dirty="0">
                <a:solidFill>
                  <a:schemeClr val="bg1"/>
                </a:solidFill>
              </a:rPr>
              <a:t>1) </a:t>
            </a:r>
            <a:r>
              <a:rPr lang="en-US" altLang="en-US" sz="1600" dirty="0" err="1">
                <a:solidFill>
                  <a:schemeClr val="bg1"/>
                </a:solidFill>
              </a:rPr>
              <a:t>Hering’s</a:t>
            </a:r>
            <a:r>
              <a:rPr lang="en-US" altLang="en-US" sz="1600" dirty="0">
                <a:solidFill>
                  <a:schemeClr val="bg1"/>
                </a:solidFill>
              </a:rPr>
              <a:t> law of equal innervation to yoke muscles</a:t>
            </a:r>
          </a:p>
          <a:p>
            <a:pPr eaLnBrk="1" hangingPunct="1">
              <a:lnSpc>
                <a:spcPct val="90000"/>
              </a:lnSpc>
              <a:spcBef>
                <a:spcPct val="0"/>
              </a:spcBef>
              <a:buClrTx/>
              <a:buSzTx/>
              <a:buFontTx/>
              <a:buNone/>
            </a:pPr>
            <a:r>
              <a:rPr lang="en-US" altLang="en-US" sz="1600" dirty="0">
                <a:solidFill>
                  <a:schemeClr val="bg1"/>
                </a:solidFill>
              </a:rPr>
              <a:t>2) The CNIII nuclear complex contains one fused </a:t>
            </a:r>
            <a:r>
              <a:rPr lang="en-US" altLang="en-US" sz="1600" dirty="0" err="1">
                <a:solidFill>
                  <a:schemeClr val="bg1"/>
                </a:solidFill>
              </a:rPr>
              <a:t>subnucleus</a:t>
            </a:r>
            <a:r>
              <a:rPr lang="en-US" altLang="en-US" sz="1600" dirty="0">
                <a:solidFill>
                  <a:schemeClr val="bg1"/>
                </a:solidFill>
              </a:rPr>
              <a:t> serving both</a:t>
            </a:r>
          </a:p>
          <a:p>
            <a:pPr eaLnBrk="1" hangingPunct="1">
              <a:lnSpc>
                <a:spcPct val="90000"/>
              </a:lnSpc>
              <a:spcBef>
                <a:spcPct val="0"/>
              </a:spcBef>
              <a:buClrTx/>
              <a:buSzTx/>
              <a:buFontTx/>
              <a:buNone/>
            </a:pPr>
            <a:r>
              <a:rPr lang="en-US" altLang="en-US" sz="1600" dirty="0">
                <a:solidFill>
                  <a:schemeClr val="bg1"/>
                </a:solidFill>
              </a:rPr>
              <a:t>    </a:t>
            </a:r>
            <a:r>
              <a:rPr lang="en-US" altLang="en-US" sz="1600" dirty="0" err="1">
                <a:solidFill>
                  <a:schemeClr val="bg1"/>
                </a:solidFill>
              </a:rPr>
              <a:t>levator</a:t>
            </a:r>
            <a:r>
              <a:rPr lang="en-US" altLang="en-US" sz="1600" dirty="0">
                <a:solidFill>
                  <a:schemeClr val="bg1"/>
                </a:solidFill>
              </a:rPr>
              <a:t> muscles, so they must receive the same neural input</a:t>
            </a:r>
          </a:p>
        </p:txBody>
      </p:sp>
      <p:sp>
        <p:nvSpPr>
          <p:cNvPr id="106501" name="Line 6"/>
          <p:cNvSpPr>
            <a:spLocks noChangeShapeType="1"/>
          </p:cNvSpPr>
          <p:nvPr/>
        </p:nvSpPr>
        <p:spPr bwMode="auto">
          <a:xfrm flipH="1" flipV="1">
            <a:off x="4191000" y="4349750"/>
            <a:ext cx="381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2" name="Slide Number Placeholder 1"/>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DC7EE51A-19B0-4C77-ACF1-BF95001DFB7A}" type="slidenum">
              <a:rPr lang="en-US" altLang="en-US" sz="1000"/>
              <a:pPr eaLnBrk="1" hangingPunct="1">
                <a:spcBef>
                  <a:spcPct val="0"/>
                </a:spcBef>
                <a:buClrTx/>
                <a:buSzTx/>
                <a:buFontTx/>
                <a:buNone/>
              </a:pPr>
              <a:t>275</a:t>
            </a:fld>
            <a:endParaRPr lang="en-US" altLang="en-US" sz="1000"/>
          </a:p>
        </p:txBody>
      </p:sp>
      <p:sp>
        <p:nvSpPr>
          <p:cNvPr id="7" name="Text Box 25">
            <a:extLst>
              <a:ext uri="{FF2B5EF4-FFF2-40B4-BE49-F238E27FC236}">
                <a16:creationId xmlns:a16="http://schemas.microsoft.com/office/drawing/2014/main" id="{C4D3D3A7-D59C-4B38-8BA0-394B5EB90BD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1">
            <a:extLst>
              <a:ext uri="{FF2B5EF4-FFF2-40B4-BE49-F238E27FC236}">
                <a16:creationId xmlns:a16="http://schemas.microsoft.com/office/drawing/2014/main" id="{7B0904D5-5AAD-46EA-BDEA-C06B06673927}"/>
              </a:ext>
            </a:extLst>
          </p:cNvPr>
          <p:cNvGraphicFramePr>
            <a:graphicFrameLocks noGrp="1"/>
          </p:cNvGraphicFramePr>
          <p:nvPr>
            <p:extLst>
              <p:ext uri="{D42A27DB-BD31-4B8C-83A1-F6EECF244321}">
                <p14:modId xmlns:p14="http://schemas.microsoft.com/office/powerpoint/2010/main" val="226442032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28</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sp>
        <p:nvSpPr>
          <p:cNvPr id="8" name="TextBox 7">
            <a:extLst>
              <a:ext uri="{FF2B5EF4-FFF2-40B4-BE49-F238E27FC236}">
                <a16:creationId xmlns:a16="http://schemas.microsoft.com/office/drawing/2014/main" id="{694A2B14-5F9E-409B-A518-570051533A51}"/>
              </a:ext>
            </a:extLst>
          </p:cNvPr>
          <p:cNvSpPr txBox="1"/>
          <p:nvPr/>
        </p:nvSpPr>
        <p:spPr>
          <a:xfrm>
            <a:off x="274130" y="1033325"/>
            <a:ext cx="6309741" cy="2308324"/>
          </a:xfrm>
          <a:prstGeom prst="rect">
            <a:avLst/>
          </a:prstGeom>
          <a:solidFill>
            <a:srgbClr val="FFFF00"/>
          </a:solidFill>
        </p:spPr>
        <p:txBody>
          <a:bodyPr wrap="none" rtlCol="0">
            <a:spAutoFit/>
          </a:bodyPr>
          <a:lstStyle/>
          <a:p>
            <a:r>
              <a:rPr lang="en-US" sz="1600" i="1" dirty="0">
                <a:solidFill>
                  <a:srgbClr val="0000FF"/>
                </a:solidFill>
              </a:rPr>
              <a:t>What does </a:t>
            </a:r>
            <a:r>
              <a:rPr lang="en-US" sz="1600" dirty="0">
                <a:solidFill>
                  <a:srgbClr val="0000FF"/>
                </a:solidFill>
              </a:rPr>
              <a:t>MRD</a:t>
            </a:r>
            <a:r>
              <a:rPr lang="en-US" sz="1600" i="1" dirty="0">
                <a:solidFill>
                  <a:srgbClr val="0000FF"/>
                </a:solidFill>
              </a:rPr>
              <a:t> stand for in this context?</a:t>
            </a:r>
          </a:p>
          <a:p>
            <a:r>
              <a:rPr lang="en-US" sz="1600" dirty="0">
                <a:solidFill>
                  <a:srgbClr val="0000FF"/>
                </a:solidFill>
              </a:rPr>
              <a:t>Margin-reflex distance</a:t>
            </a:r>
          </a:p>
          <a:p>
            <a:endParaRPr lang="en-US" sz="1600" dirty="0">
              <a:solidFill>
                <a:srgbClr val="0000FF"/>
              </a:solidFill>
            </a:endParaRPr>
          </a:p>
          <a:p>
            <a:r>
              <a:rPr lang="en-US" sz="1600" i="1" dirty="0">
                <a:solidFill>
                  <a:srgbClr val="0000FF"/>
                </a:solidFill>
              </a:rPr>
              <a:t>To what does the word </a:t>
            </a:r>
            <a:r>
              <a:rPr lang="en-US" sz="1600" dirty="0">
                <a:solidFill>
                  <a:srgbClr val="0000FF"/>
                </a:solidFill>
              </a:rPr>
              <a:t>reflex</a:t>
            </a:r>
            <a:r>
              <a:rPr lang="en-US" sz="1600" i="1" dirty="0">
                <a:solidFill>
                  <a:srgbClr val="0000FF"/>
                </a:solidFill>
              </a:rPr>
              <a:t> refer?</a:t>
            </a:r>
          </a:p>
          <a:p>
            <a:r>
              <a:rPr lang="en-US" sz="1600" dirty="0">
                <a:solidFill>
                  <a:srgbClr val="0000FF"/>
                </a:solidFill>
              </a:rPr>
              <a:t>The corneal light reflex</a:t>
            </a:r>
          </a:p>
          <a:p>
            <a:endParaRPr lang="en-US" sz="1600" i="1" dirty="0">
              <a:solidFill>
                <a:srgbClr val="0000FF"/>
              </a:solidFill>
            </a:endParaRPr>
          </a:p>
          <a:p>
            <a:r>
              <a:rPr lang="en-US" sz="1600" i="1" dirty="0">
                <a:solidFill>
                  <a:srgbClr val="0000FF"/>
                </a:solidFill>
              </a:rPr>
              <a:t>What are these specific measurements?</a:t>
            </a:r>
          </a:p>
          <a:p>
            <a:r>
              <a:rPr lang="en-US" sz="1600" dirty="0">
                <a:solidFill>
                  <a:srgbClr val="0000FF"/>
                </a:solidFill>
              </a:rPr>
              <a:t>MRD1 is…the distance between the reflex and the upper-lid margin</a:t>
            </a:r>
          </a:p>
          <a:p>
            <a:r>
              <a:rPr lang="en-US" sz="1600" dirty="0">
                <a:solidFill>
                  <a:srgbClr val="0000FF"/>
                </a:solidFill>
              </a:rPr>
              <a:t>MRD2 is…the distance between the reflex and the </a:t>
            </a:r>
            <a:r>
              <a:rPr lang="en-US" sz="1600" b="1" dirty="0">
                <a:solidFill>
                  <a:srgbClr val="0000FF"/>
                </a:solidFill>
              </a:rPr>
              <a:t>lower</a:t>
            </a:r>
            <a:r>
              <a:rPr lang="en-US" sz="1600" dirty="0">
                <a:solidFill>
                  <a:srgbClr val="0000FF"/>
                </a:solidFill>
              </a:rPr>
              <a:t>-lid margin</a:t>
            </a:r>
          </a:p>
        </p:txBody>
      </p:sp>
      <p:sp>
        <p:nvSpPr>
          <p:cNvPr id="10" name="Oval 9">
            <a:extLst>
              <a:ext uri="{FF2B5EF4-FFF2-40B4-BE49-F238E27FC236}">
                <a16:creationId xmlns:a16="http://schemas.microsoft.com/office/drawing/2014/main" id="{74635A4E-C2A5-4DD4-B9B0-FA1371AB9E0D}"/>
              </a:ext>
            </a:extLst>
          </p:cNvPr>
          <p:cNvSpPr/>
          <p:nvPr/>
        </p:nvSpPr>
        <p:spPr>
          <a:xfrm>
            <a:off x="6812102" y="1854356"/>
            <a:ext cx="960297" cy="5078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353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29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4011596" y="5951798"/>
            <a:ext cx="1120821" cy="369332"/>
          </a:xfrm>
          <a:prstGeom prst="rect">
            <a:avLst/>
          </a:prstGeom>
          <a:noFill/>
        </p:spPr>
        <p:txBody>
          <a:bodyPr wrap="none" rtlCol="0">
            <a:spAutoFit/>
          </a:bodyPr>
          <a:lstStyle/>
          <a:p>
            <a:pPr algn="ctr"/>
            <a:r>
              <a:rPr lang="en-US" dirty="0"/>
              <a:t>MRD1&amp;2</a:t>
            </a:r>
          </a:p>
        </p:txBody>
      </p:sp>
      <p:pic>
        <p:nvPicPr>
          <p:cNvPr id="3" name="Picture 2">
            <a:extLst>
              <a:ext uri="{FF2B5EF4-FFF2-40B4-BE49-F238E27FC236}">
                <a16:creationId xmlns:a16="http://schemas.microsoft.com/office/drawing/2014/main" id="{9CCDC476-2616-4074-AD12-B8E92D6E9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56" y="1735143"/>
            <a:ext cx="6856088" cy="3387714"/>
          </a:xfrm>
          <a:prstGeom prst="rect">
            <a:avLst/>
          </a:prstGeom>
        </p:spPr>
      </p:pic>
    </p:spTree>
    <p:extLst>
      <p:ext uri="{BB962C8B-B14F-4D97-AF65-F5344CB8AC3E}">
        <p14:creationId xmlns:p14="http://schemas.microsoft.com/office/powerpoint/2010/main" val="130467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1200329"/>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endParaRPr lang="en-US" dirty="0">
              <a:solidFill>
                <a:srgbClr val="0000FF"/>
              </a:solidFill>
            </a:endParaRPr>
          </a:p>
        </p:txBody>
      </p:sp>
    </p:spTree>
    <p:extLst>
      <p:ext uri="{BB962C8B-B14F-4D97-AF65-F5344CB8AC3E}">
        <p14:creationId xmlns:p14="http://schemas.microsoft.com/office/powerpoint/2010/main" val="3377086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2290863415"/>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dirty="0">
                          <a:solidFill>
                            <a:schemeClr val="tx1"/>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0" name="Oval 9">
            <a:extLst>
              <a:ext uri="{FF2B5EF4-FFF2-40B4-BE49-F238E27FC236}">
                <a16:creationId xmlns:a16="http://schemas.microsoft.com/office/drawing/2014/main" id="{74635A4E-C2A5-4DD4-B9B0-FA1371AB9E0D}"/>
              </a:ext>
            </a:extLst>
          </p:cNvPr>
          <p:cNvSpPr/>
          <p:nvPr/>
        </p:nvSpPr>
        <p:spPr>
          <a:xfrm>
            <a:off x="5867400" y="2286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84D182-2BF0-418F-83A1-F556CA29C79B}"/>
              </a:ext>
            </a:extLst>
          </p:cNvPr>
          <p:cNvSpPr txBox="1"/>
          <p:nvPr/>
        </p:nvSpPr>
        <p:spPr>
          <a:xfrm>
            <a:off x="1245704" y="2903578"/>
            <a:ext cx="6864626" cy="1569660"/>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How is </a:t>
            </a:r>
            <a:r>
              <a:rPr lang="en-US" sz="1600" dirty="0">
                <a:solidFill>
                  <a:srgbClr val="0000FF"/>
                </a:solidFill>
              </a:rPr>
              <a:t>vertical fissure height </a:t>
            </a:r>
            <a:r>
              <a:rPr lang="en-US" sz="1600" i="1" dirty="0">
                <a:solidFill>
                  <a:srgbClr val="0000FF"/>
                </a:solidFill>
              </a:rPr>
              <a:t>quantified?</a:t>
            </a:r>
            <a:endParaRPr lang="en-US" sz="1600" i="1" dirty="0">
              <a:solidFill>
                <a:schemeClr val="accent6">
                  <a:lumMod val="60000"/>
                  <a:lumOff val="40000"/>
                </a:schemeClr>
              </a:solidFill>
            </a:endParaRPr>
          </a:p>
          <a:p>
            <a:r>
              <a:rPr lang="en-US" sz="1600" dirty="0">
                <a:solidFill>
                  <a:schemeClr val="accent6">
                    <a:lumMod val="60000"/>
                    <a:lumOff val="40000"/>
                  </a:schemeClr>
                </a:solidFill>
              </a:rPr>
              <a:t>It is the distance between the upper- and lower-lid margins</a:t>
            </a:r>
          </a:p>
          <a:p>
            <a:endParaRPr lang="en-US" sz="1600" dirty="0">
              <a:solidFill>
                <a:schemeClr val="accent6">
                  <a:lumMod val="60000"/>
                  <a:lumOff val="40000"/>
                </a:schemeClr>
              </a:solidFill>
            </a:endParaRPr>
          </a:p>
          <a:p>
            <a:r>
              <a:rPr lang="en-US" sz="1600" i="1" dirty="0">
                <a:solidFill>
                  <a:schemeClr val="accent6">
                    <a:lumMod val="60000"/>
                    <a:lumOff val="40000"/>
                  </a:schemeClr>
                </a:solidFill>
              </a:rPr>
              <a:t>What is the relationship between vertical fissure height and MRD1/MRD2?</a:t>
            </a:r>
          </a:p>
          <a:p>
            <a:r>
              <a:rPr lang="en-US" sz="1600" dirty="0">
                <a:solidFill>
                  <a:schemeClr val="accent6">
                    <a:lumMod val="60000"/>
                    <a:lumOff val="40000"/>
                  </a:schemeClr>
                </a:solidFill>
              </a:rPr>
              <a:t>Assuming all have been measured correctly, vertical fissure height will be equal to </a:t>
            </a:r>
            <a:r>
              <a:rPr lang="en-US" sz="1600" i="1" dirty="0">
                <a:solidFill>
                  <a:schemeClr val="accent6">
                    <a:lumMod val="60000"/>
                    <a:lumOff val="40000"/>
                  </a:schemeClr>
                </a:solidFill>
              </a:rPr>
              <a:t>MRD1</a:t>
            </a:r>
            <a:r>
              <a:rPr lang="en-US" sz="1600" dirty="0">
                <a:solidFill>
                  <a:schemeClr val="accent6">
                    <a:lumMod val="60000"/>
                    <a:lumOff val="40000"/>
                  </a:schemeClr>
                </a:solidFill>
              </a:rPr>
              <a:t> + </a:t>
            </a:r>
            <a:r>
              <a:rPr lang="en-US" sz="1600" i="1" dirty="0">
                <a:solidFill>
                  <a:schemeClr val="accent6">
                    <a:lumMod val="60000"/>
                    <a:lumOff val="40000"/>
                  </a:schemeClr>
                </a:solidFill>
              </a:rPr>
              <a:t>MRD2</a:t>
            </a:r>
          </a:p>
        </p:txBody>
      </p:sp>
    </p:spTree>
    <p:extLst>
      <p:ext uri="{BB962C8B-B14F-4D97-AF65-F5344CB8AC3E}">
        <p14:creationId xmlns:p14="http://schemas.microsoft.com/office/powerpoint/2010/main" val="40997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61647779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dirty="0">
                          <a:solidFill>
                            <a:schemeClr val="tx1"/>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0" name="Oval 9">
            <a:extLst>
              <a:ext uri="{FF2B5EF4-FFF2-40B4-BE49-F238E27FC236}">
                <a16:creationId xmlns:a16="http://schemas.microsoft.com/office/drawing/2014/main" id="{74635A4E-C2A5-4DD4-B9B0-FA1371AB9E0D}"/>
              </a:ext>
            </a:extLst>
          </p:cNvPr>
          <p:cNvSpPr/>
          <p:nvPr/>
        </p:nvSpPr>
        <p:spPr>
          <a:xfrm>
            <a:off x="5867400" y="2286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84D182-2BF0-418F-83A1-F556CA29C79B}"/>
              </a:ext>
            </a:extLst>
          </p:cNvPr>
          <p:cNvSpPr txBox="1"/>
          <p:nvPr/>
        </p:nvSpPr>
        <p:spPr>
          <a:xfrm>
            <a:off x="1245704" y="2903578"/>
            <a:ext cx="6864626" cy="1569660"/>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How is </a:t>
            </a:r>
            <a:r>
              <a:rPr lang="en-US" sz="1600" dirty="0">
                <a:solidFill>
                  <a:srgbClr val="0000FF"/>
                </a:solidFill>
              </a:rPr>
              <a:t>vertical fissure height </a:t>
            </a:r>
            <a:r>
              <a:rPr lang="en-US" sz="1600" i="1" dirty="0">
                <a:solidFill>
                  <a:srgbClr val="0000FF"/>
                </a:solidFill>
              </a:rPr>
              <a:t>quantified?</a:t>
            </a:r>
          </a:p>
          <a:p>
            <a:r>
              <a:rPr lang="en-US" sz="1600" dirty="0">
                <a:solidFill>
                  <a:srgbClr val="0000FF"/>
                </a:solidFill>
              </a:rPr>
              <a:t>It is the distance between the upper- and lower-lid margins</a:t>
            </a:r>
            <a:endParaRPr lang="en-US" sz="1600" dirty="0">
              <a:solidFill>
                <a:schemeClr val="accent6">
                  <a:lumMod val="60000"/>
                  <a:lumOff val="40000"/>
                </a:schemeClr>
              </a:solidFill>
            </a:endParaRPr>
          </a:p>
          <a:p>
            <a:endParaRPr lang="en-US" sz="1600" dirty="0">
              <a:solidFill>
                <a:schemeClr val="accent6">
                  <a:lumMod val="60000"/>
                  <a:lumOff val="40000"/>
                </a:schemeClr>
              </a:solidFill>
            </a:endParaRPr>
          </a:p>
          <a:p>
            <a:r>
              <a:rPr lang="en-US" sz="1600" i="1" dirty="0">
                <a:solidFill>
                  <a:schemeClr val="accent6">
                    <a:lumMod val="60000"/>
                    <a:lumOff val="40000"/>
                  </a:schemeClr>
                </a:solidFill>
              </a:rPr>
              <a:t>What is the relationship between vertical fissure height and MRD1/MRD2?</a:t>
            </a:r>
          </a:p>
          <a:p>
            <a:r>
              <a:rPr lang="en-US" sz="1600" dirty="0">
                <a:solidFill>
                  <a:schemeClr val="accent6">
                    <a:lumMod val="60000"/>
                    <a:lumOff val="40000"/>
                  </a:schemeClr>
                </a:solidFill>
              </a:rPr>
              <a:t>Assuming all have been measured correctly, vertical fissure height will be equal to </a:t>
            </a:r>
            <a:r>
              <a:rPr lang="en-US" sz="1600" i="1" dirty="0">
                <a:solidFill>
                  <a:schemeClr val="accent6">
                    <a:lumMod val="60000"/>
                    <a:lumOff val="40000"/>
                  </a:schemeClr>
                </a:solidFill>
              </a:rPr>
              <a:t>MRD1</a:t>
            </a:r>
            <a:r>
              <a:rPr lang="en-US" sz="1600" dirty="0">
                <a:solidFill>
                  <a:schemeClr val="accent6">
                    <a:lumMod val="60000"/>
                    <a:lumOff val="40000"/>
                  </a:schemeClr>
                </a:solidFill>
              </a:rPr>
              <a:t> + </a:t>
            </a:r>
            <a:r>
              <a:rPr lang="en-US" sz="1600" i="1" dirty="0">
                <a:solidFill>
                  <a:schemeClr val="accent6">
                    <a:lumMod val="60000"/>
                    <a:lumOff val="40000"/>
                  </a:schemeClr>
                </a:solidFill>
              </a:rPr>
              <a:t>MRD2</a:t>
            </a:r>
          </a:p>
        </p:txBody>
      </p:sp>
    </p:spTree>
    <p:extLst>
      <p:ext uri="{BB962C8B-B14F-4D97-AF65-F5344CB8AC3E}">
        <p14:creationId xmlns:p14="http://schemas.microsoft.com/office/powerpoint/2010/main" val="3216518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22567968"/>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dirty="0">
                          <a:solidFill>
                            <a:schemeClr val="tx1"/>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0" name="Oval 9">
            <a:extLst>
              <a:ext uri="{FF2B5EF4-FFF2-40B4-BE49-F238E27FC236}">
                <a16:creationId xmlns:a16="http://schemas.microsoft.com/office/drawing/2014/main" id="{74635A4E-C2A5-4DD4-B9B0-FA1371AB9E0D}"/>
              </a:ext>
            </a:extLst>
          </p:cNvPr>
          <p:cNvSpPr/>
          <p:nvPr/>
        </p:nvSpPr>
        <p:spPr>
          <a:xfrm>
            <a:off x="5867400" y="2286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84D182-2BF0-418F-83A1-F556CA29C79B}"/>
              </a:ext>
            </a:extLst>
          </p:cNvPr>
          <p:cNvSpPr txBox="1"/>
          <p:nvPr/>
        </p:nvSpPr>
        <p:spPr>
          <a:xfrm>
            <a:off x="1245704" y="2903578"/>
            <a:ext cx="6864626" cy="1569660"/>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How is </a:t>
            </a:r>
            <a:r>
              <a:rPr lang="en-US" sz="1600" dirty="0">
                <a:solidFill>
                  <a:srgbClr val="0000FF"/>
                </a:solidFill>
              </a:rPr>
              <a:t>vertical fissure height </a:t>
            </a:r>
            <a:r>
              <a:rPr lang="en-US" sz="1600" i="1" dirty="0">
                <a:solidFill>
                  <a:srgbClr val="0000FF"/>
                </a:solidFill>
              </a:rPr>
              <a:t>quantified?</a:t>
            </a:r>
          </a:p>
          <a:p>
            <a:r>
              <a:rPr lang="en-US" sz="1600" dirty="0">
                <a:solidFill>
                  <a:srgbClr val="0000FF"/>
                </a:solidFill>
              </a:rPr>
              <a:t>It is the distance between the upper- and lower-lid margins</a:t>
            </a:r>
          </a:p>
          <a:p>
            <a:endParaRPr lang="en-US" sz="1600" dirty="0">
              <a:solidFill>
                <a:srgbClr val="0000FF"/>
              </a:solidFill>
            </a:endParaRPr>
          </a:p>
          <a:p>
            <a:r>
              <a:rPr lang="en-US" sz="1600" i="1" dirty="0">
                <a:solidFill>
                  <a:srgbClr val="0000FF"/>
                </a:solidFill>
              </a:rPr>
              <a:t>What is the relationship between vertical fissure height and MRD1/MRD2?</a:t>
            </a:r>
          </a:p>
          <a:p>
            <a:r>
              <a:rPr lang="en-US" sz="1600" dirty="0">
                <a:solidFill>
                  <a:schemeClr val="accent6">
                    <a:lumMod val="60000"/>
                    <a:lumOff val="40000"/>
                  </a:schemeClr>
                </a:solidFill>
              </a:rPr>
              <a:t>Assuming all have been measured correctly, vertical fissure height will be equal to </a:t>
            </a:r>
            <a:r>
              <a:rPr lang="en-US" sz="1600" i="1" dirty="0">
                <a:solidFill>
                  <a:schemeClr val="accent6">
                    <a:lumMod val="60000"/>
                    <a:lumOff val="40000"/>
                  </a:schemeClr>
                </a:solidFill>
              </a:rPr>
              <a:t>MRD1</a:t>
            </a:r>
            <a:r>
              <a:rPr lang="en-US" sz="1600" dirty="0">
                <a:solidFill>
                  <a:schemeClr val="accent6">
                    <a:lumMod val="60000"/>
                    <a:lumOff val="40000"/>
                  </a:schemeClr>
                </a:solidFill>
              </a:rPr>
              <a:t> + </a:t>
            </a:r>
            <a:r>
              <a:rPr lang="en-US" sz="1600" i="1" dirty="0">
                <a:solidFill>
                  <a:schemeClr val="accent6">
                    <a:lumMod val="60000"/>
                    <a:lumOff val="40000"/>
                  </a:schemeClr>
                </a:solidFill>
              </a:rPr>
              <a:t>MRD2</a:t>
            </a:r>
          </a:p>
        </p:txBody>
      </p:sp>
    </p:spTree>
    <p:extLst>
      <p:ext uri="{BB962C8B-B14F-4D97-AF65-F5344CB8AC3E}">
        <p14:creationId xmlns:p14="http://schemas.microsoft.com/office/powerpoint/2010/main" val="2766335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00727118"/>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i="1" dirty="0">
                          <a:solidFill>
                            <a:schemeClr val="tx1"/>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i="1" dirty="0">
                          <a:solidFill>
                            <a:schemeClr val="tx1"/>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i="1" dirty="0">
                          <a:solidFill>
                            <a:schemeClr val="tx1"/>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9" name="TextBox 8">
            <a:extLst>
              <a:ext uri="{FF2B5EF4-FFF2-40B4-BE49-F238E27FC236}">
                <a16:creationId xmlns:a16="http://schemas.microsoft.com/office/drawing/2014/main" id="{3784D182-2BF0-418F-83A1-F556CA29C79B}"/>
              </a:ext>
            </a:extLst>
          </p:cNvPr>
          <p:cNvSpPr txBox="1"/>
          <p:nvPr/>
        </p:nvSpPr>
        <p:spPr>
          <a:xfrm>
            <a:off x="1245704" y="2903578"/>
            <a:ext cx="6864626" cy="1569660"/>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How is </a:t>
            </a:r>
            <a:r>
              <a:rPr lang="en-US" sz="1600" dirty="0">
                <a:solidFill>
                  <a:srgbClr val="0000FF"/>
                </a:solidFill>
              </a:rPr>
              <a:t>vertical fissure height </a:t>
            </a:r>
            <a:r>
              <a:rPr lang="en-US" sz="1600" i="1" dirty="0">
                <a:solidFill>
                  <a:srgbClr val="0000FF"/>
                </a:solidFill>
              </a:rPr>
              <a:t>quantified?</a:t>
            </a:r>
          </a:p>
          <a:p>
            <a:r>
              <a:rPr lang="en-US" sz="1600" dirty="0">
                <a:solidFill>
                  <a:srgbClr val="0000FF"/>
                </a:solidFill>
              </a:rPr>
              <a:t>It is the distance between the upper- and lower-lid margins</a:t>
            </a:r>
          </a:p>
          <a:p>
            <a:endParaRPr lang="en-US" sz="1600" dirty="0">
              <a:solidFill>
                <a:srgbClr val="0000FF"/>
              </a:solidFill>
            </a:endParaRPr>
          </a:p>
          <a:p>
            <a:r>
              <a:rPr lang="en-US" sz="1600" i="1" dirty="0">
                <a:solidFill>
                  <a:srgbClr val="0000FF"/>
                </a:solidFill>
              </a:rPr>
              <a:t>What is the relationship between vertical fissure height and MRD1/MRD2?</a:t>
            </a:r>
          </a:p>
          <a:p>
            <a:r>
              <a:rPr lang="en-US" sz="1600" dirty="0">
                <a:solidFill>
                  <a:srgbClr val="0000FF"/>
                </a:solidFill>
              </a:rPr>
              <a:t>Assuming all have been measured correctly, </a:t>
            </a:r>
            <a:r>
              <a:rPr lang="en-US" sz="1600" dirty="0"/>
              <a:t>vertical fissure height </a:t>
            </a:r>
            <a:r>
              <a:rPr lang="en-US" sz="1600" dirty="0">
                <a:solidFill>
                  <a:srgbClr val="0000FF"/>
                </a:solidFill>
              </a:rPr>
              <a:t>will be equal to </a:t>
            </a:r>
            <a:r>
              <a:rPr lang="en-US" sz="1600" i="1" dirty="0"/>
              <a:t>MRD1</a:t>
            </a:r>
            <a:r>
              <a:rPr lang="en-US" sz="1600" dirty="0"/>
              <a:t> + </a:t>
            </a:r>
            <a:r>
              <a:rPr lang="en-US" sz="1600" i="1" dirty="0"/>
              <a:t>MRD2</a:t>
            </a:r>
          </a:p>
        </p:txBody>
      </p:sp>
      <p:sp>
        <p:nvSpPr>
          <p:cNvPr id="2" name="Plus Sign 1">
            <a:extLst>
              <a:ext uri="{FF2B5EF4-FFF2-40B4-BE49-F238E27FC236}">
                <a16:creationId xmlns:a16="http://schemas.microsoft.com/office/drawing/2014/main" id="{DC40C491-8602-4B30-B934-4310CCCAED90}"/>
              </a:ext>
            </a:extLst>
          </p:cNvPr>
          <p:cNvSpPr/>
          <p:nvPr/>
        </p:nvSpPr>
        <p:spPr>
          <a:xfrm>
            <a:off x="7162800" y="1828800"/>
            <a:ext cx="152400" cy="154020"/>
          </a:xfrm>
          <a:prstGeom prst="mathPlus">
            <a:avLst>
              <a:gd name="adj1" fmla="val 838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quals 2">
            <a:extLst>
              <a:ext uri="{FF2B5EF4-FFF2-40B4-BE49-F238E27FC236}">
                <a16:creationId xmlns:a16="http://schemas.microsoft.com/office/drawing/2014/main" id="{E7F2C582-713F-418D-8481-760A9E7B8DA9}"/>
              </a:ext>
            </a:extLst>
          </p:cNvPr>
          <p:cNvSpPr/>
          <p:nvPr/>
        </p:nvSpPr>
        <p:spPr>
          <a:xfrm>
            <a:off x="7124700" y="2043967"/>
            <a:ext cx="228600" cy="480299"/>
          </a:xfrm>
          <a:prstGeom prst="mathEqual">
            <a:avLst>
              <a:gd name="adj1" fmla="val 8613"/>
              <a:gd name="adj2" fmla="val 993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162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2876670" y="5951798"/>
            <a:ext cx="3390672" cy="369332"/>
          </a:xfrm>
          <a:prstGeom prst="rect">
            <a:avLst/>
          </a:prstGeom>
          <a:noFill/>
        </p:spPr>
        <p:txBody>
          <a:bodyPr wrap="none" rtlCol="0">
            <a:spAutoFit/>
          </a:bodyPr>
          <a:lstStyle/>
          <a:p>
            <a:pPr algn="ctr"/>
            <a:r>
              <a:rPr lang="en-US" dirty="0"/>
              <a:t>MRD and vertical fissure height</a:t>
            </a:r>
          </a:p>
        </p:txBody>
      </p:sp>
      <p:pic>
        <p:nvPicPr>
          <p:cNvPr id="3" name="Picture 2">
            <a:extLst>
              <a:ext uri="{FF2B5EF4-FFF2-40B4-BE49-F238E27FC236}">
                <a16:creationId xmlns:a16="http://schemas.microsoft.com/office/drawing/2014/main" id="{89DECE1B-FF1E-4ACF-B63C-EFB53C85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631" y="1519146"/>
            <a:ext cx="5199821" cy="3819707"/>
          </a:xfrm>
          <a:prstGeom prst="rect">
            <a:avLst/>
          </a:prstGeom>
        </p:spPr>
      </p:pic>
      <p:cxnSp>
        <p:nvCxnSpPr>
          <p:cNvPr id="6" name="Straight Connector 5">
            <a:extLst>
              <a:ext uri="{FF2B5EF4-FFF2-40B4-BE49-F238E27FC236}">
                <a16:creationId xmlns:a16="http://schemas.microsoft.com/office/drawing/2014/main" id="{7503630D-D294-4B77-B406-19A2E7EF8810}"/>
              </a:ext>
            </a:extLst>
          </p:cNvPr>
          <p:cNvCxnSpPr/>
          <p:nvPr/>
        </p:nvCxnSpPr>
        <p:spPr>
          <a:xfrm flipH="1">
            <a:off x="1698505" y="3352800"/>
            <a:ext cx="12632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4C3AF6-194F-4B1A-B131-20CB57B67C23}"/>
              </a:ext>
            </a:extLst>
          </p:cNvPr>
          <p:cNvCxnSpPr/>
          <p:nvPr/>
        </p:nvCxnSpPr>
        <p:spPr>
          <a:xfrm flipH="1">
            <a:off x="1742543" y="4953000"/>
            <a:ext cx="12632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718D35F-6759-45ED-B40F-5C3E3387E29B}"/>
              </a:ext>
            </a:extLst>
          </p:cNvPr>
          <p:cNvSpPr txBox="1"/>
          <p:nvPr/>
        </p:nvSpPr>
        <p:spPr>
          <a:xfrm>
            <a:off x="1143000" y="3362739"/>
            <a:ext cx="1886799" cy="307777"/>
          </a:xfrm>
          <a:prstGeom prst="rect">
            <a:avLst/>
          </a:prstGeom>
          <a:noFill/>
        </p:spPr>
        <p:txBody>
          <a:bodyPr wrap="none" rtlCol="0">
            <a:spAutoFit/>
          </a:bodyPr>
          <a:lstStyle/>
          <a:p>
            <a:r>
              <a:rPr lang="en-US" sz="1400" dirty="0"/>
              <a:t>Vertical fissure height</a:t>
            </a:r>
          </a:p>
        </p:txBody>
      </p:sp>
      <p:sp>
        <p:nvSpPr>
          <p:cNvPr id="10" name="TextBox 9">
            <a:extLst>
              <a:ext uri="{FF2B5EF4-FFF2-40B4-BE49-F238E27FC236}">
                <a16:creationId xmlns:a16="http://schemas.microsoft.com/office/drawing/2014/main" id="{0264FB0E-9C62-4D42-899E-DE2ADBC05860}"/>
              </a:ext>
            </a:extLst>
          </p:cNvPr>
          <p:cNvSpPr txBox="1"/>
          <p:nvPr/>
        </p:nvSpPr>
        <p:spPr>
          <a:xfrm>
            <a:off x="1143000" y="5011764"/>
            <a:ext cx="1886799" cy="307777"/>
          </a:xfrm>
          <a:prstGeom prst="rect">
            <a:avLst/>
          </a:prstGeom>
          <a:noFill/>
        </p:spPr>
        <p:txBody>
          <a:bodyPr wrap="none" rtlCol="0">
            <a:spAutoFit/>
          </a:bodyPr>
          <a:lstStyle/>
          <a:p>
            <a:r>
              <a:rPr lang="en-US" sz="1400" dirty="0"/>
              <a:t>Vertical fissure height</a:t>
            </a:r>
          </a:p>
        </p:txBody>
      </p:sp>
    </p:spTree>
    <p:extLst>
      <p:ext uri="{BB962C8B-B14F-4D97-AF65-F5344CB8AC3E}">
        <p14:creationId xmlns:p14="http://schemas.microsoft.com/office/powerpoint/2010/main" val="160483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35</a:t>
            </a:fld>
            <a:endParaRPr lang="en-US" altLang="en-US"/>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a:t>
                      </a:r>
                      <a:r>
                        <a:rPr lang="en-US" sz="1600" b="0" dirty="0">
                          <a:solidFill>
                            <a:schemeClr val="bg1">
                              <a:lumMod val="75000"/>
                            </a:schemeClr>
                          </a:solidFill>
                        </a:rPr>
                        <a: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1" y="2667000"/>
            <a:ext cx="2057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85DB3-DEFE-4CB5-9217-6022794CDDF6}"/>
              </a:ext>
            </a:extLst>
          </p:cNvPr>
          <p:cNvSpPr txBox="1"/>
          <p:nvPr/>
        </p:nvSpPr>
        <p:spPr>
          <a:xfrm>
            <a:off x="1306310" y="3303240"/>
            <a:ext cx="7550425" cy="1815882"/>
          </a:xfrm>
          <a:prstGeom prst="rect">
            <a:avLst/>
          </a:prstGeom>
          <a:solidFill>
            <a:schemeClr val="accent5">
              <a:lumMod val="75000"/>
            </a:schemeClr>
          </a:solidFill>
        </p:spPr>
        <p:txBody>
          <a:bodyPr wrap="square" rtlCol="0">
            <a:spAutoFit/>
          </a:bodyPr>
          <a:lstStyle/>
          <a:p>
            <a:r>
              <a:rPr lang="en-US" sz="1600" i="1" dirty="0">
                <a:solidFill>
                  <a:srgbClr val="0000FF"/>
                </a:solidFill>
              </a:rPr>
              <a:t>Anatomically speaking, what structures create the upper lid crease?</a:t>
            </a:r>
            <a:endParaRPr lang="en-US" sz="1600" i="1" dirty="0">
              <a:solidFill>
                <a:schemeClr val="accent5">
                  <a:lumMod val="75000"/>
                </a:schemeClr>
              </a:solidFill>
            </a:endParaRPr>
          </a:p>
          <a:p>
            <a:r>
              <a:rPr lang="en-US" sz="1600" dirty="0">
                <a:solidFill>
                  <a:schemeClr val="accent5">
                    <a:lumMod val="75000"/>
                  </a:schemeClr>
                </a:solidFill>
              </a:rPr>
              <a:t>As the aponeurosis of the </a:t>
            </a:r>
            <a:r>
              <a:rPr lang="en-US" sz="1600" dirty="0" err="1">
                <a:solidFill>
                  <a:schemeClr val="accent5">
                    <a:lumMod val="75000"/>
                  </a:schemeClr>
                </a:solidFill>
              </a:rPr>
              <a:t>levator</a:t>
            </a:r>
            <a:r>
              <a:rPr lang="en-US" sz="1600" dirty="0">
                <a:solidFill>
                  <a:schemeClr val="accent5">
                    <a:lumMod val="75000"/>
                  </a:schemeClr>
                </a:solidFill>
              </a:rPr>
              <a:t> muscle approaches the tarsal plate, it splits into anterior and posterior portions. The anterior portion consists of fine tendrils of aponeurotic material, some of which will attach to the skin overlying the superior margin of the tarsus. These attachments draw the skin inward, thereby producing the eyelid </a:t>
            </a:r>
            <a:r>
              <a:rPr lang="en-US" sz="1600" b="1" dirty="0">
                <a:solidFill>
                  <a:schemeClr val="accent5">
                    <a:lumMod val="75000"/>
                  </a:schemeClr>
                </a:solidFill>
              </a:rPr>
              <a:t>crease</a:t>
            </a:r>
            <a:r>
              <a:rPr lang="en-US" sz="1600" dirty="0">
                <a:solidFill>
                  <a:schemeClr val="accent5">
                    <a:lumMod val="75000"/>
                  </a:schemeClr>
                </a:solidFill>
              </a:rPr>
              <a:t>. This indrawing of skin causes the skin, muscle and fat superior to the crease to ‘overhang;’ this overhang is called the eyelid </a:t>
            </a:r>
            <a:r>
              <a:rPr lang="en-US" sz="1600" b="1" dirty="0">
                <a:solidFill>
                  <a:schemeClr val="accent5">
                    <a:lumMod val="75000"/>
                  </a:schemeClr>
                </a:solidFill>
              </a:rPr>
              <a:t>fold</a:t>
            </a:r>
            <a:r>
              <a:rPr lang="en-US" sz="1600" dirty="0">
                <a:solidFill>
                  <a:schemeClr val="accent5">
                    <a:lumMod val="75000"/>
                  </a:schemeClr>
                </a:solidFill>
              </a:rPr>
              <a:t>. </a:t>
            </a:r>
          </a:p>
        </p:txBody>
      </p:sp>
      <p:sp>
        <p:nvSpPr>
          <p:cNvPr id="3" name="Text Box 25">
            <a:extLst>
              <a:ext uri="{FF2B5EF4-FFF2-40B4-BE49-F238E27FC236}">
                <a16:creationId xmlns:a16="http://schemas.microsoft.com/office/drawing/2014/main" id="{FC88927C-5FCD-486D-90CE-FE01239765E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3114446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36</a:t>
            </a:fld>
            <a:endParaRPr lang="en-US" altLang="en-US"/>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a:t>
                      </a:r>
                      <a:r>
                        <a:rPr lang="en-US" sz="1600" b="0" dirty="0">
                          <a:solidFill>
                            <a:schemeClr val="bg1">
                              <a:lumMod val="75000"/>
                            </a:schemeClr>
                          </a:solidFill>
                        </a:rPr>
                        <a: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1" y="2667000"/>
            <a:ext cx="2057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85DB3-DEFE-4CB5-9217-6022794CDDF6}"/>
              </a:ext>
            </a:extLst>
          </p:cNvPr>
          <p:cNvSpPr txBox="1"/>
          <p:nvPr/>
        </p:nvSpPr>
        <p:spPr>
          <a:xfrm>
            <a:off x="1306310" y="3303240"/>
            <a:ext cx="7550425" cy="1815882"/>
          </a:xfrm>
          <a:prstGeom prst="rect">
            <a:avLst/>
          </a:prstGeom>
          <a:solidFill>
            <a:schemeClr val="accent5">
              <a:lumMod val="75000"/>
            </a:schemeClr>
          </a:solidFill>
        </p:spPr>
        <p:txBody>
          <a:bodyPr wrap="square" rtlCol="0">
            <a:spAutoFit/>
          </a:bodyPr>
          <a:lstStyle/>
          <a:p>
            <a:r>
              <a:rPr lang="en-US" sz="1600" i="1" dirty="0">
                <a:solidFill>
                  <a:srgbClr val="0000FF"/>
                </a:solidFill>
              </a:rPr>
              <a:t>Anatomically speaking, what structures create the upper lid crease?</a:t>
            </a:r>
          </a:p>
          <a:p>
            <a:r>
              <a:rPr lang="en-US" sz="1600" dirty="0">
                <a:solidFill>
                  <a:srgbClr val="0000FF"/>
                </a:solidFill>
              </a:rPr>
              <a:t>As the aponeurosis of the </a:t>
            </a:r>
            <a:r>
              <a:rPr lang="en-US" sz="1600" dirty="0" err="1">
                <a:solidFill>
                  <a:srgbClr val="0000FF"/>
                </a:solidFill>
              </a:rPr>
              <a:t>levator</a:t>
            </a:r>
            <a:r>
              <a:rPr lang="en-US" sz="1600" dirty="0">
                <a:solidFill>
                  <a:srgbClr val="0000FF"/>
                </a:solidFill>
              </a:rPr>
              <a:t> muscle approaches the tarsal plate, it splits into </a:t>
            </a:r>
            <a:r>
              <a:rPr lang="en-US" sz="1600" i="1" dirty="0">
                <a:solidFill>
                  <a:srgbClr val="0000FF"/>
                </a:solidFill>
              </a:rPr>
              <a:t>anterior</a:t>
            </a:r>
            <a:r>
              <a:rPr lang="en-US" sz="1600" dirty="0">
                <a:solidFill>
                  <a:srgbClr val="0000FF"/>
                </a:solidFill>
              </a:rPr>
              <a:t> and </a:t>
            </a:r>
            <a:r>
              <a:rPr lang="en-US" sz="1600" i="1" dirty="0">
                <a:solidFill>
                  <a:srgbClr val="0000FF"/>
                </a:solidFill>
              </a:rPr>
              <a:t>posterior</a:t>
            </a:r>
            <a:r>
              <a:rPr lang="en-US" sz="1600" dirty="0">
                <a:solidFill>
                  <a:srgbClr val="0000FF"/>
                </a:solidFill>
              </a:rPr>
              <a:t> portions. The anterior portion consists of fine tendrils of aponeurotic material, some of which will attach to the skin overlying the superior margin of the tarsus. </a:t>
            </a:r>
            <a:r>
              <a:rPr lang="en-US" sz="1600" dirty="0">
                <a:solidFill>
                  <a:schemeClr val="accent5">
                    <a:lumMod val="75000"/>
                  </a:schemeClr>
                </a:solidFill>
              </a:rPr>
              <a:t>These attachments draw the skin inward, thereby producing the eyelid </a:t>
            </a:r>
            <a:r>
              <a:rPr lang="en-US" sz="1600" b="1" dirty="0">
                <a:solidFill>
                  <a:schemeClr val="accent5">
                    <a:lumMod val="75000"/>
                  </a:schemeClr>
                </a:solidFill>
              </a:rPr>
              <a:t>crease</a:t>
            </a:r>
            <a:r>
              <a:rPr lang="en-US" sz="1600" dirty="0">
                <a:solidFill>
                  <a:schemeClr val="accent5">
                    <a:lumMod val="75000"/>
                  </a:schemeClr>
                </a:solidFill>
              </a:rPr>
              <a:t>. This indrawing of skin causes the skin, muscle and fat superior to the crease to ‘overhang;’ this overhang is called the eyelid </a:t>
            </a:r>
            <a:r>
              <a:rPr lang="en-US" sz="1600" b="1" dirty="0">
                <a:solidFill>
                  <a:schemeClr val="accent5">
                    <a:lumMod val="75000"/>
                  </a:schemeClr>
                </a:solidFill>
              </a:rPr>
              <a:t>fold</a:t>
            </a:r>
            <a:r>
              <a:rPr lang="en-US" sz="1600" dirty="0">
                <a:solidFill>
                  <a:schemeClr val="accent5">
                    <a:lumMod val="75000"/>
                  </a:schemeClr>
                </a:solidFill>
              </a:rPr>
              <a:t>. </a:t>
            </a:r>
          </a:p>
        </p:txBody>
      </p:sp>
      <p:sp>
        <p:nvSpPr>
          <p:cNvPr id="8" name="Text Box 25">
            <a:extLst>
              <a:ext uri="{FF2B5EF4-FFF2-40B4-BE49-F238E27FC236}">
                <a16:creationId xmlns:a16="http://schemas.microsoft.com/office/drawing/2014/main" id="{1095CD98-A96D-4777-A20F-59564CBF1D4E}"/>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3798139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37</a:t>
            </a:fld>
            <a:endParaRPr lang="en-US" altLang="en-US"/>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a:t>
                      </a:r>
                      <a:r>
                        <a:rPr lang="en-US" sz="1600" b="0" dirty="0">
                          <a:solidFill>
                            <a:schemeClr val="bg1">
                              <a:lumMod val="75000"/>
                            </a:schemeClr>
                          </a:solidFill>
                        </a:rPr>
                        <a: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1" y="2667000"/>
            <a:ext cx="2057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85DB3-DEFE-4CB5-9217-6022794CDDF6}"/>
              </a:ext>
            </a:extLst>
          </p:cNvPr>
          <p:cNvSpPr txBox="1"/>
          <p:nvPr/>
        </p:nvSpPr>
        <p:spPr>
          <a:xfrm>
            <a:off x="1306310" y="3303240"/>
            <a:ext cx="7550425" cy="1815882"/>
          </a:xfrm>
          <a:prstGeom prst="rect">
            <a:avLst/>
          </a:prstGeom>
          <a:solidFill>
            <a:schemeClr val="accent5">
              <a:lumMod val="75000"/>
            </a:schemeClr>
          </a:solidFill>
        </p:spPr>
        <p:txBody>
          <a:bodyPr wrap="square" rtlCol="0">
            <a:spAutoFit/>
          </a:bodyPr>
          <a:lstStyle/>
          <a:p>
            <a:r>
              <a:rPr lang="en-US" sz="1600" i="1" dirty="0">
                <a:solidFill>
                  <a:srgbClr val="0000FF"/>
                </a:solidFill>
              </a:rPr>
              <a:t>Anatomically speaking, what structures create the upper lid crease?</a:t>
            </a:r>
          </a:p>
          <a:p>
            <a:r>
              <a:rPr lang="en-US" sz="1600" dirty="0">
                <a:solidFill>
                  <a:srgbClr val="0000FF"/>
                </a:solidFill>
              </a:rPr>
              <a:t>As the aponeurosis of the </a:t>
            </a:r>
            <a:r>
              <a:rPr lang="en-US" sz="1600" dirty="0" err="1">
                <a:solidFill>
                  <a:srgbClr val="0000FF"/>
                </a:solidFill>
              </a:rPr>
              <a:t>levator</a:t>
            </a:r>
            <a:r>
              <a:rPr lang="en-US" sz="1600" dirty="0">
                <a:solidFill>
                  <a:srgbClr val="0000FF"/>
                </a:solidFill>
              </a:rPr>
              <a:t> muscle approaches the tarsal plate, it splits into </a:t>
            </a:r>
            <a:r>
              <a:rPr lang="en-US" sz="1600" i="1" dirty="0">
                <a:solidFill>
                  <a:srgbClr val="0000FF"/>
                </a:solidFill>
              </a:rPr>
              <a:t>anterior</a:t>
            </a:r>
            <a:r>
              <a:rPr lang="en-US" sz="1600" dirty="0">
                <a:solidFill>
                  <a:srgbClr val="0000FF"/>
                </a:solidFill>
              </a:rPr>
              <a:t> and </a:t>
            </a:r>
            <a:r>
              <a:rPr lang="en-US" sz="1600" i="1" dirty="0">
                <a:solidFill>
                  <a:srgbClr val="0000FF"/>
                </a:solidFill>
              </a:rPr>
              <a:t>posterior</a:t>
            </a:r>
            <a:r>
              <a:rPr lang="en-US" sz="1600" dirty="0">
                <a:solidFill>
                  <a:srgbClr val="0000FF"/>
                </a:solidFill>
              </a:rPr>
              <a:t> portions. The anterior portion consists of fine tendrils of aponeurotic material, some of which will attach to the skin overlying the superior margin of the tarsus. </a:t>
            </a:r>
            <a:r>
              <a:rPr lang="en-US" sz="1600" dirty="0"/>
              <a:t>These attachments draw the skin inward, thereby producing the eyelid </a:t>
            </a:r>
            <a:r>
              <a:rPr lang="en-US" sz="1600" b="1" dirty="0"/>
              <a:t>crease</a:t>
            </a:r>
            <a:r>
              <a:rPr lang="en-US" sz="1600" dirty="0"/>
              <a:t>. This indrawing of skin causes the skin, muscle and fat superior to the crease to ‘overhang;’ this overhang is called the eyelid </a:t>
            </a:r>
            <a:r>
              <a:rPr lang="en-US" sz="1600" b="1" dirty="0"/>
              <a:t>fold</a:t>
            </a:r>
            <a:r>
              <a:rPr lang="en-US" sz="1600" dirty="0"/>
              <a:t>. </a:t>
            </a:r>
          </a:p>
        </p:txBody>
      </p:sp>
      <p:sp>
        <p:nvSpPr>
          <p:cNvPr id="8" name="Text Box 25">
            <a:extLst>
              <a:ext uri="{FF2B5EF4-FFF2-40B4-BE49-F238E27FC236}">
                <a16:creationId xmlns:a16="http://schemas.microsoft.com/office/drawing/2014/main" id="{1095CD98-A96D-4777-A20F-59564CBF1D4E}"/>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2808270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38</a:t>
            </a:fld>
            <a:endParaRPr lang="en-US" altLang="en-US"/>
          </a:p>
        </p:txBody>
      </p:sp>
      <p:sp>
        <p:nvSpPr>
          <p:cNvPr id="11" name="TextBox 10">
            <a:extLst>
              <a:ext uri="{FF2B5EF4-FFF2-40B4-BE49-F238E27FC236}">
                <a16:creationId xmlns:a16="http://schemas.microsoft.com/office/drawing/2014/main" id="{D790B8DB-965F-46FB-94D5-532112F06858}"/>
              </a:ext>
            </a:extLst>
          </p:cNvPr>
          <p:cNvSpPr txBox="1"/>
          <p:nvPr/>
        </p:nvSpPr>
        <p:spPr>
          <a:xfrm>
            <a:off x="3787179" y="5951798"/>
            <a:ext cx="1569660" cy="369332"/>
          </a:xfrm>
          <a:prstGeom prst="rect">
            <a:avLst/>
          </a:prstGeom>
          <a:noFill/>
        </p:spPr>
        <p:txBody>
          <a:bodyPr wrap="none" rtlCol="0">
            <a:spAutoFit/>
          </a:bodyPr>
          <a:lstStyle/>
          <a:p>
            <a:pPr algn="ctr"/>
            <a:r>
              <a:rPr lang="en-US" dirty="0"/>
              <a:t>Eyelid crease</a:t>
            </a:r>
          </a:p>
        </p:txBody>
      </p:sp>
      <p:pic>
        <p:nvPicPr>
          <p:cNvPr id="13" name="Picture 12">
            <a:extLst>
              <a:ext uri="{FF2B5EF4-FFF2-40B4-BE49-F238E27FC236}">
                <a16:creationId xmlns:a16="http://schemas.microsoft.com/office/drawing/2014/main" id="{FED4D51D-AC40-41AB-AF85-EA2708C26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87" y="1219200"/>
            <a:ext cx="4424024" cy="4419600"/>
          </a:xfrm>
          <a:prstGeom prst="rect">
            <a:avLst/>
          </a:prstGeom>
        </p:spPr>
      </p:pic>
      <p:sp>
        <p:nvSpPr>
          <p:cNvPr id="14" name="Arrow: Right 13">
            <a:extLst>
              <a:ext uri="{FF2B5EF4-FFF2-40B4-BE49-F238E27FC236}">
                <a16:creationId xmlns:a16="http://schemas.microsoft.com/office/drawing/2014/main" id="{3C8FABA1-FB46-404B-9E55-9C5307C3A8BE}"/>
              </a:ext>
            </a:extLst>
          </p:cNvPr>
          <p:cNvSpPr/>
          <p:nvPr/>
        </p:nvSpPr>
        <p:spPr>
          <a:xfrm>
            <a:off x="1066800" y="2895600"/>
            <a:ext cx="12931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5">
            <a:extLst>
              <a:ext uri="{FF2B5EF4-FFF2-40B4-BE49-F238E27FC236}">
                <a16:creationId xmlns:a16="http://schemas.microsoft.com/office/drawing/2014/main" id="{AD77A8CD-58A6-4D03-B74B-9F51B78D856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529735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39</a:t>
            </a:fld>
            <a:endParaRPr lang="en-US" altLang="en-US"/>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a:t>
                      </a:r>
                      <a:r>
                        <a:rPr lang="en-US" sz="1600" b="0" dirty="0">
                          <a:solidFill>
                            <a:schemeClr val="bg1">
                              <a:lumMod val="75000"/>
                            </a:schemeClr>
                          </a:solidFill>
                        </a:rPr>
                        <a: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1" y="2667000"/>
            <a:ext cx="2057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685DB3-DEFE-4CB5-9217-6022794CDDF6}"/>
              </a:ext>
            </a:extLst>
          </p:cNvPr>
          <p:cNvSpPr txBox="1"/>
          <p:nvPr/>
        </p:nvSpPr>
        <p:spPr>
          <a:xfrm>
            <a:off x="1306310" y="3303240"/>
            <a:ext cx="7550425" cy="1815882"/>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Anatomically speaking, what structures create the upper lid crease?</a:t>
            </a:r>
          </a:p>
          <a:p>
            <a:r>
              <a:rPr lang="en-US" sz="1600" dirty="0">
                <a:solidFill>
                  <a:schemeClr val="bg1">
                    <a:lumMod val="50000"/>
                  </a:schemeClr>
                </a:solidFill>
              </a:rPr>
              <a:t>As the aponeurosis of the </a:t>
            </a:r>
            <a:r>
              <a:rPr lang="en-US" sz="1600" dirty="0" err="1">
                <a:solidFill>
                  <a:schemeClr val="bg1">
                    <a:lumMod val="50000"/>
                  </a:schemeClr>
                </a:solidFill>
              </a:rPr>
              <a:t>levator</a:t>
            </a:r>
            <a:r>
              <a:rPr lang="en-US" sz="1600" dirty="0">
                <a:solidFill>
                  <a:schemeClr val="bg1">
                    <a:lumMod val="50000"/>
                  </a:schemeClr>
                </a:solidFill>
              </a:rPr>
              <a:t> muscle approaches the tarsal plate, it splits into </a:t>
            </a:r>
            <a:r>
              <a:rPr lang="en-US" sz="1600" i="1" dirty="0">
                <a:solidFill>
                  <a:schemeClr val="bg1">
                    <a:lumMod val="50000"/>
                  </a:schemeClr>
                </a:solidFill>
              </a:rPr>
              <a:t>anterior</a:t>
            </a:r>
            <a:r>
              <a:rPr lang="en-US" sz="1600" dirty="0">
                <a:solidFill>
                  <a:schemeClr val="bg1">
                    <a:lumMod val="50000"/>
                  </a:schemeClr>
                </a:solidFill>
              </a:rPr>
              <a:t> and </a:t>
            </a:r>
            <a:r>
              <a:rPr lang="en-US" sz="1600" b="1" i="1" dirty="0">
                <a:solidFill>
                  <a:srgbClr val="0000FF"/>
                </a:solidFill>
              </a:rPr>
              <a:t>posterior</a:t>
            </a:r>
            <a:r>
              <a:rPr lang="en-US" sz="1600" b="1" dirty="0">
                <a:solidFill>
                  <a:srgbClr val="0000FF"/>
                </a:solidFill>
              </a:rPr>
              <a:t> portions</a:t>
            </a:r>
            <a:r>
              <a:rPr lang="en-US" sz="1600" dirty="0">
                <a:solidFill>
                  <a:schemeClr val="bg1">
                    <a:lumMod val="50000"/>
                  </a:schemeClr>
                </a:solidFill>
              </a:rPr>
              <a:t>. The anterior portion consists of fine tendrils of aponeurotic material, some of which will attach to the skin overlying the superior margin of the tarsus. These attachments draw the skin inward, thereby producing the eyelid </a:t>
            </a:r>
            <a:r>
              <a:rPr lang="en-US" sz="1600" b="1" dirty="0">
                <a:solidFill>
                  <a:schemeClr val="bg1">
                    <a:lumMod val="50000"/>
                  </a:schemeClr>
                </a:solidFill>
              </a:rPr>
              <a:t>crease</a:t>
            </a:r>
            <a:r>
              <a:rPr lang="en-US" sz="1600" dirty="0">
                <a:solidFill>
                  <a:schemeClr val="bg1">
                    <a:lumMod val="50000"/>
                  </a:schemeClr>
                </a:solidFill>
              </a:rPr>
              <a:t>. This indrawing of skin causes the skin, muscle and fat superior to the crease to ‘overhang;’ this overhang is called the eyelid </a:t>
            </a:r>
            <a:r>
              <a:rPr lang="en-US" sz="1600" b="1" dirty="0">
                <a:solidFill>
                  <a:schemeClr val="bg1">
                    <a:lumMod val="50000"/>
                  </a:schemeClr>
                </a:solidFill>
              </a:rPr>
              <a:t>fold</a:t>
            </a:r>
            <a:r>
              <a:rPr lang="en-US" sz="1600" dirty="0">
                <a:solidFill>
                  <a:schemeClr val="bg1">
                    <a:lumMod val="50000"/>
                  </a:schemeClr>
                </a:solidFill>
              </a:rPr>
              <a:t>. </a:t>
            </a:r>
          </a:p>
        </p:txBody>
      </p:sp>
      <p:sp>
        <p:nvSpPr>
          <p:cNvPr id="3" name="TextBox 2">
            <a:extLst>
              <a:ext uri="{FF2B5EF4-FFF2-40B4-BE49-F238E27FC236}">
                <a16:creationId xmlns:a16="http://schemas.microsoft.com/office/drawing/2014/main" id="{89D43FA6-710D-4990-9C41-8F9B5B1A076F}"/>
              </a:ext>
            </a:extLst>
          </p:cNvPr>
          <p:cNvSpPr txBox="1"/>
          <p:nvPr/>
        </p:nvSpPr>
        <p:spPr>
          <a:xfrm>
            <a:off x="1449561" y="4140533"/>
            <a:ext cx="4191000" cy="523220"/>
          </a:xfrm>
          <a:prstGeom prst="rect">
            <a:avLst/>
          </a:prstGeom>
          <a:solidFill>
            <a:schemeClr val="accent1">
              <a:lumMod val="20000"/>
              <a:lumOff val="80000"/>
            </a:schemeClr>
          </a:solidFill>
        </p:spPr>
        <p:txBody>
          <a:bodyPr wrap="square" rtlCol="0">
            <a:spAutoFit/>
          </a:bodyPr>
          <a:lstStyle/>
          <a:p>
            <a:r>
              <a:rPr lang="en-US" sz="1400" dirty="0">
                <a:solidFill>
                  <a:srgbClr val="0000FF"/>
                </a:solidFill>
              </a:rPr>
              <a:t>(In case you were wondering: The </a:t>
            </a:r>
            <a:r>
              <a:rPr lang="en-US" sz="1400" i="1" dirty="0">
                <a:solidFill>
                  <a:srgbClr val="0000FF"/>
                </a:solidFill>
              </a:rPr>
              <a:t>posterior</a:t>
            </a:r>
            <a:r>
              <a:rPr lang="en-US" sz="1400" dirty="0">
                <a:solidFill>
                  <a:srgbClr val="0000FF"/>
                </a:solidFill>
              </a:rPr>
              <a:t> portion of the aponeurosis inserts on the tarsal plate.)</a:t>
            </a:r>
            <a:endParaRPr lang="en-US" sz="1400" dirty="0"/>
          </a:p>
        </p:txBody>
      </p:sp>
      <p:sp>
        <p:nvSpPr>
          <p:cNvPr id="8" name="Text Box 25">
            <a:extLst>
              <a:ext uri="{FF2B5EF4-FFF2-40B4-BE49-F238E27FC236}">
                <a16:creationId xmlns:a16="http://schemas.microsoft.com/office/drawing/2014/main" id="{1095CD98-A96D-4777-A20F-59564CBF1D4E}"/>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323354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1754326"/>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p>
          <a:p>
            <a:r>
              <a:rPr lang="en-US" dirty="0" err="1">
                <a:solidFill>
                  <a:srgbClr val="0000FF"/>
                </a:solidFill>
              </a:rPr>
              <a:t>Inferodisplacement</a:t>
            </a:r>
            <a:r>
              <a:rPr lang="en-US" dirty="0">
                <a:solidFill>
                  <a:srgbClr val="0000FF"/>
                </a:solidFill>
              </a:rPr>
              <a:t> of the upper lid</a:t>
            </a:r>
            <a:br>
              <a:rPr lang="en-US" dirty="0">
                <a:solidFill>
                  <a:srgbClr val="0000FF"/>
                </a:solidFill>
              </a:rPr>
            </a:br>
            <a:endParaRPr lang="en-US" dirty="0">
              <a:solidFill>
                <a:srgbClr val="0000FF"/>
              </a:solidFill>
            </a:endParaRPr>
          </a:p>
        </p:txBody>
      </p:sp>
    </p:spTree>
    <p:extLst>
      <p:ext uri="{BB962C8B-B14F-4D97-AF65-F5344CB8AC3E}">
        <p14:creationId xmlns:p14="http://schemas.microsoft.com/office/powerpoint/2010/main" val="3788478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458574018"/>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0" y="2667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A713C1-2311-4AFD-B3B6-5F29A99F1E95}"/>
              </a:ext>
            </a:extLst>
          </p:cNvPr>
          <p:cNvSpPr txBox="1"/>
          <p:nvPr/>
        </p:nvSpPr>
        <p:spPr>
          <a:xfrm>
            <a:off x="1162879" y="3290451"/>
            <a:ext cx="5847521" cy="2062103"/>
          </a:xfrm>
          <a:prstGeom prst="rect">
            <a:avLst/>
          </a:prstGeom>
          <a:solidFill>
            <a:srgbClr val="4BFF9C"/>
          </a:solidFill>
        </p:spPr>
        <p:txBody>
          <a:bodyPr wrap="square" rtlCol="0">
            <a:spAutoFit/>
          </a:bodyPr>
          <a:lstStyle/>
          <a:p>
            <a:r>
              <a:rPr lang="en-US" sz="1600" i="1" dirty="0">
                <a:solidFill>
                  <a:srgbClr val="0000FF"/>
                </a:solidFill>
              </a:rPr>
              <a:t>How is </a:t>
            </a:r>
            <a:r>
              <a:rPr lang="en-US" sz="1600" dirty="0">
                <a:solidFill>
                  <a:srgbClr val="0000FF"/>
                </a:solidFill>
              </a:rPr>
              <a:t>upper lid crease position </a:t>
            </a:r>
            <a:r>
              <a:rPr lang="en-US" sz="1600" i="1" dirty="0">
                <a:solidFill>
                  <a:srgbClr val="0000FF"/>
                </a:solidFill>
              </a:rPr>
              <a:t>quantified?</a:t>
            </a:r>
            <a:endParaRPr lang="en-US" sz="1600" i="1" dirty="0">
              <a:solidFill>
                <a:srgbClr val="4BFF9C"/>
              </a:solidFill>
            </a:endParaRPr>
          </a:p>
          <a:p>
            <a:r>
              <a:rPr lang="en-US" sz="1600" dirty="0">
                <a:solidFill>
                  <a:srgbClr val="4BFF9C"/>
                </a:solidFill>
              </a:rPr>
              <a:t>By measuring the distance between it and the upper-lid margin</a:t>
            </a:r>
          </a:p>
          <a:p>
            <a:endParaRPr lang="en-US" sz="1600" i="1" dirty="0">
              <a:solidFill>
                <a:srgbClr val="4BFF9C"/>
              </a:solidFill>
            </a:endParaRPr>
          </a:p>
          <a:p>
            <a:r>
              <a:rPr lang="en-US" sz="1600" i="1" dirty="0">
                <a:solidFill>
                  <a:srgbClr val="4BFF9C"/>
                </a:solidFill>
              </a:rPr>
              <a:t>What are typical values for this measure?</a:t>
            </a:r>
          </a:p>
          <a:p>
            <a:r>
              <a:rPr lang="en-US" sz="1600" dirty="0">
                <a:solidFill>
                  <a:srgbClr val="4BFF9C"/>
                </a:solidFill>
              </a:rPr>
              <a:t>Well, the </a:t>
            </a:r>
            <a:r>
              <a:rPr lang="en-US" sz="1600" i="1" dirty="0">
                <a:solidFill>
                  <a:srgbClr val="4BFF9C"/>
                </a:solidFill>
              </a:rPr>
              <a:t>Plastics</a:t>
            </a:r>
            <a:r>
              <a:rPr lang="en-US" sz="1600" dirty="0">
                <a:solidFill>
                  <a:srgbClr val="4BFF9C"/>
                </a:solidFill>
              </a:rPr>
              <a:t> book only gives values for Caucasians… those values are  8-9 mm  for males,  9-11 mm  for females. The book does go on to say the crease “is </a:t>
            </a:r>
            <a:r>
              <a:rPr lang="en-US" sz="1600" dirty="0" err="1">
                <a:solidFill>
                  <a:srgbClr val="4BFF9C"/>
                </a:solidFill>
              </a:rPr>
              <a:t>rypically</a:t>
            </a:r>
            <a:r>
              <a:rPr lang="en-US" sz="1600" dirty="0">
                <a:solidFill>
                  <a:srgbClr val="4BFF9C"/>
                </a:solidFill>
              </a:rPr>
              <a:t> lower or obscured in the Asian eyelid, with or without ptosis.”</a:t>
            </a:r>
          </a:p>
        </p:txBody>
      </p:sp>
    </p:spTree>
    <p:extLst>
      <p:ext uri="{BB962C8B-B14F-4D97-AF65-F5344CB8AC3E}">
        <p14:creationId xmlns:p14="http://schemas.microsoft.com/office/powerpoint/2010/main" val="2093044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224947111"/>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0" y="2667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A713C1-2311-4AFD-B3B6-5F29A99F1E95}"/>
              </a:ext>
            </a:extLst>
          </p:cNvPr>
          <p:cNvSpPr txBox="1"/>
          <p:nvPr/>
        </p:nvSpPr>
        <p:spPr>
          <a:xfrm>
            <a:off x="1162879" y="3290451"/>
            <a:ext cx="5847521" cy="2062103"/>
          </a:xfrm>
          <a:prstGeom prst="rect">
            <a:avLst/>
          </a:prstGeom>
          <a:solidFill>
            <a:srgbClr val="4BFF9C"/>
          </a:solidFill>
        </p:spPr>
        <p:txBody>
          <a:bodyPr wrap="square" rtlCol="0">
            <a:spAutoFit/>
          </a:bodyPr>
          <a:lstStyle/>
          <a:p>
            <a:r>
              <a:rPr lang="en-US" sz="1600" i="1" dirty="0">
                <a:solidFill>
                  <a:srgbClr val="0000FF"/>
                </a:solidFill>
              </a:rPr>
              <a:t>How is </a:t>
            </a:r>
            <a:r>
              <a:rPr lang="en-US" sz="1600" dirty="0">
                <a:solidFill>
                  <a:srgbClr val="0000FF"/>
                </a:solidFill>
              </a:rPr>
              <a:t>upper lid crease position </a:t>
            </a:r>
            <a:r>
              <a:rPr lang="en-US" sz="1600" i="1" dirty="0">
                <a:solidFill>
                  <a:srgbClr val="0000FF"/>
                </a:solidFill>
              </a:rPr>
              <a:t>quantified?</a:t>
            </a:r>
          </a:p>
          <a:p>
            <a:r>
              <a:rPr lang="en-US" sz="1600" dirty="0">
                <a:solidFill>
                  <a:srgbClr val="0000FF"/>
                </a:solidFill>
              </a:rPr>
              <a:t>By measuring the distance between it and the upper-lid margin</a:t>
            </a:r>
          </a:p>
          <a:p>
            <a:endParaRPr lang="en-US" sz="1600" i="1" dirty="0">
              <a:solidFill>
                <a:srgbClr val="4BFF9C"/>
              </a:solidFill>
            </a:endParaRPr>
          </a:p>
          <a:p>
            <a:r>
              <a:rPr lang="en-US" sz="1600" i="1" dirty="0">
                <a:solidFill>
                  <a:srgbClr val="4BFF9C"/>
                </a:solidFill>
              </a:rPr>
              <a:t>What are typical values for this measure?</a:t>
            </a:r>
          </a:p>
          <a:p>
            <a:r>
              <a:rPr lang="en-US" sz="1600" dirty="0">
                <a:solidFill>
                  <a:srgbClr val="4BFF9C"/>
                </a:solidFill>
              </a:rPr>
              <a:t>Well, the </a:t>
            </a:r>
            <a:r>
              <a:rPr lang="en-US" sz="1600" i="1" dirty="0">
                <a:solidFill>
                  <a:srgbClr val="4BFF9C"/>
                </a:solidFill>
              </a:rPr>
              <a:t>Plastics</a:t>
            </a:r>
            <a:r>
              <a:rPr lang="en-US" sz="1600" dirty="0">
                <a:solidFill>
                  <a:srgbClr val="4BFF9C"/>
                </a:solidFill>
              </a:rPr>
              <a:t> book only gives values for Caucasians… those values are  8-9 mm  for males,  9-11 mm  for females. The book does go on to say the crease “is </a:t>
            </a:r>
            <a:r>
              <a:rPr lang="en-US" sz="1600" dirty="0" err="1">
                <a:solidFill>
                  <a:srgbClr val="4BFF9C"/>
                </a:solidFill>
              </a:rPr>
              <a:t>rypically</a:t>
            </a:r>
            <a:r>
              <a:rPr lang="en-US" sz="1600" dirty="0">
                <a:solidFill>
                  <a:srgbClr val="4BFF9C"/>
                </a:solidFill>
              </a:rPr>
              <a:t> lower or obscured in the Asian eyelid, with or without ptosis.”</a:t>
            </a:r>
          </a:p>
        </p:txBody>
      </p:sp>
    </p:spTree>
    <p:extLst>
      <p:ext uri="{BB962C8B-B14F-4D97-AF65-F5344CB8AC3E}">
        <p14:creationId xmlns:p14="http://schemas.microsoft.com/office/powerpoint/2010/main" val="325101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3210100" y="5951798"/>
            <a:ext cx="2723823" cy="369332"/>
          </a:xfrm>
          <a:prstGeom prst="rect">
            <a:avLst/>
          </a:prstGeom>
          <a:noFill/>
        </p:spPr>
        <p:txBody>
          <a:bodyPr wrap="none" rtlCol="0">
            <a:spAutoFit/>
          </a:bodyPr>
          <a:lstStyle/>
          <a:p>
            <a:pPr algn="ctr"/>
            <a:r>
              <a:rPr lang="en-US" dirty="0"/>
              <a:t>Lid crease measurement</a:t>
            </a:r>
          </a:p>
        </p:txBody>
      </p:sp>
      <p:pic>
        <p:nvPicPr>
          <p:cNvPr id="1026" name="Picture 2" descr="View Image">
            <a:extLst>
              <a:ext uri="{FF2B5EF4-FFF2-40B4-BE49-F238E27FC236}">
                <a16:creationId xmlns:a16="http://schemas.microsoft.com/office/drawing/2014/main" id="{A3F686EC-D53B-47FF-A021-5A6201835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770" y="1735931"/>
            <a:ext cx="5088459" cy="338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39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110297933"/>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0" y="2667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A713C1-2311-4AFD-B3B6-5F29A99F1E95}"/>
              </a:ext>
            </a:extLst>
          </p:cNvPr>
          <p:cNvSpPr txBox="1"/>
          <p:nvPr/>
        </p:nvSpPr>
        <p:spPr>
          <a:xfrm>
            <a:off x="1162879" y="3290451"/>
            <a:ext cx="5847521" cy="2062103"/>
          </a:xfrm>
          <a:prstGeom prst="rect">
            <a:avLst/>
          </a:prstGeom>
          <a:solidFill>
            <a:srgbClr val="4BFF9C"/>
          </a:solidFill>
        </p:spPr>
        <p:txBody>
          <a:bodyPr wrap="square" rtlCol="0">
            <a:spAutoFit/>
          </a:bodyPr>
          <a:lstStyle/>
          <a:p>
            <a:r>
              <a:rPr lang="en-US" sz="1600" i="1" dirty="0">
                <a:solidFill>
                  <a:srgbClr val="0000FF"/>
                </a:solidFill>
              </a:rPr>
              <a:t>How is </a:t>
            </a:r>
            <a:r>
              <a:rPr lang="en-US" sz="1600" dirty="0">
                <a:solidFill>
                  <a:srgbClr val="0000FF"/>
                </a:solidFill>
              </a:rPr>
              <a:t>upper lid crease position </a:t>
            </a:r>
            <a:r>
              <a:rPr lang="en-US" sz="1600" i="1" dirty="0">
                <a:solidFill>
                  <a:srgbClr val="0000FF"/>
                </a:solidFill>
              </a:rPr>
              <a:t>quantified?</a:t>
            </a:r>
          </a:p>
          <a:p>
            <a:r>
              <a:rPr lang="en-US" sz="1600" dirty="0">
                <a:solidFill>
                  <a:srgbClr val="0000FF"/>
                </a:solidFill>
              </a:rPr>
              <a:t>By measuring the distance between it and the upper-lid margin</a:t>
            </a:r>
          </a:p>
          <a:p>
            <a:endParaRPr lang="en-US" sz="1600" i="1" dirty="0">
              <a:solidFill>
                <a:srgbClr val="0000FF"/>
              </a:solidFill>
            </a:endParaRPr>
          </a:p>
          <a:p>
            <a:r>
              <a:rPr lang="en-US" sz="1600" i="1" dirty="0">
                <a:solidFill>
                  <a:srgbClr val="0000FF"/>
                </a:solidFill>
              </a:rPr>
              <a:t>What are typical values for this measure?</a:t>
            </a:r>
            <a:endParaRPr lang="en-US" sz="1600" i="1" dirty="0">
              <a:solidFill>
                <a:srgbClr val="4BFF9C"/>
              </a:solidFill>
            </a:endParaRPr>
          </a:p>
          <a:p>
            <a:r>
              <a:rPr lang="en-US" sz="1600" dirty="0">
                <a:solidFill>
                  <a:srgbClr val="4BFF9C"/>
                </a:solidFill>
              </a:rPr>
              <a:t>Well, the </a:t>
            </a:r>
            <a:r>
              <a:rPr lang="en-US" sz="1600" i="1" dirty="0">
                <a:solidFill>
                  <a:srgbClr val="4BFF9C"/>
                </a:solidFill>
              </a:rPr>
              <a:t>Plastics</a:t>
            </a:r>
            <a:r>
              <a:rPr lang="en-US" sz="1600" dirty="0">
                <a:solidFill>
                  <a:srgbClr val="4BFF9C"/>
                </a:solidFill>
              </a:rPr>
              <a:t> book only gives values for Caucasians… those values are  8-9 mm  for males,  9-11 mm  for females. The book does go on to say the crease “is </a:t>
            </a:r>
            <a:r>
              <a:rPr lang="en-US" sz="1600" dirty="0" err="1">
                <a:solidFill>
                  <a:srgbClr val="4BFF9C"/>
                </a:solidFill>
              </a:rPr>
              <a:t>rypically</a:t>
            </a:r>
            <a:r>
              <a:rPr lang="en-US" sz="1600" dirty="0">
                <a:solidFill>
                  <a:srgbClr val="4BFF9C"/>
                </a:solidFill>
              </a:rPr>
              <a:t> lower or obscured in the Asian eyelid, with or without ptosis.”</a:t>
            </a:r>
          </a:p>
        </p:txBody>
      </p:sp>
    </p:spTree>
    <p:extLst>
      <p:ext uri="{BB962C8B-B14F-4D97-AF65-F5344CB8AC3E}">
        <p14:creationId xmlns:p14="http://schemas.microsoft.com/office/powerpoint/2010/main" val="2678991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34148831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0" y="2667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A713C1-2311-4AFD-B3B6-5F29A99F1E95}"/>
              </a:ext>
            </a:extLst>
          </p:cNvPr>
          <p:cNvSpPr txBox="1"/>
          <p:nvPr/>
        </p:nvSpPr>
        <p:spPr>
          <a:xfrm>
            <a:off x="1162879" y="3290451"/>
            <a:ext cx="5847521" cy="2062103"/>
          </a:xfrm>
          <a:prstGeom prst="rect">
            <a:avLst/>
          </a:prstGeom>
          <a:solidFill>
            <a:srgbClr val="4BFF9C"/>
          </a:solidFill>
        </p:spPr>
        <p:txBody>
          <a:bodyPr wrap="square" rtlCol="0">
            <a:spAutoFit/>
          </a:bodyPr>
          <a:lstStyle/>
          <a:p>
            <a:r>
              <a:rPr lang="en-US" sz="1600" i="1" dirty="0">
                <a:solidFill>
                  <a:srgbClr val="0000FF"/>
                </a:solidFill>
              </a:rPr>
              <a:t>How is </a:t>
            </a:r>
            <a:r>
              <a:rPr lang="en-US" sz="1600" dirty="0">
                <a:solidFill>
                  <a:srgbClr val="0000FF"/>
                </a:solidFill>
              </a:rPr>
              <a:t>upper lid crease position </a:t>
            </a:r>
            <a:r>
              <a:rPr lang="en-US" sz="1600" i="1" dirty="0">
                <a:solidFill>
                  <a:srgbClr val="0000FF"/>
                </a:solidFill>
              </a:rPr>
              <a:t>quantified?</a:t>
            </a:r>
          </a:p>
          <a:p>
            <a:r>
              <a:rPr lang="en-US" sz="1600" dirty="0">
                <a:solidFill>
                  <a:srgbClr val="0000FF"/>
                </a:solidFill>
              </a:rPr>
              <a:t>By measuring the distance between it and the upper-lid margin</a:t>
            </a:r>
          </a:p>
          <a:p>
            <a:endParaRPr lang="en-US" sz="1600" i="1" dirty="0">
              <a:solidFill>
                <a:srgbClr val="0000FF"/>
              </a:solidFill>
            </a:endParaRPr>
          </a:p>
          <a:p>
            <a:r>
              <a:rPr lang="en-US" sz="1600" i="1" dirty="0">
                <a:solidFill>
                  <a:srgbClr val="0000FF"/>
                </a:solidFill>
              </a:rPr>
              <a:t>What are typical values for this measure?</a:t>
            </a:r>
          </a:p>
          <a:p>
            <a:r>
              <a:rPr lang="en-US" sz="1600" dirty="0">
                <a:solidFill>
                  <a:srgbClr val="0000FF"/>
                </a:solidFill>
              </a:rPr>
              <a:t>Well, the </a:t>
            </a:r>
            <a:r>
              <a:rPr lang="en-US" sz="1600" i="1" dirty="0">
                <a:solidFill>
                  <a:srgbClr val="0000FF"/>
                </a:solidFill>
              </a:rPr>
              <a:t>Plastics</a:t>
            </a:r>
            <a:r>
              <a:rPr lang="en-US" sz="1600" dirty="0">
                <a:solidFill>
                  <a:srgbClr val="0000FF"/>
                </a:solidFill>
              </a:rPr>
              <a:t> book only gives values for Caucasians… </a:t>
            </a:r>
            <a:r>
              <a:rPr lang="en-US" sz="1600" dirty="0">
                <a:solidFill>
                  <a:srgbClr val="4BFF9C"/>
                </a:solidFill>
              </a:rPr>
              <a:t>those values are  8-9 mm  for males,  9-11 mm  for females. The book does go on to say the crease “is </a:t>
            </a:r>
            <a:r>
              <a:rPr lang="en-US" sz="1600" dirty="0" err="1">
                <a:solidFill>
                  <a:srgbClr val="4BFF9C"/>
                </a:solidFill>
              </a:rPr>
              <a:t>rypically</a:t>
            </a:r>
            <a:r>
              <a:rPr lang="en-US" sz="1600" dirty="0">
                <a:solidFill>
                  <a:srgbClr val="4BFF9C"/>
                </a:solidFill>
              </a:rPr>
              <a:t> lower or obscured in the Asian eyelid, with or without ptosis.”</a:t>
            </a:r>
          </a:p>
        </p:txBody>
      </p:sp>
      <p:pic>
        <p:nvPicPr>
          <p:cNvPr id="15" name="Picture 14">
            <a:extLst>
              <a:ext uri="{FF2B5EF4-FFF2-40B4-BE49-F238E27FC236}">
                <a16:creationId xmlns:a16="http://schemas.microsoft.com/office/drawing/2014/main" id="{17133612-2B02-4043-8795-B96E1B233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657" y="4565452"/>
            <a:ext cx="1514686" cy="2019582"/>
          </a:xfrm>
          <a:prstGeom prst="rect">
            <a:avLst/>
          </a:prstGeom>
        </p:spPr>
      </p:pic>
    </p:spTree>
    <p:extLst>
      <p:ext uri="{BB962C8B-B14F-4D97-AF65-F5344CB8AC3E}">
        <p14:creationId xmlns:p14="http://schemas.microsoft.com/office/powerpoint/2010/main" val="4108009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45</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80622793"/>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0" y="2667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A713C1-2311-4AFD-B3B6-5F29A99F1E95}"/>
              </a:ext>
            </a:extLst>
          </p:cNvPr>
          <p:cNvSpPr txBox="1"/>
          <p:nvPr/>
        </p:nvSpPr>
        <p:spPr>
          <a:xfrm>
            <a:off x="1162879" y="3290451"/>
            <a:ext cx="5847521" cy="2062103"/>
          </a:xfrm>
          <a:prstGeom prst="rect">
            <a:avLst/>
          </a:prstGeom>
          <a:solidFill>
            <a:srgbClr val="4BFF9C"/>
          </a:solidFill>
        </p:spPr>
        <p:txBody>
          <a:bodyPr wrap="square" rtlCol="0">
            <a:spAutoFit/>
          </a:bodyPr>
          <a:lstStyle/>
          <a:p>
            <a:r>
              <a:rPr lang="en-US" sz="1600" i="1" dirty="0">
                <a:solidFill>
                  <a:srgbClr val="0000FF"/>
                </a:solidFill>
              </a:rPr>
              <a:t>How is </a:t>
            </a:r>
            <a:r>
              <a:rPr lang="en-US" sz="1600" dirty="0">
                <a:solidFill>
                  <a:srgbClr val="0000FF"/>
                </a:solidFill>
              </a:rPr>
              <a:t>upper lid crease position </a:t>
            </a:r>
            <a:r>
              <a:rPr lang="en-US" sz="1600" i="1" dirty="0">
                <a:solidFill>
                  <a:srgbClr val="0000FF"/>
                </a:solidFill>
              </a:rPr>
              <a:t>quantified?</a:t>
            </a:r>
          </a:p>
          <a:p>
            <a:r>
              <a:rPr lang="en-US" sz="1600" dirty="0">
                <a:solidFill>
                  <a:srgbClr val="0000FF"/>
                </a:solidFill>
              </a:rPr>
              <a:t>By measuring the distance between it and the upper-lid margin</a:t>
            </a:r>
          </a:p>
          <a:p>
            <a:endParaRPr lang="en-US" sz="1600" i="1" dirty="0">
              <a:solidFill>
                <a:srgbClr val="0000FF"/>
              </a:solidFill>
            </a:endParaRPr>
          </a:p>
          <a:p>
            <a:r>
              <a:rPr lang="en-US" sz="1600" i="1" dirty="0">
                <a:solidFill>
                  <a:srgbClr val="0000FF"/>
                </a:solidFill>
              </a:rPr>
              <a:t>What are typical values for this measure?</a:t>
            </a:r>
          </a:p>
          <a:p>
            <a:r>
              <a:rPr lang="en-US" sz="1600" dirty="0">
                <a:solidFill>
                  <a:srgbClr val="0000FF"/>
                </a:solidFill>
              </a:rPr>
              <a:t>Well, the </a:t>
            </a:r>
            <a:r>
              <a:rPr lang="en-US" sz="1600" i="1" dirty="0">
                <a:solidFill>
                  <a:srgbClr val="0000FF"/>
                </a:solidFill>
              </a:rPr>
              <a:t>Plastics</a:t>
            </a:r>
            <a:r>
              <a:rPr lang="en-US" sz="1600" dirty="0">
                <a:solidFill>
                  <a:srgbClr val="0000FF"/>
                </a:solidFill>
              </a:rPr>
              <a:t> book only gives values for Caucasians… those values are  8-9 mm  for males,  9-11 mm  for females. </a:t>
            </a:r>
            <a:r>
              <a:rPr lang="en-US" sz="1600" dirty="0">
                <a:solidFill>
                  <a:srgbClr val="4BFF9C"/>
                </a:solidFill>
              </a:rPr>
              <a:t>The book does go on to say the crease “is </a:t>
            </a:r>
            <a:r>
              <a:rPr lang="en-US" sz="1600" dirty="0" err="1">
                <a:solidFill>
                  <a:srgbClr val="4BFF9C"/>
                </a:solidFill>
              </a:rPr>
              <a:t>rypically</a:t>
            </a:r>
            <a:r>
              <a:rPr lang="en-US" sz="1600" dirty="0">
                <a:solidFill>
                  <a:srgbClr val="4BFF9C"/>
                </a:solidFill>
              </a:rPr>
              <a:t> lower or obscured in the Asian eyelid, with or without ptosis.”</a:t>
            </a:r>
          </a:p>
        </p:txBody>
      </p:sp>
      <p:sp>
        <p:nvSpPr>
          <p:cNvPr id="2" name="Rectangle 1">
            <a:extLst>
              <a:ext uri="{FF2B5EF4-FFF2-40B4-BE49-F238E27FC236}">
                <a16:creationId xmlns:a16="http://schemas.microsoft.com/office/drawing/2014/main" id="{104C9DC3-E946-4CAE-8AE7-8AFB422D2190}"/>
              </a:ext>
            </a:extLst>
          </p:cNvPr>
          <p:cNvSpPr/>
          <p:nvPr/>
        </p:nvSpPr>
        <p:spPr>
          <a:xfrm>
            <a:off x="2789380" y="4572000"/>
            <a:ext cx="762000" cy="235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to #</a:t>
            </a:r>
          </a:p>
        </p:txBody>
      </p:sp>
      <p:sp>
        <p:nvSpPr>
          <p:cNvPr id="13" name="Rectangle 12">
            <a:extLst>
              <a:ext uri="{FF2B5EF4-FFF2-40B4-BE49-F238E27FC236}">
                <a16:creationId xmlns:a16="http://schemas.microsoft.com/office/drawing/2014/main" id="{1234CCEE-2A17-4560-8AE1-93234E407284}"/>
              </a:ext>
            </a:extLst>
          </p:cNvPr>
          <p:cNvSpPr/>
          <p:nvPr/>
        </p:nvSpPr>
        <p:spPr>
          <a:xfrm>
            <a:off x="4571998" y="4576490"/>
            <a:ext cx="914401" cy="231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to #</a:t>
            </a:r>
          </a:p>
        </p:txBody>
      </p:sp>
    </p:spTree>
    <p:extLst>
      <p:ext uri="{BB962C8B-B14F-4D97-AF65-F5344CB8AC3E}">
        <p14:creationId xmlns:p14="http://schemas.microsoft.com/office/powerpoint/2010/main" val="231427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46</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985619165"/>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0" y="2667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A713C1-2311-4AFD-B3B6-5F29A99F1E95}"/>
              </a:ext>
            </a:extLst>
          </p:cNvPr>
          <p:cNvSpPr txBox="1"/>
          <p:nvPr/>
        </p:nvSpPr>
        <p:spPr>
          <a:xfrm>
            <a:off x="1162879" y="3290451"/>
            <a:ext cx="5847521" cy="2062103"/>
          </a:xfrm>
          <a:prstGeom prst="rect">
            <a:avLst/>
          </a:prstGeom>
          <a:solidFill>
            <a:srgbClr val="4BFF9C"/>
          </a:solidFill>
        </p:spPr>
        <p:txBody>
          <a:bodyPr wrap="square" rtlCol="0">
            <a:spAutoFit/>
          </a:bodyPr>
          <a:lstStyle/>
          <a:p>
            <a:r>
              <a:rPr lang="en-US" sz="1600" i="1" dirty="0">
                <a:solidFill>
                  <a:srgbClr val="0000FF"/>
                </a:solidFill>
              </a:rPr>
              <a:t>How is </a:t>
            </a:r>
            <a:r>
              <a:rPr lang="en-US" sz="1600" dirty="0">
                <a:solidFill>
                  <a:srgbClr val="0000FF"/>
                </a:solidFill>
              </a:rPr>
              <a:t>upper lid crease position </a:t>
            </a:r>
            <a:r>
              <a:rPr lang="en-US" sz="1600" i="1" dirty="0">
                <a:solidFill>
                  <a:srgbClr val="0000FF"/>
                </a:solidFill>
              </a:rPr>
              <a:t>quantified?</a:t>
            </a:r>
          </a:p>
          <a:p>
            <a:r>
              <a:rPr lang="en-US" sz="1600" dirty="0">
                <a:solidFill>
                  <a:srgbClr val="0000FF"/>
                </a:solidFill>
              </a:rPr>
              <a:t>By measuring the distance between it and the upper-lid margin</a:t>
            </a:r>
          </a:p>
          <a:p>
            <a:endParaRPr lang="en-US" sz="1600" i="1" dirty="0">
              <a:solidFill>
                <a:srgbClr val="0000FF"/>
              </a:solidFill>
            </a:endParaRPr>
          </a:p>
          <a:p>
            <a:r>
              <a:rPr lang="en-US" sz="1600" i="1" dirty="0">
                <a:solidFill>
                  <a:srgbClr val="0000FF"/>
                </a:solidFill>
              </a:rPr>
              <a:t>What are typical values for this measure?</a:t>
            </a:r>
          </a:p>
          <a:p>
            <a:r>
              <a:rPr lang="en-US" sz="1600" dirty="0">
                <a:solidFill>
                  <a:srgbClr val="0000FF"/>
                </a:solidFill>
              </a:rPr>
              <a:t>Well, the </a:t>
            </a:r>
            <a:r>
              <a:rPr lang="en-US" sz="1600" i="1" dirty="0">
                <a:solidFill>
                  <a:srgbClr val="0000FF"/>
                </a:solidFill>
              </a:rPr>
              <a:t>Plastics</a:t>
            </a:r>
            <a:r>
              <a:rPr lang="en-US" sz="1600" dirty="0">
                <a:solidFill>
                  <a:srgbClr val="0000FF"/>
                </a:solidFill>
              </a:rPr>
              <a:t> book only gives values for Caucasians… those values are  8-9 mm  for males,  9-11 mm  for females. </a:t>
            </a:r>
            <a:r>
              <a:rPr lang="en-US" sz="1600" dirty="0">
                <a:solidFill>
                  <a:srgbClr val="4BFF9C"/>
                </a:solidFill>
              </a:rPr>
              <a:t>The book does go on to say the crease “is </a:t>
            </a:r>
            <a:r>
              <a:rPr lang="en-US" sz="1600" dirty="0" err="1">
                <a:solidFill>
                  <a:srgbClr val="4BFF9C"/>
                </a:solidFill>
              </a:rPr>
              <a:t>rypically</a:t>
            </a:r>
            <a:r>
              <a:rPr lang="en-US" sz="1600" dirty="0">
                <a:solidFill>
                  <a:srgbClr val="4BFF9C"/>
                </a:solidFill>
              </a:rPr>
              <a:t> lower or obscured in the Asian eyelid, with or without ptosis.”</a:t>
            </a:r>
          </a:p>
        </p:txBody>
      </p:sp>
    </p:spTree>
    <p:extLst>
      <p:ext uri="{BB962C8B-B14F-4D97-AF65-F5344CB8AC3E}">
        <p14:creationId xmlns:p14="http://schemas.microsoft.com/office/powerpoint/2010/main" val="139610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2089412914"/>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dirty="0">
                          <a:solidFill>
                            <a:schemeClr val="tx1"/>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5867400" y="2667000"/>
            <a:ext cx="28425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A713C1-2311-4AFD-B3B6-5F29A99F1E95}"/>
              </a:ext>
            </a:extLst>
          </p:cNvPr>
          <p:cNvSpPr txBox="1"/>
          <p:nvPr/>
        </p:nvSpPr>
        <p:spPr>
          <a:xfrm>
            <a:off x="1162879" y="3290451"/>
            <a:ext cx="5847521" cy="2062103"/>
          </a:xfrm>
          <a:prstGeom prst="rect">
            <a:avLst/>
          </a:prstGeom>
          <a:solidFill>
            <a:srgbClr val="4BFF9C"/>
          </a:solidFill>
        </p:spPr>
        <p:txBody>
          <a:bodyPr wrap="square" rtlCol="0">
            <a:spAutoFit/>
          </a:bodyPr>
          <a:lstStyle/>
          <a:p>
            <a:r>
              <a:rPr lang="en-US" sz="1600" i="1" dirty="0">
                <a:solidFill>
                  <a:srgbClr val="0000FF"/>
                </a:solidFill>
              </a:rPr>
              <a:t>How is </a:t>
            </a:r>
            <a:r>
              <a:rPr lang="en-US" sz="1600" dirty="0">
                <a:solidFill>
                  <a:srgbClr val="0000FF"/>
                </a:solidFill>
              </a:rPr>
              <a:t>upper lid crease position </a:t>
            </a:r>
            <a:r>
              <a:rPr lang="en-US" sz="1600" i="1" dirty="0">
                <a:solidFill>
                  <a:srgbClr val="0000FF"/>
                </a:solidFill>
              </a:rPr>
              <a:t>quantified?</a:t>
            </a:r>
          </a:p>
          <a:p>
            <a:r>
              <a:rPr lang="en-US" sz="1600" dirty="0">
                <a:solidFill>
                  <a:srgbClr val="0000FF"/>
                </a:solidFill>
              </a:rPr>
              <a:t>By measuring the distance between it and the upper-lid margin</a:t>
            </a:r>
          </a:p>
          <a:p>
            <a:endParaRPr lang="en-US" sz="1600" i="1" dirty="0">
              <a:solidFill>
                <a:srgbClr val="0000FF"/>
              </a:solidFill>
            </a:endParaRPr>
          </a:p>
          <a:p>
            <a:r>
              <a:rPr lang="en-US" sz="1600" i="1" dirty="0">
                <a:solidFill>
                  <a:srgbClr val="0000FF"/>
                </a:solidFill>
              </a:rPr>
              <a:t>What are typical values for this measure?</a:t>
            </a:r>
          </a:p>
          <a:p>
            <a:r>
              <a:rPr lang="en-US" sz="1600" dirty="0">
                <a:solidFill>
                  <a:srgbClr val="0000FF"/>
                </a:solidFill>
              </a:rPr>
              <a:t>Well, the </a:t>
            </a:r>
            <a:r>
              <a:rPr lang="en-US" sz="1600" i="1" dirty="0">
                <a:solidFill>
                  <a:srgbClr val="0000FF"/>
                </a:solidFill>
              </a:rPr>
              <a:t>Plastics</a:t>
            </a:r>
            <a:r>
              <a:rPr lang="en-US" sz="1600" dirty="0">
                <a:solidFill>
                  <a:srgbClr val="0000FF"/>
                </a:solidFill>
              </a:rPr>
              <a:t> book only gives values for Caucasians… those values are  8-9 mm  for males,  9-11 mm  for females. </a:t>
            </a:r>
            <a:r>
              <a:rPr lang="en-US" sz="1600" dirty="0"/>
              <a:t>The book goes on to say the crease “is typically lower or obscured in the Asian eyelid, with or without ptosis.”</a:t>
            </a:r>
          </a:p>
        </p:txBody>
      </p:sp>
      <p:sp>
        <p:nvSpPr>
          <p:cNvPr id="8" name="Rectangle 4">
            <a:extLst>
              <a:ext uri="{FF2B5EF4-FFF2-40B4-BE49-F238E27FC236}">
                <a16:creationId xmlns:a16="http://schemas.microsoft.com/office/drawing/2014/main" id="{2C9DEE43-188C-4589-8817-0B48732FC0F3}"/>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Tree>
    <p:extLst>
      <p:ext uri="{BB962C8B-B14F-4D97-AF65-F5344CB8AC3E}">
        <p14:creationId xmlns:p14="http://schemas.microsoft.com/office/powerpoint/2010/main" val="1430631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48</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4289770064"/>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dirty="0" err="1">
                          <a:solidFill>
                            <a:schemeClr val="tx1"/>
                          </a:solidFill>
                        </a:rPr>
                        <a:t>Levator</a:t>
                      </a:r>
                      <a:r>
                        <a:rPr lang="en-US" sz="1600" b="1" dirty="0">
                          <a:solidFill>
                            <a:schemeClr val="tx1"/>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072809" y="3048000"/>
            <a:ext cx="22329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93C8F-4BCA-4B7C-B93D-5EA3BB5FDA46}"/>
              </a:ext>
            </a:extLst>
          </p:cNvPr>
          <p:cNvSpPr txBox="1"/>
          <p:nvPr/>
        </p:nvSpPr>
        <p:spPr>
          <a:xfrm>
            <a:off x="1332696" y="3657241"/>
            <a:ext cx="5840043" cy="1569660"/>
          </a:xfrm>
          <a:prstGeom prst="rect">
            <a:avLst/>
          </a:prstGeom>
          <a:solidFill>
            <a:schemeClr val="accent5">
              <a:lumMod val="75000"/>
            </a:schemeClr>
          </a:solidFill>
        </p:spPr>
        <p:txBody>
          <a:bodyPr wrap="square" rtlCol="0">
            <a:spAutoFit/>
          </a:bodyPr>
          <a:lstStyle/>
          <a:p>
            <a:r>
              <a:rPr lang="en-US" sz="1600" i="1" dirty="0">
                <a:solidFill>
                  <a:srgbClr val="0000FF"/>
                </a:solidFill>
              </a:rPr>
              <a:t>How is </a:t>
            </a:r>
            <a:r>
              <a:rPr lang="en-US" sz="1600" dirty="0" err="1">
                <a:solidFill>
                  <a:srgbClr val="0000FF"/>
                </a:solidFill>
              </a:rPr>
              <a:t>levator</a:t>
            </a:r>
            <a:r>
              <a:rPr lang="en-US" sz="1600" dirty="0">
                <a:solidFill>
                  <a:srgbClr val="0000FF"/>
                </a:solidFill>
              </a:rPr>
              <a:t> function </a:t>
            </a:r>
            <a:r>
              <a:rPr lang="en-US" sz="1600" i="1" dirty="0">
                <a:solidFill>
                  <a:srgbClr val="0000FF"/>
                </a:solidFill>
              </a:rPr>
              <a:t>quantified?</a:t>
            </a:r>
            <a:endParaRPr lang="en-US" sz="1600" i="1" dirty="0">
              <a:solidFill>
                <a:schemeClr val="accent5">
                  <a:lumMod val="75000"/>
                </a:schemeClr>
              </a:solidFill>
            </a:endParaRPr>
          </a:p>
          <a:p>
            <a:r>
              <a:rPr lang="en-US" sz="1600" dirty="0">
                <a:solidFill>
                  <a:schemeClr val="accent5">
                    <a:lumMod val="75000"/>
                  </a:schemeClr>
                </a:solidFill>
              </a:rPr>
              <a:t>It is the distance between the locations of the upper-lid margin when the </a:t>
            </a:r>
            <a:r>
              <a:rPr lang="en-US" sz="1600" dirty="0" err="1">
                <a:solidFill>
                  <a:schemeClr val="accent5">
                    <a:lumMod val="75000"/>
                  </a:schemeClr>
                </a:solidFill>
              </a:rPr>
              <a:t>pt</a:t>
            </a:r>
            <a:r>
              <a:rPr lang="en-US" sz="1600" dirty="0">
                <a:solidFill>
                  <a:schemeClr val="accent5">
                    <a:lumMod val="75000"/>
                  </a:schemeClr>
                </a:solidFill>
              </a:rPr>
              <a:t> is in down- and </a:t>
            </a:r>
            <a:r>
              <a:rPr lang="en-US" sz="1600" dirty="0" err="1">
                <a:solidFill>
                  <a:schemeClr val="accent5">
                    <a:lumMod val="75000"/>
                  </a:schemeClr>
                </a:solidFill>
              </a:rPr>
              <a:t>upgaze</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What range is considered normal?</a:t>
            </a:r>
          </a:p>
          <a:p>
            <a:r>
              <a:rPr lang="en-US" sz="1600" dirty="0">
                <a:solidFill>
                  <a:schemeClr val="accent5">
                    <a:lumMod val="75000"/>
                  </a:schemeClr>
                </a:solidFill>
              </a:rPr>
              <a:t>12-15 mm</a:t>
            </a:r>
          </a:p>
        </p:txBody>
      </p:sp>
    </p:spTree>
    <p:extLst>
      <p:ext uri="{BB962C8B-B14F-4D97-AF65-F5344CB8AC3E}">
        <p14:creationId xmlns:p14="http://schemas.microsoft.com/office/powerpoint/2010/main" val="520991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49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976374193"/>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dirty="0" err="1">
                          <a:solidFill>
                            <a:schemeClr val="tx1"/>
                          </a:solidFill>
                        </a:rPr>
                        <a:t>Levator</a:t>
                      </a:r>
                      <a:r>
                        <a:rPr lang="en-US" sz="1600" b="1" dirty="0">
                          <a:solidFill>
                            <a:schemeClr val="tx1"/>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072809" y="3048000"/>
            <a:ext cx="22329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93C8F-4BCA-4B7C-B93D-5EA3BB5FDA46}"/>
              </a:ext>
            </a:extLst>
          </p:cNvPr>
          <p:cNvSpPr txBox="1"/>
          <p:nvPr/>
        </p:nvSpPr>
        <p:spPr>
          <a:xfrm>
            <a:off x="1332696" y="3657241"/>
            <a:ext cx="5840043" cy="1569660"/>
          </a:xfrm>
          <a:prstGeom prst="rect">
            <a:avLst/>
          </a:prstGeom>
          <a:solidFill>
            <a:schemeClr val="accent5">
              <a:lumMod val="75000"/>
            </a:schemeClr>
          </a:solidFill>
        </p:spPr>
        <p:txBody>
          <a:bodyPr wrap="square" rtlCol="0">
            <a:spAutoFit/>
          </a:bodyPr>
          <a:lstStyle/>
          <a:p>
            <a:r>
              <a:rPr lang="en-US" sz="1600" i="1" dirty="0">
                <a:solidFill>
                  <a:srgbClr val="0000FF"/>
                </a:solidFill>
              </a:rPr>
              <a:t>How is </a:t>
            </a:r>
            <a:r>
              <a:rPr lang="en-US" sz="1600" dirty="0" err="1">
                <a:solidFill>
                  <a:srgbClr val="0000FF"/>
                </a:solidFill>
              </a:rPr>
              <a:t>levator</a:t>
            </a:r>
            <a:r>
              <a:rPr lang="en-US" sz="1600" dirty="0">
                <a:solidFill>
                  <a:srgbClr val="0000FF"/>
                </a:solidFill>
              </a:rPr>
              <a:t> function </a:t>
            </a:r>
            <a:r>
              <a:rPr lang="en-US" sz="1600" i="1" dirty="0">
                <a:solidFill>
                  <a:srgbClr val="0000FF"/>
                </a:solidFill>
              </a:rPr>
              <a:t>quantified?</a:t>
            </a:r>
          </a:p>
          <a:p>
            <a:r>
              <a:rPr lang="en-US" sz="1600" dirty="0">
                <a:solidFill>
                  <a:srgbClr val="0000FF"/>
                </a:solidFill>
              </a:rPr>
              <a:t>It is the distance between the locations of the upper-lid margin when the </a:t>
            </a:r>
            <a:r>
              <a:rPr lang="en-US" sz="1600" dirty="0" err="1">
                <a:solidFill>
                  <a:srgbClr val="0000FF"/>
                </a:solidFill>
              </a:rPr>
              <a:t>pt</a:t>
            </a:r>
            <a:r>
              <a:rPr lang="en-US" sz="1600" dirty="0">
                <a:solidFill>
                  <a:srgbClr val="0000FF"/>
                </a:solidFill>
              </a:rPr>
              <a:t> is in down- and </a:t>
            </a:r>
            <a:r>
              <a:rPr lang="en-US" sz="1600" dirty="0" err="1">
                <a:solidFill>
                  <a:srgbClr val="0000FF"/>
                </a:solidFill>
              </a:rPr>
              <a:t>upgaze</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What range is considered normal?</a:t>
            </a:r>
          </a:p>
          <a:p>
            <a:r>
              <a:rPr lang="en-US" sz="1600" dirty="0">
                <a:solidFill>
                  <a:schemeClr val="accent5">
                    <a:lumMod val="75000"/>
                  </a:schemeClr>
                </a:solidFill>
              </a:rPr>
              <a:t>12-15 mm</a:t>
            </a:r>
          </a:p>
        </p:txBody>
      </p:sp>
    </p:spTree>
    <p:extLst>
      <p:ext uri="{BB962C8B-B14F-4D97-AF65-F5344CB8AC3E}">
        <p14:creationId xmlns:p14="http://schemas.microsoft.com/office/powerpoint/2010/main" val="293326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1754326"/>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p:txBody>
      </p:sp>
      <p:sp>
        <p:nvSpPr>
          <p:cNvPr id="2" name="TextBox 1">
            <a:extLst>
              <a:ext uri="{FF2B5EF4-FFF2-40B4-BE49-F238E27FC236}">
                <a16:creationId xmlns:a16="http://schemas.microsoft.com/office/drawing/2014/main" id="{B1F964A7-BB76-422A-A03E-087B6F084D59}"/>
              </a:ext>
            </a:extLst>
          </p:cNvPr>
          <p:cNvSpPr txBox="1"/>
          <p:nvPr/>
        </p:nvSpPr>
        <p:spPr>
          <a:xfrm>
            <a:off x="1257299" y="3364465"/>
            <a:ext cx="6629400" cy="338554"/>
          </a:xfrm>
          <a:prstGeom prst="rect">
            <a:avLst/>
          </a:prstGeom>
          <a:noFill/>
        </p:spPr>
        <p:txBody>
          <a:bodyPr wrap="square" rtlCol="0">
            <a:spAutoFit/>
          </a:bodyPr>
          <a:lstStyle/>
          <a:p>
            <a:r>
              <a:rPr lang="en-US" sz="1600" i="1" dirty="0"/>
              <a:t>What is </a:t>
            </a:r>
            <a:r>
              <a:rPr lang="en-US" sz="1600" b="1" dirty="0"/>
              <a:t>pseudo</a:t>
            </a:r>
            <a:r>
              <a:rPr lang="en-US" sz="1600" dirty="0"/>
              <a:t>ptosis</a:t>
            </a:r>
            <a:r>
              <a:rPr lang="en-US" sz="1600" i="1" dirty="0"/>
              <a:t>?</a:t>
            </a:r>
            <a:endParaRPr lang="en-US" sz="1600" dirty="0"/>
          </a:p>
        </p:txBody>
      </p:sp>
    </p:spTree>
    <p:extLst>
      <p:ext uri="{BB962C8B-B14F-4D97-AF65-F5344CB8AC3E}">
        <p14:creationId xmlns:p14="http://schemas.microsoft.com/office/powerpoint/2010/main" val="1755437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53585010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dirty="0" err="1">
                          <a:solidFill>
                            <a:schemeClr val="tx1"/>
                          </a:solidFill>
                        </a:rPr>
                        <a:t>Levator</a:t>
                      </a:r>
                      <a:r>
                        <a:rPr lang="en-US" sz="1600" b="1" dirty="0">
                          <a:solidFill>
                            <a:schemeClr val="tx1"/>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072809" y="3048000"/>
            <a:ext cx="22329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93C8F-4BCA-4B7C-B93D-5EA3BB5FDA46}"/>
              </a:ext>
            </a:extLst>
          </p:cNvPr>
          <p:cNvSpPr txBox="1"/>
          <p:nvPr/>
        </p:nvSpPr>
        <p:spPr>
          <a:xfrm>
            <a:off x="1332696" y="3657241"/>
            <a:ext cx="5840043" cy="1569660"/>
          </a:xfrm>
          <a:prstGeom prst="rect">
            <a:avLst/>
          </a:prstGeom>
          <a:solidFill>
            <a:schemeClr val="accent5">
              <a:lumMod val="75000"/>
            </a:schemeClr>
          </a:solidFill>
        </p:spPr>
        <p:txBody>
          <a:bodyPr wrap="square" rtlCol="0">
            <a:spAutoFit/>
          </a:bodyPr>
          <a:lstStyle/>
          <a:p>
            <a:r>
              <a:rPr lang="en-US" sz="1600" i="1" dirty="0">
                <a:solidFill>
                  <a:srgbClr val="0000FF"/>
                </a:solidFill>
              </a:rPr>
              <a:t>How is </a:t>
            </a:r>
            <a:r>
              <a:rPr lang="en-US" sz="1600" dirty="0" err="1">
                <a:solidFill>
                  <a:srgbClr val="0000FF"/>
                </a:solidFill>
              </a:rPr>
              <a:t>levator</a:t>
            </a:r>
            <a:r>
              <a:rPr lang="en-US" sz="1600" dirty="0">
                <a:solidFill>
                  <a:srgbClr val="0000FF"/>
                </a:solidFill>
              </a:rPr>
              <a:t> function </a:t>
            </a:r>
            <a:r>
              <a:rPr lang="en-US" sz="1600" i="1" dirty="0">
                <a:solidFill>
                  <a:srgbClr val="0000FF"/>
                </a:solidFill>
              </a:rPr>
              <a:t>quantified?</a:t>
            </a:r>
          </a:p>
          <a:p>
            <a:r>
              <a:rPr lang="en-US" sz="1600" dirty="0">
                <a:solidFill>
                  <a:srgbClr val="0000FF"/>
                </a:solidFill>
              </a:rPr>
              <a:t>It is the distance between the locations of the upper-lid margin when the </a:t>
            </a:r>
            <a:r>
              <a:rPr lang="en-US" sz="1600" dirty="0" err="1">
                <a:solidFill>
                  <a:srgbClr val="0000FF"/>
                </a:solidFill>
              </a:rPr>
              <a:t>pt</a:t>
            </a:r>
            <a:r>
              <a:rPr lang="en-US" sz="1600" dirty="0">
                <a:solidFill>
                  <a:srgbClr val="0000FF"/>
                </a:solidFill>
              </a:rPr>
              <a:t> is in down- and </a:t>
            </a:r>
            <a:r>
              <a:rPr lang="en-US" sz="1600" dirty="0" err="1">
                <a:solidFill>
                  <a:srgbClr val="0000FF"/>
                </a:solidFill>
              </a:rPr>
              <a:t>upgaze</a:t>
            </a:r>
            <a:endParaRPr lang="en-US" sz="1600" dirty="0">
              <a:solidFill>
                <a:srgbClr val="0000FF"/>
              </a:solidFill>
            </a:endParaRPr>
          </a:p>
          <a:p>
            <a:endParaRPr lang="en-US" sz="1600" dirty="0">
              <a:solidFill>
                <a:srgbClr val="0000FF"/>
              </a:solidFill>
            </a:endParaRPr>
          </a:p>
          <a:p>
            <a:r>
              <a:rPr lang="en-US" sz="1600" i="1" dirty="0">
                <a:solidFill>
                  <a:srgbClr val="0000FF"/>
                </a:solidFill>
              </a:rPr>
              <a:t>What range is considered normal?</a:t>
            </a:r>
            <a:endParaRPr lang="en-US" sz="1600" i="1" dirty="0">
              <a:solidFill>
                <a:schemeClr val="accent5">
                  <a:lumMod val="75000"/>
                </a:schemeClr>
              </a:solidFill>
            </a:endParaRPr>
          </a:p>
          <a:p>
            <a:r>
              <a:rPr lang="en-US" sz="1600" dirty="0">
                <a:solidFill>
                  <a:schemeClr val="accent5">
                    <a:lumMod val="75000"/>
                  </a:schemeClr>
                </a:solidFill>
              </a:rPr>
              <a:t>12-15 mm</a:t>
            </a:r>
          </a:p>
        </p:txBody>
      </p:sp>
    </p:spTree>
    <p:extLst>
      <p:ext uri="{BB962C8B-B14F-4D97-AF65-F5344CB8AC3E}">
        <p14:creationId xmlns:p14="http://schemas.microsoft.com/office/powerpoint/2010/main" val="3255482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81754204"/>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dirty="0" err="1">
                          <a:solidFill>
                            <a:schemeClr val="tx1"/>
                          </a:solidFill>
                        </a:rPr>
                        <a:t>Levator</a:t>
                      </a:r>
                      <a:r>
                        <a:rPr lang="en-US" sz="1600" b="1" dirty="0">
                          <a:solidFill>
                            <a:schemeClr val="tx1"/>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072809" y="3048000"/>
            <a:ext cx="22329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93C8F-4BCA-4B7C-B93D-5EA3BB5FDA46}"/>
              </a:ext>
            </a:extLst>
          </p:cNvPr>
          <p:cNvSpPr txBox="1"/>
          <p:nvPr/>
        </p:nvSpPr>
        <p:spPr>
          <a:xfrm>
            <a:off x="1332696" y="3657241"/>
            <a:ext cx="5840043" cy="1569660"/>
          </a:xfrm>
          <a:prstGeom prst="rect">
            <a:avLst/>
          </a:prstGeom>
          <a:solidFill>
            <a:schemeClr val="accent5">
              <a:lumMod val="75000"/>
            </a:schemeClr>
          </a:solidFill>
        </p:spPr>
        <p:txBody>
          <a:bodyPr wrap="square" rtlCol="0">
            <a:spAutoFit/>
          </a:bodyPr>
          <a:lstStyle/>
          <a:p>
            <a:r>
              <a:rPr lang="en-US" sz="1600" i="1" dirty="0">
                <a:solidFill>
                  <a:srgbClr val="0000FF"/>
                </a:solidFill>
              </a:rPr>
              <a:t>How is </a:t>
            </a:r>
            <a:r>
              <a:rPr lang="en-US" sz="1600" dirty="0" err="1">
                <a:solidFill>
                  <a:srgbClr val="0000FF"/>
                </a:solidFill>
              </a:rPr>
              <a:t>levator</a:t>
            </a:r>
            <a:r>
              <a:rPr lang="en-US" sz="1600" dirty="0">
                <a:solidFill>
                  <a:srgbClr val="0000FF"/>
                </a:solidFill>
              </a:rPr>
              <a:t> function </a:t>
            </a:r>
            <a:r>
              <a:rPr lang="en-US" sz="1600" i="1" dirty="0">
                <a:solidFill>
                  <a:srgbClr val="0000FF"/>
                </a:solidFill>
              </a:rPr>
              <a:t>quantified?</a:t>
            </a:r>
          </a:p>
          <a:p>
            <a:r>
              <a:rPr lang="en-US" sz="1600" dirty="0">
                <a:solidFill>
                  <a:srgbClr val="0000FF"/>
                </a:solidFill>
              </a:rPr>
              <a:t>It is the distance between the locations of the upper-lid margin when the </a:t>
            </a:r>
            <a:r>
              <a:rPr lang="en-US" sz="1600" dirty="0" err="1">
                <a:solidFill>
                  <a:srgbClr val="0000FF"/>
                </a:solidFill>
              </a:rPr>
              <a:t>pt</a:t>
            </a:r>
            <a:r>
              <a:rPr lang="en-US" sz="1600" dirty="0">
                <a:solidFill>
                  <a:srgbClr val="0000FF"/>
                </a:solidFill>
              </a:rPr>
              <a:t> is in down- and </a:t>
            </a:r>
            <a:r>
              <a:rPr lang="en-US" sz="1600" dirty="0" err="1">
                <a:solidFill>
                  <a:srgbClr val="0000FF"/>
                </a:solidFill>
              </a:rPr>
              <a:t>upgaze</a:t>
            </a:r>
            <a:endParaRPr lang="en-US" sz="1600" dirty="0">
              <a:solidFill>
                <a:srgbClr val="0000FF"/>
              </a:solidFill>
            </a:endParaRPr>
          </a:p>
          <a:p>
            <a:endParaRPr lang="en-US" sz="1600" dirty="0">
              <a:solidFill>
                <a:srgbClr val="0000FF"/>
              </a:solidFill>
            </a:endParaRPr>
          </a:p>
          <a:p>
            <a:r>
              <a:rPr lang="en-US" sz="1600" i="1" dirty="0">
                <a:solidFill>
                  <a:srgbClr val="0000FF"/>
                </a:solidFill>
              </a:rPr>
              <a:t>What range is considered normal?</a:t>
            </a:r>
          </a:p>
          <a:p>
            <a:r>
              <a:rPr lang="en-US" sz="1600" dirty="0">
                <a:solidFill>
                  <a:srgbClr val="0000FF"/>
                </a:solidFill>
              </a:rPr>
              <a:t>12-15 mm</a:t>
            </a:r>
          </a:p>
        </p:txBody>
      </p:sp>
    </p:spTree>
    <p:extLst>
      <p:ext uri="{BB962C8B-B14F-4D97-AF65-F5344CB8AC3E}">
        <p14:creationId xmlns:p14="http://schemas.microsoft.com/office/powerpoint/2010/main" val="1296558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2921578" y="5951798"/>
            <a:ext cx="3300904" cy="369332"/>
          </a:xfrm>
          <a:prstGeom prst="rect">
            <a:avLst/>
          </a:prstGeom>
          <a:noFill/>
        </p:spPr>
        <p:txBody>
          <a:bodyPr wrap="none" rtlCol="0">
            <a:spAutoFit/>
          </a:bodyPr>
          <a:lstStyle/>
          <a:p>
            <a:pPr algn="ctr"/>
            <a:r>
              <a:rPr lang="en-US" dirty="0" err="1"/>
              <a:t>Levator</a:t>
            </a:r>
            <a:r>
              <a:rPr lang="en-US" dirty="0"/>
              <a:t> function measurement</a:t>
            </a:r>
          </a:p>
        </p:txBody>
      </p:sp>
      <p:pic>
        <p:nvPicPr>
          <p:cNvPr id="6" name="Picture 5">
            <a:extLst>
              <a:ext uri="{FF2B5EF4-FFF2-40B4-BE49-F238E27FC236}">
                <a16:creationId xmlns:a16="http://schemas.microsoft.com/office/drawing/2014/main" id="{7EAB7AD8-F56B-410D-9518-987D8D529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782732"/>
            <a:ext cx="5410200" cy="3292535"/>
          </a:xfrm>
          <a:prstGeom prst="rect">
            <a:avLst/>
          </a:prstGeom>
        </p:spPr>
      </p:pic>
      <p:sp>
        <p:nvSpPr>
          <p:cNvPr id="2" name="Rectangle 1">
            <a:extLst>
              <a:ext uri="{FF2B5EF4-FFF2-40B4-BE49-F238E27FC236}">
                <a16:creationId xmlns:a16="http://schemas.microsoft.com/office/drawing/2014/main" id="{9D80AEB7-9BB4-4BDC-BFEB-92A847C11E6E}"/>
              </a:ext>
            </a:extLst>
          </p:cNvPr>
          <p:cNvSpPr/>
          <p:nvPr/>
        </p:nvSpPr>
        <p:spPr>
          <a:xfrm>
            <a:off x="1866900" y="3352800"/>
            <a:ext cx="54102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445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481083223"/>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dirty="0" err="1">
                          <a:solidFill>
                            <a:schemeClr val="tx1"/>
                          </a:solidFill>
                        </a:rPr>
                        <a:t>Levator</a:t>
                      </a:r>
                      <a:r>
                        <a:rPr lang="en-US" sz="1600" b="1" dirty="0">
                          <a:solidFill>
                            <a:schemeClr val="tx1"/>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072809" y="3048000"/>
            <a:ext cx="22329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93C8F-4BCA-4B7C-B93D-5EA3BB5FDA46}"/>
              </a:ext>
            </a:extLst>
          </p:cNvPr>
          <p:cNvSpPr txBox="1"/>
          <p:nvPr/>
        </p:nvSpPr>
        <p:spPr>
          <a:xfrm>
            <a:off x="1332696" y="3657241"/>
            <a:ext cx="5840043" cy="1569660"/>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How is </a:t>
            </a:r>
            <a:r>
              <a:rPr lang="en-US" sz="1600" dirty="0" err="1">
                <a:solidFill>
                  <a:schemeClr val="bg1">
                    <a:lumMod val="50000"/>
                  </a:schemeClr>
                </a:solidFill>
              </a:rPr>
              <a:t>levator</a:t>
            </a:r>
            <a:r>
              <a:rPr lang="en-US" sz="1600" dirty="0">
                <a:solidFill>
                  <a:schemeClr val="bg1">
                    <a:lumMod val="50000"/>
                  </a:schemeClr>
                </a:solidFill>
              </a:rPr>
              <a:t> function </a:t>
            </a:r>
            <a:r>
              <a:rPr lang="en-US" sz="1600" i="1" dirty="0">
                <a:solidFill>
                  <a:schemeClr val="bg1">
                    <a:lumMod val="50000"/>
                  </a:schemeClr>
                </a:solidFill>
              </a:rPr>
              <a:t>quantified?</a:t>
            </a:r>
          </a:p>
          <a:p>
            <a:r>
              <a:rPr lang="en-US" sz="1600" dirty="0">
                <a:solidFill>
                  <a:schemeClr val="bg1">
                    <a:lumMod val="50000"/>
                  </a:schemeClr>
                </a:solidFill>
              </a:rPr>
              <a:t>It is the distance between the locations of the upper-lid margin when the </a:t>
            </a:r>
            <a:r>
              <a:rPr lang="en-US" sz="1600" dirty="0" err="1">
                <a:solidFill>
                  <a:schemeClr val="bg1">
                    <a:lumMod val="50000"/>
                  </a:schemeClr>
                </a:solidFill>
              </a:rPr>
              <a:t>pt</a:t>
            </a:r>
            <a:r>
              <a:rPr lang="en-US" sz="1600" dirty="0">
                <a:solidFill>
                  <a:schemeClr val="bg1">
                    <a:lumMod val="50000"/>
                  </a:schemeClr>
                </a:solidFill>
              </a:rPr>
              <a:t> is in down- and </a:t>
            </a:r>
            <a:r>
              <a:rPr lang="en-US" sz="1600" dirty="0" err="1">
                <a:solidFill>
                  <a:schemeClr val="bg1">
                    <a:lumMod val="50000"/>
                  </a:schemeClr>
                </a:solidFill>
              </a:rPr>
              <a:t>upgaze</a:t>
            </a:r>
            <a:endParaRPr lang="en-US" sz="1600" dirty="0">
              <a:solidFill>
                <a:schemeClr val="bg1">
                  <a:lumMod val="50000"/>
                </a:schemeClr>
              </a:solidFill>
            </a:endParaRPr>
          </a:p>
          <a:p>
            <a:endParaRPr lang="en-US" sz="1600" dirty="0">
              <a:solidFill>
                <a:schemeClr val="bg1">
                  <a:lumMod val="50000"/>
                </a:schemeClr>
              </a:solidFill>
            </a:endParaRPr>
          </a:p>
          <a:p>
            <a:r>
              <a:rPr lang="en-US" sz="1600" i="1" dirty="0">
                <a:solidFill>
                  <a:schemeClr val="bg1">
                    <a:lumMod val="50000"/>
                  </a:schemeClr>
                </a:solidFill>
              </a:rPr>
              <a:t>What range is considered normal?</a:t>
            </a:r>
          </a:p>
          <a:p>
            <a:r>
              <a:rPr lang="en-US" sz="1600" dirty="0">
                <a:solidFill>
                  <a:schemeClr val="bg1">
                    <a:lumMod val="50000"/>
                  </a:schemeClr>
                </a:solidFill>
              </a:rPr>
              <a:t>12-15 mm</a:t>
            </a:r>
          </a:p>
        </p:txBody>
      </p:sp>
      <p:sp>
        <p:nvSpPr>
          <p:cNvPr id="10" name="TextBox 9">
            <a:extLst>
              <a:ext uri="{FF2B5EF4-FFF2-40B4-BE49-F238E27FC236}">
                <a16:creationId xmlns:a16="http://schemas.microsoft.com/office/drawing/2014/main" id="{AB8CFFF3-A470-4164-BC25-AB4B562985C4}"/>
              </a:ext>
            </a:extLst>
          </p:cNvPr>
          <p:cNvSpPr txBox="1"/>
          <p:nvPr/>
        </p:nvSpPr>
        <p:spPr>
          <a:xfrm>
            <a:off x="1447800" y="5433536"/>
            <a:ext cx="5334000" cy="738664"/>
          </a:xfrm>
          <a:prstGeom prst="rect">
            <a:avLst/>
          </a:prstGeom>
          <a:solidFill>
            <a:srgbClr val="FFD757"/>
          </a:solidFill>
        </p:spPr>
        <p:txBody>
          <a:bodyPr wrap="square" rtlCol="0">
            <a:spAutoFit/>
          </a:bodyPr>
          <a:lstStyle/>
          <a:p>
            <a:r>
              <a:rPr lang="en-US" sz="1400" i="1" dirty="0">
                <a:solidFill>
                  <a:srgbClr val="0000FF"/>
                </a:solidFill>
              </a:rPr>
              <a:t>What important qualifier is placed on measuring </a:t>
            </a:r>
            <a:r>
              <a:rPr lang="en-US" sz="1400" i="1" dirty="0" err="1">
                <a:solidFill>
                  <a:srgbClr val="0000FF"/>
                </a:solidFill>
              </a:rPr>
              <a:t>levator</a:t>
            </a:r>
            <a:r>
              <a:rPr lang="en-US" sz="1400" i="1" dirty="0">
                <a:solidFill>
                  <a:srgbClr val="0000FF"/>
                </a:solidFill>
              </a:rPr>
              <a:t> function?</a:t>
            </a:r>
          </a:p>
          <a:p>
            <a:r>
              <a:rPr lang="en-US" sz="1400" dirty="0">
                <a:solidFill>
                  <a:srgbClr val="FFD757"/>
                </a:solidFill>
              </a:rPr>
              <a:t>The measurement must be performed in way that prevents the  frontalis  muscle from assisting lid elevation</a:t>
            </a:r>
          </a:p>
        </p:txBody>
      </p:sp>
    </p:spTree>
    <p:extLst>
      <p:ext uri="{BB962C8B-B14F-4D97-AF65-F5344CB8AC3E}">
        <p14:creationId xmlns:p14="http://schemas.microsoft.com/office/powerpoint/2010/main" val="1639741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247830664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dirty="0" err="1">
                          <a:solidFill>
                            <a:schemeClr val="tx1"/>
                          </a:solidFill>
                        </a:rPr>
                        <a:t>Levator</a:t>
                      </a:r>
                      <a:r>
                        <a:rPr lang="en-US" sz="1600" b="1" dirty="0">
                          <a:solidFill>
                            <a:schemeClr val="tx1"/>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072809" y="3048000"/>
            <a:ext cx="22329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93C8F-4BCA-4B7C-B93D-5EA3BB5FDA46}"/>
              </a:ext>
            </a:extLst>
          </p:cNvPr>
          <p:cNvSpPr txBox="1"/>
          <p:nvPr/>
        </p:nvSpPr>
        <p:spPr>
          <a:xfrm>
            <a:off x="1332696" y="3657241"/>
            <a:ext cx="5840043" cy="1569660"/>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How is </a:t>
            </a:r>
            <a:r>
              <a:rPr lang="en-US" sz="1600" dirty="0" err="1">
                <a:solidFill>
                  <a:schemeClr val="bg1">
                    <a:lumMod val="50000"/>
                  </a:schemeClr>
                </a:solidFill>
              </a:rPr>
              <a:t>levator</a:t>
            </a:r>
            <a:r>
              <a:rPr lang="en-US" sz="1600" dirty="0">
                <a:solidFill>
                  <a:schemeClr val="bg1">
                    <a:lumMod val="50000"/>
                  </a:schemeClr>
                </a:solidFill>
              </a:rPr>
              <a:t> function </a:t>
            </a:r>
            <a:r>
              <a:rPr lang="en-US" sz="1600" i="1" dirty="0">
                <a:solidFill>
                  <a:schemeClr val="bg1">
                    <a:lumMod val="50000"/>
                  </a:schemeClr>
                </a:solidFill>
              </a:rPr>
              <a:t>quantified?</a:t>
            </a:r>
          </a:p>
          <a:p>
            <a:r>
              <a:rPr lang="en-US" sz="1600" dirty="0">
                <a:solidFill>
                  <a:schemeClr val="bg1">
                    <a:lumMod val="50000"/>
                  </a:schemeClr>
                </a:solidFill>
              </a:rPr>
              <a:t>It is the distance between the locations of the upper-lid margin when the </a:t>
            </a:r>
            <a:r>
              <a:rPr lang="en-US" sz="1600" dirty="0" err="1">
                <a:solidFill>
                  <a:schemeClr val="bg1">
                    <a:lumMod val="50000"/>
                  </a:schemeClr>
                </a:solidFill>
              </a:rPr>
              <a:t>pt</a:t>
            </a:r>
            <a:r>
              <a:rPr lang="en-US" sz="1600" dirty="0">
                <a:solidFill>
                  <a:schemeClr val="bg1">
                    <a:lumMod val="50000"/>
                  </a:schemeClr>
                </a:solidFill>
              </a:rPr>
              <a:t> is in down- and </a:t>
            </a:r>
            <a:r>
              <a:rPr lang="en-US" sz="1600" dirty="0" err="1">
                <a:solidFill>
                  <a:schemeClr val="bg1">
                    <a:lumMod val="50000"/>
                  </a:schemeClr>
                </a:solidFill>
              </a:rPr>
              <a:t>upgaze</a:t>
            </a:r>
            <a:endParaRPr lang="en-US" sz="1600" dirty="0">
              <a:solidFill>
                <a:schemeClr val="bg1">
                  <a:lumMod val="50000"/>
                </a:schemeClr>
              </a:solidFill>
            </a:endParaRPr>
          </a:p>
          <a:p>
            <a:endParaRPr lang="en-US" sz="1600" dirty="0">
              <a:solidFill>
                <a:schemeClr val="bg1">
                  <a:lumMod val="50000"/>
                </a:schemeClr>
              </a:solidFill>
            </a:endParaRPr>
          </a:p>
          <a:p>
            <a:r>
              <a:rPr lang="en-US" sz="1600" i="1" dirty="0">
                <a:solidFill>
                  <a:schemeClr val="bg1">
                    <a:lumMod val="50000"/>
                  </a:schemeClr>
                </a:solidFill>
              </a:rPr>
              <a:t>What range is considered normal?</a:t>
            </a:r>
          </a:p>
          <a:p>
            <a:r>
              <a:rPr lang="en-US" sz="1600" dirty="0">
                <a:solidFill>
                  <a:schemeClr val="bg1">
                    <a:lumMod val="50000"/>
                  </a:schemeClr>
                </a:solidFill>
              </a:rPr>
              <a:t>12-15 mm</a:t>
            </a:r>
          </a:p>
        </p:txBody>
      </p:sp>
      <p:sp>
        <p:nvSpPr>
          <p:cNvPr id="10" name="TextBox 9">
            <a:extLst>
              <a:ext uri="{FF2B5EF4-FFF2-40B4-BE49-F238E27FC236}">
                <a16:creationId xmlns:a16="http://schemas.microsoft.com/office/drawing/2014/main" id="{AB8CFFF3-A470-4164-BC25-AB4B562985C4}"/>
              </a:ext>
            </a:extLst>
          </p:cNvPr>
          <p:cNvSpPr txBox="1"/>
          <p:nvPr/>
        </p:nvSpPr>
        <p:spPr>
          <a:xfrm>
            <a:off x="1447800" y="5433536"/>
            <a:ext cx="5334000" cy="738664"/>
          </a:xfrm>
          <a:prstGeom prst="rect">
            <a:avLst/>
          </a:prstGeom>
          <a:solidFill>
            <a:srgbClr val="FFD757"/>
          </a:solidFill>
        </p:spPr>
        <p:txBody>
          <a:bodyPr wrap="square" rtlCol="0">
            <a:spAutoFit/>
          </a:bodyPr>
          <a:lstStyle/>
          <a:p>
            <a:r>
              <a:rPr lang="en-US" sz="1400" i="1" dirty="0">
                <a:solidFill>
                  <a:srgbClr val="0000FF"/>
                </a:solidFill>
              </a:rPr>
              <a:t>What important qualifier is placed on measuring </a:t>
            </a:r>
            <a:r>
              <a:rPr lang="en-US" sz="1400" i="1" dirty="0" err="1">
                <a:solidFill>
                  <a:srgbClr val="0000FF"/>
                </a:solidFill>
              </a:rPr>
              <a:t>levator</a:t>
            </a:r>
            <a:r>
              <a:rPr lang="en-US" sz="1400" i="1" dirty="0">
                <a:solidFill>
                  <a:srgbClr val="0000FF"/>
                </a:solidFill>
              </a:rPr>
              <a:t> function?</a:t>
            </a:r>
          </a:p>
          <a:p>
            <a:r>
              <a:rPr lang="en-US" sz="1400" dirty="0">
                <a:solidFill>
                  <a:srgbClr val="0000FF"/>
                </a:solidFill>
              </a:rPr>
              <a:t>The measurement must be performed in way that prevents the  frontalis  muscle from assisting lid elevation</a:t>
            </a:r>
          </a:p>
        </p:txBody>
      </p:sp>
      <p:sp>
        <p:nvSpPr>
          <p:cNvPr id="12" name="Rectangle 11">
            <a:extLst>
              <a:ext uri="{FF2B5EF4-FFF2-40B4-BE49-F238E27FC236}">
                <a16:creationId xmlns:a16="http://schemas.microsoft.com/office/drawing/2014/main" id="{FEC48179-6B4C-4292-9F4B-1BCAD4DE6C79}"/>
              </a:ext>
            </a:extLst>
          </p:cNvPr>
          <p:cNvSpPr/>
          <p:nvPr/>
        </p:nvSpPr>
        <p:spPr>
          <a:xfrm>
            <a:off x="1480930" y="5920898"/>
            <a:ext cx="762000" cy="251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259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55</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77001800"/>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dirty="0" err="1">
                          <a:solidFill>
                            <a:schemeClr val="tx1"/>
                          </a:solidFill>
                        </a:rPr>
                        <a:t>Levator</a:t>
                      </a:r>
                      <a:r>
                        <a:rPr lang="en-US" sz="1600" b="1" dirty="0">
                          <a:solidFill>
                            <a:schemeClr val="tx1"/>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072809" y="3048000"/>
            <a:ext cx="2232991"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893C8F-4BCA-4B7C-B93D-5EA3BB5FDA46}"/>
              </a:ext>
            </a:extLst>
          </p:cNvPr>
          <p:cNvSpPr txBox="1"/>
          <p:nvPr/>
        </p:nvSpPr>
        <p:spPr>
          <a:xfrm>
            <a:off x="1332696" y="3657241"/>
            <a:ext cx="5840043" cy="1569660"/>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How is </a:t>
            </a:r>
            <a:r>
              <a:rPr lang="en-US" sz="1600" dirty="0" err="1">
                <a:solidFill>
                  <a:schemeClr val="bg1">
                    <a:lumMod val="50000"/>
                  </a:schemeClr>
                </a:solidFill>
              </a:rPr>
              <a:t>levator</a:t>
            </a:r>
            <a:r>
              <a:rPr lang="en-US" sz="1600" dirty="0">
                <a:solidFill>
                  <a:schemeClr val="bg1">
                    <a:lumMod val="50000"/>
                  </a:schemeClr>
                </a:solidFill>
              </a:rPr>
              <a:t> function </a:t>
            </a:r>
            <a:r>
              <a:rPr lang="en-US" sz="1600" i="1" dirty="0">
                <a:solidFill>
                  <a:schemeClr val="bg1">
                    <a:lumMod val="50000"/>
                  </a:schemeClr>
                </a:solidFill>
              </a:rPr>
              <a:t>quantified?</a:t>
            </a:r>
          </a:p>
          <a:p>
            <a:r>
              <a:rPr lang="en-US" sz="1600" dirty="0">
                <a:solidFill>
                  <a:schemeClr val="bg1">
                    <a:lumMod val="50000"/>
                  </a:schemeClr>
                </a:solidFill>
              </a:rPr>
              <a:t>It is the distance between the locations of the upper-lid margin when the </a:t>
            </a:r>
            <a:r>
              <a:rPr lang="en-US" sz="1600" dirty="0" err="1">
                <a:solidFill>
                  <a:schemeClr val="bg1">
                    <a:lumMod val="50000"/>
                  </a:schemeClr>
                </a:solidFill>
              </a:rPr>
              <a:t>pt</a:t>
            </a:r>
            <a:r>
              <a:rPr lang="en-US" sz="1600" dirty="0">
                <a:solidFill>
                  <a:schemeClr val="bg1">
                    <a:lumMod val="50000"/>
                  </a:schemeClr>
                </a:solidFill>
              </a:rPr>
              <a:t> is in down- and </a:t>
            </a:r>
            <a:r>
              <a:rPr lang="en-US" sz="1600" dirty="0" err="1">
                <a:solidFill>
                  <a:schemeClr val="bg1">
                    <a:lumMod val="50000"/>
                  </a:schemeClr>
                </a:solidFill>
              </a:rPr>
              <a:t>upgaze</a:t>
            </a:r>
            <a:endParaRPr lang="en-US" sz="1600" dirty="0">
              <a:solidFill>
                <a:schemeClr val="bg1">
                  <a:lumMod val="50000"/>
                </a:schemeClr>
              </a:solidFill>
            </a:endParaRPr>
          </a:p>
          <a:p>
            <a:endParaRPr lang="en-US" sz="1600" dirty="0">
              <a:solidFill>
                <a:schemeClr val="bg1">
                  <a:lumMod val="50000"/>
                </a:schemeClr>
              </a:solidFill>
            </a:endParaRPr>
          </a:p>
          <a:p>
            <a:r>
              <a:rPr lang="en-US" sz="1600" i="1" dirty="0">
                <a:solidFill>
                  <a:schemeClr val="bg1">
                    <a:lumMod val="50000"/>
                  </a:schemeClr>
                </a:solidFill>
              </a:rPr>
              <a:t>What range is considered normal?</a:t>
            </a:r>
          </a:p>
          <a:p>
            <a:r>
              <a:rPr lang="en-US" sz="1600" dirty="0">
                <a:solidFill>
                  <a:schemeClr val="bg1">
                    <a:lumMod val="50000"/>
                  </a:schemeClr>
                </a:solidFill>
              </a:rPr>
              <a:t>12-15 mm</a:t>
            </a:r>
          </a:p>
        </p:txBody>
      </p:sp>
      <p:sp>
        <p:nvSpPr>
          <p:cNvPr id="10" name="TextBox 9">
            <a:extLst>
              <a:ext uri="{FF2B5EF4-FFF2-40B4-BE49-F238E27FC236}">
                <a16:creationId xmlns:a16="http://schemas.microsoft.com/office/drawing/2014/main" id="{AB8CFFF3-A470-4164-BC25-AB4B562985C4}"/>
              </a:ext>
            </a:extLst>
          </p:cNvPr>
          <p:cNvSpPr txBox="1"/>
          <p:nvPr/>
        </p:nvSpPr>
        <p:spPr>
          <a:xfrm>
            <a:off x="1447800" y="5433536"/>
            <a:ext cx="5334000" cy="738664"/>
          </a:xfrm>
          <a:prstGeom prst="rect">
            <a:avLst/>
          </a:prstGeom>
          <a:solidFill>
            <a:srgbClr val="FFD757"/>
          </a:solidFill>
        </p:spPr>
        <p:txBody>
          <a:bodyPr wrap="square" rtlCol="0">
            <a:spAutoFit/>
          </a:bodyPr>
          <a:lstStyle/>
          <a:p>
            <a:r>
              <a:rPr lang="en-US" sz="1400" i="1" dirty="0">
                <a:solidFill>
                  <a:srgbClr val="0000FF"/>
                </a:solidFill>
              </a:rPr>
              <a:t>What important qualifier is placed on measuring </a:t>
            </a:r>
            <a:r>
              <a:rPr lang="en-US" sz="1400" i="1" dirty="0" err="1">
                <a:solidFill>
                  <a:srgbClr val="0000FF"/>
                </a:solidFill>
              </a:rPr>
              <a:t>levator</a:t>
            </a:r>
            <a:r>
              <a:rPr lang="en-US" sz="1400" i="1" dirty="0">
                <a:solidFill>
                  <a:srgbClr val="0000FF"/>
                </a:solidFill>
              </a:rPr>
              <a:t> function?</a:t>
            </a:r>
          </a:p>
          <a:p>
            <a:r>
              <a:rPr lang="en-US" sz="1400" dirty="0">
                <a:solidFill>
                  <a:srgbClr val="0000FF"/>
                </a:solidFill>
              </a:rPr>
              <a:t>The measurement must be performed in way that prevents the  frontalis  muscle from assisting lid elevation</a:t>
            </a:r>
          </a:p>
        </p:txBody>
      </p:sp>
    </p:spTree>
    <p:extLst>
      <p:ext uri="{BB962C8B-B14F-4D97-AF65-F5344CB8AC3E}">
        <p14:creationId xmlns:p14="http://schemas.microsoft.com/office/powerpoint/2010/main" val="1000338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56</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2999211837"/>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0" dirty="0" err="1">
                          <a:solidFill>
                            <a:schemeClr val="bg1">
                              <a:lumMod val="75000"/>
                            </a:schemeClr>
                          </a:solidFill>
                        </a:rPr>
                        <a:t>Levator</a:t>
                      </a:r>
                      <a:r>
                        <a:rPr lang="en-US" sz="1600" b="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a:t>
                      </a:r>
                      <a:r>
                        <a:rPr lang="en-US" sz="1600" b="1" dirty="0">
                          <a:solidFill>
                            <a:schemeClr val="tx1"/>
                          </a:solidFill>
                        </a:rPr>
                        <a:t>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11" name="Oval 10">
            <a:extLst>
              <a:ext uri="{FF2B5EF4-FFF2-40B4-BE49-F238E27FC236}">
                <a16:creationId xmlns:a16="http://schemas.microsoft.com/office/drawing/2014/main" id="{DE15ABB6-DF77-44D2-83AD-2B0E37D8E5A8}"/>
              </a:ext>
            </a:extLst>
          </p:cNvPr>
          <p:cNvSpPr/>
          <p:nvPr/>
        </p:nvSpPr>
        <p:spPr>
          <a:xfrm>
            <a:off x="6781800" y="3398520"/>
            <a:ext cx="2074935"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9CFDDE-D205-4786-B76A-44441691A01F}"/>
              </a:ext>
            </a:extLst>
          </p:cNvPr>
          <p:cNvSpPr txBox="1"/>
          <p:nvPr/>
        </p:nvSpPr>
        <p:spPr>
          <a:xfrm>
            <a:off x="2286000" y="3352800"/>
            <a:ext cx="3547766" cy="584775"/>
          </a:xfrm>
          <a:prstGeom prst="rect">
            <a:avLst/>
          </a:prstGeom>
          <a:solidFill>
            <a:srgbClr val="A7E5C9"/>
          </a:solidFill>
        </p:spPr>
        <p:txBody>
          <a:bodyPr wrap="none" rtlCol="0">
            <a:spAutoFit/>
          </a:bodyPr>
          <a:lstStyle/>
          <a:p>
            <a:r>
              <a:rPr lang="en-US" sz="1600" i="1" dirty="0">
                <a:solidFill>
                  <a:srgbClr val="0000FF"/>
                </a:solidFill>
              </a:rPr>
              <a:t>What is lagophthalmos?</a:t>
            </a:r>
            <a:endParaRPr lang="en-US" sz="1600" i="1" dirty="0">
              <a:solidFill>
                <a:srgbClr val="A7E5C9"/>
              </a:solidFill>
            </a:endParaRPr>
          </a:p>
          <a:p>
            <a:r>
              <a:rPr lang="en-US" sz="1600" dirty="0">
                <a:solidFill>
                  <a:srgbClr val="A7E5C9"/>
                </a:solidFill>
              </a:rPr>
              <a:t>Failure of the lids to close completely</a:t>
            </a:r>
          </a:p>
        </p:txBody>
      </p:sp>
    </p:spTree>
    <p:extLst>
      <p:ext uri="{BB962C8B-B14F-4D97-AF65-F5344CB8AC3E}">
        <p14:creationId xmlns:p14="http://schemas.microsoft.com/office/powerpoint/2010/main" val="3722519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872636874"/>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0" dirty="0" err="1">
                          <a:solidFill>
                            <a:schemeClr val="bg1">
                              <a:lumMod val="75000"/>
                            </a:schemeClr>
                          </a:solidFill>
                        </a:rPr>
                        <a:t>Levator</a:t>
                      </a:r>
                      <a:r>
                        <a:rPr lang="en-US" sz="1600" b="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a:t>
                      </a:r>
                      <a:r>
                        <a:rPr lang="en-US" sz="1600" b="1" dirty="0">
                          <a:solidFill>
                            <a:schemeClr val="tx1"/>
                          </a:solidFill>
                        </a:rPr>
                        <a:t>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TextBox 1">
            <a:extLst>
              <a:ext uri="{FF2B5EF4-FFF2-40B4-BE49-F238E27FC236}">
                <a16:creationId xmlns:a16="http://schemas.microsoft.com/office/drawing/2014/main" id="{2F46E190-444A-427E-B55D-D0053396CE7A}"/>
              </a:ext>
            </a:extLst>
          </p:cNvPr>
          <p:cNvSpPr txBox="1"/>
          <p:nvPr/>
        </p:nvSpPr>
        <p:spPr>
          <a:xfrm>
            <a:off x="2286000" y="3352800"/>
            <a:ext cx="3547766" cy="584775"/>
          </a:xfrm>
          <a:prstGeom prst="rect">
            <a:avLst/>
          </a:prstGeom>
          <a:solidFill>
            <a:srgbClr val="A7E5C9"/>
          </a:solidFill>
        </p:spPr>
        <p:txBody>
          <a:bodyPr wrap="none" rtlCol="0">
            <a:spAutoFit/>
          </a:bodyPr>
          <a:lstStyle/>
          <a:p>
            <a:r>
              <a:rPr lang="en-US" sz="1600" i="1" dirty="0">
                <a:solidFill>
                  <a:srgbClr val="0000FF"/>
                </a:solidFill>
              </a:rPr>
              <a:t>What is lagophthalmos?</a:t>
            </a:r>
          </a:p>
          <a:p>
            <a:r>
              <a:rPr lang="en-US" sz="1600" dirty="0">
                <a:solidFill>
                  <a:srgbClr val="0000FF"/>
                </a:solidFill>
              </a:rPr>
              <a:t>Failure of the lids to close completely</a:t>
            </a:r>
            <a:endParaRPr lang="en-US" sz="1600" dirty="0">
              <a:solidFill>
                <a:srgbClr val="A7E5C9"/>
              </a:solidFill>
            </a:endParaRPr>
          </a:p>
        </p:txBody>
      </p:sp>
      <p:sp>
        <p:nvSpPr>
          <p:cNvPr id="11" name="Oval 10">
            <a:extLst>
              <a:ext uri="{FF2B5EF4-FFF2-40B4-BE49-F238E27FC236}">
                <a16:creationId xmlns:a16="http://schemas.microsoft.com/office/drawing/2014/main" id="{DE15ABB6-DF77-44D2-83AD-2B0E37D8E5A8}"/>
              </a:ext>
            </a:extLst>
          </p:cNvPr>
          <p:cNvSpPr/>
          <p:nvPr/>
        </p:nvSpPr>
        <p:spPr>
          <a:xfrm>
            <a:off x="6781800" y="3398520"/>
            <a:ext cx="2074935"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099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58</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2703569" y="5951798"/>
            <a:ext cx="3736921" cy="369332"/>
          </a:xfrm>
          <a:prstGeom prst="rect">
            <a:avLst/>
          </a:prstGeom>
          <a:noFill/>
        </p:spPr>
        <p:txBody>
          <a:bodyPr wrap="none" rtlCol="0">
            <a:spAutoFit/>
          </a:bodyPr>
          <a:lstStyle/>
          <a:p>
            <a:pPr algn="ctr"/>
            <a:r>
              <a:rPr lang="en-US" dirty="0"/>
              <a:t>Lagophthalmos OD (look carefully)</a:t>
            </a:r>
          </a:p>
        </p:txBody>
      </p:sp>
      <p:pic>
        <p:nvPicPr>
          <p:cNvPr id="8" name="Picture 7">
            <a:extLst>
              <a:ext uri="{FF2B5EF4-FFF2-40B4-BE49-F238E27FC236}">
                <a16:creationId xmlns:a16="http://schemas.microsoft.com/office/drawing/2014/main" id="{2FF50C75-9FC3-46D3-B643-F37CE51B5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428" y="1719311"/>
            <a:ext cx="6887143" cy="3419378"/>
          </a:xfrm>
          <a:prstGeom prst="rect">
            <a:avLst/>
          </a:prstGeom>
        </p:spPr>
      </p:pic>
    </p:spTree>
    <p:extLst>
      <p:ext uri="{BB962C8B-B14F-4D97-AF65-F5344CB8AC3E}">
        <p14:creationId xmlns:p14="http://schemas.microsoft.com/office/powerpoint/2010/main" val="2992545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59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749173333"/>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i="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i="1" dirty="0"/>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i="1" dirty="0"/>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i="1" dirty="0"/>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i="1" dirty="0" err="1"/>
                        <a:t>Levator</a:t>
                      </a:r>
                      <a:r>
                        <a:rPr lang="en-US" sz="1600" i="1" dirty="0"/>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i="1" dirty="0"/>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Left Brace 1">
            <a:extLst>
              <a:ext uri="{FF2B5EF4-FFF2-40B4-BE49-F238E27FC236}">
                <a16:creationId xmlns:a16="http://schemas.microsoft.com/office/drawing/2014/main" id="{B697DD55-62A3-42DF-807F-6B7CD04B2EFA}"/>
              </a:ext>
            </a:extLst>
          </p:cNvPr>
          <p:cNvSpPr/>
          <p:nvPr/>
        </p:nvSpPr>
        <p:spPr>
          <a:xfrm>
            <a:off x="5410200" y="1592282"/>
            <a:ext cx="304800" cy="21872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8ED2EE0-AF04-4799-A865-B9CBE27F7245}"/>
              </a:ext>
            </a:extLst>
          </p:cNvPr>
          <p:cNvSpPr txBox="1"/>
          <p:nvPr/>
        </p:nvSpPr>
        <p:spPr>
          <a:xfrm>
            <a:off x="508974" y="2270402"/>
            <a:ext cx="4921104" cy="830997"/>
          </a:xfrm>
          <a:prstGeom prst="rect">
            <a:avLst/>
          </a:prstGeom>
          <a:solidFill>
            <a:srgbClr val="FEADA0"/>
          </a:solidFill>
          <a:ln>
            <a:noFill/>
          </a:ln>
        </p:spPr>
        <p:txBody>
          <a:bodyPr wrap="square" rtlCol="0">
            <a:spAutoFit/>
          </a:bodyPr>
          <a:lstStyle/>
          <a:p>
            <a:r>
              <a:rPr lang="en-US" sz="1600" i="1" dirty="0">
                <a:solidFill>
                  <a:srgbClr val="0000FF"/>
                </a:solidFill>
              </a:rPr>
              <a:t>Of these six, which measurement does the </a:t>
            </a:r>
            <a:r>
              <a:rPr lang="en-US" sz="1600" dirty="0">
                <a:solidFill>
                  <a:srgbClr val="0000FF"/>
                </a:solidFill>
              </a:rPr>
              <a:t>Plastics</a:t>
            </a:r>
            <a:r>
              <a:rPr lang="en-US" sz="1600" i="1" dirty="0">
                <a:solidFill>
                  <a:srgbClr val="0000FF"/>
                </a:solidFill>
              </a:rPr>
              <a:t> book single out as being the most useful/important?</a:t>
            </a:r>
          </a:p>
          <a:p>
            <a:r>
              <a:rPr lang="en-US" sz="1600" b="1" dirty="0">
                <a:solidFill>
                  <a:srgbClr val="FEADA0"/>
                </a:solidFill>
              </a:rPr>
              <a:t>MRD1</a:t>
            </a:r>
          </a:p>
        </p:txBody>
      </p:sp>
    </p:spTree>
    <p:extLst>
      <p:ext uri="{BB962C8B-B14F-4D97-AF65-F5344CB8AC3E}">
        <p14:creationId xmlns:p14="http://schemas.microsoft.com/office/powerpoint/2010/main" val="250656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1754326"/>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p:txBody>
      </p:sp>
      <p:sp>
        <p:nvSpPr>
          <p:cNvPr id="2" name="TextBox 1">
            <a:extLst>
              <a:ext uri="{FF2B5EF4-FFF2-40B4-BE49-F238E27FC236}">
                <a16:creationId xmlns:a16="http://schemas.microsoft.com/office/drawing/2014/main" id="{B1F964A7-BB76-422A-A03E-087B6F084D59}"/>
              </a:ext>
            </a:extLst>
          </p:cNvPr>
          <p:cNvSpPr txBox="1"/>
          <p:nvPr/>
        </p:nvSpPr>
        <p:spPr>
          <a:xfrm>
            <a:off x="1257299" y="3364465"/>
            <a:ext cx="6629400" cy="584775"/>
          </a:xfrm>
          <a:prstGeom prst="rect">
            <a:avLst/>
          </a:prstGeom>
          <a:noFill/>
        </p:spPr>
        <p:txBody>
          <a:bodyPr wrap="square" rtlCol="0">
            <a:spAutoFit/>
          </a:bodyPr>
          <a:lstStyle/>
          <a:p>
            <a:r>
              <a:rPr lang="en-US" sz="1600" i="1" dirty="0"/>
              <a:t>What is </a:t>
            </a:r>
            <a:r>
              <a:rPr lang="en-US" sz="1600" b="1" dirty="0"/>
              <a:t>pseudo</a:t>
            </a:r>
            <a:r>
              <a:rPr lang="en-US" sz="1600" dirty="0"/>
              <a:t>ptosis</a:t>
            </a:r>
            <a:r>
              <a:rPr lang="en-US" sz="1600" i="1" dirty="0"/>
              <a:t>?</a:t>
            </a:r>
          </a:p>
          <a:p>
            <a:r>
              <a:rPr lang="en-US" sz="1600" dirty="0"/>
              <a:t>Apparent </a:t>
            </a:r>
            <a:r>
              <a:rPr lang="en-US" sz="1600" dirty="0" err="1"/>
              <a:t>inferodisplacement</a:t>
            </a:r>
            <a:r>
              <a:rPr lang="en-US" sz="1600" dirty="0"/>
              <a:t> of the lid secondary to a non-lid condition</a:t>
            </a:r>
          </a:p>
        </p:txBody>
      </p:sp>
    </p:spTree>
    <p:extLst>
      <p:ext uri="{BB962C8B-B14F-4D97-AF65-F5344CB8AC3E}">
        <p14:creationId xmlns:p14="http://schemas.microsoft.com/office/powerpoint/2010/main" val="1468295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3139321"/>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36525223"/>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b="1"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Left Brace 1">
            <a:extLst>
              <a:ext uri="{FF2B5EF4-FFF2-40B4-BE49-F238E27FC236}">
                <a16:creationId xmlns:a16="http://schemas.microsoft.com/office/drawing/2014/main" id="{B697DD55-62A3-42DF-807F-6B7CD04B2EFA}"/>
              </a:ext>
            </a:extLst>
          </p:cNvPr>
          <p:cNvSpPr/>
          <p:nvPr/>
        </p:nvSpPr>
        <p:spPr>
          <a:xfrm>
            <a:off x="5410200" y="1592282"/>
            <a:ext cx="304800" cy="21872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147A113-5CB7-449F-95F9-A69DA3CC11F3}"/>
              </a:ext>
            </a:extLst>
          </p:cNvPr>
          <p:cNvSpPr txBox="1"/>
          <p:nvPr/>
        </p:nvSpPr>
        <p:spPr>
          <a:xfrm>
            <a:off x="508974" y="2270402"/>
            <a:ext cx="4921104" cy="830997"/>
          </a:xfrm>
          <a:prstGeom prst="rect">
            <a:avLst/>
          </a:prstGeom>
          <a:solidFill>
            <a:srgbClr val="FEADA0"/>
          </a:solidFill>
          <a:ln>
            <a:noFill/>
          </a:ln>
        </p:spPr>
        <p:txBody>
          <a:bodyPr wrap="square" rtlCol="0">
            <a:spAutoFit/>
          </a:bodyPr>
          <a:lstStyle/>
          <a:p>
            <a:r>
              <a:rPr lang="en-US" sz="1600" i="1" dirty="0">
                <a:solidFill>
                  <a:srgbClr val="0000FF"/>
                </a:solidFill>
              </a:rPr>
              <a:t>Of these six, which measurement does the </a:t>
            </a:r>
            <a:r>
              <a:rPr lang="en-US" sz="1600" dirty="0">
                <a:solidFill>
                  <a:srgbClr val="0000FF"/>
                </a:solidFill>
              </a:rPr>
              <a:t>Plastics</a:t>
            </a:r>
            <a:r>
              <a:rPr lang="en-US" sz="1600" i="1" dirty="0">
                <a:solidFill>
                  <a:srgbClr val="0000FF"/>
                </a:solidFill>
              </a:rPr>
              <a:t> book single out as being the most useful/important?</a:t>
            </a:r>
          </a:p>
          <a:p>
            <a:r>
              <a:rPr lang="en-US" sz="1600" b="1" dirty="0">
                <a:solidFill>
                  <a:srgbClr val="0000FF"/>
                </a:solidFill>
              </a:rPr>
              <a:t>MRD1</a:t>
            </a:r>
          </a:p>
        </p:txBody>
      </p:sp>
    </p:spTree>
    <p:extLst>
      <p:ext uri="{BB962C8B-B14F-4D97-AF65-F5344CB8AC3E}">
        <p14:creationId xmlns:p14="http://schemas.microsoft.com/office/powerpoint/2010/main" val="1164879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p>
          <a:p>
            <a:r>
              <a:rPr lang="en-US" dirty="0" err="1">
                <a:solidFill>
                  <a:srgbClr val="0000FF"/>
                </a:solidFill>
              </a:rPr>
              <a:t>Inferodisplacement</a:t>
            </a:r>
            <a:r>
              <a:rPr lang="en-US" dirty="0">
                <a:solidFill>
                  <a:srgbClr val="0000FF"/>
                </a:solidFill>
              </a:rPr>
              <a:t> of the upper lid</a:t>
            </a:r>
            <a:br>
              <a:rPr lang="en-US" dirty="0">
                <a:solidFill>
                  <a:srgbClr val="0000FF"/>
                </a:solidFill>
              </a:rPr>
            </a:br>
            <a:endParaRPr lang="en-US" dirty="0">
              <a:solidFill>
                <a:srgbClr val="0000FF"/>
              </a:solidFill>
            </a:endParaRPr>
          </a:p>
          <a:p>
            <a:r>
              <a:rPr lang="en-US" i="1" dirty="0">
                <a:solidFill>
                  <a:srgbClr val="0000FF"/>
                </a:solidFill>
              </a:rPr>
              <a:t>What are the two very general forms of ptosis?</a:t>
            </a:r>
          </a:p>
          <a:p>
            <a:r>
              <a:rPr lang="en-US" dirty="0">
                <a:solidFill>
                  <a:srgbClr val="0000FF"/>
                </a:solidFill>
              </a:rPr>
              <a:t>Congenital and acquired</a:t>
            </a:r>
          </a:p>
          <a:p>
            <a:endParaRPr lang="en-US" dirty="0">
              <a:solidFill>
                <a:srgbClr val="0000FF"/>
              </a:solidFill>
            </a:endParaRPr>
          </a:p>
          <a:p>
            <a:r>
              <a:rPr lang="en-US" i="1" dirty="0">
                <a:solidFill>
                  <a:srgbClr val="0000FF"/>
                </a:solidFill>
              </a:rPr>
              <a:t>In evaluating a ptosis </a:t>
            </a:r>
            <a:r>
              <a:rPr lang="en-US" i="1" dirty="0" err="1">
                <a:solidFill>
                  <a:srgbClr val="0000FF"/>
                </a:solidFill>
              </a:rPr>
              <a:t>pt</a:t>
            </a:r>
            <a:r>
              <a:rPr lang="en-US" i="1" dirty="0">
                <a:solidFill>
                  <a:srgbClr val="0000FF"/>
                </a:solidFill>
              </a:rPr>
              <a:t>, six observations/measurements should be made. What are they?</a:t>
            </a:r>
          </a:p>
          <a:p>
            <a:endParaRPr lang="en-US" i="1" dirty="0">
              <a:solidFill>
                <a:srgbClr val="0000FF"/>
              </a:solidFill>
            </a:endParaRPr>
          </a:p>
          <a:p>
            <a:r>
              <a:rPr lang="en-US" i="1" dirty="0">
                <a:solidFill>
                  <a:srgbClr val="0000FF"/>
                </a:solidFill>
              </a:rPr>
              <a:t>In evaluating a ptosis </a:t>
            </a:r>
            <a:r>
              <a:rPr lang="en-US" i="1" dirty="0" err="1">
                <a:solidFill>
                  <a:srgbClr val="0000FF"/>
                </a:solidFill>
              </a:rPr>
              <a:t>pt</a:t>
            </a:r>
            <a:r>
              <a:rPr lang="en-US" i="1" dirty="0">
                <a:solidFill>
                  <a:srgbClr val="0000FF"/>
                </a:solidFill>
              </a:rPr>
              <a:t>, six </a:t>
            </a:r>
            <a:r>
              <a:rPr lang="en-US" b="1" dirty="0">
                <a:solidFill>
                  <a:srgbClr val="0000FF"/>
                </a:solidFill>
              </a:rPr>
              <a:t>non-lid </a:t>
            </a:r>
          </a:p>
          <a:p>
            <a:r>
              <a:rPr lang="en-US" i="1" dirty="0">
                <a:solidFill>
                  <a:srgbClr val="0000FF"/>
                </a:solidFill>
              </a:rPr>
              <a:t>observations/measurements should be made.</a:t>
            </a:r>
          </a:p>
          <a:p>
            <a:r>
              <a:rPr lang="en-US" i="1" dirty="0">
                <a:solidFill>
                  <a:srgbClr val="0000FF"/>
                </a:solidFill>
              </a:rPr>
              <a:t>What are they?</a:t>
            </a:r>
            <a:endParaRPr lang="en-US" dirty="0">
              <a:solidFill>
                <a:srgbClr val="0000FF"/>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2175705835"/>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t>Levator</a:t>
                      </a:r>
                      <a:r>
                        <a:rPr lang="en-US" sz="1600" dirty="0"/>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b="1" i="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Tree>
    <p:extLst>
      <p:ext uri="{BB962C8B-B14F-4D97-AF65-F5344CB8AC3E}">
        <p14:creationId xmlns:p14="http://schemas.microsoft.com/office/powerpoint/2010/main" val="333332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rgbClr val="0000FF"/>
                </a:solidFill>
              </a:rPr>
              <a:t>What is the ‘proper’ term for eyelid ptosis?</a:t>
            </a:r>
          </a:p>
          <a:p>
            <a:r>
              <a:rPr lang="en-US" b="1" dirty="0">
                <a:solidFill>
                  <a:srgbClr val="0000FF"/>
                </a:solidFill>
              </a:rPr>
              <a:t>Blepharo</a:t>
            </a:r>
            <a:r>
              <a:rPr lang="en-US" dirty="0">
                <a:solidFill>
                  <a:srgbClr val="0000FF"/>
                </a:solidFill>
              </a:rPr>
              <a:t>ptosis</a:t>
            </a:r>
          </a:p>
          <a:p>
            <a:endParaRPr lang="en-US" dirty="0">
              <a:solidFill>
                <a:srgbClr val="0000FF"/>
              </a:solidFill>
            </a:endParaRPr>
          </a:p>
          <a:p>
            <a:r>
              <a:rPr lang="en-US" i="1" dirty="0">
                <a:solidFill>
                  <a:srgbClr val="0000FF"/>
                </a:solidFill>
              </a:rPr>
              <a:t>What is the formal definition of ptosis?</a:t>
            </a:r>
          </a:p>
          <a:p>
            <a:r>
              <a:rPr lang="en-US" dirty="0" err="1">
                <a:solidFill>
                  <a:srgbClr val="0000FF"/>
                </a:solidFill>
              </a:rPr>
              <a:t>Inferodisplacement</a:t>
            </a:r>
            <a:r>
              <a:rPr lang="en-US" dirty="0">
                <a:solidFill>
                  <a:srgbClr val="0000FF"/>
                </a:solidFill>
              </a:rPr>
              <a:t> of the upper lid</a:t>
            </a:r>
            <a:br>
              <a:rPr lang="en-US" dirty="0">
                <a:solidFill>
                  <a:srgbClr val="0000FF"/>
                </a:solidFill>
              </a:rPr>
            </a:br>
            <a:endParaRPr lang="en-US" dirty="0">
              <a:solidFill>
                <a:srgbClr val="0000FF"/>
              </a:solidFill>
            </a:endParaRPr>
          </a:p>
          <a:p>
            <a:r>
              <a:rPr lang="en-US" i="1" dirty="0">
                <a:solidFill>
                  <a:srgbClr val="0000FF"/>
                </a:solidFill>
              </a:rPr>
              <a:t>What are the two very general forms of ptosis?</a:t>
            </a:r>
          </a:p>
          <a:p>
            <a:r>
              <a:rPr lang="en-US" dirty="0">
                <a:solidFill>
                  <a:srgbClr val="0000FF"/>
                </a:solidFill>
              </a:rPr>
              <a:t>Congenital and acquired</a:t>
            </a:r>
          </a:p>
          <a:p>
            <a:endParaRPr lang="en-US" dirty="0">
              <a:solidFill>
                <a:srgbClr val="0000FF"/>
              </a:solidFill>
            </a:endParaRPr>
          </a:p>
          <a:p>
            <a:r>
              <a:rPr lang="en-US" i="1" dirty="0">
                <a:solidFill>
                  <a:srgbClr val="0000FF"/>
                </a:solidFill>
              </a:rPr>
              <a:t>In evaluating a ptosis </a:t>
            </a:r>
            <a:r>
              <a:rPr lang="en-US" i="1" dirty="0" err="1">
                <a:solidFill>
                  <a:srgbClr val="0000FF"/>
                </a:solidFill>
              </a:rPr>
              <a:t>pt</a:t>
            </a:r>
            <a:r>
              <a:rPr lang="en-US" i="1" dirty="0">
                <a:solidFill>
                  <a:srgbClr val="0000FF"/>
                </a:solidFill>
              </a:rPr>
              <a:t>, six observations/measurements should be made. What are they?</a:t>
            </a:r>
          </a:p>
          <a:p>
            <a:endParaRPr lang="en-US" i="1" dirty="0">
              <a:solidFill>
                <a:srgbClr val="0000FF"/>
              </a:solidFill>
            </a:endParaRPr>
          </a:p>
          <a:p>
            <a:r>
              <a:rPr lang="en-US" i="1" dirty="0">
                <a:solidFill>
                  <a:srgbClr val="0000FF"/>
                </a:solidFill>
              </a:rPr>
              <a:t>In evaluating a ptosis </a:t>
            </a:r>
            <a:r>
              <a:rPr lang="en-US" i="1" dirty="0" err="1">
                <a:solidFill>
                  <a:srgbClr val="0000FF"/>
                </a:solidFill>
              </a:rPr>
              <a:t>pt</a:t>
            </a:r>
            <a:r>
              <a:rPr lang="en-US" i="1" dirty="0">
                <a:solidFill>
                  <a:srgbClr val="0000FF"/>
                </a:solidFill>
              </a:rPr>
              <a:t>, six </a:t>
            </a:r>
            <a:r>
              <a:rPr lang="en-US" b="1" dirty="0">
                <a:solidFill>
                  <a:srgbClr val="0000FF"/>
                </a:solidFill>
              </a:rPr>
              <a:t>non-lid</a:t>
            </a:r>
            <a:r>
              <a:rPr lang="en-US" i="1" dirty="0">
                <a:solidFill>
                  <a:srgbClr val="0000FF"/>
                </a:solidFill>
              </a:rPr>
              <a:t> </a:t>
            </a:r>
          </a:p>
          <a:p>
            <a:r>
              <a:rPr lang="en-US" i="1" dirty="0">
                <a:solidFill>
                  <a:srgbClr val="0000FF"/>
                </a:solidFill>
              </a:rPr>
              <a:t>observations/measurements should be made.</a:t>
            </a:r>
          </a:p>
          <a:p>
            <a:r>
              <a:rPr lang="en-US" i="1" dirty="0">
                <a:solidFill>
                  <a:srgbClr val="0000FF"/>
                </a:solidFill>
              </a:rPr>
              <a:t>What are they?</a:t>
            </a:r>
            <a:endParaRPr lang="en-US" dirty="0">
              <a:solidFill>
                <a:srgbClr val="0000FF"/>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401722614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t>Levator</a:t>
                      </a:r>
                      <a:r>
                        <a:rPr lang="en-US" sz="1600" dirty="0"/>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dirty="0"/>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Tree>
    <p:extLst>
      <p:ext uri="{BB962C8B-B14F-4D97-AF65-F5344CB8AC3E}">
        <p14:creationId xmlns:p14="http://schemas.microsoft.com/office/powerpoint/2010/main" val="1312777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3022233002"/>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1" dirty="0"/>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758609" y="4538870"/>
            <a:ext cx="990600" cy="337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76200" y="3770826"/>
            <a:ext cx="5486400" cy="2800767"/>
          </a:xfrm>
          <a:prstGeom prst="rect">
            <a:avLst/>
          </a:prstGeom>
          <a:solidFill>
            <a:srgbClr val="FFFF00"/>
          </a:solidFill>
        </p:spPr>
        <p:txBody>
          <a:bodyPr wrap="square" rtlCol="0">
            <a:spAutoFit/>
          </a:bodyPr>
          <a:lstStyle/>
          <a:p>
            <a:r>
              <a:rPr lang="en-US" sz="1600" i="1" dirty="0">
                <a:solidFill>
                  <a:srgbClr val="0000FF"/>
                </a:solidFill>
              </a:rPr>
              <a:t>In the context of a ptosis eval, what pupil finding would be particularly noteworthy?</a:t>
            </a:r>
            <a:endParaRPr lang="en-US" sz="1600" i="1" dirty="0">
              <a:solidFill>
                <a:srgbClr val="FFFF00"/>
              </a:solidFill>
            </a:endParaRPr>
          </a:p>
          <a:p>
            <a:r>
              <a:rPr lang="en-US" sz="1600" dirty="0">
                <a:solidFill>
                  <a:srgbClr val="FFFF00"/>
                </a:solidFill>
              </a:rPr>
              <a:t>Anisocoria</a:t>
            </a:r>
          </a:p>
          <a:p>
            <a:endParaRPr lang="en-US" sz="1600" dirty="0">
              <a:solidFill>
                <a:srgbClr val="FFFF00"/>
              </a:solidFill>
            </a:endParaRPr>
          </a:p>
          <a:p>
            <a:r>
              <a:rPr lang="en-US" sz="1600" i="1" dirty="0">
                <a:solidFill>
                  <a:srgbClr val="FFFF00"/>
                </a:solidFill>
              </a:rPr>
              <a:t>If the pupil on the ptotic side is the smaller one, what dx rises to the top?</a:t>
            </a:r>
          </a:p>
          <a:p>
            <a:r>
              <a:rPr lang="en-US" sz="1600" dirty="0">
                <a:solidFill>
                  <a:srgbClr val="FFFF00"/>
                </a:solidFill>
              </a:rPr>
              <a:t>Horner syndrome</a:t>
            </a:r>
          </a:p>
          <a:p>
            <a:endParaRPr lang="en-US" sz="1600" dirty="0">
              <a:solidFill>
                <a:srgbClr val="FFFF00"/>
              </a:solidFill>
            </a:endParaRPr>
          </a:p>
          <a:p>
            <a:r>
              <a:rPr lang="en-US" sz="1600" i="1" dirty="0">
                <a:solidFill>
                  <a:srgbClr val="FFFF00"/>
                </a:solidFill>
              </a:rPr>
              <a:t>If the pupil on the ptotic side is the </a:t>
            </a:r>
            <a:r>
              <a:rPr lang="en-US" sz="1600" b="1" i="1" dirty="0">
                <a:solidFill>
                  <a:srgbClr val="FFFF00"/>
                </a:solidFill>
              </a:rPr>
              <a:t>larger</a:t>
            </a:r>
            <a:r>
              <a:rPr lang="en-US" sz="1600" i="1" dirty="0">
                <a:solidFill>
                  <a:srgbClr val="FFFF00"/>
                </a:solidFill>
              </a:rPr>
              <a:t> one, what dx rises to the top?</a:t>
            </a:r>
          </a:p>
          <a:p>
            <a:r>
              <a:rPr lang="en-US" sz="1600" dirty="0">
                <a:solidFill>
                  <a:srgbClr val="FFFF00"/>
                </a:solidFill>
              </a:rPr>
              <a:t>CN3 palsy</a:t>
            </a:r>
          </a:p>
        </p:txBody>
      </p:sp>
    </p:spTree>
    <p:extLst>
      <p:ext uri="{BB962C8B-B14F-4D97-AF65-F5344CB8AC3E}">
        <p14:creationId xmlns:p14="http://schemas.microsoft.com/office/powerpoint/2010/main" val="3224591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1217590619"/>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1" dirty="0"/>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758609" y="4538870"/>
            <a:ext cx="990600" cy="337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76200" y="3770826"/>
            <a:ext cx="5486400" cy="2800767"/>
          </a:xfrm>
          <a:prstGeom prst="rect">
            <a:avLst/>
          </a:prstGeom>
          <a:solidFill>
            <a:srgbClr val="FFFF00"/>
          </a:solidFill>
        </p:spPr>
        <p:txBody>
          <a:bodyPr wrap="square" rtlCol="0">
            <a:spAutoFit/>
          </a:bodyPr>
          <a:lstStyle/>
          <a:p>
            <a:r>
              <a:rPr lang="en-US" sz="1600" i="1" dirty="0">
                <a:solidFill>
                  <a:srgbClr val="0000FF"/>
                </a:solidFill>
              </a:rPr>
              <a:t>In the context of a ptosis eval, what pupil finding would be particularly noteworthy?</a:t>
            </a:r>
          </a:p>
          <a:p>
            <a:r>
              <a:rPr lang="en-US" sz="1600" dirty="0">
                <a:solidFill>
                  <a:srgbClr val="0000FF"/>
                </a:solidFill>
              </a:rPr>
              <a:t>Anisocoria</a:t>
            </a:r>
          </a:p>
          <a:p>
            <a:endParaRPr lang="en-US" sz="1600" dirty="0">
              <a:solidFill>
                <a:srgbClr val="FFFF00"/>
              </a:solidFill>
            </a:endParaRPr>
          </a:p>
          <a:p>
            <a:r>
              <a:rPr lang="en-US" sz="1600" i="1" dirty="0">
                <a:solidFill>
                  <a:srgbClr val="FFFF00"/>
                </a:solidFill>
              </a:rPr>
              <a:t>If the pupil on the ptotic side is the smaller one, what dx rises to the top?</a:t>
            </a:r>
          </a:p>
          <a:p>
            <a:r>
              <a:rPr lang="en-US" sz="1600" dirty="0">
                <a:solidFill>
                  <a:srgbClr val="FFFF00"/>
                </a:solidFill>
              </a:rPr>
              <a:t>Horner syndrome</a:t>
            </a:r>
          </a:p>
          <a:p>
            <a:endParaRPr lang="en-US" sz="1600" dirty="0">
              <a:solidFill>
                <a:srgbClr val="FFFF00"/>
              </a:solidFill>
            </a:endParaRPr>
          </a:p>
          <a:p>
            <a:r>
              <a:rPr lang="en-US" sz="1600" i="1" dirty="0">
                <a:solidFill>
                  <a:srgbClr val="FFFF00"/>
                </a:solidFill>
              </a:rPr>
              <a:t>If the pupil on the ptotic side is the </a:t>
            </a:r>
            <a:r>
              <a:rPr lang="en-US" sz="1600" b="1" i="1" dirty="0">
                <a:solidFill>
                  <a:srgbClr val="FFFF00"/>
                </a:solidFill>
              </a:rPr>
              <a:t>larger</a:t>
            </a:r>
            <a:r>
              <a:rPr lang="en-US" sz="1600" i="1" dirty="0">
                <a:solidFill>
                  <a:srgbClr val="FFFF00"/>
                </a:solidFill>
              </a:rPr>
              <a:t> one, what dx rises to the top?</a:t>
            </a:r>
          </a:p>
          <a:p>
            <a:r>
              <a:rPr lang="en-US" sz="1600" dirty="0">
                <a:solidFill>
                  <a:srgbClr val="FFFF00"/>
                </a:solidFill>
              </a:rPr>
              <a:t>CN3 palsy</a:t>
            </a:r>
          </a:p>
        </p:txBody>
      </p:sp>
    </p:spTree>
    <p:extLst>
      <p:ext uri="{BB962C8B-B14F-4D97-AF65-F5344CB8AC3E}">
        <p14:creationId xmlns:p14="http://schemas.microsoft.com/office/powerpoint/2010/main" val="3182723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65</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3370420" y="5951798"/>
            <a:ext cx="2403222" cy="369332"/>
          </a:xfrm>
          <a:prstGeom prst="rect">
            <a:avLst/>
          </a:prstGeom>
          <a:noFill/>
        </p:spPr>
        <p:txBody>
          <a:bodyPr wrap="none" rtlCol="0">
            <a:spAutoFit/>
          </a:bodyPr>
          <a:lstStyle/>
          <a:p>
            <a:pPr algn="ctr"/>
            <a:r>
              <a:rPr lang="en-US" dirty="0"/>
              <a:t>Ptosis with anisocoria</a:t>
            </a:r>
          </a:p>
        </p:txBody>
      </p:sp>
      <p:pic>
        <p:nvPicPr>
          <p:cNvPr id="1026" name="Picture 2" descr="Horner Syndrome - Brain, Spinal Cord, and Nerve Disorders - Merck ...">
            <a:extLst>
              <a:ext uri="{FF2B5EF4-FFF2-40B4-BE49-F238E27FC236}">
                <a16:creationId xmlns:a16="http://schemas.microsoft.com/office/drawing/2014/main" id="{740DF34C-3FEE-48D6-BC28-CC15F014E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564" y="1779058"/>
            <a:ext cx="4976872" cy="329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44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66</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3939701285"/>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1" dirty="0"/>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758609" y="4538870"/>
            <a:ext cx="990600" cy="337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76200" y="3770826"/>
            <a:ext cx="5486400" cy="2800767"/>
          </a:xfrm>
          <a:prstGeom prst="rect">
            <a:avLst/>
          </a:prstGeom>
          <a:solidFill>
            <a:srgbClr val="FFFF00"/>
          </a:solidFill>
        </p:spPr>
        <p:txBody>
          <a:bodyPr wrap="square" rtlCol="0">
            <a:spAutoFit/>
          </a:bodyPr>
          <a:lstStyle/>
          <a:p>
            <a:r>
              <a:rPr lang="en-US" sz="1600" i="1" dirty="0">
                <a:solidFill>
                  <a:srgbClr val="0000FF"/>
                </a:solidFill>
              </a:rPr>
              <a:t>In the context of a ptosis eval, what pupil finding would be particularly noteworthy?</a:t>
            </a:r>
          </a:p>
          <a:p>
            <a:r>
              <a:rPr lang="en-US" sz="1600" dirty="0">
                <a:solidFill>
                  <a:srgbClr val="0000FF"/>
                </a:solidFill>
              </a:rPr>
              <a:t>Anisocoria</a:t>
            </a:r>
          </a:p>
          <a:p>
            <a:endParaRPr lang="en-US" sz="1600" dirty="0">
              <a:solidFill>
                <a:srgbClr val="0000FF"/>
              </a:solidFill>
            </a:endParaRPr>
          </a:p>
          <a:p>
            <a:r>
              <a:rPr lang="en-US" sz="1600" i="1" dirty="0">
                <a:solidFill>
                  <a:srgbClr val="0000FF"/>
                </a:solidFill>
              </a:rPr>
              <a:t>If the pupil on the ptotic side is the smaller one, what dx rises to the top?</a:t>
            </a:r>
            <a:endParaRPr lang="en-US" sz="1600" i="1" dirty="0">
              <a:solidFill>
                <a:srgbClr val="FFFF00"/>
              </a:solidFill>
            </a:endParaRPr>
          </a:p>
          <a:p>
            <a:r>
              <a:rPr lang="en-US" sz="1600" dirty="0">
                <a:solidFill>
                  <a:srgbClr val="FFFF00"/>
                </a:solidFill>
              </a:rPr>
              <a:t>Horner syndrome</a:t>
            </a:r>
          </a:p>
          <a:p>
            <a:endParaRPr lang="en-US" sz="1600" dirty="0">
              <a:solidFill>
                <a:srgbClr val="FFFF00"/>
              </a:solidFill>
            </a:endParaRPr>
          </a:p>
          <a:p>
            <a:r>
              <a:rPr lang="en-US" sz="1600" i="1" dirty="0">
                <a:solidFill>
                  <a:srgbClr val="FFFF00"/>
                </a:solidFill>
              </a:rPr>
              <a:t>If the pupil on the ptotic side is the </a:t>
            </a:r>
            <a:r>
              <a:rPr lang="en-US" sz="1600" b="1" i="1" dirty="0">
                <a:solidFill>
                  <a:srgbClr val="FFFF00"/>
                </a:solidFill>
              </a:rPr>
              <a:t>larger</a:t>
            </a:r>
            <a:r>
              <a:rPr lang="en-US" sz="1600" i="1" dirty="0">
                <a:solidFill>
                  <a:srgbClr val="FFFF00"/>
                </a:solidFill>
              </a:rPr>
              <a:t> one, what dx rises to the top?</a:t>
            </a:r>
          </a:p>
          <a:p>
            <a:r>
              <a:rPr lang="en-US" sz="1600" dirty="0">
                <a:solidFill>
                  <a:srgbClr val="FFFF00"/>
                </a:solidFill>
              </a:rPr>
              <a:t>CN3 palsy</a:t>
            </a:r>
          </a:p>
        </p:txBody>
      </p:sp>
    </p:spTree>
    <p:extLst>
      <p:ext uri="{BB962C8B-B14F-4D97-AF65-F5344CB8AC3E}">
        <p14:creationId xmlns:p14="http://schemas.microsoft.com/office/powerpoint/2010/main" val="3722267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2278816556"/>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1" dirty="0"/>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758609" y="4538870"/>
            <a:ext cx="990600" cy="337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76200" y="3770826"/>
            <a:ext cx="5486400" cy="2800767"/>
          </a:xfrm>
          <a:prstGeom prst="rect">
            <a:avLst/>
          </a:prstGeom>
          <a:solidFill>
            <a:srgbClr val="FFFF00"/>
          </a:solidFill>
        </p:spPr>
        <p:txBody>
          <a:bodyPr wrap="square" rtlCol="0">
            <a:spAutoFit/>
          </a:bodyPr>
          <a:lstStyle/>
          <a:p>
            <a:r>
              <a:rPr lang="en-US" sz="1600" i="1" dirty="0">
                <a:solidFill>
                  <a:srgbClr val="0000FF"/>
                </a:solidFill>
              </a:rPr>
              <a:t>In the context of a ptosis eval, what pupil finding would be particularly noteworthy?</a:t>
            </a:r>
          </a:p>
          <a:p>
            <a:r>
              <a:rPr lang="en-US" sz="1600" dirty="0">
                <a:solidFill>
                  <a:srgbClr val="0000FF"/>
                </a:solidFill>
              </a:rPr>
              <a:t>Anisocoria</a:t>
            </a:r>
          </a:p>
          <a:p>
            <a:endParaRPr lang="en-US" sz="1600" dirty="0">
              <a:solidFill>
                <a:srgbClr val="0000FF"/>
              </a:solidFill>
            </a:endParaRPr>
          </a:p>
          <a:p>
            <a:r>
              <a:rPr lang="en-US" sz="1600" i="1" dirty="0">
                <a:solidFill>
                  <a:srgbClr val="0000FF"/>
                </a:solidFill>
              </a:rPr>
              <a:t>If the pupil on the ptotic side is the smaller one, what dx rises to the top?</a:t>
            </a:r>
          </a:p>
          <a:p>
            <a:r>
              <a:rPr lang="en-US" sz="1600" dirty="0">
                <a:solidFill>
                  <a:srgbClr val="0000FF"/>
                </a:solidFill>
              </a:rPr>
              <a:t>Horner syndrome</a:t>
            </a:r>
            <a:endParaRPr lang="en-US" sz="1600" dirty="0">
              <a:solidFill>
                <a:srgbClr val="FFFF00"/>
              </a:solidFill>
            </a:endParaRPr>
          </a:p>
          <a:p>
            <a:endParaRPr lang="en-US" sz="1600" dirty="0">
              <a:solidFill>
                <a:srgbClr val="FFFF00"/>
              </a:solidFill>
            </a:endParaRPr>
          </a:p>
          <a:p>
            <a:r>
              <a:rPr lang="en-US" sz="1600" i="1" dirty="0">
                <a:solidFill>
                  <a:srgbClr val="FFFF00"/>
                </a:solidFill>
              </a:rPr>
              <a:t>If the pupil on the ptotic side is the </a:t>
            </a:r>
            <a:r>
              <a:rPr lang="en-US" sz="1600" b="1" i="1" dirty="0">
                <a:solidFill>
                  <a:srgbClr val="FFFF00"/>
                </a:solidFill>
              </a:rPr>
              <a:t>larger</a:t>
            </a:r>
            <a:r>
              <a:rPr lang="en-US" sz="1600" i="1" dirty="0">
                <a:solidFill>
                  <a:srgbClr val="FFFF00"/>
                </a:solidFill>
              </a:rPr>
              <a:t> one, what dx rises to the top?</a:t>
            </a:r>
          </a:p>
          <a:p>
            <a:r>
              <a:rPr lang="en-US" sz="1600" dirty="0">
                <a:solidFill>
                  <a:srgbClr val="FFFF00"/>
                </a:solidFill>
              </a:rPr>
              <a:t>CN3 palsy</a:t>
            </a:r>
          </a:p>
        </p:txBody>
      </p:sp>
    </p:spTree>
    <p:extLst>
      <p:ext uri="{BB962C8B-B14F-4D97-AF65-F5344CB8AC3E}">
        <p14:creationId xmlns:p14="http://schemas.microsoft.com/office/powerpoint/2010/main" val="1879669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884483-8BCF-4BA1-922A-DEBF4B18E42F}"/>
              </a:ext>
            </a:extLst>
          </p:cNvPr>
          <p:cNvSpPr>
            <a:spLocks noGrp="1"/>
          </p:cNvSpPr>
          <p:nvPr>
            <p:ph type="sldNum" sz="quarter" idx="12"/>
          </p:nvPr>
        </p:nvSpPr>
        <p:spPr/>
        <p:txBody>
          <a:bodyPr/>
          <a:lstStyle/>
          <a:p>
            <a:fld id="{B60E95FC-2718-4233-B46B-9EF0E887A3FC}" type="slidenum">
              <a:rPr lang="en-US" altLang="en-US" smtClean="0"/>
              <a:pPr/>
              <a:t>68</a:t>
            </a:fld>
            <a:endParaRPr lang="en-US" altLang="en-US"/>
          </a:p>
        </p:txBody>
      </p:sp>
      <p:pic>
        <p:nvPicPr>
          <p:cNvPr id="1026" name="Picture 2" descr="Horner's Syndrome - Physiopedia">
            <a:extLst>
              <a:ext uri="{FF2B5EF4-FFF2-40B4-BE49-F238E27FC236}">
                <a16:creationId xmlns:a16="http://schemas.microsoft.com/office/drawing/2014/main" id="{7C4733CC-D314-4D3F-ACD4-327D9289D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469" y="2026535"/>
            <a:ext cx="5453062" cy="2804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8E01C8-A2A8-4A44-BAF8-4FDDBD0A3C74}"/>
              </a:ext>
            </a:extLst>
          </p:cNvPr>
          <p:cNvSpPr txBox="1"/>
          <p:nvPr/>
        </p:nvSpPr>
        <p:spPr>
          <a:xfrm>
            <a:off x="3588432" y="5951798"/>
            <a:ext cx="1967205" cy="369332"/>
          </a:xfrm>
          <a:prstGeom prst="rect">
            <a:avLst/>
          </a:prstGeom>
          <a:noFill/>
        </p:spPr>
        <p:txBody>
          <a:bodyPr wrap="none" rtlCol="0">
            <a:spAutoFit/>
          </a:bodyPr>
          <a:lstStyle/>
          <a:p>
            <a:pPr algn="ctr"/>
            <a:r>
              <a:rPr lang="en-US" dirty="0"/>
              <a:t>Horner syndrome</a:t>
            </a:r>
          </a:p>
        </p:txBody>
      </p:sp>
      <p:sp>
        <p:nvSpPr>
          <p:cNvPr id="5" name="Text Box 25">
            <a:extLst>
              <a:ext uri="{FF2B5EF4-FFF2-40B4-BE49-F238E27FC236}">
                <a16:creationId xmlns:a16="http://schemas.microsoft.com/office/drawing/2014/main" id="{F0488C2D-51E3-4573-8877-F7C2B9B508A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2325824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69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2591251541"/>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1" dirty="0"/>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758609" y="4538870"/>
            <a:ext cx="990600" cy="337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76200" y="3770826"/>
            <a:ext cx="5486400" cy="2800767"/>
          </a:xfrm>
          <a:prstGeom prst="rect">
            <a:avLst/>
          </a:prstGeom>
          <a:solidFill>
            <a:srgbClr val="FFFF00"/>
          </a:solidFill>
        </p:spPr>
        <p:txBody>
          <a:bodyPr wrap="square" rtlCol="0">
            <a:spAutoFit/>
          </a:bodyPr>
          <a:lstStyle/>
          <a:p>
            <a:r>
              <a:rPr lang="en-US" sz="1600" i="1" dirty="0">
                <a:solidFill>
                  <a:srgbClr val="0000FF"/>
                </a:solidFill>
              </a:rPr>
              <a:t>In the context of a ptosis eval, what pupil finding would be particularly noteworthy?</a:t>
            </a:r>
          </a:p>
          <a:p>
            <a:r>
              <a:rPr lang="en-US" sz="1600" dirty="0">
                <a:solidFill>
                  <a:srgbClr val="0000FF"/>
                </a:solidFill>
              </a:rPr>
              <a:t>Anisocoria</a:t>
            </a:r>
          </a:p>
          <a:p>
            <a:endParaRPr lang="en-US" sz="1600" dirty="0">
              <a:solidFill>
                <a:srgbClr val="0000FF"/>
              </a:solidFill>
            </a:endParaRPr>
          </a:p>
          <a:p>
            <a:r>
              <a:rPr lang="en-US" sz="1600" i="1" dirty="0">
                <a:solidFill>
                  <a:srgbClr val="0000FF"/>
                </a:solidFill>
              </a:rPr>
              <a:t>If the pupil on the ptotic side is the smaller one, what dx rises to the top?</a:t>
            </a:r>
          </a:p>
          <a:p>
            <a:r>
              <a:rPr lang="en-US" sz="1600" dirty="0">
                <a:solidFill>
                  <a:srgbClr val="0000FF"/>
                </a:solidFill>
              </a:rPr>
              <a:t>Horner syndrome</a:t>
            </a:r>
          </a:p>
          <a:p>
            <a:endParaRPr lang="en-US" sz="1600" dirty="0">
              <a:solidFill>
                <a:srgbClr val="0000FF"/>
              </a:solidFill>
            </a:endParaRPr>
          </a:p>
          <a:p>
            <a:r>
              <a:rPr lang="en-US" sz="1600" i="1" dirty="0">
                <a:solidFill>
                  <a:srgbClr val="0000FF"/>
                </a:solidFill>
              </a:rPr>
              <a:t>If the pupil on the ptotic side is the </a:t>
            </a:r>
            <a:r>
              <a:rPr lang="en-US" sz="1600" b="1" i="1" dirty="0">
                <a:solidFill>
                  <a:srgbClr val="0000FF"/>
                </a:solidFill>
              </a:rPr>
              <a:t>larger</a:t>
            </a:r>
            <a:r>
              <a:rPr lang="en-US" sz="1600" i="1" dirty="0">
                <a:solidFill>
                  <a:srgbClr val="0000FF"/>
                </a:solidFill>
              </a:rPr>
              <a:t> one, what dx rises to the top?</a:t>
            </a:r>
            <a:endParaRPr lang="en-US" sz="1600" i="1" dirty="0">
              <a:solidFill>
                <a:srgbClr val="FFFF00"/>
              </a:solidFill>
            </a:endParaRPr>
          </a:p>
          <a:p>
            <a:r>
              <a:rPr lang="en-US" sz="1600" dirty="0">
                <a:solidFill>
                  <a:srgbClr val="FFFF00"/>
                </a:solidFill>
              </a:rPr>
              <a:t>CN3 palsy</a:t>
            </a:r>
          </a:p>
        </p:txBody>
      </p:sp>
    </p:spTree>
    <p:extLst>
      <p:ext uri="{BB962C8B-B14F-4D97-AF65-F5344CB8AC3E}">
        <p14:creationId xmlns:p14="http://schemas.microsoft.com/office/powerpoint/2010/main" val="420364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1754326"/>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p:txBody>
      </p:sp>
      <p:sp>
        <p:nvSpPr>
          <p:cNvPr id="2" name="TextBox 1">
            <a:extLst>
              <a:ext uri="{FF2B5EF4-FFF2-40B4-BE49-F238E27FC236}">
                <a16:creationId xmlns:a16="http://schemas.microsoft.com/office/drawing/2014/main" id="{B1F964A7-BB76-422A-A03E-087B6F084D59}"/>
              </a:ext>
            </a:extLst>
          </p:cNvPr>
          <p:cNvSpPr txBox="1"/>
          <p:nvPr/>
        </p:nvSpPr>
        <p:spPr>
          <a:xfrm>
            <a:off x="1257299" y="3364465"/>
            <a:ext cx="6629400" cy="2800767"/>
          </a:xfrm>
          <a:prstGeom prst="rect">
            <a:avLst/>
          </a:prstGeom>
          <a:noFill/>
        </p:spPr>
        <p:txBody>
          <a:bodyPr wrap="square" rtlCol="0">
            <a:spAutoFit/>
          </a:bodyPr>
          <a:lstStyle/>
          <a:p>
            <a:r>
              <a:rPr lang="en-US" sz="1600" i="1" dirty="0"/>
              <a:t>What is </a:t>
            </a:r>
            <a:r>
              <a:rPr lang="en-US" sz="1600" b="1" dirty="0"/>
              <a:t>pseudo</a:t>
            </a:r>
            <a:r>
              <a:rPr lang="en-US" sz="1600" dirty="0"/>
              <a:t>ptosis</a:t>
            </a:r>
            <a:r>
              <a:rPr lang="en-US" sz="1600" i="1" dirty="0"/>
              <a:t>?</a:t>
            </a:r>
          </a:p>
          <a:p>
            <a:r>
              <a:rPr lang="en-US" sz="1600" dirty="0"/>
              <a:t>Apparent </a:t>
            </a:r>
            <a:r>
              <a:rPr lang="en-US" sz="1600" dirty="0" err="1"/>
              <a:t>inferodisplacement</a:t>
            </a:r>
            <a:r>
              <a:rPr lang="en-US" sz="1600" dirty="0"/>
              <a:t> of the lid secondary to a non-lid condition</a:t>
            </a:r>
          </a:p>
          <a:p>
            <a:endParaRPr lang="en-US" sz="1600" dirty="0"/>
          </a:p>
          <a:p>
            <a:r>
              <a:rPr lang="en-US" sz="1600" i="1" dirty="0"/>
              <a:t>The </a:t>
            </a:r>
            <a:r>
              <a:rPr lang="en-US" sz="1600" dirty="0"/>
              <a:t>Plastics</a:t>
            </a:r>
            <a:r>
              <a:rPr lang="en-US" sz="1600" i="1" dirty="0"/>
              <a:t> book lists a number of causes of pseudoptosis that might mimic acquired ptosis—what are they?</a:t>
            </a:r>
          </a:p>
          <a:p>
            <a:r>
              <a:rPr lang="en-US" sz="1600" dirty="0"/>
              <a:t>--</a:t>
            </a:r>
            <a:r>
              <a:rPr lang="en-US" sz="1600" b="1" i="1" dirty="0"/>
              <a:t>?</a:t>
            </a:r>
            <a:endParaRPr lang="en-US" sz="1600" dirty="0"/>
          </a:p>
          <a:p>
            <a:r>
              <a:rPr lang="en-US" sz="1600" dirty="0"/>
              <a:t>--</a:t>
            </a:r>
            <a:r>
              <a:rPr lang="en-US" sz="1600" b="1" i="1" dirty="0"/>
              <a:t>?</a:t>
            </a:r>
            <a:endParaRPr lang="en-US" sz="1600" dirty="0"/>
          </a:p>
          <a:p>
            <a:r>
              <a:rPr lang="en-US" sz="1600" dirty="0"/>
              <a:t>--</a:t>
            </a:r>
            <a:r>
              <a:rPr lang="en-US" sz="1600" b="1" i="1" dirty="0"/>
              <a:t>?</a:t>
            </a:r>
            <a:endParaRPr lang="en-US" sz="1600" dirty="0"/>
          </a:p>
          <a:p>
            <a:r>
              <a:rPr lang="en-US" sz="1600" dirty="0"/>
              <a:t>--</a:t>
            </a:r>
            <a:r>
              <a:rPr lang="en-US" sz="1600" b="1" i="1" dirty="0"/>
              <a:t>?</a:t>
            </a:r>
            <a:endParaRPr lang="en-US" sz="1600" dirty="0"/>
          </a:p>
          <a:p>
            <a:r>
              <a:rPr lang="en-US" sz="1600" dirty="0"/>
              <a:t>--</a:t>
            </a:r>
            <a:r>
              <a:rPr lang="en-US" sz="1600" b="1" i="1" dirty="0"/>
              <a:t>?</a:t>
            </a:r>
            <a:endParaRPr lang="en-US" sz="1600" dirty="0"/>
          </a:p>
          <a:p>
            <a:r>
              <a:rPr lang="en-US" sz="1600" dirty="0"/>
              <a:t>--(There are others, of course)</a:t>
            </a:r>
          </a:p>
        </p:txBody>
      </p:sp>
    </p:spTree>
    <p:extLst>
      <p:ext uri="{BB962C8B-B14F-4D97-AF65-F5344CB8AC3E}">
        <p14:creationId xmlns:p14="http://schemas.microsoft.com/office/powerpoint/2010/main" val="866767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574680847"/>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1" dirty="0"/>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758609" y="4538870"/>
            <a:ext cx="990600" cy="337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76200" y="3770826"/>
            <a:ext cx="5486400" cy="2800767"/>
          </a:xfrm>
          <a:prstGeom prst="rect">
            <a:avLst/>
          </a:prstGeom>
          <a:solidFill>
            <a:srgbClr val="FFFF00"/>
          </a:solidFill>
        </p:spPr>
        <p:txBody>
          <a:bodyPr wrap="square" rtlCol="0">
            <a:spAutoFit/>
          </a:bodyPr>
          <a:lstStyle/>
          <a:p>
            <a:r>
              <a:rPr lang="en-US" sz="1600" i="1" dirty="0">
                <a:solidFill>
                  <a:srgbClr val="0000FF"/>
                </a:solidFill>
              </a:rPr>
              <a:t>In the context of a ptosis eval, what pupil finding would be particularly noteworthy?</a:t>
            </a:r>
          </a:p>
          <a:p>
            <a:r>
              <a:rPr lang="en-US" sz="1600" dirty="0">
                <a:solidFill>
                  <a:srgbClr val="0000FF"/>
                </a:solidFill>
              </a:rPr>
              <a:t>Anisocoria</a:t>
            </a:r>
          </a:p>
          <a:p>
            <a:endParaRPr lang="en-US" sz="1600" dirty="0">
              <a:solidFill>
                <a:srgbClr val="0000FF"/>
              </a:solidFill>
            </a:endParaRPr>
          </a:p>
          <a:p>
            <a:r>
              <a:rPr lang="en-US" sz="1600" i="1" dirty="0">
                <a:solidFill>
                  <a:srgbClr val="0000FF"/>
                </a:solidFill>
              </a:rPr>
              <a:t>If the pupil on the ptotic side is the smaller one, what dx rises to the top?</a:t>
            </a:r>
          </a:p>
          <a:p>
            <a:r>
              <a:rPr lang="en-US" sz="1600" dirty="0">
                <a:solidFill>
                  <a:srgbClr val="0000FF"/>
                </a:solidFill>
              </a:rPr>
              <a:t>Horner syndrome</a:t>
            </a:r>
          </a:p>
          <a:p>
            <a:endParaRPr lang="en-US" sz="1600" dirty="0">
              <a:solidFill>
                <a:srgbClr val="0000FF"/>
              </a:solidFill>
            </a:endParaRPr>
          </a:p>
          <a:p>
            <a:r>
              <a:rPr lang="en-US" sz="1600" i="1" dirty="0">
                <a:solidFill>
                  <a:srgbClr val="0000FF"/>
                </a:solidFill>
              </a:rPr>
              <a:t>If the pupil on the ptotic side is the </a:t>
            </a:r>
            <a:r>
              <a:rPr lang="en-US" sz="1600" b="1" i="1" dirty="0">
                <a:solidFill>
                  <a:srgbClr val="0000FF"/>
                </a:solidFill>
              </a:rPr>
              <a:t>larger</a:t>
            </a:r>
            <a:r>
              <a:rPr lang="en-US" sz="1600" i="1" dirty="0">
                <a:solidFill>
                  <a:srgbClr val="0000FF"/>
                </a:solidFill>
              </a:rPr>
              <a:t> one, what dx rises to the top?</a:t>
            </a:r>
          </a:p>
          <a:p>
            <a:r>
              <a:rPr lang="en-US" sz="1600" dirty="0">
                <a:solidFill>
                  <a:srgbClr val="0000FF"/>
                </a:solidFill>
              </a:rPr>
              <a:t>CN3 palsy</a:t>
            </a:r>
          </a:p>
        </p:txBody>
      </p:sp>
    </p:spTree>
    <p:extLst>
      <p:ext uri="{BB962C8B-B14F-4D97-AF65-F5344CB8AC3E}">
        <p14:creationId xmlns:p14="http://schemas.microsoft.com/office/powerpoint/2010/main" val="1249780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884483-8BCF-4BA1-922A-DEBF4B18E42F}"/>
              </a:ext>
            </a:extLst>
          </p:cNvPr>
          <p:cNvSpPr>
            <a:spLocks noGrp="1"/>
          </p:cNvSpPr>
          <p:nvPr>
            <p:ph type="sldNum" sz="quarter" idx="12"/>
          </p:nvPr>
        </p:nvSpPr>
        <p:spPr/>
        <p:txBody>
          <a:bodyPr/>
          <a:lstStyle/>
          <a:p>
            <a:fld id="{B60E95FC-2718-4233-B46B-9EF0E887A3FC}" type="slidenum">
              <a:rPr lang="en-US" altLang="en-US" smtClean="0"/>
              <a:pPr/>
              <a:t>71</a:t>
            </a:fld>
            <a:endParaRPr lang="en-US" altLang="en-US"/>
          </a:p>
        </p:txBody>
      </p:sp>
      <p:sp>
        <p:nvSpPr>
          <p:cNvPr id="4" name="TextBox 3">
            <a:extLst>
              <a:ext uri="{FF2B5EF4-FFF2-40B4-BE49-F238E27FC236}">
                <a16:creationId xmlns:a16="http://schemas.microsoft.com/office/drawing/2014/main" id="{D38E01C8-A2A8-4A44-BAF8-4FDDBD0A3C74}"/>
              </a:ext>
            </a:extLst>
          </p:cNvPr>
          <p:cNvSpPr txBox="1"/>
          <p:nvPr/>
        </p:nvSpPr>
        <p:spPr>
          <a:xfrm>
            <a:off x="3947508" y="5951798"/>
            <a:ext cx="1249061" cy="369332"/>
          </a:xfrm>
          <a:prstGeom prst="rect">
            <a:avLst/>
          </a:prstGeom>
          <a:noFill/>
        </p:spPr>
        <p:txBody>
          <a:bodyPr wrap="none" rtlCol="0">
            <a:spAutoFit/>
          </a:bodyPr>
          <a:lstStyle/>
          <a:p>
            <a:pPr algn="ctr"/>
            <a:r>
              <a:rPr lang="en-US" dirty="0"/>
              <a:t>CN3 palsy</a:t>
            </a:r>
          </a:p>
        </p:txBody>
      </p:sp>
      <p:sp>
        <p:nvSpPr>
          <p:cNvPr id="5" name="Text Box 25">
            <a:extLst>
              <a:ext uri="{FF2B5EF4-FFF2-40B4-BE49-F238E27FC236}">
                <a16:creationId xmlns:a16="http://schemas.microsoft.com/office/drawing/2014/main" id="{F0488C2D-51E3-4573-8877-F7C2B9B508A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pic>
        <p:nvPicPr>
          <p:cNvPr id="6" name="Picture 4" descr="thirdnerveplasy">
            <a:extLst>
              <a:ext uri="{FF2B5EF4-FFF2-40B4-BE49-F238E27FC236}">
                <a16:creationId xmlns:a16="http://schemas.microsoft.com/office/drawing/2014/main" id="{42BA566F-1E09-4B23-887A-99AFD567A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71" y="2080067"/>
            <a:ext cx="5995256" cy="269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860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72</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3416986501"/>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dirty="0">
                          <a:solidFill>
                            <a:schemeClr val="tx1"/>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019800" y="5181600"/>
            <a:ext cx="244833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59635" y="5045790"/>
            <a:ext cx="5486400" cy="830997"/>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What is </a:t>
            </a:r>
            <a:r>
              <a:rPr lang="en-US" sz="1600" dirty="0">
                <a:solidFill>
                  <a:srgbClr val="0000FF"/>
                </a:solidFill>
              </a:rPr>
              <a:t>Bell’s phenomenon</a:t>
            </a:r>
            <a:r>
              <a:rPr lang="en-US" sz="1600" i="1" dirty="0">
                <a:solidFill>
                  <a:srgbClr val="0000FF"/>
                </a:solidFill>
              </a:rPr>
              <a:t>?</a:t>
            </a:r>
            <a:endParaRPr lang="en-US" sz="1600" i="1" dirty="0">
              <a:solidFill>
                <a:schemeClr val="accent6">
                  <a:lumMod val="60000"/>
                  <a:lumOff val="40000"/>
                </a:schemeClr>
              </a:solidFill>
            </a:endParaRPr>
          </a:p>
          <a:p>
            <a:r>
              <a:rPr lang="en-US" sz="1600" dirty="0">
                <a:solidFill>
                  <a:schemeClr val="accent6">
                    <a:lumMod val="60000"/>
                    <a:lumOff val="40000"/>
                  </a:schemeClr>
                </a:solidFill>
              </a:rPr>
              <a:t>A reflex in which unsuccessful lid closure cause the globe to roll up and laterally</a:t>
            </a:r>
          </a:p>
        </p:txBody>
      </p:sp>
    </p:spTree>
    <p:extLst>
      <p:ext uri="{BB962C8B-B14F-4D97-AF65-F5344CB8AC3E}">
        <p14:creationId xmlns:p14="http://schemas.microsoft.com/office/powerpoint/2010/main" val="4082845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73</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2049074643"/>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dirty="0">
                          <a:solidFill>
                            <a:schemeClr val="tx1"/>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019800" y="5181600"/>
            <a:ext cx="2448339"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59635" y="5045790"/>
            <a:ext cx="5486400" cy="830997"/>
          </a:xfrm>
          <a:prstGeom prst="rect">
            <a:avLst/>
          </a:prstGeom>
          <a:solidFill>
            <a:schemeClr val="accent6">
              <a:lumMod val="60000"/>
              <a:lumOff val="40000"/>
            </a:schemeClr>
          </a:solidFill>
        </p:spPr>
        <p:txBody>
          <a:bodyPr wrap="square" rtlCol="0">
            <a:spAutoFit/>
          </a:bodyPr>
          <a:lstStyle/>
          <a:p>
            <a:r>
              <a:rPr lang="en-US" sz="1600" i="1" dirty="0">
                <a:solidFill>
                  <a:srgbClr val="0000FF"/>
                </a:solidFill>
              </a:rPr>
              <a:t>What is </a:t>
            </a:r>
            <a:r>
              <a:rPr lang="en-US" sz="1600" dirty="0">
                <a:solidFill>
                  <a:srgbClr val="0000FF"/>
                </a:solidFill>
              </a:rPr>
              <a:t>Bell’s phenomenon</a:t>
            </a:r>
            <a:r>
              <a:rPr lang="en-US" sz="1600" i="1" dirty="0">
                <a:solidFill>
                  <a:srgbClr val="0000FF"/>
                </a:solidFill>
              </a:rPr>
              <a:t>?</a:t>
            </a:r>
          </a:p>
          <a:p>
            <a:r>
              <a:rPr lang="en-US" sz="1600" dirty="0">
                <a:solidFill>
                  <a:srgbClr val="0000FF"/>
                </a:solidFill>
              </a:rPr>
              <a:t>A reflex in which unsuccessful lid closure cause the globe to roll up and laterally</a:t>
            </a:r>
          </a:p>
        </p:txBody>
      </p:sp>
    </p:spTree>
    <p:extLst>
      <p:ext uri="{BB962C8B-B14F-4D97-AF65-F5344CB8AC3E}">
        <p14:creationId xmlns:p14="http://schemas.microsoft.com/office/powerpoint/2010/main" val="2574686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74</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3500747" y="5951798"/>
            <a:ext cx="2142574" cy="369332"/>
          </a:xfrm>
          <a:prstGeom prst="rect">
            <a:avLst/>
          </a:prstGeom>
          <a:noFill/>
        </p:spPr>
        <p:txBody>
          <a:bodyPr wrap="none" rtlCol="0">
            <a:spAutoFit/>
          </a:bodyPr>
          <a:lstStyle/>
          <a:p>
            <a:pPr algn="ctr"/>
            <a:r>
              <a:rPr lang="en-US" dirty="0"/>
              <a:t>Bell’s phenomenon</a:t>
            </a:r>
          </a:p>
        </p:txBody>
      </p:sp>
      <p:pic>
        <p:nvPicPr>
          <p:cNvPr id="3" name="Picture 2">
            <a:extLst>
              <a:ext uri="{FF2B5EF4-FFF2-40B4-BE49-F238E27FC236}">
                <a16:creationId xmlns:a16="http://schemas.microsoft.com/office/drawing/2014/main" id="{32894571-566E-481B-9C3E-0C25543DE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542" y="2004486"/>
            <a:ext cx="6716915" cy="2849028"/>
          </a:xfrm>
          <a:prstGeom prst="rect">
            <a:avLst/>
          </a:prstGeom>
        </p:spPr>
      </p:pic>
    </p:spTree>
    <p:extLst>
      <p:ext uri="{BB962C8B-B14F-4D97-AF65-F5344CB8AC3E}">
        <p14:creationId xmlns:p14="http://schemas.microsoft.com/office/powerpoint/2010/main" val="35606174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75</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3670044965"/>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dirty="0">
                          <a:solidFill>
                            <a:schemeClr val="tx1"/>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dirty="0">
                          <a:solidFill>
                            <a:schemeClr val="tx1"/>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019800" y="4800600"/>
            <a:ext cx="244833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59635" y="4472970"/>
            <a:ext cx="5486400" cy="1815882"/>
          </a:xfrm>
          <a:prstGeom prst="rect">
            <a:avLst/>
          </a:prstGeom>
          <a:solidFill>
            <a:schemeClr val="accent5">
              <a:lumMod val="75000"/>
            </a:schemeClr>
          </a:solidFill>
        </p:spPr>
        <p:txBody>
          <a:bodyPr wrap="square" rtlCol="0">
            <a:spAutoFit/>
          </a:bodyPr>
          <a:lstStyle/>
          <a:p>
            <a:r>
              <a:rPr lang="en-US" sz="1600" i="1" dirty="0">
                <a:solidFill>
                  <a:srgbClr val="0000FF"/>
                </a:solidFill>
              </a:rPr>
              <a:t>Why must corneal sensitivity and Bell’s phenomenon be assessed?</a:t>
            </a:r>
            <a:endParaRPr lang="en-US" sz="1600" i="1" dirty="0">
              <a:solidFill>
                <a:schemeClr val="accent5">
                  <a:lumMod val="75000"/>
                </a:schemeClr>
              </a:solidFill>
            </a:endParaRPr>
          </a:p>
          <a:p>
            <a:r>
              <a:rPr lang="en-US" sz="1600" dirty="0">
                <a:solidFill>
                  <a:schemeClr val="accent5">
                    <a:lumMod val="75000"/>
                  </a:schemeClr>
                </a:solidFill>
              </a:rPr>
              <a:t>Ptosis often necessitates lid-elevation surgery, which may leave the ocular surface exposed. Thus, it is of paramount importance that the surgeon be aware of the status of the eye regarding corneal sensitivity and Bell’s phenomenon, as these factors play a vital role in surface health.</a:t>
            </a:r>
          </a:p>
        </p:txBody>
      </p:sp>
    </p:spTree>
    <p:extLst>
      <p:ext uri="{BB962C8B-B14F-4D97-AF65-F5344CB8AC3E}">
        <p14:creationId xmlns:p14="http://schemas.microsoft.com/office/powerpoint/2010/main" val="4262071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76</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4142854664"/>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1" dirty="0">
                          <a:solidFill>
                            <a:schemeClr val="tx1"/>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1" dirty="0">
                          <a:solidFill>
                            <a:schemeClr val="tx1"/>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019800" y="4800600"/>
            <a:ext cx="244833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FFBB5-D089-4F2D-8CAF-061DD5712205}"/>
              </a:ext>
            </a:extLst>
          </p:cNvPr>
          <p:cNvSpPr txBox="1"/>
          <p:nvPr/>
        </p:nvSpPr>
        <p:spPr>
          <a:xfrm>
            <a:off x="59635" y="4472970"/>
            <a:ext cx="5486400" cy="1815882"/>
          </a:xfrm>
          <a:prstGeom prst="rect">
            <a:avLst/>
          </a:prstGeom>
          <a:solidFill>
            <a:schemeClr val="accent5">
              <a:lumMod val="75000"/>
            </a:schemeClr>
          </a:solidFill>
        </p:spPr>
        <p:txBody>
          <a:bodyPr wrap="square" rtlCol="0">
            <a:spAutoFit/>
          </a:bodyPr>
          <a:lstStyle/>
          <a:p>
            <a:r>
              <a:rPr lang="en-US" sz="1600" i="1" dirty="0">
                <a:solidFill>
                  <a:srgbClr val="0000FF"/>
                </a:solidFill>
              </a:rPr>
              <a:t>Why must corneal sensitivity and Bell’s phenomenon be assessed?</a:t>
            </a:r>
          </a:p>
          <a:p>
            <a:r>
              <a:rPr lang="en-US" sz="1600" dirty="0">
                <a:solidFill>
                  <a:srgbClr val="0000FF"/>
                </a:solidFill>
              </a:rPr>
              <a:t>Ptosis often necessitates lid-elevation surgery, which may leave the ocular surface exposed. </a:t>
            </a:r>
            <a:r>
              <a:rPr lang="en-US" sz="1600" dirty="0"/>
              <a:t>Thus, it is of paramount importance that the surgeon be aware of the status of the eye regarding corneal sensitivity and Bell’s phenomenon, as these factors play a vital role in surface health.</a:t>
            </a:r>
          </a:p>
        </p:txBody>
      </p:sp>
    </p:spTree>
    <p:extLst>
      <p:ext uri="{BB962C8B-B14F-4D97-AF65-F5344CB8AC3E}">
        <p14:creationId xmlns:p14="http://schemas.microsoft.com/office/powerpoint/2010/main" val="1945286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77</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414078719"/>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b="1" dirty="0">
                          <a:solidFill>
                            <a:schemeClr val="tx1"/>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858000" y="6324600"/>
            <a:ext cx="838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8E31C-91BC-414D-99F7-9CEB9C502DFF}"/>
              </a:ext>
            </a:extLst>
          </p:cNvPr>
          <p:cNvSpPr txBox="1"/>
          <p:nvPr/>
        </p:nvSpPr>
        <p:spPr>
          <a:xfrm>
            <a:off x="117839" y="6062990"/>
            <a:ext cx="6075702" cy="523220"/>
          </a:xfrm>
          <a:prstGeom prst="rect">
            <a:avLst/>
          </a:prstGeom>
          <a:solidFill>
            <a:srgbClr val="0070C0"/>
          </a:solidFill>
        </p:spPr>
        <p:txBody>
          <a:bodyPr wrap="none" rtlCol="0">
            <a:spAutoFit/>
          </a:bodyPr>
          <a:lstStyle/>
          <a:p>
            <a:r>
              <a:rPr lang="en-US" sz="1400" i="1" dirty="0">
                <a:solidFill>
                  <a:srgbClr val="FFFF00"/>
                </a:solidFill>
              </a:rPr>
              <a:t>What EOM issue is of particular concern when evaluating acquired ptosis?</a:t>
            </a:r>
          </a:p>
          <a:p>
            <a:r>
              <a:rPr lang="en-US" sz="1400" dirty="0">
                <a:solidFill>
                  <a:srgbClr val="0070C0"/>
                </a:solidFill>
              </a:rPr>
              <a:t>Looking for evidence of a  CN3  palsy</a:t>
            </a:r>
          </a:p>
        </p:txBody>
      </p:sp>
    </p:spTree>
    <p:extLst>
      <p:ext uri="{BB962C8B-B14F-4D97-AF65-F5344CB8AC3E}">
        <p14:creationId xmlns:p14="http://schemas.microsoft.com/office/powerpoint/2010/main" val="12815244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78</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3905704375"/>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b="1" dirty="0">
                          <a:solidFill>
                            <a:schemeClr val="tx1"/>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858000" y="6324600"/>
            <a:ext cx="838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8E31C-91BC-414D-99F7-9CEB9C502DFF}"/>
              </a:ext>
            </a:extLst>
          </p:cNvPr>
          <p:cNvSpPr txBox="1"/>
          <p:nvPr/>
        </p:nvSpPr>
        <p:spPr>
          <a:xfrm>
            <a:off x="117839" y="6062990"/>
            <a:ext cx="6075702" cy="523220"/>
          </a:xfrm>
          <a:prstGeom prst="rect">
            <a:avLst/>
          </a:prstGeom>
          <a:solidFill>
            <a:srgbClr val="0070C0"/>
          </a:solidFill>
        </p:spPr>
        <p:txBody>
          <a:bodyPr wrap="none" rtlCol="0">
            <a:spAutoFit/>
          </a:bodyPr>
          <a:lstStyle/>
          <a:p>
            <a:r>
              <a:rPr lang="en-US" sz="1400" i="1" dirty="0">
                <a:solidFill>
                  <a:srgbClr val="FFFF00"/>
                </a:solidFill>
              </a:rPr>
              <a:t>What EOM issue is of particular concern when evaluating acquired ptosis?</a:t>
            </a:r>
          </a:p>
          <a:p>
            <a:r>
              <a:rPr lang="en-US" sz="1400" dirty="0">
                <a:solidFill>
                  <a:srgbClr val="FFFF00"/>
                </a:solidFill>
              </a:rPr>
              <a:t>Looking for evidence of a  CN3  palsy</a:t>
            </a:r>
          </a:p>
        </p:txBody>
      </p:sp>
      <p:sp>
        <p:nvSpPr>
          <p:cNvPr id="3" name="Rectangle 2">
            <a:extLst>
              <a:ext uri="{FF2B5EF4-FFF2-40B4-BE49-F238E27FC236}">
                <a16:creationId xmlns:a16="http://schemas.microsoft.com/office/drawing/2014/main" id="{862791E8-685E-402E-8A28-B9F623D8A02C}"/>
              </a:ext>
            </a:extLst>
          </p:cNvPr>
          <p:cNvSpPr/>
          <p:nvPr/>
        </p:nvSpPr>
        <p:spPr>
          <a:xfrm>
            <a:off x="2230619" y="6352701"/>
            <a:ext cx="457200" cy="192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35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79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9" name="Table 11">
            <a:extLst>
              <a:ext uri="{FF2B5EF4-FFF2-40B4-BE49-F238E27FC236}">
                <a16:creationId xmlns:a16="http://schemas.microsoft.com/office/drawing/2014/main" id="{921C18A7-3CE3-45FB-A2FC-FFC99C0832A3}"/>
              </a:ext>
            </a:extLst>
          </p:cNvPr>
          <p:cNvGraphicFramePr>
            <a:graphicFrameLocks noGrp="1"/>
          </p:cNvGraphicFramePr>
          <p:nvPr>
            <p:extLst>
              <p:ext uri="{D42A27DB-BD31-4B8C-83A1-F6EECF244321}">
                <p14:modId xmlns:p14="http://schemas.microsoft.com/office/powerpoint/2010/main" val="3959701707"/>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10" name="Table 11">
            <a:extLst>
              <a:ext uri="{FF2B5EF4-FFF2-40B4-BE49-F238E27FC236}">
                <a16:creationId xmlns:a16="http://schemas.microsoft.com/office/drawing/2014/main" id="{17CB0D73-1B6A-4FB7-8324-067E008E28E7}"/>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solidFill>
                        </a:rPr>
                        <a:t>Other things you </a:t>
                      </a:r>
                      <a:r>
                        <a:rPr lang="en-US" sz="1800" i="1" dirty="0" err="1">
                          <a:solidFill>
                            <a:schemeClr val="bg1"/>
                          </a:solidFill>
                        </a:rPr>
                        <a:t>gotta</a:t>
                      </a:r>
                      <a:r>
                        <a:rPr lang="en-US" sz="1800" i="1" dirty="0">
                          <a:solidFill>
                            <a:schemeClr val="bg1"/>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b="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b="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b="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b="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b="1" dirty="0">
                          <a:solidFill>
                            <a:schemeClr val="tx1"/>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2" name="Oval 1">
            <a:extLst>
              <a:ext uri="{FF2B5EF4-FFF2-40B4-BE49-F238E27FC236}">
                <a16:creationId xmlns:a16="http://schemas.microsoft.com/office/drawing/2014/main" id="{90228EB3-91C0-470D-933D-62906F117310}"/>
              </a:ext>
            </a:extLst>
          </p:cNvPr>
          <p:cNvSpPr/>
          <p:nvPr/>
        </p:nvSpPr>
        <p:spPr>
          <a:xfrm>
            <a:off x="6858000" y="6324600"/>
            <a:ext cx="838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8E31C-91BC-414D-99F7-9CEB9C502DFF}"/>
              </a:ext>
            </a:extLst>
          </p:cNvPr>
          <p:cNvSpPr txBox="1"/>
          <p:nvPr/>
        </p:nvSpPr>
        <p:spPr>
          <a:xfrm>
            <a:off x="117839" y="6062990"/>
            <a:ext cx="6075702" cy="523220"/>
          </a:xfrm>
          <a:prstGeom prst="rect">
            <a:avLst/>
          </a:prstGeom>
          <a:solidFill>
            <a:srgbClr val="0070C0"/>
          </a:solidFill>
        </p:spPr>
        <p:txBody>
          <a:bodyPr wrap="none" rtlCol="0">
            <a:spAutoFit/>
          </a:bodyPr>
          <a:lstStyle/>
          <a:p>
            <a:r>
              <a:rPr lang="en-US" sz="1400" i="1" dirty="0">
                <a:solidFill>
                  <a:srgbClr val="FFFF00"/>
                </a:solidFill>
              </a:rPr>
              <a:t>What EOM issue is of particular concern when evaluating acquired ptosis?</a:t>
            </a:r>
          </a:p>
          <a:p>
            <a:r>
              <a:rPr lang="en-US" sz="1400" dirty="0">
                <a:solidFill>
                  <a:srgbClr val="FFFF00"/>
                </a:solidFill>
              </a:rPr>
              <a:t>Looking for evidence of a  CN3  palsy</a:t>
            </a:r>
          </a:p>
        </p:txBody>
      </p:sp>
    </p:spTree>
    <p:extLst>
      <p:ext uri="{BB962C8B-B14F-4D97-AF65-F5344CB8AC3E}">
        <p14:creationId xmlns:p14="http://schemas.microsoft.com/office/powerpoint/2010/main" val="389068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8</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1754326"/>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p:txBody>
      </p:sp>
      <p:sp>
        <p:nvSpPr>
          <p:cNvPr id="2" name="TextBox 1">
            <a:extLst>
              <a:ext uri="{FF2B5EF4-FFF2-40B4-BE49-F238E27FC236}">
                <a16:creationId xmlns:a16="http://schemas.microsoft.com/office/drawing/2014/main" id="{B1F964A7-BB76-422A-A03E-087B6F084D59}"/>
              </a:ext>
            </a:extLst>
          </p:cNvPr>
          <p:cNvSpPr txBox="1"/>
          <p:nvPr/>
        </p:nvSpPr>
        <p:spPr>
          <a:xfrm>
            <a:off x="1257299" y="3364465"/>
            <a:ext cx="6629400" cy="2800767"/>
          </a:xfrm>
          <a:prstGeom prst="rect">
            <a:avLst/>
          </a:prstGeom>
          <a:noFill/>
        </p:spPr>
        <p:txBody>
          <a:bodyPr wrap="square" rtlCol="0">
            <a:spAutoFit/>
          </a:bodyPr>
          <a:lstStyle/>
          <a:p>
            <a:r>
              <a:rPr lang="en-US" sz="1600" i="1" dirty="0"/>
              <a:t>What is </a:t>
            </a:r>
            <a:r>
              <a:rPr lang="en-US" sz="1600" b="1" dirty="0"/>
              <a:t>pseudo</a:t>
            </a:r>
            <a:r>
              <a:rPr lang="en-US" sz="1600" dirty="0"/>
              <a:t>ptosis</a:t>
            </a:r>
            <a:r>
              <a:rPr lang="en-US" sz="1600" i="1" dirty="0"/>
              <a:t>?</a:t>
            </a:r>
          </a:p>
          <a:p>
            <a:r>
              <a:rPr lang="en-US" sz="1600" dirty="0"/>
              <a:t>Apparent </a:t>
            </a:r>
            <a:r>
              <a:rPr lang="en-US" sz="1600" dirty="0" err="1"/>
              <a:t>inferodisplacement</a:t>
            </a:r>
            <a:r>
              <a:rPr lang="en-US" sz="1600" dirty="0"/>
              <a:t> of the lid secondary to a non-lid condition</a:t>
            </a:r>
          </a:p>
          <a:p>
            <a:endParaRPr lang="en-US" sz="1600" dirty="0"/>
          </a:p>
          <a:p>
            <a:r>
              <a:rPr lang="en-US" sz="1600" i="1" dirty="0"/>
              <a:t>The </a:t>
            </a:r>
            <a:r>
              <a:rPr lang="en-US" sz="1600" dirty="0"/>
              <a:t>Plastics</a:t>
            </a:r>
            <a:r>
              <a:rPr lang="en-US" sz="1600" i="1" dirty="0"/>
              <a:t> book lists a number of causes of pseudoptosis that might mimic acquired ptosis—what are they?</a:t>
            </a:r>
          </a:p>
          <a:p>
            <a:r>
              <a:rPr lang="en-US" sz="1600" dirty="0"/>
              <a:t>--Microphthalmia</a:t>
            </a:r>
          </a:p>
          <a:p>
            <a:r>
              <a:rPr lang="en-US" sz="1600" dirty="0"/>
              <a:t>--Hypotropia</a:t>
            </a:r>
          </a:p>
          <a:p>
            <a:r>
              <a:rPr lang="en-US" sz="1600" dirty="0"/>
              <a:t>--Brow ptosis/dermatochalasis</a:t>
            </a:r>
          </a:p>
          <a:p>
            <a:r>
              <a:rPr lang="en-US" sz="1600" dirty="0"/>
              <a:t>--Enophthalmos</a:t>
            </a:r>
          </a:p>
          <a:p>
            <a:r>
              <a:rPr lang="en-US" sz="1600" dirty="0"/>
              <a:t>--Contralateral retraction</a:t>
            </a:r>
          </a:p>
          <a:p>
            <a:r>
              <a:rPr lang="en-US" sz="1600" dirty="0"/>
              <a:t>--(There are others, of course)</a:t>
            </a:r>
          </a:p>
        </p:txBody>
      </p:sp>
    </p:spTree>
    <p:extLst>
      <p:ext uri="{BB962C8B-B14F-4D97-AF65-F5344CB8AC3E}">
        <p14:creationId xmlns:p14="http://schemas.microsoft.com/office/powerpoint/2010/main" val="41788439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80</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1269277495"/>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8" name="Table 11">
            <a:extLst>
              <a:ext uri="{FF2B5EF4-FFF2-40B4-BE49-F238E27FC236}">
                <a16:creationId xmlns:a16="http://schemas.microsoft.com/office/drawing/2014/main" id="{6D58ED8D-E76F-4433-BCBE-B816231326BE}"/>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lumMod val="65000"/>
                              <a:lumOff val="35000"/>
                            </a:schemeClr>
                          </a:solidFill>
                        </a:rPr>
                        <a:t>Other things you </a:t>
                      </a:r>
                      <a:r>
                        <a:rPr lang="en-US" sz="1800" i="1" dirty="0" err="1">
                          <a:solidFill>
                            <a:schemeClr val="tx1">
                              <a:lumMod val="65000"/>
                              <a:lumOff val="35000"/>
                            </a:schemeClr>
                          </a:solidFill>
                        </a:rPr>
                        <a:t>gotta</a:t>
                      </a:r>
                      <a:r>
                        <a:rPr lang="en-US" sz="1800" i="1" dirty="0">
                          <a:solidFill>
                            <a:schemeClr val="tx1">
                              <a:lumMod val="65000"/>
                              <a:lumOff val="35000"/>
                            </a:schemeClr>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9" name="TextBox 8">
            <a:extLst>
              <a:ext uri="{FF2B5EF4-FFF2-40B4-BE49-F238E27FC236}">
                <a16:creationId xmlns:a16="http://schemas.microsoft.com/office/drawing/2014/main" id="{026A190E-AA41-48AE-8308-AB738FA02CE4}"/>
              </a:ext>
            </a:extLst>
          </p:cNvPr>
          <p:cNvSpPr txBox="1"/>
          <p:nvPr/>
        </p:nvSpPr>
        <p:spPr>
          <a:xfrm>
            <a:off x="955482" y="5409485"/>
            <a:ext cx="7289175" cy="646331"/>
          </a:xfrm>
          <a:prstGeom prst="rect">
            <a:avLst/>
          </a:prstGeom>
          <a:solidFill>
            <a:schemeClr val="tx1"/>
          </a:solidFill>
        </p:spPr>
        <p:txBody>
          <a:bodyPr wrap="none" rtlCol="0">
            <a:spAutoFit/>
          </a:bodyPr>
          <a:lstStyle/>
          <a:p>
            <a:r>
              <a:rPr lang="en-US" i="1" dirty="0">
                <a:solidFill>
                  <a:schemeClr val="bg1"/>
                </a:solidFill>
                <a:effectLst>
                  <a:outerShdw blurRad="38100" dist="38100" dir="2700000" algn="tl">
                    <a:srgbClr val="000000">
                      <a:alpha val="43137"/>
                    </a:srgbClr>
                  </a:outerShdw>
                </a:effectLst>
              </a:rPr>
              <a:t>Ptosis etiology can be classified into 5 or 6 categories. What are they?</a:t>
            </a:r>
          </a:p>
          <a:p>
            <a:r>
              <a:rPr lang="en-US" dirty="0"/>
              <a:t>Coming in hot…</a:t>
            </a:r>
          </a:p>
        </p:txBody>
      </p:sp>
    </p:spTree>
    <p:extLst>
      <p:ext uri="{BB962C8B-B14F-4D97-AF65-F5344CB8AC3E}">
        <p14:creationId xmlns:p14="http://schemas.microsoft.com/office/powerpoint/2010/main" val="2556399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81</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Rectangle 4">
            <a:extLst>
              <a:ext uri="{FF2B5EF4-FFF2-40B4-BE49-F238E27FC236}">
                <a16:creationId xmlns:a16="http://schemas.microsoft.com/office/drawing/2014/main" id="{15F7C08C-5FCC-4C17-92EE-14B3EA0CE598}"/>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7" name="TextBox 6">
            <a:extLst>
              <a:ext uri="{FF2B5EF4-FFF2-40B4-BE49-F238E27FC236}">
                <a16:creationId xmlns:a16="http://schemas.microsoft.com/office/drawing/2014/main" id="{419CE60F-2D59-47A4-A2EE-DC64E5799F37}"/>
              </a:ext>
            </a:extLst>
          </p:cNvPr>
          <p:cNvSpPr txBox="1"/>
          <p:nvPr/>
        </p:nvSpPr>
        <p:spPr>
          <a:xfrm>
            <a:off x="434009" y="1592282"/>
            <a:ext cx="7676321" cy="4247317"/>
          </a:xfrm>
          <a:prstGeom prst="rect">
            <a:avLst/>
          </a:prstGeom>
          <a:noFill/>
        </p:spPr>
        <p:txBody>
          <a:bodyPr wrap="square" rtlCol="0">
            <a:spAutoFit/>
          </a:bodyPr>
          <a:lstStyle/>
          <a:p>
            <a:r>
              <a:rPr lang="en-US" i="1" dirty="0">
                <a:solidFill>
                  <a:schemeClr val="bg1">
                    <a:lumMod val="75000"/>
                  </a:schemeClr>
                </a:solidFill>
              </a:rPr>
              <a:t>What is the ‘proper’ term for eyelid ptosis?</a:t>
            </a:r>
          </a:p>
          <a:p>
            <a:r>
              <a:rPr lang="en-US" b="1" dirty="0">
                <a:solidFill>
                  <a:schemeClr val="bg1">
                    <a:lumMod val="75000"/>
                  </a:schemeClr>
                </a:solidFill>
              </a:rPr>
              <a:t>Blepharo</a:t>
            </a:r>
            <a:r>
              <a:rPr lang="en-US" dirty="0">
                <a:solidFill>
                  <a:schemeClr val="bg1">
                    <a:lumMod val="75000"/>
                  </a:schemeClr>
                </a:solidFill>
              </a:rPr>
              <a:t>ptosis</a:t>
            </a:r>
          </a:p>
          <a:p>
            <a:endParaRPr lang="en-US" dirty="0">
              <a:solidFill>
                <a:schemeClr val="bg1">
                  <a:lumMod val="75000"/>
                </a:schemeClr>
              </a:solidFill>
            </a:endParaRPr>
          </a:p>
          <a:p>
            <a:r>
              <a:rPr lang="en-US" i="1" dirty="0">
                <a:solidFill>
                  <a:schemeClr val="bg1">
                    <a:lumMod val="75000"/>
                  </a:schemeClr>
                </a:solidFill>
              </a:rPr>
              <a:t>What is the formal definition of ptosis?</a:t>
            </a:r>
          </a:p>
          <a:p>
            <a:r>
              <a:rPr lang="en-US" dirty="0" err="1">
                <a:solidFill>
                  <a:schemeClr val="bg1">
                    <a:lumMod val="75000"/>
                  </a:schemeClr>
                </a:solidFill>
              </a:rPr>
              <a:t>Inferodisplacement</a:t>
            </a:r>
            <a:r>
              <a:rPr lang="en-US" dirty="0">
                <a:solidFill>
                  <a:schemeClr val="bg1">
                    <a:lumMod val="75000"/>
                  </a:schemeClr>
                </a:solidFill>
              </a:rPr>
              <a:t> of the upper lid</a:t>
            </a:r>
            <a:br>
              <a:rPr lang="en-US" dirty="0">
                <a:solidFill>
                  <a:schemeClr val="bg1">
                    <a:lumMod val="75000"/>
                  </a:schemeClr>
                </a:solidFill>
              </a:rPr>
            </a:br>
            <a:endParaRPr lang="en-US" dirty="0">
              <a:solidFill>
                <a:schemeClr val="bg1">
                  <a:lumMod val="75000"/>
                </a:schemeClr>
              </a:solidFill>
            </a:endParaRPr>
          </a:p>
          <a:p>
            <a:r>
              <a:rPr lang="en-US" i="1" dirty="0">
                <a:solidFill>
                  <a:schemeClr val="bg1">
                    <a:lumMod val="75000"/>
                  </a:schemeClr>
                </a:solidFill>
              </a:rPr>
              <a:t>What are the two very general forms of ptosis?</a:t>
            </a:r>
          </a:p>
          <a:p>
            <a:r>
              <a:rPr lang="en-US" dirty="0">
                <a:solidFill>
                  <a:schemeClr val="bg1">
                    <a:lumMod val="75000"/>
                  </a:schemeClr>
                </a:solidFill>
              </a:rPr>
              <a:t>Congenital and acquired</a:t>
            </a:r>
          </a:p>
          <a:p>
            <a:endParaRPr lang="en-US"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observations/measurements should be made. What are they?</a:t>
            </a:r>
          </a:p>
          <a:p>
            <a:endParaRPr lang="en-US" i="1" dirty="0">
              <a:solidFill>
                <a:schemeClr val="bg1">
                  <a:lumMod val="75000"/>
                </a:schemeClr>
              </a:solidFill>
            </a:endParaRPr>
          </a:p>
          <a:p>
            <a:r>
              <a:rPr lang="en-US" i="1" dirty="0">
                <a:solidFill>
                  <a:schemeClr val="bg1">
                    <a:lumMod val="75000"/>
                  </a:schemeClr>
                </a:solidFill>
              </a:rPr>
              <a:t>In evaluating a ptosis </a:t>
            </a:r>
            <a:r>
              <a:rPr lang="en-US" i="1" dirty="0" err="1">
                <a:solidFill>
                  <a:schemeClr val="bg1">
                    <a:lumMod val="75000"/>
                  </a:schemeClr>
                </a:solidFill>
              </a:rPr>
              <a:t>pt</a:t>
            </a:r>
            <a:r>
              <a:rPr lang="en-US" i="1" dirty="0">
                <a:solidFill>
                  <a:schemeClr val="bg1">
                    <a:lumMod val="75000"/>
                  </a:schemeClr>
                </a:solidFill>
              </a:rPr>
              <a:t>, six non-lid </a:t>
            </a:r>
          </a:p>
          <a:p>
            <a:r>
              <a:rPr lang="en-US" i="1" dirty="0">
                <a:solidFill>
                  <a:schemeClr val="bg1">
                    <a:lumMod val="75000"/>
                  </a:schemeClr>
                </a:solidFill>
              </a:rPr>
              <a:t>observations/measurements should be made.</a:t>
            </a:r>
          </a:p>
          <a:p>
            <a:r>
              <a:rPr lang="en-US" i="1" dirty="0">
                <a:solidFill>
                  <a:schemeClr val="bg1">
                    <a:lumMod val="75000"/>
                  </a:schemeClr>
                </a:solidFill>
              </a:rPr>
              <a:t>What are they?</a:t>
            </a:r>
            <a:endParaRPr lang="en-US" dirty="0">
              <a:solidFill>
                <a:schemeClr val="bg1">
                  <a:lumMod val="75000"/>
                </a:schemeClr>
              </a:solidFill>
            </a:endParaRPr>
          </a:p>
        </p:txBody>
      </p:sp>
      <p:graphicFrame>
        <p:nvGraphicFramePr>
          <p:cNvPr id="14" name="Table 11">
            <a:extLst>
              <a:ext uri="{FF2B5EF4-FFF2-40B4-BE49-F238E27FC236}">
                <a16:creationId xmlns:a16="http://schemas.microsoft.com/office/drawing/2014/main" id="{CADF562D-958B-4A5D-B094-B57E1B926E44}"/>
              </a:ext>
            </a:extLst>
          </p:cNvPr>
          <p:cNvGraphicFramePr>
            <a:graphicFrameLocks noGrp="1"/>
          </p:cNvGraphicFramePr>
          <p:nvPr>
            <p:extLst>
              <p:ext uri="{D42A27DB-BD31-4B8C-83A1-F6EECF244321}">
                <p14:modId xmlns:p14="http://schemas.microsoft.com/office/powerpoint/2010/main" val="3681034381"/>
              </p:ext>
            </p:extLst>
          </p:nvPr>
        </p:nvGraphicFramePr>
        <p:xfrm>
          <a:off x="5715000" y="914400"/>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bg1">
                              <a:lumMod val="65000"/>
                            </a:schemeClr>
                          </a:solidFill>
                        </a:rPr>
                        <a:t>Lid-related observations in the ptosis patient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MRD1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MRD2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Vertical fissure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Upper lid crease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err="1">
                          <a:solidFill>
                            <a:schemeClr val="bg1">
                              <a:lumMod val="75000"/>
                            </a:schemeClr>
                          </a:solidFill>
                        </a:rPr>
                        <a:t>Levator</a:t>
                      </a:r>
                      <a:r>
                        <a:rPr lang="en-US" sz="1600" dirty="0">
                          <a:solidFill>
                            <a:schemeClr val="bg1">
                              <a:lumMod val="75000"/>
                            </a:schemeClr>
                          </a:solidFill>
                        </a:rPr>
                        <a:t> 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Presence of lagophthalmos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graphicFrame>
        <p:nvGraphicFramePr>
          <p:cNvPr id="8" name="Table 11">
            <a:extLst>
              <a:ext uri="{FF2B5EF4-FFF2-40B4-BE49-F238E27FC236}">
                <a16:creationId xmlns:a16="http://schemas.microsoft.com/office/drawing/2014/main" id="{6D58ED8D-E76F-4433-BCBE-B816231326BE}"/>
              </a:ext>
            </a:extLst>
          </p:cNvPr>
          <p:cNvGraphicFramePr>
            <a:graphicFrameLocks noGrp="1"/>
          </p:cNvGraphicFramePr>
          <p:nvPr/>
        </p:nvGraphicFramePr>
        <p:xfrm>
          <a:off x="5714999" y="3870642"/>
          <a:ext cx="3141735" cy="2865120"/>
        </p:xfrm>
        <a:graphic>
          <a:graphicData uri="http://schemas.openxmlformats.org/drawingml/2006/table">
            <a:tbl>
              <a:tblPr firstRow="1" bandRow="1">
                <a:tableStyleId>{5C22544A-7EE6-4342-B048-85BDC9FD1C3A}</a:tableStyleId>
              </a:tblPr>
              <a:tblGrid>
                <a:gridCol w="3141735">
                  <a:extLst>
                    <a:ext uri="{9D8B030D-6E8A-4147-A177-3AD203B41FA5}">
                      <a16:colId xmlns:a16="http://schemas.microsoft.com/office/drawing/2014/main" val="3317130002"/>
                    </a:ext>
                  </a:extLst>
                </a:gridCol>
              </a:tblGrid>
              <a:tr h="370840">
                <a:tc>
                  <a:txBody>
                    <a:bodyPr/>
                    <a:lstStyle/>
                    <a:p>
                      <a:pPr algn="ctr"/>
                      <a:r>
                        <a:rPr lang="en-US" sz="1800" i="1" dirty="0">
                          <a:solidFill>
                            <a:schemeClr val="tx1">
                              <a:lumMod val="65000"/>
                              <a:lumOff val="35000"/>
                            </a:schemeClr>
                          </a:solidFill>
                        </a:rPr>
                        <a:t>Other things you </a:t>
                      </a:r>
                      <a:r>
                        <a:rPr lang="en-US" sz="1800" i="1" dirty="0" err="1">
                          <a:solidFill>
                            <a:schemeClr val="tx1">
                              <a:lumMod val="65000"/>
                              <a:lumOff val="35000"/>
                            </a:schemeClr>
                          </a:solidFill>
                        </a:rPr>
                        <a:t>gotta</a:t>
                      </a:r>
                      <a:r>
                        <a:rPr lang="en-US" sz="1800" i="1" dirty="0">
                          <a:solidFill>
                            <a:schemeClr val="tx1">
                              <a:lumMod val="65000"/>
                              <a:lumOff val="35000"/>
                            </a:schemeClr>
                          </a:solidFill>
                        </a:rPr>
                        <a:t>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1164042"/>
                  </a:ext>
                </a:extLst>
              </a:tr>
              <a:tr h="370840">
                <a:tc>
                  <a:txBody>
                    <a:bodyPr/>
                    <a:lstStyle/>
                    <a:p>
                      <a:pPr algn="ctr"/>
                      <a:r>
                        <a:rPr lang="en-US" sz="1600" dirty="0">
                          <a:solidFill>
                            <a:schemeClr val="bg1">
                              <a:lumMod val="75000"/>
                            </a:schemeClr>
                          </a:solidFill>
                        </a:rPr>
                        <a:t>Pupils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83721"/>
                  </a:ext>
                </a:extLst>
              </a:tr>
              <a:tr h="370840">
                <a:tc>
                  <a:txBody>
                    <a:bodyPr/>
                    <a:lstStyle/>
                    <a:p>
                      <a:pPr algn="ctr"/>
                      <a:r>
                        <a:rPr lang="en-US" sz="1600" dirty="0">
                          <a:solidFill>
                            <a:schemeClr val="bg1">
                              <a:lumMod val="75000"/>
                            </a:schemeClr>
                          </a:solidFill>
                        </a:rPr>
                        <a:t>Corneal sensitivity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31158"/>
                  </a:ext>
                </a:extLst>
              </a:tr>
              <a:tr h="370840">
                <a:tc>
                  <a:txBody>
                    <a:bodyPr/>
                    <a:lstStyle/>
                    <a:p>
                      <a:pPr algn="ctr"/>
                      <a:r>
                        <a:rPr lang="en-US" sz="1600" dirty="0">
                          <a:solidFill>
                            <a:schemeClr val="bg1">
                              <a:lumMod val="75000"/>
                            </a:schemeClr>
                          </a:solidFill>
                        </a:rPr>
                        <a:t>Bell’s phenomenon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451127"/>
                  </a:ext>
                </a:extLst>
              </a:tr>
              <a:tr h="370840">
                <a:tc>
                  <a:txBody>
                    <a:bodyPr/>
                    <a:lstStyle/>
                    <a:p>
                      <a:pPr algn="ctr"/>
                      <a:r>
                        <a:rPr lang="en-US" sz="1600" dirty="0">
                          <a:solidFill>
                            <a:schemeClr val="bg1">
                              <a:lumMod val="75000"/>
                            </a:schemeClr>
                          </a:solidFill>
                        </a:rPr>
                        <a:t>Visual acuity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824939"/>
                  </a:ext>
                </a:extLst>
              </a:tr>
              <a:tr h="370840">
                <a:tc>
                  <a:txBody>
                    <a:bodyPr/>
                    <a:lstStyle/>
                    <a:p>
                      <a:pPr algn="ctr"/>
                      <a:r>
                        <a:rPr lang="en-US" sz="1600" dirty="0">
                          <a:solidFill>
                            <a:schemeClr val="bg1">
                              <a:lumMod val="75000"/>
                            </a:schemeClr>
                          </a:solidFill>
                        </a:rPr>
                        <a:t>Refractive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244415"/>
                  </a:ext>
                </a:extLst>
              </a:tr>
              <a:tr h="370840">
                <a:tc>
                  <a:txBody>
                    <a:bodyPr/>
                    <a:lstStyle/>
                    <a:p>
                      <a:pPr algn="ctr"/>
                      <a:r>
                        <a:rPr lang="en-US" sz="1600" dirty="0">
                          <a:solidFill>
                            <a:schemeClr val="bg1">
                              <a:lumMod val="75000"/>
                            </a:schemeClr>
                          </a:solidFill>
                        </a:rPr>
                        <a:t>EOMs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93539"/>
                  </a:ext>
                </a:extLst>
              </a:tr>
            </a:tbl>
          </a:graphicData>
        </a:graphic>
      </p:graphicFrame>
      <p:sp>
        <p:nvSpPr>
          <p:cNvPr id="9" name="TextBox 8">
            <a:extLst>
              <a:ext uri="{FF2B5EF4-FFF2-40B4-BE49-F238E27FC236}">
                <a16:creationId xmlns:a16="http://schemas.microsoft.com/office/drawing/2014/main" id="{026A190E-AA41-48AE-8308-AB738FA02CE4}"/>
              </a:ext>
            </a:extLst>
          </p:cNvPr>
          <p:cNvSpPr txBox="1"/>
          <p:nvPr/>
        </p:nvSpPr>
        <p:spPr>
          <a:xfrm>
            <a:off x="955482" y="5409485"/>
            <a:ext cx="7289175" cy="646331"/>
          </a:xfrm>
          <a:prstGeom prst="rect">
            <a:avLst/>
          </a:prstGeom>
          <a:solidFill>
            <a:schemeClr val="tx1"/>
          </a:solidFill>
        </p:spPr>
        <p:txBody>
          <a:bodyPr wrap="none" rtlCol="0">
            <a:spAutoFit/>
          </a:bodyPr>
          <a:lstStyle/>
          <a:p>
            <a:r>
              <a:rPr lang="en-US" i="1" dirty="0">
                <a:solidFill>
                  <a:schemeClr val="bg1"/>
                </a:solidFill>
                <a:effectLst>
                  <a:outerShdw blurRad="38100" dist="38100" dir="2700000" algn="tl">
                    <a:srgbClr val="000000">
                      <a:alpha val="43137"/>
                    </a:srgbClr>
                  </a:outerShdw>
                </a:effectLst>
              </a:rPr>
              <a:t>Ptosis etiology can be classified into 5 or 6 categories. What are they?</a:t>
            </a:r>
          </a:p>
          <a:p>
            <a:r>
              <a:rPr lang="en-US" dirty="0">
                <a:solidFill>
                  <a:schemeClr val="bg1"/>
                </a:solidFill>
              </a:rPr>
              <a:t>Coming in hot…</a:t>
            </a:r>
          </a:p>
        </p:txBody>
      </p:sp>
    </p:spTree>
    <p:extLst>
      <p:ext uri="{BB962C8B-B14F-4D97-AF65-F5344CB8AC3E}">
        <p14:creationId xmlns:p14="http://schemas.microsoft.com/office/powerpoint/2010/main" val="15317469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2951652580"/>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2">
                              <a:lumMod val="20000"/>
                              <a:lumOff val="80000"/>
                            </a:schemeClr>
                          </a:solidFill>
                        </a:rPr>
                        <a:t>Specific causes of congenital</a:t>
                      </a:r>
                    </a:p>
                    <a:p>
                      <a:pPr algn="ctr" eaLnBrk="1" hangingPunct="1">
                        <a:lnSpc>
                          <a:spcPct val="90000"/>
                        </a:lnSpc>
                        <a:spcBef>
                          <a:spcPct val="0"/>
                        </a:spcBef>
                        <a:buClrTx/>
                        <a:buSzTx/>
                        <a:buFontTx/>
                        <a:buNone/>
                      </a:pPr>
                      <a:r>
                        <a:rPr lang="en-US" altLang="en-US" sz="1800" i="1" dirty="0">
                          <a:solidFill>
                            <a:schemeClr val="tx2">
                              <a:lumMod val="20000"/>
                              <a:lumOff val="80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1">
                            <a:lumMod val="40000"/>
                            <a:lumOff val="60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1">
                            <a:lumMod val="40000"/>
                            <a:lumOff val="60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1" u="none" strike="noStrike" cap="none" normalizeH="0" baseline="0" dirty="0">
                          <a:ln>
                            <a:noFill/>
                          </a:ln>
                          <a:solidFill>
                            <a:srgbClr val="0000FF"/>
                          </a:solidFill>
                          <a:effectLst/>
                          <a:latin typeface="Arial" charset="0"/>
                        </a:rPr>
                        <a:t>?</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BCC/SCC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i="1" dirty="0">
                          <a:solidFill>
                            <a:srgbClr val="0000FF"/>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1" name="Text Box 25">
            <a:extLst>
              <a:ext uri="{FF2B5EF4-FFF2-40B4-BE49-F238E27FC236}">
                <a16:creationId xmlns:a16="http://schemas.microsoft.com/office/drawing/2014/main" id="{02F620FD-D623-4C99-8A75-E0D81230699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9" name="Text Box 29">
            <a:extLst>
              <a:ext uri="{FF2B5EF4-FFF2-40B4-BE49-F238E27FC236}">
                <a16:creationId xmlns:a16="http://schemas.microsoft.com/office/drawing/2014/main" id="{3EDF77B2-5AEF-48E9-B776-383484A289E2}"/>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a:t>
            </a:r>
            <a:r>
              <a:rPr lang="en-US" altLang="en-US" sz="1800" i="1" dirty="0"/>
              <a:t>now, ID specific causes of each</a:t>
            </a:r>
          </a:p>
        </p:txBody>
      </p:sp>
      <p:sp>
        <p:nvSpPr>
          <p:cNvPr id="6" name="TextBox 5">
            <a:extLst>
              <a:ext uri="{FF2B5EF4-FFF2-40B4-BE49-F238E27FC236}">
                <a16:creationId xmlns:a16="http://schemas.microsoft.com/office/drawing/2014/main" id="{FD85447C-339E-4D1D-9E2D-01F4194133B5}"/>
              </a:ext>
            </a:extLst>
          </p:cNvPr>
          <p:cNvSpPr txBox="1"/>
          <p:nvPr/>
        </p:nvSpPr>
        <p:spPr>
          <a:xfrm>
            <a:off x="2646070" y="2514600"/>
            <a:ext cx="325730" cy="369332"/>
          </a:xfrm>
          <a:prstGeom prst="rect">
            <a:avLst/>
          </a:prstGeom>
          <a:noFill/>
        </p:spPr>
        <p:txBody>
          <a:bodyPr wrap="none" rtlCol="0">
            <a:spAutoFit/>
          </a:bodyPr>
          <a:lstStyle/>
          <a:p>
            <a:r>
              <a:rPr lang="en-US" b="1" i="1" dirty="0">
                <a:solidFill>
                  <a:srgbClr val="0000FF"/>
                </a:solidFill>
              </a:rPr>
              <a:t>?</a:t>
            </a:r>
          </a:p>
        </p:txBody>
      </p:sp>
    </p:spTree>
    <p:extLst>
      <p:ext uri="{BB962C8B-B14F-4D97-AF65-F5344CB8AC3E}">
        <p14:creationId xmlns:p14="http://schemas.microsoft.com/office/powerpoint/2010/main" val="31992392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95283859"/>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2">
                              <a:lumMod val="20000"/>
                              <a:lumOff val="80000"/>
                            </a:schemeClr>
                          </a:solidFill>
                        </a:rPr>
                        <a:t>Specific causes of congenital</a:t>
                      </a:r>
                    </a:p>
                    <a:p>
                      <a:pPr algn="ctr" eaLnBrk="1" hangingPunct="1">
                        <a:lnSpc>
                          <a:spcPct val="90000"/>
                        </a:lnSpc>
                        <a:spcBef>
                          <a:spcPct val="0"/>
                        </a:spcBef>
                        <a:buClrTx/>
                        <a:buSzTx/>
                        <a:buFontTx/>
                        <a:buNone/>
                      </a:pPr>
                      <a:r>
                        <a:rPr lang="en-US" altLang="en-US" sz="1800" i="1" dirty="0">
                          <a:solidFill>
                            <a:schemeClr val="tx2">
                              <a:lumMod val="20000"/>
                              <a:lumOff val="80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1">
                            <a:lumMod val="40000"/>
                            <a:lumOff val="60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1">
                            <a:lumMod val="40000"/>
                            <a:lumOff val="60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BCC/SCC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rgbClr val="0000FF"/>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1" name="Text Box 25">
            <a:extLst>
              <a:ext uri="{FF2B5EF4-FFF2-40B4-BE49-F238E27FC236}">
                <a16:creationId xmlns:a16="http://schemas.microsoft.com/office/drawing/2014/main" id="{02F620FD-D623-4C99-8A75-E0D81230699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 Box 29">
            <a:extLst>
              <a:ext uri="{FF2B5EF4-FFF2-40B4-BE49-F238E27FC236}">
                <a16:creationId xmlns:a16="http://schemas.microsoft.com/office/drawing/2014/main" id="{3078A2DF-0FCF-4CE2-B346-867226E3FEEA}"/>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a:t>
            </a:r>
            <a:r>
              <a:rPr lang="en-US" altLang="en-US" sz="1800" i="1" dirty="0"/>
              <a:t>now, ID specific causes of each</a:t>
            </a:r>
          </a:p>
        </p:txBody>
      </p:sp>
      <p:sp>
        <p:nvSpPr>
          <p:cNvPr id="15" name="TextBox 14">
            <a:extLst>
              <a:ext uri="{FF2B5EF4-FFF2-40B4-BE49-F238E27FC236}">
                <a16:creationId xmlns:a16="http://schemas.microsoft.com/office/drawing/2014/main" id="{8D4EDFF0-CC57-417C-B42F-73327D0986B8}"/>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Tree>
    <p:extLst>
      <p:ext uri="{BB962C8B-B14F-4D97-AF65-F5344CB8AC3E}">
        <p14:creationId xmlns:p14="http://schemas.microsoft.com/office/powerpoint/2010/main" val="2255540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1442858630"/>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2">
                              <a:lumMod val="20000"/>
                              <a:lumOff val="80000"/>
                            </a:schemeClr>
                          </a:solidFill>
                        </a:rPr>
                        <a:t>Specific causes of congenital</a:t>
                      </a:r>
                    </a:p>
                    <a:p>
                      <a:pPr algn="ctr" eaLnBrk="1" hangingPunct="1">
                        <a:lnSpc>
                          <a:spcPct val="90000"/>
                        </a:lnSpc>
                        <a:spcBef>
                          <a:spcPct val="0"/>
                        </a:spcBef>
                        <a:buClrTx/>
                        <a:buSzTx/>
                        <a:buFontTx/>
                        <a:buNone/>
                      </a:pPr>
                      <a:r>
                        <a:rPr lang="en-US" altLang="en-US" sz="1800" i="1" dirty="0">
                          <a:solidFill>
                            <a:schemeClr val="tx2">
                              <a:lumMod val="20000"/>
                              <a:lumOff val="80000"/>
                            </a:schemeClr>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1">
                            <a:lumMod val="40000"/>
                            <a:lumOff val="60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1">
                            <a:lumMod val="40000"/>
                            <a:lumOff val="60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600" b="0"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accent1">
                              <a:lumMod val="40000"/>
                              <a:lumOff val="60000"/>
                            </a:schemeClr>
                          </a:solidFill>
                          <a:effectLst/>
                          <a:latin typeface="Arial" charset="0"/>
                        </a:rPr>
                        <a:t>BCC/SCC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11" name="Text Box 25">
            <a:extLst>
              <a:ext uri="{FF2B5EF4-FFF2-40B4-BE49-F238E27FC236}">
                <a16:creationId xmlns:a16="http://schemas.microsoft.com/office/drawing/2014/main" id="{02F620FD-D623-4C99-8A75-E0D81230699C}"/>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 Box 29">
            <a:extLst>
              <a:ext uri="{FF2B5EF4-FFF2-40B4-BE49-F238E27FC236}">
                <a16:creationId xmlns:a16="http://schemas.microsoft.com/office/drawing/2014/main" id="{3078A2DF-0FCF-4CE2-B346-867226E3FEEA}"/>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a:t>
            </a:r>
            <a:r>
              <a:rPr lang="en-US" altLang="en-US" sz="1800" i="1" dirty="0"/>
              <a:t>now, ID specific causes of each</a:t>
            </a:r>
          </a:p>
        </p:txBody>
      </p:sp>
      <p:sp>
        <p:nvSpPr>
          <p:cNvPr id="2" name="TextBox 1">
            <a:extLst>
              <a:ext uri="{FF2B5EF4-FFF2-40B4-BE49-F238E27FC236}">
                <a16:creationId xmlns:a16="http://schemas.microsoft.com/office/drawing/2014/main" id="{94CDD370-785B-4C16-ADB8-414F644550C2}"/>
              </a:ext>
            </a:extLst>
          </p:cNvPr>
          <p:cNvSpPr txBox="1"/>
          <p:nvPr/>
        </p:nvSpPr>
        <p:spPr>
          <a:xfrm>
            <a:off x="4114800" y="2391154"/>
            <a:ext cx="3962400" cy="584775"/>
          </a:xfrm>
          <a:prstGeom prst="rect">
            <a:avLst/>
          </a:prstGeom>
          <a:solidFill>
            <a:schemeClr val="accent5">
              <a:lumMod val="75000"/>
            </a:schemeClr>
          </a:solidFill>
        </p:spPr>
        <p:txBody>
          <a:bodyPr wrap="square" rtlCol="0">
            <a:spAutoFit/>
          </a:bodyPr>
          <a:lstStyle/>
          <a:p>
            <a:r>
              <a:rPr lang="en-US" sz="1600" dirty="0"/>
              <a:t>The reason </a:t>
            </a:r>
            <a:r>
              <a:rPr lang="en-US" sz="1600" i="1" dirty="0"/>
              <a:t>Neuromuscular junction </a:t>
            </a:r>
            <a:r>
              <a:rPr lang="en-US" sz="1600" dirty="0"/>
              <a:t>didn’t get its own box will be made clear shortly</a:t>
            </a:r>
          </a:p>
        </p:txBody>
      </p:sp>
      <p:sp>
        <p:nvSpPr>
          <p:cNvPr id="9" name="TextBox 8">
            <a:extLst>
              <a:ext uri="{FF2B5EF4-FFF2-40B4-BE49-F238E27FC236}">
                <a16:creationId xmlns:a16="http://schemas.microsoft.com/office/drawing/2014/main" id="{701E170E-2F29-4CD9-BC26-C3F14C4A4289}"/>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Tree>
    <p:extLst>
      <p:ext uri="{BB962C8B-B14F-4D97-AF65-F5344CB8AC3E}">
        <p14:creationId xmlns:p14="http://schemas.microsoft.com/office/powerpoint/2010/main" val="34892026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374330260"/>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accent1">
                            <a:lumMod val="40000"/>
                            <a:lumOff val="60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accent1">
                              <a:lumMod val="40000"/>
                              <a:lumOff val="60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accent1">
                              <a:lumMod val="40000"/>
                              <a:lumOff val="60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1"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1"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1"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0" name="Arrow: Left 9">
            <a:extLst>
              <a:ext uri="{FF2B5EF4-FFF2-40B4-BE49-F238E27FC236}">
                <a16:creationId xmlns:a16="http://schemas.microsoft.com/office/drawing/2014/main" id="{F996783A-3613-4298-9844-C06556080FAA}"/>
              </a:ext>
            </a:extLst>
          </p:cNvPr>
          <p:cNvSpPr/>
          <p:nvPr/>
        </p:nvSpPr>
        <p:spPr>
          <a:xfrm>
            <a:off x="7010401" y="1828800"/>
            <a:ext cx="1524000" cy="457200"/>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start here</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65000"/>
                  </a:schemeClr>
                </a:solidFill>
                <a:latin typeface="Segoe Script" panose="030B0504020000000003" pitchFamily="66" charset="0"/>
              </a:rPr>
              <a:t>Neuromuscular junction</a:t>
            </a:r>
          </a:p>
        </p:txBody>
      </p:sp>
    </p:spTree>
    <p:extLst>
      <p:ext uri="{BB962C8B-B14F-4D97-AF65-F5344CB8AC3E}">
        <p14:creationId xmlns:p14="http://schemas.microsoft.com/office/powerpoint/2010/main" val="30761423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2468959057"/>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accent1">
                            <a:lumMod val="40000"/>
                            <a:lumOff val="60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65000"/>
                  </a:schemeClr>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0" name="Arrow: Left 9">
            <a:extLst>
              <a:ext uri="{FF2B5EF4-FFF2-40B4-BE49-F238E27FC236}">
                <a16:creationId xmlns:a16="http://schemas.microsoft.com/office/drawing/2014/main" id="{F996783A-3613-4298-9844-C06556080FAA}"/>
              </a:ext>
            </a:extLst>
          </p:cNvPr>
          <p:cNvSpPr/>
          <p:nvPr/>
        </p:nvSpPr>
        <p:spPr>
          <a:xfrm>
            <a:off x="7010401" y="1828800"/>
            <a:ext cx="1524000" cy="457200"/>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start here</a:t>
            </a:r>
          </a:p>
        </p:txBody>
      </p:sp>
    </p:spTree>
    <p:extLst>
      <p:ext uri="{BB962C8B-B14F-4D97-AF65-F5344CB8AC3E}">
        <p14:creationId xmlns:p14="http://schemas.microsoft.com/office/powerpoint/2010/main" val="3547517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2123140518"/>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accent1">
                            <a:lumMod val="40000"/>
                            <a:lumOff val="60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98D357D8-A826-4F94-BA27-5CA64BF4DC10}"/>
              </a:ext>
            </a:extLst>
          </p:cNvPr>
          <p:cNvSpPr txBox="1"/>
          <p:nvPr/>
        </p:nvSpPr>
        <p:spPr>
          <a:xfrm>
            <a:off x="5234352" y="2557046"/>
            <a:ext cx="1056700" cy="369332"/>
          </a:xfrm>
          <a:prstGeom prst="rect">
            <a:avLst/>
          </a:prstGeom>
          <a:noFill/>
        </p:spPr>
        <p:txBody>
          <a:bodyPr wrap="none" rtlCol="0">
            <a:spAutoFit/>
          </a:bodyPr>
          <a:lstStyle/>
          <a:p>
            <a:r>
              <a:rPr lang="en-US" b="1" dirty="0">
                <a:solidFill>
                  <a:srgbClr val="0000FF"/>
                </a:solidFill>
                <a:latin typeface="Segoe Script" panose="030B0504020000000003" pitchFamily="66" charset="0"/>
              </a:rPr>
              <a:t>?;      ?</a:t>
            </a:r>
          </a:p>
        </p:txBody>
      </p:sp>
      <p:sp>
        <p:nvSpPr>
          <p:cNvPr id="13" name="Arrow: Left 12">
            <a:extLst>
              <a:ext uri="{FF2B5EF4-FFF2-40B4-BE49-F238E27FC236}">
                <a16:creationId xmlns:a16="http://schemas.microsoft.com/office/drawing/2014/main" id="{1F3512E0-37A5-43CB-A819-85EC03D9C618}"/>
              </a:ext>
            </a:extLst>
          </p:cNvPr>
          <p:cNvSpPr/>
          <p:nvPr/>
        </p:nvSpPr>
        <p:spPr>
          <a:xfrm>
            <a:off x="7010401" y="2438400"/>
            <a:ext cx="1524000" cy="457200"/>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next</a:t>
            </a:r>
          </a:p>
        </p:txBody>
      </p:sp>
    </p:spTree>
    <p:extLst>
      <p:ext uri="{BB962C8B-B14F-4D97-AF65-F5344CB8AC3E}">
        <p14:creationId xmlns:p14="http://schemas.microsoft.com/office/powerpoint/2010/main" val="3994502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781225897"/>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accent1">
                            <a:lumMod val="40000"/>
                            <a:lumOff val="60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2" name="TextBox 1">
            <a:extLst>
              <a:ext uri="{FF2B5EF4-FFF2-40B4-BE49-F238E27FC236}">
                <a16:creationId xmlns:a16="http://schemas.microsoft.com/office/drawing/2014/main" id="{69676E2F-7CE9-476F-A9F7-1054B57CA47C}"/>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 botulism</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Arrow: Left 11">
            <a:extLst>
              <a:ext uri="{FF2B5EF4-FFF2-40B4-BE49-F238E27FC236}">
                <a16:creationId xmlns:a16="http://schemas.microsoft.com/office/drawing/2014/main" id="{1BDF27D4-30F4-4C68-9748-559A5C9FCBD1}"/>
              </a:ext>
            </a:extLst>
          </p:cNvPr>
          <p:cNvSpPr/>
          <p:nvPr/>
        </p:nvSpPr>
        <p:spPr>
          <a:xfrm>
            <a:off x="7010401" y="2438400"/>
            <a:ext cx="1524000" cy="457200"/>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next</a:t>
            </a:r>
          </a:p>
        </p:txBody>
      </p:sp>
    </p:spTree>
    <p:extLst>
      <p:ext uri="{BB962C8B-B14F-4D97-AF65-F5344CB8AC3E}">
        <p14:creationId xmlns:p14="http://schemas.microsoft.com/office/powerpoint/2010/main" val="32686912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89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1698635025"/>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2" name="TextBox 1">
            <a:extLst>
              <a:ext uri="{FF2B5EF4-FFF2-40B4-BE49-F238E27FC236}">
                <a16:creationId xmlns:a16="http://schemas.microsoft.com/office/drawing/2014/main" id="{69676E2F-7CE9-476F-A9F7-1054B57CA47C}"/>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MG; botulism</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0" name="Arrow: Left 9">
            <a:extLst>
              <a:ext uri="{FF2B5EF4-FFF2-40B4-BE49-F238E27FC236}">
                <a16:creationId xmlns:a16="http://schemas.microsoft.com/office/drawing/2014/main" id="{A46C803F-3AD0-4375-B729-8433F1ECE450}"/>
              </a:ext>
            </a:extLst>
          </p:cNvPr>
          <p:cNvSpPr/>
          <p:nvPr/>
        </p:nvSpPr>
        <p:spPr>
          <a:xfrm>
            <a:off x="7010401" y="3048000"/>
            <a:ext cx="1524000" cy="457200"/>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etc</a:t>
            </a:r>
            <a:endParaRPr lang="en-US" sz="1400" dirty="0">
              <a:solidFill>
                <a:schemeClr val="tx1"/>
              </a:solidFill>
            </a:endParaRPr>
          </a:p>
        </p:txBody>
      </p:sp>
    </p:spTree>
    <p:extLst>
      <p:ext uri="{BB962C8B-B14F-4D97-AF65-F5344CB8AC3E}">
        <p14:creationId xmlns:p14="http://schemas.microsoft.com/office/powerpoint/2010/main" val="104462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B18790-C04E-4B35-B2AE-DCC75261A964}"/>
              </a:ext>
            </a:extLst>
          </p:cNvPr>
          <p:cNvSpPr>
            <a:spLocks noGrp="1"/>
          </p:cNvSpPr>
          <p:nvPr>
            <p:ph type="sldNum" sz="quarter" idx="12"/>
          </p:nvPr>
        </p:nvSpPr>
        <p:spPr/>
        <p:txBody>
          <a:bodyPr/>
          <a:lstStyle/>
          <a:p>
            <a:fld id="{5CFBC894-765F-42C2-980B-D6C95CB125D4}" type="slidenum">
              <a:rPr lang="en-US" altLang="en-US" smtClean="0"/>
              <a:pPr/>
              <a:t>9</a:t>
            </a:fld>
            <a:endParaRPr lang="en-US" altLang="en-US"/>
          </a:p>
        </p:txBody>
      </p:sp>
      <p:sp>
        <p:nvSpPr>
          <p:cNvPr id="5" name="Text Box 25">
            <a:extLst>
              <a:ext uri="{FF2B5EF4-FFF2-40B4-BE49-F238E27FC236}">
                <a16:creationId xmlns:a16="http://schemas.microsoft.com/office/drawing/2014/main" id="{B734A47A-E203-4F7C-AE28-5B61F9C9837B}"/>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1" name="TextBox 10">
            <a:extLst>
              <a:ext uri="{FF2B5EF4-FFF2-40B4-BE49-F238E27FC236}">
                <a16:creationId xmlns:a16="http://schemas.microsoft.com/office/drawing/2014/main" id="{D790B8DB-965F-46FB-94D5-532112F06858}"/>
              </a:ext>
            </a:extLst>
          </p:cNvPr>
          <p:cNvSpPr txBox="1"/>
          <p:nvPr/>
        </p:nvSpPr>
        <p:spPr>
          <a:xfrm>
            <a:off x="3787169" y="5951798"/>
            <a:ext cx="1569660" cy="369332"/>
          </a:xfrm>
          <a:prstGeom prst="rect">
            <a:avLst/>
          </a:prstGeom>
          <a:noFill/>
        </p:spPr>
        <p:txBody>
          <a:bodyPr wrap="none" rtlCol="0">
            <a:spAutoFit/>
          </a:bodyPr>
          <a:lstStyle/>
          <a:p>
            <a:pPr algn="ctr"/>
            <a:r>
              <a:rPr lang="en-US" dirty="0"/>
              <a:t>Pseudoptosis</a:t>
            </a:r>
          </a:p>
        </p:txBody>
      </p:sp>
      <p:sp>
        <p:nvSpPr>
          <p:cNvPr id="12" name="TextBox 11">
            <a:extLst>
              <a:ext uri="{FF2B5EF4-FFF2-40B4-BE49-F238E27FC236}">
                <a16:creationId xmlns:a16="http://schemas.microsoft.com/office/drawing/2014/main" id="{7DAF90BA-487A-47F0-8B4E-4B66CF4CD3A7}"/>
              </a:ext>
            </a:extLst>
          </p:cNvPr>
          <p:cNvSpPr txBox="1"/>
          <p:nvPr/>
        </p:nvSpPr>
        <p:spPr>
          <a:xfrm>
            <a:off x="2023386" y="4974839"/>
            <a:ext cx="1574470" cy="338554"/>
          </a:xfrm>
          <a:prstGeom prst="rect">
            <a:avLst/>
          </a:prstGeom>
          <a:noFill/>
        </p:spPr>
        <p:txBody>
          <a:bodyPr wrap="none" rtlCol="0">
            <a:spAutoFit/>
          </a:bodyPr>
          <a:lstStyle/>
          <a:p>
            <a:pPr algn="ctr"/>
            <a:r>
              <a:rPr lang="en-US" sz="1600" dirty="0"/>
              <a:t>Microphthalmia</a:t>
            </a:r>
          </a:p>
        </p:txBody>
      </p:sp>
      <p:sp>
        <p:nvSpPr>
          <p:cNvPr id="13" name="TextBox 12">
            <a:extLst>
              <a:ext uri="{FF2B5EF4-FFF2-40B4-BE49-F238E27FC236}">
                <a16:creationId xmlns:a16="http://schemas.microsoft.com/office/drawing/2014/main" id="{457D9FC9-0DAD-46D9-AB0C-37955CBEB13C}"/>
              </a:ext>
            </a:extLst>
          </p:cNvPr>
          <p:cNvSpPr txBox="1"/>
          <p:nvPr/>
        </p:nvSpPr>
        <p:spPr>
          <a:xfrm>
            <a:off x="6632594" y="4974839"/>
            <a:ext cx="1175322" cy="338554"/>
          </a:xfrm>
          <a:prstGeom prst="rect">
            <a:avLst/>
          </a:prstGeom>
          <a:noFill/>
        </p:spPr>
        <p:txBody>
          <a:bodyPr wrap="none" rtlCol="0">
            <a:spAutoFit/>
          </a:bodyPr>
          <a:lstStyle/>
          <a:p>
            <a:pPr algn="ctr"/>
            <a:r>
              <a:rPr lang="en-US" sz="1600" dirty="0"/>
              <a:t>Hypotropia</a:t>
            </a:r>
          </a:p>
        </p:txBody>
      </p:sp>
      <p:pic>
        <p:nvPicPr>
          <p:cNvPr id="3" name="Picture 2">
            <a:extLst>
              <a:ext uri="{FF2B5EF4-FFF2-40B4-BE49-F238E27FC236}">
                <a16:creationId xmlns:a16="http://schemas.microsoft.com/office/drawing/2014/main" id="{621D6FA6-B778-41DA-B367-ACCADD749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42" y="2569608"/>
            <a:ext cx="4894358" cy="2405231"/>
          </a:xfrm>
          <a:prstGeom prst="rect">
            <a:avLst/>
          </a:prstGeom>
        </p:spPr>
      </p:pic>
      <p:pic>
        <p:nvPicPr>
          <p:cNvPr id="7" name="Picture 6">
            <a:extLst>
              <a:ext uri="{FF2B5EF4-FFF2-40B4-BE49-F238E27FC236}">
                <a16:creationId xmlns:a16="http://schemas.microsoft.com/office/drawing/2014/main" id="{37F55629-55AE-45D8-8FA9-F2A31B8C0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154375"/>
            <a:ext cx="2705711" cy="3820464"/>
          </a:xfrm>
          <a:prstGeom prst="rect">
            <a:avLst/>
          </a:prstGeom>
        </p:spPr>
      </p:pic>
    </p:spTree>
    <p:extLst>
      <p:ext uri="{BB962C8B-B14F-4D97-AF65-F5344CB8AC3E}">
        <p14:creationId xmlns:p14="http://schemas.microsoft.com/office/powerpoint/2010/main" val="15533347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90</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1448259563"/>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2" name="TextBox 1">
            <a:extLst>
              <a:ext uri="{FF2B5EF4-FFF2-40B4-BE49-F238E27FC236}">
                <a16:creationId xmlns:a16="http://schemas.microsoft.com/office/drawing/2014/main" id="{69676E2F-7CE9-476F-A9F7-1054B57CA47C}"/>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MG; botulism</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40365000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91</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395922528"/>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2" name="TextBox 1">
            <a:extLst>
              <a:ext uri="{FF2B5EF4-FFF2-40B4-BE49-F238E27FC236}">
                <a16:creationId xmlns:a16="http://schemas.microsoft.com/office/drawing/2014/main" id="{69676E2F-7CE9-476F-A9F7-1054B57CA47C}"/>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MG; botulism</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1792813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92</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4081602066"/>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chemeClr val="accent1">
                              <a:lumMod val="40000"/>
                              <a:lumOff val="60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accent1">
                            <a:lumMod val="40000"/>
                            <a:lumOff val="6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2" name="TextBox 1">
            <a:extLst>
              <a:ext uri="{FF2B5EF4-FFF2-40B4-BE49-F238E27FC236}">
                <a16:creationId xmlns:a16="http://schemas.microsoft.com/office/drawing/2014/main" id="{69676E2F-7CE9-476F-A9F7-1054B57CA47C}"/>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MG; botulism</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32047869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93</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282603866"/>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1" u="none" strike="noStrike" cap="none" normalizeH="0" baseline="0" dirty="0">
                          <a:ln>
                            <a:noFill/>
                          </a:ln>
                          <a:solidFill>
                            <a:srgbClr val="0000FF"/>
                          </a:solidFill>
                          <a:effectLst/>
                          <a:latin typeface="Arial"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2" name="TextBox 1">
            <a:extLst>
              <a:ext uri="{FF2B5EF4-FFF2-40B4-BE49-F238E27FC236}">
                <a16:creationId xmlns:a16="http://schemas.microsoft.com/office/drawing/2014/main" id="{69676E2F-7CE9-476F-A9F7-1054B57CA47C}"/>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MG; botulism</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Tree>
    <p:extLst>
      <p:ext uri="{BB962C8B-B14F-4D97-AF65-F5344CB8AC3E}">
        <p14:creationId xmlns:p14="http://schemas.microsoft.com/office/powerpoint/2010/main" val="3234667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94</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2099363562"/>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rgbClr val="0000FF"/>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2" name="TextBox 1">
            <a:extLst>
              <a:ext uri="{FF2B5EF4-FFF2-40B4-BE49-F238E27FC236}">
                <a16:creationId xmlns:a16="http://schemas.microsoft.com/office/drawing/2014/main" id="{69676E2F-7CE9-476F-A9F7-1054B57CA47C}"/>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MG; botulism</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0" name="Rectangle 4">
            <a:extLst>
              <a:ext uri="{FF2B5EF4-FFF2-40B4-BE49-F238E27FC236}">
                <a16:creationId xmlns:a16="http://schemas.microsoft.com/office/drawing/2014/main" id="{97E61C91-FC4F-4AC9-98A4-4531A379C83D}"/>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Tree>
    <p:extLst>
      <p:ext uri="{BB962C8B-B14F-4D97-AF65-F5344CB8AC3E}">
        <p14:creationId xmlns:p14="http://schemas.microsoft.com/office/powerpoint/2010/main" val="30748391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95</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931334190"/>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Oval 5">
            <a:extLst>
              <a:ext uri="{FF2B5EF4-FFF2-40B4-BE49-F238E27FC236}">
                <a16:creationId xmlns:a16="http://schemas.microsoft.com/office/drawing/2014/main" id="{7FDD5F1E-3520-4A4E-8D11-F521820D786B}"/>
              </a:ext>
            </a:extLst>
          </p:cNvPr>
          <p:cNvSpPr/>
          <p:nvPr/>
        </p:nvSpPr>
        <p:spPr>
          <a:xfrm>
            <a:off x="951852" y="1905335"/>
            <a:ext cx="3358180" cy="16727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F27CE8-D299-45B4-B92B-4F4B8B60CCDA}"/>
              </a:ext>
            </a:extLst>
          </p:cNvPr>
          <p:cNvSpPr txBox="1"/>
          <p:nvPr/>
        </p:nvSpPr>
        <p:spPr>
          <a:xfrm>
            <a:off x="609601" y="3733800"/>
            <a:ext cx="4419600" cy="584775"/>
          </a:xfrm>
          <a:prstGeom prst="rect">
            <a:avLst/>
          </a:prstGeom>
          <a:solidFill>
            <a:srgbClr val="FF99CC"/>
          </a:solidFill>
        </p:spPr>
        <p:txBody>
          <a:bodyPr wrap="square" rtlCol="0">
            <a:spAutoFit/>
          </a:bodyPr>
          <a:lstStyle/>
          <a:p>
            <a:r>
              <a:rPr lang="en-US" sz="1600" dirty="0">
                <a:solidFill>
                  <a:srgbClr val="0000FF"/>
                </a:solidFill>
              </a:rPr>
              <a:t>So what’s going on with these categories?</a:t>
            </a:r>
          </a:p>
          <a:p>
            <a:r>
              <a:rPr lang="en-US" sz="1600" dirty="0">
                <a:solidFill>
                  <a:srgbClr val="0000FF"/>
                </a:solidFill>
              </a:rPr>
              <a:t>The issue is a conflict among the </a:t>
            </a:r>
            <a:r>
              <a:rPr lang="en-US" sz="1600" i="1" dirty="0">
                <a:solidFill>
                  <a:srgbClr val="0000FF"/>
                </a:solidFill>
              </a:rPr>
              <a:t>BCSC</a:t>
            </a:r>
            <a:r>
              <a:rPr lang="en-US" sz="1600" dirty="0">
                <a:solidFill>
                  <a:srgbClr val="0000FF"/>
                </a:solidFill>
              </a:rPr>
              <a:t> books: </a:t>
            </a:r>
          </a:p>
        </p:txBody>
      </p:sp>
      <p:sp>
        <p:nvSpPr>
          <p:cNvPr id="11" name="TextBox 10">
            <a:extLst>
              <a:ext uri="{FF2B5EF4-FFF2-40B4-BE49-F238E27FC236}">
                <a16:creationId xmlns:a16="http://schemas.microsoft.com/office/drawing/2014/main" id="{80CFA400-290D-46E9-9666-9442C3167AC1}"/>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Tree>
    <p:extLst>
      <p:ext uri="{BB962C8B-B14F-4D97-AF65-F5344CB8AC3E}">
        <p14:creationId xmlns:p14="http://schemas.microsoft.com/office/powerpoint/2010/main" val="3813124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96</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Oval 5">
            <a:extLst>
              <a:ext uri="{FF2B5EF4-FFF2-40B4-BE49-F238E27FC236}">
                <a16:creationId xmlns:a16="http://schemas.microsoft.com/office/drawing/2014/main" id="{7FDD5F1E-3520-4A4E-8D11-F521820D786B}"/>
              </a:ext>
            </a:extLst>
          </p:cNvPr>
          <p:cNvSpPr/>
          <p:nvPr/>
        </p:nvSpPr>
        <p:spPr>
          <a:xfrm>
            <a:off x="951852" y="1905335"/>
            <a:ext cx="3358180" cy="16727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F27CE8-D299-45B4-B92B-4F4B8B60CCDA}"/>
              </a:ext>
            </a:extLst>
          </p:cNvPr>
          <p:cNvSpPr txBox="1"/>
          <p:nvPr/>
        </p:nvSpPr>
        <p:spPr>
          <a:xfrm>
            <a:off x="609601" y="3733800"/>
            <a:ext cx="4419600" cy="584775"/>
          </a:xfrm>
          <a:prstGeom prst="rect">
            <a:avLst/>
          </a:prstGeom>
          <a:solidFill>
            <a:srgbClr val="FF99CC"/>
          </a:solidFill>
        </p:spPr>
        <p:txBody>
          <a:bodyPr wrap="square" rtlCol="0">
            <a:spAutoFit/>
          </a:bodyPr>
          <a:lstStyle/>
          <a:p>
            <a:r>
              <a:rPr lang="en-US" sz="1600" dirty="0">
                <a:solidFill>
                  <a:srgbClr val="0000FF"/>
                </a:solidFill>
              </a:rPr>
              <a:t>So what’s going on with these categories?</a:t>
            </a:r>
          </a:p>
          <a:p>
            <a:r>
              <a:rPr lang="en-US" sz="1600" dirty="0">
                <a:solidFill>
                  <a:srgbClr val="0000FF"/>
                </a:solidFill>
              </a:rPr>
              <a:t>The issue is a conflict among the </a:t>
            </a:r>
            <a:r>
              <a:rPr lang="en-US" sz="1600" i="1" dirty="0">
                <a:solidFill>
                  <a:srgbClr val="0000FF"/>
                </a:solidFill>
              </a:rPr>
              <a:t>BCSC</a:t>
            </a:r>
            <a:r>
              <a:rPr lang="en-US" sz="1600" dirty="0">
                <a:solidFill>
                  <a:srgbClr val="0000FF"/>
                </a:solidFill>
              </a:rPr>
              <a:t> books: </a:t>
            </a:r>
          </a:p>
        </p:txBody>
      </p:sp>
      <p:sp>
        <p:nvSpPr>
          <p:cNvPr id="11" name="TextBox 10">
            <a:extLst>
              <a:ext uri="{FF2B5EF4-FFF2-40B4-BE49-F238E27FC236}">
                <a16:creationId xmlns:a16="http://schemas.microsoft.com/office/drawing/2014/main" id="{80CFA400-290D-46E9-9666-9442C3167AC1}"/>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
        <p:nvSpPr>
          <p:cNvPr id="12" name="TextBox 11">
            <a:extLst>
              <a:ext uri="{FF2B5EF4-FFF2-40B4-BE49-F238E27FC236}">
                <a16:creationId xmlns:a16="http://schemas.microsoft.com/office/drawing/2014/main" id="{87123569-2542-45DD-8368-291A02611D66}"/>
              </a:ext>
            </a:extLst>
          </p:cNvPr>
          <p:cNvSpPr txBox="1"/>
          <p:nvPr/>
        </p:nvSpPr>
        <p:spPr>
          <a:xfrm>
            <a:off x="6228390" y="2129804"/>
            <a:ext cx="2797630" cy="1169551"/>
          </a:xfrm>
          <a:prstGeom prst="rect">
            <a:avLst/>
          </a:prstGeom>
          <a:solidFill>
            <a:srgbClr val="0070C0"/>
          </a:solidFill>
        </p:spPr>
        <p:txBody>
          <a:bodyPr wrap="square" rtlCol="0">
            <a:spAutoFit/>
          </a:bodyPr>
          <a:lstStyle/>
          <a:p>
            <a:r>
              <a:rPr lang="en-US" sz="1400" dirty="0">
                <a:solidFill>
                  <a:srgbClr val="FFFF00"/>
                </a:solidFill>
              </a:rPr>
              <a:t>The </a:t>
            </a:r>
            <a:r>
              <a:rPr lang="en-US" sz="1400" i="1" dirty="0">
                <a:solidFill>
                  <a:srgbClr val="FFFF00"/>
                </a:solidFill>
              </a:rPr>
              <a:t>Plastics</a:t>
            </a:r>
            <a:r>
              <a:rPr lang="en-US" sz="1400" dirty="0">
                <a:solidFill>
                  <a:srgbClr val="FFFF00"/>
                </a:solidFill>
              </a:rPr>
              <a:t> book does not have </a:t>
            </a:r>
            <a:r>
              <a:rPr lang="en-US" sz="1400" i="1" dirty="0">
                <a:solidFill>
                  <a:srgbClr val="FFFF00"/>
                </a:solidFill>
              </a:rPr>
              <a:t>Neuromuscular junction </a:t>
            </a:r>
            <a:r>
              <a:rPr lang="en-US" sz="1400" dirty="0">
                <a:solidFill>
                  <a:srgbClr val="FFFF00"/>
                </a:solidFill>
              </a:rPr>
              <a:t>as a category. Instead, it puts MG into </a:t>
            </a:r>
            <a:r>
              <a:rPr lang="en-US" sz="1400" b="1" dirty="0">
                <a:solidFill>
                  <a:srgbClr val="FFFF00"/>
                </a:solidFill>
              </a:rPr>
              <a:t>both</a:t>
            </a:r>
            <a:r>
              <a:rPr lang="en-US" sz="1400" dirty="0">
                <a:solidFill>
                  <a:srgbClr val="FFFF00"/>
                </a:solidFill>
              </a:rPr>
              <a:t> the </a:t>
            </a:r>
            <a:r>
              <a:rPr lang="en-US" sz="1400" i="1" dirty="0">
                <a:solidFill>
                  <a:srgbClr val="FFFF00"/>
                </a:solidFill>
              </a:rPr>
              <a:t>Myogenic</a:t>
            </a:r>
            <a:r>
              <a:rPr lang="en-US" sz="1400" dirty="0">
                <a:solidFill>
                  <a:srgbClr val="FFFF00"/>
                </a:solidFill>
              </a:rPr>
              <a:t> and </a:t>
            </a:r>
            <a:r>
              <a:rPr lang="en-US" sz="1400" i="1" dirty="0">
                <a:solidFill>
                  <a:srgbClr val="FFFF00"/>
                </a:solidFill>
              </a:rPr>
              <a:t>Neurogenic</a:t>
            </a:r>
            <a:r>
              <a:rPr lang="en-US" sz="1400" dirty="0">
                <a:solidFill>
                  <a:srgbClr val="FFFF00"/>
                </a:solidFill>
              </a:rPr>
              <a:t> categories.</a:t>
            </a:r>
          </a:p>
        </p:txBody>
      </p:sp>
      <p:sp>
        <p:nvSpPr>
          <p:cNvPr id="13" name="&quot;Not Allowed&quot; Symbol 12">
            <a:extLst>
              <a:ext uri="{FF2B5EF4-FFF2-40B4-BE49-F238E27FC236}">
                <a16:creationId xmlns:a16="http://schemas.microsoft.com/office/drawing/2014/main" id="{59005884-5BCC-40C4-8819-104E3238161F}"/>
              </a:ext>
            </a:extLst>
          </p:cNvPr>
          <p:cNvSpPr/>
          <p:nvPr/>
        </p:nvSpPr>
        <p:spPr>
          <a:xfrm>
            <a:off x="2383616" y="2489775"/>
            <a:ext cx="494652" cy="426422"/>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8768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97</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268480356"/>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chemeClr val="bg1">
                              <a:lumMod val="75000"/>
                            </a:schemeClr>
                          </a:solidFill>
                          <a:effectLst/>
                          <a:latin typeface="Arial" charset="0"/>
                        </a:rPr>
                        <a:t>Aponeurotic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8" name="Text Box 29">
            <a:extLst>
              <a:ext uri="{FF2B5EF4-FFF2-40B4-BE49-F238E27FC236}">
                <a16:creationId xmlns:a16="http://schemas.microsoft.com/office/drawing/2014/main" id="{600B2B36-F497-4E57-A9FD-33114792CC30}"/>
              </a:ext>
            </a:extLst>
          </p:cNvPr>
          <p:cNvSpPr txBox="1">
            <a:spLocks noChangeArrowheads="1"/>
          </p:cNvSpPr>
          <p:nvPr/>
        </p:nvSpPr>
        <p:spPr bwMode="auto">
          <a:xfrm>
            <a:off x="1273628" y="5334000"/>
            <a:ext cx="6596742" cy="369332"/>
          </a:xfrm>
          <a:prstGeom prst="rect">
            <a:avLst/>
          </a:prstGeom>
          <a:solidFill>
            <a:schemeClr val="tx1"/>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solidFill>
                  <a:schemeClr val="bg1"/>
                </a:solidFill>
              </a:rPr>
              <a:t>Name the 5-6 categories first…now, ID specific causes of each</a:t>
            </a:r>
          </a:p>
        </p:txBody>
      </p:sp>
      <p:sp>
        <p:nvSpPr>
          <p:cNvPr id="3" name="TextBox 2">
            <a:extLst>
              <a:ext uri="{FF2B5EF4-FFF2-40B4-BE49-F238E27FC236}">
                <a16:creationId xmlns:a16="http://schemas.microsoft.com/office/drawing/2014/main" id="{22D772BD-AC8D-419E-8850-20EEA3DCBBE9}"/>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9" name="Text Box 25">
            <a:extLst>
              <a:ext uri="{FF2B5EF4-FFF2-40B4-BE49-F238E27FC236}">
                <a16:creationId xmlns:a16="http://schemas.microsoft.com/office/drawing/2014/main" id="{16414C48-084F-48AE-9FF8-A869666D18C5}"/>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6" name="Oval 5">
            <a:extLst>
              <a:ext uri="{FF2B5EF4-FFF2-40B4-BE49-F238E27FC236}">
                <a16:creationId xmlns:a16="http://schemas.microsoft.com/office/drawing/2014/main" id="{7FDD5F1E-3520-4A4E-8D11-F521820D786B}"/>
              </a:ext>
            </a:extLst>
          </p:cNvPr>
          <p:cNvSpPr/>
          <p:nvPr/>
        </p:nvSpPr>
        <p:spPr>
          <a:xfrm>
            <a:off x="951852" y="1905335"/>
            <a:ext cx="3358180" cy="16727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F27CE8-D299-45B4-B92B-4F4B8B60CCDA}"/>
              </a:ext>
            </a:extLst>
          </p:cNvPr>
          <p:cNvSpPr txBox="1"/>
          <p:nvPr/>
        </p:nvSpPr>
        <p:spPr>
          <a:xfrm>
            <a:off x="609601" y="3733800"/>
            <a:ext cx="4419600" cy="584775"/>
          </a:xfrm>
          <a:prstGeom prst="rect">
            <a:avLst/>
          </a:prstGeom>
          <a:solidFill>
            <a:srgbClr val="FF99CC"/>
          </a:solidFill>
        </p:spPr>
        <p:txBody>
          <a:bodyPr wrap="square" rtlCol="0">
            <a:spAutoFit/>
          </a:bodyPr>
          <a:lstStyle/>
          <a:p>
            <a:r>
              <a:rPr lang="en-US" sz="1600" dirty="0">
                <a:solidFill>
                  <a:srgbClr val="0000FF"/>
                </a:solidFill>
              </a:rPr>
              <a:t>So what’s going on with these categories?</a:t>
            </a:r>
          </a:p>
          <a:p>
            <a:r>
              <a:rPr lang="en-US" sz="1600" dirty="0">
                <a:solidFill>
                  <a:srgbClr val="0000FF"/>
                </a:solidFill>
              </a:rPr>
              <a:t>The issue is a conflict among the </a:t>
            </a:r>
            <a:r>
              <a:rPr lang="en-US" sz="1600" i="1" dirty="0">
                <a:solidFill>
                  <a:srgbClr val="0000FF"/>
                </a:solidFill>
              </a:rPr>
              <a:t>BCSC</a:t>
            </a:r>
            <a:r>
              <a:rPr lang="en-US" sz="1600" dirty="0">
                <a:solidFill>
                  <a:srgbClr val="0000FF"/>
                </a:solidFill>
              </a:rPr>
              <a:t> books: </a:t>
            </a:r>
          </a:p>
        </p:txBody>
      </p:sp>
      <p:sp>
        <p:nvSpPr>
          <p:cNvPr id="11" name="TextBox 10">
            <a:extLst>
              <a:ext uri="{FF2B5EF4-FFF2-40B4-BE49-F238E27FC236}">
                <a16:creationId xmlns:a16="http://schemas.microsoft.com/office/drawing/2014/main" id="{80CFA400-290D-46E9-9666-9442C3167AC1}"/>
              </a:ext>
            </a:extLst>
          </p:cNvPr>
          <p:cNvSpPr txBox="1"/>
          <p:nvPr/>
        </p:nvSpPr>
        <p:spPr>
          <a:xfrm>
            <a:off x="4913981" y="2557046"/>
            <a:ext cx="1867819" cy="369332"/>
          </a:xfrm>
          <a:prstGeom prst="rect">
            <a:avLst/>
          </a:prstGeom>
          <a:noFill/>
        </p:spPr>
        <p:txBody>
          <a:bodyPr wrap="none" rtlCol="0">
            <a:spAutoFit/>
          </a:bodyPr>
          <a:lstStyle/>
          <a:p>
            <a:pPr algn="ctr"/>
            <a:r>
              <a:rPr lang="en-US" b="1" dirty="0">
                <a:solidFill>
                  <a:srgbClr val="0000FF"/>
                </a:solidFill>
                <a:latin typeface="Segoe Script" panose="030B0504020000000003" pitchFamily="66" charset="0"/>
              </a:rPr>
              <a:t>MG</a:t>
            </a:r>
            <a:r>
              <a:rPr lang="en-US" dirty="0">
                <a:solidFill>
                  <a:schemeClr val="bg1">
                    <a:lumMod val="75000"/>
                  </a:schemeClr>
                </a:solidFill>
                <a:latin typeface="Segoe Script" panose="030B0504020000000003" pitchFamily="66" charset="0"/>
              </a:rPr>
              <a:t>; botulism</a:t>
            </a:r>
          </a:p>
        </p:txBody>
      </p:sp>
      <p:sp>
        <p:nvSpPr>
          <p:cNvPr id="12" name="TextBox 11">
            <a:extLst>
              <a:ext uri="{FF2B5EF4-FFF2-40B4-BE49-F238E27FC236}">
                <a16:creationId xmlns:a16="http://schemas.microsoft.com/office/drawing/2014/main" id="{87123569-2542-45DD-8368-291A02611D66}"/>
              </a:ext>
            </a:extLst>
          </p:cNvPr>
          <p:cNvSpPr txBox="1"/>
          <p:nvPr/>
        </p:nvSpPr>
        <p:spPr>
          <a:xfrm>
            <a:off x="6248400" y="2345248"/>
            <a:ext cx="2856852" cy="738664"/>
          </a:xfrm>
          <a:prstGeom prst="rect">
            <a:avLst/>
          </a:prstGeom>
          <a:solidFill>
            <a:schemeClr val="accent1">
              <a:lumMod val="50000"/>
            </a:schemeClr>
          </a:solidFill>
        </p:spPr>
        <p:txBody>
          <a:bodyPr wrap="square" rtlCol="0">
            <a:spAutoFit/>
          </a:bodyPr>
          <a:lstStyle/>
          <a:p>
            <a:r>
              <a:rPr lang="en-US" sz="1400" dirty="0">
                <a:solidFill>
                  <a:schemeClr val="bg1"/>
                </a:solidFill>
              </a:rPr>
              <a:t>In contrast, the </a:t>
            </a:r>
            <a:r>
              <a:rPr lang="en-US" sz="1400" i="1" dirty="0">
                <a:solidFill>
                  <a:schemeClr val="bg1"/>
                </a:solidFill>
              </a:rPr>
              <a:t>Neuro</a:t>
            </a:r>
            <a:r>
              <a:rPr lang="en-US" sz="1400" dirty="0">
                <a:solidFill>
                  <a:schemeClr val="bg1"/>
                </a:solidFill>
              </a:rPr>
              <a:t> book </a:t>
            </a:r>
            <a:r>
              <a:rPr lang="en-US" sz="1400" b="1" dirty="0">
                <a:solidFill>
                  <a:schemeClr val="bg1"/>
                </a:solidFill>
              </a:rPr>
              <a:t>does</a:t>
            </a:r>
            <a:r>
              <a:rPr lang="en-US" sz="1400" dirty="0">
                <a:solidFill>
                  <a:schemeClr val="bg1"/>
                </a:solidFill>
              </a:rPr>
              <a:t> include </a:t>
            </a:r>
            <a:r>
              <a:rPr lang="en-US" sz="1400" i="1" dirty="0">
                <a:solidFill>
                  <a:schemeClr val="bg1"/>
                </a:solidFill>
              </a:rPr>
              <a:t>Neuromuscular junction </a:t>
            </a:r>
            <a:r>
              <a:rPr lang="en-US" sz="1400" dirty="0">
                <a:solidFill>
                  <a:schemeClr val="bg1"/>
                </a:solidFill>
              </a:rPr>
              <a:t>as a category, and puts MG there</a:t>
            </a:r>
          </a:p>
        </p:txBody>
      </p:sp>
      <p:cxnSp>
        <p:nvCxnSpPr>
          <p:cNvPr id="13" name="Straight Connector 12">
            <a:extLst>
              <a:ext uri="{FF2B5EF4-FFF2-40B4-BE49-F238E27FC236}">
                <a16:creationId xmlns:a16="http://schemas.microsoft.com/office/drawing/2014/main" id="{230C052B-22B8-4DA8-8A68-56153E05209A}"/>
              </a:ext>
            </a:extLst>
          </p:cNvPr>
          <p:cNvCxnSpPr/>
          <p:nvPr/>
        </p:nvCxnSpPr>
        <p:spPr>
          <a:xfrm>
            <a:off x="5562600" y="2529914"/>
            <a:ext cx="531639" cy="271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EA5A13-8786-4E0E-A852-C2DAC848A24D}"/>
              </a:ext>
            </a:extLst>
          </p:cNvPr>
          <p:cNvCxnSpPr/>
          <p:nvPr/>
        </p:nvCxnSpPr>
        <p:spPr>
          <a:xfrm>
            <a:off x="5562600" y="2895600"/>
            <a:ext cx="531639" cy="271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038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98</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2854694964"/>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Myogenic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rgbClr val="0000FF"/>
                          </a:solidFill>
                          <a:effectLst/>
                          <a:latin typeface="Arial" charset="0"/>
                        </a:rPr>
                        <a:t>Neurogenic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rgbClr val="0000FF"/>
                          </a:solidFill>
                          <a:effectLst/>
                          <a:latin typeface="Arial" charset="0"/>
                        </a:rPr>
                        <a:t>Mechanical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rgbClr val="0000FF"/>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Q</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FF9999"/>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rgbClr val="0000FF"/>
                </a:solidFill>
                <a:latin typeface="Segoe Script" panose="030B0504020000000003" pitchFamily="66" charset="0"/>
              </a:rPr>
              <a:t>MG; botulism</a:t>
            </a:r>
          </a:p>
        </p:txBody>
      </p:sp>
    </p:spTree>
    <p:extLst>
      <p:ext uri="{BB962C8B-B14F-4D97-AF65-F5344CB8AC3E}">
        <p14:creationId xmlns:p14="http://schemas.microsoft.com/office/powerpoint/2010/main" val="41602655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F1C4D-854E-4141-BEFC-87D75C91D064}"/>
              </a:ext>
            </a:extLst>
          </p:cNvPr>
          <p:cNvSpPr>
            <a:spLocks noGrp="1"/>
          </p:cNvSpPr>
          <p:nvPr>
            <p:ph type="sldNum" sz="quarter" idx="12"/>
          </p:nvPr>
        </p:nvSpPr>
        <p:spPr/>
        <p:txBody>
          <a:bodyPr/>
          <a:lstStyle/>
          <a:p>
            <a:fld id="{5CFBC894-765F-42C2-980B-D6C95CB125D4}" type="slidenum">
              <a:rPr lang="en-US" altLang="en-US" smtClean="0"/>
              <a:pPr/>
              <a:t>99</a:t>
            </a:fld>
            <a:endParaRPr lang="en-US" altLang="en-US"/>
          </a:p>
        </p:txBody>
      </p:sp>
      <p:graphicFrame>
        <p:nvGraphicFramePr>
          <p:cNvPr id="5" name="Table 4">
            <a:extLst>
              <a:ext uri="{FF2B5EF4-FFF2-40B4-BE49-F238E27FC236}">
                <a16:creationId xmlns:a16="http://schemas.microsoft.com/office/drawing/2014/main" id="{8C818C19-D04D-46E7-9FAD-5C5B91054C3A}"/>
              </a:ext>
            </a:extLst>
          </p:cNvPr>
          <p:cNvGraphicFramePr>
            <a:graphicFrameLocks noGrp="1"/>
          </p:cNvGraphicFramePr>
          <p:nvPr>
            <p:extLst>
              <p:ext uri="{D42A27DB-BD31-4B8C-83A1-F6EECF244321}">
                <p14:modId xmlns:p14="http://schemas.microsoft.com/office/powerpoint/2010/main" val="379983334"/>
              </p:ext>
            </p:extLst>
          </p:nvPr>
        </p:nvGraphicFramePr>
        <p:xfrm>
          <a:off x="1516795" y="1176394"/>
          <a:ext cx="6096000" cy="405979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806331934"/>
                    </a:ext>
                  </a:extLst>
                </a:gridCol>
                <a:gridCol w="3505200">
                  <a:extLst>
                    <a:ext uri="{9D8B030D-6E8A-4147-A177-3AD203B41FA5}">
                      <a16:colId xmlns:a16="http://schemas.microsoft.com/office/drawing/2014/main" val="2676298159"/>
                    </a:ext>
                  </a:extLst>
                </a:gridCol>
              </a:tblGrid>
              <a:tr h="618744">
                <a:tc>
                  <a:txBody>
                    <a:bodyPr/>
                    <a:lstStyle/>
                    <a:p>
                      <a:pPr algn="ctr" eaLnBrk="1" hangingPunct="1">
                        <a:lnSpc>
                          <a:spcPct val="90000"/>
                        </a:lnSpc>
                        <a:spcBef>
                          <a:spcPct val="0"/>
                        </a:spcBef>
                        <a:buClrTx/>
                        <a:buSzTx/>
                        <a:buFontTx/>
                        <a:buNone/>
                      </a:pPr>
                      <a:r>
                        <a:rPr lang="en-US" altLang="en-US" sz="1800" i="1" dirty="0">
                          <a:solidFill>
                            <a:schemeClr val="tx1"/>
                          </a:solidFill>
                        </a:rPr>
                        <a:t>General categories of</a:t>
                      </a:r>
                    </a:p>
                    <a:p>
                      <a:pPr algn="ctr" eaLnBrk="1" hangingPunct="1">
                        <a:lnSpc>
                          <a:spcPct val="90000"/>
                        </a:lnSpc>
                        <a:spcBef>
                          <a:spcPct val="0"/>
                        </a:spcBef>
                        <a:buClrTx/>
                        <a:buSzTx/>
                        <a:buFontTx/>
                        <a:buNone/>
                      </a:pPr>
                      <a:r>
                        <a:rPr lang="en-US" altLang="en-US" sz="1800" i="1" dirty="0">
                          <a:solidFill>
                            <a:schemeClr val="tx1"/>
                          </a:solidFill>
                        </a:rPr>
                        <a:t>ptosis etiology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eaLnBrk="1" hangingPunct="1">
                        <a:lnSpc>
                          <a:spcPct val="90000"/>
                        </a:lnSpc>
                        <a:spcBef>
                          <a:spcPct val="0"/>
                        </a:spcBef>
                        <a:buClrTx/>
                        <a:buSzTx/>
                        <a:buFontTx/>
                        <a:buNone/>
                      </a:pPr>
                      <a:r>
                        <a:rPr lang="en-US" altLang="en-US" sz="1800" i="1" dirty="0">
                          <a:solidFill>
                            <a:schemeClr val="tx1"/>
                          </a:solidFill>
                        </a:rPr>
                        <a:t>Specific causes of acquired</a:t>
                      </a:r>
                    </a:p>
                    <a:p>
                      <a:pPr algn="ctr" eaLnBrk="1" hangingPunct="1">
                        <a:lnSpc>
                          <a:spcPct val="90000"/>
                        </a:lnSpc>
                        <a:spcBef>
                          <a:spcPct val="0"/>
                        </a:spcBef>
                        <a:buClrTx/>
                        <a:buSzTx/>
                        <a:buFontTx/>
                        <a:buNone/>
                      </a:pPr>
                      <a:r>
                        <a:rPr lang="en-US" altLang="en-US" sz="1800" i="1" dirty="0">
                          <a:solidFill>
                            <a:schemeClr val="tx1"/>
                          </a:solidFill>
                        </a:rPr>
                        <a:t>ptosis within each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024725"/>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Myogenic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CPEO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Myotonic dystrophy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70051"/>
                  </a:ext>
                </a:extLst>
              </a:tr>
              <a:tr h="676751">
                <a:tc>
                  <a:txBody>
                    <a:bodyPr/>
                    <a:lstStyle/>
                    <a:p>
                      <a:pPr algn="ctr"/>
                      <a:r>
                        <a:rPr kumimoji="0" lang="en-US" sz="1800" b="1" i="0" u="none" strike="noStrike" cap="none" normalizeH="0" baseline="0" dirty="0">
                          <a:ln>
                            <a:noFill/>
                          </a:ln>
                          <a:solidFill>
                            <a:schemeClr val="bg1">
                              <a:lumMod val="75000"/>
                            </a:schemeClr>
                          </a:solidFill>
                          <a:effectLst/>
                          <a:latin typeface="Arial" charset="0"/>
                        </a:rPr>
                        <a:t>Neurogenic</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lumMod val="75000"/>
                          </a:schemeClr>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CN3 palsy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Horner’s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5923389"/>
                  </a:ext>
                </a:extLst>
              </a:tr>
              <a:tr h="560736">
                <a:tc>
                  <a:txBody>
                    <a:bodyPr/>
                    <a:lstStyle/>
                    <a:p>
                      <a:pPr algn="ctr"/>
                      <a:r>
                        <a:rPr kumimoji="0" lang="en-US" sz="1800" b="1" i="0" u="none" strike="noStrike" cap="none" normalizeH="0" baseline="0" dirty="0">
                          <a:ln>
                            <a:noFill/>
                          </a:ln>
                          <a:solidFill>
                            <a:srgbClr val="0000FF"/>
                          </a:solidFill>
                          <a:effectLst/>
                          <a:latin typeface="Arial" charset="0"/>
                        </a:rPr>
                        <a:t>Aponeurotic</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charset="0"/>
                        </a:rPr>
                        <a:t>Aponeurotic dehiscence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0604888"/>
                  </a:ext>
                </a:extLst>
              </a:tr>
              <a:tr h="502870">
                <a:tc>
                  <a:txBody>
                    <a:bodyPr/>
                    <a:lstStyle/>
                    <a:p>
                      <a:pPr algn="ctr"/>
                      <a:r>
                        <a:rPr kumimoji="0" lang="en-US" sz="1800" b="1" i="0" u="none" strike="noStrike" cap="none" normalizeH="0" baseline="0" dirty="0">
                          <a:ln>
                            <a:noFill/>
                          </a:ln>
                          <a:solidFill>
                            <a:schemeClr val="bg1">
                              <a:lumMod val="75000"/>
                            </a:schemeClr>
                          </a:solidFill>
                          <a:effectLst/>
                          <a:latin typeface="Arial" charset="0"/>
                        </a:rPr>
                        <a:t>Mechanical</a:t>
                      </a: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Large chalazion</a:t>
                      </a:r>
                    </a:p>
                    <a:p>
                      <a:pPr marL="0" marR="0" lvl="0" indent="0" algn="ctr" defTabSz="914400" rtl="0" eaLnBrk="1" fontAlgn="base" latinLnBrk="0" hangingPunct="1">
                        <a:lnSpc>
                          <a:spcPts val="1800"/>
                        </a:lnSpc>
                        <a:spcBef>
                          <a:spcPct val="0"/>
                        </a:spcBef>
                        <a:spcAft>
                          <a:spcPct val="0"/>
                        </a:spcAft>
                        <a:buClrTx/>
                        <a:buSzTx/>
                        <a:buFontTx/>
                        <a:buNone/>
                        <a:tabLst/>
                      </a:pPr>
                      <a:r>
                        <a:rPr kumimoji="0" lang="en-US" sz="1800" b="0" i="0" u="none" strike="noStrike" cap="none" normalizeH="0" baseline="0" dirty="0">
                          <a:ln>
                            <a:noFill/>
                          </a:ln>
                          <a:solidFill>
                            <a:schemeClr val="bg1">
                              <a:lumMod val="75000"/>
                            </a:schemeClr>
                          </a:solidFill>
                          <a:effectLst/>
                          <a:latin typeface="Arial" charset="0"/>
                        </a:rPr>
                        <a:t>Neoplasm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63948796"/>
                  </a:ext>
                </a:extLst>
              </a:tr>
              <a:tr h="502870">
                <a:tc>
                  <a:txBody>
                    <a:bodyPr/>
                    <a:lstStyle/>
                    <a:p>
                      <a:pPr algn="ctr"/>
                      <a:r>
                        <a:rPr lang="en-US" b="1" dirty="0">
                          <a:solidFill>
                            <a:schemeClr val="bg1">
                              <a:lumMod val="75000"/>
                            </a:schemeClr>
                          </a:solidFill>
                        </a:rPr>
                        <a:t>Traumatic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dirty="0">
                        <a:solidFill>
                          <a:schemeClr val="bg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74047135"/>
                  </a:ext>
                </a:extLst>
              </a:tr>
            </a:tbl>
          </a:graphicData>
        </a:graphic>
      </p:graphicFrame>
      <p:sp>
        <p:nvSpPr>
          <p:cNvPr id="7" name="Rectangle 4">
            <a:extLst>
              <a:ext uri="{FF2B5EF4-FFF2-40B4-BE49-F238E27FC236}">
                <a16:creationId xmlns:a16="http://schemas.microsoft.com/office/drawing/2014/main" id="{66CB4563-BFE8-4B27-AC71-8F782E310479}"/>
              </a:ext>
            </a:extLst>
          </p:cNvPr>
          <p:cNvSpPr txBox="1">
            <a:spLocks noChangeArrowheads="1"/>
          </p:cNvSpPr>
          <p:nvPr/>
        </p:nvSpPr>
        <p:spPr>
          <a:xfrm>
            <a:off x="457200" y="122238"/>
            <a:ext cx="7543800" cy="792162"/>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kern="0" dirty="0"/>
              <a:t>A</a:t>
            </a:r>
          </a:p>
        </p:txBody>
      </p:sp>
      <p:sp>
        <p:nvSpPr>
          <p:cNvPr id="10" name="Text Box 26">
            <a:extLst>
              <a:ext uri="{FF2B5EF4-FFF2-40B4-BE49-F238E27FC236}">
                <a16:creationId xmlns:a16="http://schemas.microsoft.com/office/drawing/2014/main" id="{065BB8C5-D054-4E85-A222-7FB690861A05}"/>
              </a:ext>
            </a:extLst>
          </p:cNvPr>
          <p:cNvSpPr txBox="1">
            <a:spLocks noChangeArrowheads="1"/>
          </p:cNvSpPr>
          <p:nvPr/>
        </p:nvSpPr>
        <p:spPr bwMode="auto">
          <a:xfrm>
            <a:off x="2024062" y="5920161"/>
            <a:ext cx="4986338" cy="5334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is the most common cause of acquired ptosis?</a:t>
            </a:r>
          </a:p>
          <a:p>
            <a:pPr eaLnBrk="1" hangingPunct="1">
              <a:lnSpc>
                <a:spcPct val="90000"/>
              </a:lnSpc>
              <a:spcBef>
                <a:spcPct val="0"/>
              </a:spcBef>
              <a:buClrTx/>
              <a:buSzTx/>
              <a:buFontTx/>
              <a:buNone/>
            </a:pPr>
            <a:r>
              <a:rPr lang="en-US" altLang="en-US" sz="1600" dirty="0">
                <a:solidFill>
                  <a:srgbClr val="0000FF"/>
                </a:solidFill>
              </a:rPr>
              <a:t>Aponeurotic dehiscence, by a mile</a:t>
            </a:r>
          </a:p>
        </p:txBody>
      </p:sp>
      <p:sp>
        <p:nvSpPr>
          <p:cNvPr id="11" name="Text Box 25">
            <a:extLst>
              <a:ext uri="{FF2B5EF4-FFF2-40B4-BE49-F238E27FC236}">
                <a16:creationId xmlns:a16="http://schemas.microsoft.com/office/drawing/2014/main" id="{D0C346E2-FF68-4483-A89A-8B5216BEAF0D}"/>
              </a:ext>
            </a:extLst>
          </p:cNvPr>
          <p:cNvSpPr txBox="1">
            <a:spLocks noChangeArrowheads="1"/>
          </p:cNvSpPr>
          <p:nvPr/>
        </p:nvSpPr>
        <p:spPr bwMode="auto">
          <a:xfrm>
            <a:off x="3503437" y="304800"/>
            <a:ext cx="2137124" cy="40011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t>Acquired Ptosis</a:t>
            </a:r>
          </a:p>
        </p:txBody>
      </p:sp>
      <p:sp>
        <p:nvSpPr>
          <p:cNvPr id="12" name="TextBox 11">
            <a:extLst>
              <a:ext uri="{FF2B5EF4-FFF2-40B4-BE49-F238E27FC236}">
                <a16:creationId xmlns:a16="http://schemas.microsoft.com/office/drawing/2014/main" id="{CE959118-D933-49C4-BBDB-C7953C668634}"/>
              </a:ext>
            </a:extLst>
          </p:cNvPr>
          <p:cNvSpPr txBox="1"/>
          <p:nvPr/>
        </p:nvSpPr>
        <p:spPr>
          <a:xfrm>
            <a:off x="990600" y="2529914"/>
            <a:ext cx="324479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Neuromuscular junction</a:t>
            </a:r>
          </a:p>
        </p:txBody>
      </p:sp>
      <p:sp>
        <p:nvSpPr>
          <p:cNvPr id="13" name="TextBox 12">
            <a:extLst>
              <a:ext uri="{FF2B5EF4-FFF2-40B4-BE49-F238E27FC236}">
                <a16:creationId xmlns:a16="http://schemas.microsoft.com/office/drawing/2014/main" id="{8B17AA47-E963-464F-B4CC-A7016D90B849}"/>
              </a:ext>
            </a:extLst>
          </p:cNvPr>
          <p:cNvSpPr txBox="1"/>
          <p:nvPr/>
        </p:nvSpPr>
        <p:spPr>
          <a:xfrm>
            <a:off x="4913981" y="2557046"/>
            <a:ext cx="1867819" cy="369332"/>
          </a:xfrm>
          <a:prstGeom prst="rect">
            <a:avLst/>
          </a:prstGeom>
          <a:noFill/>
        </p:spPr>
        <p:txBody>
          <a:bodyPr wrap="none" rtlCol="0">
            <a:spAutoFit/>
          </a:bodyPr>
          <a:lstStyle/>
          <a:p>
            <a:pPr algn="ctr"/>
            <a:r>
              <a:rPr lang="en-US" dirty="0">
                <a:solidFill>
                  <a:schemeClr val="bg1">
                    <a:lumMod val="75000"/>
                  </a:schemeClr>
                </a:solidFill>
                <a:latin typeface="Segoe Script" panose="030B0504020000000003" pitchFamily="66" charset="0"/>
              </a:rPr>
              <a:t>MG; botulism</a:t>
            </a:r>
          </a:p>
        </p:txBody>
      </p:sp>
    </p:spTree>
    <p:extLst>
      <p:ext uri="{BB962C8B-B14F-4D97-AF65-F5344CB8AC3E}">
        <p14:creationId xmlns:p14="http://schemas.microsoft.com/office/powerpoint/2010/main" val="645668669"/>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41979</Words>
  <Application>Microsoft Office PowerPoint</Application>
  <PresentationFormat>On-screen Show (4:3)</PresentationFormat>
  <Paragraphs>8864</Paragraphs>
  <Slides>275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275</vt:i4>
      </vt:variant>
    </vt:vector>
  </HeadingPairs>
  <TitlesOfParts>
    <vt:vector size="280" baseType="lpstr">
      <vt:lpstr>Arial</vt:lpstr>
      <vt:lpstr>Calibri</vt:lpstr>
      <vt:lpstr>Segoe Script</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A</vt:lpstr>
      <vt:lpstr>Q</vt:lpstr>
      <vt:lpstr>A</vt:lpstr>
      <vt:lpstr>Q</vt:lpstr>
      <vt:lpstr>A</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B. Flynn</dc:creator>
  <cp:lastModifiedBy>Steven Flynn</cp:lastModifiedBy>
  <cp:revision>189</cp:revision>
  <dcterms:created xsi:type="dcterms:W3CDTF">2008-09-03T21:27:35Z</dcterms:created>
  <dcterms:modified xsi:type="dcterms:W3CDTF">2021-11-06T12:31:21Z</dcterms:modified>
</cp:coreProperties>
</file>