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3"/>
  </p:notesMasterIdLst>
  <p:sldIdLst>
    <p:sldId id="257" r:id="rId2"/>
    <p:sldId id="289" r:id="rId3"/>
    <p:sldId id="308" r:id="rId4"/>
    <p:sldId id="317" r:id="rId5"/>
    <p:sldId id="319" r:id="rId6"/>
    <p:sldId id="318" r:id="rId7"/>
    <p:sldId id="320" r:id="rId8"/>
    <p:sldId id="321" r:id="rId9"/>
    <p:sldId id="322" r:id="rId10"/>
    <p:sldId id="261" r:id="rId11"/>
    <p:sldId id="262" r:id="rId12"/>
    <p:sldId id="263" r:id="rId13"/>
    <p:sldId id="264" r:id="rId14"/>
    <p:sldId id="313" r:id="rId15"/>
    <p:sldId id="314" r:id="rId16"/>
    <p:sldId id="265" r:id="rId17"/>
    <p:sldId id="266" r:id="rId18"/>
    <p:sldId id="302" r:id="rId19"/>
    <p:sldId id="303" r:id="rId20"/>
    <p:sldId id="304" r:id="rId21"/>
    <p:sldId id="267" r:id="rId22"/>
    <p:sldId id="282" r:id="rId23"/>
    <p:sldId id="305" r:id="rId24"/>
    <p:sldId id="268" r:id="rId25"/>
    <p:sldId id="269" r:id="rId26"/>
    <p:sldId id="283" r:id="rId27"/>
    <p:sldId id="284" r:id="rId28"/>
    <p:sldId id="270" r:id="rId29"/>
    <p:sldId id="271" r:id="rId30"/>
    <p:sldId id="272" r:id="rId31"/>
    <p:sldId id="273" r:id="rId32"/>
    <p:sldId id="274" r:id="rId33"/>
    <p:sldId id="275" r:id="rId34"/>
    <p:sldId id="276" r:id="rId35"/>
    <p:sldId id="277" r:id="rId36"/>
    <p:sldId id="286" r:id="rId37"/>
    <p:sldId id="291" r:id="rId38"/>
    <p:sldId id="292" r:id="rId39"/>
    <p:sldId id="293" r:id="rId40"/>
    <p:sldId id="294" r:id="rId41"/>
    <p:sldId id="295" r:id="rId4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2" d="100"/>
          <a:sy n="72" d="100"/>
        </p:scale>
        <p:origin x="132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A9578BF4-4832-4DBB-829A-5D31CE377156}" type="datetimeFigureOut">
              <a:rPr lang="en-US"/>
              <a:pPr>
                <a:defRPr/>
              </a:pPr>
              <a:t>4/22/2020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C93037F-EF20-4CE3-B98E-9F11CAF18515}" type="slidenum">
              <a:rPr lang="en-US" altLang="en-US"/>
              <a:pPr>
                <a:defRPr/>
              </a:pPr>
              <a:t>‹#›</a:t>
            </a:fld>
            <a:endParaRPr lang="en-US" altLang="en-US"/>
          </a:p>
        </p:txBody>
      </p:sp>
    </p:spTree>
    <p:extLst>
      <p:ext uri="{BB962C8B-B14F-4D97-AF65-F5344CB8AC3E}">
        <p14:creationId xmlns:p14="http://schemas.microsoft.com/office/powerpoint/2010/main" val="15614814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9"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a:t>Click to edit Master title style</a:t>
            </a:r>
          </a:p>
        </p:txBody>
      </p:sp>
      <p:sp>
        <p:nvSpPr>
          <p:cNvPr id="9220"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US" altLang="en-US" noProof="0"/>
              <a:t>Click to edit Master subtitle style</a:t>
            </a:r>
          </a:p>
        </p:txBody>
      </p:sp>
      <p:sp>
        <p:nvSpPr>
          <p:cNvPr id="38" name="Rectangle 5"/>
          <p:cNvSpPr>
            <a:spLocks noGrp="1" noChangeArrowheads="1"/>
          </p:cNvSpPr>
          <p:nvPr>
            <p:ph type="dt" sz="half" idx="10"/>
          </p:nvPr>
        </p:nvSpPr>
        <p:spPr/>
        <p:txBody>
          <a:bodyPr/>
          <a:lstStyle>
            <a:lvl1pPr>
              <a:defRPr/>
            </a:lvl1pPr>
          </a:lstStyle>
          <a:p>
            <a:pPr>
              <a:defRPr/>
            </a:pPr>
            <a:endParaRPr lang="en-US" altLang="en-US"/>
          </a:p>
        </p:txBody>
      </p:sp>
      <p:sp>
        <p:nvSpPr>
          <p:cNvPr id="39" name="Rectangle 6"/>
          <p:cNvSpPr>
            <a:spLocks noGrp="1" noChangeArrowheads="1"/>
          </p:cNvSpPr>
          <p:nvPr>
            <p:ph type="ftr" sz="quarter" idx="11"/>
          </p:nvPr>
        </p:nvSpPr>
        <p:spPr/>
        <p:txBody>
          <a:bodyPr/>
          <a:lstStyle>
            <a:lvl1pPr>
              <a:defRPr/>
            </a:lvl1pPr>
          </a:lstStyle>
          <a:p>
            <a:pPr>
              <a:defRPr/>
            </a:pPr>
            <a:endParaRPr lang="en-US" altLang="en-US"/>
          </a:p>
        </p:txBody>
      </p:sp>
      <p:sp>
        <p:nvSpPr>
          <p:cNvPr id="40" name="Rectangle 7"/>
          <p:cNvSpPr>
            <a:spLocks noGrp="1" noChangeArrowheads="1"/>
          </p:cNvSpPr>
          <p:nvPr>
            <p:ph type="sldNum" sz="quarter" idx="12"/>
          </p:nvPr>
        </p:nvSpPr>
        <p:spPr/>
        <p:txBody>
          <a:bodyPr/>
          <a:lstStyle>
            <a:lvl1pPr>
              <a:defRPr/>
            </a:lvl1pPr>
          </a:lstStyle>
          <a:p>
            <a:pPr>
              <a:defRPr/>
            </a:pPr>
            <a:fld id="{FAE82CF7-14F8-4C83-B86E-53F461F756FC}" type="slidenum">
              <a:rPr lang="en-US" altLang="en-US"/>
              <a:pPr>
                <a:defRPr/>
              </a:pPr>
              <a:t>‹#›</a:t>
            </a:fld>
            <a:endParaRPr lang="en-US" altLang="en-US"/>
          </a:p>
        </p:txBody>
      </p:sp>
    </p:spTree>
    <p:extLst>
      <p:ext uri="{BB962C8B-B14F-4D97-AF65-F5344CB8AC3E}">
        <p14:creationId xmlns:p14="http://schemas.microsoft.com/office/powerpoint/2010/main" val="727024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E3336910-4401-4A59-84FD-283A3D728844}" type="slidenum">
              <a:rPr lang="en-US" altLang="en-US"/>
              <a:pPr>
                <a:defRPr/>
              </a:pPr>
              <a:t>‹#›</a:t>
            </a:fld>
            <a:endParaRPr lang="en-US" altLang="en-US"/>
          </a:p>
        </p:txBody>
      </p:sp>
    </p:spTree>
    <p:extLst>
      <p:ext uri="{BB962C8B-B14F-4D97-AF65-F5344CB8AC3E}">
        <p14:creationId xmlns:p14="http://schemas.microsoft.com/office/powerpoint/2010/main" val="2505028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A958F29E-BEE8-4739-9A34-75E3632A30A4}" type="slidenum">
              <a:rPr lang="en-US" altLang="en-US"/>
              <a:pPr>
                <a:defRPr/>
              </a:pPr>
              <a:t>‹#›</a:t>
            </a:fld>
            <a:endParaRPr lang="en-US" altLang="en-US"/>
          </a:p>
        </p:txBody>
      </p:sp>
    </p:spTree>
    <p:extLst>
      <p:ext uri="{BB962C8B-B14F-4D97-AF65-F5344CB8AC3E}">
        <p14:creationId xmlns:p14="http://schemas.microsoft.com/office/powerpoint/2010/main" val="2522864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4E6374DB-01C1-4A22-B194-0BBE964037DA}" type="slidenum">
              <a:rPr lang="en-US" altLang="en-US"/>
              <a:pPr>
                <a:defRPr/>
              </a:pPr>
              <a:t>‹#›</a:t>
            </a:fld>
            <a:endParaRPr lang="en-US" altLang="en-US"/>
          </a:p>
        </p:txBody>
      </p:sp>
    </p:spTree>
    <p:extLst>
      <p:ext uri="{BB962C8B-B14F-4D97-AF65-F5344CB8AC3E}">
        <p14:creationId xmlns:p14="http://schemas.microsoft.com/office/powerpoint/2010/main" val="217868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F9BB1833-9E3B-4553-870E-451FB78C566A}" type="slidenum">
              <a:rPr lang="en-US" altLang="en-US"/>
              <a:pPr>
                <a:defRPr/>
              </a:pPr>
              <a:t>‹#›</a:t>
            </a:fld>
            <a:endParaRPr lang="en-US" altLang="en-US"/>
          </a:p>
        </p:txBody>
      </p:sp>
    </p:spTree>
    <p:extLst>
      <p:ext uri="{BB962C8B-B14F-4D97-AF65-F5344CB8AC3E}">
        <p14:creationId xmlns:p14="http://schemas.microsoft.com/office/powerpoint/2010/main" val="1169204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C396619E-9CB2-4160-8476-C3DA76CDAD83}" type="slidenum">
              <a:rPr lang="en-US" altLang="en-US"/>
              <a:pPr>
                <a:defRPr/>
              </a:pPr>
              <a:t>‹#›</a:t>
            </a:fld>
            <a:endParaRPr lang="en-US" altLang="en-US"/>
          </a:p>
        </p:txBody>
      </p:sp>
    </p:spTree>
    <p:extLst>
      <p:ext uri="{BB962C8B-B14F-4D97-AF65-F5344CB8AC3E}">
        <p14:creationId xmlns:p14="http://schemas.microsoft.com/office/powerpoint/2010/main" val="3813703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609B7251-E916-4A25-A8F5-0E3392470EB2}" type="slidenum">
              <a:rPr lang="en-US" altLang="en-US"/>
              <a:pPr>
                <a:defRPr/>
              </a:pPr>
              <a:t>‹#›</a:t>
            </a:fld>
            <a:endParaRPr lang="en-US" altLang="en-US"/>
          </a:p>
        </p:txBody>
      </p:sp>
    </p:spTree>
    <p:extLst>
      <p:ext uri="{BB962C8B-B14F-4D97-AF65-F5344CB8AC3E}">
        <p14:creationId xmlns:p14="http://schemas.microsoft.com/office/powerpoint/2010/main" val="2706141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DAAFFA87-423E-44E9-822B-ACDB9012531C}" type="slidenum">
              <a:rPr lang="en-US" altLang="en-US"/>
              <a:pPr>
                <a:defRPr/>
              </a:pPr>
              <a:t>‹#›</a:t>
            </a:fld>
            <a:endParaRPr lang="en-US" altLang="en-US"/>
          </a:p>
        </p:txBody>
      </p:sp>
    </p:spTree>
    <p:extLst>
      <p:ext uri="{BB962C8B-B14F-4D97-AF65-F5344CB8AC3E}">
        <p14:creationId xmlns:p14="http://schemas.microsoft.com/office/powerpoint/2010/main" val="984993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1032B657-14ED-4434-8F48-9A9B7214B577}" type="slidenum">
              <a:rPr lang="en-US" altLang="en-US"/>
              <a:pPr>
                <a:defRPr/>
              </a:pPr>
              <a:t>‹#›</a:t>
            </a:fld>
            <a:endParaRPr lang="en-US" altLang="en-US"/>
          </a:p>
        </p:txBody>
      </p:sp>
    </p:spTree>
    <p:extLst>
      <p:ext uri="{BB962C8B-B14F-4D97-AF65-F5344CB8AC3E}">
        <p14:creationId xmlns:p14="http://schemas.microsoft.com/office/powerpoint/2010/main" val="2189907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F39F4ACC-B891-4386-BEB3-60099B55427E}" type="slidenum">
              <a:rPr lang="en-US" altLang="en-US"/>
              <a:pPr>
                <a:defRPr/>
              </a:pPr>
              <a:t>‹#›</a:t>
            </a:fld>
            <a:endParaRPr lang="en-US" altLang="en-US"/>
          </a:p>
        </p:txBody>
      </p:sp>
    </p:spTree>
    <p:extLst>
      <p:ext uri="{BB962C8B-B14F-4D97-AF65-F5344CB8AC3E}">
        <p14:creationId xmlns:p14="http://schemas.microsoft.com/office/powerpoint/2010/main" val="1390683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7DA0C4F1-CCC8-4111-B38E-F84A2115BE77}" type="slidenum">
              <a:rPr lang="en-US" altLang="en-US"/>
              <a:pPr>
                <a:defRPr/>
              </a:pPr>
              <a:t>‹#›</a:t>
            </a:fld>
            <a:endParaRPr lang="en-US" altLang="en-US"/>
          </a:p>
        </p:txBody>
      </p:sp>
    </p:spTree>
    <p:extLst>
      <p:ext uri="{BB962C8B-B14F-4D97-AF65-F5344CB8AC3E}">
        <p14:creationId xmlns:p14="http://schemas.microsoft.com/office/powerpoint/2010/main" val="787746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7"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US" altLang="en-US"/>
          </a:p>
        </p:txBody>
      </p:sp>
      <p:sp>
        <p:nvSpPr>
          <p:cNvPr id="8198"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US" altLang="en-US"/>
          </a:p>
        </p:txBody>
      </p:sp>
      <p:sp>
        <p:nvSpPr>
          <p:cNvPr id="8199" name="Rectangle 7"/>
          <p:cNvSpPr>
            <a:spLocks noGrp="1" noChangeArrowheads="1"/>
          </p:cNvSpPr>
          <p:nvPr>
            <p:ph type="sldNum" sz="quarter" idx="4"/>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D2CF2D4D-B935-4E74-BA90-18AAE2D0C8A0}" type="slidenum">
              <a:rPr lang="en-US" altLang="en-US"/>
              <a:pPr>
                <a:defRPr/>
              </a:pPr>
              <a:t>‹#›</a:t>
            </a:fld>
            <a:endParaRPr lang="en-US" altLang="en-US"/>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4" name="Oval 10"/>
            <p:cNvSpPr>
              <a:spLocks noChangeArrowheads="1"/>
            </p:cNvSpPr>
            <p:nvPr/>
          </p:nvSpPr>
          <p:spPr bwMode="auto">
            <a:xfrm>
              <a:off x="5248"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5" name="Oval 11"/>
            <p:cNvSpPr>
              <a:spLocks noChangeArrowheads="1"/>
            </p:cNvSpPr>
            <p:nvPr/>
          </p:nvSpPr>
          <p:spPr bwMode="auto">
            <a:xfrm>
              <a:off x="5360" y="960"/>
              <a:ext cx="76"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6" name="Oval 12"/>
            <p:cNvSpPr>
              <a:spLocks noChangeArrowheads="1"/>
            </p:cNvSpPr>
            <p:nvPr/>
          </p:nvSpPr>
          <p:spPr bwMode="auto">
            <a:xfrm>
              <a:off x="5136" y="1072"/>
              <a:ext cx="80" cy="7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7" name="Oval 13"/>
            <p:cNvSpPr>
              <a:spLocks noChangeArrowheads="1"/>
            </p:cNvSpPr>
            <p:nvPr/>
          </p:nvSpPr>
          <p:spPr bwMode="auto">
            <a:xfrm>
              <a:off x="5248" y="1072"/>
              <a:ext cx="79" cy="7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8" name="Oval 14"/>
            <p:cNvSpPr>
              <a:spLocks noChangeArrowheads="1"/>
            </p:cNvSpPr>
            <p:nvPr/>
          </p:nvSpPr>
          <p:spPr bwMode="auto">
            <a:xfrm>
              <a:off x="5360" y="1072"/>
              <a:ext cx="76" cy="7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9" name="Oval 15"/>
            <p:cNvSpPr>
              <a:spLocks noChangeArrowheads="1"/>
            </p:cNvSpPr>
            <p:nvPr/>
          </p:nvSpPr>
          <p:spPr bwMode="auto">
            <a:xfrm>
              <a:off x="5472" y="1072"/>
              <a:ext cx="74" cy="7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0" name="Oval 16"/>
            <p:cNvSpPr>
              <a:spLocks noChangeArrowheads="1"/>
            </p:cNvSpPr>
            <p:nvPr/>
          </p:nvSpPr>
          <p:spPr bwMode="auto">
            <a:xfrm>
              <a:off x="5136" y="1184"/>
              <a:ext cx="80" cy="74"/>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1" name="Oval 17"/>
            <p:cNvSpPr>
              <a:spLocks noChangeArrowheads="1"/>
            </p:cNvSpPr>
            <p:nvPr/>
          </p:nvSpPr>
          <p:spPr bwMode="auto">
            <a:xfrm>
              <a:off x="5248" y="1184"/>
              <a:ext cx="79" cy="74"/>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2" name="Oval 18"/>
            <p:cNvSpPr>
              <a:spLocks noChangeArrowheads="1"/>
            </p:cNvSpPr>
            <p:nvPr/>
          </p:nvSpPr>
          <p:spPr bwMode="auto">
            <a:xfrm>
              <a:off x="5360" y="1184"/>
              <a:ext cx="76" cy="74"/>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3" name="Oval 19"/>
            <p:cNvSpPr>
              <a:spLocks noChangeArrowheads="1"/>
            </p:cNvSpPr>
            <p:nvPr/>
          </p:nvSpPr>
          <p:spPr bwMode="auto">
            <a:xfrm>
              <a:off x="5472" y="1184"/>
              <a:ext cx="74" cy="74"/>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4" name="Oval 20"/>
            <p:cNvSpPr>
              <a:spLocks noChangeArrowheads="1"/>
            </p:cNvSpPr>
            <p:nvPr/>
          </p:nvSpPr>
          <p:spPr bwMode="auto">
            <a:xfrm>
              <a:off x="5584" y="1184"/>
              <a:ext cx="80" cy="74"/>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6" name="Oval 22"/>
            <p:cNvSpPr>
              <a:spLocks noChangeArrowheads="1"/>
            </p:cNvSpPr>
            <p:nvPr/>
          </p:nvSpPr>
          <p:spPr bwMode="auto">
            <a:xfrm>
              <a:off x="5248"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7" name="Oval 23"/>
            <p:cNvSpPr>
              <a:spLocks noChangeArrowheads="1"/>
            </p:cNvSpPr>
            <p:nvPr/>
          </p:nvSpPr>
          <p:spPr bwMode="auto">
            <a:xfrm>
              <a:off x="5360" y="1296"/>
              <a:ext cx="76"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8" name="Oval 24"/>
            <p:cNvSpPr>
              <a:spLocks noChangeArrowheads="1"/>
            </p:cNvSpPr>
            <p:nvPr/>
          </p:nvSpPr>
          <p:spPr bwMode="auto">
            <a:xfrm>
              <a:off x="5472" y="1296"/>
              <a:ext cx="74"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0" name="Oval 26"/>
            <p:cNvSpPr>
              <a:spLocks noChangeArrowheads="1"/>
            </p:cNvSpPr>
            <p:nvPr/>
          </p:nvSpPr>
          <p:spPr bwMode="auto">
            <a:xfrm>
              <a:off x="5248" y="1408"/>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1" name="Oval 27"/>
            <p:cNvSpPr>
              <a:spLocks noChangeArrowheads="1"/>
            </p:cNvSpPr>
            <p:nvPr/>
          </p:nvSpPr>
          <p:spPr bwMode="auto">
            <a:xfrm>
              <a:off x="5360" y="1408"/>
              <a:ext cx="76"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2" name="Oval 28"/>
            <p:cNvSpPr>
              <a:spLocks noChangeArrowheads="1"/>
            </p:cNvSpPr>
            <p:nvPr/>
          </p:nvSpPr>
          <p:spPr bwMode="auto">
            <a:xfrm>
              <a:off x="5472" y="1408"/>
              <a:ext cx="74"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4" name="Oval 30"/>
            <p:cNvSpPr>
              <a:spLocks noChangeArrowheads="1"/>
            </p:cNvSpPr>
            <p:nvPr/>
          </p:nvSpPr>
          <p:spPr bwMode="auto">
            <a:xfrm>
              <a:off x="5136" y="1520"/>
              <a:ext cx="80"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5" name="Oval 31"/>
            <p:cNvSpPr>
              <a:spLocks noChangeArrowheads="1"/>
            </p:cNvSpPr>
            <p:nvPr/>
          </p:nvSpPr>
          <p:spPr bwMode="auto">
            <a:xfrm>
              <a:off x="5248"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6" name="Oval 32"/>
            <p:cNvSpPr>
              <a:spLocks noChangeArrowheads="1"/>
            </p:cNvSpPr>
            <p:nvPr/>
          </p:nvSpPr>
          <p:spPr bwMode="auto">
            <a:xfrm>
              <a:off x="5360" y="1520"/>
              <a:ext cx="76"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7" name="Oval 33"/>
            <p:cNvSpPr>
              <a:spLocks noChangeArrowheads="1"/>
            </p:cNvSpPr>
            <p:nvPr/>
          </p:nvSpPr>
          <p:spPr bwMode="auto">
            <a:xfrm>
              <a:off x="5472" y="1520"/>
              <a:ext cx="74"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8" name="Oval 34"/>
            <p:cNvSpPr>
              <a:spLocks noChangeArrowheads="1"/>
            </p:cNvSpPr>
            <p:nvPr/>
          </p:nvSpPr>
          <p:spPr bwMode="auto">
            <a:xfrm>
              <a:off x="5136" y="1632"/>
              <a:ext cx="80" cy="75"/>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9" name="Oval 35"/>
            <p:cNvSpPr>
              <a:spLocks noChangeArrowheads="1"/>
            </p:cNvSpPr>
            <p:nvPr/>
          </p:nvSpPr>
          <p:spPr bwMode="auto">
            <a:xfrm>
              <a:off x="5248" y="1632"/>
              <a:ext cx="79" cy="75"/>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60" name="Oval 36"/>
            <p:cNvSpPr>
              <a:spLocks noChangeArrowheads="1"/>
            </p:cNvSpPr>
            <p:nvPr/>
          </p:nvSpPr>
          <p:spPr bwMode="auto">
            <a:xfrm>
              <a:off x="5360" y="1632"/>
              <a:ext cx="76" cy="75"/>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61" name="Oval 37"/>
            <p:cNvSpPr>
              <a:spLocks noChangeArrowheads="1"/>
            </p:cNvSpPr>
            <p:nvPr/>
          </p:nvSpPr>
          <p:spPr bwMode="auto">
            <a:xfrm>
              <a:off x="5472" y="1632"/>
              <a:ext cx="74" cy="75"/>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62" name="Oval 38"/>
            <p:cNvSpPr>
              <a:spLocks noChangeArrowheads="1"/>
            </p:cNvSpPr>
            <p:nvPr/>
          </p:nvSpPr>
          <p:spPr bwMode="auto">
            <a:xfrm>
              <a:off x="5248"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63" name="Oval 39"/>
            <p:cNvSpPr>
              <a:spLocks noChangeArrowheads="1"/>
            </p:cNvSpPr>
            <p:nvPr/>
          </p:nvSpPr>
          <p:spPr bwMode="auto">
            <a:xfrm>
              <a:off x="5472" y="1744"/>
              <a:ext cx="74"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grpSp>
    </p:spTree>
  </p:cSld>
  <p:clrMap bg1="lt1" tx1="dk1" bg2="lt2" tx2="dk2" accent1="accent1" accent2="accent2" accent3="accent3" accent4="accent4" accent5="accent5" accent6="accent6" hlink="hlink" folHlink="folHlink"/>
  <p:sldLayoutIdLst>
    <p:sldLayoutId id="2147483756"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7772400" y="762000"/>
            <a:ext cx="12192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099" name="Rectangle 3"/>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4100" name="Rectangle 4"/>
          <p:cNvSpPr>
            <a:spLocks noGrp="1" noChangeArrowheads="1"/>
          </p:cNvSpPr>
          <p:nvPr>
            <p:ph type="body" idx="1"/>
          </p:nvPr>
        </p:nvSpPr>
        <p:spPr>
          <a:xfrm>
            <a:off x="228600" y="1295400"/>
            <a:ext cx="8915400" cy="5334000"/>
          </a:xfrm>
        </p:spPr>
        <p:txBody>
          <a:bodyPr/>
          <a:lstStyle/>
          <a:p>
            <a:pPr eaLnBrk="1" hangingPunct="1">
              <a:lnSpc>
                <a:spcPct val="90000"/>
              </a:lnSpc>
            </a:pPr>
            <a:r>
              <a:rPr lang="en-US" altLang="en-US" sz="2100" dirty="0">
                <a:sym typeface="Wingdings" panose="05000000000000000000" pitchFamily="2" charset="2"/>
              </a:rPr>
              <a:t>Is a choroidal dystrophy:</a:t>
            </a:r>
            <a:endParaRPr lang="en-US" altLang="en-US" sz="2100" dirty="0">
              <a:solidFill>
                <a:schemeClr val="bg1"/>
              </a:solidFill>
              <a:sym typeface="Wingdings" panose="05000000000000000000" pitchFamily="2" charset="2"/>
            </a:endParaRPr>
          </a:p>
        </p:txBody>
      </p:sp>
      <p:sp>
        <p:nvSpPr>
          <p:cNvPr id="4101" name="Text Box 5"/>
          <p:cNvSpPr txBox="1">
            <a:spLocks noChangeArrowheads="1"/>
          </p:cNvSpPr>
          <p:nvPr/>
        </p:nvSpPr>
        <p:spPr bwMode="auto">
          <a:xfrm>
            <a:off x="1719262" y="270803"/>
            <a:ext cx="5705475" cy="568325"/>
          </a:xfrm>
          <a:prstGeom prst="rect">
            <a:avLst/>
          </a:prstGeom>
          <a:solidFill>
            <a:schemeClr val="accent6">
              <a:lumMod val="20000"/>
              <a:lumOff val="80000"/>
            </a:schemeClr>
          </a:solid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1800" i="1" dirty="0">
                <a:solidFill>
                  <a:srgbClr val="0000FF"/>
                </a:solidFill>
              </a:rPr>
              <a:t>For each statement, identify whether it applies to</a:t>
            </a:r>
          </a:p>
          <a:p>
            <a:pPr algn="ctr" eaLnBrk="1" hangingPunct="1">
              <a:lnSpc>
                <a:spcPct val="85000"/>
              </a:lnSpc>
              <a:spcBef>
                <a:spcPct val="0"/>
              </a:spcBef>
              <a:buClrTx/>
              <a:buSzTx/>
              <a:buFontTx/>
              <a:buNone/>
            </a:pPr>
            <a:r>
              <a:rPr lang="en-US" altLang="en-US" sz="1800" b="1" dirty="0">
                <a:solidFill>
                  <a:srgbClr val="0000FF"/>
                </a:solidFill>
              </a:rPr>
              <a:t>gyrate atrophy</a:t>
            </a:r>
            <a:r>
              <a:rPr lang="en-US" altLang="en-US" sz="1800" i="1" dirty="0">
                <a:solidFill>
                  <a:srgbClr val="0000FF"/>
                </a:solidFill>
              </a:rPr>
              <a:t> or </a:t>
            </a:r>
            <a:r>
              <a:rPr lang="en-US" altLang="en-US" sz="1800" b="1" dirty="0" err="1">
                <a:solidFill>
                  <a:srgbClr val="0000FF"/>
                </a:solidFill>
              </a:rPr>
              <a:t>choroideremia</a:t>
            </a:r>
            <a:r>
              <a:rPr lang="en-US" altLang="en-US" sz="1800" i="1" dirty="0">
                <a:solidFill>
                  <a:srgbClr val="0000FF"/>
                </a:solidFill>
              </a:rPr>
              <a:t> (or </a:t>
            </a:r>
            <a:r>
              <a:rPr lang="en-US" altLang="en-US" sz="1800" dirty="0">
                <a:solidFill>
                  <a:srgbClr val="0000FF"/>
                </a:solidFill>
              </a:rPr>
              <a:t>both</a:t>
            </a:r>
            <a:r>
              <a:rPr lang="en-US" altLang="en-US" sz="1800" i="1" dirty="0">
                <a:solidFill>
                  <a:srgbClr val="0000FF"/>
                </a:solidFill>
              </a:rPr>
              <a:t>, or </a:t>
            </a:r>
            <a:r>
              <a:rPr lang="en-US" altLang="en-US" sz="1800" dirty="0">
                <a:solidFill>
                  <a:srgbClr val="0000FF"/>
                </a:solidFill>
              </a:rPr>
              <a:t>neither</a:t>
            </a:r>
            <a:r>
              <a:rPr lang="en-US" altLang="en-US" sz="1800" i="1" dirty="0">
                <a:solidFill>
                  <a:srgbClr val="0000FF"/>
                </a:solidFill>
              </a:rPr>
              <a:t>)</a:t>
            </a:r>
          </a:p>
        </p:txBody>
      </p:sp>
      <p:sp>
        <p:nvSpPr>
          <p:cNvPr id="410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5CE982E-ACE5-433B-8276-C3D9D7E70917}" type="slidenum">
              <a:rPr lang="en-US" altLang="en-US" sz="1000" smtClean="0"/>
              <a:pPr>
                <a:spcBef>
                  <a:spcPct val="0"/>
                </a:spcBef>
                <a:buClrTx/>
                <a:buSzTx/>
                <a:buFontTx/>
                <a:buNone/>
              </a:pPr>
              <a:t>1</a:t>
            </a:fld>
            <a:endParaRPr lang="en-US" altLang="en-US" sz="1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7772400" y="762000"/>
            <a:ext cx="12192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1267" name="Rectangle 3"/>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11268" name="Rectangle 4"/>
          <p:cNvSpPr>
            <a:spLocks noGrp="1" noChangeArrowheads="1"/>
          </p:cNvSpPr>
          <p:nvPr>
            <p:ph type="body" idx="1"/>
          </p:nvPr>
        </p:nvSpPr>
        <p:spPr>
          <a:xfrm>
            <a:off x="228600" y="1295400"/>
            <a:ext cx="8915400" cy="5334000"/>
          </a:xfrm>
        </p:spPr>
        <p:txBody>
          <a:bodyPr/>
          <a:lstStyle/>
          <a:p>
            <a:pPr eaLnBrk="1" hangingPunct="1">
              <a:lnSpc>
                <a:spcPct val="90000"/>
              </a:lnSpc>
            </a:pPr>
            <a:r>
              <a:rPr lang="en-US" altLang="en-US" sz="2100" dirty="0">
                <a:sym typeface="Wingdings" panose="05000000000000000000" pitchFamily="2" charset="2"/>
              </a:rPr>
              <a:t>Is a choroidal dystrophy: </a:t>
            </a:r>
            <a:r>
              <a:rPr lang="en-US" altLang="en-US" sz="2100" dirty="0">
                <a:solidFill>
                  <a:srgbClr val="0000FF"/>
                </a:solidFill>
                <a:sym typeface="Wingdings" panose="05000000000000000000" pitchFamily="2" charset="2"/>
              </a:rPr>
              <a:t>Gyrate. Wait…Yep, gyrate. No wait--both?</a:t>
            </a:r>
          </a:p>
          <a:p>
            <a:pPr eaLnBrk="1" hangingPunct="1">
              <a:lnSpc>
                <a:spcPct val="90000"/>
              </a:lnSpc>
            </a:pPr>
            <a:r>
              <a:rPr lang="en-US" altLang="en-US" sz="2100" dirty="0"/>
              <a:t>Deficiency of enzyme </a:t>
            </a:r>
            <a:r>
              <a:rPr lang="en-US" altLang="en-US" sz="2100" i="1" dirty="0"/>
              <a:t>geranyl </a:t>
            </a:r>
            <a:r>
              <a:rPr lang="en-US" altLang="en-US" sz="2100" i="1" dirty="0" err="1"/>
              <a:t>geranyl</a:t>
            </a:r>
            <a:r>
              <a:rPr lang="en-US" altLang="en-US" sz="2100" i="1" dirty="0"/>
              <a:t> transferase</a:t>
            </a:r>
            <a:r>
              <a:rPr lang="en-US" altLang="en-US" sz="2100" dirty="0"/>
              <a:t>:</a:t>
            </a:r>
            <a:endParaRPr lang="en-US" altLang="en-US" sz="2100" dirty="0">
              <a:solidFill>
                <a:schemeClr val="bg1"/>
              </a:solidFill>
              <a:sym typeface="Wingdings" panose="05000000000000000000" pitchFamily="2" charset="2"/>
            </a:endParaRPr>
          </a:p>
        </p:txBody>
      </p:sp>
      <p:sp>
        <p:nvSpPr>
          <p:cNvPr id="1127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45A9F1C-E7A2-4E42-9D70-3568CAC09B3F}" type="slidenum">
              <a:rPr lang="en-US" altLang="en-US" sz="1000" smtClean="0"/>
              <a:pPr>
                <a:spcBef>
                  <a:spcPct val="0"/>
                </a:spcBef>
                <a:buClrTx/>
                <a:buSzTx/>
                <a:buFontTx/>
                <a:buNone/>
              </a:pPr>
              <a:t>10</a:t>
            </a:fld>
            <a:endParaRPr lang="en-US" altLang="en-US" sz="1000"/>
          </a:p>
        </p:txBody>
      </p:sp>
      <p:sp>
        <p:nvSpPr>
          <p:cNvPr id="7" name="Text Box 5">
            <a:extLst>
              <a:ext uri="{FF2B5EF4-FFF2-40B4-BE49-F238E27FC236}">
                <a16:creationId xmlns:a16="http://schemas.microsoft.com/office/drawing/2014/main" id="{EF85EF5C-F1DE-4A03-8775-6477E28A16AB}"/>
              </a:ext>
            </a:extLst>
          </p:cNvPr>
          <p:cNvSpPr txBox="1">
            <a:spLocks noChangeArrowheads="1"/>
          </p:cNvSpPr>
          <p:nvPr/>
        </p:nvSpPr>
        <p:spPr bwMode="auto">
          <a:xfrm>
            <a:off x="1719262" y="270803"/>
            <a:ext cx="5705475" cy="568325"/>
          </a:xfrm>
          <a:prstGeom prst="rect">
            <a:avLst/>
          </a:prstGeom>
          <a:solidFill>
            <a:schemeClr val="accent6">
              <a:lumMod val="20000"/>
              <a:lumOff val="80000"/>
            </a:schemeClr>
          </a:solid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1800" i="1" dirty="0">
                <a:solidFill>
                  <a:srgbClr val="0000FF"/>
                </a:solidFill>
              </a:rPr>
              <a:t>For each statement, identify whether it applies to</a:t>
            </a:r>
          </a:p>
          <a:p>
            <a:pPr algn="ctr" eaLnBrk="1" hangingPunct="1">
              <a:lnSpc>
                <a:spcPct val="85000"/>
              </a:lnSpc>
              <a:spcBef>
                <a:spcPct val="0"/>
              </a:spcBef>
              <a:buClrTx/>
              <a:buSzTx/>
              <a:buFontTx/>
              <a:buNone/>
            </a:pPr>
            <a:r>
              <a:rPr lang="en-US" altLang="en-US" sz="1800" b="1" dirty="0">
                <a:solidFill>
                  <a:srgbClr val="0000FF"/>
                </a:solidFill>
              </a:rPr>
              <a:t>gyrate atrophy</a:t>
            </a:r>
            <a:r>
              <a:rPr lang="en-US" altLang="en-US" sz="1800" i="1" dirty="0">
                <a:solidFill>
                  <a:srgbClr val="0000FF"/>
                </a:solidFill>
              </a:rPr>
              <a:t> or </a:t>
            </a:r>
            <a:r>
              <a:rPr lang="en-US" altLang="en-US" sz="1800" b="1" dirty="0" err="1">
                <a:solidFill>
                  <a:srgbClr val="0000FF"/>
                </a:solidFill>
              </a:rPr>
              <a:t>choroideremia</a:t>
            </a:r>
            <a:r>
              <a:rPr lang="en-US" altLang="en-US" sz="1800" i="1" dirty="0">
                <a:solidFill>
                  <a:srgbClr val="0000FF"/>
                </a:solidFill>
              </a:rPr>
              <a:t> (or </a:t>
            </a:r>
            <a:r>
              <a:rPr lang="en-US" altLang="en-US" sz="1800" dirty="0">
                <a:solidFill>
                  <a:srgbClr val="0000FF"/>
                </a:solidFill>
              </a:rPr>
              <a:t>both</a:t>
            </a:r>
            <a:r>
              <a:rPr lang="en-US" altLang="en-US" sz="1800" i="1" dirty="0">
                <a:solidFill>
                  <a:srgbClr val="0000FF"/>
                </a:solidFill>
              </a:rPr>
              <a:t>, or </a:t>
            </a:r>
            <a:r>
              <a:rPr lang="en-US" altLang="en-US" sz="1800" dirty="0">
                <a:solidFill>
                  <a:srgbClr val="0000FF"/>
                </a:solidFill>
              </a:rPr>
              <a:t>neither</a:t>
            </a:r>
            <a:r>
              <a:rPr lang="en-US" altLang="en-US" sz="1800" i="1" dirty="0">
                <a:solidFill>
                  <a:srgbClr val="0000FF"/>
                </a:solidFill>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7772400" y="762000"/>
            <a:ext cx="12192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291" name="Rectangle 3"/>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12292" name="Rectangle 4"/>
          <p:cNvSpPr>
            <a:spLocks noGrp="1" noChangeArrowheads="1"/>
          </p:cNvSpPr>
          <p:nvPr>
            <p:ph type="body" idx="1"/>
          </p:nvPr>
        </p:nvSpPr>
        <p:spPr>
          <a:xfrm>
            <a:off x="228600" y="1295400"/>
            <a:ext cx="8915400" cy="5334000"/>
          </a:xfrm>
        </p:spPr>
        <p:txBody>
          <a:bodyPr/>
          <a:lstStyle/>
          <a:p>
            <a:pPr eaLnBrk="1" hangingPunct="1">
              <a:lnSpc>
                <a:spcPct val="90000"/>
              </a:lnSpc>
            </a:pPr>
            <a:r>
              <a:rPr lang="en-US" altLang="en-US" sz="2100" dirty="0">
                <a:sym typeface="Wingdings" panose="05000000000000000000" pitchFamily="2" charset="2"/>
              </a:rPr>
              <a:t>Is a choroidal dystrophy: </a:t>
            </a:r>
            <a:r>
              <a:rPr lang="en-US" altLang="en-US" sz="2100" dirty="0">
                <a:solidFill>
                  <a:srgbClr val="0000FF"/>
                </a:solidFill>
                <a:sym typeface="Wingdings" panose="05000000000000000000" pitchFamily="2" charset="2"/>
              </a:rPr>
              <a:t>Gyrate. Wait…Yep, gyrate. No wait--both?</a:t>
            </a:r>
          </a:p>
          <a:p>
            <a:pPr eaLnBrk="1" hangingPunct="1">
              <a:lnSpc>
                <a:spcPct val="90000"/>
              </a:lnSpc>
            </a:pPr>
            <a:r>
              <a:rPr lang="en-US" altLang="en-US" sz="2100" dirty="0"/>
              <a:t>Deficiency of enzyme </a:t>
            </a:r>
            <a:r>
              <a:rPr lang="en-US" altLang="en-US" sz="2100" i="1" dirty="0"/>
              <a:t>geranyl </a:t>
            </a:r>
            <a:r>
              <a:rPr lang="en-US" altLang="en-US" sz="2100" i="1" dirty="0" err="1"/>
              <a:t>geranyl</a:t>
            </a:r>
            <a:r>
              <a:rPr lang="en-US" altLang="en-US" sz="2100" i="1" dirty="0"/>
              <a:t> transferase</a:t>
            </a:r>
            <a:r>
              <a:rPr lang="en-US" altLang="en-US" sz="2100" dirty="0"/>
              <a:t>: </a:t>
            </a:r>
            <a:r>
              <a:rPr lang="en-US" altLang="en-US" sz="2100" dirty="0" err="1">
                <a:solidFill>
                  <a:srgbClr val="0000FF"/>
                </a:solidFill>
              </a:rPr>
              <a:t>Choroideremia</a:t>
            </a:r>
            <a:endParaRPr lang="en-US" altLang="en-US" sz="2100" dirty="0">
              <a:solidFill>
                <a:srgbClr val="0000FF"/>
              </a:solidFill>
            </a:endParaRPr>
          </a:p>
        </p:txBody>
      </p:sp>
      <p:sp>
        <p:nvSpPr>
          <p:cNvPr id="1229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7103E38-60A6-4176-806B-E2E89A435951}" type="slidenum">
              <a:rPr lang="en-US" altLang="en-US" sz="1000" smtClean="0"/>
              <a:pPr>
                <a:spcBef>
                  <a:spcPct val="0"/>
                </a:spcBef>
                <a:buClrTx/>
                <a:buSzTx/>
                <a:buFontTx/>
                <a:buNone/>
              </a:pPr>
              <a:t>11</a:t>
            </a:fld>
            <a:endParaRPr lang="en-US" altLang="en-US" sz="1000"/>
          </a:p>
        </p:txBody>
      </p:sp>
      <p:sp>
        <p:nvSpPr>
          <p:cNvPr id="7" name="Text Box 5">
            <a:extLst>
              <a:ext uri="{FF2B5EF4-FFF2-40B4-BE49-F238E27FC236}">
                <a16:creationId xmlns:a16="http://schemas.microsoft.com/office/drawing/2014/main" id="{A7780037-6DA3-4923-A5D3-251DE3AB665D}"/>
              </a:ext>
            </a:extLst>
          </p:cNvPr>
          <p:cNvSpPr txBox="1">
            <a:spLocks noChangeArrowheads="1"/>
          </p:cNvSpPr>
          <p:nvPr/>
        </p:nvSpPr>
        <p:spPr bwMode="auto">
          <a:xfrm>
            <a:off x="1719262" y="270803"/>
            <a:ext cx="5705475" cy="568325"/>
          </a:xfrm>
          <a:prstGeom prst="rect">
            <a:avLst/>
          </a:prstGeom>
          <a:solidFill>
            <a:schemeClr val="accent6">
              <a:lumMod val="20000"/>
              <a:lumOff val="80000"/>
            </a:schemeClr>
          </a:solid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1800" i="1" dirty="0">
                <a:solidFill>
                  <a:srgbClr val="0000FF"/>
                </a:solidFill>
              </a:rPr>
              <a:t>For each statement, identify whether it applies to</a:t>
            </a:r>
          </a:p>
          <a:p>
            <a:pPr algn="ctr" eaLnBrk="1" hangingPunct="1">
              <a:lnSpc>
                <a:spcPct val="85000"/>
              </a:lnSpc>
              <a:spcBef>
                <a:spcPct val="0"/>
              </a:spcBef>
              <a:buClrTx/>
              <a:buSzTx/>
              <a:buFontTx/>
              <a:buNone/>
            </a:pPr>
            <a:r>
              <a:rPr lang="en-US" altLang="en-US" sz="1800" b="1" dirty="0">
                <a:solidFill>
                  <a:srgbClr val="0000FF"/>
                </a:solidFill>
              </a:rPr>
              <a:t>gyrate atrophy</a:t>
            </a:r>
            <a:r>
              <a:rPr lang="en-US" altLang="en-US" sz="1800" i="1" dirty="0">
                <a:solidFill>
                  <a:srgbClr val="0000FF"/>
                </a:solidFill>
              </a:rPr>
              <a:t> or </a:t>
            </a:r>
            <a:r>
              <a:rPr lang="en-US" altLang="en-US" sz="1800" b="1" dirty="0" err="1">
                <a:solidFill>
                  <a:srgbClr val="0000FF"/>
                </a:solidFill>
              </a:rPr>
              <a:t>choroideremia</a:t>
            </a:r>
            <a:r>
              <a:rPr lang="en-US" altLang="en-US" sz="1800" i="1" dirty="0">
                <a:solidFill>
                  <a:srgbClr val="0000FF"/>
                </a:solidFill>
              </a:rPr>
              <a:t> (or </a:t>
            </a:r>
            <a:r>
              <a:rPr lang="en-US" altLang="en-US" sz="1800" dirty="0">
                <a:solidFill>
                  <a:srgbClr val="0000FF"/>
                </a:solidFill>
              </a:rPr>
              <a:t>both</a:t>
            </a:r>
            <a:r>
              <a:rPr lang="en-US" altLang="en-US" sz="1800" i="1" dirty="0">
                <a:solidFill>
                  <a:srgbClr val="0000FF"/>
                </a:solidFill>
              </a:rPr>
              <a:t>, or </a:t>
            </a:r>
            <a:r>
              <a:rPr lang="en-US" altLang="en-US" sz="1800" dirty="0">
                <a:solidFill>
                  <a:srgbClr val="0000FF"/>
                </a:solidFill>
              </a:rPr>
              <a:t>neither</a:t>
            </a:r>
            <a:r>
              <a:rPr lang="en-US" altLang="en-US" sz="1800" i="1" dirty="0">
                <a:solidFill>
                  <a:srgbClr val="0000FF"/>
                </a:solidFill>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7772400" y="762000"/>
            <a:ext cx="12192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3315" name="Rectangle 3"/>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13316" name="Rectangle 4"/>
          <p:cNvSpPr>
            <a:spLocks noGrp="1" noChangeArrowheads="1"/>
          </p:cNvSpPr>
          <p:nvPr>
            <p:ph type="body" idx="1"/>
          </p:nvPr>
        </p:nvSpPr>
        <p:spPr>
          <a:xfrm>
            <a:off x="228600" y="1295400"/>
            <a:ext cx="8915400" cy="5334000"/>
          </a:xfrm>
        </p:spPr>
        <p:txBody>
          <a:bodyPr/>
          <a:lstStyle/>
          <a:p>
            <a:pPr eaLnBrk="1" hangingPunct="1">
              <a:lnSpc>
                <a:spcPct val="90000"/>
              </a:lnSpc>
            </a:pPr>
            <a:r>
              <a:rPr lang="en-US" altLang="en-US" sz="2100" dirty="0">
                <a:sym typeface="Wingdings" panose="05000000000000000000" pitchFamily="2" charset="2"/>
              </a:rPr>
              <a:t>Is a choroidal dystrophy: </a:t>
            </a:r>
            <a:r>
              <a:rPr lang="en-US" altLang="en-US" sz="2100" dirty="0">
                <a:solidFill>
                  <a:srgbClr val="0000FF"/>
                </a:solidFill>
                <a:sym typeface="Wingdings" panose="05000000000000000000" pitchFamily="2" charset="2"/>
              </a:rPr>
              <a:t>Gyrate. Wait…Yep, gyrate. No wait--both?</a:t>
            </a:r>
          </a:p>
          <a:p>
            <a:pPr eaLnBrk="1" hangingPunct="1">
              <a:lnSpc>
                <a:spcPct val="90000"/>
              </a:lnSpc>
            </a:pPr>
            <a:r>
              <a:rPr lang="en-US" altLang="en-US" sz="2100" dirty="0"/>
              <a:t>Deficiency of enzyme </a:t>
            </a:r>
            <a:r>
              <a:rPr lang="en-US" altLang="en-US" sz="2100" i="1" dirty="0"/>
              <a:t>geranyl </a:t>
            </a:r>
            <a:r>
              <a:rPr lang="en-US" altLang="en-US" sz="2100" i="1" dirty="0" err="1"/>
              <a:t>geranyl</a:t>
            </a:r>
            <a:r>
              <a:rPr lang="en-US" altLang="en-US" sz="2100" i="1" dirty="0"/>
              <a:t> transferase</a:t>
            </a:r>
            <a:r>
              <a:rPr lang="en-US" altLang="en-US" sz="2100" dirty="0"/>
              <a:t>: </a:t>
            </a:r>
            <a:r>
              <a:rPr lang="en-US" altLang="en-US" sz="2100" dirty="0" err="1">
                <a:solidFill>
                  <a:srgbClr val="0000FF"/>
                </a:solidFill>
              </a:rPr>
              <a:t>Choroideremia</a:t>
            </a:r>
            <a:endParaRPr lang="en-US" altLang="en-US" sz="2100" dirty="0">
              <a:solidFill>
                <a:srgbClr val="0000FF"/>
              </a:solidFill>
            </a:endParaRPr>
          </a:p>
          <a:p>
            <a:pPr eaLnBrk="1" hangingPunct="1">
              <a:lnSpc>
                <a:spcPct val="90000"/>
              </a:lnSpc>
            </a:pPr>
            <a:r>
              <a:rPr lang="en-US" altLang="en-US" sz="2100" dirty="0"/>
              <a:t>Defect in </a:t>
            </a:r>
            <a:r>
              <a:rPr lang="en-US" altLang="en-US" sz="2100" i="1" dirty="0"/>
              <a:t>ornithine aminotransferase</a:t>
            </a:r>
            <a:r>
              <a:rPr lang="en-US" altLang="en-US" sz="2100" dirty="0"/>
              <a:t> enzyme leads to excess </a:t>
            </a:r>
            <a:r>
              <a:rPr lang="en-US" altLang="en-US" sz="2100" dirty="0">
                <a:sym typeface="Wingdings" panose="05000000000000000000" pitchFamily="2" charset="2"/>
              </a:rPr>
              <a:t>serum ornithine levels:</a:t>
            </a:r>
            <a:endParaRPr lang="en-US" altLang="en-US" sz="2100" dirty="0">
              <a:solidFill>
                <a:schemeClr val="bg1"/>
              </a:solidFill>
              <a:sym typeface="Wingdings" panose="05000000000000000000" pitchFamily="2" charset="2"/>
            </a:endParaRPr>
          </a:p>
        </p:txBody>
      </p:sp>
      <p:sp>
        <p:nvSpPr>
          <p:cNvPr id="13319"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AD6177F-9287-4133-81EC-97E5E72241E9}" type="slidenum">
              <a:rPr lang="en-US" altLang="en-US" sz="1000" smtClean="0"/>
              <a:pPr>
                <a:spcBef>
                  <a:spcPct val="0"/>
                </a:spcBef>
                <a:buClrTx/>
                <a:buSzTx/>
                <a:buFontTx/>
                <a:buNone/>
              </a:pPr>
              <a:t>12</a:t>
            </a:fld>
            <a:endParaRPr lang="en-US" altLang="en-US" sz="1000"/>
          </a:p>
        </p:txBody>
      </p:sp>
      <p:sp>
        <p:nvSpPr>
          <p:cNvPr id="7" name="Text Box 5">
            <a:extLst>
              <a:ext uri="{FF2B5EF4-FFF2-40B4-BE49-F238E27FC236}">
                <a16:creationId xmlns:a16="http://schemas.microsoft.com/office/drawing/2014/main" id="{87170199-34DF-48CF-9872-2C16FD9F19F1}"/>
              </a:ext>
            </a:extLst>
          </p:cNvPr>
          <p:cNvSpPr txBox="1">
            <a:spLocks noChangeArrowheads="1"/>
          </p:cNvSpPr>
          <p:nvPr/>
        </p:nvSpPr>
        <p:spPr bwMode="auto">
          <a:xfrm>
            <a:off x="1719262" y="270803"/>
            <a:ext cx="5705475" cy="568325"/>
          </a:xfrm>
          <a:prstGeom prst="rect">
            <a:avLst/>
          </a:prstGeom>
          <a:solidFill>
            <a:schemeClr val="accent6">
              <a:lumMod val="20000"/>
              <a:lumOff val="80000"/>
            </a:schemeClr>
          </a:solid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1800" i="1" dirty="0">
                <a:solidFill>
                  <a:srgbClr val="0000FF"/>
                </a:solidFill>
              </a:rPr>
              <a:t>For each statement, identify whether it applies to</a:t>
            </a:r>
          </a:p>
          <a:p>
            <a:pPr algn="ctr" eaLnBrk="1" hangingPunct="1">
              <a:lnSpc>
                <a:spcPct val="85000"/>
              </a:lnSpc>
              <a:spcBef>
                <a:spcPct val="0"/>
              </a:spcBef>
              <a:buClrTx/>
              <a:buSzTx/>
              <a:buFontTx/>
              <a:buNone/>
            </a:pPr>
            <a:r>
              <a:rPr lang="en-US" altLang="en-US" sz="1800" b="1" dirty="0">
                <a:solidFill>
                  <a:srgbClr val="0000FF"/>
                </a:solidFill>
              </a:rPr>
              <a:t>gyrate atrophy</a:t>
            </a:r>
            <a:r>
              <a:rPr lang="en-US" altLang="en-US" sz="1800" i="1" dirty="0">
                <a:solidFill>
                  <a:srgbClr val="0000FF"/>
                </a:solidFill>
              </a:rPr>
              <a:t> or </a:t>
            </a:r>
            <a:r>
              <a:rPr lang="en-US" altLang="en-US" sz="1800" b="1" dirty="0" err="1">
                <a:solidFill>
                  <a:srgbClr val="0000FF"/>
                </a:solidFill>
              </a:rPr>
              <a:t>choroideremia</a:t>
            </a:r>
            <a:r>
              <a:rPr lang="en-US" altLang="en-US" sz="1800" i="1" dirty="0">
                <a:solidFill>
                  <a:srgbClr val="0000FF"/>
                </a:solidFill>
              </a:rPr>
              <a:t> (or </a:t>
            </a:r>
            <a:r>
              <a:rPr lang="en-US" altLang="en-US" sz="1800" dirty="0">
                <a:solidFill>
                  <a:srgbClr val="0000FF"/>
                </a:solidFill>
              </a:rPr>
              <a:t>both</a:t>
            </a:r>
            <a:r>
              <a:rPr lang="en-US" altLang="en-US" sz="1800" i="1" dirty="0">
                <a:solidFill>
                  <a:srgbClr val="0000FF"/>
                </a:solidFill>
              </a:rPr>
              <a:t>, or </a:t>
            </a:r>
            <a:r>
              <a:rPr lang="en-US" altLang="en-US" sz="1800" dirty="0">
                <a:solidFill>
                  <a:srgbClr val="0000FF"/>
                </a:solidFill>
              </a:rPr>
              <a:t>neither</a:t>
            </a:r>
            <a:r>
              <a:rPr lang="en-US" altLang="en-US" sz="1800" i="1" dirty="0">
                <a:solidFill>
                  <a:srgbClr val="0000FF"/>
                </a:solidFill>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7772400" y="762000"/>
            <a:ext cx="12192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339" name="Rectangle 3"/>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14340" name="Rectangle 4"/>
          <p:cNvSpPr>
            <a:spLocks noGrp="1" noChangeArrowheads="1"/>
          </p:cNvSpPr>
          <p:nvPr>
            <p:ph type="body" idx="1"/>
          </p:nvPr>
        </p:nvSpPr>
        <p:spPr>
          <a:xfrm>
            <a:off x="228600" y="1295400"/>
            <a:ext cx="8915400" cy="5334000"/>
          </a:xfrm>
        </p:spPr>
        <p:txBody>
          <a:bodyPr/>
          <a:lstStyle/>
          <a:p>
            <a:pPr eaLnBrk="1" hangingPunct="1">
              <a:lnSpc>
                <a:spcPct val="90000"/>
              </a:lnSpc>
            </a:pPr>
            <a:r>
              <a:rPr lang="en-US" altLang="en-US" sz="2100" dirty="0">
                <a:sym typeface="Wingdings" panose="05000000000000000000" pitchFamily="2" charset="2"/>
              </a:rPr>
              <a:t>Is a choroidal dystrophy: </a:t>
            </a:r>
            <a:r>
              <a:rPr lang="en-US" altLang="en-US" sz="2100" dirty="0">
                <a:solidFill>
                  <a:srgbClr val="0000FF"/>
                </a:solidFill>
                <a:sym typeface="Wingdings" panose="05000000000000000000" pitchFamily="2" charset="2"/>
              </a:rPr>
              <a:t>Gyrate. Wait…Yep, gyrate. No wait--both? </a:t>
            </a:r>
          </a:p>
          <a:p>
            <a:pPr eaLnBrk="1" hangingPunct="1">
              <a:lnSpc>
                <a:spcPct val="90000"/>
              </a:lnSpc>
            </a:pPr>
            <a:r>
              <a:rPr lang="en-US" altLang="en-US" sz="2100" dirty="0"/>
              <a:t>Deficiency of enzyme </a:t>
            </a:r>
            <a:r>
              <a:rPr lang="en-US" altLang="en-US" sz="2100" i="1" dirty="0"/>
              <a:t>geranyl </a:t>
            </a:r>
            <a:r>
              <a:rPr lang="en-US" altLang="en-US" sz="2100" i="1" dirty="0" err="1"/>
              <a:t>geranyl</a:t>
            </a:r>
            <a:r>
              <a:rPr lang="en-US" altLang="en-US" sz="2100" i="1" dirty="0"/>
              <a:t> transferase</a:t>
            </a:r>
            <a:r>
              <a:rPr lang="en-US" altLang="en-US" sz="2100" dirty="0"/>
              <a:t>: </a:t>
            </a:r>
            <a:r>
              <a:rPr lang="en-US" altLang="en-US" sz="2100" dirty="0" err="1">
                <a:solidFill>
                  <a:srgbClr val="0000FF"/>
                </a:solidFill>
              </a:rPr>
              <a:t>Choroideremia</a:t>
            </a:r>
            <a:endParaRPr lang="en-US" altLang="en-US" sz="2100" dirty="0">
              <a:solidFill>
                <a:srgbClr val="0000FF"/>
              </a:solidFill>
            </a:endParaRPr>
          </a:p>
          <a:p>
            <a:pPr eaLnBrk="1" hangingPunct="1">
              <a:lnSpc>
                <a:spcPct val="90000"/>
              </a:lnSpc>
            </a:pPr>
            <a:r>
              <a:rPr lang="en-US" altLang="en-US" sz="2100" dirty="0"/>
              <a:t>Defect in </a:t>
            </a:r>
            <a:r>
              <a:rPr lang="en-US" altLang="en-US" sz="2100" i="1" dirty="0"/>
              <a:t>ornithine aminotransferase</a:t>
            </a:r>
            <a:r>
              <a:rPr lang="en-US" altLang="en-US" sz="2100" dirty="0"/>
              <a:t> enzyme leads to excess </a:t>
            </a:r>
            <a:r>
              <a:rPr lang="en-US" altLang="en-US" sz="2100" dirty="0">
                <a:sym typeface="Wingdings" panose="05000000000000000000" pitchFamily="2" charset="2"/>
              </a:rPr>
              <a:t>serum ornithine levels: </a:t>
            </a:r>
            <a:r>
              <a:rPr lang="en-US" altLang="en-US" sz="2100" dirty="0">
                <a:solidFill>
                  <a:srgbClr val="0000FF"/>
                </a:solidFill>
                <a:sym typeface="Wingdings" panose="05000000000000000000" pitchFamily="2" charset="2"/>
              </a:rPr>
              <a:t>Gyrate</a:t>
            </a:r>
            <a:endParaRPr lang="en-US" altLang="en-US" sz="2100" dirty="0">
              <a:solidFill>
                <a:schemeClr val="bg1"/>
              </a:solidFill>
              <a:sym typeface="Wingdings" panose="05000000000000000000" pitchFamily="2" charset="2"/>
            </a:endParaRPr>
          </a:p>
        </p:txBody>
      </p:sp>
      <p:sp>
        <p:nvSpPr>
          <p:cNvPr id="1434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27FA58F-1A5A-4FA4-B905-D8693242ACA9}" type="slidenum">
              <a:rPr lang="en-US" altLang="en-US" sz="1000" smtClean="0"/>
              <a:pPr>
                <a:spcBef>
                  <a:spcPct val="0"/>
                </a:spcBef>
                <a:buClrTx/>
                <a:buSzTx/>
                <a:buFontTx/>
                <a:buNone/>
              </a:pPr>
              <a:t>13</a:t>
            </a:fld>
            <a:endParaRPr lang="en-US" altLang="en-US" sz="1000"/>
          </a:p>
        </p:txBody>
      </p:sp>
      <p:sp>
        <p:nvSpPr>
          <p:cNvPr id="7" name="Text Box 5">
            <a:extLst>
              <a:ext uri="{FF2B5EF4-FFF2-40B4-BE49-F238E27FC236}">
                <a16:creationId xmlns:a16="http://schemas.microsoft.com/office/drawing/2014/main" id="{769C1BC3-ADCC-4B1E-B962-40BD2E5FA288}"/>
              </a:ext>
            </a:extLst>
          </p:cNvPr>
          <p:cNvSpPr txBox="1">
            <a:spLocks noChangeArrowheads="1"/>
          </p:cNvSpPr>
          <p:nvPr/>
        </p:nvSpPr>
        <p:spPr bwMode="auto">
          <a:xfrm>
            <a:off x="1719262" y="270803"/>
            <a:ext cx="5705475" cy="568325"/>
          </a:xfrm>
          <a:prstGeom prst="rect">
            <a:avLst/>
          </a:prstGeom>
          <a:solidFill>
            <a:schemeClr val="accent6">
              <a:lumMod val="20000"/>
              <a:lumOff val="80000"/>
            </a:schemeClr>
          </a:solid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1800" i="1" dirty="0">
                <a:solidFill>
                  <a:srgbClr val="0000FF"/>
                </a:solidFill>
              </a:rPr>
              <a:t>For each statement, identify whether it applies to</a:t>
            </a:r>
          </a:p>
          <a:p>
            <a:pPr algn="ctr" eaLnBrk="1" hangingPunct="1">
              <a:lnSpc>
                <a:spcPct val="85000"/>
              </a:lnSpc>
              <a:spcBef>
                <a:spcPct val="0"/>
              </a:spcBef>
              <a:buClrTx/>
              <a:buSzTx/>
              <a:buFontTx/>
              <a:buNone/>
            </a:pPr>
            <a:r>
              <a:rPr lang="en-US" altLang="en-US" sz="1800" b="1" dirty="0">
                <a:solidFill>
                  <a:srgbClr val="0000FF"/>
                </a:solidFill>
              </a:rPr>
              <a:t>gyrate atrophy</a:t>
            </a:r>
            <a:r>
              <a:rPr lang="en-US" altLang="en-US" sz="1800" i="1" dirty="0">
                <a:solidFill>
                  <a:srgbClr val="0000FF"/>
                </a:solidFill>
              </a:rPr>
              <a:t> or </a:t>
            </a:r>
            <a:r>
              <a:rPr lang="en-US" altLang="en-US" sz="1800" b="1" dirty="0" err="1">
                <a:solidFill>
                  <a:srgbClr val="0000FF"/>
                </a:solidFill>
              </a:rPr>
              <a:t>choroideremia</a:t>
            </a:r>
            <a:r>
              <a:rPr lang="en-US" altLang="en-US" sz="1800" i="1" dirty="0">
                <a:solidFill>
                  <a:srgbClr val="0000FF"/>
                </a:solidFill>
              </a:rPr>
              <a:t> (or </a:t>
            </a:r>
            <a:r>
              <a:rPr lang="en-US" altLang="en-US" sz="1800" dirty="0">
                <a:solidFill>
                  <a:srgbClr val="0000FF"/>
                </a:solidFill>
              </a:rPr>
              <a:t>both</a:t>
            </a:r>
            <a:r>
              <a:rPr lang="en-US" altLang="en-US" sz="1800" i="1" dirty="0">
                <a:solidFill>
                  <a:srgbClr val="0000FF"/>
                </a:solidFill>
              </a:rPr>
              <a:t>, or </a:t>
            </a:r>
            <a:r>
              <a:rPr lang="en-US" altLang="en-US" sz="1800" dirty="0">
                <a:solidFill>
                  <a:srgbClr val="0000FF"/>
                </a:solidFill>
              </a:rPr>
              <a:t>neither</a:t>
            </a:r>
            <a:r>
              <a:rPr lang="en-US" altLang="en-US" sz="1800" i="1" dirty="0">
                <a:solidFill>
                  <a:srgbClr val="0000FF"/>
                </a:solidFill>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7772400" y="762000"/>
            <a:ext cx="12192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339" name="Rectangle 3"/>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14340" name="Rectangle 4"/>
          <p:cNvSpPr>
            <a:spLocks noGrp="1" noChangeArrowheads="1"/>
          </p:cNvSpPr>
          <p:nvPr>
            <p:ph type="body" idx="1"/>
          </p:nvPr>
        </p:nvSpPr>
        <p:spPr>
          <a:xfrm>
            <a:off x="228600" y="1295400"/>
            <a:ext cx="8915400" cy="5334000"/>
          </a:xfrm>
        </p:spPr>
        <p:txBody>
          <a:bodyPr/>
          <a:lstStyle/>
          <a:p>
            <a:pPr eaLnBrk="1" hangingPunct="1">
              <a:lnSpc>
                <a:spcPct val="90000"/>
              </a:lnSpc>
            </a:pPr>
            <a:r>
              <a:rPr lang="en-US" altLang="en-US" sz="2100" dirty="0">
                <a:solidFill>
                  <a:schemeClr val="bg1">
                    <a:lumMod val="75000"/>
                  </a:schemeClr>
                </a:solidFill>
                <a:sym typeface="Wingdings" panose="05000000000000000000" pitchFamily="2" charset="2"/>
              </a:rPr>
              <a:t>Is a choroidal dystrophy: Gyrate. Wait…Yep, gyrate. No wait--both?</a:t>
            </a:r>
          </a:p>
          <a:p>
            <a:pPr eaLnBrk="1" hangingPunct="1">
              <a:lnSpc>
                <a:spcPct val="90000"/>
              </a:lnSpc>
            </a:pPr>
            <a:r>
              <a:rPr lang="en-US" altLang="en-US" sz="2100" dirty="0">
                <a:solidFill>
                  <a:schemeClr val="bg1">
                    <a:lumMod val="75000"/>
                  </a:schemeClr>
                </a:solidFill>
              </a:rPr>
              <a:t>Deficiency of enzyme </a:t>
            </a:r>
            <a:r>
              <a:rPr lang="en-US" altLang="en-US" sz="2100" i="1" dirty="0">
                <a:solidFill>
                  <a:schemeClr val="bg1">
                    <a:lumMod val="75000"/>
                  </a:schemeClr>
                </a:solidFill>
              </a:rPr>
              <a:t>geranyl </a:t>
            </a:r>
            <a:r>
              <a:rPr lang="en-US" altLang="en-US" sz="2100" i="1" dirty="0" err="1">
                <a:solidFill>
                  <a:schemeClr val="bg1">
                    <a:lumMod val="75000"/>
                  </a:schemeClr>
                </a:solidFill>
              </a:rPr>
              <a:t>geranyl</a:t>
            </a:r>
            <a:r>
              <a:rPr lang="en-US" altLang="en-US" sz="2100" i="1" dirty="0">
                <a:solidFill>
                  <a:schemeClr val="bg1">
                    <a:lumMod val="75000"/>
                  </a:schemeClr>
                </a:solidFill>
              </a:rPr>
              <a:t> transferase</a:t>
            </a:r>
            <a:r>
              <a:rPr lang="en-US" altLang="en-US" sz="2100" dirty="0">
                <a:solidFill>
                  <a:schemeClr val="bg1">
                    <a:lumMod val="75000"/>
                  </a:schemeClr>
                </a:solidFill>
              </a:rPr>
              <a:t>: </a:t>
            </a:r>
            <a:r>
              <a:rPr lang="en-US" altLang="en-US" sz="2100" dirty="0" err="1">
                <a:solidFill>
                  <a:schemeClr val="bg1">
                    <a:lumMod val="75000"/>
                  </a:schemeClr>
                </a:solidFill>
              </a:rPr>
              <a:t>Choroideremia</a:t>
            </a:r>
            <a:endParaRPr lang="en-US" altLang="en-US" sz="2100" dirty="0">
              <a:solidFill>
                <a:schemeClr val="bg1">
                  <a:lumMod val="75000"/>
                </a:schemeClr>
              </a:solidFill>
            </a:endParaRPr>
          </a:p>
          <a:p>
            <a:pPr eaLnBrk="1" hangingPunct="1">
              <a:lnSpc>
                <a:spcPct val="90000"/>
              </a:lnSpc>
            </a:pPr>
            <a:r>
              <a:rPr lang="en-US" altLang="en-US" sz="2100" dirty="0">
                <a:solidFill>
                  <a:schemeClr val="bg1">
                    <a:lumMod val="75000"/>
                  </a:schemeClr>
                </a:solidFill>
              </a:rPr>
              <a:t>Defect in </a:t>
            </a:r>
            <a:r>
              <a:rPr lang="en-US" altLang="en-US" sz="2100" i="1" dirty="0">
                <a:solidFill>
                  <a:schemeClr val="bg1">
                    <a:lumMod val="75000"/>
                  </a:schemeClr>
                </a:solidFill>
              </a:rPr>
              <a:t>ornithine aminotransferase</a:t>
            </a:r>
            <a:r>
              <a:rPr lang="en-US" altLang="en-US" sz="2100" dirty="0">
                <a:solidFill>
                  <a:schemeClr val="bg1">
                    <a:lumMod val="75000"/>
                  </a:schemeClr>
                </a:solidFill>
              </a:rPr>
              <a:t> enzyme leads to</a:t>
            </a:r>
            <a:r>
              <a:rPr lang="en-US" altLang="en-US" sz="2100" b="1" dirty="0">
                <a:solidFill>
                  <a:schemeClr val="bg1">
                    <a:lumMod val="75000"/>
                  </a:schemeClr>
                </a:solidFill>
              </a:rPr>
              <a:t> </a:t>
            </a:r>
            <a:r>
              <a:rPr lang="en-US" altLang="en-US" sz="2100" b="1" dirty="0"/>
              <a:t>excess </a:t>
            </a:r>
            <a:r>
              <a:rPr lang="en-US" altLang="en-US" sz="2100" b="1" dirty="0">
                <a:sym typeface="Wingdings" panose="05000000000000000000" pitchFamily="2" charset="2"/>
              </a:rPr>
              <a:t>serum ornithine levels</a:t>
            </a:r>
            <a:r>
              <a:rPr lang="en-US" altLang="en-US" sz="2100" dirty="0">
                <a:solidFill>
                  <a:schemeClr val="bg1">
                    <a:lumMod val="75000"/>
                  </a:schemeClr>
                </a:solidFill>
                <a:sym typeface="Wingdings" panose="05000000000000000000" pitchFamily="2" charset="2"/>
              </a:rPr>
              <a:t>: Gyrate</a:t>
            </a:r>
          </a:p>
        </p:txBody>
      </p:sp>
      <p:sp>
        <p:nvSpPr>
          <p:cNvPr id="1434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27FA58F-1A5A-4FA4-B905-D8693242ACA9}" type="slidenum">
              <a:rPr lang="en-US" altLang="en-US" sz="1000" smtClean="0"/>
              <a:pPr>
                <a:spcBef>
                  <a:spcPct val="0"/>
                </a:spcBef>
                <a:buClrTx/>
                <a:buSzTx/>
                <a:buFontTx/>
                <a:buNone/>
              </a:pPr>
              <a:t>14</a:t>
            </a:fld>
            <a:endParaRPr lang="en-US" altLang="en-US" sz="1000"/>
          </a:p>
        </p:txBody>
      </p:sp>
      <p:sp>
        <p:nvSpPr>
          <p:cNvPr id="2" name="TextBox 1"/>
          <p:cNvSpPr txBox="1"/>
          <p:nvPr/>
        </p:nvSpPr>
        <p:spPr>
          <a:xfrm>
            <a:off x="1885349" y="2819400"/>
            <a:ext cx="4687502" cy="584775"/>
          </a:xfrm>
          <a:prstGeom prst="rect">
            <a:avLst/>
          </a:prstGeom>
          <a:solidFill>
            <a:schemeClr val="accent6">
              <a:lumMod val="20000"/>
              <a:lumOff val="80000"/>
            </a:schemeClr>
          </a:solidFill>
        </p:spPr>
        <p:txBody>
          <a:bodyPr wrap="none" rtlCol="0">
            <a:spAutoFit/>
          </a:bodyPr>
          <a:lstStyle/>
          <a:p>
            <a:r>
              <a:rPr lang="en-US" sz="1600" i="1" dirty="0">
                <a:solidFill>
                  <a:srgbClr val="0000FF"/>
                </a:solidFill>
              </a:rPr>
              <a:t>Why are excess ornithine levels a problem?</a:t>
            </a:r>
            <a:endParaRPr lang="en-US" sz="1600" i="1" dirty="0">
              <a:solidFill>
                <a:schemeClr val="accent6">
                  <a:lumMod val="20000"/>
                  <a:lumOff val="80000"/>
                </a:schemeClr>
              </a:solidFill>
            </a:endParaRPr>
          </a:p>
          <a:p>
            <a:r>
              <a:rPr lang="en-US" sz="1600" dirty="0">
                <a:solidFill>
                  <a:schemeClr val="accent6">
                    <a:lumMod val="20000"/>
                    <a:lumOff val="80000"/>
                  </a:schemeClr>
                </a:solidFill>
              </a:rPr>
              <a:t>Because ornithine is toxic to the RPE and choroid</a:t>
            </a:r>
          </a:p>
        </p:txBody>
      </p:sp>
      <p:sp>
        <p:nvSpPr>
          <p:cNvPr id="8" name="Text Box 5">
            <a:extLst>
              <a:ext uri="{FF2B5EF4-FFF2-40B4-BE49-F238E27FC236}">
                <a16:creationId xmlns:a16="http://schemas.microsoft.com/office/drawing/2014/main" id="{0CE5B574-9328-4382-AA89-D3E782169174}"/>
              </a:ext>
            </a:extLst>
          </p:cNvPr>
          <p:cNvSpPr txBox="1">
            <a:spLocks noChangeArrowheads="1"/>
          </p:cNvSpPr>
          <p:nvPr/>
        </p:nvSpPr>
        <p:spPr bwMode="auto">
          <a:xfrm>
            <a:off x="1719262" y="270803"/>
            <a:ext cx="5705475" cy="568325"/>
          </a:xfrm>
          <a:prstGeom prst="rect">
            <a:avLst/>
          </a:prstGeom>
          <a:solidFill>
            <a:schemeClr val="accent6">
              <a:lumMod val="20000"/>
              <a:lumOff val="80000"/>
            </a:schemeClr>
          </a:solid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1800" i="1" dirty="0">
                <a:solidFill>
                  <a:srgbClr val="0000FF"/>
                </a:solidFill>
              </a:rPr>
              <a:t>For each statement, identify whether it applies to</a:t>
            </a:r>
          </a:p>
          <a:p>
            <a:pPr algn="ctr" eaLnBrk="1" hangingPunct="1">
              <a:lnSpc>
                <a:spcPct val="85000"/>
              </a:lnSpc>
              <a:spcBef>
                <a:spcPct val="0"/>
              </a:spcBef>
              <a:buClrTx/>
              <a:buSzTx/>
              <a:buFontTx/>
              <a:buNone/>
            </a:pPr>
            <a:r>
              <a:rPr lang="en-US" altLang="en-US" sz="1800" b="1" dirty="0">
                <a:solidFill>
                  <a:srgbClr val="0000FF"/>
                </a:solidFill>
              </a:rPr>
              <a:t>gyrate atrophy</a:t>
            </a:r>
            <a:r>
              <a:rPr lang="en-US" altLang="en-US" sz="1800" i="1" dirty="0">
                <a:solidFill>
                  <a:srgbClr val="0000FF"/>
                </a:solidFill>
              </a:rPr>
              <a:t> or </a:t>
            </a:r>
            <a:r>
              <a:rPr lang="en-US" altLang="en-US" sz="1800" b="1" dirty="0" err="1">
                <a:solidFill>
                  <a:srgbClr val="0000FF"/>
                </a:solidFill>
              </a:rPr>
              <a:t>choroideremia</a:t>
            </a:r>
            <a:r>
              <a:rPr lang="en-US" altLang="en-US" sz="1800" i="1" dirty="0">
                <a:solidFill>
                  <a:srgbClr val="0000FF"/>
                </a:solidFill>
              </a:rPr>
              <a:t> (or </a:t>
            </a:r>
            <a:r>
              <a:rPr lang="en-US" altLang="en-US" sz="1800" dirty="0">
                <a:solidFill>
                  <a:srgbClr val="0000FF"/>
                </a:solidFill>
              </a:rPr>
              <a:t>both</a:t>
            </a:r>
            <a:r>
              <a:rPr lang="en-US" altLang="en-US" sz="1800" i="1" dirty="0">
                <a:solidFill>
                  <a:srgbClr val="0000FF"/>
                </a:solidFill>
              </a:rPr>
              <a:t>, or </a:t>
            </a:r>
            <a:r>
              <a:rPr lang="en-US" altLang="en-US" sz="1800" dirty="0">
                <a:solidFill>
                  <a:srgbClr val="0000FF"/>
                </a:solidFill>
              </a:rPr>
              <a:t>neither</a:t>
            </a:r>
            <a:r>
              <a:rPr lang="en-US" altLang="en-US" sz="1800" i="1" dirty="0">
                <a:solidFill>
                  <a:srgbClr val="0000FF"/>
                </a:solidFill>
              </a:rPr>
              <a:t>)</a:t>
            </a:r>
          </a:p>
        </p:txBody>
      </p:sp>
    </p:spTree>
    <p:extLst>
      <p:ext uri="{BB962C8B-B14F-4D97-AF65-F5344CB8AC3E}">
        <p14:creationId xmlns:p14="http://schemas.microsoft.com/office/powerpoint/2010/main" val="3142253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7772400" y="762000"/>
            <a:ext cx="12192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339" name="Rectangle 3"/>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14340" name="Rectangle 4"/>
          <p:cNvSpPr>
            <a:spLocks noGrp="1" noChangeArrowheads="1"/>
          </p:cNvSpPr>
          <p:nvPr>
            <p:ph type="body" idx="1"/>
          </p:nvPr>
        </p:nvSpPr>
        <p:spPr>
          <a:xfrm>
            <a:off x="228600" y="1295400"/>
            <a:ext cx="8915400" cy="5334000"/>
          </a:xfrm>
        </p:spPr>
        <p:txBody>
          <a:bodyPr/>
          <a:lstStyle/>
          <a:p>
            <a:pPr eaLnBrk="1" hangingPunct="1">
              <a:lnSpc>
                <a:spcPct val="90000"/>
              </a:lnSpc>
            </a:pPr>
            <a:r>
              <a:rPr lang="en-US" altLang="en-US" sz="2100" dirty="0">
                <a:solidFill>
                  <a:schemeClr val="bg1">
                    <a:lumMod val="75000"/>
                  </a:schemeClr>
                </a:solidFill>
                <a:sym typeface="Wingdings" panose="05000000000000000000" pitchFamily="2" charset="2"/>
              </a:rPr>
              <a:t>Is a choroidal dystrophy: Gyrate. Wait…Yep, gyrate. No wait--both?</a:t>
            </a:r>
          </a:p>
          <a:p>
            <a:pPr eaLnBrk="1" hangingPunct="1">
              <a:lnSpc>
                <a:spcPct val="90000"/>
              </a:lnSpc>
            </a:pPr>
            <a:r>
              <a:rPr lang="en-US" altLang="en-US" sz="2100" dirty="0">
                <a:solidFill>
                  <a:schemeClr val="bg1">
                    <a:lumMod val="75000"/>
                  </a:schemeClr>
                </a:solidFill>
              </a:rPr>
              <a:t>Deficiency of enzyme </a:t>
            </a:r>
            <a:r>
              <a:rPr lang="en-US" altLang="en-US" sz="2100" i="1" dirty="0">
                <a:solidFill>
                  <a:schemeClr val="bg1">
                    <a:lumMod val="75000"/>
                  </a:schemeClr>
                </a:solidFill>
              </a:rPr>
              <a:t>geranyl </a:t>
            </a:r>
            <a:r>
              <a:rPr lang="en-US" altLang="en-US" sz="2100" i="1" dirty="0" err="1">
                <a:solidFill>
                  <a:schemeClr val="bg1">
                    <a:lumMod val="75000"/>
                  </a:schemeClr>
                </a:solidFill>
              </a:rPr>
              <a:t>geranyl</a:t>
            </a:r>
            <a:r>
              <a:rPr lang="en-US" altLang="en-US" sz="2100" i="1" dirty="0">
                <a:solidFill>
                  <a:schemeClr val="bg1">
                    <a:lumMod val="75000"/>
                  </a:schemeClr>
                </a:solidFill>
              </a:rPr>
              <a:t> transferase</a:t>
            </a:r>
            <a:r>
              <a:rPr lang="en-US" altLang="en-US" sz="2100" dirty="0">
                <a:solidFill>
                  <a:schemeClr val="bg1">
                    <a:lumMod val="75000"/>
                  </a:schemeClr>
                </a:solidFill>
              </a:rPr>
              <a:t>: </a:t>
            </a:r>
            <a:r>
              <a:rPr lang="en-US" altLang="en-US" sz="2100" dirty="0" err="1">
                <a:solidFill>
                  <a:schemeClr val="bg1">
                    <a:lumMod val="75000"/>
                  </a:schemeClr>
                </a:solidFill>
              </a:rPr>
              <a:t>Choroideremia</a:t>
            </a:r>
            <a:endParaRPr lang="en-US" altLang="en-US" sz="2100" dirty="0">
              <a:solidFill>
                <a:schemeClr val="bg1">
                  <a:lumMod val="75000"/>
                </a:schemeClr>
              </a:solidFill>
            </a:endParaRPr>
          </a:p>
          <a:p>
            <a:pPr eaLnBrk="1" hangingPunct="1">
              <a:lnSpc>
                <a:spcPct val="90000"/>
              </a:lnSpc>
            </a:pPr>
            <a:r>
              <a:rPr lang="en-US" altLang="en-US" sz="2100" dirty="0">
                <a:solidFill>
                  <a:schemeClr val="bg1">
                    <a:lumMod val="75000"/>
                  </a:schemeClr>
                </a:solidFill>
              </a:rPr>
              <a:t>Defect in </a:t>
            </a:r>
            <a:r>
              <a:rPr lang="en-US" altLang="en-US" sz="2100" i="1" dirty="0">
                <a:solidFill>
                  <a:schemeClr val="bg1">
                    <a:lumMod val="75000"/>
                  </a:schemeClr>
                </a:solidFill>
              </a:rPr>
              <a:t>ornithine aminotransferase</a:t>
            </a:r>
            <a:r>
              <a:rPr lang="en-US" altLang="en-US" sz="2100" dirty="0">
                <a:solidFill>
                  <a:schemeClr val="bg1">
                    <a:lumMod val="75000"/>
                  </a:schemeClr>
                </a:solidFill>
              </a:rPr>
              <a:t> enzyme leads to</a:t>
            </a:r>
            <a:r>
              <a:rPr lang="en-US" altLang="en-US" sz="2100" b="1" dirty="0">
                <a:solidFill>
                  <a:schemeClr val="bg1">
                    <a:lumMod val="75000"/>
                  </a:schemeClr>
                </a:solidFill>
              </a:rPr>
              <a:t> </a:t>
            </a:r>
            <a:r>
              <a:rPr lang="en-US" altLang="en-US" sz="2100" b="1" dirty="0"/>
              <a:t>excess </a:t>
            </a:r>
            <a:r>
              <a:rPr lang="en-US" altLang="en-US" sz="2100" b="1" dirty="0">
                <a:sym typeface="Wingdings" panose="05000000000000000000" pitchFamily="2" charset="2"/>
              </a:rPr>
              <a:t>serum ornithine levels</a:t>
            </a:r>
            <a:r>
              <a:rPr lang="en-US" altLang="en-US" sz="2100" dirty="0">
                <a:solidFill>
                  <a:schemeClr val="bg1">
                    <a:lumMod val="75000"/>
                  </a:schemeClr>
                </a:solidFill>
                <a:sym typeface="Wingdings" panose="05000000000000000000" pitchFamily="2" charset="2"/>
              </a:rPr>
              <a:t>: Gyrate</a:t>
            </a:r>
          </a:p>
        </p:txBody>
      </p:sp>
      <p:sp>
        <p:nvSpPr>
          <p:cNvPr id="1434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27FA58F-1A5A-4FA4-B905-D8693242ACA9}" type="slidenum">
              <a:rPr lang="en-US" altLang="en-US" sz="1000" smtClean="0"/>
              <a:pPr>
                <a:spcBef>
                  <a:spcPct val="0"/>
                </a:spcBef>
                <a:buClrTx/>
                <a:buSzTx/>
                <a:buFontTx/>
                <a:buNone/>
              </a:pPr>
              <a:t>15</a:t>
            </a:fld>
            <a:endParaRPr lang="en-US" altLang="en-US" sz="1000"/>
          </a:p>
        </p:txBody>
      </p:sp>
      <p:sp>
        <p:nvSpPr>
          <p:cNvPr id="2" name="TextBox 1"/>
          <p:cNvSpPr txBox="1"/>
          <p:nvPr/>
        </p:nvSpPr>
        <p:spPr>
          <a:xfrm>
            <a:off x="1885349" y="2819400"/>
            <a:ext cx="4687502" cy="584775"/>
          </a:xfrm>
          <a:prstGeom prst="rect">
            <a:avLst/>
          </a:prstGeom>
          <a:solidFill>
            <a:schemeClr val="accent6">
              <a:lumMod val="20000"/>
              <a:lumOff val="80000"/>
            </a:schemeClr>
          </a:solidFill>
        </p:spPr>
        <p:txBody>
          <a:bodyPr wrap="none" rtlCol="0">
            <a:spAutoFit/>
          </a:bodyPr>
          <a:lstStyle/>
          <a:p>
            <a:r>
              <a:rPr lang="en-US" sz="1600" i="1" dirty="0">
                <a:solidFill>
                  <a:srgbClr val="0000FF"/>
                </a:solidFill>
              </a:rPr>
              <a:t>Why are excess ornithine levels a problem?</a:t>
            </a:r>
          </a:p>
          <a:p>
            <a:r>
              <a:rPr lang="en-US" sz="1600" dirty="0">
                <a:solidFill>
                  <a:srgbClr val="0000FF"/>
                </a:solidFill>
              </a:rPr>
              <a:t>Because ornithine is toxic to the RPE and choroid</a:t>
            </a:r>
          </a:p>
        </p:txBody>
      </p:sp>
      <p:sp>
        <p:nvSpPr>
          <p:cNvPr id="8" name="Text Box 5">
            <a:extLst>
              <a:ext uri="{FF2B5EF4-FFF2-40B4-BE49-F238E27FC236}">
                <a16:creationId xmlns:a16="http://schemas.microsoft.com/office/drawing/2014/main" id="{F9AE8C68-3C11-405B-B909-F186A878C98C}"/>
              </a:ext>
            </a:extLst>
          </p:cNvPr>
          <p:cNvSpPr txBox="1">
            <a:spLocks noChangeArrowheads="1"/>
          </p:cNvSpPr>
          <p:nvPr/>
        </p:nvSpPr>
        <p:spPr bwMode="auto">
          <a:xfrm>
            <a:off x="1719262" y="270803"/>
            <a:ext cx="5705475" cy="568325"/>
          </a:xfrm>
          <a:prstGeom prst="rect">
            <a:avLst/>
          </a:prstGeom>
          <a:solidFill>
            <a:schemeClr val="accent6">
              <a:lumMod val="20000"/>
              <a:lumOff val="80000"/>
            </a:schemeClr>
          </a:solid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1800" i="1" dirty="0">
                <a:solidFill>
                  <a:srgbClr val="0000FF"/>
                </a:solidFill>
              </a:rPr>
              <a:t>For each statement, identify whether it applies to</a:t>
            </a:r>
          </a:p>
          <a:p>
            <a:pPr algn="ctr" eaLnBrk="1" hangingPunct="1">
              <a:lnSpc>
                <a:spcPct val="85000"/>
              </a:lnSpc>
              <a:spcBef>
                <a:spcPct val="0"/>
              </a:spcBef>
              <a:buClrTx/>
              <a:buSzTx/>
              <a:buFontTx/>
              <a:buNone/>
            </a:pPr>
            <a:r>
              <a:rPr lang="en-US" altLang="en-US" sz="1800" b="1" dirty="0">
                <a:solidFill>
                  <a:srgbClr val="0000FF"/>
                </a:solidFill>
              </a:rPr>
              <a:t>gyrate atrophy</a:t>
            </a:r>
            <a:r>
              <a:rPr lang="en-US" altLang="en-US" sz="1800" i="1" dirty="0">
                <a:solidFill>
                  <a:srgbClr val="0000FF"/>
                </a:solidFill>
              </a:rPr>
              <a:t> or </a:t>
            </a:r>
            <a:r>
              <a:rPr lang="en-US" altLang="en-US" sz="1800" b="1" dirty="0" err="1">
                <a:solidFill>
                  <a:srgbClr val="0000FF"/>
                </a:solidFill>
              </a:rPr>
              <a:t>choroideremia</a:t>
            </a:r>
            <a:r>
              <a:rPr lang="en-US" altLang="en-US" sz="1800" i="1" dirty="0">
                <a:solidFill>
                  <a:srgbClr val="0000FF"/>
                </a:solidFill>
              </a:rPr>
              <a:t> (or </a:t>
            </a:r>
            <a:r>
              <a:rPr lang="en-US" altLang="en-US" sz="1800" dirty="0">
                <a:solidFill>
                  <a:srgbClr val="0000FF"/>
                </a:solidFill>
              </a:rPr>
              <a:t>both</a:t>
            </a:r>
            <a:r>
              <a:rPr lang="en-US" altLang="en-US" sz="1800" i="1" dirty="0">
                <a:solidFill>
                  <a:srgbClr val="0000FF"/>
                </a:solidFill>
              </a:rPr>
              <a:t>, or </a:t>
            </a:r>
            <a:r>
              <a:rPr lang="en-US" altLang="en-US" sz="1800" dirty="0">
                <a:solidFill>
                  <a:srgbClr val="0000FF"/>
                </a:solidFill>
              </a:rPr>
              <a:t>neither</a:t>
            </a:r>
            <a:r>
              <a:rPr lang="en-US" altLang="en-US" sz="1800" i="1" dirty="0">
                <a:solidFill>
                  <a:srgbClr val="0000FF"/>
                </a:solidFill>
              </a:rPr>
              <a:t>)</a:t>
            </a:r>
          </a:p>
        </p:txBody>
      </p:sp>
    </p:spTree>
    <p:extLst>
      <p:ext uri="{BB962C8B-B14F-4D97-AF65-F5344CB8AC3E}">
        <p14:creationId xmlns:p14="http://schemas.microsoft.com/office/powerpoint/2010/main" val="4081799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7772400" y="762000"/>
            <a:ext cx="12192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363" name="Rectangle 3"/>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15364" name="Rectangle 4"/>
          <p:cNvSpPr>
            <a:spLocks noGrp="1" noChangeArrowheads="1"/>
          </p:cNvSpPr>
          <p:nvPr>
            <p:ph type="body" idx="1"/>
          </p:nvPr>
        </p:nvSpPr>
        <p:spPr>
          <a:xfrm>
            <a:off x="228600" y="1295400"/>
            <a:ext cx="8915400" cy="5334000"/>
          </a:xfrm>
        </p:spPr>
        <p:txBody>
          <a:bodyPr/>
          <a:lstStyle/>
          <a:p>
            <a:pPr eaLnBrk="1" hangingPunct="1">
              <a:lnSpc>
                <a:spcPct val="90000"/>
              </a:lnSpc>
            </a:pPr>
            <a:r>
              <a:rPr lang="en-US" altLang="en-US" sz="2100" dirty="0">
                <a:sym typeface="Wingdings" panose="05000000000000000000" pitchFamily="2" charset="2"/>
              </a:rPr>
              <a:t>Is a choroidal dystrophy: </a:t>
            </a:r>
            <a:r>
              <a:rPr lang="en-US" altLang="en-US" sz="2100" dirty="0">
                <a:solidFill>
                  <a:srgbClr val="0000FF"/>
                </a:solidFill>
                <a:sym typeface="Wingdings" panose="05000000000000000000" pitchFamily="2" charset="2"/>
              </a:rPr>
              <a:t>Gyrate. Wait…Yep, gyrate. No wait--both?</a:t>
            </a:r>
          </a:p>
          <a:p>
            <a:pPr eaLnBrk="1" hangingPunct="1">
              <a:lnSpc>
                <a:spcPct val="90000"/>
              </a:lnSpc>
            </a:pPr>
            <a:r>
              <a:rPr lang="en-US" altLang="en-US" sz="2100" dirty="0"/>
              <a:t>Deficiency of enzyme </a:t>
            </a:r>
            <a:r>
              <a:rPr lang="en-US" altLang="en-US" sz="2100" i="1" dirty="0"/>
              <a:t>geranyl </a:t>
            </a:r>
            <a:r>
              <a:rPr lang="en-US" altLang="en-US" sz="2100" i="1" dirty="0" err="1"/>
              <a:t>geranyl</a:t>
            </a:r>
            <a:r>
              <a:rPr lang="en-US" altLang="en-US" sz="2100" i="1" dirty="0"/>
              <a:t> transferase</a:t>
            </a:r>
            <a:r>
              <a:rPr lang="en-US" altLang="en-US" sz="2100" dirty="0"/>
              <a:t>: </a:t>
            </a:r>
            <a:r>
              <a:rPr lang="en-US" altLang="en-US" sz="2100" dirty="0" err="1">
                <a:solidFill>
                  <a:srgbClr val="0000FF"/>
                </a:solidFill>
              </a:rPr>
              <a:t>Choroideremia</a:t>
            </a:r>
            <a:endParaRPr lang="en-US" altLang="en-US" sz="2100" dirty="0">
              <a:solidFill>
                <a:srgbClr val="0000FF"/>
              </a:solidFill>
            </a:endParaRPr>
          </a:p>
          <a:p>
            <a:pPr eaLnBrk="1" hangingPunct="1">
              <a:lnSpc>
                <a:spcPct val="90000"/>
              </a:lnSpc>
            </a:pPr>
            <a:r>
              <a:rPr lang="en-US" altLang="en-US" sz="2100" dirty="0"/>
              <a:t>Defect in </a:t>
            </a:r>
            <a:r>
              <a:rPr lang="en-US" altLang="en-US" sz="2100" i="1" dirty="0"/>
              <a:t>ornithine aminotransferase</a:t>
            </a:r>
            <a:r>
              <a:rPr lang="en-US" altLang="en-US" sz="2100" dirty="0"/>
              <a:t> enzyme leads to excess </a:t>
            </a:r>
            <a:r>
              <a:rPr lang="en-US" altLang="en-US" sz="2100" dirty="0">
                <a:sym typeface="Wingdings" panose="05000000000000000000" pitchFamily="2" charset="2"/>
              </a:rPr>
              <a:t>serum ornithine levels: </a:t>
            </a:r>
            <a:r>
              <a:rPr lang="en-US" altLang="en-US" sz="2100" dirty="0">
                <a:solidFill>
                  <a:srgbClr val="0000FF"/>
                </a:solidFill>
                <a:sym typeface="Wingdings" panose="05000000000000000000" pitchFamily="2" charset="2"/>
              </a:rPr>
              <a:t>Gyrate</a:t>
            </a:r>
          </a:p>
          <a:p>
            <a:pPr eaLnBrk="1" hangingPunct="1">
              <a:lnSpc>
                <a:spcPct val="90000"/>
              </a:lnSpc>
            </a:pPr>
            <a:r>
              <a:rPr lang="en-US" altLang="en-US" sz="2100" dirty="0">
                <a:sym typeface="Wingdings" panose="05000000000000000000" pitchFamily="2" charset="2"/>
              </a:rPr>
              <a:t>DFE: ’</a:t>
            </a:r>
            <a:r>
              <a:rPr lang="en-US" altLang="en-US" sz="2100" dirty="0" err="1">
                <a:sym typeface="Wingdings" panose="05000000000000000000" pitchFamily="2" charset="2"/>
              </a:rPr>
              <a:t>Pavingstones</a:t>
            </a:r>
            <a:r>
              <a:rPr lang="en-US" altLang="en-US" sz="2100" dirty="0">
                <a:sym typeface="Wingdings" panose="05000000000000000000" pitchFamily="2" charset="2"/>
              </a:rPr>
              <a:t>;’ later coalesce into scalloped areas:</a:t>
            </a:r>
            <a:endParaRPr lang="en-US" altLang="en-US" sz="2100" dirty="0">
              <a:solidFill>
                <a:schemeClr val="bg1"/>
              </a:solidFill>
              <a:sym typeface="Wingdings" panose="05000000000000000000" pitchFamily="2" charset="2"/>
            </a:endParaRPr>
          </a:p>
        </p:txBody>
      </p:sp>
      <p:sp>
        <p:nvSpPr>
          <p:cNvPr id="1536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9313B47-FF3B-49A0-BD8B-D4CFBCC9D97F}" type="slidenum">
              <a:rPr lang="en-US" altLang="en-US" sz="1000" smtClean="0"/>
              <a:pPr>
                <a:spcBef>
                  <a:spcPct val="0"/>
                </a:spcBef>
                <a:buClrTx/>
                <a:buSzTx/>
                <a:buFontTx/>
                <a:buNone/>
              </a:pPr>
              <a:t>16</a:t>
            </a:fld>
            <a:endParaRPr lang="en-US" altLang="en-US" sz="1000"/>
          </a:p>
        </p:txBody>
      </p:sp>
      <p:sp>
        <p:nvSpPr>
          <p:cNvPr id="7" name="Text Box 5">
            <a:extLst>
              <a:ext uri="{FF2B5EF4-FFF2-40B4-BE49-F238E27FC236}">
                <a16:creationId xmlns:a16="http://schemas.microsoft.com/office/drawing/2014/main" id="{2BAB817D-D3C8-4D17-960F-5088E1D51DCE}"/>
              </a:ext>
            </a:extLst>
          </p:cNvPr>
          <p:cNvSpPr txBox="1">
            <a:spLocks noChangeArrowheads="1"/>
          </p:cNvSpPr>
          <p:nvPr/>
        </p:nvSpPr>
        <p:spPr bwMode="auto">
          <a:xfrm>
            <a:off x="1719262" y="270803"/>
            <a:ext cx="5705475" cy="568325"/>
          </a:xfrm>
          <a:prstGeom prst="rect">
            <a:avLst/>
          </a:prstGeom>
          <a:solidFill>
            <a:schemeClr val="accent6">
              <a:lumMod val="20000"/>
              <a:lumOff val="80000"/>
            </a:schemeClr>
          </a:solid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1800" i="1" dirty="0">
                <a:solidFill>
                  <a:srgbClr val="0000FF"/>
                </a:solidFill>
              </a:rPr>
              <a:t>For each statement, identify whether it applies to</a:t>
            </a:r>
          </a:p>
          <a:p>
            <a:pPr algn="ctr" eaLnBrk="1" hangingPunct="1">
              <a:lnSpc>
                <a:spcPct val="85000"/>
              </a:lnSpc>
              <a:spcBef>
                <a:spcPct val="0"/>
              </a:spcBef>
              <a:buClrTx/>
              <a:buSzTx/>
              <a:buFontTx/>
              <a:buNone/>
            </a:pPr>
            <a:r>
              <a:rPr lang="en-US" altLang="en-US" sz="1800" b="1" dirty="0">
                <a:solidFill>
                  <a:srgbClr val="0000FF"/>
                </a:solidFill>
              </a:rPr>
              <a:t>gyrate atrophy</a:t>
            </a:r>
            <a:r>
              <a:rPr lang="en-US" altLang="en-US" sz="1800" i="1" dirty="0">
                <a:solidFill>
                  <a:srgbClr val="0000FF"/>
                </a:solidFill>
              </a:rPr>
              <a:t> or </a:t>
            </a:r>
            <a:r>
              <a:rPr lang="en-US" altLang="en-US" sz="1800" b="1" dirty="0" err="1">
                <a:solidFill>
                  <a:srgbClr val="0000FF"/>
                </a:solidFill>
              </a:rPr>
              <a:t>choroideremia</a:t>
            </a:r>
            <a:r>
              <a:rPr lang="en-US" altLang="en-US" sz="1800" i="1" dirty="0">
                <a:solidFill>
                  <a:srgbClr val="0000FF"/>
                </a:solidFill>
              </a:rPr>
              <a:t> (or </a:t>
            </a:r>
            <a:r>
              <a:rPr lang="en-US" altLang="en-US" sz="1800" dirty="0">
                <a:solidFill>
                  <a:srgbClr val="0000FF"/>
                </a:solidFill>
              </a:rPr>
              <a:t>both</a:t>
            </a:r>
            <a:r>
              <a:rPr lang="en-US" altLang="en-US" sz="1800" i="1" dirty="0">
                <a:solidFill>
                  <a:srgbClr val="0000FF"/>
                </a:solidFill>
              </a:rPr>
              <a:t>, or </a:t>
            </a:r>
            <a:r>
              <a:rPr lang="en-US" altLang="en-US" sz="1800" dirty="0">
                <a:solidFill>
                  <a:srgbClr val="0000FF"/>
                </a:solidFill>
              </a:rPr>
              <a:t>neither</a:t>
            </a:r>
            <a:r>
              <a:rPr lang="en-US" altLang="en-US" sz="1800" i="1" dirty="0">
                <a:solidFill>
                  <a:srgbClr val="0000FF"/>
                </a:solidFill>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7772400" y="762000"/>
            <a:ext cx="12192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387" name="Rectangle 3"/>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16388" name="Rectangle 4"/>
          <p:cNvSpPr>
            <a:spLocks noGrp="1" noChangeArrowheads="1"/>
          </p:cNvSpPr>
          <p:nvPr>
            <p:ph type="body" idx="1"/>
          </p:nvPr>
        </p:nvSpPr>
        <p:spPr>
          <a:xfrm>
            <a:off x="228600" y="1295400"/>
            <a:ext cx="8915400" cy="5334000"/>
          </a:xfrm>
        </p:spPr>
        <p:txBody>
          <a:bodyPr/>
          <a:lstStyle/>
          <a:p>
            <a:pPr eaLnBrk="1" hangingPunct="1">
              <a:lnSpc>
                <a:spcPct val="90000"/>
              </a:lnSpc>
            </a:pPr>
            <a:r>
              <a:rPr lang="en-US" altLang="en-US" sz="2100" dirty="0">
                <a:sym typeface="Wingdings" panose="05000000000000000000" pitchFamily="2" charset="2"/>
              </a:rPr>
              <a:t>Is a choroidal dystrophy: </a:t>
            </a:r>
            <a:r>
              <a:rPr lang="en-US" altLang="en-US" sz="2100" dirty="0">
                <a:solidFill>
                  <a:srgbClr val="0000FF"/>
                </a:solidFill>
                <a:sym typeface="Wingdings" panose="05000000000000000000" pitchFamily="2" charset="2"/>
              </a:rPr>
              <a:t>Gyrate. Wait…Yep, gyrate. No wait--both?</a:t>
            </a:r>
          </a:p>
          <a:p>
            <a:pPr eaLnBrk="1" hangingPunct="1">
              <a:lnSpc>
                <a:spcPct val="90000"/>
              </a:lnSpc>
            </a:pPr>
            <a:r>
              <a:rPr lang="en-US" altLang="en-US" sz="2100" dirty="0"/>
              <a:t>Deficiency of enzyme </a:t>
            </a:r>
            <a:r>
              <a:rPr lang="en-US" altLang="en-US" sz="2100" i="1" dirty="0"/>
              <a:t>geranyl </a:t>
            </a:r>
            <a:r>
              <a:rPr lang="en-US" altLang="en-US" sz="2100" i="1" dirty="0" err="1"/>
              <a:t>geranyl</a:t>
            </a:r>
            <a:r>
              <a:rPr lang="en-US" altLang="en-US" sz="2100" i="1" dirty="0"/>
              <a:t> transferase</a:t>
            </a:r>
            <a:r>
              <a:rPr lang="en-US" altLang="en-US" sz="2100" dirty="0"/>
              <a:t>: </a:t>
            </a:r>
            <a:r>
              <a:rPr lang="en-US" altLang="en-US" sz="2100" dirty="0" err="1">
                <a:solidFill>
                  <a:srgbClr val="0000FF"/>
                </a:solidFill>
              </a:rPr>
              <a:t>Choroideremia</a:t>
            </a:r>
            <a:endParaRPr lang="en-US" altLang="en-US" sz="2100" dirty="0">
              <a:solidFill>
                <a:srgbClr val="0000FF"/>
              </a:solidFill>
            </a:endParaRPr>
          </a:p>
          <a:p>
            <a:pPr eaLnBrk="1" hangingPunct="1">
              <a:lnSpc>
                <a:spcPct val="90000"/>
              </a:lnSpc>
            </a:pPr>
            <a:r>
              <a:rPr lang="en-US" altLang="en-US" sz="2100" dirty="0"/>
              <a:t>Defect in </a:t>
            </a:r>
            <a:r>
              <a:rPr lang="en-US" altLang="en-US" sz="2100" i="1" dirty="0"/>
              <a:t>ornithine aminotransferase</a:t>
            </a:r>
            <a:r>
              <a:rPr lang="en-US" altLang="en-US" sz="2100" dirty="0"/>
              <a:t> enzyme leads to excess </a:t>
            </a:r>
            <a:r>
              <a:rPr lang="en-US" altLang="en-US" sz="2100" dirty="0">
                <a:sym typeface="Wingdings" panose="05000000000000000000" pitchFamily="2" charset="2"/>
              </a:rPr>
              <a:t>serum ornithine levels: </a:t>
            </a:r>
            <a:r>
              <a:rPr lang="en-US" altLang="en-US" sz="2100" dirty="0">
                <a:solidFill>
                  <a:srgbClr val="0000FF"/>
                </a:solidFill>
                <a:sym typeface="Wingdings" panose="05000000000000000000" pitchFamily="2" charset="2"/>
              </a:rPr>
              <a:t>Gyrate</a:t>
            </a:r>
          </a:p>
          <a:p>
            <a:pPr eaLnBrk="1" hangingPunct="1">
              <a:lnSpc>
                <a:spcPct val="90000"/>
              </a:lnSpc>
            </a:pPr>
            <a:r>
              <a:rPr lang="en-US" altLang="en-US" sz="2100" dirty="0">
                <a:sym typeface="Wingdings" panose="05000000000000000000" pitchFamily="2" charset="2"/>
              </a:rPr>
              <a:t>DFE: ’</a:t>
            </a:r>
            <a:r>
              <a:rPr lang="en-US" altLang="en-US" sz="2100" dirty="0" err="1">
                <a:sym typeface="Wingdings" panose="05000000000000000000" pitchFamily="2" charset="2"/>
              </a:rPr>
              <a:t>Pavingstones</a:t>
            </a:r>
            <a:r>
              <a:rPr lang="en-US" altLang="en-US" sz="2100" dirty="0">
                <a:sym typeface="Wingdings" panose="05000000000000000000" pitchFamily="2" charset="2"/>
              </a:rPr>
              <a:t>;’ later coalesce into scalloped areas: </a:t>
            </a:r>
            <a:r>
              <a:rPr lang="en-US" altLang="en-US" sz="2100" dirty="0">
                <a:solidFill>
                  <a:srgbClr val="0000FF"/>
                </a:solidFill>
                <a:sym typeface="Wingdings" panose="05000000000000000000" pitchFamily="2" charset="2"/>
              </a:rPr>
              <a:t>Gyrate</a:t>
            </a:r>
            <a:endParaRPr lang="en-US" altLang="en-US" sz="2100" dirty="0">
              <a:solidFill>
                <a:schemeClr val="bg1"/>
              </a:solidFill>
              <a:sym typeface="Wingdings" panose="05000000000000000000" pitchFamily="2" charset="2"/>
            </a:endParaRPr>
          </a:p>
        </p:txBody>
      </p:sp>
      <p:sp>
        <p:nvSpPr>
          <p:cNvPr id="163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6ABFB41-12D3-4D05-B878-9EF18EA1908C}" type="slidenum">
              <a:rPr lang="en-US" altLang="en-US" sz="1000" smtClean="0"/>
              <a:pPr>
                <a:spcBef>
                  <a:spcPct val="0"/>
                </a:spcBef>
                <a:buClrTx/>
                <a:buSzTx/>
                <a:buFontTx/>
                <a:buNone/>
              </a:pPr>
              <a:t>17</a:t>
            </a:fld>
            <a:endParaRPr lang="en-US" altLang="en-US" sz="1000"/>
          </a:p>
        </p:txBody>
      </p:sp>
      <p:sp>
        <p:nvSpPr>
          <p:cNvPr id="7" name="Text Box 5">
            <a:extLst>
              <a:ext uri="{FF2B5EF4-FFF2-40B4-BE49-F238E27FC236}">
                <a16:creationId xmlns:a16="http://schemas.microsoft.com/office/drawing/2014/main" id="{12663817-4AC3-4F5E-A1ED-DFC332DB2926}"/>
              </a:ext>
            </a:extLst>
          </p:cNvPr>
          <p:cNvSpPr txBox="1">
            <a:spLocks noChangeArrowheads="1"/>
          </p:cNvSpPr>
          <p:nvPr/>
        </p:nvSpPr>
        <p:spPr bwMode="auto">
          <a:xfrm>
            <a:off x="1719262" y="270803"/>
            <a:ext cx="5705475" cy="568325"/>
          </a:xfrm>
          <a:prstGeom prst="rect">
            <a:avLst/>
          </a:prstGeom>
          <a:solidFill>
            <a:schemeClr val="accent6">
              <a:lumMod val="20000"/>
              <a:lumOff val="80000"/>
            </a:schemeClr>
          </a:solid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1800" i="1" dirty="0">
                <a:solidFill>
                  <a:srgbClr val="0000FF"/>
                </a:solidFill>
              </a:rPr>
              <a:t>For each statement, identify whether it applies to</a:t>
            </a:r>
          </a:p>
          <a:p>
            <a:pPr algn="ctr" eaLnBrk="1" hangingPunct="1">
              <a:lnSpc>
                <a:spcPct val="85000"/>
              </a:lnSpc>
              <a:spcBef>
                <a:spcPct val="0"/>
              </a:spcBef>
              <a:buClrTx/>
              <a:buSzTx/>
              <a:buFontTx/>
              <a:buNone/>
            </a:pPr>
            <a:r>
              <a:rPr lang="en-US" altLang="en-US" sz="1800" b="1" dirty="0">
                <a:solidFill>
                  <a:srgbClr val="0000FF"/>
                </a:solidFill>
              </a:rPr>
              <a:t>gyrate atrophy</a:t>
            </a:r>
            <a:r>
              <a:rPr lang="en-US" altLang="en-US" sz="1800" i="1" dirty="0">
                <a:solidFill>
                  <a:srgbClr val="0000FF"/>
                </a:solidFill>
              </a:rPr>
              <a:t> or </a:t>
            </a:r>
            <a:r>
              <a:rPr lang="en-US" altLang="en-US" sz="1800" b="1" dirty="0" err="1">
                <a:solidFill>
                  <a:srgbClr val="0000FF"/>
                </a:solidFill>
              </a:rPr>
              <a:t>choroideremia</a:t>
            </a:r>
            <a:r>
              <a:rPr lang="en-US" altLang="en-US" sz="1800" i="1" dirty="0">
                <a:solidFill>
                  <a:srgbClr val="0000FF"/>
                </a:solidFill>
              </a:rPr>
              <a:t> (or </a:t>
            </a:r>
            <a:r>
              <a:rPr lang="en-US" altLang="en-US" sz="1800" dirty="0">
                <a:solidFill>
                  <a:srgbClr val="0000FF"/>
                </a:solidFill>
              </a:rPr>
              <a:t>both</a:t>
            </a:r>
            <a:r>
              <a:rPr lang="en-US" altLang="en-US" sz="1800" i="1" dirty="0">
                <a:solidFill>
                  <a:srgbClr val="0000FF"/>
                </a:solidFill>
              </a:rPr>
              <a:t>, or </a:t>
            </a:r>
            <a:r>
              <a:rPr lang="en-US" altLang="en-US" sz="1800" dirty="0">
                <a:solidFill>
                  <a:srgbClr val="0000FF"/>
                </a:solidFill>
              </a:rPr>
              <a:t>neither</a:t>
            </a:r>
            <a:r>
              <a:rPr lang="en-US" altLang="en-US" sz="1800" i="1" dirty="0">
                <a:solidFill>
                  <a:srgbClr val="0000FF"/>
                </a:solidFill>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D09667-6D3F-42D5-84A8-9470E736B163}" type="slidenum">
              <a:rPr lang="en-US" altLang="en-US" smtClean="0"/>
              <a:pPr/>
              <a:t>18</a:t>
            </a:fld>
            <a:endParaRPr lang="en-US" altLang="en-US"/>
          </a:p>
        </p:txBody>
      </p:sp>
      <p:sp>
        <p:nvSpPr>
          <p:cNvPr id="17411" name="TextBox 5"/>
          <p:cNvSpPr txBox="1">
            <a:spLocks noChangeArrowheads="1"/>
          </p:cNvSpPr>
          <p:nvPr/>
        </p:nvSpPr>
        <p:spPr bwMode="auto">
          <a:xfrm>
            <a:off x="2960688" y="6135688"/>
            <a:ext cx="3222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t>Gyrate atrophy: Pavingstones</a:t>
            </a:r>
          </a:p>
        </p:txBody>
      </p:sp>
      <p:sp>
        <p:nvSpPr>
          <p:cNvPr id="6" name="Text Box 5">
            <a:extLst>
              <a:ext uri="{FF2B5EF4-FFF2-40B4-BE49-F238E27FC236}">
                <a16:creationId xmlns:a16="http://schemas.microsoft.com/office/drawing/2014/main" id="{679D7659-14E6-4B50-896E-E775F786B0F5}"/>
              </a:ext>
            </a:extLst>
          </p:cNvPr>
          <p:cNvSpPr txBox="1">
            <a:spLocks noChangeArrowheads="1"/>
          </p:cNvSpPr>
          <p:nvPr/>
        </p:nvSpPr>
        <p:spPr bwMode="auto">
          <a:xfrm>
            <a:off x="1719262" y="270803"/>
            <a:ext cx="5705475" cy="568325"/>
          </a:xfrm>
          <a:prstGeom prst="rect">
            <a:avLst/>
          </a:prstGeom>
          <a:solidFill>
            <a:schemeClr val="accent6">
              <a:lumMod val="20000"/>
              <a:lumOff val="80000"/>
            </a:schemeClr>
          </a:solid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1800" i="1" dirty="0">
                <a:solidFill>
                  <a:srgbClr val="0000FF"/>
                </a:solidFill>
              </a:rPr>
              <a:t>For each statement, identify whether it applies to</a:t>
            </a:r>
          </a:p>
          <a:p>
            <a:pPr algn="ctr" eaLnBrk="1" hangingPunct="1">
              <a:lnSpc>
                <a:spcPct val="85000"/>
              </a:lnSpc>
              <a:spcBef>
                <a:spcPct val="0"/>
              </a:spcBef>
              <a:buClrTx/>
              <a:buSzTx/>
              <a:buFontTx/>
              <a:buNone/>
            </a:pPr>
            <a:r>
              <a:rPr lang="en-US" altLang="en-US" sz="1800" b="1" dirty="0">
                <a:solidFill>
                  <a:srgbClr val="0000FF"/>
                </a:solidFill>
              </a:rPr>
              <a:t>gyrate atrophy</a:t>
            </a:r>
            <a:r>
              <a:rPr lang="en-US" altLang="en-US" sz="1800" i="1" dirty="0">
                <a:solidFill>
                  <a:srgbClr val="0000FF"/>
                </a:solidFill>
              </a:rPr>
              <a:t> or </a:t>
            </a:r>
            <a:r>
              <a:rPr lang="en-US" altLang="en-US" sz="1800" b="1" dirty="0" err="1">
                <a:solidFill>
                  <a:srgbClr val="0000FF"/>
                </a:solidFill>
              </a:rPr>
              <a:t>choroideremia</a:t>
            </a:r>
            <a:r>
              <a:rPr lang="en-US" altLang="en-US" sz="1800" i="1" dirty="0">
                <a:solidFill>
                  <a:srgbClr val="0000FF"/>
                </a:solidFill>
              </a:rPr>
              <a:t> (or </a:t>
            </a:r>
            <a:r>
              <a:rPr lang="en-US" altLang="en-US" sz="1800" dirty="0">
                <a:solidFill>
                  <a:srgbClr val="0000FF"/>
                </a:solidFill>
              </a:rPr>
              <a:t>both</a:t>
            </a:r>
            <a:r>
              <a:rPr lang="en-US" altLang="en-US" sz="1800" i="1" dirty="0">
                <a:solidFill>
                  <a:srgbClr val="0000FF"/>
                </a:solidFill>
              </a:rPr>
              <a:t>, or </a:t>
            </a:r>
            <a:r>
              <a:rPr lang="en-US" altLang="en-US" sz="1800" dirty="0">
                <a:solidFill>
                  <a:srgbClr val="0000FF"/>
                </a:solidFill>
              </a:rPr>
              <a:t>neither</a:t>
            </a:r>
            <a:r>
              <a:rPr lang="en-US" altLang="en-US" sz="1800" i="1" dirty="0">
                <a:solidFill>
                  <a:srgbClr val="0000FF"/>
                </a:solidFill>
              </a:rPr>
              <a:t>)</a:t>
            </a:r>
          </a:p>
        </p:txBody>
      </p:sp>
      <p:pic>
        <p:nvPicPr>
          <p:cNvPr id="7" name="Picture 9">
            <a:extLst>
              <a:ext uri="{FF2B5EF4-FFF2-40B4-BE49-F238E27FC236}">
                <a16:creationId xmlns:a16="http://schemas.microsoft.com/office/drawing/2014/main" id="{10C544CE-9A1A-4B07-806E-3E1BF33B507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4431" y="1085809"/>
            <a:ext cx="5335135" cy="468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95F2A57-CE14-404C-B892-289EF79E2FBA}" type="slidenum">
              <a:rPr lang="en-US" altLang="en-US" smtClean="0"/>
              <a:pPr/>
              <a:t>19</a:t>
            </a:fld>
            <a:endParaRPr lang="en-US" altLang="en-US"/>
          </a:p>
        </p:txBody>
      </p:sp>
      <p:sp>
        <p:nvSpPr>
          <p:cNvPr id="18436" name="TextBox 5"/>
          <p:cNvSpPr txBox="1">
            <a:spLocks noChangeArrowheads="1"/>
          </p:cNvSpPr>
          <p:nvPr/>
        </p:nvSpPr>
        <p:spPr bwMode="auto">
          <a:xfrm>
            <a:off x="2825750" y="6135688"/>
            <a:ext cx="3492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t>Gyrate atrophy: Scalloped areas</a:t>
            </a:r>
          </a:p>
        </p:txBody>
      </p:sp>
      <p:sp>
        <p:nvSpPr>
          <p:cNvPr id="6" name="Text Box 5">
            <a:extLst>
              <a:ext uri="{FF2B5EF4-FFF2-40B4-BE49-F238E27FC236}">
                <a16:creationId xmlns:a16="http://schemas.microsoft.com/office/drawing/2014/main" id="{D3C789ED-87A1-4E02-ABC8-1D96CCF4E428}"/>
              </a:ext>
            </a:extLst>
          </p:cNvPr>
          <p:cNvSpPr txBox="1">
            <a:spLocks noChangeArrowheads="1"/>
          </p:cNvSpPr>
          <p:nvPr/>
        </p:nvSpPr>
        <p:spPr bwMode="auto">
          <a:xfrm>
            <a:off x="1719262" y="270803"/>
            <a:ext cx="5705475" cy="568325"/>
          </a:xfrm>
          <a:prstGeom prst="rect">
            <a:avLst/>
          </a:prstGeom>
          <a:solidFill>
            <a:schemeClr val="accent6">
              <a:lumMod val="20000"/>
              <a:lumOff val="80000"/>
            </a:schemeClr>
          </a:solid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1800" i="1" dirty="0">
                <a:solidFill>
                  <a:srgbClr val="0000FF"/>
                </a:solidFill>
              </a:rPr>
              <a:t>For each statement, identify whether it applies to</a:t>
            </a:r>
          </a:p>
          <a:p>
            <a:pPr algn="ctr" eaLnBrk="1" hangingPunct="1">
              <a:lnSpc>
                <a:spcPct val="85000"/>
              </a:lnSpc>
              <a:spcBef>
                <a:spcPct val="0"/>
              </a:spcBef>
              <a:buClrTx/>
              <a:buSzTx/>
              <a:buFontTx/>
              <a:buNone/>
            </a:pPr>
            <a:r>
              <a:rPr lang="en-US" altLang="en-US" sz="1800" b="1" dirty="0">
                <a:solidFill>
                  <a:srgbClr val="0000FF"/>
                </a:solidFill>
              </a:rPr>
              <a:t>gyrate atrophy</a:t>
            </a:r>
            <a:r>
              <a:rPr lang="en-US" altLang="en-US" sz="1800" i="1" dirty="0">
                <a:solidFill>
                  <a:srgbClr val="0000FF"/>
                </a:solidFill>
              </a:rPr>
              <a:t> or </a:t>
            </a:r>
            <a:r>
              <a:rPr lang="en-US" altLang="en-US" sz="1800" b="1" dirty="0" err="1">
                <a:solidFill>
                  <a:srgbClr val="0000FF"/>
                </a:solidFill>
              </a:rPr>
              <a:t>choroideremia</a:t>
            </a:r>
            <a:r>
              <a:rPr lang="en-US" altLang="en-US" sz="1800" i="1" dirty="0">
                <a:solidFill>
                  <a:srgbClr val="0000FF"/>
                </a:solidFill>
              </a:rPr>
              <a:t> (or </a:t>
            </a:r>
            <a:r>
              <a:rPr lang="en-US" altLang="en-US" sz="1800" dirty="0">
                <a:solidFill>
                  <a:srgbClr val="0000FF"/>
                </a:solidFill>
              </a:rPr>
              <a:t>both</a:t>
            </a:r>
            <a:r>
              <a:rPr lang="en-US" altLang="en-US" sz="1800" i="1" dirty="0">
                <a:solidFill>
                  <a:srgbClr val="0000FF"/>
                </a:solidFill>
              </a:rPr>
              <a:t>, or </a:t>
            </a:r>
            <a:r>
              <a:rPr lang="en-US" altLang="en-US" sz="1800" dirty="0">
                <a:solidFill>
                  <a:srgbClr val="0000FF"/>
                </a:solidFill>
              </a:rPr>
              <a:t>neither</a:t>
            </a:r>
            <a:r>
              <a:rPr lang="en-US" altLang="en-US" sz="1800" i="1" dirty="0">
                <a:solidFill>
                  <a:srgbClr val="0000FF"/>
                </a:solidFill>
              </a:rPr>
              <a:t>)</a:t>
            </a:r>
          </a:p>
        </p:txBody>
      </p:sp>
      <p:pic>
        <p:nvPicPr>
          <p:cNvPr id="8" name="Picture 4">
            <a:extLst>
              <a:ext uri="{FF2B5EF4-FFF2-40B4-BE49-F238E27FC236}">
                <a16:creationId xmlns:a16="http://schemas.microsoft.com/office/drawing/2014/main" id="{1553CE33-2308-4198-9FD3-95783E65640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8669" y="1085810"/>
            <a:ext cx="5019355" cy="468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7772400" y="762000"/>
            <a:ext cx="12192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8195" name="Rectangle 4"/>
          <p:cNvSpPr>
            <a:spLocks noGrp="1" noChangeArrowheads="1"/>
          </p:cNvSpPr>
          <p:nvPr>
            <p:ph type="body" idx="1"/>
          </p:nvPr>
        </p:nvSpPr>
        <p:spPr>
          <a:xfrm>
            <a:off x="228600" y="1295400"/>
            <a:ext cx="8915400" cy="5334000"/>
          </a:xfrm>
        </p:spPr>
        <p:txBody>
          <a:bodyPr/>
          <a:lstStyle/>
          <a:p>
            <a:pPr eaLnBrk="1" hangingPunct="1">
              <a:lnSpc>
                <a:spcPct val="90000"/>
              </a:lnSpc>
            </a:pPr>
            <a:r>
              <a:rPr lang="en-US" altLang="en-US" sz="2100" dirty="0">
                <a:sym typeface="Wingdings" panose="05000000000000000000" pitchFamily="2" charset="2"/>
              </a:rPr>
              <a:t>Is a choroidal dystrophy: </a:t>
            </a:r>
            <a:r>
              <a:rPr lang="en-US" altLang="en-US" sz="2100" dirty="0">
                <a:solidFill>
                  <a:srgbClr val="0000FF"/>
                </a:solidFill>
                <a:sym typeface="Wingdings" panose="05000000000000000000" pitchFamily="2" charset="2"/>
              </a:rPr>
              <a:t>Gyrate. Wait…Yep, gyrate. No wait--both?</a:t>
            </a:r>
          </a:p>
        </p:txBody>
      </p:sp>
      <p:sp>
        <p:nvSpPr>
          <p:cNvPr id="8197" name="Rectangle 6"/>
          <p:cNvSpPr>
            <a:spLocks noChangeArrowheads="1"/>
          </p:cNvSpPr>
          <p:nvPr/>
        </p:nvSpPr>
        <p:spPr bwMode="auto">
          <a:xfrm>
            <a:off x="228600" y="1676400"/>
            <a:ext cx="304800" cy="472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8198"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51DADAC-C93B-4436-A8BC-8C87BE3BFAC8}" type="slidenum">
              <a:rPr lang="en-US" altLang="en-US" sz="1000" smtClean="0"/>
              <a:pPr>
                <a:spcBef>
                  <a:spcPct val="0"/>
                </a:spcBef>
                <a:buClrTx/>
                <a:buSzTx/>
                <a:buFontTx/>
                <a:buNone/>
              </a:pPr>
              <a:t>2</a:t>
            </a:fld>
            <a:endParaRPr lang="en-US" altLang="en-US" sz="1000"/>
          </a:p>
        </p:txBody>
      </p:sp>
      <p:sp>
        <p:nvSpPr>
          <p:cNvPr id="9" name="Rectangle 3"/>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8" name="Text Box 5">
            <a:extLst>
              <a:ext uri="{FF2B5EF4-FFF2-40B4-BE49-F238E27FC236}">
                <a16:creationId xmlns:a16="http://schemas.microsoft.com/office/drawing/2014/main" id="{9BED5044-0C6F-4D47-A163-4C2A840CDD51}"/>
              </a:ext>
            </a:extLst>
          </p:cNvPr>
          <p:cNvSpPr txBox="1">
            <a:spLocks noChangeArrowheads="1"/>
          </p:cNvSpPr>
          <p:nvPr/>
        </p:nvSpPr>
        <p:spPr bwMode="auto">
          <a:xfrm>
            <a:off x="1719262" y="270803"/>
            <a:ext cx="5705475" cy="568325"/>
          </a:xfrm>
          <a:prstGeom prst="rect">
            <a:avLst/>
          </a:prstGeom>
          <a:solidFill>
            <a:schemeClr val="accent6">
              <a:lumMod val="20000"/>
              <a:lumOff val="80000"/>
            </a:schemeClr>
          </a:solid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1800" i="1" dirty="0">
                <a:solidFill>
                  <a:srgbClr val="0000FF"/>
                </a:solidFill>
              </a:rPr>
              <a:t>For each statement, identify whether it applies to</a:t>
            </a:r>
          </a:p>
          <a:p>
            <a:pPr algn="ctr" eaLnBrk="1" hangingPunct="1">
              <a:lnSpc>
                <a:spcPct val="85000"/>
              </a:lnSpc>
              <a:spcBef>
                <a:spcPct val="0"/>
              </a:spcBef>
              <a:buClrTx/>
              <a:buSzTx/>
              <a:buFontTx/>
              <a:buNone/>
            </a:pPr>
            <a:r>
              <a:rPr lang="en-US" altLang="en-US" sz="1800" b="1" dirty="0">
                <a:solidFill>
                  <a:srgbClr val="0000FF"/>
                </a:solidFill>
              </a:rPr>
              <a:t>gyrate atrophy</a:t>
            </a:r>
            <a:r>
              <a:rPr lang="en-US" altLang="en-US" sz="1800" i="1" dirty="0">
                <a:solidFill>
                  <a:srgbClr val="0000FF"/>
                </a:solidFill>
              </a:rPr>
              <a:t> or </a:t>
            </a:r>
            <a:r>
              <a:rPr lang="en-US" altLang="en-US" sz="1800" b="1" dirty="0" err="1">
                <a:solidFill>
                  <a:srgbClr val="0000FF"/>
                </a:solidFill>
              </a:rPr>
              <a:t>choroideremia</a:t>
            </a:r>
            <a:r>
              <a:rPr lang="en-US" altLang="en-US" sz="1800" i="1" dirty="0">
                <a:solidFill>
                  <a:srgbClr val="0000FF"/>
                </a:solidFill>
              </a:rPr>
              <a:t> (or </a:t>
            </a:r>
            <a:r>
              <a:rPr lang="en-US" altLang="en-US" sz="1800" dirty="0">
                <a:solidFill>
                  <a:srgbClr val="0000FF"/>
                </a:solidFill>
              </a:rPr>
              <a:t>both</a:t>
            </a:r>
            <a:r>
              <a:rPr lang="en-US" altLang="en-US" sz="1800" i="1" dirty="0">
                <a:solidFill>
                  <a:srgbClr val="0000FF"/>
                </a:solidFill>
              </a:rPr>
              <a:t>, or </a:t>
            </a:r>
            <a:r>
              <a:rPr lang="en-US" altLang="en-US" sz="1800" dirty="0">
                <a:solidFill>
                  <a:srgbClr val="0000FF"/>
                </a:solidFill>
              </a:rPr>
              <a:t>neither</a:t>
            </a:r>
            <a:r>
              <a:rPr lang="en-US" altLang="en-US" sz="1800" i="1" dirty="0">
                <a:solidFill>
                  <a:srgbClr val="0000FF"/>
                </a:solidFill>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2E2D215-32FD-40A8-BD1D-233DC8772848}" type="slidenum">
              <a:rPr lang="en-US" altLang="en-US" smtClean="0"/>
              <a:pPr/>
              <a:t>20</a:t>
            </a:fld>
            <a:endParaRPr lang="en-US" altLang="en-US"/>
          </a:p>
        </p:txBody>
      </p:sp>
      <p:pic>
        <p:nvPicPr>
          <p:cNvPr id="1945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48669" y="1085809"/>
            <a:ext cx="5046661" cy="468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6"/>
          <p:cNvSpPr txBox="1">
            <a:spLocks noChangeArrowheads="1"/>
          </p:cNvSpPr>
          <p:nvPr/>
        </p:nvSpPr>
        <p:spPr bwMode="auto">
          <a:xfrm>
            <a:off x="2825750" y="6135688"/>
            <a:ext cx="3492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t>Gyrate atrophy: Scalloped areas</a:t>
            </a:r>
          </a:p>
        </p:txBody>
      </p:sp>
      <p:sp>
        <p:nvSpPr>
          <p:cNvPr id="6" name="Text Box 5">
            <a:extLst>
              <a:ext uri="{FF2B5EF4-FFF2-40B4-BE49-F238E27FC236}">
                <a16:creationId xmlns:a16="http://schemas.microsoft.com/office/drawing/2014/main" id="{67AFED11-8270-4762-B0D5-158371E6ED56}"/>
              </a:ext>
            </a:extLst>
          </p:cNvPr>
          <p:cNvSpPr txBox="1">
            <a:spLocks noChangeArrowheads="1"/>
          </p:cNvSpPr>
          <p:nvPr/>
        </p:nvSpPr>
        <p:spPr bwMode="auto">
          <a:xfrm>
            <a:off x="1719262" y="270803"/>
            <a:ext cx="5705475" cy="568325"/>
          </a:xfrm>
          <a:prstGeom prst="rect">
            <a:avLst/>
          </a:prstGeom>
          <a:solidFill>
            <a:schemeClr val="accent6">
              <a:lumMod val="20000"/>
              <a:lumOff val="80000"/>
            </a:schemeClr>
          </a:solid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1800" i="1" dirty="0">
                <a:solidFill>
                  <a:srgbClr val="0000FF"/>
                </a:solidFill>
              </a:rPr>
              <a:t>For each statement, identify whether it applies to</a:t>
            </a:r>
          </a:p>
          <a:p>
            <a:pPr algn="ctr" eaLnBrk="1" hangingPunct="1">
              <a:lnSpc>
                <a:spcPct val="85000"/>
              </a:lnSpc>
              <a:spcBef>
                <a:spcPct val="0"/>
              </a:spcBef>
              <a:buClrTx/>
              <a:buSzTx/>
              <a:buFontTx/>
              <a:buNone/>
            </a:pPr>
            <a:r>
              <a:rPr lang="en-US" altLang="en-US" sz="1800" b="1" dirty="0">
                <a:solidFill>
                  <a:srgbClr val="0000FF"/>
                </a:solidFill>
              </a:rPr>
              <a:t>gyrate atrophy</a:t>
            </a:r>
            <a:r>
              <a:rPr lang="en-US" altLang="en-US" sz="1800" i="1" dirty="0">
                <a:solidFill>
                  <a:srgbClr val="0000FF"/>
                </a:solidFill>
              </a:rPr>
              <a:t> or </a:t>
            </a:r>
            <a:r>
              <a:rPr lang="en-US" altLang="en-US" sz="1800" b="1" dirty="0" err="1">
                <a:solidFill>
                  <a:srgbClr val="0000FF"/>
                </a:solidFill>
              </a:rPr>
              <a:t>choroideremia</a:t>
            </a:r>
            <a:r>
              <a:rPr lang="en-US" altLang="en-US" sz="1800" i="1" dirty="0">
                <a:solidFill>
                  <a:srgbClr val="0000FF"/>
                </a:solidFill>
              </a:rPr>
              <a:t> (or </a:t>
            </a:r>
            <a:r>
              <a:rPr lang="en-US" altLang="en-US" sz="1800" dirty="0">
                <a:solidFill>
                  <a:srgbClr val="0000FF"/>
                </a:solidFill>
              </a:rPr>
              <a:t>both</a:t>
            </a:r>
            <a:r>
              <a:rPr lang="en-US" altLang="en-US" sz="1800" i="1" dirty="0">
                <a:solidFill>
                  <a:srgbClr val="0000FF"/>
                </a:solidFill>
              </a:rPr>
              <a:t>, or </a:t>
            </a:r>
            <a:r>
              <a:rPr lang="en-US" altLang="en-US" sz="1800" dirty="0">
                <a:solidFill>
                  <a:srgbClr val="0000FF"/>
                </a:solidFill>
              </a:rPr>
              <a:t>neither</a:t>
            </a:r>
            <a:r>
              <a:rPr lang="en-US" altLang="en-US" sz="1800" i="1" dirty="0">
                <a:solidFill>
                  <a:srgbClr val="0000FF"/>
                </a:solidFill>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7772400" y="762000"/>
            <a:ext cx="12192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483" name="Rectangle 3"/>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20484" name="Rectangle 4"/>
          <p:cNvSpPr>
            <a:spLocks noGrp="1" noChangeArrowheads="1"/>
          </p:cNvSpPr>
          <p:nvPr>
            <p:ph type="body" idx="1"/>
          </p:nvPr>
        </p:nvSpPr>
        <p:spPr>
          <a:xfrm>
            <a:off x="228600" y="1295400"/>
            <a:ext cx="8915400" cy="5334000"/>
          </a:xfrm>
        </p:spPr>
        <p:txBody>
          <a:bodyPr/>
          <a:lstStyle/>
          <a:p>
            <a:pPr eaLnBrk="1" hangingPunct="1">
              <a:lnSpc>
                <a:spcPct val="90000"/>
              </a:lnSpc>
            </a:pPr>
            <a:r>
              <a:rPr lang="en-US" altLang="en-US" sz="2100" dirty="0">
                <a:sym typeface="Wingdings" panose="05000000000000000000" pitchFamily="2" charset="2"/>
              </a:rPr>
              <a:t>Is a choroidal dystrophy: </a:t>
            </a:r>
            <a:r>
              <a:rPr lang="en-US" altLang="en-US" sz="2100" dirty="0">
                <a:solidFill>
                  <a:srgbClr val="0000FF"/>
                </a:solidFill>
                <a:sym typeface="Wingdings" panose="05000000000000000000" pitchFamily="2" charset="2"/>
              </a:rPr>
              <a:t>Gyrate. Wait…Yep, gyrate. No wait--both?</a:t>
            </a:r>
          </a:p>
          <a:p>
            <a:pPr eaLnBrk="1" hangingPunct="1">
              <a:lnSpc>
                <a:spcPct val="90000"/>
              </a:lnSpc>
            </a:pPr>
            <a:r>
              <a:rPr lang="en-US" altLang="en-US" sz="2100" dirty="0"/>
              <a:t>Deficiency of enzyme </a:t>
            </a:r>
            <a:r>
              <a:rPr lang="en-US" altLang="en-US" sz="2100" i="1" dirty="0"/>
              <a:t>geranyl </a:t>
            </a:r>
            <a:r>
              <a:rPr lang="en-US" altLang="en-US" sz="2100" i="1" dirty="0" err="1"/>
              <a:t>geranyl</a:t>
            </a:r>
            <a:r>
              <a:rPr lang="en-US" altLang="en-US" sz="2100" i="1" dirty="0"/>
              <a:t> transferase</a:t>
            </a:r>
            <a:r>
              <a:rPr lang="en-US" altLang="en-US" sz="2100" dirty="0"/>
              <a:t>: </a:t>
            </a:r>
            <a:r>
              <a:rPr lang="en-US" altLang="en-US" sz="2100" dirty="0" err="1">
                <a:solidFill>
                  <a:srgbClr val="0000FF"/>
                </a:solidFill>
              </a:rPr>
              <a:t>Choroideremia</a:t>
            </a:r>
            <a:endParaRPr lang="en-US" altLang="en-US" sz="2100" dirty="0">
              <a:solidFill>
                <a:srgbClr val="0000FF"/>
              </a:solidFill>
            </a:endParaRPr>
          </a:p>
          <a:p>
            <a:pPr eaLnBrk="1" hangingPunct="1">
              <a:lnSpc>
                <a:spcPct val="90000"/>
              </a:lnSpc>
            </a:pPr>
            <a:r>
              <a:rPr lang="en-US" altLang="en-US" sz="2100" dirty="0"/>
              <a:t>Defect in </a:t>
            </a:r>
            <a:r>
              <a:rPr lang="en-US" altLang="en-US" sz="2100" i="1" dirty="0"/>
              <a:t>ornithine aminotransferase</a:t>
            </a:r>
            <a:r>
              <a:rPr lang="en-US" altLang="en-US" sz="2100" dirty="0"/>
              <a:t> enzyme leads to excess </a:t>
            </a:r>
            <a:r>
              <a:rPr lang="en-US" altLang="en-US" sz="2100" dirty="0">
                <a:sym typeface="Wingdings" panose="05000000000000000000" pitchFamily="2" charset="2"/>
              </a:rPr>
              <a:t>serum ornithine levels: </a:t>
            </a:r>
            <a:r>
              <a:rPr lang="en-US" altLang="en-US" sz="2100" dirty="0">
                <a:solidFill>
                  <a:srgbClr val="0000FF"/>
                </a:solidFill>
                <a:sym typeface="Wingdings" panose="05000000000000000000" pitchFamily="2" charset="2"/>
              </a:rPr>
              <a:t>Gyrate</a:t>
            </a:r>
          </a:p>
          <a:p>
            <a:pPr eaLnBrk="1" hangingPunct="1">
              <a:lnSpc>
                <a:spcPct val="90000"/>
              </a:lnSpc>
            </a:pPr>
            <a:r>
              <a:rPr lang="en-US" altLang="en-US" sz="2100" dirty="0">
                <a:sym typeface="Wingdings" panose="05000000000000000000" pitchFamily="2" charset="2"/>
              </a:rPr>
              <a:t>DFE: ’</a:t>
            </a:r>
            <a:r>
              <a:rPr lang="en-US" altLang="en-US" sz="2100" dirty="0" err="1">
                <a:sym typeface="Wingdings" panose="05000000000000000000" pitchFamily="2" charset="2"/>
              </a:rPr>
              <a:t>Pavingstones</a:t>
            </a:r>
            <a:r>
              <a:rPr lang="en-US" altLang="en-US" sz="2100" dirty="0">
                <a:sym typeface="Wingdings" panose="05000000000000000000" pitchFamily="2" charset="2"/>
              </a:rPr>
              <a:t>;’ later coalesce into scalloped areas: </a:t>
            </a:r>
            <a:r>
              <a:rPr lang="en-US" altLang="en-US" sz="2100" dirty="0">
                <a:solidFill>
                  <a:srgbClr val="0000FF"/>
                </a:solidFill>
                <a:sym typeface="Wingdings" panose="05000000000000000000" pitchFamily="2" charset="2"/>
              </a:rPr>
              <a:t>Gyrate</a:t>
            </a:r>
          </a:p>
          <a:p>
            <a:pPr eaLnBrk="1" hangingPunct="1">
              <a:lnSpc>
                <a:spcPct val="90000"/>
              </a:lnSpc>
            </a:pPr>
            <a:r>
              <a:rPr lang="en-US" altLang="en-US" sz="2100" dirty="0"/>
              <a:t>DFE: Near total absence of choroid, </a:t>
            </a:r>
            <a:r>
              <a:rPr lang="en-US" altLang="en-US" sz="2100" dirty="0" err="1"/>
              <a:t>choriocapillaris</a:t>
            </a:r>
            <a:r>
              <a:rPr lang="en-US" altLang="en-US" sz="2100" dirty="0"/>
              <a:t>, and RPE:</a:t>
            </a:r>
            <a:endParaRPr lang="en-US" altLang="en-US" sz="2100" dirty="0">
              <a:solidFill>
                <a:schemeClr val="bg1"/>
              </a:solidFill>
              <a:sym typeface="Wingdings" panose="05000000000000000000" pitchFamily="2" charset="2"/>
            </a:endParaRPr>
          </a:p>
        </p:txBody>
      </p:sp>
      <p:sp>
        <p:nvSpPr>
          <p:cNvPr id="2048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A4D392A-F178-4D9E-B851-9740F38C6D3B}" type="slidenum">
              <a:rPr lang="en-US" altLang="en-US" sz="1000" smtClean="0"/>
              <a:pPr>
                <a:spcBef>
                  <a:spcPct val="0"/>
                </a:spcBef>
                <a:buClrTx/>
                <a:buSzTx/>
                <a:buFontTx/>
                <a:buNone/>
              </a:pPr>
              <a:t>21</a:t>
            </a:fld>
            <a:endParaRPr lang="en-US" altLang="en-US" sz="1000"/>
          </a:p>
        </p:txBody>
      </p:sp>
      <p:sp>
        <p:nvSpPr>
          <p:cNvPr id="7" name="Text Box 5">
            <a:extLst>
              <a:ext uri="{FF2B5EF4-FFF2-40B4-BE49-F238E27FC236}">
                <a16:creationId xmlns:a16="http://schemas.microsoft.com/office/drawing/2014/main" id="{3B8E87EA-1917-4A8F-AB65-6124D772FD41}"/>
              </a:ext>
            </a:extLst>
          </p:cNvPr>
          <p:cNvSpPr txBox="1">
            <a:spLocks noChangeArrowheads="1"/>
          </p:cNvSpPr>
          <p:nvPr/>
        </p:nvSpPr>
        <p:spPr bwMode="auto">
          <a:xfrm>
            <a:off x="1719262" y="270803"/>
            <a:ext cx="5705475" cy="568325"/>
          </a:xfrm>
          <a:prstGeom prst="rect">
            <a:avLst/>
          </a:prstGeom>
          <a:solidFill>
            <a:schemeClr val="accent6">
              <a:lumMod val="20000"/>
              <a:lumOff val="80000"/>
            </a:schemeClr>
          </a:solid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1800" i="1" dirty="0">
                <a:solidFill>
                  <a:srgbClr val="0000FF"/>
                </a:solidFill>
              </a:rPr>
              <a:t>For each statement, identify whether it applies to</a:t>
            </a:r>
          </a:p>
          <a:p>
            <a:pPr algn="ctr" eaLnBrk="1" hangingPunct="1">
              <a:lnSpc>
                <a:spcPct val="85000"/>
              </a:lnSpc>
              <a:spcBef>
                <a:spcPct val="0"/>
              </a:spcBef>
              <a:buClrTx/>
              <a:buSzTx/>
              <a:buFontTx/>
              <a:buNone/>
            </a:pPr>
            <a:r>
              <a:rPr lang="en-US" altLang="en-US" sz="1800" b="1" dirty="0">
                <a:solidFill>
                  <a:srgbClr val="0000FF"/>
                </a:solidFill>
              </a:rPr>
              <a:t>gyrate atrophy</a:t>
            </a:r>
            <a:r>
              <a:rPr lang="en-US" altLang="en-US" sz="1800" i="1" dirty="0">
                <a:solidFill>
                  <a:srgbClr val="0000FF"/>
                </a:solidFill>
              </a:rPr>
              <a:t> or </a:t>
            </a:r>
            <a:r>
              <a:rPr lang="en-US" altLang="en-US" sz="1800" b="1" dirty="0" err="1">
                <a:solidFill>
                  <a:srgbClr val="0000FF"/>
                </a:solidFill>
              </a:rPr>
              <a:t>choroideremia</a:t>
            </a:r>
            <a:r>
              <a:rPr lang="en-US" altLang="en-US" sz="1800" i="1" dirty="0">
                <a:solidFill>
                  <a:srgbClr val="0000FF"/>
                </a:solidFill>
              </a:rPr>
              <a:t> (or </a:t>
            </a:r>
            <a:r>
              <a:rPr lang="en-US" altLang="en-US" sz="1800" dirty="0">
                <a:solidFill>
                  <a:srgbClr val="0000FF"/>
                </a:solidFill>
              </a:rPr>
              <a:t>both</a:t>
            </a:r>
            <a:r>
              <a:rPr lang="en-US" altLang="en-US" sz="1800" i="1" dirty="0">
                <a:solidFill>
                  <a:srgbClr val="0000FF"/>
                </a:solidFill>
              </a:rPr>
              <a:t>, or </a:t>
            </a:r>
            <a:r>
              <a:rPr lang="en-US" altLang="en-US" sz="1800" dirty="0">
                <a:solidFill>
                  <a:srgbClr val="0000FF"/>
                </a:solidFill>
              </a:rPr>
              <a:t>neither</a:t>
            </a:r>
            <a:r>
              <a:rPr lang="en-US" altLang="en-US" sz="1800" i="1" dirty="0">
                <a:solidFill>
                  <a:srgbClr val="0000FF"/>
                </a:solidFill>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7772400" y="762000"/>
            <a:ext cx="12192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1507" name="Rectangle 3"/>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21508" name="Rectangle 4"/>
          <p:cNvSpPr>
            <a:spLocks noGrp="1" noChangeArrowheads="1"/>
          </p:cNvSpPr>
          <p:nvPr>
            <p:ph type="body" idx="1"/>
          </p:nvPr>
        </p:nvSpPr>
        <p:spPr>
          <a:xfrm>
            <a:off x="228600" y="1295400"/>
            <a:ext cx="8915400" cy="5334000"/>
          </a:xfrm>
        </p:spPr>
        <p:txBody>
          <a:bodyPr/>
          <a:lstStyle/>
          <a:p>
            <a:pPr eaLnBrk="1" hangingPunct="1">
              <a:lnSpc>
                <a:spcPct val="90000"/>
              </a:lnSpc>
            </a:pPr>
            <a:r>
              <a:rPr lang="en-US" altLang="en-US" sz="2100" dirty="0">
                <a:sym typeface="Wingdings" panose="05000000000000000000" pitchFamily="2" charset="2"/>
              </a:rPr>
              <a:t>Is a choroidal dystrophy: </a:t>
            </a:r>
            <a:r>
              <a:rPr lang="en-US" altLang="en-US" sz="2100" dirty="0">
                <a:solidFill>
                  <a:srgbClr val="0000FF"/>
                </a:solidFill>
                <a:sym typeface="Wingdings" panose="05000000000000000000" pitchFamily="2" charset="2"/>
              </a:rPr>
              <a:t>Gyrate. Wait…Yep, gyrate. No wait--both?</a:t>
            </a:r>
          </a:p>
          <a:p>
            <a:pPr eaLnBrk="1" hangingPunct="1">
              <a:lnSpc>
                <a:spcPct val="90000"/>
              </a:lnSpc>
            </a:pPr>
            <a:r>
              <a:rPr lang="en-US" altLang="en-US" sz="2100" dirty="0"/>
              <a:t>Deficiency of enzyme </a:t>
            </a:r>
            <a:r>
              <a:rPr lang="en-US" altLang="en-US" sz="2100" i="1" dirty="0"/>
              <a:t>geranyl </a:t>
            </a:r>
            <a:r>
              <a:rPr lang="en-US" altLang="en-US" sz="2100" i="1" dirty="0" err="1"/>
              <a:t>geranyl</a:t>
            </a:r>
            <a:r>
              <a:rPr lang="en-US" altLang="en-US" sz="2100" i="1" dirty="0"/>
              <a:t> transferase</a:t>
            </a:r>
            <a:r>
              <a:rPr lang="en-US" altLang="en-US" sz="2100" dirty="0"/>
              <a:t>: </a:t>
            </a:r>
            <a:r>
              <a:rPr lang="en-US" altLang="en-US" sz="2100" dirty="0" err="1">
                <a:solidFill>
                  <a:srgbClr val="0000FF"/>
                </a:solidFill>
              </a:rPr>
              <a:t>Choroideremia</a:t>
            </a:r>
            <a:endParaRPr lang="en-US" altLang="en-US" sz="2100" dirty="0">
              <a:solidFill>
                <a:srgbClr val="0000FF"/>
              </a:solidFill>
            </a:endParaRPr>
          </a:p>
          <a:p>
            <a:pPr eaLnBrk="1" hangingPunct="1">
              <a:lnSpc>
                <a:spcPct val="90000"/>
              </a:lnSpc>
            </a:pPr>
            <a:r>
              <a:rPr lang="en-US" altLang="en-US" sz="2100" dirty="0"/>
              <a:t>Defect in </a:t>
            </a:r>
            <a:r>
              <a:rPr lang="en-US" altLang="en-US" sz="2100" i="1" dirty="0"/>
              <a:t>ornithine aminotransferase</a:t>
            </a:r>
            <a:r>
              <a:rPr lang="en-US" altLang="en-US" sz="2100" dirty="0"/>
              <a:t> enzyme leads to excess </a:t>
            </a:r>
            <a:r>
              <a:rPr lang="en-US" altLang="en-US" sz="2100" dirty="0">
                <a:sym typeface="Wingdings" panose="05000000000000000000" pitchFamily="2" charset="2"/>
              </a:rPr>
              <a:t>serum ornithine levels: </a:t>
            </a:r>
            <a:r>
              <a:rPr lang="en-US" altLang="en-US" sz="2100" dirty="0">
                <a:solidFill>
                  <a:srgbClr val="0000FF"/>
                </a:solidFill>
                <a:sym typeface="Wingdings" panose="05000000000000000000" pitchFamily="2" charset="2"/>
              </a:rPr>
              <a:t>Gyrate</a:t>
            </a:r>
          </a:p>
          <a:p>
            <a:pPr eaLnBrk="1" hangingPunct="1">
              <a:lnSpc>
                <a:spcPct val="90000"/>
              </a:lnSpc>
            </a:pPr>
            <a:r>
              <a:rPr lang="en-US" altLang="en-US" sz="2100" dirty="0">
                <a:sym typeface="Wingdings" panose="05000000000000000000" pitchFamily="2" charset="2"/>
              </a:rPr>
              <a:t>DFE: ’</a:t>
            </a:r>
            <a:r>
              <a:rPr lang="en-US" altLang="en-US" sz="2100" dirty="0" err="1">
                <a:sym typeface="Wingdings" panose="05000000000000000000" pitchFamily="2" charset="2"/>
              </a:rPr>
              <a:t>Pavingstones</a:t>
            </a:r>
            <a:r>
              <a:rPr lang="en-US" altLang="en-US" sz="2100" dirty="0">
                <a:sym typeface="Wingdings" panose="05000000000000000000" pitchFamily="2" charset="2"/>
              </a:rPr>
              <a:t>;’ later coalesce into scalloped areas: </a:t>
            </a:r>
            <a:r>
              <a:rPr lang="en-US" altLang="en-US" sz="2100" dirty="0">
                <a:solidFill>
                  <a:srgbClr val="0000FF"/>
                </a:solidFill>
                <a:sym typeface="Wingdings" panose="05000000000000000000" pitchFamily="2" charset="2"/>
              </a:rPr>
              <a:t>Gyrate</a:t>
            </a:r>
          </a:p>
          <a:p>
            <a:pPr eaLnBrk="1" hangingPunct="1">
              <a:lnSpc>
                <a:spcPct val="90000"/>
              </a:lnSpc>
            </a:pPr>
            <a:r>
              <a:rPr lang="en-US" altLang="en-US" sz="2100" dirty="0"/>
              <a:t>DFE: Near total absence of choroid, </a:t>
            </a:r>
            <a:r>
              <a:rPr lang="en-US" altLang="en-US" sz="2100" dirty="0" err="1"/>
              <a:t>choriocapillaris</a:t>
            </a:r>
            <a:r>
              <a:rPr lang="en-US" altLang="en-US" sz="2100" dirty="0"/>
              <a:t>, and RPE: </a:t>
            </a:r>
            <a:r>
              <a:rPr lang="en-US" altLang="en-US" sz="2100" dirty="0" err="1">
                <a:solidFill>
                  <a:srgbClr val="0000FF"/>
                </a:solidFill>
              </a:rPr>
              <a:t>Choroideremia</a:t>
            </a:r>
            <a:endParaRPr lang="en-US" altLang="en-US" sz="2100" dirty="0">
              <a:solidFill>
                <a:schemeClr val="bg1"/>
              </a:solidFill>
              <a:sym typeface="Wingdings" panose="05000000000000000000" pitchFamily="2" charset="2"/>
            </a:endParaRPr>
          </a:p>
        </p:txBody>
      </p:sp>
      <p:sp>
        <p:nvSpPr>
          <p:cNvPr id="2151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8F64DC2-7EF7-4EDE-8817-438D5BA9C524}" type="slidenum">
              <a:rPr lang="en-US" altLang="en-US" sz="1000" smtClean="0"/>
              <a:pPr>
                <a:spcBef>
                  <a:spcPct val="0"/>
                </a:spcBef>
                <a:buClrTx/>
                <a:buSzTx/>
                <a:buFontTx/>
                <a:buNone/>
              </a:pPr>
              <a:t>22</a:t>
            </a:fld>
            <a:endParaRPr lang="en-US" altLang="en-US" sz="1000"/>
          </a:p>
        </p:txBody>
      </p:sp>
      <p:sp>
        <p:nvSpPr>
          <p:cNvPr id="7" name="Text Box 5">
            <a:extLst>
              <a:ext uri="{FF2B5EF4-FFF2-40B4-BE49-F238E27FC236}">
                <a16:creationId xmlns:a16="http://schemas.microsoft.com/office/drawing/2014/main" id="{6A1A43F8-A359-42B9-923C-63905385708B}"/>
              </a:ext>
            </a:extLst>
          </p:cNvPr>
          <p:cNvSpPr txBox="1">
            <a:spLocks noChangeArrowheads="1"/>
          </p:cNvSpPr>
          <p:nvPr/>
        </p:nvSpPr>
        <p:spPr bwMode="auto">
          <a:xfrm>
            <a:off x="1719262" y="270803"/>
            <a:ext cx="5705475" cy="568325"/>
          </a:xfrm>
          <a:prstGeom prst="rect">
            <a:avLst/>
          </a:prstGeom>
          <a:solidFill>
            <a:schemeClr val="accent6">
              <a:lumMod val="20000"/>
              <a:lumOff val="80000"/>
            </a:schemeClr>
          </a:solid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1800" i="1" dirty="0">
                <a:solidFill>
                  <a:srgbClr val="0000FF"/>
                </a:solidFill>
              </a:rPr>
              <a:t>For each statement, identify whether it applies to</a:t>
            </a:r>
          </a:p>
          <a:p>
            <a:pPr algn="ctr" eaLnBrk="1" hangingPunct="1">
              <a:lnSpc>
                <a:spcPct val="85000"/>
              </a:lnSpc>
              <a:spcBef>
                <a:spcPct val="0"/>
              </a:spcBef>
              <a:buClrTx/>
              <a:buSzTx/>
              <a:buFontTx/>
              <a:buNone/>
            </a:pPr>
            <a:r>
              <a:rPr lang="en-US" altLang="en-US" sz="1800" b="1" dirty="0">
                <a:solidFill>
                  <a:srgbClr val="0000FF"/>
                </a:solidFill>
              </a:rPr>
              <a:t>gyrate atrophy</a:t>
            </a:r>
            <a:r>
              <a:rPr lang="en-US" altLang="en-US" sz="1800" i="1" dirty="0">
                <a:solidFill>
                  <a:srgbClr val="0000FF"/>
                </a:solidFill>
              </a:rPr>
              <a:t> or </a:t>
            </a:r>
            <a:r>
              <a:rPr lang="en-US" altLang="en-US" sz="1800" b="1" dirty="0" err="1">
                <a:solidFill>
                  <a:srgbClr val="0000FF"/>
                </a:solidFill>
              </a:rPr>
              <a:t>choroideremia</a:t>
            </a:r>
            <a:r>
              <a:rPr lang="en-US" altLang="en-US" sz="1800" i="1" dirty="0">
                <a:solidFill>
                  <a:srgbClr val="0000FF"/>
                </a:solidFill>
              </a:rPr>
              <a:t> (or </a:t>
            </a:r>
            <a:r>
              <a:rPr lang="en-US" altLang="en-US" sz="1800" dirty="0">
                <a:solidFill>
                  <a:srgbClr val="0000FF"/>
                </a:solidFill>
              </a:rPr>
              <a:t>both</a:t>
            </a:r>
            <a:r>
              <a:rPr lang="en-US" altLang="en-US" sz="1800" i="1" dirty="0">
                <a:solidFill>
                  <a:srgbClr val="0000FF"/>
                </a:solidFill>
              </a:rPr>
              <a:t>, or </a:t>
            </a:r>
            <a:r>
              <a:rPr lang="en-US" altLang="en-US" sz="1800" dirty="0">
                <a:solidFill>
                  <a:srgbClr val="0000FF"/>
                </a:solidFill>
              </a:rPr>
              <a:t>neither</a:t>
            </a:r>
            <a:r>
              <a:rPr lang="en-US" altLang="en-US" sz="1800" i="1" dirty="0">
                <a:solidFill>
                  <a:srgbClr val="0000FF"/>
                </a:solidFill>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Box 4"/>
          <p:cNvSpPr txBox="1">
            <a:spLocks noChangeArrowheads="1"/>
          </p:cNvSpPr>
          <p:nvPr/>
        </p:nvSpPr>
        <p:spPr bwMode="auto">
          <a:xfrm>
            <a:off x="3722688" y="6135688"/>
            <a:ext cx="1698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t>Choroideremia</a:t>
            </a:r>
          </a:p>
        </p:txBody>
      </p:sp>
      <p:sp>
        <p:nvSpPr>
          <p:cNvPr id="4" name="Text Box 5">
            <a:extLst>
              <a:ext uri="{FF2B5EF4-FFF2-40B4-BE49-F238E27FC236}">
                <a16:creationId xmlns:a16="http://schemas.microsoft.com/office/drawing/2014/main" id="{380219A4-D79E-43FD-B759-D289923F8846}"/>
              </a:ext>
            </a:extLst>
          </p:cNvPr>
          <p:cNvSpPr txBox="1">
            <a:spLocks noChangeArrowheads="1"/>
          </p:cNvSpPr>
          <p:nvPr/>
        </p:nvSpPr>
        <p:spPr bwMode="auto">
          <a:xfrm>
            <a:off x="1719262" y="270803"/>
            <a:ext cx="5705475" cy="568325"/>
          </a:xfrm>
          <a:prstGeom prst="rect">
            <a:avLst/>
          </a:prstGeom>
          <a:solidFill>
            <a:schemeClr val="accent6">
              <a:lumMod val="20000"/>
              <a:lumOff val="80000"/>
            </a:schemeClr>
          </a:solid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1800" i="1" dirty="0">
                <a:solidFill>
                  <a:srgbClr val="0000FF"/>
                </a:solidFill>
              </a:rPr>
              <a:t>For each statement, identify whether it applies to</a:t>
            </a:r>
          </a:p>
          <a:p>
            <a:pPr algn="ctr" eaLnBrk="1" hangingPunct="1">
              <a:lnSpc>
                <a:spcPct val="85000"/>
              </a:lnSpc>
              <a:spcBef>
                <a:spcPct val="0"/>
              </a:spcBef>
              <a:buClrTx/>
              <a:buSzTx/>
              <a:buFontTx/>
              <a:buNone/>
            </a:pPr>
            <a:r>
              <a:rPr lang="en-US" altLang="en-US" sz="1800" b="1" dirty="0">
                <a:solidFill>
                  <a:srgbClr val="0000FF"/>
                </a:solidFill>
              </a:rPr>
              <a:t>gyrate atrophy</a:t>
            </a:r>
            <a:r>
              <a:rPr lang="en-US" altLang="en-US" sz="1800" i="1" dirty="0">
                <a:solidFill>
                  <a:srgbClr val="0000FF"/>
                </a:solidFill>
              </a:rPr>
              <a:t> or </a:t>
            </a:r>
            <a:r>
              <a:rPr lang="en-US" altLang="en-US" sz="1800" b="1" dirty="0" err="1">
                <a:solidFill>
                  <a:srgbClr val="0000FF"/>
                </a:solidFill>
              </a:rPr>
              <a:t>choroideremia</a:t>
            </a:r>
            <a:r>
              <a:rPr lang="en-US" altLang="en-US" sz="1800" i="1" dirty="0">
                <a:solidFill>
                  <a:srgbClr val="0000FF"/>
                </a:solidFill>
              </a:rPr>
              <a:t> (or </a:t>
            </a:r>
            <a:r>
              <a:rPr lang="en-US" altLang="en-US" sz="1800" dirty="0">
                <a:solidFill>
                  <a:srgbClr val="0000FF"/>
                </a:solidFill>
              </a:rPr>
              <a:t>both</a:t>
            </a:r>
            <a:r>
              <a:rPr lang="en-US" altLang="en-US" sz="1800" i="1" dirty="0">
                <a:solidFill>
                  <a:srgbClr val="0000FF"/>
                </a:solidFill>
              </a:rPr>
              <a:t>, or </a:t>
            </a:r>
            <a:r>
              <a:rPr lang="en-US" altLang="en-US" sz="1800" dirty="0">
                <a:solidFill>
                  <a:srgbClr val="0000FF"/>
                </a:solidFill>
              </a:rPr>
              <a:t>neither</a:t>
            </a:r>
            <a:r>
              <a:rPr lang="en-US" altLang="en-US" sz="1800" i="1" dirty="0">
                <a:solidFill>
                  <a:srgbClr val="0000FF"/>
                </a:solidFill>
              </a:rPr>
              <a:t>)</a:t>
            </a:r>
          </a:p>
        </p:txBody>
      </p:sp>
      <p:pic>
        <p:nvPicPr>
          <p:cNvPr id="5" name="Picture 1">
            <a:extLst>
              <a:ext uri="{FF2B5EF4-FFF2-40B4-BE49-F238E27FC236}">
                <a16:creationId xmlns:a16="http://schemas.microsoft.com/office/drawing/2014/main" id="{03D6883B-4D06-4C9B-9BF3-32A71F37B04D}"/>
              </a:ext>
            </a:extLst>
          </p:cNvPr>
          <p:cNvPicPr>
            <a:picLocks noChangeAspect="1"/>
          </p:cNvPicPr>
          <p:nvPr/>
        </p:nvPicPr>
        <p:blipFill>
          <a:blip r:embed="rId2">
            <a:extLst>
              <a:ext uri="{28A0092B-C50C-407E-A947-70E740481C1C}">
                <a14:useLocalDpi xmlns:a14="http://schemas.microsoft.com/office/drawing/2010/main" val="0"/>
              </a:ext>
            </a:extLst>
          </a:blip>
          <a:srcRect l="3419" t="6667" r="4433" b="8888"/>
          <a:stretch>
            <a:fillRect/>
          </a:stretch>
        </p:blipFill>
        <p:spPr bwMode="auto">
          <a:xfrm>
            <a:off x="1786333" y="1102150"/>
            <a:ext cx="5571331" cy="465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7772400" y="762000"/>
            <a:ext cx="12192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3555" name="Rectangle 3"/>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23556" name="Rectangle 4"/>
          <p:cNvSpPr>
            <a:spLocks noGrp="1" noChangeArrowheads="1"/>
          </p:cNvSpPr>
          <p:nvPr>
            <p:ph type="body" idx="1"/>
          </p:nvPr>
        </p:nvSpPr>
        <p:spPr>
          <a:xfrm>
            <a:off x="228600" y="1295400"/>
            <a:ext cx="8915400" cy="5334000"/>
          </a:xfrm>
        </p:spPr>
        <p:txBody>
          <a:bodyPr/>
          <a:lstStyle/>
          <a:p>
            <a:pPr eaLnBrk="1" hangingPunct="1">
              <a:lnSpc>
                <a:spcPct val="90000"/>
              </a:lnSpc>
            </a:pPr>
            <a:r>
              <a:rPr lang="en-US" altLang="en-US" sz="2100" dirty="0">
                <a:sym typeface="Wingdings" panose="05000000000000000000" pitchFamily="2" charset="2"/>
              </a:rPr>
              <a:t>Is a choroidal dystrophy: </a:t>
            </a:r>
            <a:r>
              <a:rPr lang="en-US" altLang="en-US" sz="2100" dirty="0">
                <a:solidFill>
                  <a:srgbClr val="0000FF"/>
                </a:solidFill>
                <a:sym typeface="Wingdings" panose="05000000000000000000" pitchFamily="2" charset="2"/>
              </a:rPr>
              <a:t>Gyrate. Wait…Yep, gyrate. No wait--both?</a:t>
            </a:r>
          </a:p>
          <a:p>
            <a:pPr eaLnBrk="1" hangingPunct="1">
              <a:lnSpc>
                <a:spcPct val="90000"/>
              </a:lnSpc>
            </a:pPr>
            <a:r>
              <a:rPr lang="en-US" altLang="en-US" sz="2100" dirty="0"/>
              <a:t>Deficiency of enzyme </a:t>
            </a:r>
            <a:r>
              <a:rPr lang="en-US" altLang="en-US" sz="2100" i="1" dirty="0"/>
              <a:t>geranyl </a:t>
            </a:r>
            <a:r>
              <a:rPr lang="en-US" altLang="en-US" sz="2100" i="1" dirty="0" err="1"/>
              <a:t>geranyl</a:t>
            </a:r>
            <a:r>
              <a:rPr lang="en-US" altLang="en-US" sz="2100" i="1" dirty="0"/>
              <a:t> transferase</a:t>
            </a:r>
            <a:r>
              <a:rPr lang="en-US" altLang="en-US" sz="2100" dirty="0"/>
              <a:t>: </a:t>
            </a:r>
            <a:r>
              <a:rPr lang="en-US" altLang="en-US" sz="2100" dirty="0" err="1">
                <a:solidFill>
                  <a:srgbClr val="0000FF"/>
                </a:solidFill>
              </a:rPr>
              <a:t>Choroideremia</a:t>
            </a:r>
            <a:endParaRPr lang="en-US" altLang="en-US" sz="2100" dirty="0">
              <a:solidFill>
                <a:srgbClr val="0000FF"/>
              </a:solidFill>
            </a:endParaRPr>
          </a:p>
          <a:p>
            <a:pPr eaLnBrk="1" hangingPunct="1">
              <a:lnSpc>
                <a:spcPct val="90000"/>
              </a:lnSpc>
            </a:pPr>
            <a:r>
              <a:rPr lang="en-US" altLang="en-US" sz="2100" dirty="0"/>
              <a:t>Defect in </a:t>
            </a:r>
            <a:r>
              <a:rPr lang="en-US" altLang="en-US" sz="2100" i="1" dirty="0"/>
              <a:t>ornithine aminotransferase</a:t>
            </a:r>
            <a:r>
              <a:rPr lang="en-US" altLang="en-US" sz="2100" dirty="0"/>
              <a:t> enzyme leads to excess </a:t>
            </a:r>
            <a:r>
              <a:rPr lang="en-US" altLang="en-US" sz="2100" dirty="0">
                <a:sym typeface="Wingdings" panose="05000000000000000000" pitchFamily="2" charset="2"/>
              </a:rPr>
              <a:t>serum ornithine levels: </a:t>
            </a:r>
            <a:r>
              <a:rPr lang="en-US" altLang="en-US" sz="2100" dirty="0">
                <a:solidFill>
                  <a:srgbClr val="0000FF"/>
                </a:solidFill>
                <a:sym typeface="Wingdings" panose="05000000000000000000" pitchFamily="2" charset="2"/>
              </a:rPr>
              <a:t>Gyrate</a:t>
            </a:r>
          </a:p>
          <a:p>
            <a:pPr eaLnBrk="1" hangingPunct="1">
              <a:lnSpc>
                <a:spcPct val="90000"/>
              </a:lnSpc>
            </a:pPr>
            <a:r>
              <a:rPr lang="en-US" altLang="en-US" sz="2100" dirty="0">
                <a:sym typeface="Wingdings" panose="05000000000000000000" pitchFamily="2" charset="2"/>
              </a:rPr>
              <a:t>DFE: ’</a:t>
            </a:r>
            <a:r>
              <a:rPr lang="en-US" altLang="en-US" sz="2100" dirty="0" err="1">
                <a:sym typeface="Wingdings" panose="05000000000000000000" pitchFamily="2" charset="2"/>
              </a:rPr>
              <a:t>Pavingstones</a:t>
            </a:r>
            <a:r>
              <a:rPr lang="en-US" altLang="en-US" sz="2100" dirty="0">
                <a:sym typeface="Wingdings" panose="05000000000000000000" pitchFamily="2" charset="2"/>
              </a:rPr>
              <a:t>;’ later coalesce into scalloped areas: </a:t>
            </a:r>
            <a:r>
              <a:rPr lang="en-US" altLang="en-US" sz="2100" dirty="0">
                <a:solidFill>
                  <a:srgbClr val="0000FF"/>
                </a:solidFill>
                <a:sym typeface="Wingdings" panose="05000000000000000000" pitchFamily="2" charset="2"/>
              </a:rPr>
              <a:t>Gyrate</a:t>
            </a:r>
          </a:p>
          <a:p>
            <a:pPr eaLnBrk="1" hangingPunct="1">
              <a:lnSpc>
                <a:spcPct val="90000"/>
              </a:lnSpc>
            </a:pPr>
            <a:r>
              <a:rPr lang="en-US" altLang="en-US" sz="2100" dirty="0"/>
              <a:t>DFE: Near total absence of choroid, </a:t>
            </a:r>
            <a:r>
              <a:rPr lang="en-US" altLang="en-US" sz="2100" dirty="0" err="1"/>
              <a:t>choriocapillaris</a:t>
            </a:r>
            <a:r>
              <a:rPr lang="en-US" altLang="en-US" sz="2100" dirty="0"/>
              <a:t>, and RPE: </a:t>
            </a:r>
            <a:r>
              <a:rPr lang="en-US" altLang="en-US" sz="2100" dirty="0" err="1">
                <a:solidFill>
                  <a:srgbClr val="0000FF"/>
                </a:solidFill>
              </a:rPr>
              <a:t>Choroideremia</a:t>
            </a:r>
            <a:endParaRPr lang="en-US" altLang="en-US" sz="2100" dirty="0">
              <a:solidFill>
                <a:srgbClr val="0000FF"/>
              </a:solidFill>
            </a:endParaRPr>
          </a:p>
          <a:p>
            <a:pPr eaLnBrk="1" hangingPunct="1">
              <a:lnSpc>
                <a:spcPct val="90000"/>
              </a:lnSpc>
            </a:pPr>
            <a:r>
              <a:rPr lang="en-US" altLang="en-US" sz="2100" dirty="0">
                <a:sym typeface="Wingdings" panose="05000000000000000000" pitchFamily="2" charset="2"/>
              </a:rPr>
              <a:t>Vitamin B</a:t>
            </a:r>
            <a:r>
              <a:rPr lang="en-US" altLang="en-US" sz="2100" baseline="-25000" dirty="0">
                <a:sym typeface="Wingdings" panose="05000000000000000000" pitchFamily="2" charset="2"/>
              </a:rPr>
              <a:t>6 </a:t>
            </a:r>
            <a:r>
              <a:rPr lang="en-US" altLang="en-US" sz="2100" dirty="0">
                <a:sym typeface="Wingdings" panose="05000000000000000000" pitchFamily="2" charset="2"/>
              </a:rPr>
              <a:t>treatment</a:t>
            </a:r>
            <a:r>
              <a:rPr lang="en-US" altLang="en-US" sz="2100" baseline="-25000" dirty="0">
                <a:sym typeface="Wingdings" panose="05000000000000000000" pitchFamily="2" charset="2"/>
              </a:rPr>
              <a:t> </a:t>
            </a:r>
            <a:r>
              <a:rPr lang="en-US" altLang="en-US" sz="2100" dirty="0">
                <a:sym typeface="Wingdings" panose="05000000000000000000" pitchFamily="2" charset="2"/>
              </a:rPr>
              <a:t>effective in a small percentage of patients:</a:t>
            </a:r>
            <a:endParaRPr lang="en-US" altLang="en-US" sz="2100" dirty="0">
              <a:solidFill>
                <a:schemeClr val="bg1"/>
              </a:solidFill>
              <a:sym typeface="Wingdings" panose="05000000000000000000" pitchFamily="2" charset="2"/>
            </a:endParaRPr>
          </a:p>
        </p:txBody>
      </p:sp>
      <p:sp>
        <p:nvSpPr>
          <p:cNvPr id="23559"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C19E270-7D99-4013-AD93-EB47F5A696DC}" type="slidenum">
              <a:rPr lang="en-US" altLang="en-US" sz="1000" smtClean="0"/>
              <a:pPr>
                <a:spcBef>
                  <a:spcPct val="0"/>
                </a:spcBef>
                <a:buClrTx/>
                <a:buSzTx/>
                <a:buFontTx/>
                <a:buNone/>
              </a:pPr>
              <a:t>24</a:t>
            </a:fld>
            <a:endParaRPr lang="en-US" altLang="en-US" sz="1000"/>
          </a:p>
        </p:txBody>
      </p:sp>
      <p:sp>
        <p:nvSpPr>
          <p:cNvPr id="7" name="Text Box 5">
            <a:extLst>
              <a:ext uri="{FF2B5EF4-FFF2-40B4-BE49-F238E27FC236}">
                <a16:creationId xmlns:a16="http://schemas.microsoft.com/office/drawing/2014/main" id="{31F4CC0A-B75D-426B-932E-838A16166450}"/>
              </a:ext>
            </a:extLst>
          </p:cNvPr>
          <p:cNvSpPr txBox="1">
            <a:spLocks noChangeArrowheads="1"/>
          </p:cNvSpPr>
          <p:nvPr/>
        </p:nvSpPr>
        <p:spPr bwMode="auto">
          <a:xfrm>
            <a:off x="1719262" y="270803"/>
            <a:ext cx="5705475" cy="568325"/>
          </a:xfrm>
          <a:prstGeom prst="rect">
            <a:avLst/>
          </a:prstGeom>
          <a:solidFill>
            <a:schemeClr val="accent6">
              <a:lumMod val="20000"/>
              <a:lumOff val="80000"/>
            </a:schemeClr>
          </a:solid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1800" i="1" dirty="0">
                <a:solidFill>
                  <a:srgbClr val="0000FF"/>
                </a:solidFill>
              </a:rPr>
              <a:t>For each statement, identify whether it applies to</a:t>
            </a:r>
          </a:p>
          <a:p>
            <a:pPr algn="ctr" eaLnBrk="1" hangingPunct="1">
              <a:lnSpc>
                <a:spcPct val="85000"/>
              </a:lnSpc>
              <a:spcBef>
                <a:spcPct val="0"/>
              </a:spcBef>
              <a:buClrTx/>
              <a:buSzTx/>
              <a:buFontTx/>
              <a:buNone/>
            </a:pPr>
            <a:r>
              <a:rPr lang="en-US" altLang="en-US" sz="1800" b="1" dirty="0">
                <a:solidFill>
                  <a:srgbClr val="0000FF"/>
                </a:solidFill>
              </a:rPr>
              <a:t>gyrate atrophy</a:t>
            </a:r>
            <a:r>
              <a:rPr lang="en-US" altLang="en-US" sz="1800" i="1" dirty="0">
                <a:solidFill>
                  <a:srgbClr val="0000FF"/>
                </a:solidFill>
              </a:rPr>
              <a:t> or </a:t>
            </a:r>
            <a:r>
              <a:rPr lang="en-US" altLang="en-US" sz="1800" b="1" dirty="0" err="1">
                <a:solidFill>
                  <a:srgbClr val="0000FF"/>
                </a:solidFill>
              </a:rPr>
              <a:t>choroideremia</a:t>
            </a:r>
            <a:r>
              <a:rPr lang="en-US" altLang="en-US" sz="1800" i="1" dirty="0">
                <a:solidFill>
                  <a:srgbClr val="0000FF"/>
                </a:solidFill>
              </a:rPr>
              <a:t> (or </a:t>
            </a:r>
            <a:r>
              <a:rPr lang="en-US" altLang="en-US" sz="1800" dirty="0">
                <a:solidFill>
                  <a:srgbClr val="0000FF"/>
                </a:solidFill>
              </a:rPr>
              <a:t>both</a:t>
            </a:r>
            <a:r>
              <a:rPr lang="en-US" altLang="en-US" sz="1800" i="1" dirty="0">
                <a:solidFill>
                  <a:srgbClr val="0000FF"/>
                </a:solidFill>
              </a:rPr>
              <a:t>, or </a:t>
            </a:r>
            <a:r>
              <a:rPr lang="en-US" altLang="en-US" sz="1800" dirty="0">
                <a:solidFill>
                  <a:srgbClr val="0000FF"/>
                </a:solidFill>
              </a:rPr>
              <a:t>neither</a:t>
            </a:r>
            <a:r>
              <a:rPr lang="en-US" altLang="en-US" sz="1800" i="1" dirty="0">
                <a:solidFill>
                  <a:srgbClr val="0000FF"/>
                </a:solidFill>
              </a:rP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7772400" y="762000"/>
            <a:ext cx="12192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4579" name="Rectangle 3"/>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24580" name="Rectangle 4"/>
          <p:cNvSpPr>
            <a:spLocks noGrp="1" noChangeArrowheads="1"/>
          </p:cNvSpPr>
          <p:nvPr>
            <p:ph type="body" idx="1"/>
          </p:nvPr>
        </p:nvSpPr>
        <p:spPr>
          <a:xfrm>
            <a:off x="228600" y="1295400"/>
            <a:ext cx="8915400" cy="5334000"/>
          </a:xfrm>
        </p:spPr>
        <p:txBody>
          <a:bodyPr/>
          <a:lstStyle/>
          <a:p>
            <a:pPr eaLnBrk="1" hangingPunct="1">
              <a:lnSpc>
                <a:spcPct val="90000"/>
              </a:lnSpc>
            </a:pPr>
            <a:r>
              <a:rPr lang="en-US" altLang="en-US" sz="2100" dirty="0">
                <a:sym typeface="Wingdings" panose="05000000000000000000" pitchFamily="2" charset="2"/>
              </a:rPr>
              <a:t>Is a choroidal dystrophy: </a:t>
            </a:r>
            <a:r>
              <a:rPr lang="en-US" altLang="en-US" sz="2100" dirty="0">
                <a:solidFill>
                  <a:srgbClr val="0000FF"/>
                </a:solidFill>
                <a:sym typeface="Wingdings" panose="05000000000000000000" pitchFamily="2" charset="2"/>
              </a:rPr>
              <a:t>Gyrate. Wait…Yep, gyrate. No wait--both?</a:t>
            </a:r>
          </a:p>
          <a:p>
            <a:pPr eaLnBrk="1" hangingPunct="1">
              <a:lnSpc>
                <a:spcPct val="90000"/>
              </a:lnSpc>
            </a:pPr>
            <a:r>
              <a:rPr lang="en-US" altLang="en-US" sz="2100" dirty="0"/>
              <a:t>Deficiency of enzyme </a:t>
            </a:r>
            <a:r>
              <a:rPr lang="en-US" altLang="en-US" sz="2100" i="1" dirty="0"/>
              <a:t>geranyl </a:t>
            </a:r>
            <a:r>
              <a:rPr lang="en-US" altLang="en-US" sz="2100" i="1" dirty="0" err="1"/>
              <a:t>geranyl</a:t>
            </a:r>
            <a:r>
              <a:rPr lang="en-US" altLang="en-US" sz="2100" i="1" dirty="0"/>
              <a:t> transferase</a:t>
            </a:r>
            <a:r>
              <a:rPr lang="en-US" altLang="en-US" sz="2100" dirty="0"/>
              <a:t>: </a:t>
            </a:r>
            <a:r>
              <a:rPr lang="en-US" altLang="en-US" sz="2100" dirty="0" err="1">
                <a:solidFill>
                  <a:srgbClr val="0000FF"/>
                </a:solidFill>
              </a:rPr>
              <a:t>Choroideremia</a:t>
            </a:r>
            <a:endParaRPr lang="en-US" altLang="en-US" sz="2100" dirty="0">
              <a:solidFill>
                <a:srgbClr val="0000FF"/>
              </a:solidFill>
            </a:endParaRPr>
          </a:p>
          <a:p>
            <a:pPr eaLnBrk="1" hangingPunct="1">
              <a:lnSpc>
                <a:spcPct val="90000"/>
              </a:lnSpc>
            </a:pPr>
            <a:r>
              <a:rPr lang="en-US" altLang="en-US" sz="2100" dirty="0"/>
              <a:t>Defect in </a:t>
            </a:r>
            <a:r>
              <a:rPr lang="en-US" altLang="en-US" sz="2100" i="1" dirty="0"/>
              <a:t>ornithine aminotransferase</a:t>
            </a:r>
            <a:r>
              <a:rPr lang="en-US" altLang="en-US" sz="2100" dirty="0"/>
              <a:t> enzyme leads to excess </a:t>
            </a:r>
            <a:r>
              <a:rPr lang="en-US" altLang="en-US" sz="2100" dirty="0">
                <a:sym typeface="Wingdings" panose="05000000000000000000" pitchFamily="2" charset="2"/>
              </a:rPr>
              <a:t>serum ornithine levels: </a:t>
            </a:r>
            <a:r>
              <a:rPr lang="en-US" altLang="en-US" sz="2100" dirty="0">
                <a:solidFill>
                  <a:srgbClr val="0000FF"/>
                </a:solidFill>
                <a:sym typeface="Wingdings" panose="05000000000000000000" pitchFamily="2" charset="2"/>
              </a:rPr>
              <a:t>Gyrate</a:t>
            </a:r>
          </a:p>
          <a:p>
            <a:pPr eaLnBrk="1" hangingPunct="1">
              <a:lnSpc>
                <a:spcPct val="90000"/>
              </a:lnSpc>
            </a:pPr>
            <a:r>
              <a:rPr lang="en-US" altLang="en-US" sz="2100" dirty="0">
                <a:sym typeface="Wingdings" panose="05000000000000000000" pitchFamily="2" charset="2"/>
              </a:rPr>
              <a:t>DFE: ’</a:t>
            </a:r>
            <a:r>
              <a:rPr lang="en-US" altLang="en-US" sz="2100" dirty="0" err="1">
                <a:sym typeface="Wingdings" panose="05000000000000000000" pitchFamily="2" charset="2"/>
              </a:rPr>
              <a:t>Pavingstones</a:t>
            </a:r>
            <a:r>
              <a:rPr lang="en-US" altLang="en-US" sz="2100" dirty="0">
                <a:sym typeface="Wingdings" panose="05000000000000000000" pitchFamily="2" charset="2"/>
              </a:rPr>
              <a:t>;’ later coalesce into scalloped areas: </a:t>
            </a:r>
            <a:r>
              <a:rPr lang="en-US" altLang="en-US" sz="2100" dirty="0">
                <a:solidFill>
                  <a:srgbClr val="0000FF"/>
                </a:solidFill>
                <a:sym typeface="Wingdings" panose="05000000000000000000" pitchFamily="2" charset="2"/>
              </a:rPr>
              <a:t>Gyrate</a:t>
            </a:r>
          </a:p>
          <a:p>
            <a:pPr eaLnBrk="1" hangingPunct="1">
              <a:lnSpc>
                <a:spcPct val="90000"/>
              </a:lnSpc>
            </a:pPr>
            <a:r>
              <a:rPr lang="en-US" altLang="en-US" sz="2100" dirty="0"/>
              <a:t>DFE: Near total absence of choroid, </a:t>
            </a:r>
            <a:r>
              <a:rPr lang="en-US" altLang="en-US" sz="2100" dirty="0" err="1"/>
              <a:t>choriocapillaris</a:t>
            </a:r>
            <a:r>
              <a:rPr lang="en-US" altLang="en-US" sz="2100" dirty="0"/>
              <a:t>, and RPE: </a:t>
            </a:r>
            <a:r>
              <a:rPr lang="en-US" altLang="en-US" sz="2100" dirty="0" err="1">
                <a:solidFill>
                  <a:srgbClr val="0000FF"/>
                </a:solidFill>
              </a:rPr>
              <a:t>Choroideremia</a:t>
            </a:r>
            <a:endParaRPr lang="en-US" altLang="en-US" sz="2100" dirty="0">
              <a:solidFill>
                <a:srgbClr val="0000FF"/>
              </a:solidFill>
            </a:endParaRPr>
          </a:p>
          <a:p>
            <a:pPr eaLnBrk="1" hangingPunct="1">
              <a:lnSpc>
                <a:spcPct val="90000"/>
              </a:lnSpc>
            </a:pPr>
            <a:r>
              <a:rPr lang="en-US" altLang="en-US" sz="2100" dirty="0">
                <a:sym typeface="Wingdings" panose="05000000000000000000" pitchFamily="2" charset="2"/>
              </a:rPr>
              <a:t>Vitamin B</a:t>
            </a:r>
            <a:r>
              <a:rPr lang="en-US" altLang="en-US" sz="2100" baseline="-25000" dirty="0">
                <a:sym typeface="Wingdings" panose="05000000000000000000" pitchFamily="2" charset="2"/>
              </a:rPr>
              <a:t>6 </a:t>
            </a:r>
            <a:r>
              <a:rPr lang="en-US" altLang="en-US" sz="2100" dirty="0">
                <a:sym typeface="Wingdings" panose="05000000000000000000" pitchFamily="2" charset="2"/>
              </a:rPr>
              <a:t>treatment</a:t>
            </a:r>
            <a:r>
              <a:rPr lang="en-US" altLang="en-US" sz="2100" baseline="-25000" dirty="0">
                <a:sym typeface="Wingdings" panose="05000000000000000000" pitchFamily="2" charset="2"/>
              </a:rPr>
              <a:t> </a:t>
            </a:r>
            <a:r>
              <a:rPr lang="en-US" altLang="en-US" sz="2100" dirty="0">
                <a:sym typeface="Wingdings" panose="05000000000000000000" pitchFamily="2" charset="2"/>
              </a:rPr>
              <a:t>effective in a small percentage of patients: </a:t>
            </a:r>
            <a:r>
              <a:rPr lang="en-US" altLang="en-US" sz="2100" dirty="0">
                <a:solidFill>
                  <a:srgbClr val="0000FF"/>
                </a:solidFill>
                <a:sym typeface="Wingdings" panose="05000000000000000000" pitchFamily="2" charset="2"/>
              </a:rPr>
              <a:t>Gyrate</a:t>
            </a:r>
          </a:p>
        </p:txBody>
      </p:sp>
      <p:sp>
        <p:nvSpPr>
          <p:cNvPr id="2458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F558356-2725-4885-A623-CDAB9C5A0001}" type="slidenum">
              <a:rPr lang="en-US" altLang="en-US" sz="1000" smtClean="0"/>
              <a:pPr>
                <a:spcBef>
                  <a:spcPct val="0"/>
                </a:spcBef>
                <a:buClrTx/>
                <a:buSzTx/>
                <a:buFontTx/>
                <a:buNone/>
              </a:pPr>
              <a:t>25</a:t>
            </a:fld>
            <a:endParaRPr lang="en-US" altLang="en-US" sz="1000"/>
          </a:p>
        </p:txBody>
      </p:sp>
      <p:sp>
        <p:nvSpPr>
          <p:cNvPr id="7" name="Text Box 5">
            <a:extLst>
              <a:ext uri="{FF2B5EF4-FFF2-40B4-BE49-F238E27FC236}">
                <a16:creationId xmlns:a16="http://schemas.microsoft.com/office/drawing/2014/main" id="{57BCFC34-9297-40A3-A0F1-42D97DB2F430}"/>
              </a:ext>
            </a:extLst>
          </p:cNvPr>
          <p:cNvSpPr txBox="1">
            <a:spLocks noChangeArrowheads="1"/>
          </p:cNvSpPr>
          <p:nvPr/>
        </p:nvSpPr>
        <p:spPr bwMode="auto">
          <a:xfrm>
            <a:off x="1719262" y="270803"/>
            <a:ext cx="5705475" cy="568325"/>
          </a:xfrm>
          <a:prstGeom prst="rect">
            <a:avLst/>
          </a:prstGeom>
          <a:solidFill>
            <a:schemeClr val="accent6">
              <a:lumMod val="20000"/>
              <a:lumOff val="80000"/>
            </a:schemeClr>
          </a:solid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1800" i="1" dirty="0">
                <a:solidFill>
                  <a:srgbClr val="0000FF"/>
                </a:solidFill>
              </a:rPr>
              <a:t>For each statement, identify whether it applies to</a:t>
            </a:r>
          </a:p>
          <a:p>
            <a:pPr algn="ctr" eaLnBrk="1" hangingPunct="1">
              <a:lnSpc>
                <a:spcPct val="85000"/>
              </a:lnSpc>
              <a:spcBef>
                <a:spcPct val="0"/>
              </a:spcBef>
              <a:buClrTx/>
              <a:buSzTx/>
              <a:buFontTx/>
              <a:buNone/>
            </a:pPr>
            <a:r>
              <a:rPr lang="en-US" altLang="en-US" sz="1800" b="1" dirty="0">
                <a:solidFill>
                  <a:srgbClr val="0000FF"/>
                </a:solidFill>
              </a:rPr>
              <a:t>gyrate atrophy</a:t>
            </a:r>
            <a:r>
              <a:rPr lang="en-US" altLang="en-US" sz="1800" i="1" dirty="0">
                <a:solidFill>
                  <a:srgbClr val="0000FF"/>
                </a:solidFill>
              </a:rPr>
              <a:t> or </a:t>
            </a:r>
            <a:r>
              <a:rPr lang="en-US" altLang="en-US" sz="1800" b="1" dirty="0" err="1">
                <a:solidFill>
                  <a:srgbClr val="0000FF"/>
                </a:solidFill>
              </a:rPr>
              <a:t>choroideremia</a:t>
            </a:r>
            <a:r>
              <a:rPr lang="en-US" altLang="en-US" sz="1800" i="1" dirty="0">
                <a:solidFill>
                  <a:srgbClr val="0000FF"/>
                </a:solidFill>
              </a:rPr>
              <a:t> (or </a:t>
            </a:r>
            <a:r>
              <a:rPr lang="en-US" altLang="en-US" sz="1800" dirty="0">
                <a:solidFill>
                  <a:srgbClr val="0000FF"/>
                </a:solidFill>
              </a:rPr>
              <a:t>both</a:t>
            </a:r>
            <a:r>
              <a:rPr lang="en-US" altLang="en-US" sz="1800" i="1" dirty="0">
                <a:solidFill>
                  <a:srgbClr val="0000FF"/>
                </a:solidFill>
              </a:rPr>
              <a:t>, or </a:t>
            </a:r>
            <a:r>
              <a:rPr lang="en-US" altLang="en-US" sz="1800" dirty="0">
                <a:solidFill>
                  <a:srgbClr val="0000FF"/>
                </a:solidFill>
              </a:rPr>
              <a:t>neither</a:t>
            </a:r>
            <a:r>
              <a:rPr lang="en-US" altLang="en-US" sz="1800" i="1" dirty="0">
                <a:solidFill>
                  <a:srgbClr val="0000FF"/>
                </a:solidFill>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7772400" y="762000"/>
            <a:ext cx="12192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5603" name="Rectangle 3"/>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25604" name="Rectangle 4"/>
          <p:cNvSpPr>
            <a:spLocks noGrp="1" noChangeArrowheads="1"/>
          </p:cNvSpPr>
          <p:nvPr>
            <p:ph type="body" idx="1"/>
          </p:nvPr>
        </p:nvSpPr>
        <p:spPr>
          <a:xfrm>
            <a:off x="228600" y="1295400"/>
            <a:ext cx="8915400" cy="5334000"/>
          </a:xfrm>
        </p:spPr>
        <p:txBody>
          <a:bodyPr/>
          <a:lstStyle/>
          <a:p>
            <a:pPr eaLnBrk="1" hangingPunct="1">
              <a:lnSpc>
                <a:spcPct val="90000"/>
              </a:lnSpc>
            </a:pPr>
            <a:r>
              <a:rPr lang="en-US" altLang="en-US" sz="2100" dirty="0">
                <a:solidFill>
                  <a:srgbClr val="B2B2B2"/>
                </a:solidFill>
                <a:sym typeface="Wingdings" panose="05000000000000000000" pitchFamily="2" charset="2"/>
              </a:rPr>
              <a:t>Is a choroidal dystrophy: </a:t>
            </a:r>
            <a:r>
              <a:rPr lang="en-US" altLang="en-US" sz="2100" dirty="0">
                <a:solidFill>
                  <a:schemeClr val="bg1">
                    <a:lumMod val="75000"/>
                  </a:schemeClr>
                </a:solidFill>
                <a:sym typeface="Wingdings" panose="05000000000000000000" pitchFamily="2" charset="2"/>
              </a:rPr>
              <a:t>Gyrate. Wait…Yep, gyrate. No wait--both?</a:t>
            </a:r>
          </a:p>
          <a:p>
            <a:pPr eaLnBrk="1" hangingPunct="1">
              <a:lnSpc>
                <a:spcPct val="90000"/>
              </a:lnSpc>
            </a:pPr>
            <a:r>
              <a:rPr lang="en-US" altLang="en-US" sz="2100" dirty="0">
                <a:solidFill>
                  <a:schemeClr val="bg1">
                    <a:lumMod val="75000"/>
                  </a:schemeClr>
                </a:solidFill>
              </a:rPr>
              <a:t>Deficiency of enzyme </a:t>
            </a:r>
            <a:r>
              <a:rPr lang="en-US" altLang="en-US" sz="2100" i="1" dirty="0">
                <a:solidFill>
                  <a:schemeClr val="bg1">
                    <a:lumMod val="75000"/>
                  </a:schemeClr>
                </a:solidFill>
              </a:rPr>
              <a:t>geranyl </a:t>
            </a:r>
            <a:r>
              <a:rPr lang="en-US" altLang="en-US" sz="2100" i="1" dirty="0" err="1">
                <a:solidFill>
                  <a:schemeClr val="bg1">
                    <a:lumMod val="75000"/>
                  </a:schemeClr>
                </a:solidFill>
              </a:rPr>
              <a:t>geranyl</a:t>
            </a:r>
            <a:r>
              <a:rPr lang="en-US" altLang="en-US" sz="2100" i="1" dirty="0">
                <a:solidFill>
                  <a:schemeClr val="bg1">
                    <a:lumMod val="75000"/>
                  </a:schemeClr>
                </a:solidFill>
              </a:rPr>
              <a:t> transferase</a:t>
            </a:r>
            <a:r>
              <a:rPr lang="en-US" altLang="en-US" sz="2100" dirty="0">
                <a:solidFill>
                  <a:schemeClr val="bg1">
                    <a:lumMod val="75000"/>
                  </a:schemeClr>
                </a:solidFill>
              </a:rPr>
              <a:t>: </a:t>
            </a:r>
            <a:r>
              <a:rPr lang="en-US" altLang="en-US" sz="2100" dirty="0" err="1">
                <a:solidFill>
                  <a:schemeClr val="bg1">
                    <a:lumMod val="75000"/>
                  </a:schemeClr>
                </a:solidFill>
              </a:rPr>
              <a:t>Choroideremia</a:t>
            </a:r>
            <a:endParaRPr lang="en-US" altLang="en-US" sz="2100" dirty="0">
              <a:solidFill>
                <a:schemeClr val="bg1">
                  <a:lumMod val="75000"/>
                </a:schemeClr>
              </a:solidFill>
            </a:endParaRPr>
          </a:p>
          <a:p>
            <a:pPr eaLnBrk="1" hangingPunct="1">
              <a:lnSpc>
                <a:spcPct val="90000"/>
              </a:lnSpc>
            </a:pPr>
            <a:r>
              <a:rPr lang="en-US" altLang="en-US" sz="2100" dirty="0">
                <a:solidFill>
                  <a:srgbClr val="B2B2B2"/>
                </a:solidFill>
              </a:rPr>
              <a:t>Defect in </a:t>
            </a:r>
            <a:r>
              <a:rPr lang="en-US" altLang="en-US" sz="2100" i="1" dirty="0">
                <a:solidFill>
                  <a:srgbClr val="B2B2B2"/>
                </a:solidFill>
              </a:rPr>
              <a:t>ornithine aminotransferase</a:t>
            </a:r>
            <a:r>
              <a:rPr lang="en-US" altLang="en-US" sz="2100" dirty="0">
                <a:solidFill>
                  <a:srgbClr val="B2B2B2"/>
                </a:solidFill>
              </a:rPr>
              <a:t> enzyme leads to excess </a:t>
            </a:r>
            <a:r>
              <a:rPr lang="en-US" altLang="en-US" sz="2100" dirty="0">
                <a:solidFill>
                  <a:srgbClr val="B2B2B2"/>
                </a:solidFill>
                <a:sym typeface="Wingdings" panose="05000000000000000000" pitchFamily="2" charset="2"/>
              </a:rPr>
              <a:t>serum ornithine levels: Gyrate</a:t>
            </a:r>
          </a:p>
          <a:p>
            <a:pPr eaLnBrk="1" hangingPunct="1">
              <a:lnSpc>
                <a:spcPct val="90000"/>
              </a:lnSpc>
            </a:pPr>
            <a:r>
              <a:rPr lang="en-US" altLang="en-US" sz="2100" dirty="0">
                <a:solidFill>
                  <a:srgbClr val="B2B2B2"/>
                </a:solidFill>
                <a:sym typeface="Wingdings" panose="05000000000000000000" pitchFamily="2" charset="2"/>
              </a:rPr>
              <a:t>DFE: ’</a:t>
            </a:r>
            <a:r>
              <a:rPr lang="en-US" altLang="en-US" sz="2100" dirty="0" err="1">
                <a:solidFill>
                  <a:srgbClr val="B2B2B2"/>
                </a:solidFill>
                <a:sym typeface="Wingdings" panose="05000000000000000000" pitchFamily="2" charset="2"/>
              </a:rPr>
              <a:t>Pavingstones</a:t>
            </a:r>
            <a:r>
              <a:rPr lang="en-US" altLang="en-US" sz="2100" dirty="0">
                <a:solidFill>
                  <a:srgbClr val="B2B2B2"/>
                </a:solidFill>
                <a:sym typeface="Wingdings" panose="05000000000000000000" pitchFamily="2" charset="2"/>
              </a:rPr>
              <a:t>;’ later coalesce into scalloped areas: Gyrate</a:t>
            </a:r>
          </a:p>
          <a:p>
            <a:pPr eaLnBrk="1" hangingPunct="1">
              <a:lnSpc>
                <a:spcPct val="90000"/>
              </a:lnSpc>
            </a:pPr>
            <a:r>
              <a:rPr lang="en-US" altLang="en-US" sz="2100" dirty="0">
                <a:solidFill>
                  <a:srgbClr val="B2B2B2"/>
                </a:solidFill>
              </a:rPr>
              <a:t>DFE: Near total absence of choroid, </a:t>
            </a:r>
            <a:r>
              <a:rPr lang="en-US" altLang="en-US" sz="2100" dirty="0" err="1">
                <a:solidFill>
                  <a:srgbClr val="B2B2B2"/>
                </a:solidFill>
              </a:rPr>
              <a:t>choriocapillaris</a:t>
            </a:r>
            <a:r>
              <a:rPr lang="en-US" altLang="en-US" sz="2100" dirty="0">
                <a:solidFill>
                  <a:srgbClr val="B2B2B2"/>
                </a:solidFill>
              </a:rPr>
              <a:t>, and RPE: </a:t>
            </a:r>
            <a:r>
              <a:rPr lang="en-US" altLang="en-US" sz="2100" dirty="0" err="1">
                <a:solidFill>
                  <a:srgbClr val="B2B2B2"/>
                </a:solidFill>
              </a:rPr>
              <a:t>Choroideremia</a:t>
            </a:r>
            <a:endParaRPr lang="en-US" altLang="en-US" sz="2100" dirty="0">
              <a:solidFill>
                <a:srgbClr val="B2B2B2"/>
              </a:solidFill>
            </a:endParaRPr>
          </a:p>
          <a:p>
            <a:pPr eaLnBrk="1" hangingPunct="1">
              <a:lnSpc>
                <a:spcPct val="90000"/>
              </a:lnSpc>
            </a:pPr>
            <a:r>
              <a:rPr lang="en-US" altLang="en-US" sz="2100" dirty="0">
                <a:sym typeface="Wingdings" panose="05000000000000000000" pitchFamily="2" charset="2"/>
              </a:rPr>
              <a:t>Vitamin B</a:t>
            </a:r>
            <a:r>
              <a:rPr lang="en-US" altLang="en-US" sz="2100" baseline="-25000" dirty="0">
                <a:sym typeface="Wingdings" panose="05000000000000000000" pitchFamily="2" charset="2"/>
              </a:rPr>
              <a:t>6 </a:t>
            </a:r>
            <a:r>
              <a:rPr lang="en-US" altLang="en-US" sz="2100" dirty="0">
                <a:sym typeface="Wingdings" panose="05000000000000000000" pitchFamily="2" charset="2"/>
              </a:rPr>
              <a:t>treatment</a:t>
            </a:r>
            <a:r>
              <a:rPr lang="en-US" altLang="en-US" sz="2100" baseline="-25000" dirty="0">
                <a:sym typeface="Wingdings" panose="05000000000000000000" pitchFamily="2" charset="2"/>
              </a:rPr>
              <a:t> </a:t>
            </a:r>
            <a:r>
              <a:rPr lang="en-US" altLang="en-US" sz="2100" dirty="0">
                <a:sym typeface="Wingdings" panose="05000000000000000000" pitchFamily="2" charset="2"/>
              </a:rPr>
              <a:t>effective in a small percentage of patients: </a:t>
            </a:r>
            <a:r>
              <a:rPr lang="en-US" altLang="en-US" sz="2100" dirty="0">
                <a:solidFill>
                  <a:srgbClr val="0000FF"/>
                </a:solidFill>
                <a:sym typeface="Wingdings" panose="05000000000000000000" pitchFamily="2" charset="2"/>
              </a:rPr>
              <a:t>Gyrate</a:t>
            </a:r>
          </a:p>
        </p:txBody>
      </p:sp>
      <p:sp>
        <p:nvSpPr>
          <p:cNvPr id="25606" name="Text Box 6"/>
          <p:cNvSpPr txBox="1">
            <a:spLocks noChangeArrowheads="1"/>
          </p:cNvSpPr>
          <p:nvPr/>
        </p:nvSpPr>
        <p:spPr bwMode="auto">
          <a:xfrm>
            <a:off x="992188" y="4127500"/>
            <a:ext cx="6515100" cy="534988"/>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a:solidFill>
                  <a:srgbClr val="0000FF"/>
                </a:solidFill>
              </a:rPr>
              <a:t>If B</a:t>
            </a:r>
            <a:r>
              <a:rPr lang="en-US" altLang="en-US" sz="1600" baseline="-25000">
                <a:solidFill>
                  <a:srgbClr val="0000FF"/>
                </a:solidFill>
              </a:rPr>
              <a:t>6</a:t>
            </a:r>
            <a:r>
              <a:rPr lang="en-US" altLang="en-US" sz="1600">
                <a:solidFill>
                  <a:srgbClr val="0000FF"/>
                </a:solidFill>
              </a:rPr>
              <a:t> therapy is tried, check serum ornithine level to assess response; </a:t>
            </a:r>
          </a:p>
          <a:p>
            <a:pPr eaLnBrk="1" hangingPunct="1">
              <a:lnSpc>
                <a:spcPct val="90000"/>
              </a:lnSpc>
              <a:spcBef>
                <a:spcPct val="0"/>
              </a:spcBef>
              <a:buClrTx/>
              <a:buSzTx/>
              <a:buFontTx/>
              <a:buNone/>
            </a:pPr>
            <a:r>
              <a:rPr lang="en-US" altLang="en-US" sz="1600">
                <a:solidFill>
                  <a:srgbClr val="0000FF"/>
                </a:solidFill>
              </a:rPr>
              <a:t>if level doesn’t fall, discontinue therapy</a:t>
            </a:r>
          </a:p>
        </p:txBody>
      </p:sp>
      <p:sp>
        <p:nvSpPr>
          <p:cNvPr id="25607" name="Rectangle 7"/>
          <p:cNvSpPr>
            <a:spLocks noChangeArrowheads="1"/>
          </p:cNvSpPr>
          <p:nvPr/>
        </p:nvSpPr>
        <p:spPr bwMode="auto">
          <a:xfrm>
            <a:off x="4114800" y="4127500"/>
            <a:ext cx="838200" cy="26828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5608" name="Rectangle 8"/>
          <p:cNvSpPr>
            <a:spLocks noChangeArrowheads="1"/>
          </p:cNvSpPr>
          <p:nvPr/>
        </p:nvSpPr>
        <p:spPr bwMode="auto">
          <a:xfrm>
            <a:off x="2781300" y="4395788"/>
            <a:ext cx="1866900" cy="2667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a:t>do this</a:t>
            </a:r>
          </a:p>
        </p:txBody>
      </p:sp>
      <p:sp>
        <p:nvSpPr>
          <p:cNvPr id="25610"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E7047CB-69F1-41F5-9445-CA30B529D761}" type="slidenum">
              <a:rPr lang="en-US" altLang="en-US" sz="1000" smtClean="0"/>
              <a:pPr>
                <a:spcBef>
                  <a:spcPct val="0"/>
                </a:spcBef>
                <a:buClrTx/>
                <a:buSzTx/>
                <a:buFontTx/>
                <a:buNone/>
              </a:pPr>
              <a:t>26</a:t>
            </a:fld>
            <a:endParaRPr lang="en-US" altLang="en-US" sz="1000"/>
          </a:p>
        </p:txBody>
      </p:sp>
      <p:sp>
        <p:nvSpPr>
          <p:cNvPr id="10" name="Text Box 5">
            <a:extLst>
              <a:ext uri="{FF2B5EF4-FFF2-40B4-BE49-F238E27FC236}">
                <a16:creationId xmlns:a16="http://schemas.microsoft.com/office/drawing/2014/main" id="{324788CD-7A54-40EE-9B7C-7497D599FB2E}"/>
              </a:ext>
            </a:extLst>
          </p:cNvPr>
          <p:cNvSpPr txBox="1">
            <a:spLocks noChangeArrowheads="1"/>
          </p:cNvSpPr>
          <p:nvPr/>
        </p:nvSpPr>
        <p:spPr bwMode="auto">
          <a:xfrm>
            <a:off x="1719262" y="270803"/>
            <a:ext cx="5705475" cy="568325"/>
          </a:xfrm>
          <a:prstGeom prst="rect">
            <a:avLst/>
          </a:prstGeom>
          <a:solidFill>
            <a:schemeClr val="accent6">
              <a:lumMod val="20000"/>
              <a:lumOff val="80000"/>
            </a:schemeClr>
          </a:solid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1800" i="1" dirty="0">
                <a:solidFill>
                  <a:srgbClr val="0000FF"/>
                </a:solidFill>
              </a:rPr>
              <a:t>For each statement, identify whether it applies to</a:t>
            </a:r>
          </a:p>
          <a:p>
            <a:pPr algn="ctr" eaLnBrk="1" hangingPunct="1">
              <a:lnSpc>
                <a:spcPct val="85000"/>
              </a:lnSpc>
              <a:spcBef>
                <a:spcPct val="0"/>
              </a:spcBef>
              <a:buClrTx/>
              <a:buSzTx/>
              <a:buFontTx/>
              <a:buNone/>
            </a:pPr>
            <a:r>
              <a:rPr lang="en-US" altLang="en-US" sz="1800" b="1" dirty="0">
                <a:solidFill>
                  <a:srgbClr val="0000FF"/>
                </a:solidFill>
              </a:rPr>
              <a:t>gyrate atrophy</a:t>
            </a:r>
            <a:r>
              <a:rPr lang="en-US" altLang="en-US" sz="1800" i="1" dirty="0">
                <a:solidFill>
                  <a:srgbClr val="0000FF"/>
                </a:solidFill>
              </a:rPr>
              <a:t> or </a:t>
            </a:r>
            <a:r>
              <a:rPr lang="en-US" altLang="en-US" sz="1800" b="1" dirty="0" err="1">
                <a:solidFill>
                  <a:srgbClr val="0000FF"/>
                </a:solidFill>
              </a:rPr>
              <a:t>choroideremia</a:t>
            </a:r>
            <a:r>
              <a:rPr lang="en-US" altLang="en-US" sz="1800" i="1" dirty="0">
                <a:solidFill>
                  <a:srgbClr val="0000FF"/>
                </a:solidFill>
              </a:rPr>
              <a:t> (or </a:t>
            </a:r>
            <a:r>
              <a:rPr lang="en-US" altLang="en-US" sz="1800" dirty="0">
                <a:solidFill>
                  <a:srgbClr val="0000FF"/>
                </a:solidFill>
              </a:rPr>
              <a:t>both</a:t>
            </a:r>
            <a:r>
              <a:rPr lang="en-US" altLang="en-US" sz="1800" i="1" dirty="0">
                <a:solidFill>
                  <a:srgbClr val="0000FF"/>
                </a:solidFill>
              </a:rPr>
              <a:t>, or </a:t>
            </a:r>
            <a:r>
              <a:rPr lang="en-US" altLang="en-US" sz="1800" dirty="0">
                <a:solidFill>
                  <a:srgbClr val="0000FF"/>
                </a:solidFill>
              </a:rPr>
              <a:t>neither</a:t>
            </a:r>
            <a:r>
              <a:rPr lang="en-US" altLang="en-US" sz="1800" i="1" dirty="0">
                <a:solidFill>
                  <a:srgbClr val="0000FF"/>
                </a:solidFill>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7772400" y="762000"/>
            <a:ext cx="12192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6627" name="Rectangle 3"/>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26628" name="Rectangle 4"/>
          <p:cNvSpPr>
            <a:spLocks noGrp="1" noChangeArrowheads="1"/>
          </p:cNvSpPr>
          <p:nvPr>
            <p:ph type="body" idx="1"/>
          </p:nvPr>
        </p:nvSpPr>
        <p:spPr>
          <a:xfrm>
            <a:off x="228600" y="1295400"/>
            <a:ext cx="8915400" cy="5334000"/>
          </a:xfrm>
        </p:spPr>
        <p:txBody>
          <a:bodyPr/>
          <a:lstStyle/>
          <a:p>
            <a:pPr eaLnBrk="1" hangingPunct="1">
              <a:lnSpc>
                <a:spcPct val="90000"/>
              </a:lnSpc>
            </a:pPr>
            <a:r>
              <a:rPr lang="en-US" altLang="en-US" sz="2100" dirty="0">
                <a:solidFill>
                  <a:srgbClr val="B2B2B2"/>
                </a:solidFill>
                <a:sym typeface="Wingdings" panose="05000000000000000000" pitchFamily="2" charset="2"/>
              </a:rPr>
              <a:t>Is a choroidal </a:t>
            </a:r>
            <a:r>
              <a:rPr lang="en-US" altLang="en-US" sz="2100" dirty="0">
                <a:solidFill>
                  <a:schemeClr val="bg1">
                    <a:lumMod val="75000"/>
                  </a:schemeClr>
                </a:solidFill>
                <a:sym typeface="Wingdings" panose="05000000000000000000" pitchFamily="2" charset="2"/>
              </a:rPr>
              <a:t>dystrophy: Gyrate. Wait…Yep, gyrate. No wait--both?</a:t>
            </a:r>
          </a:p>
          <a:p>
            <a:pPr eaLnBrk="1" hangingPunct="1">
              <a:lnSpc>
                <a:spcPct val="90000"/>
              </a:lnSpc>
            </a:pPr>
            <a:r>
              <a:rPr lang="en-US" altLang="en-US" sz="2100" dirty="0">
                <a:solidFill>
                  <a:schemeClr val="bg1">
                    <a:lumMod val="75000"/>
                  </a:schemeClr>
                </a:solidFill>
              </a:rPr>
              <a:t>Deficiency of enzyme </a:t>
            </a:r>
            <a:r>
              <a:rPr lang="en-US" altLang="en-US" sz="2100" i="1" dirty="0">
                <a:solidFill>
                  <a:schemeClr val="bg1">
                    <a:lumMod val="75000"/>
                  </a:schemeClr>
                </a:solidFill>
              </a:rPr>
              <a:t>geranyl </a:t>
            </a:r>
            <a:r>
              <a:rPr lang="en-US" altLang="en-US" sz="2100" i="1" dirty="0" err="1">
                <a:solidFill>
                  <a:schemeClr val="bg1">
                    <a:lumMod val="75000"/>
                  </a:schemeClr>
                </a:solidFill>
              </a:rPr>
              <a:t>geranyl</a:t>
            </a:r>
            <a:r>
              <a:rPr lang="en-US" altLang="en-US" sz="2100" i="1" dirty="0">
                <a:solidFill>
                  <a:schemeClr val="bg1">
                    <a:lumMod val="75000"/>
                  </a:schemeClr>
                </a:solidFill>
              </a:rPr>
              <a:t> transferase</a:t>
            </a:r>
            <a:r>
              <a:rPr lang="en-US" altLang="en-US" sz="2100" dirty="0">
                <a:solidFill>
                  <a:srgbClr val="B2B2B2"/>
                </a:solidFill>
              </a:rPr>
              <a:t>: </a:t>
            </a:r>
            <a:r>
              <a:rPr lang="en-US" altLang="en-US" sz="2100" dirty="0" err="1">
                <a:solidFill>
                  <a:srgbClr val="B2B2B2"/>
                </a:solidFill>
              </a:rPr>
              <a:t>Choroideremia</a:t>
            </a:r>
            <a:endParaRPr lang="en-US" altLang="en-US" sz="2100" dirty="0">
              <a:solidFill>
                <a:srgbClr val="B2B2B2"/>
              </a:solidFill>
            </a:endParaRPr>
          </a:p>
          <a:p>
            <a:pPr eaLnBrk="1" hangingPunct="1">
              <a:lnSpc>
                <a:spcPct val="90000"/>
              </a:lnSpc>
            </a:pPr>
            <a:r>
              <a:rPr lang="en-US" altLang="en-US" sz="2100" dirty="0">
                <a:solidFill>
                  <a:srgbClr val="B2B2B2"/>
                </a:solidFill>
              </a:rPr>
              <a:t>Defect in </a:t>
            </a:r>
            <a:r>
              <a:rPr lang="en-US" altLang="en-US" sz="2100" i="1" dirty="0">
                <a:solidFill>
                  <a:srgbClr val="B2B2B2"/>
                </a:solidFill>
              </a:rPr>
              <a:t>ornithine aminotransferase</a:t>
            </a:r>
            <a:r>
              <a:rPr lang="en-US" altLang="en-US" sz="2100" dirty="0">
                <a:solidFill>
                  <a:srgbClr val="B2B2B2"/>
                </a:solidFill>
              </a:rPr>
              <a:t> enzyme leads to excess </a:t>
            </a:r>
            <a:r>
              <a:rPr lang="en-US" altLang="en-US" sz="2100" dirty="0">
                <a:solidFill>
                  <a:srgbClr val="B2B2B2"/>
                </a:solidFill>
                <a:sym typeface="Wingdings" panose="05000000000000000000" pitchFamily="2" charset="2"/>
              </a:rPr>
              <a:t>serum ornithine levels: Gyrate</a:t>
            </a:r>
          </a:p>
          <a:p>
            <a:pPr eaLnBrk="1" hangingPunct="1">
              <a:lnSpc>
                <a:spcPct val="90000"/>
              </a:lnSpc>
            </a:pPr>
            <a:r>
              <a:rPr lang="en-US" altLang="en-US" sz="2100" dirty="0">
                <a:solidFill>
                  <a:srgbClr val="B2B2B2"/>
                </a:solidFill>
                <a:sym typeface="Wingdings" panose="05000000000000000000" pitchFamily="2" charset="2"/>
              </a:rPr>
              <a:t>DFE: ’</a:t>
            </a:r>
            <a:r>
              <a:rPr lang="en-US" altLang="en-US" sz="2100" dirty="0" err="1">
                <a:solidFill>
                  <a:srgbClr val="B2B2B2"/>
                </a:solidFill>
                <a:sym typeface="Wingdings" panose="05000000000000000000" pitchFamily="2" charset="2"/>
              </a:rPr>
              <a:t>Pavingstones</a:t>
            </a:r>
            <a:r>
              <a:rPr lang="en-US" altLang="en-US" sz="2100" dirty="0">
                <a:solidFill>
                  <a:srgbClr val="B2B2B2"/>
                </a:solidFill>
                <a:sym typeface="Wingdings" panose="05000000000000000000" pitchFamily="2" charset="2"/>
              </a:rPr>
              <a:t>;’ later coalesce into scalloped areas: Gyrate</a:t>
            </a:r>
          </a:p>
          <a:p>
            <a:pPr eaLnBrk="1" hangingPunct="1">
              <a:lnSpc>
                <a:spcPct val="90000"/>
              </a:lnSpc>
            </a:pPr>
            <a:r>
              <a:rPr lang="en-US" altLang="en-US" sz="2100" dirty="0">
                <a:solidFill>
                  <a:srgbClr val="B2B2B2"/>
                </a:solidFill>
              </a:rPr>
              <a:t>DFE: Near total absence of choroid, </a:t>
            </a:r>
            <a:r>
              <a:rPr lang="en-US" altLang="en-US" sz="2100" dirty="0" err="1">
                <a:solidFill>
                  <a:srgbClr val="B2B2B2"/>
                </a:solidFill>
              </a:rPr>
              <a:t>choriocapillaris</a:t>
            </a:r>
            <a:r>
              <a:rPr lang="en-US" altLang="en-US" sz="2100" dirty="0">
                <a:solidFill>
                  <a:srgbClr val="B2B2B2"/>
                </a:solidFill>
              </a:rPr>
              <a:t>, and RPE: </a:t>
            </a:r>
            <a:r>
              <a:rPr lang="en-US" altLang="en-US" sz="2100" dirty="0" err="1">
                <a:solidFill>
                  <a:srgbClr val="B2B2B2"/>
                </a:solidFill>
              </a:rPr>
              <a:t>Choroideremia</a:t>
            </a:r>
            <a:endParaRPr lang="en-US" altLang="en-US" sz="2100" dirty="0">
              <a:solidFill>
                <a:srgbClr val="B2B2B2"/>
              </a:solidFill>
            </a:endParaRPr>
          </a:p>
          <a:p>
            <a:pPr eaLnBrk="1" hangingPunct="1">
              <a:lnSpc>
                <a:spcPct val="90000"/>
              </a:lnSpc>
            </a:pPr>
            <a:r>
              <a:rPr lang="en-US" altLang="en-US" sz="2100" dirty="0">
                <a:sym typeface="Wingdings" panose="05000000000000000000" pitchFamily="2" charset="2"/>
              </a:rPr>
              <a:t>Vitamin B</a:t>
            </a:r>
            <a:r>
              <a:rPr lang="en-US" altLang="en-US" sz="2100" baseline="-25000" dirty="0">
                <a:sym typeface="Wingdings" panose="05000000000000000000" pitchFamily="2" charset="2"/>
              </a:rPr>
              <a:t>6 </a:t>
            </a:r>
            <a:r>
              <a:rPr lang="en-US" altLang="en-US" sz="2100" dirty="0">
                <a:sym typeface="Wingdings" panose="05000000000000000000" pitchFamily="2" charset="2"/>
              </a:rPr>
              <a:t>treatment</a:t>
            </a:r>
            <a:r>
              <a:rPr lang="en-US" altLang="en-US" sz="2100" baseline="-25000" dirty="0">
                <a:sym typeface="Wingdings" panose="05000000000000000000" pitchFamily="2" charset="2"/>
              </a:rPr>
              <a:t> </a:t>
            </a:r>
            <a:r>
              <a:rPr lang="en-US" altLang="en-US" sz="2100" dirty="0">
                <a:sym typeface="Wingdings" panose="05000000000000000000" pitchFamily="2" charset="2"/>
              </a:rPr>
              <a:t>effective in a small percentage of patients: </a:t>
            </a:r>
            <a:r>
              <a:rPr lang="en-US" altLang="en-US" sz="2100" dirty="0">
                <a:solidFill>
                  <a:srgbClr val="0000FF"/>
                </a:solidFill>
                <a:sym typeface="Wingdings" panose="05000000000000000000" pitchFamily="2" charset="2"/>
              </a:rPr>
              <a:t>Gyrate</a:t>
            </a:r>
          </a:p>
        </p:txBody>
      </p:sp>
      <p:sp>
        <p:nvSpPr>
          <p:cNvPr id="26630" name="Text Box 6"/>
          <p:cNvSpPr txBox="1">
            <a:spLocks noChangeArrowheads="1"/>
          </p:cNvSpPr>
          <p:nvPr/>
        </p:nvSpPr>
        <p:spPr bwMode="auto">
          <a:xfrm>
            <a:off x="992188" y="4127500"/>
            <a:ext cx="6515100" cy="534988"/>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a:solidFill>
                  <a:srgbClr val="0000FF"/>
                </a:solidFill>
              </a:rPr>
              <a:t>If B</a:t>
            </a:r>
            <a:r>
              <a:rPr lang="en-US" altLang="en-US" sz="1600" baseline="-25000">
                <a:solidFill>
                  <a:srgbClr val="0000FF"/>
                </a:solidFill>
              </a:rPr>
              <a:t>6</a:t>
            </a:r>
            <a:r>
              <a:rPr lang="en-US" altLang="en-US" sz="1600">
                <a:solidFill>
                  <a:srgbClr val="0000FF"/>
                </a:solidFill>
              </a:rPr>
              <a:t> therapy is tried, check serum </a:t>
            </a:r>
            <a:r>
              <a:rPr lang="en-US" altLang="en-US" sz="1600"/>
              <a:t>ornithine </a:t>
            </a:r>
            <a:r>
              <a:rPr lang="en-US" altLang="en-US" sz="1600">
                <a:solidFill>
                  <a:srgbClr val="0000FF"/>
                </a:solidFill>
              </a:rPr>
              <a:t>level to assess response; </a:t>
            </a:r>
          </a:p>
          <a:p>
            <a:pPr eaLnBrk="1" hangingPunct="1">
              <a:lnSpc>
                <a:spcPct val="90000"/>
              </a:lnSpc>
              <a:spcBef>
                <a:spcPct val="0"/>
              </a:spcBef>
              <a:buClrTx/>
              <a:buSzTx/>
              <a:buFontTx/>
              <a:buNone/>
            </a:pPr>
            <a:r>
              <a:rPr lang="en-US" altLang="en-US" sz="1600">
                <a:solidFill>
                  <a:srgbClr val="0000FF"/>
                </a:solidFill>
              </a:rPr>
              <a:t>if level doesn’t fall, </a:t>
            </a:r>
            <a:r>
              <a:rPr lang="en-US" altLang="en-US" sz="1600"/>
              <a:t>discontinue therapy</a:t>
            </a:r>
          </a:p>
        </p:txBody>
      </p:sp>
      <p:sp>
        <p:nvSpPr>
          <p:cNvPr id="2663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B62A9BE-58E4-416C-AB8A-5305260139ED}" type="slidenum">
              <a:rPr lang="en-US" altLang="en-US" sz="1000" smtClean="0"/>
              <a:pPr>
                <a:spcBef>
                  <a:spcPct val="0"/>
                </a:spcBef>
                <a:buClrTx/>
                <a:buSzTx/>
                <a:buFontTx/>
                <a:buNone/>
              </a:pPr>
              <a:t>27</a:t>
            </a:fld>
            <a:endParaRPr lang="en-US" altLang="en-US" sz="1000"/>
          </a:p>
        </p:txBody>
      </p:sp>
      <p:sp>
        <p:nvSpPr>
          <p:cNvPr id="8" name="Text Box 5">
            <a:extLst>
              <a:ext uri="{FF2B5EF4-FFF2-40B4-BE49-F238E27FC236}">
                <a16:creationId xmlns:a16="http://schemas.microsoft.com/office/drawing/2014/main" id="{7B704793-7CAB-4FDC-B36E-1BAC78E7DE56}"/>
              </a:ext>
            </a:extLst>
          </p:cNvPr>
          <p:cNvSpPr txBox="1">
            <a:spLocks noChangeArrowheads="1"/>
          </p:cNvSpPr>
          <p:nvPr/>
        </p:nvSpPr>
        <p:spPr bwMode="auto">
          <a:xfrm>
            <a:off x="1719262" y="270803"/>
            <a:ext cx="5705475" cy="568325"/>
          </a:xfrm>
          <a:prstGeom prst="rect">
            <a:avLst/>
          </a:prstGeom>
          <a:solidFill>
            <a:schemeClr val="accent6">
              <a:lumMod val="20000"/>
              <a:lumOff val="80000"/>
            </a:schemeClr>
          </a:solid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1800" i="1" dirty="0">
                <a:solidFill>
                  <a:srgbClr val="0000FF"/>
                </a:solidFill>
              </a:rPr>
              <a:t>For each statement, identify whether it applies to</a:t>
            </a:r>
          </a:p>
          <a:p>
            <a:pPr algn="ctr" eaLnBrk="1" hangingPunct="1">
              <a:lnSpc>
                <a:spcPct val="85000"/>
              </a:lnSpc>
              <a:spcBef>
                <a:spcPct val="0"/>
              </a:spcBef>
              <a:buClrTx/>
              <a:buSzTx/>
              <a:buFontTx/>
              <a:buNone/>
            </a:pPr>
            <a:r>
              <a:rPr lang="en-US" altLang="en-US" sz="1800" b="1" dirty="0">
                <a:solidFill>
                  <a:srgbClr val="0000FF"/>
                </a:solidFill>
              </a:rPr>
              <a:t>gyrate atrophy</a:t>
            </a:r>
            <a:r>
              <a:rPr lang="en-US" altLang="en-US" sz="1800" i="1" dirty="0">
                <a:solidFill>
                  <a:srgbClr val="0000FF"/>
                </a:solidFill>
              </a:rPr>
              <a:t> or </a:t>
            </a:r>
            <a:r>
              <a:rPr lang="en-US" altLang="en-US" sz="1800" b="1" dirty="0" err="1">
                <a:solidFill>
                  <a:srgbClr val="0000FF"/>
                </a:solidFill>
              </a:rPr>
              <a:t>choroideremia</a:t>
            </a:r>
            <a:r>
              <a:rPr lang="en-US" altLang="en-US" sz="1800" i="1" dirty="0">
                <a:solidFill>
                  <a:srgbClr val="0000FF"/>
                </a:solidFill>
              </a:rPr>
              <a:t> (or </a:t>
            </a:r>
            <a:r>
              <a:rPr lang="en-US" altLang="en-US" sz="1800" dirty="0">
                <a:solidFill>
                  <a:srgbClr val="0000FF"/>
                </a:solidFill>
              </a:rPr>
              <a:t>both</a:t>
            </a:r>
            <a:r>
              <a:rPr lang="en-US" altLang="en-US" sz="1800" i="1" dirty="0">
                <a:solidFill>
                  <a:srgbClr val="0000FF"/>
                </a:solidFill>
              </a:rPr>
              <a:t>, or </a:t>
            </a:r>
            <a:r>
              <a:rPr lang="en-US" altLang="en-US" sz="1800" dirty="0">
                <a:solidFill>
                  <a:srgbClr val="0000FF"/>
                </a:solidFill>
              </a:rPr>
              <a:t>neither</a:t>
            </a:r>
            <a:r>
              <a:rPr lang="en-US" altLang="en-US" sz="1800" i="1" dirty="0">
                <a:solidFill>
                  <a:srgbClr val="0000FF"/>
                </a:solidFill>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7772400" y="762000"/>
            <a:ext cx="12192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7651" name="Rectangle 3"/>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27652" name="Rectangle 4"/>
          <p:cNvSpPr>
            <a:spLocks noGrp="1" noChangeArrowheads="1"/>
          </p:cNvSpPr>
          <p:nvPr>
            <p:ph type="body" idx="1"/>
          </p:nvPr>
        </p:nvSpPr>
        <p:spPr>
          <a:xfrm>
            <a:off x="228600" y="1295400"/>
            <a:ext cx="8915400" cy="5334000"/>
          </a:xfrm>
        </p:spPr>
        <p:txBody>
          <a:bodyPr/>
          <a:lstStyle/>
          <a:p>
            <a:pPr eaLnBrk="1" hangingPunct="1">
              <a:lnSpc>
                <a:spcPct val="90000"/>
              </a:lnSpc>
            </a:pPr>
            <a:r>
              <a:rPr lang="en-US" altLang="en-US" sz="2100" dirty="0">
                <a:sym typeface="Wingdings" panose="05000000000000000000" pitchFamily="2" charset="2"/>
              </a:rPr>
              <a:t>Is a choroidal dystrophy: </a:t>
            </a:r>
            <a:r>
              <a:rPr lang="en-US" altLang="en-US" sz="2100" dirty="0">
                <a:solidFill>
                  <a:srgbClr val="0000FF"/>
                </a:solidFill>
                <a:sym typeface="Wingdings" panose="05000000000000000000" pitchFamily="2" charset="2"/>
              </a:rPr>
              <a:t>Gyrate. Wait…Yep, gyrate. No wait--both?</a:t>
            </a:r>
          </a:p>
          <a:p>
            <a:pPr eaLnBrk="1" hangingPunct="1">
              <a:lnSpc>
                <a:spcPct val="90000"/>
              </a:lnSpc>
            </a:pPr>
            <a:r>
              <a:rPr lang="en-US" altLang="en-US" sz="2100" dirty="0"/>
              <a:t>Deficiency of enzyme </a:t>
            </a:r>
            <a:r>
              <a:rPr lang="en-US" altLang="en-US" sz="2100" i="1" dirty="0"/>
              <a:t>geranyl </a:t>
            </a:r>
            <a:r>
              <a:rPr lang="en-US" altLang="en-US" sz="2100" i="1" dirty="0" err="1"/>
              <a:t>geranyl</a:t>
            </a:r>
            <a:r>
              <a:rPr lang="en-US" altLang="en-US" sz="2100" i="1" dirty="0"/>
              <a:t> transferase</a:t>
            </a:r>
            <a:r>
              <a:rPr lang="en-US" altLang="en-US" sz="2100" dirty="0"/>
              <a:t>: </a:t>
            </a:r>
            <a:r>
              <a:rPr lang="en-US" altLang="en-US" sz="2100" dirty="0" err="1">
                <a:solidFill>
                  <a:srgbClr val="0000FF"/>
                </a:solidFill>
              </a:rPr>
              <a:t>Choroideremia</a:t>
            </a:r>
            <a:endParaRPr lang="en-US" altLang="en-US" sz="2100" dirty="0">
              <a:solidFill>
                <a:srgbClr val="0000FF"/>
              </a:solidFill>
            </a:endParaRPr>
          </a:p>
          <a:p>
            <a:pPr eaLnBrk="1" hangingPunct="1">
              <a:lnSpc>
                <a:spcPct val="90000"/>
              </a:lnSpc>
            </a:pPr>
            <a:r>
              <a:rPr lang="en-US" altLang="en-US" sz="2100" dirty="0"/>
              <a:t>Defect in </a:t>
            </a:r>
            <a:r>
              <a:rPr lang="en-US" altLang="en-US" sz="2100" i="1" dirty="0"/>
              <a:t>ornithine aminotransferase</a:t>
            </a:r>
            <a:r>
              <a:rPr lang="en-US" altLang="en-US" sz="2100" dirty="0"/>
              <a:t> enzyme leads to excess </a:t>
            </a:r>
            <a:r>
              <a:rPr lang="en-US" altLang="en-US" sz="2100" dirty="0">
                <a:sym typeface="Wingdings" panose="05000000000000000000" pitchFamily="2" charset="2"/>
              </a:rPr>
              <a:t>serum ornithine levels: </a:t>
            </a:r>
            <a:r>
              <a:rPr lang="en-US" altLang="en-US" sz="2100" dirty="0">
                <a:solidFill>
                  <a:srgbClr val="0000FF"/>
                </a:solidFill>
                <a:sym typeface="Wingdings" panose="05000000000000000000" pitchFamily="2" charset="2"/>
              </a:rPr>
              <a:t>Gyrate</a:t>
            </a:r>
          </a:p>
          <a:p>
            <a:pPr eaLnBrk="1" hangingPunct="1">
              <a:lnSpc>
                <a:spcPct val="90000"/>
              </a:lnSpc>
            </a:pPr>
            <a:r>
              <a:rPr lang="en-US" altLang="en-US" sz="2100" dirty="0">
                <a:sym typeface="Wingdings" panose="05000000000000000000" pitchFamily="2" charset="2"/>
              </a:rPr>
              <a:t>DFE: ’</a:t>
            </a:r>
            <a:r>
              <a:rPr lang="en-US" altLang="en-US" sz="2100" dirty="0" err="1">
                <a:sym typeface="Wingdings" panose="05000000000000000000" pitchFamily="2" charset="2"/>
              </a:rPr>
              <a:t>Pavingstones</a:t>
            </a:r>
            <a:r>
              <a:rPr lang="en-US" altLang="en-US" sz="2100" dirty="0">
                <a:sym typeface="Wingdings" panose="05000000000000000000" pitchFamily="2" charset="2"/>
              </a:rPr>
              <a:t>;’ later coalesce into scalloped areas: </a:t>
            </a:r>
            <a:r>
              <a:rPr lang="en-US" altLang="en-US" sz="2100" dirty="0">
                <a:solidFill>
                  <a:srgbClr val="0000FF"/>
                </a:solidFill>
                <a:sym typeface="Wingdings" panose="05000000000000000000" pitchFamily="2" charset="2"/>
              </a:rPr>
              <a:t>Gyrate</a:t>
            </a:r>
          </a:p>
          <a:p>
            <a:pPr eaLnBrk="1" hangingPunct="1">
              <a:lnSpc>
                <a:spcPct val="90000"/>
              </a:lnSpc>
            </a:pPr>
            <a:r>
              <a:rPr lang="en-US" altLang="en-US" sz="2100" dirty="0"/>
              <a:t>DFE: Near total absence of choroid, </a:t>
            </a:r>
            <a:r>
              <a:rPr lang="en-US" altLang="en-US" sz="2100" dirty="0" err="1"/>
              <a:t>choriocapillaris</a:t>
            </a:r>
            <a:r>
              <a:rPr lang="en-US" altLang="en-US" sz="2100" dirty="0"/>
              <a:t>, and RPE: </a:t>
            </a:r>
            <a:r>
              <a:rPr lang="en-US" altLang="en-US" sz="2100" dirty="0" err="1">
                <a:solidFill>
                  <a:srgbClr val="0000FF"/>
                </a:solidFill>
              </a:rPr>
              <a:t>Choroideremia</a:t>
            </a:r>
            <a:endParaRPr lang="en-US" altLang="en-US" sz="2100" dirty="0">
              <a:solidFill>
                <a:srgbClr val="0000FF"/>
              </a:solidFill>
            </a:endParaRPr>
          </a:p>
          <a:p>
            <a:pPr eaLnBrk="1" hangingPunct="1">
              <a:lnSpc>
                <a:spcPct val="90000"/>
              </a:lnSpc>
            </a:pPr>
            <a:r>
              <a:rPr lang="en-US" altLang="en-US" sz="2100" dirty="0">
                <a:sym typeface="Wingdings" panose="05000000000000000000" pitchFamily="2" charset="2"/>
              </a:rPr>
              <a:t>Vitamin B</a:t>
            </a:r>
            <a:r>
              <a:rPr lang="en-US" altLang="en-US" sz="2100" baseline="-25000" dirty="0">
                <a:sym typeface="Wingdings" panose="05000000000000000000" pitchFamily="2" charset="2"/>
              </a:rPr>
              <a:t>6 </a:t>
            </a:r>
            <a:r>
              <a:rPr lang="en-US" altLang="en-US" sz="2100" dirty="0">
                <a:sym typeface="Wingdings" panose="05000000000000000000" pitchFamily="2" charset="2"/>
              </a:rPr>
              <a:t>treatment</a:t>
            </a:r>
            <a:r>
              <a:rPr lang="en-US" altLang="en-US" sz="2100" baseline="-25000" dirty="0">
                <a:sym typeface="Wingdings" panose="05000000000000000000" pitchFamily="2" charset="2"/>
              </a:rPr>
              <a:t> </a:t>
            </a:r>
            <a:r>
              <a:rPr lang="en-US" altLang="en-US" sz="2100" dirty="0">
                <a:sym typeface="Wingdings" panose="05000000000000000000" pitchFamily="2" charset="2"/>
              </a:rPr>
              <a:t>effective in a small percentage of patients: </a:t>
            </a:r>
            <a:r>
              <a:rPr lang="en-US" altLang="en-US" sz="2100" dirty="0">
                <a:solidFill>
                  <a:srgbClr val="0000FF"/>
                </a:solidFill>
                <a:sym typeface="Wingdings" panose="05000000000000000000" pitchFamily="2" charset="2"/>
              </a:rPr>
              <a:t>Gyrate</a:t>
            </a:r>
          </a:p>
          <a:p>
            <a:pPr eaLnBrk="1" hangingPunct="1">
              <a:lnSpc>
                <a:spcPct val="90000"/>
              </a:lnSpc>
            </a:pPr>
            <a:r>
              <a:rPr lang="en-US" altLang="en-US" sz="2100" dirty="0"/>
              <a:t>X-linked recessive inheritance</a:t>
            </a:r>
            <a:r>
              <a:rPr lang="en-US" altLang="en-US" sz="2100" dirty="0">
                <a:sym typeface="Wingdings" panose="05000000000000000000" pitchFamily="2" charset="2"/>
              </a:rPr>
              <a:t>:</a:t>
            </a:r>
            <a:endParaRPr lang="en-US" altLang="en-US" sz="2100" dirty="0">
              <a:solidFill>
                <a:schemeClr val="bg1"/>
              </a:solidFill>
              <a:sym typeface="Wingdings" panose="05000000000000000000" pitchFamily="2" charset="2"/>
            </a:endParaRPr>
          </a:p>
        </p:txBody>
      </p:sp>
      <p:sp>
        <p:nvSpPr>
          <p:cNvPr id="2765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6CB786-C31A-4BD4-B928-B67B153B6697}" type="slidenum">
              <a:rPr lang="en-US" altLang="en-US" sz="1000" smtClean="0"/>
              <a:pPr>
                <a:spcBef>
                  <a:spcPct val="0"/>
                </a:spcBef>
                <a:buClrTx/>
                <a:buSzTx/>
                <a:buFontTx/>
                <a:buNone/>
              </a:pPr>
              <a:t>28</a:t>
            </a:fld>
            <a:endParaRPr lang="en-US" altLang="en-US" sz="1000"/>
          </a:p>
        </p:txBody>
      </p:sp>
      <p:sp>
        <p:nvSpPr>
          <p:cNvPr id="7" name="Text Box 5">
            <a:extLst>
              <a:ext uri="{FF2B5EF4-FFF2-40B4-BE49-F238E27FC236}">
                <a16:creationId xmlns:a16="http://schemas.microsoft.com/office/drawing/2014/main" id="{8980082E-5AF1-43AF-9D11-D7DFCD1590BA}"/>
              </a:ext>
            </a:extLst>
          </p:cNvPr>
          <p:cNvSpPr txBox="1">
            <a:spLocks noChangeArrowheads="1"/>
          </p:cNvSpPr>
          <p:nvPr/>
        </p:nvSpPr>
        <p:spPr bwMode="auto">
          <a:xfrm>
            <a:off x="1719262" y="270803"/>
            <a:ext cx="5705475" cy="568325"/>
          </a:xfrm>
          <a:prstGeom prst="rect">
            <a:avLst/>
          </a:prstGeom>
          <a:solidFill>
            <a:schemeClr val="accent6">
              <a:lumMod val="20000"/>
              <a:lumOff val="80000"/>
            </a:schemeClr>
          </a:solid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1800" i="1" dirty="0">
                <a:solidFill>
                  <a:srgbClr val="0000FF"/>
                </a:solidFill>
              </a:rPr>
              <a:t>For each statement, identify whether it applies to</a:t>
            </a:r>
          </a:p>
          <a:p>
            <a:pPr algn="ctr" eaLnBrk="1" hangingPunct="1">
              <a:lnSpc>
                <a:spcPct val="85000"/>
              </a:lnSpc>
              <a:spcBef>
                <a:spcPct val="0"/>
              </a:spcBef>
              <a:buClrTx/>
              <a:buSzTx/>
              <a:buFontTx/>
              <a:buNone/>
            </a:pPr>
            <a:r>
              <a:rPr lang="en-US" altLang="en-US" sz="1800" b="1" dirty="0">
                <a:solidFill>
                  <a:srgbClr val="0000FF"/>
                </a:solidFill>
              </a:rPr>
              <a:t>gyrate atrophy</a:t>
            </a:r>
            <a:r>
              <a:rPr lang="en-US" altLang="en-US" sz="1800" i="1" dirty="0">
                <a:solidFill>
                  <a:srgbClr val="0000FF"/>
                </a:solidFill>
              </a:rPr>
              <a:t> or </a:t>
            </a:r>
            <a:r>
              <a:rPr lang="en-US" altLang="en-US" sz="1800" b="1" dirty="0" err="1">
                <a:solidFill>
                  <a:srgbClr val="0000FF"/>
                </a:solidFill>
              </a:rPr>
              <a:t>choroideremia</a:t>
            </a:r>
            <a:r>
              <a:rPr lang="en-US" altLang="en-US" sz="1800" i="1" dirty="0">
                <a:solidFill>
                  <a:srgbClr val="0000FF"/>
                </a:solidFill>
              </a:rPr>
              <a:t> (or </a:t>
            </a:r>
            <a:r>
              <a:rPr lang="en-US" altLang="en-US" sz="1800" dirty="0">
                <a:solidFill>
                  <a:srgbClr val="0000FF"/>
                </a:solidFill>
              </a:rPr>
              <a:t>both</a:t>
            </a:r>
            <a:r>
              <a:rPr lang="en-US" altLang="en-US" sz="1800" i="1" dirty="0">
                <a:solidFill>
                  <a:srgbClr val="0000FF"/>
                </a:solidFill>
              </a:rPr>
              <a:t>, or </a:t>
            </a:r>
            <a:r>
              <a:rPr lang="en-US" altLang="en-US" sz="1800" dirty="0">
                <a:solidFill>
                  <a:srgbClr val="0000FF"/>
                </a:solidFill>
              </a:rPr>
              <a:t>neither</a:t>
            </a:r>
            <a:r>
              <a:rPr lang="en-US" altLang="en-US" sz="1800" i="1" dirty="0">
                <a:solidFill>
                  <a:srgbClr val="0000FF"/>
                </a:solidFill>
              </a:rPr>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7772400" y="762000"/>
            <a:ext cx="12192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8675" name="Rectangle 3"/>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28676" name="Rectangle 4"/>
          <p:cNvSpPr>
            <a:spLocks noGrp="1" noChangeArrowheads="1"/>
          </p:cNvSpPr>
          <p:nvPr>
            <p:ph type="body" idx="1"/>
          </p:nvPr>
        </p:nvSpPr>
        <p:spPr>
          <a:xfrm>
            <a:off x="228600" y="1295400"/>
            <a:ext cx="8915400" cy="5334000"/>
          </a:xfrm>
        </p:spPr>
        <p:txBody>
          <a:bodyPr/>
          <a:lstStyle/>
          <a:p>
            <a:pPr eaLnBrk="1" hangingPunct="1">
              <a:lnSpc>
                <a:spcPct val="90000"/>
              </a:lnSpc>
            </a:pPr>
            <a:r>
              <a:rPr lang="en-US" altLang="en-US" sz="2100" dirty="0">
                <a:sym typeface="Wingdings" panose="05000000000000000000" pitchFamily="2" charset="2"/>
              </a:rPr>
              <a:t>Is a choroidal dystrophy: </a:t>
            </a:r>
            <a:r>
              <a:rPr lang="en-US" altLang="en-US" sz="2100" dirty="0">
                <a:solidFill>
                  <a:srgbClr val="0000FF"/>
                </a:solidFill>
                <a:sym typeface="Wingdings" panose="05000000000000000000" pitchFamily="2" charset="2"/>
              </a:rPr>
              <a:t>Gyrate. Wait…Yep, gyrate. No wait--both?</a:t>
            </a:r>
          </a:p>
          <a:p>
            <a:pPr eaLnBrk="1" hangingPunct="1">
              <a:lnSpc>
                <a:spcPct val="90000"/>
              </a:lnSpc>
            </a:pPr>
            <a:r>
              <a:rPr lang="en-US" altLang="en-US" sz="2100" dirty="0"/>
              <a:t>Deficiency of enzyme </a:t>
            </a:r>
            <a:r>
              <a:rPr lang="en-US" altLang="en-US" sz="2100" i="1" dirty="0"/>
              <a:t>geranyl </a:t>
            </a:r>
            <a:r>
              <a:rPr lang="en-US" altLang="en-US" sz="2100" i="1" dirty="0" err="1"/>
              <a:t>geranyl</a:t>
            </a:r>
            <a:r>
              <a:rPr lang="en-US" altLang="en-US" sz="2100" i="1" dirty="0"/>
              <a:t> transferase</a:t>
            </a:r>
            <a:r>
              <a:rPr lang="en-US" altLang="en-US" sz="2100" dirty="0"/>
              <a:t>: </a:t>
            </a:r>
            <a:r>
              <a:rPr lang="en-US" altLang="en-US" sz="2100" dirty="0" err="1">
                <a:solidFill>
                  <a:srgbClr val="0000FF"/>
                </a:solidFill>
              </a:rPr>
              <a:t>Choroideremia</a:t>
            </a:r>
            <a:endParaRPr lang="en-US" altLang="en-US" sz="2100" dirty="0">
              <a:solidFill>
                <a:srgbClr val="0000FF"/>
              </a:solidFill>
            </a:endParaRPr>
          </a:p>
          <a:p>
            <a:pPr eaLnBrk="1" hangingPunct="1">
              <a:lnSpc>
                <a:spcPct val="90000"/>
              </a:lnSpc>
            </a:pPr>
            <a:r>
              <a:rPr lang="en-US" altLang="en-US" sz="2100" dirty="0"/>
              <a:t>Defect in </a:t>
            </a:r>
            <a:r>
              <a:rPr lang="en-US" altLang="en-US" sz="2100" i="1" dirty="0"/>
              <a:t>ornithine aminotransferase</a:t>
            </a:r>
            <a:r>
              <a:rPr lang="en-US" altLang="en-US" sz="2100" dirty="0"/>
              <a:t> enzyme leads to excess </a:t>
            </a:r>
            <a:r>
              <a:rPr lang="en-US" altLang="en-US" sz="2100" dirty="0">
                <a:sym typeface="Wingdings" panose="05000000000000000000" pitchFamily="2" charset="2"/>
              </a:rPr>
              <a:t>serum ornithine levels: </a:t>
            </a:r>
            <a:r>
              <a:rPr lang="en-US" altLang="en-US" sz="2100" dirty="0">
                <a:solidFill>
                  <a:srgbClr val="0000FF"/>
                </a:solidFill>
                <a:sym typeface="Wingdings" panose="05000000000000000000" pitchFamily="2" charset="2"/>
              </a:rPr>
              <a:t>Gyrate</a:t>
            </a:r>
          </a:p>
          <a:p>
            <a:pPr eaLnBrk="1" hangingPunct="1">
              <a:lnSpc>
                <a:spcPct val="90000"/>
              </a:lnSpc>
            </a:pPr>
            <a:r>
              <a:rPr lang="en-US" altLang="en-US" sz="2100" dirty="0">
                <a:sym typeface="Wingdings" panose="05000000000000000000" pitchFamily="2" charset="2"/>
              </a:rPr>
              <a:t>DFE: ’</a:t>
            </a:r>
            <a:r>
              <a:rPr lang="en-US" altLang="en-US" sz="2100" dirty="0" err="1">
                <a:sym typeface="Wingdings" panose="05000000000000000000" pitchFamily="2" charset="2"/>
              </a:rPr>
              <a:t>Pavingstones</a:t>
            </a:r>
            <a:r>
              <a:rPr lang="en-US" altLang="en-US" sz="2100" dirty="0">
                <a:sym typeface="Wingdings" panose="05000000000000000000" pitchFamily="2" charset="2"/>
              </a:rPr>
              <a:t>;’ later coalesce into scalloped areas: </a:t>
            </a:r>
            <a:r>
              <a:rPr lang="en-US" altLang="en-US" sz="2100" dirty="0">
                <a:solidFill>
                  <a:srgbClr val="0000FF"/>
                </a:solidFill>
                <a:sym typeface="Wingdings" panose="05000000000000000000" pitchFamily="2" charset="2"/>
              </a:rPr>
              <a:t>Gyrate</a:t>
            </a:r>
          </a:p>
          <a:p>
            <a:pPr eaLnBrk="1" hangingPunct="1">
              <a:lnSpc>
                <a:spcPct val="90000"/>
              </a:lnSpc>
            </a:pPr>
            <a:r>
              <a:rPr lang="en-US" altLang="en-US" sz="2100" dirty="0"/>
              <a:t>DFE: Near total absence of choroid, </a:t>
            </a:r>
            <a:r>
              <a:rPr lang="en-US" altLang="en-US" sz="2100" dirty="0" err="1"/>
              <a:t>choriocapillaris</a:t>
            </a:r>
            <a:r>
              <a:rPr lang="en-US" altLang="en-US" sz="2100" dirty="0"/>
              <a:t>, and RPE: </a:t>
            </a:r>
            <a:r>
              <a:rPr lang="en-US" altLang="en-US" sz="2100" dirty="0" err="1">
                <a:solidFill>
                  <a:srgbClr val="0000FF"/>
                </a:solidFill>
              </a:rPr>
              <a:t>Choroideremia</a:t>
            </a:r>
            <a:endParaRPr lang="en-US" altLang="en-US" sz="2100" dirty="0">
              <a:solidFill>
                <a:srgbClr val="0000FF"/>
              </a:solidFill>
            </a:endParaRPr>
          </a:p>
          <a:p>
            <a:pPr eaLnBrk="1" hangingPunct="1">
              <a:lnSpc>
                <a:spcPct val="90000"/>
              </a:lnSpc>
            </a:pPr>
            <a:r>
              <a:rPr lang="en-US" altLang="en-US" sz="2100" dirty="0">
                <a:sym typeface="Wingdings" panose="05000000000000000000" pitchFamily="2" charset="2"/>
              </a:rPr>
              <a:t>Vitamin B</a:t>
            </a:r>
            <a:r>
              <a:rPr lang="en-US" altLang="en-US" sz="2100" baseline="-25000" dirty="0">
                <a:sym typeface="Wingdings" panose="05000000000000000000" pitchFamily="2" charset="2"/>
              </a:rPr>
              <a:t>6 </a:t>
            </a:r>
            <a:r>
              <a:rPr lang="en-US" altLang="en-US" sz="2100" dirty="0">
                <a:sym typeface="Wingdings" panose="05000000000000000000" pitchFamily="2" charset="2"/>
              </a:rPr>
              <a:t>treatment</a:t>
            </a:r>
            <a:r>
              <a:rPr lang="en-US" altLang="en-US" sz="2100" baseline="-25000" dirty="0">
                <a:sym typeface="Wingdings" panose="05000000000000000000" pitchFamily="2" charset="2"/>
              </a:rPr>
              <a:t> </a:t>
            </a:r>
            <a:r>
              <a:rPr lang="en-US" altLang="en-US" sz="2100" dirty="0">
                <a:sym typeface="Wingdings" panose="05000000000000000000" pitchFamily="2" charset="2"/>
              </a:rPr>
              <a:t>effective in a small percentage of patients: </a:t>
            </a:r>
            <a:r>
              <a:rPr lang="en-US" altLang="en-US" sz="2100" dirty="0">
                <a:solidFill>
                  <a:srgbClr val="0000FF"/>
                </a:solidFill>
                <a:sym typeface="Wingdings" panose="05000000000000000000" pitchFamily="2" charset="2"/>
              </a:rPr>
              <a:t>Gyrate</a:t>
            </a:r>
          </a:p>
          <a:p>
            <a:pPr eaLnBrk="1" hangingPunct="1">
              <a:lnSpc>
                <a:spcPct val="90000"/>
              </a:lnSpc>
            </a:pPr>
            <a:r>
              <a:rPr lang="en-US" altLang="en-US" sz="2100" dirty="0"/>
              <a:t>X-linked recessive inheritance</a:t>
            </a:r>
            <a:r>
              <a:rPr lang="en-US" altLang="en-US" sz="2100" dirty="0">
                <a:sym typeface="Wingdings" panose="05000000000000000000" pitchFamily="2" charset="2"/>
              </a:rPr>
              <a:t>: </a:t>
            </a:r>
            <a:r>
              <a:rPr lang="en-US" altLang="en-US" sz="2100" dirty="0" err="1">
                <a:solidFill>
                  <a:srgbClr val="0000FF"/>
                </a:solidFill>
                <a:sym typeface="Wingdings" panose="05000000000000000000" pitchFamily="2" charset="2"/>
              </a:rPr>
              <a:t>Choroideremia</a:t>
            </a:r>
            <a:endParaRPr lang="en-US" altLang="en-US" sz="2100" dirty="0">
              <a:solidFill>
                <a:schemeClr val="bg1"/>
              </a:solidFill>
              <a:sym typeface="Wingdings" panose="05000000000000000000" pitchFamily="2" charset="2"/>
            </a:endParaRPr>
          </a:p>
        </p:txBody>
      </p:sp>
      <p:sp>
        <p:nvSpPr>
          <p:cNvPr id="28679"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F09285F-6207-426F-93F0-EADA02AEB155}" type="slidenum">
              <a:rPr lang="en-US" altLang="en-US" sz="1000" smtClean="0"/>
              <a:pPr>
                <a:spcBef>
                  <a:spcPct val="0"/>
                </a:spcBef>
                <a:buClrTx/>
                <a:buSzTx/>
                <a:buFontTx/>
                <a:buNone/>
              </a:pPr>
              <a:t>29</a:t>
            </a:fld>
            <a:endParaRPr lang="en-US" altLang="en-US" sz="1000"/>
          </a:p>
        </p:txBody>
      </p:sp>
      <p:sp>
        <p:nvSpPr>
          <p:cNvPr id="7" name="Text Box 5">
            <a:extLst>
              <a:ext uri="{FF2B5EF4-FFF2-40B4-BE49-F238E27FC236}">
                <a16:creationId xmlns:a16="http://schemas.microsoft.com/office/drawing/2014/main" id="{0FE2D051-B1DB-42FF-B324-0DD41FB16DE6}"/>
              </a:ext>
            </a:extLst>
          </p:cNvPr>
          <p:cNvSpPr txBox="1">
            <a:spLocks noChangeArrowheads="1"/>
          </p:cNvSpPr>
          <p:nvPr/>
        </p:nvSpPr>
        <p:spPr bwMode="auto">
          <a:xfrm>
            <a:off x="1719262" y="270803"/>
            <a:ext cx="5705475" cy="568325"/>
          </a:xfrm>
          <a:prstGeom prst="rect">
            <a:avLst/>
          </a:prstGeom>
          <a:solidFill>
            <a:schemeClr val="accent6">
              <a:lumMod val="20000"/>
              <a:lumOff val="80000"/>
            </a:schemeClr>
          </a:solid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1800" i="1" dirty="0">
                <a:solidFill>
                  <a:srgbClr val="0000FF"/>
                </a:solidFill>
              </a:rPr>
              <a:t>For each statement, identify whether it applies to</a:t>
            </a:r>
          </a:p>
          <a:p>
            <a:pPr algn="ctr" eaLnBrk="1" hangingPunct="1">
              <a:lnSpc>
                <a:spcPct val="85000"/>
              </a:lnSpc>
              <a:spcBef>
                <a:spcPct val="0"/>
              </a:spcBef>
              <a:buClrTx/>
              <a:buSzTx/>
              <a:buFontTx/>
              <a:buNone/>
            </a:pPr>
            <a:r>
              <a:rPr lang="en-US" altLang="en-US" sz="1800" b="1" dirty="0">
                <a:solidFill>
                  <a:srgbClr val="0000FF"/>
                </a:solidFill>
              </a:rPr>
              <a:t>gyrate atrophy</a:t>
            </a:r>
            <a:r>
              <a:rPr lang="en-US" altLang="en-US" sz="1800" i="1" dirty="0">
                <a:solidFill>
                  <a:srgbClr val="0000FF"/>
                </a:solidFill>
              </a:rPr>
              <a:t> or </a:t>
            </a:r>
            <a:r>
              <a:rPr lang="en-US" altLang="en-US" sz="1800" b="1" dirty="0" err="1">
                <a:solidFill>
                  <a:srgbClr val="0000FF"/>
                </a:solidFill>
              </a:rPr>
              <a:t>choroideremia</a:t>
            </a:r>
            <a:r>
              <a:rPr lang="en-US" altLang="en-US" sz="1800" i="1" dirty="0">
                <a:solidFill>
                  <a:srgbClr val="0000FF"/>
                </a:solidFill>
              </a:rPr>
              <a:t> (or </a:t>
            </a:r>
            <a:r>
              <a:rPr lang="en-US" altLang="en-US" sz="1800" dirty="0">
                <a:solidFill>
                  <a:srgbClr val="0000FF"/>
                </a:solidFill>
              </a:rPr>
              <a:t>both</a:t>
            </a:r>
            <a:r>
              <a:rPr lang="en-US" altLang="en-US" sz="1800" i="1" dirty="0">
                <a:solidFill>
                  <a:srgbClr val="0000FF"/>
                </a:solidFill>
              </a:rPr>
              <a:t>, or </a:t>
            </a:r>
            <a:r>
              <a:rPr lang="en-US" altLang="en-US" sz="1800" dirty="0">
                <a:solidFill>
                  <a:srgbClr val="0000FF"/>
                </a:solidFill>
              </a:rPr>
              <a:t>neither</a:t>
            </a:r>
            <a:r>
              <a:rPr lang="en-US" altLang="en-US" sz="1800" i="1" dirty="0">
                <a:solidFill>
                  <a:srgbClr val="0000FF"/>
                </a:solidFill>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7772400" y="762000"/>
            <a:ext cx="12192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8195" name="Rectangle 4"/>
          <p:cNvSpPr>
            <a:spLocks noGrp="1" noChangeArrowheads="1"/>
          </p:cNvSpPr>
          <p:nvPr>
            <p:ph type="body" idx="1"/>
          </p:nvPr>
        </p:nvSpPr>
        <p:spPr>
          <a:xfrm>
            <a:off x="228600" y="1295400"/>
            <a:ext cx="8915400" cy="5334000"/>
          </a:xfrm>
        </p:spPr>
        <p:txBody>
          <a:bodyPr/>
          <a:lstStyle/>
          <a:p>
            <a:pPr eaLnBrk="1" hangingPunct="1">
              <a:lnSpc>
                <a:spcPct val="90000"/>
              </a:lnSpc>
            </a:pPr>
            <a:r>
              <a:rPr lang="en-US" altLang="en-US" sz="2100" dirty="0">
                <a:sym typeface="Wingdings" panose="05000000000000000000" pitchFamily="2" charset="2"/>
              </a:rPr>
              <a:t>Is a choroidal dystrophy: </a:t>
            </a:r>
            <a:r>
              <a:rPr lang="en-US" altLang="en-US" sz="2100" dirty="0">
                <a:solidFill>
                  <a:srgbClr val="0000FF"/>
                </a:solidFill>
                <a:sym typeface="Wingdings" panose="05000000000000000000" pitchFamily="2" charset="2"/>
              </a:rPr>
              <a:t>Gyrate. Wait…Yep, gyrate. No wait--both?</a:t>
            </a:r>
            <a:endParaRPr lang="en-US" altLang="en-US" sz="2100" dirty="0">
              <a:solidFill>
                <a:schemeClr val="bg1"/>
              </a:solidFill>
              <a:sym typeface="Wingdings" panose="05000000000000000000" pitchFamily="2" charset="2"/>
            </a:endParaRPr>
          </a:p>
        </p:txBody>
      </p:sp>
      <p:sp>
        <p:nvSpPr>
          <p:cNvPr id="8198"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51DADAC-C93B-4436-A8BC-8C87BE3BFAC8}" type="slidenum">
              <a:rPr lang="en-US" altLang="en-US" sz="1000" smtClean="0"/>
              <a:pPr>
                <a:spcBef>
                  <a:spcPct val="0"/>
                </a:spcBef>
                <a:buClrTx/>
                <a:buSzTx/>
                <a:buFontTx/>
                <a:buNone/>
              </a:pPr>
              <a:t>3</a:t>
            </a:fld>
            <a:endParaRPr lang="en-US" altLang="en-US" sz="1000"/>
          </a:p>
        </p:txBody>
      </p:sp>
      <p:sp>
        <p:nvSpPr>
          <p:cNvPr id="8199" name="TextBox 1"/>
          <p:cNvSpPr txBox="1">
            <a:spLocks noChangeArrowheads="1"/>
          </p:cNvSpPr>
          <p:nvPr/>
        </p:nvSpPr>
        <p:spPr bwMode="auto">
          <a:xfrm>
            <a:off x="457200" y="2057400"/>
            <a:ext cx="8229600" cy="378565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dirty="0">
                <a:solidFill>
                  <a:srgbClr val="0000FF"/>
                </a:solidFill>
              </a:rPr>
              <a:t>Why all the prevaricating?</a:t>
            </a:r>
            <a:endParaRPr lang="en-US" altLang="en-US" sz="1600" i="1" dirty="0">
              <a:solidFill>
                <a:srgbClr val="FFC000"/>
              </a:solidFill>
            </a:endParaRPr>
          </a:p>
          <a:p>
            <a:pPr eaLnBrk="1" hangingPunct="1"/>
            <a:r>
              <a:rPr lang="en-US" altLang="en-US" sz="1600" dirty="0">
                <a:solidFill>
                  <a:srgbClr val="FFC000"/>
                </a:solidFill>
              </a:rPr>
              <a:t>When </a:t>
            </a:r>
            <a:r>
              <a:rPr lang="en-US" altLang="en-US" sz="1600" dirty="0" err="1">
                <a:solidFill>
                  <a:srgbClr val="FFC000"/>
                </a:solidFill>
              </a:rPr>
              <a:t>choroideremia</a:t>
            </a:r>
            <a:r>
              <a:rPr lang="en-US" altLang="en-US" sz="1600" dirty="0">
                <a:solidFill>
                  <a:srgbClr val="FFC000"/>
                </a:solidFill>
              </a:rPr>
              <a:t> and gyrate atrophy were first identified, they were categorized as choroidal dystrophies based on their clinical appearance. And the primary site of pathology in gyrate locates to the RPE and choroid, so it is probably fair to call it a choroidal dystrophy of sorts. However, it is now know that the fundamental pathology in </a:t>
            </a:r>
            <a:r>
              <a:rPr lang="en-US" altLang="en-US" sz="1600" dirty="0" err="1">
                <a:solidFill>
                  <a:srgbClr val="FFC000"/>
                </a:solidFill>
              </a:rPr>
              <a:t>choroideremia</a:t>
            </a:r>
            <a:r>
              <a:rPr lang="en-US" altLang="en-US" sz="1600" dirty="0">
                <a:solidFill>
                  <a:srgbClr val="FFC000"/>
                </a:solidFill>
              </a:rPr>
              <a:t> is that of a  </a:t>
            </a:r>
            <a:r>
              <a:rPr lang="en-US" altLang="en-US" sz="1600" b="1" dirty="0">
                <a:solidFill>
                  <a:srgbClr val="FFC000"/>
                </a:solidFill>
              </a:rPr>
              <a:t>rod-cone dystrophy </a:t>
            </a:r>
            <a:r>
              <a:rPr lang="en-US" altLang="en-US" sz="1600" dirty="0">
                <a:solidFill>
                  <a:srgbClr val="FFC000"/>
                </a:solidFill>
              </a:rPr>
              <a:t>. Because of this, </a:t>
            </a:r>
            <a:r>
              <a:rPr lang="en-US" altLang="en-US" sz="1600" dirty="0" err="1">
                <a:solidFill>
                  <a:srgbClr val="FFC000"/>
                </a:solidFill>
              </a:rPr>
              <a:t>choroideremia</a:t>
            </a:r>
            <a:r>
              <a:rPr lang="en-US" altLang="en-US" sz="1600" dirty="0">
                <a:solidFill>
                  <a:srgbClr val="FFC000"/>
                </a:solidFill>
              </a:rPr>
              <a:t> was considered to be a form of  retinitis pigmentosa (RP) . </a:t>
            </a:r>
          </a:p>
          <a:p>
            <a:pPr eaLnBrk="1" hangingPunct="1"/>
            <a:endParaRPr lang="en-US" altLang="en-US" sz="1600" dirty="0">
              <a:solidFill>
                <a:srgbClr val="FFC000"/>
              </a:solidFill>
            </a:endParaRPr>
          </a:p>
          <a:p>
            <a:pPr eaLnBrk="1" hangingPunct="1"/>
            <a:r>
              <a:rPr lang="en-US" altLang="en-US" sz="1600" dirty="0">
                <a:solidFill>
                  <a:srgbClr val="FFC000"/>
                </a:solidFill>
              </a:rPr>
              <a:t>This was the state of play in the BCSC </a:t>
            </a:r>
            <a:r>
              <a:rPr lang="en-US" altLang="en-US" sz="1600" i="1" dirty="0">
                <a:solidFill>
                  <a:srgbClr val="FFC000"/>
                </a:solidFill>
              </a:rPr>
              <a:t>Retina</a:t>
            </a:r>
            <a:r>
              <a:rPr lang="en-US" altLang="en-US" sz="1600" dirty="0">
                <a:solidFill>
                  <a:srgbClr val="FFC000"/>
                </a:solidFill>
              </a:rPr>
              <a:t> book--that is, until publication of the latest revision (the 2018-19 edition). In this edition, t</a:t>
            </a:r>
            <a:r>
              <a:rPr lang="en-US" sz="1600" dirty="0">
                <a:solidFill>
                  <a:srgbClr val="FFC000"/>
                </a:solidFill>
              </a:rPr>
              <a:t>he Academy seems to be phasing out the term </a:t>
            </a:r>
            <a:r>
              <a:rPr lang="en-US" sz="1600" i="1" dirty="0">
                <a:solidFill>
                  <a:srgbClr val="FFC000"/>
                </a:solidFill>
              </a:rPr>
              <a:t>retinitis pigmentosa</a:t>
            </a:r>
            <a:r>
              <a:rPr lang="en-US" sz="1600" dirty="0">
                <a:solidFill>
                  <a:srgbClr val="FFC000"/>
                </a:solidFill>
              </a:rPr>
              <a:t>. (The book states the term is “no longer preferred.”) Further, the scope of conditions covered by this ‘non-preferred’ umbrella term is shrinking. And one of the no-longer-considered-RP conditions is…</a:t>
            </a:r>
            <a:r>
              <a:rPr lang="en-US" sz="1600" dirty="0" err="1">
                <a:solidFill>
                  <a:srgbClr val="FFC000"/>
                </a:solidFill>
              </a:rPr>
              <a:t>choroideremia</a:t>
            </a:r>
            <a:r>
              <a:rPr lang="en-US" sz="1600" dirty="0">
                <a:solidFill>
                  <a:srgbClr val="FFC000"/>
                </a:solidFill>
              </a:rPr>
              <a:t>.</a:t>
            </a:r>
          </a:p>
          <a:p>
            <a:pPr eaLnBrk="1" hangingPunct="1"/>
            <a:endParaRPr lang="en-US" sz="1600" dirty="0">
              <a:solidFill>
                <a:srgbClr val="FFC000"/>
              </a:solidFill>
            </a:endParaRPr>
          </a:p>
          <a:p>
            <a:pPr eaLnBrk="1" hangingPunct="1"/>
            <a:r>
              <a:rPr lang="en-US" sz="1600" dirty="0" err="1">
                <a:solidFill>
                  <a:srgbClr val="FFC000"/>
                </a:solidFill>
              </a:rPr>
              <a:t>tl;dr</a:t>
            </a:r>
            <a:r>
              <a:rPr lang="en-US" sz="1600" dirty="0">
                <a:solidFill>
                  <a:srgbClr val="FFC000"/>
                </a:solidFill>
              </a:rPr>
              <a:t>  I don’t know if </a:t>
            </a:r>
            <a:r>
              <a:rPr lang="en-US" sz="1600" dirty="0" err="1">
                <a:solidFill>
                  <a:srgbClr val="FFC000"/>
                </a:solidFill>
              </a:rPr>
              <a:t>choroideremia</a:t>
            </a:r>
            <a:r>
              <a:rPr lang="en-US" sz="1600" dirty="0">
                <a:solidFill>
                  <a:srgbClr val="FFC000"/>
                </a:solidFill>
              </a:rPr>
              <a:t> is considered a choroidal dystrophy. Caveat emptor.</a:t>
            </a:r>
            <a:endParaRPr lang="en-US" altLang="en-US" sz="1600" dirty="0">
              <a:solidFill>
                <a:srgbClr val="FFC000"/>
              </a:solidFill>
            </a:endParaRPr>
          </a:p>
        </p:txBody>
      </p:sp>
      <p:sp>
        <p:nvSpPr>
          <p:cNvPr id="9" name="Rectangle 3"/>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8" name="Text Box 5">
            <a:extLst>
              <a:ext uri="{FF2B5EF4-FFF2-40B4-BE49-F238E27FC236}">
                <a16:creationId xmlns:a16="http://schemas.microsoft.com/office/drawing/2014/main" id="{15BE4ECD-4647-42C1-95C1-91660D12D71E}"/>
              </a:ext>
            </a:extLst>
          </p:cNvPr>
          <p:cNvSpPr txBox="1">
            <a:spLocks noChangeArrowheads="1"/>
          </p:cNvSpPr>
          <p:nvPr/>
        </p:nvSpPr>
        <p:spPr bwMode="auto">
          <a:xfrm>
            <a:off x="1719262" y="270803"/>
            <a:ext cx="5705475" cy="568325"/>
          </a:xfrm>
          <a:prstGeom prst="rect">
            <a:avLst/>
          </a:prstGeom>
          <a:solidFill>
            <a:schemeClr val="accent6">
              <a:lumMod val="20000"/>
              <a:lumOff val="80000"/>
            </a:schemeClr>
          </a:solid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1800" i="1" dirty="0">
                <a:solidFill>
                  <a:srgbClr val="0000FF"/>
                </a:solidFill>
              </a:rPr>
              <a:t>For each statement, identify whether it applies to</a:t>
            </a:r>
          </a:p>
          <a:p>
            <a:pPr algn="ctr" eaLnBrk="1" hangingPunct="1">
              <a:lnSpc>
                <a:spcPct val="85000"/>
              </a:lnSpc>
              <a:spcBef>
                <a:spcPct val="0"/>
              </a:spcBef>
              <a:buClrTx/>
              <a:buSzTx/>
              <a:buFontTx/>
              <a:buNone/>
            </a:pPr>
            <a:r>
              <a:rPr lang="en-US" altLang="en-US" sz="1800" b="1" dirty="0">
                <a:solidFill>
                  <a:srgbClr val="0000FF"/>
                </a:solidFill>
              </a:rPr>
              <a:t>gyrate atrophy</a:t>
            </a:r>
            <a:r>
              <a:rPr lang="en-US" altLang="en-US" sz="1800" i="1" dirty="0">
                <a:solidFill>
                  <a:srgbClr val="0000FF"/>
                </a:solidFill>
              </a:rPr>
              <a:t> or </a:t>
            </a:r>
            <a:r>
              <a:rPr lang="en-US" altLang="en-US" sz="1800" b="1" dirty="0" err="1">
                <a:solidFill>
                  <a:srgbClr val="0000FF"/>
                </a:solidFill>
              </a:rPr>
              <a:t>choroideremia</a:t>
            </a:r>
            <a:r>
              <a:rPr lang="en-US" altLang="en-US" sz="1800" i="1" dirty="0">
                <a:solidFill>
                  <a:srgbClr val="0000FF"/>
                </a:solidFill>
              </a:rPr>
              <a:t> (or </a:t>
            </a:r>
            <a:r>
              <a:rPr lang="en-US" altLang="en-US" sz="1800" dirty="0">
                <a:solidFill>
                  <a:srgbClr val="0000FF"/>
                </a:solidFill>
              </a:rPr>
              <a:t>both</a:t>
            </a:r>
            <a:r>
              <a:rPr lang="en-US" altLang="en-US" sz="1800" i="1" dirty="0">
                <a:solidFill>
                  <a:srgbClr val="0000FF"/>
                </a:solidFill>
              </a:rPr>
              <a:t>, or </a:t>
            </a:r>
            <a:r>
              <a:rPr lang="en-US" altLang="en-US" sz="1800" dirty="0">
                <a:solidFill>
                  <a:srgbClr val="0000FF"/>
                </a:solidFill>
              </a:rPr>
              <a:t>neither</a:t>
            </a:r>
            <a:r>
              <a:rPr lang="en-US" altLang="en-US" sz="1800" i="1" dirty="0">
                <a:solidFill>
                  <a:srgbClr val="0000FF"/>
                </a:solidFill>
              </a:rPr>
              <a:t>)</a:t>
            </a:r>
          </a:p>
        </p:txBody>
      </p:sp>
    </p:spTree>
    <p:extLst>
      <p:ext uri="{BB962C8B-B14F-4D97-AF65-F5344CB8AC3E}">
        <p14:creationId xmlns:p14="http://schemas.microsoft.com/office/powerpoint/2010/main" val="2679322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7772400" y="762000"/>
            <a:ext cx="12192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9699" name="Rectangle 3"/>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29700" name="Rectangle 4"/>
          <p:cNvSpPr>
            <a:spLocks noGrp="1" noChangeArrowheads="1"/>
          </p:cNvSpPr>
          <p:nvPr>
            <p:ph type="body" idx="1"/>
          </p:nvPr>
        </p:nvSpPr>
        <p:spPr>
          <a:xfrm>
            <a:off x="228600" y="1295400"/>
            <a:ext cx="8915400" cy="5334000"/>
          </a:xfrm>
        </p:spPr>
        <p:txBody>
          <a:bodyPr/>
          <a:lstStyle/>
          <a:p>
            <a:pPr eaLnBrk="1" hangingPunct="1">
              <a:lnSpc>
                <a:spcPct val="90000"/>
              </a:lnSpc>
            </a:pPr>
            <a:r>
              <a:rPr lang="en-US" altLang="en-US" sz="2100" dirty="0">
                <a:sym typeface="Wingdings" panose="05000000000000000000" pitchFamily="2" charset="2"/>
              </a:rPr>
              <a:t>Is a choroidal dystrophy: </a:t>
            </a:r>
            <a:r>
              <a:rPr lang="en-US" altLang="en-US" sz="2100" dirty="0">
                <a:solidFill>
                  <a:srgbClr val="0000FF"/>
                </a:solidFill>
                <a:sym typeface="Wingdings" panose="05000000000000000000" pitchFamily="2" charset="2"/>
              </a:rPr>
              <a:t>Gyrate. Wait…Yep, gyrate. No wait--both?</a:t>
            </a:r>
          </a:p>
          <a:p>
            <a:pPr eaLnBrk="1" hangingPunct="1">
              <a:lnSpc>
                <a:spcPct val="90000"/>
              </a:lnSpc>
            </a:pPr>
            <a:r>
              <a:rPr lang="en-US" altLang="en-US" sz="2100" dirty="0"/>
              <a:t>Deficiency of enzyme </a:t>
            </a:r>
            <a:r>
              <a:rPr lang="en-US" altLang="en-US" sz="2100" i="1" dirty="0"/>
              <a:t>geranyl </a:t>
            </a:r>
            <a:r>
              <a:rPr lang="en-US" altLang="en-US" sz="2100" i="1" dirty="0" err="1"/>
              <a:t>geranyl</a:t>
            </a:r>
            <a:r>
              <a:rPr lang="en-US" altLang="en-US" sz="2100" i="1" dirty="0"/>
              <a:t> transferase</a:t>
            </a:r>
            <a:r>
              <a:rPr lang="en-US" altLang="en-US" sz="2100" dirty="0"/>
              <a:t>: </a:t>
            </a:r>
            <a:r>
              <a:rPr lang="en-US" altLang="en-US" sz="2100" dirty="0" err="1">
                <a:solidFill>
                  <a:srgbClr val="0000FF"/>
                </a:solidFill>
              </a:rPr>
              <a:t>Choroideremia</a:t>
            </a:r>
            <a:endParaRPr lang="en-US" altLang="en-US" sz="2100" dirty="0">
              <a:solidFill>
                <a:srgbClr val="0000FF"/>
              </a:solidFill>
            </a:endParaRPr>
          </a:p>
          <a:p>
            <a:pPr eaLnBrk="1" hangingPunct="1">
              <a:lnSpc>
                <a:spcPct val="90000"/>
              </a:lnSpc>
            </a:pPr>
            <a:r>
              <a:rPr lang="en-US" altLang="en-US" sz="2100" dirty="0"/>
              <a:t>Defect in </a:t>
            </a:r>
            <a:r>
              <a:rPr lang="en-US" altLang="en-US" sz="2100" i="1" dirty="0"/>
              <a:t>ornithine aminotransferase</a:t>
            </a:r>
            <a:r>
              <a:rPr lang="en-US" altLang="en-US" sz="2100" dirty="0"/>
              <a:t> enzyme leads to excess </a:t>
            </a:r>
            <a:r>
              <a:rPr lang="en-US" altLang="en-US" sz="2100" dirty="0">
                <a:sym typeface="Wingdings" panose="05000000000000000000" pitchFamily="2" charset="2"/>
              </a:rPr>
              <a:t>serum ornithine levels: </a:t>
            </a:r>
            <a:r>
              <a:rPr lang="en-US" altLang="en-US" sz="2100" dirty="0">
                <a:solidFill>
                  <a:srgbClr val="0000FF"/>
                </a:solidFill>
                <a:sym typeface="Wingdings" panose="05000000000000000000" pitchFamily="2" charset="2"/>
              </a:rPr>
              <a:t>Gyrate</a:t>
            </a:r>
          </a:p>
          <a:p>
            <a:pPr eaLnBrk="1" hangingPunct="1">
              <a:lnSpc>
                <a:spcPct val="90000"/>
              </a:lnSpc>
            </a:pPr>
            <a:r>
              <a:rPr lang="en-US" altLang="en-US" sz="2100" dirty="0">
                <a:sym typeface="Wingdings" panose="05000000000000000000" pitchFamily="2" charset="2"/>
              </a:rPr>
              <a:t>DFE: ’</a:t>
            </a:r>
            <a:r>
              <a:rPr lang="en-US" altLang="en-US" sz="2100" dirty="0" err="1">
                <a:sym typeface="Wingdings" panose="05000000000000000000" pitchFamily="2" charset="2"/>
              </a:rPr>
              <a:t>Pavingstones</a:t>
            </a:r>
            <a:r>
              <a:rPr lang="en-US" altLang="en-US" sz="2100" dirty="0">
                <a:sym typeface="Wingdings" panose="05000000000000000000" pitchFamily="2" charset="2"/>
              </a:rPr>
              <a:t>;’ later coalesce into scalloped areas: </a:t>
            </a:r>
            <a:r>
              <a:rPr lang="en-US" altLang="en-US" sz="2100" dirty="0">
                <a:solidFill>
                  <a:srgbClr val="0000FF"/>
                </a:solidFill>
                <a:sym typeface="Wingdings" panose="05000000000000000000" pitchFamily="2" charset="2"/>
              </a:rPr>
              <a:t>Gyrate</a:t>
            </a:r>
          </a:p>
          <a:p>
            <a:pPr eaLnBrk="1" hangingPunct="1">
              <a:lnSpc>
                <a:spcPct val="90000"/>
              </a:lnSpc>
            </a:pPr>
            <a:r>
              <a:rPr lang="en-US" altLang="en-US" sz="2100" dirty="0"/>
              <a:t>DFE: Near total absence of choroid, </a:t>
            </a:r>
            <a:r>
              <a:rPr lang="en-US" altLang="en-US" sz="2100" dirty="0" err="1"/>
              <a:t>choriocapillaris</a:t>
            </a:r>
            <a:r>
              <a:rPr lang="en-US" altLang="en-US" sz="2100" dirty="0"/>
              <a:t>, and RPE: </a:t>
            </a:r>
            <a:r>
              <a:rPr lang="en-US" altLang="en-US" sz="2100" dirty="0" err="1">
                <a:solidFill>
                  <a:srgbClr val="0000FF"/>
                </a:solidFill>
              </a:rPr>
              <a:t>Choroideremia</a:t>
            </a:r>
            <a:endParaRPr lang="en-US" altLang="en-US" sz="2100" dirty="0">
              <a:solidFill>
                <a:srgbClr val="0000FF"/>
              </a:solidFill>
            </a:endParaRPr>
          </a:p>
          <a:p>
            <a:pPr eaLnBrk="1" hangingPunct="1">
              <a:lnSpc>
                <a:spcPct val="90000"/>
              </a:lnSpc>
            </a:pPr>
            <a:r>
              <a:rPr lang="en-US" altLang="en-US" sz="2100" dirty="0">
                <a:sym typeface="Wingdings" panose="05000000000000000000" pitchFamily="2" charset="2"/>
              </a:rPr>
              <a:t>Vitamin B</a:t>
            </a:r>
            <a:r>
              <a:rPr lang="en-US" altLang="en-US" sz="2100" baseline="-25000" dirty="0">
                <a:sym typeface="Wingdings" panose="05000000000000000000" pitchFamily="2" charset="2"/>
              </a:rPr>
              <a:t>6 </a:t>
            </a:r>
            <a:r>
              <a:rPr lang="en-US" altLang="en-US" sz="2100" dirty="0">
                <a:sym typeface="Wingdings" panose="05000000000000000000" pitchFamily="2" charset="2"/>
              </a:rPr>
              <a:t>treatment</a:t>
            </a:r>
            <a:r>
              <a:rPr lang="en-US" altLang="en-US" sz="2100" baseline="-25000" dirty="0">
                <a:sym typeface="Wingdings" panose="05000000000000000000" pitchFamily="2" charset="2"/>
              </a:rPr>
              <a:t> </a:t>
            </a:r>
            <a:r>
              <a:rPr lang="en-US" altLang="en-US" sz="2100" dirty="0">
                <a:sym typeface="Wingdings" panose="05000000000000000000" pitchFamily="2" charset="2"/>
              </a:rPr>
              <a:t>effective in a small percentage of patients: </a:t>
            </a:r>
            <a:r>
              <a:rPr lang="en-US" altLang="en-US" sz="2100" dirty="0">
                <a:solidFill>
                  <a:srgbClr val="0000FF"/>
                </a:solidFill>
                <a:sym typeface="Wingdings" panose="05000000000000000000" pitchFamily="2" charset="2"/>
              </a:rPr>
              <a:t>Gyrate</a:t>
            </a:r>
          </a:p>
          <a:p>
            <a:pPr eaLnBrk="1" hangingPunct="1">
              <a:lnSpc>
                <a:spcPct val="90000"/>
              </a:lnSpc>
            </a:pPr>
            <a:r>
              <a:rPr lang="en-US" altLang="en-US" sz="2100" dirty="0"/>
              <a:t>X-linked recessive inheritance</a:t>
            </a:r>
            <a:r>
              <a:rPr lang="en-US" altLang="en-US" sz="2100" dirty="0">
                <a:sym typeface="Wingdings" panose="05000000000000000000" pitchFamily="2" charset="2"/>
              </a:rPr>
              <a:t>: </a:t>
            </a:r>
            <a:r>
              <a:rPr lang="en-US" altLang="en-US" sz="2100" dirty="0" err="1">
                <a:solidFill>
                  <a:srgbClr val="0000FF"/>
                </a:solidFill>
                <a:sym typeface="Wingdings" panose="05000000000000000000" pitchFamily="2" charset="2"/>
              </a:rPr>
              <a:t>Choroideremia</a:t>
            </a:r>
            <a:endParaRPr lang="en-US" altLang="en-US" sz="2100" dirty="0">
              <a:solidFill>
                <a:srgbClr val="0000FF"/>
              </a:solidFill>
              <a:sym typeface="Wingdings" panose="05000000000000000000" pitchFamily="2" charset="2"/>
            </a:endParaRPr>
          </a:p>
          <a:p>
            <a:pPr eaLnBrk="1" hangingPunct="1">
              <a:lnSpc>
                <a:spcPct val="90000"/>
              </a:lnSpc>
            </a:pPr>
            <a:r>
              <a:rPr lang="en-US" altLang="en-US" sz="2100" dirty="0"/>
              <a:t>Inherited AR:</a:t>
            </a:r>
            <a:endParaRPr lang="en-US" altLang="en-US" sz="2100" dirty="0">
              <a:solidFill>
                <a:schemeClr val="bg1"/>
              </a:solidFill>
              <a:sym typeface="Wingdings" panose="05000000000000000000" pitchFamily="2" charset="2"/>
            </a:endParaRPr>
          </a:p>
        </p:txBody>
      </p:sp>
      <p:sp>
        <p:nvSpPr>
          <p:cNvPr id="2970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E583A41-8CB1-496D-9693-E658A14A4509}" type="slidenum">
              <a:rPr lang="en-US" altLang="en-US" sz="1000" smtClean="0"/>
              <a:pPr>
                <a:spcBef>
                  <a:spcPct val="0"/>
                </a:spcBef>
                <a:buClrTx/>
                <a:buSzTx/>
                <a:buFontTx/>
                <a:buNone/>
              </a:pPr>
              <a:t>30</a:t>
            </a:fld>
            <a:endParaRPr lang="en-US" altLang="en-US" sz="1000"/>
          </a:p>
        </p:txBody>
      </p:sp>
      <p:sp>
        <p:nvSpPr>
          <p:cNvPr id="7" name="Text Box 5">
            <a:extLst>
              <a:ext uri="{FF2B5EF4-FFF2-40B4-BE49-F238E27FC236}">
                <a16:creationId xmlns:a16="http://schemas.microsoft.com/office/drawing/2014/main" id="{B656F91C-521A-410C-BCB3-E6F33CF5FD68}"/>
              </a:ext>
            </a:extLst>
          </p:cNvPr>
          <p:cNvSpPr txBox="1">
            <a:spLocks noChangeArrowheads="1"/>
          </p:cNvSpPr>
          <p:nvPr/>
        </p:nvSpPr>
        <p:spPr bwMode="auto">
          <a:xfrm>
            <a:off x="1719262" y="270803"/>
            <a:ext cx="5705475" cy="568325"/>
          </a:xfrm>
          <a:prstGeom prst="rect">
            <a:avLst/>
          </a:prstGeom>
          <a:solidFill>
            <a:schemeClr val="accent6">
              <a:lumMod val="20000"/>
              <a:lumOff val="80000"/>
            </a:schemeClr>
          </a:solid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1800" i="1" dirty="0">
                <a:solidFill>
                  <a:srgbClr val="0000FF"/>
                </a:solidFill>
              </a:rPr>
              <a:t>For each statement, identify whether it applies to</a:t>
            </a:r>
          </a:p>
          <a:p>
            <a:pPr algn="ctr" eaLnBrk="1" hangingPunct="1">
              <a:lnSpc>
                <a:spcPct val="85000"/>
              </a:lnSpc>
              <a:spcBef>
                <a:spcPct val="0"/>
              </a:spcBef>
              <a:buClrTx/>
              <a:buSzTx/>
              <a:buFontTx/>
              <a:buNone/>
            </a:pPr>
            <a:r>
              <a:rPr lang="en-US" altLang="en-US" sz="1800" b="1" dirty="0">
                <a:solidFill>
                  <a:srgbClr val="0000FF"/>
                </a:solidFill>
              </a:rPr>
              <a:t>gyrate atrophy</a:t>
            </a:r>
            <a:r>
              <a:rPr lang="en-US" altLang="en-US" sz="1800" i="1" dirty="0">
                <a:solidFill>
                  <a:srgbClr val="0000FF"/>
                </a:solidFill>
              </a:rPr>
              <a:t> or </a:t>
            </a:r>
            <a:r>
              <a:rPr lang="en-US" altLang="en-US" sz="1800" b="1" dirty="0" err="1">
                <a:solidFill>
                  <a:srgbClr val="0000FF"/>
                </a:solidFill>
              </a:rPr>
              <a:t>choroideremia</a:t>
            </a:r>
            <a:r>
              <a:rPr lang="en-US" altLang="en-US" sz="1800" i="1" dirty="0">
                <a:solidFill>
                  <a:srgbClr val="0000FF"/>
                </a:solidFill>
              </a:rPr>
              <a:t> (or </a:t>
            </a:r>
            <a:r>
              <a:rPr lang="en-US" altLang="en-US" sz="1800" dirty="0">
                <a:solidFill>
                  <a:srgbClr val="0000FF"/>
                </a:solidFill>
              </a:rPr>
              <a:t>both</a:t>
            </a:r>
            <a:r>
              <a:rPr lang="en-US" altLang="en-US" sz="1800" i="1" dirty="0">
                <a:solidFill>
                  <a:srgbClr val="0000FF"/>
                </a:solidFill>
              </a:rPr>
              <a:t>, or </a:t>
            </a:r>
            <a:r>
              <a:rPr lang="en-US" altLang="en-US" sz="1800" dirty="0">
                <a:solidFill>
                  <a:srgbClr val="0000FF"/>
                </a:solidFill>
              </a:rPr>
              <a:t>neither</a:t>
            </a:r>
            <a:r>
              <a:rPr lang="en-US" altLang="en-US" sz="1800" i="1" dirty="0">
                <a:solidFill>
                  <a:srgbClr val="0000FF"/>
                </a:solidFill>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7772400" y="762000"/>
            <a:ext cx="12192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0723" name="Rectangle 3"/>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30724" name="Rectangle 4"/>
          <p:cNvSpPr>
            <a:spLocks noGrp="1" noChangeArrowheads="1"/>
          </p:cNvSpPr>
          <p:nvPr>
            <p:ph type="body" idx="1"/>
          </p:nvPr>
        </p:nvSpPr>
        <p:spPr>
          <a:xfrm>
            <a:off x="228600" y="1295400"/>
            <a:ext cx="8915400" cy="5334000"/>
          </a:xfrm>
        </p:spPr>
        <p:txBody>
          <a:bodyPr/>
          <a:lstStyle/>
          <a:p>
            <a:pPr eaLnBrk="1" hangingPunct="1">
              <a:lnSpc>
                <a:spcPct val="90000"/>
              </a:lnSpc>
            </a:pPr>
            <a:r>
              <a:rPr lang="en-US" altLang="en-US" sz="2100" dirty="0">
                <a:sym typeface="Wingdings" panose="05000000000000000000" pitchFamily="2" charset="2"/>
              </a:rPr>
              <a:t>Is a choroidal dystrophy: </a:t>
            </a:r>
            <a:r>
              <a:rPr lang="en-US" altLang="en-US" sz="2100" dirty="0">
                <a:solidFill>
                  <a:srgbClr val="0000FF"/>
                </a:solidFill>
                <a:sym typeface="Wingdings" panose="05000000000000000000" pitchFamily="2" charset="2"/>
              </a:rPr>
              <a:t>Gyrate. Wait…Yep, gyrate. No wait--both?</a:t>
            </a:r>
          </a:p>
          <a:p>
            <a:pPr eaLnBrk="1" hangingPunct="1">
              <a:lnSpc>
                <a:spcPct val="90000"/>
              </a:lnSpc>
            </a:pPr>
            <a:r>
              <a:rPr lang="en-US" altLang="en-US" sz="2100" dirty="0"/>
              <a:t>Deficiency of enzyme </a:t>
            </a:r>
            <a:r>
              <a:rPr lang="en-US" altLang="en-US" sz="2100" i="1" dirty="0"/>
              <a:t>geranyl </a:t>
            </a:r>
            <a:r>
              <a:rPr lang="en-US" altLang="en-US" sz="2100" i="1" dirty="0" err="1"/>
              <a:t>geranyl</a:t>
            </a:r>
            <a:r>
              <a:rPr lang="en-US" altLang="en-US" sz="2100" i="1" dirty="0"/>
              <a:t> transferase</a:t>
            </a:r>
            <a:r>
              <a:rPr lang="en-US" altLang="en-US" sz="2100" dirty="0"/>
              <a:t>: </a:t>
            </a:r>
            <a:r>
              <a:rPr lang="en-US" altLang="en-US" sz="2100" dirty="0" err="1">
                <a:solidFill>
                  <a:srgbClr val="0000FF"/>
                </a:solidFill>
              </a:rPr>
              <a:t>Choroideremia</a:t>
            </a:r>
            <a:endParaRPr lang="en-US" altLang="en-US" sz="2100" dirty="0">
              <a:solidFill>
                <a:srgbClr val="0000FF"/>
              </a:solidFill>
            </a:endParaRPr>
          </a:p>
          <a:p>
            <a:pPr eaLnBrk="1" hangingPunct="1">
              <a:lnSpc>
                <a:spcPct val="90000"/>
              </a:lnSpc>
            </a:pPr>
            <a:r>
              <a:rPr lang="en-US" altLang="en-US" sz="2100" dirty="0"/>
              <a:t>Defect in </a:t>
            </a:r>
            <a:r>
              <a:rPr lang="en-US" altLang="en-US" sz="2100" i="1" dirty="0"/>
              <a:t>ornithine aminotransferase</a:t>
            </a:r>
            <a:r>
              <a:rPr lang="en-US" altLang="en-US" sz="2100" dirty="0"/>
              <a:t> enzyme leads to excess </a:t>
            </a:r>
            <a:r>
              <a:rPr lang="en-US" altLang="en-US" sz="2100" dirty="0">
                <a:sym typeface="Wingdings" panose="05000000000000000000" pitchFamily="2" charset="2"/>
              </a:rPr>
              <a:t>serum ornithine levels: </a:t>
            </a:r>
            <a:r>
              <a:rPr lang="en-US" altLang="en-US" sz="2100" dirty="0">
                <a:solidFill>
                  <a:srgbClr val="0000FF"/>
                </a:solidFill>
                <a:sym typeface="Wingdings" panose="05000000000000000000" pitchFamily="2" charset="2"/>
              </a:rPr>
              <a:t>Gyrate</a:t>
            </a:r>
          </a:p>
          <a:p>
            <a:pPr eaLnBrk="1" hangingPunct="1">
              <a:lnSpc>
                <a:spcPct val="90000"/>
              </a:lnSpc>
            </a:pPr>
            <a:r>
              <a:rPr lang="en-US" altLang="en-US" sz="2100" dirty="0">
                <a:sym typeface="Wingdings" panose="05000000000000000000" pitchFamily="2" charset="2"/>
              </a:rPr>
              <a:t>DFE: ’</a:t>
            </a:r>
            <a:r>
              <a:rPr lang="en-US" altLang="en-US" sz="2100" dirty="0" err="1">
                <a:sym typeface="Wingdings" panose="05000000000000000000" pitchFamily="2" charset="2"/>
              </a:rPr>
              <a:t>Pavingstones</a:t>
            </a:r>
            <a:r>
              <a:rPr lang="en-US" altLang="en-US" sz="2100" dirty="0">
                <a:sym typeface="Wingdings" panose="05000000000000000000" pitchFamily="2" charset="2"/>
              </a:rPr>
              <a:t>;’ later coalesce into scalloped areas: </a:t>
            </a:r>
            <a:r>
              <a:rPr lang="en-US" altLang="en-US" sz="2100" dirty="0">
                <a:solidFill>
                  <a:srgbClr val="0000FF"/>
                </a:solidFill>
                <a:sym typeface="Wingdings" panose="05000000000000000000" pitchFamily="2" charset="2"/>
              </a:rPr>
              <a:t>Gyrate</a:t>
            </a:r>
          </a:p>
          <a:p>
            <a:pPr eaLnBrk="1" hangingPunct="1">
              <a:lnSpc>
                <a:spcPct val="90000"/>
              </a:lnSpc>
            </a:pPr>
            <a:r>
              <a:rPr lang="en-US" altLang="en-US" sz="2100" dirty="0"/>
              <a:t>DFE: Near total absence of choroid, </a:t>
            </a:r>
            <a:r>
              <a:rPr lang="en-US" altLang="en-US" sz="2100" dirty="0" err="1"/>
              <a:t>choriocapillaris</a:t>
            </a:r>
            <a:r>
              <a:rPr lang="en-US" altLang="en-US" sz="2100" dirty="0"/>
              <a:t>, and RPE: </a:t>
            </a:r>
            <a:r>
              <a:rPr lang="en-US" altLang="en-US" sz="2100" dirty="0" err="1">
                <a:solidFill>
                  <a:srgbClr val="0000FF"/>
                </a:solidFill>
              </a:rPr>
              <a:t>Choroideremia</a:t>
            </a:r>
            <a:endParaRPr lang="en-US" altLang="en-US" sz="2100" dirty="0">
              <a:solidFill>
                <a:srgbClr val="0000FF"/>
              </a:solidFill>
            </a:endParaRPr>
          </a:p>
          <a:p>
            <a:pPr eaLnBrk="1" hangingPunct="1">
              <a:lnSpc>
                <a:spcPct val="90000"/>
              </a:lnSpc>
            </a:pPr>
            <a:r>
              <a:rPr lang="en-US" altLang="en-US" sz="2100" dirty="0">
                <a:sym typeface="Wingdings" panose="05000000000000000000" pitchFamily="2" charset="2"/>
              </a:rPr>
              <a:t>Vitamin B</a:t>
            </a:r>
            <a:r>
              <a:rPr lang="en-US" altLang="en-US" sz="2100" baseline="-25000" dirty="0">
                <a:sym typeface="Wingdings" panose="05000000000000000000" pitchFamily="2" charset="2"/>
              </a:rPr>
              <a:t>6 </a:t>
            </a:r>
            <a:r>
              <a:rPr lang="en-US" altLang="en-US" sz="2100" dirty="0">
                <a:sym typeface="Wingdings" panose="05000000000000000000" pitchFamily="2" charset="2"/>
              </a:rPr>
              <a:t>treatment</a:t>
            </a:r>
            <a:r>
              <a:rPr lang="en-US" altLang="en-US" sz="2100" baseline="-25000" dirty="0">
                <a:sym typeface="Wingdings" panose="05000000000000000000" pitchFamily="2" charset="2"/>
              </a:rPr>
              <a:t> </a:t>
            </a:r>
            <a:r>
              <a:rPr lang="en-US" altLang="en-US" sz="2100" dirty="0">
                <a:sym typeface="Wingdings" panose="05000000000000000000" pitchFamily="2" charset="2"/>
              </a:rPr>
              <a:t>effective in a small percentage of patients: </a:t>
            </a:r>
            <a:r>
              <a:rPr lang="en-US" altLang="en-US" sz="2100" dirty="0">
                <a:solidFill>
                  <a:srgbClr val="0000FF"/>
                </a:solidFill>
                <a:sym typeface="Wingdings" panose="05000000000000000000" pitchFamily="2" charset="2"/>
              </a:rPr>
              <a:t>Gyrate</a:t>
            </a:r>
          </a:p>
          <a:p>
            <a:pPr eaLnBrk="1" hangingPunct="1">
              <a:lnSpc>
                <a:spcPct val="90000"/>
              </a:lnSpc>
            </a:pPr>
            <a:r>
              <a:rPr lang="en-US" altLang="en-US" sz="2100" dirty="0"/>
              <a:t>X-linked recessive inheritance</a:t>
            </a:r>
            <a:r>
              <a:rPr lang="en-US" altLang="en-US" sz="2100" dirty="0">
                <a:sym typeface="Wingdings" panose="05000000000000000000" pitchFamily="2" charset="2"/>
              </a:rPr>
              <a:t>: </a:t>
            </a:r>
            <a:r>
              <a:rPr lang="en-US" altLang="en-US" sz="2100" dirty="0" err="1">
                <a:solidFill>
                  <a:srgbClr val="0000FF"/>
                </a:solidFill>
                <a:sym typeface="Wingdings" panose="05000000000000000000" pitchFamily="2" charset="2"/>
              </a:rPr>
              <a:t>Choroideremia</a:t>
            </a:r>
            <a:endParaRPr lang="en-US" altLang="en-US" sz="2100" dirty="0">
              <a:solidFill>
                <a:srgbClr val="0000FF"/>
              </a:solidFill>
              <a:sym typeface="Wingdings" panose="05000000000000000000" pitchFamily="2" charset="2"/>
            </a:endParaRPr>
          </a:p>
          <a:p>
            <a:pPr eaLnBrk="1" hangingPunct="1">
              <a:lnSpc>
                <a:spcPct val="90000"/>
              </a:lnSpc>
            </a:pPr>
            <a:r>
              <a:rPr lang="en-US" altLang="en-US" sz="2100" dirty="0"/>
              <a:t>Inherited AR: </a:t>
            </a:r>
            <a:r>
              <a:rPr lang="en-US" altLang="en-US" sz="2100" dirty="0">
                <a:solidFill>
                  <a:srgbClr val="0000FF"/>
                </a:solidFill>
              </a:rPr>
              <a:t>Gyrate</a:t>
            </a:r>
            <a:endParaRPr lang="en-US" altLang="en-US" sz="2100" dirty="0">
              <a:solidFill>
                <a:schemeClr val="bg1"/>
              </a:solidFill>
              <a:sym typeface="Wingdings" panose="05000000000000000000" pitchFamily="2" charset="2"/>
            </a:endParaRPr>
          </a:p>
        </p:txBody>
      </p:sp>
      <p:sp>
        <p:nvSpPr>
          <p:cNvPr id="3072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899AE2A-7A06-4837-84CE-31B16362A6AB}" type="slidenum">
              <a:rPr lang="en-US" altLang="en-US" sz="1000" smtClean="0"/>
              <a:pPr>
                <a:spcBef>
                  <a:spcPct val="0"/>
                </a:spcBef>
                <a:buClrTx/>
                <a:buSzTx/>
                <a:buFontTx/>
                <a:buNone/>
              </a:pPr>
              <a:t>31</a:t>
            </a:fld>
            <a:endParaRPr lang="en-US" altLang="en-US" sz="1000"/>
          </a:p>
        </p:txBody>
      </p:sp>
      <p:sp>
        <p:nvSpPr>
          <p:cNvPr id="7" name="Text Box 5">
            <a:extLst>
              <a:ext uri="{FF2B5EF4-FFF2-40B4-BE49-F238E27FC236}">
                <a16:creationId xmlns:a16="http://schemas.microsoft.com/office/drawing/2014/main" id="{15321758-EA55-4561-9111-C925AB37E2BF}"/>
              </a:ext>
            </a:extLst>
          </p:cNvPr>
          <p:cNvSpPr txBox="1">
            <a:spLocks noChangeArrowheads="1"/>
          </p:cNvSpPr>
          <p:nvPr/>
        </p:nvSpPr>
        <p:spPr bwMode="auto">
          <a:xfrm>
            <a:off x="1719262" y="270803"/>
            <a:ext cx="5705475" cy="568325"/>
          </a:xfrm>
          <a:prstGeom prst="rect">
            <a:avLst/>
          </a:prstGeom>
          <a:solidFill>
            <a:schemeClr val="accent6">
              <a:lumMod val="20000"/>
              <a:lumOff val="80000"/>
            </a:schemeClr>
          </a:solid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1800" i="1" dirty="0">
                <a:solidFill>
                  <a:srgbClr val="0000FF"/>
                </a:solidFill>
              </a:rPr>
              <a:t>For each statement, identify whether it applies to</a:t>
            </a:r>
          </a:p>
          <a:p>
            <a:pPr algn="ctr" eaLnBrk="1" hangingPunct="1">
              <a:lnSpc>
                <a:spcPct val="85000"/>
              </a:lnSpc>
              <a:spcBef>
                <a:spcPct val="0"/>
              </a:spcBef>
              <a:buClrTx/>
              <a:buSzTx/>
              <a:buFontTx/>
              <a:buNone/>
            </a:pPr>
            <a:r>
              <a:rPr lang="en-US" altLang="en-US" sz="1800" b="1" dirty="0">
                <a:solidFill>
                  <a:srgbClr val="0000FF"/>
                </a:solidFill>
              </a:rPr>
              <a:t>gyrate atrophy</a:t>
            </a:r>
            <a:r>
              <a:rPr lang="en-US" altLang="en-US" sz="1800" i="1" dirty="0">
                <a:solidFill>
                  <a:srgbClr val="0000FF"/>
                </a:solidFill>
              </a:rPr>
              <a:t> or </a:t>
            </a:r>
            <a:r>
              <a:rPr lang="en-US" altLang="en-US" sz="1800" b="1" dirty="0" err="1">
                <a:solidFill>
                  <a:srgbClr val="0000FF"/>
                </a:solidFill>
              </a:rPr>
              <a:t>choroideremia</a:t>
            </a:r>
            <a:r>
              <a:rPr lang="en-US" altLang="en-US" sz="1800" i="1" dirty="0">
                <a:solidFill>
                  <a:srgbClr val="0000FF"/>
                </a:solidFill>
              </a:rPr>
              <a:t> (or </a:t>
            </a:r>
            <a:r>
              <a:rPr lang="en-US" altLang="en-US" sz="1800" dirty="0">
                <a:solidFill>
                  <a:srgbClr val="0000FF"/>
                </a:solidFill>
              </a:rPr>
              <a:t>both</a:t>
            </a:r>
            <a:r>
              <a:rPr lang="en-US" altLang="en-US" sz="1800" i="1" dirty="0">
                <a:solidFill>
                  <a:srgbClr val="0000FF"/>
                </a:solidFill>
              </a:rPr>
              <a:t>, or </a:t>
            </a:r>
            <a:r>
              <a:rPr lang="en-US" altLang="en-US" sz="1800" dirty="0">
                <a:solidFill>
                  <a:srgbClr val="0000FF"/>
                </a:solidFill>
              </a:rPr>
              <a:t>neither</a:t>
            </a:r>
            <a:r>
              <a:rPr lang="en-US" altLang="en-US" sz="1800" i="1" dirty="0">
                <a:solidFill>
                  <a:srgbClr val="0000FF"/>
                </a:solidFill>
              </a:rPr>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7772400" y="762000"/>
            <a:ext cx="12192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1747" name="Rectangle 3"/>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31748" name="Rectangle 4"/>
          <p:cNvSpPr>
            <a:spLocks noGrp="1" noChangeArrowheads="1"/>
          </p:cNvSpPr>
          <p:nvPr>
            <p:ph type="body" idx="1"/>
          </p:nvPr>
        </p:nvSpPr>
        <p:spPr>
          <a:xfrm>
            <a:off x="228600" y="1295400"/>
            <a:ext cx="8915400" cy="5334000"/>
          </a:xfrm>
        </p:spPr>
        <p:txBody>
          <a:bodyPr/>
          <a:lstStyle/>
          <a:p>
            <a:pPr eaLnBrk="1" hangingPunct="1">
              <a:lnSpc>
                <a:spcPct val="90000"/>
              </a:lnSpc>
            </a:pPr>
            <a:r>
              <a:rPr lang="en-US" altLang="en-US" sz="2100" dirty="0">
                <a:sym typeface="Wingdings" panose="05000000000000000000" pitchFamily="2" charset="2"/>
              </a:rPr>
              <a:t>Is a choroidal dystrophy: </a:t>
            </a:r>
            <a:r>
              <a:rPr lang="en-US" altLang="en-US" sz="2100" dirty="0">
                <a:solidFill>
                  <a:srgbClr val="0000FF"/>
                </a:solidFill>
                <a:sym typeface="Wingdings" panose="05000000000000000000" pitchFamily="2" charset="2"/>
              </a:rPr>
              <a:t>Gyrate. Wait…Yep, gyrate. No wait--both?</a:t>
            </a:r>
          </a:p>
          <a:p>
            <a:pPr eaLnBrk="1" hangingPunct="1">
              <a:lnSpc>
                <a:spcPct val="90000"/>
              </a:lnSpc>
            </a:pPr>
            <a:r>
              <a:rPr lang="en-US" altLang="en-US" sz="2100" dirty="0"/>
              <a:t>Deficiency of enzyme </a:t>
            </a:r>
            <a:r>
              <a:rPr lang="en-US" altLang="en-US" sz="2100" i="1" dirty="0"/>
              <a:t>geranyl </a:t>
            </a:r>
            <a:r>
              <a:rPr lang="en-US" altLang="en-US" sz="2100" i="1" dirty="0" err="1"/>
              <a:t>geranyl</a:t>
            </a:r>
            <a:r>
              <a:rPr lang="en-US" altLang="en-US" sz="2100" i="1" dirty="0"/>
              <a:t> transferase</a:t>
            </a:r>
            <a:r>
              <a:rPr lang="en-US" altLang="en-US" sz="2100" dirty="0"/>
              <a:t>: </a:t>
            </a:r>
            <a:r>
              <a:rPr lang="en-US" altLang="en-US" sz="2100" dirty="0" err="1">
                <a:solidFill>
                  <a:srgbClr val="0000FF"/>
                </a:solidFill>
              </a:rPr>
              <a:t>Choroideremia</a:t>
            </a:r>
            <a:endParaRPr lang="en-US" altLang="en-US" sz="2100" dirty="0">
              <a:solidFill>
                <a:srgbClr val="0000FF"/>
              </a:solidFill>
            </a:endParaRPr>
          </a:p>
          <a:p>
            <a:pPr eaLnBrk="1" hangingPunct="1">
              <a:lnSpc>
                <a:spcPct val="90000"/>
              </a:lnSpc>
            </a:pPr>
            <a:r>
              <a:rPr lang="en-US" altLang="en-US" sz="2100" dirty="0"/>
              <a:t>Defect in </a:t>
            </a:r>
            <a:r>
              <a:rPr lang="en-US" altLang="en-US" sz="2100" i="1" dirty="0"/>
              <a:t>ornithine aminotransferase</a:t>
            </a:r>
            <a:r>
              <a:rPr lang="en-US" altLang="en-US" sz="2100" dirty="0"/>
              <a:t> enzyme leads to excess </a:t>
            </a:r>
            <a:r>
              <a:rPr lang="en-US" altLang="en-US" sz="2100" dirty="0">
                <a:sym typeface="Wingdings" panose="05000000000000000000" pitchFamily="2" charset="2"/>
              </a:rPr>
              <a:t>serum ornithine levels: </a:t>
            </a:r>
            <a:r>
              <a:rPr lang="en-US" altLang="en-US" sz="2100" dirty="0">
                <a:solidFill>
                  <a:srgbClr val="0000FF"/>
                </a:solidFill>
                <a:sym typeface="Wingdings" panose="05000000000000000000" pitchFamily="2" charset="2"/>
              </a:rPr>
              <a:t>Gyrate</a:t>
            </a:r>
          </a:p>
          <a:p>
            <a:pPr eaLnBrk="1" hangingPunct="1">
              <a:lnSpc>
                <a:spcPct val="90000"/>
              </a:lnSpc>
            </a:pPr>
            <a:r>
              <a:rPr lang="en-US" altLang="en-US" sz="2100" dirty="0">
                <a:sym typeface="Wingdings" panose="05000000000000000000" pitchFamily="2" charset="2"/>
              </a:rPr>
              <a:t>DFE: ’</a:t>
            </a:r>
            <a:r>
              <a:rPr lang="en-US" altLang="en-US" sz="2100" dirty="0" err="1">
                <a:sym typeface="Wingdings" panose="05000000000000000000" pitchFamily="2" charset="2"/>
              </a:rPr>
              <a:t>Pavingstones</a:t>
            </a:r>
            <a:r>
              <a:rPr lang="en-US" altLang="en-US" sz="2100" dirty="0">
                <a:sym typeface="Wingdings" panose="05000000000000000000" pitchFamily="2" charset="2"/>
              </a:rPr>
              <a:t>;’ later coalesce into scalloped areas: </a:t>
            </a:r>
            <a:r>
              <a:rPr lang="en-US" altLang="en-US" sz="2100" dirty="0">
                <a:solidFill>
                  <a:srgbClr val="0000FF"/>
                </a:solidFill>
                <a:sym typeface="Wingdings" panose="05000000000000000000" pitchFamily="2" charset="2"/>
              </a:rPr>
              <a:t>Gyrate</a:t>
            </a:r>
          </a:p>
          <a:p>
            <a:pPr eaLnBrk="1" hangingPunct="1">
              <a:lnSpc>
                <a:spcPct val="90000"/>
              </a:lnSpc>
            </a:pPr>
            <a:r>
              <a:rPr lang="en-US" altLang="en-US" sz="2100" dirty="0"/>
              <a:t>DFE: Near total absence of choroid, </a:t>
            </a:r>
            <a:r>
              <a:rPr lang="en-US" altLang="en-US" sz="2100" dirty="0" err="1"/>
              <a:t>choriocapillaris</a:t>
            </a:r>
            <a:r>
              <a:rPr lang="en-US" altLang="en-US" sz="2100" dirty="0"/>
              <a:t>, and RPE: </a:t>
            </a:r>
            <a:r>
              <a:rPr lang="en-US" altLang="en-US" sz="2100" dirty="0" err="1">
                <a:solidFill>
                  <a:srgbClr val="0000FF"/>
                </a:solidFill>
              </a:rPr>
              <a:t>Choroideremia</a:t>
            </a:r>
            <a:endParaRPr lang="en-US" altLang="en-US" sz="2100" dirty="0">
              <a:solidFill>
                <a:srgbClr val="0000FF"/>
              </a:solidFill>
            </a:endParaRPr>
          </a:p>
          <a:p>
            <a:pPr eaLnBrk="1" hangingPunct="1">
              <a:lnSpc>
                <a:spcPct val="90000"/>
              </a:lnSpc>
            </a:pPr>
            <a:r>
              <a:rPr lang="en-US" altLang="en-US" sz="2100" dirty="0">
                <a:sym typeface="Wingdings" panose="05000000000000000000" pitchFamily="2" charset="2"/>
              </a:rPr>
              <a:t>Vitamin B</a:t>
            </a:r>
            <a:r>
              <a:rPr lang="en-US" altLang="en-US" sz="2100" baseline="-25000" dirty="0">
                <a:sym typeface="Wingdings" panose="05000000000000000000" pitchFamily="2" charset="2"/>
              </a:rPr>
              <a:t>6 </a:t>
            </a:r>
            <a:r>
              <a:rPr lang="en-US" altLang="en-US" sz="2100" dirty="0">
                <a:sym typeface="Wingdings" panose="05000000000000000000" pitchFamily="2" charset="2"/>
              </a:rPr>
              <a:t>treatment</a:t>
            </a:r>
            <a:r>
              <a:rPr lang="en-US" altLang="en-US" sz="2100" baseline="-25000" dirty="0">
                <a:sym typeface="Wingdings" panose="05000000000000000000" pitchFamily="2" charset="2"/>
              </a:rPr>
              <a:t> </a:t>
            </a:r>
            <a:r>
              <a:rPr lang="en-US" altLang="en-US" sz="2100" dirty="0">
                <a:sym typeface="Wingdings" panose="05000000000000000000" pitchFamily="2" charset="2"/>
              </a:rPr>
              <a:t>effective in a small percentage of patients: </a:t>
            </a:r>
            <a:r>
              <a:rPr lang="en-US" altLang="en-US" sz="2100" dirty="0">
                <a:solidFill>
                  <a:srgbClr val="0000FF"/>
                </a:solidFill>
                <a:sym typeface="Wingdings" panose="05000000000000000000" pitchFamily="2" charset="2"/>
              </a:rPr>
              <a:t>Gyrate</a:t>
            </a:r>
          </a:p>
          <a:p>
            <a:pPr eaLnBrk="1" hangingPunct="1">
              <a:lnSpc>
                <a:spcPct val="90000"/>
              </a:lnSpc>
            </a:pPr>
            <a:r>
              <a:rPr lang="en-US" altLang="en-US" sz="2100" dirty="0"/>
              <a:t>X-linked recessive inheritance</a:t>
            </a:r>
            <a:r>
              <a:rPr lang="en-US" altLang="en-US" sz="2100" dirty="0">
                <a:sym typeface="Wingdings" panose="05000000000000000000" pitchFamily="2" charset="2"/>
              </a:rPr>
              <a:t>: </a:t>
            </a:r>
            <a:r>
              <a:rPr lang="en-US" altLang="en-US" sz="2100" dirty="0" err="1">
                <a:solidFill>
                  <a:srgbClr val="0000FF"/>
                </a:solidFill>
                <a:sym typeface="Wingdings" panose="05000000000000000000" pitchFamily="2" charset="2"/>
              </a:rPr>
              <a:t>Choroideremia</a:t>
            </a:r>
            <a:endParaRPr lang="en-US" altLang="en-US" sz="2100" dirty="0">
              <a:solidFill>
                <a:srgbClr val="0000FF"/>
              </a:solidFill>
              <a:sym typeface="Wingdings" panose="05000000000000000000" pitchFamily="2" charset="2"/>
            </a:endParaRPr>
          </a:p>
          <a:p>
            <a:pPr eaLnBrk="1" hangingPunct="1">
              <a:lnSpc>
                <a:spcPct val="90000"/>
              </a:lnSpc>
            </a:pPr>
            <a:r>
              <a:rPr lang="en-US" altLang="en-US" sz="2100" dirty="0"/>
              <a:t>Inherited AR: </a:t>
            </a:r>
            <a:r>
              <a:rPr lang="en-US" altLang="en-US" sz="2100" dirty="0">
                <a:solidFill>
                  <a:srgbClr val="0000FF"/>
                </a:solidFill>
              </a:rPr>
              <a:t>Gyrate</a:t>
            </a:r>
          </a:p>
          <a:p>
            <a:pPr eaLnBrk="1" hangingPunct="1">
              <a:lnSpc>
                <a:spcPct val="90000"/>
              </a:lnSpc>
            </a:pPr>
            <a:r>
              <a:rPr lang="en-US" altLang="en-US" sz="2100" dirty="0">
                <a:sym typeface="Wingdings" panose="05000000000000000000" pitchFamily="2" charset="2"/>
              </a:rPr>
              <a:t>Develop night blindness in childhood/teens:</a:t>
            </a:r>
            <a:endParaRPr lang="en-US" altLang="en-US" sz="2100" dirty="0">
              <a:solidFill>
                <a:schemeClr val="bg1"/>
              </a:solidFill>
              <a:sym typeface="Wingdings" panose="05000000000000000000" pitchFamily="2" charset="2"/>
            </a:endParaRPr>
          </a:p>
        </p:txBody>
      </p:sp>
      <p:sp>
        <p:nvSpPr>
          <p:cNvPr id="3175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0426C76-22F6-4145-83D2-E0EAF60B21E8}" type="slidenum">
              <a:rPr lang="en-US" altLang="en-US" sz="1000" smtClean="0"/>
              <a:pPr>
                <a:spcBef>
                  <a:spcPct val="0"/>
                </a:spcBef>
                <a:buClrTx/>
                <a:buSzTx/>
                <a:buFontTx/>
                <a:buNone/>
              </a:pPr>
              <a:t>32</a:t>
            </a:fld>
            <a:endParaRPr lang="en-US" altLang="en-US" sz="1000"/>
          </a:p>
        </p:txBody>
      </p:sp>
      <p:sp>
        <p:nvSpPr>
          <p:cNvPr id="7" name="Text Box 5">
            <a:extLst>
              <a:ext uri="{FF2B5EF4-FFF2-40B4-BE49-F238E27FC236}">
                <a16:creationId xmlns:a16="http://schemas.microsoft.com/office/drawing/2014/main" id="{B06EA499-E792-40FE-B31D-8E20E72DD6D2}"/>
              </a:ext>
            </a:extLst>
          </p:cNvPr>
          <p:cNvSpPr txBox="1">
            <a:spLocks noChangeArrowheads="1"/>
          </p:cNvSpPr>
          <p:nvPr/>
        </p:nvSpPr>
        <p:spPr bwMode="auto">
          <a:xfrm>
            <a:off x="1719262" y="270803"/>
            <a:ext cx="5705475" cy="568325"/>
          </a:xfrm>
          <a:prstGeom prst="rect">
            <a:avLst/>
          </a:prstGeom>
          <a:solidFill>
            <a:schemeClr val="accent6">
              <a:lumMod val="20000"/>
              <a:lumOff val="80000"/>
            </a:schemeClr>
          </a:solid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1800" i="1" dirty="0">
                <a:solidFill>
                  <a:srgbClr val="0000FF"/>
                </a:solidFill>
              </a:rPr>
              <a:t>For each statement, identify whether it applies to</a:t>
            </a:r>
          </a:p>
          <a:p>
            <a:pPr algn="ctr" eaLnBrk="1" hangingPunct="1">
              <a:lnSpc>
                <a:spcPct val="85000"/>
              </a:lnSpc>
              <a:spcBef>
                <a:spcPct val="0"/>
              </a:spcBef>
              <a:buClrTx/>
              <a:buSzTx/>
              <a:buFontTx/>
              <a:buNone/>
            </a:pPr>
            <a:r>
              <a:rPr lang="en-US" altLang="en-US" sz="1800" b="1" dirty="0">
                <a:solidFill>
                  <a:srgbClr val="0000FF"/>
                </a:solidFill>
              </a:rPr>
              <a:t>gyrate atrophy</a:t>
            </a:r>
            <a:r>
              <a:rPr lang="en-US" altLang="en-US" sz="1800" i="1" dirty="0">
                <a:solidFill>
                  <a:srgbClr val="0000FF"/>
                </a:solidFill>
              </a:rPr>
              <a:t> or </a:t>
            </a:r>
            <a:r>
              <a:rPr lang="en-US" altLang="en-US" sz="1800" b="1" dirty="0" err="1">
                <a:solidFill>
                  <a:srgbClr val="0000FF"/>
                </a:solidFill>
              </a:rPr>
              <a:t>choroideremia</a:t>
            </a:r>
            <a:r>
              <a:rPr lang="en-US" altLang="en-US" sz="1800" i="1" dirty="0">
                <a:solidFill>
                  <a:srgbClr val="0000FF"/>
                </a:solidFill>
              </a:rPr>
              <a:t> (or </a:t>
            </a:r>
            <a:r>
              <a:rPr lang="en-US" altLang="en-US" sz="1800" dirty="0">
                <a:solidFill>
                  <a:srgbClr val="0000FF"/>
                </a:solidFill>
              </a:rPr>
              <a:t>both</a:t>
            </a:r>
            <a:r>
              <a:rPr lang="en-US" altLang="en-US" sz="1800" i="1" dirty="0">
                <a:solidFill>
                  <a:srgbClr val="0000FF"/>
                </a:solidFill>
              </a:rPr>
              <a:t>, or </a:t>
            </a:r>
            <a:r>
              <a:rPr lang="en-US" altLang="en-US" sz="1800" dirty="0">
                <a:solidFill>
                  <a:srgbClr val="0000FF"/>
                </a:solidFill>
              </a:rPr>
              <a:t>neither</a:t>
            </a:r>
            <a:r>
              <a:rPr lang="en-US" altLang="en-US" sz="1800" i="1" dirty="0">
                <a:solidFill>
                  <a:srgbClr val="0000FF"/>
                </a:solidFill>
              </a:rPr>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7772400" y="762000"/>
            <a:ext cx="12192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2771" name="Rectangle 3"/>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32772" name="Rectangle 4"/>
          <p:cNvSpPr>
            <a:spLocks noGrp="1" noChangeArrowheads="1"/>
          </p:cNvSpPr>
          <p:nvPr>
            <p:ph type="body" idx="1"/>
          </p:nvPr>
        </p:nvSpPr>
        <p:spPr>
          <a:xfrm>
            <a:off x="228600" y="1295400"/>
            <a:ext cx="8915400" cy="5334000"/>
          </a:xfrm>
        </p:spPr>
        <p:txBody>
          <a:bodyPr/>
          <a:lstStyle/>
          <a:p>
            <a:pPr eaLnBrk="1" hangingPunct="1">
              <a:lnSpc>
                <a:spcPct val="90000"/>
              </a:lnSpc>
            </a:pPr>
            <a:r>
              <a:rPr lang="en-US" altLang="en-US" sz="2100" dirty="0">
                <a:sym typeface="Wingdings" panose="05000000000000000000" pitchFamily="2" charset="2"/>
              </a:rPr>
              <a:t>Is a choroidal dystrophy: </a:t>
            </a:r>
            <a:r>
              <a:rPr lang="en-US" altLang="en-US" sz="2100" dirty="0">
                <a:solidFill>
                  <a:srgbClr val="0000FF"/>
                </a:solidFill>
                <a:sym typeface="Wingdings" panose="05000000000000000000" pitchFamily="2" charset="2"/>
              </a:rPr>
              <a:t>Gyrate. Wait…Yep, gyrate. No wait--both?</a:t>
            </a:r>
          </a:p>
          <a:p>
            <a:pPr eaLnBrk="1" hangingPunct="1">
              <a:lnSpc>
                <a:spcPct val="90000"/>
              </a:lnSpc>
            </a:pPr>
            <a:r>
              <a:rPr lang="en-US" altLang="en-US" sz="2100" dirty="0"/>
              <a:t>Deficiency of enzyme </a:t>
            </a:r>
            <a:r>
              <a:rPr lang="en-US" altLang="en-US" sz="2100" i="1" dirty="0"/>
              <a:t>geranyl </a:t>
            </a:r>
            <a:r>
              <a:rPr lang="en-US" altLang="en-US" sz="2100" i="1" dirty="0" err="1"/>
              <a:t>geranyl</a:t>
            </a:r>
            <a:r>
              <a:rPr lang="en-US" altLang="en-US" sz="2100" i="1" dirty="0"/>
              <a:t> transferase</a:t>
            </a:r>
            <a:r>
              <a:rPr lang="en-US" altLang="en-US" sz="2100" dirty="0"/>
              <a:t>: </a:t>
            </a:r>
            <a:r>
              <a:rPr lang="en-US" altLang="en-US" sz="2100" dirty="0" err="1">
                <a:solidFill>
                  <a:srgbClr val="0000FF"/>
                </a:solidFill>
              </a:rPr>
              <a:t>Choroideremia</a:t>
            </a:r>
            <a:endParaRPr lang="en-US" altLang="en-US" sz="2100" dirty="0">
              <a:solidFill>
                <a:srgbClr val="0000FF"/>
              </a:solidFill>
            </a:endParaRPr>
          </a:p>
          <a:p>
            <a:pPr eaLnBrk="1" hangingPunct="1">
              <a:lnSpc>
                <a:spcPct val="90000"/>
              </a:lnSpc>
            </a:pPr>
            <a:r>
              <a:rPr lang="en-US" altLang="en-US" sz="2100" dirty="0"/>
              <a:t>Defect in </a:t>
            </a:r>
            <a:r>
              <a:rPr lang="en-US" altLang="en-US" sz="2100" i="1" dirty="0"/>
              <a:t>ornithine aminotransferase</a:t>
            </a:r>
            <a:r>
              <a:rPr lang="en-US" altLang="en-US" sz="2100" dirty="0"/>
              <a:t> enzyme leads to excess </a:t>
            </a:r>
            <a:r>
              <a:rPr lang="en-US" altLang="en-US" sz="2100" dirty="0">
                <a:sym typeface="Wingdings" panose="05000000000000000000" pitchFamily="2" charset="2"/>
              </a:rPr>
              <a:t>serum ornithine levels: </a:t>
            </a:r>
            <a:r>
              <a:rPr lang="en-US" altLang="en-US" sz="2100" dirty="0">
                <a:solidFill>
                  <a:srgbClr val="0000FF"/>
                </a:solidFill>
                <a:sym typeface="Wingdings" panose="05000000000000000000" pitchFamily="2" charset="2"/>
              </a:rPr>
              <a:t>Gyrate</a:t>
            </a:r>
          </a:p>
          <a:p>
            <a:pPr eaLnBrk="1" hangingPunct="1">
              <a:lnSpc>
                <a:spcPct val="90000"/>
              </a:lnSpc>
            </a:pPr>
            <a:r>
              <a:rPr lang="en-US" altLang="en-US" sz="2100" dirty="0">
                <a:sym typeface="Wingdings" panose="05000000000000000000" pitchFamily="2" charset="2"/>
              </a:rPr>
              <a:t>DFE: ’</a:t>
            </a:r>
            <a:r>
              <a:rPr lang="en-US" altLang="en-US" sz="2100" dirty="0" err="1">
                <a:sym typeface="Wingdings" panose="05000000000000000000" pitchFamily="2" charset="2"/>
              </a:rPr>
              <a:t>Pavingstones</a:t>
            </a:r>
            <a:r>
              <a:rPr lang="en-US" altLang="en-US" sz="2100" dirty="0">
                <a:sym typeface="Wingdings" panose="05000000000000000000" pitchFamily="2" charset="2"/>
              </a:rPr>
              <a:t>;’ later coalesce into scalloped areas: </a:t>
            </a:r>
            <a:r>
              <a:rPr lang="en-US" altLang="en-US" sz="2100" dirty="0">
                <a:solidFill>
                  <a:srgbClr val="0000FF"/>
                </a:solidFill>
                <a:sym typeface="Wingdings" panose="05000000000000000000" pitchFamily="2" charset="2"/>
              </a:rPr>
              <a:t>Gyrate</a:t>
            </a:r>
          </a:p>
          <a:p>
            <a:pPr eaLnBrk="1" hangingPunct="1">
              <a:lnSpc>
                <a:spcPct val="90000"/>
              </a:lnSpc>
            </a:pPr>
            <a:r>
              <a:rPr lang="en-US" altLang="en-US" sz="2100" dirty="0"/>
              <a:t>DFE: Near total absence of choroid, </a:t>
            </a:r>
            <a:r>
              <a:rPr lang="en-US" altLang="en-US" sz="2100" dirty="0" err="1"/>
              <a:t>choriocapillaris</a:t>
            </a:r>
            <a:r>
              <a:rPr lang="en-US" altLang="en-US" sz="2100" dirty="0"/>
              <a:t>, and RPE: </a:t>
            </a:r>
            <a:r>
              <a:rPr lang="en-US" altLang="en-US" sz="2100" dirty="0" err="1">
                <a:solidFill>
                  <a:srgbClr val="0000FF"/>
                </a:solidFill>
              </a:rPr>
              <a:t>Choroideremia</a:t>
            </a:r>
            <a:endParaRPr lang="en-US" altLang="en-US" sz="2100" dirty="0">
              <a:solidFill>
                <a:srgbClr val="0000FF"/>
              </a:solidFill>
            </a:endParaRPr>
          </a:p>
          <a:p>
            <a:pPr eaLnBrk="1" hangingPunct="1">
              <a:lnSpc>
                <a:spcPct val="90000"/>
              </a:lnSpc>
            </a:pPr>
            <a:r>
              <a:rPr lang="en-US" altLang="en-US" sz="2100" dirty="0">
                <a:sym typeface="Wingdings" panose="05000000000000000000" pitchFamily="2" charset="2"/>
              </a:rPr>
              <a:t>Vitamin B</a:t>
            </a:r>
            <a:r>
              <a:rPr lang="en-US" altLang="en-US" sz="2100" baseline="-25000" dirty="0">
                <a:sym typeface="Wingdings" panose="05000000000000000000" pitchFamily="2" charset="2"/>
              </a:rPr>
              <a:t>6 </a:t>
            </a:r>
            <a:r>
              <a:rPr lang="en-US" altLang="en-US" sz="2100" dirty="0">
                <a:sym typeface="Wingdings" panose="05000000000000000000" pitchFamily="2" charset="2"/>
              </a:rPr>
              <a:t>treatment</a:t>
            </a:r>
            <a:r>
              <a:rPr lang="en-US" altLang="en-US" sz="2100" baseline="-25000" dirty="0">
                <a:sym typeface="Wingdings" panose="05000000000000000000" pitchFamily="2" charset="2"/>
              </a:rPr>
              <a:t> </a:t>
            </a:r>
            <a:r>
              <a:rPr lang="en-US" altLang="en-US" sz="2100" dirty="0">
                <a:sym typeface="Wingdings" panose="05000000000000000000" pitchFamily="2" charset="2"/>
              </a:rPr>
              <a:t>effective in a small percentage of patients: </a:t>
            </a:r>
            <a:r>
              <a:rPr lang="en-US" altLang="en-US" sz="2100" dirty="0">
                <a:solidFill>
                  <a:srgbClr val="0000FF"/>
                </a:solidFill>
                <a:sym typeface="Wingdings" panose="05000000000000000000" pitchFamily="2" charset="2"/>
              </a:rPr>
              <a:t>Gyrate</a:t>
            </a:r>
          </a:p>
          <a:p>
            <a:pPr eaLnBrk="1" hangingPunct="1">
              <a:lnSpc>
                <a:spcPct val="90000"/>
              </a:lnSpc>
            </a:pPr>
            <a:r>
              <a:rPr lang="en-US" altLang="en-US" sz="2100" dirty="0"/>
              <a:t>X-linked recessive inheritance</a:t>
            </a:r>
            <a:r>
              <a:rPr lang="en-US" altLang="en-US" sz="2100" dirty="0">
                <a:sym typeface="Wingdings" panose="05000000000000000000" pitchFamily="2" charset="2"/>
              </a:rPr>
              <a:t>: </a:t>
            </a:r>
            <a:r>
              <a:rPr lang="en-US" altLang="en-US" sz="2100" dirty="0" err="1">
                <a:solidFill>
                  <a:srgbClr val="0000FF"/>
                </a:solidFill>
                <a:sym typeface="Wingdings" panose="05000000000000000000" pitchFamily="2" charset="2"/>
              </a:rPr>
              <a:t>Choroideremia</a:t>
            </a:r>
            <a:endParaRPr lang="en-US" altLang="en-US" sz="2100" dirty="0">
              <a:solidFill>
                <a:srgbClr val="0000FF"/>
              </a:solidFill>
              <a:sym typeface="Wingdings" panose="05000000000000000000" pitchFamily="2" charset="2"/>
            </a:endParaRPr>
          </a:p>
          <a:p>
            <a:pPr eaLnBrk="1" hangingPunct="1">
              <a:lnSpc>
                <a:spcPct val="90000"/>
              </a:lnSpc>
            </a:pPr>
            <a:r>
              <a:rPr lang="en-US" altLang="en-US" sz="2100" dirty="0"/>
              <a:t>Inherited AR: </a:t>
            </a:r>
            <a:r>
              <a:rPr lang="en-US" altLang="en-US" sz="2100" dirty="0">
                <a:solidFill>
                  <a:srgbClr val="0000FF"/>
                </a:solidFill>
              </a:rPr>
              <a:t>Gyrate</a:t>
            </a:r>
          </a:p>
          <a:p>
            <a:pPr eaLnBrk="1" hangingPunct="1">
              <a:lnSpc>
                <a:spcPct val="90000"/>
              </a:lnSpc>
            </a:pPr>
            <a:r>
              <a:rPr lang="en-US" altLang="en-US" sz="2100" dirty="0">
                <a:sym typeface="Wingdings" panose="05000000000000000000" pitchFamily="2" charset="2"/>
              </a:rPr>
              <a:t>Develop night blindness in childhood/teens: </a:t>
            </a:r>
            <a:r>
              <a:rPr lang="en-US" altLang="en-US" sz="2100" dirty="0">
                <a:solidFill>
                  <a:srgbClr val="0000FF"/>
                </a:solidFill>
                <a:sym typeface="Wingdings" panose="05000000000000000000" pitchFamily="2" charset="2"/>
              </a:rPr>
              <a:t>Both</a:t>
            </a:r>
            <a:endParaRPr lang="en-US" altLang="en-US" sz="2100" dirty="0">
              <a:solidFill>
                <a:schemeClr val="bg1"/>
              </a:solidFill>
              <a:sym typeface="Wingdings" panose="05000000000000000000" pitchFamily="2" charset="2"/>
            </a:endParaRPr>
          </a:p>
        </p:txBody>
      </p:sp>
      <p:sp>
        <p:nvSpPr>
          <p:cNvPr id="3277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53C8B28-4603-46B3-A3E9-1D356CEFF1C7}" type="slidenum">
              <a:rPr lang="en-US" altLang="en-US" sz="1000" smtClean="0"/>
              <a:pPr>
                <a:spcBef>
                  <a:spcPct val="0"/>
                </a:spcBef>
                <a:buClrTx/>
                <a:buSzTx/>
                <a:buFontTx/>
                <a:buNone/>
              </a:pPr>
              <a:t>33</a:t>
            </a:fld>
            <a:endParaRPr lang="en-US" altLang="en-US" sz="1000"/>
          </a:p>
        </p:txBody>
      </p:sp>
      <p:sp>
        <p:nvSpPr>
          <p:cNvPr id="7" name="Text Box 5">
            <a:extLst>
              <a:ext uri="{FF2B5EF4-FFF2-40B4-BE49-F238E27FC236}">
                <a16:creationId xmlns:a16="http://schemas.microsoft.com/office/drawing/2014/main" id="{D98431C0-41BE-4B07-8719-FFE79F37D53E}"/>
              </a:ext>
            </a:extLst>
          </p:cNvPr>
          <p:cNvSpPr txBox="1">
            <a:spLocks noChangeArrowheads="1"/>
          </p:cNvSpPr>
          <p:nvPr/>
        </p:nvSpPr>
        <p:spPr bwMode="auto">
          <a:xfrm>
            <a:off x="1719262" y="270803"/>
            <a:ext cx="5705475" cy="568325"/>
          </a:xfrm>
          <a:prstGeom prst="rect">
            <a:avLst/>
          </a:prstGeom>
          <a:solidFill>
            <a:schemeClr val="accent6">
              <a:lumMod val="20000"/>
              <a:lumOff val="80000"/>
            </a:schemeClr>
          </a:solid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1800" i="1" dirty="0">
                <a:solidFill>
                  <a:srgbClr val="0000FF"/>
                </a:solidFill>
              </a:rPr>
              <a:t>For each statement, identify whether it applies to</a:t>
            </a:r>
          </a:p>
          <a:p>
            <a:pPr algn="ctr" eaLnBrk="1" hangingPunct="1">
              <a:lnSpc>
                <a:spcPct val="85000"/>
              </a:lnSpc>
              <a:spcBef>
                <a:spcPct val="0"/>
              </a:spcBef>
              <a:buClrTx/>
              <a:buSzTx/>
              <a:buFontTx/>
              <a:buNone/>
            </a:pPr>
            <a:r>
              <a:rPr lang="en-US" altLang="en-US" sz="1800" b="1" dirty="0">
                <a:solidFill>
                  <a:srgbClr val="0000FF"/>
                </a:solidFill>
              </a:rPr>
              <a:t>gyrate atrophy</a:t>
            </a:r>
            <a:r>
              <a:rPr lang="en-US" altLang="en-US" sz="1800" i="1" dirty="0">
                <a:solidFill>
                  <a:srgbClr val="0000FF"/>
                </a:solidFill>
              </a:rPr>
              <a:t> or </a:t>
            </a:r>
            <a:r>
              <a:rPr lang="en-US" altLang="en-US" sz="1800" b="1" dirty="0" err="1">
                <a:solidFill>
                  <a:srgbClr val="0000FF"/>
                </a:solidFill>
              </a:rPr>
              <a:t>choroideremia</a:t>
            </a:r>
            <a:r>
              <a:rPr lang="en-US" altLang="en-US" sz="1800" i="1" dirty="0">
                <a:solidFill>
                  <a:srgbClr val="0000FF"/>
                </a:solidFill>
              </a:rPr>
              <a:t> (or </a:t>
            </a:r>
            <a:r>
              <a:rPr lang="en-US" altLang="en-US" sz="1800" dirty="0">
                <a:solidFill>
                  <a:srgbClr val="0000FF"/>
                </a:solidFill>
              </a:rPr>
              <a:t>both</a:t>
            </a:r>
            <a:r>
              <a:rPr lang="en-US" altLang="en-US" sz="1800" i="1" dirty="0">
                <a:solidFill>
                  <a:srgbClr val="0000FF"/>
                </a:solidFill>
              </a:rPr>
              <a:t>, or </a:t>
            </a:r>
            <a:r>
              <a:rPr lang="en-US" altLang="en-US" sz="1800" dirty="0">
                <a:solidFill>
                  <a:srgbClr val="0000FF"/>
                </a:solidFill>
              </a:rPr>
              <a:t>neither</a:t>
            </a:r>
            <a:r>
              <a:rPr lang="en-US" altLang="en-US" sz="1800" i="1" dirty="0">
                <a:solidFill>
                  <a:srgbClr val="0000FF"/>
                </a:solidFill>
              </a:rPr>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7772400" y="762000"/>
            <a:ext cx="12192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3795" name="Rectangle 3"/>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33796" name="Rectangle 4"/>
          <p:cNvSpPr>
            <a:spLocks noGrp="1" noChangeArrowheads="1"/>
          </p:cNvSpPr>
          <p:nvPr>
            <p:ph type="body" idx="1"/>
          </p:nvPr>
        </p:nvSpPr>
        <p:spPr>
          <a:xfrm>
            <a:off x="228600" y="1295400"/>
            <a:ext cx="8915400" cy="5334000"/>
          </a:xfrm>
        </p:spPr>
        <p:txBody>
          <a:bodyPr/>
          <a:lstStyle/>
          <a:p>
            <a:pPr eaLnBrk="1" hangingPunct="1">
              <a:lnSpc>
                <a:spcPct val="90000"/>
              </a:lnSpc>
            </a:pPr>
            <a:r>
              <a:rPr lang="en-US" altLang="en-US" sz="2100" dirty="0">
                <a:sym typeface="Wingdings" panose="05000000000000000000" pitchFamily="2" charset="2"/>
              </a:rPr>
              <a:t>Is a choroidal dystrophy: </a:t>
            </a:r>
            <a:r>
              <a:rPr lang="en-US" altLang="en-US" sz="2100" dirty="0">
                <a:solidFill>
                  <a:srgbClr val="0000FF"/>
                </a:solidFill>
                <a:sym typeface="Wingdings" panose="05000000000000000000" pitchFamily="2" charset="2"/>
              </a:rPr>
              <a:t>Gyrate. Wait…Yep, gyrate. No wait--both?</a:t>
            </a:r>
          </a:p>
          <a:p>
            <a:pPr eaLnBrk="1" hangingPunct="1">
              <a:lnSpc>
                <a:spcPct val="90000"/>
              </a:lnSpc>
            </a:pPr>
            <a:r>
              <a:rPr lang="en-US" altLang="en-US" sz="2100" dirty="0"/>
              <a:t>Deficiency of enzyme </a:t>
            </a:r>
            <a:r>
              <a:rPr lang="en-US" altLang="en-US" sz="2100" i="1" dirty="0"/>
              <a:t>geranyl </a:t>
            </a:r>
            <a:r>
              <a:rPr lang="en-US" altLang="en-US" sz="2100" i="1" dirty="0" err="1"/>
              <a:t>geranyl</a:t>
            </a:r>
            <a:r>
              <a:rPr lang="en-US" altLang="en-US" sz="2100" i="1" dirty="0"/>
              <a:t> transferase</a:t>
            </a:r>
            <a:r>
              <a:rPr lang="en-US" altLang="en-US" sz="2100" dirty="0"/>
              <a:t>: </a:t>
            </a:r>
            <a:r>
              <a:rPr lang="en-US" altLang="en-US" sz="2100" dirty="0" err="1">
                <a:solidFill>
                  <a:srgbClr val="0000FF"/>
                </a:solidFill>
              </a:rPr>
              <a:t>Choroideremia</a:t>
            </a:r>
            <a:endParaRPr lang="en-US" altLang="en-US" sz="2100" dirty="0">
              <a:solidFill>
                <a:srgbClr val="0000FF"/>
              </a:solidFill>
            </a:endParaRPr>
          </a:p>
          <a:p>
            <a:pPr eaLnBrk="1" hangingPunct="1">
              <a:lnSpc>
                <a:spcPct val="90000"/>
              </a:lnSpc>
            </a:pPr>
            <a:r>
              <a:rPr lang="en-US" altLang="en-US" sz="2100" dirty="0"/>
              <a:t>Defect in </a:t>
            </a:r>
            <a:r>
              <a:rPr lang="en-US" altLang="en-US" sz="2100" i="1" dirty="0"/>
              <a:t>ornithine aminotransferase</a:t>
            </a:r>
            <a:r>
              <a:rPr lang="en-US" altLang="en-US" sz="2100" dirty="0"/>
              <a:t> enzyme leads to excess </a:t>
            </a:r>
            <a:r>
              <a:rPr lang="en-US" altLang="en-US" sz="2100" dirty="0">
                <a:sym typeface="Wingdings" panose="05000000000000000000" pitchFamily="2" charset="2"/>
              </a:rPr>
              <a:t>serum ornithine levels: </a:t>
            </a:r>
            <a:r>
              <a:rPr lang="en-US" altLang="en-US" sz="2100" dirty="0">
                <a:solidFill>
                  <a:srgbClr val="0000FF"/>
                </a:solidFill>
                <a:sym typeface="Wingdings" panose="05000000000000000000" pitchFamily="2" charset="2"/>
              </a:rPr>
              <a:t>Gyrate</a:t>
            </a:r>
          </a:p>
          <a:p>
            <a:pPr eaLnBrk="1" hangingPunct="1">
              <a:lnSpc>
                <a:spcPct val="90000"/>
              </a:lnSpc>
            </a:pPr>
            <a:r>
              <a:rPr lang="en-US" altLang="en-US" sz="2100" dirty="0">
                <a:sym typeface="Wingdings" panose="05000000000000000000" pitchFamily="2" charset="2"/>
              </a:rPr>
              <a:t>DFE: ’</a:t>
            </a:r>
            <a:r>
              <a:rPr lang="en-US" altLang="en-US" sz="2100" dirty="0" err="1">
                <a:sym typeface="Wingdings" panose="05000000000000000000" pitchFamily="2" charset="2"/>
              </a:rPr>
              <a:t>Pavingstones</a:t>
            </a:r>
            <a:r>
              <a:rPr lang="en-US" altLang="en-US" sz="2100" dirty="0">
                <a:sym typeface="Wingdings" panose="05000000000000000000" pitchFamily="2" charset="2"/>
              </a:rPr>
              <a:t>;’ later coalesce into scalloped areas: </a:t>
            </a:r>
            <a:r>
              <a:rPr lang="en-US" altLang="en-US" sz="2100" dirty="0">
                <a:solidFill>
                  <a:srgbClr val="0000FF"/>
                </a:solidFill>
                <a:sym typeface="Wingdings" panose="05000000000000000000" pitchFamily="2" charset="2"/>
              </a:rPr>
              <a:t>Gyrate</a:t>
            </a:r>
          </a:p>
          <a:p>
            <a:pPr eaLnBrk="1" hangingPunct="1">
              <a:lnSpc>
                <a:spcPct val="90000"/>
              </a:lnSpc>
            </a:pPr>
            <a:r>
              <a:rPr lang="en-US" altLang="en-US" sz="2100" dirty="0"/>
              <a:t>DFE: Near total absence of choroid, </a:t>
            </a:r>
            <a:r>
              <a:rPr lang="en-US" altLang="en-US" sz="2100" dirty="0" err="1"/>
              <a:t>choriocapillaris</a:t>
            </a:r>
            <a:r>
              <a:rPr lang="en-US" altLang="en-US" sz="2100" dirty="0"/>
              <a:t>, and RPE: </a:t>
            </a:r>
            <a:r>
              <a:rPr lang="en-US" altLang="en-US" sz="2100" dirty="0" err="1">
                <a:solidFill>
                  <a:srgbClr val="0000FF"/>
                </a:solidFill>
              </a:rPr>
              <a:t>Choroideremia</a:t>
            </a:r>
            <a:endParaRPr lang="en-US" altLang="en-US" sz="2100" dirty="0">
              <a:solidFill>
                <a:srgbClr val="0000FF"/>
              </a:solidFill>
            </a:endParaRPr>
          </a:p>
          <a:p>
            <a:pPr eaLnBrk="1" hangingPunct="1">
              <a:lnSpc>
                <a:spcPct val="90000"/>
              </a:lnSpc>
            </a:pPr>
            <a:r>
              <a:rPr lang="en-US" altLang="en-US" sz="2100" dirty="0">
                <a:sym typeface="Wingdings" panose="05000000000000000000" pitchFamily="2" charset="2"/>
              </a:rPr>
              <a:t>Vitamin B</a:t>
            </a:r>
            <a:r>
              <a:rPr lang="en-US" altLang="en-US" sz="2100" baseline="-25000" dirty="0">
                <a:sym typeface="Wingdings" panose="05000000000000000000" pitchFamily="2" charset="2"/>
              </a:rPr>
              <a:t>6 </a:t>
            </a:r>
            <a:r>
              <a:rPr lang="en-US" altLang="en-US" sz="2100" dirty="0">
                <a:sym typeface="Wingdings" panose="05000000000000000000" pitchFamily="2" charset="2"/>
              </a:rPr>
              <a:t>treatment</a:t>
            </a:r>
            <a:r>
              <a:rPr lang="en-US" altLang="en-US" sz="2100" baseline="-25000" dirty="0">
                <a:sym typeface="Wingdings" panose="05000000000000000000" pitchFamily="2" charset="2"/>
              </a:rPr>
              <a:t> </a:t>
            </a:r>
            <a:r>
              <a:rPr lang="en-US" altLang="en-US" sz="2100" dirty="0">
                <a:sym typeface="Wingdings" panose="05000000000000000000" pitchFamily="2" charset="2"/>
              </a:rPr>
              <a:t>effective in a small percentage of patients: </a:t>
            </a:r>
            <a:r>
              <a:rPr lang="en-US" altLang="en-US" sz="2100" dirty="0">
                <a:solidFill>
                  <a:srgbClr val="0000FF"/>
                </a:solidFill>
                <a:sym typeface="Wingdings" panose="05000000000000000000" pitchFamily="2" charset="2"/>
              </a:rPr>
              <a:t>Gyrate</a:t>
            </a:r>
          </a:p>
          <a:p>
            <a:pPr eaLnBrk="1" hangingPunct="1">
              <a:lnSpc>
                <a:spcPct val="90000"/>
              </a:lnSpc>
            </a:pPr>
            <a:r>
              <a:rPr lang="en-US" altLang="en-US" sz="2100" dirty="0"/>
              <a:t>X-linked recessive inheritance</a:t>
            </a:r>
            <a:r>
              <a:rPr lang="en-US" altLang="en-US" sz="2100" dirty="0">
                <a:sym typeface="Wingdings" panose="05000000000000000000" pitchFamily="2" charset="2"/>
              </a:rPr>
              <a:t>: </a:t>
            </a:r>
            <a:r>
              <a:rPr lang="en-US" altLang="en-US" sz="2100" dirty="0" err="1">
                <a:solidFill>
                  <a:srgbClr val="0000FF"/>
                </a:solidFill>
                <a:sym typeface="Wingdings" panose="05000000000000000000" pitchFamily="2" charset="2"/>
              </a:rPr>
              <a:t>Choroideremia</a:t>
            </a:r>
            <a:endParaRPr lang="en-US" altLang="en-US" sz="2100" dirty="0">
              <a:solidFill>
                <a:srgbClr val="0000FF"/>
              </a:solidFill>
              <a:sym typeface="Wingdings" panose="05000000000000000000" pitchFamily="2" charset="2"/>
            </a:endParaRPr>
          </a:p>
          <a:p>
            <a:pPr eaLnBrk="1" hangingPunct="1">
              <a:lnSpc>
                <a:spcPct val="90000"/>
              </a:lnSpc>
            </a:pPr>
            <a:r>
              <a:rPr lang="en-US" altLang="en-US" sz="2100" dirty="0"/>
              <a:t>Inherited AR: </a:t>
            </a:r>
            <a:r>
              <a:rPr lang="en-US" altLang="en-US" sz="2100" dirty="0">
                <a:solidFill>
                  <a:srgbClr val="0000FF"/>
                </a:solidFill>
              </a:rPr>
              <a:t>Gyrate</a:t>
            </a:r>
          </a:p>
          <a:p>
            <a:pPr eaLnBrk="1" hangingPunct="1">
              <a:lnSpc>
                <a:spcPct val="90000"/>
              </a:lnSpc>
            </a:pPr>
            <a:r>
              <a:rPr lang="en-US" altLang="en-US" sz="2100" dirty="0">
                <a:sym typeface="Wingdings" panose="05000000000000000000" pitchFamily="2" charset="2"/>
              </a:rPr>
              <a:t>Develop night blindness in childhood/teens: </a:t>
            </a:r>
            <a:r>
              <a:rPr lang="en-US" altLang="en-US" sz="2100" dirty="0">
                <a:solidFill>
                  <a:srgbClr val="0000FF"/>
                </a:solidFill>
                <a:sym typeface="Wingdings" panose="05000000000000000000" pitchFamily="2" charset="2"/>
              </a:rPr>
              <a:t>Both</a:t>
            </a:r>
          </a:p>
          <a:p>
            <a:pPr eaLnBrk="1" hangingPunct="1">
              <a:lnSpc>
                <a:spcPct val="90000"/>
              </a:lnSpc>
            </a:pPr>
            <a:r>
              <a:rPr lang="en-US" altLang="en-US" sz="2100" dirty="0">
                <a:sym typeface="Wingdings" panose="05000000000000000000" pitchFamily="2" charset="2"/>
              </a:rPr>
              <a:t>ERG abnormal early, extinguished late:</a:t>
            </a:r>
            <a:endParaRPr lang="en-US" altLang="en-US" sz="2100" dirty="0">
              <a:solidFill>
                <a:schemeClr val="bg1"/>
              </a:solidFill>
              <a:sym typeface="Wingdings" panose="05000000000000000000" pitchFamily="2" charset="2"/>
            </a:endParaRPr>
          </a:p>
        </p:txBody>
      </p:sp>
      <p:sp>
        <p:nvSpPr>
          <p:cNvPr id="33799"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72A43D0-FC2D-4445-8F2D-4E2E7D2CB96C}" type="slidenum">
              <a:rPr lang="en-US" altLang="en-US" sz="1000" smtClean="0"/>
              <a:pPr>
                <a:spcBef>
                  <a:spcPct val="0"/>
                </a:spcBef>
                <a:buClrTx/>
                <a:buSzTx/>
                <a:buFontTx/>
                <a:buNone/>
              </a:pPr>
              <a:t>34</a:t>
            </a:fld>
            <a:endParaRPr lang="en-US" altLang="en-US" sz="1000"/>
          </a:p>
        </p:txBody>
      </p:sp>
      <p:sp>
        <p:nvSpPr>
          <p:cNvPr id="7" name="Text Box 5">
            <a:extLst>
              <a:ext uri="{FF2B5EF4-FFF2-40B4-BE49-F238E27FC236}">
                <a16:creationId xmlns:a16="http://schemas.microsoft.com/office/drawing/2014/main" id="{F85ABC4C-11E4-48B0-BF96-0AD84A5CAA79}"/>
              </a:ext>
            </a:extLst>
          </p:cNvPr>
          <p:cNvSpPr txBox="1">
            <a:spLocks noChangeArrowheads="1"/>
          </p:cNvSpPr>
          <p:nvPr/>
        </p:nvSpPr>
        <p:spPr bwMode="auto">
          <a:xfrm>
            <a:off x="1719262" y="270803"/>
            <a:ext cx="5705475" cy="568325"/>
          </a:xfrm>
          <a:prstGeom prst="rect">
            <a:avLst/>
          </a:prstGeom>
          <a:solidFill>
            <a:schemeClr val="accent6">
              <a:lumMod val="20000"/>
              <a:lumOff val="80000"/>
            </a:schemeClr>
          </a:solid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1800" i="1" dirty="0">
                <a:solidFill>
                  <a:srgbClr val="0000FF"/>
                </a:solidFill>
              </a:rPr>
              <a:t>For each statement, identify whether it applies to</a:t>
            </a:r>
          </a:p>
          <a:p>
            <a:pPr algn="ctr" eaLnBrk="1" hangingPunct="1">
              <a:lnSpc>
                <a:spcPct val="85000"/>
              </a:lnSpc>
              <a:spcBef>
                <a:spcPct val="0"/>
              </a:spcBef>
              <a:buClrTx/>
              <a:buSzTx/>
              <a:buFontTx/>
              <a:buNone/>
            </a:pPr>
            <a:r>
              <a:rPr lang="en-US" altLang="en-US" sz="1800" b="1" dirty="0">
                <a:solidFill>
                  <a:srgbClr val="0000FF"/>
                </a:solidFill>
              </a:rPr>
              <a:t>gyrate atrophy</a:t>
            </a:r>
            <a:r>
              <a:rPr lang="en-US" altLang="en-US" sz="1800" i="1" dirty="0">
                <a:solidFill>
                  <a:srgbClr val="0000FF"/>
                </a:solidFill>
              </a:rPr>
              <a:t> or </a:t>
            </a:r>
            <a:r>
              <a:rPr lang="en-US" altLang="en-US" sz="1800" b="1" dirty="0" err="1">
                <a:solidFill>
                  <a:srgbClr val="0000FF"/>
                </a:solidFill>
              </a:rPr>
              <a:t>choroideremia</a:t>
            </a:r>
            <a:r>
              <a:rPr lang="en-US" altLang="en-US" sz="1800" i="1" dirty="0">
                <a:solidFill>
                  <a:srgbClr val="0000FF"/>
                </a:solidFill>
              </a:rPr>
              <a:t> (or </a:t>
            </a:r>
            <a:r>
              <a:rPr lang="en-US" altLang="en-US" sz="1800" dirty="0">
                <a:solidFill>
                  <a:srgbClr val="0000FF"/>
                </a:solidFill>
              </a:rPr>
              <a:t>both</a:t>
            </a:r>
            <a:r>
              <a:rPr lang="en-US" altLang="en-US" sz="1800" i="1" dirty="0">
                <a:solidFill>
                  <a:srgbClr val="0000FF"/>
                </a:solidFill>
              </a:rPr>
              <a:t>, or </a:t>
            </a:r>
            <a:r>
              <a:rPr lang="en-US" altLang="en-US" sz="1800" dirty="0">
                <a:solidFill>
                  <a:srgbClr val="0000FF"/>
                </a:solidFill>
              </a:rPr>
              <a:t>neither</a:t>
            </a:r>
            <a:r>
              <a:rPr lang="en-US" altLang="en-US" sz="1800" i="1" dirty="0">
                <a:solidFill>
                  <a:srgbClr val="0000FF"/>
                </a:solidFill>
              </a:rPr>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7772400" y="762000"/>
            <a:ext cx="12192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4819" name="Rectangle 3"/>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34820" name="Rectangle 4"/>
          <p:cNvSpPr>
            <a:spLocks noGrp="1" noChangeArrowheads="1"/>
          </p:cNvSpPr>
          <p:nvPr>
            <p:ph type="body" idx="1"/>
          </p:nvPr>
        </p:nvSpPr>
        <p:spPr>
          <a:xfrm>
            <a:off x="228600" y="1295400"/>
            <a:ext cx="8915400" cy="5334000"/>
          </a:xfrm>
        </p:spPr>
        <p:txBody>
          <a:bodyPr/>
          <a:lstStyle/>
          <a:p>
            <a:pPr eaLnBrk="1" hangingPunct="1">
              <a:lnSpc>
                <a:spcPct val="90000"/>
              </a:lnSpc>
            </a:pPr>
            <a:r>
              <a:rPr lang="en-US" altLang="en-US" sz="2100" dirty="0">
                <a:sym typeface="Wingdings" panose="05000000000000000000" pitchFamily="2" charset="2"/>
              </a:rPr>
              <a:t>Is a choroidal dystrophy: </a:t>
            </a:r>
            <a:r>
              <a:rPr lang="en-US" altLang="en-US" sz="2100" dirty="0">
                <a:solidFill>
                  <a:srgbClr val="0000FF"/>
                </a:solidFill>
                <a:sym typeface="Wingdings" panose="05000000000000000000" pitchFamily="2" charset="2"/>
              </a:rPr>
              <a:t>Gyrate. Wait…Yep, gyrate. No wait--both?</a:t>
            </a:r>
          </a:p>
          <a:p>
            <a:pPr eaLnBrk="1" hangingPunct="1">
              <a:lnSpc>
                <a:spcPct val="90000"/>
              </a:lnSpc>
            </a:pPr>
            <a:r>
              <a:rPr lang="en-US" altLang="en-US" sz="2100" dirty="0"/>
              <a:t>Deficiency of enzyme </a:t>
            </a:r>
            <a:r>
              <a:rPr lang="en-US" altLang="en-US" sz="2100" i="1" dirty="0"/>
              <a:t>geranyl </a:t>
            </a:r>
            <a:r>
              <a:rPr lang="en-US" altLang="en-US" sz="2100" i="1" dirty="0" err="1"/>
              <a:t>geranyl</a:t>
            </a:r>
            <a:r>
              <a:rPr lang="en-US" altLang="en-US" sz="2100" i="1" dirty="0"/>
              <a:t> transferase</a:t>
            </a:r>
            <a:r>
              <a:rPr lang="en-US" altLang="en-US" sz="2100" dirty="0"/>
              <a:t>: </a:t>
            </a:r>
            <a:r>
              <a:rPr lang="en-US" altLang="en-US" sz="2100" dirty="0" err="1">
                <a:solidFill>
                  <a:srgbClr val="0000FF"/>
                </a:solidFill>
              </a:rPr>
              <a:t>Choroideremia</a:t>
            </a:r>
            <a:endParaRPr lang="en-US" altLang="en-US" sz="2100" dirty="0">
              <a:solidFill>
                <a:srgbClr val="0000FF"/>
              </a:solidFill>
            </a:endParaRPr>
          </a:p>
          <a:p>
            <a:pPr eaLnBrk="1" hangingPunct="1">
              <a:lnSpc>
                <a:spcPct val="90000"/>
              </a:lnSpc>
            </a:pPr>
            <a:r>
              <a:rPr lang="en-US" altLang="en-US" sz="2100" dirty="0"/>
              <a:t>Defect in </a:t>
            </a:r>
            <a:r>
              <a:rPr lang="en-US" altLang="en-US" sz="2100" i="1" dirty="0"/>
              <a:t>ornithine aminotransferase</a:t>
            </a:r>
            <a:r>
              <a:rPr lang="en-US" altLang="en-US" sz="2100" dirty="0"/>
              <a:t> enzyme leads to excess </a:t>
            </a:r>
            <a:r>
              <a:rPr lang="en-US" altLang="en-US" sz="2100" dirty="0">
                <a:sym typeface="Wingdings" panose="05000000000000000000" pitchFamily="2" charset="2"/>
              </a:rPr>
              <a:t>serum ornithine levels: </a:t>
            </a:r>
            <a:r>
              <a:rPr lang="en-US" altLang="en-US" sz="2100" dirty="0">
                <a:solidFill>
                  <a:srgbClr val="0000FF"/>
                </a:solidFill>
                <a:sym typeface="Wingdings" panose="05000000000000000000" pitchFamily="2" charset="2"/>
              </a:rPr>
              <a:t>Gyrate</a:t>
            </a:r>
          </a:p>
          <a:p>
            <a:pPr eaLnBrk="1" hangingPunct="1">
              <a:lnSpc>
                <a:spcPct val="90000"/>
              </a:lnSpc>
            </a:pPr>
            <a:r>
              <a:rPr lang="en-US" altLang="en-US" sz="2100" dirty="0">
                <a:sym typeface="Wingdings" panose="05000000000000000000" pitchFamily="2" charset="2"/>
              </a:rPr>
              <a:t>DFE: ’</a:t>
            </a:r>
            <a:r>
              <a:rPr lang="en-US" altLang="en-US" sz="2100" dirty="0" err="1">
                <a:sym typeface="Wingdings" panose="05000000000000000000" pitchFamily="2" charset="2"/>
              </a:rPr>
              <a:t>Pavingstones</a:t>
            </a:r>
            <a:r>
              <a:rPr lang="en-US" altLang="en-US" sz="2100" dirty="0">
                <a:sym typeface="Wingdings" panose="05000000000000000000" pitchFamily="2" charset="2"/>
              </a:rPr>
              <a:t>;’ later coalesce into scalloped areas: </a:t>
            </a:r>
            <a:r>
              <a:rPr lang="en-US" altLang="en-US" sz="2100" dirty="0">
                <a:solidFill>
                  <a:srgbClr val="0000FF"/>
                </a:solidFill>
                <a:sym typeface="Wingdings" panose="05000000000000000000" pitchFamily="2" charset="2"/>
              </a:rPr>
              <a:t>Gyrate</a:t>
            </a:r>
          </a:p>
          <a:p>
            <a:pPr eaLnBrk="1" hangingPunct="1">
              <a:lnSpc>
                <a:spcPct val="90000"/>
              </a:lnSpc>
            </a:pPr>
            <a:r>
              <a:rPr lang="en-US" altLang="en-US" sz="2100" dirty="0"/>
              <a:t>DFE: Near total absence of choroid, </a:t>
            </a:r>
            <a:r>
              <a:rPr lang="en-US" altLang="en-US" sz="2100" dirty="0" err="1"/>
              <a:t>choriocapillaris</a:t>
            </a:r>
            <a:r>
              <a:rPr lang="en-US" altLang="en-US" sz="2100" dirty="0"/>
              <a:t>, and RPE: </a:t>
            </a:r>
            <a:r>
              <a:rPr lang="en-US" altLang="en-US" sz="2100" dirty="0" err="1">
                <a:solidFill>
                  <a:srgbClr val="0000FF"/>
                </a:solidFill>
              </a:rPr>
              <a:t>Choroideremia</a:t>
            </a:r>
            <a:endParaRPr lang="en-US" altLang="en-US" sz="2100" dirty="0">
              <a:solidFill>
                <a:srgbClr val="0000FF"/>
              </a:solidFill>
            </a:endParaRPr>
          </a:p>
          <a:p>
            <a:pPr eaLnBrk="1" hangingPunct="1">
              <a:lnSpc>
                <a:spcPct val="90000"/>
              </a:lnSpc>
            </a:pPr>
            <a:r>
              <a:rPr lang="en-US" altLang="en-US" sz="2100" dirty="0">
                <a:sym typeface="Wingdings" panose="05000000000000000000" pitchFamily="2" charset="2"/>
              </a:rPr>
              <a:t>Vitamin B</a:t>
            </a:r>
            <a:r>
              <a:rPr lang="en-US" altLang="en-US" sz="2100" baseline="-25000" dirty="0">
                <a:sym typeface="Wingdings" panose="05000000000000000000" pitchFamily="2" charset="2"/>
              </a:rPr>
              <a:t>6 </a:t>
            </a:r>
            <a:r>
              <a:rPr lang="en-US" altLang="en-US" sz="2100" dirty="0">
                <a:sym typeface="Wingdings" panose="05000000000000000000" pitchFamily="2" charset="2"/>
              </a:rPr>
              <a:t>treatment</a:t>
            </a:r>
            <a:r>
              <a:rPr lang="en-US" altLang="en-US" sz="2100" baseline="-25000" dirty="0">
                <a:sym typeface="Wingdings" panose="05000000000000000000" pitchFamily="2" charset="2"/>
              </a:rPr>
              <a:t> </a:t>
            </a:r>
            <a:r>
              <a:rPr lang="en-US" altLang="en-US" sz="2100" dirty="0">
                <a:sym typeface="Wingdings" panose="05000000000000000000" pitchFamily="2" charset="2"/>
              </a:rPr>
              <a:t>effective in a small percentage of patients: </a:t>
            </a:r>
            <a:r>
              <a:rPr lang="en-US" altLang="en-US" sz="2100" dirty="0">
                <a:solidFill>
                  <a:srgbClr val="0000FF"/>
                </a:solidFill>
                <a:sym typeface="Wingdings" panose="05000000000000000000" pitchFamily="2" charset="2"/>
              </a:rPr>
              <a:t>Gyrate</a:t>
            </a:r>
          </a:p>
          <a:p>
            <a:pPr eaLnBrk="1" hangingPunct="1">
              <a:lnSpc>
                <a:spcPct val="90000"/>
              </a:lnSpc>
            </a:pPr>
            <a:r>
              <a:rPr lang="en-US" altLang="en-US" sz="2100" dirty="0"/>
              <a:t>X-linked recessive inheritance</a:t>
            </a:r>
            <a:r>
              <a:rPr lang="en-US" altLang="en-US" sz="2100" dirty="0">
                <a:sym typeface="Wingdings" panose="05000000000000000000" pitchFamily="2" charset="2"/>
              </a:rPr>
              <a:t>: </a:t>
            </a:r>
            <a:r>
              <a:rPr lang="en-US" altLang="en-US" sz="2100" dirty="0" err="1">
                <a:solidFill>
                  <a:srgbClr val="0000FF"/>
                </a:solidFill>
                <a:sym typeface="Wingdings" panose="05000000000000000000" pitchFamily="2" charset="2"/>
              </a:rPr>
              <a:t>Choroideremia</a:t>
            </a:r>
            <a:endParaRPr lang="en-US" altLang="en-US" sz="2100" dirty="0">
              <a:solidFill>
                <a:srgbClr val="0000FF"/>
              </a:solidFill>
              <a:sym typeface="Wingdings" panose="05000000000000000000" pitchFamily="2" charset="2"/>
            </a:endParaRPr>
          </a:p>
          <a:p>
            <a:pPr eaLnBrk="1" hangingPunct="1">
              <a:lnSpc>
                <a:spcPct val="90000"/>
              </a:lnSpc>
            </a:pPr>
            <a:r>
              <a:rPr lang="en-US" altLang="en-US" sz="2100" dirty="0"/>
              <a:t>Inherited AR: </a:t>
            </a:r>
            <a:r>
              <a:rPr lang="en-US" altLang="en-US" sz="2100" dirty="0">
                <a:solidFill>
                  <a:srgbClr val="0000FF"/>
                </a:solidFill>
              </a:rPr>
              <a:t>Gyrate</a:t>
            </a:r>
          </a:p>
          <a:p>
            <a:pPr eaLnBrk="1" hangingPunct="1">
              <a:lnSpc>
                <a:spcPct val="90000"/>
              </a:lnSpc>
            </a:pPr>
            <a:r>
              <a:rPr lang="en-US" altLang="en-US" sz="2100" dirty="0">
                <a:sym typeface="Wingdings" panose="05000000000000000000" pitchFamily="2" charset="2"/>
              </a:rPr>
              <a:t>Develop night blindness in childhood/teens: </a:t>
            </a:r>
            <a:r>
              <a:rPr lang="en-US" altLang="en-US" sz="2100" dirty="0">
                <a:solidFill>
                  <a:srgbClr val="0000FF"/>
                </a:solidFill>
                <a:sym typeface="Wingdings" panose="05000000000000000000" pitchFamily="2" charset="2"/>
              </a:rPr>
              <a:t>Both</a:t>
            </a:r>
          </a:p>
          <a:p>
            <a:pPr eaLnBrk="1" hangingPunct="1">
              <a:lnSpc>
                <a:spcPct val="90000"/>
              </a:lnSpc>
            </a:pPr>
            <a:r>
              <a:rPr lang="en-US" altLang="en-US" sz="2100" dirty="0">
                <a:sym typeface="Wingdings" panose="05000000000000000000" pitchFamily="2" charset="2"/>
              </a:rPr>
              <a:t>ERG abnormal early, extinguished late: </a:t>
            </a:r>
            <a:r>
              <a:rPr lang="en-US" altLang="en-US" sz="2100" dirty="0">
                <a:solidFill>
                  <a:srgbClr val="0000FF"/>
                </a:solidFill>
                <a:sym typeface="Wingdings" panose="05000000000000000000" pitchFamily="2" charset="2"/>
              </a:rPr>
              <a:t>Both</a:t>
            </a:r>
            <a:endParaRPr lang="en-US" altLang="en-US" sz="2100" dirty="0">
              <a:solidFill>
                <a:schemeClr val="bg1"/>
              </a:solidFill>
              <a:sym typeface="Wingdings" panose="05000000000000000000" pitchFamily="2" charset="2"/>
            </a:endParaRPr>
          </a:p>
        </p:txBody>
      </p:sp>
      <p:sp>
        <p:nvSpPr>
          <p:cNvPr id="3482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76DC99B-9BA6-4CC9-9118-C30D5FF589AB}" type="slidenum">
              <a:rPr lang="en-US" altLang="en-US" sz="1000" smtClean="0"/>
              <a:pPr>
                <a:spcBef>
                  <a:spcPct val="0"/>
                </a:spcBef>
                <a:buClrTx/>
                <a:buSzTx/>
                <a:buFontTx/>
                <a:buNone/>
              </a:pPr>
              <a:t>35</a:t>
            </a:fld>
            <a:endParaRPr lang="en-US" altLang="en-US" sz="1000"/>
          </a:p>
        </p:txBody>
      </p:sp>
      <p:sp>
        <p:nvSpPr>
          <p:cNvPr id="7" name="Text Box 5">
            <a:extLst>
              <a:ext uri="{FF2B5EF4-FFF2-40B4-BE49-F238E27FC236}">
                <a16:creationId xmlns:a16="http://schemas.microsoft.com/office/drawing/2014/main" id="{FA3FC992-2964-4B09-A598-B1D8C883B225}"/>
              </a:ext>
            </a:extLst>
          </p:cNvPr>
          <p:cNvSpPr txBox="1">
            <a:spLocks noChangeArrowheads="1"/>
          </p:cNvSpPr>
          <p:nvPr/>
        </p:nvSpPr>
        <p:spPr bwMode="auto">
          <a:xfrm>
            <a:off x="1719262" y="270803"/>
            <a:ext cx="5705475" cy="568325"/>
          </a:xfrm>
          <a:prstGeom prst="rect">
            <a:avLst/>
          </a:prstGeom>
          <a:solidFill>
            <a:schemeClr val="accent6">
              <a:lumMod val="20000"/>
              <a:lumOff val="80000"/>
            </a:schemeClr>
          </a:solid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1800" i="1" dirty="0">
                <a:solidFill>
                  <a:srgbClr val="0000FF"/>
                </a:solidFill>
              </a:rPr>
              <a:t>For each statement, identify whether it applies to</a:t>
            </a:r>
          </a:p>
          <a:p>
            <a:pPr algn="ctr" eaLnBrk="1" hangingPunct="1">
              <a:lnSpc>
                <a:spcPct val="85000"/>
              </a:lnSpc>
              <a:spcBef>
                <a:spcPct val="0"/>
              </a:spcBef>
              <a:buClrTx/>
              <a:buSzTx/>
              <a:buFontTx/>
              <a:buNone/>
            </a:pPr>
            <a:r>
              <a:rPr lang="en-US" altLang="en-US" sz="1800" b="1" dirty="0">
                <a:solidFill>
                  <a:srgbClr val="0000FF"/>
                </a:solidFill>
              </a:rPr>
              <a:t>gyrate atrophy</a:t>
            </a:r>
            <a:r>
              <a:rPr lang="en-US" altLang="en-US" sz="1800" i="1" dirty="0">
                <a:solidFill>
                  <a:srgbClr val="0000FF"/>
                </a:solidFill>
              </a:rPr>
              <a:t> or </a:t>
            </a:r>
            <a:r>
              <a:rPr lang="en-US" altLang="en-US" sz="1800" b="1" dirty="0" err="1">
                <a:solidFill>
                  <a:srgbClr val="0000FF"/>
                </a:solidFill>
              </a:rPr>
              <a:t>choroideremia</a:t>
            </a:r>
            <a:r>
              <a:rPr lang="en-US" altLang="en-US" sz="1800" i="1" dirty="0">
                <a:solidFill>
                  <a:srgbClr val="0000FF"/>
                </a:solidFill>
              </a:rPr>
              <a:t> (or </a:t>
            </a:r>
            <a:r>
              <a:rPr lang="en-US" altLang="en-US" sz="1800" dirty="0">
                <a:solidFill>
                  <a:srgbClr val="0000FF"/>
                </a:solidFill>
              </a:rPr>
              <a:t>both</a:t>
            </a:r>
            <a:r>
              <a:rPr lang="en-US" altLang="en-US" sz="1800" i="1" dirty="0">
                <a:solidFill>
                  <a:srgbClr val="0000FF"/>
                </a:solidFill>
              </a:rPr>
              <a:t>, or </a:t>
            </a:r>
            <a:r>
              <a:rPr lang="en-US" altLang="en-US" sz="1800" dirty="0">
                <a:solidFill>
                  <a:srgbClr val="0000FF"/>
                </a:solidFill>
              </a:rPr>
              <a:t>neither</a:t>
            </a:r>
            <a:r>
              <a:rPr lang="en-US" altLang="en-US" sz="1800" i="1" dirty="0">
                <a:solidFill>
                  <a:srgbClr val="0000FF"/>
                </a:solidFill>
              </a:rPr>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7772400" y="762000"/>
            <a:ext cx="12192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5843" name="Rectangle 3"/>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35844" name="Rectangle 4"/>
          <p:cNvSpPr>
            <a:spLocks noGrp="1" noChangeArrowheads="1"/>
          </p:cNvSpPr>
          <p:nvPr>
            <p:ph type="body" idx="1"/>
          </p:nvPr>
        </p:nvSpPr>
        <p:spPr>
          <a:xfrm>
            <a:off x="228600" y="1295400"/>
            <a:ext cx="8915400" cy="5562600"/>
          </a:xfrm>
        </p:spPr>
        <p:txBody>
          <a:bodyPr/>
          <a:lstStyle/>
          <a:p>
            <a:pPr eaLnBrk="1" hangingPunct="1">
              <a:lnSpc>
                <a:spcPct val="90000"/>
              </a:lnSpc>
            </a:pPr>
            <a:r>
              <a:rPr lang="en-US" altLang="en-US" sz="2100" dirty="0">
                <a:sym typeface="Wingdings" panose="05000000000000000000" pitchFamily="2" charset="2"/>
              </a:rPr>
              <a:t>Is a choroidal dystrophy: </a:t>
            </a:r>
            <a:r>
              <a:rPr lang="en-US" altLang="en-US" sz="2100" dirty="0">
                <a:solidFill>
                  <a:srgbClr val="0000FF"/>
                </a:solidFill>
                <a:sym typeface="Wingdings" panose="05000000000000000000" pitchFamily="2" charset="2"/>
              </a:rPr>
              <a:t>Gyrate. Wait…Yep, gyrate. No wait--both?</a:t>
            </a:r>
          </a:p>
          <a:p>
            <a:pPr eaLnBrk="1" hangingPunct="1">
              <a:lnSpc>
                <a:spcPct val="90000"/>
              </a:lnSpc>
            </a:pPr>
            <a:r>
              <a:rPr lang="en-US" altLang="en-US" sz="2100" dirty="0"/>
              <a:t>Deficiency of enzyme </a:t>
            </a:r>
            <a:r>
              <a:rPr lang="en-US" altLang="en-US" sz="2100" i="1" dirty="0"/>
              <a:t>geranyl </a:t>
            </a:r>
            <a:r>
              <a:rPr lang="en-US" altLang="en-US" sz="2100" i="1" dirty="0" err="1"/>
              <a:t>geranyl</a:t>
            </a:r>
            <a:r>
              <a:rPr lang="en-US" altLang="en-US" sz="2100" i="1" dirty="0"/>
              <a:t> transferase</a:t>
            </a:r>
            <a:r>
              <a:rPr lang="en-US" altLang="en-US" sz="2100" dirty="0"/>
              <a:t>: </a:t>
            </a:r>
            <a:r>
              <a:rPr lang="en-US" altLang="en-US" sz="2100" dirty="0" err="1">
                <a:solidFill>
                  <a:srgbClr val="0000FF"/>
                </a:solidFill>
              </a:rPr>
              <a:t>Choroideremia</a:t>
            </a:r>
            <a:endParaRPr lang="en-US" altLang="en-US" sz="2100" dirty="0">
              <a:solidFill>
                <a:srgbClr val="0000FF"/>
              </a:solidFill>
            </a:endParaRPr>
          </a:p>
          <a:p>
            <a:pPr eaLnBrk="1" hangingPunct="1">
              <a:lnSpc>
                <a:spcPct val="90000"/>
              </a:lnSpc>
            </a:pPr>
            <a:r>
              <a:rPr lang="en-US" altLang="en-US" sz="2100" dirty="0"/>
              <a:t>Defect in </a:t>
            </a:r>
            <a:r>
              <a:rPr lang="en-US" altLang="en-US" sz="2100" i="1" dirty="0"/>
              <a:t>ornithine aminotransferase</a:t>
            </a:r>
            <a:r>
              <a:rPr lang="en-US" altLang="en-US" sz="2100" dirty="0"/>
              <a:t> enzyme leads to excess </a:t>
            </a:r>
            <a:r>
              <a:rPr lang="en-US" altLang="en-US" sz="2100" dirty="0">
                <a:sym typeface="Wingdings" panose="05000000000000000000" pitchFamily="2" charset="2"/>
              </a:rPr>
              <a:t>serum ornithine levels: </a:t>
            </a:r>
            <a:r>
              <a:rPr lang="en-US" altLang="en-US" sz="2100" dirty="0">
                <a:solidFill>
                  <a:srgbClr val="0000FF"/>
                </a:solidFill>
                <a:sym typeface="Wingdings" panose="05000000000000000000" pitchFamily="2" charset="2"/>
              </a:rPr>
              <a:t>Gyrate</a:t>
            </a:r>
          </a:p>
          <a:p>
            <a:pPr eaLnBrk="1" hangingPunct="1">
              <a:lnSpc>
                <a:spcPct val="90000"/>
              </a:lnSpc>
            </a:pPr>
            <a:r>
              <a:rPr lang="en-US" altLang="en-US" sz="2100" dirty="0">
                <a:sym typeface="Wingdings" panose="05000000000000000000" pitchFamily="2" charset="2"/>
              </a:rPr>
              <a:t>DFE: ’</a:t>
            </a:r>
            <a:r>
              <a:rPr lang="en-US" altLang="en-US" sz="2100" dirty="0" err="1">
                <a:sym typeface="Wingdings" panose="05000000000000000000" pitchFamily="2" charset="2"/>
              </a:rPr>
              <a:t>Pavingstones</a:t>
            </a:r>
            <a:r>
              <a:rPr lang="en-US" altLang="en-US" sz="2100" dirty="0">
                <a:sym typeface="Wingdings" panose="05000000000000000000" pitchFamily="2" charset="2"/>
              </a:rPr>
              <a:t>;’ later coalesce into scalloped areas: </a:t>
            </a:r>
            <a:r>
              <a:rPr lang="en-US" altLang="en-US" sz="2100" dirty="0">
                <a:solidFill>
                  <a:srgbClr val="0000FF"/>
                </a:solidFill>
                <a:sym typeface="Wingdings" panose="05000000000000000000" pitchFamily="2" charset="2"/>
              </a:rPr>
              <a:t>Gyrate</a:t>
            </a:r>
          </a:p>
          <a:p>
            <a:pPr eaLnBrk="1" hangingPunct="1">
              <a:lnSpc>
                <a:spcPct val="90000"/>
              </a:lnSpc>
            </a:pPr>
            <a:r>
              <a:rPr lang="en-US" altLang="en-US" sz="2100" dirty="0"/>
              <a:t>DFE: Near total absence of choroid, </a:t>
            </a:r>
            <a:r>
              <a:rPr lang="en-US" altLang="en-US" sz="2100" dirty="0" err="1"/>
              <a:t>choriocapillaris</a:t>
            </a:r>
            <a:r>
              <a:rPr lang="en-US" altLang="en-US" sz="2100" dirty="0"/>
              <a:t>, and RPE: </a:t>
            </a:r>
            <a:r>
              <a:rPr lang="en-US" altLang="en-US" sz="2100" dirty="0" err="1">
                <a:solidFill>
                  <a:srgbClr val="0000FF"/>
                </a:solidFill>
              </a:rPr>
              <a:t>Choroideremia</a:t>
            </a:r>
            <a:endParaRPr lang="en-US" altLang="en-US" sz="2100" dirty="0">
              <a:solidFill>
                <a:srgbClr val="0000FF"/>
              </a:solidFill>
            </a:endParaRPr>
          </a:p>
          <a:p>
            <a:pPr eaLnBrk="1" hangingPunct="1">
              <a:lnSpc>
                <a:spcPct val="90000"/>
              </a:lnSpc>
            </a:pPr>
            <a:r>
              <a:rPr lang="en-US" altLang="en-US" sz="2100" dirty="0">
                <a:sym typeface="Wingdings" panose="05000000000000000000" pitchFamily="2" charset="2"/>
              </a:rPr>
              <a:t>Vitamin B</a:t>
            </a:r>
            <a:r>
              <a:rPr lang="en-US" altLang="en-US" sz="2100" baseline="-25000" dirty="0">
                <a:sym typeface="Wingdings" panose="05000000000000000000" pitchFamily="2" charset="2"/>
              </a:rPr>
              <a:t>6 </a:t>
            </a:r>
            <a:r>
              <a:rPr lang="en-US" altLang="en-US" sz="2100" dirty="0">
                <a:sym typeface="Wingdings" panose="05000000000000000000" pitchFamily="2" charset="2"/>
              </a:rPr>
              <a:t>treatment</a:t>
            </a:r>
            <a:r>
              <a:rPr lang="en-US" altLang="en-US" sz="2100" baseline="-25000" dirty="0">
                <a:sym typeface="Wingdings" panose="05000000000000000000" pitchFamily="2" charset="2"/>
              </a:rPr>
              <a:t> </a:t>
            </a:r>
            <a:r>
              <a:rPr lang="en-US" altLang="en-US" sz="2100" dirty="0">
                <a:sym typeface="Wingdings" panose="05000000000000000000" pitchFamily="2" charset="2"/>
              </a:rPr>
              <a:t>effective in a small percentage of patients: </a:t>
            </a:r>
            <a:r>
              <a:rPr lang="en-US" altLang="en-US" sz="2100" dirty="0">
                <a:solidFill>
                  <a:srgbClr val="0000FF"/>
                </a:solidFill>
                <a:sym typeface="Wingdings" panose="05000000000000000000" pitchFamily="2" charset="2"/>
              </a:rPr>
              <a:t>Gyrate</a:t>
            </a:r>
          </a:p>
          <a:p>
            <a:pPr eaLnBrk="1" hangingPunct="1">
              <a:lnSpc>
                <a:spcPct val="90000"/>
              </a:lnSpc>
            </a:pPr>
            <a:r>
              <a:rPr lang="en-US" altLang="en-US" sz="2100" dirty="0"/>
              <a:t>X-linked recessive inheritance</a:t>
            </a:r>
            <a:r>
              <a:rPr lang="en-US" altLang="en-US" sz="2100" dirty="0">
                <a:sym typeface="Wingdings" panose="05000000000000000000" pitchFamily="2" charset="2"/>
              </a:rPr>
              <a:t>: </a:t>
            </a:r>
            <a:r>
              <a:rPr lang="en-US" altLang="en-US" sz="2100" dirty="0" err="1">
                <a:solidFill>
                  <a:srgbClr val="0000FF"/>
                </a:solidFill>
                <a:sym typeface="Wingdings" panose="05000000000000000000" pitchFamily="2" charset="2"/>
              </a:rPr>
              <a:t>Choroideremia</a:t>
            </a:r>
            <a:endParaRPr lang="en-US" altLang="en-US" sz="2100" dirty="0">
              <a:solidFill>
                <a:srgbClr val="0000FF"/>
              </a:solidFill>
              <a:sym typeface="Wingdings" panose="05000000000000000000" pitchFamily="2" charset="2"/>
            </a:endParaRPr>
          </a:p>
          <a:p>
            <a:pPr eaLnBrk="1" hangingPunct="1">
              <a:lnSpc>
                <a:spcPct val="90000"/>
              </a:lnSpc>
            </a:pPr>
            <a:r>
              <a:rPr lang="en-US" altLang="en-US" sz="2100" dirty="0"/>
              <a:t>Inherited AR: </a:t>
            </a:r>
            <a:r>
              <a:rPr lang="en-US" altLang="en-US" sz="2100" dirty="0">
                <a:solidFill>
                  <a:srgbClr val="0000FF"/>
                </a:solidFill>
              </a:rPr>
              <a:t>Gyrate</a:t>
            </a:r>
          </a:p>
          <a:p>
            <a:pPr eaLnBrk="1" hangingPunct="1">
              <a:lnSpc>
                <a:spcPct val="90000"/>
              </a:lnSpc>
            </a:pPr>
            <a:r>
              <a:rPr lang="en-US" altLang="en-US" sz="2100" dirty="0">
                <a:sym typeface="Wingdings" panose="05000000000000000000" pitchFamily="2" charset="2"/>
              </a:rPr>
              <a:t>Develop night blindness in childhood/teens: </a:t>
            </a:r>
            <a:r>
              <a:rPr lang="en-US" altLang="en-US" sz="2100" dirty="0">
                <a:solidFill>
                  <a:srgbClr val="0000FF"/>
                </a:solidFill>
                <a:sym typeface="Wingdings" panose="05000000000000000000" pitchFamily="2" charset="2"/>
              </a:rPr>
              <a:t>Both</a:t>
            </a:r>
          </a:p>
          <a:p>
            <a:pPr eaLnBrk="1" hangingPunct="1">
              <a:lnSpc>
                <a:spcPct val="90000"/>
              </a:lnSpc>
            </a:pPr>
            <a:r>
              <a:rPr lang="en-US" altLang="en-US" sz="2100" dirty="0">
                <a:sym typeface="Wingdings" panose="05000000000000000000" pitchFamily="2" charset="2"/>
              </a:rPr>
              <a:t>ERG abnormal early, extinguished late: </a:t>
            </a:r>
            <a:r>
              <a:rPr lang="en-US" altLang="en-US" sz="2100" dirty="0">
                <a:solidFill>
                  <a:srgbClr val="0000FF"/>
                </a:solidFill>
                <a:sym typeface="Wingdings" panose="05000000000000000000" pitchFamily="2" charset="2"/>
              </a:rPr>
              <a:t>Both</a:t>
            </a:r>
          </a:p>
          <a:p>
            <a:pPr eaLnBrk="1" hangingPunct="1">
              <a:lnSpc>
                <a:spcPct val="90000"/>
              </a:lnSpc>
            </a:pPr>
            <a:r>
              <a:rPr lang="en-US" altLang="en-US" sz="2100" dirty="0">
                <a:sym typeface="Wingdings" panose="05000000000000000000" pitchFamily="2" charset="2"/>
              </a:rPr>
              <a:t>VA </a:t>
            </a:r>
            <a:r>
              <a:rPr lang="en-US" altLang="en-US" sz="2100" dirty="0">
                <a:cs typeface="Arial" panose="020B0604020202020204" pitchFamily="34" charset="0"/>
                <a:sym typeface="Wingdings" panose="05000000000000000000" pitchFamily="2" charset="2"/>
              </a:rPr>
              <a:t>≤</a:t>
            </a:r>
            <a:r>
              <a:rPr lang="en-US" altLang="en-US" sz="2100" dirty="0">
                <a:sym typeface="Wingdings" panose="05000000000000000000" pitchFamily="2" charset="2"/>
              </a:rPr>
              <a:t> 20/200 by 40s – 50s:</a:t>
            </a:r>
            <a:endParaRPr lang="en-US" altLang="en-US" sz="2100" dirty="0">
              <a:solidFill>
                <a:srgbClr val="0000FF"/>
              </a:solidFill>
              <a:sym typeface="Wingdings" panose="05000000000000000000" pitchFamily="2" charset="2"/>
            </a:endParaRPr>
          </a:p>
        </p:txBody>
      </p:sp>
      <p:sp>
        <p:nvSpPr>
          <p:cNvPr id="3584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FD18F50-3E8E-4C8D-87C1-533210FDAD0A}" type="slidenum">
              <a:rPr lang="en-US" altLang="en-US" sz="1000" smtClean="0"/>
              <a:pPr>
                <a:spcBef>
                  <a:spcPct val="0"/>
                </a:spcBef>
                <a:buClrTx/>
                <a:buSzTx/>
                <a:buFontTx/>
                <a:buNone/>
              </a:pPr>
              <a:t>36</a:t>
            </a:fld>
            <a:endParaRPr lang="en-US" altLang="en-US" sz="1000"/>
          </a:p>
        </p:txBody>
      </p:sp>
      <p:sp>
        <p:nvSpPr>
          <p:cNvPr id="7" name="Text Box 5">
            <a:extLst>
              <a:ext uri="{FF2B5EF4-FFF2-40B4-BE49-F238E27FC236}">
                <a16:creationId xmlns:a16="http://schemas.microsoft.com/office/drawing/2014/main" id="{11D3AAD4-0477-48CF-BDC4-9EA1257E542E}"/>
              </a:ext>
            </a:extLst>
          </p:cNvPr>
          <p:cNvSpPr txBox="1">
            <a:spLocks noChangeArrowheads="1"/>
          </p:cNvSpPr>
          <p:nvPr/>
        </p:nvSpPr>
        <p:spPr bwMode="auto">
          <a:xfrm>
            <a:off x="1719262" y="270803"/>
            <a:ext cx="5705475" cy="568325"/>
          </a:xfrm>
          <a:prstGeom prst="rect">
            <a:avLst/>
          </a:prstGeom>
          <a:solidFill>
            <a:schemeClr val="accent6">
              <a:lumMod val="20000"/>
              <a:lumOff val="80000"/>
            </a:schemeClr>
          </a:solid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1800" i="1" dirty="0">
                <a:solidFill>
                  <a:srgbClr val="0000FF"/>
                </a:solidFill>
              </a:rPr>
              <a:t>For each statement, identify whether it applies to</a:t>
            </a:r>
          </a:p>
          <a:p>
            <a:pPr algn="ctr" eaLnBrk="1" hangingPunct="1">
              <a:lnSpc>
                <a:spcPct val="85000"/>
              </a:lnSpc>
              <a:spcBef>
                <a:spcPct val="0"/>
              </a:spcBef>
              <a:buClrTx/>
              <a:buSzTx/>
              <a:buFontTx/>
              <a:buNone/>
            </a:pPr>
            <a:r>
              <a:rPr lang="en-US" altLang="en-US" sz="1800" b="1" dirty="0">
                <a:solidFill>
                  <a:srgbClr val="0000FF"/>
                </a:solidFill>
              </a:rPr>
              <a:t>gyrate atrophy</a:t>
            </a:r>
            <a:r>
              <a:rPr lang="en-US" altLang="en-US" sz="1800" i="1" dirty="0">
                <a:solidFill>
                  <a:srgbClr val="0000FF"/>
                </a:solidFill>
              </a:rPr>
              <a:t> or </a:t>
            </a:r>
            <a:r>
              <a:rPr lang="en-US" altLang="en-US" sz="1800" b="1" dirty="0" err="1">
                <a:solidFill>
                  <a:srgbClr val="0000FF"/>
                </a:solidFill>
              </a:rPr>
              <a:t>choroideremia</a:t>
            </a:r>
            <a:r>
              <a:rPr lang="en-US" altLang="en-US" sz="1800" i="1" dirty="0">
                <a:solidFill>
                  <a:srgbClr val="0000FF"/>
                </a:solidFill>
              </a:rPr>
              <a:t> (or </a:t>
            </a:r>
            <a:r>
              <a:rPr lang="en-US" altLang="en-US" sz="1800" dirty="0">
                <a:solidFill>
                  <a:srgbClr val="0000FF"/>
                </a:solidFill>
              </a:rPr>
              <a:t>both</a:t>
            </a:r>
            <a:r>
              <a:rPr lang="en-US" altLang="en-US" sz="1800" i="1" dirty="0">
                <a:solidFill>
                  <a:srgbClr val="0000FF"/>
                </a:solidFill>
              </a:rPr>
              <a:t>, or </a:t>
            </a:r>
            <a:r>
              <a:rPr lang="en-US" altLang="en-US" sz="1800" dirty="0">
                <a:solidFill>
                  <a:srgbClr val="0000FF"/>
                </a:solidFill>
              </a:rPr>
              <a:t>neither</a:t>
            </a:r>
            <a:r>
              <a:rPr lang="en-US" altLang="en-US" sz="1800" i="1" dirty="0">
                <a:solidFill>
                  <a:srgbClr val="0000FF"/>
                </a:solidFill>
              </a:rPr>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7772400" y="762000"/>
            <a:ext cx="12192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6867" name="Rectangle 3"/>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36868" name="Rectangle 4"/>
          <p:cNvSpPr>
            <a:spLocks noGrp="1" noChangeArrowheads="1"/>
          </p:cNvSpPr>
          <p:nvPr>
            <p:ph type="body" idx="1"/>
          </p:nvPr>
        </p:nvSpPr>
        <p:spPr>
          <a:xfrm>
            <a:off x="228600" y="1295400"/>
            <a:ext cx="8915400" cy="5562600"/>
          </a:xfrm>
        </p:spPr>
        <p:txBody>
          <a:bodyPr/>
          <a:lstStyle/>
          <a:p>
            <a:pPr eaLnBrk="1" hangingPunct="1">
              <a:lnSpc>
                <a:spcPct val="90000"/>
              </a:lnSpc>
            </a:pPr>
            <a:r>
              <a:rPr lang="en-US" altLang="en-US" sz="2100" dirty="0">
                <a:sym typeface="Wingdings" panose="05000000000000000000" pitchFamily="2" charset="2"/>
              </a:rPr>
              <a:t>Is a choroidal dystrophy: </a:t>
            </a:r>
            <a:r>
              <a:rPr lang="en-US" altLang="en-US" sz="2100" dirty="0">
                <a:solidFill>
                  <a:srgbClr val="0000FF"/>
                </a:solidFill>
                <a:sym typeface="Wingdings" panose="05000000000000000000" pitchFamily="2" charset="2"/>
              </a:rPr>
              <a:t>Gyrate. Wait…Yep, gyrate. No wait--both?</a:t>
            </a:r>
          </a:p>
          <a:p>
            <a:pPr eaLnBrk="1" hangingPunct="1">
              <a:lnSpc>
                <a:spcPct val="90000"/>
              </a:lnSpc>
            </a:pPr>
            <a:r>
              <a:rPr lang="en-US" altLang="en-US" sz="2100" dirty="0"/>
              <a:t>Deficiency of enzyme </a:t>
            </a:r>
            <a:r>
              <a:rPr lang="en-US" altLang="en-US" sz="2100" i="1" dirty="0"/>
              <a:t>geranyl </a:t>
            </a:r>
            <a:r>
              <a:rPr lang="en-US" altLang="en-US" sz="2100" i="1" dirty="0" err="1"/>
              <a:t>geranyl</a:t>
            </a:r>
            <a:r>
              <a:rPr lang="en-US" altLang="en-US" sz="2100" i="1" dirty="0"/>
              <a:t> transferase</a:t>
            </a:r>
            <a:r>
              <a:rPr lang="en-US" altLang="en-US" sz="2100" dirty="0"/>
              <a:t>: </a:t>
            </a:r>
            <a:r>
              <a:rPr lang="en-US" altLang="en-US" sz="2100" dirty="0" err="1">
                <a:solidFill>
                  <a:srgbClr val="0000FF"/>
                </a:solidFill>
              </a:rPr>
              <a:t>Choroideremia</a:t>
            </a:r>
            <a:endParaRPr lang="en-US" altLang="en-US" sz="2100" dirty="0">
              <a:solidFill>
                <a:srgbClr val="0000FF"/>
              </a:solidFill>
            </a:endParaRPr>
          </a:p>
          <a:p>
            <a:pPr eaLnBrk="1" hangingPunct="1">
              <a:lnSpc>
                <a:spcPct val="90000"/>
              </a:lnSpc>
            </a:pPr>
            <a:r>
              <a:rPr lang="en-US" altLang="en-US" sz="2100" dirty="0"/>
              <a:t>Defect in </a:t>
            </a:r>
            <a:r>
              <a:rPr lang="en-US" altLang="en-US" sz="2100" i="1" dirty="0"/>
              <a:t>ornithine aminotransferase</a:t>
            </a:r>
            <a:r>
              <a:rPr lang="en-US" altLang="en-US" sz="2100" dirty="0"/>
              <a:t> enzyme leads to excess </a:t>
            </a:r>
            <a:r>
              <a:rPr lang="en-US" altLang="en-US" sz="2100" dirty="0">
                <a:sym typeface="Wingdings" panose="05000000000000000000" pitchFamily="2" charset="2"/>
              </a:rPr>
              <a:t>serum ornithine levels: </a:t>
            </a:r>
            <a:r>
              <a:rPr lang="en-US" altLang="en-US" sz="2100" dirty="0">
                <a:solidFill>
                  <a:srgbClr val="0000FF"/>
                </a:solidFill>
                <a:sym typeface="Wingdings" panose="05000000000000000000" pitchFamily="2" charset="2"/>
              </a:rPr>
              <a:t>Gyrate</a:t>
            </a:r>
          </a:p>
          <a:p>
            <a:pPr eaLnBrk="1" hangingPunct="1">
              <a:lnSpc>
                <a:spcPct val="90000"/>
              </a:lnSpc>
            </a:pPr>
            <a:r>
              <a:rPr lang="en-US" altLang="en-US" sz="2100" dirty="0">
                <a:sym typeface="Wingdings" panose="05000000000000000000" pitchFamily="2" charset="2"/>
              </a:rPr>
              <a:t>DFE: ’</a:t>
            </a:r>
            <a:r>
              <a:rPr lang="en-US" altLang="en-US" sz="2100" dirty="0" err="1">
                <a:sym typeface="Wingdings" panose="05000000000000000000" pitchFamily="2" charset="2"/>
              </a:rPr>
              <a:t>Pavingstones</a:t>
            </a:r>
            <a:r>
              <a:rPr lang="en-US" altLang="en-US" sz="2100" dirty="0">
                <a:sym typeface="Wingdings" panose="05000000000000000000" pitchFamily="2" charset="2"/>
              </a:rPr>
              <a:t>;’ later coalesce into scalloped areas: </a:t>
            </a:r>
            <a:r>
              <a:rPr lang="en-US" altLang="en-US" sz="2100" dirty="0">
                <a:solidFill>
                  <a:srgbClr val="0000FF"/>
                </a:solidFill>
                <a:sym typeface="Wingdings" panose="05000000000000000000" pitchFamily="2" charset="2"/>
              </a:rPr>
              <a:t>Gyrate</a:t>
            </a:r>
          </a:p>
          <a:p>
            <a:pPr eaLnBrk="1" hangingPunct="1">
              <a:lnSpc>
                <a:spcPct val="90000"/>
              </a:lnSpc>
            </a:pPr>
            <a:r>
              <a:rPr lang="en-US" altLang="en-US" sz="2100" dirty="0"/>
              <a:t>DFE: Near total absence of choroid, </a:t>
            </a:r>
            <a:r>
              <a:rPr lang="en-US" altLang="en-US" sz="2100" dirty="0" err="1"/>
              <a:t>choriocapillaris</a:t>
            </a:r>
            <a:r>
              <a:rPr lang="en-US" altLang="en-US" sz="2100" dirty="0"/>
              <a:t>, and RPE: </a:t>
            </a:r>
            <a:r>
              <a:rPr lang="en-US" altLang="en-US" sz="2100" dirty="0" err="1">
                <a:solidFill>
                  <a:srgbClr val="0000FF"/>
                </a:solidFill>
              </a:rPr>
              <a:t>Choroideremia</a:t>
            </a:r>
            <a:endParaRPr lang="en-US" altLang="en-US" sz="2100" dirty="0">
              <a:solidFill>
                <a:srgbClr val="0000FF"/>
              </a:solidFill>
            </a:endParaRPr>
          </a:p>
          <a:p>
            <a:pPr eaLnBrk="1" hangingPunct="1">
              <a:lnSpc>
                <a:spcPct val="90000"/>
              </a:lnSpc>
            </a:pPr>
            <a:r>
              <a:rPr lang="en-US" altLang="en-US" sz="2100" dirty="0">
                <a:sym typeface="Wingdings" panose="05000000000000000000" pitchFamily="2" charset="2"/>
              </a:rPr>
              <a:t>Vitamin B</a:t>
            </a:r>
            <a:r>
              <a:rPr lang="en-US" altLang="en-US" sz="2100" baseline="-25000" dirty="0">
                <a:sym typeface="Wingdings" panose="05000000000000000000" pitchFamily="2" charset="2"/>
              </a:rPr>
              <a:t>6 </a:t>
            </a:r>
            <a:r>
              <a:rPr lang="en-US" altLang="en-US" sz="2100" dirty="0">
                <a:sym typeface="Wingdings" panose="05000000000000000000" pitchFamily="2" charset="2"/>
              </a:rPr>
              <a:t>treatment</a:t>
            </a:r>
            <a:r>
              <a:rPr lang="en-US" altLang="en-US" sz="2100" baseline="-25000" dirty="0">
                <a:sym typeface="Wingdings" panose="05000000000000000000" pitchFamily="2" charset="2"/>
              </a:rPr>
              <a:t> </a:t>
            </a:r>
            <a:r>
              <a:rPr lang="en-US" altLang="en-US" sz="2100" dirty="0">
                <a:sym typeface="Wingdings" panose="05000000000000000000" pitchFamily="2" charset="2"/>
              </a:rPr>
              <a:t>effective in a small percentage of patients: </a:t>
            </a:r>
            <a:r>
              <a:rPr lang="en-US" altLang="en-US" sz="2100" dirty="0">
                <a:solidFill>
                  <a:srgbClr val="0000FF"/>
                </a:solidFill>
                <a:sym typeface="Wingdings" panose="05000000000000000000" pitchFamily="2" charset="2"/>
              </a:rPr>
              <a:t>Gyrate</a:t>
            </a:r>
          </a:p>
          <a:p>
            <a:pPr eaLnBrk="1" hangingPunct="1">
              <a:lnSpc>
                <a:spcPct val="90000"/>
              </a:lnSpc>
            </a:pPr>
            <a:r>
              <a:rPr lang="en-US" altLang="en-US" sz="2100" dirty="0"/>
              <a:t>X-linked recessive inheritance</a:t>
            </a:r>
            <a:r>
              <a:rPr lang="en-US" altLang="en-US" sz="2100" dirty="0">
                <a:sym typeface="Wingdings" panose="05000000000000000000" pitchFamily="2" charset="2"/>
              </a:rPr>
              <a:t>: </a:t>
            </a:r>
            <a:r>
              <a:rPr lang="en-US" altLang="en-US" sz="2100" dirty="0" err="1">
                <a:solidFill>
                  <a:srgbClr val="0000FF"/>
                </a:solidFill>
                <a:sym typeface="Wingdings" panose="05000000000000000000" pitchFamily="2" charset="2"/>
              </a:rPr>
              <a:t>Choroideremia</a:t>
            </a:r>
            <a:endParaRPr lang="en-US" altLang="en-US" sz="2100" dirty="0">
              <a:solidFill>
                <a:srgbClr val="0000FF"/>
              </a:solidFill>
              <a:sym typeface="Wingdings" panose="05000000000000000000" pitchFamily="2" charset="2"/>
            </a:endParaRPr>
          </a:p>
          <a:p>
            <a:pPr eaLnBrk="1" hangingPunct="1">
              <a:lnSpc>
                <a:spcPct val="90000"/>
              </a:lnSpc>
            </a:pPr>
            <a:r>
              <a:rPr lang="en-US" altLang="en-US" sz="2100" dirty="0"/>
              <a:t>Inherited AR: </a:t>
            </a:r>
            <a:r>
              <a:rPr lang="en-US" altLang="en-US" sz="2100" dirty="0">
                <a:solidFill>
                  <a:srgbClr val="0000FF"/>
                </a:solidFill>
              </a:rPr>
              <a:t>Gyrate</a:t>
            </a:r>
          </a:p>
          <a:p>
            <a:pPr eaLnBrk="1" hangingPunct="1">
              <a:lnSpc>
                <a:spcPct val="90000"/>
              </a:lnSpc>
            </a:pPr>
            <a:r>
              <a:rPr lang="en-US" altLang="en-US" sz="2100" dirty="0">
                <a:sym typeface="Wingdings" panose="05000000000000000000" pitchFamily="2" charset="2"/>
              </a:rPr>
              <a:t>Develop night blindness in childhood/teens: </a:t>
            </a:r>
            <a:r>
              <a:rPr lang="en-US" altLang="en-US" sz="2100" dirty="0">
                <a:solidFill>
                  <a:srgbClr val="0000FF"/>
                </a:solidFill>
                <a:sym typeface="Wingdings" panose="05000000000000000000" pitchFamily="2" charset="2"/>
              </a:rPr>
              <a:t>Both</a:t>
            </a:r>
          </a:p>
          <a:p>
            <a:pPr eaLnBrk="1" hangingPunct="1">
              <a:lnSpc>
                <a:spcPct val="90000"/>
              </a:lnSpc>
            </a:pPr>
            <a:r>
              <a:rPr lang="en-US" altLang="en-US" sz="2100" dirty="0">
                <a:sym typeface="Wingdings" panose="05000000000000000000" pitchFamily="2" charset="2"/>
              </a:rPr>
              <a:t>ERG abnormal early, extinguished late: </a:t>
            </a:r>
            <a:r>
              <a:rPr lang="en-US" altLang="en-US" sz="2100" dirty="0">
                <a:solidFill>
                  <a:srgbClr val="0000FF"/>
                </a:solidFill>
                <a:sym typeface="Wingdings" panose="05000000000000000000" pitchFamily="2" charset="2"/>
              </a:rPr>
              <a:t>Both</a:t>
            </a:r>
          </a:p>
          <a:p>
            <a:pPr eaLnBrk="1" hangingPunct="1">
              <a:lnSpc>
                <a:spcPct val="90000"/>
              </a:lnSpc>
            </a:pPr>
            <a:r>
              <a:rPr lang="en-US" altLang="en-US" sz="2100" dirty="0">
                <a:sym typeface="Wingdings" panose="05000000000000000000" pitchFamily="2" charset="2"/>
              </a:rPr>
              <a:t>VA </a:t>
            </a:r>
            <a:r>
              <a:rPr lang="en-US" altLang="en-US" sz="2100" dirty="0">
                <a:cs typeface="Arial" panose="020B0604020202020204" pitchFamily="34" charset="0"/>
                <a:sym typeface="Wingdings" panose="05000000000000000000" pitchFamily="2" charset="2"/>
              </a:rPr>
              <a:t>≤</a:t>
            </a:r>
            <a:r>
              <a:rPr lang="en-US" altLang="en-US" sz="2100" dirty="0">
                <a:sym typeface="Wingdings" panose="05000000000000000000" pitchFamily="2" charset="2"/>
              </a:rPr>
              <a:t> 20/200 by 40s – 50s: </a:t>
            </a:r>
            <a:r>
              <a:rPr lang="en-US" altLang="en-US" sz="2100" dirty="0">
                <a:solidFill>
                  <a:srgbClr val="0000FF"/>
                </a:solidFill>
                <a:sym typeface="Wingdings" panose="05000000000000000000" pitchFamily="2" charset="2"/>
              </a:rPr>
              <a:t>Both</a:t>
            </a:r>
          </a:p>
        </p:txBody>
      </p:sp>
      <p:sp>
        <p:nvSpPr>
          <p:cNvPr id="36870"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A8C2B47-B74A-4D72-A887-6FA1AD1640EB}" type="slidenum">
              <a:rPr lang="en-US" altLang="en-US" sz="1000" smtClean="0"/>
              <a:pPr>
                <a:spcBef>
                  <a:spcPct val="0"/>
                </a:spcBef>
                <a:buClrTx/>
                <a:buSzTx/>
                <a:buFontTx/>
                <a:buNone/>
              </a:pPr>
              <a:t>37</a:t>
            </a:fld>
            <a:endParaRPr lang="en-US" altLang="en-US" sz="1000"/>
          </a:p>
        </p:txBody>
      </p:sp>
      <p:sp>
        <p:nvSpPr>
          <p:cNvPr id="7" name="Text Box 5">
            <a:extLst>
              <a:ext uri="{FF2B5EF4-FFF2-40B4-BE49-F238E27FC236}">
                <a16:creationId xmlns:a16="http://schemas.microsoft.com/office/drawing/2014/main" id="{4BAC763A-2465-4710-96C3-DA14D8836049}"/>
              </a:ext>
            </a:extLst>
          </p:cNvPr>
          <p:cNvSpPr txBox="1">
            <a:spLocks noChangeArrowheads="1"/>
          </p:cNvSpPr>
          <p:nvPr/>
        </p:nvSpPr>
        <p:spPr bwMode="auto">
          <a:xfrm>
            <a:off x="1719262" y="270803"/>
            <a:ext cx="5705475" cy="568325"/>
          </a:xfrm>
          <a:prstGeom prst="rect">
            <a:avLst/>
          </a:prstGeom>
          <a:solidFill>
            <a:schemeClr val="accent6">
              <a:lumMod val="20000"/>
              <a:lumOff val="80000"/>
            </a:schemeClr>
          </a:solid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1800" i="1" dirty="0">
                <a:solidFill>
                  <a:srgbClr val="0000FF"/>
                </a:solidFill>
              </a:rPr>
              <a:t>For each statement, identify whether it applies to</a:t>
            </a:r>
          </a:p>
          <a:p>
            <a:pPr algn="ctr" eaLnBrk="1" hangingPunct="1">
              <a:lnSpc>
                <a:spcPct val="85000"/>
              </a:lnSpc>
              <a:spcBef>
                <a:spcPct val="0"/>
              </a:spcBef>
              <a:buClrTx/>
              <a:buSzTx/>
              <a:buFontTx/>
              <a:buNone/>
            </a:pPr>
            <a:r>
              <a:rPr lang="en-US" altLang="en-US" sz="1800" b="1" dirty="0">
                <a:solidFill>
                  <a:srgbClr val="0000FF"/>
                </a:solidFill>
              </a:rPr>
              <a:t>gyrate atrophy</a:t>
            </a:r>
            <a:r>
              <a:rPr lang="en-US" altLang="en-US" sz="1800" i="1" dirty="0">
                <a:solidFill>
                  <a:srgbClr val="0000FF"/>
                </a:solidFill>
              </a:rPr>
              <a:t> or </a:t>
            </a:r>
            <a:r>
              <a:rPr lang="en-US" altLang="en-US" sz="1800" b="1" dirty="0" err="1">
                <a:solidFill>
                  <a:srgbClr val="0000FF"/>
                </a:solidFill>
              </a:rPr>
              <a:t>choroideremia</a:t>
            </a:r>
            <a:r>
              <a:rPr lang="en-US" altLang="en-US" sz="1800" i="1" dirty="0">
                <a:solidFill>
                  <a:srgbClr val="0000FF"/>
                </a:solidFill>
              </a:rPr>
              <a:t> (or </a:t>
            </a:r>
            <a:r>
              <a:rPr lang="en-US" altLang="en-US" sz="1800" dirty="0">
                <a:solidFill>
                  <a:srgbClr val="0000FF"/>
                </a:solidFill>
              </a:rPr>
              <a:t>both</a:t>
            </a:r>
            <a:r>
              <a:rPr lang="en-US" altLang="en-US" sz="1800" i="1" dirty="0">
                <a:solidFill>
                  <a:srgbClr val="0000FF"/>
                </a:solidFill>
              </a:rPr>
              <a:t>, or </a:t>
            </a:r>
            <a:r>
              <a:rPr lang="en-US" altLang="en-US" sz="1800" dirty="0">
                <a:solidFill>
                  <a:srgbClr val="0000FF"/>
                </a:solidFill>
              </a:rPr>
              <a:t>neither</a:t>
            </a:r>
            <a:r>
              <a:rPr lang="en-US" altLang="en-US" sz="1800" i="1" dirty="0">
                <a:solidFill>
                  <a:srgbClr val="0000FF"/>
                </a:solidFill>
              </a:rPr>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7772400" y="762000"/>
            <a:ext cx="12192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7891" name="Rectangle 3"/>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37892" name="Rectangle 4"/>
          <p:cNvSpPr>
            <a:spLocks noGrp="1" noChangeArrowheads="1"/>
          </p:cNvSpPr>
          <p:nvPr>
            <p:ph type="body" idx="1"/>
          </p:nvPr>
        </p:nvSpPr>
        <p:spPr>
          <a:xfrm>
            <a:off x="228600" y="1295400"/>
            <a:ext cx="8915400" cy="5562600"/>
          </a:xfrm>
        </p:spPr>
        <p:txBody>
          <a:bodyPr/>
          <a:lstStyle/>
          <a:p>
            <a:pPr eaLnBrk="1" hangingPunct="1">
              <a:lnSpc>
                <a:spcPct val="90000"/>
              </a:lnSpc>
            </a:pPr>
            <a:r>
              <a:rPr lang="en-US" altLang="en-US" sz="2100" dirty="0">
                <a:sym typeface="Wingdings" panose="05000000000000000000" pitchFamily="2" charset="2"/>
              </a:rPr>
              <a:t>Is a choroidal dystrophy: </a:t>
            </a:r>
            <a:r>
              <a:rPr lang="en-US" altLang="en-US" sz="2100" dirty="0">
                <a:solidFill>
                  <a:srgbClr val="0000FF"/>
                </a:solidFill>
                <a:sym typeface="Wingdings" panose="05000000000000000000" pitchFamily="2" charset="2"/>
              </a:rPr>
              <a:t>Gyrate. Wait…Yep, gyrate. No wait--both?</a:t>
            </a:r>
          </a:p>
          <a:p>
            <a:pPr eaLnBrk="1" hangingPunct="1">
              <a:lnSpc>
                <a:spcPct val="90000"/>
              </a:lnSpc>
            </a:pPr>
            <a:r>
              <a:rPr lang="en-US" altLang="en-US" sz="2100" dirty="0"/>
              <a:t>Deficiency of enzyme </a:t>
            </a:r>
            <a:r>
              <a:rPr lang="en-US" altLang="en-US" sz="2100" i="1" dirty="0"/>
              <a:t>geranyl </a:t>
            </a:r>
            <a:r>
              <a:rPr lang="en-US" altLang="en-US" sz="2100" i="1" dirty="0" err="1"/>
              <a:t>geranyl</a:t>
            </a:r>
            <a:r>
              <a:rPr lang="en-US" altLang="en-US" sz="2100" i="1" dirty="0"/>
              <a:t> transferase</a:t>
            </a:r>
            <a:r>
              <a:rPr lang="en-US" altLang="en-US" sz="2100" dirty="0"/>
              <a:t>: </a:t>
            </a:r>
            <a:r>
              <a:rPr lang="en-US" altLang="en-US" sz="2100" dirty="0" err="1">
                <a:solidFill>
                  <a:srgbClr val="0000FF"/>
                </a:solidFill>
              </a:rPr>
              <a:t>Choroideremia</a:t>
            </a:r>
            <a:endParaRPr lang="en-US" altLang="en-US" sz="2100" dirty="0">
              <a:solidFill>
                <a:srgbClr val="0000FF"/>
              </a:solidFill>
            </a:endParaRPr>
          </a:p>
          <a:p>
            <a:pPr eaLnBrk="1" hangingPunct="1">
              <a:lnSpc>
                <a:spcPct val="90000"/>
              </a:lnSpc>
            </a:pPr>
            <a:r>
              <a:rPr lang="en-US" altLang="en-US" sz="2100" dirty="0"/>
              <a:t>Defect in </a:t>
            </a:r>
            <a:r>
              <a:rPr lang="en-US" altLang="en-US" sz="2100" i="1" dirty="0"/>
              <a:t>ornithine aminotransferase</a:t>
            </a:r>
            <a:r>
              <a:rPr lang="en-US" altLang="en-US" sz="2100" dirty="0"/>
              <a:t> enzyme leads to excess </a:t>
            </a:r>
            <a:r>
              <a:rPr lang="en-US" altLang="en-US" sz="2100" dirty="0">
                <a:sym typeface="Wingdings" panose="05000000000000000000" pitchFamily="2" charset="2"/>
              </a:rPr>
              <a:t>serum ornithine levels: </a:t>
            </a:r>
            <a:r>
              <a:rPr lang="en-US" altLang="en-US" sz="2100" dirty="0">
                <a:solidFill>
                  <a:srgbClr val="0000FF"/>
                </a:solidFill>
                <a:sym typeface="Wingdings" panose="05000000000000000000" pitchFamily="2" charset="2"/>
              </a:rPr>
              <a:t>Gyrate</a:t>
            </a:r>
          </a:p>
          <a:p>
            <a:pPr eaLnBrk="1" hangingPunct="1">
              <a:lnSpc>
                <a:spcPct val="90000"/>
              </a:lnSpc>
            </a:pPr>
            <a:r>
              <a:rPr lang="en-US" altLang="en-US" sz="2100" dirty="0">
                <a:sym typeface="Wingdings" panose="05000000000000000000" pitchFamily="2" charset="2"/>
              </a:rPr>
              <a:t>DFE: ’</a:t>
            </a:r>
            <a:r>
              <a:rPr lang="en-US" altLang="en-US" sz="2100" dirty="0" err="1">
                <a:sym typeface="Wingdings" panose="05000000000000000000" pitchFamily="2" charset="2"/>
              </a:rPr>
              <a:t>Pavingstones</a:t>
            </a:r>
            <a:r>
              <a:rPr lang="en-US" altLang="en-US" sz="2100" dirty="0">
                <a:sym typeface="Wingdings" panose="05000000000000000000" pitchFamily="2" charset="2"/>
              </a:rPr>
              <a:t>;’ later coalesce into scalloped areas: </a:t>
            </a:r>
            <a:r>
              <a:rPr lang="en-US" altLang="en-US" sz="2100" dirty="0">
                <a:solidFill>
                  <a:srgbClr val="0000FF"/>
                </a:solidFill>
                <a:sym typeface="Wingdings" panose="05000000000000000000" pitchFamily="2" charset="2"/>
              </a:rPr>
              <a:t>Gyrate</a:t>
            </a:r>
          </a:p>
          <a:p>
            <a:pPr eaLnBrk="1" hangingPunct="1">
              <a:lnSpc>
                <a:spcPct val="90000"/>
              </a:lnSpc>
            </a:pPr>
            <a:r>
              <a:rPr lang="en-US" altLang="en-US" sz="2100" dirty="0"/>
              <a:t>DFE: Near total absence of choroid, </a:t>
            </a:r>
            <a:r>
              <a:rPr lang="en-US" altLang="en-US" sz="2100" dirty="0" err="1"/>
              <a:t>choriocapillaris</a:t>
            </a:r>
            <a:r>
              <a:rPr lang="en-US" altLang="en-US" sz="2100" dirty="0"/>
              <a:t>, and RPE: </a:t>
            </a:r>
            <a:r>
              <a:rPr lang="en-US" altLang="en-US" sz="2100" dirty="0" err="1">
                <a:solidFill>
                  <a:srgbClr val="0000FF"/>
                </a:solidFill>
              </a:rPr>
              <a:t>Choroideremia</a:t>
            </a:r>
            <a:endParaRPr lang="en-US" altLang="en-US" sz="2100" dirty="0">
              <a:solidFill>
                <a:srgbClr val="0000FF"/>
              </a:solidFill>
            </a:endParaRPr>
          </a:p>
          <a:p>
            <a:pPr eaLnBrk="1" hangingPunct="1">
              <a:lnSpc>
                <a:spcPct val="90000"/>
              </a:lnSpc>
            </a:pPr>
            <a:r>
              <a:rPr lang="en-US" altLang="en-US" sz="2100" dirty="0">
                <a:sym typeface="Wingdings" panose="05000000000000000000" pitchFamily="2" charset="2"/>
              </a:rPr>
              <a:t>Vitamin B</a:t>
            </a:r>
            <a:r>
              <a:rPr lang="en-US" altLang="en-US" sz="2100" baseline="-25000" dirty="0">
                <a:sym typeface="Wingdings" panose="05000000000000000000" pitchFamily="2" charset="2"/>
              </a:rPr>
              <a:t>6 </a:t>
            </a:r>
            <a:r>
              <a:rPr lang="en-US" altLang="en-US" sz="2100" dirty="0">
                <a:sym typeface="Wingdings" panose="05000000000000000000" pitchFamily="2" charset="2"/>
              </a:rPr>
              <a:t>treatment</a:t>
            </a:r>
            <a:r>
              <a:rPr lang="en-US" altLang="en-US" sz="2100" baseline="-25000" dirty="0">
                <a:sym typeface="Wingdings" panose="05000000000000000000" pitchFamily="2" charset="2"/>
              </a:rPr>
              <a:t> </a:t>
            </a:r>
            <a:r>
              <a:rPr lang="en-US" altLang="en-US" sz="2100" dirty="0">
                <a:sym typeface="Wingdings" panose="05000000000000000000" pitchFamily="2" charset="2"/>
              </a:rPr>
              <a:t>effective in a small percentage of patients: </a:t>
            </a:r>
            <a:r>
              <a:rPr lang="en-US" altLang="en-US" sz="2100" dirty="0">
                <a:solidFill>
                  <a:srgbClr val="0000FF"/>
                </a:solidFill>
                <a:sym typeface="Wingdings" panose="05000000000000000000" pitchFamily="2" charset="2"/>
              </a:rPr>
              <a:t>Gyrate</a:t>
            </a:r>
          </a:p>
          <a:p>
            <a:pPr eaLnBrk="1" hangingPunct="1">
              <a:lnSpc>
                <a:spcPct val="90000"/>
              </a:lnSpc>
            </a:pPr>
            <a:r>
              <a:rPr lang="en-US" altLang="en-US" sz="2100" dirty="0"/>
              <a:t>X-linked recessive inheritance</a:t>
            </a:r>
            <a:r>
              <a:rPr lang="en-US" altLang="en-US" sz="2100" dirty="0">
                <a:sym typeface="Wingdings" panose="05000000000000000000" pitchFamily="2" charset="2"/>
              </a:rPr>
              <a:t>: </a:t>
            </a:r>
            <a:r>
              <a:rPr lang="en-US" altLang="en-US" sz="2100" dirty="0" err="1">
                <a:solidFill>
                  <a:srgbClr val="0000FF"/>
                </a:solidFill>
                <a:sym typeface="Wingdings" panose="05000000000000000000" pitchFamily="2" charset="2"/>
              </a:rPr>
              <a:t>Choroideremia</a:t>
            </a:r>
            <a:endParaRPr lang="en-US" altLang="en-US" sz="2100" dirty="0">
              <a:solidFill>
                <a:srgbClr val="0000FF"/>
              </a:solidFill>
              <a:sym typeface="Wingdings" panose="05000000000000000000" pitchFamily="2" charset="2"/>
            </a:endParaRPr>
          </a:p>
          <a:p>
            <a:pPr eaLnBrk="1" hangingPunct="1">
              <a:lnSpc>
                <a:spcPct val="90000"/>
              </a:lnSpc>
            </a:pPr>
            <a:r>
              <a:rPr lang="en-US" altLang="en-US" sz="2100" dirty="0"/>
              <a:t>Inherited AR: </a:t>
            </a:r>
            <a:r>
              <a:rPr lang="en-US" altLang="en-US" sz="2100" dirty="0">
                <a:solidFill>
                  <a:srgbClr val="0000FF"/>
                </a:solidFill>
              </a:rPr>
              <a:t>Gyrate</a:t>
            </a:r>
          </a:p>
          <a:p>
            <a:pPr eaLnBrk="1" hangingPunct="1">
              <a:lnSpc>
                <a:spcPct val="90000"/>
              </a:lnSpc>
            </a:pPr>
            <a:r>
              <a:rPr lang="en-US" altLang="en-US" sz="2100" dirty="0">
                <a:sym typeface="Wingdings" panose="05000000000000000000" pitchFamily="2" charset="2"/>
              </a:rPr>
              <a:t>Develop night blindness in childhood/teens: </a:t>
            </a:r>
            <a:r>
              <a:rPr lang="en-US" altLang="en-US" sz="2100" dirty="0">
                <a:solidFill>
                  <a:srgbClr val="0000FF"/>
                </a:solidFill>
                <a:sym typeface="Wingdings" panose="05000000000000000000" pitchFamily="2" charset="2"/>
              </a:rPr>
              <a:t>Both</a:t>
            </a:r>
          </a:p>
          <a:p>
            <a:pPr eaLnBrk="1" hangingPunct="1">
              <a:lnSpc>
                <a:spcPct val="90000"/>
              </a:lnSpc>
            </a:pPr>
            <a:r>
              <a:rPr lang="en-US" altLang="en-US" sz="2100" dirty="0">
                <a:sym typeface="Wingdings" panose="05000000000000000000" pitchFamily="2" charset="2"/>
              </a:rPr>
              <a:t>ERG abnormal early, extinguished late: </a:t>
            </a:r>
            <a:r>
              <a:rPr lang="en-US" altLang="en-US" sz="2100" dirty="0">
                <a:solidFill>
                  <a:srgbClr val="0000FF"/>
                </a:solidFill>
                <a:sym typeface="Wingdings" panose="05000000000000000000" pitchFamily="2" charset="2"/>
              </a:rPr>
              <a:t>Both</a:t>
            </a:r>
          </a:p>
          <a:p>
            <a:pPr eaLnBrk="1" hangingPunct="1">
              <a:lnSpc>
                <a:spcPct val="90000"/>
              </a:lnSpc>
            </a:pPr>
            <a:r>
              <a:rPr lang="en-US" altLang="en-US" sz="2100" dirty="0">
                <a:sym typeface="Wingdings" panose="05000000000000000000" pitchFamily="2" charset="2"/>
              </a:rPr>
              <a:t>VA </a:t>
            </a:r>
            <a:r>
              <a:rPr lang="en-US" altLang="en-US" sz="2100" dirty="0">
                <a:cs typeface="Arial" panose="020B0604020202020204" pitchFamily="34" charset="0"/>
                <a:sym typeface="Wingdings" panose="05000000000000000000" pitchFamily="2" charset="2"/>
              </a:rPr>
              <a:t>≤</a:t>
            </a:r>
            <a:r>
              <a:rPr lang="en-US" altLang="en-US" sz="2100" dirty="0">
                <a:sym typeface="Wingdings" panose="05000000000000000000" pitchFamily="2" charset="2"/>
              </a:rPr>
              <a:t> 20/200 by 40s – 50s: </a:t>
            </a:r>
            <a:r>
              <a:rPr lang="en-US" altLang="en-US" sz="2100" dirty="0">
                <a:solidFill>
                  <a:srgbClr val="0000FF"/>
                </a:solidFill>
                <a:sym typeface="Wingdings" panose="05000000000000000000" pitchFamily="2" charset="2"/>
              </a:rPr>
              <a:t>Both</a:t>
            </a:r>
          </a:p>
          <a:p>
            <a:pPr eaLnBrk="1" hangingPunct="1">
              <a:lnSpc>
                <a:spcPct val="90000"/>
              </a:lnSpc>
            </a:pPr>
            <a:r>
              <a:rPr lang="en-US" altLang="en-US" sz="2100" dirty="0">
                <a:sym typeface="Wingdings" panose="05000000000000000000" pitchFamily="2" charset="2"/>
              </a:rPr>
              <a:t>Progressive loss of VF occurs:</a:t>
            </a:r>
            <a:endParaRPr lang="en-US" altLang="en-US" sz="2100" dirty="0">
              <a:solidFill>
                <a:srgbClr val="0000FF"/>
              </a:solidFill>
              <a:sym typeface="Wingdings" panose="05000000000000000000" pitchFamily="2" charset="2"/>
            </a:endParaRPr>
          </a:p>
        </p:txBody>
      </p:sp>
      <p:sp>
        <p:nvSpPr>
          <p:cNvPr id="37894"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CD42B32-01EF-47E1-BA1B-27B2A8BC310D}" type="slidenum">
              <a:rPr lang="en-US" altLang="en-US" sz="1000" smtClean="0"/>
              <a:pPr>
                <a:spcBef>
                  <a:spcPct val="0"/>
                </a:spcBef>
                <a:buClrTx/>
                <a:buSzTx/>
                <a:buFontTx/>
                <a:buNone/>
              </a:pPr>
              <a:t>38</a:t>
            </a:fld>
            <a:endParaRPr lang="en-US" altLang="en-US" sz="1000"/>
          </a:p>
        </p:txBody>
      </p:sp>
      <p:sp>
        <p:nvSpPr>
          <p:cNvPr id="7" name="Text Box 5">
            <a:extLst>
              <a:ext uri="{FF2B5EF4-FFF2-40B4-BE49-F238E27FC236}">
                <a16:creationId xmlns:a16="http://schemas.microsoft.com/office/drawing/2014/main" id="{2B457C7F-86DB-47F1-9F9E-EE1FEFFF1CD9}"/>
              </a:ext>
            </a:extLst>
          </p:cNvPr>
          <p:cNvSpPr txBox="1">
            <a:spLocks noChangeArrowheads="1"/>
          </p:cNvSpPr>
          <p:nvPr/>
        </p:nvSpPr>
        <p:spPr bwMode="auto">
          <a:xfrm>
            <a:off x="1719262" y="270803"/>
            <a:ext cx="5705475" cy="568325"/>
          </a:xfrm>
          <a:prstGeom prst="rect">
            <a:avLst/>
          </a:prstGeom>
          <a:solidFill>
            <a:schemeClr val="accent6">
              <a:lumMod val="20000"/>
              <a:lumOff val="80000"/>
            </a:schemeClr>
          </a:solid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1800" i="1" dirty="0">
                <a:solidFill>
                  <a:srgbClr val="0000FF"/>
                </a:solidFill>
              </a:rPr>
              <a:t>For each statement, identify whether it applies to</a:t>
            </a:r>
          </a:p>
          <a:p>
            <a:pPr algn="ctr" eaLnBrk="1" hangingPunct="1">
              <a:lnSpc>
                <a:spcPct val="85000"/>
              </a:lnSpc>
              <a:spcBef>
                <a:spcPct val="0"/>
              </a:spcBef>
              <a:buClrTx/>
              <a:buSzTx/>
              <a:buFontTx/>
              <a:buNone/>
            </a:pPr>
            <a:r>
              <a:rPr lang="en-US" altLang="en-US" sz="1800" b="1" dirty="0">
                <a:solidFill>
                  <a:srgbClr val="0000FF"/>
                </a:solidFill>
              </a:rPr>
              <a:t>gyrate atrophy</a:t>
            </a:r>
            <a:r>
              <a:rPr lang="en-US" altLang="en-US" sz="1800" i="1" dirty="0">
                <a:solidFill>
                  <a:srgbClr val="0000FF"/>
                </a:solidFill>
              </a:rPr>
              <a:t> or </a:t>
            </a:r>
            <a:r>
              <a:rPr lang="en-US" altLang="en-US" sz="1800" b="1" dirty="0" err="1">
                <a:solidFill>
                  <a:srgbClr val="0000FF"/>
                </a:solidFill>
              </a:rPr>
              <a:t>choroideremia</a:t>
            </a:r>
            <a:r>
              <a:rPr lang="en-US" altLang="en-US" sz="1800" i="1" dirty="0">
                <a:solidFill>
                  <a:srgbClr val="0000FF"/>
                </a:solidFill>
              </a:rPr>
              <a:t> (or </a:t>
            </a:r>
            <a:r>
              <a:rPr lang="en-US" altLang="en-US" sz="1800" dirty="0">
                <a:solidFill>
                  <a:srgbClr val="0000FF"/>
                </a:solidFill>
              </a:rPr>
              <a:t>both</a:t>
            </a:r>
            <a:r>
              <a:rPr lang="en-US" altLang="en-US" sz="1800" i="1" dirty="0">
                <a:solidFill>
                  <a:srgbClr val="0000FF"/>
                </a:solidFill>
              </a:rPr>
              <a:t>, or </a:t>
            </a:r>
            <a:r>
              <a:rPr lang="en-US" altLang="en-US" sz="1800" dirty="0">
                <a:solidFill>
                  <a:srgbClr val="0000FF"/>
                </a:solidFill>
              </a:rPr>
              <a:t>neither</a:t>
            </a:r>
            <a:r>
              <a:rPr lang="en-US" altLang="en-US" sz="1800" i="1" dirty="0">
                <a:solidFill>
                  <a:srgbClr val="0000FF"/>
                </a:solidFill>
              </a:rPr>
              <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7772400" y="762000"/>
            <a:ext cx="12192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8915" name="Rectangle 3"/>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38916" name="Rectangle 4"/>
          <p:cNvSpPr>
            <a:spLocks noGrp="1" noChangeArrowheads="1"/>
          </p:cNvSpPr>
          <p:nvPr>
            <p:ph type="body" idx="1"/>
          </p:nvPr>
        </p:nvSpPr>
        <p:spPr>
          <a:xfrm>
            <a:off x="228600" y="1295400"/>
            <a:ext cx="8915400" cy="5562600"/>
          </a:xfrm>
        </p:spPr>
        <p:txBody>
          <a:bodyPr/>
          <a:lstStyle/>
          <a:p>
            <a:pPr eaLnBrk="1" hangingPunct="1">
              <a:lnSpc>
                <a:spcPct val="90000"/>
              </a:lnSpc>
            </a:pPr>
            <a:r>
              <a:rPr lang="en-US" altLang="en-US" sz="2100" dirty="0">
                <a:sym typeface="Wingdings" panose="05000000000000000000" pitchFamily="2" charset="2"/>
              </a:rPr>
              <a:t>Is a choroidal dystrophy: </a:t>
            </a:r>
            <a:r>
              <a:rPr lang="en-US" altLang="en-US" sz="2100" dirty="0">
                <a:solidFill>
                  <a:srgbClr val="0000FF"/>
                </a:solidFill>
                <a:sym typeface="Wingdings" panose="05000000000000000000" pitchFamily="2" charset="2"/>
              </a:rPr>
              <a:t>Gyrate. Wait…Yep, gyrate. No wait--both?</a:t>
            </a:r>
          </a:p>
          <a:p>
            <a:pPr eaLnBrk="1" hangingPunct="1">
              <a:lnSpc>
                <a:spcPct val="90000"/>
              </a:lnSpc>
            </a:pPr>
            <a:r>
              <a:rPr lang="en-US" altLang="en-US" sz="2100" dirty="0"/>
              <a:t>Deficiency of enzyme </a:t>
            </a:r>
            <a:r>
              <a:rPr lang="en-US" altLang="en-US" sz="2100" i="1" dirty="0"/>
              <a:t>geranyl </a:t>
            </a:r>
            <a:r>
              <a:rPr lang="en-US" altLang="en-US" sz="2100" i="1" dirty="0" err="1"/>
              <a:t>geranyl</a:t>
            </a:r>
            <a:r>
              <a:rPr lang="en-US" altLang="en-US" sz="2100" i="1" dirty="0"/>
              <a:t> transferase</a:t>
            </a:r>
            <a:r>
              <a:rPr lang="en-US" altLang="en-US" sz="2100" dirty="0"/>
              <a:t>: </a:t>
            </a:r>
            <a:r>
              <a:rPr lang="en-US" altLang="en-US" sz="2100" dirty="0" err="1">
                <a:solidFill>
                  <a:srgbClr val="0000FF"/>
                </a:solidFill>
              </a:rPr>
              <a:t>Choroideremia</a:t>
            </a:r>
            <a:endParaRPr lang="en-US" altLang="en-US" sz="2100" dirty="0">
              <a:solidFill>
                <a:srgbClr val="0000FF"/>
              </a:solidFill>
            </a:endParaRPr>
          </a:p>
          <a:p>
            <a:pPr eaLnBrk="1" hangingPunct="1">
              <a:lnSpc>
                <a:spcPct val="90000"/>
              </a:lnSpc>
            </a:pPr>
            <a:r>
              <a:rPr lang="en-US" altLang="en-US" sz="2100" dirty="0"/>
              <a:t>Defect in </a:t>
            </a:r>
            <a:r>
              <a:rPr lang="en-US" altLang="en-US" sz="2100" i="1" dirty="0"/>
              <a:t>ornithine aminotransferase</a:t>
            </a:r>
            <a:r>
              <a:rPr lang="en-US" altLang="en-US" sz="2100" dirty="0"/>
              <a:t> enzyme leads to excess </a:t>
            </a:r>
            <a:r>
              <a:rPr lang="en-US" altLang="en-US" sz="2100" dirty="0">
                <a:sym typeface="Wingdings" panose="05000000000000000000" pitchFamily="2" charset="2"/>
              </a:rPr>
              <a:t>serum ornithine levels: </a:t>
            </a:r>
            <a:r>
              <a:rPr lang="en-US" altLang="en-US" sz="2100" dirty="0">
                <a:solidFill>
                  <a:srgbClr val="0000FF"/>
                </a:solidFill>
                <a:sym typeface="Wingdings" panose="05000000000000000000" pitchFamily="2" charset="2"/>
              </a:rPr>
              <a:t>Gyrate</a:t>
            </a:r>
          </a:p>
          <a:p>
            <a:pPr eaLnBrk="1" hangingPunct="1">
              <a:lnSpc>
                <a:spcPct val="90000"/>
              </a:lnSpc>
            </a:pPr>
            <a:r>
              <a:rPr lang="en-US" altLang="en-US" sz="2100" dirty="0">
                <a:sym typeface="Wingdings" panose="05000000000000000000" pitchFamily="2" charset="2"/>
              </a:rPr>
              <a:t>DFE: ’</a:t>
            </a:r>
            <a:r>
              <a:rPr lang="en-US" altLang="en-US" sz="2100" dirty="0" err="1">
                <a:sym typeface="Wingdings" panose="05000000000000000000" pitchFamily="2" charset="2"/>
              </a:rPr>
              <a:t>Pavingstones</a:t>
            </a:r>
            <a:r>
              <a:rPr lang="en-US" altLang="en-US" sz="2100" dirty="0">
                <a:sym typeface="Wingdings" panose="05000000000000000000" pitchFamily="2" charset="2"/>
              </a:rPr>
              <a:t>;’ later coalesce into scalloped areas: </a:t>
            </a:r>
            <a:r>
              <a:rPr lang="en-US" altLang="en-US" sz="2100" dirty="0">
                <a:solidFill>
                  <a:srgbClr val="0000FF"/>
                </a:solidFill>
                <a:sym typeface="Wingdings" panose="05000000000000000000" pitchFamily="2" charset="2"/>
              </a:rPr>
              <a:t>Gyrate</a:t>
            </a:r>
          </a:p>
          <a:p>
            <a:pPr eaLnBrk="1" hangingPunct="1">
              <a:lnSpc>
                <a:spcPct val="90000"/>
              </a:lnSpc>
            </a:pPr>
            <a:r>
              <a:rPr lang="en-US" altLang="en-US" sz="2100" dirty="0"/>
              <a:t>DFE: Near total absence of choroid, </a:t>
            </a:r>
            <a:r>
              <a:rPr lang="en-US" altLang="en-US" sz="2100" dirty="0" err="1"/>
              <a:t>choriocapillaris</a:t>
            </a:r>
            <a:r>
              <a:rPr lang="en-US" altLang="en-US" sz="2100" dirty="0"/>
              <a:t>, and RPE: </a:t>
            </a:r>
            <a:r>
              <a:rPr lang="en-US" altLang="en-US" sz="2100" dirty="0" err="1">
                <a:solidFill>
                  <a:srgbClr val="0000FF"/>
                </a:solidFill>
              </a:rPr>
              <a:t>Choroideremia</a:t>
            </a:r>
            <a:endParaRPr lang="en-US" altLang="en-US" sz="2100" dirty="0">
              <a:solidFill>
                <a:srgbClr val="0000FF"/>
              </a:solidFill>
            </a:endParaRPr>
          </a:p>
          <a:p>
            <a:pPr eaLnBrk="1" hangingPunct="1">
              <a:lnSpc>
                <a:spcPct val="90000"/>
              </a:lnSpc>
            </a:pPr>
            <a:r>
              <a:rPr lang="en-US" altLang="en-US" sz="2100" dirty="0">
                <a:sym typeface="Wingdings" panose="05000000000000000000" pitchFamily="2" charset="2"/>
              </a:rPr>
              <a:t>Vitamin B</a:t>
            </a:r>
            <a:r>
              <a:rPr lang="en-US" altLang="en-US" sz="2100" baseline="-25000" dirty="0">
                <a:sym typeface="Wingdings" panose="05000000000000000000" pitchFamily="2" charset="2"/>
              </a:rPr>
              <a:t>6 </a:t>
            </a:r>
            <a:r>
              <a:rPr lang="en-US" altLang="en-US" sz="2100" dirty="0">
                <a:sym typeface="Wingdings" panose="05000000000000000000" pitchFamily="2" charset="2"/>
              </a:rPr>
              <a:t>treatment</a:t>
            </a:r>
            <a:r>
              <a:rPr lang="en-US" altLang="en-US" sz="2100" baseline="-25000" dirty="0">
                <a:sym typeface="Wingdings" panose="05000000000000000000" pitchFamily="2" charset="2"/>
              </a:rPr>
              <a:t> </a:t>
            </a:r>
            <a:r>
              <a:rPr lang="en-US" altLang="en-US" sz="2100" dirty="0">
                <a:sym typeface="Wingdings" panose="05000000000000000000" pitchFamily="2" charset="2"/>
              </a:rPr>
              <a:t>effective in a small percentage of patients: </a:t>
            </a:r>
            <a:r>
              <a:rPr lang="en-US" altLang="en-US" sz="2100" dirty="0">
                <a:solidFill>
                  <a:srgbClr val="0000FF"/>
                </a:solidFill>
                <a:sym typeface="Wingdings" panose="05000000000000000000" pitchFamily="2" charset="2"/>
              </a:rPr>
              <a:t>Gyrate</a:t>
            </a:r>
          </a:p>
          <a:p>
            <a:pPr eaLnBrk="1" hangingPunct="1">
              <a:lnSpc>
                <a:spcPct val="90000"/>
              </a:lnSpc>
            </a:pPr>
            <a:r>
              <a:rPr lang="en-US" altLang="en-US" sz="2100" dirty="0"/>
              <a:t>X-linked recessive inheritance</a:t>
            </a:r>
            <a:r>
              <a:rPr lang="en-US" altLang="en-US" sz="2100" dirty="0">
                <a:sym typeface="Wingdings" panose="05000000000000000000" pitchFamily="2" charset="2"/>
              </a:rPr>
              <a:t>: </a:t>
            </a:r>
            <a:r>
              <a:rPr lang="en-US" altLang="en-US" sz="2100" dirty="0" err="1">
                <a:solidFill>
                  <a:srgbClr val="0000FF"/>
                </a:solidFill>
                <a:sym typeface="Wingdings" panose="05000000000000000000" pitchFamily="2" charset="2"/>
              </a:rPr>
              <a:t>Choroideremia</a:t>
            </a:r>
            <a:endParaRPr lang="en-US" altLang="en-US" sz="2100" dirty="0">
              <a:solidFill>
                <a:srgbClr val="0000FF"/>
              </a:solidFill>
              <a:sym typeface="Wingdings" panose="05000000000000000000" pitchFamily="2" charset="2"/>
            </a:endParaRPr>
          </a:p>
          <a:p>
            <a:pPr eaLnBrk="1" hangingPunct="1">
              <a:lnSpc>
                <a:spcPct val="90000"/>
              </a:lnSpc>
            </a:pPr>
            <a:r>
              <a:rPr lang="en-US" altLang="en-US" sz="2100" dirty="0"/>
              <a:t>Inherited AR: </a:t>
            </a:r>
            <a:r>
              <a:rPr lang="en-US" altLang="en-US" sz="2100" dirty="0">
                <a:solidFill>
                  <a:srgbClr val="0000FF"/>
                </a:solidFill>
              </a:rPr>
              <a:t>Gyrate</a:t>
            </a:r>
          </a:p>
          <a:p>
            <a:pPr eaLnBrk="1" hangingPunct="1">
              <a:lnSpc>
                <a:spcPct val="90000"/>
              </a:lnSpc>
            </a:pPr>
            <a:r>
              <a:rPr lang="en-US" altLang="en-US" sz="2100" dirty="0">
                <a:sym typeface="Wingdings" panose="05000000000000000000" pitchFamily="2" charset="2"/>
              </a:rPr>
              <a:t>Develop night blindness in childhood/teens: </a:t>
            </a:r>
            <a:r>
              <a:rPr lang="en-US" altLang="en-US" sz="2100" dirty="0">
                <a:solidFill>
                  <a:srgbClr val="0000FF"/>
                </a:solidFill>
                <a:sym typeface="Wingdings" panose="05000000000000000000" pitchFamily="2" charset="2"/>
              </a:rPr>
              <a:t>Both</a:t>
            </a:r>
          </a:p>
          <a:p>
            <a:pPr eaLnBrk="1" hangingPunct="1">
              <a:lnSpc>
                <a:spcPct val="90000"/>
              </a:lnSpc>
            </a:pPr>
            <a:r>
              <a:rPr lang="en-US" altLang="en-US" sz="2100" dirty="0">
                <a:sym typeface="Wingdings" panose="05000000000000000000" pitchFamily="2" charset="2"/>
              </a:rPr>
              <a:t>ERG abnormal early, extinguished late: </a:t>
            </a:r>
            <a:r>
              <a:rPr lang="en-US" altLang="en-US" sz="2100" dirty="0">
                <a:solidFill>
                  <a:srgbClr val="0000FF"/>
                </a:solidFill>
                <a:sym typeface="Wingdings" panose="05000000000000000000" pitchFamily="2" charset="2"/>
              </a:rPr>
              <a:t>Both</a:t>
            </a:r>
          </a:p>
          <a:p>
            <a:pPr eaLnBrk="1" hangingPunct="1">
              <a:lnSpc>
                <a:spcPct val="90000"/>
              </a:lnSpc>
            </a:pPr>
            <a:r>
              <a:rPr lang="en-US" altLang="en-US" sz="2100" dirty="0">
                <a:sym typeface="Wingdings" panose="05000000000000000000" pitchFamily="2" charset="2"/>
              </a:rPr>
              <a:t>VA </a:t>
            </a:r>
            <a:r>
              <a:rPr lang="en-US" altLang="en-US" sz="2100" dirty="0">
                <a:cs typeface="Arial" panose="020B0604020202020204" pitchFamily="34" charset="0"/>
                <a:sym typeface="Wingdings" panose="05000000000000000000" pitchFamily="2" charset="2"/>
              </a:rPr>
              <a:t>≤</a:t>
            </a:r>
            <a:r>
              <a:rPr lang="en-US" altLang="en-US" sz="2100" dirty="0">
                <a:sym typeface="Wingdings" panose="05000000000000000000" pitchFamily="2" charset="2"/>
              </a:rPr>
              <a:t> 20/200 by 40s – 50s: </a:t>
            </a:r>
            <a:r>
              <a:rPr lang="en-US" altLang="en-US" sz="2100" dirty="0">
                <a:solidFill>
                  <a:srgbClr val="0000FF"/>
                </a:solidFill>
                <a:sym typeface="Wingdings" panose="05000000000000000000" pitchFamily="2" charset="2"/>
              </a:rPr>
              <a:t>Both</a:t>
            </a:r>
          </a:p>
          <a:p>
            <a:pPr eaLnBrk="1" hangingPunct="1">
              <a:lnSpc>
                <a:spcPct val="90000"/>
              </a:lnSpc>
            </a:pPr>
            <a:r>
              <a:rPr lang="en-US" altLang="en-US" sz="2100" dirty="0">
                <a:sym typeface="Wingdings" panose="05000000000000000000" pitchFamily="2" charset="2"/>
              </a:rPr>
              <a:t>Progressive loss of VF occurs: </a:t>
            </a:r>
            <a:r>
              <a:rPr lang="en-US" altLang="en-US" sz="2100" dirty="0">
                <a:solidFill>
                  <a:srgbClr val="0000FF"/>
                </a:solidFill>
                <a:sym typeface="Wingdings" panose="05000000000000000000" pitchFamily="2" charset="2"/>
              </a:rPr>
              <a:t>Both</a:t>
            </a:r>
          </a:p>
        </p:txBody>
      </p:sp>
      <p:sp>
        <p:nvSpPr>
          <p:cNvPr id="38918"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D9D27B1-E586-46DB-81C4-6D5D355F6CC3}" type="slidenum">
              <a:rPr lang="en-US" altLang="en-US" sz="1000" smtClean="0"/>
              <a:pPr>
                <a:spcBef>
                  <a:spcPct val="0"/>
                </a:spcBef>
                <a:buClrTx/>
                <a:buSzTx/>
                <a:buFontTx/>
                <a:buNone/>
              </a:pPr>
              <a:t>39</a:t>
            </a:fld>
            <a:endParaRPr lang="en-US" altLang="en-US" sz="1000"/>
          </a:p>
        </p:txBody>
      </p:sp>
      <p:sp>
        <p:nvSpPr>
          <p:cNvPr id="7" name="Text Box 5">
            <a:extLst>
              <a:ext uri="{FF2B5EF4-FFF2-40B4-BE49-F238E27FC236}">
                <a16:creationId xmlns:a16="http://schemas.microsoft.com/office/drawing/2014/main" id="{133CB8DA-E436-4EF8-BD91-014DFA19EBD5}"/>
              </a:ext>
            </a:extLst>
          </p:cNvPr>
          <p:cNvSpPr txBox="1">
            <a:spLocks noChangeArrowheads="1"/>
          </p:cNvSpPr>
          <p:nvPr/>
        </p:nvSpPr>
        <p:spPr bwMode="auto">
          <a:xfrm>
            <a:off x="1719262" y="270803"/>
            <a:ext cx="5705475" cy="568325"/>
          </a:xfrm>
          <a:prstGeom prst="rect">
            <a:avLst/>
          </a:prstGeom>
          <a:solidFill>
            <a:schemeClr val="accent6">
              <a:lumMod val="20000"/>
              <a:lumOff val="80000"/>
            </a:schemeClr>
          </a:solid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1800" i="1" dirty="0">
                <a:solidFill>
                  <a:srgbClr val="0000FF"/>
                </a:solidFill>
              </a:rPr>
              <a:t>For each statement, identify whether it applies to</a:t>
            </a:r>
          </a:p>
          <a:p>
            <a:pPr algn="ctr" eaLnBrk="1" hangingPunct="1">
              <a:lnSpc>
                <a:spcPct val="85000"/>
              </a:lnSpc>
              <a:spcBef>
                <a:spcPct val="0"/>
              </a:spcBef>
              <a:buClrTx/>
              <a:buSzTx/>
              <a:buFontTx/>
              <a:buNone/>
            </a:pPr>
            <a:r>
              <a:rPr lang="en-US" altLang="en-US" sz="1800" b="1" dirty="0">
                <a:solidFill>
                  <a:srgbClr val="0000FF"/>
                </a:solidFill>
              </a:rPr>
              <a:t>gyrate atrophy</a:t>
            </a:r>
            <a:r>
              <a:rPr lang="en-US" altLang="en-US" sz="1800" i="1" dirty="0">
                <a:solidFill>
                  <a:srgbClr val="0000FF"/>
                </a:solidFill>
              </a:rPr>
              <a:t> or </a:t>
            </a:r>
            <a:r>
              <a:rPr lang="en-US" altLang="en-US" sz="1800" b="1" dirty="0" err="1">
                <a:solidFill>
                  <a:srgbClr val="0000FF"/>
                </a:solidFill>
              </a:rPr>
              <a:t>choroideremia</a:t>
            </a:r>
            <a:r>
              <a:rPr lang="en-US" altLang="en-US" sz="1800" i="1" dirty="0">
                <a:solidFill>
                  <a:srgbClr val="0000FF"/>
                </a:solidFill>
              </a:rPr>
              <a:t> (or </a:t>
            </a:r>
            <a:r>
              <a:rPr lang="en-US" altLang="en-US" sz="1800" dirty="0">
                <a:solidFill>
                  <a:srgbClr val="0000FF"/>
                </a:solidFill>
              </a:rPr>
              <a:t>both</a:t>
            </a:r>
            <a:r>
              <a:rPr lang="en-US" altLang="en-US" sz="1800" i="1" dirty="0">
                <a:solidFill>
                  <a:srgbClr val="0000FF"/>
                </a:solidFill>
              </a:rPr>
              <a:t>, or </a:t>
            </a:r>
            <a:r>
              <a:rPr lang="en-US" altLang="en-US" sz="1800" dirty="0">
                <a:solidFill>
                  <a:srgbClr val="0000FF"/>
                </a:solidFill>
              </a:rPr>
              <a:t>neither</a:t>
            </a:r>
            <a:r>
              <a:rPr lang="en-US" altLang="en-US" sz="1800" i="1" dirty="0">
                <a:solidFill>
                  <a:srgbClr val="0000FF"/>
                </a:solidFill>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7772400" y="762000"/>
            <a:ext cx="12192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8195" name="Rectangle 4"/>
          <p:cNvSpPr>
            <a:spLocks noGrp="1" noChangeArrowheads="1"/>
          </p:cNvSpPr>
          <p:nvPr>
            <p:ph type="body" idx="1"/>
          </p:nvPr>
        </p:nvSpPr>
        <p:spPr>
          <a:xfrm>
            <a:off x="228600" y="1295400"/>
            <a:ext cx="8915400" cy="5334000"/>
          </a:xfrm>
        </p:spPr>
        <p:txBody>
          <a:bodyPr/>
          <a:lstStyle/>
          <a:p>
            <a:pPr eaLnBrk="1" hangingPunct="1">
              <a:lnSpc>
                <a:spcPct val="90000"/>
              </a:lnSpc>
            </a:pPr>
            <a:r>
              <a:rPr lang="en-US" altLang="en-US" sz="2100" dirty="0">
                <a:sym typeface="Wingdings" panose="05000000000000000000" pitchFamily="2" charset="2"/>
              </a:rPr>
              <a:t>Is a choroidal dystrophy: </a:t>
            </a:r>
            <a:r>
              <a:rPr lang="en-US" altLang="en-US" sz="2100" dirty="0">
                <a:solidFill>
                  <a:srgbClr val="0000FF"/>
                </a:solidFill>
                <a:sym typeface="Wingdings" panose="05000000000000000000" pitchFamily="2" charset="2"/>
              </a:rPr>
              <a:t>Gyrate. Wait…Yep, gyrate. No wait--both?</a:t>
            </a:r>
            <a:endParaRPr lang="en-US" altLang="en-US" sz="2100" dirty="0">
              <a:solidFill>
                <a:schemeClr val="bg1"/>
              </a:solidFill>
              <a:sym typeface="Wingdings" panose="05000000000000000000" pitchFamily="2" charset="2"/>
            </a:endParaRPr>
          </a:p>
        </p:txBody>
      </p:sp>
      <p:sp>
        <p:nvSpPr>
          <p:cNvPr id="8198"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51DADAC-C93B-4436-A8BC-8C87BE3BFAC8}" type="slidenum">
              <a:rPr lang="en-US" altLang="en-US" sz="1000" smtClean="0"/>
              <a:pPr>
                <a:spcBef>
                  <a:spcPct val="0"/>
                </a:spcBef>
                <a:buClrTx/>
                <a:buSzTx/>
                <a:buFontTx/>
                <a:buNone/>
              </a:pPr>
              <a:t>4</a:t>
            </a:fld>
            <a:endParaRPr lang="en-US" altLang="en-US" sz="1000"/>
          </a:p>
        </p:txBody>
      </p:sp>
      <p:sp>
        <p:nvSpPr>
          <p:cNvPr id="8199" name="TextBox 1"/>
          <p:cNvSpPr txBox="1">
            <a:spLocks noChangeArrowheads="1"/>
          </p:cNvSpPr>
          <p:nvPr/>
        </p:nvSpPr>
        <p:spPr bwMode="auto">
          <a:xfrm>
            <a:off x="457200" y="2057400"/>
            <a:ext cx="8229600" cy="378565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dirty="0">
                <a:solidFill>
                  <a:srgbClr val="0000FF"/>
                </a:solidFill>
              </a:rPr>
              <a:t>Why all the prevaricating?</a:t>
            </a:r>
          </a:p>
          <a:p>
            <a:pPr eaLnBrk="1" hangingPunct="1"/>
            <a:r>
              <a:rPr lang="en-US" altLang="en-US" sz="1600" dirty="0">
                <a:solidFill>
                  <a:srgbClr val="0000FF"/>
                </a:solidFill>
              </a:rPr>
              <a:t>When </a:t>
            </a:r>
            <a:r>
              <a:rPr lang="en-US" altLang="en-US" sz="1600" dirty="0" err="1">
                <a:solidFill>
                  <a:srgbClr val="0000FF"/>
                </a:solidFill>
              </a:rPr>
              <a:t>choroideremia</a:t>
            </a:r>
            <a:r>
              <a:rPr lang="en-US" altLang="en-US" sz="1600" dirty="0">
                <a:solidFill>
                  <a:srgbClr val="0000FF"/>
                </a:solidFill>
              </a:rPr>
              <a:t> and gyrate atrophy were first identified, they were categorized as choroidal dystrophies based on their clinical appearance. And the primary site of pathology in gyrate locates to the RPE and choroid, so it is probably fair to call it a choroidal dystrophy of sorts. However, it is now know that the fundamental pathology in </a:t>
            </a:r>
            <a:r>
              <a:rPr lang="en-US" altLang="en-US" sz="1600" dirty="0" err="1">
                <a:solidFill>
                  <a:srgbClr val="0000FF"/>
                </a:solidFill>
              </a:rPr>
              <a:t>choroideremia</a:t>
            </a:r>
            <a:r>
              <a:rPr lang="en-US" altLang="en-US" sz="1600" dirty="0">
                <a:solidFill>
                  <a:srgbClr val="0000FF"/>
                </a:solidFill>
              </a:rPr>
              <a:t> is that of a  </a:t>
            </a:r>
            <a:r>
              <a:rPr lang="en-US" altLang="en-US" sz="1600" b="1" dirty="0">
                <a:solidFill>
                  <a:srgbClr val="0000FF"/>
                </a:solidFill>
              </a:rPr>
              <a:t>rod-cone dystrophy </a:t>
            </a:r>
            <a:r>
              <a:rPr lang="en-US" altLang="en-US" sz="1600" dirty="0">
                <a:solidFill>
                  <a:srgbClr val="0000FF"/>
                </a:solidFill>
              </a:rPr>
              <a:t>. Because of this, </a:t>
            </a:r>
            <a:r>
              <a:rPr lang="en-US" altLang="en-US" sz="1600" dirty="0" err="1">
                <a:solidFill>
                  <a:srgbClr val="0000FF"/>
                </a:solidFill>
              </a:rPr>
              <a:t>choroideremia</a:t>
            </a:r>
            <a:r>
              <a:rPr lang="en-US" altLang="en-US" sz="1600" dirty="0">
                <a:solidFill>
                  <a:srgbClr val="0000FF"/>
                </a:solidFill>
              </a:rPr>
              <a:t> was considered to be a form of  retinitis pigmentosa (RP) . </a:t>
            </a:r>
            <a:endParaRPr lang="en-US" altLang="en-US" sz="1600" dirty="0">
              <a:solidFill>
                <a:srgbClr val="FFC000"/>
              </a:solidFill>
            </a:endParaRPr>
          </a:p>
          <a:p>
            <a:pPr eaLnBrk="1" hangingPunct="1"/>
            <a:endParaRPr lang="en-US" altLang="en-US" sz="1600" dirty="0">
              <a:solidFill>
                <a:srgbClr val="FFC000"/>
              </a:solidFill>
            </a:endParaRPr>
          </a:p>
          <a:p>
            <a:pPr eaLnBrk="1" hangingPunct="1"/>
            <a:r>
              <a:rPr lang="en-US" altLang="en-US" sz="1600" dirty="0">
                <a:solidFill>
                  <a:srgbClr val="FFC000"/>
                </a:solidFill>
              </a:rPr>
              <a:t>This was the state of play in the BCSC </a:t>
            </a:r>
            <a:r>
              <a:rPr lang="en-US" altLang="en-US" sz="1600" i="1" dirty="0">
                <a:solidFill>
                  <a:srgbClr val="FFC000"/>
                </a:solidFill>
              </a:rPr>
              <a:t>Retina</a:t>
            </a:r>
            <a:r>
              <a:rPr lang="en-US" altLang="en-US" sz="1600" dirty="0">
                <a:solidFill>
                  <a:srgbClr val="FFC000"/>
                </a:solidFill>
              </a:rPr>
              <a:t> book--that is, until publication of the latest revision (the 2018-19 edition). In this edition, t</a:t>
            </a:r>
            <a:r>
              <a:rPr lang="en-US" sz="1600" dirty="0">
                <a:solidFill>
                  <a:srgbClr val="FFC000"/>
                </a:solidFill>
              </a:rPr>
              <a:t>he Academy seems to be phasing out the term </a:t>
            </a:r>
            <a:r>
              <a:rPr lang="en-US" sz="1600" i="1" dirty="0">
                <a:solidFill>
                  <a:srgbClr val="FFC000"/>
                </a:solidFill>
              </a:rPr>
              <a:t>retinitis pigmentosa</a:t>
            </a:r>
            <a:r>
              <a:rPr lang="en-US" sz="1600" dirty="0">
                <a:solidFill>
                  <a:srgbClr val="FFC000"/>
                </a:solidFill>
              </a:rPr>
              <a:t>. (The book states the term is “no longer preferred.”) Further, the scope of conditions covered by this ‘non-preferred’ umbrella term is shrinking. And one of the no-longer-considered-RP conditions is…</a:t>
            </a:r>
            <a:r>
              <a:rPr lang="en-US" sz="1600" dirty="0" err="1">
                <a:solidFill>
                  <a:srgbClr val="FFC000"/>
                </a:solidFill>
              </a:rPr>
              <a:t>choroideremia</a:t>
            </a:r>
            <a:r>
              <a:rPr lang="en-US" sz="1600" dirty="0">
                <a:solidFill>
                  <a:srgbClr val="FFC000"/>
                </a:solidFill>
              </a:rPr>
              <a:t>.</a:t>
            </a:r>
          </a:p>
          <a:p>
            <a:pPr eaLnBrk="1" hangingPunct="1"/>
            <a:endParaRPr lang="en-US" sz="1600" dirty="0">
              <a:solidFill>
                <a:srgbClr val="FFC000"/>
              </a:solidFill>
            </a:endParaRPr>
          </a:p>
          <a:p>
            <a:pPr eaLnBrk="1" hangingPunct="1"/>
            <a:r>
              <a:rPr lang="en-US" sz="1600" dirty="0" err="1">
                <a:solidFill>
                  <a:srgbClr val="FFC000"/>
                </a:solidFill>
              </a:rPr>
              <a:t>tl;dr</a:t>
            </a:r>
            <a:r>
              <a:rPr lang="en-US" sz="1600" dirty="0">
                <a:solidFill>
                  <a:srgbClr val="FFC000"/>
                </a:solidFill>
              </a:rPr>
              <a:t>  I don’t know if </a:t>
            </a:r>
            <a:r>
              <a:rPr lang="en-US" sz="1600" dirty="0" err="1">
                <a:solidFill>
                  <a:srgbClr val="FFC000"/>
                </a:solidFill>
              </a:rPr>
              <a:t>choroideremia</a:t>
            </a:r>
            <a:r>
              <a:rPr lang="en-US" sz="1600" dirty="0">
                <a:solidFill>
                  <a:srgbClr val="FFC000"/>
                </a:solidFill>
              </a:rPr>
              <a:t> is considered a choroidal dystrophy. Caveat emptor.</a:t>
            </a:r>
            <a:endParaRPr lang="en-US" altLang="en-US" sz="1600" dirty="0">
              <a:solidFill>
                <a:srgbClr val="FFC000"/>
              </a:solidFill>
            </a:endParaRPr>
          </a:p>
        </p:txBody>
      </p:sp>
      <p:sp>
        <p:nvSpPr>
          <p:cNvPr id="9" name="Rectangle 3"/>
          <p:cNvSpPr>
            <a:spLocks noGrp="1" noChangeArrowheads="1"/>
          </p:cNvSpPr>
          <p:nvPr>
            <p:ph type="title"/>
          </p:nvPr>
        </p:nvSpPr>
        <p:spPr>
          <a:xfrm>
            <a:off x="457200" y="122238"/>
            <a:ext cx="7543800" cy="715962"/>
          </a:xfrm>
        </p:spPr>
        <p:txBody>
          <a:bodyPr/>
          <a:lstStyle/>
          <a:p>
            <a:pPr eaLnBrk="1" hangingPunct="1"/>
            <a:r>
              <a:rPr lang="en-US" altLang="en-US" dirty="0"/>
              <a:t>Q/A</a:t>
            </a:r>
          </a:p>
        </p:txBody>
      </p:sp>
      <p:sp>
        <p:nvSpPr>
          <p:cNvPr id="10" name="Rectangle 9">
            <a:extLst>
              <a:ext uri="{FF2B5EF4-FFF2-40B4-BE49-F238E27FC236}">
                <a16:creationId xmlns:a16="http://schemas.microsoft.com/office/drawing/2014/main" id="{B3A9B549-171D-4FCF-AF8C-1F911799008A}"/>
              </a:ext>
            </a:extLst>
          </p:cNvPr>
          <p:cNvSpPr/>
          <p:nvPr/>
        </p:nvSpPr>
        <p:spPr>
          <a:xfrm>
            <a:off x="2971800" y="3314700"/>
            <a:ext cx="1895475" cy="266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800" dirty="0">
                <a:solidFill>
                  <a:schemeClr val="tx1"/>
                </a:solidFill>
              </a:rPr>
              <a:t>three words, first two hyphenated</a:t>
            </a:r>
          </a:p>
        </p:txBody>
      </p:sp>
      <p:sp>
        <p:nvSpPr>
          <p:cNvPr id="11" name="Rectangle 10">
            <a:extLst>
              <a:ext uri="{FF2B5EF4-FFF2-40B4-BE49-F238E27FC236}">
                <a16:creationId xmlns:a16="http://schemas.microsoft.com/office/drawing/2014/main" id="{E5B8F0DD-1927-4B6F-A02C-789F6A7B33C9}"/>
              </a:ext>
            </a:extLst>
          </p:cNvPr>
          <p:cNvSpPr/>
          <p:nvPr/>
        </p:nvSpPr>
        <p:spPr>
          <a:xfrm>
            <a:off x="2971800" y="3594453"/>
            <a:ext cx="2286000" cy="266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800" dirty="0">
                <a:solidFill>
                  <a:schemeClr val="tx1"/>
                </a:solidFill>
              </a:rPr>
              <a:t>two words, and their abb.</a:t>
            </a:r>
          </a:p>
        </p:txBody>
      </p:sp>
      <p:sp>
        <p:nvSpPr>
          <p:cNvPr id="12" name="Text Box 5">
            <a:extLst>
              <a:ext uri="{FF2B5EF4-FFF2-40B4-BE49-F238E27FC236}">
                <a16:creationId xmlns:a16="http://schemas.microsoft.com/office/drawing/2014/main" id="{12BE42A6-702F-404F-99B1-E0DA49EDE31C}"/>
              </a:ext>
            </a:extLst>
          </p:cNvPr>
          <p:cNvSpPr txBox="1">
            <a:spLocks noChangeArrowheads="1"/>
          </p:cNvSpPr>
          <p:nvPr/>
        </p:nvSpPr>
        <p:spPr bwMode="auto">
          <a:xfrm>
            <a:off x="1719262" y="270803"/>
            <a:ext cx="5705475" cy="568325"/>
          </a:xfrm>
          <a:prstGeom prst="rect">
            <a:avLst/>
          </a:prstGeom>
          <a:solidFill>
            <a:schemeClr val="accent6">
              <a:lumMod val="20000"/>
              <a:lumOff val="80000"/>
            </a:schemeClr>
          </a:solid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1800" i="1" dirty="0">
                <a:solidFill>
                  <a:srgbClr val="0000FF"/>
                </a:solidFill>
              </a:rPr>
              <a:t>For each statement, identify whether it applies to</a:t>
            </a:r>
          </a:p>
          <a:p>
            <a:pPr algn="ctr" eaLnBrk="1" hangingPunct="1">
              <a:lnSpc>
                <a:spcPct val="85000"/>
              </a:lnSpc>
              <a:spcBef>
                <a:spcPct val="0"/>
              </a:spcBef>
              <a:buClrTx/>
              <a:buSzTx/>
              <a:buFontTx/>
              <a:buNone/>
            </a:pPr>
            <a:r>
              <a:rPr lang="en-US" altLang="en-US" sz="1800" b="1" dirty="0">
                <a:solidFill>
                  <a:srgbClr val="0000FF"/>
                </a:solidFill>
              </a:rPr>
              <a:t>gyrate atrophy</a:t>
            </a:r>
            <a:r>
              <a:rPr lang="en-US" altLang="en-US" sz="1800" i="1" dirty="0">
                <a:solidFill>
                  <a:srgbClr val="0000FF"/>
                </a:solidFill>
              </a:rPr>
              <a:t> or </a:t>
            </a:r>
            <a:r>
              <a:rPr lang="en-US" altLang="en-US" sz="1800" b="1" dirty="0" err="1">
                <a:solidFill>
                  <a:srgbClr val="0000FF"/>
                </a:solidFill>
              </a:rPr>
              <a:t>choroideremia</a:t>
            </a:r>
            <a:r>
              <a:rPr lang="en-US" altLang="en-US" sz="1800" i="1" dirty="0">
                <a:solidFill>
                  <a:srgbClr val="0000FF"/>
                </a:solidFill>
              </a:rPr>
              <a:t> (or </a:t>
            </a:r>
            <a:r>
              <a:rPr lang="en-US" altLang="en-US" sz="1800" dirty="0">
                <a:solidFill>
                  <a:srgbClr val="0000FF"/>
                </a:solidFill>
              </a:rPr>
              <a:t>both</a:t>
            </a:r>
            <a:r>
              <a:rPr lang="en-US" altLang="en-US" sz="1800" i="1" dirty="0">
                <a:solidFill>
                  <a:srgbClr val="0000FF"/>
                </a:solidFill>
              </a:rPr>
              <a:t>, or </a:t>
            </a:r>
            <a:r>
              <a:rPr lang="en-US" altLang="en-US" sz="1800" dirty="0">
                <a:solidFill>
                  <a:srgbClr val="0000FF"/>
                </a:solidFill>
              </a:rPr>
              <a:t>neither</a:t>
            </a:r>
            <a:r>
              <a:rPr lang="en-US" altLang="en-US" sz="1800" i="1" dirty="0">
                <a:solidFill>
                  <a:srgbClr val="0000FF"/>
                </a:solidFill>
              </a:rPr>
              <a:t>)</a:t>
            </a:r>
          </a:p>
        </p:txBody>
      </p:sp>
    </p:spTree>
    <p:extLst>
      <p:ext uri="{BB962C8B-B14F-4D97-AF65-F5344CB8AC3E}">
        <p14:creationId xmlns:p14="http://schemas.microsoft.com/office/powerpoint/2010/main" val="5938829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7772400" y="762000"/>
            <a:ext cx="12192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9939" name="Rectangle 3"/>
          <p:cNvSpPr>
            <a:spLocks noGrp="1" noChangeArrowheads="1"/>
          </p:cNvSpPr>
          <p:nvPr>
            <p:ph type="title"/>
          </p:nvPr>
        </p:nvSpPr>
        <p:spPr>
          <a:xfrm>
            <a:off x="457200" y="122238"/>
            <a:ext cx="7543800" cy="715962"/>
          </a:xfrm>
        </p:spPr>
        <p:txBody>
          <a:bodyPr/>
          <a:lstStyle/>
          <a:p>
            <a:pPr eaLnBrk="1" hangingPunct="1"/>
            <a:r>
              <a:rPr lang="en-US" altLang="en-US"/>
              <a:t>Q</a:t>
            </a:r>
          </a:p>
        </p:txBody>
      </p:sp>
      <p:sp>
        <p:nvSpPr>
          <p:cNvPr id="39940" name="Rectangle 4"/>
          <p:cNvSpPr>
            <a:spLocks noGrp="1" noChangeArrowheads="1"/>
          </p:cNvSpPr>
          <p:nvPr>
            <p:ph type="body" idx="1"/>
          </p:nvPr>
        </p:nvSpPr>
        <p:spPr>
          <a:xfrm>
            <a:off x="228600" y="1295400"/>
            <a:ext cx="8915400" cy="5562600"/>
          </a:xfrm>
        </p:spPr>
        <p:txBody>
          <a:bodyPr/>
          <a:lstStyle/>
          <a:p>
            <a:pPr eaLnBrk="1" hangingPunct="1">
              <a:lnSpc>
                <a:spcPct val="90000"/>
              </a:lnSpc>
            </a:pPr>
            <a:r>
              <a:rPr lang="en-US" altLang="en-US" sz="2100" dirty="0">
                <a:sym typeface="Wingdings" panose="05000000000000000000" pitchFamily="2" charset="2"/>
              </a:rPr>
              <a:t>Is a choroidal dystrophy: </a:t>
            </a:r>
            <a:r>
              <a:rPr lang="en-US" altLang="en-US" sz="2100" dirty="0">
                <a:solidFill>
                  <a:srgbClr val="0000FF"/>
                </a:solidFill>
                <a:sym typeface="Wingdings" panose="05000000000000000000" pitchFamily="2" charset="2"/>
              </a:rPr>
              <a:t>Gyrate. Wait…Yep, gyrate. No wait--both? </a:t>
            </a:r>
          </a:p>
          <a:p>
            <a:pPr eaLnBrk="1" hangingPunct="1">
              <a:lnSpc>
                <a:spcPct val="90000"/>
              </a:lnSpc>
            </a:pPr>
            <a:r>
              <a:rPr lang="en-US" altLang="en-US" sz="2100" dirty="0"/>
              <a:t>Deficiency of enzyme </a:t>
            </a:r>
            <a:r>
              <a:rPr lang="en-US" altLang="en-US" sz="2100" i="1" dirty="0"/>
              <a:t>geranyl </a:t>
            </a:r>
            <a:r>
              <a:rPr lang="en-US" altLang="en-US" sz="2100" i="1" dirty="0" err="1"/>
              <a:t>geranyl</a:t>
            </a:r>
            <a:r>
              <a:rPr lang="en-US" altLang="en-US" sz="2100" i="1" dirty="0"/>
              <a:t> transferase</a:t>
            </a:r>
            <a:r>
              <a:rPr lang="en-US" altLang="en-US" sz="2100" dirty="0"/>
              <a:t>: </a:t>
            </a:r>
            <a:r>
              <a:rPr lang="en-US" altLang="en-US" sz="2100" dirty="0" err="1">
                <a:solidFill>
                  <a:srgbClr val="0000FF"/>
                </a:solidFill>
              </a:rPr>
              <a:t>Choroideremia</a:t>
            </a:r>
            <a:endParaRPr lang="en-US" altLang="en-US" sz="2100" dirty="0">
              <a:solidFill>
                <a:srgbClr val="0000FF"/>
              </a:solidFill>
            </a:endParaRPr>
          </a:p>
          <a:p>
            <a:pPr eaLnBrk="1" hangingPunct="1">
              <a:lnSpc>
                <a:spcPct val="90000"/>
              </a:lnSpc>
            </a:pPr>
            <a:r>
              <a:rPr lang="en-US" altLang="en-US" sz="2100" dirty="0"/>
              <a:t>Defect in </a:t>
            </a:r>
            <a:r>
              <a:rPr lang="en-US" altLang="en-US" sz="2100" i="1" dirty="0"/>
              <a:t>ornithine aminotransferase</a:t>
            </a:r>
            <a:r>
              <a:rPr lang="en-US" altLang="en-US" sz="2100" dirty="0"/>
              <a:t> enzyme leads to excess </a:t>
            </a:r>
            <a:r>
              <a:rPr lang="en-US" altLang="en-US" sz="2100" dirty="0">
                <a:sym typeface="Wingdings" panose="05000000000000000000" pitchFamily="2" charset="2"/>
              </a:rPr>
              <a:t>serum ornithine levels: </a:t>
            </a:r>
            <a:r>
              <a:rPr lang="en-US" altLang="en-US" sz="2100" dirty="0">
                <a:solidFill>
                  <a:srgbClr val="0000FF"/>
                </a:solidFill>
                <a:sym typeface="Wingdings" panose="05000000000000000000" pitchFamily="2" charset="2"/>
              </a:rPr>
              <a:t>Gyrate</a:t>
            </a:r>
          </a:p>
          <a:p>
            <a:pPr eaLnBrk="1" hangingPunct="1">
              <a:lnSpc>
                <a:spcPct val="90000"/>
              </a:lnSpc>
            </a:pPr>
            <a:r>
              <a:rPr lang="en-US" altLang="en-US" sz="2100" dirty="0">
                <a:sym typeface="Wingdings" panose="05000000000000000000" pitchFamily="2" charset="2"/>
              </a:rPr>
              <a:t>DFE: ’</a:t>
            </a:r>
            <a:r>
              <a:rPr lang="en-US" altLang="en-US" sz="2100" dirty="0" err="1">
                <a:sym typeface="Wingdings" panose="05000000000000000000" pitchFamily="2" charset="2"/>
              </a:rPr>
              <a:t>Pavingstones</a:t>
            </a:r>
            <a:r>
              <a:rPr lang="en-US" altLang="en-US" sz="2100" dirty="0">
                <a:sym typeface="Wingdings" panose="05000000000000000000" pitchFamily="2" charset="2"/>
              </a:rPr>
              <a:t>;’ later coalesce into scalloped areas: </a:t>
            </a:r>
            <a:r>
              <a:rPr lang="en-US" altLang="en-US" sz="2100" dirty="0">
                <a:solidFill>
                  <a:srgbClr val="0000FF"/>
                </a:solidFill>
                <a:sym typeface="Wingdings" panose="05000000000000000000" pitchFamily="2" charset="2"/>
              </a:rPr>
              <a:t>Gyrate</a:t>
            </a:r>
          </a:p>
          <a:p>
            <a:pPr eaLnBrk="1" hangingPunct="1">
              <a:lnSpc>
                <a:spcPct val="90000"/>
              </a:lnSpc>
            </a:pPr>
            <a:r>
              <a:rPr lang="en-US" altLang="en-US" sz="2100" dirty="0"/>
              <a:t>DFE: Near total absence of choroid, </a:t>
            </a:r>
            <a:r>
              <a:rPr lang="en-US" altLang="en-US" sz="2100" dirty="0" err="1"/>
              <a:t>choriocapillaris</a:t>
            </a:r>
            <a:r>
              <a:rPr lang="en-US" altLang="en-US" sz="2100" dirty="0"/>
              <a:t>, and RPE: </a:t>
            </a:r>
            <a:r>
              <a:rPr lang="en-US" altLang="en-US" sz="2100" dirty="0" err="1">
                <a:solidFill>
                  <a:srgbClr val="0000FF"/>
                </a:solidFill>
              </a:rPr>
              <a:t>Choroideremia</a:t>
            </a:r>
            <a:endParaRPr lang="en-US" altLang="en-US" sz="2100" dirty="0">
              <a:solidFill>
                <a:srgbClr val="0000FF"/>
              </a:solidFill>
            </a:endParaRPr>
          </a:p>
          <a:p>
            <a:pPr eaLnBrk="1" hangingPunct="1">
              <a:lnSpc>
                <a:spcPct val="90000"/>
              </a:lnSpc>
            </a:pPr>
            <a:r>
              <a:rPr lang="en-US" altLang="en-US" sz="2100" dirty="0">
                <a:sym typeface="Wingdings" panose="05000000000000000000" pitchFamily="2" charset="2"/>
              </a:rPr>
              <a:t>Vitamin B</a:t>
            </a:r>
            <a:r>
              <a:rPr lang="en-US" altLang="en-US" sz="2100" baseline="-25000" dirty="0">
                <a:sym typeface="Wingdings" panose="05000000000000000000" pitchFamily="2" charset="2"/>
              </a:rPr>
              <a:t>6 </a:t>
            </a:r>
            <a:r>
              <a:rPr lang="en-US" altLang="en-US" sz="2100" dirty="0">
                <a:sym typeface="Wingdings" panose="05000000000000000000" pitchFamily="2" charset="2"/>
              </a:rPr>
              <a:t>treatment</a:t>
            </a:r>
            <a:r>
              <a:rPr lang="en-US" altLang="en-US" sz="2100" baseline="-25000" dirty="0">
                <a:sym typeface="Wingdings" panose="05000000000000000000" pitchFamily="2" charset="2"/>
              </a:rPr>
              <a:t> </a:t>
            </a:r>
            <a:r>
              <a:rPr lang="en-US" altLang="en-US" sz="2100" dirty="0">
                <a:sym typeface="Wingdings" panose="05000000000000000000" pitchFamily="2" charset="2"/>
              </a:rPr>
              <a:t>effective in a small percentage of patients: </a:t>
            </a:r>
            <a:r>
              <a:rPr lang="en-US" altLang="en-US" sz="2100" dirty="0">
                <a:solidFill>
                  <a:srgbClr val="0000FF"/>
                </a:solidFill>
                <a:sym typeface="Wingdings" panose="05000000000000000000" pitchFamily="2" charset="2"/>
              </a:rPr>
              <a:t>Gyrate</a:t>
            </a:r>
          </a:p>
          <a:p>
            <a:pPr eaLnBrk="1" hangingPunct="1">
              <a:lnSpc>
                <a:spcPct val="90000"/>
              </a:lnSpc>
            </a:pPr>
            <a:r>
              <a:rPr lang="en-US" altLang="en-US" sz="2100" dirty="0"/>
              <a:t>X-linked recessive inheritance</a:t>
            </a:r>
            <a:r>
              <a:rPr lang="en-US" altLang="en-US" sz="2100" dirty="0">
                <a:sym typeface="Wingdings" panose="05000000000000000000" pitchFamily="2" charset="2"/>
              </a:rPr>
              <a:t>: </a:t>
            </a:r>
            <a:r>
              <a:rPr lang="en-US" altLang="en-US" sz="2100" dirty="0" err="1">
                <a:solidFill>
                  <a:srgbClr val="0000FF"/>
                </a:solidFill>
                <a:sym typeface="Wingdings" panose="05000000000000000000" pitchFamily="2" charset="2"/>
              </a:rPr>
              <a:t>Choroideremia</a:t>
            </a:r>
            <a:endParaRPr lang="en-US" altLang="en-US" sz="2100" dirty="0">
              <a:solidFill>
                <a:srgbClr val="0000FF"/>
              </a:solidFill>
              <a:sym typeface="Wingdings" panose="05000000000000000000" pitchFamily="2" charset="2"/>
            </a:endParaRPr>
          </a:p>
          <a:p>
            <a:pPr eaLnBrk="1" hangingPunct="1">
              <a:lnSpc>
                <a:spcPct val="90000"/>
              </a:lnSpc>
            </a:pPr>
            <a:r>
              <a:rPr lang="en-US" altLang="en-US" sz="2100" dirty="0"/>
              <a:t>Inherited AR: </a:t>
            </a:r>
            <a:r>
              <a:rPr lang="en-US" altLang="en-US" sz="2100" dirty="0">
                <a:solidFill>
                  <a:srgbClr val="0000FF"/>
                </a:solidFill>
              </a:rPr>
              <a:t>Gyrate</a:t>
            </a:r>
          </a:p>
          <a:p>
            <a:pPr eaLnBrk="1" hangingPunct="1">
              <a:lnSpc>
                <a:spcPct val="90000"/>
              </a:lnSpc>
            </a:pPr>
            <a:r>
              <a:rPr lang="en-US" altLang="en-US" sz="2100" dirty="0">
                <a:sym typeface="Wingdings" panose="05000000000000000000" pitchFamily="2" charset="2"/>
              </a:rPr>
              <a:t>Develop night blindness in childhood/teens: </a:t>
            </a:r>
            <a:r>
              <a:rPr lang="en-US" altLang="en-US" sz="2100" dirty="0">
                <a:solidFill>
                  <a:srgbClr val="0000FF"/>
                </a:solidFill>
                <a:sym typeface="Wingdings" panose="05000000000000000000" pitchFamily="2" charset="2"/>
              </a:rPr>
              <a:t>Both</a:t>
            </a:r>
          </a:p>
          <a:p>
            <a:pPr eaLnBrk="1" hangingPunct="1">
              <a:lnSpc>
                <a:spcPct val="90000"/>
              </a:lnSpc>
            </a:pPr>
            <a:r>
              <a:rPr lang="en-US" altLang="en-US" sz="2100" dirty="0">
                <a:sym typeface="Wingdings" panose="05000000000000000000" pitchFamily="2" charset="2"/>
              </a:rPr>
              <a:t>ERG abnormal early, extinguished late: </a:t>
            </a:r>
            <a:r>
              <a:rPr lang="en-US" altLang="en-US" sz="2100" dirty="0">
                <a:solidFill>
                  <a:srgbClr val="0000FF"/>
                </a:solidFill>
                <a:sym typeface="Wingdings" panose="05000000000000000000" pitchFamily="2" charset="2"/>
              </a:rPr>
              <a:t>Both</a:t>
            </a:r>
          </a:p>
          <a:p>
            <a:pPr eaLnBrk="1" hangingPunct="1">
              <a:lnSpc>
                <a:spcPct val="90000"/>
              </a:lnSpc>
            </a:pPr>
            <a:r>
              <a:rPr lang="en-US" altLang="en-US" sz="2100" dirty="0">
                <a:sym typeface="Wingdings" panose="05000000000000000000" pitchFamily="2" charset="2"/>
              </a:rPr>
              <a:t>VA </a:t>
            </a:r>
            <a:r>
              <a:rPr lang="en-US" altLang="en-US" sz="2100" dirty="0">
                <a:cs typeface="Arial" panose="020B0604020202020204" pitchFamily="34" charset="0"/>
                <a:sym typeface="Wingdings" panose="05000000000000000000" pitchFamily="2" charset="2"/>
              </a:rPr>
              <a:t>≤</a:t>
            </a:r>
            <a:r>
              <a:rPr lang="en-US" altLang="en-US" sz="2100" dirty="0">
                <a:sym typeface="Wingdings" panose="05000000000000000000" pitchFamily="2" charset="2"/>
              </a:rPr>
              <a:t> 20/200 by 40s – 50s: </a:t>
            </a:r>
            <a:r>
              <a:rPr lang="en-US" altLang="en-US" sz="2100" dirty="0">
                <a:solidFill>
                  <a:srgbClr val="0000FF"/>
                </a:solidFill>
                <a:sym typeface="Wingdings" panose="05000000000000000000" pitchFamily="2" charset="2"/>
              </a:rPr>
              <a:t>Both</a:t>
            </a:r>
          </a:p>
          <a:p>
            <a:pPr eaLnBrk="1" hangingPunct="1">
              <a:lnSpc>
                <a:spcPct val="90000"/>
              </a:lnSpc>
            </a:pPr>
            <a:r>
              <a:rPr lang="en-US" altLang="en-US" sz="2100" dirty="0">
                <a:sym typeface="Wingdings" panose="05000000000000000000" pitchFamily="2" charset="2"/>
              </a:rPr>
              <a:t>Progressive loss of VF occurs: </a:t>
            </a:r>
            <a:r>
              <a:rPr lang="en-US" altLang="en-US" sz="2100" dirty="0">
                <a:solidFill>
                  <a:srgbClr val="0000FF"/>
                </a:solidFill>
                <a:sym typeface="Wingdings" panose="05000000000000000000" pitchFamily="2" charset="2"/>
              </a:rPr>
              <a:t>Both</a:t>
            </a:r>
          </a:p>
          <a:p>
            <a:pPr eaLnBrk="1" hangingPunct="1">
              <a:lnSpc>
                <a:spcPct val="90000"/>
              </a:lnSpc>
            </a:pPr>
            <a:r>
              <a:rPr lang="en-US" altLang="en-US" sz="2100" dirty="0">
                <a:sym typeface="Wingdings" panose="05000000000000000000" pitchFamily="2" charset="2"/>
              </a:rPr>
              <a:t>Treatment: Restrict dietary arginine:</a:t>
            </a:r>
            <a:endParaRPr lang="en-US" altLang="en-US" sz="2100" dirty="0">
              <a:solidFill>
                <a:srgbClr val="0000FF"/>
              </a:solidFill>
              <a:sym typeface="Wingdings" panose="05000000000000000000" pitchFamily="2" charset="2"/>
            </a:endParaRPr>
          </a:p>
        </p:txBody>
      </p:sp>
      <p:sp>
        <p:nvSpPr>
          <p:cNvPr id="3994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8BB528F-5763-4F81-A495-B73B0EB2E4D5}" type="slidenum">
              <a:rPr lang="en-US" altLang="en-US" sz="1000" smtClean="0"/>
              <a:pPr>
                <a:spcBef>
                  <a:spcPct val="0"/>
                </a:spcBef>
                <a:buClrTx/>
                <a:buSzTx/>
                <a:buFontTx/>
                <a:buNone/>
              </a:pPr>
              <a:t>40</a:t>
            </a:fld>
            <a:endParaRPr lang="en-US" altLang="en-US" sz="1000"/>
          </a:p>
        </p:txBody>
      </p:sp>
      <p:sp>
        <p:nvSpPr>
          <p:cNvPr id="7" name="Text Box 5">
            <a:extLst>
              <a:ext uri="{FF2B5EF4-FFF2-40B4-BE49-F238E27FC236}">
                <a16:creationId xmlns:a16="http://schemas.microsoft.com/office/drawing/2014/main" id="{C3C79A14-ABEF-4679-9E3C-413C64FDC6EB}"/>
              </a:ext>
            </a:extLst>
          </p:cNvPr>
          <p:cNvSpPr txBox="1">
            <a:spLocks noChangeArrowheads="1"/>
          </p:cNvSpPr>
          <p:nvPr/>
        </p:nvSpPr>
        <p:spPr bwMode="auto">
          <a:xfrm>
            <a:off x="1719262" y="270803"/>
            <a:ext cx="5705475" cy="568325"/>
          </a:xfrm>
          <a:prstGeom prst="rect">
            <a:avLst/>
          </a:prstGeom>
          <a:solidFill>
            <a:schemeClr val="accent6">
              <a:lumMod val="20000"/>
              <a:lumOff val="80000"/>
            </a:schemeClr>
          </a:solid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1800" i="1" dirty="0">
                <a:solidFill>
                  <a:srgbClr val="0000FF"/>
                </a:solidFill>
              </a:rPr>
              <a:t>For each statement, identify whether it applies to</a:t>
            </a:r>
          </a:p>
          <a:p>
            <a:pPr algn="ctr" eaLnBrk="1" hangingPunct="1">
              <a:lnSpc>
                <a:spcPct val="85000"/>
              </a:lnSpc>
              <a:spcBef>
                <a:spcPct val="0"/>
              </a:spcBef>
              <a:buClrTx/>
              <a:buSzTx/>
              <a:buFontTx/>
              <a:buNone/>
            </a:pPr>
            <a:r>
              <a:rPr lang="en-US" altLang="en-US" sz="1800" b="1" dirty="0">
                <a:solidFill>
                  <a:srgbClr val="0000FF"/>
                </a:solidFill>
              </a:rPr>
              <a:t>gyrate atrophy</a:t>
            </a:r>
            <a:r>
              <a:rPr lang="en-US" altLang="en-US" sz="1800" i="1" dirty="0">
                <a:solidFill>
                  <a:srgbClr val="0000FF"/>
                </a:solidFill>
              </a:rPr>
              <a:t> or </a:t>
            </a:r>
            <a:r>
              <a:rPr lang="en-US" altLang="en-US" sz="1800" b="1" dirty="0" err="1">
                <a:solidFill>
                  <a:srgbClr val="0000FF"/>
                </a:solidFill>
              </a:rPr>
              <a:t>choroideremia</a:t>
            </a:r>
            <a:r>
              <a:rPr lang="en-US" altLang="en-US" sz="1800" i="1" dirty="0">
                <a:solidFill>
                  <a:srgbClr val="0000FF"/>
                </a:solidFill>
              </a:rPr>
              <a:t> (or </a:t>
            </a:r>
            <a:r>
              <a:rPr lang="en-US" altLang="en-US" sz="1800" dirty="0">
                <a:solidFill>
                  <a:srgbClr val="0000FF"/>
                </a:solidFill>
              </a:rPr>
              <a:t>both</a:t>
            </a:r>
            <a:r>
              <a:rPr lang="en-US" altLang="en-US" sz="1800" i="1" dirty="0">
                <a:solidFill>
                  <a:srgbClr val="0000FF"/>
                </a:solidFill>
              </a:rPr>
              <a:t>, or </a:t>
            </a:r>
            <a:r>
              <a:rPr lang="en-US" altLang="en-US" sz="1800" dirty="0">
                <a:solidFill>
                  <a:srgbClr val="0000FF"/>
                </a:solidFill>
              </a:rPr>
              <a:t>neither</a:t>
            </a:r>
            <a:r>
              <a:rPr lang="en-US" altLang="en-US" sz="1800" i="1" dirty="0">
                <a:solidFill>
                  <a:srgbClr val="0000FF"/>
                </a:solidFill>
              </a:rPr>
              <a: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7772400" y="762000"/>
            <a:ext cx="12192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0963" name="Rectangle 3"/>
          <p:cNvSpPr>
            <a:spLocks noGrp="1" noChangeArrowheads="1"/>
          </p:cNvSpPr>
          <p:nvPr>
            <p:ph type="title"/>
          </p:nvPr>
        </p:nvSpPr>
        <p:spPr>
          <a:xfrm>
            <a:off x="457200" y="122238"/>
            <a:ext cx="7543800" cy="715962"/>
          </a:xfrm>
        </p:spPr>
        <p:txBody>
          <a:bodyPr/>
          <a:lstStyle/>
          <a:p>
            <a:pPr eaLnBrk="1" hangingPunct="1"/>
            <a:r>
              <a:rPr lang="en-US" altLang="en-US"/>
              <a:t>A</a:t>
            </a:r>
          </a:p>
        </p:txBody>
      </p:sp>
      <p:sp>
        <p:nvSpPr>
          <p:cNvPr id="40964" name="Rectangle 4"/>
          <p:cNvSpPr>
            <a:spLocks noGrp="1" noChangeArrowheads="1"/>
          </p:cNvSpPr>
          <p:nvPr>
            <p:ph type="body" idx="1"/>
          </p:nvPr>
        </p:nvSpPr>
        <p:spPr>
          <a:xfrm>
            <a:off x="228600" y="1295400"/>
            <a:ext cx="8915400" cy="5562600"/>
          </a:xfrm>
        </p:spPr>
        <p:txBody>
          <a:bodyPr/>
          <a:lstStyle/>
          <a:p>
            <a:pPr eaLnBrk="1" hangingPunct="1">
              <a:lnSpc>
                <a:spcPct val="90000"/>
              </a:lnSpc>
            </a:pPr>
            <a:r>
              <a:rPr lang="en-US" altLang="en-US" sz="2100" dirty="0">
                <a:sym typeface="Wingdings" panose="05000000000000000000" pitchFamily="2" charset="2"/>
              </a:rPr>
              <a:t>Is a choroidal dystrophy: </a:t>
            </a:r>
            <a:r>
              <a:rPr lang="en-US" altLang="en-US" sz="2100" dirty="0">
                <a:solidFill>
                  <a:srgbClr val="0000FF"/>
                </a:solidFill>
                <a:sym typeface="Wingdings" panose="05000000000000000000" pitchFamily="2" charset="2"/>
              </a:rPr>
              <a:t>Gyrate. Wait…Yep, gyrate. No wait--both?</a:t>
            </a:r>
          </a:p>
          <a:p>
            <a:pPr eaLnBrk="1" hangingPunct="1">
              <a:lnSpc>
                <a:spcPct val="90000"/>
              </a:lnSpc>
            </a:pPr>
            <a:r>
              <a:rPr lang="en-US" altLang="en-US" sz="2100" dirty="0"/>
              <a:t>Deficiency of enzyme </a:t>
            </a:r>
            <a:r>
              <a:rPr lang="en-US" altLang="en-US" sz="2100" i="1" dirty="0"/>
              <a:t>geranyl </a:t>
            </a:r>
            <a:r>
              <a:rPr lang="en-US" altLang="en-US" sz="2100" i="1" dirty="0" err="1"/>
              <a:t>geranyl</a:t>
            </a:r>
            <a:r>
              <a:rPr lang="en-US" altLang="en-US" sz="2100" i="1" dirty="0"/>
              <a:t> transferase</a:t>
            </a:r>
            <a:r>
              <a:rPr lang="en-US" altLang="en-US" sz="2100" dirty="0"/>
              <a:t>: </a:t>
            </a:r>
            <a:r>
              <a:rPr lang="en-US" altLang="en-US" sz="2100" dirty="0" err="1">
                <a:solidFill>
                  <a:srgbClr val="0000FF"/>
                </a:solidFill>
              </a:rPr>
              <a:t>Choroideremia</a:t>
            </a:r>
            <a:endParaRPr lang="en-US" altLang="en-US" sz="2100" dirty="0">
              <a:solidFill>
                <a:srgbClr val="0000FF"/>
              </a:solidFill>
            </a:endParaRPr>
          </a:p>
          <a:p>
            <a:pPr eaLnBrk="1" hangingPunct="1">
              <a:lnSpc>
                <a:spcPct val="90000"/>
              </a:lnSpc>
            </a:pPr>
            <a:r>
              <a:rPr lang="en-US" altLang="en-US" sz="2100" dirty="0"/>
              <a:t>Defect in </a:t>
            </a:r>
            <a:r>
              <a:rPr lang="en-US" altLang="en-US" sz="2100" i="1" dirty="0"/>
              <a:t>ornithine aminotransferase</a:t>
            </a:r>
            <a:r>
              <a:rPr lang="en-US" altLang="en-US" sz="2100" dirty="0"/>
              <a:t> enzyme leads to excess </a:t>
            </a:r>
            <a:r>
              <a:rPr lang="en-US" altLang="en-US" sz="2100" dirty="0">
                <a:sym typeface="Wingdings" panose="05000000000000000000" pitchFamily="2" charset="2"/>
              </a:rPr>
              <a:t>serum ornithine levels: </a:t>
            </a:r>
            <a:r>
              <a:rPr lang="en-US" altLang="en-US" sz="2100" dirty="0">
                <a:solidFill>
                  <a:srgbClr val="0000FF"/>
                </a:solidFill>
                <a:sym typeface="Wingdings" panose="05000000000000000000" pitchFamily="2" charset="2"/>
              </a:rPr>
              <a:t>Gyrate</a:t>
            </a:r>
          </a:p>
          <a:p>
            <a:pPr eaLnBrk="1" hangingPunct="1">
              <a:lnSpc>
                <a:spcPct val="90000"/>
              </a:lnSpc>
            </a:pPr>
            <a:r>
              <a:rPr lang="en-US" altLang="en-US" sz="2100" dirty="0">
                <a:sym typeface="Wingdings" panose="05000000000000000000" pitchFamily="2" charset="2"/>
              </a:rPr>
              <a:t>DFE: ’</a:t>
            </a:r>
            <a:r>
              <a:rPr lang="en-US" altLang="en-US" sz="2100" dirty="0" err="1">
                <a:sym typeface="Wingdings" panose="05000000000000000000" pitchFamily="2" charset="2"/>
              </a:rPr>
              <a:t>Pavingstones</a:t>
            </a:r>
            <a:r>
              <a:rPr lang="en-US" altLang="en-US" sz="2100" dirty="0">
                <a:sym typeface="Wingdings" panose="05000000000000000000" pitchFamily="2" charset="2"/>
              </a:rPr>
              <a:t>;’ later coalesce into scalloped areas: </a:t>
            </a:r>
            <a:r>
              <a:rPr lang="en-US" altLang="en-US" sz="2100" dirty="0">
                <a:solidFill>
                  <a:srgbClr val="0000FF"/>
                </a:solidFill>
                <a:sym typeface="Wingdings" panose="05000000000000000000" pitchFamily="2" charset="2"/>
              </a:rPr>
              <a:t>Gyrate</a:t>
            </a:r>
          </a:p>
          <a:p>
            <a:pPr eaLnBrk="1" hangingPunct="1">
              <a:lnSpc>
                <a:spcPct val="90000"/>
              </a:lnSpc>
            </a:pPr>
            <a:r>
              <a:rPr lang="en-US" altLang="en-US" sz="2100" dirty="0"/>
              <a:t>DFE: Near total absence of choroid, </a:t>
            </a:r>
            <a:r>
              <a:rPr lang="en-US" altLang="en-US" sz="2100" dirty="0" err="1"/>
              <a:t>choriocapillaris</a:t>
            </a:r>
            <a:r>
              <a:rPr lang="en-US" altLang="en-US" sz="2100" dirty="0"/>
              <a:t>, and RPE: </a:t>
            </a:r>
            <a:r>
              <a:rPr lang="en-US" altLang="en-US" sz="2100" dirty="0" err="1">
                <a:solidFill>
                  <a:srgbClr val="0000FF"/>
                </a:solidFill>
              </a:rPr>
              <a:t>Choroideremia</a:t>
            </a:r>
            <a:endParaRPr lang="en-US" altLang="en-US" sz="2100" dirty="0">
              <a:solidFill>
                <a:srgbClr val="0000FF"/>
              </a:solidFill>
            </a:endParaRPr>
          </a:p>
          <a:p>
            <a:pPr eaLnBrk="1" hangingPunct="1">
              <a:lnSpc>
                <a:spcPct val="90000"/>
              </a:lnSpc>
            </a:pPr>
            <a:r>
              <a:rPr lang="en-US" altLang="en-US" sz="2100" dirty="0">
                <a:sym typeface="Wingdings" panose="05000000000000000000" pitchFamily="2" charset="2"/>
              </a:rPr>
              <a:t>Vitamin B</a:t>
            </a:r>
            <a:r>
              <a:rPr lang="en-US" altLang="en-US" sz="2100" baseline="-25000" dirty="0">
                <a:sym typeface="Wingdings" panose="05000000000000000000" pitchFamily="2" charset="2"/>
              </a:rPr>
              <a:t>6 </a:t>
            </a:r>
            <a:r>
              <a:rPr lang="en-US" altLang="en-US" sz="2100" dirty="0">
                <a:sym typeface="Wingdings" panose="05000000000000000000" pitchFamily="2" charset="2"/>
              </a:rPr>
              <a:t>treatment</a:t>
            </a:r>
            <a:r>
              <a:rPr lang="en-US" altLang="en-US" sz="2100" baseline="-25000" dirty="0">
                <a:sym typeface="Wingdings" panose="05000000000000000000" pitchFamily="2" charset="2"/>
              </a:rPr>
              <a:t> </a:t>
            </a:r>
            <a:r>
              <a:rPr lang="en-US" altLang="en-US" sz="2100" dirty="0">
                <a:sym typeface="Wingdings" panose="05000000000000000000" pitchFamily="2" charset="2"/>
              </a:rPr>
              <a:t>effective in a small percentage of patients: </a:t>
            </a:r>
            <a:r>
              <a:rPr lang="en-US" altLang="en-US" sz="2100" dirty="0">
                <a:solidFill>
                  <a:srgbClr val="0000FF"/>
                </a:solidFill>
                <a:sym typeface="Wingdings" panose="05000000000000000000" pitchFamily="2" charset="2"/>
              </a:rPr>
              <a:t>Gyrate</a:t>
            </a:r>
          </a:p>
          <a:p>
            <a:pPr eaLnBrk="1" hangingPunct="1">
              <a:lnSpc>
                <a:spcPct val="90000"/>
              </a:lnSpc>
            </a:pPr>
            <a:r>
              <a:rPr lang="en-US" altLang="en-US" sz="2100" dirty="0"/>
              <a:t>X-linked recessive inheritance</a:t>
            </a:r>
            <a:r>
              <a:rPr lang="en-US" altLang="en-US" sz="2100" dirty="0">
                <a:sym typeface="Wingdings" panose="05000000000000000000" pitchFamily="2" charset="2"/>
              </a:rPr>
              <a:t>: </a:t>
            </a:r>
            <a:r>
              <a:rPr lang="en-US" altLang="en-US" sz="2100" dirty="0" err="1">
                <a:solidFill>
                  <a:srgbClr val="0000FF"/>
                </a:solidFill>
                <a:sym typeface="Wingdings" panose="05000000000000000000" pitchFamily="2" charset="2"/>
              </a:rPr>
              <a:t>Choroideremia</a:t>
            </a:r>
            <a:endParaRPr lang="en-US" altLang="en-US" sz="2100" dirty="0">
              <a:solidFill>
                <a:srgbClr val="0000FF"/>
              </a:solidFill>
              <a:sym typeface="Wingdings" panose="05000000000000000000" pitchFamily="2" charset="2"/>
            </a:endParaRPr>
          </a:p>
          <a:p>
            <a:pPr eaLnBrk="1" hangingPunct="1">
              <a:lnSpc>
                <a:spcPct val="90000"/>
              </a:lnSpc>
            </a:pPr>
            <a:r>
              <a:rPr lang="en-US" altLang="en-US" sz="2100" dirty="0"/>
              <a:t>Inherited AR: </a:t>
            </a:r>
            <a:r>
              <a:rPr lang="en-US" altLang="en-US" sz="2100" dirty="0">
                <a:solidFill>
                  <a:srgbClr val="0000FF"/>
                </a:solidFill>
              </a:rPr>
              <a:t>Gyrate</a:t>
            </a:r>
          </a:p>
          <a:p>
            <a:pPr eaLnBrk="1" hangingPunct="1">
              <a:lnSpc>
                <a:spcPct val="90000"/>
              </a:lnSpc>
            </a:pPr>
            <a:r>
              <a:rPr lang="en-US" altLang="en-US" sz="2100" dirty="0">
                <a:sym typeface="Wingdings" panose="05000000000000000000" pitchFamily="2" charset="2"/>
              </a:rPr>
              <a:t>Develop night blindness in childhood/teens: </a:t>
            </a:r>
            <a:r>
              <a:rPr lang="en-US" altLang="en-US" sz="2100" dirty="0">
                <a:solidFill>
                  <a:srgbClr val="0000FF"/>
                </a:solidFill>
                <a:sym typeface="Wingdings" panose="05000000000000000000" pitchFamily="2" charset="2"/>
              </a:rPr>
              <a:t>Both</a:t>
            </a:r>
          </a:p>
          <a:p>
            <a:pPr eaLnBrk="1" hangingPunct="1">
              <a:lnSpc>
                <a:spcPct val="90000"/>
              </a:lnSpc>
            </a:pPr>
            <a:r>
              <a:rPr lang="en-US" altLang="en-US" sz="2100" dirty="0">
                <a:sym typeface="Wingdings" panose="05000000000000000000" pitchFamily="2" charset="2"/>
              </a:rPr>
              <a:t>ERG abnormal early, extinguished late: </a:t>
            </a:r>
            <a:r>
              <a:rPr lang="en-US" altLang="en-US" sz="2100" dirty="0">
                <a:solidFill>
                  <a:srgbClr val="0000FF"/>
                </a:solidFill>
                <a:sym typeface="Wingdings" panose="05000000000000000000" pitchFamily="2" charset="2"/>
              </a:rPr>
              <a:t>Both</a:t>
            </a:r>
          </a:p>
          <a:p>
            <a:pPr eaLnBrk="1" hangingPunct="1">
              <a:lnSpc>
                <a:spcPct val="90000"/>
              </a:lnSpc>
            </a:pPr>
            <a:r>
              <a:rPr lang="en-US" altLang="en-US" sz="2100" dirty="0">
                <a:sym typeface="Wingdings" panose="05000000000000000000" pitchFamily="2" charset="2"/>
              </a:rPr>
              <a:t>VA </a:t>
            </a:r>
            <a:r>
              <a:rPr lang="en-US" altLang="en-US" sz="2100" dirty="0">
                <a:cs typeface="Arial" panose="020B0604020202020204" pitchFamily="34" charset="0"/>
                <a:sym typeface="Wingdings" panose="05000000000000000000" pitchFamily="2" charset="2"/>
              </a:rPr>
              <a:t>≤</a:t>
            </a:r>
            <a:r>
              <a:rPr lang="en-US" altLang="en-US" sz="2100" dirty="0">
                <a:sym typeface="Wingdings" panose="05000000000000000000" pitchFamily="2" charset="2"/>
              </a:rPr>
              <a:t> 20/200 by 40s – 50s: </a:t>
            </a:r>
            <a:r>
              <a:rPr lang="en-US" altLang="en-US" sz="2100" dirty="0">
                <a:solidFill>
                  <a:srgbClr val="0000FF"/>
                </a:solidFill>
                <a:sym typeface="Wingdings" panose="05000000000000000000" pitchFamily="2" charset="2"/>
              </a:rPr>
              <a:t>Both</a:t>
            </a:r>
          </a:p>
          <a:p>
            <a:pPr eaLnBrk="1" hangingPunct="1">
              <a:lnSpc>
                <a:spcPct val="90000"/>
              </a:lnSpc>
            </a:pPr>
            <a:r>
              <a:rPr lang="en-US" altLang="en-US" sz="2100" dirty="0">
                <a:sym typeface="Wingdings" panose="05000000000000000000" pitchFamily="2" charset="2"/>
              </a:rPr>
              <a:t>Progressive loss of VF occurs: </a:t>
            </a:r>
            <a:r>
              <a:rPr lang="en-US" altLang="en-US" sz="2100" dirty="0">
                <a:solidFill>
                  <a:srgbClr val="0000FF"/>
                </a:solidFill>
                <a:sym typeface="Wingdings" panose="05000000000000000000" pitchFamily="2" charset="2"/>
              </a:rPr>
              <a:t>Both</a:t>
            </a:r>
          </a:p>
          <a:p>
            <a:pPr eaLnBrk="1" hangingPunct="1">
              <a:lnSpc>
                <a:spcPct val="90000"/>
              </a:lnSpc>
            </a:pPr>
            <a:r>
              <a:rPr lang="en-US" altLang="en-US" sz="2100" dirty="0">
                <a:sym typeface="Wingdings" panose="05000000000000000000" pitchFamily="2" charset="2"/>
              </a:rPr>
              <a:t>Treatment: Restrict dietary arginine: </a:t>
            </a:r>
            <a:r>
              <a:rPr lang="en-US" altLang="en-US" sz="2100" dirty="0">
                <a:solidFill>
                  <a:srgbClr val="0000FF"/>
                </a:solidFill>
                <a:sym typeface="Wingdings" panose="05000000000000000000" pitchFamily="2" charset="2"/>
              </a:rPr>
              <a:t>Gyrate</a:t>
            </a:r>
          </a:p>
        </p:txBody>
      </p:sp>
      <p:sp>
        <p:nvSpPr>
          <p:cNvPr id="4096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B35FFB6-C3A5-454A-9ADA-95957C5F8E88}" type="slidenum">
              <a:rPr lang="en-US" altLang="en-US" sz="1000" smtClean="0"/>
              <a:pPr>
                <a:spcBef>
                  <a:spcPct val="0"/>
                </a:spcBef>
                <a:buClrTx/>
                <a:buSzTx/>
                <a:buFontTx/>
                <a:buNone/>
              </a:pPr>
              <a:t>41</a:t>
            </a:fld>
            <a:endParaRPr lang="en-US" altLang="en-US" sz="1000"/>
          </a:p>
        </p:txBody>
      </p:sp>
      <p:sp>
        <p:nvSpPr>
          <p:cNvPr id="7" name="Text Box 5">
            <a:extLst>
              <a:ext uri="{FF2B5EF4-FFF2-40B4-BE49-F238E27FC236}">
                <a16:creationId xmlns:a16="http://schemas.microsoft.com/office/drawing/2014/main" id="{78A7AF2D-7926-4997-B985-E89FD520F3CC}"/>
              </a:ext>
            </a:extLst>
          </p:cNvPr>
          <p:cNvSpPr txBox="1">
            <a:spLocks noChangeArrowheads="1"/>
          </p:cNvSpPr>
          <p:nvPr/>
        </p:nvSpPr>
        <p:spPr bwMode="auto">
          <a:xfrm>
            <a:off x="1719262" y="270803"/>
            <a:ext cx="5705475" cy="568325"/>
          </a:xfrm>
          <a:prstGeom prst="rect">
            <a:avLst/>
          </a:prstGeom>
          <a:solidFill>
            <a:schemeClr val="accent6">
              <a:lumMod val="20000"/>
              <a:lumOff val="80000"/>
            </a:schemeClr>
          </a:solid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1800" i="1" dirty="0">
                <a:solidFill>
                  <a:srgbClr val="0000FF"/>
                </a:solidFill>
              </a:rPr>
              <a:t>For each statement, identify whether it applies to</a:t>
            </a:r>
          </a:p>
          <a:p>
            <a:pPr algn="ctr" eaLnBrk="1" hangingPunct="1">
              <a:lnSpc>
                <a:spcPct val="85000"/>
              </a:lnSpc>
              <a:spcBef>
                <a:spcPct val="0"/>
              </a:spcBef>
              <a:buClrTx/>
              <a:buSzTx/>
              <a:buFontTx/>
              <a:buNone/>
            </a:pPr>
            <a:r>
              <a:rPr lang="en-US" altLang="en-US" sz="1800" b="1" dirty="0">
                <a:solidFill>
                  <a:srgbClr val="0000FF"/>
                </a:solidFill>
              </a:rPr>
              <a:t>gyrate atrophy</a:t>
            </a:r>
            <a:r>
              <a:rPr lang="en-US" altLang="en-US" sz="1800" i="1" dirty="0">
                <a:solidFill>
                  <a:srgbClr val="0000FF"/>
                </a:solidFill>
              </a:rPr>
              <a:t> or </a:t>
            </a:r>
            <a:r>
              <a:rPr lang="en-US" altLang="en-US" sz="1800" b="1" dirty="0" err="1">
                <a:solidFill>
                  <a:srgbClr val="0000FF"/>
                </a:solidFill>
              </a:rPr>
              <a:t>choroideremia</a:t>
            </a:r>
            <a:r>
              <a:rPr lang="en-US" altLang="en-US" sz="1800" i="1" dirty="0">
                <a:solidFill>
                  <a:srgbClr val="0000FF"/>
                </a:solidFill>
              </a:rPr>
              <a:t> (or </a:t>
            </a:r>
            <a:r>
              <a:rPr lang="en-US" altLang="en-US" sz="1800" dirty="0">
                <a:solidFill>
                  <a:srgbClr val="0000FF"/>
                </a:solidFill>
              </a:rPr>
              <a:t>both</a:t>
            </a:r>
            <a:r>
              <a:rPr lang="en-US" altLang="en-US" sz="1800" i="1" dirty="0">
                <a:solidFill>
                  <a:srgbClr val="0000FF"/>
                </a:solidFill>
              </a:rPr>
              <a:t>, or </a:t>
            </a:r>
            <a:r>
              <a:rPr lang="en-US" altLang="en-US" sz="1800" dirty="0">
                <a:solidFill>
                  <a:srgbClr val="0000FF"/>
                </a:solidFill>
              </a:rPr>
              <a:t>neither</a:t>
            </a:r>
            <a:r>
              <a:rPr lang="en-US" altLang="en-US" sz="1800" i="1" dirty="0">
                <a:solidFill>
                  <a:srgbClr val="0000FF"/>
                </a:solidFill>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7772400" y="762000"/>
            <a:ext cx="12192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8195" name="Rectangle 4"/>
          <p:cNvSpPr>
            <a:spLocks noGrp="1" noChangeArrowheads="1"/>
          </p:cNvSpPr>
          <p:nvPr>
            <p:ph type="body" idx="1"/>
          </p:nvPr>
        </p:nvSpPr>
        <p:spPr>
          <a:xfrm>
            <a:off x="228600" y="1295400"/>
            <a:ext cx="8915400" cy="5334000"/>
          </a:xfrm>
        </p:spPr>
        <p:txBody>
          <a:bodyPr/>
          <a:lstStyle/>
          <a:p>
            <a:pPr eaLnBrk="1" hangingPunct="1">
              <a:lnSpc>
                <a:spcPct val="90000"/>
              </a:lnSpc>
            </a:pPr>
            <a:r>
              <a:rPr lang="en-US" altLang="en-US" sz="2100" dirty="0">
                <a:sym typeface="Wingdings" panose="05000000000000000000" pitchFamily="2" charset="2"/>
              </a:rPr>
              <a:t>Is a choroidal dystrophy: </a:t>
            </a:r>
            <a:r>
              <a:rPr lang="en-US" altLang="en-US" sz="2100" dirty="0">
                <a:solidFill>
                  <a:srgbClr val="0000FF"/>
                </a:solidFill>
                <a:sym typeface="Wingdings" panose="05000000000000000000" pitchFamily="2" charset="2"/>
              </a:rPr>
              <a:t>Gyrate. Wait…Yep, gyrate. No wait--both?</a:t>
            </a:r>
            <a:endParaRPr lang="en-US" altLang="en-US" sz="2100" dirty="0">
              <a:solidFill>
                <a:schemeClr val="bg1"/>
              </a:solidFill>
              <a:sym typeface="Wingdings" panose="05000000000000000000" pitchFamily="2" charset="2"/>
            </a:endParaRPr>
          </a:p>
        </p:txBody>
      </p:sp>
      <p:sp>
        <p:nvSpPr>
          <p:cNvPr id="8198"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51DADAC-C93B-4436-A8BC-8C87BE3BFAC8}" type="slidenum">
              <a:rPr lang="en-US" altLang="en-US" sz="1000" smtClean="0"/>
              <a:pPr>
                <a:spcBef>
                  <a:spcPct val="0"/>
                </a:spcBef>
                <a:buClrTx/>
                <a:buSzTx/>
                <a:buFontTx/>
                <a:buNone/>
              </a:pPr>
              <a:t>5</a:t>
            </a:fld>
            <a:endParaRPr lang="en-US" altLang="en-US" sz="1000"/>
          </a:p>
        </p:txBody>
      </p:sp>
      <p:sp>
        <p:nvSpPr>
          <p:cNvPr id="8199" name="TextBox 1"/>
          <p:cNvSpPr txBox="1">
            <a:spLocks noChangeArrowheads="1"/>
          </p:cNvSpPr>
          <p:nvPr/>
        </p:nvSpPr>
        <p:spPr bwMode="auto">
          <a:xfrm>
            <a:off x="457200" y="2057400"/>
            <a:ext cx="8229600" cy="378565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dirty="0">
                <a:solidFill>
                  <a:srgbClr val="0000FF"/>
                </a:solidFill>
              </a:rPr>
              <a:t>Why all the prevaricating?</a:t>
            </a:r>
          </a:p>
          <a:p>
            <a:pPr eaLnBrk="1" hangingPunct="1"/>
            <a:r>
              <a:rPr lang="en-US" altLang="en-US" sz="1600" dirty="0">
                <a:solidFill>
                  <a:srgbClr val="0000FF"/>
                </a:solidFill>
              </a:rPr>
              <a:t>When </a:t>
            </a:r>
            <a:r>
              <a:rPr lang="en-US" altLang="en-US" sz="1600" dirty="0" err="1">
                <a:solidFill>
                  <a:srgbClr val="0000FF"/>
                </a:solidFill>
              </a:rPr>
              <a:t>choroideremia</a:t>
            </a:r>
            <a:r>
              <a:rPr lang="en-US" altLang="en-US" sz="1600" dirty="0">
                <a:solidFill>
                  <a:srgbClr val="0000FF"/>
                </a:solidFill>
              </a:rPr>
              <a:t> and gyrate atrophy were first identified, they were categorized as choroidal dystrophies based on their clinical appearance. And the primary site of pathology in gyrate locates to the RPE and choroid, so it is probably fair to call it a choroidal dystrophy of sorts. However, it is now know that the fundamental pathology in </a:t>
            </a:r>
            <a:r>
              <a:rPr lang="en-US" altLang="en-US" sz="1600" dirty="0" err="1">
                <a:solidFill>
                  <a:srgbClr val="0000FF"/>
                </a:solidFill>
              </a:rPr>
              <a:t>choroideremia</a:t>
            </a:r>
            <a:r>
              <a:rPr lang="en-US" altLang="en-US" sz="1600" dirty="0">
                <a:solidFill>
                  <a:srgbClr val="0000FF"/>
                </a:solidFill>
              </a:rPr>
              <a:t> is that of a  </a:t>
            </a:r>
            <a:r>
              <a:rPr lang="en-US" altLang="en-US" sz="1600" b="1" dirty="0">
                <a:solidFill>
                  <a:srgbClr val="0000FF"/>
                </a:solidFill>
              </a:rPr>
              <a:t>rod-cone dystrophy </a:t>
            </a:r>
            <a:r>
              <a:rPr lang="en-US" altLang="en-US" sz="1600" dirty="0">
                <a:solidFill>
                  <a:srgbClr val="0000FF"/>
                </a:solidFill>
              </a:rPr>
              <a:t>. Because of this, </a:t>
            </a:r>
            <a:r>
              <a:rPr lang="en-US" altLang="en-US" sz="1600" dirty="0" err="1">
                <a:solidFill>
                  <a:srgbClr val="0000FF"/>
                </a:solidFill>
              </a:rPr>
              <a:t>choroideremia</a:t>
            </a:r>
            <a:r>
              <a:rPr lang="en-US" altLang="en-US" sz="1600" dirty="0">
                <a:solidFill>
                  <a:srgbClr val="0000FF"/>
                </a:solidFill>
              </a:rPr>
              <a:t> was considered to be a form of  retinitis pigmentosa (RP) . </a:t>
            </a:r>
            <a:endParaRPr lang="en-US" altLang="en-US" sz="1600" dirty="0">
              <a:solidFill>
                <a:srgbClr val="FFC000"/>
              </a:solidFill>
            </a:endParaRPr>
          </a:p>
          <a:p>
            <a:pPr eaLnBrk="1" hangingPunct="1"/>
            <a:endParaRPr lang="en-US" altLang="en-US" sz="1600" dirty="0">
              <a:solidFill>
                <a:srgbClr val="FFC000"/>
              </a:solidFill>
            </a:endParaRPr>
          </a:p>
          <a:p>
            <a:pPr eaLnBrk="1" hangingPunct="1"/>
            <a:r>
              <a:rPr lang="en-US" altLang="en-US" sz="1600" dirty="0">
                <a:solidFill>
                  <a:srgbClr val="FFC000"/>
                </a:solidFill>
              </a:rPr>
              <a:t>This was the state of play in the BCSC </a:t>
            </a:r>
            <a:r>
              <a:rPr lang="en-US" altLang="en-US" sz="1600" i="1" dirty="0">
                <a:solidFill>
                  <a:srgbClr val="FFC000"/>
                </a:solidFill>
              </a:rPr>
              <a:t>Retina</a:t>
            </a:r>
            <a:r>
              <a:rPr lang="en-US" altLang="en-US" sz="1600" dirty="0">
                <a:solidFill>
                  <a:srgbClr val="FFC000"/>
                </a:solidFill>
              </a:rPr>
              <a:t> book--that is, until publication of the latest revision (the 2018-19 edition). In this edition, t</a:t>
            </a:r>
            <a:r>
              <a:rPr lang="en-US" sz="1600" dirty="0">
                <a:solidFill>
                  <a:srgbClr val="FFC000"/>
                </a:solidFill>
              </a:rPr>
              <a:t>he Academy seems to be phasing out the term </a:t>
            </a:r>
            <a:r>
              <a:rPr lang="en-US" sz="1600" i="1" dirty="0">
                <a:solidFill>
                  <a:srgbClr val="FFC000"/>
                </a:solidFill>
              </a:rPr>
              <a:t>retinitis pigmentosa</a:t>
            </a:r>
            <a:r>
              <a:rPr lang="en-US" sz="1600" dirty="0">
                <a:solidFill>
                  <a:srgbClr val="FFC000"/>
                </a:solidFill>
              </a:rPr>
              <a:t>. (The book states the term is “no longer preferred.”) Further, the scope of conditions covered by this ‘non-preferred’ umbrella term is shrinking. And one of the no-longer-considered-RP conditions is…</a:t>
            </a:r>
            <a:r>
              <a:rPr lang="en-US" sz="1600" dirty="0" err="1">
                <a:solidFill>
                  <a:srgbClr val="FFC000"/>
                </a:solidFill>
              </a:rPr>
              <a:t>choroideremia</a:t>
            </a:r>
            <a:r>
              <a:rPr lang="en-US" sz="1600" dirty="0">
                <a:solidFill>
                  <a:srgbClr val="FFC000"/>
                </a:solidFill>
              </a:rPr>
              <a:t>.</a:t>
            </a:r>
          </a:p>
          <a:p>
            <a:pPr eaLnBrk="1" hangingPunct="1"/>
            <a:endParaRPr lang="en-US" sz="1600" dirty="0">
              <a:solidFill>
                <a:srgbClr val="FFC000"/>
              </a:solidFill>
            </a:endParaRPr>
          </a:p>
          <a:p>
            <a:pPr eaLnBrk="1" hangingPunct="1"/>
            <a:r>
              <a:rPr lang="en-US" sz="1600" dirty="0" err="1">
                <a:solidFill>
                  <a:srgbClr val="FFC000"/>
                </a:solidFill>
              </a:rPr>
              <a:t>tl;dr</a:t>
            </a:r>
            <a:r>
              <a:rPr lang="en-US" sz="1600" dirty="0">
                <a:solidFill>
                  <a:srgbClr val="FFC000"/>
                </a:solidFill>
              </a:rPr>
              <a:t>  I don’t know if </a:t>
            </a:r>
            <a:r>
              <a:rPr lang="en-US" sz="1600" dirty="0" err="1">
                <a:solidFill>
                  <a:srgbClr val="FFC000"/>
                </a:solidFill>
              </a:rPr>
              <a:t>choroideremia</a:t>
            </a:r>
            <a:r>
              <a:rPr lang="en-US" sz="1600" dirty="0">
                <a:solidFill>
                  <a:srgbClr val="FFC000"/>
                </a:solidFill>
              </a:rPr>
              <a:t> is considered a choroidal dystrophy. Caveat emptor.</a:t>
            </a:r>
            <a:endParaRPr lang="en-US" altLang="en-US" sz="1600" dirty="0">
              <a:solidFill>
                <a:srgbClr val="FFC000"/>
              </a:solidFill>
            </a:endParaRPr>
          </a:p>
        </p:txBody>
      </p:sp>
      <p:sp>
        <p:nvSpPr>
          <p:cNvPr id="9" name="Rectangle 3"/>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8" name="Text Box 5">
            <a:extLst>
              <a:ext uri="{FF2B5EF4-FFF2-40B4-BE49-F238E27FC236}">
                <a16:creationId xmlns:a16="http://schemas.microsoft.com/office/drawing/2014/main" id="{2533553F-608E-49B3-ABA0-BDF854D45E7A}"/>
              </a:ext>
            </a:extLst>
          </p:cNvPr>
          <p:cNvSpPr txBox="1">
            <a:spLocks noChangeArrowheads="1"/>
          </p:cNvSpPr>
          <p:nvPr/>
        </p:nvSpPr>
        <p:spPr bwMode="auto">
          <a:xfrm>
            <a:off x="1719262" y="270803"/>
            <a:ext cx="5705475" cy="568325"/>
          </a:xfrm>
          <a:prstGeom prst="rect">
            <a:avLst/>
          </a:prstGeom>
          <a:solidFill>
            <a:schemeClr val="accent6">
              <a:lumMod val="20000"/>
              <a:lumOff val="80000"/>
            </a:schemeClr>
          </a:solid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1800" i="1" dirty="0">
                <a:solidFill>
                  <a:srgbClr val="0000FF"/>
                </a:solidFill>
              </a:rPr>
              <a:t>For each statement, identify whether it applies to</a:t>
            </a:r>
          </a:p>
          <a:p>
            <a:pPr algn="ctr" eaLnBrk="1" hangingPunct="1">
              <a:lnSpc>
                <a:spcPct val="85000"/>
              </a:lnSpc>
              <a:spcBef>
                <a:spcPct val="0"/>
              </a:spcBef>
              <a:buClrTx/>
              <a:buSzTx/>
              <a:buFontTx/>
              <a:buNone/>
            </a:pPr>
            <a:r>
              <a:rPr lang="en-US" altLang="en-US" sz="1800" b="1" dirty="0">
                <a:solidFill>
                  <a:srgbClr val="0000FF"/>
                </a:solidFill>
              </a:rPr>
              <a:t>gyrate atrophy</a:t>
            </a:r>
            <a:r>
              <a:rPr lang="en-US" altLang="en-US" sz="1800" i="1" dirty="0">
                <a:solidFill>
                  <a:srgbClr val="0000FF"/>
                </a:solidFill>
              </a:rPr>
              <a:t> or </a:t>
            </a:r>
            <a:r>
              <a:rPr lang="en-US" altLang="en-US" sz="1800" b="1" dirty="0" err="1">
                <a:solidFill>
                  <a:srgbClr val="0000FF"/>
                </a:solidFill>
              </a:rPr>
              <a:t>choroideremia</a:t>
            </a:r>
            <a:r>
              <a:rPr lang="en-US" altLang="en-US" sz="1800" i="1" dirty="0">
                <a:solidFill>
                  <a:srgbClr val="0000FF"/>
                </a:solidFill>
              </a:rPr>
              <a:t> (or </a:t>
            </a:r>
            <a:r>
              <a:rPr lang="en-US" altLang="en-US" sz="1800" dirty="0">
                <a:solidFill>
                  <a:srgbClr val="0000FF"/>
                </a:solidFill>
              </a:rPr>
              <a:t>both</a:t>
            </a:r>
            <a:r>
              <a:rPr lang="en-US" altLang="en-US" sz="1800" i="1" dirty="0">
                <a:solidFill>
                  <a:srgbClr val="0000FF"/>
                </a:solidFill>
              </a:rPr>
              <a:t>, or </a:t>
            </a:r>
            <a:r>
              <a:rPr lang="en-US" altLang="en-US" sz="1800" dirty="0">
                <a:solidFill>
                  <a:srgbClr val="0000FF"/>
                </a:solidFill>
              </a:rPr>
              <a:t>neither</a:t>
            </a:r>
            <a:r>
              <a:rPr lang="en-US" altLang="en-US" sz="1800" i="1" dirty="0">
                <a:solidFill>
                  <a:srgbClr val="0000FF"/>
                </a:solidFill>
              </a:rPr>
              <a:t>)</a:t>
            </a:r>
          </a:p>
        </p:txBody>
      </p:sp>
    </p:spTree>
    <p:extLst>
      <p:ext uri="{BB962C8B-B14F-4D97-AF65-F5344CB8AC3E}">
        <p14:creationId xmlns:p14="http://schemas.microsoft.com/office/powerpoint/2010/main" val="2843242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7772400" y="762000"/>
            <a:ext cx="12192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8195" name="Rectangle 4"/>
          <p:cNvSpPr>
            <a:spLocks noGrp="1" noChangeArrowheads="1"/>
          </p:cNvSpPr>
          <p:nvPr>
            <p:ph type="body" idx="1"/>
          </p:nvPr>
        </p:nvSpPr>
        <p:spPr>
          <a:xfrm>
            <a:off x="228600" y="1295400"/>
            <a:ext cx="8915400" cy="5334000"/>
          </a:xfrm>
        </p:spPr>
        <p:txBody>
          <a:bodyPr/>
          <a:lstStyle/>
          <a:p>
            <a:pPr eaLnBrk="1" hangingPunct="1">
              <a:lnSpc>
                <a:spcPct val="90000"/>
              </a:lnSpc>
            </a:pPr>
            <a:r>
              <a:rPr lang="en-US" altLang="en-US" sz="2100" dirty="0">
                <a:sym typeface="Wingdings" panose="05000000000000000000" pitchFamily="2" charset="2"/>
              </a:rPr>
              <a:t>Is a choroidal dystrophy: </a:t>
            </a:r>
            <a:r>
              <a:rPr lang="en-US" altLang="en-US" sz="2100" dirty="0">
                <a:solidFill>
                  <a:srgbClr val="0000FF"/>
                </a:solidFill>
                <a:sym typeface="Wingdings" panose="05000000000000000000" pitchFamily="2" charset="2"/>
              </a:rPr>
              <a:t>Gyrate. Wait…Yep, gyrate. No wait--both?</a:t>
            </a:r>
            <a:endParaRPr lang="en-US" altLang="en-US" sz="2100" dirty="0">
              <a:solidFill>
                <a:schemeClr val="bg1"/>
              </a:solidFill>
              <a:sym typeface="Wingdings" panose="05000000000000000000" pitchFamily="2" charset="2"/>
            </a:endParaRPr>
          </a:p>
        </p:txBody>
      </p:sp>
      <p:sp>
        <p:nvSpPr>
          <p:cNvPr id="8198"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51DADAC-C93B-4436-A8BC-8C87BE3BFAC8}" type="slidenum">
              <a:rPr lang="en-US" altLang="en-US" sz="1000" smtClean="0"/>
              <a:pPr>
                <a:spcBef>
                  <a:spcPct val="0"/>
                </a:spcBef>
                <a:buClrTx/>
                <a:buSzTx/>
                <a:buFontTx/>
                <a:buNone/>
              </a:pPr>
              <a:t>6</a:t>
            </a:fld>
            <a:endParaRPr lang="en-US" altLang="en-US" sz="1000"/>
          </a:p>
        </p:txBody>
      </p:sp>
      <p:sp>
        <p:nvSpPr>
          <p:cNvPr id="8199" name="TextBox 1"/>
          <p:cNvSpPr txBox="1">
            <a:spLocks noChangeArrowheads="1"/>
          </p:cNvSpPr>
          <p:nvPr/>
        </p:nvSpPr>
        <p:spPr bwMode="auto">
          <a:xfrm>
            <a:off x="457200" y="2057400"/>
            <a:ext cx="8229600" cy="378565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dirty="0">
                <a:solidFill>
                  <a:srgbClr val="0000FF"/>
                </a:solidFill>
              </a:rPr>
              <a:t>Why all the prevaricating?</a:t>
            </a:r>
          </a:p>
          <a:p>
            <a:pPr eaLnBrk="1" hangingPunct="1"/>
            <a:r>
              <a:rPr lang="en-US" altLang="en-US" sz="1600" dirty="0">
                <a:solidFill>
                  <a:srgbClr val="0000FF"/>
                </a:solidFill>
              </a:rPr>
              <a:t>When </a:t>
            </a:r>
            <a:r>
              <a:rPr lang="en-US" altLang="en-US" sz="1600" dirty="0" err="1">
                <a:solidFill>
                  <a:srgbClr val="0000FF"/>
                </a:solidFill>
              </a:rPr>
              <a:t>choroideremia</a:t>
            </a:r>
            <a:r>
              <a:rPr lang="en-US" altLang="en-US" sz="1600" dirty="0">
                <a:solidFill>
                  <a:srgbClr val="0000FF"/>
                </a:solidFill>
              </a:rPr>
              <a:t> and gyrate atrophy were first identified, they were categorized as choroidal dystrophies based on their clinical appearance. And the primary site of pathology in gyrate locates to the RPE and choroid, so it is probably fair to call it a choroidal dystrophy of sorts. However, it is now know that the fundamental pathology in </a:t>
            </a:r>
            <a:r>
              <a:rPr lang="en-US" altLang="en-US" sz="1600" dirty="0" err="1">
                <a:solidFill>
                  <a:srgbClr val="0000FF"/>
                </a:solidFill>
              </a:rPr>
              <a:t>choroideremia</a:t>
            </a:r>
            <a:r>
              <a:rPr lang="en-US" altLang="en-US" sz="1600" dirty="0">
                <a:solidFill>
                  <a:srgbClr val="0000FF"/>
                </a:solidFill>
              </a:rPr>
              <a:t> is that of a  </a:t>
            </a:r>
            <a:r>
              <a:rPr lang="en-US" altLang="en-US" sz="1600" b="1" dirty="0">
                <a:solidFill>
                  <a:srgbClr val="0000FF"/>
                </a:solidFill>
              </a:rPr>
              <a:t>rod-cone dystrophy </a:t>
            </a:r>
            <a:r>
              <a:rPr lang="en-US" altLang="en-US" sz="1600" dirty="0">
                <a:solidFill>
                  <a:srgbClr val="0000FF"/>
                </a:solidFill>
              </a:rPr>
              <a:t>. Because of this, </a:t>
            </a:r>
            <a:r>
              <a:rPr lang="en-US" altLang="en-US" sz="1600" dirty="0" err="1">
                <a:solidFill>
                  <a:srgbClr val="0000FF"/>
                </a:solidFill>
              </a:rPr>
              <a:t>choroideremia</a:t>
            </a:r>
            <a:r>
              <a:rPr lang="en-US" altLang="en-US" sz="1600" dirty="0">
                <a:solidFill>
                  <a:srgbClr val="0000FF"/>
                </a:solidFill>
              </a:rPr>
              <a:t> was considered to be a form of  retinitis pigmentosa (RP) . </a:t>
            </a:r>
          </a:p>
          <a:p>
            <a:pPr eaLnBrk="1" hangingPunct="1"/>
            <a:endParaRPr lang="en-US" altLang="en-US" sz="1600" dirty="0">
              <a:solidFill>
                <a:srgbClr val="0000FF"/>
              </a:solidFill>
            </a:endParaRPr>
          </a:p>
          <a:p>
            <a:pPr eaLnBrk="1" hangingPunct="1"/>
            <a:r>
              <a:rPr lang="en-US" altLang="en-US" sz="1600" dirty="0"/>
              <a:t>This was the state of play in the BCSC </a:t>
            </a:r>
            <a:r>
              <a:rPr lang="en-US" altLang="en-US" sz="1600" i="1" dirty="0"/>
              <a:t>Retina</a:t>
            </a:r>
            <a:r>
              <a:rPr lang="en-US" altLang="en-US" sz="1600" dirty="0"/>
              <a:t> book--that is, until publication of the latest revision (the 2018-19 edition). In this edition, t</a:t>
            </a:r>
            <a:r>
              <a:rPr lang="en-US" sz="1600" dirty="0"/>
              <a:t>he Academy seems to be phasing out the term </a:t>
            </a:r>
            <a:r>
              <a:rPr lang="en-US" sz="1600" i="1" dirty="0"/>
              <a:t>retinitis pigmentosa</a:t>
            </a:r>
            <a:r>
              <a:rPr lang="en-US" sz="1600" dirty="0"/>
              <a:t>. (The book states the term is “no longer preferred.”) Further, the scope of conditions covered by this ‘non-preferred’ umbrella term is shrinking. And one of the no-longer-considered-RP conditions is…</a:t>
            </a:r>
            <a:r>
              <a:rPr lang="en-US" sz="1600" dirty="0" err="1"/>
              <a:t>choroideremia</a:t>
            </a:r>
            <a:r>
              <a:rPr lang="en-US" sz="1600" dirty="0"/>
              <a:t>.</a:t>
            </a:r>
          </a:p>
          <a:p>
            <a:pPr eaLnBrk="1" hangingPunct="1"/>
            <a:endParaRPr lang="en-US" sz="1600" dirty="0">
              <a:solidFill>
                <a:srgbClr val="0000FF"/>
              </a:solidFill>
            </a:endParaRPr>
          </a:p>
          <a:p>
            <a:pPr eaLnBrk="1" hangingPunct="1"/>
            <a:r>
              <a:rPr lang="en-US" sz="1600" dirty="0" err="1">
                <a:solidFill>
                  <a:srgbClr val="0000FF"/>
                </a:solidFill>
              </a:rPr>
              <a:t>tl;dr</a:t>
            </a:r>
            <a:r>
              <a:rPr lang="en-US" sz="1600" dirty="0">
                <a:solidFill>
                  <a:srgbClr val="0000FF"/>
                </a:solidFill>
              </a:rPr>
              <a:t>  I don’t know if </a:t>
            </a:r>
            <a:r>
              <a:rPr lang="en-US" sz="1600" dirty="0" err="1">
                <a:solidFill>
                  <a:srgbClr val="0000FF"/>
                </a:solidFill>
              </a:rPr>
              <a:t>choroideremia</a:t>
            </a:r>
            <a:r>
              <a:rPr lang="en-US" sz="1600" dirty="0">
                <a:solidFill>
                  <a:srgbClr val="0000FF"/>
                </a:solidFill>
              </a:rPr>
              <a:t> is considered a choroidal dystrophy. Caveat emptor.</a:t>
            </a:r>
            <a:endParaRPr lang="en-US" altLang="en-US" sz="1600" dirty="0">
              <a:solidFill>
                <a:srgbClr val="0000FF"/>
              </a:solidFill>
            </a:endParaRPr>
          </a:p>
        </p:txBody>
      </p:sp>
      <p:sp>
        <p:nvSpPr>
          <p:cNvPr id="9" name="Rectangle 3"/>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8" name="Text Box 5">
            <a:extLst>
              <a:ext uri="{FF2B5EF4-FFF2-40B4-BE49-F238E27FC236}">
                <a16:creationId xmlns:a16="http://schemas.microsoft.com/office/drawing/2014/main" id="{494B220F-2285-42D4-9091-DEDA2658705C}"/>
              </a:ext>
            </a:extLst>
          </p:cNvPr>
          <p:cNvSpPr txBox="1">
            <a:spLocks noChangeArrowheads="1"/>
          </p:cNvSpPr>
          <p:nvPr/>
        </p:nvSpPr>
        <p:spPr bwMode="auto">
          <a:xfrm>
            <a:off x="1719262" y="270803"/>
            <a:ext cx="5705475" cy="568325"/>
          </a:xfrm>
          <a:prstGeom prst="rect">
            <a:avLst/>
          </a:prstGeom>
          <a:solidFill>
            <a:schemeClr val="accent6">
              <a:lumMod val="20000"/>
              <a:lumOff val="80000"/>
            </a:schemeClr>
          </a:solid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1800" i="1" dirty="0">
                <a:solidFill>
                  <a:srgbClr val="0000FF"/>
                </a:solidFill>
              </a:rPr>
              <a:t>For each statement, identify whether it applies to</a:t>
            </a:r>
          </a:p>
          <a:p>
            <a:pPr algn="ctr" eaLnBrk="1" hangingPunct="1">
              <a:lnSpc>
                <a:spcPct val="85000"/>
              </a:lnSpc>
              <a:spcBef>
                <a:spcPct val="0"/>
              </a:spcBef>
              <a:buClrTx/>
              <a:buSzTx/>
              <a:buFontTx/>
              <a:buNone/>
            </a:pPr>
            <a:r>
              <a:rPr lang="en-US" altLang="en-US" sz="1800" b="1" dirty="0">
                <a:solidFill>
                  <a:srgbClr val="0000FF"/>
                </a:solidFill>
              </a:rPr>
              <a:t>gyrate atrophy</a:t>
            </a:r>
            <a:r>
              <a:rPr lang="en-US" altLang="en-US" sz="1800" i="1" dirty="0">
                <a:solidFill>
                  <a:srgbClr val="0000FF"/>
                </a:solidFill>
              </a:rPr>
              <a:t> or </a:t>
            </a:r>
            <a:r>
              <a:rPr lang="en-US" altLang="en-US" sz="1800" b="1" dirty="0" err="1">
                <a:solidFill>
                  <a:srgbClr val="0000FF"/>
                </a:solidFill>
              </a:rPr>
              <a:t>choroideremia</a:t>
            </a:r>
            <a:r>
              <a:rPr lang="en-US" altLang="en-US" sz="1800" i="1" dirty="0">
                <a:solidFill>
                  <a:srgbClr val="0000FF"/>
                </a:solidFill>
              </a:rPr>
              <a:t> (or </a:t>
            </a:r>
            <a:r>
              <a:rPr lang="en-US" altLang="en-US" sz="1800" dirty="0">
                <a:solidFill>
                  <a:srgbClr val="0000FF"/>
                </a:solidFill>
              </a:rPr>
              <a:t>both</a:t>
            </a:r>
            <a:r>
              <a:rPr lang="en-US" altLang="en-US" sz="1800" i="1" dirty="0">
                <a:solidFill>
                  <a:srgbClr val="0000FF"/>
                </a:solidFill>
              </a:rPr>
              <a:t>, or </a:t>
            </a:r>
            <a:r>
              <a:rPr lang="en-US" altLang="en-US" sz="1800" dirty="0">
                <a:solidFill>
                  <a:srgbClr val="0000FF"/>
                </a:solidFill>
              </a:rPr>
              <a:t>neither</a:t>
            </a:r>
            <a:r>
              <a:rPr lang="en-US" altLang="en-US" sz="1800" i="1" dirty="0">
                <a:solidFill>
                  <a:srgbClr val="0000FF"/>
                </a:solidFill>
              </a:rPr>
              <a:t>)</a:t>
            </a:r>
          </a:p>
        </p:txBody>
      </p:sp>
    </p:spTree>
    <p:extLst>
      <p:ext uri="{BB962C8B-B14F-4D97-AF65-F5344CB8AC3E}">
        <p14:creationId xmlns:p14="http://schemas.microsoft.com/office/powerpoint/2010/main" val="1487195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7772400" y="762000"/>
            <a:ext cx="12192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8195" name="Rectangle 4"/>
          <p:cNvSpPr>
            <a:spLocks noGrp="1" noChangeArrowheads="1"/>
          </p:cNvSpPr>
          <p:nvPr>
            <p:ph type="body" idx="1"/>
          </p:nvPr>
        </p:nvSpPr>
        <p:spPr>
          <a:xfrm>
            <a:off x="228600" y="1295400"/>
            <a:ext cx="8915400" cy="5334000"/>
          </a:xfrm>
        </p:spPr>
        <p:txBody>
          <a:bodyPr/>
          <a:lstStyle/>
          <a:p>
            <a:pPr eaLnBrk="1" hangingPunct="1">
              <a:lnSpc>
                <a:spcPct val="90000"/>
              </a:lnSpc>
            </a:pPr>
            <a:r>
              <a:rPr lang="en-US" altLang="en-US" sz="2100" dirty="0">
                <a:sym typeface="Wingdings" panose="05000000000000000000" pitchFamily="2" charset="2"/>
              </a:rPr>
              <a:t>Is a choroidal dystrophy: </a:t>
            </a:r>
            <a:r>
              <a:rPr lang="en-US" altLang="en-US" sz="2100" dirty="0">
                <a:solidFill>
                  <a:srgbClr val="0000FF"/>
                </a:solidFill>
                <a:sym typeface="Wingdings" panose="05000000000000000000" pitchFamily="2" charset="2"/>
              </a:rPr>
              <a:t>Gyrate. Wait…Yep, gyrate. No wait--both?</a:t>
            </a:r>
            <a:endParaRPr lang="en-US" altLang="en-US" sz="2100" dirty="0">
              <a:solidFill>
                <a:schemeClr val="bg1"/>
              </a:solidFill>
              <a:sym typeface="Wingdings" panose="05000000000000000000" pitchFamily="2" charset="2"/>
            </a:endParaRPr>
          </a:p>
        </p:txBody>
      </p:sp>
      <p:sp>
        <p:nvSpPr>
          <p:cNvPr id="8198"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51DADAC-C93B-4436-A8BC-8C87BE3BFAC8}" type="slidenum">
              <a:rPr lang="en-US" altLang="en-US" sz="1000" smtClean="0"/>
              <a:pPr>
                <a:spcBef>
                  <a:spcPct val="0"/>
                </a:spcBef>
                <a:buClrTx/>
                <a:buSzTx/>
                <a:buFontTx/>
                <a:buNone/>
              </a:pPr>
              <a:t>7</a:t>
            </a:fld>
            <a:endParaRPr lang="en-US" altLang="en-US" sz="1000"/>
          </a:p>
        </p:txBody>
      </p:sp>
      <p:sp>
        <p:nvSpPr>
          <p:cNvPr id="8199" name="TextBox 1"/>
          <p:cNvSpPr txBox="1">
            <a:spLocks noChangeArrowheads="1"/>
          </p:cNvSpPr>
          <p:nvPr/>
        </p:nvSpPr>
        <p:spPr bwMode="auto">
          <a:xfrm>
            <a:off x="457200" y="2057400"/>
            <a:ext cx="8229600" cy="378565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dirty="0">
                <a:solidFill>
                  <a:schemeClr val="bg1">
                    <a:lumMod val="50000"/>
                  </a:schemeClr>
                </a:solidFill>
              </a:rPr>
              <a:t>Why all the prevaricating?</a:t>
            </a:r>
          </a:p>
          <a:p>
            <a:pPr eaLnBrk="1" hangingPunct="1"/>
            <a:r>
              <a:rPr lang="en-US" altLang="en-US" sz="1600" dirty="0">
                <a:solidFill>
                  <a:schemeClr val="bg1">
                    <a:lumMod val="50000"/>
                  </a:schemeClr>
                </a:solidFill>
              </a:rPr>
              <a:t>When </a:t>
            </a:r>
            <a:r>
              <a:rPr lang="en-US" altLang="en-US" sz="1600" dirty="0" err="1">
                <a:solidFill>
                  <a:schemeClr val="bg1">
                    <a:lumMod val="50000"/>
                  </a:schemeClr>
                </a:solidFill>
              </a:rPr>
              <a:t>choroideremia</a:t>
            </a:r>
            <a:r>
              <a:rPr lang="en-US" altLang="en-US" sz="1600" dirty="0">
                <a:solidFill>
                  <a:schemeClr val="bg1">
                    <a:lumMod val="50000"/>
                  </a:schemeClr>
                </a:solidFill>
              </a:rPr>
              <a:t> and gyrate atrophy were first identified, they were categorized as choroidal dystrophies based on their clinical appearance. And the primary site of pathology in gyrate locates to the RPE and choroid, so it is probably fair to call it a choroidal dystrophy of sorts. However, it is now know that the fundamental pathology in </a:t>
            </a:r>
            <a:r>
              <a:rPr lang="en-US" altLang="en-US" sz="1600" dirty="0" err="1">
                <a:solidFill>
                  <a:schemeClr val="bg1">
                    <a:lumMod val="50000"/>
                  </a:schemeClr>
                </a:solidFill>
              </a:rPr>
              <a:t>choroideremia</a:t>
            </a:r>
            <a:r>
              <a:rPr lang="en-US" altLang="en-US" sz="1600" dirty="0">
                <a:solidFill>
                  <a:schemeClr val="bg1">
                    <a:lumMod val="50000"/>
                  </a:schemeClr>
                </a:solidFill>
              </a:rPr>
              <a:t> is that of a  </a:t>
            </a:r>
            <a:r>
              <a:rPr lang="en-US" altLang="en-US" sz="1600" b="1" dirty="0">
                <a:solidFill>
                  <a:schemeClr val="bg1">
                    <a:lumMod val="50000"/>
                  </a:schemeClr>
                </a:solidFill>
              </a:rPr>
              <a:t>rod-cone dystrophy </a:t>
            </a:r>
            <a:r>
              <a:rPr lang="en-US" altLang="en-US" sz="1600" dirty="0">
                <a:solidFill>
                  <a:schemeClr val="bg1">
                    <a:lumMod val="50000"/>
                  </a:schemeClr>
                </a:solidFill>
              </a:rPr>
              <a:t>. Because of this, </a:t>
            </a:r>
            <a:r>
              <a:rPr lang="en-US" altLang="en-US" sz="1600" b="1" dirty="0" err="1">
                <a:solidFill>
                  <a:srgbClr val="0000FF"/>
                </a:solidFill>
              </a:rPr>
              <a:t>choroideremia</a:t>
            </a:r>
            <a:r>
              <a:rPr lang="en-US" altLang="en-US" sz="1600" b="1" dirty="0">
                <a:solidFill>
                  <a:srgbClr val="0000FF"/>
                </a:solidFill>
              </a:rPr>
              <a:t> was considered to be a form of  retinitis pigmentosa</a:t>
            </a:r>
            <a:r>
              <a:rPr lang="en-US" altLang="en-US" sz="1600" dirty="0">
                <a:solidFill>
                  <a:srgbClr val="0000FF"/>
                </a:solidFill>
              </a:rPr>
              <a:t> </a:t>
            </a:r>
            <a:r>
              <a:rPr lang="en-US" altLang="en-US" sz="1600" dirty="0">
                <a:solidFill>
                  <a:schemeClr val="bg1">
                    <a:lumMod val="50000"/>
                  </a:schemeClr>
                </a:solidFill>
              </a:rPr>
              <a:t>(RP) . </a:t>
            </a:r>
          </a:p>
          <a:p>
            <a:pPr eaLnBrk="1" hangingPunct="1"/>
            <a:endParaRPr lang="en-US" altLang="en-US" sz="1600" dirty="0">
              <a:solidFill>
                <a:schemeClr val="bg1">
                  <a:lumMod val="50000"/>
                </a:schemeClr>
              </a:solidFill>
            </a:endParaRPr>
          </a:p>
          <a:p>
            <a:pPr eaLnBrk="1" hangingPunct="1"/>
            <a:r>
              <a:rPr lang="en-US" altLang="en-US" sz="1600" dirty="0">
                <a:solidFill>
                  <a:schemeClr val="bg1">
                    <a:lumMod val="50000"/>
                  </a:schemeClr>
                </a:solidFill>
              </a:rPr>
              <a:t>This was the state of play in the BCSC </a:t>
            </a:r>
            <a:r>
              <a:rPr lang="en-US" altLang="en-US" sz="1600" i="1" dirty="0">
                <a:solidFill>
                  <a:schemeClr val="bg1">
                    <a:lumMod val="50000"/>
                  </a:schemeClr>
                </a:solidFill>
              </a:rPr>
              <a:t>Retina</a:t>
            </a:r>
            <a:r>
              <a:rPr lang="en-US" altLang="en-US" sz="1600" dirty="0">
                <a:solidFill>
                  <a:schemeClr val="bg1">
                    <a:lumMod val="50000"/>
                  </a:schemeClr>
                </a:solidFill>
              </a:rPr>
              <a:t> book--that is, until publication of the latest revision (the 2018-19 edition). In this edition, t</a:t>
            </a:r>
            <a:r>
              <a:rPr lang="en-US" sz="1600" dirty="0">
                <a:solidFill>
                  <a:schemeClr val="bg1">
                    <a:lumMod val="50000"/>
                  </a:schemeClr>
                </a:solidFill>
              </a:rPr>
              <a:t>he Academy seems to be phasing out the term </a:t>
            </a:r>
            <a:r>
              <a:rPr lang="en-US" sz="1600" i="1" dirty="0">
                <a:solidFill>
                  <a:schemeClr val="bg1">
                    <a:lumMod val="50000"/>
                  </a:schemeClr>
                </a:solidFill>
              </a:rPr>
              <a:t>retinitis pigmentosa</a:t>
            </a:r>
            <a:r>
              <a:rPr lang="en-US" sz="1600" dirty="0">
                <a:solidFill>
                  <a:schemeClr val="bg1">
                    <a:lumMod val="50000"/>
                  </a:schemeClr>
                </a:solidFill>
              </a:rPr>
              <a:t>. (The book states the term is “no longer preferred.”) Further, the scope of conditions covered by this ‘non-preferred’ umbrella term is shrinking. And one of the no-longer-considered-RP conditions is…</a:t>
            </a:r>
            <a:r>
              <a:rPr lang="en-US" sz="1600" dirty="0" err="1">
                <a:solidFill>
                  <a:schemeClr val="bg1">
                    <a:lumMod val="50000"/>
                  </a:schemeClr>
                </a:solidFill>
              </a:rPr>
              <a:t>choroideremia</a:t>
            </a:r>
            <a:r>
              <a:rPr lang="en-US" sz="1600" dirty="0">
                <a:solidFill>
                  <a:schemeClr val="bg1">
                    <a:lumMod val="50000"/>
                  </a:schemeClr>
                </a:solidFill>
              </a:rPr>
              <a:t>.</a:t>
            </a:r>
          </a:p>
          <a:p>
            <a:pPr eaLnBrk="1" hangingPunct="1"/>
            <a:endParaRPr lang="en-US" sz="1600" dirty="0">
              <a:solidFill>
                <a:schemeClr val="bg1">
                  <a:lumMod val="50000"/>
                </a:schemeClr>
              </a:solidFill>
            </a:endParaRPr>
          </a:p>
          <a:p>
            <a:pPr eaLnBrk="1" hangingPunct="1"/>
            <a:r>
              <a:rPr lang="en-US" sz="1600" dirty="0" err="1">
                <a:solidFill>
                  <a:schemeClr val="bg1">
                    <a:lumMod val="50000"/>
                  </a:schemeClr>
                </a:solidFill>
              </a:rPr>
              <a:t>tl;dr</a:t>
            </a:r>
            <a:r>
              <a:rPr lang="en-US" sz="1600" dirty="0">
                <a:solidFill>
                  <a:schemeClr val="bg1">
                    <a:lumMod val="50000"/>
                  </a:schemeClr>
                </a:solidFill>
              </a:rPr>
              <a:t>  I don’t know if </a:t>
            </a:r>
            <a:r>
              <a:rPr lang="en-US" sz="1600" dirty="0" err="1">
                <a:solidFill>
                  <a:schemeClr val="bg1">
                    <a:lumMod val="50000"/>
                  </a:schemeClr>
                </a:solidFill>
              </a:rPr>
              <a:t>choroideremia</a:t>
            </a:r>
            <a:r>
              <a:rPr lang="en-US" sz="1600" dirty="0">
                <a:solidFill>
                  <a:schemeClr val="bg1">
                    <a:lumMod val="50000"/>
                  </a:schemeClr>
                </a:solidFill>
              </a:rPr>
              <a:t> is considered a choroidal dystrophy. Caveat emptor.</a:t>
            </a:r>
            <a:endParaRPr lang="en-US" altLang="en-US" sz="1600" dirty="0">
              <a:solidFill>
                <a:schemeClr val="bg1">
                  <a:lumMod val="50000"/>
                </a:schemeClr>
              </a:solidFill>
            </a:endParaRPr>
          </a:p>
        </p:txBody>
      </p:sp>
      <p:sp>
        <p:nvSpPr>
          <p:cNvPr id="9" name="Rectangle 3"/>
          <p:cNvSpPr>
            <a:spLocks noGrp="1" noChangeArrowheads="1"/>
          </p:cNvSpPr>
          <p:nvPr>
            <p:ph type="title"/>
          </p:nvPr>
        </p:nvSpPr>
        <p:spPr>
          <a:xfrm>
            <a:off x="457200" y="122238"/>
            <a:ext cx="7543800" cy="715962"/>
          </a:xfrm>
        </p:spPr>
        <p:txBody>
          <a:bodyPr/>
          <a:lstStyle/>
          <a:p>
            <a:pPr eaLnBrk="1" hangingPunct="1"/>
            <a:r>
              <a:rPr lang="en-US" altLang="en-US" dirty="0"/>
              <a:t>Q</a:t>
            </a:r>
          </a:p>
        </p:txBody>
      </p:sp>
      <p:sp>
        <p:nvSpPr>
          <p:cNvPr id="8" name="TextBox 7">
            <a:extLst>
              <a:ext uri="{FF2B5EF4-FFF2-40B4-BE49-F238E27FC236}">
                <a16:creationId xmlns:a16="http://schemas.microsoft.com/office/drawing/2014/main" id="{E609ECC9-9F53-4D33-9927-73316999C250}"/>
              </a:ext>
            </a:extLst>
          </p:cNvPr>
          <p:cNvSpPr txBox="1"/>
          <p:nvPr/>
        </p:nvSpPr>
        <p:spPr>
          <a:xfrm>
            <a:off x="1163553" y="3950226"/>
            <a:ext cx="6608847" cy="1092607"/>
          </a:xfrm>
          <a:prstGeom prst="rect">
            <a:avLst/>
          </a:prstGeom>
          <a:solidFill>
            <a:srgbClr val="FFFF00"/>
          </a:solidFill>
        </p:spPr>
        <p:txBody>
          <a:bodyPr wrap="square" rtlCol="0">
            <a:spAutoFit/>
          </a:bodyPr>
          <a:lstStyle/>
          <a:p>
            <a:r>
              <a:rPr lang="en-US" sz="1300" i="1" dirty="0">
                <a:solidFill>
                  <a:srgbClr val="0000FF"/>
                </a:solidFill>
              </a:rPr>
              <a:t>Regarding phenotype, three classic manifestations of RP are absent in </a:t>
            </a:r>
            <a:r>
              <a:rPr lang="en-US" sz="1300" i="1" dirty="0" err="1">
                <a:solidFill>
                  <a:srgbClr val="0000FF"/>
                </a:solidFill>
              </a:rPr>
              <a:t>choroideremia</a:t>
            </a:r>
            <a:r>
              <a:rPr lang="en-US" sz="1300" i="1" dirty="0">
                <a:solidFill>
                  <a:srgbClr val="0000FF"/>
                </a:solidFill>
              </a:rPr>
              <a:t>. What are they?</a:t>
            </a:r>
          </a:p>
          <a:p>
            <a:r>
              <a:rPr lang="en-US" sz="1300" dirty="0">
                <a:solidFill>
                  <a:srgbClr val="0000FF"/>
                </a:solidFill>
              </a:rPr>
              <a:t>--</a:t>
            </a:r>
          </a:p>
          <a:p>
            <a:r>
              <a:rPr lang="en-US" sz="1300" dirty="0">
                <a:solidFill>
                  <a:srgbClr val="0000FF"/>
                </a:solidFill>
              </a:rPr>
              <a:t>--</a:t>
            </a:r>
          </a:p>
          <a:p>
            <a:r>
              <a:rPr lang="en-US" sz="1300" dirty="0">
                <a:solidFill>
                  <a:srgbClr val="0000FF"/>
                </a:solidFill>
              </a:rPr>
              <a:t>--</a:t>
            </a:r>
          </a:p>
        </p:txBody>
      </p:sp>
      <p:sp>
        <p:nvSpPr>
          <p:cNvPr id="10" name="Text Box 5">
            <a:extLst>
              <a:ext uri="{FF2B5EF4-FFF2-40B4-BE49-F238E27FC236}">
                <a16:creationId xmlns:a16="http://schemas.microsoft.com/office/drawing/2014/main" id="{F2B3AE5D-38D5-467B-977A-CC527450D534}"/>
              </a:ext>
            </a:extLst>
          </p:cNvPr>
          <p:cNvSpPr txBox="1">
            <a:spLocks noChangeArrowheads="1"/>
          </p:cNvSpPr>
          <p:nvPr/>
        </p:nvSpPr>
        <p:spPr bwMode="auto">
          <a:xfrm>
            <a:off x="1719262" y="270803"/>
            <a:ext cx="5705475" cy="568325"/>
          </a:xfrm>
          <a:prstGeom prst="rect">
            <a:avLst/>
          </a:prstGeom>
          <a:solidFill>
            <a:schemeClr val="accent6">
              <a:lumMod val="20000"/>
              <a:lumOff val="80000"/>
            </a:schemeClr>
          </a:solid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1800" i="1" dirty="0">
                <a:solidFill>
                  <a:srgbClr val="0000FF"/>
                </a:solidFill>
              </a:rPr>
              <a:t>For each statement, identify whether it applies to</a:t>
            </a:r>
          </a:p>
          <a:p>
            <a:pPr algn="ctr" eaLnBrk="1" hangingPunct="1">
              <a:lnSpc>
                <a:spcPct val="85000"/>
              </a:lnSpc>
              <a:spcBef>
                <a:spcPct val="0"/>
              </a:spcBef>
              <a:buClrTx/>
              <a:buSzTx/>
              <a:buFontTx/>
              <a:buNone/>
            </a:pPr>
            <a:r>
              <a:rPr lang="en-US" altLang="en-US" sz="1800" b="1" dirty="0">
                <a:solidFill>
                  <a:srgbClr val="0000FF"/>
                </a:solidFill>
              </a:rPr>
              <a:t>gyrate atrophy</a:t>
            </a:r>
            <a:r>
              <a:rPr lang="en-US" altLang="en-US" sz="1800" i="1" dirty="0">
                <a:solidFill>
                  <a:srgbClr val="0000FF"/>
                </a:solidFill>
              </a:rPr>
              <a:t> or </a:t>
            </a:r>
            <a:r>
              <a:rPr lang="en-US" altLang="en-US" sz="1800" b="1" dirty="0" err="1">
                <a:solidFill>
                  <a:srgbClr val="0000FF"/>
                </a:solidFill>
              </a:rPr>
              <a:t>choroideremia</a:t>
            </a:r>
            <a:r>
              <a:rPr lang="en-US" altLang="en-US" sz="1800" i="1" dirty="0">
                <a:solidFill>
                  <a:srgbClr val="0000FF"/>
                </a:solidFill>
              </a:rPr>
              <a:t> (or </a:t>
            </a:r>
            <a:r>
              <a:rPr lang="en-US" altLang="en-US" sz="1800" dirty="0">
                <a:solidFill>
                  <a:srgbClr val="0000FF"/>
                </a:solidFill>
              </a:rPr>
              <a:t>both</a:t>
            </a:r>
            <a:r>
              <a:rPr lang="en-US" altLang="en-US" sz="1800" i="1" dirty="0">
                <a:solidFill>
                  <a:srgbClr val="0000FF"/>
                </a:solidFill>
              </a:rPr>
              <a:t>, or </a:t>
            </a:r>
            <a:r>
              <a:rPr lang="en-US" altLang="en-US" sz="1800" dirty="0">
                <a:solidFill>
                  <a:srgbClr val="0000FF"/>
                </a:solidFill>
              </a:rPr>
              <a:t>neither</a:t>
            </a:r>
            <a:r>
              <a:rPr lang="en-US" altLang="en-US" sz="1800" i="1" dirty="0">
                <a:solidFill>
                  <a:srgbClr val="0000FF"/>
                </a:solidFill>
              </a:rPr>
              <a:t>)</a:t>
            </a:r>
          </a:p>
        </p:txBody>
      </p:sp>
    </p:spTree>
    <p:extLst>
      <p:ext uri="{BB962C8B-B14F-4D97-AF65-F5344CB8AC3E}">
        <p14:creationId xmlns:p14="http://schemas.microsoft.com/office/powerpoint/2010/main" val="1424747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7772400" y="762000"/>
            <a:ext cx="12192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8195" name="Rectangle 4"/>
          <p:cNvSpPr>
            <a:spLocks noGrp="1" noChangeArrowheads="1"/>
          </p:cNvSpPr>
          <p:nvPr>
            <p:ph type="body" idx="1"/>
          </p:nvPr>
        </p:nvSpPr>
        <p:spPr>
          <a:xfrm>
            <a:off x="228600" y="1295400"/>
            <a:ext cx="8915400" cy="5334000"/>
          </a:xfrm>
        </p:spPr>
        <p:txBody>
          <a:bodyPr/>
          <a:lstStyle/>
          <a:p>
            <a:pPr eaLnBrk="1" hangingPunct="1">
              <a:lnSpc>
                <a:spcPct val="90000"/>
              </a:lnSpc>
            </a:pPr>
            <a:r>
              <a:rPr lang="en-US" altLang="en-US" sz="2100" dirty="0">
                <a:sym typeface="Wingdings" panose="05000000000000000000" pitchFamily="2" charset="2"/>
              </a:rPr>
              <a:t>Is a choroidal dystrophy: </a:t>
            </a:r>
            <a:r>
              <a:rPr lang="en-US" altLang="en-US" sz="2100" dirty="0">
                <a:solidFill>
                  <a:srgbClr val="0000FF"/>
                </a:solidFill>
                <a:sym typeface="Wingdings" panose="05000000000000000000" pitchFamily="2" charset="2"/>
              </a:rPr>
              <a:t>Gyrate. Wait…Yep, gyrate. No wait--both?</a:t>
            </a:r>
            <a:endParaRPr lang="en-US" altLang="en-US" sz="2100" dirty="0">
              <a:solidFill>
                <a:schemeClr val="bg1"/>
              </a:solidFill>
              <a:sym typeface="Wingdings" panose="05000000000000000000" pitchFamily="2" charset="2"/>
            </a:endParaRPr>
          </a:p>
        </p:txBody>
      </p:sp>
      <p:sp>
        <p:nvSpPr>
          <p:cNvPr id="8198"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51DADAC-C93B-4436-A8BC-8C87BE3BFAC8}" type="slidenum">
              <a:rPr lang="en-US" altLang="en-US" sz="1000" smtClean="0"/>
              <a:pPr>
                <a:spcBef>
                  <a:spcPct val="0"/>
                </a:spcBef>
                <a:buClrTx/>
                <a:buSzTx/>
                <a:buFontTx/>
                <a:buNone/>
              </a:pPr>
              <a:t>8</a:t>
            </a:fld>
            <a:endParaRPr lang="en-US" altLang="en-US" sz="1000"/>
          </a:p>
        </p:txBody>
      </p:sp>
      <p:sp>
        <p:nvSpPr>
          <p:cNvPr id="8199" name="TextBox 1"/>
          <p:cNvSpPr txBox="1">
            <a:spLocks noChangeArrowheads="1"/>
          </p:cNvSpPr>
          <p:nvPr/>
        </p:nvSpPr>
        <p:spPr bwMode="auto">
          <a:xfrm>
            <a:off x="457200" y="2057400"/>
            <a:ext cx="8229600" cy="378565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dirty="0">
                <a:solidFill>
                  <a:schemeClr val="bg1">
                    <a:lumMod val="50000"/>
                  </a:schemeClr>
                </a:solidFill>
              </a:rPr>
              <a:t>Why all the prevaricating?</a:t>
            </a:r>
          </a:p>
          <a:p>
            <a:pPr eaLnBrk="1" hangingPunct="1"/>
            <a:r>
              <a:rPr lang="en-US" altLang="en-US" sz="1600" dirty="0">
                <a:solidFill>
                  <a:schemeClr val="bg1">
                    <a:lumMod val="50000"/>
                  </a:schemeClr>
                </a:solidFill>
              </a:rPr>
              <a:t>When </a:t>
            </a:r>
            <a:r>
              <a:rPr lang="en-US" altLang="en-US" sz="1600" dirty="0" err="1">
                <a:solidFill>
                  <a:schemeClr val="bg1">
                    <a:lumMod val="50000"/>
                  </a:schemeClr>
                </a:solidFill>
              </a:rPr>
              <a:t>choroideremia</a:t>
            </a:r>
            <a:r>
              <a:rPr lang="en-US" altLang="en-US" sz="1600" dirty="0">
                <a:solidFill>
                  <a:schemeClr val="bg1">
                    <a:lumMod val="50000"/>
                  </a:schemeClr>
                </a:solidFill>
              </a:rPr>
              <a:t> and gyrate atrophy were first identified, they were categorized as choroidal dystrophies based on their clinical appearance. And the primary site of pathology in gyrate locates to the RPE and choroid, so it is probably fair to call it a choroidal dystrophy of sorts. However, it is now know that the fundamental pathology in </a:t>
            </a:r>
            <a:r>
              <a:rPr lang="en-US" altLang="en-US" sz="1600" dirty="0" err="1">
                <a:solidFill>
                  <a:schemeClr val="bg1">
                    <a:lumMod val="50000"/>
                  </a:schemeClr>
                </a:solidFill>
              </a:rPr>
              <a:t>choroideremia</a:t>
            </a:r>
            <a:r>
              <a:rPr lang="en-US" altLang="en-US" sz="1600" dirty="0">
                <a:solidFill>
                  <a:schemeClr val="bg1">
                    <a:lumMod val="50000"/>
                  </a:schemeClr>
                </a:solidFill>
              </a:rPr>
              <a:t> is that of a  </a:t>
            </a:r>
            <a:r>
              <a:rPr lang="en-US" altLang="en-US" sz="1600" b="1" dirty="0">
                <a:solidFill>
                  <a:schemeClr val="bg1">
                    <a:lumMod val="50000"/>
                  </a:schemeClr>
                </a:solidFill>
              </a:rPr>
              <a:t>rod-cone dystrophy </a:t>
            </a:r>
            <a:r>
              <a:rPr lang="en-US" altLang="en-US" sz="1600" dirty="0">
                <a:solidFill>
                  <a:schemeClr val="bg1">
                    <a:lumMod val="50000"/>
                  </a:schemeClr>
                </a:solidFill>
              </a:rPr>
              <a:t>. Because of this, </a:t>
            </a:r>
            <a:r>
              <a:rPr lang="en-US" altLang="en-US" sz="1600" b="1" dirty="0" err="1">
                <a:solidFill>
                  <a:srgbClr val="0000FF"/>
                </a:solidFill>
              </a:rPr>
              <a:t>choroideremia</a:t>
            </a:r>
            <a:r>
              <a:rPr lang="en-US" altLang="en-US" sz="1600" b="1" dirty="0">
                <a:solidFill>
                  <a:srgbClr val="0000FF"/>
                </a:solidFill>
              </a:rPr>
              <a:t> was considered to be a form of  retinitis pigmentosa</a:t>
            </a:r>
            <a:r>
              <a:rPr lang="en-US" altLang="en-US" sz="1600" dirty="0">
                <a:solidFill>
                  <a:srgbClr val="0000FF"/>
                </a:solidFill>
              </a:rPr>
              <a:t> </a:t>
            </a:r>
            <a:r>
              <a:rPr lang="en-US" altLang="en-US" sz="1600" dirty="0">
                <a:solidFill>
                  <a:schemeClr val="bg1">
                    <a:lumMod val="50000"/>
                  </a:schemeClr>
                </a:solidFill>
              </a:rPr>
              <a:t>(RP) . </a:t>
            </a:r>
          </a:p>
          <a:p>
            <a:pPr eaLnBrk="1" hangingPunct="1"/>
            <a:endParaRPr lang="en-US" altLang="en-US" sz="1600" dirty="0">
              <a:solidFill>
                <a:schemeClr val="bg1">
                  <a:lumMod val="50000"/>
                </a:schemeClr>
              </a:solidFill>
            </a:endParaRPr>
          </a:p>
          <a:p>
            <a:pPr eaLnBrk="1" hangingPunct="1"/>
            <a:r>
              <a:rPr lang="en-US" altLang="en-US" sz="1600" dirty="0">
                <a:solidFill>
                  <a:schemeClr val="bg1">
                    <a:lumMod val="50000"/>
                  </a:schemeClr>
                </a:solidFill>
              </a:rPr>
              <a:t>This was the state of play in the BCSC </a:t>
            </a:r>
            <a:r>
              <a:rPr lang="en-US" altLang="en-US" sz="1600" i="1" dirty="0">
                <a:solidFill>
                  <a:schemeClr val="bg1">
                    <a:lumMod val="50000"/>
                  </a:schemeClr>
                </a:solidFill>
              </a:rPr>
              <a:t>Retina</a:t>
            </a:r>
            <a:r>
              <a:rPr lang="en-US" altLang="en-US" sz="1600" dirty="0">
                <a:solidFill>
                  <a:schemeClr val="bg1">
                    <a:lumMod val="50000"/>
                  </a:schemeClr>
                </a:solidFill>
              </a:rPr>
              <a:t> book--that is, until publication of the latest revision (the 2018-19 edition). In this edition, t</a:t>
            </a:r>
            <a:r>
              <a:rPr lang="en-US" sz="1600" dirty="0">
                <a:solidFill>
                  <a:schemeClr val="bg1">
                    <a:lumMod val="50000"/>
                  </a:schemeClr>
                </a:solidFill>
              </a:rPr>
              <a:t>he Academy seems to be phasing out the term </a:t>
            </a:r>
            <a:r>
              <a:rPr lang="en-US" sz="1600" i="1" dirty="0">
                <a:solidFill>
                  <a:schemeClr val="bg1">
                    <a:lumMod val="50000"/>
                  </a:schemeClr>
                </a:solidFill>
              </a:rPr>
              <a:t>retinitis pigmentosa</a:t>
            </a:r>
            <a:r>
              <a:rPr lang="en-US" sz="1600" dirty="0">
                <a:solidFill>
                  <a:schemeClr val="bg1">
                    <a:lumMod val="50000"/>
                  </a:schemeClr>
                </a:solidFill>
              </a:rPr>
              <a:t>. (The book states the term is “no longer preferred.”) Further, the scope of conditions covered by this ‘non-preferred’ umbrella term is shrinking. And one of the no-longer-considered-RP conditions is…</a:t>
            </a:r>
            <a:r>
              <a:rPr lang="en-US" sz="1600" dirty="0" err="1">
                <a:solidFill>
                  <a:schemeClr val="bg1">
                    <a:lumMod val="50000"/>
                  </a:schemeClr>
                </a:solidFill>
              </a:rPr>
              <a:t>choroideremia</a:t>
            </a:r>
            <a:r>
              <a:rPr lang="en-US" sz="1600" dirty="0">
                <a:solidFill>
                  <a:schemeClr val="bg1">
                    <a:lumMod val="50000"/>
                  </a:schemeClr>
                </a:solidFill>
              </a:rPr>
              <a:t>.</a:t>
            </a:r>
          </a:p>
          <a:p>
            <a:pPr eaLnBrk="1" hangingPunct="1"/>
            <a:endParaRPr lang="en-US" sz="1600" dirty="0">
              <a:solidFill>
                <a:schemeClr val="bg1">
                  <a:lumMod val="50000"/>
                </a:schemeClr>
              </a:solidFill>
            </a:endParaRPr>
          </a:p>
          <a:p>
            <a:pPr eaLnBrk="1" hangingPunct="1"/>
            <a:r>
              <a:rPr lang="en-US" sz="1600" dirty="0" err="1">
                <a:solidFill>
                  <a:schemeClr val="bg1">
                    <a:lumMod val="50000"/>
                  </a:schemeClr>
                </a:solidFill>
              </a:rPr>
              <a:t>tl;dr</a:t>
            </a:r>
            <a:r>
              <a:rPr lang="en-US" sz="1600" dirty="0">
                <a:solidFill>
                  <a:schemeClr val="bg1">
                    <a:lumMod val="50000"/>
                  </a:schemeClr>
                </a:solidFill>
              </a:rPr>
              <a:t>  I don’t know if </a:t>
            </a:r>
            <a:r>
              <a:rPr lang="en-US" sz="1600" dirty="0" err="1">
                <a:solidFill>
                  <a:schemeClr val="bg1">
                    <a:lumMod val="50000"/>
                  </a:schemeClr>
                </a:solidFill>
              </a:rPr>
              <a:t>choroideremia</a:t>
            </a:r>
            <a:r>
              <a:rPr lang="en-US" sz="1600" dirty="0">
                <a:solidFill>
                  <a:schemeClr val="bg1">
                    <a:lumMod val="50000"/>
                  </a:schemeClr>
                </a:solidFill>
              </a:rPr>
              <a:t> is considered a choroidal dystrophy. Caveat emptor.</a:t>
            </a:r>
            <a:endParaRPr lang="en-US" altLang="en-US" sz="1600" dirty="0">
              <a:solidFill>
                <a:schemeClr val="bg1">
                  <a:lumMod val="50000"/>
                </a:schemeClr>
              </a:solidFill>
            </a:endParaRPr>
          </a:p>
        </p:txBody>
      </p:sp>
      <p:sp>
        <p:nvSpPr>
          <p:cNvPr id="9" name="Rectangle 3"/>
          <p:cNvSpPr>
            <a:spLocks noGrp="1" noChangeArrowheads="1"/>
          </p:cNvSpPr>
          <p:nvPr>
            <p:ph type="title"/>
          </p:nvPr>
        </p:nvSpPr>
        <p:spPr>
          <a:xfrm>
            <a:off x="457200" y="122238"/>
            <a:ext cx="7543800" cy="715962"/>
          </a:xfrm>
        </p:spPr>
        <p:txBody>
          <a:bodyPr/>
          <a:lstStyle/>
          <a:p>
            <a:pPr eaLnBrk="1" hangingPunct="1"/>
            <a:r>
              <a:rPr lang="en-US" altLang="en-US" dirty="0"/>
              <a:t>Q/A</a:t>
            </a:r>
          </a:p>
        </p:txBody>
      </p:sp>
      <p:sp>
        <p:nvSpPr>
          <p:cNvPr id="10" name="TextBox 9">
            <a:extLst>
              <a:ext uri="{FF2B5EF4-FFF2-40B4-BE49-F238E27FC236}">
                <a16:creationId xmlns:a16="http://schemas.microsoft.com/office/drawing/2014/main" id="{957B2E5C-4207-46FA-9B65-1838D74A3A93}"/>
              </a:ext>
            </a:extLst>
          </p:cNvPr>
          <p:cNvSpPr txBox="1"/>
          <p:nvPr/>
        </p:nvSpPr>
        <p:spPr>
          <a:xfrm>
            <a:off x="1163553" y="3950226"/>
            <a:ext cx="6608847" cy="1092607"/>
          </a:xfrm>
          <a:prstGeom prst="rect">
            <a:avLst/>
          </a:prstGeom>
          <a:solidFill>
            <a:srgbClr val="FFFF00"/>
          </a:solidFill>
        </p:spPr>
        <p:txBody>
          <a:bodyPr wrap="square" rtlCol="0">
            <a:spAutoFit/>
          </a:bodyPr>
          <a:lstStyle/>
          <a:p>
            <a:r>
              <a:rPr lang="en-US" sz="1300" i="1" dirty="0">
                <a:solidFill>
                  <a:srgbClr val="0000FF"/>
                </a:solidFill>
              </a:rPr>
              <a:t>Regarding phenotype, three classic manifestations of RP are absent in </a:t>
            </a:r>
            <a:r>
              <a:rPr lang="en-US" sz="1300" i="1" dirty="0" err="1">
                <a:solidFill>
                  <a:srgbClr val="0000FF"/>
                </a:solidFill>
              </a:rPr>
              <a:t>choroideremia</a:t>
            </a:r>
            <a:r>
              <a:rPr lang="en-US" sz="1300" i="1" dirty="0">
                <a:solidFill>
                  <a:srgbClr val="0000FF"/>
                </a:solidFill>
              </a:rPr>
              <a:t>. What are they?</a:t>
            </a:r>
          </a:p>
          <a:p>
            <a:r>
              <a:rPr lang="en-US" sz="1300" dirty="0">
                <a:solidFill>
                  <a:srgbClr val="0000FF"/>
                </a:solidFill>
              </a:rPr>
              <a:t>--</a:t>
            </a:r>
            <a:r>
              <a:rPr lang="en-US" sz="1300" b="1" dirty="0">
                <a:solidFill>
                  <a:srgbClr val="0000FF"/>
                </a:solidFill>
              </a:rPr>
              <a:t>Waxy  disc pallor  </a:t>
            </a:r>
            <a:endParaRPr lang="en-US" sz="1300" dirty="0">
              <a:solidFill>
                <a:srgbClr val="0000FF"/>
              </a:solidFill>
            </a:endParaRPr>
          </a:p>
          <a:p>
            <a:r>
              <a:rPr lang="en-US" sz="1300" dirty="0">
                <a:solidFill>
                  <a:srgbClr val="0000FF"/>
                </a:solidFill>
              </a:rPr>
              <a:t>--</a:t>
            </a:r>
            <a:r>
              <a:rPr lang="en-US" sz="1300" b="1" dirty="0">
                <a:solidFill>
                  <a:srgbClr val="0000FF"/>
                </a:solidFill>
              </a:rPr>
              <a:t>Retinal arteriolar  attenuation  </a:t>
            </a:r>
            <a:endParaRPr lang="en-US" sz="1300" dirty="0">
              <a:solidFill>
                <a:srgbClr val="0000FF"/>
              </a:solidFill>
            </a:endParaRPr>
          </a:p>
          <a:p>
            <a:r>
              <a:rPr lang="en-US" sz="1300" dirty="0">
                <a:solidFill>
                  <a:srgbClr val="0000FF"/>
                </a:solidFill>
              </a:rPr>
              <a:t>--The presence of  </a:t>
            </a:r>
            <a:r>
              <a:rPr lang="en-US" sz="1300" b="1" dirty="0">
                <a:solidFill>
                  <a:srgbClr val="0000FF"/>
                </a:solidFill>
              </a:rPr>
              <a:t>bony spicules  </a:t>
            </a:r>
            <a:endParaRPr lang="en-US" sz="1300" dirty="0">
              <a:solidFill>
                <a:srgbClr val="0000FF"/>
              </a:solidFill>
            </a:endParaRPr>
          </a:p>
        </p:txBody>
      </p:sp>
      <p:sp>
        <p:nvSpPr>
          <p:cNvPr id="2" name="Rectangle 1">
            <a:extLst>
              <a:ext uri="{FF2B5EF4-FFF2-40B4-BE49-F238E27FC236}">
                <a16:creationId xmlns:a16="http://schemas.microsoft.com/office/drawing/2014/main" id="{657D7193-20A1-4190-9DF0-D822858364AE}"/>
              </a:ext>
            </a:extLst>
          </p:cNvPr>
          <p:cNvSpPr/>
          <p:nvPr/>
        </p:nvSpPr>
        <p:spPr>
          <a:xfrm>
            <a:off x="1905000" y="4389120"/>
            <a:ext cx="83820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11" name="Rectangle 10">
            <a:extLst>
              <a:ext uri="{FF2B5EF4-FFF2-40B4-BE49-F238E27FC236}">
                <a16:creationId xmlns:a16="http://schemas.microsoft.com/office/drawing/2014/main" id="{5439E9DE-FC63-4FD9-B3FE-B8D828598B1D}"/>
              </a:ext>
            </a:extLst>
          </p:cNvPr>
          <p:cNvSpPr/>
          <p:nvPr/>
        </p:nvSpPr>
        <p:spPr>
          <a:xfrm>
            <a:off x="2743200" y="4572000"/>
            <a:ext cx="990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one word</a:t>
            </a:r>
          </a:p>
        </p:txBody>
      </p:sp>
      <p:sp>
        <p:nvSpPr>
          <p:cNvPr id="12" name="Rectangle 11">
            <a:extLst>
              <a:ext uri="{FF2B5EF4-FFF2-40B4-BE49-F238E27FC236}">
                <a16:creationId xmlns:a16="http://schemas.microsoft.com/office/drawing/2014/main" id="{F2AC8221-FAE1-4509-810C-7891E4FB0B40}"/>
              </a:ext>
            </a:extLst>
          </p:cNvPr>
          <p:cNvSpPr/>
          <p:nvPr/>
        </p:nvSpPr>
        <p:spPr>
          <a:xfrm>
            <a:off x="2667000" y="4789229"/>
            <a:ext cx="1143000" cy="2050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13" name="Text Box 5">
            <a:extLst>
              <a:ext uri="{FF2B5EF4-FFF2-40B4-BE49-F238E27FC236}">
                <a16:creationId xmlns:a16="http://schemas.microsoft.com/office/drawing/2014/main" id="{3BA35D42-F926-47EE-A472-ACB0848456AB}"/>
              </a:ext>
            </a:extLst>
          </p:cNvPr>
          <p:cNvSpPr txBox="1">
            <a:spLocks noChangeArrowheads="1"/>
          </p:cNvSpPr>
          <p:nvPr/>
        </p:nvSpPr>
        <p:spPr bwMode="auto">
          <a:xfrm>
            <a:off x="1719262" y="270803"/>
            <a:ext cx="5705475" cy="568325"/>
          </a:xfrm>
          <a:prstGeom prst="rect">
            <a:avLst/>
          </a:prstGeom>
          <a:solidFill>
            <a:schemeClr val="accent6">
              <a:lumMod val="20000"/>
              <a:lumOff val="80000"/>
            </a:schemeClr>
          </a:solid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1800" i="1" dirty="0">
                <a:solidFill>
                  <a:srgbClr val="0000FF"/>
                </a:solidFill>
              </a:rPr>
              <a:t>For each statement, identify whether it applies to</a:t>
            </a:r>
          </a:p>
          <a:p>
            <a:pPr algn="ctr" eaLnBrk="1" hangingPunct="1">
              <a:lnSpc>
                <a:spcPct val="85000"/>
              </a:lnSpc>
              <a:spcBef>
                <a:spcPct val="0"/>
              </a:spcBef>
              <a:buClrTx/>
              <a:buSzTx/>
              <a:buFontTx/>
              <a:buNone/>
            </a:pPr>
            <a:r>
              <a:rPr lang="en-US" altLang="en-US" sz="1800" b="1" dirty="0">
                <a:solidFill>
                  <a:srgbClr val="0000FF"/>
                </a:solidFill>
              </a:rPr>
              <a:t>gyrate atrophy</a:t>
            </a:r>
            <a:r>
              <a:rPr lang="en-US" altLang="en-US" sz="1800" i="1" dirty="0">
                <a:solidFill>
                  <a:srgbClr val="0000FF"/>
                </a:solidFill>
              </a:rPr>
              <a:t> or </a:t>
            </a:r>
            <a:r>
              <a:rPr lang="en-US" altLang="en-US" sz="1800" b="1" dirty="0" err="1">
                <a:solidFill>
                  <a:srgbClr val="0000FF"/>
                </a:solidFill>
              </a:rPr>
              <a:t>choroideremia</a:t>
            </a:r>
            <a:r>
              <a:rPr lang="en-US" altLang="en-US" sz="1800" i="1" dirty="0">
                <a:solidFill>
                  <a:srgbClr val="0000FF"/>
                </a:solidFill>
              </a:rPr>
              <a:t> (or </a:t>
            </a:r>
            <a:r>
              <a:rPr lang="en-US" altLang="en-US" sz="1800" dirty="0">
                <a:solidFill>
                  <a:srgbClr val="0000FF"/>
                </a:solidFill>
              </a:rPr>
              <a:t>both</a:t>
            </a:r>
            <a:r>
              <a:rPr lang="en-US" altLang="en-US" sz="1800" i="1" dirty="0">
                <a:solidFill>
                  <a:srgbClr val="0000FF"/>
                </a:solidFill>
              </a:rPr>
              <a:t>, or </a:t>
            </a:r>
            <a:r>
              <a:rPr lang="en-US" altLang="en-US" sz="1800" dirty="0">
                <a:solidFill>
                  <a:srgbClr val="0000FF"/>
                </a:solidFill>
              </a:rPr>
              <a:t>neither</a:t>
            </a:r>
            <a:r>
              <a:rPr lang="en-US" altLang="en-US" sz="1800" i="1" dirty="0">
                <a:solidFill>
                  <a:srgbClr val="0000FF"/>
                </a:solidFill>
              </a:rPr>
              <a:t>)</a:t>
            </a:r>
          </a:p>
        </p:txBody>
      </p:sp>
    </p:spTree>
    <p:extLst>
      <p:ext uri="{BB962C8B-B14F-4D97-AF65-F5344CB8AC3E}">
        <p14:creationId xmlns:p14="http://schemas.microsoft.com/office/powerpoint/2010/main" val="504896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7772400" y="762000"/>
            <a:ext cx="12192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8195" name="Rectangle 4"/>
          <p:cNvSpPr>
            <a:spLocks noGrp="1" noChangeArrowheads="1"/>
          </p:cNvSpPr>
          <p:nvPr>
            <p:ph type="body" idx="1"/>
          </p:nvPr>
        </p:nvSpPr>
        <p:spPr>
          <a:xfrm>
            <a:off x="228600" y="1295400"/>
            <a:ext cx="8915400" cy="5334000"/>
          </a:xfrm>
        </p:spPr>
        <p:txBody>
          <a:bodyPr/>
          <a:lstStyle/>
          <a:p>
            <a:pPr eaLnBrk="1" hangingPunct="1">
              <a:lnSpc>
                <a:spcPct val="90000"/>
              </a:lnSpc>
            </a:pPr>
            <a:r>
              <a:rPr lang="en-US" altLang="en-US" sz="2100" dirty="0">
                <a:sym typeface="Wingdings" panose="05000000000000000000" pitchFamily="2" charset="2"/>
              </a:rPr>
              <a:t>Is a choroidal dystrophy: </a:t>
            </a:r>
            <a:r>
              <a:rPr lang="en-US" altLang="en-US" sz="2100" dirty="0">
                <a:solidFill>
                  <a:srgbClr val="0000FF"/>
                </a:solidFill>
                <a:sym typeface="Wingdings" panose="05000000000000000000" pitchFamily="2" charset="2"/>
              </a:rPr>
              <a:t>Gyrate. Wait…Yep, gyrate. No wait--both?</a:t>
            </a:r>
            <a:endParaRPr lang="en-US" altLang="en-US" sz="2100" dirty="0">
              <a:solidFill>
                <a:schemeClr val="bg1"/>
              </a:solidFill>
              <a:sym typeface="Wingdings" panose="05000000000000000000" pitchFamily="2" charset="2"/>
            </a:endParaRPr>
          </a:p>
        </p:txBody>
      </p:sp>
      <p:sp>
        <p:nvSpPr>
          <p:cNvPr id="8198"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51DADAC-C93B-4436-A8BC-8C87BE3BFAC8}" type="slidenum">
              <a:rPr lang="en-US" altLang="en-US" sz="1000" smtClean="0"/>
              <a:pPr>
                <a:spcBef>
                  <a:spcPct val="0"/>
                </a:spcBef>
                <a:buClrTx/>
                <a:buSzTx/>
                <a:buFontTx/>
                <a:buNone/>
              </a:pPr>
              <a:t>9</a:t>
            </a:fld>
            <a:endParaRPr lang="en-US" altLang="en-US" sz="1000"/>
          </a:p>
        </p:txBody>
      </p:sp>
      <p:sp>
        <p:nvSpPr>
          <p:cNvPr id="8199" name="TextBox 1"/>
          <p:cNvSpPr txBox="1">
            <a:spLocks noChangeArrowheads="1"/>
          </p:cNvSpPr>
          <p:nvPr/>
        </p:nvSpPr>
        <p:spPr bwMode="auto">
          <a:xfrm>
            <a:off x="457200" y="2057400"/>
            <a:ext cx="8229600" cy="378565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dirty="0">
                <a:solidFill>
                  <a:schemeClr val="bg1">
                    <a:lumMod val="50000"/>
                  </a:schemeClr>
                </a:solidFill>
              </a:rPr>
              <a:t>Why all the prevaricating?</a:t>
            </a:r>
          </a:p>
          <a:p>
            <a:pPr eaLnBrk="1" hangingPunct="1"/>
            <a:r>
              <a:rPr lang="en-US" altLang="en-US" sz="1600" dirty="0">
                <a:solidFill>
                  <a:schemeClr val="bg1">
                    <a:lumMod val="50000"/>
                  </a:schemeClr>
                </a:solidFill>
              </a:rPr>
              <a:t>When </a:t>
            </a:r>
            <a:r>
              <a:rPr lang="en-US" altLang="en-US" sz="1600" dirty="0" err="1">
                <a:solidFill>
                  <a:schemeClr val="bg1">
                    <a:lumMod val="50000"/>
                  </a:schemeClr>
                </a:solidFill>
              </a:rPr>
              <a:t>choroideremia</a:t>
            </a:r>
            <a:r>
              <a:rPr lang="en-US" altLang="en-US" sz="1600" dirty="0">
                <a:solidFill>
                  <a:schemeClr val="bg1">
                    <a:lumMod val="50000"/>
                  </a:schemeClr>
                </a:solidFill>
              </a:rPr>
              <a:t> and gyrate atrophy were first identified, they were categorized as choroidal dystrophies based on their clinical appearance. And the primary site of pathology in gyrate locates to the RPE and choroid, so it is probably fair to call it a choroidal dystrophy of sorts. However, it is now know that the fundamental pathology in </a:t>
            </a:r>
            <a:r>
              <a:rPr lang="en-US" altLang="en-US" sz="1600" dirty="0" err="1">
                <a:solidFill>
                  <a:schemeClr val="bg1">
                    <a:lumMod val="50000"/>
                  </a:schemeClr>
                </a:solidFill>
              </a:rPr>
              <a:t>choroideremia</a:t>
            </a:r>
            <a:r>
              <a:rPr lang="en-US" altLang="en-US" sz="1600" dirty="0">
                <a:solidFill>
                  <a:schemeClr val="bg1">
                    <a:lumMod val="50000"/>
                  </a:schemeClr>
                </a:solidFill>
              </a:rPr>
              <a:t> is that of a  </a:t>
            </a:r>
            <a:r>
              <a:rPr lang="en-US" altLang="en-US" sz="1600" b="1" dirty="0">
                <a:solidFill>
                  <a:schemeClr val="bg1">
                    <a:lumMod val="50000"/>
                  </a:schemeClr>
                </a:solidFill>
              </a:rPr>
              <a:t>rod-cone dystrophy </a:t>
            </a:r>
            <a:r>
              <a:rPr lang="en-US" altLang="en-US" sz="1600" dirty="0">
                <a:solidFill>
                  <a:schemeClr val="bg1">
                    <a:lumMod val="50000"/>
                  </a:schemeClr>
                </a:solidFill>
              </a:rPr>
              <a:t>. Because of this, </a:t>
            </a:r>
            <a:r>
              <a:rPr lang="en-US" altLang="en-US" sz="1600" b="1" dirty="0" err="1">
                <a:solidFill>
                  <a:srgbClr val="0000FF"/>
                </a:solidFill>
              </a:rPr>
              <a:t>choroideremia</a:t>
            </a:r>
            <a:r>
              <a:rPr lang="en-US" altLang="en-US" sz="1600" b="1" dirty="0">
                <a:solidFill>
                  <a:srgbClr val="0000FF"/>
                </a:solidFill>
              </a:rPr>
              <a:t> was considered to be a form of  retinitis pigmentosa</a:t>
            </a:r>
            <a:r>
              <a:rPr lang="en-US" altLang="en-US" sz="1600" dirty="0">
                <a:solidFill>
                  <a:srgbClr val="0000FF"/>
                </a:solidFill>
              </a:rPr>
              <a:t> </a:t>
            </a:r>
            <a:r>
              <a:rPr lang="en-US" altLang="en-US" sz="1600" dirty="0">
                <a:solidFill>
                  <a:schemeClr val="bg1">
                    <a:lumMod val="50000"/>
                  </a:schemeClr>
                </a:solidFill>
              </a:rPr>
              <a:t>(RP) . </a:t>
            </a:r>
          </a:p>
          <a:p>
            <a:pPr eaLnBrk="1" hangingPunct="1"/>
            <a:endParaRPr lang="en-US" altLang="en-US" sz="1600" dirty="0">
              <a:solidFill>
                <a:schemeClr val="bg1">
                  <a:lumMod val="50000"/>
                </a:schemeClr>
              </a:solidFill>
            </a:endParaRPr>
          </a:p>
          <a:p>
            <a:pPr eaLnBrk="1" hangingPunct="1"/>
            <a:r>
              <a:rPr lang="en-US" altLang="en-US" sz="1600" dirty="0">
                <a:solidFill>
                  <a:schemeClr val="bg1">
                    <a:lumMod val="50000"/>
                  </a:schemeClr>
                </a:solidFill>
              </a:rPr>
              <a:t>This was the state of play in the BCSC </a:t>
            </a:r>
            <a:r>
              <a:rPr lang="en-US" altLang="en-US" sz="1600" i="1" dirty="0">
                <a:solidFill>
                  <a:schemeClr val="bg1">
                    <a:lumMod val="50000"/>
                  </a:schemeClr>
                </a:solidFill>
              </a:rPr>
              <a:t>Retina</a:t>
            </a:r>
            <a:r>
              <a:rPr lang="en-US" altLang="en-US" sz="1600" dirty="0">
                <a:solidFill>
                  <a:schemeClr val="bg1">
                    <a:lumMod val="50000"/>
                  </a:schemeClr>
                </a:solidFill>
              </a:rPr>
              <a:t> book--that is, until publication of the latest revision (the 2018-19 edition). In this edition, t</a:t>
            </a:r>
            <a:r>
              <a:rPr lang="en-US" sz="1600" dirty="0">
                <a:solidFill>
                  <a:schemeClr val="bg1">
                    <a:lumMod val="50000"/>
                  </a:schemeClr>
                </a:solidFill>
              </a:rPr>
              <a:t>he Academy seems to be phasing out the term </a:t>
            </a:r>
            <a:r>
              <a:rPr lang="en-US" sz="1600" i="1" dirty="0">
                <a:solidFill>
                  <a:schemeClr val="bg1">
                    <a:lumMod val="50000"/>
                  </a:schemeClr>
                </a:solidFill>
              </a:rPr>
              <a:t>retinitis pigmentosa</a:t>
            </a:r>
            <a:r>
              <a:rPr lang="en-US" sz="1600" dirty="0">
                <a:solidFill>
                  <a:schemeClr val="bg1">
                    <a:lumMod val="50000"/>
                  </a:schemeClr>
                </a:solidFill>
              </a:rPr>
              <a:t>. (The book states the term is “no longer preferred.”) Further, the scope of conditions covered by this ‘non-preferred’ umbrella term is shrinking. And one of the no-longer-considered-RP conditions is…</a:t>
            </a:r>
            <a:r>
              <a:rPr lang="en-US" sz="1600" dirty="0" err="1">
                <a:solidFill>
                  <a:schemeClr val="bg1">
                    <a:lumMod val="50000"/>
                  </a:schemeClr>
                </a:solidFill>
              </a:rPr>
              <a:t>choroideremia</a:t>
            </a:r>
            <a:r>
              <a:rPr lang="en-US" sz="1600" dirty="0">
                <a:solidFill>
                  <a:schemeClr val="bg1">
                    <a:lumMod val="50000"/>
                  </a:schemeClr>
                </a:solidFill>
              </a:rPr>
              <a:t>.</a:t>
            </a:r>
          </a:p>
          <a:p>
            <a:pPr eaLnBrk="1" hangingPunct="1"/>
            <a:endParaRPr lang="en-US" sz="1600" dirty="0">
              <a:solidFill>
                <a:schemeClr val="bg1">
                  <a:lumMod val="50000"/>
                </a:schemeClr>
              </a:solidFill>
            </a:endParaRPr>
          </a:p>
          <a:p>
            <a:pPr eaLnBrk="1" hangingPunct="1"/>
            <a:r>
              <a:rPr lang="en-US" sz="1600" dirty="0" err="1">
                <a:solidFill>
                  <a:schemeClr val="bg1">
                    <a:lumMod val="50000"/>
                  </a:schemeClr>
                </a:solidFill>
              </a:rPr>
              <a:t>tl;dr</a:t>
            </a:r>
            <a:r>
              <a:rPr lang="en-US" sz="1600" dirty="0">
                <a:solidFill>
                  <a:schemeClr val="bg1">
                    <a:lumMod val="50000"/>
                  </a:schemeClr>
                </a:solidFill>
              </a:rPr>
              <a:t>  I don’t know if </a:t>
            </a:r>
            <a:r>
              <a:rPr lang="en-US" sz="1600" dirty="0" err="1">
                <a:solidFill>
                  <a:schemeClr val="bg1">
                    <a:lumMod val="50000"/>
                  </a:schemeClr>
                </a:solidFill>
              </a:rPr>
              <a:t>choroideremia</a:t>
            </a:r>
            <a:r>
              <a:rPr lang="en-US" sz="1600" dirty="0">
                <a:solidFill>
                  <a:schemeClr val="bg1">
                    <a:lumMod val="50000"/>
                  </a:schemeClr>
                </a:solidFill>
              </a:rPr>
              <a:t> is considered a choroidal dystrophy. Caveat emptor.</a:t>
            </a:r>
            <a:endParaRPr lang="en-US" altLang="en-US" sz="1600" dirty="0">
              <a:solidFill>
                <a:schemeClr val="bg1">
                  <a:lumMod val="50000"/>
                </a:schemeClr>
              </a:solidFill>
            </a:endParaRPr>
          </a:p>
        </p:txBody>
      </p:sp>
      <p:sp>
        <p:nvSpPr>
          <p:cNvPr id="9" name="Rectangle 3"/>
          <p:cNvSpPr>
            <a:spLocks noGrp="1" noChangeArrowheads="1"/>
          </p:cNvSpPr>
          <p:nvPr>
            <p:ph type="title"/>
          </p:nvPr>
        </p:nvSpPr>
        <p:spPr>
          <a:xfrm>
            <a:off x="457200" y="122238"/>
            <a:ext cx="7543800" cy="715962"/>
          </a:xfrm>
        </p:spPr>
        <p:txBody>
          <a:bodyPr/>
          <a:lstStyle/>
          <a:p>
            <a:pPr eaLnBrk="1" hangingPunct="1"/>
            <a:r>
              <a:rPr lang="en-US" altLang="en-US" dirty="0"/>
              <a:t>A</a:t>
            </a:r>
          </a:p>
        </p:txBody>
      </p:sp>
      <p:sp>
        <p:nvSpPr>
          <p:cNvPr id="10" name="TextBox 9">
            <a:extLst>
              <a:ext uri="{FF2B5EF4-FFF2-40B4-BE49-F238E27FC236}">
                <a16:creationId xmlns:a16="http://schemas.microsoft.com/office/drawing/2014/main" id="{957B2E5C-4207-46FA-9B65-1838D74A3A93}"/>
              </a:ext>
            </a:extLst>
          </p:cNvPr>
          <p:cNvSpPr txBox="1"/>
          <p:nvPr/>
        </p:nvSpPr>
        <p:spPr>
          <a:xfrm>
            <a:off x="1163553" y="3950226"/>
            <a:ext cx="6608847" cy="1092607"/>
          </a:xfrm>
          <a:prstGeom prst="rect">
            <a:avLst/>
          </a:prstGeom>
          <a:solidFill>
            <a:srgbClr val="FFFF00"/>
          </a:solidFill>
        </p:spPr>
        <p:txBody>
          <a:bodyPr wrap="square" rtlCol="0">
            <a:spAutoFit/>
          </a:bodyPr>
          <a:lstStyle/>
          <a:p>
            <a:r>
              <a:rPr lang="en-US" sz="1300" i="1" dirty="0">
                <a:solidFill>
                  <a:srgbClr val="0000FF"/>
                </a:solidFill>
              </a:rPr>
              <a:t>Regarding phenotype, three classic manifestations of RP are absent in </a:t>
            </a:r>
            <a:r>
              <a:rPr lang="en-US" sz="1300" i="1" dirty="0" err="1">
                <a:solidFill>
                  <a:srgbClr val="0000FF"/>
                </a:solidFill>
              </a:rPr>
              <a:t>choroideremia</a:t>
            </a:r>
            <a:r>
              <a:rPr lang="en-US" sz="1300" i="1" dirty="0">
                <a:solidFill>
                  <a:srgbClr val="0000FF"/>
                </a:solidFill>
              </a:rPr>
              <a:t>. What are they?</a:t>
            </a:r>
          </a:p>
          <a:p>
            <a:r>
              <a:rPr lang="en-US" sz="1300" dirty="0">
                <a:solidFill>
                  <a:srgbClr val="0000FF"/>
                </a:solidFill>
              </a:rPr>
              <a:t>--</a:t>
            </a:r>
            <a:r>
              <a:rPr lang="en-US" sz="1300" b="1" dirty="0">
                <a:solidFill>
                  <a:srgbClr val="0000FF"/>
                </a:solidFill>
              </a:rPr>
              <a:t>Waxy  disc pallor  </a:t>
            </a:r>
            <a:r>
              <a:rPr lang="en-US" sz="1300" dirty="0">
                <a:solidFill>
                  <a:srgbClr val="0000FF"/>
                </a:solidFill>
              </a:rPr>
              <a:t>(the ONH is normal in </a:t>
            </a:r>
            <a:r>
              <a:rPr lang="en-US" sz="1300" dirty="0" err="1">
                <a:solidFill>
                  <a:srgbClr val="0000FF"/>
                </a:solidFill>
              </a:rPr>
              <a:t>choroideremia</a:t>
            </a:r>
            <a:r>
              <a:rPr lang="en-US" sz="1300" dirty="0">
                <a:solidFill>
                  <a:srgbClr val="0000FF"/>
                </a:solidFill>
              </a:rPr>
              <a:t>)</a:t>
            </a:r>
          </a:p>
          <a:p>
            <a:r>
              <a:rPr lang="en-US" sz="1300" dirty="0">
                <a:solidFill>
                  <a:srgbClr val="0000FF"/>
                </a:solidFill>
              </a:rPr>
              <a:t>--</a:t>
            </a:r>
            <a:r>
              <a:rPr lang="en-US" sz="1300" b="1" dirty="0">
                <a:solidFill>
                  <a:srgbClr val="0000FF"/>
                </a:solidFill>
              </a:rPr>
              <a:t>Retinal arteriolar  attenuation  </a:t>
            </a:r>
            <a:r>
              <a:rPr lang="en-US" sz="1300" dirty="0">
                <a:solidFill>
                  <a:srgbClr val="0000FF"/>
                </a:solidFill>
              </a:rPr>
              <a:t>(the retinal arterioles are normal in </a:t>
            </a:r>
            <a:r>
              <a:rPr lang="en-US" sz="1300" dirty="0" err="1">
                <a:solidFill>
                  <a:srgbClr val="0000FF"/>
                </a:solidFill>
              </a:rPr>
              <a:t>choroideremia</a:t>
            </a:r>
            <a:r>
              <a:rPr lang="en-US" sz="1300" dirty="0">
                <a:solidFill>
                  <a:srgbClr val="0000FF"/>
                </a:solidFill>
              </a:rPr>
              <a:t>)</a:t>
            </a:r>
          </a:p>
          <a:p>
            <a:r>
              <a:rPr lang="en-US" sz="1300" dirty="0">
                <a:solidFill>
                  <a:srgbClr val="0000FF"/>
                </a:solidFill>
              </a:rPr>
              <a:t>--The presence of  </a:t>
            </a:r>
            <a:r>
              <a:rPr lang="en-US" sz="1300" b="1" dirty="0">
                <a:solidFill>
                  <a:srgbClr val="0000FF"/>
                </a:solidFill>
              </a:rPr>
              <a:t>bony spicules  </a:t>
            </a:r>
            <a:r>
              <a:rPr lang="en-US" sz="1300" dirty="0">
                <a:solidFill>
                  <a:srgbClr val="0000FF"/>
                </a:solidFill>
              </a:rPr>
              <a:t>(these are absent in </a:t>
            </a:r>
            <a:r>
              <a:rPr lang="en-US" sz="1300" dirty="0" err="1">
                <a:solidFill>
                  <a:srgbClr val="0000FF"/>
                </a:solidFill>
              </a:rPr>
              <a:t>choroideremia</a:t>
            </a:r>
            <a:r>
              <a:rPr lang="en-US" sz="1300" dirty="0">
                <a:solidFill>
                  <a:srgbClr val="0000FF"/>
                </a:solidFill>
              </a:rPr>
              <a:t>)</a:t>
            </a:r>
          </a:p>
        </p:txBody>
      </p:sp>
      <p:sp>
        <p:nvSpPr>
          <p:cNvPr id="11" name="Text Box 5">
            <a:extLst>
              <a:ext uri="{FF2B5EF4-FFF2-40B4-BE49-F238E27FC236}">
                <a16:creationId xmlns:a16="http://schemas.microsoft.com/office/drawing/2014/main" id="{68095233-181F-468C-8A6B-3AFF6BEDC0BE}"/>
              </a:ext>
            </a:extLst>
          </p:cNvPr>
          <p:cNvSpPr txBox="1">
            <a:spLocks noChangeArrowheads="1"/>
          </p:cNvSpPr>
          <p:nvPr/>
        </p:nvSpPr>
        <p:spPr bwMode="auto">
          <a:xfrm>
            <a:off x="1719262" y="270803"/>
            <a:ext cx="5705475" cy="568325"/>
          </a:xfrm>
          <a:prstGeom prst="rect">
            <a:avLst/>
          </a:prstGeom>
          <a:solidFill>
            <a:schemeClr val="accent6">
              <a:lumMod val="20000"/>
              <a:lumOff val="80000"/>
            </a:schemeClr>
          </a:solid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1800" i="1" dirty="0">
                <a:solidFill>
                  <a:srgbClr val="0000FF"/>
                </a:solidFill>
              </a:rPr>
              <a:t>For each statement, identify whether it applies to</a:t>
            </a:r>
          </a:p>
          <a:p>
            <a:pPr algn="ctr" eaLnBrk="1" hangingPunct="1">
              <a:lnSpc>
                <a:spcPct val="85000"/>
              </a:lnSpc>
              <a:spcBef>
                <a:spcPct val="0"/>
              </a:spcBef>
              <a:buClrTx/>
              <a:buSzTx/>
              <a:buFontTx/>
              <a:buNone/>
            </a:pPr>
            <a:r>
              <a:rPr lang="en-US" altLang="en-US" sz="1800" b="1" dirty="0">
                <a:solidFill>
                  <a:srgbClr val="0000FF"/>
                </a:solidFill>
              </a:rPr>
              <a:t>gyrate atrophy</a:t>
            </a:r>
            <a:r>
              <a:rPr lang="en-US" altLang="en-US" sz="1800" i="1" dirty="0">
                <a:solidFill>
                  <a:srgbClr val="0000FF"/>
                </a:solidFill>
              </a:rPr>
              <a:t> or </a:t>
            </a:r>
            <a:r>
              <a:rPr lang="en-US" altLang="en-US" sz="1800" b="1" dirty="0" err="1">
                <a:solidFill>
                  <a:srgbClr val="0000FF"/>
                </a:solidFill>
              </a:rPr>
              <a:t>choroideremia</a:t>
            </a:r>
            <a:r>
              <a:rPr lang="en-US" altLang="en-US" sz="1800" i="1" dirty="0">
                <a:solidFill>
                  <a:srgbClr val="0000FF"/>
                </a:solidFill>
              </a:rPr>
              <a:t> (or </a:t>
            </a:r>
            <a:r>
              <a:rPr lang="en-US" altLang="en-US" sz="1800" dirty="0">
                <a:solidFill>
                  <a:srgbClr val="0000FF"/>
                </a:solidFill>
              </a:rPr>
              <a:t>both</a:t>
            </a:r>
            <a:r>
              <a:rPr lang="en-US" altLang="en-US" sz="1800" i="1" dirty="0">
                <a:solidFill>
                  <a:srgbClr val="0000FF"/>
                </a:solidFill>
              </a:rPr>
              <a:t>, or </a:t>
            </a:r>
            <a:r>
              <a:rPr lang="en-US" altLang="en-US" sz="1800" dirty="0">
                <a:solidFill>
                  <a:srgbClr val="0000FF"/>
                </a:solidFill>
              </a:rPr>
              <a:t>neither</a:t>
            </a:r>
            <a:r>
              <a:rPr lang="en-US" altLang="en-US" sz="1800" i="1" dirty="0">
                <a:solidFill>
                  <a:srgbClr val="0000FF"/>
                </a:solidFill>
              </a:rPr>
              <a:t>)</a:t>
            </a:r>
          </a:p>
        </p:txBody>
      </p:sp>
    </p:spTree>
    <p:extLst>
      <p:ext uri="{BB962C8B-B14F-4D97-AF65-F5344CB8AC3E}">
        <p14:creationId xmlns:p14="http://schemas.microsoft.com/office/powerpoint/2010/main" val="1003026983"/>
      </p:ext>
    </p:extLst>
  </p:cSld>
  <p:clrMapOvr>
    <a:masterClrMapping/>
  </p:clrMapOvr>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348</TotalTime>
  <Words>4758</Words>
  <Application>Microsoft Office PowerPoint</Application>
  <PresentationFormat>On-screen Show (4:3)</PresentationFormat>
  <Paragraphs>438</Paragraphs>
  <Slides>41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Wingdings</vt:lpstr>
      <vt:lpstr>Network</vt:lpstr>
      <vt:lpstr>Q</vt:lpstr>
      <vt:lpstr>A</vt:lpstr>
      <vt:lpstr>Q</vt:lpstr>
      <vt:lpstr>Q/A</vt:lpstr>
      <vt:lpstr>A</vt:lpstr>
      <vt:lpstr>A</vt:lpstr>
      <vt:lpstr>Q</vt:lpstr>
      <vt:lpstr>Q/A</vt:lpstr>
      <vt:lpstr>A</vt:lpstr>
      <vt:lpstr>Q</vt:lpstr>
      <vt:lpstr>A</vt:lpstr>
      <vt:lpstr>Q</vt:lpstr>
      <vt:lpstr>A</vt:lpstr>
      <vt:lpstr>Q</vt:lpstr>
      <vt:lpstr>A</vt:lpstr>
      <vt:lpstr>Q</vt:lpstr>
      <vt:lpstr>A</vt:lpstr>
      <vt:lpstr>PowerPoint Presentation</vt:lpstr>
      <vt:lpstr>PowerPoint Presentation</vt:lpstr>
      <vt:lpstr>PowerPoint Presentation</vt:lpstr>
      <vt:lpstr>Q</vt:lpstr>
      <vt:lpstr>A</vt:lpstr>
      <vt:lpstr>PowerPoint Presentation</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vector>
  </TitlesOfParts>
  <Company>LSU Ophthalmology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dc:title>
  <dc:creator>Steven B. Flynn</dc:creator>
  <cp:lastModifiedBy>Steven Flynn</cp:lastModifiedBy>
  <cp:revision>33</cp:revision>
  <dcterms:created xsi:type="dcterms:W3CDTF">2008-09-15T17:16:17Z</dcterms:created>
  <dcterms:modified xsi:type="dcterms:W3CDTF">2020-04-22T20:58:16Z</dcterms:modified>
</cp:coreProperties>
</file>