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78" r:id="rId3"/>
    <p:sldId id="380" r:id="rId4"/>
    <p:sldId id="373" r:id="rId5"/>
    <p:sldId id="381" r:id="rId6"/>
    <p:sldId id="386" r:id="rId7"/>
    <p:sldId id="387" r:id="rId8"/>
    <p:sldId id="388" r:id="rId9"/>
    <p:sldId id="389" r:id="rId10"/>
    <p:sldId id="390" r:id="rId11"/>
    <p:sldId id="391" r:id="rId12"/>
    <p:sldId id="269" r:id="rId13"/>
    <p:sldId id="392" r:id="rId14"/>
    <p:sldId id="393" r:id="rId15"/>
    <p:sldId id="402" r:id="rId16"/>
    <p:sldId id="394" r:id="rId17"/>
    <p:sldId id="576" r:id="rId18"/>
    <p:sldId id="577" r:id="rId19"/>
    <p:sldId id="578" r:id="rId20"/>
    <p:sldId id="277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286" r:id="rId30"/>
    <p:sldId id="287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382" r:id="rId40"/>
    <p:sldId id="383" r:id="rId41"/>
    <p:sldId id="405" r:id="rId42"/>
    <p:sldId id="618" r:id="rId43"/>
    <p:sldId id="300" r:id="rId44"/>
    <p:sldId id="418" r:id="rId45"/>
    <p:sldId id="419" r:id="rId46"/>
    <p:sldId id="384" r:id="rId47"/>
    <p:sldId id="385" r:id="rId48"/>
    <p:sldId id="406" r:id="rId49"/>
    <p:sldId id="420" r:id="rId50"/>
    <p:sldId id="307" r:id="rId51"/>
    <p:sldId id="407" r:id="rId52"/>
    <p:sldId id="421" r:id="rId53"/>
    <p:sldId id="310" r:id="rId54"/>
    <p:sldId id="422" r:id="rId55"/>
    <p:sldId id="423" r:id="rId56"/>
    <p:sldId id="427" r:id="rId57"/>
    <p:sldId id="428" r:id="rId58"/>
    <p:sldId id="429" r:id="rId59"/>
    <p:sldId id="430" r:id="rId60"/>
    <p:sldId id="431" r:id="rId61"/>
    <p:sldId id="432" r:id="rId62"/>
    <p:sldId id="408" r:id="rId63"/>
    <p:sldId id="433" r:id="rId64"/>
    <p:sldId id="321" r:id="rId65"/>
    <p:sldId id="434" r:id="rId66"/>
    <p:sldId id="435" r:id="rId67"/>
    <p:sldId id="436" r:id="rId68"/>
    <p:sldId id="437" r:id="rId69"/>
    <p:sldId id="438" r:id="rId70"/>
    <p:sldId id="368" r:id="rId71"/>
    <p:sldId id="258" r:id="rId72"/>
    <p:sldId id="440" r:id="rId73"/>
    <p:sldId id="456" r:id="rId74"/>
    <p:sldId id="455" r:id="rId75"/>
    <p:sldId id="441" r:id="rId76"/>
    <p:sldId id="457" r:id="rId77"/>
    <p:sldId id="443" r:id="rId78"/>
    <p:sldId id="449" r:id="rId79"/>
    <p:sldId id="458" r:id="rId80"/>
    <p:sldId id="337" r:id="rId81"/>
    <p:sldId id="459" r:id="rId82"/>
    <p:sldId id="460" r:id="rId83"/>
    <p:sldId id="461" r:id="rId84"/>
    <p:sldId id="462" r:id="rId85"/>
    <p:sldId id="450" r:id="rId86"/>
    <p:sldId id="451" r:id="rId87"/>
    <p:sldId id="453" r:id="rId88"/>
    <p:sldId id="454" r:id="rId89"/>
    <p:sldId id="442" r:id="rId90"/>
    <p:sldId id="463" r:id="rId91"/>
    <p:sldId id="469" r:id="rId92"/>
    <p:sldId id="470" r:id="rId93"/>
    <p:sldId id="350" r:id="rId94"/>
    <p:sldId id="471" r:id="rId95"/>
    <p:sldId id="472" r:id="rId96"/>
    <p:sldId id="464" r:id="rId97"/>
    <p:sldId id="452" r:id="rId98"/>
    <p:sldId id="465" r:id="rId99"/>
    <p:sldId id="466" r:id="rId100"/>
    <p:sldId id="479" r:id="rId101"/>
    <p:sldId id="490" r:id="rId102"/>
    <p:sldId id="593" r:id="rId103"/>
    <p:sldId id="594" r:id="rId104"/>
    <p:sldId id="595" r:id="rId105"/>
    <p:sldId id="482" r:id="rId106"/>
    <p:sldId id="592" r:id="rId107"/>
    <p:sldId id="364" r:id="rId108"/>
    <p:sldId id="365" r:id="rId109"/>
    <p:sldId id="474" r:id="rId110"/>
    <p:sldId id="492" r:id="rId111"/>
    <p:sldId id="493" r:id="rId112"/>
    <p:sldId id="596" r:id="rId113"/>
    <p:sldId id="619" r:id="rId114"/>
    <p:sldId id="475" r:id="rId115"/>
    <p:sldId id="494" r:id="rId116"/>
    <p:sldId id="600" r:id="rId117"/>
    <p:sldId id="603" r:id="rId118"/>
    <p:sldId id="606" r:id="rId119"/>
    <p:sldId id="607" r:id="rId120"/>
    <p:sldId id="608" r:id="rId121"/>
    <p:sldId id="609" r:id="rId122"/>
    <p:sldId id="610" r:id="rId123"/>
    <p:sldId id="604" r:id="rId124"/>
    <p:sldId id="605" r:id="rId125"/>
    <p:sldId id="620" r:id="rId126"/>
    <p:sldId id="613" r:id="rId127"/>
    <p:sldId id="611" r:id="rId128"/>
    <p:sldId id="612" r:id="rId129"/>
    <p:sldId id="467" r:id="rId130"/>
    <p:sldId id="468" r:id="rId131"/>
    <p:sldId id="369" r:id="rId132"/>
    <p:sldId id="298" r:id="rId133"/>
    <p:sldId id="299" r:id="rId134"/>
    <p:sldId id="508" r:id="rId135"/>
    <p:sldId id="509" r:id="rId136"/>
    <p:sldId id="510" r:id="rId137"/>
    <p:sldId id="511" r:id="rId138"/>
    <p:sldId id="301" r:id="rId139"/>
    <p:sldId id="530" r:id="rId140"/>
    <p:sldId id="531" r:id="rId141"/>
    <p:sldId id="532" r:id="rId142"/>
    <p:sldId id="534" r:id="rId143"/>
    <p:sldId id="370" r:id="rId144"/>
    <p:sldId id="535" r:id="rId145"/>
    <p:sldId id="512" r:id="rId146"/>
    <p:sldId id="513" r:id="rId147"/>
    <p:sldId id="514" r:id="rId148"/>
    <p:sldId id="516" r:id="rId149"/>
    <p:sldId id="517" r:id="rId150"/>
    <p:sldId id="518" r:id="rId151"/>
    <p:sldId id="519" r:id="rId152"/>
    <p:sldId id="621" r:id="rId153"/>
    <p:sldId id="520" r:id="rId154"/>
    <p:sldId id="521" r:id="rId155"/>
    <p:sldId id="515" r:id="rId156"/>
    <p:sldId id="522" r:id="rId157"/>
    <p:sldId id="622" r:id="rId158"/>
    <p:sldId id="523" r:id="rId159"/>
    <p:sldId id="524" r:id="rId160"/>
    <p:sldId id="623" r:id="rId161"/>
    <p:sldId id="525" r:id="rId162"/>
    <p:sldId id="526" r:id="rId163"/>
    <p:sldId id="527" r:id="rId164"/>
    <p:sldId id="624" r:id="rId165"/>
    <p:sldId id="528" r:id="rId166"/>
    <p:sldId id="529" r:id="rId167"/>
    <p:sldId id="591" r:id="rId168"/>
    <p:sldId id="614" r:id="rId169"/>
    <p:sldId id="615" r:id="rId170"/>
    <p:sldId id="616" r:id="rId171"/>
    <p:sldId id="372" r:id="rId172"/>
    <p:sldId id="366" r:id="rId173"/>
    <p:sldId id="537" r:id="rId174"/>
    <p:sldId id="538" r:id="rId175"/>
    <p:sldId id="539" r:id="rId176"/>
    <p:sldId id="617" r:id="rId177"/>
    <p:sldId id="540" r:id="rId178"/>
    <p:sldId id="541" r:id="rId179"/>
    <p:sldId id="542" r:id="rId180"/>
    <p:sldId id="554" r:id="rId181"/>
    <p:sldId id="555" r:id="rId182"/>
    <p:sldId id="556" r:id="rId183"/>
    <p:sldId id="557" r:id="rId184"/>
    <p:sldId id="558" r:id="rId185"/>
    <p:sldId id="543" r:id="rId186"/>
    <p:sldId id="544" r:id="rId187"/>
    <p:sldId id="552" r:id="rId188"/>
    <p:sldId id="551" r:id="rId189"/>
    <p:sldId id="545" r:id="rId190"/>
    <p:sldId id="546" r:id="rId191"/>
    <p:sldId id="547" r:id="rId192"/>
    <p:sldId id="559" r:id="rId193"/>
    <p:sldId id="560" r:id="rId194"/>
    <p:sldId id="553" r:id="rId195"/>
    <p:sldId id="548" r:id="rId196"/>
    <p:sldId id="549" r:id="rId197"/>
    <p:sldId id="550" r:id="rId198"/>
    <p:sldId id="561" r:id="rId199"/>
    <p:sldId id="562" r:id="rId200"/>
    <p:sldId id="563" r:id="rId201"/>
    <p:sldId id="564" r:id="rId202"/>
    <p:sldId id="536" r:id="rId203"/>
    <p:sldId id="565" r:id="rId204"/>
    <p:sldId id="352" r:id="rId205"/>
    <p:sldId id="566" r:id="rId206"/>
    <p:sldId id="567" r:id="rId207"/>
    <p:sldId id="568" r:id="rId208"/>
    <p:sldId id="569" r:id="rId209"/>
    <p:sldId id="570" r:id="rId210"/>
    <p:sldId id="571" r:id="rId211"/>
    <p:sldId id="572" r:id="rId212"/>
    <p:sldId id="573" r:id="rId213"/>
    <p:sldId id="574" r:id="rId2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CDC"/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viewProps" Target="viewProps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778458C9-C103-4B8C-AB45-DA59E6A3CD42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9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557" y="1983916"/>
            <a:ext cx="1742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86355" y="3451997"/>
            <a:ext cx="2042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syphilis, this distinction must be considered first: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6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  <a:endParaRPr lang="en-US" sz="1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2C2DDF-84EC-43A6-BE0B-6B488BC25147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19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i="1" dirty="0"/>
              <a:t>(chief manifestation?)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31029955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b="1" dirty="0" err="1"/>
              <a:t>Gummas</a:t>
            </a:r>
            <a:endParaRPr lang="en-US" sz="1400" b="1" dirty="0"/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20895162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b="1" dirty="0" err="1"/>
              <a:t>Gummas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004" y="3223631"/>
            <a:ext cx="444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are </a:t>
            </a:r>
            <a:r>
              <a:rPr lang="en-US" sz="1400" i="1" dirty="0" err="1"/>
              <a:t>gummas</a:t>
            </a:r>
            <a:r>
              <a:rPr lang="en-US" sz="1400" i="1" dirty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7197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b="1" dirty="0" err="1"/>
              <a:t>Gummas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004" y="3223631"/>
            <a:ext cx="444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are </a:t>
            </a:r>
            <a:r>
              <a:rPr lang="en-US" sz="1400" i="1" dirty="0" err="1"/>
              <a:t>gummas</a:t>
            </a:r>
            <a:r>
              <a:rPr lang="en-US" sz="1400" i="1" dirty="0"/>
              <a:t>?</a:t>
            </a:r>
          </a:p>
          <a:p>
            <a:r>
              <a:rPr lang="en-US" sz="1400" dirty="0"/>
              <a:t>Benign inflammatory tumors--granulomas, essentially</a:t>
            </a:r>
          </a:p>
        </p:txBody>
      </p:sp>
    </p:spTree>
    <p:extLst>
      <p:ext uri="{BB962C8B-B14F-4D97-AF65-F5344CB8AC3E}">
        <p14:creationId xmlns:p14="http://schemas.microsoft.com/office/powerpoint/2010/main" val="42814834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b="1" dirty="0" err="1"/>
              <a:t>Gummas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004" y="3223631"/>
            <a:ext cx="4448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are </a:t>
            </a:r>
            <a:r>
              <a:rPr lang="en-US" sz="1400" i="1" dirty="0" err="1"/>
              <a:t>gummas</a:t>
            </a:r>
            <a:r>
              <a:rPr lang="en-US" sz="1400" i="1" dirty="0"/>
              <a:t>?</a:t>
            </a:r>
          </a:p>
          <a:p>
            <a:r>
              <a:rPr lang="en-US" sz="1400" dirty="0"/>
              <a:t>Benign inflammatory tumors--granulomas, essentially</a:t>
            </a:r>
          </a:p>
          <a:p>
            <a:endParaRPr lang="en-US" sz="1400" i="1" dirty="0"/>
          </a:p>
          <a:p>
            <a:r>
              <a:rPr lang="en-US" sz="1400" i="1" dirty="0"/>
              <a:t>Where are they located?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28938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b="1" dirty="0" err="1"/>
              <a:t>Gummas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004" y="3223631"/>
            <a:ext cx="4448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are </a:t>
            </a:r>
            <a:r>
              <a:rPr lang="en-US" sz="1400" i="1" dirty="0" err="1"/>
              <a:t>gummas</a:t>
            </a:r>
            <a:r>
              <a:rPr lang="en-US" sz="1400" i="1" dirty="0"/>
              <a:t>?</a:t>
            </a:r>
          </a:p>
          <a:p>
            <a:r>
              <a:rPr lang="en-US" sz="1400" dirty="0"/>
              <a:t>Benign inflammatory tumors--granulomas, essentially</a:t>
            </a:r>
          </a:p>
          <a:p>
            <a:endParaRPr lang="en-US" sz="1400" i="1" dirty="0"/>
          </a:p>
          <a:p>
            <a:r>
              <a:rPr lang="en-US" sz="1400" i="1" dirty="0"/>
              <a:t>Where are they located?</a:t>
            </a:r>
          </a:p>
          <a:p>
            <a:r>
              <a:rPr lang="en-US" sz="1400" dirty="0"/>
              <a:t>They can be found anywhere but have a predilection for the  liver  and the  skin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1888" y="4365007"/>
            <a:ext cx="360609" cy="25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organ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1200" y="4357121"/>
            <a:ext cx="360609" cy="25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23044062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Benign tertiary syphilis: </a:t>
            </a:r>
            <a:r>
              <a:rPr lang="en-US" sz="1400" b="1" dirty="0" err="1"/>
              <a:t>Gummas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004" y="3223631"/>
            <a:ext cx="4448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are </a:t>
            </a:r>
            <a:r>
              <a:rPr lang="en-US" sz="1400" i="1" dirty="0" err="1"/>
              <a:t>gummas</a:t>
            </a:r>
            <a:r>
              <a:rPr lang="en-US" sz="1400" i="1" dirty="0"/>
              <a:t>?</a:t>
            </a:r>
          </a:p>
          <a:p>
            <a:r>
              <a:rPr lang="en-US" sz="1400" dirty="0"/>
              <a:t>Benign inflammatory tumors--granulomas, essentially</a:t>
            </a:r>
          </a:p>
          <a:p>
            <a:endParaRPr lang="en-US" sz="1400" i="1" dirty="0"/>
          </a:p>
          <a:p>
            <a:r>
              <a:rPr lang="en-US" sz="1400" i="1" dirty="0"/>
              <a:t>Where are they located?</a:t>
            </a:r>
          </a:p>
          <a:p>
            <a:r>
              <a:rPr lang="en-US" sz="1400" dirty="0"/>
              <a:t>They can be found anywhere but have a predilection for the  liver  and the  skin</a:t>
            </a:r>
          </a:p>
        </p:txBody>
      </p:sp>
    </p:spTree>
    <p:extLst>
      <p:ext uri="{BB962C8B-B14F-4D97-AF65-F5344CB8AC3E}">
        <p14:creationId xmlns:p14="http://schemas.microsoft.com/office/powerpoint/2010/main" val="8373552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8760" y="5956845"/>
            <a:ext cx="28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</a:t>
            </a:r>
            <a:r>
              <a:rPr lang="en-US" dirty="0" err="1"/>
              <a:t>Gummas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B3D9-A15A-4A94-95D0-7F010661B2C9}" type="slidenum">
              <a:rPr lang="en-US" smtClean="0"/>
              <a:t>107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8" y="395899"/>
            <a:ext cx="7765961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631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6331" y="6063236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Ulcerated </a:t>
            </a:r>
            <a:r>
              <a:rPr lang="en-US" dirty="0" err="1"/>
              <a:t>gumma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B3D9-A15A-4A94-95D0-7F010661B2C9}" type="slidenum">
              <a:rPr lang="en-US" smtClean="0"/>
              <a:t>108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1" y="387528"/>
            <a:ext cx="7817476" cy="53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898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syphilis: </a:t>
            </a:r>
            <a:r>
              <a:rPr lang="en-US" sz="1400" dirty="0" err="1"/>
              <a:t>Gummas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Cardiovascular syphilis: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4007" y="3051151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(chief manifestation?)</a:t>
            </a:r>
          </a:p>
        </p:txBody>
      </p:sp>
    </p:spTree>
    <p:extLst>
      <p:ext uri="{BB962C8B-B14F-4D97-AF65-F5344CB8AC3E}">
        <p14:creationId xmlns:p14="http://schemas.microsoft.com/office/powerpoint/2010/main" val="156697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47237E-5498-4AA5-BF1B-6BFC1CF67656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syphilis: </a:t>
            </a:r>
            <a:r>
              <a:rPr lang="en-US" sz="1400" dirty="0" err="1"/>
              <a:t>Gummas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Cardiovascular syphilis: </a:t>
            </a:r>
            <a:r>
              <a:rPr lang="en-US" sz="1400" b="1" dirty="0"/>
              <a:t>Aortic </a:t>
            </a:r>
            <a:r>
              <a:rPr lang="en-US" sz="1400" b="1" dirty="0" err="1"/>
              <a:t>syphilitis</a:t>
            </a:r>
            <a:endParaRPr lang="en-US" sz="1400" b="1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11069983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Cardiovascular syphilis: </a:t>
            </a:r>
            <a:r>
              <a:rPr lang="en-US" sz="1400" b="1" dirty="0"/>
              <a:t>Aortic </a:t>
            </a:r>
            <a:r>
              <a:rPr lang="en-US" sz="1400" b="1" dirty="0" err="1"/>
              <a:t>syphilitis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E5BC0-808B-4E4C-A28C-DF50ACFB464D}"/>
              </a:ext>
            </a:extLst>
          </p:cNvPr>
          <p:cNvSpPr txBox="1"/>
          <p:nvPr/>
        </p:nvSpPr>
        <p:spPr>
          <a:xfrm>
            <a:off x="2115061" y="3394804"/>
            <a:ext cx="5298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feared, life-threatening sequelae of syphilitic aortitis?</a:t>
            </a:r>
          </a:p>
        </p:txBody>
      </p:sp>
    </p:spTree>
    <p:extLst>
      <p:ext uri="{BB962C8B-B14F-4D97-AF65-F5344CB8AC3E}">
        <p14:creationId xmlns:p14="http://schemas.microsoft.com/office/powerpoint/2010/main" val="17995458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Cardiovascular syphilis: </a:t>
            </a:r>
            <a:r>
              <a:rPr lang="en-US" sz="1400" b="1" dirty="0"/>
              <a:t>Aortic </a:t>
            </a:r>
            <a:r>
              <a:rPr lang="en-US" sz="1400" b="1" dirty="0" err="1"/>
              <a:t>syphilitis</a:t>
            </a:r>
            <a:endParaRPr lang="en-US" sz="1400" b="1" dirty="0"/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Neurosyphilis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E5BC0-808B-4E4C-A28C-DF50ACFB464D}"/>
              </a:ext>
            </a:extLst>
          </p:cNvPr>
          <p:cNvSpPr txBox="1"/>
          <p:nvPr/>
        </p:nvSpPr>
        <p:spPr>
          <a:xfrm>
            <a:off x="2115061" y="3394804"/>
            <a:ext cx="5298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the feared, life-threatening sequelae of syphilitic </a:t>
            </a:r>
            <a:r>
              <a:rPr lang="en-US" sz="1400" i="1" dirty="0" err="1"/>
              <a:t>aortitis</a:t>
            </a:r>
            <a:r>
              <a:rPr lang="en-US" sz="1400" i="1" dirty="0"/>
              <a:t>?</a:t>
            </a:r>
          </a:p>
          <a:p>
            <a:r>
              <a:rPr lang="en-US" sz="1400" dirty="0"/>
              <a:t>Formation of an aortic aneurysm</a:t>
            </a:r>
          </a:p>
        </p:txBody>
      </p:sp>
    </p:spTree>
    <p:extLst>
      <p:ext uri="{BB962C8B-B14F-4D97-AF65-F5344CB8AC3E}">
        <p14:creationId xmlns:p14="http://schemas.microsoft.com/office/powerpoint/2010/main" val="18769360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2538" y="6063734"/>
            <a:ext cx="354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Aortic aneurysm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B3D9-A15A-4A94-95D0-7F010661B2C9}" type="slidenum">
              <a:rPr lang="en-US" smtClean="0"/>
              <a:t>113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5" y="628478"/>
            <a:ext cx="5094074" cy="50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381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syphilis: </a:t>
            </a:r>
            <a:r>
              <a:rPr lang="en-US" sz="1400" dirty="0" err="1"/>
              <a:t>Gummas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syphilis: </a:t>
            </a:r>
            <a:r>
              <a:rPr lang="en-US" sz="1400" dirty="0"/>
              <a:t>Aortic </a:t>
            </a:r>
            <a:r>
              <a:rPr lang="en-US" sz="1400" dirty="0" err="1"/>
              <a:t>syphilitis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8487" y="3279032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(chief manifestation?)</a:t>
            </a:r>
          </a:p>
        </p:txBody>
      </p:sp>
    </p:spTree>
    <p:extLst>
      <p:ext uri="{BB962C8B-B14F-4D97-AF65-F5344CB8AC3E}">
        <p14:creationId xmlns:p14="http://schemas.microsoft.com/office/powerpoint/2010/main" val="9087463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syphilis: </a:t>
            </a:r>
            <a:r>
              <a:rPr lang="en-US" sz="1400" dirty="0" err="1"/>
              <a:t>Gummas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syphilis: </a:t>
            </a:r>
            <a:r>
              <a:rPr lang="en-US" sz="1400" dirty="0"/>
              <a:t>Aortic </a:t>
            </a:r>
            <a:r>
              <a:rPr lang="en-US" sz="1400" dirty="0" err="1"/>
              <a:t>syphilitis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dorsalis, including 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4617511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Argyll-Robertson pupils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</a:t>
            </a:r>
            <a:r>
              <a:rPr lang="en-US" sz="1400" dirty="0" err="1"/>
              <a:t>tabes</a:t>
            </a:r>
            <a:r>
              <a:rPr lang="en-US" sz="1400" dirty="0"/>
              <a:t> dorsalis</a:t>
            </a:r>
            <a:r>
              <a:rPr lang="en-US" sz="1400" i="1" dirty="0"/>
              <a:t>?</a:t>
            </a:r>
            <a:endParaRPr lang="en-US" sz="1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2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Argyll-Robertson pupils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042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</a:t>
            </a:r>
            <a:r>
              <a:rPr lang="en-US" sz="1400" dirty="0" err="1"/>
              <a:t>tabes</a:t>
            </a:r>
            <a:r>
              <a:rPr lang="en-US" sz="1400" dirty="0"/>
              <a:t> dorsalis</a:t>
            </a:r>
            <a:r>
              <a:rPr lang="en-US" sz="1400" i="1" dirty="0"/>
              <a:t>?</a:t>
            </a:r>
          </a:p>
          <a:p>
            <a:r>
              <a:rPr lang="en-US" sz="1400" dirty="0"/>
              <a:t> A degenerative neurologic condition characterized by 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78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</p:txBody>
      </p:sp>
    </p:spTree>
    <p:extLst>
      <p:ext uri="{BB962C8B-B14F-4D97-AF65-F5344CB8AC3E}">
        <p14:creationId xmlns:p14="http://schemas.microsoft.com/office/powerpoint/2010/main" val="9151993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  <a:p>
            <a:r>
              <a:rPr lang="en-US" sz="1400" dirty="0"/>
              <a:t>A component of </a:t>
            </a:r>
            <a:r>
              <a:rPr lang="en-US" sz="1400" dirty="0" err="1"/>
              <a:t>tabes</a:t>
            </a:r>
            <a:r>
              <a:rPr lang="en-US" sz="1400" dirty="0"/>
              <a:t> dorsalis characterized by light-near dissociation</a:t>
            </a:r>
          </a:p>
        </p:txBody>
      </p:sp>
    </p:spTree>
    <p:extLst>
      <p:ext uri="{BB962C8B-B14F-4D97-AF65-F5344CB8AC3E}">
        <p14:creationId xmlns:p14="http://schemas.microsoft.com/office/powerpoint/2010/main" val="293573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955" y="5963943"/>
            <a:ext cx="5819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Congenital syphilis: IK: Active inflammation (the white material is perivascular </a:t>
            </a:r>
            <a:r>
              <a:rPr lang="en-US" sz="1600" dirty="0" err="1"/>
              <a:t>leukocytic</a:t>
            </a:r>
            <a:r>
              <a:rPr lang="en-US" sz="1600" dirty="0"/>
              <a:t> ‘cuffing’)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r="-1" b="32646"/>
          <a:stretch/>
        </p:blipFill>
        <p:spPr>
          <a:xfrm>
            <a:off x="2209111" y="1079202"/>
            <a:ext cx="4725777" cy="46995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88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  <a:p>
            <a:r>
              <a:rPr lang="en-US" sz="1400" dirty="0"/>
              <a:t>A component of </a:t>
            </a:r>
            <a:r>
              <a:rPr lang="en-US" sz="1400" dirty="0" err="1"/>
              <a:t>tabes</a:t>
            </a:r>
            <a:r>
              <a:rPr lang="en-US" sz="1400" dirty="0"/>
              <a:t> dorsalis characterized by light-near dissociation</a:t>
            </a:r>
          </a:p>
          <a:p>
            <a:endParaRPr lang="en-US" sz="1400" dirty="0"/>
          </a:p>
          <a:p>
            <a:r>
              <a:rPr lang="en-US" sz="1400" i="1" dirty="0"/>
              <a:t>What does </a:t>
            </a:r>
            <a:r>
              <a:rPr lang="en-US" sz="1400" dirty="0"/>
              <a:t>light-near dissociation </a:t>
            </a:r>
            <a:r>
              <a:rPr lang="en-US" sz="1400" i="1" dirty="0"/>
              <a:t>mean in this context?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495540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  <a:p>
            <a:r>
              <a:rPr lang="en-US" sz="1400" dirty="0"/>
              <a:t>A component of </a:t>
            </a:r>
            <a:r>
              <a:rPr lang="en-US" sz="1400" dirty="0" err="1"/>
              <a:t>tabes</a:t>
            </a:r>
            <a:r>
              <a:rPr lang="en-US" sz="1400" dirty="0"/>
              <a:t> dorsalis characterized by light-near dissociation</a:t>
            </a:r>
          </a:p>
          <a:p>
            <a:endParaRPr lang="en-US" sz="1400" dirty="0"/>
          </a:p>
          <a:p>
            <a:r>
              <a:rPr lang="en-US" sz="1400" i="1" dirty="0"/>
              <a:t>What does </a:t>
            </a:r>
            <a:r>
              <a:rPr lang="en-US" sz="1400" dirty="0"/>
              <a:t>light-near dissociation </a:t>
            </a:r>
            <a:r>
              <a:rPr lang="en-US" sz="1400" i="1" dirty="0"/>
              <a:t>mean in this context?</a:t>
            </a:r>
          </a:p>
          <a:p>
            <a:r>
              <a:rPr lang="en-US" sz="1400" dirty="0"/>
              <a:t>A-R pupils do not </a:t>
            </a:r>
            <a:r>
              <a:rPr lang="en-US" sz="1400" dirty="0" err="1"/>
              <a:t>miose</a:t>
            </a:r>
            <a:r>
              <a:rPr lang="en-US" sz="1400" dirty="0"/>
              <a:t> in response to light, but do so briskly in response to the near reflex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40263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  <a:p>
            <a:r>
              <a:rPr lang="en-US" sz="1400" dirty="0"/>
              <a:t>A component of </a:t>
            </a:r>
            <a:r>
              <a:rPr lang="en-US" sz="1400" dirty="0" err="1"/>
              <a:t>tabes</a:t>
            </a:r>
            <a:r>
              <a:rPr lang="en-US" sz="1400" dirty="0"/>
              <a:t> dorsalis characterized by light-near dissociation</a:t>
            </a:r>
          </a:p>
          <a:p>
            <a:endParaRPr lang="en-US" sz="1400" dirty="0"/>
          </a:p>
          <a:p>
            <a:r>
              <a:rPr lang="en-US" sz="1400" i="1" dirty="0"/>
              <a:t>What does </a:t>
            </a:r>
            <a:r>
              <a:rPr lang="en-US" sz="1400" dirty="0"/>
              <a:t>light-near dissociation </a:t>
            </a:r>
            <a:r>
              <a:rPr lang="en-US" sz="1400" i="1" dirty="0"/>
              <a:t>mean in this context?</a:t>
            </a:r>
          </a:p>
          <a:p>
            <a:r>
              <a:rPr lang="en-US" sz="1400" dirty="0"/>
              <a:t>A-R pupils do not </a:t>
            </a:r>
            <a:r>
              <a:rPr lang="en-US" sz="1400" dirty="0" err="1"/>
              <a:t>miose</a:t>
            </a:r>
            <a:r>
              <a:rPr lang="en-US" sz="1400" dirty="0"/>
              <a:t> in response to light, but do so briskly in response to the near reflex</a:t>
            </a:r>
          </a:p>
          <a:p>
            <a:endParaRPr lang="en-US" sz="1400" dirty="0"/>
          </a:p>
          <a:p>
            <a:r>
              <a:rPr lang="en-US" sz="1400" i="1" dirty="0"/>
              <a:t>Two descriptors typically apply to the appearance of A-R pupils--what are they?</a:t>
            </a:r>
          </a:p>
          <a:p>
            <a:r>
              <a:rPr lang="en-US" sz="1400" dirty="0"/>
              <a:t>--</a:t>
            </a:r>
          </a:p>
          <a:p>
            <a:r>
              <a:rPr lang="en-US" sz="14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8289549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  <a:p>
            <a:r>
              <a:rPr lang="en-US" sz="1400" dirty="0"/>
              <a:t>A component of </a:t>
            </a:r>
            <a:r>
              <a:rPr lang="en-US" sz="1400" dirty="0" err="1"/>
              <a:t>tabes</a:t>
            </a:r>
            <a:r>
              <a:rPr lang="en-US" sz="1400" dirty="0"/>
              <a:t> dorsalis characterized by light-near dissociation</a:t>
            </a:r>
          </a:p>
          <a:p>
            <a:endParaRPr lang="en-US" sz="1400" dirty="0"/>
          </a:p>
          <a:p>
            <a:r>
              <a:rPr lang="en-US" sz="1400" i="1" dirty="0"/>
              <a:t>What does </a:t>
            </a:r>
            <a:r>
              <a:rPr lang="en-US" sz="1400" dirty="0"/>
              <a:t>light-near dissociation </a:t>
            </a:r>
            <a:r>
              <a:rPr lang="en-US" sz="1400" i="1" dirty="0"/>
              <a:t>mean in this context?</a:t>
            </a:r>
          </a:p>
          <a:p>
            <a:r>
              <a:rPr lang="en-US" sz="1400" dirty="0"/>
              <a:t>A-R pupils do not </a:t>
            </a:r>
            <a:r>
              <a:rPr lang="en-US" sz="1400" dirty="0" err="1"/>
              <a:t>miose</a:t>
            </a:r>
            <a:r>
              <a:rPr lang="en-US" sz="1400" dirty="0"/>
              <a:t> in response to light, but do so briskly in response to the near reflex</a:t>
            </a:r>
          </a:p>
          <a:p>
            <a:endParaRPr lang="en-US" sz="1400" dirty="0"/>
          </a:p>
          <a:p>
            <a:r>
              <a:rPr lang="en-US" sz="1400" i="1" dirty="0"/>
              <a:t>Two descriptors typically apply to the appearance of A-R pupils--what are they?</a:t>
            </a:r>
          </a:p>
          <a:p>
            <a:r>
              <a:rPr lang="en-US" sz="1400" dirty="0"/>
              <a:t>--They are  small</a:t>
            </a:r>
          </a:p>
          <a:p>
            <a:r>
              <a:rPr lang="en-US" sz="1400" dirty="0"/>
              <a:t>--They are  irregular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5CC29A-FD9D-43C9-8577-8B68B0D71A11}"/>
              </a:ext>
            </a:extLst>
          </p:cNvPr>
          <p:cNvSpPr/>
          <p:nvPr/>
        </p:nvSpPr>
        <p:spPr>
          <a:xfrm>
            <a:off x="3649391" y="6352492"/>
            <a:ext cx="656822" cy="23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shape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F507C-6466-4635-964A-1AA3E1E1C40E}"/>
              </a:ext>
            </a:extLst>
          </p:cNvPr>
          <p:cNvSpPr/>
          <p:nvPr/>
        </p:nvSpPr>
        <p:spPr>
          <a:xfrm>
            <a:off x="3647243" y="6105644"/>
            <a:ext cx="656822" cy="23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16948371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/>
              <a:t>Argyll-Robertson pupils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996D0-6BC5-40BE-B12C-CAD135ACF1E0}"/>
              </a:ext>
            </a:extLst>
          </p:cNvPr>
          <p:cNvSpPr txBox="1"/>
          <p:nvPr/>
        </p:nvSpPr>
        <p:spPr>
          <a:xfrm>
            <a:off x="2686767" y="4335988"/>
            <a:ext cx="6433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phenomenon known as </a:t>
            </a:r>
            <a:r>
              <a:rPr lang="en-US" sz="1400" dirty="0"/>
              <a:t>Argyll-Robertson (A-R) pupils?</a:t>
            </a:r>
          </a:p>
          <a:p>
            <a:r>
              <a:rPr lang="en-US" sz="1400" dirty="0"/>
              <a:t>A component of </a:t>
            </a:r>
            <a:r>
              <a:rPr lang="en-US" sz="1400" dirty="0" err="1"/>
              <a:t>tabes</a:t>
            </a:r>
            <a:r>
              <a:rPr lang="en-US" sz="1400" dirty="0"/>
              <a:t> dorsalis characterized by light-near dissociation</a:t>
            </a:r>
          </a:p>
          <a:p>
            <a:endParaRPr lang="en-US" sz="1400" dirty="0"/>
          </a:p>
          <a:p>
            <a:r>
              <a:rPr lang="en-US" sz="1400" i="1" dirty="0"/>
              <a:t>What does </a:t>
            </a:r>
            <a:r>
              <a:rPr lang="en-US" sz="1400" dirty="0"/>
              <a:t>light-near dissociation </a:t>
            </a:r>
            <a:r>
              <a:rPr lang="en-US" sz="1400" i="1" dirty="0"/>
              <a:t>mean in this context?</a:t>
            </a:r>
          </a:p>
          <a:p>
            <a:r>
              <a:rPr lang="en-US" sz="1400" dirty="0"/>
              <a:t>A-R pupils do not </a:t>
            </a:r>
            <a:r>
              <a:rPr lang="en-US" sz="1400" dirty="0" err="1"/>
              <a:t>miose</a:t>
            </a:r>
            <a:r>
              <a:rPr lang="en-US" sz="1400" dirty="0"/>
              <a:t> in response to light, but do so briskly in response to the near reflex</a:t>
            </a:r>
          </a:p>
          <a:p>
            <a:endParaRPr lang="en-US" sz="1400" dirty="0"/>
          </a:p>
          <a:p>
            <a:r>
              <a:rPr lang="en-US" sz="1400" i="1" dirty="0"/>
              <a:t>Two descriptors typically apply to the appearance of A-R pupils--what are they?</a:t>
            </a:r>
          </a:p>
          <a:p>
            <a:r>
              <a:rPr lang="en-US" sz="1400" dirty="0"/>
              <a:t>--They are  small</a:t>
            </a:r>
          </a:p>
          <a:p>
            <a:r>
              <a:rPr lang="en-US" sz="1400" dirty="0"/>
              <a:t>--They are  irregular</a:t>
            </a:r>
          </a:p>
        </p:txBody>
      </p:sp>
    </p:spTree>
    <p:extLst>
      <p:ext uri="{BB962C8B-B14F-4D97-AF65-F5344CB8AC3E}">
        <p14:creationId xmlns:p14="http://schemas.microsoft.com/office/powerpoint/2010/main" val="23230593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133" y="6063734"/>
            <a:ext cx="586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</a:t>
            </a:r>
            <a:r>
              <a:rPr lang="en-US" dirty="0" err="1"/>
              <a:t>Tabes</a:t>
            </a:r>
            <a:r>
              <a:rPr lang="en-US" dirty="0"/>
              <a:t> dorsalis: Argyll-Robertson pupils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8" y="1455314"/>
            <a:ext cx="7040403" cy="33988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37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Argyll-Robertson pupils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6BE42-4AAA-43A0-8132-3B5EB7D35756}"/>
              </a:ext>
            </a:extLst>
          </p:cNvPr>
          <p:cNvSpPr txBox="1"/>
          <p:nvPr/>
        </p:nvSpPr>
        <p:spPr>
          <a:xfrm>
            <a:off x="1527795" y="4242549"/>
            <a:ext cx="5302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are some of the ‘non A-R pupils’ findings of </a:t>
            </a:r>
            <a:r>
              <a:rPr lang="en-US" sz="1400" i="1" dirty="0" err="1"/>
              <a:t>tabes</a:t>
            </a:r>
            <a:r>
              <a:rPr lang="en-US" sz="1400" i="1" dirty="0"/>
              <a:t> dorsalis?</a:t>
            </a:r>
          </a:p>
          <a:p>
            <a:r>
              <a:rPr lang="en-US" sz="1400" dirty="0"/>
              <a:t>--</a:t>
            </a:r>
          </a:p>
          <a:p>
            <a:r>
              <a:rPr lang="en-US" sz="1400" dirty="0"/>
              <a:t>--</a:t>
            </a:r>
          </a:p>
          <a:p>
            <a:r>
              <a:rPr lang="en-US" sz="14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7409044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Argyll-Robertson pupils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6BE42-4AAA-43A0-8132-3B5EB7D35756}"/>
              </a:ext>
            </a:extLst>
          </p:cNvPr>
          <p:cNvSpPr txBox="1"/>
          <p:nvPr/>
        </p:nvSpPr>
        <p:spPr>
          <a:xfrm>
            <a:off x="1527795" y="4242549"/>
            <a:ext cx="6322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are some of the ‘non A-R pupils’ findings of </a:t>
            </a:r>
            <a:r>
              <a:rPr lang="en-US" sz="1400" i="1" dirty="0" err="1"/>
              <a:t>tabes</a:t>
            </a:r>
            <a:r>
              <a:rPr lang="en-US" sz="1400" i="1" dirty="0"/>
              <a:t> dorsalis?</a:t>
            </a:r>
          </a:p>
          <a:p>
            <a:r>
              <a:rPr lang="en-US" sz="1400" dirty="0"/>
              <a:t>--Loss of reflexes, which leads eventually to joint damage (</a:t>
            </a:r>
            <a:r>
              <a:rPr lang="en-US" sz="1400" dirty="0" err="1"/>
              <a:t>ie</a:t>
            </a:r>
            <a:r>
              <a:rPr lang="en-US" sz="1400" dirty="0"/>
              <a:t>,  </a:t>
            </a:r>
            <a:r>
              <a:rPr lang="en-US" sz="1400" i="1" dirty="0"/>
              <a:t>Charcot  joints</a:t>
            </a:r>
            <a:r>
              <a:rPr lang="en-US" sz="1400" dirty="0"/>
              <a:t>)</a:t>
            </a:r>
          </a:p>
          <a:p>
            <a:r>
              <a:rPr lang="en-US" sz="1400" dirty="0"/>
              <a:t>--Pain, </a:t>
            </a:r>
            <a:r>
              <a:rPr lang="en-US" sz="1400" dirty="0" err="1"/>
              <a:t>parasthesias</a:t>
            </a:r>
            <a:endParaRPr lang="en-US" sz="1400" dirty="0"/>
          </a:p>
          <a:p>
            <a:r>
              <a:rPr lang="en-US" sz="1400" dirty="0"/>
              <a:t>--A foot-slapping gait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72E517-2CD8-4B58-B98E-4C45E74BB5F5}"/>
              </a:ext>
            </a:extLst>
          </p:cNvPr>
          <p:cNvSpPr/>
          <p:nvPr/>
        </p:nvSpPr>
        <p:spPr>
          <a:xfrm>
            <a:off x="6519796" y="4520178"/>
            <a:ext cx="631065" cy="20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68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----Benign tertiary syphilis: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Gummas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----Cardiovascular syphilis: Aortic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syphilitis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 err="1">
                <a:solidFill>
                  <a:srgbClr val="0000FF"/>
                </a:solidFill>
              </a:rPr>
              <a:t>Neurosyphilis</a:t>
            </a:r>
            <a:r>
              <a:rPr lang="en-US" sz="1400" b="1" dirty="0">
                <a:solidFill>
                  <a:srgbClr val="0000FF"/>
                </a:solidFill>
              </a:rPr>
              <a:t>: </a:t>
            </a:r>
            <a:r>
              <a:rPr lang="en-US" sz="1400" b="1" dirty="0" err="1"/>
              <a:t>tabes</a:t>
            </a:r>
            <a:r>
              <a:rPr lang="en-US" sz="1400" b="1" dirty="0"/>
              <a:t> dorsalis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including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Argyll-Robertson pupils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72" y="3653069"/>
            <a:ext cx="834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tabes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dorsalis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A degenerative neurologic condition characterized by </a:t>
            </a:r>
            <a:r>
              <a:rPr lang="en-US" sz="1400" b="1" u="sng" dirty="0"/>
              <a:t>a variety of sensory and motor abnormalities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E7D488-BC0F-4EB2-A93E-EDEE2FD69780}"/>
              </a:ext>
            </a:extLst>
          </p:cNvPr>
          <p:cNvSpPr/>
          <p:nvPr/>
        </p:nvSpPr>
        <p:spPr>
          <a:xfrm>
            <a:off x="1948070" y="3212604"/>
            <a:ext cx="1378226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DE2734-C958-4232-8F64-0CE7A9D4C05C}"/>
              </a:ext>
            </a:extLst>
          </p:cNvPr>
          <p:cNvSpPr/>
          <p:nvPr/>
        </p:nvSpPr>
        <p:spPr>
          <a:xfrm>
            <a:off x="3949150" y="3204931"/>
            <a:ext cx="2319128" cy="43279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6BE42-4AAA-43A0-8132-3B5EB7D35756}"/>
              </a:ext>
            </a:extLst>
          </p:cNvPr>
          <p:cNvSpPr txBox="1"/>
          <p:nvPr/>
        </p:nvSpPr>
        <p:spPr>
          <a:xfrm>
            <a:off x="1527795" y="4242549"/>
            <a:ext cx="6322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are some of the ‘non A-R pupils’ findings of </a:t>
            </a:r>
            <a:r>
              <a:rPr lang="en-US" sz="1400" i="1" dirty="0" err="1"/>
              <a:t>tabes</a:t>
            </a:r>
            <a:r>
              <a:rPr lang="en-US" sz="1400" i="1" dirty="0"/>
              <a:t> dorsalis?</a:t>
            </a:r>
          </a:p>
          <a:p>
            <a:r>
              <a:rPr lang="en-US" sz="1400" dirty="0"/>
              <a:t>--Loss of reflexes, which leads eventually to joint damage (</a:t>
            </a:r>
            <a:r>
              <a:rPr lang="en-US" sz="1400" dirty="0" err="1"/>
              <a:t>ie</a:t>
            </a:r>
            <a:r>
              <a:rPr lang="en-US" sz="1400" dirty="0"/>
              <a:t>,  </a:t>
            </a:r>
            <a:r>
              <a:rPr lang="en-US" sz="1400" i="1" dirty="0"/>
              <a:t>Charcot  joints</a:t>
            </a:r>
            <a:r>
              <a:rPr lang="en-US" sz="1400" dirty="0"/>
              <a:t>)</a:t>
            </a:r>
          </a:p>
          <a:p>
            <a:r>
              <a:rPr lang="en-US" sz="1400" dirty="0"/>
              <a:t>--Pain, </a:t>
            </a:r>
            <a:r>
              <a:rPr lang="en-US" sz="1400" dirty="0" err="1"/>
              <a:t>parasthesias</a:t>
            </a:r>
            <a:endParaRPr lang="en-US" sz="1400" dirty="0"/>
          </a:p>
          <a:p>
            <a:r>
              <a:rPr lang="en-US" sz="1400" dirty="0"/>
              <a:t>--A foot-slapping gait</a:t>
            </a:r>
          </a:p>
        </p:txBody>
      </p:sp>
    </p:spTree>
    <p:extLst>
      <p:ext uri="{BB962C8B-B14F-4D97-AF65-F5344CB8AC3E}">
        <p14:creationId xmlns:p14="http://schemas.microsoft.com/office/powerpoint/2010/main" val="7624711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syphilis: </a:t>
            </a:r>
            <a:r>
              <a:rPr lang="en-US" sz="1400" dirty="0" err="1"/>
              <a:t>Gummas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syphilis: </a:t>
            </a:r>
            <a:r>
              <a:rPr lang="en-US" sz="1400" dirty="0"/>
              <a:t>Aortic </a:t>
            </a:r>
            <a:r>
              <a:rPr lang="en-US" sz="1400" dirty="0" err="1"/>
              <a:t>syphilitis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r>
              <a:rPr lang="en-US" sz="1400" dirty="0">
                <a:solidFill>
                  <a:srgbClr val="0000FF"/>
                </a:solidFill>
              </a:rPr>
              <a:t>: </a:t>
            </a:r>
            <a:r>
              <a:rPr lang="en-US" sz="1400" dirty="0" err="1"/>
              <a:t>tabes</a:t>
            </a:r>
            <a:r>
              <a:rPr lang="en-US" sz="1400" dirty="0"/>
              <a:t> dorsalis, including Argyll-Robertson pupils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At which stage can/does uveitis occur?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25176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  <a:endParaRPr lang="en-US" sz="1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4B4184-B27F-4AFF-B663-A934DBEA2B4B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5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syphilis: </a:t>
            </a:r>
            <a:r>
              <a:rPr lang="en-US" sz="1400" dirty="0" err="1"/>
              <a:t>Gummas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syphilis: </a:t>
            </a:r>
            <a:r>
              <a:rPr lang="en-US" sz="1400" dirty="0"/>
              <a:t>Aortic </a:t>
            </a:r>
            <a:r>
              <a:rPr lang="en-US" sz="1400" dirty="0" err="1"/>
              <a:t>syphilitis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r>
              <a:rPr lang="en-US" sz="1400" dirty="0">
                <a:solidFill>
                  <a:srgbClr val="0000FF"/>
                </a:solidFill>
              </a:rPr>
              <a:t>: </a:t>
            </a:r>
            <a:r>
              <a:rPr lang="en-US" sz="1400" dirty="0" err="1">
                <a:solidFill>
                  <a:srgbClr val="0000FF"/>
                </a:solidFill>
              </a:rPr>
              <a:t>tabes</a:t>
            </a:r>
            <a:r>
              <a:rPr lang="en-US" sz="1400" dirty="0">
                <a:solidFill>
                  <a:srgbClr val="0000FF"/>
                </a:solidFill>
              </a:rPr>
              <a:t> dorsalis, including Argyll-Robertson pupils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At which stage can/does uveitis occur?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Any stage. That said, uveitis in a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pt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with serologic evidence of untreated syphilis should be considered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until proven otherwise.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338509383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Syphilis</a:t>
            </a:r>
          </a:p>
        </p:txBody>
      </p:sp>
    </p:spTree>
    <p:extLst>
      <p:ext uri="{BB962C8B-B14F-4D97-AF65-F5344CB8AC3E}">
        <p14:creationId xmlns:p14="http://schemas.microsoft.com/office/powerpoint/2010/main" val="39690851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3142" y="11430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39" y="1143004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20802" y="83373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</a:rPr>
              <a:t>Key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</a:rPr>
              <a:t>distinction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</a:rPr>
              <a:t>(not </a:t>
            </a:r>
            <a:r>
              <a:rPr lang="en-US" sz="1200" dirty="0" err="1">
                <a:latin typeface="Arial" panose="020B0604020202020204" pitchFamily="34" charset="0"/>
              </a:rPr>
              <a:t>uni</a:t>
            </a:r>
            <a:r>
              <a:rPr lang="en-US" sz="1200" dirty="0">
                <a:latin typeface="Arial" panose="020B0604020202020204" pitchFamily="34" charset="0"/>
              </a:rPr>
              <a:t>-</a:t>
            </a:r>
            <a:r>
              <a:rPr lang="en-US" sz="1200" i="1" dirty="0">
                <a:latin typeface="Arial" panose="020B0604020202020204" pitchFamily="34" charset="0"/>
              </a:rPr>
              <a:t> vs </a:t>
            </a:r>
            <a:r>
              <a:rPr lang="en-US" sz="1200" dirty="0">
                <a:latin typeface="Arial" panose="020B0604020202020204" pitchFamily="34" charset="0"/>
              </a:rPr>
              <a:t>bilateral</a:t>
            </a:r>
            <a:r>
              <a:rPr lang="en-US" sz="1200" i="1" dirty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4396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0802" y="83373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</a:rPr>
              <a:t>Key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</a:rPr>
              <a:t>distinction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</a:rPr>
              <a:t>(not </a:t>
            </a:r>
            <a:r>
              <a:rPr lang="en-US" sz="1200" dirty="0" err="1">
                <a:latin typeface="Arial" panose="020B0604020202020204" pitchFamily="34" charset="0"/>
              </a:rPr>
              <a:t>uni</a:t>
            </a:r>
            <a:r>
              <a:rPr lang="en-US" sz="1200" dirty="0">
                <a:latin typeface="Arial" panose="020B0604020202020204" pitchFamily="34" charset="0"/>
              </a:rPr>
              <a:t>-</a:t>
            </a:r>
            <a:r>
              <a:rPr lang="en-US" sz="1200" i="1" dirty="0">
                <a:latin typeface="Arial" panose="020B0604020202020204" pitchFamily="34" charset="0"/>
              </a:rPr>
              <a:t> vs </a:t>
            </a:r>
            <a:r>
              <a:rPr lang="en-US" sz="1200" dirty="0">
                <a:latin typeface="Arial" panose="020B0604020202020204" pitchFamily="34" charset="0"/>
              </a:rPr>
              <a:t>bilateral</a:t>
            </a:r>
            <a:r>
              <a:rPr lang="en-US" sz="1200" i="1" dirty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21905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79762" y="1619366"/>
            <a:ext cx="13420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</a:rPr>
              <a:t>Key</a:t>
            </a:r>
          </a:p>
          <a:p>
            <a:pPr algn="ctr"/>
            <a:r>
              <a:rPr lang="en-US" sz="1000" i="1" dirty="0">
                <a:latin typeface="Arial" panose="020B0604020202020204" pitchFamily="34" charset="0"/>
              </a:rPr>
              <a:t>distinction</a:t>
            </a:r>
          </a:p>
          <a:p>
            <a:pPr algn="ctr"/>
            <a:r>
              <a:rPr lang="en-US" sz="1000" i="1" dirty="0">
                <a:latin typeface="Arial" panose="020B0604020202020204" pitchFamily="34" charset="0"/>
              </a:rPr>
              <a:t>(not </a:t>
            </a:r>
            <a:r>
              <a:rPr lang="en-US" sz="1000" dirty="0" err="1">
                <a:latin typeface="Arial" panose="020B0604020202020204" pitchFamily="34" charset="0"/>
              </a:rPr>
              <a:t>uni</a:t>
            </a:r>
            <a:r>
              <a:rPr lang="en-US" sz="1000" dirty="0">
                <a:latin typeface="Arial" panose="020B0604020202020204" pitchFamily="34" charset="0"/>
              </a:rPr>
              <a:t>-</a:t>
            </a:r>
            <a:r>
              <a:rPr lang="en-US" sz="1000" i="1" dirty="0">
                <a:latin typeface="Arial" panose="020B0604020202020204" pitchFamily="34" charset="0"/>
              </a:rPr>
              <a:t> vs </a:t>
            </a:r>
            <a:r>
              <a:rPr lang="en-US" sz="1000" dirty="0">
                <a:latin typeface="Arial" panose="020B0604020202020204" pitchFamily="34" charset="0"/>
              </a:rPr>
              <a:t>bilateral</a:t>
            </a:r>
            <a:r>
              <a:rPr lang="en-US" sz="1000" i="1" dirty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99949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021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1106" y="240464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Finally!</a:t>
            </a:r>
          </a:p>
        </p:txBody>
      </p:sp>
    </p:spTree>
    <p:extLst>
      <p:ext uri="{BB962C8B-B14F-4D97-AF65-F5344CB8AC3E}">
        <p14:creationId xmlns:p14="http://schemas.microsoft.com/office/powerpoint/2010/main" val="26764053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139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078" y="5663144"/>
            <a:ext cx="852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Bear in mind, acquired syphilis can present as </a:t>
            </a:r>
            <a:r>
              <a:rPr lang="en-US" sz="2000" b="1" i="1" dirty="0"/>
              <a:t>any</a:t>
            </a:r>
            <a:r>
              <a:rPr lang="en-US" sz="2000" i="1" dirty="0"/>
              <a:t> form of anterior uveitis!</a:t>
            </a:r>
          </a:p>
        </p:txBody>
      </p:sp>
    </p:spTree>
    <p:extLst>
      <p:ext uri="{BB962C8B-B14F-4D97-AF65-F5344CB8AC3E}">
        <p14:creationId xmlns:p14="http://schemas.microsoft.com/office/powerpoint/2010/main" val="40224872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132" y="5667161"/>
            <a:ext cx="743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syphilitic anterior uveitis more likely to present </a:t>
            </a:r>
            <a:r>
              <a:rPr lang="en-US" sz="1400" i="1" dirty="0" err="1">
                <a:solidFill>
                  <a:srgbClr val="0000FF"/>
                </a:solidFill>
              </a:rPr>
              <a:t>granulomatously</a:t>
            </a:r>
            <a:r>
              <a:rPr lang="en-US" sz="1400" i="1" dirty="0">
                <a:solidFill>
                  <a:srgbClr val="0000FF"/>
                </a:solidFill>
              </a:rPr>
              <a:t>, or </a:t>
            </a:r>
            <a:r>
              <a:rPr lang="en-US" sz="1400" i="1" dirty="0" err="1">
                <a:solidFill>
                  <a:srgbClr val="0000FF"/>
                </a:solidFill>
              </a:rPr>
              <a:t>nongranulomatously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355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5464" y="4340180"/>
            <a:ext cx="605307" cy="47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Days?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Weeks?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Months?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Years?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057231-50E2-40D9-88F9-F73968284F4E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560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132" y="5667161"/>
            <a:ext cx="7436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syphilitic anterior uveitis more likely to present </a:t>
            </a:r>
            <a:r>
              <a:rPr lang="en-US" sz="1400" i="1" dirty="0" err="1">
                <a:solidFill>
                  <a:srgbClr val="0000FF"/>
                </a:solidFill>
              </a:rPr>
              <a:t>granulomatously</a:t>
            </a:r>
            <a:r>
              <a:rPr lang="en-US" sz="1400" i="1" dirty="0">
                <a:solidFill>
                  <a:srgbClr val="0000FF"/>
                </a:solidFill>
              </a:rPr>
              <a:t>, or </a:t>
            </a:r>
            <a:r>
              <a:rPr lang="en-US" sz="1400" i="1" dirty="0" err="1">
                <a:solidFill>
                  <a:srgbClr val="0000FF"/>
                </a:solidFill>
              </a:rPr>
              <a:t>nongranulomatously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BCSC book does not address this question; however, other sources suggest it is more likely to be </a:t>
            </a:r>
            <a:r>
              <a:rPr lang="en-US" sz="1400" b="1" dirty="0">
                <a:solidFill>
                  <a:srgbClr val="0000FF"/>
                </a:solidFill>
              </a:rPr>
              <a:t>granulomatous</a:t>
            </a:r>
          </a:p>
        </p:txBody>
      </p:sp>
    </p:spTree>
    <p:extLst>
      <p:ext uri="{BB962C8B-B14F-4D97-AF65-F5344CB8AC3E}">
        <p14:creationId xmlns:p14="http://schemas.microsoft.com/office/powerpoint/2010/main" val="158410435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443" y="5667161"/>
            <a:ext cx="60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syphilitic anterior uveitis more likely to present unilaterally, or bilaterally?</a:t>
            </a:r>
          </a:p>
        </p:txBody>
      </p:sp>
    </p:spTree>
    <p:extLst>
      <p:ext uri="{BB962C8B-B14F-4D97-AF65-F5344CB8AC3E}">
        <p14:creationId xmlns:p14="http://schemas.microsoft.com/office/powerpoint/2010/main" val="33861924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443" y="5667161"/>
            <a:ext cx="6082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syphilitic anterior uveitis more likely to present unilaterally, or bilaterally?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Again, the BCSC book does not address this question, but other sources suggest it is about </a:t>
            </a:r>
            <a:r>
              <a:rPr lang="en-US" sz="1400" b="1" dirty="0">
                <a:solidFill>
                  <a:srgbClr val="0000FF"/>
                </a:solidFill>
              </a:rPr>
              <a:t>50:50 </a:t>
            </a:r>
          </a:p>
        </p:txBody>
      </p:sp>
    </p:spTree>
    <p:extLst>
      <p:ext uri="{BB962C8B-B14F-4D97-AF65-F5344CB8AC3E}">
        <p14:creationId xmlns:p14="http://schemas.microsoft.com/office/powerpoint/2010/main" val="353509867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Syphilis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635" y="4092098"/>
            <a:ext cx="69188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Acquired syphilis can present as an</a:t>
            </a:r>
            <a:r>
              <a:rPr lang="en-US" sz="2000" b="1" i="1" dirty="0"/>
              <a:t> intermediate uveitis…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5993126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Syphilis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635" y="4092098"/>
            <a:ext cx="69493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Acquired syphilis can present as an</a:t>
            </a:r>
            <a:r>
              <a:rPr lang="en-US" sz="2000" b="1" i="1" dirty="0"/>
              <a:t> intermediate uveitis…</a:t>
            </a:r>
            <a:endParaRPr lang="en-US" sz="2000" i="1" dirty="0"/>
          </a:p>
          <a:p>
            <a:r>
              <a:rPr lang="en-US" sz="2000" i="1" dirty="0"/>
              <a:t>And as any form of </a:t>
            </a:r>
            <a:r>
              <a:rPr lang="en-US" sz="2000" b="1" i="1" dirty="0"/>
              <a:t>posterior uveitis </a:t>
            </a:r>
            <a:r>
              <a:rPr lang="en-US" sz="2000" i="1" dirty="0"/>
              <a:t>as well.</a:t>
            </a:r>
          </a:p>
        </p:txBody>
      </p:sp>
    </p:spTree>
    <p:extLst>
      <p:ext uri="{BB962C8B-B14F-4D97-AF65-F5344CB8AC3E}">
        <p14:creationId xmlns:p14="http://schemas.microsoft.com/office/powerpoint/2010/main" val="296752092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8085539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590" y="2855022"/>
            <a:ext cx="4363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131242903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44571041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4363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68334524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269937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790506-9104-4F86-B7B3-AF3DE37A94AE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896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334584428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156426520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682" y="6063734"/>
            <a:ext cx="428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Multifocal </a:t>
            </a:r>
            <a:r>
              <a:rPr lang="en-US" dirty="0" err="1"/>
              <a:t>chorioretinitis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04" y="846674"/>
            <a:ext cx="6620775" cy="4617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76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127180234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(And as any form of posterior uveitis as well.)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321051044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  <a:endParaRPr lang="en-US" altLang="en-US" sz="1400" i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</a:t>
            </a:r>
            <a:r>
              <a:rPr lang="en-US" altLang="en-US" sz="1400" dirty="0" err="1">
                <a:solidFill>
                  <a:srgbClr val="FFC000"/>
                </a:solidFill>
              </a:rPr>
              <a:t>chorioretinopathy</a:t>
            </a:r>
            <a:r>
              <a:rPr lang="en-US" altLang="en-US" sz="1400" dirty="0">
                <a:solidFill>
                  <a:srgbClr val="FFC000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pigment </a:t>
            </a:r>
            <a:r>
              <a:rPr lang="en-US" altLang="en-US" sz="1400" dirty="0" err="1">
                <a:solidFill>
                  <a:srgbClr val="FFC000"/>
                </a:solidFill>
              </a:rPr>
              <a:t>epitheliopathy</a:t>
            </a:r>
            <a:r>
              <a:rPr lang="en-US" altLang="en-US" sz="1400" dirty="0">
                <a:solidFill>
                  <a:srgbClr val="FFC000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The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268289026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pigment </a:t>
            </a:r>
            <a:r>
              <a:rPr lang="en-US" altLang="en-US" sz="1400" dirty="0" err="1">
                <a:solidFill>
                  <a:srgbClr val="FFC000"/>
                </a:solidFill>
              </a:rPr>
              <a:t>epitheliopathy</a:t>
            </a:r>
            <a:r>
              <a:rPr lang="en-US" altLang="en-US" sz="1400" dirty="0">
                <a:solidFill>
                  <a:srgbClr val="FFC000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The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20845268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976" y="6063734"/>
            <a:ext cx="26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ASPPC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42" y="647520"/>
            <a:ext cx="5225698" cy="4856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426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  <a:endParaRPr lang="en-US" altLang="en-US" sz="1400" i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pigment </a:t>
            </a:r>
            <a:r>
              <a:rPr lang="en-US" altLang="en-US" sz="1400" dirty="0" err="1">
                <a:solidFill>
                  <a:srgbClr val="FFC000"/>
                </a:solidFill>
              </a:rPr>
              <a:t>epitheliopathy</a:t>
            </a:r>
            <a:r>
              <a:rPr lang="en-US" altLang="en-US" sz="1400" dirty="0">
                <a:solidFill>
                  <a:srgbClr val="FFC000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The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369022072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pigment </a:t>
            </a:r>
            <a:r>
              <a:rPr lang="en-US" altLang="en-US" sz="1400" dirty="0" err="1">
                <a:solidFill>
                  <a:srgbClr val="0000FF"/>
                </a:solidFill>
              </a:rPr>
              <a:t>epitheliopathy</a:t>
            </a:r>
            <a:r>
              <a:rPr lang="en-US" altLang="en-US" sz="1400" dirty="0">
                <a:solidFill>
                  <a:srgbClr val="0000FF"/>
                </a:solidFill>
              </a:rPr>
              <a:t> (APMPPE)</a:t>
            </a: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The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295588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</a:t>
            </a:r>
            <a:endParaRPr lang="en-US" sz="1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C54F2F-B829-4C52-A97A-C41965DAD380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201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422" y="6063734"/>
            <a:ext cx="26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ASPPC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" y="1437914"/>
            <a:ext cx="4222692" cy="3924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72" y="1566702"/>
            <a:ext cx="4326937" cy="3704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8207" y="60637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APMPPE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744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pigment </a:t>
            </a:r>
            <a:r>
              <a:rPr lang="en-US" altLang="en-US" sz="1400" dirty="0" err="1">
                <a:solidFill>
                  <a:srgbClr val="0000FF"/>
                </a:solidFill>
              </a:rPr>
              <a:t>epitheliopathy</a:t>
            </a:r>
            <a:r>
              <a:rPr lang="en-US" altLang="en-US" sz="1400" dirty="0">
                <a:solidFill>
                  <a:srgbClr val="0000FF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The FA results in ASPPC is similar to that of APMPPE. What is the classic FA sequence of APMPPE?</a:t>
            </a:r>
            <a:endParaRPr lang="en-US" altLang="en-US" sz="1400" i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The </a:t>
            </a:r>
            <a:r>
              <a:rPr lang="en-US" altLang="en-US" sz="1400" dirty="0" err="1">
                <a:solidFill>
                  <a:srgbClr val="FFC000"/>
                </a:solidFill>
              </a:rPr>
              <a:t>placoid</a:t>
            </a:r>
            <a:r>
              <a:rPr lang="en-US" altLang="en-US" sz="1400" dirty="0">
                <a:solidFill>
                  <a:srgbClr val="FFC000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210028298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pigment </a:t>
            </a:r>
            <a:r>
              <a:rPr lang="en-US" altLang="en-US" sz="1400" dirty="0" err="1">
                <a:solidFill>
                  <a:srgbClr val="0000FF"/>
                </a:solidFill>
              </a:rPr>
              <a:t>epitheliopathy</a:t>
            </a:r>
            <a:r>
              <a:rPr lang="en-US" altLang="en-US" sz="1400" dirty="0">
                <a:solidFill>
                  <a:srgbClr val="0000FF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The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lesions ‘block early, stain late.’</a:t>
            </a: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0620" y="5112913"/>
            <a:ext cx="425003" cy="2043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98628" y="5110765"/>
            <a:ext cx="425003" cy="2043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135326131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pigment </a:t>
            </a:r>
            <a:r>
              <a:rPr lang="en-US" altLang="en-US" sz="1400" dirty="0" err="1">
                <a:solidFill>
                  <a:srgbClr val="0000FF"/>
                </a:solidFill>
              </a:rPr>
              <a:t>epitheliopathy</a:t>
            </a:r>
            <a:r>
              <a:rPr lang="en-US" altLang="en-US" sz="1400" dirty="0">
                <a:solidFill>
                  <a:srgbClr val="0000FF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The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lesions ‘block early, stain late.’</a:t>
            </a: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FFC000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66589804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976" y="6063734"/>
            <a:ext cx="26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Tertiary syphilis: ASPPC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15" y="50495"/>
            <a:ext cx="2174955" cy="202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3" y="2216529"/>
            <a:ext cx="3860336" cy="3557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8" y="2226303"/>
            <a:ext cx="3879881" cy="35475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083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pigment </a:t>
            </a:r>
            <a:r>
              <a:rPr lang="en-US" altLang="en-US" sz="1400" dirty="0" err="1">
                <a:solidFill>
                  <a:srgbClr val="0000FF"/>
                </a:solidFill>
              </a:rPr>
              <a:t>epitheliopathy</a:t>
            </a:r>
            <a:r>
              <a:rPr lang="en-US" altLang="en-US" sz="1400" dirty="0">
                <a:solidFill>
                  <a:srgbClr val="0000FF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The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Are there any factors in the clinical history to push you toward one or the other?</a:t>
            </a:r>
            <a:endParaRPr lang="en-US" altLang="en-US" sz="1400" i="1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FFC000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FFC000"/>
                </a:solidFill>
              </a:rPr>
              <a:t>immunocompromised</a:t>
            </a:r>
            <a:r>
              <a:rPr lang="en-US" altLang="en-US" sz="1400" dirty="0">
                <a:solidFill>
                  <a:srgbClr val="FFC000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351712954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Syphilitic </a:t>
            </a:r>
            <a:r>
              <a:rPr lang="en-US" altLang="en-US" sz="1400" i="1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i="1" dirty="0">
                <a:solidFill>
                  <a:srgbClr val="0000FF"/>
                </a:solidFill>
              </a:rPr>
              <a:t> can present with </a:t>
            </a:r>
            <a:r>
              <a:rPr lang="en-US" altLang="en-US" sz="1400" i="1" dirty="0" err="1">
                <a:solidFill>
                  <a:srgbClr val="0000FF"/>
                </a:solidFill>
              </a:rPr>
              <a:t>placoid</a:t>
            </a:r>
            <a:r>
              <a:rPr lang="en-US" altLang="en-US" sz="1400" i="1" dirty="0">
                <a:solidFill>
                  <a:srgbClr val="0000FF"/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syphilitic posterior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</a:rPr>
              <a:t>chorioretinopathy</a:t>
            </a:r>
            <a:r>
              <a:rPr lang="en-US" altLang="en-US" sz="1400" dirty="0">
                <a:solidFill>
                  <a:srgbClr val="0000FF"/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Acute posterior multifocal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pigment </a:t>
            </a:r>
            <a:r>
              <a:rPr lang="en-US" altLang="en-US" sz="1400" dirty="0" err="1">
                <a:solidFill>
                  <a:srgbClr val="0000FF"/>
                </a:solidFill>
              </a:rPr>
              <a:t>epitheliopathy</a:t>
            </a:r>
            <a:r>
              <a:rPr lang="en-US" altLang="en-US" sz="1400" dirty="0">
                <a:solidFill>
                  <a:srgbClr val="0000FF"/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The </a:t>
            </a:r>
            <a:r>
              <a:rPr lang="en-US" altLang="en-US" sz="1400" dirty="0" err="1">
                <a:solidFill>
                  <a:srgbClr val="0000FF"/>
                </a:solidFill>
              </a:rPr>
              <a:t>placoid</a:t>
            </a:r>
            <a:r>
              <a:rPr lang="en-US" altLang="en-US" sz="1400" dirty="0">
                <a:solidFill>
                  <a:srgbClr val="0000FF"/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0000FF"/>
                </a:solidFill>
              </a:rPr>
              <a:t>immunocompromised</a:t>
            </a:r>
            <a:r>
              <a:rPr lang="en-US" altLang="en-US" sz="1400" dirty="0">
                <a:solidFill>
                  <a:srgbClr val="0000FF"/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</p:spTree>
    <p:extLst>
      <p:ext uri="{BB962C8B-B14F-4D97-AF65-F5344CB8AC3E}">
        <p14:creationId xmlns:p14="http://schemas.microsoft.com/office/powerpoint/2010/main" val="284724719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Syphilitic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can present with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syphilitic posterior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posterior multifocal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pigment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epitheliopathy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0000FF"/>
                </a:solidFill>
              </a:rPr>
              <a:t>immunocompromised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13245" y="3971118"/>
            <a:ext cx="7110752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Syphilitic chorioretinopathy in immunocompromised pts can present in another manner--what is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appearance on DFE?</a:t>
            </a:r>
            <a:endParaRPr lang="en-US" altLang="en-US" sz="1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 large confluent areas of retinal whitening</a:t>
            </a:r>
          </a:p>
          <a:p>
            <a:pPr eaLnBrk="1" hangingPunct="1"/>
            <a:endParaRPr lang="en-US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ASPPC looks like APMPPE; what dreaded condition does this ‘retinal whitening’ form of syphilitic chorioretinopathy in immunocompromised pts look like?</a:t>
            </a:r>
          </a:p>
          <a:p>
            <a:pPr eaLnBrk="1" hangingPunct="1"/>
            <a:r>
              <a:rPr lang="en-US" alt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retinal necrosis (ARN)</a:t>
            </a:r>
          </a:p>
        </p:txBody>
      </p:sp>
    </p:spTree>
    <p:extLst>
      <p:ext uri="{BB962C8B-B14F-4D97-AF65-F5344CB8AC3E}">
        <p14:creationId xmlns:p14="http://schemas.microsoft.com/office/powerpoint/2010/main" val="396191657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Syphilitic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can present with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syphilitic posterior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posterior multifocal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pigment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epitheliopathy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0000FF"/>
                </a:solidFill>
              </a:rPr>
              <a:t>immunocompromised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13245" y="3971118"/>
            <a:ext cx="7110752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Syphilitic chorioretinopathy in immunocompromised pts can present in another manner--what is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appearance on DFE?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With large confluent areas of retinal whitening</a:t>
            </a:r>
            <a:endParaRPr lang="en-US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endParaRPr lang="en-US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ASPPC looks like APMPPE; what dreaded condition does this ‘retinal whitening’ form of syphilitic chorioretinopathy in immunocompromised pts look like?</a:t>
            </a:r>
          </a:p>
          <a:p>
            <a:pPr eaLnBrk="1" hangingPunct="1"/>
            <a:r>
              <a:rPr lang="en-US" alt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retinal necrosis (ARN)</a:t>
            </a:r>
          </a:p>
        </p:txBody>
      </p:sp>
    </p:spTree>
    <p:extLst>
      <p:ext uri="{BB962C8B-B14F-4D97-AF65-F5344CB8AC3E}">
        <p14:creationId xmlns:p14="http://schemas.microsoft.com/office/powerpoint/2010/main" val="240231708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Syphilitic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can present with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syphilitic posterior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posterior multifocal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pigment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epitheliopathy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0000FF"/>
                </a:solidFill>
              </a:rPr>
              <a:t>immunocompromised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13245" y="3971118"/>
            <a:ext cx="7110752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Syphilitic chorioretinopathy in immunocompromised pts can present in another manner--what is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appearance on DFE?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With large confluent areas of retinal whitening</a:t>
            </a:r>
          </a:p>
          <a:p>
            <a:pPr eaLnBrk="1" hangingPunct="1"/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ASPPC looks like APMPPE; what dreaded condition does this ‘retinal whitening’ form of syphilitic chorioretinopathy in immunocompromised pts look like?</a:t>
            </a:r>
            <a:endParaRPr lang="en-US" altLang="en-US" sz="14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retinal necrosis (ARN)</a:t>
            </a:r>
          </a:p>
        </p:txBody>
      </p:sp>
    </p:spTree>
    <p:extLst>
      <p:ext uri="{BB962C8B-B14F-4D97-AF65-F5344CB8AC3E}">
        <p14:creationId xmlns:p14="http://schemas.microsoft.com/office/powerpoint/2010/main" val="9086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</a:t>
            </a:r>
          </a:p>
          <a:p>
            <a:r>
              <a:rPr lang="en-US" sz="1300" dirty="0"/>
              <a:t>Pain, photophobia and injection, +/- a salmon patch.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C020E5-711B-40E4-AC9E-C886A9BF54D4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9926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0" y="758290"/>
            <a:ext cx="303755" cy="114137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1258669"/>
            <a:ext cx="208262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Retinochoroiditis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55931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Choroiditis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3821" y="1277035"/>
            <a:ext cx="1095173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Retinitis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07748" y="762000"/>
            <a:ext cx="2026051" cy="493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84811" y="763607"/>
            <a:ext cx="1129010" cy="492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 flipH="1">
            <a:off x="3327311" y="788325"/>
            <a:ext cx="431994" cy="470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59706" y="1238310"/>
            <a:ext cx="16850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799" y="758290"/>
            <a:ext cx="3200401" cy="480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4456" y="152400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90" y="2855022"/>
            <a:ext cx="5366918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manifestation? </a:t>
            </a:r>
          </a:p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focal, or multifocal?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known to occur, but multifocal is probably more common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lesions look like?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fairly small, and yellowish-gray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chorioretinitis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vitritis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yes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07832" y="3746227"/>
            <a:ext cx="8339984" cy="22252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Syphilitic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can present with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lesions. What is this condition called?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syphilitic posterior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chorioretinopathy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(ASPPC)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This name should remind you of one of the so-called ‘white dot syndromes.’ Which one?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Acute posterior multifocal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pigment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epitheliopathy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(APMPPE)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The FA results in ASPPC is similar to that of APMPPE. What is the classic FA sequence of APMPPE?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placoid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lesions ‘block early, stain late.’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Are there any factors in the clinical history to push you toward one or the 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Yes—ASPPC patients are (usually) </a:t>
            </a:r>
            <a:r>
              <a:rPr lang="en-US" altLang="en-US" sz="1400" b="1" dirty="0">
                <a:solidFill>
                  <a:srgbClr val="0000FF"/>
                </a:solidFill>
              </a:rPr>
              <a:t>immunocompromised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, whereas APMPPE patients (usually) aren’t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942" y="214713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(And as any form of posterior uveitis as well.)</a:t>
            </a:r>
          </a:p>
          <a:p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Bearing this in mind…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13245" y="3971118"/>
            <a:ext cx="7110752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Syphilitic chorioretinopathy in immunocompromised pts can present in another manner--what is it, </a:t>
            </a:r>
            <a:r>
              <a:rPr lang="en-US" altLang="en-US" sz="1400" i="1" dirty="0" err="1">
                <a:solidFill>
                  <a:srgbClr val="0000FF"/>
                </a:solidFill>
              </a:rPr>
              <a:t>ie</a:t>
            </a:r>
            <a:r>
              <a:rPr lang="en-US" altLang="en-US" sz="1400" i="1" dirty="0">
                <a:solidFill>
                  <a:srgbClr val="0000FF"/>
                </a:solidFill>
              </a:rPr>
              <a:t>, what is its appearance on DFE?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With large confluent areas of retinal whitening</a:t>
            </a:r>
          </a:p>
          <a:p>
            <a:pPr eaLnBrk="1" hangingPunct="1"/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ASPPC looks like APMPPE; what dreaded condition does this ‘retinal whitening’ form of syphilitic chorioretinopathy in immunocompromised pts look like?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Acute retinal necrosis (ARN)</a:t>
            </a:r>
          </a:p>
        </p:txBody>
      </p:sp>
    </p:spTree>
    <p:extLst>
      <p:ext uri="{BB962C8B-B14F-4D97-AF65-F5344CB8AC3E}">
        <p14:creationId xmlns:p14="http://schemas.microsoft.com/office/powerpoint/2010/main" val="121608672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Syphilis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635" y="4092098"/>
            <a:ext cx="71769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And of course, acquired syphilis can present as a </a:t>
            </a:r>
            <a:r>
              <a:rPr lang="en-US" sz="2000" b="1" i="1" dirty="0" err="1"/>
              <a:t>panuveitis</a:t>
            </a:r>
            <a:r>
              <a:rPr lang="en-US" sz="2000" b="1" i="1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8843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74584286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88382255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60822513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A0219-BE88-42BE-96A6-DE314C237C4A}"/>
              </a:ext>
            </a:extLst>
          </p:cNvPr>
          <p:cNvSpPr/>
          <p:nvPr/>
        </p:nvSpPr>
        <p:spPr>
          <a:xfrm>
            <a:off x="4452730" y="2266267"/>
            <a:ext cx="838200" cy="2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494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70307263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0371942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65066100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27124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injection, +/- a </a:t>
            </a:r>
            <a:r>
              <a:rPr lang="en-US" sz="1300" b="1" dirty="0">
                <a:solidFill>
                  <a:srgbClr val="FF5050"/>
                </a:solidFill>
              </a:rPr>
              <a:t>salmon patch</a:t>
            </a:r>
            <a:r>
              <a:rPr lang="en-US" sz="13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720" y="5431806"/>
            <a:ext cx="7030696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</a:rPr>
              <a:t>With respect to IK, to what does the term </a:t>
            </a:r>
            <a:r>
              <a:rPr lang="en-US" sz="1300" b="1" dirty="0">
                <a:solidFill>
                  <a:srgbClr val="FF5050"/>
                </a:solidFill>
                <a:sym typeface="Wingdings" panose="05000000000000000000" pitchFamily="2" charset="2"/>
              </a:rPr>
              <a:t>salmon patch </a:t>
            </a:r>
            <a:r>
              <a:rPr lang="en-US" sz="1300" i="1" dirty="0">
                <a:solidFill>
                  <a:schemeClr val="bg1"/>
                </a:solidFill>
                <a:sym typeface="Wingdings" panose="05000000000000000000" pitchFamily="2" charset="2"/>
              </a:rPr>
              <a:t>refer?</a:t>
            </a:r>
            <a:endParaRPr lang="en-US" sz="1300" b="1" i="1" dirty="0">
              <a:sym typeface="Wingdings" panose="05000000000000000000" pitchFamily="2" charset="2"/>
            </a:endParaRPr>
          </a:p>
          <a:p>
            <a:r>
              <a:rPr lang="en-US" sz="1300" dirty="0"/>
              <a:t>As the disease progresses, deep stromal vessels appear and make their way toward the central cornea. </a:t>
            </a:r>
            <a:r>
              <a:rPr lang="en-US" sz="1300" b="1" dirty="0"/>
              <a:t>If/when the stromal vascularization is particularly dense and the blood flow is exuberant, the resulting color of the cornea has been likened to that of salmon.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806CE-0A8C-40EC-BB04-EE8840D98C7F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5839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FTA-ABS; MHA-TP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5882" y="2741808"/>
            <a:ext cx="534261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each acronym stand for?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RPR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Rapid plasma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reagin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VDRL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Veneral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disease research laboratory</a:t>
            </a: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FTA-ABS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Fluorescent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antibody absorption</a:t>
            </a: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MHA-TP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Microhemagglutination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assay for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pallidum</a:t>
            </a:r>
          </a:p>
        </p:txBody>
      </p:sp>
    </p:spTree>
    <p:extLst>
      <p:ext uri="{BB962C8B-B14F-4D97-AF65-F5344CB8AC3E}">
        <p14:creationId xmlns:p14="http://schemas.microsoft.com/office/powerpoint/2010/main" val="208822610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FTA-ABS; MHA-TP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5882" y="2741808"/>
            <a:ext cx="534261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each acronym stand for?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RPR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Rapid plasma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reagin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VDRL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Veneral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disease research laboratory</a:t>
            </a: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FTA-ABS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Fluorescent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antibody absorption</a:t>
            </a: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MHA-TP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Microhemagglutination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assay for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pallidum</a:t>
            </a:r>
          </a:p>
        </p:txBody>
      </p:sp>
    </p:spTree>
    <p:extLst>
      <p:ext uri="{BB962C8B-B14F-4D97-AF65-F5344CB8AC3E}">
        <p14:creationId xmlns:p14="http://schemas.microsoft.com/office/powerpoint/2010/main" val="108174629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FTA-ABS; MHA-TP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5882" y="2741808"/>
            <a:ext cx="534261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each acronym stand for?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RPR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Rapid plasma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reagin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VDRL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Veneral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disease research laboratory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FTA-ABS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Fluorescent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antibody absorption</a:t>
            </a: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MHA-TP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Microhemagglutination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assay for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pallidum</a:t>
            </a:r>
          </a:p>
        </p:txBody>
      </p:sp>
    </p:spTree>
    <p:extLst>
      <p:ext uri="{BB962C8B-B14F-4D97-AF65-F5344CB8AC3E}">
        <p14:creationId xmlns:p14="http://schemas.microsoft.com/office/powerpoint/2010/main" val="251518847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FTA-ABS; MHA-TP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5882" y="2741808"/>
            <a:ext cx="534261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each acronym stand for?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RPR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Rapid plasma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reagin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VDRL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Veneral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disease research laboratory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FTA-ABS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Fluorescent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antibody absorption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MHA-TP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Microhemagglutination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assay for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Treponema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pallidum</a:t>
            </a:r>
          </a:p>
        </p:txBody>
      </p:sp>
    </p:spTree>
    <p:extLst>
      <p:ext uri="{BB962C8B-B14F-4D97-AF65-F5344CB8AC3E}">
        <p14:creationId xmlns:p14="http://schemas.microsoft.com/office/powerpoint/2010/main" val="78548467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FTA-ABS; MHA-TP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5882" y="2741808"/>
            <a:ext cx="5342616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each acronym stand for?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RPR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Rapid plasma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reagin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VDRL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Veneral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disease research laboratory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FTA-ABS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Fluorescent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antibody absorption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MHA-TP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Microhemagglutination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assay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pallidum</a:t>
            </a:r>
          </a:p>
        </p:txBody>
      </p:sp>
    </p:spTree>
    <p:extLst>
      <p:ext uri="{BB962C8B-B14F-4D97-AF65-F5344CB8AC3E}">
        <p14:creationId xmlns:p14="http://schemas.microsoft.com/office/powerpoint/2010/main" val="59849196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</a:p>
          <a:p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High sensitivity,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56783001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 sensitivity , and titers correlate with disease activity.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3438" y="3938787"/>
            <a:ext cx="2397620" cy="233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four 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C45F8-499E-40A9-BD4C-62070B797B50}"/>
              </a:ext>
            </a:extLst>
          </p:cNvPr>
          <p:cNvSpPr/>
          <p:nvPr/>
        </p:nvSpPr>
        <p:spPr>
          <a:xfrm>
            <a:off x="2398082" y="3940935"/>
            <a:ext cx="755935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47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 sensitivity , and titers correlate with disease activity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99730017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 sensitivity , and titers correlate with disease activity</a:t>
            </a:r>
          </a:p>
          <a:p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25559585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 sensitivity , and titers correlate with disease activity</a:t>
            </a:r>
          </a:p>
          <a:p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positive-predictive 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38564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injection, +/- a </a:t>
            </a:r>
            <a:r>
              <a:rPr lang="en-US" sz="1300" b="1" dirty="0">
                <a:solidFill>
                  <a:srgbClr val="FF5050"/>
                </a:solidFill>
              </a:rPr>
              <a:t>salmon patch</a:t>
            </a:r>
            <a:r>
              <a:rPr lang="en-US" sz="1300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720" y="5431806"/>
            <a:ext cx="7030696" cy="8925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</a:rPr>
              <a:t>With respect to IK, to what does the term </a:t>
            </a:r>
            <a:r>
              <a:rPr lang="en-US" sz="1300" b="1" dirty="0">
                <a:solidFill>
                  <a:srgbClr val="FF5050"/>
                </a:solidFill>
                <a:sym typeface="Wingdings" panose="05000000000000000000" pitchFamily="2" charset="2"/>
              </a:rPr>
              <a:t>salmon patch </a:t>
            </a:r>
            <a:r>
              <a:rPr lang="en-US" sz="1300" i="1" dirty="0">
                <a:solidFill>
                  <a:schemeClr val="bg1"/>
                </a:solidFill>
                <a:sym typeface="Wingdings" panose="05000000000000000000" pitchFamily="2" charset="2"/>
              </a:rPr>
              <a:t>refer?</a:t>
            </a:r>
            <a:endParaRPr lang="en-US" sz="1300" b="1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As the disease progresses, deep stromal vessels appear and make their way toward the central cornea. </a:t>
            </a:r>
            <a:r>
              <a:rPr lang="en-US" sz="1300" b="1" dirty="0">
                <a:solidFill>
                  <a:srgbClr val="FF5050"/>
                </a:solidFill>
              </a:rPr>
              <a:t>If/when the stromal vascularization is particularly dense and the blood flow is exuberant, the resulting color of the cornea has been likened to that of salmon.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18EA26-602D-413B-ACC3-6811A6173805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9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b="1" i="1" dirty="0"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 sensitivity , and titers correlate with disease activity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4775167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b="1" i="1" dirty="0"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 sensitivity , and titers correlate with disease activity. </a:t>
            </a:r>
            <a:r>
              <a:rPr lang="en-US" sz="1400" dirty="0">
                <a:latin typeface="Arial" panose="020B0604020202020204" pitchFamily="34" charset="0"/>
              </a:rPr>
              <a:t>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10454405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 sensitivity , and titers correlate with disease activity. </a:t>
            </a:r>
            <a:r>
              <a:rPr lang="en-US" sz="1400" b="1" dirty="0">
                <a:latin typeface="Arial" panose="020B0604020202020204" pitchFamily="34" charset="0"/>
              </a:rPr>
              <a:t>Frequent false-positives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BA8F44-BA65-4920-BDDC-88C9CAD13DAB}"/>
              </a:ext>
            </a:extLst>
          </p:cNvPr>
          <p:cNvSpPr/>
          <p:nvPr/>
        </p:nvSpPr>
        <p:spPr>
          <a:xfrm>
            <a:off x="6338479" y="3801508"/>
            <a:ext cx="2326027" cy="5054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5FD85-E825-41E6-93C1-97CC6CB3A92E}"/>
              </a:ext>
            </a:extLst>
          </p:cNvPr>
          <p:cNvSpPr txBox="1"/>
          <p:nvPr/>
        </p:nvSpPr>
        <p:spPr>
          <a:xfrm>
            <a:off x="4261682" y="4448583"/>
            <a:ext cx="4806118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conditions are notorious for yielding a false-positive </a:t>
            </a:r>
            <a:r>
              <a:rPr lang="en-US" sz="1400" i="1" dirty="0" err="1"/>
              <a:t>nontreponemal</a:t>
            </a:r>
            <a:r>
              <a:rPr lang="en-US" sz="1400" i="1" dirty="0"/>
              <a:t> test?</a:t>
            </a:r>
            <a:endParaRPr lang="en-US" sz="1400" i="1" dirty="0">
              <a:solidFill>
                <a:srgbClr val="92D050"/>
              </a:solidFill>
            </a:endParaRPr>
          </a:p>
          <a:p>
            <a:r>
              <a:rPr lang="en-US" sz="1400" dirty="0">
                <a:solidFill>
                  <a:srgbClr val="92D050"/>
                </a:solidFill>
              </a:rPr>
              <a:t>SLE; </a:t>
            </a:r>
            <a:r>
              <a:rPr lang="en-US" sz="1400" dirty="0" err="1">
                <a:solidFill>
                  <a:srgbClr val="92D050"/>
                </a:solidFill>
              </a:rPr>
              <a:t>hx</a:t>
            </a:r>
            <a:r>
              <a:rPr lang="en-US" sz="1400" dirty="0">
                <a:solidFill>
                  <a:srgbClr val="92D050"/>
                </a:solidFill>
              </a:rPr>
              <a:t> of IVDU; many infectious conditions. Even ‘advanced age’ is thought to cause a FP </a:t>
            </a:r>
            <a:r>
              <a:rPr lang="en-US" sz="1400" dirty="0" err="1">
                <a:solidFill>
                  <a:srgbClr val="92D050"/>
                </a:solidFill>
              </a:rPr>
              <a:t>nontreponemal</a:t>
            </a:r>
            <a:r>
              <a:rPr lang="en-US" sz="1400" dirty="0">
                <a:solidFill>
                  <a:srgbClr val="92D050"/>
                </a:solidFill>
              </a:rPr>
              <a:t> test in some cases.</a:t>
            </a:r>
          </a:p>
        </p:txBody>
      </p:sp>
    </p:spTree>
    <p:extLst>
      <p:ext uri="{BB962C8B-B14F-4D97-AF65-F5344CB8AC3E}">
        <p14:creationId xmlns:p14="http://schemas.microsoft.com/office/powerpoint/2010/main" val="362261555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 sensitivity , and titers correlate with disease activity. </a:t>
            </a:r>
            <a:r>
              <a:rPr lang="en-US" sz="1400" b="1" dirty="0">
                <a:latin typeface="Arial" panose="020B0604020202020204" pitchFamily="34" charset="0"/>
              </a:rPr>
              <a:t>Frequent false-positives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" name="Oval 1"/>
          <p:cNvSpPr/>
          <p:nvPr/>
        </p:nvSpPr>
        <p:spPr>
          <a:xfrm>
            <a:off x="6338479" y="3801508"/>
            <a:ext cx="2326027" cy="5054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1682" y="4448583"/>
            <a:ext cx="4806118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conditions are notorious for yielding a false-positive </a:t>
            </a:r>
            <a:r>
              <a:rPr lang="en-US" sz="1400" i="1" dirty="0" err="1"/>
              <a:t>nontreponemal</a:t>
            </a:r>
            <a:r>
              <a:rPr lang="en-US" sz="1400" i="1" dirty="0"/>
              <a:t> test?</a:t>
            </a:r>
          </a:p>
          <a:p>
            <a:r>
              <a:rPr lang="en-US" sz="1400" dirty="0"/>
              <a:t>SLE; </a:t>
            </a:r>
            <a:r>
              <a:rPr lang="en-US" sz="1400" dirty="0" err="1"/>
              <a:t>hx</a:t>
            </a:r>
            <a:r>
              <a:rPr lang="en-US" sz="1400" dirty="0"/>
              <a:t> of IVDU; many infectious conditions. Even ‘advanced age’ is thought to cause a FP </a:t>
            </a:r>
            <a:r>
              <a:rPr lang="en-US" sz="1400" dirty="0" err="1"/>
              <a:t>nontreponemal</a:t>
            </a:r>
            <a:r>
              <a:rPr lang="en-US" sz="1400" dirty="0"/>
              <a:t> test in some cases.</a:t>
            </a:r>
          </a:p>
        </p:txBody>
      </p:sp>
    </p:spTree>
    <p:extLst>
      <p:ext uri="{BB962C8B-B14F-4D97-AF65-F5344CB8AC3E}">
        <p14:creationId xmlns:p14="http://schemas.microsoft.com/office/powerpoint/2010/main" val="57742307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b="1" i="1" dirty="0"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 sensitivity , and titers correlate with disease activity. Frequent false-positives.</a:t>
            </a:r>
          </a:p>
          <a:p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positive-predictive value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00646618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b="1" i="1" dirty="0"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 sensitivity , and titers correlate with disease activity. Frequent false-positives.</a:t>
            </a:r>
          </a:p>
          <a:p>
            <a:r>
              <a:rPr lang="en-US" sz="14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High positive-predictive value. </a:t>
            </a:r>
            <a:r>
              <a:rPr lang="en-US" sz="1400" dirty="0">
                <a:latin typeface="Arial" panose="020B0604020202020204" pitchFamily="34" charset="0"/>
              </a:rPr>
              <a:t>Remain positive even after successful treatment.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404382406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i="1" dirty="0"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 sensitivity , and titers correlate with disease activity. </a:t>
            </a:r>
            <a:r>
              <a:rPr lang="en-US" sz="1400" dirty="0">
                <a:latin typeface="Arial" panose="020B0604020202020204" pitchFamily="34" charset="0"/>
              </a:rPr>
              <a:t>Frequent false-positives.</a:t>
            </a:r>
          </a:p>
          <a:p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positive-predictive value. </a:t>
            </a:r>
            <a:r>
              <a:rPr lang="en-US" sz="1400" dirty="0">
                <a:latin typeface="Arial" panose="020B0604020202020204" pitchFamily="34" charset="0"/>
              </a:rPr>
              <a:t>Remain positive even after successful treatment.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should the various tests be employed in diagnosing syphilis?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41071756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is/are the main advantage(s) of the test-categories? </a:t>
            </a:r>
            <a:r>
              <a:rPr lang="en-US" sz="1400" i="1" dirty="0">
                <a:latin typeface="Arial" panose="020B0604020202020204" pitchFamily="34" charset="0"/>
              </a:rPr>
              <a:t>Main disadvantage(s)?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 sensitivity , and titers correlate with disease activity. </a:t>
            </a:r>
            <a:r>
              <a:rPr lang="en-US" sz="1400" dirty="0">
                <a:latin typeface="Arial" panose="020B0604020202020204" pitchFamily="34" charset="0"/>
              </a:rPr>
              <a:t>Frequent false-positives.</a:t>
            </a:r>
          </a:p>
          <a:p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: High positive-predictive value. </a:t>
            </a:r>
            <a:r>
              <a:rPr lang="en-US" sz="1400" dirty="0">
                <a:latin typeface="Arial" panose="020B0604020202020204" pitchFamily="34" charset="0"/>
              </a:rPr>
              <a:t>Remain positive even after successful treatment.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35283999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Main disadvantage(s)?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 sensitivity 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value. Remain positive even after successful treatment.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490" y="2778895"/>
            <a:ext cx="7295523" cy="1169551"/>
          </a:xfrm>
          <a:prstGeom prst="rect">
            <a:avLst/>
          </a:prstGeom>
          <a:solidFill>
            <a:srgbClr val="CADCD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If a uveitis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serology indicates it is syphilitic, what maneuver/test should be performed?</a:t>
            </a:r>
          </a:p>
          <a:p>
            <a:r>
              <a:rPr lang="en-US" sz="1400" dirty="0">
                <a:solidFill>
                  <a:srgbClr val="CADCDC"/>
                </a:solidFill>
                <a:latin typeface="Arial" panose="020B0604020202020204" pitchFamily="34" charset="0"/>
              </a:rPr>
              <a:t>Lumbar puncture with CSF evaluation for syphilis, along with cell count and protein  </a:t>
            </a:r>
          </a:p>
          <a:p>
            <a:endParaRPr lang="en-US" sz="1400" dirty="0">
              <a:solidFill>
                <a:srgbClr val="CADCDC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CADCDC"/>
                </a:solidFill>
                <a:latin typeface="Arial" panose="020B0604020202020204" pitchFamily="34" charset="0"/>
              </a:rPr>
              <a:t>Which test should be performed on the CSF to assess for </a:t>
            </a:r>
            <a:r>
              <a:rPr lang="en-US" sz="1400" i="1" dirty="0" err="1">
                <a:solidFill>
                  <a:srgbClr val="CADCDC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CADCDC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CADCDC"/>
                </a:solidFill>
                <a:latin typeface="Arial" panose="020B0604020202020204" pitchFamily="34" charset="0"/>
              </a:rPr>
              <a:t>VDRL is probably the preferred test</a:t>
            </a:r>
          </a:p>
        </p:txBody>
      </p:sp>
    </p:spTree>
    <p:extLst>
      <p:ext uri="{BB962C8B-B14F-4D97-AF65-F5344CB8AC3E}">
        <p14:creationId xmlns:p14="http://schemas.microsoft.com/office/powerpoint/2010/main" val="112001425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Main disadvantage(s)?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 sensitivity 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value. Remain positive even after successful treatment.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490" y="2778895"/>
            <a:ext cx="7295523" cy="1169551"/>
          </a:xfrm>
          <a:prstGeom prst="rect">
            <a:avLst/>
          </a:prstGeom>
          <a:solidFill>
            <a:srgbClr val="CADCD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If a uveitis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serology indicates it is syphilitic, what maneuver/test should be performed?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Lumbar puncture with CSF evaluation for syphilis, along with cell count and protein  </a:t>
            </a:r>
          </a:p>
          <a:p>
            <a:endParaRPr lang="en-US" sz="1400" dirty="0">
              <a:solidFill>
                <a:srgbClr val="CADCDC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CADCDC"/>
                </a:solidFill>
                <a:latin typeface="Arial" panose="020B0604020202020204" pitchFamily="34" charset="0"/>
              </a:rPr>
              <a:t>Which test should be performed on the CSF to assess for </a:t>
            </a:r>
            <a:r>
              <a:rPr lang="en-US" sz="1400" i="1" dirty="0" err="1">
                <a:solidFill>
                  <a:srgbClr val="CADCDC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CADCDC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CADCDC"/>
                </a:solidFill>
                <a:latin typeface="Arial" panose="020B0604020202020204" pitchFamily="34" charset="0"/>
              </a:rPr>
              <a:t>VDRL is probably the preferred test</a:t>
            </a:r>
          </a:p>
        </p:txBody>
      </p:sp>
    </p:spTree>
    <p:extLst>
      <p:ext uri="{BB962C8B-B14F-4D97-AF65-F5344CB8AC3E}">
        <p14:creationId xmlns:p14="http://schemas.microsoft.com/office/powerpoint/2010/main" val="74946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812" y="2040495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Acquired</a:t>
            </a:r>
          </a:p>
        </p:txBody>
      </p:sp>
      <p:cxnSp>
        <p:nvCxnSpPr>
          <p:cNvPr id="21" name="Straight Arrow Connector 20"/>
          <p:cNvCxnSpPr>
            <a:endCxn id="68" idx="0"/>
          </p:cNvCxnSpPr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9354" y="3476230"/>
            <a:ext cx="2042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Congenital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syphilis, this distinction must be considered first:</a:t>
            </a:r>
          </a:p>
        </p:txBody>
      </p:sp>
    </p:spTree>
    <p:extLst>
      <p:ext uri="{BB962C8B-B14F-4D97-AF65-F5344CB8AC3E}">
        <p14:creationId xmlns:p14="http://schemas.microsoft.com/office/powerpoint/2010/main" val="189014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989" y="5836390"/>
            <a:ext cx="621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IK: Active inflammation: </a:t>
            </a:r>
            <a:r>
              <a:rPr lang="en-US" b="1" i="1" dirty="0">
                <a:solidFill>
                  <a:srgbClr val="FF0000"/>
                </a:solidFill>
              </a:rPr>
              <a:t>Salmon patch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t="29632" r="19912" b="15888"/>
          <a:stretch/>
        </p:blipFill>
        <p:spPr>
          <a:xfrm>
            <a:off x="1021353" y="759854"/>
            <a:ext cx="7268718" cy="46621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873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Main disadvantage(s)?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 sensitivity 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value. Remain positive even after successful treatment.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490" y="2778895"/>
            <a:ext cx="7295523" cy="1169551"/>
          </a:xfrm>
          <a:prstGeom prst="rect">
            <a:avLst/>
          </a:prstGeom>
          <a:solidFill>
            <a:srgbClr val="CADCD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If a uveitis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serology indicates it is syphilitic, what maneuver/test should be performed?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Lumbar puncture with CSF evaluation for syphilis, along with cell count and protein 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test should be performed on the CSF to assess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sz="1400" i="1" dirty="0">
              <a:solidFill>
                <a:srgbClr val="CADCDC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CADCDC"/>
                </a:solidFill>
                <a:latin typeface="Arial" panose="020B0604020202020204" pitchFamily="34" charset="0"/>
              </a:rPr>
              <a:t>VDRL is probably the preferred test</a:t>
            </a:r>
          </a:p>
        </p:txBody>
      </p:sp>
    </p:spTree>
    <p:extLst>
      <p:ext uri="{BB962C8B-B14F-4D97-AF65-F5344CB8AC3E}">
        <p14:creationId xmlns:p14="http://schemas.microsoft.com/office/powerpoint/2010/main" val="356368118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Main disadvantage(s)?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 sensitivity 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value. Remain positive even after successful treatment.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490" y="2778895"/>
            <a:ext cx="7295523" cy="1169551"/>
          </a:xfrm>
          <a:prstGeom prst="rect">
            <a:avLst/>
          </a:prstGeom>
          <a:solidFill>
            <a:srgbClr val="CADCD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If a uveitis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serology indicates it is syphilitic, what maneuver/test should be performed?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Lumbar puncture with CSF evaluation for syphilis, along with cell count and protein 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Which test should be performed on the CSF to assess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VDRL is probably the preferred test</a:t>
            </a:r>
          </a:p>
        </p:txBody>
      </p:sp>
    </p:spTree>
    <p:extLst>
      <p:ext uri="{BB962C8B-B14F-4D97-AF65-F5344CB8AC3E}">
        <p14:creationId xmlns:p14="http://schemas.microsoft.com/office/powerpoint/2010/main" val="422143824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Main disadvantage(s)?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 sensitivity 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value. Remain positive even after successful treatment.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829" y="3325199"/>
            <a:ext cx="67906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If a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has syphilis, s/he should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always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be checked for another infection. What is it?</a:t>
            </a:r>
          </a:p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379813393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Serologic tests for syphilis are divided into two categories--what are they?</a:t>
            </a:r>
          </a:p>
          <a:p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does it mean to say a test 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vs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 tests measure antibodies against  cardiolipin , a phospholipid released during syphilis infection.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tests measure antibodies directed against the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T. pallidum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organism itself. 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Which commonly-performed tests are in which category?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RPR; VDRL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FTA-ABS; MHA-TP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is/are the main advantage(s) of the test-categories? Main disadvantage(s)?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 sensitivity , and titers correlate with disease activity. Frequent false-positives.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: High positive-predictive value. Remain positive even after successful treatment.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should the various tests be employed in diagnosing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The BCSC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Uveitis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book does not provide a specific step-by-step algorithm in this regard. The combination of RPR and 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treponemal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test is probably a reasonable starting point.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0829" y="3325199"/>
            <a:ext cx="67906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If a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has syphilis, s/he should </a:t>
            </a:r>
            <a:r>
              <a:rPr lang="en-US" sz="1400" b="1" i="1" dirty="0">
                <a:solidFill>
                  <a:srgbClr val="0000FF"/>
                </a:solidFill>
                <a:latin typeface="Arial" panose="020B0604020202020204" pitchFamily="34" charset="0"/>
              </a:rPr>
              <a:t>always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be checked for another infection. What is it?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248513675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365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01302363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612939180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3655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00854667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63802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90843687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63802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syphilitic uveitis treated?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39125604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74206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syphilitic uveitis treated?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Because syphilitic uveitis is considered to be evidence of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it is treated as such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417191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</a:t>
            </a:r>
            <a:r>
              <a:rPr lang="en-US" sz="1300" b="1" i="1" dirty="0"/>
              <a:t>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injection, +/- a salmon patch.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7B118-486D-44B2-A40C-AE7DAB143F0A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460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74206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syphilitic uveitis treated?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Because syphilitic uveitis is considered to be evidence of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it is treated as such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standard treatment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42245792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742062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syphilitic uveitis treated?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Because syphilitic uveitis is considered to be evidence of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it is treated as such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standard treatment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10-14 days of IV Pen 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252052504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742062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syphilitic uveitis treated?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Because syphilitic uveitis is considered to be evidence of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it is treated as such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standard treatment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10-14 days of IV Pen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if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is allergic to penicillin--what is the alternative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tx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98749287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988" y="808770"/>
            <a:ext cx="407355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Diagnosis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1340040"/>
            <a:ext cx="74206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treatment for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IV penicillin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dosing regimen?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That depends upon the stage of the disease, and/or whether it 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syphilitic uveitis treated?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Because syphilitic uveitis is considered to be evidence of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it is treated as such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standard treatment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10-14 days of IV Pen 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if the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is allergic to penicillin--what is the alternative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tx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neurosyphilis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There is none.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The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pt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must undergo penicillin desensitization, then the course of Pen 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988" y="808770"/>
            <a:ext cx="40988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64391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</a:t>
            </a:r>
            <a:r>
              <a:rPr lang="en-US" sz="1300" b="1" i="1" dirty="0"/>
              <a:t>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injection, +/- a salmon patch. </a:t>
            </a:r>
            <a:r>
              <a:rPr lang="en-US" sz="1300" dirty="0"/>
              <a:t>With frequent topical steroids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FA051A-DF42-4764-AA1C-ABB7D47BB33B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How is it treated?</a:t>
            </a:r>
          </a:p>
          <a:p>
            <a:r>
              <a:rPr lang="en-US" sz="1300" dirty="0"/>
              <a:t>Pain, photophobia and injection, +/- a salmon patch. With frequent topical steroids</a:t>
            </a:r>
          </a:p>
          <a:p>
            <a:endParaRPr lang="en-US" sz="1300" dirty="0"/>
          </a:p>
          <a:p>
            <a:r>
              <a:rPr lang="en-US" sz="1300" i="1" dirty="0"/>
              <a:t>What is the natural course of syphilitic IK if it goes untreated?</a:t>
            </a:r>
            <a:endParaRPr lang="en-US" sz="1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60B7E5-8BEC-43C8-BD92-B0E0CA0498F1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8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How is it treated?</a:t>
            </a:r>
          </a:p>
          <a:p>
            <a:r>
              <a:rPr lang="en-US" sz="1300" dirty="0"/>
              <a:t>Pain, photophobia and injection, +/- a salmon patch. With frequent topical steroids</a:t>
            </a:r>
          </a:p>
          <a:p>
            <a:endParaRPr lang="en-US" sz="1300" dirty="0"/>
          </a:p>
          <a:p>
            <a:r>
              <a:rPr lang="en-US" sz="1300" i="1" dirty="0"/>
              <a:t>What is the natural course of syphilitic IK if it goes untreated?</a:t>
            </a:r>
            <a:endParaRPr lang="en-US" sz="1300" dirty="0"/>
          </a:p>
          <a:p>
            <a:r>
              <a:rPr lang="en-US" sz="1300" dirty="0"/>
              <a:t>It tends to burn itself out in a matter of weeks to months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4562" y="5537915"/>
            <a:ext cx="1428911" cy="463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Days to weeks?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Weeks to months?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Months to years?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8E8E10-941C-43A2-A2BF-06A35394455D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5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How is it treated?</a:t>
            </a:r>
          </a:p>
          <a:p>
            <a:r>
              <a:rPr lang="en-US" sz="1300" dirty="0"/>
              <a:t>Pain, photophobia and injection, +/- a salmon patch. With frequent topical steroids</a:t>
            </a:r>
          </a:p>
          <a:p>
            <a:endParaRPr lang="en-US" sz="1300" dirty="0"/>
          </a:p>
          <a:p>
            <a:r>
              <a:rPr lang="en-US" sz="1300" i="1" dirty="0"/>
              <a:t>What is the natural course of syphilitic IK if it goes untreated?</a:t>
            </a:r>
            <a:endParaRPr lang="en-US" sz="1300" dirty="0"/>
          </a:p>
          <a:p>
            <a:r>
              <a:rPr lang="en-US" sz="1300" dirty="0"/>
              <a:t>It tends to burn itself out in a matter of weeks to months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63027-77AF-4715-B4A3-3A315C1B3771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How is it treated?</a:t>
            </a:r>
          </a:p>
          <a:p>
            <a:r>
              <a:rPr lang="en-US" sz="1300" dirty="0"/>
              <a:t>Pain, photophobia and injection, +/- a salmon patch. With frequent topical steroids</a:t>
            </a:r>
          </a:p>
          <a:p>
            <a:endParaRPr lang="en-US" sz="1300" dirty="0"/>
          </a:p>
          <a:p>
            <a:r>
              <a:rPr lang="en-US" sz="1300" i="1" dirty="0"/>
              <a:t>What is the natural course of syphilitic IK if it goes untreated?</a:t>
            </a:r>
            <a:endParaRPr lang="en-US" sz="1300" dirty="0"/>
          </a:p>
          <a:p>
            <a:r>
              <a:rPr lang="en-US" sz="1300" dirty="0"/>
              <a:t>It tends to burn itself out in a matter of weeks to months</a:t>
            </a:r>
          </a:p>
          <a:p>
            <a:endParaRPr lang="en-US" sz="1300" dirty="0"/>
          </a:p>
          <a:p>
            <a:r>
              <a:rPr lang="en-US" sz="1300" i="1" dirty="0"/>
              <a:t>Irrespective of whether it was treated, what stigmata of resolved IK that may be seen at the slit lamp?</a:t>
            </a:r>
          </a:p>
          <a:p>
            <a:r>
              <a:rPr lang="en-US" sz="1300" dirty="0"/>
              <a:t>-- </a:t>
            </a:r>
          </a:p>
          <a:p>
            <a:r>
              <a:rPr lang="en-US" sz="1300" dirty="0"/>
              <a:t>--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0B584B-85ED-4F58-ADA9-3D0E6F24F243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9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How is it treated?</a:t>
            </a:r>
          </a:p>
          <a:p>
            <a:r>
              <a:rPr lang="en-US" sz="1300" dirty="0"/>
              <a:t>Pain, photophobia and injection, +/- a salmon patch. With frequent topical steroids</a:t>
            </a:r>
          </a:p>
          <a:p>
            <a:endParaRPr lang="en-US" sz="1300" dirty="0"/>
          </a:p>
          <a:p>
            <a:r>
              <a:rPr lang="en-US" sz="1300" i="1" dirty="0"/>
              <a:t>What is the natural course of syphilitic IK if it goes untreated?</a:t>
            </a:r>
            <a:endParaRPr lang="en-US" sz="1300" dirty="0"/>
          </a:p>
          <a:p>
            <a:r>
              <a:rPr lang="en-US" sz="1300" dirty="0"/>
              <a:t>It tends to burn itself out in a matter of weeks to months</a:t>
            </a:r>
          </a:p>
          <a:p>
            <a:endParaRPr lang="en-US" sz="1300" dirty="0"/>
          </a:p>
          <a:p>
            <a:r>
              <a:rPr lang="en-US" sz="1300" i="1" dirty="0"/>
              <a:t>Irrespective of whether it was treated, what stigmata of resolved IK that may be seen at the slit lamp?</a:t>
            </a:r>
          </a:p>
          <a:p>
            <a:r>
              <a:rPr lang="en-US" sz="1300" dirty="0"/>
              <a:t>--Formerly-perfused, now-empty stromal blood vessels (aka </a:t>
            </a:r>
            <a:r>
              <a:rPr lang="en-US" sz="1300" i="1" dirty="0"/>
              <a:t>ghost vessels</a:t>
            </a:r>
            <a:r>
              <a:rPr lang="en-US" sz="1300" dirty="0"/>
              <a:t>) </a:t>
            </a:r>
          </a:p>
          <a:p>
            <a:r>
              <a:rPr lang="en-US" sz="1300" dirty="0"/>
              <a:t>--Corneal scarring, which may produce visually significant haze and/or astigmatism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6850" y="6130344"/>
            <a:ext cx="450761" cy="218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boo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2304" y="6349285"/>
            <a:ext cx="379926" cy="27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4553" y="6360016"/>
            <a:ext cx="968066" cy="261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1D68CE-CB2F-4A19-A075-987C3283D542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0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  <a:p>
            <a:endParaRPr lang="en-US" sz="1300" dirty="0"/>
          </a:p>
          <a:p>
            <a:r>
              <a:rPr lang="en-US" sz="1300" i="1" dirty="0"/>
              <a:t>So, there’s pus in the stroma?</a:t>
            </a:r>
          </a:p>
          <a:p>
            <a:r>
              <a:rPr lang="en-US" sz="1300" dirty="0"/>
              <a:t>No--IK is a </a:t>
            </a:r>
            <a:r>
              <a:rPr lang="en-US" sz="1300" dirty="0" err="1"/>
              <a:t>nonsuppurative</a:t>
            </a:r>
            <a:r>
              <a:rPr lang="en-US" sz="1300" dirty="0"/>
              <a:t> condition. IK represents a Type IV hypersensitivity reaction to antigens within the corneal stroma.</a:t>
            </a:r>
          </a:p>
          <a:p>
            <a:endParaRPr lang="en-US" sz="1300" dirty="0"/>
          </a:p>
          <a:p>
            <a:r>
              <a:rPr lang="en-US" sz="1300" i="1" dirty="0"/>
              <a:t>At what age does the IK of congenital syphilis typically present?</a:t>
            </a:r>
          </a:p>
          <a:p>
            <a:r>
              <a:rPr lang="en-US" sz="1300" dirty="0"/>
              <a:t>Around age 9 years</a:t>
            </a:r>
          </a:p>
          <a:p>
            <a:endParaRPr lang="en-US" sz="1300" dirty="0"/>
          </a:p>
          <a:p>
            <a:r>
              <a:rPr lang="en-US" sz="1300" i="1" dirty="0"/>
              <a:t>How does it present? How is it treated?</a:t>
            </a:r>
          </a:p>
          <a:p>
            <a:r>
              <a:rPr lang="en-US" sz="1300" dirty="0"/>
              <a:t>Pain, photophobia and injection, +/- a salmon patch. With frequent topical steroids</a:t>
            </a:r>
          </a:p>
          <a:p>
            <a:endParaRPr lang="en-US" sz="1300" dirty="0"/>
          </a:p>
          <a:p>
            <a:r>
              <a:rPr lang="en-US" sz="1300" i="1" dirty="0"/>
              <a:t>What is the natural course of syphilitic IK if it goes untreated?</a:t>
            </a:r>
            <a:endParaRPr lang="en-US" sz="1300" dirty="0"/>
          </a:p>
          <a:p>
            <a:r>
              <a:rPr lang="en-US" sz="1300" dirty="0"/>
              <a:t>It tends to burn itself out in a matter of weeks to months</a:t>
            </a:r>
          </a:p>
          <a:p>
            <a:endParaRPr lang="en-US" sz="1300" dirty="0"/>
          </a:p>
          <a:p>
            <a:r>
              <a:rPr lang="en-US" sz="1300" i="1" dirty="0"/>
              <a:t>Irrespective of whether it was treated, what stigmata of resolved IK that may be seen at the slit lamp?</a:t>
            </a:r>
          </a:p>
          <a:p>
            <a:r>
              <a:rPr lang="en-US" sz="1300" dirty="0"/>
              <a:t>--Formerly-perfused, now-empty stromal blood vessels (aka </a:t>
            </a:r>
            <a:r>
              <a:rPr lang="en-US" sz="1300" i="1" dirty="0"/>
              <a:t>ghost vessels</a:t>
            </a:r>
            <a:r>
              <a:rPr lang="en-US" sz="1300" dirty="0"/>
              <a:t>) </a:t>
            </a:r>
          </a:p>
          <a:p>
            <a:r>
              <a:rPr lang="en-US" sz="1300" dirty="0"/>
              <a:t>--Corneal scarring, which may produce visually significant haze and/or astigmatism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0798B2-5A5F-46D5-8063-87B50B022C93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8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062" y="6063734"/>
            <a:ext cx="403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IK: Ghost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46845" b="33633"/>
          <a:stretch/>
        </p:blipFill>
        <p:spPr>
          <a:xfrm>
            <a:off x="1989785" y="1103457"/>
            <a:ext cx="5164429" cy="46510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6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812" y="2040495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Acquired</a:t>
            </a:r>
          </a:p>
        </p:txBody>
      </p:sp>
      <p:cxnSp>
        <p:nvCxnSpPr>
          <p:cNvPr id="21" name="Straight Arrow Connector 20"/>
          <p:cNvCxnSpPr>
            <a:endCxn id="68" idx="0"/>
          </p:cNvCxnSpPr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9354" y="3476230"/>
            <a:ext cx="2042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Congenital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syphilis, this distinction must be considered first:</a:t>
            </a:r>
          </a:p>
        </p:txBody>
      </p:sp>
    </p:spTree>
    <p:extLst>
      <p:ext uri="{BB962C8B-B14F-4D97-AF65-F5344CB8AC3E}">
        <p14:creationId xmlns:p14="http://schemas.microsoft.com/office/powerpoint/2010/main" val="200833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48" y="922149"/>
            <a:ext cx="6553705" cy="46384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09F19-20B0-451B-BFF8-7B4F8AF12A80}"/>
              </a:ext>
            </a:extLst>
          </p:cNvPr>
          <p:cNvSpPr txBox="1"/>
          <p:nvPr/>
        </p:nvSpPr>
        <p:spPr>
          <a:xfrm>
            <a:off x="2344466" y="6051182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IK: Corneal scar/haze</a:t>
            </a:r>
          </a:p>
        </p:txBody>
      </p:sp>
    </p:spTree>
    <p:extLst>
      <p:ext uri="{BB962C8B-B14F-4D97-AF65-F5344CB8AC3E}">
        <p14:creationId xmlns:p14="http://schemas.microsoft.com/office/powerpoint/2010/main" val="166673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Herpetic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Other than herpesviruses and </a:t>
            </a:r>
            <a:r>
              <a:rPr lang="en-US" sz="1400" dirty="0">
                <a:solidFill>
                  <a:srgbClr val="FFC000"/>
                </a:solidFill>
              </a:rPr>
              <a:t>T. </a:t>
            </a:r>
            <a:r>
              <a:rPr lang="en-US" sz="1400" dirty="0" err="1">
                <a:solidFill>
                  <a:srgbClr val="FFC000"/>
                </a:solidFill>
              </a:rPr>
              <a:t>pallidum</a:t>
            </a:r>
            <a:r>
              <a:rPr lang="en-US" sz="1400" i="1" dirty="0">
                <a:solidFill>
                  <a:srgbClr val="FFC000"/>
                </a:solidFill>
              </a:rPr>
              <a:t>, three other infectious causes of IK are worth mentioning (in that they would make good OKAP questions). What are they?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</a:t>
            </a:r>
            <a:r>
              <a:rPr lang="en-US" sz="1400" i="1" dirty="0">
                <a:solidFill>
                  <a:srgbClr val="FFC000"/>
                </a:solidFill>
              </a:rPr>
              <a:t>Mycobacterium tuberculosis 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dirty="0" err="1">
                <a:solidFill>
                  <a:srgbClr val="FFC000"/>
                </a:solidFill>
              </a:rPr>
              <a:t>ie</a:t>
            </a:r>
            <a:r>
              <a:rPr lang="en-US" sz="1400" dirty="0">
                <a:solidFill>
                  <a:srgbClr val="FFC000"/>
                </a:solidFill>
              </a:rPr>
              <a:t>, TB)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</a:t>
            </a:r>
            <a:r>
              <a:rPr lang="en-US" sz="1400" i="1" dirty="0">
                <a:solidFill>
                  <a:srgbClr val="FFC000"/>
                </a:solidFill>
              </a:rPr>
              <a:t>Mycobacterium </a:t>
            </a:r>
            <a:r>
              <a:rPr lang="en-US" sz="1400" i="1" dirty="0" err="1">
                <a:solidFill>
                  <a:srgbClr val="FFC000"/>
                </a:solidFill>
              </a:rPr>
              <a:t>leprae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C000"/>
                </a:solidFill>
              </a:rPr>
              <a:t>(leprosy/Hansen’s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r>
              <a:rPr lang="en-US" sz="1400" i="1" dirty="0">
                <a:solidFill>
                  <a:srgbClr val="FFC000"/>
                </a:solidFill>
              </a:rPr>
              <a:t>--</a:t>
            </a:r>
            <a:r>
              <a:rPr lang="en-US" sz="1400" i="1" dirty="0" err="1">
                <a:solidFill>
                  <a:srgbClr val="FFC000"/>
                </a:solidFill>
              </a:rPr>
              <a:t>Borrelia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burgdorferi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C000"/>
                </a:solidFill>
              </a:rPr>
              <a:t>(Lyme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There is a </a:t>
            </a:r>
            <a:r>
              <a:rPr lang="en-US" sz="1400" dirty="0">
                <a:solidFill>
                  <a:srgbClr val="FFC000"/>
                </a:solidFill>
              </a:rPr>
              <a:t>noninfectious</a:t>
            </a:r>
            <a:r>
              <a:rPr lang="en-US" sz="1400" i="1" dirty="0">
                <a:solidFill>
                  <a:srgbClr val="FFC000"/>
                </a:solidFill>
              </a:rPr>
              <a:t> cause worth mentioning (for the same reason)--what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Cogan syndrome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How does Cogan syndrome present?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2798542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6112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Other than herpesviruses and </a:t>
            </a:r>
            <a:r>
              <a:rPr lang="en-US" sz="1400" dirty="0">
                <a:solidFill>
                  <a:srgbClr val="FFC000"/>
                </a:solidFill>
              </a:rPr>
              <a:t>T. </a:t>
            </a:r>
            <a:r>
              <a:rPr lang="en-US" sz="1400" dirty="0" err="1">
                <a:solidFill>
                  <a:srgbClr val="FFC000"/>
                </a:solidFill>
              </a:rPr>
              <a:t>pallidum</a:t>
            </a:r>
            <a:r>
              <a:rPr lang="en-US" sz="1400" i="1" dirty="0">
                <a:solidFill>
                  <a:srgbClr val="FFC000"/>
                </a:solidFill>
              </a:rPr>
              <a:t>, three other infectious causes of IK are worth mentioning (in that they would make good OKAP questions). What are they?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</a:t>
            </a:r>
            <a:r>
              <a:rPr lang="en-US" sz="1400" i="1" dirty="0">
                <a:solidFill>
                  <a:srgbClr val="FFC000"/>
                </a:solidFill>
              </a:rPr>
              <a:t>Mycobacterium tuberculosis 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dirty="0" err="1">
                <a:solidFill>
                  <a:srgbClr val="FFC000"/>
                </a:solidFill>
              </a:rPr>
              <a:t>ie</a:t>
            </a:r>
            <a:r>
              <a:rPr lang="en-US" sz="1400" dirty="0">
                <a:solidFill>
                  <a:srgbClr val="FFC000"/>
                </a:solidFill>
              </a:rPr>
              <a:t>, TB)</a:t>
            </a:r>
          </a:p>
          <a:p>
            <a:r>
              <a:rPr lang="en-US" sz="1400" dirty="0">
                <a:solidFill>
                  <a:srgbClr val="FFC000"/>
                </a:solidFill>
              </a:rPr>
              <a:t>--</a:t>
            </a:r>
            <a:r>
              <a:rPr lang="en-US" sz="1400" i="1" dirty="0">
                <a:solidFill>
                  <a:srgbClr val="FFC000"/>
                </a:solidFill>
              </a:rPr>
              <a:t>Mycobacterium </a:t>
            </a:r>
            <a:r>
              <a:rPr lang="en-US" sz="1400" i="1" dirty="0" err="1">
                <a:solidFill>
                  <a:srgbClr val="FFC000"/>
                </a:solidFill>
              </a:rPr>
              <a:t>leprae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C000"/>
                </a:solidFill>
              </a:rPr>
              <a:t>(leprosy/Hansen’s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r>
              <a:rPr lang="en-US" sz="1400" i="1" dirty="0">
                <a:solidFill>
                  <a:srgbClr val="FFC000"/>
                </a:solidFill>
              </a:rPr>
              <a:t>--</a:t>
            </a:r>
            <a:r>
              <a:rPr lang="en-US" sz="1400" i="1" dirty="0" err="1">
                <a:solidFill>
                  <a:srgbClr val="FFC000"/>
                </a:solidFill>
              </a:rPr>
              <a:t>Borrelia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burgdorferi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C000"/>
                </a:solidFill>
              </a:rPr>
              <a:t>(Lyme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There is a </a:t>
            </a:r>
            <a:r>
              <a:rPr lang="en-US" sz="1400" dirty="0">
                <a:solidFill>
                  <a:srgbClr val="FFC000"/>
                </a:solidFill>
              </a:rPr>
              <a:t>noninfectious</a:t>
            </a:r>
            <a:r>
              <a:rPr lang="en-US" sz="1400" i="1" dirty="0">
                <a:solidFill>
                  <a:srgbClr val="FFC000"/>
                </a:solidFill>
              </a:rPr>
              <a:t> cause worth mentioning (for the same reason)--what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Cogan syndrome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How does Cogan syndrome present?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919839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i="1" dirty="0"/>
          </a:p>
          <a:p>
            <a:r>
              <a:rPr lang="en-US" sz="1400" i="1" dirty="0"/>
              <a:t>Other than herpesviruses and </a:t>
            </a:r>
            <a:r>
              <a:rPr lang="en-US" sz="1400" dirty="0"/>
              <a:t>T. </a:t>
            </a:r>
            <a:r>
              <a:rPr lang="en-US" sz="1400" dirty="0" err="1"/>
              <a:t>pallidum</a:t>
            </a:r>
            <a:r>
              <a:rPr lang="en-US" sz="1400" i="1" dirty="0"/>
              <a:t>, three other infectious causes of IK are worth mentioning (in that they would make good OKAP questions). What are they?</a:t>
            </a:r>
          </a:p>
          <a:p>
            <a:r>
              <a:rPr lang="en-US" sz="1400" dirty="0"/>
              <a:t>--</a:t>
            </a:r>
            <a:r>
              <a:rPr lang="en-US" sz="1400" i="1" dirty="0">
                <a:solidFill>
                  <a:srgbClr val="FFC000"/>
                </a:solidFill>
              </a:rPr>
              <a:t>Mycobacterium tuberculosis </a:t>
            </a:r>
            <a:r>
              <a:rPr lang="en-US" sz="1400" dirty="0">
                <a:solidFill>
                  <a:srgbClr val="FFC000"/>
                </a:solidFill>
              </a:rPr>
              <a:t>(</a:t>
            </a:r>
            <a:r>
              <a:rPr lang="en-US" sz="1400" dirty="0" err="1">
                <a:solidFill>
                  <a:srgbClr val="FFC000"/>
                </a:solidFill>
              </a:rPr>
              <a:t>ie</a:t>
            </a:r>
            <a:r>
              <a:rPr lang="en-US" sz="1400" dirty="0">
                <a:solidFill>
                  <a:srgbClr val="FFC000"/>
                </a:solidFill>
              </a:rPr>
              <a:t>, TB)</a:t>
            </a:r>
          </a:p>
          <a:p>
            <a:r>
              <a:rPr lang="en-US" sz="1400" dirty="0"/>
              <a:t>--</a:t>
            </a:r>
            <a:r>
              <a:rPr lang="en-US" sz="1400" i="1" dirty="0">
                <a:solidFill>
                  <a:srgbClr val="FFC000"/>
                </a:solidFill>
              </a:rPr>
              <a:t>Mycobacterium </a:t>
            </a:r>
            <a:r>
              <a:rPr lang="en-US" sz="1400" i="1" dirty="0" err="1">
                <a:solidFill>
                  <a:srgbClr val="FFC000"/>
                </a:solidFill>
              </a:rPr>
              <a:t>leprae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C000"/>
                </a:solidFill>
              </a:rPr>
              <a:t>(leprosy/Hansen’s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r>
              <a:rPr lang="en-US" sz="1400" i="1" dirty="0"/>
              <a:t>--</a:t>
            </a:r>
            <a:r>
              <a:rPr lang="en-US" sz="1400" i="1" dirty="0" err="1">
                <a:solidFill>
                  <a:srgbClr val="FFC000"/>
                </a:solidFill>
              </a:rPr>
              <a:t>Borrelia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burgdorferi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dirty="0">
                <a:solidFill>
                  <a:srgbClr val="FFC000"/>
                </a:solidFill>
              </a:rPr>
              <a:t>(Lyme </a:t>
            </a:r>
            <a:r>
              <a:rPr lang="en-US" sz="1400" dirty="0" err="1">
                <a:solidFill>
                  <a:srgbClr val="FFC000"/>
                </a:solidFill>
              </a:rPr>
              <a:t>dz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There is a </a:t>
            </a:r>
            <a:r>
              <a:rPr lang="en-US" sz="1400" dirty="0">
                <a:solidFill>
                  <a:srgbClr val="FFC000"/>
                </a:solidFill>
              </a:rPr>
              <a:t>noninfectious</a:t>
            </a:r>
            <a:r>
              <a:rPr lang="en-US" sz="1400" i="1" dirty="0">
                <a:solidFill>
                  <a:srgbClr val="FFC000"/>
                </a:solidFill>
              </a:rPr>
              <a:t> cause worth mentioning (for the same reason)--what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Cogan syndrome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How does Cogan syndrome present?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3031472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i="1" dirty="0"/>
          </a:p>
          <a:p>
            <a:r>
              <a:rPr lang="en-US" sz="1400" i="1" dirty="0"/>
              <a:t>Other than herpesviruses and </a:t>
            </a:r>
            <a:r>
              <a:rPr lang="en-US" sz="1400" dirty="0"/>
              <a:t>T. </a:t>
            </a:r>
            <a:r>
              <a:rPr lang="en-US" sz="1400" dirty="0" err="1"/>
              <a:t>pallidum</a:t>
            </a:r>
            <a:r>
              <a:rPr lang="en-US" sz="1400" i="1" dirty="0"/>
              <a:t>, three other infectious causes of IK are worth mentioning (in that they would make good OKAP questions). What are they?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tuberculosis </a:t>
            </a:r>
            <a:r>
              <a:rPr lang="en-US" sz="1400" dirty="0"/>
              <a:t>(</a:t>
            </a:r>
            <a:r>
              <a:rPr lang="en-US" sz="1400" dirty="0" err="1"/>
              <a:t>ie</a:t>
            </a:r>
            <a:r>
              <a:rPr lang="en-US" sz="1400" dirty="0"/>
              <a:t>, TB)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</a:t>
            </a:r>
            <a:r>
              <a:rPr lang="en-US" sz="1400" i="1" dirty="0" err="1"/>
              <a:t>leprae</a:t>
            </a:r>
            <a:r>
              <a:rPr lang="en-US" sz="1400" i="1" dirty="0"/>
              <a:t> </a:t>
            </a:r>
            <a:r>
              <a:rPr lang="en-US" sz="1400" dirty="0"/>
              <a:t>(leprosy/Hansen’s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r>
              <a:rPr lang="en-US" sz="1400" i="1" dirty="0"/>
              <a:t>--</a:t>
            </a:r>
            <a:r>
              <a:rPr lang="en-US" sz="1400" i="1" dirty="0" err="1"/>
              <a:t>Borrelia</a:t>
            </a:r>
            <a:r>
              <a:rPr lang="en-US" sz="1400" i="1" dirty="0"/>
              <a:t> </a:t>
            </a:r>
            <a:r>
              <a:rPr lang="en-US" sz="1400" i="1" dirty="0" err="1"/>
              <a:t>burgdorferi</a:t>
            </a:r>
            <a:r>
              <a:rPr lang="en-US" sz="1400" i="1" dirty="0"/>
              <a:t> </a:t>
            </a:r>
            <a:r>
              <a:rPr lang="en-US" sz="1400" dirty="0"/>
              <a:t>(Lyme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There is a </a:t>
            </a:r>
            <a:r>
              <a:rPr lang="en-US" sz="1400" dirty="0">
                <a:solidFill>
                  <a:srgbClr val="FFC000"/>
                </a:solidFill>
              </a:rPr>
              <a:t>noninfectious</a:t>
            </a:r>
            <a:r>
              <a:rPr lang="en-US" sz="1400" i="1" dirty="0">
                <a:solidFill>
                  <a:srgbClr val="FFC000"/>
                </a:solidFill>
              </a:rPr>
              <a:t> cause worth mentioning (for the same reason)--what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Cogan syndrome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How does Cogan syndrome present?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338346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i="1" dirty="0"/>
          </a:p>
          <a:p>
            <a:r>
              <a:rPr lang="en-US" sz="1400" i="1" dirty="0"/>
              <a:t>Other than herpesviruses and </a:t>
            </a:r>
            <a:r>
              <a:rPr lang="en-US" sz="1400" dirty="0"/>
              <a:t>T. </a:t>
            </a:r>
            <a:r>
              <a:rPr lang="en-US" sz="1400" dirty="0" err="1"/>
              <a:t>pallidum</a:t>
            </a:r>
            <a:r>
              <a:rPr lang="en-US" sz="1400" i="1" dirty="0"/>
              <a:t>, three other infectious causes of IK are worth mentioning (in that they would make good OKAP questions). What are they?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tuberculosis </a:t>
            </a:r>
            <a:r>
              <a:rPr lang="en-US" sz="1400" dirty="0"/>
              <a:t>(</a:t>
            </a:r>
            <a:r>
              <a:rPr lang="en-US" sz="1400" dirty="0" err="1"/>
              <a:t>ie</a:t>
            </a:r>
            <a:r>
              <a:rPr lang="en-US" sz="1400" dirty="0"/>
              <a:t>, TB)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</a:t>
            </a:r>
            <a:r>
              <a:rPr lang="en-US" sz="1400" i="1" dirty="0" err="1"/>
              <a:t>leprae</a:t>
            </a:r>
            <a:r>
              <a:rPr lang="en-US" sz="1400" i="1" dirty="0"/>
              <a:t> </a:t>
            </a:r>
            <a:r>
              <a:rPr lang="en-US" sz="1400" dirty="0"/>
              <a:t>(leprosy/Hansen’s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r>
              <a:rPr lang="en-US" sz="1400" i="1" dirty="0"/>
              <a:t>--</a:t>
            </a:r>
            <a:r>
              <a:rPr lang="en-US" sz="1400" i="1" dirty="0" err="1"/>
              <a:t>Borrelia</a:t>
            </a:r>
            <a:r>
              <a:rPr lang="en-US" sz="1400" i="1" dirty="0"/>
              <a:t> </a:t>
            </a:r>
            <a:r>
              <a:rPr lang="en-US" sz="1400" i="1" dirty="0" err="1"/>
              <a:t>burgdorferi</a:t>
            </a:r>
            <a:r>
              <a:rPr lang="en-US" sz="1400" i="1" dirty="0"/>
              <a:t> </a:t>
            </a:r>
            <a:r>
              <a:rPr lang="en-US" sz="1400" dirty="0"/>
              <a:t>(Lyme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i="1" dirty="0"/>
              <a:t>There is a </a:t>
            </a:r>
            <a:r>
              <a:rPr lang="en-US" sz="1400" dirty="0"/>
              <a:t>noninfectious</a:t>
            </a:r>
            <a:r>
              <a:rPr lang="en-US" sz="1400" i="1" dirty="0"/>
              <a:t> cause worth mentioning (for the same reason)--what is it?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Cogan syndrome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How does Cogan syndrome present?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3299259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i="1" dirty="0"/>
          </a:p>
          <a:p>
            <a:r>
              <a:rPr lang="en-US" sz="1400" i="1" dirty="0"/>
              <a:t>Other than herpesviruses and </a:t>
            </a:r>
            <a:r>
              <a:rPr lang="en-US" sz="1400" dirty="0"/>
              <a:t>T. </a:t>
            </a:r>
            <a:r>
              <a:rPr lang="en-US" sz="1400" dirty="0" err="1"/>
              <a:t>pallidum</a:t>
            </a:r>
            <a:r>
              <a:rPr lang="en-US" sz="1400" i="1" dirty="0"/>
              <a:t>, three other infectious causes of IK are worth mentioning (in that they would make good OKAP questions). What are they?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tuberculosis </a:t>
            </a:r>
            <a:r>
              <a:rPr lang="en-US" sz="1400" dirty="0"/>
              <a:t>(</a:t>
            </a:r>
            <a:r>
              <a:rPr lang="en-US" sz="1400" dirty="0" err="1"/>
              <a:t>ie</a:t>
            </a:r>
            <a:r>
              <a:rPr lang="en-US" sz="1400" dirty="0"/>
              <a:t>, TB)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</a:t>
            </a:r>
            <a:r>
              <a:rPr lang="en-US" sz="1400" i="1" dirty="0" err="1"/>
              <a:t>leprae</a:t>
            </a:r>
            <a:r>
              <a:rPr lang="en-US" sz="1400" i="1" dirty="0"/>
              <a:t> </a:t>
            </a:r>
            <a:r>
              <a:rPr lang="en-US" sz="1400" dirty="0"/>
              <a:t>(leprosy/Hansen’s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r>
              <a:rPr lang="en-US" sz="1400" i="1" dirty="0"/>
              <a:t>--</a:t>
            </a:r>
            <a:r>
              <a:rPr lang="en-US" sz="1400" i="1" dirty="0" err="1"/>
              <a:t>Borrelia</a:t>
            </a:r>
            <a:r>
              <a:rPr lang="en-US" sz="1400" i="1" dirty="0"/>
              <a:t> </a:t>
            </a:r>
            <a:r>
              <a:rPr lang="en-US" sz="1400" i="1" dirty="0" err="1"/>
              <a:t>burgdorferi</a:t>
            </a:r>
            <a:r>
              <a:rPr lang="en-US" sz="1400" i="1" dirty="0"/>
              <a:t> </a:t>
            </a:r>
            <a:r>
              <a:rPr lang="en-US" sz="1400" dirty="0"/>
              <a:t>(Lyme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i="1" dirty="0"/>
              <a:t>There is a </a:t>
            </a:r>
            <a:r>
              <a:rPr lang="en-US" sz="1400" dirty="0"/>
              <a:t>noninfectious</a:t>
            </a:r>
            <a:r>
              <a:rPr lang="en-US" sz="1400" i="1" dirty="0"/>
              <a:t> cause worth mentioning (for the same reason)--what is it?</a:t>
            </a:r>
          </a:p>
          <a:p>
            <a:r>
              <a:rPr lang="en-US" sz="1400" dirty="0"/>
              <a:t>Cogan syndrome</a:t>
            </a: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How does Cogan syndrome present?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3995877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i="1" dirty="0"/>
          </a:p>
          <a:p>
            <a:r>
              <a:rPr lang="en-US" sz="1400" i="1" dirty="0"/>
              <a:t>Other than herpesviruses and </a:t>
            </a:r>
            <a:r>
              <a:rPr lang="en-US" sz="1400" dirty="0"/>
              <a:t>T. </a:t>
            </a:r>
            <a:r>
              <a:rPr lang="en-US" sz="1400" dirty="0" err="1"/>
              <a:t>pallidum</a:t>
            </a:r>
            <a:r>
              <a:rPr lang="en-US" sz="1400" i="1" dirty="0"/>
              <a:t>, three other infectious causes of IK are worth mentioning (in that they would make good OKAP questions). What are they?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tuberculosis </a:t>
            </a:r>
            <a:r>
              <a:rPr lang="en-US" sz="1400" dirty="0"/>
              <a:t>(</a:t>
            </a:r>
            <a:r>
              <a:rPr lang="en-US" sz="1400" dirty="0" err="1"/>
              <a:t>ie</a:t>
            </a:r>
            <a:r>
              <a:rPr lang="en-US" sz="1400" dirty="0"/>
              <a:t>, TB)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</a:t>
            </a:r>
            <a:r>
              <a:rPr lang="en-US" sz="1400" i="1" dirty="0" err="1"/>
              <a:t>leprae</a:t>
            </a:r>
            <a:r>
              <a:rPr lang="en-US" sz="1400" i="1" dirty="0"/>
              <a:t> </a:t>
            </a:r>
            <a:r>
              <a:rPr lang="en-US" sz="1400" dirty="0"/>
              <a:t>(leprosy/Hansen’s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r>
              <a:rPr lang="en-US" sz="1400" i="1" dirty="0"/>
              <a:t>--</a:t>
            </a:r>
            <a:r>
              <a:rPr lang="en-US" sz="1400" i="1" dirty="0" err="1"/>
              <a:t>Borrelia</a:t>
            </a:r>
            <a:r>
              <a:rPr lang="en-US" sz="1400" i="1" dirty="0"/>
              <a:t> </a:t>
            </a:r>
            <a:r>
              <a:rPr lang="en-US" sz="1400" i="1" dirty="0" err="1"/>
              <a:t>burgdorferi</a:t>
            </a:r>
            <a:r>
              <a:rPr lang="en-US" sz="1400" i="1" dirty="0"/>
              <a:t> </a:t>
            </a:r>
            <a:r>
              <a:rPr lang="en-US" sz="1400" dirty="0"/>
              <a:t>(Lyme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i="1" dirty="0"/>
              <a:t>There is a </a:t>
            </a:r>
            <a:r>
              <a:rPr lang="en-US" sz="1400" dirty="0"/>
              <a:t>noninfectious</a:t>
            </a:r>
            <a:r>
              <a:rPr lang="en-US" sz="1400" i="1" dirty="0"/>
              <a:t> cause worth mentioning (for the same reason)--what is it?</a:t>
            </a:r>
          </a:p>
          <a:p>
            <a:r>
              <a:rPr lang="en-US" sz="1400" dirty="0"/>
              <a:t>Cogan syndrome</a:t>
            </a:r>
          </a:p>
          <a:p>
            <a:endParaRPr lang="en-US" sz="1400" dirty="0"/>
          </a:p>
          <a:p>
            <a:r>
              <a:rPr lang="en-US" sz="1400" i="1" dirty="0"/>
              <a:t>How does Cogan syndrome present?</a:t>
            </a:r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dirty="0">
                <a:solidFill>
                  <a:srgbClr val="FFC000"/>
                </a:solidFill>
              </a:rPr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3537038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1625" y="1571223"/>
            <a:ext cx="1723541" cy="292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In general terms, what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interstitial keratitis (IK)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An inflammatory condition of the corneal stroma in the absence of primary involvement of either the corneal epithelium or endothelium. </a:t>
            </a:r>
          </a:p>
          <a:p>
            <a:pPr>
              <a:defRPr/>
            </a:pP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does it mean to say the corneal stroma is 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inflamed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means inflammatory cells are present in the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interlamellar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stroma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So, there’s pus in the stroma?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No--IK is a </a:t>
            </a:r>
            <a:r>
              <a:rPr lang="en-US" sz="1300" dirty="0" err="1">
                <a:solidFill>
                  <a:schemeClr val="bg1">
                    <a:lumMod val="75000"/>
                  </a:schemeClr>
                </a:solidFill>
              </a:rPr>
              <a:t>nonsuppurative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 condition. IK represents a Type IV hypersensitivity reaction to antigens within the corneal stroma.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At what age does the IK of congenital syphilis typically present?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Around age 9 years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How does it present? How is it treated?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Pain, photophobia and injection. With frequent topical steroids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What is the natural course of syphilitic IK if it goes untreated?</a:t>
            </a:r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It tends to burn itself out in a matter of weeks to months</a:t>
            </a:r>
          </a:p>
          <a:p>
            <a:endParaRPr lang="en-US" sz="13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Irrespective of whether it was treated, what stigmata of resolved IK that may be seen at the slit lamp?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--Formerly-perfused, now-empty stromal blood vessels (aka </a:t>
            </a:r>
            <a:r>
              <a:rPr lang="en-US" sz="1300" i="1" dirty="0">
                <a:solidFill>
                  <a:schemeClr val="bg1">
                    <a:lumMod val="75000"/>
                  </a:schemeClr>
                </a:solidFill>
              </a:rPr>
              <a:t>ghost vessels</a:t>
            </a:r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) </a:t>
            </a:r>
          </a:p>
          <a:p>
            <a:r>
              <a:rPr lang="en-US" sz="1300" dirty="0">
                <a:solidFill>
                  <a:schemeClr val="bg1">
                    <a:lumMod val="75000"/>
                  </a:schemeClr>
                </a:solidFill>
              </a:rPr>
              <a:t>--Corneal scarring, which may produce visually significant haze and/or astigmatism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27" y="2239094"/>
            <a:ext cx="7570902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is the most common cause of IK (Hint: It’s not syphilis)?</a:t>
            </a:r>
          </a:p>
          <a:p>
            <a:r>
              <a:rPr lang="en-US" sz="1400" dirty="0"/>
              <a:t>Herpetic </a:t>
            </a:r>
            <a:r>
              <a:rPr lang="en-US" sz="1400" dirty="0" err="1"/>
              <a:t>dz</a:t>
            </a:r>
            <a:endParaRPr lang="en-US" sz="1400" dirty="0"/>
          </a:p>
          <a:p>
            <a:endParaRPr lang="en-US" sz="1400" i="1" dirty="0"/>
          </a:p>
          <a:p>
            <a:r>
              <a:rPr lang="en-US" sz="1400" i="1" dirty="0"/>
              <a:t>Other than herpesviruses and </a:t>
            </a:r>
            <a:r>
              <a:rPr lang="en-US" sz="1400" dirty="0"/>
              <a:t>T. </a:t>
            </a:r>
            <a:r>
              <a:rPr lang="en-US" sz="1400" dirty="0" err="1"/>
              <a:t>pallidum</a:t>
            </a:r>
            <a:r>
              <a:rPr lang="en-US" sz="1400" i="1" dirty="0"/>
              <a:t>, three other infectious causes of IK are worth mentioning (in that they would make good OKAP questions). What are they?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tuberculosis </a:t>
            </a:r>
            <a:r>
              <a:rPr lang="en-US" sz="1400" dirty="0"/>
              <a:t>(</a:t>
            </a:r>
            <a:r>
              <a:rPr lang="en-US" sz="1400" dirty="0" err="1"/>
              <a:t>ie</a:t>
            </a:r>
            <a:r>
              <a:rPr lang="en-US" sz="1400" dirty="0"/>
              <a:t>, TB)</a:t>
            </a:r>
          </a:p>
          <a:p>
            <a:r>
              <a:rPr lang="en-US" sz="1400" dirty="0"/>
              <a:t>--</a:t>
            </a:r>
            <a:r>
              <a:rPr lang="en-US" sz="1400" i="1" dirty="0"/>
              <a:t>Mycobacterium </a:t>
            </a:r>
            <a:r>
              <a:rPr lang="en-US" sz="1400" i="1" dirty="0" err="1"/>
              <a:t>leprae</a:t>
            </a:r>
            <a:r>
              <a:rPr lang="en-US" sz="1400" i="1" dirty="0"/>
              <a:t> </a:t>
            </a:r>
            <a:r>
              <a:rPr lang="en-US" sz="1400" dirty="0"/>
              <a:t>(leprosy/Hansen’s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r>
              <a:rPr lang="en-US" sz="1400" i="1" dirty="0"/>
              <a:t>--</a:t>
            </a:r>
            <a:r>
              <a:rPr lang="en-US" sz="1400" i="1" dirty="0" err="1"/>
              <a:t>Borrelia</a:t>
            </a:r>
            <a:r>
              <a:rPr lang="en-US" sz="1400" i="1" dirty="0"/>
              <a:t> </a:t>
            </a:r>
            <a:r>
              <a:rPr lang="en-US" sz="1400" i="1" dirty="0" err="1"/>
              <a:t>burgdorferi</a:t>
            </a:r>
            <a:r>
              <a:rPr lang="en-US" sz="1400" i="1" dirty="0"/>
              <a:t> </a:t>
            </a:r>
            <a:r>
              <a:rPr lang="en-US" sz="1400" dirty="0"/>
              <a:t>(Lyme 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i="1" dirty="0"/>
              <a:t>There is a </a:t>
            </a:r>
            <a:r>
              <a:rPr lang="en-US" sz="1400" dirty="0"/>
              <a:t>noninfectious</a:t>
            </a:r>
            <a:r>
              <a:rPr lang="en-US" sz="1400" i="1" dirty="0"/>
              <a:t> cause worth mentioning (for the same reason)--what is it?</a:t>
            </a:r>
          </a:p>
          <a:p>
            <a:r>
              <a:rPr lang="en-US" sz="1400" dirty="0"/>
              <a:t>Cogan syndrome</a:t>
            </a:r>
          </a:p>
          <a:p>
            <a:endParaRPr lang="en-US" sz="1400" dirty="0"/>
          </a:p>
          <a:p>
            <a:r>
              <a:rPr lang="en-US" sz="1400" i="1" dirty="0"/>
              <a:t>How does Cogan syndrome present?</a:t>
            </a:r>
          </a:p>
          <a:p>
            <a:r>
              <a:rPr lang="en-US" sz="1400" dirty="0"/>
              <a:t>With IK and CN8-related symptoms: deafness, tinnitus and vertigo</a:t>
            </a:r>
          </a:p>
        </p:txBody>
      </p:sp>
    </p:spTree>
    <p:extLst>
      <p:ext uri="{BB962C8B-B14F-4D97-AF65-F5344CB8AC3E}">
        <p14:creationId xmlns:p14="http://schemas.microsoft.com/office/powerpoint/2010/main" val="3318760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about in the posterior pole?</a:t>
            </a:r>
            <a:endParaRPr lang="en-US" sz="1400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219032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2194170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6271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  <a:endParaRPr lang="en-US" sz="1400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2" name="Rectangle 1"/>
          <p:cNvSpPr/>
          <p:nvPr/>
        </p:nvSpPr>
        <p:spPr>
          <a:xfrm>
            <a:off x="785611" y="2459865"/>
            <a:ext cx="1300766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something-and-something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611" y="2700171"/>
            <a:ext cx="1970468" cy="197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6412" y="2695201"/>
            <a:ext cx="936501" cy="20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abb. + word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1550" y="2695201"/>
            <a:ext cx="1558343" cy="202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8676" y="2683865"/>
            <a:ext cx="1291465" cy="213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abb. + word</a:t>
            </a:r>
          </a:p>
        </p:txBody>
      </p:sp>
    </p:spTree>
    <p:extLst>
      <p:ext uri="{BB962C8B-B14F-4D97-AF65-F5344CB8AC3E}">
        <p14:creationId xmlns:p14="http://schemas.microsoft.com/office/powerpoint/2010/main" val="1021120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6271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  <a:endParaRPr lang="en-US" sz="1400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2969890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5446" y="6248400"/>
            <a:ext cx="39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Syphilis: Salt-and-pepper retinopathy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31" y="893527"/>
            <a:ext cx="5133938" cy="50709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3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720" y="62484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Syphilis: RP-like fundus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6"/>
          <a:stretch/>
        </p:blipFill>
        <p:spPr>
          <a:xfrm>
            <a:off x="1338539" y="1007978"/>
            <a:ext cx="6466922" cy="48420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6271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a salt-and-pepper retinopathy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  <a:endParaRPr lang="en-US" sz="140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96F9B02-2F26-4259-BDC5-DB1CE3D1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37" y="2862413"/>
            <a:ext cx="6053260" cy="4801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other classic cause of congenital salt-and-pepper retinopathy?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3553852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6271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a salt-and-pepper retinopathy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  <a:endParaRPr lang="en-US" sz="140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3537" y="2862413"/>
            <a:ext cx="6053260" cy="4801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other classic cause of congenital salt-and-pepper retinopathy?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b="1" dirty="0"/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1945701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rgbClr val="0000FF"/>
                </a:solidFill>
              </a:rPr>
              <a:t>What are the classic </a:t>
            </a:r>
            <a:r>
              <a:rPr lang="en-US" sz="1400" i="1" kern="0" dirty="0" err="1">
                <a:solidFill>
                  <a:srgbClr val="0000FF"/>
                </a:solidFill>
              </a:rPr>
              <a:t>nonocular</a:t>
            </a:r>
            <a:r>
              <a:rPr lang="en-US" sz="1400" i="1" kern="0" dirty="0">
                <a:solidFill>
                  <a:srgbClr val="0000FF"/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4042984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rgbClr val="0000FF"/>
                </a:solidFill>
              </a:rPr>
              <a:t>What are the classic </a:t>
            </a:r>
            <a:r>
              <a:rPr lang="en-US" sz="1400" i="1" kern="0" dirty="0" err="1">
                <a:solidFill>
                  <a:srgbClr val="0000FF"/>
                </a:solidFill>
              </a:rPr>
              <a:t>nonocular</a:t>
            </a:r>
            <a:r>
              <a:rPr lang="en-US" sz="1400" i="1" kern="0" dirty="0">
                <a:solidFill>
                  <a:srgbClr val="0000FF"/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kern="0" dirty="0" err="1">
                <a:solidFill>
                  <a:srgbClr val="0000FF"/>
                </a:solidFill>
              </a:rPr>
              <a:t>Circumoral</a:t>
            </a:r>
            <a:r>
              <a:rPr lang="en-US" sz="1400" kern="0" dirty="0">
                <a:solidFill>
                  <a:srgbClr val="0000FF"/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3965814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 err="1">
                <a:solidFill>
                  <a:srgbClr val="0000FF"/>
                </a:solidFill>
              </a:rPr>
              <a:t>Circumoral</a:t>
            </a:r>
            <a:r>
              <a:rPr lang="en-US" sz="1400" b="1" kern="0" dirty="0">
                <a:solidFill>
                  <a:srgbClr val="0000FF"/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2862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formal term for these </a:t>
            </a:r>
            <a:r>
              <a:rPr lang="en-US" sz="1400" i="1" dirty="0" err="1"/>
              <a:t>circumoral</a:t>
            </a:r>
            <a:r>
              <a:rPr lang="en-US" sz="1400" i="1" dirty="0"/>
              <a:t> scars?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3603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 err="1">
                <a:solidFill>
                  <a:srgbClr val="0000FF"/>
                </a:solidFill>
              </a:rPr>
              <a:t>Circumoral</a:t>
            </a:r>
            <a:r>
              <a:rPr lang="en-US" sz="1400" b="1" kern="0" dirty="0">
                <a:solidFill>
                  <a:srgbClr val="0000FF"/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formal term for these </a:t>
            </a:r>
            <a:r>
              <a:rPr lang="en-US" sz="1400" i="1" dirty="0" err="1"/>
              <a:t>circumoral</a:t>
            </a:r>
            <a:r>
              <a:rPr lang="en-US" sz="1400" i="1" dirty="0"/>
              <a:t> scars?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‘</a:t>
            </a:r>
            <a:r>
              <a:rPr lang="en-US" sz="1400" dirty="0" err="1"/>
              <a:t>Rhagades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67912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</p:spTree>
    <p:extLst>
      <p:ext uri="{BB962C8B-B14F-4D97-AF65-F5344CB8AC3E}">
        <p14:creationId xmlns:p14="http://schemas.microsoft.com/office/powerpoint/2010/main" val="1122143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98" y="1107748"/>
            <a:ext cx="5571004" cy="4642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1" y="606373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Circumoral scars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6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2862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classic description of </a:t>
            </a:r>
            <a:r>
              <a:rPr lang="en-US" sz="1400" dirty="0"/>
              <a:t>Hutchinson teeth</a:t>
            </a:r>
            <a:r>
              <a:rPr lang="en-US" sz="1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0917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classic description of </a:t>
            </a:r>
            <a:r>
              <a:rPr lang="en-US" sz="1400" dirty="0"/>
              <a:t>Hutchinson teeth</a:t>
            </a:r>
            <a:r>
              <a:rPr lang="en-US" sz="1400" i="1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‘Peg-shaped’</a:t>
            </a:r>
          </a:p>
        </p:txBody>
      </p:sp>
    </p:spTree>
    <p:extLst>
      <p:ext uri="{BB962C8B-B14F-4D97-AF65-F5344CB8AC3E}">
        <p14:creationId xmlns:p14="http://schemas.microsoft.com/office/powerpoint/2010/main" val="1408010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1" y="5986644"/>
            <a:ext cx="39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Hutchinson teeth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36" y="1142341"/>
            <a:ext cx="5996128" cy="45733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3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classic description of </a:t>
            </a:r>
            <a:r>
              <a:rPr lang="en-US" sz="1400" dirty="0"/>
              <a:t>Hutchinson teeth</a:t>
            </a:r>
            <a:r>
              <a:rPr lang="en-US" sz="1400" i="1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sz="1400" i="1" dirty="0"/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737514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What is the classic description of </a:t>
            </a:r>
            <a:r>
              <a:rPr lang="en-US" sz="1400" dirty="0"/>
              <a:t>Hutchinson teeth</a:t>
            </a:r>
            <a:r>
              <a:rPr lang="en-US" sz="1400" i="1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sz="1400" i="1" dirty="0"/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  <a:r>
              <a:rPr lang="en-US" sz="1400" dirty="0" err="1"/>
              <a:t>Axenfeld-Rieger</a:t>
            </a:r>
            <a:r>
              <a:rPr lang="en-US" sz="1400" dirty="0"/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  <a:r>
              <a:rPr lang="en-US" sz="1400" dirty="0" err="1"/>
              <a:t>Incontinentia</a:t>
            </a:r>
            <a:r>
              <a:rPr lang="en-US" sz="1400" dirty="0"/>
              <a:t> </a:t>
            </a:r>
            <a:r>
              <a:rPr lang="en-US" sz="1400" dirty="0" err="1"/>
              <a:t>pigmenti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662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1601" y="4309006"/>
            <a:ext cx="2362434" cy="260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classic description of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Hutchinson teeth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  <a:r>
              <a:rPr lang="en-US" sz="1400" b="1" dirty="0" err="1">
                <a:solidFill>
                  <a:srgbClr val="FFC000"/>
                </a:solidFill>
              </a:rPr>
              <a:t>Axenfeld-Rieger</a:t>
            </a:r>
            <a:r>
              <a:rPr lang="en-US" sz="1400" b="1" dirty="0">
                <a:solidFill>
                  <a:srgbClr val="FFC000"/>
                </a:solidFill>
              </a:rPr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44" y="4841535"/>
            <a:ext cx="5232266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In three words,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An </a:t>
            </a:r>
            <a:r>
              <a:rPr lang="en-US" sz="1400" b="1" dirty="0">
                <a:solidFill>
                  <a:srgbClr val="FFC000"/>
                </a:solidFill>
              </a:rPr>
              <a:t>anterior-segment dysgenesis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If limited to </a:t>
            </a:r>
            <a:r>
              <a:rPr lang="en-US" sz="1400" dirty="0">
                <a:solidFill>
                  <a:srgbClr val="FFC000"/>
                </a:solidFill>
              </a:rPr>
              <a:t>one</a:t>
            </a:r>
            <a:r>
              <a:rPr lang="en-US" sz="1400" i="1" dirty="0">
                <a:solidFill>
                  <a:srgbClr val="FFC000"/>
                </a:solidFill>
              </a:rPr>
              <a:t> word, what sort of condition is </a:t>
            </a:r>
            <a:r>
              <a:rPr lang="en-US" sz="1400" i="1" dirty="0" err="1">
                <a:solidFill>
                  <a:srgbClr val="FFC000"/>
                </a:solidFill>
              </a:rPr>
              <a:t>Axenfeld-Reiger</a:t>
            </a:r>
            <a:r>
              <a:rPr lang="en-US" sz="1400" i="1" dirty="0">
                <a:solidFill>
                  <a:srgbClr val="FFC000"/>
                </a:solidFill>
              </a:rPr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neurocristopathy</a:t>
            </a:r>
            <a:endParaRPr lang="en-US" sz="1400" b="1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one word, what sort of condition is </a:t>
            </a:r>
            <a:r>
              <a:rPr lang="en-US" sz="1400" i="1" dirty="0" err="1">
                <a:solidFill>
                  <a:srgbClr val="FFC000"/>
                </a:solidFill>
              </a:rPr>
              <a:t>incontinentia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pigmenti</a:t>
            </a:r>
            <a:r>
              <a:rPr lang="en-US" sz="1400" i="1" dirty="0">
                <a:solidFill>
                  <a:srgbClr val="FFC000"/>
                </a:solidFill>
              </a:rPr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phakomatosis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4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5D33D2-DF8D-4450-8C49-29D15862BDA2}"/>
              </a:ext>
            </a:extLst>
          </p:cNvPr>
          <p:cNvSpPr/>
          <p:nvPr/>
        </p:nvSpPr>
        <p:spPr>
          <a:xfrm>
            <a:off x="2421601" y="4309006"/>
            <a:ext cx="2362434" cy="260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classic description of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Hutchinson teeth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  <a:r>
              <a:rPr lang="en-US" sz="1400" b="1" dirty="0" err="1">
                <a:solidFill>
                  <a:srgbClr val="FFC000"/>
                </a:solidFill>
              </a:rPr>
              <a:t>Axenfeld-Rieger</a:t>
            </a:r>
            <a:r>
              <a:rPr lang="en-US" sz="1400" b="1" dirty="0">
                <a:solidFill>
                  <a:srgbClr val="FFC000"/>
                </a:solidFill>
              </a:rPr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44" y="4841535"/>
            <a:ext cx="5232266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In three words,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anterior-segment dysgenesis</a:t>
            </a:r>
            <a:endParaRPr lang="en-US" sz="1400" b="1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If limited to </a:t>
            </a:r>
            <a:r>
              <a:rPr lang="en-US" sz="1400" dirty="0">
                <a:solidFill>
                  <a:srgbClr val="FFC000"/>
                </a:solidFill>
              </a:rPr>
              <a:t>one</a:t>
            </a:r>
            <a:r>
              <a:rPr lang="en-US" sz="1400" i="1" dirty="0">
                <a:solidFill>
                  <a:srgbClr val="FFC000"/>
                </a:solidFill>
              </a:rPr>
              <a:t> word, what sort of condition is </a:t>
            </a:r>
            <a:r>
              <a:rPr lang="en-US" sz="1400" i="1" dirty="0" err="1">
                <a:solidFill>
                  <a:srgbClr val="FFC000"/>
                </a:solidFill>
              </a:rPr>
              <a:t>Axenfeld-Reiger</a:t>
            </a:r>
            <a:r>
              <a:rPr lang="en-US" sz="1400" i="1" dirty="0">
                <a:solidFill>
                  <a:srgbClr val="FFC000"/>
                </a:solidFill>
              </a:rPr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neurocristopathy</a:t>
            </a:r>
            <a:endParaRPr lang="en-US" sz="1400" b="1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one word, what sort of condition is </a:t>
            </a:r>
            <a:r>
              <a:rPr lang="en-US" sz="1400" i="1" dirty="0" err="1">
                <a:solidFill>
                  <a:srgbClr val="FFC000"/>
                </a:solidFill>
              </a:rPr>
              <a:t>incontinentia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pigmenti</a:t>
            </a:r>
            <a:r>
              <a:rPr lang="en-US" sz="1400" i="1" dirty="0">
                <a:solidFill>
                  <a:srgbClr val="FFC000"/>
                </a:solidFill>
              </a:rPr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phakomatosis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37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641E47-5385-4C02-9FB3-27696EA34EB4}"/>
              </a:ext>
            </a:extLst>
          </p:cNvPr>
          <p:cNvSpPr/>
          <p:nvPr/>
        </p:nvSpPr>
        <p:spPr>
          <a:xfrm>
            <a:off x="2421601" y="4309006"/>
            <a:ext cx="2362434" cy="260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classic description of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Hutchinson teeth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  <a:r>
              <a:rPr lang="en-US" sz="1400" b="1" dirty="0" err="1">
                <a:solidFill>
                  <a:srgbClr val="FFC000"/>
                </a:solidFill>
              </a:rPr>
              <a:t>Axenfeld-Rieger</a:t>
            </a:r>
            <a:r>
              <a:rPr lang="en-US" sz="1400" b="1" dirty="0">
                <a:solidFill>
                  <a:srgbClr val="FFC000"/>
                </a:solidFill>
              </a:rPr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44" y="4841535"/>
            <a:ext cx="5232266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In three words,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anterior-segment dysgenesis</a:t>
            </a:r>
          </a:p>
          <a:p>
            <a:endParaRPr lang="en-US" sz="1400" dirty="0"/>
          </a:p>
          <a:p>
            <a:r>
              <a:rPr lang="en-US" sz="1400" i="1" dirty="0"/>
              <a:t>If limited to </a:t>
            </a:r>
            <a:r>
              <a:rPr lang="en-US" sz="1400" dirty="0"/>
              <a:t>one</a:t>
            </a:r>
            <a:r>
              <a:rPr lang="en-US" sz="1400" i="1" dirty="0"/>
              <a:t> word,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neurocristopathy</a:t>
            </a:r>
            <a:endParaRPr lang="en-US" sz="1400" b="1" dirty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In one word, what sort of condition is </a:t>
            </a:r>
            <a:r>
              <a:rPr lang="en-US" sz="1400" i="1" dirty="0" err="1">
                <a:solidFill>
                  <a:srgbClr val="FFC000"/>
                </a:solidFill>
              </a:rPr>
              <a:t>incontinentia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pigmenti</a:t>
            </a:r>
            <a:r>
              <a:rPr lang="en-US" sz="1400" i="1" dirty="0">
                <a:solidFill>
                  <a:srgbClr val="FFC000"/>
                </a:solidFill>
              </a:rPr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phakomatosis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42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88C3DE-6376-42F8-8ECC-80F6F6ECEF94}"/>
              </a:ext>
            </a:extLst>
          </p:cNvPr>
          <p:cNvSpPr/>
          <p:nvPr/>
        </p:nvSpPr>
        <p:spPr>
          <a:xfrm>
            <a:off x="2421601" y="4309006"/>
            <a:ext cx="2362434" cy="260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classic description of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Hutchinson teeth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--</a:t>
            </a:r>
            <a:r>
              <a:rPr lang="en-US" sz="1400" b="1" dirty="0" err="1">
                <a:solidFill>
                  <a:srgbClr val="FFC000"/>
                </a:solidFill>
              </a:rPr>
              <a:t>Axenfeld-Rieger</a:t>
            </a:r>
            <a:r>
              <a:rPr lang="en-US" sz="1400" b="1" dirty="0">
                <a:solidFill>
                  <a:srgbClr val="FFC000"/>
                </a:solidFill>
              </a:rPr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Incontinentia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pigmenti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44" y="4841535"/>
            <a:ext cx="5232266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In three words,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anterior-segment dysgenesis</a:t>
            </a:r>
          </a:p>
          <a:p>
            <a:endParaRPr lang="en-US" sz="1400" dirty="0"/>
          </a:p>
          <a:p>
            <a:r>
              <a:rPr lang="en-US" sz="1400" i="1" dirty="0"/>
              <a:t>If limited to </a:t>
            </a:r>
            <a:r>
              <a:rPr lang="en-US" sz="1400" dirty="0"/>
              <a:t>one</a:t>
            </a:r>
            <a:r>
              <a:rPr lang="en-US" sz="1400" i="1" dirty="0"/>
              <a:t> word,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 </a:t>
            </a:r>
            <a:r>
              <a:rPr lang="en-US" sz="1400" b="1" dirty="0" err="1"/>
              <a:t>neurocristopathy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i="1" dirty="0">
                <a:solidFill>
                  <a:srgbClr val="FFC000"/>
                </a:solidFill>
              </a:rPr>
              <a:t>In one word, what sort of condition is </a:t>
            </a:r>
            <a:r>
              <a:rPr lang="en-US" sz="1400" i="1" dirty="0" err="1">
                <a:solidFill>
                  <a:srgbClr val="FFC000"/>
                </a:solidFill>
              </a:rPr>
              <a:t>incontinentia</a:t>
            </a:r>
            <a:r>
              <a:rPr lang="en-US" sz="1400" i="1" dirty="0">
                <a:solidFill>
                  <a:srgbClr val="FFC000"/>
                </a:solidFill>
              </a:rPr>
              <a:t> </a:t>
            </a:r>
            <a:r>
              <a:rPr lang="en-US" sz="1400" i="1" dirty="0" err="1">
                <a:solidFill>
                  <a:srgbClr val="FFC000"/>
                </a:solidFill>
              </a:rPr>
              <a:t>pigmenti</a:t>
            </a:r>
            <a:r>
              <a:rPr lang="en-US" sz="1400" i="1" dirty="0">
                <a:solidFill>
                  <a:srgbClr val="FFC000"/>
                </a:solidFill>
              </a:rPr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phakomatosis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334475-0080-47D2-A4F2-2909D29CCA4C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9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8348" y="4489312"/>
            <a:ext cx="2017877" cy="2943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classic description of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Hutchinson teeth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Axenfeld-Rieger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>
                <a:solidFill>
                  <a:srgbClr val="FFC000"/>
                </a:solidFill>
              </a:rPr>
              <a:t>Incontinentia</a:t>
            </a:r>
            <a:r>
              <a:rPr lang="en-US" sz="1400" b="1" dirty="0">
                <a:solidFill>
                  <a:srgbClr val="FFC000"/>
                </a:solidFill>
              </a:rPr>
              <a:t> </a:t>
            </a:r>
            <a:r>
              <a:rPr lang="en-US" sz="1400" b="1" dirty="0" err="1">
                <a:solidFill>
                  <a:srgbClr val="FFC000"/>
                </a:solidFill>
              </a:rPr>
              <a:t>pigmenti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44" y="4841535"/>
            <a:ext cx="5232266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In three words,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anterior-segment dysgenesis</a:t>
            </a:r>
          </a:p>
          <a:p>
            <a:endParaRPr lang="en-US" sz="1400" dirty="0"/>
          </a:p>
          <a:p>
            <a:r>
              <a:rPr lang="en-US" sz="1400" i="1" dirty="0"/>
              <a:t>If limited to </a:t>
            </a:r>
            <a:r>
              <a:rPr lang="en-US" sz="1400" dirty="0"/>
              <a:t>one</a:t>
            </a:r>
            <a:r>
              <a:rPr lang="en-US" sz="1400" i="1" dirty="0"/>
              <a:t> word,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 </a:t>
            </a:r>
            <a:r>
              <a:rPr lang="en-US" sz="1400" b="1" dirty="0" err="1"/>
              <a:t>neurocristopathy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i="1" dirty="0"/>
              <a:t>In one word, what sort of condition is </a:t>
            </a:r>
            <a:r>
              <a:rPr lang="en-US" sz="1400" i="1" dirty="0" err="1"/>
              <a:t>incontinentia</a:t>
            </a:r>
            <a:r>
              <a:rPr lang="en-US" sz="1400" i="1" dirty="0"/>
              <a:t> </a:t>
            </a:r>
            <a:r>
              <a:rPr lang="en-US" sz="1400" i="1" dirty="0" err="1"/>
              <a:t>pigmenti</a:t>
            </a:r>
            <a:r>
              <a:rPr lang="en-US" sz="1400" i="1" dirty="0"/>
              <a:t>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A </a:t>
            </a:r>
            <a:r>
              <a:rPr lang="en-US" sz="1400" b="1" dirty="0" err="1">
                <a:solidFill>
                  <a:srgbClr val="FFC000"/>
                </a:solidFill>
              </a:rPr>
              <a:t>phakomatosis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49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8DFEBC-2EAD-42D6-9EAF-07097555B8FD}"/>
              </a:ext>
            </a:extLst>
          </p:cNvPr>
          <p:cNvSpPr/>
          <p:nvPr/>
        </p:nvSpPr>
        <p:spPr>
          <a:xfrm>
            <a:off x="2408348" y="4489312"/>
            <a:ext cx="2017877" cy="2943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334012"/>
            <a:ext cx="6625732" cy="14496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classic description of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Hutchinson teeth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‘Peg-shaped’</a:t>
            </a:r>
          </a:p>
          <a:p>
            <a:pPr eaLnBrk="1" hangingPunct="1">
              <a:lnSpc>
                <a:spcPct val="90000"/>
              </a:lnSpc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Name two other congenital eye syndromes that are associated with abnormal dentition: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Axenfeld-Rieger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b="1" dirty="0" err="1">
                <a:solidFill>
                  <a:srgbClr val="FFC000"/>
                </a:solidFill>
              </a:rPr>
              <a:t>Incontinentia</a:t>
            </a:r>
            <a:r>
              <a:rPr lang="en-US" sz="1400" b="1" dirty="0">
                <a:solidFill>
                  <a:srgbClr val="FFC000"/>
                </a:solidFill>
              </a:rPr>
              <a:t> </a:t>
            </a:r>
            <a:r>
              <a:rPr lang="en-US" sz="1400" b="1" dirty="0" err="1">
                <a:solidFill>
                  <a:srgbClr val="FFC000"/>
                </a:solidFill>
              </a:rPr>
              <a:t>pigmenti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744" y="4841535"/>
            <a:ext cx="5232266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In three words,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anterior-segment dysgenesis</a:t>
            </a:r>
          </a:p>
          <a:p>
            <a:endParaRPr lang="en-US" sz="1400" dirty="0"/>
          </a:p>
          <a:p>
            <a:r>
              <a:rPr lang="en-US" sz="1400" i="1" dirty="0"/>
              <a:t>If limited to </a:t>
            </a:r>
            <a:r>
              <a:rPr lang="en-US" sz="1400" dirty="0"/>
              <a:t>one</a:t>
            </a:r>
            <a:r>
              <a:rPr lang="en-US" sz="1400" i="1" dirty="0"/>
              <a:t> word, what sort of condition is </a:t>
            </a:r>
            <a:r>
              <a:rPr lang="en-US" sz="1400" i="1" dirty="0" err="1"/>
              <a:t>Axenfeld-Reiger</a:t>
            </a:r>
            <a:r>
              <a:rPr lang="en-US" sz="1400" i="1" dirty="0"/>
              <a:t>?</a:t>
            </a:r>
          </a:p>
          <a:p>
            <a:r>
              <a:rPr lang="en-US" sz="1400" dirty="0"/>
              <a:t>A </a:t>
            </a:r>
            <a:r>
              <a:rPr lang="en-US" sz="1400" b="1" dirty="0" err="1"/>
              <a:t>neurocristopathy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i="1" dirty="0"/>
              <a:t>In one word, what sort of condition is </a:t>
            </a:r>
            <a:r>
              <a:rPr lang="en-US" sz="1400" i="1" dirty="0" err="1"/>
              <a:t>incontinentia</a:t>
            </a:r>
            <a:r>
              <a:rPr lang="en-US" sz="1400" i="1" dirty="0"/>
              <a:t> </a:t>
            </a:r>
            <a:r>
              <a:rPr lang="en-US" sz="1400" i="1" dirty="0" err="1"/>
              <a:t>pigmenti</a:t>
            </a:r>
            <a:r>
              <a:rPr lang="en-US" sz="1400" i="1" dirty="0"/>
              <a:t>?</a:t>
            </a:r>
          </a:p>
          <a:p>
            <a:r>
              <a:rPr lang="en-US" sz="1400" dirty="0"/>
              <a:t>A </a:t>
            </a:r>
            <a:r>
              <a:rPr lang="en-US" sz="1400" b="1" dirty="0" err="1"/>
              <a:t>phakomatosis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69473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694622"/>
            <a:ext cx="6625732" cy="2862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Why </a:t>
            </a:r>
            <a:r>
              <a:rPr lang="en-US" sz="1400" dirty="0"/>
              <a:t>saber shins</a:t>
            </a:r>
            <a:r>
              <a:rPr lang="en-US" sz="1400" i="1" dirty="0"/>
              <a:t>; </a:t>
            </a:r>
            <a:r>
              <a:rPr lang="en-US" sz="1400" i="1" dirty="0" err="1"/>
              <a:t>ie</a:t>
            </a:r>
            <a:r>
              <a:rPr lang="en-US" sz="1400" i="1" dirty="0"/>
              <a:t>, to what does this term refer?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93931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0000FF"/>
                </a:solidFill>
              </a:rPr>
              <a:t>--</a:t>
            </a:r>
            <a:r>
              <a:rPr lang="en-US" sz="1400" b="1" kern="0" dirty="0">
                <a:solidFill>
                  <a:srgbClr val="0000FF"/>
                </a:solidFill>
              </a:rPr>
              <a:t>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8884" y="3694622"/>
            <a:ext cx="4907290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i="1" dirty="0"/>
              <a:t>Why </a:t>
            </a:r>
            <a:r>
              <a:rPr lang="en-US" sz="1400" dirty="0"/>
              <a:t>saber shins</a:t>
            </a:r>
            <a:r>
              <a:rPr lang="en-US" sz="1400" i="1" dirty="0"/>
              <a:t>; </a:t>
            </a:r>
            <a:r>
              <a:rPr lang="en-US" sz="1400" i="1" dirty="0" err="1"/>
              <a:t>ie</a:t>
            </a:r>
            <a:r>
              <a:rPr lang="en-US" sz="1400" i="1" dirty="0"/>
              <a:t>, to what does this term refer?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It refers to the fact that the tibia of congenital-syphilis pts tend to be shaped like a saber, a type of sword (Google it)</a:t>
            </a:r>
          </a:p>
        </p:txBody>
      </p:sp>
    </p:spTree>
    <p:extLst>
      <p:ext uri="{BB962C8B-B14F-4D97-AF65-F5344CB8AC3E}">
        <p14:creationId xmlns:p14="http://schemas.microsoft.com/office/powerpoint/2010/main" val="18243027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4603" y="5995176"/>
            <a:ext cx="345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Congenital syphilis: Saber shins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0" y="1868508"/>
            <a:ext cx="3069424" cy="3069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36" y="1185548"/>
            <a:ext cx="4774660" cy="4435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F28-A613-4223-8140-9E83FA583AA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0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97C022-DED6-4D74-8BD5-F243BA530BFC}"/>
              </a:ext>
            </a:extLst>
          </p:cNvPr>
          <p:cNvSpPr/>
          <p:nvPr/>
        </p:nvSpPr>
        <p:spPr>
          <a:xfrm>
            <a:off x="1592469" y="5088835"/>
            <a:ext cx="1909868" cy="26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18D9A-20D5-4A3D-BDDD-58163F103424}"/>
              </a:ext>
            </a:extLst>
          </p:cNvPr>
          <p:cNvSpPr txBox="1"/>
          <p:nvPr/>
        </p:nvSpPr>
        <p:spPr>
          <a:xfrm>
            <a:off x="1592468" y="4799787"/>
            <a:ext cx="6082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</a:rPr>
              <a:t>In the context of congenital syphilis, what three findings constitute</a:t>
            </a:r>
          </a:p>
          <a:p>
            <a:r>
              <a:rPr lang="en-US" sz="1600" b="1" dirty="0">
                <a:latin typeface="Arial" panose="020B0604020202020204" pitchFamily="34" charset="0"/>
              </a:rPr>
              <a:t>Hutchinson's triad</a:t>
            </a:r>
            <a:r>
              <a:rPr lang="en-US" sz="1600" i="1" dirty="0">
                <a:latin typeface="Arial" panose="020B0604020202020204" pitchFamily="34" charset="0"/>
              </a:rPr>
              <a:t>?</a:t>
            </a:r>
          </a:p>
          <a:p>
            <a:r>
              <a:rPr lang="en-US" sz="1600" dirty="0">
                <a:latin typeface="Arial" panose="020B0604020202020204" pitchFamily="34" charset="0"/>
              </a:rPr>
              <a:t>--</a:t>
            </a:r>
          </a:p>
          <a:p>
            <a:r>
              <a:rPr lang="en-US" sz="1600" dirty="0">
                <a:latin typeface="Arial" panose="020B0604020202020204" pitchFamily="34" charset="0"/>
              </a:rPr>
              <a:t>--</a:t>
            </a:r>
          </a:p>
          <a:p>
            <a:r>
              <a:rPr lang="en-US" sz="1600" dirty="0">
                <a:latin typeface="Arial" panose="020B0604020202020204" pitchFamily="34" charset="0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531769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2469" y="5088835"/>
            <a:ext cx="1909868" cy="26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0000FF"/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0000FF"/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2468" y="4799787"/>
            <a:ext cx="61398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</a:rPr>
              <a:t>In the context of congenital syphilis, what three findings constitute</a:t>
            </a:r>
          </a:p>
          <a:p>
            <a:r>
              <a:rPr lang="en-US" sz="1600" b="1" dirty="0">
                <a:latin typeface="Arial" panose="020B0604020202020204" pitchFamily="34" charset="0"/>
              </a:rPr>
              <a:t>Hutchinson's triad</a:t>
            </a:r>
            <a:r>
              <a:rPr lang="en-US" sz="1600" i="1" dirty="0">
                <a:latin typeface="Arial" panose="020B0604020202020204" pitchFamily="34" charset="0"/>
              </a:rPr>
              <a:t>?</a:t>
            </a:r>
          </a:p>
          <a:p>
            <a:r>
              <a:rPr lang="en-US" sz="1600" dirty="0">
                <a:latin typeface="Arial" panose="020B0604020202020204" pitchFamily="34" charset="0"/>
              </a:rPr>
              <a:t>--Interstitial keratitis</a:t>
            </a:r>
          </a:p>
          <a:p>
            <a:r>
              <a:rPr lang="en-US" sz="1600" dirty="0">
                <a:latin typeface="Arial" panose="020B0604020202020204" pitchFamily="34" charset="0"/>
              </a:rPr>
              <a:t>--Deafness</a:t>
            </a:r>
          </a:p>
          <a:p>
            <a:r>
              <a:rPr lang="en-US" sz="1600" dirty="0">
                <a:latin typeface="Arial" panose="020B0604020202020204" pitchFamily="34" charset="0"/>
              </a:rPr>
              <a:t>--Hutchinson teeth</a:t>
            </a:r>
          </a:p>
        </p:txBody>
      </p:sp>
    </p:spTree>
    <p:extLst>
      <p:ext uri="{BB962C8B-B14F-4D97-AF65-F5344CB8AC3E}">
        <p14:creationId xmlns:p14="http://schemas.microsoft.com/office/powerpoint/2010/main" val="2689229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0000FF"/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120348" y="1842953"/>
            <a:ext cx="795132" cy="1176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56577" y="3019393"/>
            <a:ext cx="1058903" cy="1261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B3A494-8DF0-4412-8E86-5C333D589B6B}"/>
              </a:ext>
            </a:extLst>
          </p:cNvPr>
          <p:cNvSpPr txBox="1"/>
          <p:nvPr/>
        </p:nvSpPr>
        <p:spPr>
          <a:xfrm>
            <a:off x="2956508" y="2259782"/>
            <a:ext cx="5604396" cy="16004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</a:rPr>
              <a:t>Recall that Cogan's syndrome is marked by IK and CN8 dysfunction. If a </a:t>
            </a:r>
            <a:r>
              <a:rPr lang="en-US" sz="1400" i="1" dirty="0" err="1">
                <a:latin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</a:rPr>
              <a:t> presents with both of these, how can you determine whether they have Cogan’s syndrome vs congenital syphilis?</a:t>
            </a:r>
          </a:p>
          <a:p>
            <a:r>
              <a:rPr lang="en-US" sz="1400" dirty="0">
                <a:latin typeface="Arial" panose="020B0604020202020204" pitchFamily="34" charset="0"/>
              </a:rPr>
              <a:t>1)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The IK of congenital syphilis presents at age 9, whereas Cogan’s presents in  young adulthood</a:t>
            </a:r>
          </a:p>
          <a:p>
            <a:r>
              <a:rPr lang="en-US" sz="1400" dirty="0">
                <a:latin typeface="Arial" panose="020B0604020202020204" pitchFamily="34" charset="0"/>
              </a:rPr>
              <a:t>2) 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The congenital syphilis </a:t>
            </a:r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</a:rPr>
              <a:t>pt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</a:rPr>
              <a:t> with have the other stigmata of their condition, which are not present in Cogan’s syndrome</a:t>
            </a:r>
          </a:p>
        </p:txBody>
      </p:sp>
    </p:spTree>
    <p:extLst>
      <p:ext uri="{BB962C8B-B14F-4D97-AF65-F5344CB8AC3E}">
        <p14:creationId xmlns:p14="http://schemas.microsoft.com/office/powerpoint/2010/main" val="29656728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0000FF"/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120348" y="1842953"/>
            <a:ext cx="795132" cy="1176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56577" y="3019393"/>
            <a:ext cx="1058903" cy="1261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FD0BE4-B094-47EB-AA29-87B4F435AFA7}"/>
              </a:ext>
            </a:extLst>
          </p:cNvPr>
          <p:cNvSpPr txBox="1"/>
          <p:nvPr/>
        </p:nvSpPr>
        <p:spPr>
          <a:xfrm>
            <a:off x="2956508" y="2259782"/>
            <a:ext cx="5604396" cy="16004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</a:rPr>
              <a:t>Recall that Cogan's syndrome is marked by IK and CN8 dysfunction. If a </a:t>
            </a:r>
            <a:r>
              <a:rPr lang="en-US" sz="1400" i="1" dirty="0" err="1">
                <a:latin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</a:rPr>
              <a:t> presents with both of these, how can you determine whether they have Cogan’s syndrome vs congenital syphilis?</a:t>
            </a:r>
          </a:p>
          <a:p>
            <a:r>
              <a:rPr lang="en-US" sz="1400" dirty="0">
                <a:latin typeface="Arial" panose="020B0604020202020204" pitchFamily="34" charset="0"/>
              </a:rPr>
              <a:t>1) The IK of congenital syphilis presents at age 9, whereas Cogan’s presents in  young adulthood</a:t>
            </a:r>
          </a:p>
          <a:p>
            <a:r>
              <a:rPr lang="en-US" sz="1400" dirty="0">
                <a:latin typeface="Arial" panose="020B0604020202020204" pitchFamily="34" charset="0"/>
              </a:rPr>
              <a:t>2) The congenital syphilis </a:t>
            </a:r>
            <a:r>
              <a:rPr lang="en-US" sz="1400" dirty="0" err="1">
                <a:latin typeface="Arial" panose="020B0604020202020204" pitchFamily="34" charset="0"/>
              </a:rPr>
              <a:t>pt</a:t>
            </a:r>
            <a:r>
              <a:rPr lang="en-US" sz="1400" dirty="0">
                <a:latin typeface="Arial" panose="020B0604020202020204" pitchFamily="34" charset="0"/>
              </a:rPr>
              <a:t> with have the other stigmata of their condition, which are not present in Cogan’s syndrome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25070" y="3154017"/>
            <a:ext cx="1275008" cy="2352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37839297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7567841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about in the posterior pole?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Two manifestations are common: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salt-and-pepper retinopathy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retinitis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pigmentosa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(RP)-like presentation: ONH pallor, arteriolar narrowing, RPE clumping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What are the classic </a:t>
            </a:r>
            <a:r>
              <a:rPr lang="en-US" sz="1400" i="1" kern="0" dirty="0" err="1">
                <a:solidFill>
                  <a:schemeClr val="bg1">
                    <a:lumMod val="75000"/>
                  </a:schemeClr>
                </a:solidFill>
              </a:rPr>
              <a:t>nonocular</a:t>
            </a:r>
            <a:r>
              <a:rPr lang="en-US" sz="1400" i="1" kern="0" dirty="0">
                <a:solidFill>
                  <a:schemeClr val="bg1">
                    <a:lumMod val="75000"/>
                  </a:schemeClr>
                </a:solidFill>
              </a:rPr>
              <a:t> findings associated with congenital syphilis?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400" kern="0" dirty="0" err="1">
                <a:solidFill>
                  <a:schemeClr val="bg1">
                    <a:lumMod val="75000"/>
                  </a:schemeClr>
                </a:solidFill>
              </a:rPr>
              <a:t>Circumoral</a:t>
            </a: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 scars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--Hutchinson teeth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--Saddle nose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--Saber shins</a:t>
            </a:r>
          </a:p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chemeClr val="bg1">
                    <a:lumMod val="75000"/>
                  </a:schemeClr>
                </a:solidFill>
              </a:rPr>
              <a:t>--Mental retardation</a:t>
            </a: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0000FF"/>
                </a:solidFill>
              </a:rPr>
              <a:t>--CN8 deafness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6508" y="2259782"/>
            <a:ext cx="5604396" cy="16004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</a:rPr>
              <a:t>Recall that Cogan's syndrome is marked by IK and CN8 dysfunction. If a </a:t>
            </a:r>
            <a:r>
              <a:rPr lang="en-US" sz="1400" i="1" dirty="0" err="1">
                <a:latin typeface="Arial" panose="020B0604020202020204" pitchFamily="34" charset="0"/>
              </a:rPr>
              <a:t>pt</a:t>
            </a:r>
            <a:r>
              <a:rPr lang="en-US" sz="1400" i="1" dirty="0">
                <a:latin typeface="Arial" panose="020B0604020202020204" pitchFamily="34" charset="0"/>
              </a:rPr>
              <a:t> presents with both of these, how can you determine whether they have Cogan’s syndrome vs congenital syphilis?</a:t>
            </a:r>
          </a:p>
          <a:p>
            <a:r>
              <a:rPr lang="en-US" sz="1400" dirty="0">
                <a:latin typeface="Arial" panose="020B0604020202020204" pitchFamily="34" charset="0"/>
              </a:rPr>
              <a:t>1) The IK of congenital syphilis presents at age 9, whereas Cogan’s presents in  young adulthood</a:t>
            </a:r>
          </a:p>
          <a:p>
            <a:r>
              <a:rPr lang="en-US" sz="1400" dirty="0">
                <a:latin typeface="Arial" panose="020B0604020202020204" pitchFamily="34" charset="0"/>
              </a:rPr>
              <a:t>2) The congenital syphilis </a:t>
            </a:r>
            <a:r>
              <a:rPr lang="en-US" sz="1400" dirty="0" err="1">
                <a:latin typeface="Arial" panose="020B0604020202020204" pitchFamily="34" charset="0"/>
              </a:rPr>
              <a:t>pt</a:t>
            </a:r>
            <a:r>
              <a:rPr lang="en-US" sz="1400" dirty="0">
                <a:latin typeface="Arial" panose="020B0604020202020204" pitchFamily="34" charset="0"/>
              </a:rPr>
              <a:t> with have the other stigmata of their condition, which are not present in Cogan’s syndrome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120348" y="1842953"/>
            <a:ext cx="795132" cy="1176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56577" y="3019393"/>
            <a:ext cx="1058903" cy="1261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5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475A2A-27B5-462A-9A1A-6BA568B7707B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80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>
                <a:latin typeface="Arial" panose="020B0604020202020204" pitchFamily="34" charset="0"/>
              </a:rPr>
              <a:t>Acquired</a:t>
            </a:r>
            <a:r>
              <a:rPr lang="en-US" sz="4800" b="1" i="1" dirty="0">
                <a:latin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9966165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 they manifest?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1786087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 they manifest?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28644370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 they manifest?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240" y="1558368"/>
            <a:ext cx="7071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How much time typically passes between inoculation and the onset of primary syphilis?</a:t>
            </a:r>
          </a:p>
        </p:txBody>
      </p:sp>
    </p:spTree>
    <p:extLst>
      <p:ext uri="{BB962C8B-B14F-4D97-AF65-F5344CB8AC3E}">
        <p14:creationId xmlns:p14="http://schemas.microsoft.com/office/powerpoint/2010/main" val="28100482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36131428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3373704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44734" y="1803043"/>
            <a:ext cx="682580" cy="23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83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12184671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52920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</p:txBody>
      </p:sp>
    </p:spTree>
    <p:extLst>
      <p:ext uri="{BB962C8B-B14F-4D97-AF65-F5344CB8AC3E}">
        <p14:creationId xmlns:p14="http://schemas.microsoft.com/office/powerpoint/2010/main" val="313440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i</a:t>
            </a:r>
            <a:r>
              <a:rPr lang="en-US" sz="1300" dirty="0"/>
              <a:t>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  <a:endParaRPr lang="en-US" sz="13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BCDEDA-9701-4AC2-A537-FF428BF8073A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50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>
          <a:xfrm>
            <a:off x="1185930" y="949991"/>
            <a:ext cx="6578944" cy="4639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616" y="606373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Primary syphilis: Chancre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B3D9-A15A-4A94-95D0-7F010661B2C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05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 characterized by…one of three patterns: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----’Benign tertiary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2105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  <a:p>
            <a:endParaRPr lang="en-US" sz="1400" dirty="0"/>
          </a:p>
          <a:p>
            <a:r>
              <a:rPr lang="en-US" sz="1400" i="1" dirty="0"/>
              <a:t>Is it painful, or painless?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29449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21050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  <a:p>
            <a:endParaRPr lang="en-US" sz="1400" dirty="0"/>
          </a:p>
          <a:p>
            <a:r>
              <a:rPr lang="en-US" sz="1400" i="1" dirty="0"/>
              <a:t>Is it painful, or painless?</a:t>
            </a:r>
          </a:p>
          <a:p>
            <a:r>
              <a:rPr lang="en-US" sz="1400" dirty="0"/>
              <a:t>Painless</a:t>
            </a:r>
          </a:p>
        </p:txBody>
      </p:sp>
    </p:spTree>
    <p:extLst>
      <p:ext uri="{BB962C8B-B14F-4D97-AF65-F5344CB8AC3E}">
        <p14:creationId xmlns:p14="http://schemas.microsoft.com/office/powerpoint/2010/main" val="20524592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340804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  <a:p>
            <a:endParaRPr lang="en-US" sz="1400" dirty="0"/>
          </a:p>
          <a:p>
            <a:r>
              <a:rPr lang="en-US" sz="1400" i="1" dirty="0"/>
              <a:t>Is it painful, or painless?</a:t>
            </a:r>
          </a:p>
          <a:p>
            <a:r>
              <a:rPr lang="en-US" sz="1400" dirty="0"/>
              <a:t>Painless</a:t>
            </a:r>
          </a:p>
          <a:p>
            <a:endParaRPr lang="en-US" sz="1400" dirty="0"/>
          </a:p>
          <a:p>
            <a:r>
              <a:rPr lang="en-US" sz="1400" i="1" dirty="0"/>
              <a:t>Does it linger, or resolve spontaneously?</a:t>
            </a:r>
          </a:p>
        </p:txBody>
      </p:sp>
    </p:spTree>
    <p:extLst>
      <p:ext uri="{BB962C8B-B14F-4D97-AF65-F5344CB8AC3E}">
        <p14:creationId xmlns:p14="http://schemas.microsoft.com/office/powerpoint/2010/main" val="41551168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34080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  <a:p>
            <a:endParaRPr lang="en-US" sz="1400" dirty="0"/>
          </a:p>
          <a:p>
            <a:r>
              <a:rPr lang="en-US" sz="1400" i="1" dirty="0"/>
              <a:t>Is it painful, or painless?</a:t>
            </a:r>
          </a:p>
          <a:p>
            <a:r>
              <a:rPr lang="en-US" sz="1400" dirty="0"/>
              <a:t>Painless</a:t>
            </a:r>
          </a:p>
          <a:p>
            <a:endParaRPr lang="en-US" sz="1400" dirty="0"/>
          </a:p>
          <a:p>
            <a:r>
              <a:rPr lang="en-US" sz="1400" i="1" dirty="0"/>
              <a:t>Does it linger, or resolve spontaneously?</a:t>
            </a:r>
          </a:p>
          <a:p>
            <a:r>
              <a:rPr lang="en-US" sz="1400" dirty="0"/>
              <a:t>Resolves spontaneously</a:t>
            </a:r>
          </a:p>
        </p:txBody>
      </p:sp>
    </p:spTree>
    <p:extLst>
      <p:ext uri="{BB962C8B-B14F-4D97-AF65-F5344CB8AC3E}">
        <p14:creationId xmlns:p14="http://schemas.microsoft.com/office/powerpoint/2010/main" val="1131807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34080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  <a:p>
            <a:endParaRPr lang="en-US" sz="1400" dirty="0"/>
          </a:p>
          <a:p>
            <a:r>
              <a:rPr lang="en-US" sz="1400" i="1" dirty="0"/>
              <a:t>Is it painful, or painless?</a:t>
            </a:r>
          </a:p>
          <a:p>
            <a:r>
              <a:rPr lang="en-US" sz="1400" dirty="0"/>
              <a:t>Painless</a:t>
            </a:r>
          </a:p>
          <a:p>
            <a:endParaRPr lang="en-US" sz="1400" dirty="0"/>
          </a:p>
          <a:p>
            <a:r>
              <a:rPr lang="en-US" sz="1400" i="1" dirty="0"/>
              <a:t>Does it linger, or resolve spontaneously?</a:t>
            </a:r>
          </a:p>
          <a:p>
            <a:r>
              <a:rPr lang="en-US" sz="1400" dirty="0"/>
              <a:t>Resolves spontaneously</a:t>
            </a:r>
          </a:p>
          <a:p>
            <a:endParaRPr lang="en-US" sz="1400" dirty="0"/>
          </a:p>
          <a:p>
            <a:r>
              <a:rPr lang="en-US" sz="1400" i="1" dirty="0"/>
              <a:t>How long does it take to resolve?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05008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chancre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335" y="2219528"/>
            <a:ext cx="340804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is a chancre?</a:t>
            </a:r>
          </a:p>
          <a:p>
            <a:r>
              <a:rPr lang="en-US" sz="1400" dirty="0"/>
              <a:t>An ulcerated lesion</a:t>
            </a:r>
          </a:p>
          <a:p>
            <a:endParaRPr lang="en-US" sz="1400" dirty="0"/>
          </a:p>
          <a:p>
            <a:r>
              <a:rPr lang="en-US" sz="1400" i="1" dirty="0"/>
              <a:t>Is it painful, or painless?</a:t>
            </a:r>
          </a:p>
          <a:p>
            <a:r>
              <a:rPr lang="en-US" sz="1400" dirty="0"/>
              <a:t>Painless</a:t>
            </a:r>
          </a:p>
          <a:p>
            <a:endParaRPr lang="en-US" sz="1400" dirty="0"/>
          </a:p>
          <a:p>
            <a:r>
              <a:rPr lang="en-US" sz="1400" i="1" dirty="0"/>
              <a:t>Does it linger, or resolve spontaneously?</a:t>
            </a:r>
          </a:p>
          <a:p>
            <a:r>
              <a:rPr lang="en-US" sz="1400" dirty="0"/>
              <a:t>Resolves spontaneously</a:t>
            </a:r>
          </a:p>
          <a:p>
            <a:endParaRPr lang="en-US" sz="1400" dirty="0"/>
          </a:p>
          <a:p>
            <a:r>
              <a:rPr lang="en-US" sz="1400" i="1" dirty="0"/>
              <a:t>How long does it take to resolve?</a:t>
            </a:r>
          </a:p>
          <a:p>
            <a:r>
              <a:rPr lang="en-US" sz="1400" dirty="0"/>
              <a:t>Up to 3 months or so</a:t>
            </a:r>
          </a:p>
        </p:txBody>
      </p:sp>
    </p:spTree>
    <p:extLst>
      <p:ext uri="{BB962C8B-B14F-4D97-AF65-F5344CB8AC3E}">
        <p14:creationId xmlns:p14="http://schemas.microsoft.com/office/powerpoint/2010/main" val="8588137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504" y="1996224"/>
            <a:ext cx="840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How much time typically passes between resolution of the chancre and the onset of secondary syphilis?</a:t>
            </a:r>
          </a:p>
        </p:txBody>
      </p:sp>
    </p:spTree>
    <p:extLst>
      <p:ext uri="{BB962C8B-B14F-4D97-AF65-F5344CB8AC3E}">
        <p14:creationId xmlns:p14="http://schemas.microsoft.com/office/powerpoint/2010/main" val="14596333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characterized by…lymphadenopathy,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25049870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0783" y="2215166"/>
            <a:ext cx="1403797" cy="24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one word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1981" y="2213018"/>
            <a:ext cx="1624887" cy="246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235626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congenital syphilis?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Interstitial keratitis</a:t>
            </a:r>
            <a:endParaRPr lang="en-US" sz="1400" b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0717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Syphilis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70" y="1927654"/>
            <a:ext cx="853032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i="1" dirty="0"/>
              <a:t>In general terms, what is </a:t>
            </a:r>
            <a:r>
              <a:rPr lang="en-US" sz="1300" dirty="0"/>
              <a:t>interstitial keratitis (IK)</a:t>
            </a:r>
            <a:r>
              <a:rPr lang="en-US" sz="1300" i="1" dirty="0"/>
              <a:t>?</a:t>
            </a:r>
            <a:endParaRPr lang="en-US" sz="1300" dirty="0"/>
          </a:p>
          <a:p>
            <a:pPr>
              <a:defRPr/>
            </a:pPr>
            <a:r>
              <a:rPr lang="en-US" sz="1300" dirty="0"/>
              <a:t>An inflammatory condition of the corneal stroma in the absence of primary involvement of either the corneal epithelium or endothelium</a:t>
            </a:r>
          </a:p>
          <a:p>
            <a:pPr>
              <a:defRPr/>
            </a:pPr>
            <a:endParaRPr lang="en-US" sz="1300" dirty="0"/>
          </a:p>
          <a:p>
            <a:r>
              <a:rPr lang="en-US" sz="1300" i="1" dirty="0"/>
              <a:t>What does it mean to say the corneal stroma is </a:t>
            </a:r>
            <a:r>
              <a:rPr lang="en-US" sz="1300" dirty="0"/>
              <a:t>inflamed</a:t>
            </a:r>
            <a:r>
              <a:rPr lang="en-US" sz="1300" i="1" dirty="0"/>
              <a:t>?</a:t>
            </a:r>
          </a:p>
          <a:p>
            <a:r>
              <a:rPr lang="en-US" sz="1300" dirty="0"/>
              <a:t>It means inflammatory cells are present in the </a:t>
            </a:r>
            <a:r>
              <a:rPr lang="en-US" sz="1300" dirty="0" err="1"/>
              <a:t>interlamellar</a:t>
            </a:r>
            <a:r>
              <a:rPr lang="en-US" sz="1300" dirty="0"/>
              <a:t> stroma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AB882C-FDDD-4C03-81AA-696ED585C1C0}"/>
              </a:ext>
            </a:extLst>
          </p:cNvPr>
          <p:cNvSpPr/>
          <p:nvPr/>
        </p:nvSpPr>
        <p:spPr>
          <a:xfrm>
            <a:off x="380362" y="1457739"/>
            <a:ext cx="1859256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6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1484258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21A54-E1B3-4656-8426-72E469B325E4}"/>
              </a:ext>
            </a:extLst>
          </p:cNvPr>
          <p:cNvSpPr txBox="1"/>
          <p:nvPr/>
        </p:nvSpPr>
        <p:spPr>
          <a:xfrm>
            <a:off x="4798403" y="2486863"/>
            <a:ext cx="389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Two areas of the body are particularly prone to development of the rash--what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5888679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8403" y="2486863"/>
            <a:ext cx="3892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Two areas of the body are particularly prone to development of the rash--what are they?</a:t>
            </a:r>
          </a:p>
          <a:p>
            <a:r>
              <a:rPr lang="en-US" sz="1400" dirty="0"/>
              <a:t>The palms and soles</a:t>
            </a:r>
          </a:p>
        </p:txBody>
      </p:sp>
    </p:spTree>
    <p:extLst>
      <p:ext uri="{BB962C8B-B14F-4D97-AF65-F5344CB8AC3E}">
        <p14:creationId xmlns:p14="http://schemas.microsoft.com/office/powerpoint/2010/main" val="36010968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72" y="1097364"/>
            <a:ext cx="7005855" cy="466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122" y="60637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Syphilis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B3D9-A15A-4A94-95D0-7F010661B2C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49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567" y="3041330"/>
            <a:ext cx="699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portion of </a:t>
            </a:r>
            <a:r>
              <a:rPr lang="en-US" sz="1400" b="1" dirty="0"/>
              <a:t>untreated</a:t>
            </a:r>
            <a:r>
              <a:rPr lang="en-US" sz="1400" i="1" dirty="0"/>
              <a:t> secondary syphilis cases go on to develop tertiary syphilis?</a:t>
            </a:r>
          </a:p>
        </p:txBody>
      </p:sp>
    </p:spTree>
    <p:extLst>
      <p:ext uri="{BB962C8B-B14F-4D97-AF65-F5344CB8AC3E}">
        <p14:creationId xmlns:p14="http://schemas.microsoft.com/office/powerpoint/2010/main" val="33880717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567" y="3041330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portion of </a:t>
            </a:r>
            <a:r>
              <a:rPr lang="en-US" sz="1400" b="1" dirty="0"/>
              <a:t>untreated</a:t>
            </a:r>
            <a:r>
              <a:rPr lang="en-US" sz="1400" i="1" dirty="0"/>
              <a:t> secondary syphilis cases go on to develop tertiary syphilis?</a:t>
            </a:r>
          </a:p>
          <a:p>
            <a:r>
              <a:rPr lang="en-US" sz="1400" dirty="0"/>
              <a:t>About 1/3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496824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3651" y="2434705"/>
            <a:ext cx="3946914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How long does the latency period typically last?</a:t>
            </a:r>
          </a:p>
        </p:txBody>
      </p:sp>
    </p:spTree>
    <p:extLst>
      <p:ext uri="{BB962C8B-B14F-4D97-AF65-F5344CB8AC3E}">
        <p14:creationId xmlns:p14="http://schemas.microsoft.com/office/powerpoint/2010/main" val="5361615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Tertiary syphilis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30834392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11813983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Syphilis infection passes through four stages--what are they? How do they manifest?</a:t>
            </a:r>
          </a:p>
          <a:p>
            <a:r>
              <a:rPr lang="en-US" sz="1400" dirty="0">
                <a:latin typeface="Arial" panose="020B0604020202020204" pitchFamily="34" charset="0"/>
              </a:rPr>
              <a:t>(~3 weeks post inoculation)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Primary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by…the appearance of a chancre at the site of inoculation</a:t>
            </a:r>
          </a:p>
          <a:p>
            <a:r>
              <a:rPr lang="en-US" sz="1400" dirty="0">
                <a:latin typeface="Arial" panose="020B0604020202020204" pitchFamily="34" charset="0"/>
              </a:rPr>
              <a:t>(~6 to 8 weeks after chancre resolution)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Secondary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lymphadenopathy, and a maculopapular rash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Latency period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of one year to many decades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Tertiary syphilis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is characterized by one of three patterns: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----Benign tertiary syphilis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----Cardiovascular syphilis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----</a:t>
            </a:r>
            <a:r>
              <a:rPr lang="en-US" sz="1400" dirty="0" err="1">
                <a:solidFill>
                  <a:srgbClr val="0000FF"/>
                </a:solidFill>
              </a:rPr>
              <a:t>Neurosyphilis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Syphilis: Overview</a:t>
            </a:r>
          </a:p>
        </p:txBody>
      </p:sp>
    </p:spTree>
    <p:extLst>
      <p:ext uri="{BB962C8B-B14F-4D97-AF65-F5344CB8AC3E}">
        <p14:creationId xmlns:p14="http://schemas.microsoft.com/office/powerpoint/2010/main" val="20505570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30409</Words>
  <Application>Microsoft Office PowerPoint</Application>
  <PresentationFormat>On-screen Show (4:3)</PresentationFormat>
  <Paragraphs>4321</Paragraphs>
  <Slides>213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213</vt:i4>
      </vt:variant>
    </vt:vector>
  </HeadingPairs>
  <TitlesOfParts>
    <vt:vector size="216" baseType="lpstr">
      <vt:lpstr>Arial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Anonymous</cp:lastModifiedBy>
  <cp:revision>87</cp:revision>
  <dcterms:created xsi:type="dcterms:W3CDTF">2015-08-19T04:36:56Z</dcterms:created>
  <dcterms:modified xsi:type="dcterms:W3CDTF">2020-07-06T23:46:02Z</dcterms:modified>
</cp:coreProperties>
</file>